
<file path=[Content_Types].xml><?xml version="1.0" encoding="utf-8"?>
<Types xmlns="http://schemas.openxmlformats.org/package/2006/content-types">
  <Default Extension="jfif" ContentType="image/jpeg"/>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4.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1.xml" ContentType="application/vnd.openxmlformats-officedocument.presentationml.slide+xml"/>
  <Override PartName="/ppt/slides/slide32.xml" ContentType="application/vnd.openxmlformats-officedocument.presentationml.slide+xml"/>
  <Override PartName="/ppt/slides/slide34.xml" ContentType="application/vnd.openxmlformats-officedocument.presentationml.slide+xml"/>
  <Override PartName="/ppt/slides/slide23.xml" ContentType="application/vnd.openxmlformats-officedocument.presentationml.slide+xml"/>
  <Override PartName="/ppt/slides/slide40.xml" ContentType="application/vnd.openxmlformats-officedocument.presentationml.slide+xml"/>
  <Override PartName="/ppt/slides/slide33.xml" ContentType="application/vnd.openxmlformats-officedocument.presentationml.slide+xml"/>
  <Override PartName="/ppt/slides/slide39.xml" ContentType="application/vnd.openxmlformats-officedocument.presentationml.slide+xml"/>
  <Override PartName="/ppt/slides/slide37.xml" ContentType="application/vnd.openxmlformats-officedocument.presentationml.slide+xml"/>
  <Override PartName="/ppt/slides/slide35.xml" ContentType="application/vnd.openxmlformats-officedocument.presentationml.slide+xml"/>
  <Override PartName="/ppt/slides/slide38.xml" ContentType="application/vnd.openxmlformats-officedocument.presentationml.slide+xml"/>
  <Override PartName="/ppt/slides/slide3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1.xml" ContentType="application/vnd.openxmlformats-officedocument.presentationml.notesSlide+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6.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23.xml" ContentType="application/vnd.openxmlformats-officedocument.presentationml.notesSlide+xml"/>
  <Override PartName="/ppt/notesSlides/notesSlide15.xml" ContentType="application/vnd.openxmlformats-officedocument.presentationml.notesSlide+xml"/>
  <Override PartName="/ppt/notesSlides/notesSlide17.xml" ContentType="application/vnd.openxmlformats-officedocument.presentationml.notesSlide+xml"/>
  <Override PartName="/ppt/notesSlides/notesSlide22.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18.xml" ContentType="application/vnd.openxmlformats-officedocument.presentationml.notesSlide+xml"/>
  <Override PartName="/ppt/notesSlides/notesSlide2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03" r:id="rId2"/>
    <p:sldId id="271" r:id="rId3"/>
    <p:sldId id="355" r:id="rId4"/>
    <p:sldId id="313" r:id="rId5"/>
    <p:sldId id="352" r:id="rId6"/>
    <p:sldId id="353" r:id="rId7"/>
    <p:sldId id="354" r:id="rId8"/>
    <p:sldId id="356" r:id="rId9"/>
    <p:sldId id="357" r:id="rId10"/>
    <p:sldId id="358" r:id="rId11"/>
    <p:sldId id="359" r:id="rId12"/>
    <p:sldId id="360" r:id="rId13"/>
    <p:sldId id="361" r:id="rId14"/>
    <p:sldId id="362" r:id="rId15"/>
    <p:sldId id="363" r:id="rId16"/>
    <p:sldId id="364" r:id="rId17"/>
    <p:sldId id="365" r:id="rId18"/>
    <p:sldId id="366" r:id="rId19"/>
    <p:sldId id="367" r:id="rId20"/>
    <p:sldId id="368" r:id="rId21"/>
    <p:sldId id="369" r:id="rId22"/>
    <p:sldId id="370" r:id="rId23"/>
    <p:sldId id="371" r:id="rId24"/>
    <p:sldId id="372" r:id="rId25"/>
    <p:sldId id="373" r:id="rId26"/>
    <p:sldId id="374" r:id="rId27"/>
    <p:sldId id="375" r:id="rId28"/>
    <p:sldId id="376" r:id="rId29"/>
    <p:sldId id="377" r:id="rId30"/>
    <p:sldId id="378" r:id="rId31"/>
    <p:sldId id="379" r:id="rId32"/>
    <p:sldId id="380" r:id="rId33"/>
    <p:sldId id="381" r:id="rId34"/>
    <p:sldId id="382" r:id="rId35"/>
    <p:sldId id="383" r:id="rId36"/>
    <p:sldId id="384" r:id="rId37"/>
    <p:sldId id="385" r:id="rId38"/>
    <p:sldId id="386" r:id="rId39"/>
    <p:sldId id="387"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55"/>
            <p14:sldId id="313"/>
            <p14:sldId id="352"/>
            <p14:sldId id="353"/>
            <p14:sldId id="354"/>
            <p14:sldId id="356"/>
            <p14:sldId id="357"/>
            <p14:sldId id="358"/>
            <p14:sldId id="359"/>
            <p14:sldId id="360"/>
            <p14:sldId id="361"/>
            <p14:sldId id="362"/>
            <p14:sldId id="363"/>
            <p14:sldId id="364"/>
            <p14:sldId id="365"/>
            <p14:sldId id="366"/>
            <p14:sldId id="367"/>
            <p14:sldId id="368"/>
            <p14:sldId id="369"/>
            <p14:sldId id="370"/>
            <p14:sldId id="371"/>
            <p14:sldId id="372"/>
            <p14:sldId id="373"/>
            <p14:sldId id="374"/>
            <p14:sldId id="375"/>
            <p14:sldId id="376"/>
            <p14:sldId id="377"/>
            <p14:sldId id="378"/>
            <p14:sldId id="379"/>
            <p14:sldId id="380"/>
            <p14:sldId id="381"/>
            <p14:sldId id="382"/>
            <p14:sldId id="383"/>
            <p14:sldId id="384"/>
            <p14:sldId id="385"/>
            <p14:sldId id="386"/>
            <p14:sldId id="387"/>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66" d="100"/>
          <a:sy n="66" d="100"/>
        </p:scale>
        <p:origin x="-792"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5/23/2025</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fif"/><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jfif"/><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jfif"/><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jfif"/><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5.jfif"/><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5.jfif"/><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5.jfif"/><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5.jfif"/><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5.jfif"/><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5.jfif"/><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5.jfif"/><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5.jfif"/><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5.jfif"/><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5.jfif"/><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5.jfif"/><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5.jfif"/><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5.jfif"/><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fif"/><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7.jfif"/><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7.jfif"/><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7.jfif"/><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7.jfif"/><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7.jfif"/><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7.jfif"/></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fif"/><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8.jfif"/><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2.png"/><Relationship Id="rId2" Type="http://schemas.openxmlformats.org/officeDocument/2006/relationships/image" Target="../media/image10.jpeg"/><Relationship Id="rId1" Type="http://schemas.openxmlformats.org/officeDocument/2006/relationships/slideLayout" Target="../slideLayouts/slideLayout15.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071000" y="3496910"/>
            <a:ext cx="4144083" cy="646331"/>
          </a:xfrm>
          <a:prstGeom prst="rect">
            <a:avLst/>
          </a:prstGeom>
          <a:noFill/>
        </p:spPr>
        <p:txBody>
          <a:bodyPr wrap="none" rtlCol="0">
            <a:spAutoFit/>
          </a:bodyPr>
          <a:lstStyle/>
          <a:p>
            <a:pPr lvl="0" algn="ctr"/>
            <a:r>
              <a:rPr lang="ar-EG" sz="3600" b="1" dirty="0">
                <a:solidFill>
                  <a:srgbClr val="00B0F0"/>
                </a:solidFill>
                <a:latin typeface="Times New Roman" panose="02020603050405020304" pitchFamily="18" charset="0"/>
                <a:cs typeface="Times New Roman" panose="02020603050405020304" pitchFamily="18" charset="0"/>
              </a:rPr>
              <a:t>نظريات الإعلان والتسويق </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7400739" y="4802552"/>
            <a:ext cx="119955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 122</a:t>
            </a:r>
          </a:p>
        </p:txBody>
      </p:sp>
      <p:pic>
        <p:nvPicPr>
          <p:cNvPr id="6"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 xmlns:a16="http://schemas.microsoft.com/office/drawing/2014/main" id="{8C520B7F-7764-8B81-C7C7-A7440DA2CCAF}"/>
              </a:ext>
            </a:extLst>
          </p:cNvPr>
          <p:cNvSpPr txBox="1"/>
          <p:nvPr/>
        </p:nvSpPr>
        <p:spPr>
          <a:xfrm>
            <a:off x="-394209" y="6231076"/>
            <a:ext cx="3312390" cy="461665"/>
          </a:xfrm>
          <a:prstGeom prst="rect">
            <a:avLst/>
          </a:prstGeom>
          <a:noFill/>
        </p:spPr>
        <p:txBody>
          <a:bodyPr wrap="square" rtlCol="0">
            <a:spAutoFit/>
          </a:bodyPr>
          <a:lstStyle/>
          <a:p>
            <a:pPr algn="ctr"/>
            <a:r>
              <a:rPr lang="ar-EG" sz="2400" b="1" spc="50" dirty="0" smtClean="0">
                <a:solidFill>
                  <a:srgbClr val="00B0F0"/>
                </a:solidFill>
                <a:latin typeface="Times New Roman" panose="02020603050405020304" pitchFamily="18" charset="0"/>
                <a:cs typeface="Times New Roman" panose="02020603050405020304" pitchFamily="18" charset="0"/>
              </a:rPr>
              <a:t>د.معتز نبيل </a:t>
            </a:r>
            <a:endParaRPr lang="ar-EG" sz="2400" b="1" spc="50" dirty="0">
              <a:solidFill>
                <a:srgbClr val="00B0F0"/>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8F2D6F91-78DB-C333-FFAC-FF52CB9F2DF3}"/>
              </a:ext>
            </a:extLst>
          </p:cNvPr>
          <p:cNvSpPr txBox="1"/>
          <p:nvPr/>
        </p:nvSpPr>
        <p:spPr>
          <a:xfrm>
            <a:off x="-1181246" y="5830966"/>
            <a:ext cx="4886463" cy="523220"/>
          </a:xfrm>
          <a:prstGeom prst="rect">
            <a:avLst/>
          </a:prstGeom>
          <a:noFill/>
        </p:spPr>
        <p:txBody>
          <a:bodyPr wrap="square" rtlCol="0">
            <a:spAutoFit/>
          </a:bodyPr>
          <a:lstStyle/>
          <a:p>
            <a:pPr algn="ctr"/>
            <a:r>
              <a:rPr lang="ar-EG" sz="2800" b="1" dirty="0" smtClean="0">
                <a:solidFill>
                  <a:srgbClr val="00B0F0"/>
                </a:solidFill>
                <a:latin typeface="Times New Roman" panose="02020603050405020304" pitchFamily="18" charset="0"/>
                <a:cs typeface="Times New Roman" panose="02020603050405020304" pitchFamily="18" charset="0"/>
              </a:rPr>
              <a:t>إعداد</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5430"/>
    </mc:Choice>
    <mc:Fallback xmlns="">
      <p:transition spd="slow" advTm="1543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0" name="Rectangle 9">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2" name="TextBox 1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C7D257D7-D9C6-8F63-F8F8-E2BE53F2E2DB}"/>
              </a:ext>
            </a:extLst>
          </p:cNvPr>
          <p:cNvSpPr txBox="1"/>
          <p:nvPr/>
        </p:nvSpPr>
        <p:spPr>
          <a:xfrm>
            <a:off x="6301339" y="1259391"/>
            <a:ext cx="2103461" cy="584775"/>
          </a:xfrm>
          <a:prstGeom prst="rect">
            <a:avLst/>
          </a:prstGeom>
          <a:noFill/>
        </p:spPr>
        <p:txBody>
          <a:bodyPr wrap="none" rtlCol="0">
            <a:spAutoFit/>
          </a:bodyPr>
          <a:lstStyle/>
          <a:p>
            <a:r>
              <a:rPr lang="ar-EG" sz="3200" b="1" dirty="0">
                <a:solidFill>
                  <a:srgbClr val="00B0F0"/>
                </a:solidFill>
                <a:latin typeface="Times New Roman" panose="02020603050405020304" pitchFamily="18" charset="0"/>
                <a:cs typeface="Times New Roman" panose="02020603050405020304" pitchFamily="18" charset="0"/>
              </a:rPr>
              <a:t>ماهية النظرية </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13980"/>
    </mc:Choice>
    <mc:Fallback xmlns="">
      <p:transition spd="slow" advTm="1139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Work\IAEMS 2\نظريات الإعلان والتسويق\Lecture 1\download.jf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55" y="1088333"/>
            <a:ext cx="3328820" cy="2322519"/>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5" name="TextBox 14">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17" name="TextBox 16">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16" name="TextBox 15">
            <a:extLst>
              <a:ext uri="{FF2B5EF4-FFF2-40B4-BE49-F238E27FC236}">
                <a16:creationId xmlns="" xmlns:a16="http://schemas.microsoft.com/office/drawing/2014/main" id="{4527402C-3F97-690D-9C20-A459E375AEB7}"/>
              </a:ext>
            </a:extLst>
          </p:cNvPr>
          <p:cNvSpPr txBox="1"/>
          <p:nvPr/>
        </p:nvSpPr>
        <p:spPr>
          <a:xfrm>
            <a:off x="3598250" y="1984666"/>
            <a:ext cx="8417320" cy="4208844"/>
          </a:xfrm>
          <a:prstGeom prst="rect">
            <a:avLst/>
          </a:prstGeom>
          <a:noFill/>
        </p:spPr>
        <p:txBody>
          <a:bodyPr wrap="square" rtlCol="0">
            <a:spAutoFit/>
          </a:bodyPr>
          <a:lstStyle/>
          <a:p>
            <a:pPr marL="514350" indent="-514350" algn="r" rtl="1">
              <a:lnSpc>
                <a:spcPct val="150000"/>
              </a:lnSpc>
              <a:buFont typeface="+mj-lt"/>
              <a:buAutoNum type="arabicPeriod"/>
            </a:pPr>
            <a:r>
              <a:rPr lang="ar-EG" sz="2000" dirty="0">
                <a:latin typeface="Simplified Arabic" pitchFamily="18" charset="-78"/>
                <a:cs typeface="+mj-cs"/>
              </a:rPr>
              <a:t>تمهيد.</a:t>
            </a:r>
          </a:p>
          <a:p>
            <a:pPr marL="514350" indent="-514350" algn="r" rtl="1">
              <a:lnSpc>
                <a:spcPct val="150000"/>
              </a:lnSpc>
              <a:buFont typeface="+mj-lt"/>
              <a:buAutoNum type="arabicPeriod"/>
            </a:pPr>
            <a:r>
              <a:rPr lang="ar-EG" sz="2000" dirty="0">
                <a:latin typeface="Simplified Arabic" pitchFamily="18" charset="-78"/>
                <a:cs typeface="+mj-cs"/>
              </a:rPr>
              <a:t>مفهوم النظرية. </a:t>
            </a:r>
          </a:p>
          <a:p>
            <a:pPr marL="971550" indent="-277813" algn="r" rtl="1">
              <a:lnSpc>
                <a:spcPct val="150000"/>
              </a:lnSpc>
              <a:buFont typeface="Arial" pitchFamily="34" charset="0"/>
              <a:buChar char="•"/>
            </a:pPr>
            <a:r>
              <a:rPr lang="ar-EG" sz="2000" dirty="0">
                <a:latin typeface="Simplified Arabic" pitchFamily="18" charset="-78"/>
                <a:cs typeface="+mj-cs"/>
              </a:rPr>
              <a:t>أهداف النظرية.</a:t>
            </a:r>
          </a:p>
          <a:p>
            <a:pPr marL="971550" indent="-277813" algn="r" rtl="1">
              <a:lnSpc>
                <a:spcPct val="150000"/>
              </a:lnSpc>
              <a:buFont typeface="Arial" pitchFamily="34" charset="0"/>
              <a:buChar char="•"/>
            </a:pPr>
            <a:r>
              <a:rPr lang="ar-EG" sz="2000" dirty="0">
                <a:latin typeface="Simplified Arabic" pitchFamily="18" charset="-78"/>
                <a:cs typeface="+mj-cs"/>
              </a:rPr>
              <a:t>الأبعاد الأساسية للنظرية.</a:t>
            </a:r>
          </a:p>
          <a:p>
            <a:pPr marL="514350" indent="-514350" algn="r" rtl="1">
              <a:lnSpc>
                <a:spcPct val="150000"/>
              </a:lnSpc>
              <a:buFont typeface="+mj-lt"/>
              <a:buAutoNum type="arabicPeriod" startAt="3"/>
            </a:pPr>
            <a:r>
              <a:rPr lang="ar-EG" sz="2000" dirty="0">
                <a:latin typeface="Simplified Arabic" pitchFamily="18" charset="-78"/>
                <a:cs typeface="+mj-cs"/>
              </a:rPr>
              <a:t>العلاقة بين النظرية والبحث العلمي.</a:t>
            </a:r>
          </a:p>
          <a:p>
            <a:pPr marL="514350" indent="-514350" algn="r" rtl="1">
              <a:lnSpc>
                <a:spcPct val="150000"/>
              </a:lnSpc>
              <a:buFont typeface="+mj-lt"/>
              <a:buAutoNum type="arabicPeriod" startAt="3"/>
            </a:pPr>
            <a:r>
              <a:rPr lang="ar-EG" sz="2000" dirty="0">
                <a:latin typeface="Simplified Arabic" pitchFamily="18" charset="-78"/>
                <a:cs typeface="+mj-cs"/>
              </a:rPr>
              <a:t>ماهية النموذج </a:t>
            </a:r>
            <a:r>
              <a:rPr lang="ar-EG" sz="2000" dirty="0" smtClean="0">
                <a:latin typeface="Simplified Arabic" pitchFamily="18" charset="-78"/>
                <a:cs typeface="+mj-cs"/>
              </a:rPr>
              <a:t>العلمي.</a:t>
            </a:r>
            <a:endParaRPr lang="ar-EG" sz="2000" dirty="0">
              <a:latin typeface="Simplified Arabic" pitchFamily="18" charset="-78"/>
              <a:cs typeface="+mj-cs"/>
            </a:endParaRPr>
          </a:p>
          <a:p>
            <a:pPr marL="514350" indent="-514350" algn="r" rtl="1">
              <a:lnSpc>
                <a:spcPct val="150000"/>
              </a:lnSpc>
              <a:buFont typeface="+mj-lt"/>
              <a:buAutoNum type="arabicPeriod" startAt="3"/>
            </a:pPr>
            <a:r>
              <a:rPr lang="ar-EG" sz="2000" dirty="0">
                <a:latin typeface="Simplified Arabic" pitchFamily="18" charset="-78"/>
                <a:cs typeface="+mj-cs"/>
              </a:rPr>
              <a:t>الفرض العلمي.</a:t>
            </a:r>
          </a:p>
          <a:p>
            <a:pPr marL="971550" indent="-277813" algn="r" rtl="1">
              <a:lnSpc>
                <a:spcPct val="150000"/>
              </a:lnSpc>
              <a:buFont typeface="Arial" pitchFamily="34" charset="0"/>
              <a:buChar char="•"/>
            </a:pPr>
            <a:r>
              <a:rPr lang="ar-EG" sz="2000" dirty="0">
                <a:latin typeface="Simplified Arabic" pitchFamily="18" charset="-78"/>
                <a:cs typeface="+mj-cs"/>
              </a:rPr>
              <a:t>أهداف فروض البحث العلمي.</a:t>
            </a:r>
          </a:p>
          <a:p>
            <a:pPr marL="514350" indent="-514350" algn="r" rtl="1">
              <a:lnSpc>
                <a:spcPct val="150000"/>
              </a:lnSpc>
              <a:buFont typeface="+mj-lt"/>
              <a:buAutoNum type="arabicPeriod" startAt="6"/>
            </a:pPr>
            <a:r>
              <a:rPr lang="ar-EG" sz="2000" dirty="0">
                <a:latin typeface="Simplified Arabic" pitchFamily="18" charset="-78"/>
                <a:cs typeface="+mj-cs"/>
              </a:rPr>
              <a:t>الخاتمة. </a:t>
            </a:r>
          </a:p>
        </p:txBody>
      </p:sp>
    </p:spTree>
    <p:extLst>
      <p:ext uri="{BB962C8B-B14F-4D97-AF65-F5344CB8AC3E}">
        <p14:creationId xmlns:p14="http://schemas.microsoft.com/office/powerpoint/2010/main" val="2827225015"/>
      </p:ext>
    </p:extLst>
  </p:cSld>
  <p:clrMapOvr>
    <a:masterClrMapping/>
  </p:clrMapOvr>
  <mc:AlternateContent xmlns:mc="http://schemas.openxmlformats.org/markup-compatibility/2006" xmlns:p14="http://schemas.microsoft.com/office/powerpoint/2010/main">
    <mc:Choice Requires="p14">
      <p:transition spd="slow" p14:dur="2000" advTm="27250"/>
    </mc:Choice>
    <mc:Fallback xmlns="">
      <p:transition spd="slow" advTm="2725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D:\Work\IAEMS 2\نظريات الإعلان والتسويق\Lecture 1\download.jf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55" y="1088333"/>
            <a:ext cx="3328820" cy="2322519"/>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5" name="TextBox 14">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17" name="TextBox 16">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 xmlns:a16="http://schemas.microsoft.com/office/drawing/2014/main"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تمهيد</a:t>
            </a:r>
          </a:p>
        </p:txBody>
      </p:sp>
      <p:sp>
        <p:nvSpPr>
          <p:cNvPr id="19" name="TextBox 18">
            <a:extLst>
              <a:ext uri="{FF2B5EF4-FFF2-40B4-BE49-F238E27FC236}">
                <a16:creationId xmlns="" xmlns:a16="http://schemas.microsoft.com/office/drawing/2014/main" id="{4527402C-3F97-690D-9C20-A459E375AEB7}"/>
              </a:ext>
            </a:extLst>
          </p:cNvPr>
          <p:cNvSpPr txBox="1"/>
          <p:nvPr/>
        </p:nvSpPr>
        <p:spPr>
          <a:xfrm>
            <a:off x="3598250" y="2323527"/>
            <a:ext cx="8417320" cy="3970318"/>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dirty="0">
                <a:latin typeface="Tajawal ExtraBold" panose="00000800000000000000" pitchFamily="2" charset="-78"/>
                <a:cs typeface="Times New Roman"/>
              </a:rPr>
              <a:t>تُعرف النظرية على أنها تفسير عميق ومنطقي للظواهر المرتبطة بمجال </a:t>
            </a:r>
            <a:r>
              <a:rPr lang="ar-EG" sz="2100" dirty="0" smtClean="0">
                <a:latin typeface="Tajawal ExtraBold" panose="00000800000000000000" pitchFamily="2" charset="-78"/>
                <a:cs typeface="Times New Roman"/>
              </a:rPr>
              <a:t>معرفي. </a:t>
            </a:r>
            <a:r>
              <a:rPr lang="ar-EG" sz="2100" dirty="0">
                <a:latin typeface="Tajawal ExtraBold" panose="00000800000000000000" pitchFamily="2" charset="-78"/>
                <a:cs typeface="Times New Roman"/>
              </a:rPr>
              <a:t>حيث تتصف النظرية العلمية بأنها تعتمد على الأدلة والبيانات المتاحة لدعمها، بالإضافة إلى القدرة على التنبؤ واختبار صحة الفرضيات المطروحة.</a:t>
            </a:r>
          </a:p>
          <a:p>
            <a:pPr marL="342900" lvl="0" indent="-342900" algn="just" rtl="1">
              <a:lnSpc>
                <a:spcPct val="150000"/>
              </a:lnSpc>
              <a:buFont typeface="Wingdings" pitchFamily="2" charset="2"/>
              <a:buChar char="Ø"/>
            </a:pPr>
            <a:r>
              <a:rPr lang="ar-EG" sz="2100" dirty="0">
                <a:latin typeface="Tajawal ExtraBold" panose="00000800000000000000" pitchFamily="2" charset="-78"/>
                <a:cs typeface="Times New Roman"/>
              </a:rPr>
              <a:t>حيث تتكوّن النظرية العلمية من مجموعة من القوانين والمفاهيم التي تعمل معًا لشرح </a:t>
            </a:r>
            <a:r>
              <a:rPr lang="ar-EG" sz="2100" dirty="0" smtClean="0">
                <a:latin typeface="Tajawal ExtraBold" panose="00000800000000000000" pitchFamily="2" charset="-78"/>
                <a:cs typeface="Times New Roman"/>
              </a:rPr>
              <a:t>ظاهرة. </a:t>
            </a:r>
            <a:r>
              <a:rPr lang="ar-EG" sz="2100" dirty="0">
                <a:latin typeface="Tajawal ExtraBold" panose="00000800000000000000" pitchFamily="2" charset="-78"/>
                <a:cs typeface="Times New Roman"/>
              </a:rPr>
              <a:t>وعندما يُنفذ العلماء تجارب وأبحاث مُشتقة من هذه النظرية، يواجهون النتائج التي قد تدعم النظرية أو تتنافى معها، ففي حالة تأكيد أو </a:t>
            </a:r>
            <a:r>
              <a:rPr lang="ar-EG" sz="2100" dirty="0" smtClean="0">
                <a:latin typeface="Tajawal ExtraBold" panose="00000800000000000000" pitchFamily="2" charset="-78"/>
                <a:cs typeface="Times New Roman"/>
              </a:rPr>
              <a:t>تأييد </a:t>
            </a:r>
            <a:r>
              <a:rPr lang="ar-EG" sz="2100" dirty="0">
                <a:latin typeface="Tajawal ExtraBold" panose="00000800000000000000" pitchFamily="2" charset="-78"/>
                <a:cs typeface="Times New Roman"/>
              </a:rPr>
              <a:t>النظرية بواسطة الأدلة يمكن تبنيها كمُعترف بها في المجتمع العلمي، أما في حالة تناقضها مع الأدلة، فإنه يجب مراجعة أو إعادة النظر في النظرية أو اقتراح نظرية جديدة توضح الظاهرة بشكل أفضل.</a:t>
            </a: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195870"/>
    </mc:Choice>
    <mc:Fallback xmlns="">
      <p:transition spd="slow" advTm="19587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0" name="Rectangle 9">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2" name="TextBox 11">
            <a:extLst>
              <a:ext uri="{FF2B5EF4-FFF2-40B4-BE49-F238E27FC236}">
                <a16:creationId xmlns="" xmlns:a16="http://schemas.microsoft.com/office/drawing/2014/main" id="{C7D257D7-D9C6-8F63-F8F8-E2BE53F2E2DB}"/>
              </a:ext>
            </a:extLst>
          </p:cNvPr>
          <p:cNvSpPr txBox="1"/>
          <p:nvPr/>
        </p:nvSpPr>
        <p:spPr>
          <a:xfrm>
            <a:off x="6301339" y="1259391"/>
            <a:ext cx="1685077" cy="461665"/>
          </a:xfrm>
          <a:prstGeom prst="rect">
            <a:avLst/>
          </a:prstGeom>
          <a:noFill/>
        </p:spPr>
        <p:txBody>
          <a:bodyPr wrap="none" rtlCol="0">
            <a:spAutoFit/>
          </a:bodyPr>
          <a:lstStyle/>
          <a:p>
            <a:r>
              <a:rPr lang="ar-EG" sz="2400" b="1" dirty="0">
                <a:solidFill>
                  <a:srgbClr val="00B0F0"/>
                </a:solidFill>
                <a:latin typeface="Times New Roman" panose="02020603050405020304" pitchFamily="18" charset="0"/>
                <a:cs typeface="Times New Roman" panose="02020603050405020304" pitchFamily="18" charset="0"/>
              </a:rPr>
              <a:t>مفهوم النظرية </a:t>
            </a:r>
          </a:p>
        </p:txBody>
      </p:sp>
      <p:sp>
        <p:nvSpPr>
          <p:cNvPr id="13" name="TextBox 12">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050" name="Picture 2"/>
          <p:cNvPicPr>
            <a:picLocks noGrp="1" noChangeAspect="1" noChangeArrowheads="1"/>
          </p:cNvPicPr>
          <p:nvPr>
            <p:ph type="pic" sz="quarter" idx="10"/>
          </p:nvPr>
        </p:nvPicPr>
        <p:blipFill>
          <a:blip r:embed="rId3">
            <a:extLst>
              <a:ext uri="{28A0092B-C50C-407E-A947-70E740481C1C}">
                <a14:useLocalDpi xmlns:a14="http://schemas.microsoft.com/office/drawing/2010/main" val="0"/>
              </a:ext>
            </a:extLst>
          </a:blip>
          <a:srcRect t="87" b="87"/>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47242502"/>
      </p:ext>
    </p:extLst>
  </p:cSld>
  <p:clrMapOvr>
    <a:masterClrMapping/>
  </p:clrMapOvr>
  <mc:AlternateContent xmlns:mc="http://schemas.openxmlformats.org/markup-compatibility/2006" xmlns:p14="http://schemas.microsoft.com/office/powerpoint/2010/main">
    <mc:Choice Requires="p14">
      <p:transition spd="slow" p14:dur="2000" advTm="7400"/>
    </mc:Choice>
    <mc:Fallback xmlns="">
      <p:transition spd="slow" advTm="7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D:\Work\IAEMS 2\نظريات الإعلان والتسويق\Lecture 1\download.jf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55" y="1088333"/>
            <a:ext cx="3328820" cy="2322519"/>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TextBox 16">
            <a:extLst>
              <a:ext uri="{FF2B5EF4-FFF2-40B4-BE49-F238E27FC236}">
                <a16:creationId xmlns="" xmlns:a16="http://schemas.microsoft.com/office/drawing/2014/main" id="{904B7CA6-23A4-2E24-5FFC-ECEA38831F6A}"/>
              </a:ext>
            </a:extLst>
          </p:cNvPr>
          <p:cNvSpPr txBox="1"/>
          <p:nvPr/>
        </p:nvSpPr>
        <p:spPr>
          <a:xfrm>
            <a:off x="4689259" y="1412953"/>
            <a:ext cx="2263334"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مفهوم النظرية </a:t>
            </a:r>
          </a:p>
        </p:txBody>
      </p:sp>
      <p:sp>
        <p:nvSpPr>
          <p:cNvPr id="18" name="TextBox 17">
            <a:extLst>
              <a:ext uri="{FF2B5EF4-FFF2-40B4-BE49-F238E27FC236}">
                <a16:creationId xmlns="" xmlns:a16="http://schemas.microsoft.com/office/drawing/2014/main" id="{4527402C-3F97-690D-9C20-A459E375AEB7}"/>
              </a:ext>
            </a:extLst>
          </p:cNvPr>
          <p:cNvSpPr txBox="1"/>
          <p:nvPr/>
        </p:nvSpPr>
        <p:spPr>
          <a:xfrm>
            <a:off x="3598250" y="2495028"/>
            <a:ext cx="8417320" cy="2031325"/>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dirty="0">
                <a:latin typeface="Tajawal ExtraBold" panose="00000800000000000000" pitchFamily="2" charset="-78"/>
                <a:cs typeface="Times New Roman"/>
              </a:rPr>
              <a:t>تُعد النظرية هي مجموعة من الافتراضات والأفكار المنظمة التي تقوم بتوضيح وفهم </a:t>
            </a:r>
            <a:r>
              <a:rPr lang="ar-EG" sz="2100" dirty="0" smtClean="0">
                <a:latin typeface="Tajawal ExtraBold" panose="00000800000000000000" pitchFamily="2" charset="-78"/>
                <a:cs typeface="Times New Roman"/>
              </a:rPr>
              <a:t>ظاهرة أو جوانب معينة من الظواهر. </a:t>
            </a:r>
            <a:r>
              <a:rPr lang="ar-EG" sz="2100" dirty="0">
                <a:latin typeface="Tajawal ExtraBold" panose="00000800000000000000" pitchFamily="2" charset="-78"/>
                <a:cs typeface="Times New Roman"/>
              </a:rPr>
              <a:t>حيث تُعد النظرية أداة أساسية في العلوم والعديد من المجالات الأخرى، وتهدف إلى توفير إطار فكري للتفسير والتنبؤ بالظواهر والأحداث والمشاكل المختلفة في العديد من </a:t>
            </a:r>
            <a:r>
              <a:rPr lang="ar-EG" sz="2100" dirty="0" smtClean="0">
                <a:latin typeface="Tajawal ExtraBold" panose="00000800000000000000" pitchFamily="2" charset="-78"/>
                <a:cs typeface="Times New Roman"/>
              </a:rPr>
              <a:t>الحالات.</a:t>
            </a:r>
            <a:endParaRPr lang="ar-EG" sz="2100" dirty="0">
              <a:latin typeface="Tajawal ExtraBold" panose="00000800000000000000" pitchFamily="2" charset="-78"/>
              <a:cs typeface="Times New Roman"/>
            </a:endParaRPr>
          </a:p>
        </p:txBody>
      </p:sp>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480318"/>
      </p:ext>
    </p:extLst>
  </p:cSld>
  <p:clrMapOvr>
    <a:masterClrMapping/>
  </p:clrMapOvr>
  <mc:AlternateContent xmlns:mc="http://schemas.openxmlformats.org/markup-compatibility/2006" xmlns:p14="http://schemas.microsoft.com/office/powerpoint/2010/main">
    <mc:Choice Requires="p14">
      <p:transition spd="slow" p14:dur="2000" advTm="94500"/>
    </mc:Choice>
    <mc:Fallback xmlns="">
      <p:transition spd="slow" advTm="945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D:\Work\IAEMS 2\نظريات الإعلان والتسويق\Lecture 1\download.jf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55" y="1088333"/>
            <a:ext cx="3328820" cy="2322519"/>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TextBox 16">
            <a:extLst>
              <a:ext uri="{FF2B5EF4-FFF2-40B4-BE49-F238E27FC236}">
                <a16:creationId xmlns="" xmlns:a16="http://schemas.microsoft.com/office/drawing/2014/main" id="{904B7CA6-23A4-2E24-5FFC-ECEA38831F6A}"/>
              </a:ext>
            </a:extLst>
          </p:cNvPr>
          <p:cNvSpPr txBox="1"/>
          <p:nvPr/>
        </p:nvSpPr>
        <p:spPr>
          <a:xfrm>
            <a:off x="4689259" y="1412953"/>
            <a:ext cx="2263334"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مفهوم النظرية </a:t>
            </a:r>
          </a:p>
        </p:txBody>
      </p:sp>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527402C-3F97-690D-9C20-A459E375AEB7}"/>
              </a:ext>
            </a:extLst>
          </p:cNvPr>
          <p:cNvSpPr txBox="1"/>
          <p:nvPr/>
        </p:nvSpPr>
        <p:spPr>
          <a:xfrm>
            <a:off x="3598250" y="2495028"/>
            <a:ext cx="8417320" cy="1546577"/>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dirty="0">
                <a:latin typeface="Tajawal ExtraBold" panose="00000800000000000000" pitchFamily="2" charset="-78"/>
                <a:cs typeface="Times New Roman"/>
              </a:rPr>
              <a:t>قد تكون النظرية تشمل تفسيرات وأفكار مجردة تستند إلى الخبرة الماضية أو التجارب المكتسبة. وعندما يتم إثبات هذه النظرية وفقًا للأدلة القوية والدقيقة، يصبح لدينا نظرية علمية تساعدنا في فهم </a:t>
            </a:r>
            <a:r>
              <a:rPr lang="ar-EG" sz="2100" dirty="0" smtClean="0">
                <a:latin typeface="Tajawal ExtraBold" panose="00000800000000000000" pitchFamily="2" charset="-78"/>
                <a:cs typeface="Times New Roman"/>
              </a:rPr>
              <a:t>الظواهر </a:t>
            </a:r>
            <a:r>
              <a:rPr lang="ar-EG" sz="2100" dirty="0">
                <a:latin typeface="Tajawal ExtraBold" panose="00000800000000000000" pitchFamily="2" charset="-78"/>
                <a:cs typeface="Times New Roman"/>
              </a:rPr>
              <a:t>بشكل أفضل </a:t>
            </a:r>
            <a:r>
              <a:rPr lang="ar-EG" sz="2100" dirty="0" smtClean="0">
                <a:latin typeface="Tajawal ExtraBold" panose="00000800000000000000" pitchFamily="2" charset="-78"/>
                <a:cs typeface="Times New Roman"/>
              </a:rPr>
              <a:t>وأدق مع توضيح </a:t>
            </a:r>
            <a:r>
              <a:rPr lang="ar-EG" sz="2100" dirty="0">
                <a:latin typeface="Tajawal ExtraBold" panose="00000800000000000000" pitchFamily="2" charset="-78"/>
                <a:cs typeface="Times New Roman"/>
              </a:rPr>
              <a:t>الظواهر والقوانين التي تحكمها.</a:t>
            </a:r>
          </a:p>
        </p:txBody>
      </p:sp>
    </p:spTree>
    <p:extLst>
      <p:ext uri="{BB962C8B-B14F-4D97-AF65-F5344CB8AC3E}">
        <p14:creationId xmlns:p14="http://schemas.microsoft.com/office/powerpoint/2010/main" val="91889757"/>
      </p:ext>
    </p:extLst>
  </p:cSld>
  <p:clrMapOvr>
    <a:masterClrMapping/>
  </p:clrMapOvr>
  <mc:AlternateContent xmlns:mc="http://schemas.openxmlformats.org/markup-compatibility/2006" xmlns:p14="http://schemas.microsoft.com/office/powerpoint/2010/main">
    <mc:Choice Requires="p14">
      <p:transition spd="slow" p14:dur="2000" advTm="76570"/>
    </mc:Choice>
    <mc:Fallback xmlns="">
      <p:transition spd="slow" advTm="7657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D:\Work\IAEMS 2\نظريات الإعلان والتسويق\Lecture 1\download.jf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55" y="1088333"/>
            <a:ext cx="3328820" cy="2322519"/>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TextBox 16">
            <a:extLst>
              <a:ext uri="{FF2B5EF4-FFF2-40B4-BE49-F238E27FC236}">
                <a16:creationId xmlns="" xmlns:a16="http://schemas.microsoft.com/office/drawing/2014/main" id="{904B7CA6-23A4-2E24-5FFC-ECEA38831F6A}"/>
              </a:ext>
            </a:extLst>
          </p:cNvPr>
          <p:cNvSpPr txBox="1"/>
          <p:nvPr/>
        </p:nvSpPr>
        <p:spPr>
          <a:xfrm>
            <a:off x="4689259" y="1412953"/>
            <a:ext cx="2263334"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مفهوم النظرية </a:t>
            </a:r>
          </a:p>
        </p:txBody>
      </p:sp>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495028"/>
            <a:ext cx="8417320" cy="1973232"/>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dirty="0">
                <a:latin typeface="Tajawal ExtraBold" panose="00000800000000000000" pitchFamily="2" charset="-78"/>
                <a:cs typeface="Times New Roman"/>
              </a:rPr>
              <a:t>وتعد النظرية زمرة من الأفكار والتفاسير المنظمة التي تهدف إلى توفير إطار فكري وشرح منطقي للظواهر المختلفة، لذلك قد تكون النظرية تشمل تفسيرات وأفكار مجردة تستند إلى الخبرة الماضية أو التجارب </a:t>
            </a:r>
            <a:r>
              <a:rPr lang="ar-EG" sz="2100" dirty="0" smtClean="0">
                <a:latin typeface="Tajawal ExtraBold" panose="00000800000000000000" pitchFamily="2" charset="-78"/>
                <a:cs typeface="Times New Roman"/>
              </a:rPr>
              <a:t>المكتسبة، لذلك عندما يتم إثبات هذه النظرية وفقًا للأدلة القوية والدقيقة يصبح لدينا نظرية علمية مثبته.</a:t>
            </a:r>
            <a:endParaRPr lang="ar-EG" sz="2100" dirty="0">
              <a:latin typeface="Tajawal ExtraBold" panose="00000800000000000000" pitchFamily="2" charset="-78"/>
              <a:cs typeface="Times New Roman"/>
            </a:endParaRPr>
          </a:p>
        </p:txBody>
      </p:sp>
    </p:spTree>
    <p:extLst>
      <p:ext uri="{BB962C8B-B14F-4D97-AF65-F5344CB8AC3E}">
        <p14:creationId xmlns:p14="http://schemas.microsoft.com/office/powerpoint/2010/main" val="2164863108"/>
      </p:ext>
    </p:extLst>
  </p:cSld>
  <p:clrMapOvr>
    <a:masterClrMapping/>
  </p:clrMapOvr>
  <mc:AlternateContent xmlns:mc="http://schemas.openxmlformats.org/markup-compatibility/2006" xmlns:p14="http://schemas.microsoft.com/office/powerpoint/2010/main">
    <mc:Choice Requires="p14">
      <p:transition spd="slow" p14:dur="2000" advTm="75410"/>
    </mc:Choice>
    <mc:Fallback xmlns="">
      <p:transition spd="slow" advTm="7541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0" name="Rectangle 9">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3" name="TextBox 12">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C7D257D7-D9C6-8F63-F8F8-E2BE53F2E2DB}"/>
              </a:ext>
            </a:extLst>
          </p:cNvPr>
          <p:cNvSpPr txBox="1"/>
          <p:nvPr/>
        </p:nvSpPr>
        <p:spPr>
          <a:xfrm>
            <a:off x="6301339" y="1259391"/>
            <a:ext cx="2084225" cy="584775"/>
          </a:xfrm>
          <a:prstGeom prst="rect">
            <a:avLst/>
          </a:prstGeom>
          <a:noFill/>
        </p:spPr>
        <p:txBody>
          <a:bodyPr wrap="none" rtlCol="0">
            <a:spAutoFit/>
          </a:bodyPr>
          <a:lstStyle/>
          <a:p>
            <a:r>
              <a:rPr lang="ar-EG" sz="3200" b="1" dirty="0">
                <a:solidFill>
                  <a:srgbClr val="00B0F0"/>
                </a:solidFill>
                <a:latin typeface="Times New Roman" panose="02020603050405020304" pitchFamily="18" charset="0"/>
                <a:cs typeface="Times New Roman" panose="02020603050405020304" pitchFamily="18" charset="0"/>
              </a:rPr>
              <a:t>أهداف النظرية</a:t>
            </a:r>
          </a:p>
        </p:txBody>
      </p:sp>
      <p:pic>
        <p:nvPicPr>
          <p:cNvPr id="3074" name="Picture 2"/>
          <p:cNvPicPr>
            <a:picLocks noGrp="1" noChangeAspect="1" noChangeArrowheads="1"/>
          </p:cNvPicPr>
          <p:nvPr>
            <p:ph type="pic" sz="quarter" idx="10"/>
          </p:nvPr>
        </p:nvPicPr>
        <p:blipFill>
          <a:blip r:embed="rId3">
            <a:extLst>
              <a:ext uri="{28A0092B-C50C-407E-A947-70E740481C1C}">
                <a14:useLocalDpi xmlns:a14="http://schemas.microsoft.com/office/drawing/2010/main" val="0"/>
              </a:ext>
            </a:extLst>
          </a:blip>
          <a:srcRect t="87" b="87"/>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23699913"/>
      </p:ext>
    </p:extLst>
  </p:cSld>
  <p:clrMapOvr>
    <a:masterClrMapping/>
  </p:clrMapOvr>
  <mc:AlternateContent xmlns:mc="http://schemas.openxmlformats.org/markup-compatibility/2006" xmlns:p14="http://schemas.microsoft.com/office/powerpoint/2010/main">
    <mc:Choice Requires="p14">
      <p:transition spd="slow" p14:dur="2000" advTm="5690"/>
    </mc:Choice>
    <mc:Fallback xmlns="">
      <p:transition spd="slow" advTm="56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D:\Work\IAEMS 2\نظريات الإعلان والتسويق\Lecture 1\download.jf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55" y="1088333"/>
            <a:ext cx="3328820" cy="2322519"/>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أهداف النظرية </a:t>
            </a:r>
          </a:p>
        </p:txBody>
      </p:sp>
      <p:sp>
        <p:nvSpPr>
          <p:cNvPr id="16" name="TextBox 15">
            <a:extLst>
              <a:ext uri="{FF2B5EF4-FFF2-40B4-BE49-F238E27FC236}">
                <a16:creationId xmlns="" xmlns:a16="http://schemas.microsoft.com/office/drawing/2014/main" id="{4527402C-3F97-690D-9C20-A459E375AEB7}"/>
              </a:ext>
            </a:extLst>
          </p:cNvPr>
          <p:cNvSpPr txBox="1"/>
          <p:nvPr/>
        </p:nvSpPr>
        <p:spPr>
          <a:xfrm>
            <a:off x="3598250" y="2495028"/>
            <a:ext cx="8417320" cy="3023905"/>
          </a:xfrm>
          <a:prstGeom prst="rect">
            <a:avLst/>
          </a:prstGeom>
          <a:noFill/>
        </p:spPr>
        <p:txBody>
          <a:bodyPr wrap="square" rtlCol="0">
            <a:spAutoFit/>
          </a:bodyPr>
          <a:lstStyle/>
          <a:p>
            <a:pPr lvl="0" algn="just" rtl="1">
              <a:lnSpc>
                <a:spcPct val="150000"/>
              </a:lnSpc>
            </a:pPr>
            <a:r>
              <a:rPr lang="ar-EG" sz="2200" b="1" u="sng" dirty="0"/>
              <a:t>أهداف النظرية تشمل:</a:t>
            </a:r>
          </a:p>
          <a:p>
            <a:pPr marL="457200" lvl="0" indent="-457200" algn="just" rtl="1">
              <a:lnSpc>
                <a:spcPct val="150000"/>
              </a:lnSpc>
              <a:buFontTx/>
              <a:buAutoNum type="arabicPeriod"/>
            </a:pPr>
            <a:r>
              <a:rPr lang="ar-EG" sz="2100" b="1" u="sng" dirty="0"/>
              <a:t>توضيح الظواهر والأحداث:</a:t>
            </a:r>
            <a:r>
              <a:rPr lang="ar-EG" sz="2100" b="1" dirty="0"/>
              <a:t> تهدف النظرية إلى توضيح وفهم الظواهر المعقدة والأحداث التي </a:t>
            </a:r>
            <a:r>
              <a:rPr lang="ar-EG" sz="2100" b="1" dirty="0" smtClean="0"/>
              <a:t>تحدث. </a:t>
            </a:r>
            <a:r>
              <a:rPr lang="ar-EG" sz="2100" b="1" dirty="0"/>
              <a:t>من خلال تطوير نماذج وتفسيرات محكمة، تساعد النظرية في فهم المواقف والأعمال التي تحدث في الواقع.</a:t>
            </a:r>
          </a:p>
          <a:p>
            <a:pPr marL="457200" lvl="0" indent="-457200" algn="just" rtl="1">
              <a:lnSpc>
                <a:spcPct val="150000"/>
              </a:lnSpc>
              <a:buFontTx/>
              <a:buAutoNum type="arabicPeriod"/>
            </a:pPr>
            <a:r>
              <a:rPr lang="ar-EG" sz="2100" b="1" u="sng" dirty="0" smtClean="0"/>
              <a:t>التوقع :</a:t>
            </a:r>
            <a:r>
              <a:rPr lang="ar-EG" sz="2100" b="1" dirty="0" smtClean="0"/>
              <a:t> </a:t>
            </a:r>
            <a:r>
              <a:rPr lang="ar-EG" sz="2100" b="1" dirty="0"/>
              <a:t>تساعد النظرية على توفير إطار توقعي للأحداث </a:t>
            </a:r>
            <a:r>
              <a:rPr lang="ar-EG" sz="2100" b="1" dirty="0" smtClean="0"/>
              <a:t>المستقبلية. </a:t>
            </a:r>
            <a:r>
              <a:rPr lang="ar-EG" sz="2100" b="1" dirty="0"/>
              <a:t>عن طريق تحليل البيانات والأدلة، </a:t>
            </a:r>
            <a:r>
              <a:rPr lang="ar-EG" sz="2100" b="1" dirty="0" smtClean="0"/>
              <a:t>حيث يمكن </a:t>
            </a:r>
            <a:r>
              <a:rPr lang="ar-EG" sz="2100" b="1" dirty="0"/>
              <a:t>استخدام النظرية لإعطاء توقعات </a:t>
            </a:r>
            <a:r>
              <a:rPr lang="ar-EG" sz="2100" b="1" dirty="0" smtClean="0"/>
              <a:t>من خلال التجارب العلمية.</a:t>
            </a:r>
            <a:endParaRPr lang="ar-EG" sz="2100" b="1" dirty="0"/>
          </a:p>
        </p:txBody>
      </p:sp>
    </p:spTree>
    <p:extLst>
      <p:ext uri="{BB962C8B-B14F-4D97-AF65-F5344CB8AC3E}">
        <p14:creationId xmlns:p14="http://schemas.microsoft.com/office/powerpoint/2010/main" val="807589158"/>
      </p:ext>
    </p:extLst>
  </p:cSld>
  <p:clrMapOvr>
    <a:masterClrMapping/>
  </p:clrMapOvr>
  <mc:AlternateContent xmlns:mc="http://schemas.openxmlformats.org/markup-compatibility/2006" xmlns:p14="http://schemas.microsoft.com/office/powerpoint/2010/main">
    <mc:Choice Requires="p14">
      <p:transition spd="slow" p14:dur="2000" advTm="116020"/>
    </mc:Choice>
    <mc:Fallback xmlns="">
      <p:transition spd="slow" advTm="11602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D:\Work\IAEMS 2\نظريات الإعلان والتسويق\Lecture 1\download.jf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55" y="1088333"/>
            <a:ext cx="3328820" cy="2322519"/>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أهداف النظرية </a:t>
            </a: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495028"/>
            <a:ext cx="8417320" cy="3485570"/>
          </a:xfrm>
          <a:prstGeom prst="rect">
            <a:avLst/>
          </a:prstGeom>
          <a:noFill/>
        </p:spPr>
        <p:txBody>
          <a:bodyPr wrap="square" rtlCol="0">
            <a:spAutoFit/>
          </a:bodyPr>
          <a:lstStyle/>
          <a:p>
            <a:pPr lvl="0" algn="just" rtl="1">
              <a:lnSpc>
                <a:spcPct val="150000"/>
              </a:lnSpc>
            </a:pPr>
            <a:r>
              <a:rPr lang="ar-EG" sz="2100" b="1" u="sng" dirty="0">
                <a:latin typeface="Times New Roman" pitchFamily="18" charset="0"/>
                <a:cs typeface="Times New Roman" pitchFamily="18" charset="0"/>
              </a:rPr>
              <a:t>3. الشرح والتفسير:</a:t>
            </a:r>
            <a:r>
              <a:rPr lang="ar-EG" sz="2100" b="1" dirty="0">
                <a:latin typeface="Times New Roman" pitchFamily="18" charset="0"/>
                <a:cs typeface="Times New Roman" pitchFamily="18" charset="0"/>
              </a:rPr>
              <a:t> </a:t>
            </a:r>
            <a:r>
              <a:rPr lang="ar-EG" sz="2100" dirty="0">
                <a:latin typeface="Times New Roman" pitchFamily="18" charset="0"/>
                <a:cs typeface="Times New Roman" pitchFamily="18" charset="0"/>
              </a:rPr>
              <a:t>تساهم النظرية في توفير تفسيرات مفصلة ومنطقية للظواهر </a:t>
            </a:r>
            <a:r>
              <a:rPr lang="ar-EG" sz="2100" dirty="0" smtClean="0">
                <a:latin typeface="Times New Roman" pitchFamily="18" charset="0"/>
                <a:cs typeface="Times New Roman" pitchFamily="18" charset="0"/>
              </a:rPr>
              <a:t>والأحداث </a:t>
            </a:r>
            <a:r>
              <a:rPr lang="ar-EG" sz="2100" dirty="0">
                <a:latin typeface="Times New Roman" pitchFamily="18" charset="0"/>
                <a:cs typeface="Times New Roman" pitchFamily="18" charset="0"/>
              </a:rPr>
              <a:t>وبالتالي، تساعدنا النظرية على فهم </a:t>
            </a:r>
            <a:r>
              <a:rPr lang="ar-EG" sz="2100" dirty="0" smtClean="0">
                <a:latin typeface="Times New Roman" pitchFamily="18" charset="0"/>
                <a:cs typeface="Times New Roman" pitchFamily="18" charset="0"/>
              </a:rPr>
              <a:t>الظواهر </a:t>
            </a:r>
            <a:r>
              <a:rPr lang="ar-EG" sz="2100" dirty="0">
                <a:latin typeface="Times New Roman" pitchFamily="18" charset="0"/>
                <a:cs typeface="Times New Roman" pitchFamily="18" charset="0"/>
              </a:rPr>
              <a:t>من حولنا بشكل أفضل وتوضيح العلاقات المختلفة وتأثيراتها.</a:t>
            </a:r>
          </a:p>
          <a:p>
            <a:pPr lvl="0" algn="just" rtl="1">
              <a:lnSpc>
                <a:spcPct val="150000"/>
              </a:lnSpc>
            </a:pPr>
            <a:endParaRPr lang="ar-EG" sz="2100" dirty="0">
              <a:latin typeface="Times New Roman" pitchFamily="18" charset="0"/>
              <a:cs typeface="Times New Roman" pitchFamily="18" charset="0"/>
            </a:endParaRPr>
          </a:p>
          <a:p>
            <a:pPr lvl="0" algn="just" rtl="1">
              <a:lnSpc>
                <a:spcPct val="150000"/>
              </a:lnSpc>
            </a:pPr>
            <a:r>
              <a:rPr lang="ar-EG" sz="2100" b="1" u="sng" dirty="0">
                <a:latin typeface="Times New Roman" pitchFamily="18" charset="0"/>
                <a:cs typeface="Times New Roman" pitchFamily="18" charset="0"/>
              </a:rPr>
              <a:t>4. توجيه البحث والتطوير:</a:t>
            </a:r>
            <a:r>
              <a:rPr lang="ar-EG" sz="2100" b="1" dirty="0">
                <a:latin typeface="Times New Roman" pitchFamily="18" charset="0"/>
                <a:cs typeface="Times New Roman" pitchFamily="18" charset="0"/>
              </a:rPr>
              <a:t> </a:t>
            </a:r>
            <a:r>
              <a:rPr lang="ar-EG" sz="2100" dirty="0">
                <a:latin typeface="Times New Roman" pitchFamily="18" charset="0"/>
                <a:cs typeface="Times New Roman" pitchFamily="18" charset="0"/>
              </a:rPr>
              <a:t>تعمل النظرية كدليل وإرشاد لإجراء البحث والتطوير في مختلف المجالات. </a:t>
            </a:r>
            <a:r>
              <a:rPr lang="ar-EG" sz="2100" dirty="0" smtClean="0">
                <a:latin typeface="Times New Roman" pitchFamily="18" charset="0"/>
                <a:cs typeface="Times New Roman" pitchFamily="18" charset="0"/>
              </a:rPr>
              <a:t>حيث توفر </a:t>
            </a:r>
            <a:r>
              <a:rPr lang="ar-EG" sz="2100" dirty="0">
                <a:latin typeface="Times New Roman" pitchFamily="18" charset="0"/>
                <a:cs typeface="Times New Roman" pitchFamily="18" charset="0"/>
              </a:rPr>
              <a:t>النظرية الإطار الفكري اللازم لإجراء الدراسات وتحليل النتائج، مما يساعد في تقدم العلم والمعرفة.</a:t>
            </a:r>
          </a:p>
        </p:txBody>
      </p:sp>
    </p:spTree>
    <p:extLst>
      <p:ext uri="{BB962C8B-B14F-4D97-AF65-F5344CB8AC3E}">
        <p14:creationId xmlns:p14="http://schemas.microsoft.com/office/powerpoint/2010/main" val="807589158"/>
      </p:ext>
    </p:extLst>
  </p:cSld>
  <p:clrMapOvr>
    <a:masterClrMapping/>
  </p:clrMapOvr>
  <mc:AlternateContent xmlns:mc="http://schemas.openxmlformats.org/markup-compatibility/2006" xmlns:p14="http://schemas.microsoft.com/office/powerpoint/2010/main">
    <mc:Choice Requires="p14">
      <p:transition spd="slow" p14:dur="2000" advTm="142040"/>
    </mc:Choice>
    <mc:Fallback xmlns="">
      <p:transition spd="slow" advTm="14204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D:\Work\IAEMS 2\نظريات الإعلان والتسويق\Lecture 1\download.jf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55" y="1088333"/>
            <a:ext cx="3328820" cy="2322519"/>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أهداف النظرية </a:t>
            </a: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495028"/>
            <a:ext cx="8417320" cy="1546577"/>
          </a:xfrm>
          <a:prstGeom prst="rect">
            <a:avLst/>
          </a:prstGeom>
          <a:noFill/>
        </p:spPr>
        <p:txBody>
          <a:bodyPr wrap="square" rtlCol="0">
            <a:spAutoFit/>
          </a:bodyPr>
          <a:lstStyle/>
          <a:p>
            <a:pPr lvl="0" algn="just" rtl="1">
              <a:lnSpc>
                <a:spcPct val="150000"/>
              </a:lnSpc>
            </a:pPr>
            <a:r>
              <a:rPr lang="ar-EG" sz="2100" b="1" u="sng" spc="20" dirty="0">
                <a:latin typeface="Times New Roman" pitchFamily="18" charset="0"/>
                <a:cs typeface="Times New Roman" pitchFamily="18" charset="0"/>
              </a:rPr>
              <a:t>5. تطوير القوانين والنماذج:</a:t>
            </a:r>
            <a:r>
              <a:rPr lang="ar-EG" sz="2100" b="1" spc="20" dirty="0">
                <a:latin typeface="Times New Roman" pitchFamily="18" charset="0"/>
                <a:cs typeface="Times New Roman" pitchFamily="18" charset="0"/>
              </a:rPr>
              <a:t> </a:t>
            </a:r>
            <a:r>
              <a:rPr lang="ar-EG" sz="2100" spc="20" dirty="0">
                <a:latin typeface="Times New Roman" pitchFamily="18" charset="0"/>
                <a:cs typeface="Times New Roman" pitchFamily="18" charset="0"/>
              </a:rPr>
              <a:t>يساهم العمل على تطوير النظرية في تحسين وتطوير النماذج والقوانين التي تحكم الظواهر المختلفة. </a:t>
            </a:r>
            <a:r>
              <a:rPr lang="ar-EG" sz="2100" spc="20" dirty="0" smtClean="0">
                <a:latin typeface="Times New Roman" pitchFamily="18" charset="0"/>
                <a:cs typeface="Times New Roman" pitchFamily="18" charset="0"/>
              </a:rPr>
              <a:t>حيث تستند </a:t>
            </a:r>
            <a:r>
              <a:rPr lang="ar-EG" sz="2100" spc="20" dirty="0">
                <a:latin typeface="Times New Roman" pitchFamily="18" charset="0"/>
                <a:cs typeface="Times New Roman" pitchFamily="18" charset="0"/>
              </a:rPr>
              <a:t>النظرية على الأدلة والمعرفة الحالية لتوفير نماذج أكثر دقة وشمولًا لفهم وتفسير </a:t>
            </a:r>
            <a:r>
              <a:rPr lang="ar-EG" sz="2100" spc="20" dirty="0" smtClean="0">
                <a:latin typeface="Times New Roman" pitchFamily="18" charset="0"/>
                <a:cs typeface="Times New Roman" pitchFamily="18" charset="0"/>
              </a:rPr>
              <a:t>الأحداث.</a:t>
            </a:r>
            <a:endParaRPr lang="ar-EG" sz="2100" spc="20" dirty="0">
              <a:latin typeface="Times New Roman" pitchFamily="18" charset="0"/>
              <a:cs typeface="Times New Roman" pitchFamily="18" charset="0"/>
            </a:endParaRPr>
          </a:p>
        </p:txBody>
      </p:sp>
    </p:spTree>
    <p:extLst>
      <p:ext uri="{BB962C8B-B14F-4D97-AF65-F5344CB8AC3E}">
        <p14:creationId xmlns:p14="http://schemas.microsoft.com/office/powerpoint/2010/main" val="807589158"/>
      </p:ext>
    </p:extLst>
  </p:cSld>
  <p:clrMapOvr>
    <a:masterClrMapping/>
  </p:clrMapOvr>
  <mc:AlternateContent xmlns:mc="http://schemas.openxmlformats.org/markup-compatibility/2006" xmlns:p14="http://schemas.microsoft.com/office/powerpoint/2010/main">
    <mc:Choice Requires="p14">
      <p:transition spd="slow" p14:dur="2000" advTm="136530"/>
    </mc:Choice>
    <mc:Fallback xmlns="">
      <p:transition spd="slow" advTm="13653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D:\Work\IAEMS 2\نظريات الإعلان والتسويق\Lecture 1\download.jf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55" y="1088333"/>
            <a:ext cx="3328820" cy="2322519"/>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أهداف النظرية </a:t>
            </a: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495028"/>
            <a:ext cx="8417320" cy="1003736"/>
          </a:xfrm>
          <a:prstGeom prst="rect">
            <a:avLst/>
          </a:prstGeom>
          <a:noFill/>
        </p:spPr>
        <p:txBody>
          <a:bodyPr wrap="square" rtlCol="0">
            <a:spAutoFit/>
          </a:bodyPr>
          <a:lstStyle/>
          <a:p>
            <a:pPr lvl="0" algn="just" rtl="1">
              <a:lnSpc>
                <a:spcPct val="150000"/>
              </a:lnSpc>
            </a:pPr>
            <a:r>
              <a:rPr lang="ar-EG" sz="2100" dirty="0">
                <a:latin typeface="Times New Roman" pitchFamily="18" charset="0"/>
                <a:cs typeface="Times New Roman" pitchFamily="18" charset="0"/>
              </a:rPr>
              <a:t>لذلك تهدف النظرية إلى توفير فهم وشرح أكثر تفصيلاً للظواهر المعقدة وتقديم إطار فكري للتحليل والتوقع. كما تساعد في توجيه البحث والتطوير وتعزيز تقدم المجتمع والمعرفة العلمية.</a:t>
            </a:r>
          </a:p>
        </p:txBody>
      </p:sp>
    </p:spTree>
    <p:extLst>
      <p:ext uri="{BB962C8B-B14F-4D97-AF65-F5344CB8AC3E}">
        <p14:creationId xmlns:p14="http://schemas.microsoft.com/office/powerpoint/2010/main" val="807589158"/>
      </p:ext>
    </p:extLst>
  </p:cSld>
  <p:clrMapOvr>
    <a:masterClrMapping/>
  </p:clrMapOvr>
  <mc:AlternateContent xmlns:mc="http://schemas.openxmlformats.org/markup-compatibility/2006" xmlns:p14="http://schemas.microsoft.com/office/powerpoint/2010/main">
    <mc:Choice Requires="p14">
      <p:transition spd="slow" p14:dur="2000" advTm="73950"/>
    </mc:Choice>
    <mc:Fallback xmlns="">
      <p:transition spd="slow" advTm="7395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0" name="Rectangle 9">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3" name="TextBox 12">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C7D257D7-D9C6-8F63-F8F8-E2BE53F2E2DB}"/>
              </a:ext>
            </a:extLst>
          </p:cNvPr>
          <p:cNvSpPr txBox="1"/>
          <p:nvPr/>
        </p:nvSpPr>
        <p:spPr>
          <a:xfrm>
            <a:off x="6301339" y="1259391"/>
            <a:ext cx="2613216" cy="461665"/>
          </a:xfrm>
          <a:prstGeom prst="rect">
            <a:avLst/>
          </a:prstGeom>
          <a:noFill/>
        </p:spPr>
        <p:txBody>
          <a:bodyPr wrap="none" rtlCol="0">
            <a:spAutoFit/>
          </a:bodyPr>
          <a:lstStyle/>
          <a:p>
            <a:r>
              <a:rPr lang="ar-EG" sz="2400" b="1" dirty="0">
                <a:solidFill>
                  <a:srgbClr val="00B0F0"/>
                </a:solidFill>
                <a:latin typeface="Times New Roman" panose="02020603050405020304" pitchFamily="18" charset="0"/>
                <a:cs typeface="Times New Roman" panose="02020603050405020304" pitchFamily="18" charset="0"/>
              </a:rPr>
              <a:t>الأبعاد الأساسية للنظرية </a:t>
            </a:r>
          </a:p>
        </p:txBody>
      </p:sp>
      <p:pic>
        <p:nvPicPr>
          <p:cNvPr id="4098" name="Picture 2"/>
          <p:cNvPicPr>
            <a:picLocks noGrp="1" noChangeAspect="1" noChangeArrowheads="1"/>
          </p:cNvPicPr>
          <p:nvPr>
            <p:ph type="pic" sz="quarter" idx="10"/>
          </p:nvPr>
        </p:nvPicPr>
        <p:blipFill>
          <a:blip r:embed="rId3">
            <a:extLst>
              <a:ext uri="{28A0092B-C50C-407E-A947-70E740481C1C}">
                <a14:useLocalDpi xmlns:a14="http://schemas.microsoft.com/office/drawing/2010/main" val="0"/>
              </a:ext>
            </a:extLst>
          </a:blip>
          <a:srcRect t="87" b="87"/>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7289670"/>
      </p:ext>
    </p:extLst>
  </p:cSld>
  <p:clrMapOvr>
    <a:masterClrMapping/>
  </p:clrMapOvr>
  <mc:AlternateContent xmlns:mc="http://schemas.openxmlformats.org/markup-compatibility/2006" xmlns:p14="http://schemas.microsoft.com/office/powerpoint/2010/main">
    <mc:Choice Requires="p14">
      <p:transition spd="slow" p14:dur="2000" advTm="9400"/>
    </mc:Choice>
    <mc:Fallback xmlns="">
      <p:transition spd="slow" advTm="9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D:\Work\IAEMS 2\نظريات الإعلان والتسويق\Lecture 1\download.jf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55" y="1088333"/>
            <a:ext cx="3328820" cy="2322519"/>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89258" y="1412953"/>
            <a:ext cx="2714841"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الأبعاد الأساسية للنظرية </a:t>
            </a:r>
          </a:p>
        </p:txBody>
      </p:sp>
      <p:sp>
        <p:nvSpPr>
          <p:cNvPr id="16" name="TextBox 15">
            <a:extLst>
              <a:ext uri="{FF2B5EF4-FFF2-40B4-BE49-F238E27FC236}">
                <a16:creationId xmlns="" xmlns:a16="http://schemas.microsoft.com/office/drawing/2014/main" id="{4527402C-3F97-690D-9C20-A459E375AEB7}"/>
              </a:ext>
            </a:extLst>
          </p:cNvPr>
          <p:cNvSpPr txBox="1"/>
          <p:nvPr/>
        </p:nvSpPr>
        <p:spPr>
          <a:xfrm>
            <a:off x="3598250" y="2798886"/>
            <a:ext cx="8417320" cy="2539157"/>
          </a:xfrm>
          <a:prstGeom prst="rect">
            <a:avLst/>
          </a:prstGeom>
          <a:noFill/>
        </p:spPr>
        <p:txBody>
          <a:bodyPr wrap="square" rtlCol="0">
            <a:spAutoFit/>
          </a:bodyPr>
          <a:lstStyle/>
          <a:p>
            <a:pPr lvl="0" algn="just" rtl="1">
              <a:lnSpc>
                <a:spcPct val="150000"/>
              </a:lnSpc>
            </a:pPr>
            <a:r>
              <a:rPr lang="ar-EG" sz="2200" b="1" u="sng" dirty="0" smtClean="0">
                <a:latin typeface="Times New Roman" pitchFamily="18" charset="0"/>
                <a:cs typeface="Times New Roman" pitchFamily="18" charset="0"/>
              </a:rPr>
              <a:t>الأبعاد </a:t>
            </a:r>
            <a:r>
              <a:rPr lang="ar-EG" sz="2200" b="1" u="sng" dirty="0">
                <a:latin typeface="Times New Roman" pitchFamily="18" charset="0"/>
                <a:cs typeface="Times New Roman" pitchFamily="18" charset="0"/>
              </a:rPr>
              <a:t>الأساسية </a:t>
            </a:r>
            <a:r>
              <a:rPr lang="ar-EG" sz="2200" b="1" u="sng" dirty="0" smtClean="0">
                <a:latin typeface="Times New Roman" pitchFamily="18" charset="0"/>
                <a:cs typeface="Times New Roman" pitchFamily="18" charset="0"/>
              </a:rPr>
              <a:t>للنظرية:</a:t>
            </a:r>
            <a:endParaRPr lang="ar-EG" sz="2200" b="1" u="sng" dirty="0">
              <a:latin typeface="Times New Roman" pitchFamily="18" charset="0"/>
              <a:cs typeface="Times New Roman" pitchFamily="18" charset="0"/>
            </a:endParaRPr>
          </a:p>
          <a:p>
            <a:pPr marL="457200" lvl="0" indent="-457200" algn="just" rtl="1">
              <a:lnSpc>
                <a:spcPct val="150000"/>
              </a:lnSpc>
              <a:buFontTx/>
              <a:buAutoNum type="arabicPeriod"/>
            </a:pPr>
            <a:r>
              <a:rPr lang="ar-EG" sz="2100" b="1" dirty="0">
                <a:latin typeface="Times New Roman" pitchFamily="18" charset="0"/>
                <a:cs typeface="Times New Roman" pitchFamily="18" charset="0"/>
              </a:rPr>
              <a:t>الأبعاد </a:t>
            </a:r>
            <a:r>
              <a:rPr lang="ar-EG" sz="2100" b="1" dirty="0" smtClean="0">
                <a:latin typeface="Times New Roman" pitchFamily="18" charset="0"/>
                <a:cs typeface="Times New Roman" pitchFamily="18" charset="0"/>
              </a:rPr>
              <a:t>الإنسانية: </a:t>
            </a:r>
            <a:r>
              <a:rPr lang="ar-EG" sz="2100" dirty="0">
                <a:latin typeface="Times New Roman" pitchFamily="18" charset="0"/>
                <a:cs typeface="Times New Roman" pitchFamily="18" charset="0"/>
              </a:rPr>
              <a:t>تتعامل هذه الأبعاد مع العوامل والتأثيرات الثقافية والاجتماعية </a:t>
            </a:r>
            <a:r>
              <a:rPr lang="ar-EG" sz="2100" dirty="0" smtClean="0">
                <a:latin typeface="Times New Roman" pitchFamily="18" charset="0"/>
                <a:cs typeface="Times New Roman" pitchFamily="18" charset="0"/>
              </a:rPr>
              <a:t>التي </a:t>
            </a:r>
            <a:r>
              <a:rPr lang="ar-EG" sz="2100" dirty="0">
                <a:latin typeface="Times New Roman" pitchFamily="18" charset="0"/>
                <a:cs typeface="Times New Roman" pitchFamily="18" charset="0"/>
              </a:rPr>
              <a:t>تؤثر في تكوين النظرية. </a:t>
            </a:r>
            <a:r>
              <a:rPr lang="ar-EG" sz="2100" dirty="0" smtClean="0">
                <a:latin typeface="Times New Roman" pitchFamily="18" charset="0"/>
                <a:cs typeface="Times New Roman" pitchFamily="18" charset="0"/>
              </a:rPr>
              <a:t>حيث تكشف </a:t>
            </a:r>
            <a:r>
              <a:rPr lang="ar-EG" sz="2100" dirty="0">
                <a:latin typeface="Times New Roman" pitchFamily="18" charset="0"/>
                <a:cs typeface="Times New Roman" pitchFamily="18" charset="0"/>
              </a:rPr>
              <a:t>الأبعاد </a:t>
            </a:r>
            <a:r>
              <a:rPr lang="ar-EG" sz="2100" dirty="0" smtClean="0">
                <a:latin typeface="Times New Roman" pitchFamily="18" charset="0"/>
                <a:cs typeface="Times New Roman" pitchFamily="18" charset="0"/>
              </a:rPr>
              <a:t>الإنسانية </a:t>
            </a:r>
            <a:r>
              <a:rPr lang="ar-EG" sz="2100" dirty="0">
                <a:latin typeface="Times New Roman" pitchFamily="18" charset="0"/>
                <a:cs typeface="Times New Roman" pitchFamily="18" charset="0"/>
              </a:rPr>
              <a:t>عن كيفية تأثير المجتمعات والثقافات المختلفة على النظرية، وكيف يتم تلبية الاحتياجات والقيم في هذه النظرية.</a:t>
            </a:r>
          </a:p>
          <a:p>
            <a:pPr lvl="0" algn="just" rtl="1">
              <a:lnSpc>
                <a:spcPct val="150000"/>
              </a:lnSpc>
            </a:pP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2118808166"/>
      </p:ext>
    </p:extLst>
  </p:cSld>
  <p:clrMapOvr>
    <a:masterClrMapping/>
  </p:clrMapOvr>
  <mc:AlternateContent xmlns:mc="http://schemas.openxmlformats.org/markup-compatibility/2006" xmlns:p14="http://schemas.microsoft.com/office/powerpoint/2010/main">
    <mc:Choice Requires="p14">
      <p:transition spd="slow" p14:dur="2000" advTm="52570"/>
    </mc:Choice>
    <mc:Fallback xmlns="">
      <p:transition spd="slow" advTm="5257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D:\Work\IAEMS 2\نظريات الإعلان والتسويق\Lecture 1\download.jf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55" y="1088333"/>
            <a:ext cx="3328820" cy="2322519"/>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89258" y="1412953"/>
            <a:ext cx="2714841"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الأبعاد الأساسية للنظرية </a:t>
            </a:r>
          </a:p>
        </p:txBody>
      </p:sp>
      <p:sp>
        <p:nvSpPr>
          <p:cNvPr id="16" name="TextBox 15">
            <a:extLst>
              <a:ext uri="{FF2B5EF4-FFF2-40B4-BE49-F238E27FC236}">
                <a16:creationId xmlns="" xmlns:a16="http://schemas.microsoft.com/office/drawing/2014/main" id="{4527402C-3F97-690D-9C20-A459E375AEB7}"/>
              </a:ext>
            </a:extLst>
          </p:cNvPr>
          <p:cNvSpPr txBox="1"/>
          <p:nvPr/>
        </p:nvSpPr>
        <p:spPr>
          <a:xfrm>
            <a:off x="3598250" y="2361958"/>
            <a:ext cx="8417320" cy="3485570"/>
          </a:xfrm>
          <a:prstGeom prst="rect">
            <a:avLst/>
          </a:prstGeom>
          <a:noFill/>
        </p:spPr>
        <p:txBody>
          <a:bodyPr wrap="square" rtlCol="0">
            <a:spAutoFit/>
          </a:bodyPr>
          <a:lstStyle/>
          <a:p>
            <a:pPr lvl="0" algn="just" rtl="1">
              <a:lnSpc>
                <a:spcPct val="150000"/>
              </a:lnSpc>
            </a:pPr>
            <a:r>
              <a:rPr lang="ar-EG" sz="2100" b="1" dirty="0" smtClean="0">
                <a:latin typeface="Times New Roman" pitchFamily="18" charset="0"/>
                <a:cs typeface="Times New Roman" pitchFamily="18" charset="0"/>
              </a:rPr>
              <a:t>2. </a:t>
            </a:r>
            <a:r>
              <a:rPr lang="ar-EG" sz="2100" b="1" dirty="0">
                <a:latin typeface="Times New Roman" pitchFamily="18" charset="0"/>
                <a:cs typeface="Times New Roman" pitchFamily="18" charset="0"/>
              </a:rPr>
              <a:t>الأبعاد النظرية والتطبيقية: هذه الأبعاد تتعامل مع تطبيق وتنفيذ النظرية في العمل العملي والواقعي. </a:t>
            </a:r>
            <a:r>
              <a:rPr lang="ar-EG" sz="2100" b="1" dirty="0" smtClean="0">
                <a:latin typeface="Times New Roman" pitchFamily="18" charset="0"/>
                <a:cs typeface="Times New Roman" pitchFamily="18" charset="0"/>
              </a:rPr>
              <a:t>حيث تتضمن </a:t>
            </a:r>
            <a:r>
              <a:rPr lang="ar-EG" sz="2100" b="1" dirty="0">
                <a:latin typeface="Times New Roman" pitchFamily="18" charset="0"/>
                <a:cs typeface="Times New Roman" pitchFamily="18" charset="0"/>
              </a:rPr>
              <a:t>هذه الأبعاد الحلول المقترحة للمشكلة </a:t>
            </a:r>
            <a:r>
              <a:rPr lang="ar-EG" sz="2100" b="1" dirty="0" smtClean="0">
                <a:latin typeface="Times New Roman" pitchFamily="18" charset="0"/>
                <a:cs typeface="Times New Roman" pitchFamily="18" charset="0"/>
              </a:rPr>
              <a:t>مع توضيح </a:t>
            </a:r>
            <a:r>
              <a:rPr lang="ar-EG" sz="2100" b="1" dirty="0">
                <a:latin typeface="Times New Roman" pitchFamily="18" charset="0"/>
                <a:cs typeface="Times New Roman" pitchFamily="18" charset="0"/>
              </a:rPr>
              <a:t>التوصيات والاستراتيجيات للعمل على احتمالية نجاح النظرية في الميدان</a:t>
            </a:r>
            <a:r>
              <a:rPr lang="ar-EG" sz="2100" b="1" dirty="0" smtClean="0">
                <a:latin typeface="Times New Roman" pitchFamily="18" charset="0"/>
                <a:cs typeface="Times New Roman" pitchFamily="18" charset="0"/>
              </a:rPr>
              <a:t>.</a:t>
            </a:r>
          </a:p>
          <a:p>
            <a:pPr lvl="0" algn="just" rtl="1">
              <a:lnSpc>
                <a:spcPct val="150000"/>
              </a:lnSpc>
            </a:pPr>
            <a:endParaRPr lang="ar-EG" sz="2100" b="1" dirty="0">
              <a:latin typeface="Times New Roman" pitchFamily="18" charset="0"/>
              <a:cs typeface="Times New Roman" pitchFamily="18" charset="0"/>
            </a:endParaRPr>
          </a:p>
          <a:p>
            <a:pPr lvl="0" algn="just" rtl="1">
              <a:lnSpc>
                <a:spcPct val="150000"/>
              </a:lnSpc>
            </a:pPr>
            <a:r>
              <a:rPr lang="ar-EG" sz="2100" b="1" dirty="0" smtClean="0">
                <a:latin typeface="Times New Roman" pitchFamily="18" charset="0"/>
                <a:cs typeface="Times New Roman" pitchFamily="18" charset="0"/>
              </a:rPr>
              <a:t>3. </a:t>
            </a:r>
            <a:r>
              <a:rPr lang="ar-EG" sz="2100" b="1" dirty="0">
                <a:latin typeface="Times New Roman" pitchFamily="18" charset="0"/>
                <a:cs typeface="Times New Roman" pitchFamily="18" charset="0"/>
              </a:rPr>
              <a:t>الأبعاد العلمية: ترتكز هذه الأبعاد على الأسس العلمية والتوجهات المنهجية في تطوير واختبار النظرية. </a:t>
            </a:r>
            <a:r>
              <a:rPr lang="ar-EG" sz="2100" b="1" dirty="0" smtClean="0">
                <a:latin typeface="Times New Roman" pitchFamily="18" charset="0"/>
                <a:cs typeface="Times New Roman" pitchFamily="18" charset="0"/>
              </a:rPr>
              <a:t>حيث تشمل </a:t>
            </a:r>
            <a:r>
              <a:rPr lang="ar-EG" sz="2100" b="1" dirty="0">
                <a:latin typeface="Times New Roman" pitchFamily="18" charset="0"/>
                <a:cs typeface="Times New Roman" pitchFamily="18" charset="0"/>
              </a:rPr>
              <a:t>الأبعاد العلمية تحليل الأدلة والتجارب والبيانات المتاحة، وفحص صحة وموثوقية النظرية من خلال البحث العلمي.</a:t>
            </a:r>
          </a:p>
        </p:txBody>
      </p:sp>
    </p:spTree>
    <p:extLst>
      <p:ext uri="{BB962C8B-B14F-4D97-AF65-F5344CB8AC3E}">
        <p14:creationId xmlns:p14="http://schemas.microsoft.com/office/powerpoint/2010/main" val="2118808166"/>
      </p:ext>
    </p:extLst>
  </p:cSld>
  <p:clrMapOvr>
    <a:masterClrMapping/>
  </p:clrMapOvr>
  <mc:AlternateContent xmlns:mc="http://schemas.openxmlformats.org/markup-compatibility/2006" xmlns:p14="http://schemas.microsoft.com/office/powerpoint/2010/main">
    <mc:Choice Requires="p14">
      <p:transition spd="slow" p14:dur="2000" advTm="129870"/>
    </mc:Choice>
    <mc:Fallback xmlns="">
      <p:transition spd="slow" advTm="12987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D:\Work\IAEMS 2\نظريات الإعلان والتسويق\Lecture 1\download.jf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55" y="1088333"/>
            <a:ext cx="3328820" cy="2322519"/>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89258" y="1412953"/>
            <a:ext cx="2714841"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الأبعاد الأساسية للنظرية </a:t>
            </a:r>
          </a:p>
        </p:txBody>
      </p:sp>
      <p:sp>
        <p:nvSpPr>
          <p:cNvPr id="16" name="TextBox 15">
            <a:extLst>
              <a:ext uri="{FF2B5EF4-FFF2-40B4-BE49-F238E27FC236}">
                <a16:creationId xmlns="" xmlns:a16="http://schemas.microsoft.com/office/drawing/2014/main" id="{4527402C-3F97-690D-9C20-A459E375AEB7}"/>
              </a:ext>
            </a:extLst>
          </p:cNvPr>
          <p:cNvSpPr txBox="1"/>
          <p:nvPr/>
        </p:nvSpPr>
        <p:spPr>
          <a:xfrm>
            <a:off x="3598250" y="2495028"/>
            <a:ext cx="8417320" cy="1546577"/>
          </a:xfrm>
          <a:prstGeom prst="rect">
            <a:avLst/>
          </a:prstGeom>
          <a:noFill/>
        </p:spPr>
        <p:txBody>
          <a:bodyPr wrap="square" rtlCol="0">
            <a:spAutoFit/>
          </a:bodyPr>
          <a:lstStyle/>
          <a:p>
            <a:pPr lvl="0" algn="just" rtl="1">
              <a:lnSpc>
                <a:spcPct val="150000"/>
              </a:lnSpc>
            </a:pPr>
            <a:r>
              <a:rPr lang="ar-EG" sz="2100" b="1" dirty="0" smtClean="0">
                <a:latin typeface="Times New Roman" pitchFamily="18" charset="0"/>
                <a:cs typeface="Times New Roman" pitchFamily="18" charset="0"/>
              </a:rPr>
              <a:t>4. </a:t>
            </a:r>
            <a:r>
              <a:rPr lang="ar-EG" sz="2100" b="1" dirty="0">
                <a:latin typeface="Times New Roman" pitchFamily="18" charset="0"/>
                <a:cs typeface="Times New Roman" pitchFamily="18" charset="0"/>
              </a:rPr>
              <a:t>الأبعاد التطورية: تتعامل هذه الأبعاد مع تطور النظرية مع مرور الوقت. </a:t>
            </a:r>
            <a:r>
              <a:rPr lang="ar-EG" sz="2100" b="1" dirty="0" smtClean="0">
                <a:latin typeface="Times New Roman" pitchFamily="18" charset="0"/>
                <a:cs typeface="Times New Roman" pitchFamily="18" charset="0"/>
              </a:rPr>
              <a:t>حيث تنطوي </a:t>
            </a:r>
            <a:r>
              <a:rPr lang="ar-EG" sz="2100" b="1" dirty="0">
                <a:latin typeface="Times New Roman" pitchFamily="18" charset="0"/>
                <a:cs typeface="Times New Roman" pitchFamily="18" charset="0"/>
              </a:rPr>
              <a:t>الأبعاد التطورية على تغيير وتطور النظرية بناءً على التغيرات في الظروف </a:t>
            </a:r>
            <a:r>
              <a:rPr lang="ar-EG" sz="2100" b="1" dirty="0" smtClean="0">
                <a:latin typeface="Times New Roman" pitchFamily="18" charset="0"/>
                <a:cs typeface="Times New Roman" pitchFamily="18" charset="0"/>
              </a:rPr>
              <a:t>المحيطة، بالإضافة إلى المعرفة </a:t>
            </a:r>
            <a:r>
              <a:rPr lang="ar-EG" sz="2100" b="1" dirty="0">
                <a:latin typeface="Times New Roman" pitchFamily="18" charset="0"/>
                <a:cs typeface="Times New Roman" pitchFamily="18" charset="0"/>
              </a:rPr>
              <a:t>والتحديات الجديدة.</a:t>
            </a:r>
          </a:p>
        </p:txBody>
      </p:sp>
    </p:spTree>
    <p:extLst>
      <p:ext uri="{BB962C8B-B14F-4D97-AF65-F5344CB8AC3E}">
        <p14:creationId xmlns:p14="http://schemas.microsoft.com/office/powerpoint/2010/main" val="2118808166"/>
      </p:ext>
    </p:extLst>
  </p:cSld>
  <p:clrMapOvr>
    <a:masterClrMapping/>
  </p:clrMapOvr>
  <mc:AlternateContent xmlns:mc="http://schemas.openxmlformats.org/markup-compatibility/2006" xmlns:p14="http://schemas.microsoft.com/office/powerpoint/2010/main">
    <mc:Choice Requires="p14">
      <p:transition spd="slow" p14:dur="2000" advTm="116730"/>
    </mc:Choice>
    <mc:Fallback xmlns="">
      <p:transition spd="slow" advTm="11673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D:\Work\IAEMS 2\نظريات الإعلان والتسويق\Lecture 1\download.jf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55" y="1088333"/>
            <a:ext cx="3328820" cy="2322519"/>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904B7CA6-23A4-2E24-5FFC-ECEA38831F6A}"/>
              </a:ext>
            </a:extLst>
          </p:cNvPr>
          <p:cNvSpPr txBox="1"/>
          <p:nvPr/>
        </p:nvSpPr>
        <p:spPr>
          <a:xfrm>
            <a:off x="4689258" y="1412953"/>
            <a:ext cx="2714841"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الأبعاد الأساسية للنظرية </a:t>
            </a:r>
          </a:p>
        </p:txBody>
      </p:sp>
      <p:sp>
        <p:nvSpPr>
          <p:cNvPr id="16" name="TextBox 15">
            <a:extLst>
              <a:ext uri="{FF2B5EF4-FFF2-40B4-BE49-F238E27FC236}">
                <a16:creationId xmlns="" xmlns:a16="http://schemas.microsoft.com/office/drawing/2014/main" id="{4527402C-3F97-690D-9C20-A459E375AEB7}"/>
              </a:ext>
            </a:extLst>
          </p:cNvPr>
          <p:cNvSpPr txBox="1"/>
          <p:nvPr/>
        </p:nvSpPr>
        <p:spPr>
          <a:xfrm>
            <a:off x="3598250" y="2495028"/>
            <a:ext cx="8417320" cy="1477328"/>
          </a:xfrm>
          <a:prstGeom prst="rect">
            <a:avLst/>
          </a:prstGeom>
          <a:noFill/>
        </p:spPr>
        <p:txBody>
          <a:bodyPr wrap="square" rtlCol="0">
            <a:spAutoFit/>
          </a:bodyPr>
          <a:lstStyle/>
          <a:p>
            <a:pPr lvl="0" algn="just" rtl="1">
              <a:lnSpc>
                <a:spcPct val="150000"/>
              </a:lnSpc>
            </a:pPr>
            <a:r>
              <a:rPr lang="ar-EG" sz="2100" b="1" dirty="0">
                <a:latin typeface="Times New Roman" pitchFamily="18" charset="0"/>
                <a:cs typeface="Times New Roman" pitchFamily="18" charset="0"/>
              </a:rPr>
              <a:t>لذلك تُعد هذه الأبعاد متداخله مع بعضها البعض </a:t>
            </a:r>
            <a:r>
              <a:rPr lang="ar-EG" sz="2100" b="1" dirty="0" smtClean="0">
                <a:latin typeface="Times New Roman" pitchFamily="18" charset="0"/>
                <a:cs typeface="Times New Roman" pitchFamily="18" charset="0"/>
              </a:rPr>
              <a:t>وتتأثر </a:t>
            </a:r>
            <a:r>
              <a:rPr lang="ar-EG" sz="2100" b="1" dirty="0">
                <a:latin typeface="Times New Roman" pitchFamily="18" charset="0"/>
                <a:cs typeface="Times New Roman" pitchFamily="18" charset="0"/>
              </a:rPr>
              <a:t>ببعضها البعض في تكوين النظرية وتطورها. ومن خلال فهم هذه </a:t>
            </a:r>
            <a:r>
              <a:rPr lang="ar-EG" sz="2100" b="1" dirty="0" smtClean="0">
                <a:latin typeface="Times New Roman" pitchFamily="18" charset="0"/>
                <a:cs typeface="Times New Roman" pitchFamily="18" charset="0"/>
              </a:rPr>
              <a:t>الأبعاد يمكننا </a:t>
            </a:r>
            <a:r>
              <a:rPr lang="ar-EG" sz="2100" b="1" dirty="0">
                <a:latin typeface="Times New Roman" pitchFamily="18" charset="0"/>
                <a:cs typeface="Times New Roman" pitchFamily="18" charset="0"/>
              </a:rPr>
              <a:t>أن نحصل على رؤية شاملة وعميقة للنظرية وتطبيقها في مجالات مختلفة.</a:t>
            </a:r>
          </a:p>
        </p:txBody>
      </p:sp>
    </p:spTree>
    <p:extLst>
      <p:ext uri="{BB962C8B-B14F-4D97-AF65-F5344CB8AC3E}">
        <p14:creationId xmlns:p14="http://schemas.microsoft.com/office/powerpoint/2010/main" val="2118808166"/>
      </p:ext>
    </p:extLst>
  </p:cSld>
  <p:clrMapOvr>
    <a:masterClrMapping/>
  </p:clrMapOvr>
  <mc:AlternateContent xmlns:mc="http://schemas.openxmlformats.org/markup-compatibility/2006" xmlns:p14="http://schemas.microsoft.com/office/powerpoint/2010/main">
    <mc:Choice Requires="p14">
      <p:transition spd="slow" p14:dur="2000" advTm="58520"/>
    </mc:Choice>
    <mc:Fallback xmlns="">
      <p:transition spd="slow" advTm="5852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0" name="Rectangle 9">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3" name="TextBox 12">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C7D257D7-D9C6-8F63-F8F8-E2BE53F2E2DB}"/>
              </a:ext>
            </a:extLst>
          </p:cNvPr>
          <p:cNvSpPr txBox="1"/>
          <p:nvPr/>
        </p:nvSpPr>
        <p:spPr>
          <a:xfrm>
            <a:off x="6301339" y="1259391"/>
            <a:ext cx="3257623" cy="430887"/>
          </a:xfrm>
          <a:prstGeom prst="rect">
            <a:avLst/>
          </a:prstGeom>
          <a:noFill/>
        </p:spPr>
        <p:txBody>
          <a:bodyPr wrap="none" rtlCol="0">
            <a:spAutoFit/>
          </a:bodyPr>
          <a:lstStyle/>
          <a:p>
            <a:r>
              <a:rPr lang="ar-EG" sz="2200" b="1" dirty="0">
                <a:solidFill>
                  <a:srgbClr val="00B0F0"/>
                </a:solidFill>
                <a:latin typeface="Times New Roman" panose="02020603050405020304" pitchFamily="18" charset="0"/>
                <a:cs typeface="Times New Roman" panose="02020603050405020304" pitchFamily="18" charset="0"/>
              </a:rPr>
              <a:t>العلاقة بين النظرية والبحث </a:t>
            </a:r>
            <a:r>
              <a:rPr lang="ar-EG" sz="2200" b="1" dirty="0" smtClean="0">
                <a:solidFill>
                  <a:srgbClr val="00B0F0"/>
                </a:solidFill>
                <a:latin typeface="Times New Roman" panose="02020603050405020304" pitchFamily="18" charset="0"/>
                <a:cs typeface="Times New Roman" panose="02020603050405020304" pitchFamily="18" charset="0"/>
              </a:rPr>
              <a:t>العلمي</a:t>
            </a:r>
            <a:endParaRPr lang="ar-EG" sz="2200" b="1" dirty="0">
              <a:solidFill>
                <a:srgbClr val="00B0F0"/>
              </a:solidFill>
              <a:latin typeface="Times New Roman" panose="02020603050405020304" pitchFamily="18" charset="0"/>
              <a:cs typeface="Times New Roman" panose="02020603050405020304" pitchFamily="18" charset="0"/>
            </a:endParaRPr>
          </a:p>
        </p:txBody>
      </p:sp>
      <p:pic>
        <p:nvPicPr>
          <p:cNvPr id="5122" name="Picture 2"/>
          <p:cNvPicPr>
            <a:picLocks noGrp="1" noChangeAspect="1" noChangeArrowheads="1"/>
          </p:cNvPicPr>
          <p:nvPr>
            <p:ph type="pic" sz="quarter" idx="10"/>
          </p:nvPr>
        </p:nvPicPr>
        <p:blipFill>
          <a:blip r:embed="rId3">
            <a:extLst>
              <a:ext uri="{28A0092B-C50C-407E-A947-70E740481C1C}">
                <a14:useLocalDpi xmlns:a14="http://schemas.microsoft.com/office/drawing/2010/main" val="0"/>
              </a:ext>
            </a:extLst>
          </a:blip>
          <a:srcRect t="87" b="87"/>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61347516"/>
      </p:ext>
    </p:extLst>
  </p:cSld>
  <p:clrMapOvr>
    <a:masterClrMapping/>
  </p:clrMapOvr>
  <mc:AlternateContent xmlns:mc="http://schemas.openxmlformats.org/markup-compatibility/2006" xmlns:p14="http://schemas.microsoft.com/office/powerpoint/2010/main">
    <mc:Choice Requires="p14">
      <p:transition spd="slow" p14:dur="2000" advTm="27210"/>
    </mc:Choice>
    <mc:Fallback xmlns="">
      <p:transition spd="slow" advTm="272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D:\Work\IAEMS 2\نظريات الإعلان والتسويق\Lecture 1\download.jf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55" y="1088333"/>
            <a:ext cx="3328820" cy="2322519"/>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689259" y="1412953"/>
            <a:ext cx="355610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العلاقة بين النظرية والبحث </a:t>
            </a:r>
            <a:r>
              <a:rPr lang="ar-EG" sz="2400" b="1" dirty="0" smtClean="0">
                <a:solidFill>
                  <a:srgbClr val="00B0F0"/>
                </a:solidFill>
                <a:latin typeface="Times New Roman" panose="02020603050405020304" pitchFamily="18" charset="0"/>
                <a:cs typeface="Times New Roman" panose="02020603050405020304" pitchFamily="18" charset="0"/>
              </a:rPr>
              <a:t>العلمي</a:t>
            </a:r>
            <a:endParaRPr lang="ar-EG" sz="2400" b="1" dirty="0">
              <a:solidFill>
                <a:srgbClr val="00B0F0"/>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495028"/>
            <a:ext cx="8417320" cy="3000821"/>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b="1" dirty="0">
                <a:latin typeface="Times New Roman" pitchFamily="18" charset="0"/>
                <a:cs typeface="Times New Roman" pitchFamily="18" charset="0"/>
              </a:rPr>
              <a:t>أحد العلاقات الرئيسية بين النظرية والبحث هي أن النظرية تساعد في </a:t>
            </a:r>
            <a:r>
              <a:rPr lang="ar-EG" sz="2100" b="1" dirty="0" smtClean="0">
                <a:latin typeface="Times New Roman" pitchFamily="18" charset="0"/>
                <a:cs typeface="Times New Roman" pitchFamily="18" charset="0"/>
              </a:rPr>
              <a:t>توجيه </a:t>
            </a:r>
            <a:r>
              <a:rPr lang="ar-EG" sz="2100" b="1" dirty="0">
                <a:latin typeface="Times New Roman" pitchFamily="18" charset="0"/>
                <a:cs typeface="Times New Roman" pitchFamily="18" charset="0"/>
              </a:rPr>
              <a:t>البحث العلمي. </a:t>
            </a:r>
            <a:r>
              <a:rPr lang="ar-EG" sz="2100" b="1" dirty="0" smtClean="0">
                <a:latin typeface="Times New Roman" pitchFamily="18" charset="0"/>
                <a:cs typeface="Times New Roman" pitchFamily="18" charset="0"/>
              </a:rPr>
              <a:t>حيث عندما </a:t>
            </a:r>
            <a:r>
              <a:rPr lang="ar-EG" sz="2100" b="1" dirty="0">
                <a:latin typeface="Times New Roman" pitchFamily="18" charset="0"/>
                <a:cs typeface="Times New Roman" pitchFamily="18" charset="0"/>
              </a:rPr>
              <a:t>يكون لدينا نظرية </a:t>
            </a:r>
            <a:r>
              <a:rPr lang="ar-EG" sz="2100" b="1" dirty="0" smtClean="0">
                <a:latin typeface="Times New Roman" pitchFamily="18" charset="0"/>
                <a:cs typeface="Times New Roman" pitchFamily="18" charset="0"/>
              </a:rPr>
              <a:t>موثقة </a:t>
            </a:r>
            <a:r>
              <a:rPr lang="ar-EG" sz="2100" b="1" dirty="0">
                <a:latin typeface="Times New Roman" pitchFamily="18" charset="0"/>
                <a:cs typeface="Times New Roman" pitchFamily="18" charset="0"/>
              </a:rPr>
              <a:t>ومتكاملة حول </a:t>
            </a:r>
            <a:r>
              <a:rPr lang="ar-EG" sz="2100" b="1" dirty="0" smtClean="0">
                <a:latin typeface="Times New Roman" pitchFamily="18" charset="0"/>
                <a:cs typeface="Times New Roman" pitchFamily="18" charset="0"/>
              </a:rPr>
              <a:t>ظاهرة، </a:t>
            </a:r>
            <a:r>
              <a:rPr lang="ar-EG" sz="2100" b="1" dirty="0">
                <a:latin typeface="Times New Roman" pitchFamily="18" charset="0"/>
                <a:cs typeface="Times New Roman" pitchFamily="18" charset="0"/>
              </a:rPr>
              <a:t>يمكن استخدامها كإطار لتصميم الدراسات البحثية وتوجيه الاستفسارات وجمع البيانات المناسبة.</a:t>
            </a:r>
          </a:p>
          <a:p>
            <a:pPr marL="342900" lvl="0" indent="-342900" algn="just" rtl="1">
              <a:lnSpc>
                <a:spcPct val="150000"/>
              </a:lnSpc>
              <a:buFont typeface="Wingdings" pitchFamily="2" charset="2"/>
              <a:buChar char="Ø"/>
            </a:pPr>
            <a:r>
              <a:rPr lang="ar-EG" sz="2100" b="1" dirty="0">
                <a:latin typeface="Times New Roman" pitchFamily="18" charset="0"/>
                <a:cs typeface="Times New Roman" pitchFamily="18" charset="0"/>
              </a:rPr>
              <a:t>النظرية يمكن أن توفر الأفكار الأساسية والمفاهيم والمشاهدات التي يمكن استخدامها في تصميم الدراسات وتحديد الفروض البحثية. </a:t>
            </a:r>
            <a:r>
              <a:rPr lang="ar-EG" sz="2100" b="1" dirty="0" smtClean="0">
                <a:latin typeface="Times New Roman" pitchFamily="18" charset="0"/>
                <a:cs typeface="Times New Roman" pitchFamily="18" charset="0"/>
              </a:rPr>
              <a:t>لذلك قد </a:t>
            </a:r>
            <a:r>
              <a:rPr lang="ar-EG" sz="2100" b="1" dirty="0">
                <a:latin typeface="Times New Roman" pitchFamily="18" charset="0"/>
                <a:cs typeface="Times New Roman" pitchFamily="18" charset="0"/>
              </a:rPr>
              <a:t>تكون النظرية أيضًا ذات صلة بتطوير المتغيرات المرتبطة بالدراسة وتعريف العلاقات </a:t>
            </a:r>
            <a:r>
              <a:rPr lang="ar-EG" sz="2100" b="1" dirty="0" smtClean="0">
                <a:latin typeface="Times New Roman" pitchFamily="18" charset="0"/>
                <a:cs typeface="Times New Roman" pitchFamily="18" charset="0"/>
              </a:rPr>
              <a:t>السببية </a:t>
            </a:r>
            <a:r>
              <a:rPr lang="ar-EG" sz="2100" b="1" dirty="0">
                <a:latin typeface="Times New Roman" pitchFamily="18" charset="0"/>
                <a:cs typeface="Times New Roman" pitchFamily="18" charset="0"/>
              </a:rPr>
              <a:t>والتأثيرات المتوقعة.</a:t>
            </a:r>
          </a:p>
        </p:txBody>
      </p:sp>
    </p:spTree>
    <p:extLst>
      <p:ext uri="{BB962C8B-B14F-4D97-AF65-F5344CB8AC3E}">
        <p14:creationId xmlns:p14="http://schemas.microsoft.com/office/powerpoint/2010/main" val="2920865103"/>
      </p:ext>
    </p:extLst>
  </p:cSld>
  <p:clrMapOvr>
    <a:masterClrMapping/>
  </p:clrMapOvr>
  <mc:AlternateContent xmlns:mc="http://schemas.openxmlformats.org/markup-compatibility/2006" xmlns:p14="http://schemas.microsoft.com/office/powerpoint/2010/main">
    <mc:Choice Requires="p14">
      <p:transition spd="slow" p14:dur="2000" advTm="139110"/>
    </mc:Choice>
    <mc:Fallback xmlns="">
      <p:transition spd="slow" advTm="13911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D:\Work\IAEMS 2\نظريات الإعلان والتسويق\Lecture 1\download.jf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55" y="1088333"/>
            <a:ext cx="3328820" cy="2322519"/>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689259" y="1412953"/>
            <a:ext cx="355610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العلاقة بين النظرية والبحث </a:t>
            </a:r>
            <a:r>
              <a:rPr lang="ar-EG" sz="2400" b="1" dirty="0" smtClean="0">
                <a:solidFill>
                  <a:srgbClr val="00B0F0"/>
                </a:solidFill>
                <a:latin typeface="Times New Roman" panose="02020603050405020304" pitchFamily="18" charset="0"/>
                <a:cs typeface="Times New Roman" panose="02020603050405020304" pitchFamily="18" charset="0"/>
              </a:rPr>
              <a:t>العلمي</a:t>
            </a:r>
            <a:endParaRPr lang="ar-EG" sz="2400" b="1" dirty="0">
              <a:solidFill>
                <a:srgbClr val="00B0F0"/>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495028"/>
            <a:ext cx="8417320" cy="3485570"/>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b="1" dirty="0">
                <a:latin typeface="Times New Roman" pitchFamily="18" charset="0"/>
                <a:cs typeface="Times New Roman" pitchFamily="18" charset="0"/>
              </a:rPr>
              <a:t>بعد استكمال الدراسة، يتم استخدام البحث لتحديد ما إذا كانت النظرية صحيحة ومدعومة بالأدلة </a:t>
            </a:r>
            <a:r>
              <a:rPr lang="ar-EG" sz="2100" b="1" dirty="0" smtClean="0">
                <a:latin typeface="Times New Roman" pitchFamily="18" charset="0"/>
                <a:cs typeface="Times New Roman" pitchFamily="18" charset="0"/>
              </a:rPr>
              <a:t>القوية عن </a:t>
            </a:r>
            <a:r>
              <a:rPr lang="ar-EG" sz="2100" b="1" dirty="0">
                <a:latin typeface="Times New Roman" pitchFamily="18" charset="0"/>
                <a:cs typeface="Times New Roman" pitchFamily="18" charset="0"/>
              </a:rPr>
              <a:t>طريق تحليل البيانات وفحص الفروض البحثية، </a:t>
            </a:r>
            <a:r>
              <a:rPr lang="ar-EG" sz="2100" b="1" dirty="0" smtClean="0">
                <a:latin typeface="Times New Roman" pitchFamily="18" charset="0"/>
                <a:cs typeface="Times New Roman" pitchFamily="18" charset="0"/>
              </a:rPr>
              <a:t>حيث يتم تقييم </a:t>
            </a:r>
            <a:r>
              <a:rPr lang="ar-EG" sz="2100" b="1" dirty="0">
                <a:latin typeface="Times New Roman" pitchFamily="18" charset="0"/>
                <a:cs typeface="Times New Roman" pitchFamily="18" charset="0"/>
              </a:rPr>
              <a:t>صحة النظرية واستدلالها بناءً على الأدلة الاستدلالية.</a:t>
            </a:r>
          </a:p>
          <a:p>
            <a:pPr marL="342900" lvl="0" indent="-342900" algn="just" rtl="1">
              <a:lnSpc>
                <a:spcPct val="150000"/>
              </a:lnSpc>
              <a:buFont typeface="Wingdings" pitchFamily="2" charset="2"/>
              <a:buChar char="Ø"/>
            </a:pPr>
            <a:r>
              <a:rPr lang="ar-EG" sz="2100" b="1" dirty="0" smtClean="0">
                <a:latin typeface="Times New Roman" pitchFamily="18" charset="0"/>
                <a:cs typeface="Times New Roman" pitchFamily="18" charset="0"/>
              </a:rPr>
              <a:t>مثال: </a:t>
            </a:r>
            <a:r>
              <a:rPr lang="ar-EG" sz="2100" b="1" dirty="0">
                <a:latin typeface="Times New Roman" pitchFamily="18" charset="0"/>
                <a:cs typeface="Times New Roman" pitchFamily="18" charset="0"/>
              </a:rPr>
              <a:t>النظرية يمكن أن تستفيد من البحوث المستقبلية بتوسيع وتعزيز فهمنا للظواهر واكتشاف جوانب جديدة أو </a:t>
            </a:r>
            <a:r>
              <a:rPr lang="ar-EG" sz="2100" b="1" dirty="0" smtClean="0">
                <a:latin typeface="Times New Roman" pitchFamily="18" charset="0"/>
                <a:cs typeface="Times New Roman" pitchFamily="18" charset="0"/>
              </a:rPr>
              <a:t>مجهولة عن </a:t>
            </a:r>
            <a:r>
              <a:rPr lang="ar-EG" sz="2100" b="1" dirty="0">
                <a:latin typeface="Times New Roman" pitchFamily="18" charset="0"/>
                <a:cs typeface="Times New Roman" pitchFamily="18" charset="0"/>
              </a:rPr>
              <a:t>طريق إجراء البحث وتحليل البيانات الجديدة، </a:t>
            </a:r>
            <a:r>
              <a:rPr lang="ar-EG" sz="2100" b="1" dirty="0" smtClean="0">
                <a:latin typeface="Times New Roman" pitchFamily="18" charset="0"/>
                <a:cs typeface="Times New Roman" pitchFamily="18" charset="0"/>
              </a:rPr>
              <a:t>حيث يمكن </a:t>
            </a:r>
            <a:r>
              <a:rPr lang="ar-EG" sz="2100" b="1" dirty="0">
                <a:latin typeface="Times New Roman" pitchFamily="18" charset="0"/>
                <a:cs typeface="Times New Roman" pitchFamily="18" charset="0"/>
              </a:rPr>
              <a:t>معرفة ما إذا كانت النظرية لا تزال صالحة وثابتة، أم أن هناك حاجة لتعديلها أو تحسينها.</a:t>
            </a:r>
          </a:p>
        </p:txBody>
      </p:sp>
    </p:spTree>
    <p:extLst>
      <p:ext uri="{BB962C8B-B14F-4D97-AF65-F5344CB8AC3E}">
        <p14:creationId xmlns:p14="http://schemas.microsoft.com/office/powerpoint/2010/main" val="2920865103"/>
      </p:ext>
    </p:extLst>
  </p:cSld>
  <p:clrMapOvr>
    <a:masterClrMapping/>
  </p:clrMapOvr>
  <mc:AlternateContent xmlns:mc="http://schemas.openxmlformats.org/markup-compatibility/2006" xmlns:p14="http://schemas.microsoft.com/office/powerpoint/2010/main">
    <mc:Choice Requires="p14">
      <p:transition spd="slow" p14:dur="2000" advTm="129200"/>
    </mc:Choice>
    <mc:Fallback xmlns="">
      <p:transition spd="slow" advTm="1292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D:\Work\IAEMS 2\نظريات الإعلان والتسويق\Lecture 1\download.jf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55" y="1088333"/>
            <a:ext cx="3328820" cy="2322519"/>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689259" y="1412953"/>
            <a:ext cx="355610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العلاقة بين النظرية والبحث </a:t>
            </a:r>
            <a:r>
              <a:rPr lang="ar-EG" sz="2400" b="1" dirty="0" smtClean="0">
                <a:solidFill>
                  <a:srgbClr val="00B0F0"/>
                </a:solidFill>
                <a:latin typeface="Times New Roman" panose="02020603050405020304" pitchFamily="18" charset="0"/>
                <a:cs typeface="Times New Roman" panose="02020603050405020304" pitchFamily="18" charset="0"/>
              </a:rPr>
              <a:t>العلمي</a:t>
            </a:r>
            <a:endParaRPr lang="ar-EG" sz="2400" b="1" dirty="0">
              <a:solidFill>
                <a:srgbClr val="00B0F0"/>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495028"/>
            <a:ext cx="8417320" cy="960328"/>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000" b="1" dirty="0">
                <a:latin typeface="Times New Roman" pitchFamily="18" charset="0"/>
                <a:cs typeface="Times New Roman" pitchFamily="18" charset="0"/>
              </a:rPr>
              <a:t>لذلك تعتبر النظرية والبحث عمليتين مترابطتين، حيث يمكن للبحث توجيه النظرية واختبارها، بينما يمكن للنظرية توجيه التصميم البحثي وتفسير النتائج.</a:t>
            </a:r>
          </a:p>
        </p:txBody>
      </p:sp>
    </p:spTree>
    <p:extLst>
      <p:ext uri="{BB962C8B-B14F-4D97-AF65-F5344CB8AC3E}">
        <p14:creationId xmlns:p14="http://schemas.microsoft.com/office/powerpoint/2010/main" val="2920865103"/>
      </p:ext>
    </p:extLst>
  </p:cSld>
  <p:clrMapOvr>
    <a:masterClrMapping/>
  </p:clrMapOvr>
  <mc:AlternateContent xmlns:mc="http://schemas.openxmlformats.org/markup-compatibility/2006" xmlns:p14="http://schemas.microsoft.com/office/powerpoint/2010/main">
    <mc:Choice Requires="p14">
      <p:transition spd="slow" p14:dur="2000" advTm="72450"/>
    </mc:Choice>
    <mc:Fallback xmlns="">
      <p:transition spd="slow" advTm="7245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0" name="Rectangle 9">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3" name="TextBox 12">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C7D257D7-D9C6-8F63-F8F8-E2BE53F2E2DB}"/>
              </a:ext>
            </a:extLst>
          </p:cNvPr>
          <p:cNvSpPr txBox="1"/>
          <p:nvPr/>
        </p:nvSpPr>
        <p:spPr>
          <a:xfrm>
            <a:off x="6301339" y="1259391"/>
            <a:ext cx="2297424" cy="461665"/>
          </a:xfrm>
          <a:prstGeom prst="rect">
            <a:avLst/>
          </a:prstGeom>
          <a:noFill/>
        </p:spPr>
        <p:txBody>
          <a:bodyPr wrap="none" rtlCol="0">
            <a:spAutoFit/>
          </a:bodyPr>
          <a:lstStyle/>
          <a:p>
            <a:r>
              <a:rPr lang="ar-EG" sz="2400" b="1" dirty="0">
                <a:solidFill>
                  <a:srgbClr val="00B0F0"/>
                </a:solidFill>
                <a:latin typeface="Times New Roman" panose="02020603050405020304" pitchFamily="18" charset="0"/>
                <a:cs typeface="Times New Roman" panose="02020603050405020304" pitchFamily="18" charset="0"/>
              </a:rPr>
              <a:t>ماهية النموذج </a:t>
            </a:r>
            <a:r>
              <a:rPr lang="ar-EG" sz="2400" b="1" dirty="0" smtClean="0">
                <a:solidFill>
                  <a:srgbClr val="00B0F0"/>
                </a:solidFill>
                <a:latin typeface="Times New Roman" panose="02020603050405020304" pitchFamily="18" charset="0"/>
                <a:cs typeface="Times New Roman" panose="02020603050405020304" pitchFamily="18" charset="0"/>
              </a:rPr>
              <a:t>العلمي</a:t>
            </a:r>
            <a:endParaRPr lang="ar-EG" sz="2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55423170"/>
      </p:ext>
    </p:extLst>
  </p:cSld>
  <p:clrMapOvr>
    <a:masterClrMapping/>
  </p:clrMapOvr>
  <mc:AlternateContent xmlns:mc="http://schemas.openxmlformats.org/markup-compatibility/2006" xmlns:p14="http://schemas.microsoft.com/office/powerpoint/2010/main">
    <mc:Choice Requires="p14">
      <p:transition spd="slow" p14:dur="2000" advTm="100070"/>
    </mc:Choice>
    <mc:Fallback xmlns="">
      <p:transition spd="slow" advTm="1000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D:\Work\IAEMS 2\نظريات الإعلان والتسويق\Lecture 1\download (1).jfif"/>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29616"/>
            <a:ext cx="3385473" cy="2121881"/>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495028"/>
            <a:ext cx="8417320" cy="2054409"/>
          </a:xfrm>
          <a:prstGeom prst="rect">
            <a:avLst/>
          </a:prstGeom>
          <a:noFill/>
        </p:spPr>
        <p:txBody>
          <a:bodyPr wrap="square" rtlCol="0">
            <a:spAutoFit/>
          </a:bodyPr>
          <a:lstStyle/>
          <a:p>
            <a:pPr lvl="0" algn="just" rtl="1">
              <a:lnSpc>
                <a:spcPct val="150000"/>
              </a:lnSpc>
            </a:pPr>
            <a:r>
              <a:rPr lang="ar-EG" sz="2200" b="1" u="sng" dirty="0">
                <a:latin typeface="Times New Roman" pitchFamily="18" charset="0"/>
                <a:cs typeface="Times New Roman" pitchFamily="18" charset="0"/>
              </a:rPr>
              <a:t>تعريف مصطلح النموذج العلمى:</a:t>
            </a:r>
            <a:endParaRPr lang="en-US" sz="2200" b="1" u="sng" dirty="0">
              <a:latin typeface="Times New Roman" pitchFamily="18" charset="0"/>
              <a:cs typeface="Times New Roman" pitchFamily="18" charset="0"/>
            </a:endParaRPr>
          </a:p>
          <a:p>
            <a:pPr lvl="0" algn="just" rtl="1">
              <a:lnSpc>
                <a:spcPct val="150000"/>
              </a:lnSpc>
            </a:pPr>
            <a:r>
              <a:rPr lang="ar-EG" sz="2100" spc="50" dirty="0">
                <a:latin typeface="Times New Roman" pitchFamily="18" charset="0"/>
                <a:cs typeface="Times New Roman" pitchFamily="18" charset="0"/>
              </a:rPr>
              <a:t>النموذج العلمي هو تصور فكري أو نمط تم تطويره لشرح وتفسير </a:t>
            </a:r>
            <a:r>
              <a:rPr lang="ar-EG" sz="2100" spc="50" dirty="0" smtClean="0">
                <a:latin typeface="Times New Roman" pitchFamily="18" charset="0"/>
                <a:cs typeface="Times New Roman" pitchFamily="18" charset="0"/>
              </a:rPr>
              <a:t>ظاهرة مستندًا </a:t>
            </a:r>
            <a:r>
              <a:rPr lang="ar-EG" sz="2100" spc="50" dirty="0">
                <a:latin typeface="Times New Roman" pitchFamily="18" charset="0"/>
                <a:cs typeface="Times New Roman" pitchFamily="18" charset="0"/>
              </a:rPr>
              <a:t>على النظرية العلمية. </a:t>
            </a:r>
            <a:r>
              <a:rPr lang="ar-EG" sz="2100" spc="50" dirty="0" smtClean="0">
                <a:latin typeface="Times New Roman" pitchFamily="18" charset="0"/>
                <a:cs typeface="Times New Roman" pitchFamily="18" charset="0"/>
              </a:rPr>
              <a:t>حيث يهدف </a:t>
            </a:r>
            <a:r>
              <a:rPr lang="ar-EG" sz="2100" spc="50" dirty="0">
                <a:latin typeface="Times New Roman" pitchFamily="18" charset="0"/>
                <a:cs typeface="Times New Roman" pitchFamily="18" charset="0"/>
              </a:rPr>
              <a:t>النموذج العلمي إلى توضيح وتنظيم المعلومات والمفاهيم في مجال </a:t>
            </a:r>
            <a:r>
              <a:rPr lang="ar-EG" sz="2100" spc="50" dirty="0" smtClean="0">
                <a:latin typeface="Times New Roman" pitchFamily="18" charset="0"/>
                <a:cs typeface="Times New Roman" pitchFamily="18" charset="0"/>
              </a:rPr>
              <a:t>معرفي، </a:t>
            </a:r>
            <a:r>
              <a:rPr lang="ar-EG" sz="2100" spc="50" dirty="0">
                <a:latin typeface="Times New Roman" pitchFamily="18" charset="0"/>
                <a:cs typeface="Times New Roman" pitchFamily="18" charset="0"/>
              </a:rPr>
              <a:t>ويستند على المشاهدات والتجارب القابلة للتكرار والمنطق العلمي.</a:t>
            </a:r>
            <a:endParaRPr lang="en-US" sz="2100" spc="50" dirty="0">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904B7CA6-23A4-2E24-5FFC-ECEA38831F6A}"/>
              </a:ext>
            </a:extLst>
          </p:cNvPr>
          <p:cNvSpPr txBox="1"/>
          <p:nvPr/>
        </p:nvSpPr>
        <p:spPr>
          <a:xfrm>
            <a:off x="4689259" y="1412953"/>
            <a:ext cx="2714841"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ماهية النموذج </a:t>
            </a:r>
            <a:r>
              <a:rPr lang="ar-EG" sz="2400" b="1" dirty="0" smtClean="0">
                <a:solidFill>
                  <a:srgbClr val="00B0F0"/>
                </a:solidFill>
                <a:latin typeface="Times New Roman" panose="02020603050405020304" pitchFamily="18" charset="0"/>
                <a:cs typeface="Times New Roman" panose="02020603050405020304" pitchFamily="18" charset="0"/>
              </a:rPr>
              <a:t>العلمي</a:t>
            </a:r>
            <a:endParaRPr lang="ar-EG" sz="2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5437979"/>
      </p:ext>
    </p:extLst>
  </p:cSld>
  <p:clrMapOvr>
    <a:masterClrMapping/>
  </p:clrMapOvr>
  <mc:AlternateContent xmlns:mc="http://schemas.openxmlformats.org/markup-compatibility/2006" xmlns:p14="http://schemas.microsoft.com/office/powerpoint/2010/main">
    <mc:Choice Requires="p14">
      <p:transition spd="slow" p14:dur="2000" advTm="148080"/>
    </mc:Choice>
    <mc:Fallback xmlns="">
      <p:transition spd="slow" advTm="14808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D:\Work\IAEMS 2\نظريات الإعلان والتسويق\Lecture 1\download (1).jfif"/>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29616"/>
            <a:ext cx="3385473" cy="2121881"/>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495028"/>
            <a:ext cx="8417320" cy="2631490"/>
          </a:xfrm>
          <a:prstGeom prst="rect">
            <a:avLst/>
          </a:prstGeom>
          <a:noFill/>
        </p:spPr>
        <p:txBody>
          <a:bodyPr wrap="square" rtlCol="0">
            <a:spAutoFit/>
          </a:bodyPr>
          <a:lstStyle/>
          <a:p>
            <a:pPr marL="457200" lvl="0" indent="-457200" algn="just" rtl="1">
              <a:lnSpc>
                <a:spcPct val="150000"/>
              </a:lnSpc>
              <a:buFontTx/>
              <a:buAutoNum type="arabicPeriod"/>
            </a:pPr>
            <a:r>
              <a:rPr lang="ar-EG" sz="2200" b="1" u="sng" dirty="0" smtClean="0">
                <a:latin typeface="Times New Roman" pitchFamily="18" charset="0"/>
                <a:cs typeface="Times New Roman" pitchFamily="18" charset="0"/>
              </a:rPr>
              <a:t>من حيث التعريف</a:t>
            </a:r>
            <a:r>
              <a:rPr lang="ar-EG" sz="2200" b="1" u="sng" dirty="0">
                <a:latin typeface="Times New Roman" pitchFamily="18" charset="0"/>
                <a:cs typeface="Times New Roman" pitchFamily="18" charset="0"/>
              </a:rPr>
              <a:t>:</a:t>
            </a:r>
          </a:p>
          <a:p>
            <a:pPr marL="236538" lvl="0" indent="-236538" algn="just" rtl="1">
              <a:lnSpc>
                <a:spcPct val="150000"/>
              </a:lnSpc>
            </a:pPr>
            <a:r>
              <a:rPr lang="ar-EG" sz="2100" spc="50" dirty="0">
                <a:latin typeface="Times New Roman" pitchFamily="18" charset="0"/>
                <a:cs typeface="Times New Roman" pitchFamily="18" charset="0"/>
              </a:rPr>
              <a:t>- النموذج </a:t>
            </a:r>
            <a:r>
              <a:rPr lang="ar-EG" sz="2100" spc="50" dirty="0" smtClean="0">
                <a:latin typeface="Times New Roman" pitchFamily="18" charset="0"/>
                <a:cs typeface="Times New Roman" pitchFamily="18" charset="0"/>
              </a:rPr>
              <a:t>العلمي </a:t>
            </a:r>
            <a:r>
              <a:rPr lang="ar-EG" sz="2100" spc="50" dirty="0">
                <a:latin typeface="Times New Roman" pitchFamily="18" charset="0"/>
                <a:cs typeface="Times New Roman" pitchFamily="18" charset="0"/>
              </a:rPr>
              <a:t>هو تصور فكري أو نمط تم تطويره لشرح وتفسير ظاهرة </a:t>
            </a:r>
            <a:r>
              <a:rPr lang="ar-EG" sz="2100" spc="50" dirty="0" smtClean="0">
                <a:latin typeface="Times New Roman" pitchFamily="18" charset="0"/>
                <a:cs typeface="Times New Roman" pitchFamily="18" charset="0"/>
              </a:rPr>
              <a:t>مستندًا </a:t>
            </a:r>
            <a:r>
              <a:rPr lang="ar-EG" sz="2100" spc="50" dirty="0">
                <a:latin typeface="Times New Roman" pitchFamily="18" charset="0"/>
                <a:cs typeface="Times New Roman" pitchFamily="18" charset="0"/>
              </a:rPr>
              <a:t>على النظرية العلمية.</a:t>
            </a:r>
          </a:p>
          <a:p>
            <a:pPr marL="236538" lvl="0" indent="-236538" algn="just" rtl="1">
              <a:lnSpc>
                <a:spcPct val="150000"/>
              </a:lnSpc>
            </a:pPr>
            <a:r>
              <a:rPr lang="ar-EG" sz="2100" spc="50" dirty="0">
                <a:latin typeface="Times New Roman" pitchFamily="18" charset="0"/>
                <a:cs typeface="Times New Roman" pitchFamily="18" charset="0"/>
              </a:rPr>
              <a:t>- النظرية هي جملة من المفاهيم والمبادئ التي تساعد في شرح وتفسير الظواهر والعمليات </a:t>
            </a:r>
            <a:r>
              <a:rPr lang="ar-EG" sz="2100" spc="50" dirty="0" smtClean="0">
                <a:latin typeface="Times New Roman" pitchFamily="18" charset="0"/>
                <a:cs typeface="Times New Roman" pitchFamily="18" charset="0"/>
              </a:rPr>
              <a:t>العلمية </a:t>
            </a:r>
            <a:r>
              <a:rPr lang="ar-EG" sz="2100" spc="50" dirty="0">
                <a:latin typeface="Times New Roman" pitchFamily="18" charset="0"/>
                <a:cs typeface="Times New Roman" pitchFamily="18" charset="0"/>
              </a:rPr>
              <a:t>وتوفر إطارًا لفهم الظواهر وتوصل الاستدلالات العلمية.</a:t>
            </a:r>
            <a:endParaRPr lang="en-US" sz="2100" spc="50" dirty="0">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904B7CA6-23A4-2E24-5FFC-ECEA38831F6A}"/>
              </a:ext>
            </a:extLst>
          </p:cNvPr>
          <p:cNvSpPr txBox="1"/>
          <p:nvPr/>
        </p:nvSpPr>
        <p:spPr>
          <a:xfrm>
            <a:off x="4689259" y="1412953"/>
            <a:ext cx="404483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الفرق بين النظرية والنموذج </a:t>
            </a:r>
            <a:r>
              <a:rPr lang="ar-EG" sz="2400" b="1" dirty="0" smtClean="0">
                <a:solidFill>
                  <a:srgbClr val="00B0F0"/>
                </a:solidFill>
                <a:latin typeface="Times New Roman" panose="02020603050405020304" pitchFamily="18" charset="0"/>
                <a:cs typeface="Times New Roman" panose="02020603050405020304" pitchFamily="18" charset="0"/>
              </a:rPr>
              <a:t>العلمي </a:t>
            </a:r>
            <a:endParaRPr lang="ar-EG" sz="2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5437979"/>
      </p:ext>
    </p:extLst>
  </p:cSld>
  <p:clrMapOvr>
    <a:masterClrMapping/>
  </p:clrMapOvr>
  <mc:AlternateContent xmlns:mc="http://schemas.openxmlformats.org/markup-compatibility/2006" xmlns:p14="http://schemas.microsoft.com/office/powerpoint/2010/main">
    <mc:Choice Requires="p14">
      <p:transition spd="slow" p14:dur="2000" advTm="111350"/>
    </mc:Choice>
    <mc:Fallback xmlns="">
      <p:transition spd="slow" advTm="11135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D:\Work\IAEMS 2\نظريات الإعلان والتسويق\Lecture 1\download (1).jfif"/>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29616"/>
            <a:ext cx="3385473" cy="2121881"/>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495028"/>
            <a:ext cx="8417320" cy="2100575"/>
          </a:xfrm>
          <a:prstGeom prst="rect">
            <a:avLst/>
          </a:prstGeom>
          <a:noFill/>
        </p:spPr>
        <p:txBody>
          <a:bodyPr wrap="square" rtlCol="0">
            <a:spAutoFit/>
          </a:bodyPr>
          <a:lstStyle/>
          <a:p>
            <a:pPr marL="1146175" lvl="0" indent="-1146175" algn="just" rtl="1">
              <a:lnSpc>
                <a:spcPct val="150000"/>
              </a:lnSpc>
            </a:pPr>
            <a:r>
              <a:rPr lang="ar-EG" sz="2200" b="1" u="sng" dirty="0">
                <a:latin typeface="Times New Roman" pitchFamily="18" charset="0"/>
                <a:cs typeface="Times New Roman" pitchFamily="18" charset="0"/>
              </a:rPr>
              <a:t>2. </a:t>
            </a:r>
            <a:r>
              <a:rPr lang="ar-EG" sz="2200" b="1" u="sng" dirty="0" smtClean="0">
                <a:latin typeface="Times New Roman" pitchFamily="18" charset="0"/>
                <a:cs typeface="Times New Roman" pitchFamily="18" charset="0"/>
              </a:rPr>
              <a:t>من حيث المدى</a:t>
            </a:r>
            <a:r>
              <a:rPr lang="ar-EG" sz="2200" b="1" u="sng" dirty="0">
                <a:latin typeface="Times New Roman" pitchFamily="18" charset="0"/>
                <a:cs typeface="Times New Roman" pitchFamily="18" charset="0"/>
              </a:rPr>
              <a:t>:</a:t>
            </a:r>
          </a:p>
          <a:p>
            <a:pPr marL="231775" lvl="0" indent="-231775" algn="just" rtl="1">
              <a:lnSpc>
                <a:spcPct val="150000"/>
              </a:lnSpc>
            </a:pPr>
            <a:r>
              <a:rPr lang="ar-EG" sz="2100" b="1" dirty="0">
                <a:latin typeface="Times New Roman" pitchFamily="18" charset="0"/>
                <a:cs typeface="Times New Roman" pitchFamily="18" charset="0"/>
              </a:rPr>
              <a:t>- </a:t>
            </a:r>
            <a:r>
              <a:rPr lang="ar-EG" sz="2100" spc="50" dirty="0">
                <a:latin typeface="Times New Roman" pitchFamily="18" charset="0"/>
                <a:cs typeface="Times New Roman" pitchFamily="18" charset="0"/>
              </a:rPr>
              <a:t>النموذج </a:t>
            </a:r>
            <a:r>
              <a:rPr lang="ar-EG" sz="2100" spc="50" dirty="0" smtClean="0">
                <a:latin typeface="Times New Roman" pitchFamily="18" charset="0"/>
                <a:cs typeface="Times New Roman" pitchFamily="18" charset="0"/>
              </a:rPr>
              <a:t>العلمي </a:t>
            </a:r>
            <a:r>
              <a:rPr lang="ar-EG" sz="2100" spc="50" dirty="0">
                <a:latin typeface="Times New Roman" pitchFamily="18" charset="0"/>
                <a:cs typeface="Times New Roman" pitchFamily="18" charset="0"/>
              </a:rPr>
              <a:t>عادة ما يكون تطبيقًا </a:t>
            </a:r>
            <a:r>
              <a:rPr lang="ar-EG" sz="2100" spc="50" dirty="0" smtClean="0">
                <a:latin typeface="Times New Roman" pitchFamily="18" charset="0"/>
                <a:cs typeface="Times New Roman" pitchFamily="18" charset="0"/>
              </a:rPr>
              <a:t>محددًا </a:t>
            </a:r>
            <a:r>
              <a:rPr lang="ar-EG" sz="2100" spc="50" dirty="0">
                <a:latin typeface="Times New Roman" pitchFamily="18" charset="0"/>
                <a:cs typeface="Times New Roman" pitchFamily="18" charset="0"/>
              </a:rPr>
              <a:t>ومحدودًا لتفسير </a:t>
            </a:r>
            <a:r>
              <a:rPr lang="ar-EG" sz="2100" spc="50" dirty="0" smtClean="0">
                <a:latin typeface="Times New Roman" pitchFamily="18" charset="0"/>
                <a:cs typeface="Times New Roman" pitchFamily="18" charset="0"/>
              </a:rPr>
              <a:t>ظاهرة.</a:t>
            </a:r>
            <a:endParaRPr lang="ar-EG" sz="2100" spc="50" dirty="0">
              <a:latin typeface="Times New Roman" pitchFamily="18" charset="0"/>
              <a:cs typeface="Times New Roman" pitchFamily="18" charset="0"/>
            </a:endParaRPr>
          </a:p>
          <a:p>
            <a:pPr marL="236538" lvl="0" indent="-236538" algn="just" rtl="1">
              <a:lnSpc>
                <a:spcPct val="150000"/>
              </a:lnSpc>
              <a:tabLst>
                <a:tab pos="1433513" algn="l"/>
              </a:tabLst>
            </a:pPr>
            <a:r>
              <a:rPr lang="ar-EG" sz="2100" spc="50" dirty="0">
                <a:latin typeface="Times New Roman" pitchFamily="18" charset="0"/>
                <a:cs typeface="Times New Roman" pitchFamily="18" charset="0"/>
              </a:rPr>
              <a:t>- النظرية تمتد عبر نطاق أوسع وتشمل مفاهيم ومبادئ أكثر شمولًا </a:t>
            </a:r>
            <a:r>
              <a:rPr lang="ar-EG" sz="2100" spc="50" dirty="0" smtClean="0">
                <a:latin typeface="Times New Roman" pitchFamily="18" charset="0"/>
                <a:cs typeface="Times New Roman" pitchFamily="18" charset="0"/>
              </a:rPr>
              <a:t>حيث تعتبر </a:t>
            </a:r>
            <a:r>
              <a:rPr lang="ar-EG" sz="2100" spc="50" dirty="0">
                <a:latin typeface="Times New Roman" pitchFamily="18" charset="0"/>
                <a:cs typeface="Times New Roman" pitchFamily="18" charset="0"/>
              </a:rPr>
              <a:t>قاعدة لفهم مجموعة واسعة من الظواهر المرتبطة في مجال محدد.</a:t>
            </a:r>
          </a:p>
        </p:txBody>
      </p:sp>
      <p:sp>
        <p:nvSpPr>
          <p:cNvPr id="16" name="TextBox 15">
            <a:extLst>
              <a:ext uri="{FF2B5EF4-FFF2-40B4-BE49-F238E27FC236}">
                <a16:creationId xmlns="" xmlns:a16="http://schemas.microsoft.com/office/drawing/2014/main" id="{904B7CA6-23A4-2E24-5FFC-ECEA38831F6A}"/>
              </a:ext>
            </a:extLst>
          </p:cNvPr>
          <p:cNvSpPr txBox="1"/>
          <p:nvPr/>
        </p:nvSpPr>
        <p:spPr>
          <a:xfrm>
            <a:off x="4689259" y="1412953"/>
            <a:ext cx="404483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الفرق بين النظرية والنموذج </a:t>
            </a:r>
            <a:r>
              <a:rPr lang="ar-EG" sz="2400" b="1" dirty="0" smtClean="0">
                <a:solidFill>
                  <a:srgbClr val="00B0F0"/>
                </a:solidFill>
                <a:latin typeface="Times New Roman" panose="02020603050405020304" pitchFamily="18" charset="0"/>
                <a:cs typeface="Times New Roman" panose="02020603050405020304" pitchFamily="18" charset="0"/>
              </a:rPr>
              <a:t>العلمي </a:t>
            </a:r>
            <a:endParaRPr lang="ar-EG" sz="2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5437979"/>
      </p:ext>
    </p:extLst>
  </p:cSld>
  <p:clrMapOvr>
    <a:masterClrMapping/>
  </p:clrMapOvr>
  <mc:AlternateContent xmlns:mc="http://schemas.openxmlformats.org/markup-compatibility/2006" xmlns:p14="http://schemas.microsoft.com/office/powerpoint/2010/main">
    <mc:Choice Requires="p14">
      <p:transition spd="slow" p14:dur="2000" advTm="93630"/>
    </mc:Choice>
    <mc:Fallback xmlns="">
      <p:transition spd="slow" advTm="9363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D:\Work\IAEMS 2\نظريات الإعلان والتسويق\Lecture 1\download (1).jfif"/>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29616"/>
            <a:ext cx="3385473" cy="2121881"/>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495028"/>
            <a:ext cx="8417320" cy="2539157"/>
          </a:xfrm>
          <a:prstGeom prst="rect">
            <a:avLst/>
          </a:prstGeom>
          <a:noFill/>
        </p:spPr>
        <p:txBody>
          <a:bodyPr wrap="square" rtlCol="0">
            <a:spAutoFit/>
          </a:bodyPr>
          <a:lstStyle/>
          <a:p>
            <a:pPr marL="1309688" lvl="0" indent="-1309688" algn="just" rtl="1">
              <a:lnSpc>
                <a:spcPct val="150000"/>
              </a:lnSpc>
            </a:pPr>
            <a:r>
              <a:rPr lang="ar-EG" sz="2200" b="1" u="sng" dirty="0">
                <a:latin typeface="Times New Roman" pitchFamily="18" charset="0"/>
                <a:cs typeface="Times New Roman" pitchFamily="18" charset="0"/>
              </a:rPr>
              <a:t>3. </a:t>
            </a:r>
            <a:r>
              <a:rPr lang="ar-EG" sz="2200" b="1" u="sng" dirty="0" smtClean="0">
                <a:latin typeface="Times New Roman" pitchFamily="18" charset="0"/>
                <a:cs typeface="Times New Roman" pitchFamily="18" charset="0"/>
              </a:rPr>
              <a:t>من حيث المستوى </a:t>
            </a:r>
            <a:r>
              <a:rPr lang="ar-EG" sz="2200" b="1" u="sng" dirty="0">
                <a:latin typeface="Times New Roman" pitchFamily="18" charset="0"/>
                <a:cs typeface="Times New Roman" pitchFamily="18" charset="0"/>
              </a:rPr>
              <a:t>:</a:t>
            </a:r>
          </a:p>
          <a:p>
            <a:pPr marL="231775" lvl="0" indent="-231775" algn="just" rtl="1">
              <a:lnSpc>
                <a:spcPct val="150000"/>
              </a:lnSpc>
            </a:pPr>
            <a:r>
              <a:rPr lang="ar-EG" sz="2100" b="1" dirty="0">
                <a:latin typeface="Times New Roman" pitchFamily="18" charset="0"/>
                <a:cs typeface="Times New Roman" pitchFamily="18" charset="0"/>
              </a:rPr>
              <a:t>- النموذج العلمي عادة يكون أكثر تحديدًا وتفصيلاً عن النظرية، حيث يركز على الجوانب النوعية والتفاصيل العملية.</a:t>
            </a:r>
          </a:p>
          <a:p>
            <a:pPr marL="236538" lvl="0" indent="-236538" algn="just" rtl="1">
              <a:lnSpc>
                <a:spcPct val="150000"/>
              </a:lnSpc>
              <a:tabLst>
                <a:tab pos="53975" algn="l"/>
              </a:tabLst>
            </a:pPr>
            <a:r>
              <a:rPr lang="ar-EG" sz="2100" b="1" dirty="0">
                <a:latin typeface="Times New Roman" pitchFamily="18" charset="0"/>
                <a:cs typeface="Times New Roman" pitchFamily="18" charset="0"/>
              </a:rPr>
              <a:t>- النظرية هي تصور أكثر عامية وعمقًا للظواهر وتركز على العلاقات </a:t>
            </a:r>
            <a:r>
              <a:rPr lang="ar-EG" sz="2100" b="1" dirty="0" smtClean="0">
                <a:latin typeface="Times New Roman" pitchFamily="18" charset="0"/>
                <a:cs typeface="Times New Roman" pitchFamily="18" charset="0"/>
              </a:rPr>
              <a:t>والأسس </a:t>
            </a:r>
            <a:r>
              <a:rPr lang="ar-EG" sz="2100" b="1" dirty="0">
                <a:latin typeface="Times New Roman" pitchFamily="18" charset="0"/>
                <a:cs typeface="Times New Roman" pitchFamily="18" charset="0"/>
              </a:rPr>
              <a:t>العامة والمفاهيم الرئيسية.</a:t>
            </a:r>
            <a:endParaRPr lang="en-US" sz="2100" b="1" dirty="0">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904B7CA6-23A4-2E24-5FFC-ECEA38831F6A}"/>
              </a:ext>
            </a:extLst>
          </p:cNvPr>
          <p:cNvSpPr txBox="1"/>
          <p:nvPr/>
        </p:nvSpPr>
        <p:spPr>
          <a:xfrm>
            <a:off x="4689259" y="1412953"/>
            <a:ext cx="404483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الفرق بين النظرية والنموذج </a:t>
            </a:r>
            <a:r>
              <a:rPr lang="ar-EG" sz="2400" b="1" dirty="0" smtClean="0">
                <a:solidFill>
                  <a:srgbClr val="00B0F0"/>
                </a:solidFill>
                <a:latin typeface="Times New Roman" panose="02020603050405020304" pitchFamily="18" charset="0"/>
                <a:cs typeface="Times New Roman" panose="02020603050405020304" pitchFamily="18" charset="0"/>
              </a:rPr>
              <a:t>العلمي </a:t>
            </a:r>
            <a:endParaRPr lang="ar-EG" sz="2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5437979"/>
      </p:ext>
    </p:extLst>
  </p:cSld>
  <p:clrMapOvr>
    <a:masterClrMapping/>
  </p:clrMapOvr>
  <mc:AlternateContent xmlns:mc="http://schemas.openxmlformats.org/markup-compatibility/2006" xmlns:p14="http://schemas.microsoft.com/office/powerpoint/2010/main">
    <mc:Choice Requires="p14">
      <p:transition spd="slow" p14:dur="2000" advTm="128530"/>
    </mc:Choice>
    <mc:Fallback xmlns="">
      <p:transition spd="slow" advTm="12853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D:\Work\IAEMS 2\نظريات الإعلان والتسويق\Lecture 1\download (1).jfif"/>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29616"/>
            <a:ext cx="3385473" cy="2121881"/>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495028"/>
            <a:ext cx="8417320" cy="2539157"/>
          </a:xfrm>
          <a:prstGeom prst="rect">
            <a:avLst/>
          </a:prstGeom>
          <a:noFill/>
        </p:spPr>
        <p:txBody>
          <a:bodyPr wrap="square" rtlCol="0">
            <a:spAutoFit/>
          </a:bodyPr>
          <a:lstStyle/>
          <a:p>
            <a:pPr lvl="0" algn="just" rtl="1">
              <a:lnSpc>
                <a:spcPct val="150000"/>
              </a:lnSpc>
            </a:pPr>
            <a:r>
              <a:rPr lang="ar-EG" sz="2200" b="1" u="sng" dirty="0">
                <a:latin typeface="Times New Roman" pitchFamily="18" charset="0"/>
                <a:cs typeface="Times New Roman" pitchFamily="18" charset="0"/>
              </a:rPr>
              <a:t>4. </a:t>
            </a:r>
            <a:r>
              <a:rPr lang="ar-EG" sz="2200" b="1" u="sng" dirty="0" smtClean="0">
                <a:latin typeface="Times New Roman" pitchFamily="18" charset="0"/>
                <a:cs typeface="Times New Roman" pitchFamily="18" charset="0"/>
              </a:rPr>
              <a:t>من حيث الوظيفة</a:t>
            </a:r>
            <a:r>
              <a:rPr lang="ar-EG" sz="2200" b="1" u="sng" dirty="0">
                <a:latin typeface="Times New Roman" pitchFamily="18" charset="0"/>
                <a:cs typeface="Times New Roman" pitchFamily="18" charset="0"/>
              </a:rPr>
              <a:t>:</a:t>
            </a:r>
          </a:p>
          <a:p>
            <a:pPr marL="173038" lvl="0" indent="-173038" algn="just" rtl="1">
              <a:lnSpc>
                <a:spcPct val="150000"/>
              </a:lnSpc>
            </a:pPr>
            <a:r>
              <a:rPr lang="ar-EG" sz="2000" b="1" dirty="0">
                <a:latin typeface="Times New Roman" pitchFamily="18" charset="0"/>
                <a:cs typeface="Times New Roman" pitchFamily="18" charset="0"/>
              </a:rPr>
              <a:t>- </a:t>
            </a:r>
            <a:r>
              <a:rPr lang="ar-EG" sz="2100" b="1" dirty="0">
                <a:latin typeface="Times New Roman" pitchFamily="18" charset="0"/>
                <a:cs typeface="Times New Roman" pitchFamily="18" charset="0"/>
              </a:rPr>
              <a:t>النموذج العلمي يستخدم كأداة لتوجيه البحث العلمي وتحليل البيانات واختبار </a:t>
            </a:r>
            <a:r>
              <a:rPr lang="ar-EG" sz="2100" b="1" dirty="0" smtClean="0">
                <a:latin typeface="Times New Roman" pitchFamily="18" charset="0"/>
                <a:cs typeface="Times New Roman" pitchFamily="18" charset="0"/>
              </a:rPr>
              <a:t>الفروض ويمكن </a:t>
            </a:r>
            <a:r>
              <a:rPr lang="ar-EG" sz="2100" b="1" dirty="0">
                <a:latin typeface="Times New Roman" pitchFamily="18" charset="0"/>
                <a:cs typeface="Times New Roman" pitchFamily="18" charset="0"/>
              </a:rPr>
              <a:t>استخدامه بشكل عملي في تصميم الدراسات.</a:t>
            </a:r>
          </a:p>
          <a:p>
            <a:pPr marL="173038" lvl="0" indent="-173038" algn="just" rtl="1">
              <a:lnSpc>
                <a:spcPct val="150000"/>
              </a:lnSpc>
            </a:pPr>
            <a:r>
              <a:rPr lang="ar-EG" sz="2100" b="1" dirty="0">
                <a:latin typeface="Times New Roman" pitchFamily="18" charset="0"/>
                <a:cs typeface="Times New Roman" pitchFamily="18" charset="0"/>
              </a:rPr>
              <a:t>- النظرية توفر إطارًا </a:t>
            </a:r>
            <a:r>
              <a:rPr lang="ar-EG" sz="2100" b="1" dirty="0" smtClean="0">
                <a:latin typeface="Times New Roman" pitchFamily="18" charset="0"/>
                <a:cs typeface="Times New Roman" pitchFamily="18" charset="0"/>
              </a:rPr>
              <a:t>فلسفيًا </a:t>
            </a:r>
            <a:r>
              <a:rPr lang="ar-EG" sz="2100" b="1" dirty="0">
                <a:latin typeface="Times New Roman" pitchFamily="18" charset="0"/>
                <a:cs typeface="Times New Roman" pitchFamily="18" charset="0"/>
              </a:rPr>
              <a:t>لفهم وتفسير الظواهر العلمية، </a:t>
            </a:r>
            <a:r>
              <a:rPr lang="ar-EG" sz="2100" b="1" dirty="0" smtClean="0">
                <a:latin typeface="Times New Roman" pitchFamily="18" charset="0"/>
                <a:cs typeface="Times New Roman" pitchFamily="18" charset="0"/>
              </a:rPr>
              <a:t>وتعزز </a:t>
            </a:r>
            <a:r>
              <a:rPr lang="ar-EG" sz="2100" b="1" dirty="0">
                <a:latin typeface="Times New Roman" pitchFamily="18" charset="0"/>
                <a:cs typeface="Times New Roman" pitchFamily="18" charset="0"/>
              </a:rPr>
              <a:t>تطور المعرفة والفهم في المجال العلمي.</a:t>
            </a:r>
          </a:p>
        </p:txBody>
      </p:sp>
      <p:sp>
        <p:nvSpPr>
          <p:cNvPr id="16" name="TextBox 15">
            <a:extLst>
              <a:ext uri="{FF2B5EF4-FFF2-40B4-BE49-F238E27FC236}">
                <a16:creationId xmlns="" xmlns:a16="http://schemas.microsoft.com/office/drawing/2014/main" id="{904B7CA6-23A4-2E24-5FFC-ECEA38831F6A}"/>
              </a:ext>
            </a:extLst>
          </p:cNvPr>
          <p:cNvSpPr txBox="1"/>
          <p:nvPr/>
        </p:nvSpPr>
        <p:spPr>
          <a:xfrm>
            <a:off x="4689259" y="1412953"/>
            <a:ext cx="404483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الفرق بين النظرية والنموذج </a:t>
            </a:r>
            <a:r>
              <a:rPr lang="ar-EG" sz="2400" b="1" dirty="0" smtClean="0">
                <a:solidFill>
                  <a:srgbClr val="00B0F0"/>
                </a:solidFill>
                <a:latin typeface="Times New Roman" panose="02020603050405020304" pitchFamily="18" charset="0"/>
                <a:cs typeface="Times New Roman" panose="02020603050405020304" pitchFamily="18" charset="0"/>
              </a:rPr>
              <a:t>العلمي </a:t>
            </a:r>
            <a:endParaRPr lang="ar-EG" sz="2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5437979"/>
      </p:ext>
    </p:extLst>
  </p:cSld>
  <p:clrMapOvr>
    <a:masterClrMapping/>
  </p:clrMapOvr>
  <mc:AlternateContent xmlns:mc="http://schemas.openxmlformats.org/markup-compatibility/2006" xmlns:p14="http://schemas.microsoft.com/office/powerpoint/2010/main">
    <mc:Choice Requires="p14">
      <p:transition spd="slow" p14:dur="2000" advTm="121450"/>
    </mc:Choice>
    <mc:Fallback xmlns="">
      <p:transition spd="slow" advTm="12145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495028"/>
            <a:ext cx="8417320" cy="2469907"/>
          </a:xfrm>
          <a:prstGeom prst="rect">
            <a:avLst/>
          </a:prstGeom>
          <a:noFill/>
        </p:spPr>
        <p:txBody>
          <a:bodyPr wrap="square" rtlCol="0">
            <a:spAutoFit/>
          </a:bodyPr>
          <a:lstStyle/>
          <a:p>
            <a:pPr lvl="0" algn="just" rtl="1">
              <a:lnSpc>
                <a:spcPct val="150000"/>
              </a:lnSpc>
            </a:pPr>
            <a:r>
              <a:rPr lang="ar-EG" sz="2000" b="1" u="sng" dirty="0">
                <a:latin typeface="Times New Roman" pitchFamily="18" charset="0"/>
                <a:cs typeface="Times New Roman" pitchFamily="18" charset="0"/>
              </a:rPr>
              <a:t>5. </a:t>
            </a:r>
            <a:r>
              <a:rPr lang="ar-EG" sz="2000" b="1" u="sng" dirty="0" smtClean="0">
                <a:latin typeface="Times New Roman" pitchFamily="18" charset="0"/>
                <a:cs typeface="Times New Roman" pitchFamily="18" charset="0"/>
              </a:rPr>
              <a:t>من حيث </a:t>
            </a:r>
            <a:r>
              <a:rPr lang="ar-EG" sz="2100" b="1" u="sng" dirty="0" smtClean="0">
                <a:latin typeface="Times New Roman" pitchFamily="18" charset="0"/>
                <a:cs typeface="Times New Roman" pitchFamily="18" charset="0"/>
              </a:rPr>
              <a:t>العلاقة</a:t>
            </a:r>
            <a:r>
              <a:rPr lang="ar-EG" sz="2000" b="1" u="sng" dirty="0">
                <a:latin typeface="Times New Roman" pitchFamily="18" charset="0"/>
                <a:cs typeface="Times New Roman" pitchFamily="18" charset="0"/>
              </a:rPr>
              <a:t>:</a:t>
            </a:r>
          </a:p>
          <a:p>
            <a:pPr marL="465137" lvl="0" indent="-342900" algn="just" rtl="1">
              <a:lnSpc>
                <a:spcPct val="150000"/>
              </a:lnSpc>
              <a:buFont typeface="Wingdings" pitchFamily="2" charset="2"/>
              <a:buChar char="§"/>
            </a:pPr>
            <a:r>
              <a:rPr lang="ar-EG" sz="2100" b="1" dirty="0">
                <a:latin typeface="Times New Roman" pitchFamily="18" charset="0"/>
                <a:cs typeface="Times New Roman" pitchFamily="18" charset="0"/>
              </a:rPr>
              <a:t>النموذج العلمي يدعم ويستند إلى النظرية، حيث يُعتبر تطبيقًا لأفكار النظرية على واقع محدد.</a:t>
            </a:r>
          </a:p>
          <a:p>
            <a:pPr marL="452438" lvl="0" indent="-342900" algn="just" rtl="1">
              <a:lnSpc>
                <a:spcPct val="150000"/>
              </a:lnSpc>
              <a:buFont typeface="Wingdings" pitchFamily="2" charset="2"/>
              <a:buChar char="§"/>
            </a:pPr>
            <a:r>
              <a:rPr lang="ar-EG" sz="2100" b="1" dirty="0">
                <a:latin typeface="Times New Roman" pitchFamily="18" charset="0"/>
                <a:cs typeface="Times New Roman" pitchFamily="18" charset="0"/>
              </a:rPr>
              <a:t>النظرية عادة تستجد من خلال النماذج العلمية والتجارب والدراسات، حيث يتم استخدام النماذج </a:t>
            </a:r>
            <a:r>
              <a:rPr lang="ar-EG" sz="2100" b="1" dirty="0" smtClean="0">
                <a:latin typeface="Times New Roman" pitchFamily="18" charset="0"/>
                <a:cs typeface="Times New Roman" pitchFamily="18" charset="0"/>
              </a:rPr>
              <a:t>لتطوير </a:t>
            </a:r>
            <a:r>
              <a:rPr lang="ar-EG" sz="2100" b="1" dirty="0">
                <a:latin typeface="Times New Roman" pitchFamily="18" charset="0"/>
                <a:cs typeface="Times New Roman" pitchFamily="18" charset="0"/>
              </a:rPr>
              <a:t>النظرية.</a:t>
            </a:r>
          </a:p>
          <a:p>
            <a:pPr marL="342900" lvl="0" indent="-342900" algn="just" rtl="1">
              <a:lnSpc>
                <a:spcPct val="150000"/>
              </a:lnSpc>
              <a:buFontTx/>
              <a:buChar char="-"/>
            </a:pPr>
            <a:endParaRPr lang="ar-EG" sz="2000" b="1" dirty="0">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904B7CA6-23A4-2E24-5FFC-ECEA38831F6A}"/>
              </a:ext>
            </a:extLst>
          </p:cNvPr>
          <p:cNvSpPr txBox="1"/>
          <p:nvPr/>
        </p:nvSpPr>
        <p:spPr>
          <a:xfrm>
            <a:off x="4689259" y="1412953"/>
            <a:ext cx="404483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الفرق بين النظرية والنموذج </a:t>
            </a:r>
            <a:r>
              <a:rPr lang="ar-EG" sz="2400" b="1" dirty="0" smtClean="0">
                <a:solidFill>
                  <a:srgbClr val="00B0F0"/>
                </a:solidFill>
                <a:latin typeface="Times New Roman" panose="02020603050405020304" pitchFamily="18" charset="0"/>
                <a:cs typeface="Times New Roman" panose="02020603050405020304" pitchFamily="18" charset="0"/>
              </a:rPr>
              <a:t>العلمي </a:t>
            </a:r>
            <a:endParaRPr lang="ar-EG" sz="2400" b="1" dirty="0">
              <a:solidFill>
                <a:srgbClr val="00B0F0"/>
              </a:solidFill>
              <a:latin typeface="Times New Roman" panose="02020603050405020304" pitchFamily="18" charset="0"/>
              <a:cs typeface="Times New Roman" panose="02020603050405020304" pitchFamily="18" charset="0"/>
            </a:endParaRPr>
          </a:p>
        </p:txBody>
      </p:sp>
      <p:pic>
        <p:nvPicPr>
          <p:cNvPr id="15" name="Picture 2" descr="D:\Work\IAEMS 2\نظريات الإعلان والتسويق\Lecture 1\download (1).jfif"/>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1329616"/>
            <a:ext cx="3385473" cy="21218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5437979"/>
      </p:ext>
    </p:extLst>
  </p:cSld>
  <p:clrMapOvr>
    <a:masterClrMapping/>
  </p:clrMapOvr>
  <mc:AlternateContent xmlns:mc="http://schemas.openxmlformats.org/markup-compatibility/2006" xmlns:p14="http://schemas.microsoft.com/office/powerpoint/2010/main">
    <mc:Choice Requires="p14">
      <p:transition spd="slow" p14:dur="2000" advTm="171780"/>
    </mc:Choice>
    <mc:Fallback xmlns="">
      <p:transition spd="slow" advTm="17178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1" y="1123950"/>
            <a:ext cx="9931780" cy="4610100"/>
          </a:xfrm>
        </p:spPr>
      </p:pic>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0" name="Rectangle 9">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3" name="TextBox 12">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C7D257D7-D9C6-8F63-F8F8-E2BE53F2E2DB}"/>
              </a:ext>
            </a:extLst>
          </p:cNvPr>
          <p:cNvSpPr txBox="1"/>
          <p:nvPr/>
        </p:nvSpPr>
        <p:spPr>
          <a:xfrm>
            <a:off x="6301339" y="1259391"/>
            <a:ext cx="1588897" cy="461665"/>
          </a:xfrm>
          <a:prstGeom prst="rect">
            <a:avLst/>
          </a:prstGeom>
          <a:noFill/>
        </p:spPr>
        <p:txBody>
          <a:bodyPr wrap="none" rtlCol="0">
            <a:spAutoFit/>
          </a:bodyPr>
          <a:lstStyle/>
          <a:p>
            <a:r>
              <a:rPr lang="ar-EG" sz="2400" b="1" dirty="0">
                <a:solidFill>
                  <a:srgbClr val="00B0F0"/>
                </a:solidFill>
                <a:latin typeface="Times New Roman" panose="02020603050405020304" pitchFamily="18" charset="0"/>
                <a:cs typeface="Times New Roman" panose="02020603050405020304" pitchFamily="18" charset="0"/>
              </a:rPr>
              <a:t>الفرض </a:t>
            </a:r>
            <a:r>
              <a:rPr lang="ar-EG" sz="2400" b="1" dirty="0" smtClean="0">
                <a:solidFill>
                  <a:srgbClr val="00B0F0"/>
                </a:solidFill>
                <a:latin typeface="Times New Roman" panose="02020603050405020304" pitchFamily="18" charset="0"/>
                <a:cs typeface="Times New Roman" panose="02020603050405020304" pitchFamily="18" charset="0"/>
              </a:rPr>
              <a:t>العلمي</a:t>
            </a:r>
            <a:endParaRPr lang="ar-EG" sz="2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26288956"/>
      </p:ext>
    </p:extLst>
  </p:cSld>
  <p:clrMapOvr>
    <a:masterClrMapping/>
  </p:clrMapOvr>
  <mc:AlternateContent xmlns:mc="http://schemas.openxmlformats.org/markup-compatibility/2006" xmlns:p14="http://schemas.microsoft.com/office/powerpoint/2010/main">
    <mc:Choice Requires="p14">
      <p:transition spd="slow" p14:dur="2000" advTm="47860"/>
    </mc:Choice>
    <mc:Fallback xmlns="">
      <p:transition spd="slow" advTm="478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D:\Work\IAEMS 2\نظريات الإعلان والتسويق\Lecture 1\images.jf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335074"/>
            <a:ext cx="3386536" cy="203224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904B7CA6-23A4-2E24-5FFC-ECEA38831F6A}"/>
              </a:ext>
            </a:extLst>
          </p:cNvPr>
          <p:cNvSpPr txBox="1"/>
          <p:nvPr/>
        </p:nvSpPr>
        <p:spPr>
          <a:xfrm>
            <a:off x="4689259" y="1412953"/>
            <a:ext cx="2714841"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الفرض </a:t>
            </a:r>
            <a:r>
              <a:rPr lang="ar-EG" sz="2400" b="1" dirty="0" smtClean="0">
                <a:solidFill>
                  <a:srgbClr val="00B0F0"/>
                </a:solidFill>
                <a:latin typeface="Times New Roman" panose="02020603050405020304" pitchFamily="18" charset="0"/>
                <a:cs typeface="Times New Roman" panose="02020603050405020304" pitchFamily="18" charset="0"/>
              </a:rPr>
              <a:t>العلمي</a:t>
            </a:r>
            <a:endParaRPr lang="ar-EG" sz="2400" b="1" dirty="0">
              <a:solidFill>
                <a:srgbClr val="00B0F0"/>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 xmlns:a16="http://schemas.microsoft.com/office/drawing/2014/main" id="{4527402C-3F97-690D-9C20-A459E375AEB7}"/>
              </a:ext>
            </a:extLst>
          </p:cNvPr>
          <p:cNvSpPr txBox="1"/>
          <p:nvPr/>
        </p:nvSpPr>
        <p:spPr>
          <a:xfrm>
            <a:off x="3598250" y="2122672"/>
            <a:ext cx="8417320" cy="3993401"/>
          </a:xfrm>
          <a:prstGeom prst="rect">
            <a:avLst/>
          </a:prstGeom>
          <a:noFill/>
        </p:spPr>
        <p:txBody>
          <a:bodyPr wrap="square" rtlCol="0">
            <a:spAutoFit/>
          </a:bodyPr>
          <a:lstStyle/>
          <a:p>
            <a:pPr lvl="0" algn="just" rtl="1">
              <a:lnSpc>
                <a:spcPct val="150000"/>
              </a:lnSpc>
            </a:pPr>
            <a:r>
              <a:rPr lang="ar-EG" sz="2200" b="1" u="sng" dirty="0">
                <a:latin typeface="Times New Roman" pitchFamily="18" charset="0"/>
                <a:cs typeface="Times New Roman" pitchFamily="18" charset="0"/>
              </a:rPr>
              <a:t>تعريف الفرض العلمى: </a:t>
            </a:r>
          </a:p>
          <a:p>
            <a:pPr marL="342900" lvl="0" indent="-342900" algn="just" rtl="1">
              <a:lnSpc>
                <a:spcPct val="150000"/>
              </a:lnSpc>
              <a:buFont typeface="Wingdings" pitchFamily="2" charset="2"/>
              <a:buChar char="Ø"/>
            </a:pPr>
            <a:r>
              <a:rPr lang="ar-EG" sz="2100" b="1" dirty="0">
                <a:latin typeface="Times New Roman" pitchFamily="18" charset="0"/>
                <a:cs typeface="Times New Roman" pitchFamily="18" charset="0"/>
              </a:rPr>
              <a:t>الفرض العلمي هو عبارة عن افتراض يقوم العلماء بتوجيه أو اقتراحه لشرح أو تفسير </a:t>
            </a:r>
            <a:r>
              <a:rPr lang="ar-EG" sz="2100" b="1" dirty="0" smtClean="0">
                <a:latin typeface="Times New Roman" pitchFamily="18" charset="0"/>
                <a:cs typeface="Times New Roman" pitchFamily="18" charset="0"/>
              </a:rPr>
              <a:t>ظاهرة. لذلك يتم </a:t>
            </a:r>
            <a:r>
              <a:rPr lang="ar-EG" sz="2100" b="1" dirty="0">
                <a:latin typeface="Times New Roman" pitchFamily="18" charset="0"/>
                <a:cs typeface="Times New Roman" pitchFamily="18" charset="0"/>
              </a:rPr>
              <a:t>تكوين الفرض العلمي عن طريق جمع الأدلة والبيانات </a:t>
            </a:r>
            <a:r>
              <a:rPr lang="ar-EG" sz="2100" b="1" dirty="0" smtClean="0">
                <a:latin typeface="Times New Roman" pitchFamily="18" charset="0"/>
                <a:cs typeface="Times New Roman" pitchFamily="18" charset="0"/>
              </a:rPr>
              <a:t>القائمة </a:t>
            </a:r>
            <a:r>
              <a:rPr lang="ar-EG" sz="2100" b="1" dirty="0">
                <a:latin typeface="Times New Roman" pitchFamily="18" charset="0"/>
                <a:cs typeface="Times New Roman" pitchFamily="18" charset="0"/>
              </a:rPr>
              <a:t>وطرح الأسئلة البحثية، واستنتاج النتائج المحتملة للتجارب أو الدراسات المتعلقة بالظاهرة المراد فهمها أو استكشافها. </a:t>
            </a:r>
          </a:p>
          <a:p>
            <a:pPr marL="342900" lvl="0" indent="-342900" algn="just" rtl="1">
              <a:lnSpc>
                <a:spcPct val="150000"/>
              </a:lnSpc>
              <a:buFont typeface="Wingdings" pitchFamily="2" charset="2"/>
              <a:buChar char="Ø"/>
            </a:pPr>
            <a:r>
              <a:rPr lang="ar-EG" sz="2100" b="1" dirty="0">
                <a:latin typeface="Times New Roman" pitchFamily="18" charset="0"/>
                <a:cs typeface="Times New Roman" pitchFamily="18" charset="0"/>
              </a:rPr>
              <a:t>يتم اختبار الفرض العلمي من خلال البحث </a:t>
            </a:r>
            <a:r>
              <a:rPr lang="ar-EG" sz="2100" b="1" dirty="0" smtClean="0">
                <a:latin typeface="Times New Roman" pitchFamily="18" charset="0"/>
                <a:cs typeface="Times New Roman" pitchFamily="18" charset="0"/>
              </a:rPr>
              <a:t>والتجارب، </a:t>
            </a:r>
            <a:r>
              <a:rPr lang="ar-EG" sz="2100" b="1" dirty="0">
                <a:latin typeface="Times New Roman" pitchFamily="18" charset="0"/>
                <a:cs typeface="Times New Roman" pitchFamily="18" charset="0"/>
              </a:rPr>
              <a:t>بهدف تأكيد صحة الافتراض وتوجيه الفهم العلمي نحو تفسيرات أكثر دقة واستنتاجات أعمق. </a:t>
            </a:r>
            <a:r>
              <a:rPr lang="ar-EG" sz="2100" b="1" dirty="0" smtClean="0">
                <a:latin typeface="Times New Roman" pitchFamily="18" charset="0"/>
                <a:cs typeface="Times New Roman" pitchFamily="18" charset="0"/>
              </a:rPr>
              <a:t>حيث يعتبر </a:t>
            </a:r>
            <a:r>
              <a:rPr lang="ar-EG" sz="2100" b="1" dirty="0">
                <a:latin typeface="Times New Roman" pitchFamily="18" charset="0"/>
                <a:cs typeface="Times New Roman" pitchFamily="18" charset="0"/>
              </a:rPr>
              <a:t>الفرض العلمي الأساس لعملية البحث العلمي وتطور المعرفة في مختلف المجالات العلمية.</a:t>
            </a:r>
          </a:p>
        </p:txBody>
      </p:sp>
    </p:spTree>
    <p:extLst>
      <p:ext uri="{BB962C8B-B14F-4D97-AF65-F5344CB8AC3E}">
        <p14:creationId xmlns:p14="http://schemas.microsoft.com/office/powerpoint/2010/main" val="7900889"/>
      </p:ext>
    </p:extLst>
  </p:cSld>
  <p:clrMapOvr>
    <a:masterClrMapping/>
  </p:clrMapOvr>
  <mc:AlternateContent xmlns:mc="http://schemas.openxmlformats.org/markup-compatibility/2006" xmlns:p14="http://schemas.microsoft.com/office/powerpoint/2010/main">
    <mc:Choice Requires="p14">
      <p:transition spd="slow" p14:dur="2000" advTm="174210"/>
    </mc:Choice>
    <mc:Fallback xmlns="">
      <p:transition spd="slow" advTm="17421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0" name="Rectangle 9">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3" name="TextBox 12">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C7D257D7-D9C6-8F63-F8F8-E2BE53F2E2DB}"/>
              </a:ext>
            </a:extLst>
          </p:cNvPr>
          <p:cNvSpPr txBox="1"/>
          <p:nvPr/>
        </p:nvSpPr>
        <p:spPr>
          <a:xfrm>
            <a:off x="6301339" y="1259391"/>
            <a:ext cx="2909771" cy="461665"/>
          </a:xfrm>
          <a:prstGeom prst="rect">
            <a:avLst/>
          </a:prstGeom>
          <a:noFill/>
        </p:spPr>
        <p:txBody>
          <a:bodyPr wrap="none" rtlCol="0">
            <a:spAutoFit/>
          </a:bodyPr>
          <a:lstStyle/>
          <a:p>
            <a:r>
              <a:rPr lang="ar-EG" sz="2400" b="1" dirty="0">
                <a:solidFill>
                  <a:srgbClr val="00B0F0"/>
                </a:solidFill>
                <a:latin typeface="Times New Roman" panose="02020603050405020304" pitchFamily="18" charset="0"/>
                <a:cs typeface="Times New Roman" panose="02020603050405020304" pitchFamily="18" charset="0"/>
              </a:rPr>
              <a:t>الفرق بين الفرض والتساؤل</a:t>
            </a:r>
          </a:p>
        </p:txBody>
      </p:sp>
      <p:pic>
        <p:nvPicPr>
          <p:cNvPr id="8194" name="Picture 2"/>
          <p:cNvPicPr>
            <a:picLocks noGrp="1" noChangeAspect="1" noChangeArrowheads="1"/>
          </p:cNvPicPr>
          <p:nvPr>
            <p:ph type="pic" sz="quarter" idx="10"/>
          </p:nvPr>
        </p:nvPicPr>
        <p:blipFill>
          <a:blip r:embed="rId3">
            <a:extLst>
              <a:ext uri="{28A0092B-C50C-407E-A947-70E740481C1C}">
                <a14:useLocalDpi xmlns:a14="http://schemas.microsoft.com/office/drawing/2010/main" val="0"/>
              </a:ext>
            </a:extLst>
          </a:blip>
          <a:srcRect t="87" b="87"/>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18694652"/>
      </p:ext>
    </p:extLst>
  </p:cSld>
  <p:clrMapOvr>
    <a:masterClrMapping/>
  </p:clrMapOvr>
  <mc:AlternateContent xmlns:mc="http://schemas.openxmlformats.org/markup-compatibility/2006" xmlns:p14="http://schemas.microsoft.com/office/powerpoint/2010/main">
    <mc:Choice Requires="p14">
      <p:transition spd="slow" p14:dur="2000" advTm="8060"/>
    </mc:Choice>
    <mc:Fallback xmlns="">
      <p:transition spd="slow" advTm="80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D:\Work\IAEMS 2\نظريات الإعلان والتسويق\Lecture 1\images.jf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335074"/>
            <a:ext cx="3386536" cy="203224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689259" y="1412953"/>
            <a:ext cx="330385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الفرق بين الفرض والتساؤل</a:t>
            </a: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495028"/>
            <a:ext cx="8417320" cy="3023905"/>
          </a:xfrm>
          <a:prstGeom prst="rect">
            <a:avLst/>
          </a:prstGeom>
          <a:noFill/>
        </p:spPr>
        <p:txBody>
          <a:bodyPr wrap="square" rtlCol="0">
            <a:spAutoFit/>
          </a:bodyPr>
          <a:lstStyle/>
          <a:p>
            <a:pPr lvl="0" algn="just" rtl="1">
              <a:lnSpc>
                <a:spcPct val="150000"/>
              </a:lnSpc>
            </a:pPr>
            <a:r>
              <a:rPr lang="ar-EG" sz="2200" b="1" u="sng" dirty="0">
                <a:latin typeface="Times New Roman" pitchFamily="18" charset="0"/>
                <a:cs typeface="Times New Roman" pitchFamily="18" charset="0"/>
              </a:rPr>
              <a:t>الفرق بين الفرض والتساؤل: </a:t>
            </a:r>
          </a:p>
          <a:p>
            <a:pPr marL="342900" lvl="0" indent="-342900" algn="just" rtl="1">
              <a:lnSpc>
                <a:spcPct val="150000"/>
              </a:lnSpc>
              <a:buFont typeface="Wingdings" pitchFamily="2" charset="2"/>
              <a:buChar char="Ø"/>
            </a:pPr>
            <a:r>
              <a:rPr lang="ar-EG" sz="2100" b="1" dirty="0">
                <a:latin typeface="Times New Roman" pitchFamily="18" charset="0"/>
                <a:cs typeface="Times New Roman" pitchFamily="18" charset="0"/>
              </a:rPr>
              <a:t>تساؤل (أو سؤال) هو استفسار يتم طرحه للحصول على معرفة أو معلومة </a:t>
            </a:r>
            <a:r>
              <a:rPr lang="ar-EG" sz="2100" b="1" dirty="0" smtClean="0">
                <a:latin typeface="Times New Roman" pitchFamily="18" charset="0"/>
                <a:cs typeface="Times New Roman" pitchFamily="18" charset="0"/>
              </a:rPr>
              <a:t>محددة</a:t>
            </a:r>
            <a:r>
              <a:rPr lang="ar-EG" sz="2100" b="1" dirty="0">
                <a:latin typeface="Times New Roman" pitchFamily="18" charset="0"/>
                <a:cs typeface="Times New Roman" pitchFamily="18" charset="0"/>
              </a:rPr>
              <a:t>، في حين أن الفرض هو افتراض قائم على مجموعة من الأدلة أو المعلومات المتاحة لدينا.  </a:t>
            </a:r>
          </a:p>
          <a:p>
            <a:pPr marL="342900" lvl="0" indent="-342900" algn="just" rtl="1">
              <a:lnSpc>
                <a:spcPct val="150000"/>
              </a:lnSpc>
              <a:buFont typeface="Wingdings" pitchFamily="2" charset="2"/>
              <a:buChar char="Ø"/>
            </a:pPr>
            <a:r>
              <a:rPr lang="ar-EG" sz="2100" b="1" dirty="0">
                <a:latin typeface="Times New Roman" pitchFamily="18" charset="0"/>
                <a:cs typeface="Times New Roman" pitchFamily="18" charset="0"/>
              </a:rPr>
              <a:t>يتم استخدام التساؤلات لاستكشاف وفهم </a:t>
            </a:r>
            <a:r>
              <a:rPr lang="ar-EG" sz="2100" b="1" dirty="0" smtClean="0">
                <a:latin typeface="Times New Roman" pitchFamily="18" charset="0"/>
                <a:cs typeface="Times New Roman" pitchFamily="18" charset="0"/>
              </a:rPr>
              <a:t>موضوع، </a:t>
            </a:r>
            <a:r>
              <a:rPr lang="ar-EG" sz="2100" b="1" dirty="0">
                <a:latin typeface="Times New Roman" pitchFamily="18" charset="0"/>
                <a:cs typeface="Times New Roman" pitchFamily="18" charset="0"/>
              </a:rPr>
              <a:t>وغالبًا ما تكون نتيجة لعدم وجود معرفة أو فهم كامل للموضوع. قد يتم طرح التساؤل بناءً على فجوة في المعرفة أو لمعرفة المزيد حول تفاصيل </a:t>
            </a:r>
            <a:r>
              <a:rPr lang="ar-EG" sz="2100" b="1" dirty="0" smtClean="0">
                <a:latin typeface="Times New Roman" pitchFamily="18" charset="0"/>
                <a:cs typeface="Times New Roman" pitchFamily="18" charset="0"/>
              </a:rPr>
              <a:t>محددة</a:t>
            </a:r>
            <a:r>
              <a:rPr lang="ar-EG" sz="2100" b="1" dirty="0">
                <a:latin typeface="Times New Roman" pitchFamily="18" charset="0"/>
                <a:cs typeface="Times New Roman" pitchFamily="18" charset="0"/>
              </a:rPr>
              <a:t>.</a:t>
            </a:r>
          </a:p>
        </p:txBody>
      </p:sp>
    </p:spTree>
    <p:extLst>
      <p:ext uri="{BB962C8B-B14F-4D97-AF65-F5344CB8AC3E}">
        <p14:creationId xmlns:p14="http://schemas.microsoft.com/office/powerpoint/2010/main" val="2389981462"/>
      </p:ext>
    </p:extLst>
  </p:cSld>
  <p:clrMapOvr>
    <a:masterClrMapping/>
  </p:clrMapOvr>
  <mc:AlternateContent xmlns:mc="http://schemas.openxmlformats.org/markup-compatibility/2006" xmlns:p14="http://schemas.microsoft.com/office/powerpoint/2010/main">
    <mc:Choice Requires="p14">
      <p:transition spd="slow" p14:dur="2000" advTm="156060"/>
    </mc:Choice>
    <mc:Fallback xmlns="">
      <p:transition spd="slow" advTm="15606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D:\Work\IAEMS 2\نظريات الإعلان والتسويق\Lecture 1\images.jf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335074"/>
            <a:ext cx="3386536" cy="203224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689259" y="1412953"/>
            <a:ext cx="330385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الفرق بين الفرض والتساؤل</a:t>
            </a: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495028"/>
            <a:ext cx="8417320" cy="2031325"/>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b="1" dirty="0">
                <a:latin typeface="Times New Roman" pitchFamily="18" charset="0"/>
                <a:cs typeface="Times New Roman" pitchFamily="18" charset="0"/>
              </a:rPr>
              <a:t>أما الفرض، فهو عبارة عن افتراض يقوم العلماء </a:t>
            </a:r>
            <a:r>
              <a:rPr lang="ar-EG" sz="2100" b="1" dirty="0" smtClean="0">
                <a:latin typeface="Times New Roman" pitchFamily="18" charset="0"/>
                <a:cs typeface="Times New Roman" pitchFamily="18" charset="0"/>
              </a:rPr>
              <a:t>بتوجيهه </a:t>
            </a:r>
            <a:r>
              <a:rPr lang="ar-EG" sz="2100" b="1" dirty="0">
                <a:latin typeface="Times New Roman" pitchFamily="18" charset="0"/>
                <a:cs typeface="Times New Roman" pitchFamily="18" charset="0"/>
              </a:rPr>
              <a:t>لشرح أو تفسير </a:t>
            </a:r>
            <a:r>
              <a:rPr lang="ar-EG" sz="2100" b="1" dirty="0" smtClean="0">
                <a:latin typeface="Times New Roman" pitchFamily="18" charset="0"/>
                <a:cs typeface="Times New Roman" pitchFamily="18" charset="0"/>
              </a:rPr>
              <a:t>ظاهرة. </a:t>
            </a:r>
            <a:endParaRPr lang="ar-EG" sz="2100" b="1" dirty="0">
              <a:latin typeface="Times New Roman" pitchFamily="18" charset="0"/>
              <a:cs typeface="Times New Roman" pitchFamily="18" charset="0"/>
            </a:endParaRPr>
          </a:p>
          <a:p>
            <a:pPr marL="342900" lvl="0" indent="-342900" algn="just" rtl="1">
              <a:lnSpc>
                <a:spcPct val="150000"/>
              </a:lnSpc>
              <a:buFont typeface="Wingdings" pitchFamily="2" charset="2"/>
              <a:buChar char="Ø"/>
            </a:pPr>
            <a:r>
              <a:rPr lang="ar-EG" sz="2100" b="1" dirty="0">
                <a:latin typeface="Times New Roman" pitchFamily="18" charset="0"/>
                <a:cs typeface="Times New Roman" pitchFamily="18" charset="0"/>
              </a:rPr>
              <a:t>يتم صياغة الفرض العلمي على أساس المعرفة والأدلة </a:t>
            </a:r>
            <a:r>
              <a:rPr lang="ar-EG" sz="2100" b="1" dirty="0" smtClean="0">
                <a:latin typeface="Times New Roman" pitchFamily="18" charset="0"/>
                <a:cs typeface="Times New Roman" pitchFamily="18" charset="0"/>
              </a:rPr>
              <a:t>المتاحة ويسعى </a:t>
            </a:r>
            <a:r>
              <a:rPr lang="ar-EG" sz="2100" b="1" dirty="0">
                <a:latin typeface="Times New Roman" pitchFamily="18" charset="0"/>
                <a:cs typeface="Times New Roman" pitchFamily="18" charset="0"/>
              </a:rPr>
              <a:t>إلى تفسير الظاهرة من خلال ربط المعلومات المتاحة ببعضها البعض. </a:t>
            </a:r>
          </a:p>
          <a:p>
            <a:pPr marL="342900" lvl="0" indent="-342900" algn="just" rtl="1">
              <a:lnSpc>
                <a:spcPct val="150000"/>
              </a:lnSpc>
              <a:buFont typeface="Wingdings" pitchFamily="2" charset="2"/>
              <a:buChar char="Ø"/>
            </a:pPr>
            <a:r>
              <a:rPr lang="ar-EG" sz="2100" b="1" dirty="0">
                <a:latin typeface="Times New Roman" pitchFamily="18" charset="0"/>
                <a:cs typeface="Times New Roman" pitchFamily="18" charset="0"/>
              </a:rPr>
              <a:t>يمكن اختبار الفرض العلمي من خلال التجارب أو الدراسات أو الأدلة الإضافية.</a:t>
            </a:r>
          </a:p>
        </p:txBody>
      </p:sp>
    </p:spTree>
    <p:extLst>
      <p:ext uri="{BB962C8B-B14F-4D97-AF65-F5344CB8AC3E}">
        <p14:creationId xmlns:p14="http://schemas.microsoft.com/office/powerpoint/2010/main" val="2389981462"/>
      </p:ext>
    </p:extLst>
  </p:cSld>
  <p:clrMapOvr>
    <a:masterClrMapping/>
  </p:clrMapOvr>
  <mc:AlternateContent xmlns:mc="http://schemas.openxmlformats.org/markup-compatibility/2006" xmlns:p14="http://schemas.microsoft.com/office/powerpoint/2010/main">
    <mc:Choice Requires="p14">
      <p:transition spd="slow" p14:dur="2000" advTm="99880"/>
    </mc:Choice>
    <mc:Fallback xmlns="">
      <p:transition spd="slow" advTm="9988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0" name="Rectangle 9">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3" name="TextBox 12">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C7D257D7-D9C6-8F63-F8F8-E2BE53F2E2DB}"/>
              </a:ext>
            </a:extLst>
          </p:cNvPr>
          <p:cNvSpPr txBox="1"/>
          <p:nvPr/>
        </p:nvSpPr>
        <p:spPr>
          <a:xfrm>
            <a:off x="6301339" y="1259391"/>
            <a:ext cx="3018775" cy="461665"/>
          </a:xfrm>
          <a:prstGeom prst="rect">
            <a:avLst/>
          </a:prstGeom>
          <a:noFill/>
        </p:spPr>
        <p:txBody>
          <a:bodyPr wrap="none" rtlCol="0">
            <a:spAutoFit/>
          </a:bodyPr>
          <a:lstStyle/>
          <a:p>
            <a:r>
              <a:rPr lang="ar-EG" sz="2400" b="1" dirty="0">
                <a:solidFill>
                  <a:srgbClr val="00B0F0"/>
                </a:solidFill>
                <a:latin typeface="Times New Roman" panose="02020603050405020304" pitchFamily="18" charset="0"/>
                <a:cs typeface="Times New Roman" panose="02020603050405020304" pitchFamily="18" charset="0"/>
              </a:rPr>
              <a:t>أهداف فروض البحث </a:t>
            </a:r>
            <a:r>
              <a:rPr lang="ar-EG" sz="2400" b="1" dirty="0" smtClean="0">
                <a:solidFill>
                  <a:srgbClr val="00B0F0"/>
                </a:solidFill>
                <a:latin typeface="Times New Roman" panose="02020603050405020304" pitchFamily="18" charset="0"/>
                <a:cs typeface="Times New Roman" panose="02020603050405020304" pitchFamily="18" charset="0"/>
              </a:rPr>
              <a:t>العلمي </a:t>
            </a:r>
            <a:endParaRPr lang="ar-EG" sz="2400" b="1" dirty="0">
              <a:solidFill>
                <a:srgbClr val="00B0F0"/>
              </a:solidFill>
              <a:latin typeface="Times New Roman" panose="02020603050405020304" pitchFamily="18" charset="0"/>
              <a:cs typeface="Times New Roman" panose="02020603050405020304" pitchFamily="18" charset="0"/>
            </a:endParaRPr>
          </a:p>
        </p:txBody>
      </p:sp>
      <p:pic>
        <p:nvPicPr>
          <p:cNvPr id="9218" name="Picture 2"/>
          <p:cNvPicPr>
            <a:picLocks noGrp="1" noChangeAspect="1" noChangeArrowheads="1"/>
          </p:cNvPicPr>
          <p:nvPr>
            <p:ph type="pic" sz="quarter" idx="10"/>
          </p:nvPr>
        </p:nvPicPr>
        <p:blipFill>
          <a:blip r:embed="rId3">
            <a:extLst>
              <a:ext uri="{28A0092B-C50C-407E-A947-70E740481C1C}">
                <a14:useLocalDpi xmlns:a14="http://schemas.microsoft.com/office/drawing/2010/main" val="0"/>
              </a:ext>
            </a:extLst>
          </a:blip>
          <a:srcRect t="87" b="87"/>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31108928"/>
      </p:ext>
    </p:extLst>
  </p:cSld>
  <p:clrMapOvr>
    <a:masterClrMapping/>
  </p:clrMapOvr>
  <mc:AlternateContent xmlns:mc="http://schemas.openxmlformats.org/markup-compatibility/2006" xmlns:p14="http://schemas.microsoft.com/office/powerpoint/2010/main">
    <mc:Choice Requires="p14">
      <p:transition spd="slow" p14:dur="2000" advTm="13430"/>
    </mc:Choice>
    <mc:Fallback xmlns="">
      <p:transition spd="slow" advTm="134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D:\Work\IAEMS 2\نظريات الإعلان والتسويق\Lecture 1\images.jf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335074"/>
            <a:ext cx="3386536" cy="203224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904B7CA6-23A4-2E24-5FFC-ECEA38831F6A}"/>
              </a:ext>
            </a:extLst>
          </p:cNvPr>
          <p:cNvSpPr txBox="1"/>
          <p:nvPr/>
        </p:nvSpPr>
        <p:spPr>
          <a:xfrm>
            <a:off x="4689259" y="1412953"/>
            <a:ext cx="330385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أهداف فروض البحث </a:t>
            </a:r>
            <a:r>
              <a:rPr lang="ar-EG" sz="2400" b="1" dirty="0" smtClean="0">
                <a:solidFill>
                  <a:srgbClr val="00B0F0"/>
                </a:solidFill>
                <a:latin typeface="Times New Roman" panose="02020603050405020304" pitchFamily="18" charset="0"/>
                <a:cs typeface="Times New Roman" panose="02020603050405020304" pitchFamily="18" charset="0"/>
              </a:rPr>
              <a:t>العلمي </a:t>
            </a:r>
            <a:endParaRPr lang="ar-EG" sz="2400" b="1" dirty="0">
              <a:solidFill>
                <a:srgbClr val="00B0F0"/>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 xmlns:a16="http://schemas.microsoft.com/office/drawing/2014/main" id="{4527402C-3F97-690D-9C20-A459E375AEB7}"/>
              </a:ext>
            </a:extLst>
          </p:cNvPr>
          <p:cNvSpPr txBox="1"/>
          <p:nvPr/>
        </p:nvSpPr>
        <p:spPr>
          <a:xfrm>
            <a:off x="3598250" y="2495028"/>
            <a:ext cx="8417320" cy="3000821"/>
          </a:xfrm>
          <a:prstGeom prst="rect">
            <a:avLst/>
          </a:prstGeom>
          <a:noFill/>
        </p:spPr>
        <p:txBody>
          <a:bodyPr wrap="square" rtlCol="0">
            <a:spAutoFit/>
          </a:bodyPr>
          <a:lstStyle/>
          <a:p>
            <a:pPr marL="457200" lvl="0" indent="-457200" algn="just" rtl="1">
              <a:lnSpc>
                <a:spcPct val="150000"/>
              </a:lnSpc>
              <a:buFontTx/>
              <a:buAutoNum type="arabicPeriod"/>
            </a:pPr>
            <a:r>
              <a:rPr lang="ar-EG" sz="2100" b="1" u="sng" spc="50" dirty="0">
                <a:latin typeface="Times New Roman" pitchFamily="18" charset="0"/>
                <a:cs typeface="Times New Roman" pitchFamily="18" charset="0"/>
              </a:rPr>
              <a:t>فهم وتوضيح الظواهر الطبيعية:</a:t>
            </a:r>
            <a:r>
              <a:rPr lang="ar-EG" sz="2100" b="1" spc="50" dirty="0">
                <a:latin typeface="Times New Roman" pitchFamily="18" charset="0"/>
                <a:cs typeface="Times New Roman" pitchFamily="18" charset="0"/>
              </a:rPr>
              <a:t> يهدف الفرض العلمي إلى توضيح وفهم الظواهر </a:t>
            </a:r>
            <a:r>
              <a:rPr lang="ar-EG" sz="2100" b="1" spc="50" dirty="0" smtClean="0">
                <a:latin typeface="Times New Roman" pitchFamily="18" charset="0"/>
                <a:cs typeface="Times New Roman" pitchFamily="18" charset="0"/>
              </a:rPr>
              <a:t>التي </a:t>
            </a:r>
            <a:r>
              <a:rPr lang="ar-EG" sz="2100" b="1" spc="50" dirty="0">
                <a:latin typeface="Times New Roman" pitchFamily="18" charset="0"/>
                <a:cs typeface="Times New Roman" pitchFamily="18" charset="0"/>
              </a:rPr>
              <a:t>تحدث </a:t>
            </a:r>
            <a:r>
              <a:rPr lang="ar-EG" sz="2100" b="1" spc="50" dirty="0" smtClean="0">
                <a:latin typeface="Times New Roman" pitchFamily="18" charset="0"/>
                <a:cs typeface="Times New Roman" pitchFamily="18" charset="0"/>
              </a:rPr>
              <a:t>من حولنا من </a:t>
            </a:r>
            <a:r>
              <a:rPr lang="ar-EG" sz="2100" b="1" spc="50" dirty="0">
                <a:latin typeface="Times New Roman" pitchFamily="18" charset="0"/>
                <a:cs typeface="Times New Roman" pitchFamily="18" charset="0"/>
              </a:rPr>
              <a:t>خلال إعداد واختبار فروض البحث، </a:t>
            </a:r>
            <a:r>
              <a:rPr lang="ar-EG" sz="2100" b="1" spc="50" dirty="0" smtClean="0">
                <a:latin typeface="Times New Roman" pitchFamily="18" charset="0"/>
                <a:cs typeface="Times New Roman" pitchFamily="18" charset="0"/>
              </a:rPr>
              <a:t>حيث يمكننا </a:t>
            </a:r>
            <a:r>
              <a:rPr lang="ar-EG" sz="2100" b="1" spc="50" dirty="0">
                <a:latin typeface="Times New Roman" pitchFamily="18" charset="0"/>
                <a:cs typeface="Times New Roman" pitchFamily="18" charset="0"/>
              </a:rPr>
              <a:t>استكشاف العلاقات والتفاعلات بين المتغيرات المختلفة وتفهم الأسباب والآثار والتغيرات الحاصلة.</a:t>
            </a:r>
          </a:p>
          <a:p>
            <a:pPr marL="457200" lvl="0" indent="-457200" algn="just" rtl="1">
              <a:lnSpc>
                <a:spcPct val="150000"/>
              </a:lnSpc>
              <a:buFontTx/>
              <a:buAutoNum type="arabicPeriod"/>
            </a:pPr>
            <a:r>
              <a:rPr lang="ar-EG" sz="2100" b="1" u="sng" spc="50" dirty="0">
                <a:latin typeface="Times New Roman" pitchFamily="18" charset="0"/>
                <a:cs typeface="Times New Roman" pitchFamily="18" charset="0"/>
              </a:rPr>
              <a:t>توجيه المعرفة والفهم:</a:t>
            </a:r>
            <a:r>
              <a:rPr lang="ar-EG" sz="2100" b="1" spc="50" dirty="0">
                <a:latin typeface="Times New Roman" pitchFamily="18" charset="0"/>
                <a:cs typeface="Times New Roman" pitchFamily="18" charset="0"/>
              </a:rPr>
              <a:t> يعمل الفرض العلمي على توجيه وتوسيع معرفتنا وفهمنا في مجالات </a:t>
            </a:r>
            <a:r>
              <a:rPr lang="ar-EG" sz="2100" b="1" spc="50" dirty="0" smtClean="0">
                <a:latin typeface="Times New Roman" pitchFamily="18" charset="0"/>
                <a:cs typeface="Times New Roman" pitchFamily="18" charset="0"/>
              </a:rPr>
              <a:t>مختلفة </a:t>
            </a:r>
            <a:r>
              <a:rPr lang="ar-EG" sz="2100" b="1" spc="50" dirty="0">
                <a:latin typeface="Times New Roman" pitchFamily="18" charset="0"/>
                <a:cs typeface="Times New Roman" pitchFamily="18" charset="0"/>
              </a:rPr>
              <a:t>من خلال إطلاق فروض البحث واختبارها، </a:t>
            </a:r>
            <a:r>
              <a:rPr lang="ar-EG" sz="2100" b="1" spc="50" dirty="0" smtClean="0">
                <a:latin typeface="Times New Roman" pitchFamily="18" charset="0"/>
                <a:cs typeface="Times New Roman" pitchFamily="18" charset="0"/>
              </a:rPr>
              <a:t>حيث يمكننا </a:t>
            </a:r>
            <a:r>
              <a:rPr lang="ar-EG" sz="2100" b="1" spc="50" dirty="0">
                <a:latin typeface="Times New Roman" pitchFamily="18" charset="0"/>
                <a:cs typeface="Times New Roman" pitchFamily="18" charset="0"/>
              </a:rPr>
              <a:t>توجيه </a:t>
            </a:r>
            <a:r>
              <a:rPr lang="ar-EG" sz="2100" b="1" spc="50" dirty="0" smtClean="0">
                <a:latin typeface="Times New Roman" pitchFamily="18" charset="0"/>
                <a:cs typeface="Times New Roman" pitchFamily="18" charset="0"/>
              </a:rPr>
              <a:t>الانتباه </a:t>
            </a:r>
            <a:r>
              <a:rPr lang="ar-EG" sz="2100" b="1" spc="50" dirty="0">
                <a:latin typeface="Times New Roman" pitchFamily="18" charset="0"/>
                <a:cs typeface="Times New Roman" pitchFamily="18" charset="0"/>
              </a:rPr>
              <a:t>والعلم نحو اكتشاف تفسيرات أعمق وتطوير نماذج فهم أكثر دقة.</a:t>
            </a:r>
          </a:p>
        </p:txBody>
      </p:sp>
    </p:spTree>
    <p:extLst>
      <p:ext uri="{BB962C8B-B14F-4D97-AF65-F5344CB8AC3E}">
        <p14:creationId xmlns:p14="http://schemas.microsoft.com/office/powerpoint/2010/main" val="2402506111"/>
      </p:ext>
    </p:extLst>
  </p:cSld>
  <p:clrMapOvr>
    <a:masterClrMapping/>
  </p:clrMapOvr>
  <mc:AlternateContent xmlns:mc="http://schemas.openxmlformats.org/markup-compatibility/2006" xmlns:p14="http://schemas.microsoft.com/office/powerpoint/2010/main">
    <mc:Choice Requires="p14">
      <p:transition spd="slow" p14:dur="2000" advTm="206620"/>
    </mc:Choice>
    <mc:Fallback xmlns="">
      <p:transition spd="slow" advTm="20662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D:\Work\IAEMS 2\نظريات الإعلان والتسويق\Lecture 1\images.jf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335074"/>
            <a:ext cx="3386536" cy="203224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904B7CA6-23A4-2E24-5FFC-ECEA38831F6A}"/>
              </a:ext>
            </a:extLst>
          </p:cNvPr>
          <p:cNvSpPr txBox="1"/>
          <p:nvPr/>
        </p:nvSpPr>
        <p:spPr>
          <a:xfrm>
            <a:off x="4689259" y="1412953"/>
            <a:ext cx="330385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أهداف فروض البحث </a:t>
            </a:r>
            <a:r>
              <a:rPr lang="ar-EG" sz="2400" b="1" dirty="0" smtClean="0">
                <a:solidFill>
                  <a:srgbClr val="00B0F0"/>
                </a:solidFill>
                <a:latin typeface="Times New Roman" panose="02020603050405020304" pitchFamily="18" charset="0"/>
                <a:cs typeface="Times New Roman" panose="02020603050405020304" pitchFamily="18" charset="0"/>
              </a:rPr>
              <a:t>العلمي </a:t>
            </a:r>
            <a:endParaRPr lang="ar-EG" sz="2400" b="1" dirty="0">
              <a:solidFill>
                <a:srgbClr val="00B0F0"/>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 xmlns:a16="http://schemas.microsoft.com/office/drawing/2014/main" id="{4527402C-3F97-690D-9C20-A459E375AEB7}"/>
              </a:ext>
            </a:extLst>
          </p:cNvPr>
          <p:cNvSpPr txBox="1"/>
          <p:nvPr/>
        </p:nvSpPr>
        <p:spPr>
          <a:xfrm>
            <a:off x="3598250" y="2495028"/>
            <a:ext cx="8417320" cy="3485570"/>
          </a:xfrm>
          <a:prstGeom prst="rect">
            <a:avLst/>
          </a:prstGeom>
          <a:noFill/>
        </p:spPr>
        <p:txBody>
          <a:bodyPr wrap="square" rtlCol="0">
            <a:spAutoFit/>
          </a:bodyPr>
          <a:lstStyle/>
          <a:p>
            <a:pPr marL="457200" lvl="0" indent="-457200" algn="just" rtl="1">
              <a:lnSpc>
                <a:spcPct val="150000"/>
              </a:lnSpc>
              <a:buFont typeface="+mj-lt"/>
              <a:buAutoNum type="arabicPeriod" startAt="3"/>
            </a:pPr>
            <a:r>
              <a:rPr lang="ar-EG" sz="2100" b="1" u="sng" spc="50" dirty="0">
                <a:latin typeface="Times New Roman" pitchFamily="18" charset="0"/>
                <a:cs typeface="Times New Roman" pitchFamily="18" charset="0"/>
              </a:rPr>
              <a:t>تطوير الحلول والابتكار:</a:t>
            </a:r>
            <a:r>
              <a:rPr lang="ar-EG" sz="2100" b="1" spc="50" dirty="0">
                <a:latin typeface="Times New Roman" pitchFamily="18" charset="0"/>
                <a:cs typeface="Times New Roman" pitchFamily="18" charset="0"/>
              </a:rPr>
              <a:t> يمكن للفرض العلمي أن يساهم في تطوير الحلول والابتكارات في مجالات مختلفة. عندما نقوم بتحليل واختبار الفروض، </a:t>
            </a:r>
            <a:r>
              <a:rPr lang="ar-EG" sz="2100" b="1" spc="50" dirty="0" smtClean="0">
                <a:latin typeface="Times New Roman" pitchFamily="18" charset="0"/>
                <a:cs typeface="Times New Roman" pitchFamily="18" charset="0"/>
              </a:rPr>
              <a:t>يمكننا </a:t>
            </a:r>
            <a:r>
              <a:rPr lang="ar-EG" sz="2100" b="1" spc="50" dirty="0">
                <a:latin typeface="Times New Roman" pitchFamily="18" charset="0"/>
                <a:cs typeface="Times New Roman" pitchFamily="18" charset="0"/>
              </a:rPr>
              <a:t>استكشاف مجموعة متنوعة من الحلول المحتملة والعثور على طرق جديدة ومبتكرة للتعامل مع التحديات العلمية والتكنولوجية والاجتماعية.</a:t>
            </a:r>
          </a:p>
          <a:p>
            <a:pPr marL="457200" lvl="0" indent="-457200" algn="just" rtl="1">
              <a:lnSpc>
                <a:spcPct val="150000"/>
              </a:lnSpc>
              <a:buFont typeface="+mj-lt"/>
              <a:buAutoNum type="arabicPeriod" startAt="3"/>
            </a:pPr>
            <a:r>
              <a:rPr lang="ar-EG" sz="2100" b="1" u="sng" spc="50" dirty="0">
                <a:latin typeface="Times New Roman" pitchFamily="18" charset="0"/>
                <a:cs typeface="Times New Roman" pitchFamily="18" charset="0"/>
              </a:rPr>
              <a:t>توجيه البحث العلمي المستقبلي:</a:t>
            </a:r>
            <a:r>
              <a:rPr lang="ar-EG" sz="2100" b="1" spc="50" dirty="0">
                <a:latin typeface="Times New Roman" pitchFamily="18" charset="0"/>
                <a:cs typeface="Times New Roman" pitchFamily="18" charset="0"/>
              </a:rPr>
              <a:t> الفروض الناتجة عن البحث العلمي يمكن أن توجه اتجاهات ومسارات البحث المستقبلي. فإذا تم التأكد من صحة الفروض، فإنها قد تتطلب توسيع الأبحاث في هذا المجال أو تطويره لفهم أعمق وتطوير نماذج ونظريات جديدة.</a:t>
            </a:r>
          </a:p>
        </p:txBody>
      </p:sp>
    </p:spTree>
    <p:extLst>
      <p:ext uri="{BB962C8B-B14F-4D97-AF65-F5344CB8AC3E}">
        <p14:creationId xmlns:p14="http://schemas.microsoft.com/office/powerpoint/2010/main" val="2402506111"/>
      </p:ext>
    </p:extLst>
  </p:cSld>
  <p:clrMapOvr>
    <a:masterClrMapping/>
  </p:clrMapOvr>
  <mc:AlternateContent xmlns:mc="http://schemas.openxmlformats.org/markup-compatibility/2006" xmlns:p14="http://schemas.microsoft.com/office/powerpoint/2010/main">
    <mc:Choice Requires="p14">
      <p:transition spd="slow" p14:dur="2000" advTm="125930"/>
    </mc:Choice>
    <mc:Fallback xmlns="">
      <p:transition spd="slow" advTm="12593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D:\Work\IAEMS 2\نظريات الإعلان والتسويق\Lecture 1\images.jf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335074"/>
            <a:ext cx="3386536" cy="203224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904B7CA6-23A4-2E24-5FFC-ECEA38831F6A}"/>
              </a:ext>
            </a:extLst>
          </p:cNvPr>
          <p:cNvSpPr txBox="1"/>
          <p:nvPr/>
        </p:nvSpPr>
        <p:spPr>
          <a:xfrm>
            <a:off x="4689259" y="1412953"/>
            <a:ext cx="330385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أهداف فروض البحث </a:t>
            </a:r>
            <a:r>
              <a:rPr lang="ar-EG" sz="2400" b="1" dirty="0" smtClean="0">
                <a:solidFill>
                  <a:srgbClr val="00B0F0"/>
                </a:solidFill>
                <a:latin typeface="Times New Roman" panose="02020603050405020304" pitchFamily="18" charset="0"/>
                <a:cs typeface="Times New Roman" panose="02020603050405020304" pitchFamily="18" charset="0"/>
              </a:rPr>
              <a:t>العلمي </a:t>
            </a:r>
            <a:endParaRPr lang="ar-EG" sz="2400" b="1" dirty="0">
              <a:solidFill>
                <a:srgbClr val="00B0F0"/>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 xmlns:a16="http://schemas.microsoft.com/office/drawing/2014/main" id="{4527402C-3F97-690D-9C20-A459E375AEB7}"/>
              </a:ext>
            </a:extLst>
          </p:cNvPr>
          <p:cNvSpPr txBox="1"/>
          <p:nvPr/>
        </p:nvSpPr>
        <p:spPr>
          <a:xfrm>
            <a:off x="3598250" y="2495028"/>
            <a:ext cx="8417320" cy="1477328"/>
          </a:xfrm>
          <a:prstGeom prst="rect">
            <a:avLst/>
          </a:prstGeom>
          <a:noFill/>
        </p:spPr>
        <p:txBody>
          <a:bodyPr wrap="square" rtlCol="0">
            <a:spAutoFit/>
          </a:bodyPr>
          <a:lstStyle/>
          <a:p>
            <a:pPr marL="457200" lvl="0" indent="-457200" algn="just" rtl="1">
              <a:lnSpc>
                <a:spcPct val="150000"/>
              </a:lnSpc>
              <a:buFont typeface="+mj-lt"/>
              <a:buAutoNum type="arabicPeriod" startAt="5"/>
            </a:pPr>
            <a:r>
              <a:rPr lang="ar-EG" sz="2100" b="1" u="sng" spc="50" dirty="0">
                <a:latin typeface="Times New Roman" pitchFamily="18" charset="0"/>
                <a:cs typeface="Times New Roman" pitchFamily="18" charset="0"/>
              </a:rPr>
              <a:t>إثراء المعرفة العلمية:</a:t>
            </a:r>
            <a:r>
              <a:rPr lang="ar-EG" sz="2100" b="1" spc="50" dirty="0">
                <a:latin typeface="Times New Roman" pitchFamily="18" charset="0"/>
                <a:cs typeface="Times New Roman" pitchFamily="18" charset="0"/>
              </a:rPr>
              <a:t> يعمل الفروض العلمية على إثراء المعرفة العلمية وإضافة قيمة إلى المجتمع العلمي والبشرية بشكل عام. </a:t>
            </a:r>
            <a:r>
              <a:rPr lang="ar-EG" sz="2100" b="1" spc="50" dirty="0" smtClean="0">
                <a:latin typeface="Times New Roman" pitchFamily="18" charset="0"/>
                <a:cs typeface="Times New Roman" pitchFamily="18" charset="0"/>
              </a:rPr>
              <a:t>حيث يمكن </a:t>
            </a:r>
            <a:r>
              <a:rPr lang="ar-EG" sz="2100" b="1" spc="50" dirty="0">
                <a:latin typeface="Times New Roman" pitchFamily="18" charset="0"/>
                <a:cs typeface="Times New Roman" pitchFamily="18" charset="0"/>
              </a:rPr>
              <a:t>أن تقدم النتائج الناتجة عن الفروض أدلة ملموسة ومفيدة لفهم وتطوير المعرفة في مجالات مختلفة.</a:t>
            </a:r>
          </a:p>
        </p:txBody>
      </p:sp>
    </p:spTree>
    <p:extLst>
      <p:ext uri="{BB962C8B-B14F-4D97-AF65-F5344CB8AC3E}">
        <p14:creationId xmlns:p14="http://schemas.microsoft.com/office/powerpoint/2010/main" val="2402506111"/>
      </p:ext>
    </p:extLst>
  </p:cSld>
  <p:clrMapOvr>
    <a:masterClrMapping/>
  </p:clrMapOvr>
  <mc:AlternateContent xmlns:mc="http://schemas.openxmlformats.org/markup-compatibility/2006" xmlns:p14="http://schemas.microsoft.com/office/powerpoint/2010/main">
    <mc:Choice Requires="p14">
      <p:transition spd="slow" p14:dur="2000" advTm="68800"/>
    </mc:Choice>
    <mc:Fallback xmlns="">
      <p:transition spd="slow" advTm="6880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D:\Work\IAEMS 2\نظريات الإعلان والتسويق\Lecture 1\images.jf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335074"/>
            <a:ext cx="3386536" cy="2032240"/>
          </a:xfrm>
          <a:prstGeom prst="rect">
            <a:avLst/>
          </a:prstGeom>
          <a:noFill/>
          <a:extLst>
            <a:ext uri="{909E8E84-426E-40DD-AFC4-6F175D3DCCD1}">
              <a14:hiddenFill xmlns:a14="http://schemas.microsoft.com/office/drawing/2010/main">
                <a:solidFill>
                  <a:srgbClr val="FFFFFF"/>
                </a:solidFill>
              </a14:hiddenFill>
            </a:ext>
          </a:ex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904B7CA6-23A4-2E24-5FFC-ECEA38831F6A}"/>
              </a:ext>
            </a:extLst>
          </p:cNvPr>
          <p:cNvSpPr txBox="1"/>
          <p:nvPr/>
        </p:nvSpPr>
        <p:spPr>
          <a:xfrm>
            <a:off x="4689259" y="1412953"/>
            <a:ext cx="330385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خاتمة</a:t>
            </a:r>
          </a:p>
        </p:txBody>
      </p:sp>
      <p:sp>
        <p:nvSpPr>
          <p:cNvPr id="16" name="TextBox 15">
            <a:extLst>
              <a:ext uri="{FF2B5EF4-FFF2-40B4-BE49-F238E27FC236}">
                <a16:creationId xmlns="" xmlns:a16="http://schemas.microsoft.com/office/drawing/2014/main" id="{4527402C-3F97-690D-9C20-A459E375AEB7}"/>
              </a:ext>
            </a:extLst>
          </p:cNvPr>
          <p:cNvSpPr txBox="1"/>
          <p:nvPr/>
        </p:nvSpPr>
        <p:spPr>
          <a:xfrm>
            <a:off x="3598250" y="2495028"/>
            <a:ext cx="8417320" cy="2457981"/>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b="1" spc="50" dirty="0">
                <a:latin typeface="Simplified Arabic" pitchFamily="18" charset="-78"/>
                <a:cs typeface="Times New Roman"/>
              </a:rPr>
              <a:t>قدمت المحاضرة ماهية النظرية العلمية وأهدافها كما قدمت المحاضرة أيضًا شرحً دقيقًا للفروض العلمية والنماذج العلمية وعلاقة كلًا منهما بالنظرية العلمية ودورهما داخل البحث العلمى، كما تطرقت المحاضرة إلى ماهية التساؤلات العلمية ودورها داخل </a:t>
            </a:r>
            <a:r>
              <a:rPr lang="ar-EG" sz="2100" b="1" spc="50" dirty="0" smtClean="0">
                <a:latin typeface="Simplified Arabic" pitchFamily="18" charset="-78"/>
                <a:cs typeface="Times New Roman"/>
              </a:rPr>
              <a:t>الإطار </a:t>
            </a:r>
            <a:r>
              <a:rPr lang="ar-EG" sz="2100" b="1" spc="50" dirty="0">
                <a:latin typeface="Simplified Arabic" pitchFamily="18" charset="-78"/>
                <a:cs typeface="Times New Roman"/>
              </a:rPr>
              <a:t>المنهجى للدراسة والبحث </a:t>
            </a:r>
            <a:r>
              <a:rPr lang="ar-EG" sz="2100" b="1" spc="50" dirty="0" smtClean="0">
                <a:latin typeface="Simplified Arabic" pitchFamily="18" charset="-78"/>
                <a:cs typeface="Times New Roman"/>
              </a:rPr>
              <a:t>العلمي </a:t>
            </a:r>
            <a:r>
              <a:rPr lang="ar-EG" sz="2100" b="1" spc="50" dirty="0">
                <a:latin typeface="Simplified Arabic" pitchFamily="18" charset="-78"/>
                <a:cs typeface="Times New Roman"/>
              </a:rPr>
              <a:t>بوجه عام وأثره على عملية الاتصال </a:t>
            </a:r>
            <a:r>
              <a:rPr lang="ar-EG" sz="2100" b="1" spc="50" dirty="0" smtClean="0">
                <a:latin typeface="Simplified Arabic" pitchFamily="18" charset="-78"/>
                <a:cs typeface="Times New Roman"/>
              </a:rPr>
              <a:t>الإعلاني </a:t>
            </a:r>
            <a:r>
              <a:rPr lang="ar-EG" sz="2100" b="1" spc="50" dirty="0">
                <a:latin typeface="Simplified Arabic" pitchFamily="18" charset="-78"/>
                <a:cs typeface="Times New Roman"/>
              </a:rPr>
              <a:t>بوجه خاص.</a:t>
            </a:r>
          </a:p>
        </p:txBody>
      </p:sp>
    </p:spTree>
    <p:extLst>
      <p:ext uri="{BB962C8B-B14F-4D97-AF65-F5344CB8AC3E}">
        <p14:creationId xmlns:p14="http://schemas.microsoft.com/office/powerpoint/2010/main" val="2402506111"/>
      </p:ext>
    </p:extLst>
  </p:cSld>
  <p:clrMapOvr>
    <a:masterClrMapping/>
  </p:clrMapOvr>
  <mc:AlternateContent xmlns:mc="http://schemas.openxmlformats.org/markup-compatibility/2006" xmlns:p14="http://schemas.microsoft.com/office/powerpoint/2010/main">
    <mc:Choice Requires="p14">
      <p:transition spd="slow" p14:dur="2000" advTm="90300"/>
    </mc:Choice>
    <mc:Fallback xmlns="">
      <p:transition spd="slow" advTm="9030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3480"/>
    </mc:Choice>
    <mc:Fallback xmlns="">
      <p:transition spd="slow" advTm="2348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F6A0F3D-F646-4BF5-BE76-6F87508A4204}"/>
</file>

<file path=customXml/itemProps2.xml><?xml version="1.0" encoding="utf-8"?>
<ds:datastoreItem xmlns:ds="http://schemas.openxmlformats.org/officeDocument/2006/customXml" ds:itemID="{F8DBDF02-710A-43E8-A9AF-77CEBE997623}"/>
</file>

<file path=customXml/itemProps3.xml><?xml version="1.0" encoding="utf-8"?>
<ds:datastoreItem xmlns:ds="http://schemas.openxmlformats.org/officeDocument/2006/customXml" ds:itemID="{246FBCF3-0095-4DAD-8398-F9D58EE6810E}"/>
</file>

<file path=docProps/app.xml><?xml version="1.0" encoding="utf-8"?>
<Properties xmlns="http://schemas.openxmlformats.org/officeDocument/2006/extended-properties" xmlns:vt="http://schemas.openxmlformats.org/officeDocument/2006/docPropsVTypes">
  <TotalTime>644</TotalTime>
  <Words>1788</Words>
  <Application>Microsoft Office PowerPoint</Application>
  <PresentationFormat>Custom</PresentationFormat>
  <Paragraphs>216</Paragraphs>
  <Slides>40</Slides>
  <Notes>30</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DR.Moataz Nabil</cp:lastModifiedBy>
  <cp:revision>28</cp:revision>
  <dcterms:created xsi:type="dcterms:W3CDTF">2023-04-29T09:08:23Z</dcterms:created>
  <dcterms:modified xsi:type="dcterms:W3CDTF">2025-05-23T19:46:26Z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