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48" r:id="rId1"/>
  </p:sldMasterIdLst>
  <p:notesMasterIdLst>
    <p:notesMasterId r:id="rId16"/>
  </p:notesMasterIdLst>
  <p:sldIdLst>
    <p:sldId id="48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12192000"/>
  <p:defaultTextStyle>
    <a:lvl1pPr marL="0" algn="l" defTabSz="914400" rtl="0" eaLnBrk="1" latinLnBrk="0" hangingPunct="1">
      <a:defRPr sz="1800" kern="1200">
        <a:solidFill>
          <a:schemeClr val="tx1"/>
        </a:solidFill>
        <a:latin typeface="Times New Roman"/>
        <a:ea typeface="Times New Roman"/>
        <a:cs typeface="Traditional Arabic"/>
      </a:defRPr>
    </a:lvl1pPr>
    <a:lvl2pPr marL="457200" algn="l" defTabSz="914400" rtl="0" eaLnBrk="1" latinLnBrk="0" hangingPunct="1">
      <a:defRPr sz="1800" kern="1200">
        <a:solidFill>
          <a:schemeClr val="tx1"/>
        </a:solidFill>
        <a:latin typeface="Times New Roman"/>
        <a:ea typeface="Times New Roman"/>
        <a:cs typeface="Traditional Arabic"/>
      </a:defRPr>
    </a:lvl2pPr>
    <a:lvl3pPr marL="914400" algn="l" defTabSz="914400" rtl="0" eaLnBrk="1" latinLnBrk="0" hangingPunct="1">
      <a:defRPr sz="1800" kern="1200">
        <a:solidFill>
          <a:schemeClr val="tx1"/>
        </a:solidFill>
        <a:latin typeface="Times New Roman"/>
        <a:ea typeface="Times New Roman"/>
        <a:cs typeface="Traditional Arabic"/>
      </a:defRPr>
    </a:lvl3pPr>
    <a:lvl4pPr marL="1371600" algn="l" defTabSz="914400" rtl="0" eaLnBrk="1" latinLnBrk="0" hangingPunct="1">
      <a:defRPr sz="1800" kern="1200">
        <a:solidFill>
          <a:schemeClr val="tx1"/>
        </a:solidFill>
        <a:latin typeface="Times New Roman"/>
        <a:ea typeface="Times New Roman"/>
        <a:cs typeface="Traditional Arabic"/>
      </a:defRPr>
    </a:lvl4pPr>
    <a:lvl5pPr marL="1828800" algn="l" defTabSz="914400" rtl="0" eaLnBrk="1" latinLnBrk="0" hangingPunct="1">
      <a:defRPr sz="1800" kern="1200">
        <a:solidFill>
          <a:schemeClr val="tx1"/>
        </a:solidFill>
        <a:latin typeface="Times New Roman"/>
        <a:ea typeface="Times New Roman"/>
        <a:cs typeface="Traditional Arabic"/>
      </a:defRPr>
    </a:lvl5pPr>
    <a:lvl6pPr marL="2286000" algn="l" defTabSz="914400" rtl="0" eaLnBrk="1" latinLnBrk="0" hangingPunct="1">
      <a:defRPr sz="1800" kern="1200">
        <a:solidFill>
          <a:schemeClr val="tx1"/>
        </a:solidFill>
        <a:latin typeface="Times New Roman"/>
        <a:ea typeface="Times New Roman"/>
        <a:cs typeface="Traditional Arabic"/>
      </a:defRPr>
    </a:lvl6pPr>
    <a:lvl7pPr marL="2743200" algn="l" defTabSz="914400" rtl="0" eaLnBrk="1" latinLnBrk="0" hangingPunct="1">
      <a:defRPr sz="1800" kern="1200">
        <a:solidFill>
          <a:schemeClr val="tx1"/>
        </a:solidFill>
        <a:latin typeface="Times New Roman"/>
        <a:ea typeface="Times New Roman"/>
        <a:cs typeface="Traditional Arabic"/>
      </a:defRPr>
    </a:lvl7pPr>
    <a:lvl8pPr marL="3200400" algn="l" defTabSz="914400" rtl="0" eaLnBrk="1" latinLnBrk="0" hangingPunct="1">
      <a:defRPr sz="1800" kern="1200">
        <a:solidFill>
          <a:schemeClr val="tx1"/>
        </a:solidFill>
        <a:latin typeface="Times New Roman"/>
        <a:ea typeface="Times New Roman"/>
        <a:cs typeface="Traditional Arabic"/>
      </a:defRPr>
    </a:lvl8pPr>
    <a:lvl9pPr marL="3657600" algn="l" defTabSz="914400" rtl="0" eaLnBrk="1" latinLnBrk="0" hangingPunct="1">
      <a:defRPr sz="1800" kern="1200">
        <a:solidFill>
          <a:schemeClr val="tx1"/>
        </a:solidFill>
        <a:latin typeface="Times New Roman"/>
        <a:ea typeface="Times New Roman"/>
        <a:cs typeface="Traditional Arabic"/>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012" autoAdjust="0"/>
    <p:restoredTop sz="94610"/>
  </p:normalViewPr>
  <p:slideViewPr>
    <p:cSldViewPr snapToGrid="0" snapToObjects="1">
      <p:cViewPr varScale="1">
        <p:scale>
          <a:sx n="82" d="100"/>
          <a:sy n="82" d="100"/>
        </p:scale>
        <p:origin x="5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6130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15 ثانية. افتحي بالعنوان الرسمي كما هو معتمد، ثم انتقلي مباشرة إلى المشكلة البحثية. لا تشرحي العنوان هنا.</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2</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قولي: لم تعد المشكلة في إتاحة الأدوات، بل في معرفة ما إذا كان استخدامها يرتبط فعلًا بجودة مخرجات التعلم. ثم عرّفي عناصر المشكلة الثلاثة باختصار.</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3</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هذه ليست نتيجة من نتائج الأطروحة، بل قراءة سياقية مدعومة بالأدبيات. قولي: كثرة الأدوات قد تضيف عبئًا معرفيًا وتقنيًا، وقد لا تتوزع فائدتها بالتساوي. لذلك نحتاج إلى انتقاء مؤسسي وربط مباشر بالمقرر والمخرج. مصادر داعمة: Impact of multiple educational technologies on well-being: the mediating role of digital cognitive load, BMC Nursing, 2025؛ Screen viewing patterns and their association with mental wellbeing and psychological distress, BMC Public Health, 2024؛ Technostress in students and quality of online learning, Frontiers in Education, 2024.</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4</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40 ثانية. اقرئي الأسئلة الرئيسة كما هي، ثم اكتفي بذكر أن السؤال الثاني يتفرع إلى الأبعاد الأربعة الظاهرة. لا تشرحي التحليل هنا.</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5</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25 ثانية. لخصي الأهداف الثلاثة: العلاقة، التأثير، الفروق. ثم أشيري إلى الأبعاد الأربعة دون إعادة قراءة كل عبارة.</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6</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اذكري H1 وH2 وH3، ثم قولي إن H2 اختُبر أيضًا عبر أربعة فروض فرعية. أكدي الجملة المنهجية أسفل الشريحة لأنها تحمي استخدام كلمة التأثير.</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7</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اشرحي النموذج: أربعة أبعاد للاستخدام، وثلاثة أبعاد للمخرجات، مع استخدام الدرجة الكلية في الانحدار. ثم اذكري التصميم والأداة والتحليلات.</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8</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50 ثانية. ركزي على الخلاصة لا الأرقام: علاقة موجبة، إسهام مشترك للأبعاد، ودلالة منفردة لكل بعد، مع فروق جزئية في H3. ثم اذكري أن الوصول تصدر التصورات، وأن الفهم وجودة النتائج أعلى من المشاركة.</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9</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قدمي هذه الشريحة بوصفها القراءة العلمية للنتائج: لا نحول الرتب إلى سببية، ولا الفروق إلى تصنيف. الرسالة الأساسية هي أن القيمة تتطلب مهمة أداء وتقويمًا مستقلًا.</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10</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30 ثانية. قولي إن الإضافة ليست في كثرة الأدوات، بل في تحويل النقاش من الإتاحة إلى الفائدة القابلة للقياس. أكدي أن فجوة الإتاحة–الفائدة فرضية تطبيقية وليست نتيجة مقاسة مباشرة.</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11</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40 ثانية. اشرحي أن المشروع لا يضيف تطبيقًا جديدًا إلى الفوضى، بل ينظم الاختيار والاستخدام: تشخيص، دعم موجه، مهمة أداء مستقلة، ثم قياس وعدالة. أكدي أنه مشروع مقترح يحتاج اختبارًا.</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12</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35 ثانية. قدمي التوصيات كخمسة أفعال: انتقاء، دمج، تدريب، حوكمة ونفاذ، قياس وعدالة. اختمي بتشبيه اختيار التطبيقات باختيار الكتاب المناسب للمقرر.</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13</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latin typeface="Times New Roman"/>
                <a:ea typeface="Times New Roman"/>
                <a:cs typeface="Traditional Arabic"/>
              </a:rPr>
              <a:t>مدة مقترحة: 25 ثانية. اذكري المخرجات الأربع بسرعة، مع التأكيد أن طلب البراءة قيد الإجراءات. اختمي بالرسالة الكبرى: قوة الجامعة ليست في عدد التطبيقات بل في تحويلها إلى تعلم قابل للقياس وعادل في فائدته.</a:t>
            </a:r>
          </a:p>
        </p:txBody>
      </p:sp>
      <p:sp>
        <p:nvSpPr>
          <p:cNvPr id="4" name="Slide Number Placeholder 3"/>
          <p:cNvSpPr>
            <a:spLocks noGrp="1"/>
          </p:cNvSpPr>
          <p:nvPr>
            <p:ph type="sldNum" sz="quarter" idx="10"/>
          </p:nvPr>
        </p:nvSpPr>
        <p:spPr/>
        <p:txBody>
          <a:bodyPr/>
          <a:lstStyle/>
          <a:p>
            <a:fld id="{F7021451-1387-4CA6-816F-3879F97B5CBC}" type="slidenum">
              <a:rPr lang="en-US">
                <a:latin typeface="Times New Roman"/>
                <a:ea typeface="Times New Roman"/>
                <a:cs typeface="Traditional Arabic"/>
              </a:rPr>
              <a:t>14</a:t>
            </a:fld>
            <a:endParaRPr lang="en-US">
              <a:latin typeface="Times New Roman"/>
              <a:ea typeface="Times New Roman"/>
              <a:cs typeface="Traditional Arabic"/>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_MASTER">
    <p:bg>
      <p:bgPr>
        <a:solidFill>
          <a:srgbClr val="FFFFFF"/>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924985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1" r:id="rId2"/>
  </p:sldLayoutIdLst>
  <p:hf sldNum="0" hdr="0" ftr="0" dt="0"/>
  <p:txStyles>
    <p:titleStyle>
      <a:lvl1pPr algn="ctr" defTabSz="914400" rtl="0" eaLnBrk="1" latinLnBrk="0" hangingPunct="1">
        <a:spcBef>
          <a:spcPct val="0"/>
        </a:spcBef>
        <a:buNone/>
        <a:defRPr sz="4400" kern="1200">
          <a:solidFill>
            <a:schemeClr val="tx1"/>
          </a:solidFill>
          <a:latin typeface="Times New Roman"/>
          <a:ea typeface="Times New Roman"/>
          <a:cs typeface="Traditional Arabic"/>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Times New Roman"/>
          <a:ea typeface="Times New Roman"/>
          <a:cs typeface="Traditional Arabic"/>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Times New Roman"/>
          <a:ea typeface="Times New Roman"/>
          <a:cs typeface="Traditional Arabic"/>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Times New Roman"/>
          <a:ea typeface="Times New Roman"/>
          <a:cs typeface="Traditional Arabic"/>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Times New Roman"/>
          <a:ea typeface="Times New Roman"/>
          <a:cs typeface="Traditional Arabic"/>
        </a:defRPr>
      </a:lvl9pPr>
    </p:bodyStyle>
    <p:otherStyle>
      <a:defPPr>
        <a:defRPr lang="en-US">
          <a:latin typeface="Times New Roman"/>
          <a:ea typeface="Times New Roman"/>
          <a:cs typeface="Traditional Arabic"/>
        </a:defRPr>
      </a:defPPr>
      <a:lvl1pPr marL="0" algn="l" defTabSz="914400" rtl="0" eaLnBrk="1" latinLnBrk="0" hangingPunct="1">
        <a:defRPr sz="1800" kern="1200">
          <a:solidFill>
            <a:schemeClr val="tx1"/>
          </a:solidFill>
          <a:latin typeface="Times New Roman"/>
          <a:ea typeface="Times New Roman"/>
          <a:cs typeface="Traditional Arabic"/>
        </a:defRPr>
      </a:lvl1pPr>
      <a:lvl2pPr marL="457200" algn="l" defTabSz="914400" rtl="0" eaLnBrk="1" latinLnBrk="0" hangingPunct="1">
        <a:defRPr sz="1800" kern="1200">
          <a:solidFill>
            <a:schemeClr val="tx1"/>
          </a:solidFill>
          <a:latin typeface="Times New Roman"/>
          <a:ea typeface="Times New Roman"/>
          <a:cs typeface="Traditional Arabic"/>
        </a:defRPr>
      </a:lvl2pPr>
      <a:lvl3pPr marL="914400" algn="l" defTabSz="914400" rtl="0" eaLnBrk="1" latinLnBrk="0" hangingPunct="1">
        <a:defRPr sz="1800" kern="1200">
          <a:solidFill>
            <a:schemeClr val="tx1"/>
          </a:solidFill>
          <a:latin typeface="Times New Roman"/>
          <a:ea typeface="Times New Roman"/>
          <a:cs typeface="Traditional Arabic"/>
        </a:defRPr>
      </a:lvl3pPr>
      <a:lvl4pPr marL="1371600" algn="l" defTabSz="914400" rtl="0" eaLnBrk="1" latinLnBrk="0" hangingPunct="1">
        <a:defRPr sz="1800" kern="1200">
          <a:solidFill>
            <a:schemeClr val="tx1"/>
          </a:solidFill>
          <a:latin typeface="Times New Roman"/>
          <a:ea typeface="Times New Roman"/>
          <a:cs typeface="Traditional Arabic"/>
        </a:defRPr>
      </a:lvl4pPr>
      <a:lvl5pPr marL="1828800" algn="l" defTabSz="914400" rtl="0" eaLnBrk="1" latinLnBrk="0" hangingPunct="1">
        <a:defRPr sz="1800" kern="1200">
          <a:solidFill>
            <a:schemeClr val="tx1"/>
          </a:solidFill>
          <a:latin typeface="Times New Roman"/>
          <a:ea typeface="Times New Roman"/>
          <a:cs typeface="Traditional Arabic"/>
        </a:defRPr>
      </a:lvl5pPr>
      <a:lvl6pPr marL="2286000" algn="l" defTabSz="914400" rtl="0" eaLnBrk="1" latinLnBrk="0" hangingPunct="1">
        <a:defRPr sz="1800" kern="1200">
          <a:solidFill>
            <a:schemeClr val="tx1"/>
          </a:solidFill>
          <a:latin typeface="Times New Roman"/>
          <a:ea typeface="Times New Roman"/>
          <a:cs typeface="Traditional Arabic"/>
        </a:defRPr>
      </a:lvl6pPr>
      <a:lvl7pPr marL="2743200" algn="l" defTabSz="914400" rtl="0" eaLnBrk="1" latinLnBrk="0" hangingPunct="1">
        <a:defRPr sz="1800" kern="1200">
          <a:solidFill>
            <a:schemeClr val="tx1"/>
          </a:solidFill>
          <a:latin typeface="Times New Roman"/>
          <a:ea typeface="Times New Roman"/>
          <a:cs typeface="Traditional Arabic"/>
        </a:defRPr>
      </a:lvl7pPr>
      <a:lvl8pPr marL="3200400" algn="l" defTabSz="914400" rtl="0" eaLnBrk="1" latinLnBrk="0" hangingPunct="1">
        <a:defRPr sz="1800" kern="1200">
          <a:solidFill>
            <a:schemeClr val="tx1"/>
          </a:solidFill>
          <a:latin typeface="Times New Roman"/>
          <a:ea typeface="Times New Roman"/>
          <a:cs typeface="Traditional Arabic"/>
        </a:defRPr>
      </a:lvl8pPr>
      <a:lvl9pPr marL="3657600" algn="l" defTabSz="914400" rtl="0" eaLnBrk="1" latinLnBrk="0" hangingPunct="1">
        <a:defRPr sz="1800" kern="1200">
          <a:solidFill>
            <a:schemeClr val="tx1"/>
          </a:solidFill>
          <a:latin typeface="Times New Roman"/>
          <a:ea typeface="Times New Roman"/>
          <a:cs typeface="Traditional Arabic"/>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4.png"/><Relationship Id="rId7"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7.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1.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0.svg"/><Relationship Id="rId5" Type="http://schemas.openxmlformats.org/officeDocument/2006/relationships/image" Target="../media/image19.svg"/><Relationship Id="rId4" Type="http://schemas.openxmlformats.org/officeDocument/2006/relationships/image" Target="../media/image18.sv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14.svg"/><Relationship Id="rId4" Type="http://schemas.openxmlformats.org/officeDocument/2006/relationships/image" Target="../media/image22.svg"/></Relationships>
</file>

<file path=ppt/slides/_rels/slide1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4.png"/><Relationship Id="rId7" Type="http://schemas.openxmlformats.org/officeDocument/2006/relationships/image" Target="../media/image15.sv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6.svg"/><Relationship Id="rId5" Type="http://schemas.openxmlformats.org/officeDocument/2006/relationships/image" Target="../media/image25.svg"/><Relationship Id="rId4" Type="http://schemas.openxmlformats.org/officeDocument/2006/relationships/image" Target="../media/image24.svg"/></Relationships>
</file>

<file path=ppt/slides/_rels/slide13.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4.png"/><Relationship Id="rId7" Type="http://schemas.openxmlformats.org/officeDocument/2006/relationships/image" Target="../media/image29.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8.svg"/><Relationship Id="rId5" Type="http://schemas.openxmlformats.org/officeDocument/2006/relationships/image" Target="../media/image26.svg"/><Relationship Id="rId4" Type="http://schemas.openxmlformats.org/officeDocument/2006/relationships/image" Target="../media/image25.svg"/><Relationship Id="rId9" Type="http://schemas.openxmlformats.org/officeDocument/2006/relationships/image" Target="../media/image30.svg"/></Relationships>
</file>

<file path=ppt/slides/_rels/slide14.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4.png"/><Relationship Id="rId7" Type="http://schemas.openxmlformats.org/officeDocument/2006/relationships/image" Target="../media/image34.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3.svg"/><Relationship Id="rId5" Type="http://schemas.openxmlformats.org/officeDocument/2006/relationships/image" Target="../media/image32.sv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38645" y="4488198"/>
            <a:ext cx="3352406" cy="398780"/>
          </a:xfrm>
          <a:prstGeom prst="rect">
            <a:avLst/>
          </a:prstGeom>
          <a:noFill/>
        </p:spPr>
        <p:txBody>
          <a:bodyPr wrap="square" rtlCol="0">
            <a:spAutoFit/>
          </a:bodyPr>
          <a:lstStyle/>
          <a:p>
            <a:r>
              <a:rPr lang="ar-SA" sz="2000" dirty="0">
                <a:latin typeface="Alexandria" charset="0"/>
                <a:cs typeface="Alexandria" charset="0"/>
              </a:rPr>
              <a:t>إعداد: سارة حمود محمد القحطاني</a:t>
            </a:r>
          </a:p>
        </p:txBody>
      </p:sp>
      <p:sp>
        <p:nvSpPr>
          <p:cNvPr id="31" name="TextBox 30"/>
          <p:cNvSpPr txBox="1"/>
          <p:nvPr/>
        </p:nvSpPr>
        <p:spPr>
          <a:xfrm>
            <a:off x="104344" y="1692381"/>
            <a:ext cx="5870006" cy="2246769"/>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تأثير استخدام تطبيقات الذكاء الاصطناعي التوليدي</a:t>
            </a:r>
          </a:p>
          <a:p>
            <a:pPr algn="ctr"/>
            <a:r>
              <a:rPr lang="ar-SA" sz="2800" b="1" dirty="0">
                <a:solidFill>
                  <a:srgbClr val="00B0F0"/>
                </a:solidFill>
                <a:latin typeface="Alexandria" charset="0"/>
                <a:cs typeface="Alexandria" charset="0"/>
              </a:rPr>
              <a:t>على جودة مخرجات التعلم بالتطبيق على الجامعات</a:t>
            </a:r>
          </a:p>
          <a:p>
            <a:pPr algn="ctr"/>
            <a:r>
              <a:rPr lang="ar-SA" sz="2800" b="1" dirty="0">
                <a:solidFill>
                  <a:srgbClr val="00B0F0"/>
                </a:solidFill>
                <a:latin typeface="Alexandria" charset="0"/>
                <a:cs typeface="Alexandria" charset="0"/>
              </a:rPr>
              <a:t>في منطقة الرياض: دراسة ميدانية</a:t>
            </a:r>
          </a:p>
        </p:txBody>
      </p:sp>
      <p:sp>
        <p:nvSpPr>
          <p:cNvPr id="34" name="Rectangle: Rounded Corners 33"/>
          <p:cNvSpPr/>
          <p:nvPr/>
        </p:nvSpPr>
        <p:spPr>
          <a:xfrm>
            <a:off x="194616" y="5610225"/>
            <a:ext cx="6434783" cy="79109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dirty="0">
                <a:latin typeface="Alexandria" charset="0"/>
                <a:cs typeface="Alexandria" charset="0"/>
              </a:rPr>
              <a:t>دكتوراه الفلسفة في الإدارة  |  جامعة </a:t>
            </a:r>
            <a:r>
              <a:rPr lang="ar-SA" sz="2400" dirty="0" err="1">
                <a:latin typeface="Alexandria" charset="0"/>
                <a:cs typeface="Alexandria" charset="0"/>
              </a:rPr>
              <a:t>ميدأوشن</a:t>
            </a:r>
            <a:r>
              <a:rPr lang="ar-SA" sz="2400" dirty="0">
                <a:latin typeface="Alexandria" charset="0"/>
                <a:cs typeface="Alexandria" charset="0"/>
              </a:rPr>
              <a:t>  |  2026م</a:t>
            </a:r>
          </a:p>
          <a:p>
            <a:pPr algn="ctr"/>
            <a:endParaRPr lang="en-US" sz="24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pic>
        <p:nvPicPr>
          <p:cNvPr id="2" name="Image 0" descr="/mnt/data/pptx_extract/ppt/media/image-1-1.jpeg"/>
          <p:cNvPicPr>
            <a:picLocks noChangeAspect="1"/>
          </p:cNvPicPr>
          <p:nvPr/>
        </p:nvPicPr>
        <p:blipFill>
          <a:blip r:embed="rId3"/>
          <a:srcRect l="34097" r="34097"/>
          <a:stretch/>
        </p:blipFill>
        <p:spPr>
          <a:xfrm>
            <a:off x="0" y="0"/>
            <a:ext cx="3886200" cy="6858000"/>
          </a:xfrm>
          <a:prstGeom prst="rect">
            <a:avLst/>
          </a:prstGeom>
        </p:spPr>
      </p:pic>
      <p:sp>
        <p:nvSpPr>
          <p:cNvPr id="3" name="Shape 0"/>
          <p:cNvSpPr/>
          <p:nvPr/>
        </p:nvSpPr>
        <p:spPr>
          <a:xfrm>
            <a:off x="0" y="0"/>
            <a:ext cx="3886200" cy="6858000"/>
          </a:xfrm>
          <a:prstGeom prst="rect">
            <a:avLst/>
          </a:prstGeom>
          <a:solidFill>
            <a:srgbClr val="0B2D45">
              <a:alpha val="80000"/>
            </a:srgbClr>
          </a:solidFill>
          <a:ln w="12700">
            <a:solidFill>
              <a:srgbClr val="0B2D45">
                <a:alpha val="0"/>
              </a:srgbClr>
            </a:solidFill>
            <a:prstDash val="solid"/>
          </a:ln>
        </p:spPr>
        <p:txBody>
          <a:bodyPr/>
          <a:lstStyle/>
          <a:p>
            <a:endParaRPr lang="en-US"/>
          </a:p>
        </p:txBody>
      </p:sp>
      <p:sp>
        <p:nvSpPr>
          <p:cNvPr id="4" name="Shape 1"/>
          <p:cNvSpPr/>
          <p:nvPr/>
        </p:nvSpPr>
        <p:spPr>
          <a:xfrm>
            <a:off x="3858768" y="0"/>
            <a:ext cx="91440" cy="6858000"/>
          </a:xfrm>
          <a:prstGeom prst="rect">
            <a:avLst/>
          </a:prstGeom>
          <a:solidFill>
            <a:srgbClr val="10AEE0"/>
          </a:solidFill>
          <a:ln w="12700">
            <a:solidFill>
              <a:srgbClr val="10AEE0">
                <a:alpha val="0"/>
              </a:srgbClr>
            </a:solidFill>
            <a:prstDash val="solid"/>
          </a:ln>
        </p:spPr>
        <p:txBody>
          <a:bodyPr/>
          <a:lstStyle/>
          <a:p>
            <a:endParaRPr lang="en-US"/>
          </a:p>
        </p:txBody>
      </p:sp>
      <p:pic>
        <p:nvPicPr>
          <p:cNvPr id="5" name="Image 1" descr="/mnt/data/pptx_extract/ppt/media/image-1-2.png"/>
          <p:cNvPicPr>
            <a:picLocks noChangeAspect="1"/>
          </p:cNvPicPr>
          <p:nvPr/>
        </p:nvPicPr>
        <p:blipFill>
          <a:blip r:embed="rId4"/>
          <a:stretch>
            <a:fillRect/>
          </a:stretch>
        </p:blipFill>
        <p:spPr>
          <a:xfrm>
            <a:off x="10287000" y="266902"/>
            <a:ext cx="1325880" cy="581764"/>
          </a:xfrm>
          <a:prstGeom prst="rect">
            <a:avLst/>
          </a:prstGeom>
        </p:spPr>
      </p:pic>
      <p:sp>
        <p:nvSpPr>
          <p:cNvPr id="6" name="Shape 2"/>
          <p:cNvSpPr/>
          <p:nvPr/>
        </p:nvSpPr>
        <p:spPr>
          <a:xfrm>
            <a:off x="7909560" y="438912"/>
            <a:ext cx="2240280" cy="438912"/>
          </a:xfrm>
          <a:prstGeom prst="roundRect">
            <a:avLst>
              <a:gd name="adj" fmla="val 16667"/>
            </a:avLst>
          </a:prstGeom>
          <a:solidFill>
            <a:srgbClr val="0B2D45"/>
          </a:solidFill>
          <a:ln w="12700">
            <a:solidFill>
              <a:srgbClr val="0B2D45">
                <a:alpha val="0"/>
              </a:srgbClr>
            </a:solidFill>
            <a:prstDash val="solid"/>
          </a:ln>
        </p:spPr>
        <p:txBody>
          <a:bodyPr/>
          <a:lstStyle/>
          <a:p>
            <a:endParaRPr lang="en-US"/>
          </a:p>
        </p:txBody>
      </p:sp>
      <p:sp>
        <p:nvSpPr>
          <p:cNvPr id="7" name="Text 3"/>
          <p:cNvSpPr txBox="1"/>
          <p:nvPr/>
        </p:nvSpPr>
        <p:spPr>
          <a:xfrm>
            <a:off x="7982712" y="457200"/>
            <a:ext cx="2093976" cy="40233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المناقشة النهائية للدكتوراه</a:t>
            </a:r>
            <a:endParaRPr lang="en-US" sz="1800" dirty="0">
              <a:latin typeface="Times New Roman"/>
              <a:ea typeface="Times New Roman"/>
              <a:cs typeface="Traditional Arabic"/>
            </a:endParaRPr>
          </a:p>
        </p:txBody>
      </p:sp>
      <p:sp>
        <p:nvSpPr>
          <p:cNvPr id="8" name="Text 4"/>
          <p:cNvSpPr txBox="1"/>
          <p:nvPr/>
        </p:nvSpPr>
        <p:spPr>
          <a:xfrm>
            <a:off x="4315968" y="1115568"/>
            <a:ext cx="7205472" cy="1920240"/>
          </a:xfrm>
          <a:prstGeom prst="rect">
            <a:avLst/>
          </a:prstGeom>
          <a:noFill/>
          <a:ln/>
        </p:spPr>
        <p:txBody>
          <a:bodyPr wrap="square" lIns="0" tIns="0" rIns="0" bIns="0" rtlCol="0" anchor="ctr">
            <a:normAutofit/>
          </a:bodyPr>
          <a:lstStyle/>
          <a:p>
            <a:pPr marL="0" indent="0" algn="r" rtl="1">
              <a:lnSpc>
                <a:spcPct val="102000"/>
              </a:lnSpc>
              <a:buNone/>
            </a:pPr>
            <a:r>
              <a:rPr lang="en-US" sz="3600" b="1" dirty="0">
                <a:solidFill>
                  <a:srgbClr val="0B2D45"/>
                </a:solidFill>
                <a:latin typeface="Times New Roman" pitchFamily="34" charset="0"/>
                <a:ea typeface="Times New Roman" pitchFamily="34" charset="-122"/>
                <a:cs typeface="Traditional Arabic" pitchFamily="34" charset="-120"/>
              </a:rPr>
              <a:t>تأثير استخدام تطبيقات الذكاء الاصطناعي التوليدي</a:t>
            </a:r>
            <a:endParaRPr lang="en-US" sz="3600" dirty="0">
              <a:latin typeface="Times New Roman"/>
              <a:ea typeface="Times New Roman"/>
              <a:cs typeface="Traditional Arabic"/>
            </a:endParaRPr>
          </a:p>
          <a:p>
            <a:pPr marL="0" indent="0" algn="r" rtl="1">
              <a:lnSpc>
                <a:spcPct val="102000"/>
              </a:lnSpc>
              <a:buNone/>
            </a:pPr>
            <a:r>
              <a:rPr lang="en-US" sz="3600" b="1" dirty="0">
                <a:solidFill>
                  <a:srgbClr val="0B2D45"/>
                </a:solidFill>
                <a:latin typeface="Times New Roman" pitchFamily="34" charset="0"/>
                <a:ea typeface="Times New Roman" pitchFamily="34" charset="-122"/>
                <a:cs typeface="Traditional Arabic" pitchFamily="34" charset="-120"/>
              </a:rPr>
              <a:t>على جودة مخرجات التعلم بالتطبيق على الجامعات</a:t>
            </a:r>
            <a:endParaRPr lang="en-US" sz="3600" dirty="0">
              <a:latin typeface="Times New Roman"/>
              <a:ea typeface="Times New Roman"/>
              <a:cs typeface="Traditional Arabic"/>
            </a:endParaRPr>
          </a:p>
          <a:p>
            <a:pPr marL="0" indent="0" algn="r" rtl="1">
              <a:lnSpc>
                <a:spcPct val="102000"/>
              </a:lnSpc>
              <a:buNone/>
            </a:pPr>
            <a:r>
              <a:rPr lang="en-US" sz="3600" b="1" dirty="0">
                <a:solidFill>
                  <a:srgbClr val="0B2D45"/>
                </a:solidFill>
                <a:latin typeface="Times New Roman" pitchFamily="34" charset="0"/>
                <a:ea typeface="Times New Roman" pitchFamily="34" charset="-122"/>
                <a:cs typeface="Traditional Arabic" pitchFamily="34" charset="-120"/>
              </a:rPr>
              <a:t>في منطقة الرياض: دراسة ميدانية</a:t>
            </a:r>
            <a:endParaRPr lang="en-US" sz="3600" dirty="0">
              <a:latin typeface="Times New Roman"/>
              <a:ea typeface="Times New Roman"/>
              <a:cs typeface="Traditional Arabic"/>
            </a:endParaRPr>
          </a:p>
        </p:txBody>
      </p:sp>
      <p:sp>
        <p:nvSpPr>
          <p:cNvPr id="9" name="Text 5"/>
          <p:cNvSpPr txBox="1"/>
          <p:nvPr/>
        </p:nvSpPr>
        <p:spPr>
          <a:xfrm>
            <a:off x="4343400" y="3255264"/>
            <a:ext cx="7650126" cy="1097280"/>
          </a:xfrm>
          <a:prstGeom prst="rect">
            <a:avLst/>
          </a:prstGeom>
          <a:noFill/>
          <a:ln/>
        </p:spPr>
        <p:txBody>
          <a:bodyPr wrap="square" lIns="0" tIns="0" rIns="0" bIns="0" rtlCol="0" anchor="ctr">
            <a:normAutofit fontScale="85000" lnSpcReduction="10000"/>
          </a:bodyPr>
          <a:lstStyle/>
          <a:p>
            <a:pPr marL="0" indent="0" algn="l">
              <a:lnSpc>
                <a:spcPct val="100000"/>
              </a:lnSpc>
              <a:buNone/>
            </a:pPr>
            <a:r>
              <a:rPr lang="en-US" sz="2400" i="1" dirty="0">
                <a:solidFill>
                  <a:srgbClr val="657985"/>
                </a:solidFill>
                <a:latin typeface="Times New Roman" pitchFamily="34" charset="0"/>
                <a:ea typeface="Times New Roman" pitchFamily="34" charset="-122"/>
                <a:cs typeface="Traditional Arabic" pitchFamily="34" charset="-120"/>
              </a:rPr>
              <a:t>The Impact of Utilizing Generative Artificial Intelligence Applications</a:t>
            </a:r>
            <a:endParaRPr lang="en-US" sz="2400" dirty="0">
              <a:latin typeface="Times New Roman"/>
              <a:ea typeface="Times New Roman"/>
              <a:cs typeface="Traditional Arabic"/>
            </a:endParaRPr>
          </a:p>
          <a:p>
            <a:pPr marL="0" indent="0" algn="l">
              <a:lnSpc>
                <a:spcPct val="100000"/>
              </a:lnSpc>
              <a:buNone/>
            </a:pPr>
            <a:r>
              <a:rPr lang="en-US" sz="2400" i="1" dirty="0">
                <a:solidFill>
                  <a:srgbClr val="657985"/>
                </a:solidFill>
                <a:latin typeface="Times New Roman" pitchFamily="34" charset="0"/>
                <a:ea typeface="Times New Roman" pitchFamily="34" charset="-122"/>
                <a:cs typeface="Traditional Arabic" pitchFamily="34" charset="-120"/>
              </a:rPr>
              <a:t>on the Quality of Learning Outcomes in Universities in the Riyadh Region:</a:t>
            </a:r>
            <a:endParaRPr lang="en-US" sz="2400" dirty="0">
              <a:latin typeface="Times New Roman"/>
              <a:ea typeface="Times New Roman"/>
              <a:cs typeface="Traditional Arabic"/>
            </a:endParaRPr>
          </a:p>
          <a:p>
            <a:pPr marL="0" indent="0" algn="l">
              <a:lnSpc>
                <a:spcPct val="100000"/>
              </a:lnSpc>
              <a:buNone/>
            </a:pPr>
            <a:r>
              <a:rPr lang="en-US" sz="2400" i="1" dirty="0">
                <a:solidFill>
                  <a:srgbClr val="657985"/>
                </a:solidFill>
                <a:latin typeface="Times New Roman" pitchFamily="34" charset="0"/>
                <a:ea typeface="Times New Roman" pitchFamily="34" charset="-122"/>
                <a:cs typeface="Traditional Arabic" pitchFamily="34" charset="-120"/>
              </a:rPr>
              <a:t>A Field Study</a:t>
            </a:r>
            <a:endParaRPr lang="en-US" sz="2400" dirty="0">
              <a:latin typeface="Times New Roman"/>
              <a:ea typeface="Times New Roman"/>
              <a:cs typeface="Traditional Arabic"/>
            </a:endParaRPr>
          </a:p>
        </p:txBody>
      </p:sp>
      <p:sp>
        <p:nvSpPr>
          <p:cNvPr id="10" name="Shape 6"/>
          <p:cNvSpPr/>
          <p:nvPr/>
        </p:nvSpPr>
        <p:spPr>
          <a:xfrm>
            <a:off x="4370832" y="4617720"/>
            <a:ext cx="6903720" cy="0"/>
          </a:xfrm>
          <a:prstGeom prst="line">
            <a:avLst/>
          </a:prstGeom>
          <a:noFill/>
          <a:ln w="15240">
            <a:solidFill>
              <a:srgbClr val="D7E4EA"/>
            </a:solidFill>
            <a:prstDash val="solid"/>
          </a:ln>
        </p:spPr>
        <p:txBody>
          <a:bodyPr/>
          <a:lstStyle/>
          <a:p>
            <a:endParaRPr lang="en-US"/>
          </a:p>
        </p:txBody>
      </p:sp>
      <p:sp>
        <p:nvSpPr>
          <p:cNvPr id="11" name="Text 7"/>
          <p:cNvSpPr txBox="1"/>
          <p:nvPr/>
        </p:nvSpPr>
        <p:spPr>
          <a:xfrm>
            <a:off x="4343400" y="4736592"/>
            <a:ext cx="7040880" cy="402336"/>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إعداد: سارة حمود </a:t>
            </a:r>
            <a:r>
              <a:rPr lang="en-US" sz="2000" b="1" dirty="0" err="1">
                <a:solidFill>
                  <a:srgbClr val="263844"/>
                </a:solidFill>
                <a:latin typeface="Times New Roman" pitchFamily="34" charset="0"/>
                <a:ea typeface="Times New Roman" pitchFamily="34" charset="-122"/>
                <a:cs typeface="Traditional Arabic" pitchFamily="34" charset="-120"/>
              </a:rPr>
              <a:t>محمد</a:t>
            </a:r>
            <a:r>
              <a:rPr lang="en-US" sz="2000" b="1" dirty="0">
                <a:solidFill>
                  <a:srgbClr val="263844"/>
                </a:solidFill>
                <a:latin typeface="Times New Roman" pitchFamily="34" charset="0"/>
                <a:ea typeface="Times New Roman" pitchFamily="34" charset="-122"/>
                <a:cs typeface="Traditional Arabic" pitchFamily="34" charset="-120"/>
              </a:rPr>
              <a:t> </a:t>
            </a:r>
            <a:r>
              <a:rPr lang="en-US" sz="2000" b="1" dirty="0" err="1">
                <a:solidFill>
                  <a:srgbClr val="263844"/>
                </a:solidFill>
                <a:latin typeface="Times New Roman" pitchFamily="34" charset="0"/>
                <a:ea typeface="Times New Roman" pitchFamily="34" charset="-122"/>
                <a:cs typeface="Traditional Arabic" pitchFamily="34" charset="-120"/>
              </a:rPr>
              <a:t>الحمالي</a:t>
            </a:r>
            <a:r>
              <a:rPr lang="en-US" sz="2000" b="1" dirty="0">
                <a:solidFill>
                  <a:srgbClr val="263844"/>
                </a:solidFill>
                <a:latin typeface="Times New Roman" pitchFamily="34" charset="0"/>
                <a:ea typeface="Times New Roman" pitchFamily="34" charset="-122"/>
                <a:cs typeface="Traditional Arabic" pitchFamily="34" charset="-120"/>
              </a:rPr>
              <a:t> القحطاني</a:t>
            </a:r>
            <a:endParaRPr lang="en-US" sz="2000" dirty="0">
              <a:latin typeface="Times New Roman"/>
              <a:ea typeface="Times New Roman"/>
              <a:cs typeface="Traditional Arabic"/>
            </a:endParaRPr>
          </a:p>
        </p:txBody>
      </p:sp>
      <p:sp>
        <p:nvSpPr>
          <p:cNvPr id="12" name="Text 8"/>
          <p:cNvSpPr txBox="1"/>
          <p:nvPr/>
        </p:nvSpPr>
        <p:spPr>
          <a:xfrm>
            <a:off x="4343400" y="5230368"/>
            <a:ext cx="7040880" cy="38404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657985"/>
                </a:solidFill>
                <a:latin typeface="Times New Roman" pitchFamily="34" charset="0"/>
                <a:ea typeface="Times New Roman" pitchFamily="34" charset="-122"/>
                <a:cs typeface="Traditional Arabic" pitchFamily="34" charset="-120"/>
              </a:rPr>
              <a:t>دكتوراه الفلسفة في الإدارة  |  جامعة ميدأوشن  |  2026م</a:t>
            </a:r>
            <a:endParaRPr lang="en-US" sz="1800" dirty="0">
              <a:latin typeface="Times New Roman"/>
              <a:ea typeface="Times New Roman"/>
              <a:cs typeface="Traditional Arabic"/>
            </a:endParaRPr>
          </a:p>
        </p:txBody>
      </p:sp>
      <p:sp>
        <p:nvSpPr>
          <p:cNvPr id="13" name="Shape 9"/>
          <p:cNvSpPr/>
          <p:nvPr/>
        </p:nvSpPr>
        <p:spPr>
          <a:xfrm>
            <a:off x="347472" y="6108192"/>
            <a:ext cx="1417320" cy="411480"/>
          </a:xfrm>
          <a:prstGeom prst="roundRect">
            <a:avLst>
              <a:gd name="adj" fmla="val 17778"/>
            </a:avLst>
          </a:prstGeom>
          <a:solidFill>
            <a:srgbClr val="10AEE0"/>
          </a:solidFill>
          <a:ln w="12700">
            <a:solidFill>
              <a:srgbClr val="10AEE0">
                <a:alpha val="0"/>
              </a:srgbClr>
            </a:solidFill>
            <a:prstDash val="solid"/>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المشكلة</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المشكلة البحثية: لم تعد المشكلة في الوصول</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02</a:t>
            </a:r>
            <a:endParaRPr lang="en-US" sz="1800" dirty="0">
              <a:latin typeface="Times New Roman"/>
              <a:ea typeface="Times New Roman"/>
              <a:cs typeface="Traditional Arabic"/>
            </a:endParaRPr>
          </a:p>
        </p:txBody>
      </p:sp>
      <p:sp>
        <p:nvSpPr>
          <p:cNvPr id="9" name="Text 6"/>
          <p:cNvSpPr txBox="1"/>
          <p:nvPr/>
        </p:nvSpPr>
        <p:spPr>
          <a:xfrm>
            <a:off x="1709928" y="896113"/>
            <a:ext cx="10881360" cy="566928"/>
          </a:xfrm>
          <a:prstGeom prst="rect">
            <a:avLst/>
          </a:prstGeom>
          <a:noFill/>
          <a:ln/>
        </p:spPr>
        <p:txBody>
          <a:bodyPr wrap="square" lIns="0" tIns="0" rIns="0" bIns="0" rtlCol="0" anchor="ctr">
            <a:normAutofit/>
          </a:bodyPr>
          <a:lstStyle/>
          <a:p>
            <a:pPr marL="0" indent="0" algn="ctr" rtl="1">
              <a:lnSpc>
                <a:spcPct val="100000"/>
              </a:lnSpc>
              <a:buNone/>
            </a:pPr>
            <a:r>
              <a:rPr lang="en-US" sz="3100" b="1" dirty="0">
                <a:solidFill>
                  <a:srgbClr val="0B2D45"/>
                </a:solidFill>
                <a:latin typeface="Times New Roman" pitchFamily="34" charset="0"/>
                <a:ea typeface="Times New Roman" pitchFamily="34" charset="-122"/>
                <a:cs typeface="Traditional Arabic" pitchFamily="34" charset="-120"/>
              </a:rPr>
              <a:t>وفرة التطبيقات لا تضمن تعلّمًا أفضل.</a:t>
            </a:r>
            <a:endParaRPr lang="en-US" sz="3100" dirty="0">
              <a:latin typeface="Times New Roman"/>
              <a:ea typeface="Times New Roman"/>
              <a:cs typeface="Traditional Arabic"/>
            </a:endParaRPr>
          </a:p>
        </p:txBody>
      </p:sp>
      <p:sp>
        <p:nvSpPr>
          <p:cNvPr id="10" name="Shape 7"/>
          <p:cNvSpPr/>
          <p:nvPr/>
        </p:nvSpPr>
        <p:spPr>
          <a:xfrm>
            <a:off x="8028432" y="1682496"/>
            <a:ext cx="3090672" cy="1481328"/>
          </a:xfrm>
          <a:prstGeom prst="roundRect">
            <a:avLst>
              <a:gd name="adj" fmla="val 4938"/>
            </a:avLst>
          </a:prstGeom>
          <a:solidFill>
            <a:srgbClr val="FFFFFF"/>
          </a:solidFill>
          <a:ln w="13970">
            <a:solidFill>
              <a:srgbClr val="D7E4EA"/>
            </a:solidFill>
            <a:prstDash val="solid"/>
          </a:ln>
          <a:effectLst>
            <a:outerShdw blurRad="15240" dist="50800" dir="2700000" algn="bl" rotWithShape="0">
              <a:srgbClr val="000000">
                <a:alpha val="10000"/>
              </a:srgbClr>
            </a:outerShdw>
          </a:effectLst>
        </p:spPr>
        <p:txBody>
          <a:bodyPr/>
          <a:lstStyle/>
          <a:p>
            <a:endParaRPr lang="en-US"/>
          </a:p>
        </p:txBody>
      </p:sp>
      <p:sp>
        <p:nvSpPr>
          <p:cNvPr id="11" name="Shape 8"/>
          <p:cNvSpPr/>
          <p:nvPr/>
        </p:nvSpPr>
        <p:spPr>
          <a:xfrm>
            <a:off x="10515600" y="1856232"/>
            <a:ext cx="411480" cy="411480"/>
          </a:xfrm>
          <a:prstGeom prst="ellipse">
            <a:avLst/>
          </a:prstGeom>
          <a:solidFill>
            <a:srgbClr val="10AEE0"/>
          </a:solidFill>
          <a:ln w="12700">
            <a:solidFill>
              <a:srgbClr val="10AEE0">
                <a:alpha val="0"/>
              </a:srgbClr>
            </a:solidFill>
            <a:prstDash val="solid"/>
          </a:ln>
        </p:spPr>
        <p:txBody>
          <a:bodyPr/>
          <a:lstStyle/>
          <a:p>
            <a:endParaRPr lang="en-US"/>
          </a:p>
        </p:txBody>
      </p:sp>
      <p:sp>
        <p:nvSpPr>
          <p:cNvPr id="12" name="Text 9"/>
          <p:cNvSpPr txBox="1"/>
          <p:nvPr/>
        </p:nvSpPr>
        <p:spPr>
          <a:xfrm>
            <a:off x="10515600" y="1865376"/>
            <a:ext cx="411480" cy="39319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01</a:t>
            </a:r>
            <a:endParaRPr lang="en-US" sz="1800" dirty="0">
              <a:latin typeface="Times New Roman"/>
              <a:ea typeface="Times New Roman"/>
              <a:cs typeface="Traditional Arabic"/>
            </a:endParaRPr>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66176" y="1856232"/>
            <a:ext cx="384048" cy="384048"/>
          </a:xfrm>
          <a:prstGeom prst="rect">
            <a:avLst/>
          </a:prstGeom>
        </p:spPr>
      </p:pic>
      <p:sp>
        <p:nvSpPr>
          <p:cNvPr id="14" name="Text 10"/>
          <p:cNvSpPr txBox="1"/>
          <p:nvPr/>
        </p:nvSpPr>
        <p:spPr>
          <a:xfrm>
            <a:off x="8759952" y="1801368"/>
            <a:ext cx="1664208" cy="42062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10AEE0"/>
                </a:solidFill>
                <a:latin typeface="Times New Roman" pitchFamily="34" charset="0"/>
                <a:ea typeface="Times New Roman" pitchFamily="34" charset="-122"/>
                <a:cs typeface="Traditional Arabic" pitchFamily="34" charset="-120"/>
              </a:rPr>
              <a:t>استخدام واسع ومتزايد</a:t>
            </a:r>
            <a:endParaRPr lang="en-US" sz="2100" dirty="0">
              <a:latin typeface="Times New Roman"/>
              <a:ea typeface="Times New Roman"/>
              <a:cs typeface="Traditional Arabic"/>
            </a:endParaRPr>
          </a:p>
        </p:txBody>
      </p:sp>
      <p:sp>
        <p:nvSpPr>
          <p:cNvPr id="15" name="Text 11"/>
          <p:cNvSpPr txBox="1"/>
          <p:nvPr/>
        </p:nvSpPr>
        <p:spPr>
          <a:xfrm>
            <a:off x="8284464" y="2304288"/>
            <a:ext cx="2578608" cy="64008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أصبحت الأدوات التوليدية جزءًا حاضرًا في خبرة الطالبات.</a:t>
            </a:r>
            <a:endParaRPr lang="en-US" sz="1800" dirty="0">
              <a:latin typeface="Times New Roman"/>
              <a:ea typeface="Times New Roman"/>
              <a:cs typeface="Traditional Arabic"/>
            </a:endParaRPr>
          </a:p>
        </p:txBody>
      </p:sp>
      <p:sp>
        <p:nvSpPr>
          <p:cNvPr id="16" name="Shape 12"/>
          <p:cNvSpPr/>
          <p:nvPr/>
        </p:nvSpPr>
        <p:spPr>
          <a:xfrm>
            <a:off x="4544568" y="1682496"/>
            <a:ext cx="3090672" cy="1481328"/>
          </a:xfrm>
          <a:prstGeom prst="roundRect">
            <a:avLst>
              <a:gd name="adj" fmla="val 4938"/>
            </a:avLst>
          </a:prstGeom>
          <a:solidFill>
            <a:srgbClr val="FFFFFF"/>
          </a:solidFill>
          <a:ln w="13970">
            <a:solidFill>
              <a:srgbClr val="D7E4EA"/>
            </a:solidFill>
            <a:prstDash val="solid"/>
          </a:ln>
          <a:effectLst>
            <a:outerShdw blurRad="15240" dist="50800" dir="2700000" algn="bl" rotWithShape="0">
              <a:srgbClr val="000000">
                <a:alpha val="10000"/>
              </a:srgbClr>
            </a:outerShdw>
          </a:effectLst>
        </p:spPr>
        <p:txBody>
          <a:bodyPr/>
          <a:lstStyle/>
          <a:p>
            <a:endParaRPr lang="en-US"/>
          </a:p>
        </p:txBody>
      </p:sp>
      <p:sp>
        <p:nvSpPr>
          <p:cNvPr id="17" name="Shape 13"/>
          <p:cNvSpPr/>
          <p:nvPr/>
        </p:nvSpPr>
        <p:spPr>
          <a:xfrm>
            <a:off x="7031736" y="1856232"/>
            <a:ext cx="411480" cy="411480"/>
          </a:xfrm>
          <a:prstGeom prst="ellipse">
            <a:avLst/>
          </a:prstGeom>
          <a:solidFill>
            <a:srgbClr val="0B2D45"/>
          </a:solidFill>
          <a:ln w="12700">
            <a:solidFill>
              <a:srgbClr val="0B2D45">
                <a:alpha val="0"/>
              </a:srgbClr>
            </a:solidFill>
            <a:prstDash val="solid"/>
          </a:ln>
        </p:spPr>
        <p:txBody>
          <a:bodyPr/>
          <a:lstStyle/>
          <a:p>
            <a:endParaRPr lang="en-US"/>
          </a:p>
        </p:txBody>
      </p:sp>
      <p:sp>
        <p:nvSpPr>
          <p:cNvPr id="18" name="Text 14"/>
          <p:cNvSpPr txBox="1"/>
          <p:nvPr/>
        </p:nvSpPr>
        <p:spPr>
          <a:xfrm>
            <a:off x="7031736" y="1865376"/>
            <a:ext cx="411480" cy="39319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02</a:t>
            </a:r>
            <a:endParaRPr lang="en-US" sz="1800" dirty="0">
              <a:latin typeface="Times New Roman"/>
              <a:ea typeface="Times New Roman"/>
              <a:cs typeface="Traditional Arabic"/>
            </a:endParaRPr>
          </a:p>
        </p:txBody>
      </p:sp>
      <p:pic>
        <p:nvPicPr>
          <p:cNvPr id="1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782312" y="1856232"/>
            <a:ext cx="384048" cy="384048"/>
          </a:xfrm>
          <a:prstGeom prst="rect">
            <a:avLst/>
          </a:prstGeom>
        </p:spPr>
      </p:pic>
      <p:sp>
        <p:nvSpPr>
          <p:cNvPr id="20" name="Text 15"/>
          <p:cNvSpPr txBox="1"/>
          <p:nvPr/>
        </p:nvSpPr>
        <p:spPr>
          <a:xfrm>
            <a:off x="5276088" y="1801368"/>
            <a:ext cx="1664208" cy="42062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0B2D45"/>
                </a:solidFill>
                <a:latin typeface="Times New Roman" pitchFamily="34" charset="0"/>
                <a:ea typeface="Times New Roman" pitchFamily="34" charset="-122"/>
                <a:cs typeface="Traditional Arabic" pitchFamily="34" charset="-120"/>
              </a:rPr>
              <a:t>تطبيقات عامة ومتعددة</a:t>
            </a:r>
            <a:endParaRPr lang="en-US" sz="2100" dirty="0">
              <a:latin typeface="Times New Roman"/>
              <a:ea typeface="Times New Roman"/>
              <a:cs typeface="Traditional Arabic"/>
            </a:endParaRPr>
          </a:p>
        </p:txBody>
      </p:sp>
      <p:sp>
        <p:nvSpPr>
          <p:cNvPr id="21" name="Text 16"/>
          <p:cNvSpPr txBox="1"/>
          <p:nvPr/>
        </p:nvSpPr>
        <p:spPr>
          <a:xfrm>
            <a:off x="4800600" y="2304288"/>
            <a:ext cx="2578608" cy="64008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أدوات كثيرة ووظائف متداخلة، غالبًا خارج تصميم المقرر.</a:t>
            </a:r>
            <a:endParaRPr lang="en-US" sz="1800" dirty="0">
              <a:latin typeface="Times New Roman"/>
              <a:ea typeface="Times New Roman"/>
              <a:cs typeface="Traditional Arabic"/>
            </a:endParaRPr>
          </a:p>
        </p:txBody>
      </p:sp>
      <p:sp>
        <p:nvSpPr>
          <p:cNvPr id="22" name="Shape 17"/>
          <p:cNvSpPr/>
          <p:nvPr/>
        </p:nvSpPr>
        <p:spPr>
          <a:xfrm>
            <a:off x="1060704" y="1682496"/>
            <a:ext cx="3090672" cy="1481328"/>
          </a:xfrm>
          <a:prstGeom prst="roundRect">
            <a:avLst>
              <a:gd name="adj" fmla="val 4938"/>
            </a:avLst>
          </a:prstGeom>
          <a:solidFill>
            <a:srgbClr val="FFFFFF"/>
          </a:solidFill>
          <a:ln w="13970">
            <a:solidFill>
              <a:srgbClr val="D7E4EA"/>
            </a:solidFill>
            <a:prstDash val="solid"/>
          </a:ln>
          <a:effectLst>
            <a:outerShdw blurRad="15240" dist="50800" dir="2700000" algn="bl" rotWithShape="0">
              <a:srgbClr val="000000">
                <a:alpha val="10000"/>
              </a:srgbClr>
            </a:outerShdw>
          </a:effectLst>
        </p:spPr>
        <p:txBody>
          <a:bodyPr/>
          <a:lstStyle/>
          <a:p>
            <a:endParaRPr lang="en-US"/>
          </a:p>
        </p:txBody>
      </p:sp>
      <p:sp>
        <p:nvSpPr>
          <p:cNvPr id="23" name="Shape 18"/>
          <p:cNvSpPr/>
          <p:nvPr/>
        </p:nvSpPr>
        <p:spPr>
          <a:xfrm>
            <a:off x="3547872" y="1856232"/>
            <a:ext cx="411480" cy="411480"/>
          </a:xfrm>
          <a:prstGeom prst="ellipse">
            <a:avLst/>
          </a:prstGeom>
          <a:solidFill>
            <a:srgbClr val="F5A623"/>
          </a:solidFill>
          <a:ln w="12700">
            <a:solidFill>
              <a:srgbClr val="F5A623">
                <a:alpha val="0"/>
              </a:srgbClr>
            </a:solidFill>
            <a:prstDash val="solid"/>
          </a:ln>
        </p:spPr>
        <p:txBody>
          <a:bodyPr/>
          <a:lstStyle/>
          <a:p>
            <a:endParaRPr lang="en-US"/>
          </a:p>
        </p:txBody>
      </p:sp>
      <p:sp>
        <p:nvSpPr>
          <p:cNvPr id="24" name="Text 19"/>
          <p:cNvSpPr txBox="1"/>
          <p:nvPr/>
        </p:nvSpPr>
        <p:spPr>
          <a:xfrm>
            <a:off x="3547872" y="1865376"/>
            <a:ext cx="411480" cy="39319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03</a:t>
            </a:r>
            <a:endParaRPr lang="en-US" sz="1800" dirty="0">
              <a:latin typeface="Times New Roman"/>
              <a:ea typeface="Times New Roman"/>
              <a:cs typeface="Traditional Arabic"/>
            </a:endParaRPr>
          </a:p>
        </p:txBody>
      </p:sp>
      <p:pic>
        <p:nvPicPr>
          <p:cNvPr id="2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298448" y="1856232"/>
            <a:ext cx="384048" cy="384048"/>
          </a:xfrm>
          <a:prstGeom prst="rect">
            <a:avLst/>
          </a:prstGeom>
        </p:spPr>
      </p:pic>
      <p:sp>
        <p:nvSpPr>
          <p:cNvPr id="26" name="Text 20"/>
          <p:cNvSpPr txBox="1"/>
          <p:nvPr/>
        </p:nvSpPr>
        <p:spPr>
          <a:xfrm>
            <a:off x="1792224" y="1801368"/>
            <a:ext cx="1664208" cy="420624"/>
          </a:xfrm>
          <a:prstGeom prst="rect">
            <a:avLst/>
          </a:prstGeom>
          <a:noFill/>
          <a:ln/>
        </p:spPr>
        <p:txBody>
          <a:bodyPr wrap="square" lIns="0" tIns="0" rIns="0" bIns="0" rtlCol="0" anchor="ctr">
            <a:normAutofit fontScale="92500"/>
          </a:bodyPr>
          <a:lstStyle/>
          <a:p>
            <a:pPr marL="0" indent="0" algn="r" rtl="1">
              <a:lnSpc>
                <a:spcPct val="100000"/>
              </a:lnSpc>
              <a:buNone/>
            </a:pPr>
            <a:r>
              <a:rPr lang="en-US" sz="2100" b="1" dirty="0">
                <a:solidFill>
                  <a:srgbClr val="F5A623"/>
                </a:solidFill>
                <a:latin typeface="Times New Roman" pitchFamily="34" charset="0"/>
                <a:ea typeface="Times New Roman" pitchFamily="34" charset="-122"/>
                <a:cs typeface="Traditional Arabic" pitchFamily="34" charset="-120"/>
              </a:rPr>
              <a:t>قيمة تعليمية غير محسومة</a:t>
            </a:r>
            <a:endParaRPr lang="en-US" sz="2100" dirty="0">
              <a:latin typeface="Times New Roman"/>
              <a:ea typeface="Times New Roman"/>
              <a:cs typeface="Traditional Arabic"/>
            </a:endParaRPr>
          </a:p>
        </p:txBody>
      </p:sp>
      <p:sp>
        <p:nvSpPr>
          <p:cNvPr id="27" name="Text 21"/>
          <p:cNvSpPr txBox="1"/>
          <p:nvPr/>
        </p:nvSpPr>
        <p:spPr>
          <a:xfrm>
            <a:off x="1316736" y="2304288"/>
            <a:ext cx="2578608" cy="64008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الوصول والاستخدام لا يثبتان تلقائيًا تحسن مخرجات التعلم.</a:t>
            </a:r>
            <a:endParaRPr lang="en-US" sz="1800" dirty="0">
              <a:latin typeface="Times New Roman"/>
              <a:ea typeface="Times New Roman"/>
              <a:cs typeface="Traditional Arabic"/>
            </a:endParaRPr>
          </a:p>
        </p:txBody>
      </p:sp>
      <p:sp>
        <p:nvSpPr>
          <p:cNvPr id="28" name="Shape 22"/>
          <p:cNvSpPr/>
          <p:nvPr/>
        </p:nvSpPr>
        <p:spPr>
          <a:xfrm>
            <a:off x="7790688" y="2414016"/>
            <a:ext cx="0" cy="0"/>
          </a:xfrm>
          <a:prstGeom prst="line">
            <a:avLst/>
          </a:prstGeom>
          <a:noFill/>
          <a:ln w="31750">
            <a:solidFill>
              <a:srgbClr val="10AEE0"/>
            </a:solidFill>
            <a:prstDash val="solid"/>
            <a:tailEnd type="triangle"/>
          </a:ln>
        </p:spPr>
        <p:txBody>
          <a:bodyPr/>
          <a:lstStyle/>
          <a:p>
            <a:endParaRPr lang="en-US"/>
          </a:p>
        </p:txBody>
      </p:sp>
      <p:sp>
        <p:nvSpPr>
          <p:cNvPr id="29" name="Shape 23"/>
          <p:cNvSpPr/>
          <p:nvPr/>
        </p:nvSpPr>
        <p:spPr>
          <a:xfrm>
            <a:off x="4297680" y="2414016"/>
            <a:ext cx="0" cy="0"/>
          </a:xfrm>
          <a:prstGeom prst="line">
            <a:avLst/>
          </a:prstGeom>
          <a:noFill/>
          <a:ln w="31750">
            <a:solidFill>
              <a:srgbClr val="10AEE0"/>
            </a:solidFill>
            <a:prstDash val="solid"/>
            <a:tailEnd type="triangle"/>
          </a:ln>
        </p:spPr>
        <p:txBody>
          <a:bodyPr/>
          <a:lstStyle/>
          <a:p>
            <a:endParaRPr lang="en-US"/>
          </a:p>
        </p:txBody>
      </p:sp>
      <p:sp>
        <p:nvSpPr>
          <p:cNvPr id="30" name="Shape 24"/>
          <p:cNvSpPr/>
          <p:nvPr/>
        </p:nvSpPr>
        <p:spPr>
          <a:xfrm>
            <a:off x="658368" y="3529584"/>
            <a:ext cx="10881360" cy="1965960"/>
          </a:xfrm>
          <a:prstGeom prst="roundRect">
            <a:avLst>
              <a:gd name="adj" fmla="val 3721"/>
            </a:avLst>
          </a:prstGeom>
          <a:solidFill>
            <a:srgbClr val="EAF8FD"/>
          </a:solidFill>
          <a:ln w="17780">
            <a:solidFill>
              <a:srgbClr val="10AEE0"/>
            </a:solidFill>
            <a:prstDash val="solid"/>
          </a:ln>
        </p:spPr>
        <p:txBody>
          <a:bodyPr/>
          <a:lstStyle/>
          <a:p>
            <a:endParaRPr lang="en-US"/>
          </a:p>
        </p:txBody>
      </p:sp>
      <p:sp>
        <p:nvSpPr>
          <p:cNvPr id="31" name="Shape 25"/>
          <p:cNvSpPr/>
          <p:nvPr/>
        </p:nvSpPr>
        <p:spPr>
          <a:xfrm>
            <a:off x="9326880" y="3675888"/>
            <a:ext cx="1627632"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32" name="Text 26"/>
          <p:cNvSpPr txBox="1"/>
          <p:nvPr/>
        </p:nvSpPr>
        <p:spPr>
          <a:xfrm>
            <a:off x="9400032" y="3694176"/>
            <a:ext cx="1481328" cy="356616"/>
          </a:xfrm>
          <a:prstGeom prst="rect">
            <a:avLst/>
          </a:prstGeom>
          <a:noFill/>
          <a:ln/>
        </p:spPr>
        <p:txBody>
          <a:bodyPr wrap="square" lIns="0" tIns="0" rIns="0" bIns="0" rtlCol="0" anchor="ctr">
            <a:normAutofit lnSpcReduction="10000"/>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الصياغة البحثية</a:t>
            </a:r>
            <a:endParaRPr lang="en-US" sz="2400" dirty="0">
              <a:latin typeface="Times New Roman"/>
              <a:ea typeface="Times New Roman"/>
              <a:cs typeface="Traditional Arabic"/>
            </a:endParaRPr>
          </a:p>
        </p:txBody>
      </p:sp>
      <p:sp>
        <p:nvSpPr>
          <p:cNvPr id="33" name="Shape 27"/>
          <p:cNvSpPr/>
          <p:nvPr/>
        </p:nvSpPr>
        <p:spPr>
          <a:xfrm>
            <a:off x="7726680" y="4133088"/>
            <a:ext cx="2907792" cy="658368"/>
          </a:xfrm>
          <a:prstGeom prst="roundRect">
            <a:avLst>
              <a:gd name="adj" fmla="val 6944"/>
            </a:avLst>
          </a:prstGeom>
          <a:solidFill>
            <a:srgbClr val="FFFFFF"/>
          </a:solidFill>
          <a:ln w="12700">
            <a:solidFill>
              <a:srgbClr val="10AEE0"/>
            </a:solidFill>
            <a:prstDash val="solid"/>
          </a:ln>
        </p:spPr>
        <p:txBody>
          <a:bodyPr/>
          <a:lstStyle/>
          <a:p>
            <a:endParaRPr lang="en-US"/>
          </a:p>
        </p:txBody>
      </p:sp>
      <p:sp>
        <p:nvSpPr>
          <p:cNvPr id="34" name="Shape 28"/>
          <p:cNvSpPr/>
          <p:nvPr/>
        </p:nvSpPr>
        <p:spPr>
          <a:xfrm>
            <a:off x="10131552" y="4261104"/>
            <a:ext cx="347472" cy="347472"/>
          </a:xfrm>
          <a:prstGeom prst="ellipse">
            <a:avLst/>
          </a:prstGeom>
          <a:solidFill>
            <a:srgbClr val="10AEE0"/>
          </a:solidFill>
          <a:ln w="12700">
            <a:solidFill>
              <a:srgbClr val="10AEE0">
                <a:alpha val="0"/>
              </a:srgbClr>
            </a:solidFill>
            <a:prstDash val="solid"/>
          </a:ln>
        </p:spPr>
        <p:txBody>
          <a:bodyPr/>
          <a:lstStyle/>
          <a:p>
            <a:endParaRPr lang="en-US"/>
          </a:p>
        </p:txBody>
      </p:sp>
      <p:sp>
        <p:nvSpPr>
          <p:cNvPr id="35" name="Text 29"/>
          <p:cNvSpPr txBox="1"/>
          <p:nvPr/>
        </p:nvSpPr>
        <p:spPr>
          <a:xfrm>
            <a:off x="10131552" y="4270248"/>
            <a:ext cx="347472"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1</a:t>
            </a:r>
            <a:endParaRPr lang="en-US" sz="1800" dirty="0">
              <a:latin typeface="Times New Roman"/>
              <a:ea typeface="Times New Roman"/>
              <a:cs typeface="Traditional Arabic"/>
            </a:endParaRPr>
          </a:p>
        </p:txBody>
      </p:sp>
      <p:sp>
        <p:nvSpPr>
          <p:cNvPr id="36" name="Text 30"/>
          <p:cNvSpPr txBox="1"/>
          <p:nvPr/>
        </p:nvSpPr>
        <p:spPr>
          <a:xfrm>
            <a:off x="7891272" y="4169664"/>
            <a:ext cx="2148840" cy="54864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263844"/>
                </a:solidFill>
                <a:latin typeface="Times New Roman" pitchFamily="34" charset="0"/>
                <a:ea typeface="Times New Roman" pitchFamily="34" charset="-122"/>
                <a:cs typeface="Traditional Arabic" pitchFamily="34" charset="-120"/>
              </a:rPr>
              <a:t>طبيعة العلاقة بين الاستخدام وجودة المخرجات</a:t>
            </a:r>
            <a:endParaRPr lang="en-US" sz="1800" dirty="0">
              <a:latin typeface="Times New Roman"/>
              <a:ea typeface="Times New Roman"/>
              <a:cs typeface="Traditional Arabic"/>
            </a:endParaRPr>
          </a:p>
        </p:txBody>
      </p:sp>
      <p:sp>
        <p:nvSpPr>
          <p:cNvPr id="37" name="Shape 31"/>
          <p:cNvSpPr/>
          <p:nvPr/>
        </p:nvSpPr>
        <p:spPr>
          <a:xfrm>
            <a:off x="4407408" y="4133088"/>
            <a:ext cx="2907792" cy="658368"/>
          </a:xfrm>
          <a:prstGeom prst="roundRect">
            <a:avLst>
              <a:gd name="adj" fmla="val 6944"/>
            </a:avLst>
          </a:prstGeom>
          <a:solidFill>
            <a:srgbClr val="FFFFFF"/>
          </a:solidFill>
          <a:ln w="12700">
            <a:solidFill>
              <a:srgbClr val="1EA79A"/>
            </a:solidFill>
            <a:prstDash val="solid"/>
          </a:ln>
        </p:spPr>
        <p:txBody>
          <a:bodyPr/>
          <a:lstStyle/>
          <a:p>
            <a:endParaRPr lang="en-US"/>
          </a:p>
        </p:txBody>
      </p:sp>
      <p:sp>
        <p:nvSpPr>
          <p:cNvPr id="38" name="Shape 32"/>
          <p:cNvSpPr/>
          <p:nvPr/>
        </p:nvSpPr>
        <p:spPr>
          <a:xfrm>
            <a:off x="6812280" y="4261104"/>
            <a:ext cx="347472" cy="347472"/>
          </a:xfrm>
          <a:prstGeom prst="ellipse">
            <a:avLst/>
          </a:prstGeom>
          <a:solidFill>
            <a:srgbClr val="1EA79A"/>
          </a:solidFill>
          <a:ln w="12700">
            <a:solidFill>
              <a:srgbClr val="1EA79A">
                <a:alpha val="0"/>
              </a:srgbClr>
            </a:solidFill>
            <a:prstDash val="solid"/>
          </a:ln>
        </p:spPr>
        <p:txBody>
          <a:bodyPr/>
          <a:lstStyle/>
          <a:p>
            <a:endParaRPr lang="en-US"/>
          </a:p>
        </p:txBody>
      </p:sp>
      <p:sp>
        <p:nvSpPr>
          <p:cNvPr id="39" name="Text 33"/>
          <p:cNvSpPr txBox="1"/>
          <p:nvPr/>
        </p:nvSpPr>
        <p:spPr>
          <a:xfrm>
            <a:off x="6812280" y="4270248"/>
            <a:ext cx="347472"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2</a:t>
            </a:r>
            <a:endParaRPr lang="en-US" sz="1800" dirty="0">
              <a:latin typeface="Times New Roman"/>
              <a:ea typeface="Times New Roman"/>
              <a:cs typeface="Traditional Arabic"/>
            </a:endParaRPr>
          </a:p>
        </p:txBody>
      </p:sp>
      <p:sp>
        <p:nvSpPr>
          <p:cNvPr id="40" name="Text 34"/>
          <p:cNvSpPr txBox="1"/>
          <p:nvPr/>
        </p:nvSpPr>
        <p:spPr>
          <a:xfrm>
            <a:off x="4572000" y="4169664"/>
            <a:ext cx="2148840" cy="54864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263844"/>
                </a:solidFill>
                <a:latin typeface="Times New Roman" pitchFamily="34" charset="0"/>
                <a:ea typeface="Times New Roman" pitchFamily="34" charset="-122"/>
                <a:cs typeface="Traditional Arabic" pitchFamily="34" charset="-120"/>
              </a:rPr>
              <a:t>الإسهام الإحصائي للأبعاد الأربعة</a:t>
            </a:r>
            <a:endParaRPr lang="en-US" sz="1800" dirty="0">
              <a:latin typeface="Times New Roman"/>
              <a:ea typeface="Times New Roman"/>
              <a:cs typeface="Traditional Arabic"/>
            </a:endParaRPr>
          </a:p>
        </p:txBody>
      </p:sp>
      <p:sp>
        <p:nvSpPr>
          <p:cNvPr id="41" name="Shape 35"/>
          <p:cNvSpPr/>
          <p:nvPr/>
        </p:nvSpPr>
        <p:spPr>
          <a:xfrm>
            <a:off x="1088136" y="4133088"/>
            <a:ext cx="2907792" cy="658368"/>
          </a:xfrm>
          <a:prstGeom prst="roundRect">
            <a:avLst>
              <a:gd name="adj" fmla="val 6944"/>
            </a:avLst>
          </a:prstGeom>
          <a:solidFill>
            <a:srgbClr val="FFFFFF"/>
          </a:solidFill>
          <a:ln w="12700">
            <a:solidFill>
              <a:srgbClr val="F5A623"/>
            </a:solidFill>
            <a:prstDash val="solid"/>
          </a:ln>
        </p:spPr>
        <p:txBody>
          <a:bodyPr/>
          <a:lstStyle/>
          <a:p>
            <a:endParaRPr lang="en-US"/>
          </a:p>
        </p:txBody>
      </p:sp>
      <p:sp>
        <p:nvSpPr>
          <p:cNvPr id="42" name="Shape 36"/>
          <p:cNvSpPr/>
          <p:nvPr/>
        </p:nvSpPr>
        <p:spPr>
          <a:xfrm>
            <a:off x="3493008" y="4261104"/>
            <a:ext cx="347472" cy="347472"/>
          </a:xfrm>
          <a:prstGeom prst="ellipse">
            <a:avLst/>
          </a:prstGeom>
          <a:solidFill>
            <a:srgbClr val="F5A623"/>
          </a:solidFill>
          <a:ln w="12700">
            <a:solidFill>
              <a:srgbClr val="F5A623">
                <a:alpha val="0"/>
              </a:srgbClr>
            </a:solidFill>
            <a:prstDash val="solid"/>
          </a:ln>
        </p:spPr>
        <p:txBody>
          <a:bodyPr/>
          <a:lstStyle/>
          <a:p>
            <a:endParaRPr lang="en-US"/>
          </a:p>
        </p:txBody>
      </p:sp>
      <p:sp>
        <p:nvSpPr>
          <p:cNvPr id="43" name="Text 37"/>
          <p:cNvSpPr txBox="1"/>
          <p:nvPr/>
        </p:nvSpPr>
        <p:spPr>
          <a:xfrm>
            <a:off x="3493008" y="4270248"/>
            <a:ext cx="347472"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3</a:t>
            </a:r>
            <a:endParaRPr lang="en-US" sz="1800" dirty="0">
              <a:latin typeface="Times New Roman"/>
              <a:ea typeface="Times New Roman"/>
              <a:cs typeface="Traditional Arabic"/>
            </a:endParaRPr>
          </a:p>
        </p:txBody>
      </p:sp>
      <p:sp>
        <p:nvSpPr>
          <p:cNvPr id="44" name="Text 38"/>
          <p:cNvSpPr txBox="1"/>
          <p:nvPr/>
        </p:nvSpPr>
        <p:spPr>
          <a:xfrm>
            <a:off x="1252728" y="4169664"/>
            <a:ext cx="2148840" cy="54864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263844"/>
                </a:solidFill>
                <a:latin typeface="Times New Roman" pitchFamily="34" charset="0"/>
                <a:ea typeface="Times New Roman" pitchFamily="34" charset="-122"/>
                <a:cs typeface="Traditional Arabic" pitchFamily="34" charset="-120"/>
              </a:rPr>
              <a:t>الفروق وفق التخصص ونوع البرنامج والعمر</a:t>
            </a:r>
            <a:endParaRPr lang="en-US" sz="1800" dirty="0">
              <a:latin typeface="Times New Roman"/>
              <a:ea typeface="Times New Roman"/>
              <a:cs typeface="Traditional Arabic"/>
            </a:endParaRPr>
          </a:p>
        </p:txBody>
      </p:sp>
      <p:sp>
        <p:nvSpPr>
          <p:cNvPr id="45" name="Text 39"/>
          <p:cNvSpPr txBox="1"/>
          <p:nvPr/>
        </p:nvSpPr>
        <p:spPr>
          <a:xfrm>
            <a:off x="1005840" y="4937760"/>
            <a:ext cx="10012680" cy="420624"/>
          </a:xfrm>
          <a:prstGeom prst="rect">
            <a:avLst/>
          </a:prstGeom>
          <a:noFill/>
          <a:ln/>
        </p:spPr>
        <p:txBody>
          <a:bodyPr wrap="square" lIns="0" tIns="0" rIns="0" bIns="0" rtlCol="0" anchor="ctr">
            <a:normAutofit/>
          </a:bodyPr>
          <a:lstStyle/>
          <a:p>
            <a:pPr marL="0" indent="0" algn="ctr" rtl="1">
              <a:lnSpc>
                <a:spcPct val="100000"/>
              </a:lnSpc>
              <a:buNone/>
            </a:pPr>
            <a:r>
              <a:rPr lang="en-US" sz="1900" b="1" dirty="0" err="1">
                <a:solidFill>
                  <a:srgbClr val="0B2D45"/>
                </a:solidFill>
                <a:latin typeface="Times New Roman" pitchFamily="34" charset="0"/>
                <a:ea typeface="Times New Roman" pitchFamily="34" charset="-122"/>
                <a:cs typeface="Traditional Arabic" pitchFamily="34" charset="-120"/>
              </a:rPr>
              <a:t>السياق</a:t>
            </a:r>
            <a:r>
              <a:rPr lang="en-US" sz="1900" b="1" dirty="0">
                <a:solidFill>
                  <a:srgbClr val="0B2D45"/>
                </a:solidFill>
                <a:latin typeface="Times New Roman" pitchFamily="34" charset="0"/>
                <a:ea typeface="Times New Roman" pitchFamily="34" charset="-122"/>
                <a:cs typeface="Traditional Arabic" pitchFamily="34" charset="-120"/>
              </a:rPr>
              <a:t> </a:t>
            </a:r>
            <a:r>
              <a:rPr lang="en-US" sz="1900" b="1" dirty="0" err="1">
                <a:solidFill>
                  <a:srgbClr val="0B2D45"/>
                </a:solidFill>
                <a:latin typeface="Times New Roman" pitchFamily="34" charset="0"/>
                <a:ea typeface="Times New Roman" pitchFamily="34" charset="-122"/>
                <a:cs typeface="Traditional Arabic" pitchFamily="34" charset="-120"/>
              </a:rPr>
              <a:t>الميدان</a:t>
            </a:r>
            <a:r>
              <a:rPr lang="ar-SA" sz="1900" b="1" dirty="0">
                <a:solidFill>
                  <a:srgbClr val="0B2D45"/>
                </a:solidFill>
                <a:latin typeface="Times New Roman" pitchFamily="34" charset="0"/>
                <a:ea typeface="Times New Roman" pitchFamily="34" charset="-122"/>
                <a:cs typeface="Traditional Arabic" pitchFamily="34" charset="-120"/>
              </a:rPr>
              <a:t>ي</a:t>
            </a:r>
            <a:r>
              <a:rPr lang="en-US" sz="1900" b="1" dirty="0">
                <a:solidFill>
                  <a:srgbClr val="0B2D45"/>
                </a:solidFill>
                <a:latin typeface="Times New Roman" pitchFamily="34" charset="0"/>
                <a:ea typeface="Times New Roman" pitchFamily="34" charset="-122"/>
                <a:cs typeface="Traditional Arabic" pitchFamily="34" charset="-120"/>
              </a:rPr>
              <a:t>: </a:t>
            </a:r>
            <a:r>
              <a:rPr lang="ar-SA" sz="1900" b="1" dirty="0">
                <a:solidFill>
                  <a:srgbClr val="0B2D45"/>
                </a:solidFill>
                <a:latin typeface="Times New Roman" pitchFamily="34" charset="0"/>
                <a:ea typeface="Times New Roman" pitchFamily="34" charset="-122"/>
                <a:cs typeface="Traditional Arabic" pitchFamily="34" charset="-120"/>
              </a:rPr>
              <a:t> </a:t>
            </a:r>
            <a:r>
              <a:rPr lang="en-US" sz="1900" b="1" dirty="0" err="1">
                <a:solidFill>
                  <a:srgbClr val="0B2D45"/>
                </a:solidFill>
                <a:latin typeface="Times New Roman" pitchFamily="34" charset="0"/>
                <a:ea typeface="Times New Roman" pitchFamily="34" charset="-122"/>
                <a:cs typeface="Traditional Arabic" pitchFamily="34" charset="-120"/>
              </a:rPr>
              <a:t>طالبات</a:t>
            </a:r>
            <a:r>
              <a:rPr lang="en-US" sz="1900" b="1" dirty="0">
                <a:solidFill>
                  <a:srgbClr val="0B2D45"/>
                </a:solidFill>
                <a:latin typeface="Times New Roman" pitchFamily="34" charset="0"/>
                <a:ea typeface="Times New Roman" pitchFamily="34" charset="-122"/>
                <a:cs typeface="Traditional Arabic" pitchFamily="34" charset="-120"/>
              </a:rPr>
              <a:t> </a:t>
            </a:r>
            <a:r>
              <a:rPr lang="ar-SA" sz="1900" b="1" dirty="0">
                <a:solidFill>
                  <a:srgbClr val="0B2D45"/>
                </a:solidFill>
                <a:latin typeface="Times New Roman" pitchFamily="34" charset="0"/>
                <a:ea typeface="Times New Roman" pitchFamily="34" charset="-122"/>
                <a:cs typeface="Traditional Arabic" pitchFamily="34" charset="-120"/>
              </a:rPr>
              <a:t>احدى جامعات البنات في </a:t>
            </a:r>
            <a:r>
              <a:rPr lang="ar-SA" sz="1900" b="1" dirty="0" err="1">
                <a:solidFill>
                  <a:srgbClr val="0B2D45"/>
                </a:solidFill>
                <a:latin typeface="Times New Roman" pitchFamily="34" charset="0"/>
                <a:ea typeface="Times New Roman" pitchFamily="34" charset="-122"/>
                <a:cs typeface="Traditional Arabic" pitchFamily="34" charset="-120"/>
              </a:rPr>
              <a:t>منظقة</a:t>
            </a:r>
            <a:r>
              <a:rPr lang="ar-SA" sz="1900" b="1" dirty="0">
                <a:solidFill>
                  <a:srgbClr val="0B2D45"/>
                </a:solidFill>
                <a:latin typeface="Times New Roman" pitchFamily="34" charset="0"/>
                <a:ea typeface="Times New Roman" pitchFamily="34" charset="-122"/>
                <a:cs typeface="Traditional Arabic" pitchFamily="34" charset="-120"/>
              </a:rPr>
              <a:t> الرياض ل</a:t>
            </a:r>
            <a:r>
              <a:rPr lang="en-US" sz="1900" b="1" dirty="0" err="1">
                <a:solidFill>
                  <a:srgbClr val="0B2D45"/>
                </a:solidFill>
                <a:latin typeface="Times New Roman" pitchFamily="34" charset="0"/>
                <a:ea typeface="Times New Roman" pitchFamily="34" charset="-122"/>
                <a:cs typeface="Traditional Arabic" pitchFamily="34" charset="-120"/>
              </a:rPr>
              <a:t>مقرري</a:t>
            </a:r>
            <a:r>
              <a:rPr lang="en-US" sz="1900" b="1" dirty="0">
                <a:solidFill>
                  <a:srgbClr val="0B2D45"/>
                </a:solidFill>
                <a:latin typeface="Times New Roman" pitchFamily="34" charset="0"/>
                <a:ea typeface="Times New Roman" pitchFamily="34" charset="-122"/>
                <a:cs typeface="Traditional Arabic" pitchFamily="34" charset="-120"/>
              </a:rPr>
              <a:t> اللغة الإنجليزية 101 و102</a:t>
            </a:r>
            <a:endParaRPr lang="en-US" sz="1900" dirty="0">
              <a:latin typeface="Times New Roman"/>
              <a:ea typeface="Times New Roman"/>
              <a:cs typeface="Traditional Arabic"/>
            </a:endParaRPr>
          </a:p>
        </p:txBody>
      </p:sp>
      <p:sp>
        <p:nvSpPr>
          <p:cNvPr id="46" name="Shape 40"/>
          <p:cNvSpPr/>
          <p:nvPr/>
        </p:nvSpPr>
        <p:spPr>
          <a:xfrm>
            <a:off x="658368" y="5650992"/>
            <a:ext cx="10881360" cy="585216"/>
          </a:xfrm>
          <a:prstGeom prst="roundRect">
            <a:avLst>
              <a:gd name="adj" fmla="val 9375"/>
            </a:avLst>
          </a:prstGeom>
          <a:solidFill>
            <a:srgbClr val="0B2D45"/>
          </a:solidFill>
          <a:ln w="12700">
            <a:solidFill>
              <a:srgbClr val="0B2D45">
                <a:alpha val="0"/>
              </a:srgbClr>
            </a:solidFill>
            <a:prstDash val="solid"/>
          </a:ln>
        </p:spPr>
        <p:txBody>
          <a:bodyPr/>
          <a:lstStyle/>
          <a:p>
            <a:endParaRPr lang="en-US"/>
          </a:p>
        </p:txBody>
      </p:sp>
      <p:pic>
        <p:nvPicPr>
          <p:cNvPr id="49" name="Picture 48">
            <a:extLst>
              <a:ext uri="{FF2B5EF4-FFF2-40B4-BE49-F238E27FC236}">
                <a16:creationId xmlns:a16="http://schemas.microsoft.com/office/drawing/2014/main" id="{66AF8BA0-50F7-219E-4F9C-761E21C021BD}"/>
              </a:ext>
            </a:extLst>
          </p:cNvPr>
          <p:cNvPicPr>
            <a:picLocks noChangeAspect="1"/>
          </p:cNvPicPr>
          <p:nvPr/>
        </p:nvPicPr>
        <p:blipFill>
          <a:blip r:embed="rId7"/>
          <a:stretch>
            <a:fillRect/>
          </a:stretch>
        </p:blipFill>
        <p:spPr>
          <a:xfrm>
            <a:off x="2727407" y="79463"/>
            <a:ext cx="1762298" cy="161051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الرؤية</a:t>
            </a:r>
            <a:endParaRPr lang="en-US" sz="2400" dirty="0">
              <a:latin typeface="Times New Roman"/>
              <a:ea typeface="Times New Roman"/>
              <a:cs typeface="Traditional Arabic"/>
            </a:endParaRPr>
          </a:p>
        </p:txBody>
      </p:sp>
      <p:sp>
        <p:nvSpPr>
          <p:cNvPr id="6" name="Text 3"/>
          <p:cNvSpPr txBox="1"/>
          <p:nvPr/>
        </p:nvSpPr>
        <p:spPr>
          <a:xfrm>
            <a:off x="-237744" y="219456"/>
            <a:ext cx="8366760" cy="502920"/>
          </a:xfrm>
          <a:prstGeom prst="rect">
            <a:avLst/>
          </a:prstGeom>
          <a:noFill/>
          <a:ln/>
        </p:spPr>
        <p:txBody>
          <a:bodyPr wrap="square" lIns="0" tIns="0" rIns="0" bIns="0" rtlCol="0" anchor="ctr">
            <a:normAutofit/>
          </a:bodyPr>
          <a:lstStyle/>
          <a:p>
            <a:pPr marL="0" indent="0" algn="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من وفرة التطبيقات إلى قيمة تعليمية قابلة للقياس</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03</a:t>
            </a:r>
            <a:endParaRPr lang="en-US" sz="1800" dirty="0">
              <a:latin typeface="Times New Roman"/>
              <a:ea typeface="Times New Roman"/>
              <a:cs typeface="Traditional Arabic"/>
            </a:endParaRPr>
          </a:p>
        </p:txBody>
      </p:sp>
      <p:sp>
        <p:nvSpPr>
          <p:cNvPr id="9" name="Shape 6"/>
          <p:cNvSpPr/>
          <p:nvPr/>
        </p:nvSpPr>
        <p:spPr>
          <a:xfrm>
            <a:off x="8732520" y="1225296"/>
            <a:ext cx="2523744" cy="3401568"/>
          </a:xfrm>
          <a:prstGeom prst="roundRect">
            <a:avLst>
              <a:gd name="adj" fmla="val 2899"/>
            </a:avLst>
          </a:prstGeom>
          <a:solidFill>
            <a:srgbClr val="EAF8FD"/>
          </a:solidFill>
          <a:ln w="15240">
            <a:solidFill>
              <a:srgbClr val="10AEE0"/>
            </a:solidFill>
            <a:prstDash val="solid"/>
          </a:ln>
          <a:effectLst>
            <a:outerShdw blurRad="12700" dist="50800" dir="2700000" algn="bl" rotWithShape="0">
              <a:srgbClr val="000000">
                <a:alpha val="8000"/>
              </a:srgbClr>
            </a:outerShdw>
          </a:effectLst>
        </p:spPr>
        <p:txBody>
          <a:bodyPr/>
          <a:lstStyle/>
          <a:p>
            <a:endParaRPr lang="en-US"/>
          </a:p>
        </p:txBody>
      </p:sp>
      <p:sp>
        <p:nvSpPr>
          <p:cNvPr id="10" name="Shape 7"/>
          <p:cNvSpPr/>
          <p:nvPr/>
        </p:nvSpPr>
        <p:spPr>
          <a:xfrm>
            <a:off x="10479024" y="1417320"/>
            <a:ext cx="502920" cy="502920"/>
          </a:xfrm>
          <a:prstGeom prst="ellipse">
            <a:avLst/>
          </a:prstGeom>
          <a:solidFill>
            <a:srgbClr val="10AEE0"/>
          </a:solidFill>
          <a:ln w="12700">
            <a:solidFill>
              <a:srgbClr val="10AEE0">
                <a:alpha val="0"/>
              </a:srgbClr>
            </a:solidFill>
            <a:prstDash val="solid"/>
          </a:ln>
        </p:spPr>
        <p:txBody>
          <a:bodyPr/>
          <a:lstStyle/>
          <a:p>
            <a:endParaRPr lang="en-US"/>
          </a:p>
        </p:txBody>
      </p:sp>
      <p:sp>
        <p:nvSpPr>
          <p:cNvPr id="11" name="Text 8"/>
          <p:cNvSpPr txBox="1"/>
          <p:nvPr/>
        </p:nvSpPr>
        <p:spPr>
          <a:xfrm>
            <a:off x="10479024" y="1426464"/>
            <a:ext cx="502920" cy="484632"/>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FFFFF"/>
                </a:solidFill>
                <a:latin typeface="Times New Roman" pitchFamily="34" charset="0"/>
                <a:ea typeface="Times New Roman" pitchFamily="34" charset="-122"/>
                <a:cs typeface="Traditional Arabic" pitchFamily="34" charset="-120"/>
              </a:rPr>
              <a:t>1</a:t>
            </a:r>
            <a:endParaRPr lang="en-US" sz="2000" dirty="0">
              <a:latin typeface="Times New Roman"/>
              <a:ea typeface="Times New Roman"/>
              <a:cs typeface="Traditional Arabic"/>
            </a:endParaRPr>
          </a:p>
        </p:txBody>
      </p:sp>
      <p:sp>
        <p:nvSpPr>
          <p:cNvPr id="12" name="Shape 9"/>
          <p:cNvSpPr/>
          <p:nvPr/>
        </p:nvSpPr>
        <p:spPr>
          <a:xfrm>
            <a:off x="8970264" y="1371600"/>
            <a:ext cx="566928" cy="566928"/>
          </a:xfrm>
          <a:prstGeom prst="ellipse">
            <a:avLst/>
          </a:prstGeom>
          <a:solidFill>
            <a:srgbClr val="10AEE0"/>
          </a:solidFill>
          <a:ln w="12700">
            <a:solidFill>
              <a:srgbClr val="10AEE0">
                <a:alpha val="0"/>
              </a:srgbClr>
            </a:solidFill>
            <a:prstDash val="solid"/>
          </a:ln>
        </p:spPr>
        <p:txBody>
          <a:bodyPr/>
          <a:lstStyle/>
          <a:p>
            <a:endParaRPr lang="en-US"/>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16568" y="1517904"/>
            <a:ext cx="274320" cy="274320"/>
          </a:xfrm>
          <a:prstGeom prst="rect">
            <a:avLst/>
          </a:prstGeom>
        </p:spPr>
      </p:pic>
      <p:sp>
        <p:nvSpPr>
          <p:cNvPr id="14" name="Text 10"/>
          <p:cNvSpPr txBox="1"/>
          <p:nvPr/>
        </p:nvSpPr>
        <p:spPr>
          <a:xfrm>
            <a:off x="8897112" y="2057400"/>
            <a:ext cx="2176272" cy="475488"/>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10AEE0"/>
                </a:solidFill>
                <a:latin typeface="Times New Roman" pitchFamily="34" charset="0"/>
                <a:ea typeface="Times New Roman" pitchFamily="34" charset="-122"/>
                <a:cs typeface="Traditional Arabic" pitchFamily="34" charset="-120"/>
              </a:rPr>
              <a:t>وفرة رقمية</a:t>
            </a:r>
            <a:endParaRPr lang="en-US" sz="2300" dirty="0">
              <a:latin typeface="Times New Roman"/>
              <a:ea typeface="Times New Roman"/>
              <a:cs typeface="Traditional Arabic"/>
            </a:endParaRPr>
          </a:p>
        </p:txBody>
      </p:sp>
      <p:sp>
        <p:nvSpPr>
          <p:cNvPr id="15" name="Shape 11"/>
          <p:cNvSpPr/>
          <p:nvPr/>
        </p:nvSpPr>
        <p:spPr>
          <a:xfrm>
            <a:off x="10872216" y="2770632"/>
            <a:ext cx="118872" cy="118872"/>
          </a:xfrm>
          <a:prstGeom prst="ellipse">
            <a:avLst/>
          </a:prstGeom>
          <a:solidFill>
            <a:srgbClr val="10AEE0"/>
          </a:solidFill>
          <a:ln w="12700">
            <a:solidFill>
              <a:srgbClr val="10AEE0">
                <a:alpha val="0"/>
              </a:srgbClr>
            </a:solidFill>
            <a:prstDash val="solid"/>
          </a:ln>
        </p:spPr>
        <p:txBody>
          <a:bodyPr/>
          <a:lstStyle/>
          <a:p>
            <a:endParaRPr lang="en-US"/>
          </a:p>
        </p:txBody>
      </p:sp>
      <p:sp>
        <p:nvSpPr>
          <p:cNvPr id="16" name="Text 12"/>
          <p:cNvSpPr txBox="1"/>
          <p:nvPr/>
        </p:nvSpPr>
        <p:spPr>
          <a:xfrm>
            <a:off x="8933688" y="2697480"/>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تطبيقات كثيرة ومتسارعة</a:t>
            </a:r>
            <a:endParaRPr lang="en-US" sz="1800" dirty="0">
              <a:latin typeface="Times New Roman"/>
              <a:ea typeface="Times New Roman"/>
              <a:cs typeface="Traditional Arabic"/>
            </a:endParaRPr>
          </a:p>
        </p:txBody>
      </p:sp>
      <p:sp>
        <p:nvSpPr>
          <p:cNvPr id="17" name="Shape 13"/>
          <p:cNvSpPr/>
          <p:nvPr/>
        </p:nvSpPr>
        <p:spPr>
          <a:xfrm>
            <a:off x="10872216" y="3346704"/>
            <a:ext cx="118872" cy="118872"/>
          </a:xfrm>
          <a:prstGeom prst="ellipse">
            <a:avLst/>
          </a:prstGeom>
          <a:solidFill>
            <a:srgbClr val="10AEE0"/>
          </a:solidFill>
          <a:ln w="12700">
            <a:solidFill>
              <a:srgbClr val="10AEE0">
                <a:alpha val="0"/>
              </a:srgbClr>
            </a:solidFill>
            <a:prstDash val="solid"/>
          </a:ln>
        </p:spPr>
        <p:txBody>
          <a:bodyPr/>
          <a:lstStyle/>
          <a:p>
            <a:endParaRPr lang="en-US"/>
          </a:p>
        </p:txBody>
      </p:sp>
      <p:sp>
        <p:nvSpPr>
          <p:cNvPr id="18" name="Text 14"/>
          <p:cNvSpPr txBox="1"/>
          <p:nvPr/>
        </p:nvSpPr>
        <p:spPr>
          <a:xfrm>
            <a:off x="8933688" y="3273552"/>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أدوات عامة متعددة الأغراض</a:t>
            </a:r>
            <a:endParaRPr lang="en-US" sz="1800" dirty="0">
              <a:latin typeface="Times New Roman"/>
              <a:ea typeface="Times New Roman"/>
              <a:cs typeface="Traditional Arabic"/>
            </a:endParaRPr>
          </a:p>
        </p:txBody>
      </p:sp>
      <p:sp>
        <p:nvSpPr>
          <p:cNvPr id="19" name="Shape 15"/>
          <p:cNvSpPr/>
          <p:nvPr/>
        </p:nvSpPr>
        <p:spPr>
          <a:xfrm>
            <a:off x="10872216" y="3922776"/>
            <a:ext cx="118872" cy="118872"/>
          </a:xfrm>
          <a:prstGeom prst="ellipse">
            <a:avLst/>
          </a:prstGeom>
          <a:solidFill>
            <a:srgbClr val="10AEE0"/>
          </a:solidFill>
          <a:ln w="12700">
            <a:solidFill>
              <a:srgbClr val="10AEE0">
                <a:alpha val="0"/>
              </a:srgbClr>
            </a:solidFill>
            <a:prstDash val="solid"/>
          </a:ln>
        </p:spPr>
        <p:txBody>
          <a:bodyPr/>
          <a:lstStyle/>
          <a:p>
            <a:endParaRPr lang="en-US"/>
          </a:p>
        </p:txBody>
      </p:sp>
      <p:sp>
        <p:nvSpPr>
          <p:cNvPr id="20" name="Text 16"/>
          <p:cNvSpPr txBox="1"/>
          <p:nvPr/>
        </p:nvSpPr>
        <p:spPr>
          <a:xfrm>
            <a:off x="8933688" y="3849624"/>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اختيارات فردية غير موحّدة</a:t>
            </a:r>
            <a:endParaRPr lang="en-US" sz="1800" dirty="0">
              <a:latin typeface="Times New Roman"/>
              <a:ea typeface="Times New Roman"/>
              <a:cs typeface="Traditional Arabic"/>
            </a:endParaRPr>
          </a:p>
        </p:txBody>
      </p:sp>
      <p:sp>
        <p:nvSpPr>
          <p:cNvPr id="21" name="Shape 17"/>
          <p:cNvSpPr/>
          <p:nvPr/>
        </p:nvSpPr>
        <p:spPr>
          <a:xfrm>
            <a:off x="5989320" y="1225296"/>
            <a:ext cx="2523744" cy="3401568"/>
          </a:xfrm>
          <a:prstGeom prst="roundRect">
            <a:avLst>
              <a:gd name="adj" fmla="val 2899"/>
            </a:avLst>
          </a:prstGeom>
          <a:solidFill>
            <a:srgbClr val="FDEEEE"/>
          </a:solidFill>
          <a:ln w="15240">
            <a:solidFill>
              <a:srgbClr val="D9534F"/>
            </a:solidFill>
            <a:prstDash val="solid"/>
          </a:ln>
          <a:effectLst>
            <a:outerShdw blurRad="12700" dist="50800" dir="2700000" algn="bl" rotWithShape="0">
              <a:srgbClr val="000000">
                <a:alpha val="8000"/>
              </a:srgbClr>
            </a:outerShdw>
          </a:effectLst>
        </p:spPr>
        <p:txBody>
          <a:bodyPr/>
          <a:lstStyle/>
          <a:p>
            <a:endParaRPr lang="en-US"/>
          </a:p>
        </p:txBody>
      </p:sp>
      <p:sp>
        <p:nvSpPr>
          <p:cNvPr id="22" name="Shape 18"/>
          <p:cNvSpPr/>
          <p:nvPr/>
        </p:nvSpPr>
        <p:spPr>
          <a:xfrm>
            <a:off x="7735824" y="1417320"/>
            <a:ext cx="502920" cy="502920"/>
          </a:xfrm>
          <a:prstGeom prst="ellipse">
            <a:avLst/>
          </a:prstGeom>
          <a:solidFill>
            <a:srgbClr val="D9534F"/>
          </a:solidFill>
          <a:ln w="12700">
            <a:solidFill>
              <a:srgbClr val="D9534F">
                <a:alpha val="0"/>
              </a:srgbClr>
            </a:solidFill>
            <a:prstDash val="solid"/>
          </a:ln>
        </p:spPr>
        <p:txBody>
          <a:bodyPr/>
          <a:lstStyle/>
          <a:p>
            <a:endParaRPr lang="en-US"/>
          </a:p>
        </p:txBody>
      </p:sp>
      <p:sp>
        <p:nvSpPr>
          <p:cNvPr id="23" name="Text 19"/>
          <p:cNvSpPr txBox="1"/>
          <p:nvPr/>
        </p:nvSpPr>
        <p:spPr>
          <a:xfrm>
            <a:off x="7735824" y="1426464"/>
            <a:ext cx="502920" cy="484632"/>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FFFFF"/>
                </a:solidFill>
                <a:latin typeface="Times New Roman" pitchFamily="34" charset="0"/>
                <a:ea typeface="Times New Roman" pitchFamily="34" charset="-122"/>
                <a:cs typeface="Traditional Arabic" pitchFamily="34" charset="-120"/>
              </a:rPr>
              <a:t>2</a:t>
            </a:r>
            <a:endParaRPr lang="en-US" sz="2000" dirty="0">
              <a:latin typeface="Times New Roman"/>
              <a:ea typeface="Times New Roman"/>
              <a:cs typeface="Traditional Arabic"/>
            </a:endParaRPr>
          </a:p>
        </p:txBody>
      </p:sp>
      <p:sp>
        <p:nvSpPr>
          <p:cNvPr id="24" name="Shape 20"/>
          <p:cNvSpPr/>
          <p:nvPr/>
        </p:nvSpPr>
        <p:spPr>
          <a:xfrm>
            <a:off x="6227064" y="1371600"/>
            <a:ext cx="566928" cy="566928"/>
          </a:xfrm>
          <a:prstGeom prst="ellipse">
            <a:avLst/>
          </a:prstGeom>
          <a:solidFill>
            <a:srgbClr val="D9534F"/>
          </a:solidFill>
          <a:ln w="12700">
            <a:solidFill>
              <a:srgbClr val="D9534F">
                <a:alpha val="0"/>
              </a:srgbClr>
            </a:solidFill>
            <a:prstDash val="solid"/>
          </a:ln>
        </p:spPr>
        <p:txBody>
          <a:bodyPr/>
          <a:lstStyle/>
          <a:p>
            <a:endParaRPr lang="en-US"/>
          </a:p>
        </p:txBody>
      </p:sp>
      <p:pic>
        <p:nvPicPr>
          <p:cNvPr id="2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373368" y="1517904"/>
            <a:ext cx="274320" cy="274320"/>
          </a:xfrm>
          <a:prstGeom prst="rect">
            <a:avLst/>
          </a:prstGeom>
        </p:spPr>
      </p:pic>
      <p:sp>
        <p:nvSpPr>
          <p:cNvPr id="26" name="Text 21"/>
          <p:cNvSpPr txBox="1"/>
          <p:nvPr/>
        </p:nvSpPr>
        <p:spPr>
          <a:xfrm>
            <a:off x="6153912" y="2057400"/>
            <a:ext cx="2176272" cy="475488"/>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D9534F"/>
                </a:solidFill>
                <a:latin typeface="Times New Roman" pitchFamily="34" charset="0"/>
                <a:ea typeface="Times New Roman" pitchFamily="34" charset="-122"/>
                <a:cs typeface="Traditional Arabic" pitchFamily="34" charset="-120"/>
              </a:rPr>
              <a:t>عبء رقمي محتمل</a:t>
            </a:r>
            <a:endParaRPr lang="en-US" sz="2300" dirty="0">
              <a:latin typeface="Times New Roman"/>
              <a:ea typeface="Times New Roman"/>
              <a:cs typeface="Traditional Arabic"/>
            </a:endParaRPr>
          </a:p>
        </p:txBody>
      </p:sp>
      <p:sp>
        <p:nvSpPr>
          <p:cNvPr id="27" name="Shape 22"/>
          <p:cNvSpPr/>
          <p:nvPr/>
        </p:nvSpPr>
        <p:spPr>
          <a:xfrm>
            <a:off x="8129016" y="2770632"/>
            <a:ext cx="118872" cy="118872"/>
          </a:xfrm>
          <a:prstGeom prst="ellipse">
            <a:avLst/>
          </a:prstGeom>
          <a:solidFill>
            <a:srgbClr val="D9534F"/>
          </a:solidFill>
          <a:ln w="12700">
            <a:solidFill>
              <a:srgbClr val="D9534F">
                <a:alpha val="0"/>
              </a:srgbClr>
            </a:solidFill>
            <a:prstDash val="solid"/>
          </a:ln>
        </p:spPr>
        <p:txBody>
          <a:bodyPr/>
          <a:lstStyle/>
          <a:p>
            <a:endParaRPr lang="en-US"/>
          </a:p>
        </p:txBody>
      </p:sp>
      <p:sp>
        <p:nvSpPr>
          <p:cNvPr id="28" name="Text 23"/>
          <p:cNvSpPr txBox="1"/>
          <p:nvPr/>
        </p:nvSpPr>
        <p:spPr>
          <a:xfrm>
            <a:off x="6190488" y="2697480"/>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عبء الاختيار والمقارنة</a:t>
            </a:r>
            <a:endParaRPr lang="en-US" sz="1800" dirty="0">
              <a:latin typeface="Times New Roman"/>
              <a:ea typeface="Times New Roman"/>
              <a:cs typeface="Traditional Arabic"/>
            </a:endParaRPr>
          </a:p>
        </p:txBody>
      </p:sp>
      <p:sp>
        <p:nvSpPr>
          <p:cNvPr id="29" name="Shape 24"/>
          <p:cNvSpPr/>
          <p:nvPr/>
        </p:nvSpPr>
        <p:spPr>
          <a:xfrm>
            <a:off x="8129016" y="3346704"/>
            <a:ext cx="118872" cy="118872"/>
          </a:xfrm>
          <a:prstGeom prst="ellipse">
            <a:avLst/>
          </a:prstGeom>
          <a:solidFill>
            <a:srgbClr val="D9534F"/>
          </a:solidFill>
          <a:ln w="12700">
            <a:solidFill>
              <a:srgbClr val="D9534F">
                <a:alpha val="0"/>
              </a:srgbClr>
            </a:solidFill>
            <a:prstDash val="solid"/>
          </a:ln>
        </p:spPr>
        <p:txBody>
          <a:bodyPr/>
          <a:lstStyle/>
          <a:p>
            <a:endParaRPr lang="en-US"/>
          </a:p>
        </p:txBody>
      </p:sp>
      <p:sp>
        <p:nvSpPr>
          <p:cNvPr id="30" name="Text 25"/>
          <p:cNvSpPr txBox="1"/>
          <p:nvPr/>
        </p:nvSpPr>
        <p:spPr>
          <a:xfrm>
            <a:off x="6190488" y="3273552"/>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تنقّل بين منصات وواجهات</a:t>
            </a:r>
            <a:endParaRPr lang="en-US" sz="1800" dirty="0">
              <a:latin typeface="Times New Roman"/>
              <a:ea typeface="Times New Roman"/>
              <a:cs typeface="Traditional Arabic"/>
            </a:endParaRPr>
          </a:p>
        </p:txBody>
      </p:sp>
      <p:sp>
        <p:nvSpPr>
          <p:cNvPr id="31" name="Shape 26"/>
          <p:cNvSpPr/>
          <p:nvPr/>
        </p:nvSpPr>
        <p:spPr>
          <a:xfrm>
            <a:off x="8129016" y="3922776"/>
            <a:ext cx="118872" cy="118872"/>
          </a:xfrm>
          <a:prstGeom prst="ellipse">
            <a:avLst/>
          </a:prstGeom>
          <a:solidFill>
            <a:srgbClr val="D9534F"/>
          </a:solidFill>
          <a:ln w="12700">
            <a:solidFill>
              <a:srgbClr val="D9534F">
                <a:alpha val="0"/>
              </a:srgbClr>
            </a:solidFill>
            <a:prstDash val="solid"/>
          </a:ln>
        </p:spPr>
        <p:txBody>
          <a:bodyPr/>
          <a:lstStyle/>
          <a:p>
            <a:endParaRPr lang="en-US"/>
          </a:p>
        </p:txBody>
      </p:sp>
      <p:sp>
        <p:nvSpPr>
          <p:cNvPr id="32" name="Text 27"/>
          <p:cNvSpPr txBox="1"/>
          <p:nvPr/>
        </p:nvSpPr>
        <p:spPr>
          <a:xfrm>
            <a:off x="6190488" y="3849624"/>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تشتت وإرهاق تقني</a:t>
            </a:r>
            <a:endParaRPr lang="en-US" sz="1800" dirty="0">
              <a:latin typeface="Times New Roman"/>
              <a:ea typeface="Times New Roman"/>
              <a:cs typeface="Traditional Arabic"/>
            </a:endParaRPr>
          </a:p>
        </p:txBody>
      </p:sp>
      <p:sp>
        <p:nvSpPr>
          <p:cNvPr id="33" name="Shape 28"/>
          <p:cNvSpPr/>
          <p:nvPr/>
        </p:nvSpPr>
        <p:spPr>
          <a:xfrm>
            <a:off x="3246120" y="1225296"/>
            <a:ext cx="2523744" cy="3401568"/>
          </a:xfrm>
          <a:prstGeom prst="roundRect">
            <a:avLst>
              <a:gd name="adj" fmla="val 2899"/>
            </a:avLst>
          </a:prstGeom>
          <a:solidFill>
            <a:srgbClr val="FFF4E5"/>
          </a:solidFill>
          <a:ln w="15240">
            <a:solidFill>
              <a:srgbClr val="F5A623"/>
            </a:solidFill>
            <a:prstDash val="solid"/>
          </a:ln>
          <a:effectLst>
            <a:outerShdw blurRad="12700" dist="50800" dir="2700000" algn="bl" rotWithShape="0">
              <a:srgbClr val="000000">
                <a:alpha val="8000"/>
              </a:srgbClr>
            </a:outerShdw>
          </a:effectLst>
        </p:spPr>
        <p:txBody>
          <a:bodyPr/>
          <a:lstStyle/>
          <a:p>
            <a:endParaRPr lang="en-US"/>
          </a:p>
        </p:txBody>
      </p:sp>
      <p:sp>
        <p:nvSpPr>
          <p:cNvPr id="34" name="Shape 29"/>
          <p:cNvSpPr/>
          <p:nvPr/>
        </p:nvSpPr>
        <p:spPr>
          <a:xfrm>
            <a:off x="4992624" y="1417320"/>
            <a:ext cx="502920" cy="502920"/>
          </a:xfrm>
          <a:prstGeom prst="ellipse">
            <a:avLst/>
          </a:prstGeom>
          <a:solidFill>
            <a:srgbClr val="F5A623"/>
          </a:solidFill>
          <a:ln w="12700">
            <a:solidFill>
              <a:srgbClr val="F5A623">
                <a:alpha val="0"/>
              </a:srgbClr>
            </a:solidFill>
            <a:prstDash val="solid"/>
          </a:ln>
        </p:spPr>
        <p:txBody>
          <a:bodyPr/>
          <a:lstStyle/>
          <a:p>
            <a:endParaRPr lang="en-US"/>
          </a:p>
        </p:txBody>
      </p:sp>
      <p:sp>
        <p:nvSpPr>
          <p:cNvPr id="35" name="Text 30"/>
          <p:cNvSpPr txBox="1"/>
          <p:nvPr/>
        </p:nvSpPr>
        <p:spPr>
          <a:xfrm>
            <a:off x="4992624" y="1426464"/>
            <a:ext cx="502920" cy="484632"/>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FFFFF"/>
                </a:solidFill>
                <a:latin typeface="Times New Roman" pitchFamily="34" charset="0"/>
                <a:ea typeface="Times New Roman" pitchFamily="34" charset="-122"/>
                <a:cs typeface="Traditional Arabic" pitchFamily="34" charset="-120"/>
              </a:rPr>
              <a:t>3</a:t>
            </a:r>
            <a:endParaRPr lang="en-US" sz="2000" dirty="0">
              <a:latin typeface="Times New Roman"/>
              <a:ea typeface="Times New Roman"/>
              <a:cs typeface="Traditional Arabic"/>
            </a:endParaRPr>
          </a:p>
        </p:txBody>
      </p:sp>
      <p:sp>
        <p:nvSpPr>
          <p:cNvPr id="36" name="Shape 31"/>
          <p:cNvSpPr/>
          <p:nvPr/>
        </p:nvSpPr>
        <p:spPr>
          <a:xfrm>
            <a:off x="3483864" y="1371600"/>
            <a:ext cx="566928" cy="566928"/>
          </a:xfrm>
          <a:prstGeom prst="ellipse">
            <a:avLst/>
          </a:prstGeom>
          <a:solidFill>
            <a:srgbClr val="F5A623"/>
          </a:solidFill>
          <a:ln w="12700">
            <a:solidFill>
              <a:srgbClr val="F5A623">
                <a:alpha val="0"/>
              </a:srgbClr>
            </a:solidFill>
            <a:prstDash val="solid"/>
          </a:ln>
        </p:spPr>
        <p:txBody>
          <a:bodyPr/>
          <a:lstStyle/>
          <a:p>
            <a:endParaRPr lang="en-US"/>
          </a:p>
        </p:txBody>
      </p:sp>
      <p:pic>
        <p:nvPicPr>
          <p:cNvPr id="3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30168" y="1517904"/>
            <a:ext cx="274320" cy="274320"/>
          </a:xfrm>
          <a:prstGeom prst="rect">
            <a:avLst/>
          </a:prstGeom>
        </p:spPr>
      </p:pic>
      <p:sp>
        <p:nvSpPr>
          <p:cNvPr id="38" name="Text 32"/>
          <p:cNvSpPr txBox="1"/>
          <p:nvPr/>
        </p:nvSpPr>
        <p:spPr>
          <a:xfrm>
            <a:off x="3410712" y="2057400"/>
            <a:ext cx="2176272" cy="475488"/>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F5A623"/>
                </a:solidFill>
                <a:latin typeface="Times New Roman" pitchFamily="34" charset="0"/>
                <a:ea typeface="Times New Roman" pitchFamily="34" charset="-122"/>
                <a:cs typeface="Traditional Arabic" pitchFamily="34" charset="-120"/>
              </a:rPr>
              <a:t>تفاوت في الاستفادة</a:t>
            </a:r>
            <a:endParaRPr lang="en-US" sz="2300" dirty="0">
              <a:latin typeface="Times New Roman"/>
              <a:ea typeface="Times New Roman"/>
              <a:cs typeface="Traditional Arabic"/>
            </a:endParaRPr>
          </a:p>
        </p:txBody>
      </p:sp>
      <p:sp>
        <p:nvSpPr>
          <p:cNvPr id="39" name="Shape 33"/>
          <p:cNvSpPr/>
          <p:nvPr/>
        </p:nvSpPr>
        <p:spPr>
          <a:xfrm>
            <a:off x="5385816" y="2770632"/>
            <a:ext cx="118872" cy="118872"/>
          </a:xfrm>
          <a:prstGeom prst="ellipse">
            <a:avLst/>
          </a:prstGeom>
          <a:solidFill>
            <a:srgbClr val="F5A623"/>
          </a:solidFill>
          <a:ln w="12700">
            <a:solidFill>
              <a:srgbClr val="F5A623">
                <a:alpha val="0"/>
              </a:srgbClr>
            </a:solidFill>
            <a:prstDash val="solid"/>
          </a:ln>
        </p:spPr>
        <p:txBody>
          <a:bodyPr/>
          <a:lstStyle/>
          <a:p>
            <a:endParaRPr lang="en-US"/>
          </a:p>
        </p:txBody>
      </p:sp>
      <p:sp>
        <p:nvSpPr>
          <p:cNvPr id="40" name="Text 34"/>
          <p:cNvSpPr txBox="1"/>
          <p:nvPr/>
        </p:nvSpPr>
        <p:spPr>
          <a:xfrm>
            <a:off x="3447288" y="2697480"/>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اختلاف الكفاءة الرقمية واللغوية</a:t>
            </a:r>
            <a:endParaRPr lang="en-US" sz="1800" dirty="0">
              <a:latin typeface="Times New Roman"/>
              <a:ea typeface="Times New Roman"/>
              <a:cs typeface="Traditional Arabic"/>
            </a:endParaRPr>
          </a:p>
        </p:txBody>
      </p:sp>
      <p:sp>
        <p:nvSpPr>
          <p:cNvPr id="41" name="Shape 35"/>
          <p:cNvSpPr/>
          <p:nvPr/>
        </p:nvSpPr>
        <p:spPr>
          <a:xfrm>
            <a:off x="5385816" y="3346704"/>
            <a:ext cx="118872" cy="118872"/>
          </a:xfrm>
          <a:prstGeom prst="ellipse">
            <a:avLst/>
          </a:prstGeom>
          <a:solidFill>
            <a:srgbClr val="F5A623"/>
          </a:solidFill>
          <a:ln w="12700">
            <a:solidFill>
              <a:srgbClr val="F5A623">
                <a:alpha val="0"/>
              </a:srgbClr>
            </a:solidFill>
            <a:prstDash val="solid"/>
          </a:ln>
        </p:spPr>
        <p:txBody>
          <a:bodyPr/>
          <a:lstStyle/>
          <a:p>
            <a:endParaRPr lang="en-US"/>
          </a:p>
        </p:txBody>
      </p:sp>
      <p:sp>
        <p:nvSpPr>
          <p:cNvPr id="42" name="Text 36"/>
          <p:cNvSpPr txBox="1"/>
          <p:nvPr/>
        </p:nvSpPr>
        <p:spPr>
          <a:xfrm>
            <a:off x="3447288" y="3273552"/>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اختلاف القدرة على التحقق</a:t>
            </a:r>
            <a:endParaRPr lang="en-US" sz="1800" dirty="0">
              <a:latin typeface="Times New Roman"/>
              <a:ea typeface="Times New Roman"/>
              <a:cs typeface="Traditional Arabic"/>
            </a:endParaRPr>
          </a:p>
        </p:txBody>
      </p:sp>
      <p:sp>
        <p:nvSpPr>
          <p:cNvPr id="43" name="Shape 37"/>
          <p:cNvSpPr/>
          <p:nvPr/>
        </p:nvSpPr>
        <p:spPr>
          <a:xfrm>
            <a:off x="5385816" y="3922776"/>
            <a:ext cx="118872" cy="118872"/>
          </a:xfrm>
          <a:prstGeom prst="ellipse">
            <a:avLst/>
          </a:prstGeom>
          <a:solidFill>
            <a:srgbClr val="F5A623"/>
          </a:solidFill>
          <a:ln w="12700">
            <a:solidFill>
              <a:srgbClr val="F5A623">
                <a:alpha val="0"/>
              </a:srgbClr>
            </a:solidFill>
            <a:prstDash val="solid"/>
          </a:ln>
        </p:spPr>
        <p:txBody>
          <a:bodyPr/>
          <a:lstStyle/>
          <a:p>
            <a:endParaRPr lang="en-US"/>
          </a:p>
        </p:txBody>
      </p:sp>
      <p:sp>
        <p:nvSpPr>
          <p:cNvPr id="44" name="Text 38"/>
          <p:cNvSpPr txBox="1"/>
          <p:nvPr/>
        </p:nvSpPr>
        <p:spPr>
          <a:xfrm>
            <a:off x="3447288" y="3849624"/>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الوصول لا يساوي تعلمًا</a:t>
            </a:r>
            <a:endParaRPr lang="en-US" sz="1800" dirty="0">
              <a:latin typeface="Times New Roman"/>
              <a:ea typeface="Times New Roman"/>
              <a:cs typeface="Traditional Arabic"/>
            </a:endParaRPr>
          </a:p>
        </p:txBody>
      </p:sp>
      <p:sp>
        <p:nvSpPr>
          <p:cNvPr id="45" name="Shape 39"/>
          <p:cNvSpPr/>
          <p:nvPr/>
        </p:nvSpPr>
        <p:spPr>
          <a:xfrm>
            <a:off x="502920" y="1225296"/>
            <a:ext cx="2523744" cy="3401568"/>
          </a:xfrm>
          <a:prstGeom prst="roundRect">
            <a:avLst>
              <a:gd name="adj" fmla="val 2899"/>
            </a:avLst>
          </a:prstGeom>
          <a:solidFill>
            <a:srgbClr val="EAF8F1"/>
          </a:solidFill>
          <a:ln w="15240">
            <a:solidFill>
              <a:srgbClr val="2EAD70"/>
            </a:solidFill>
            <a:prstDash val="solid"/>
          </a:ln>
          <a:effectLst>
            <a:outerShdw blurRad="12700" dist="50800" dir="2700000" algn="bl" rotWithShape="0">
              <a:srgbClr val="000000">
                <a:alpha val="8000"/>
              </a:srgbClr>
            </a:outerShdw>
          </a:effectLst>
        </p:spPr>
        <p:txBody>
          <a:bodyPr/>
          <a:lstStyle/>
          <a:p>
            <a:endParaRPr lang="en-US"/>
          </a:p>
        </p:txBody>
      </p:sp>
      <p:sp>
        <p:nvSpPr>
          <p:cNvPr id="46" name="Shape 40"/>
          <p:cNvSpPr/>
          <p:nvPr/>
        </p:nvSpPr>
        <p:spPr>
          <a:xfrm>
            <a:off x="2249424" y="1417320"/>
            <a:ext cx="502920" cy="502920"/>
          </a:xfrm>
          <a:prstGeom prst="ellipse">
            <a:avLst/>
          </a:prstGeom>
          <a:solidFill>
            <a:srgbClr val="2EAD70"/>
          </a:solidFill>
          <a:ln w="12700">
            <a:solidFill>
              <a:srgbClr val="2EAD70">
                <a:alpha val="0"/>
              </a:srgbClr>
            </a:solidFill>
            <a:prstDash val="solid"/>
          </a:ln>
        </p:spPr>
        <p:txBody>
          <a:bodyPr/>
          <a:lstStyle/>
          <a:p>
            <a:endParaRPr lang="en-US"/>
          </a:p>
        </p:txBody>
      </p:sp>
      <p:sp>
        <p:nvSpPr>
          <p:cNvPr id="47" name="Text 41"/>
          <p:cNvSpPr txBox="1"/>
          <p:nvPr/>
        </p:nvSpPr>
        <p:spPr>
          <a:xfrm>
            <a:off x="2249424" y="1426464"/>
            <a:ext cx="502920" cy="484632"/>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FFFFF"/>
                </a:solidFill>
                <a:latin typeface="Times New Roman" pitchFamily="34" charset="0"/>
                <a:ea typeface="Times New Roman" pitchFamily="34" charset="-122"/>
                <a:cs typeface="Traditional Arabic" pitchFamily="34" charset="-120"/>
              </a:rPr>
              <a:t>4</a:t>
            </a:r>
            <a:endParaRPr lang="en-US" sz="2000" dirty="0">
              <a:latin typeface="Times New Roman"/>
              <a:ea typeface="Times New Roman"/>
              <a:cs typeface="Traditional Arabic"/>
            </a:endParaRPr>
          </a:p>
        </p:txBody>
      </p:sp>
      <p:sp>
        <p:nvSpPr>
          <p:cNvPr id="48" name="Shape 42"/>
          <p:cNvSpPr/>
          <p:nvPr/>
        </p:nvSpPr>
        <p:spPr>
          <a:xfrm>
            <a:off x="740664" y="1371600"/>
            <a:ext cx="566928" cy="566928"/>
          </a:xfrm>
          <a:prstGeom prst="ellipse">
            <a:avLst/>
          </a:prstGeom>
          <a:solidFill>
            <a:srgbClr val="2EAD70"/>
          </a:solidFill>
          <a:ln w="12700">
            <a:solidFill>
              <a:srgbClr val="2EAD70">
                <a:alpha val="0"/>
              </a:srgbClr>
            </a:solidFill>
            <a:prstDash val="solid"/>
          </a:ln>
        </p:spPr>
        <p:txBody>
          <a:bodyPr/>
          <a:lstStyle/>
          <a:p>
            <a:endParaRPr lang="en-US"/>
          </a:p>
        </p:txBody>
      </p:sp>
      <p:pic>
        <p:nvPicPr>
          <p:cNvPr id="49"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86968" y="1517904"/>
            <a:ext cx="274320" cy="274320"/>
          </a:xfrm>
          <a:prstGeom prst="rect">
            <a:avLst/>
          </a:prstGeom>
        </p:spPr>
      </p:pic>
      <p:sp>
        <p:nvSpPr>
          <p:cNvPr id="50" name="Text 43"/>
          <p:cNvSpPr txBox="1"/>
          <p:nvPr/>
        </p:nvSpPr>
        <p:spPr>
          <a:xfrm>
            <a:off x="667512" y="2057400"/>
            <a:ext cx="2176272" cy="475488"/>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2EAD70"/>
                </a:solidFill>
                <a:latin typeface="Times New Roman" pitchFamily="34" charset="0"/>
                <a:ea typeface="Times New Roman" pitchFamily="34" charset="-122"/>
                <a:cs typeface="Traditional Arabic" pitchFamily="34" charset="-120"/>
              </a:rPr>
              <a:t>تحول مؤسسي مطلوب</a:t>
            </a:r>
            <a:endParaRPr lang="en-US" sz="2300" dirty="0">
              <a:latin typeface="Times New Roman"/>
              <a:ea typeface="Times New Roman"/>
              <a:cs typeface="Traditional Arabic"/>
            </a:endParaRPr>
          </a:p>
        </p:txBody>
      </p:sp>
      <p:sp>
        <p:nvSpPr>
          <p:cNvPr id="51" name="Shape 44"/>
          <p:cNvSpPr/>
          <p:nvPr/>
        </p:nvSpPr>
        <p:spPr>
          <a:xfrm>
            <a:off x="2642616" y="2770632"/>
            <a:ext cx="118872" cy="118872"/>
          </a:xfrm>
          <a:prstGeom prst="ellipse">
            <a:avLst/>
          </a:prstGeom>
          <a:solidFill>
            <a:srgbClr val="2EAD70"/>
          </a:solidFill>
          <a:ln w="12700">
            <a:solidFill>
              <a:srgbClr val="2EAD70">
                <a:alpha val="0"/>
              </a:srgbClr>
            </a:solidFill>
            <a:prstDash val="solid"/>
          </a:ln>
        </p:spPr>
        <p:txBody>
          <a:bodyPr/>
          <a:lstStyle/>
          <a:p>
            <a:endParaRPr lang="en-US"/>
          </a:p>
        </p:txBody>
      </p:sp>
      <p:sp>
        <p:nvSpPr>
          <p:cNvPr id="52" name="Text 45"/>
          <p:cNvSpPr txBox="1"/>
          <p:nvPr/>
        </p:nvSpPr>
        <p:spPr>
          <a:xfrm>
            <a:off x="704088" y="2697480"/>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انتقاء الوظائف وفق المقرر</a:t>
            </a:r>
            <a:endParaRPr lang="en-US" sz="1800" dirty="0">
              <a:latin typeface="Times New Roman"/>
              <a:ea typeface="Times New Roman"/>
              <a:cs typeface="Traditional Arabic"/>
            </a:endParaRPr>
          </a:p>
        </p:txBody>
      </p:sp>
      <p:sp>
        <p:nvSpPr>
          <p:cNvPr id="53" name="Shape 46"/>
          <p:cNvSpPr/>
          <p:nvPr/>
        </p:nvSpPr>
        <p:spPr>
          <a:xfrm>
            <a:off x="2642616" y="3346704"/>
            <a:ext cx="118872" cy="118872"/>
          </a:xfrm>
          <a:prstGeom prst="ellipse">
            <a:avLst/>
          </a:prstGeom>
          <a:solidFill>
            <a:srgbClr val="2EAD70"/>
          </a:solidFill>
          <a:ln w="12700">
            <a:solidFill>
              <a:srgbClr val="2EAD70">
                <a:alpha val="0"/>
              </a:srgbClr>
            </a:solidFill>
            <a:prstDash val="solid"/>
          </a:ln>
        </p:spPr>
        <p:txBody>
          <a:bodyPr/>
          <a:lstStyle/>
          <a:p>
            <a:endParaRPr lang="en-US"/>
          </a:p>
        </p:txBody>
      </p:sp>
      <p:sp>
        <p:nvSpPr>
          <p:cNvPr id="54" name="Text 47"/>
          <p:cNvSpPr txBox="1"/>
          <p:nvPr/>
        </p:nvSpPr>
        <p:spPr>
          <a:xfrm>
            <a:off x="704088" y="3273552"/>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دمجها في النشاط والتقويم</a:t>
            </a:r>
            <a:endParaRPr lang="en-US" sz="1800" dirty="0">
              <a:latin typeface="Times New Roman"/>
              <a:ea typeface="Times New Roman"/>
              <a:cs typeface="Traditional Arabic"/>
            </a:endParaRPr>
          </a:p>
        </p:txBody>
      </p:sp>
      <p:sp>
        <p:nvSpPr>
          <p:cNvPr id="55" name="Shape 48"/>
          <p:cNvSpPr/>
          <p:nvPr/>
        </p:nvSpPr>
        <p:spPr>
          <a:xfrm>
            <a:off x="2642616" y="3922776"/>
            <a:ext cx="118872" cy="118872"/>
          </a:xfrm>
          <a:prstGeom prst="ellipse">
            <a:avLst/>
          </a:prstGeom>
          <a:solidFill>
            <a:srgbClr val="2EAD70"/>
          </a:solidFill>
          <a:ln w="12700">
            <a:solidFill>
              <a:srgbClr val="2EAD70">
                <a:alpha val="0"/>
              </a:srgbClr>
            </a:solidFill>
            <a:prstDash val="solid"/>
          </a:ln>
        </p:spPr>
        <p:txBody>
          <a:bodyPr/>
          <a:lstStyle/>
          <a:p>
            <a:endParaRPr lang="en-US"/>
          </a:p>
        </p:txBody>
      </p:sp>
      <p:sp>
        <p:nvSpPr>
          <p:cNvPr id="56" name="Text 49"/>
          <p:cNvSpPr txBox="1"/>
          <p:nvPr/>
        </p:nvSpPr>
        <p:spPr>
          <a:xfrm>
            <a:off x="704088" y="3849624"/>
            <a:ext cx="1874520" cy="429768"/>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قياس الأداء وعدالة الاستفادة</a:t>
            </a:r>
            <a:endParaRPr lang="en-US" sz="1800" dirty="0">
              <a:latin typeface="Times New Roman"/>
              <a:ea typeface="Times New Roman"/>
              <a:cs typeface="Traditional Arabic"/>
            </a:endParaRPr>
          </a:p>
        </p:txBody>
      </p:sp>
      <p:sp>
        <p:nvSpPr>
          <p:cNvPr id="57" name="Shape 50"/>
          <p:cNvSpPr/>
          <p:nvPr/>
        </p:nvSpPr>
        <p:spPr>
          <a:xfrm>
            <a:off x="8622792" y="2926080"/>
            <a:ext cx="0" cy="0"/>
          </a:xfrm>
          <a:prstGeom prst="line">
            <a:avLst/>
          </a:prstGeom>
          <a:noFill/>
          <a:ln w="29210">
            <a:solidFill>
              <a:srgbClr val="10AEE0"/>
            </a:solidFill>
            <a:prstDash val="solid"/>
            <a:tailEnd type="triangle"/>
          </a:ln>
        </p:spPr>
        <p:txBody>
          <a:bodyPr/>
          <a:lstStyle/>
          <a:p>
            <a:endParaRPr lang="en-US"/>
          </a:p>
        </p:txBody>
      </p:sp>
      <p:sp>
        <p:nvSpPr>
          <p:cNvPr id="58" name="Shape 51"/>
          <p:cNvSpPr/>
          <p:nvPr/>
        </p:nvSpPr>
        <p:spPr>
          <a:xfrm>
            <a:off x="5879592" y="2926080"/>
            <a:ext cx="0" cy="0"/>
          </a:xfrm>
          <a:prstGeom prst="line">
            <a:avLst/>
          </a:prstGeom>
          <a:noFill/>
          <a:ln w="29210">
            <a:solidFill>
              <a:srgbClr val="10AEE0"/>
            </a:solidFill>
            <a:prstDash val="solid"/>
            <a:tailEnd type="triangle"/>
          </a:ln>
        </p:spPr>
        <p:txBody>
          <a:bodyPr/>
          <a:lstStyle/>
          <a:p>
            <a:endParaRPr lang="en-US"/>
          </a:p>
        </p:txBody>
      </p:sp>
      <p:sp>
        <p:nvSpPr>
          <p:cNvPr id="59" name="Shape 52"/>
          <p:cNvSpPr/>
          <p:nvPr/>
        </p:nvSpPr>
        <p:spPr>
          <a:xfrm>
            <a:off x="3136392" y="2926080"/>
            <a:ext cx="0" cy="0"/>
          </a:xfrm>
          <a:prstGeom prst="line">
            <a:avLst/>
          </a:prstGeom>
          <a:noFill/>
          <a:ln w="29210">
            <a:solidFill>
              <a:srgbClr val="10AEE0"/>
            </a:solidFill>
            <a:prstDash val="solid"/>
            <a:tailEnd type="triangle"/>
          </a:ln>
        </p:spPr>
        <p:txBody>
          <a:bodyPr/>
          <a:lstStyle/>
          <a:p>
            <a:endParaRPr lang="en-US"/>
          </a:p>
        </p:txBody>
      </p:sp>
      <p:sp>
        <p:nvSpPr>
          <p:cNvPr id="60" name="Shape 53"/>
          <p:cNvSpPr/>
          <p:nvPr/>
        </p:nvSpPr>
        <p:spPr>
          <a:xfrm>
            <a:off x="658368" y="4892040"/>
            <a:ext cx="10881360" cy="795528"/>
          </a:xfrm>
          <a:prstGeom prst="roundRect">
            <a:avLst>
              <a:gd name="adj" fmla="val 6897"/>
            </a:avLst>
          </a:prstGeom>
          <a:solidFill>
            <a:srgbClr val="F5A623"/>
          </a:solidFill>
          <a:ln w="12700">
            <a:solidFill>
              <a:srgbClr val="F5A623">
                <a:alpha val="0"/>
              </a:srgbClr>
            </a:solidFill>
            <a:prstDash val="solid"/>
          </a:ln>
        </p:spPr>
        <p:txBody>
          <a:bodyPr/>
          <a:lstStyle/>
          <a:p>
            <a:endParaRPr lang="en-US"/>
          </a:p>
        </p:txBody>
      </p:sp>
      <p:pic>
        <p:nvPicPr>
          <p:cNvPr id="61"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561320" y="5102352"/>
            <a:ext cx="329184" cy="329184"/>
          </a:xfrm>
          <a:prstGeom prst="rect">
            <a:avLst/>
          </a:prstGeom>
        </p:spPr>
      </p:pic>
      <p:sp>
        <p:nvSpPr>
          <p:cNvPr id="62" name="Text 54"/>
          <p:cNvSpPr txBox="1"/>
          <p:nvPr/>
        </p:nvSpPr>
        <p:spPr>
          <a:xfrm>
            <a:off x="950976" y="5010912"/>
            <a:ext cx="9418320" cy="530352"/>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FFFFFF"/>
                </a:solidFill>
                <a:latin typeface="Times New Roman" pitchFamily="34" charset="0"/>
                <a:ea typeface="Times New Roman" pitchFamily="34" charset="-122"/>
                <a:cs typeface="Traditional Arabic" pitchFamily="34" charset="-120"/>
              </a:rPr>
              <a:t>كما نختار الكتاب للمقرر، يجب أن نختار تطبيقات الذكاء الاصطناعي ووظائفها وفق مخرجات التعلم.</a:t>
            </a:r>
            <a:endParaRPr lang="en-US" sz="2200" dirty="0">
              <a:latin typeface="Times New Roman"/>
              <a:ea typeface="Times New Roman"/>
              <a:cs typeface="Traditional Arabic"/>
            </a:endParaRPr>
          </a:p>
        </p:txBody>
      </p:sp>
      <p:sp>
        <p:nvSpPr>
          <p:cNvPr id="63" name="Shape 55"/>
          <p:cNvSpPr/>
          <p:nvPr/>
        </p:nvSpPr>
        <p:spPr>
          <a:xfrm>
            <a:off x="658368" y="5650992"/>
            <a:ext cx="10881360" cy="640080"/>
          </a:xfrm>
          <a:prstGeom prst="roundRect">
            <a:avLst>
              <a:gd name="adj" fmla="val 7143"/>
            </a:avLst>
          </a:prstGeom>
          <a:solidFill>
            <a:srgbClr val="F4F7F9"/>
          </a:solidFill>
          <a:ln w="12700">
            <a:solidFill>
              <a:srgbClr val="D7E4EA"/>
            </a:solidFill>
            <a:prstDash val="solid"/>
          </a:ln>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الأسئلة</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أسئلة الدراسة: من العلاقة إلى التأثير ثم الفروق</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04</a:t>
            </a:r>
            <a:endParaRPr lang="en-US" sz="1800" dirty="0">
              <a:latin typeface="Times New Roman"/>
              <a:ea typeface="Times New Roman"/>
              <a:cs typeface="Traditional Arabic"/>
            </a:endParaRPr>
          </a:p>
        </p:txBody>
      </p:sp>
      <p:sp>
        <p:nvSpPr>
          <p:cNvPr id="9" name="Shape 6"/>
          <p:cNvSpPr/>
          <p:nvPr/>
        </p:nvSpPr>
        <p:spPr>
          <a:xfrm>
            <a:off x="713232" y="1024128"/>
            <a:ext cx="10826496" cy="1005840"/>
          </a:xfrm>
          <a:prstGeom prst="roundRect">
            <a:avLst>
              <a:gd name="adj" fmla="val 6364"/>
            </a:avLst>
          </a:prstGeom>
          <a:solidFill>
            <a:srgbClr val="FFFFFF"/>
          </a:solidFill>
          <a:ln w="16510">
            <a:solidFill>
              <a:srgbClr val="10AEE0"/>
            </a:solidFill>
            <a:prstDash val="solid"/>
          </a:ln>
          <a:effectLst>
            <a:outerShdw blurRad="12700" dist="50800" dir="2700000" algn="bl" rotWithShape="0">
              <a:srgbClr val="000000">
                <a:alpha val="7000"/>
              </a:srgbClr>
            </a:outerShdw>
          </a:effectLst>
        </p:spPr>
        <p:txBody>
          <a:bodyPr/>
          <a:lstStyle/>
          <a:p>
            <a:endParaRPr lang="en-US"/>
          </a:p>
        </p:txBody>
      </p:sp>
      <p:sp>
        <p:nvSpPr>
          <p:cNvPr id="10" name="Shape 7"/>
          <p:cNvSpPr/>
          <p:nvPr/>
        </p:nvSpPr>
        <p:spPr>
          <a:xfrm>
            <a:off x="10469880" y="1188720"/>
            <a:ext cx="640080" cy="420624"/>
          </a:xfrm>
          <a:prstGeom prst="roundRect">
            <a:avLst>
              <a:gd name="adj" fmla="val 17391"/>
            </a:avLst>
          </a:prstGeom>
          <a:solidFill>
            <a:srgbClr val="10AEE0"/>
          </a:solidFill>
          <a:ln w="12700">
            <a:solidFill>
              <a:srgbClr val="10AEE0">
                <a:alpha val="0"/>
              </a:srgbClr>
            </a:solidFill>
            <a:prstDash val="solid"/>
          </a:ln>
        </p:spPr>
        <p:txBody>
          <a:bodyPr/>
          <a:lstStyle/>
          <a:p>
            <a:endParaRPr lang="en-US"/>
          </a:p>
        </p:txBody>
      </p:sp>
      <p:sp>
        <p:nvSpPr>
          <p:cNvPr id="11" name="Text 8"/>
          <p:cNvSpPr txBox="1"/>
          <p:nvPr/>
        </p:nvSpPr>
        <p:spPr>
          <a:xfrm>
            <a:off x="10543032" y="1207008"/>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Q1</a:t>
            </a:r>
            <a:endParaRPr lang="en-US" sz="1800" dirty="0">
              <a:latin typeface="Times New Roman"/>
              <a:ea typeface="Times New Roman"/>
              <a:cs typeface="Traditional Arabic"/>
            </a:endParaRPr>
          </a:p>
        </p:txBody>
      </p:sp>
      <p:sp>
        <p:nvSpPr>
          <p:cNvPr id="12" name="Text 9"/>
          <p:cNvSpPr txBox="1"/>
          <p:nvPr/>
        </p:nvSpPr>
        <p:spPr>
          <a:xfrm>
            <a:off x="1051560" y="1179576"/>
            <a:ext cx="9098280" cy="676656"/>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ما طبيعة العلاقة بين استخدام تطبيقات الذكاء الاصطناعي التوليدي وجودة مخرجات التعلم لدى طالبات الجامعة؟</a:t>
            </a:r>
            <a:endParaRPr lang="en-US" sz="2000" dirty="0">
              <a:latin typeface="Times New Roman"/>
              <a:ea typeface="Times New Roman"/>
              <a:cs typeface="Traditional Arabic"/>
            </a:endParaRPr>
          </a:p>
        </p:txBody>
      </p:sp>
      <p:sp>
        <p:nvSpPr>
          <p:cNvPr id="13" name="Shape 10"/>
          <p:cNvSpPr/>
          <p:nvPr/>
        </p:nvSpPr>
        <p:spPr>
          <a:xfrm>
            <a:off x="713232" y="2176272"/>
            <a:ext cx="10826496" cy="2103120"/>
          </a:xfrm>
          <a:prstGeom prst="roundRect">
            <a:avLst>
              <a:gd name="adj" fmla="val 3043"/>
            </a:avLst>
          </a:prstGeom>
          <a:solidFill>
            <a:srgbClr val="FFFFFF"/>
          </a:solidFill>
          <a:ln w="16510">
            <a:solidFill>
              <a:srgbClr val="0B2D45"/>
            </a:solidFill>
            <a:prstDash val="solid"/>
          </a:ln>
          <a:effectLst>
            <a:outerShdw blurRad="12700" dist="50800" dir="2700000" algn="bl" rotWithShape="0">
              <a:srgbClr val="000000">
                <a:alpha val="7000"/>
              </a:srgbClr>
            </a:outerShdw>
          </a:effectLst>
        </p:spPr>
        <p:txBody>
          <a:bodyPr/>
          <a:lstStyle/>
          <a:p>
            <a:endParaRPr lang="en-US"/>
          </a:p>
        </p:txBody>
      </p:sp>
      <p:sp>
        <p:nvSpPr>
          <p:cNvPr id="14" name="Shape 11"/>
          <p:cNvSpPr/>
          <p:nvPr/>
        </p:nvSpPr>
        <p:spPr>
          <a:xfrm>
            <a:off x="10469880" y="2340864"/>
            <a:ext cx="640080" cy="420624"/>
          </a:xfrm>
          <a:prstGeom prst="roundRect">
            <a:avLst>
              <a:gd name="adj" fmla="val 17391"/>
            </a:avLst>
          </a:prstGeom>
          <a:solidFill>
            <a:srgbClr val="0B2D45"/>
          </a:solidFill>
          <a:ln w="12700">
            <a:solidFill>
              <a:srgbClr val="0B2D45">
                <a:alpha val="0"/>
              </a:srgbClr>
            </a:solidFill>
            <a:prstDash val="solid"/>
          </a:ln>
        </p:spPr>
        <p:txBody>
          <a:bodyPr/>
          <a:lstStyle/>
          <a:p>
            <a:endParaRPr lang="en-US"/>
          </a:p>
        </p:txBody>
      </p:sp>
      <p:sp>
        <p:nvSpPr>
          <p:cNvPr id="15" name="Text 12"/>
          <p:cNvSpPr txBox="1"/>
          <p:nvPr/>
        </p:nvSpPr>
        <p:spPr>
          <a:xfrm>
            <a:off x="10543032" y="2359152"/>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Q2</a:t>
            </a:r>
            <a:endParaRPr lang="en-US" sz="1800" dirty="0">
              <a:latin typeface="Times New Roman"/>
              <a:ea typeface="Times New Roman"/>
              <a:cs typeface="Traditional Arabic"/>
            </a:endParaRPr>
          </a:p>
        </p:txBody>
      </p:sp>
      <p:sp>
        <p:nvSpPr>
          <p:cNvPr id="16" name="Text 13"/>
          <p:cNvSpPr txBox="1"/>
          <p:nvPr/>
        </p:nvSpPr>
        <p:spPr>
          <a:xfrm>
            <a:off x="1051560" y="2331720"/>
            <a:ext cx="9098280" cy="60350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263844"/>
                </a:solidFill>
                <a:latin typeface="Times New Roman" pitchFamily="34" charset="0"/>
                <a:ea typeface="Times New Roman" pitchFamily="34" charset="-122"/>
                <a:cs typeface="Traditional Arabic" pitchFamily="34" charset="-120"/>
              </a:rPr>
              <a:t>ما تأثير استخدام تطبيقات الذكاء الاصطناعي التوليدي في جودة مخرجات التعلم لدى طالبات الجامعة؟</a:t>
            </a:r>
            <a:endParaRPr lang="en-US" sz="2100" dirty="0">
              <a:latin typeface="Times New Roman"/>
              <a:ea typeface="Times New Roman"/>
              <a:cs typeface="Traditional Arabic"/>
            </a:endParaRPr>
          </a:p>
        </p:txBody>
      </p:sp>
      <p:sp>
        <p:nvSpPr>
          <p:cNvPr id="17" name="Shape 14"/>
          <p:cNvSpPr/>
          <p:nvPr/>
        </p:nvSpPr>
        <p:spPr>
          <a:xfrm>
            <a:off x="713232" y="4462272"/>
            <a:ext cx="10826496" cy="1143000"/>
          </a:xfrm>
          <a:prstGeom prst="roundRect">
            <a:avLst>
              <a:gd name="adj" fmla="val 5600"/>
            </a:avLst>
          </a:prstGeom>
          <a:solidFill>
            <a:srgbClr val="FFFFFF"/>
          </a:solidFill>
          <a:ln w="16510">
            <a:solidFill>
              <a:srgbClr val="F5A623"/>
            </a:solidFill>
            <a:prstDash val="solid"/>
          </a:ln>
          <a:effectLst>
            <a:outerShdw blurRad="12700" dist="50800" dir="2700000" algn="bl" rotWithShape="0">
              <a:srgbClr val="000000">
                <a:alpha val="7000"/>
              </a:srgbClr>
            </a:outerShdw>
          </a:effectLst>
        </p:spPr>
        <p:txBody>
          <a:bodyPr/>
          <a:lstStyle/>
          <a:p>
            <a:endParaRPr lang="en-US"/>
          </a:p>
        </p:txBody>
      </p:sp>
      <p:sp>
        <p:nvSpPr>
          <p:cNvPr id="18" name="Shape 15"/>
          <p:cNvSpPr/>
          <p:nvPr/>
        </p:nvSpPr>
        <p:spPr>
          <a:xfrm>
            <a:off x="10469880" y="4626864"/>
            <a:ext cx="640080" cy="420624"/>
          </a:xfrm>
          <a:prstGeom prst="roundRect">
            <a:avLst>
              <a:gd name="adj" fmla="val 17391"/>
            </a:avLst>
          </a:prstGeom>
          <a:solidFill>
            <a:srgbClr val="F5A623"/>
          </a:solidFill>
          <a:ln w="12700">
            <a:solidFill>
              <a:srgbClr val="F5A623">
                <a:alpha val="0"/>
              </a:srgbClr>
            </a:solidFill>
            <a:prstDash val="solid"/>
          </a:ln>
        </p:spPr>
        <p:txBody>
          <a:bodyPr/>
          <a:lstStyle/>
          <a:p>
            <a:endParaRPr lang="en-US"/>
          </a:p>
        </p:txBody>
      </p:sp>
      <p:sp>
        <p:nvSpPr>
          <p:cNvPr id="19" name="Text 16"/>
          <p:cNvSpPr txBox="1"/>
          <p:nvPr/>
        </p:nvSpPr>
        <p:spPr>
          <a:xfrm>
            <a:off x="10543032" y="4645152"/>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Q3</a:t>
            </a:r>
            <a:endParaRPr lang="en-US" sz="1800" dirty="0">
              <a:latin typeface="Times New Roman"/>
              <a:ea typeface="Times New Roman"/>
              <a:cs typeface="Traditional Arabic"/>
            </a:endParaRPr>
          </a:p>
        </p:txBody>
      </p:sp>
      <p:sp>
        <p:nvSpPr>
          <p:cNvPr id="20" name="Text 17"/>
          <p:cNvSpPr txBox="1"/>
          <p:nvPr/>
        </p:nvSpPr>
        <p:spPr>
          <a:xfrm>
            <a:off x="1051560" y="4617720"/>
            <a:ext cx="9098280" cy="676656"/>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هل توجد فروق ذات دلالة إحصائية في متغيرات الدراسة تُعزى إلى التخصص، والمستوى الدراسي، والعمر؟</a:t>
            </a:r>
            <a:endParaRPr lang="en-US" sz="2000" dirty="0">
              <a:latin typeface="Times New Roman"/>
              <a:ea typeface="Times New Roman"/>
              <a:cs typeface="Traditional Arabic"/>
            </a:endParaRPr>
          </a:p>
        </p:txBody>
      </p:sp>
      <p:sp>
        <p:nvSpPr>
          <p:cNvPr id="21" name="Text 18"/>
          <p:cNvSpPr txBox="1"/>
          <p:nvPr/>
        </p:nvSpPr>
        <p:spPr>
          <a:xfrm>
            <a:off x="1078992" y="2852928"/>
            <a:ext cx="9098280" cy="384048"/>
          </a:xfrm>
          <a:prstGeom prst="rect">
            <a:avLst/>
          </a:prstGeom>
          <a:noFill/>
          <a:ln/>
        </p:spPr>
        <p:txBody>
          <a:bodyPr wrap="square" lIns="0" tIns="0" rIns="0" bIns="0" rtlCol="0" anchor="ctr">
            <a:normAutofit/>
          </a:bodyPr>
          <a:lstStyle/>
          <a:p>
            <a:pPr marL="0" indent="0" algn="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ويتفرع عنه: ما تأثير كل بُعد من الأبعاد الآتية في جودة مخرجات التعلم لدى طالبات الجامعة؟</a:t>
            </a:r>
            <a:endParaRPr lang="en-US" sz="1800" dirty="0">
              <a:latin typeface="Times New Roman"/>
              <a:ea typeface="Times New Roman"/>
              <a:cs typeface="Traditional Arabic"/>
            </a:endParaRPr>
          </a:p>
        </p:txBody>
      </p:sp>
      <p:sp>
        <p:nvSpPr>
          <p:cNvPr id="22" name="Shape 19"/>
          <p:cNvSpPr/>
          <p:nvPr/>
        </p:nvSpPr>
        <p:spPr>
          <a:xfrm>
            <a:off x="8366760" y="3364992"/>
            <a:ext cx="2240280" cy="502920"/>
          </a:xfrm>
          <a:prstGeom prst="roundRect">
            <a:avLst>
              <a:gd name="adj" fmla="val 14545"/>
            </a:avLst>
          </a:prstGeom>
          <a:solidFill>
            <a:srgbClr val="10AEE0"/>
          </a:solidFill>
          <a:ln w="12700">
            <a:solidFill>
              <a:srgbClr val="10AEE0">
                <a:alpha val="0"/>
              </a:srgbClr>
            </a:solidFill>
            <a:prstDash val="solid"/>
          </a:ln>
        </p:spPr>
        <p:txBody>
          <a:bodyPr/>
          <a:lstStyle/>
          <a:p>
            <a:endParaRPr lang="en-US"/>
          </a:p>
        </p:txBody>
      </p:sp>
      <p:sp>
        <p:nvSpPr>
          <p:cNvPr id="23" name="Text 20"/>
          <p:cNvSpPr txBox="1"/>
          <p:nvPr/>
        </p:nvSpPr>
        <p:spPr>
          <a:xfrm>
            <a:off x="8439912" y="3383280"/>
            <a:ext cx="209397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سهولة الوصول إلى المادة العلمية</a:t>
            </a:r>
            <a:endParaRPr lang="en-US" sz="1800" dirty="0">
              <a:latin typeface="Times New Roman"/>
              <a:ea typeface="Times New Roman"/>
              <a:cs typeface="Traditional Arabic"/>
            </a:endParaRPr>
          </a:p>
        </p:txBody>
      </p:sp>
      <p:sp>
        <p:nvSpPr>
          <p:cNvPr id="24" name="Shape 21"/>
          <p:cNvSpPr/>
          <p:nvPr/>
        </p:nvSpPr>
        <p:spPr>
          <a:xfrm>
            <a:off x="5833872" y="3364992"/>
            <a:ext cx="2240280" cy="502920"/>
          </a:xfrm>
          <a:prstGeom prst="roundRect">
            <a:avLst>
              <a:gd name="adj" fmla="val 14545"/>
            </a:avLst>
          </a:prstGeom>
          <a:solidFill>
            <a:srgbClr val="1EA79A"/>
          </a:solidFill>
          <a:ln w="12700">
            <a:solidFill>
              <a:srgbClr val="1EA79A">
                <a:alpha val="0"/>
              </a:srgbClr>
            </a:solidFill>
            <a:prstDash val="solid"/>
          </a:ln>
        </p:spPr>
        <p:txBody>
          <a:bodyPr/>
          <a:lstStyle/>
          <a:p>
            <a:endParaRPr lang="en-US"/>
          </a:p>
        </p:txBody>
      </p:sp>
      <p:sp>
        <p:nvSpPr>
          <p:cNvPr id="25" name="Text 22"/>
          <p:cNvSpPr txBox="1"/>
          <p:nvPr/>
        </p:nvSpPr>
        <p:spPr>
          <a:xfrm>
            <a:off x="5907024" y="3383280"/>
            <a:ext cx="209397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الدروس التفاعلية</a:t>
            </a:r>
            <a:endParaRPr lang="en-US" sz="1800" dirty="0">
              <a:latin typeface="Times New Roman"/>
              <a:ea typeface="Times New Roman"/>
              <a:cs typeface="Traditional Arabic"/>
            </a:endParaRPr>
          </a:p>
        </p:txBody>
      </p:sp>
      <p:sp>
        <p:nvSpPr>
          <p:cNvPr id="26" name="Shape 23"/>
          <p:cNvSpPr/>
          <p:nvPr/>
        </p:nvSpPr>
        <p:spPr>
          <a:xfrm>
            <a:off x="3300984" y="3364992"/>
            <a:ext cx="2240280" cy="502920"/>
          </a:xfrm>
          <a:prstGeom prst="roundRect">
            <a:avLst>
              <a:gd name="adj" fmla="val 14545"/>
            </a:avLst>
          </a:prstGeom>
          <a:solidFill>
            <a:srgbClr val="0B2D45"/>
          </a:solidFill>
          <a:ln w="12700">
            <a:solidFill>
              <a:srgbClr val="0B2D45">
                <a:alpha val="0"/>
              </a:srgbClr>
            </a:solidFill>
            <a:prstDash val="solid"/>
          </a:ln>
        </p:spPr>
        <p:txBody>
          <a:bodyPr/>
          <a:lstStyle/>
          <a:p>
            <a:endParaRPr lang="en-US"/>
          </a:p>
        </p:txBody>
      </p:sp>
      <p:sp>
        <p:nvSpPr>
          <p:cNvPr id="27" name="Text 24"/>
          <p:cNvSpPr txBox="1"/>
          <p:nvPr/>
        </p:nvSpPr>
        <p:spPr>
          <a:xfrm>
            <a:off x="3374136" y="3383280"/>
            <a:ext cx="209397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التعلم الشخصي</a:t>
            </a:r>
            <a:endParaRPr lang="en-US" sz="1800" dirty="0">
              <a:latin typeface="Times New Roman"/>
              <a:ea typeface="Times New Roman"/>
              <a:cs typeface="Traditional Arabic"/>
            </a:endParaRPr>
          </a:p>
        </p:txBody>
      </p:sp>
      <p:sp>
        <p:nvSpPr>
          <p:cNvPr id="28" name="Shape 25"/>
          <p:cNvSpPr/>
          <p:nvPr/>
        </p:nvSpPr>
        <p:spPr>
          <a:xfrm>
            <a:off x="768096" y="3364992"/>
            <a:ext cx="2240280" cy="502920"/>
          </a:xfrm>
          <a:prstGeom prst="roundRect">
            <a:avLst>
              <a:gd name="adj" fmla="val 14545"/>
            </a:avLst>
          </a:prstGeom>
          <a:solidFill>
            <a:srgbClr val="F5A623"/>
          </a:solidFill>
          <a:ln w="12700">
            <a:solidFill>
              <a:srgbClr val="F5A623">
                <a:alpha val="0"/>
              </a:srgbClr>
            </a:solidFill>
            <a:prstDash val="solid"/>
          </a:ln>
        </p:spPr>
        <p:txBody>
          <a:bodyPr/>
          <a:lstStyle/>
          <a:p>
            <a:endParaRPr lang="en-US"/>
          </a:p>
        </p:txBody>
      </p:sp>
      <p:sp>
        <p:nvSpPr>
          <p:cNvPr id="29" name="Text 26"/>
          <p:cNvSpPr txBox="1"/>
          <p:nvPr/>
        </p:nvSpPr>
        <p:spPr>
          <a:xfrm>
            <a:off x="841248" y="3383280"/>
            <a:ext cx="209397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الإبداع والابتكار</a:t>
            </a:r>
            <a:endParaRPr lang="en-US" sz="1800" dirty="0">
              <a:latin typeface="Times New Roman"/>
              <a:ea typeface="Times New Roman"/>
              <a:cs typeface="Traditional Arabic"/>
            </a:endParaRPr>
          </a:p>
        </p:txBody>
      </p:sp>
      <p:sp>
        <p:nvSpPr>
          <p:cNvPr id="30" name="Shape 27"/>
          <p:cNvSpPr/>
          <p:nvPr/>
        </p:nvSpPr>
        <p:spPr>
          <a:xfrm>
            <a:off x="658368" y="5760720"/>
            <a:ext cx="10881360" cy="576072"/>
          </a:xfrm>
          <a:prstGeom prst="roundRect">
            <a:avLst>
              <a:gd name="adj" fmla="val 9524"/>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الأهداف</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أهداف الدراسة</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05</a:t>
            </a:r>
            <a:endParaRPr lang="en-US" sz="1800" dirty="0">
              <a:latin typeface="Times New Roman"/>
              <a:ea typeface="Times New Roman"/>
              <a:cs typeface="Traditional Arabic"/>
            </a:endParaRPr>
          </a:p>
        </p:txBody>
      </p:sp>
      <p:sp>
        <p:nvSpPr>
          <p:cNvPr id="9" name="Shape 6"/>
          <p:cNvSpPr/>
          <p:nvPr/>
        </p:nvSpPr>
        <p:spPr>
          <a:xfrm>
            <a:off x="8074152" y="1161288"/>
            <a:ext cx="3200400" cy="2816352"/>
          </a:xfrm>
          <a:prstGeom prst="roundRect">
            <a:avLst>
              <a:gd name="adj" fmla="val 2597"/>
            </a:avLst>
          </a:prstGeom>
          <a:solidFill>
            <a:srgbClr val="FFFFFF"/>
          </a:solidFill>
          <a:ln w="15240">
            <a:solidFill>
              <a:srgbClr val="10AEE0"/>
            </a:solidFill>
            <a:prstDash val="solid"/>
          </a:ln>
          <a:effectLst>
            <a:outerShdw blurRad="13970" dist="50800" dir="2700000" algn="bl" rotWithShape="0">
              <a:srgbClr val="000000">
                <a:alpha val="9000"/>
              </a:srgbClr>
            </a:outerShdw>
          </a:effectLst>
        </p:spPr>
        <p:txBody>
          <a:bodyPr/>
          <a:lstStyle/>
          <a:p>
            <a:endParaRPr lang="en-US"/>
          </a:p>
        </p:txBody>
      </p:sp>
      <p:sp>
        <p:nvSpPr>
          <p:cNvPr id="10" name="Shape 7"/>
          <p:cNvSpPr/>
          <p:nvPr/>
        </p:nvSpPr>
        <p:spPr>
          <a:xfrm>
            <a:off x="10515600" y="1389888"/>
            <a:ext cx="512064" cy="512064"/>
          </a:xfrm>
          <a:prstGeom prst="ellipse">
            <a:avLst/>
          </a:prstGeom>
          <a:solidFill>
            <a:srgbClr val="10AEE0"/>
          </a:solidFill>
          <a:ln w="12700">
            <a:solidFill>
              <a:srgbClr val="10AEE0">
                <a:alpha val="0"/>
              </a:srgbClr>
            </a:solidFill>
            <a:prstDash val="solid"/>
          </a:ln>
        </p:spPr>
        <p:txBody>
          <a:bodyPr/>
          <a:lstStyle/>
          <a:p>
            <a:endParaRPr lang="en-US"/>
          </a:p>
        </p:txBody>
      </p:sp>
      <p:sp>
        <p:nvSpPr>
          <p:cNvPr id="11" name="Text 8"/>
          <p:cNvSpPr txBox="1"/>
          <p:nvPr/>
        </p:nvSpPr>
        <p:spPr>
          <a:xfrm>
            <a:off x="10515600" y="1399032"/>
            <a:ext cx="512064" cy="49377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01</a:t>
            </a:r>
            <a:endParaRPr lang="en-US" sz="1800" dirty="0">
              <a:latin typeface="Times New Roman"/>
              <a:ea typeface="Times New Roman"/>
              <a:cs typeface="Traditional Arabic"/>
            </a:endParaRPr>
          </a:p>
        </p:txBody>
      </p:sp>
      <p:sp>
        <p:nvSpPr>
          <p:cNvPr id="12" name="Text 9"/>
          <p:cNvSpPr txBox="1"/>
          <p:nvPr/>
        </p:nvSpPr>
        <p:spPr>
          <a:xfrm>
            <a:off x="8348472" y="1389888"/>
            <a:ext cx="2029968" cy="502920"/>
          </a:xfrm>
          <a:prstGeom prst="rect">
            <a:avLst/>
          </a:prstGeom>
          <a:noFill/>
          <a:ln/>
        </p:spPr>
        <p:txBody>
          <a:bodyPr wrap="square" lIns="0" tIns="0" rIns="0" bIns="0" rtlCol="0" anchor="ctr">
            <a:normAutofit/>
          </a:bodyPr>
          <a:lstStyle/>
          <a:p>
            <a:pPr marL="0" indent="0" algn="r" rtl="1">
              <a:lnSpc>
                <a:spcPct val="100000"/>
              </a:lnSpc>
              <a:buNone/>
            </a:pPr>
            <a:r>
              <a:rPr lang="en-US" sz="2300" b="1" dirty="0">
                <a:solidFill>
                  <a:srgbClr val="10AEE0"/>
                </a:solidFill>
                <a:latin typeface="Times New Roman" pitchFamily="34" charset="0"/>
                <a:ea typeface="Times New Roman" pitchFamily="34" charset="-122"/>
                <a:cs typeface="Traditional Arabic" pitchFamily="34" charset="-120"/>
              </a:rPr>
              <a:t>الكشف عن العلاقة</a:t>
            </a:r>
            <a:endParaRPr lang="en-US" sz="2300" dirty="0">
              <a:latin typeface="Times New Roman"/>
              <a:ea typeface="Times New Roman"/>
              <a:cs typeface="Traditional Arabic"/>
            </a:endParaRPr>
          </a:p>
        </p:txBody>
      </p:sp>
      <p:sp>
        <p:nvSpPr>
          <p:cNvPr id="13" name="Text 10"/>
          <p:cNvSpPr txBox="1"/>
          <p:nvPr/>
        </p:nvSpPr>
        <p:spPr>
          <a:xfrm>
            <a:off x="8385048" y="2103120"/>
            <a:ext cx="2578608" cy="1188720"/>
          </a:xfrm>
          <a:prstGeom prst="rect">
            <a:avLst/>
          </a:prstGeom>
          <a:noFill/>
          <a:ln/>
        </p:spPr>
        <p:txBody>
          <a:bodyPr wrap="square" lIns="0" tIns="0" rIns="0" bIns="0" rtlCol="0" anchor="t">
            <a:normAutofit/>
          </a:bodyPr>
          <a:lstStyle/>
          <a:p>
            <a:pPr marL="0" indent="0" algn="ctr" rtl="1">
              <a:lnSpc>
                <a:spcPct val="100000"/>
              </a:lnSpc>
              <a:buNone/>
            </a:pPr>
            <a:r>
              <a:rPr lang="en-US" sz="1900" dirty="0">
                <a:solidFill>
                  <a:srgbClr val="263844"/>
                </a:solidFill>
                <a:latin typeface="Times New Roman" pitchFamily="34" charset="0"/>
                <a:ea typeface="Times New Roman" pitchFamily="34" charset="-122"/>
                <a:cs typeface="Traditional Arabic" pitchFamily="34" charset="-120"/>
              </a:rPr>
              <a:t>الكشف عن طبيعة العلاقة بين استخدام تطبيقات الذكاء الاصطناعي التوليدي وجودة مخرجات التعلم لدى طالبات الجامعة.</a:t>
            </a:r>
            <a:endParaRPr lang="en-US" sz="1900" dirty="0">
              <a:latin typeface="Times New Roman"/>
              <a:ea typeface="Times New Roman"/>
              <a:cs typeface="Traditional Arabic"/>
            </a:endParaRPr>
          </a:p>
        </p:txBody>
      </p:sp>
      <p:sp>
        <p:nvSpPr>
          <p:cNvPr id="14" name="Shape 11"/>
          <p:cNvSpPr/>
          <p:nvPr/>
        </p:nvSpPr>
        <p:spPr>
          <a:xfrm>
            <a:off x="4507992" y="1161288"/>
            <a:ext cx="3200400" cy="2816352"/>
          </a:xfrm>
          <a:prstGeom prst="roundRect">
            <a:avLst>
              <a:gd name="adj" fmla="val 2597"/>
            </a:avLst>
          </a:prstGeom>
          <a:solidFill>
            <a:srgbClr val="FFFFFF"/>
          </a:solidFill>
          <a:ln w="15240">
            <a:solidFill>
              <a:srgbClr val="0B2D45"/>
            </a:solidFill>
            <a:prstDash val="solid"/>
          </a:ln>
          <a:effectLst>
            <a:outerShdw blurRad="13970" dist="50800" dir="2700000" algn="bl" rotWithShape="0">
              <a:srgbClr val="000000">
                <a:alpha val="9000"/>
              </a:srgbClr>
            </a:outerShdw>
          </a:effectLst>
        </p:spPr>
        <p:txBody>
          <a:bodyPr/>
          <a:lstStyle/>
          <a:p>
            <a:endParaRPr lang="en-US"/>
          </a:p>
        </p:txBody>
      </p:sp>
      <p:sp>
        <p:nvSpPr>
          <p:cNvPr id="15" name="Shape 12"/>
          <p:cNvSpPr/>
          <p:nvPr/>
        </p:nvSpPr>
        <p:spPr>
          <a:xfrm>
            <a:off x="6949440" y="1389888"/>
            <a:ext cx="512064" cy="512064"/>
          </a:xfrm>
          <a:prstGeom prst="ellipse">
            <a:avLst/>
          </a:prstGeom>
          <a:solidFill>
            <a:srgbClr val="0B2D45"/>
          </a:solidFill>
          <a:ln w="12700">
            <a:solidFill>
              <a:srgbClr val="0B2D45">
                <a:alpha val="0"/>
              </a:srgbClr>
            </a:solidFill>
            <a:prstDash val="solid"/>
          </a:ln>
        </p:spPr>
        <p:txBody>
          <a:bodyPr/>
          <a:lstStyle/>
          <a:p>
            <a:endParaRPr lang="en-US"/>
          </a:p>
        </p:txBody>
      </p:sp>
      <p:sp>
        <p:nvSpPr>
          <p:cNvPr id="16" name="Text 13"/>
          <p:cNvSpPr txBox="1"/>
          <p:nvPr/>
        </p:nvSpPr>
        <p:spPr>
          <a:xfrm>
            <a:off x="6949440" y="1399032"/>
            <a:ext cx="512064" cy="49377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02</a:t>
            </a:r>
            <a:endParaRPr lang="en-US" sz="1800" dirty="0">
              <a:latin typeface="Times New Roman"/>
              <a:ea typeface="Times New Roman"/>
              <a:cs typeface="Traditional Arabic"/>
            </a:endParaRPr>
          </a:p>
        </p:txBody>
      </p:sp>
      <p:sp>
        <p:nvSpPr>
          <p:cNvPr id="17" name="Text 14"/>
          <p:cNvSpPr txBox="1"/>
          <p:nvPr/>
        </p:nvSpPr>
        <p:spPr>
          <a:xfrm>
            <a:off x="4782312" y="1389888"/>
            <a:ext cx="2029968" cy="502920"/>
          </a:xfrm>
          <a:prstGeom prst="rect">
            <a:avLst/>
          </a:prstGeom>
          <a:noFill/>
          <a:ln/>
        </p:spPr>
        <p:txBody>
          <a:bodyPr wrap="square" lIns="0" tIns="0" rIns="0" bIns="0" rtlCol="0" anchor="ctr">
            <a:normAutofit/>
          </a:bodyPr>
          <a:lstStyle/>
          <a:p>
            <a:pPr marL="0" indent="0" algn="r" rtl="1">
              <a:lnSpc>
                <a:spcPct val="100000"/>
              </a:lnSpc>
              <a:buNone/>
            </a:pPr>
            <a:r>
              <a:rPr lang="en-US" sz="2300" b="1" dirty="0">
                <a:solidFill>
                  <a:srgbClr val="0B2D45"/>
                </a:solidFill>
                <a:latin typeface="Times New Roman" pitchFamily="34" charset="0"/>
                <a:ea typeface="Times New Roman" pitchFamily="34" charset="-122"/>
                <a:cs typeface="Traditional Arabic" pitchFamily="34" charset="-120"/>
              </a:rPr>
              <a:t>التعرّف على التأثير</a:t>
            </a:r>
            <a:endParaRPr lang="en-US" sz="2300" dirty="0">
              <a:latin typeface="Times New Roman"/>
              <a:ea typeface="Times New Roman"/>
              <a:cs typeface="Traditional Arabic"/>
            </a:endParaRPr>
          </a:p>
        </p:txBody>
      </p:sp>
      <p:sp>
        <p:nvSpPr>
          <p:cNvPr id="18" name="Text 15"/>
          <p:cNvSpPr txBox="1"/>
          <p:nvPr/>
        </p:nvSpPr>
        <p:spPr>
          <a:xfrm>
            <a:off x="4818888" y="2103120"/>
            <a:ext cx="2578608" cy="1188720"/>
          </a:xfrm>
          <a:prstGeom prst="rect">
            <a:avLst/>
          </a:prstGeom>
          <a:noFill/>
          <a:ln/>
        </p:spPr>
        <p:txBody>
          <a:bodyPr wrap="square" lIns="0" tIns="0" rIns="0" bIns="0" rtlCol="0" anchor="t">
            <a:normAutofit/>
          </a:bodyPr>
          <a:lstStyle/>
          <a:p>
            <a:pPr marL="0" indent="0" algn="r" rtl="1">
              <a:lnSpc>
                <a:spcPct val="100000"/>
              </a:lnSpc>
              <a:buNone/>
            </a:pPr>
            <a:r>
              <a:rPr lang="en-US" sz="1900" dirty="0">
                <a:solidFill>
                  <a:srgbClr val="263844"/>
                </a:solidFill>
                <a:latin typeface="Times New Roman" pitchFamily="34" charset="0"/>
                <a:ea typeface="Times New Roman" pitchFamily="34" charset="-122"/>
                <a:cs typeface="Traditional Arabic" pitchFamily="34" charset="-120"/>
              </a:rPr>
              <a:t>التعرّف على تأثير استخدام تطبيقات الذكاء الاصطناعي التوليدي في جودة مخرجات التعلم لدى طالبات الجامعة.</a:t>
            </a:r>
            <a:endParaRPr lang="en-US" sz="1900" dirty="0">
              <a:latin typeface="Times New Roman"/>
              <a:ea typeface="Times New Roman"/>
              <a:cs typeface="Traditional Arabic"/>
            </a:endParaRPr>
          </a:p>
        </p:txBody>
      </p:sp>
      <p:sp>
        <p:nvSpPr>
          <p:cNvPr id="19" name="Shape 16"/>
          <p:cNvSpPr/>
          <p:nvPr/>
        </p:nvSpPr>
        <p:spPr>
          <a:xfrm>
            <a:off x="941832" y="1161288"/>
            <a:ext cx="3200400" cy="2816352"/>
          </a:xfrm>
          <a:prstGeom prst="roundRect">
            <a:avLst>
              <a:gd name="adj" fmla="val 2597"/>
            </a:avLst>
          </a:prstGeom>
          <a:solidFill>
            <a:srgbClr val="FFFFFF"/>
          </a:solidFill>
          <a:ln w="15240">
            <a:solidFill>
              <a:srgbClr val="F5A623"/>
            </a:solidFill>
            <a:prstDash val="solid"/>
          </a:ln>
          <a:effectLst>
            <a:outerShdw blurRad="13970" dist="50800" dir="2700000" algn="bl" rotWithShape="0">
              <a:srgbClr val="000000">
                <a:alpha val="9000"/>
              </a:srgbClr>
            </a:outerShdw>
          </a:effectLst>
        </p:spPr>
        <p:txBody>
          <a:bodyPr/>
          <a:lstStyle/>
          <a:p>
            <a:endParaRPr lang="en-US"/>
          </a:p>
        </p:txBody>
      </p:sp>
      <p:sp>
        <p:nvSpPr>
          <p:cNvPr id="20" name="Shape 17"/>
          <p:cNvSpPr/>
          <p:nvPr/>
        </p:nvSpPr>
        <p:spPr>
          <a:xfrm>
            <a:off x="3383280" y="1389888"/>
            <a:ext cx="512064" cy="512064"/>
          </a:xfrm>
          <a:prstGeom prst="ellipse">
            <a:avLst/>
          </a:prstGeom>
          <a:solidFill>
            <a:srgbClr val="F5A623"/>
          </a:solidFill>
          <a:ln w="12700">
            <a:solidFill>
              <a:srgbClr val="F5A623">
                <a:alpha val="0"/>
              </a:srgbClr>
            </a:solidFill>
            <a:prstDash val="solid"/>
          </a:ln>
        </p:spPr>
        <p:txBody>
          <a:bodyPr/>
          <a:lstStyle/>
          <a:p>
            <a:endParaRPr lang="en-US"/>
          </a:p>
        </p:txBody>
      </p:sp>
      <p:sp>
        <p:nvSpPr>
          <p:cNvPr id="21" name="Text 18"/>
          <p:cNvSpPr txBox="1"/>
          <p:nvPr/>
        </p:nvSpPr>
        <p:spPr>
          <a:xfrm>
            <a:off x="3383280" y="1399032"/>
            <a:ext cx="512064" cy="49377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03</a:t>
            </a:r>
            <a:endParaRPr lang="en-US" sz="1800" dirty="0">
              <a:latin typeface="Times New Roman"/>
              <a:ea typeface="Times New Roman"/>
              <a:cs typeface="Traditional Arabic"/>
            </a:endParaRPr>
          </a:p>
        </p:txBody>
      </p:sp>
      <p:sp>
        <p:nvSpPr>
          <p:cNvPr id="22" name="Text 19"/>
          <p:cNvSpPr txBox="1"/>
          <p:nvPr/>
        </p:nvSpPr>
        <p:spPr>
          <a:xfrm>
            <a:off x="1216152" y="1389888"/>
            <a:ext cx="2029968" cy="502920"/>
          </a:xfrm>
          <a:prstGeom prst="rect">
            <a:avLst/>
          </a:prstGeom>
          <a:noFill/>
          <a:ln/>
        </p:spPr>
        <p:txBody>
          <a:bodyPr wrap="square" lIns="0" tIns="0" rIns="0" bIns="0" rtlCol="0" anchor="ctr">
            <a:normAutofit/>
          </a:bodyPr>
          <a:lstStyle/>
          <a:p>
            <a:pPr marL="0" indent="0" algn="r" rtl="1">
              <a:lnSpc>
                <a:spcPct val="100000"/>
              </a:lnSpc>
              <a:buNone/>
            </a:pPr>
            <a:r>
              <a:rPr lang="en-US" sz="2300" b="1" dirty="0">
                <a:solidFill>
                  <a:srgbClr val="F5A623"/>
                </a:solidFill>
                <a:latin typeface="Times New Roman" pitchFamily="34" charset="0"/>
                <a:ea typeface="Times New Roman" pitchFamily="34" charset="-122"/>
                <a:cs typeface="Traditional Arabic" pitchFamily="34" charset="-120"/>
              </a:rPr>
              <a:t>الكشف عن الفروق</a:t>
            </a:r>
            <a:endParaRPr lang="en-US" sz="2300" dirty="0">
              <a:latin typeface="Times New Roman"/>
              <a:ea typeface="Times New Roman"/>
              <a:cs typeface="Traditional Arabic"/>
            </a:endParaRPr>
          </a:p>
        </p:txBody>
      </p:sp>
      <p:sp>
        <p:nvSpPr>
          <p:cNvPr id="23" name="Text 20"/>
          <p:cNvSpPr txBox="1"/>
          <p:nvPr/>
        </p:nvSpPr>
        <p:spPr>
          <a:xfrm>
            <a:off x="1252728" y="2103120"/>
            <a:ext cx="2578608" cy="1188720"/>
          </a:xfrm>
          <a:prstGeom prst="rect">
            <a:avLst/>
          </a:prstGeom>
          <a:noFill/>
          <a:ln/>
        </p:spPr>
        <p:txBody>
          <a:bodyPr wrap="square" lIns="0" tIns="0" rIns="0" bIns="0" rtlCol="0" anchor="t">
            <a:normAutofit/>
          </a:bodyPr>
          <a:lstStyle/>
          <a:p>
            <a:pPr marL="0" indent="0" algn="ctr" rtl="1">
              <a:lnSpc>
                <a:spcPct val="100000"/>
              </a:lnSpc>
              <a:buNone/>
            </a:pPr>
            <a:r>
              <a:rPr lang="en-US" sz="1900" dirty="0">
                <a:solidFill>
                  <a:srgbClr val="263844"/>
                </a:solidFill>
                <a:latin typeface="Times New Roman" pitchFamily="34" charset="0"/>
                <a:ea typeface="Times New Roman" pitchFamily="34" charset="-122"/>
                <a:cs typeface="Traditional Arabic" pitchFamily="34" charset="-120"/>
              </a:rPr>
              <a:t>الكشف عن الفروق في متغيرات الدراسة التي تُعزى إلى التخصص والمستوى الدراسي والعمر.</a:t>
            </a:r>
            <a:endParaRPr lang="en-US" sz="1900" dirty="0">
              <a:latin typeface="Times New Roman"/>
              <a:ea typeface="Times New Roman"/>
              <a:cs typeface="Traditional Arabic"/>
            </a:endParaRPr>
          </a:p>
        </p:txBody>
      </p:sp>
      <p:sp>
        <p:nvSpPr>
          <p:cNvPr id="24" name="Text 21"/>
          <p:cNvSpPr txBox="1"/>
          <p:nvPr/>
        </p:nvSpPr>
        <p:spPr>
          <a:xfrm>
            <a:off x="4663440" y="3410712"/>
            <a:ext cx="2880360" cy="34747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ويتحقق الهدف الثاني عبر الأبعاد الأربعة:</a:t>
            </a:r>
            <a:endParaRPr lang="en-US" sz="1800" dirty="0">
              <a:latin typeface="Times New Roman"/>
              <a:ea typeface="Times New Roman"/>
              <a:cs typeface="Traditional Arabic"/>
            </a:endParaRPr>
          </a:p>
        </p:txBody>
      </p:sp>
      <p:sp>
        <p:nvSpPr>
          <p:cNvPr id="25" name="Shape 22"/>
          <p:cNvSpPr/>
          <p:nvPr/>
        </p:nvSpPr>
        <p:spPr>
          <a:xfrm>
            <a:off x="8732520" y="4160520"/>
            <a:ext cx="2514600" cy="457200"/>
          </a:xfrm>
          <a:prstGeom prst="roundRect">
            <a:avLst>
              <a:gd name="adj" fmla="val 16000"/>
            </a:avLst>
          </a:prstGeom>
          <a:solidFill>
            <a:srgbClr val="EAF8FD"/>
          </a:solidFill>
          <a:ln w="12700">
            <a:solidFill>
              <a:srgbClr val="10AEE0"/>
            </a:solidFill>
            <a:prstDash val="solid"/>
          </a:ln>
        </p:spPr>
        <p:txBody>
          <a:bodyPr/>
          <a:lstStyle/>
          <a:p>
            <a:endParaRPr lang="en-US"/>
          </a:p>
        </p:txBody>
      </p:sp>
      <p:sp>
        <p:nvSpPr>
          <p:cNvPr id="26" name="Text 23"/>
          <p:cNvSpPr txBox="1"/>
          <p:nvPr/>
        </p:nvSpPr>
        <p:spPr>
          <a:xfrm>
            <a:off x="8805672" y="4178808"/>
            <a:ext cx="2368296"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0B2D45"/>
                </a:solidFill>
                <a:latin typeface="Times New Roman" pitchFamily="34" charset="0"/>
                <a:ea typeface="Times New Roman" pitchFamily="34" charset="-122"/>
                <a:cs typeface="Traditional Arabic" pitchFamily="34" charset="-120"/>
              </a:rPr>
              <a:t>سهولة الوصول إلى المادة العلمية</a:t>
            </a:r>
            <a:endParaRPr lang="en-US" sz="1800" dirty="0">
              <a:latin typeface="Times New Roman"/>
              <a:ea typeface="Times New Roman"/>
              <a:cs typeface="Traditional Arabic"/>
            </a:endParaRPr>
          </a:p>
        </p:txBody>
      </p:sp>
      <p:sp>
        <p:nvSpPr>
          <p:cNvPr id="27" name="Shape 24"/>
          <p:cNvSpPr/>
          <p:nvPr/>
        </p:nvSpPr>
        <p:spPr>
          <a:xfrm>
            <a:off x="6035040" y="4160520"/>
            <a:ext cx="2514600" cy="457200"/>
          </a:xfrm>
          <a:prstGeom prst="roundRect">
            <a:avLst>
              <a:gd name="adj" fmla="val 16000"/>
            </a:avLst>
          </a:prstGeom>
          <a:solidFill>
            <a:srgbClr val="EAF8F1"/>
          </a:solidFill>
          <a:ln w="12700">
            <a:solidFill>
              <a:srgbClr val="1EA79A"/>
            </a:solidFill>
            <a:prstDash val="solid"/>
          </a:ln>
        </p:spPr>
        <p:txBody>
          <a:bodyPr/>
          <a:lstStyle/>
          <a:p>
            <a:endParaRPr lang="en-US"/>
          </a:p>
        </p:txBody>
      </p:sp>
      <p:sp>
        <p:nvSpPr>
          <p:cNvPr id="28" name="Text 25"/>
          <p:cNvSpPr txBox="1"/>
          <p:nvPr/>
        </p:nvSpPr>
        <p:spPr>
          <a:xfrm>
            <a:off x="6108192" y="4178808"/>
            <a:ext cx="2368296"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1EA79A"/>
                </a:solidFill>
                <a:latin typeface="Times New Roman" pitchFamily="34" charset="0"/>
                <a:ea typeface="Times New Roman" pitchFamily="34" charset="-122"/>
                <a:cs typeface="Traditional Arabic" pitchFamily="34" charset="-120"/>
              </a:rPr>
              <a:t>الدروس التفاعلية</a:t>
            </a:r>
            <a:endParaRPr lang="en-US" sz="1800" dirty="0">
              <a:latin typeface="Times New Roman"/>
              <a:ea typeface="Times New Roman"/>
              <a:cs typeface="Traditional Arabic"/>
            </a:endParaRPr>
          </a:p>
        </p:txBody>
      </p:sp>
      <p:sp>
        <p:nvSpPr>
          <p:cNvPr id="29" name="Shape 26"/>
          <p:cNvSpPr/>
          <p:nvPr/>
        </p:nvSpPr>
        <p:spPr>
          <a:xfrm>
            <a:off x="3337560" y="4160520"/>
            <a:ext cx="2514600" cy="457200"/>
          </a:xfrm>
          <a:prstGeom prst="roundRect">
            <a:avLst>
              <a:gd name="adj" fmla="val 16000"/>
            </a:avLst>
          </a:prstGeom>
          <a:solidFill>
            <a:srgbClr val="EDF3F6"/>
          </a:solidFill>
          <a:ln w="12700">
            <a:solidFill>
              <a:srgbClr val="0B2D45"/>
            </a:solidFill>
            <a:prstDash val="solid"/>
          </a:ln>
        </p:spPr>
        <p:txBody>
          <a:bodyPr/>
          <a:lstStyle/>
          <a:p>
            <a:endParaRPr lang="en-US"/>
          </a:p>
        </p:txBody>
      </p:sp>
      <p:sp>
        <p:nvSpPr>
          <p:cNvPr id="30" name="Text 27"/>
          <p:cNvSpPr txBox="1"/>
          <p:nvPr/>
        </p:nvSpPr>
        <p:spPr>
          <a:xfrm>
            <a:off x="3410712" y="4178808"/>
            <a:ext cx="2368296"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0B2D45"/>
                </a:solidFill>
                <a:latin typeface="Times New Roman" pitchFamily="34" charset="0"/>
                <a:ea typeface="Times New Roman" pitchFamily="34" charset="-122"/>
                <a:cs typeface="Traditional Arabic" pitchFamily="34" charset="-120"/>
              </a:rPr>
              <a:t>التعلم الشخصي</a:t>
            </a:r>
            <a:endParaRPr lang="en-US" sz="1800" dirty="0">
              <a:latin typeface="Times New Roman"/>
              <a:ea typeface="Times New Roman"/>
              <a:cs typeface="Traditional Arabic"/>
            </a:endParaRPr>
          </a:p>
        </p:txBody>
      </p:sp>
      <p:sp>
        <p:nvSpPr>
          <p:cNvPr id="31" name="Shape 28"/>
          <p:cNvSpPr/>
          <p:nvPr/>
        </p:nvSpPr>
        <p:spPr>
          <a:xfrm>
            <a:off x="640080" y="4160520"/>
            <a:ext cx="2514600" cy="457200"/>
          </a:xfrm>
          <a:prstGeom prst="roundRect">
            <a:avLst>
              <a:gd name="adj" fmla="val 16000"/>
            </a:avLst>
          </a:prstGeom>
          <a:solidFill>
            <a:srgbClr val="FFF4E5"/>
          </a:solidFill>
          <a:ln w="12700">
            <a:solidFill>
              <a:srgbClr val="F5A623"/>
            </a:solidFill>
            <a:prstDash val="solid"/>
          </a:ln>
        </p:spPr>
        <p:txBody>
          <a:bodyPr/>
          <a:lstStyle/>
          <a:p>
            <a:endParaRPr lang="en-US"/>
          </a:p>
        </p:txBody>
      </p:sp>
      <p:sp>
        <p:nvSpPr>
          <p:cNvPr id="32" name="Text 29"/>
          <p:cNvSpPr txBox="1"/>
          <p:nvPr/>
        </p:nvSpPr>
        <p:spPr>
          <a:xfrm>
            <a:off x="713232" y="4178808"/>
            <a:ext cx="2368296"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5A623"/>
                </a:solidFill>
                <a:latin typeface="Times New Roman" pitchFamily="34" charset="0"/>
                <a:ea typeface="Times New Roman" pitchFamily="34" charset="-122"/>
                <a:cs typeface="Traditional Arabic" pitchFamily="34" charset="-120"/>
              </a:rPr>
              <a:t>الإبداع والابتكار</a:t>
            </a:r>
            <a:endParaRPr lang="en-US" sz="1800" dirty="0">
              <a:latin typeface="Times New Roman"/>
              <a:ea typeface="Times New Roman"/>
              <a:cs typeface="Traditional Arabic"/>
            </a:endParaRPr>
          </a:p>
        </p:txBody>
      </p:sp>
      <p:sp>
        <p:nvSpPr>
          <p:cNvPr id="33" name="Shape 30"/>
          <p:cNvSpPr/>
          <p:nvPr/>
        </p:nvSpPr>
        <p:spPr>
          <a:xfrm>
            <a:off x="1828800" y="5138928"/>
            <a:ext cx="8458200" cy="0"/>
          </a:xfrm>
          <a:prstGeom prst="line">
            <a:avLst/>
          </a:prstGeom>
          <a:noFill/>
          <a:ln w="25400">
            <a:solidFill>
              <a:srgbClr val="10AEE0"/>
            </a:solidFill>
            <a:prstDash val="solid"/>
            <a:tailEnd type="triangle"/>
          </a:ln>
        </p:spPr>
        <p:txBody>
          <a:bodyPr/>
          <a:lstStyle/>
          <a:p>
            <a:endParaRPr lang="en-US"/>
          </a:p>
        </p:txBody>
      </p:sp>
      <p:sp>
        <p:nvSpPr>
          <p:cNvPr id="34" name="Shape 31"/>
          <p:cNvSpPr/>
          <p:nvPr/>
        </p:nvSpPr>
        <p:spPr>
          <a:xfrm>
            <a:off x="9656064" y="4892040"/>
            <a:ext cx="1051560" cy="502920"/>
          </a:xfrm>
          <a:prstGeom prst="roundRect">
            <a:avLst>
              <a:gd name="adj" fmla="val 14545"/>
            </a:avLst>
          </a:prstGeom>
          <a:solidFill>
            <a:srgbClr val="0B2D45"/>
          </a:solidFill>
          <a:ln w="12700">
            <a:solidFill>
              <a:srgbClr val="0B2D45">
                <a:alpha val="0"/>
              </a:srgbClr>
            </a:solidFill>
            <a:prstDash val="solid"/>
          </a:ln>
        </p:spPr>
        <p:txBody>
          <a:bodyPr/>
          <a:lstStyle/>
          <a:p>
            <a:endParaRPr lang="en-US"/>
          </a:p>
        </p:txBody>
      </p:sp>
      <p:sp>
        <p:nvSpPr>
          <p:cNvPr id="35" name="Text 32"/>
          <p:cNvSpPr txBox="1"/>
          <p:nvPr/>
        </p:nvSpPr>
        <p:spPr>
          <a:xfrm>
            <a:off x="9729216" y="4910328"/>
            <a:ext cx="90525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السؤال</a:t>
            </a:r>
            <a:endParaRPr lang="en-US" sz="1800" dirty="0">
              <a:latin typeface="Times New Roman"/>
              <a:ea typeface="Times New Roman"/>
              <a:cs typeface="Traditional Arabic"/>
            </a:endParaRPr>
          </a:p>
        </p:txBody>
      </p:sp>
      <p:sp>
        <p:nvSpPr>
          <p:cNvPr id="36" name="Shape 33"/>
          <p:cNvSpPr/>
          <p:nvPr/>
        </p:nvSpPr>
        <p:spPr>
          <a:xfrm>
            <a:off x="5623560" y="4892040"/>
            <a:ext cx="1051560" cy="502920"/>
          </a:xfrm>
          <a:prstGeom prst="roundRect">
            <a:avLst>
              <a:gd name="adj" fmla="val 14545"/>
            </a:avLst>
          </a:prstGeom>
          <a:solidFill>
            <a:srgbClr val="10AEE0"/>
          </a:solidFill>
          <a:ln w="12700">
            <a:solidFill>
              <a:srgbClr val="10AEE0">
                <a:alpha val="0"/>
              </a:srgbClr>
            </a:solidFill>
            <a:prstDash val="solid"/>
          </a:ln>
        </p:spPr>
        <p:txBody>
          <a:bodyPr/>
          <a:lstStyle/>
          <a:p>
            <a:endParaRPr lang="en-US"/>
          </a:p>
        </p:txBody>
      </p:sp>
      <p:sp>
        <p:nvSpPr>
          <p:cNvPr id="37" name="Text 34"/>
          <p:cNvSpPr txBox="1"/>
          <p:nvPr/>
        </p:nvSpPr>
        <p:spPr>
          <a:xfrm>
            <a:off x="5696712" y="4910328"/>
            <a:ext cx="90525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الهدف</a:t>
            </a:r>
            <a:endParaRPr lang="en-US" sz="1800" dirty="0">
              <a:latin typeface="Times New Roman"/>
              <a:ea typeface="Times New Roman"/>
              <a:cs typeface="Traditional Arabic"/>
            </a:endParaRPr>
          </a:p>
        </p:txBody>
      </p:sp>
      <p:sp>
        <p:nvSpPr>
          <p:cNvPr id="38" name="Shape 35"/>
          <p:cNvSpPr/>
          <p:nvPr/>
        </p:nvSpPr>
        <p:spPr>
          <a:xfrm>
            <a:off x="1435608" y="4892040"/>
            <a:ext cx="1051560" cy="502920"/>
          </a:xfrm>
          <a:prstGeom prst="roundRect">
            <a:avLst>
              <a:gd name="adj" fmla="val 14545"/>
            </a:avLst>
          </a:prstGeom>
          <a:solidFill>
            <a:srgbClr val="1EA79A"/>
          </a:solidFill>
          <a:ln w="12700">
            <a:solidFill>
              <a:srgbClr val="1EA79A">
                <a:alpha val="0"/>
              </a:srgbClr>
            </a:solidFill>
            <a:prstDash val="solid"/>
          </a:ln>
        </p:spPr>
        <p:txBody>
          <a:bodyPr/>
          <a:lstStyle/>
          <a:p>
            <a:endParaRPr lang="en-US"/>
          </a:p>
        </p:txBody>
      </p:sp>
      <p:sp>
        <p:nvSpPr>
          <p:cNvPr id="39" name="Text 36"/>
          <p:cNvSpPr txBox="1"/>
          <p:nvPr/>
        </p:nvSpPr>
        <p:spPr>
          <a:xfrm>
            <a:off x="1508760" y="4910328"/>
            <a:ext cx="905256" cy="46634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التحليل</a:t>
            </a:r>
            <a:endParaRPr lang="en-US" sz="1800" dirty="0">
              <a:latin typeface="Times New Roman"/>
              <a:ea typeface="Times New Roman"/>
              <a:cs typeface="Traditional Arabic"/>
            </a:endParaRPr>
          </a:p>
        </p:txBody>
      </p:sp>
      <p:sp>
        <p:nvSpPr>
          <p:cNvPr id="40" name="Shape 37"/>
          <p:cNvSpPr/>
          <p:nvPr/>
        </p:nvSpPr>
        <p:spPr>
          <a:xfrm>
            <a:off x="658368" y="5705856"/>
            <a:ext cx="10881360" cy="594360"/>
          </a:xfrm>
          <a:prstGeom prst="roundRect">
            <a:avLst>
              <a:gd name="adj" fmla="val 9231"/>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الفروض</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فروض الدراسة</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06</a:t>
            </a:r>
            <a:endParaRPr lang="en-US" sz="1800" dirty="0">
              <a:latin typeface="Times New Roman"/>
              <a:ea typeface="Times New Roman"/>
              <a:cs typeface="Traditional Arabic"/>
            </a:endParaRPr>
          </a:p>
        </p:txBody>
      </p:sp>
      <p:sp>
        <p:nvSpPr>
          <p:cNvPr id="9" name="Shape 6"/>
          <p:cNvSpPr/>
          <p:nvPr/>
        </p:nvSpPr>
        <p:spPr>
          <a:xfrm>
            <a:off x="685800" y="1024128"/>
            <a:ext cx="10844784" cy="932688"/>
          </a:xfrm>
          <a:prstGeom prst="roundRect">
            <a:avLst>
              <a:gd name="adj" fmla="val 5882"/>
            </a:avLst>
          </a:prstGeom>
          <a:solidFill>
            <a:srgbClr val="FFFFFF"/>
          </a:solidFill>
          <a:ln w="15240">
            <a:solidFill>
              <a:srgbClr val="10AEE0"/>
            </a:solidFill>
            <a:prstDash val="solid"/>
          </a:ln>
        </p:spPr>
        <p:txBody>
          <a:bodyPr/>
          <a:lstStyle/>
          <a:p>
            <a:endParaRPr lang="en-US"/>
          </a:p>
        </p:txBody>
      </p:sp>
      <p:sp>
        <p:nvSpPr>
          <p:cNvPr id="10" name="Shape 7"/>
          <p:cNvSpPr/>
          <p:nvPr/>
        </p:nvSpPr>
        <p:spPr>
          <a:xfrm>
            <a:off x="10424160" y="1188720"/>
            <a:ext cx="640080" cy="420624"/>
          </a:xfrm>
          <a:prstGeom prst="roundRect">
            <a:avLst>
              <a:gd name="adj" fmla="val 17391"/>
            </a:avLst>
          </a:prstGeom>
          <a:solidFill>
            <a:srgbClr val="10AEE0"/>
          </a:solidFill>
          <a:ln w="12700">
            <a:solidFill>
              <a:srgbClr val="10AEE0">
                <a:alpha val="0"/>
              </a:srgbClr>
            </a:solidFill>
            <a:prstDash val="solid"/>
          </a:ln>
        </p:spPr>
        <p:txBody>
          <a:bodyPr/>
          <a:lstStyle/>
          <a:p>
            <a:endParaRPr lang="en-US"/>
          </a:p>
        </p:txBody>
      </p:sp>
      <p:sp>
        <p:nvSpPr>
          <p:cNvPr id="11" name="Text 8"/>
          <p:cNvSpPr txBox="1"/>
          <p:nvPr/>
        </p:nvSpPr>
        <p:spPr>
          <a:xfrm>
            <a:off x="10497312" y="1207008"/>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H1</a:t>
            </a:r>
            <a:endParaRPr lang="en-US" sz="1800" dirty="0">
              <a:latin typeface="Times New Roman"/>
              <a:ea typeface="Times New Roman"/>
              <a:cs typeface="Traditional Arabic"/>
            </a:endParaRPr>
          </a:p>
        </p:txBody>
      </p:sp>
      <p:sp>
        <p:nvSpPr>
          <p:cNvPr id="12" name="Text 9"/>
          <p:cNvSpPr txBox="1"/>
          <p:nvPr/>
        </p:nvSpPr>
        <p:spPr>
          <a:xfrm>
            <a:off x="987552" y="1152144"/>
            <a:ext cx="9125712" cy="667512"/>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توجد علاقة ارتباطية ذات دلالة إحصائية بين استخدام تطبيقات الذكاء الاصطناعي التوليدي وجودة مخرجات التعلم لدى طالبات الجامعة.</a:t>
            </a:r>
            <a:endParaRPr lang="en-US" sz="2000" dirty="0">
              <a:latin typeface="Times New Roman"/>
              <a:ea typeface="Times New Roman"/>
              <a:cs typeface="Traditional Arabic"/>
            </a:endParaRPr>
          </a:p>
        </p:txBody>
      </p:sp>
      <p:sp>
        <p:nvSpPr>
          <p:cNvPr id="13" name="Shape 10"/>
          <p:cNvSpPr/>
          <p:nvPr/>
        </p:nvSpPr>
        <p:spPr>
          <a:xfrm>
            <a:off x="685800" y="2103120"/>
            <a:ext cx="10844784" cy="2148840"/>
          </a:xfrm>
          <a:prstGeom prst="roundRect">
            <a:avLst>
              <a:gd name="adj" fmla="val 2553"/>
            </a:avLst>
          </a:prstGeom>
          <a:solidFill>
            <a:srgbClr val="FFFFFF"/>
          </a:solidFill>
          <a:ln w="15240">
            <a:solidFill>
              <a:srgbClr val="0B2D45"/>
            </a:solidFill>
            <a:prstDash val="solid"/>
          </a:ln>
        </p:spPr>
        <p:txBody>
          <a:bodyPr/>
          <a:lstStyle/>
          <a:p>
            <a:endParaRPr lang="en-US"/>
          </a:p>
        </p:txBody>
      </p:sp>
      <p:sp>
        <p:nvSpPr>
          <p:cNvPr id="14" name="Shape 11"/>
          <p:cNvSpPr/>
          <p:nvPr/>
        </p:nvSpPr>
        <p:spPr>
          <a:xfrm>
            <a:off x="10424160" y="2267712"/>
            <a:ext cx="640080" cy="420624"/>
          </a:xfrm>
          <a:prstGeom prst="roundRect">
            <a:avLst>
              <a:gd name="adj" fmla="val 17391"/>
            </a:avLst>
          </a:prstGeom>
          <a:solidFill>
            <a:srgbClr val="0B2D45"/>
          </a:solidFill>
          <a:ln w="12700">
            <a:solidFill>
              <a:srgbClr val="0B2D45">
                <a:alpha val="0"/>
              </a:srgbClr>
            </a:solidFill>
            <a:prstDash val="solid"/>
          </a:ln>
        </p:spPr>
        <p:txBody>
          <a:bodyPr/>
          <a:lstStyle/>
          <a:p>
            <a:endParaRPr lang="en-US"/>
          </a:p>
        </p:txBody>
      </p:sp>
      <p:sp>
        <p:nvSpPr>
          <p:cNvPr id="15" name="Text 12"/>
          <p:cNvSpPr txBox="1"/>
          <p:nvPr/>
        </p:nvSpPr>
        <p:spPr>
          <a:xfrm>
            <a:off x="10497312" y="2286000"/>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a:t>
            </a:r>
            <a:endParaRPr lang="en-US" sz="1800" dirty="0">
              <a:latin typeface="Times New Roman"/>
              <a:ea typeface="Times New Roman"/>
              <a:cs typeface="Traditional Arabic"/>
            </a:endParaRPr>
          </a:p>
        </p:txBody>
      </p:sp>
      <p:sp>
        <p:nvSpPr>
          <p:cNvPr id="16" name="Text 13"/>
          <p:cNvSpPr txBox="1"/>
          <p:nvPr/>
        </p:nvSpPr>
        <p:spPr>
          <a:xfrm>
            <a:off x="987552" y="2231136"/>
            <a:ext cx="9125712" cy="667512"/>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يوجد تأثير إيجابي ذو دلالة إحصائية لاستخدام تطبيقات الذكاء الاصطناعي التوليدي في جودة مخرجات التعلم لدى طالبات الجامعة.</a:t>
            </a:r>
            <a:endParaRPr lang="en-US" sz="2000" dirty="0">
              <a:latin typeface="Times New Roman"/>
              <a:ea typeface="Times New Roman"/>
              <a:cs typeface="Traditional Arabic"/>
            </a:endParaRPr>
          </a:p>
        </p:txBody>
      </p:sp>
      <p:sp>
        <p:nvSpPr>
          <p:cNvPr id="17" name="Shape 14"/>
          <p:cNvSpPr/>
          <p:nvPr/>
        </p:nvSpPr>
        <p:spPr>
          <a:xfrm>
            <a:off x="685800" y="4416552"/>
            <a:ext cx="10844784" cy="960120"/>
          </a:xfrm>
          <a:prstGeom prst="roundRect">
            <a:avLst>
              <a:gd name="adj" fmla="val 5714"/>
            </a:avLst>
          </a:prstGeom>
          <a:solidFill>
            <a:srgbClr val="FFFFFF"/>
          </a:solidFill>
          <a:ln w="15240">
            <a:solidFill>
              <a:srgbClr val="F5A623"/>
            </a:solidFill>
            <a:prstDash val="solid"/>
          </a:ln>
        </p:spPr>
        <p:txBody>
          <a:bodyPr/>
          <a:lstStyle/>
          <a:p>
            <a:endParaRPr lang="en-US"/>
          </a:p>
        </p:txBody>
      </p:sp>
      <p:sp>
        <p:nvSpPr>
          <p:cNvPr id="18" name="Shape 15"/>
          <p:cNvSpPr/>
          <p:nvPr/>
        </p:nvSpPr>
        <p:spPr>
          <a:xfrm>
            <a:off x="10424160" y="4581144"/>
            <a:ext cx="640080" cy="420624"/>
          </a:xfrm>
          <a:prstGeom prst="roundRect">
            <a:avLst>
              <a:gd name="adj" fmla="val 17391"/>
            </a:avLst>
          </a:prstGeom>
          <a:solidFill>
            <a:srgbClr val="F5A623"/>
          </a:solidFill>
          <a:ln w="12700">
            <a:solidFill>
              <a:srgbClr val="F5A623">
                <a:alpha val="0"/>
              </a:srgbClr>
            </a:solidFill>
            <a:prstDash val="solid"/>
          </a:ln>
        </p:spPr>
        <p:txBody>
          <a:bodyPr/>
          <a:lstStyle/>
          <a:p>
            <a:endParaRPr lang="en-US"/>
          </a:p>
        </p:txBody>
      </p:sp>
      <p:sp>
        <p:nvSpPr>
          <p:cNvPr id="19" name="Text 16"/>
          <p:cNvSpPr txBox="1"/>
          <p:nvPr/>
        </p:nvSpPr>
        <p:spPr>
          <a:xfrm>
            <a:off x="10497312" y="4599432"/>
            <a:ext cx="493776"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H3</a:t>
            </a:r>
            <a:endParaRPr lang="en-US" sz="1800" dirty="0">
              <a:latin typeface="Times New Roman"/>
              <a:ea typeface="Times New Roman"/>
              <a:cs typeface="Traditional Arabic"/>
            </a:endParaRPr>
          </a:p>
        </p:txBody>
      </p:sp>
      <p:sp>
        <p:nvSpPr>
          <p:cNvPr id="20" name="Text 17"/>
          <p:cNvSpPr txBox="1"/>
          <p:nvPr/>
        </p:nvSpPr>
        <p:spPr>
          <a:xfrm>
            <a:off x="987552" y="4544568"/>
            <a:ext cx="9125712" cy="667512"/>
          </a:xfrm>
          <a:prstGeom prst="rect">
            <a:avLst/>
          </a:prstGeom>
          <a:noFill/>
          <a:ln/>
        </p:spPr>
        <p:txBody>
          <a:bodyPr wrap="square" lIns="0" tIns="0" rIns="0" bIns="0" rtlCol="0" anchor="ctr">
            <a:normAutofit/>
          </a:bodyPr>
          <a:lstStyle/>
          <a:p>
            <a:pPr marL="0" indent="0" algn="r" rtl="1">
              <a:lnSpc>
                <a:spcPct val="100000"/>
              </a:lnSpc>
              <a:buNone/>
            </a:pPr>
            <a:r>
              <a:rPr lang="en-US" sz="2000" b="1" dirty="0">
                <a:solidFill>
                  <a:srgbClr val="263844"/>
                </a:solidFill>
                <a:latin typeface="Times New Roman" pitchFamily="34" charset="0"/>
                <a:ea typeface="Times New Roman" pitchFamily="34" charset="-122"/>
                <a:cs typeface="Traditional Arabic" pitchFamily="34" charset="-120"/>
              </a:rPr>
              <a:t>توجد فروق ذات دلالة إحصائية في متغيرات الدراسة تُعزى إلى التخصص والمستوى الدراسي والعمر.</a:t>
            </a:r>
            <a:endParaRPr lang="en-US" sz="2000" dirty="0">
              <a:latin typeface="Times New Roman"/>
              <a:ea typeface="Times New Roman"/>
              <a:cs typeface="Traditional Arabic"/>
            </a:endParaRPr>
          </a:p>
        </p:txBody>
      </p:sp>
      <p:sp>
        <p:nvSpPr>
          <p:cNvPr id="21" name="Text 18"/>
          <p:cNvSpPr txBox="1"/>
          <p:nvPr/>
        </p:nvSpPr>
        <p:spPr>
          <a:xfrm>
            <a:off x="8001000" y="2926080"/>
            <a:ext cx="2011680" cy="347472"/>
          </a:xfrm>
          <a:prstGeom prst="rect">
            <a:avLst/>
          </a:prstGeom>
          <a:noFill/>
          <a:ln/>
        </p:spPr>
        <p:txBody>
          <a:bodyPr wrap="square" lIns="0" tIns="0" rIns="0" bIns="0" rtlCol="0" anchor="ctr">
            <a:normAutofit/>
          </a:bodyPr>
          <a:lstStyle/>
          <a:p>
            <a:pPr marL="0" indent="0" algn="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الفروض الفرعية للفرض الثاني</a:t>
            </a:r>
            <a:endParaRPr lang="en-US" sz="1800" dirty="0">
              <a:latin typeface="Times New Roman"/>
              <a:ea typeface="Times New Roman"/>
              <a:cs typeface="Traditional Arabic"/>
            </a:endParaRPr>
          </a:p>
        </p:txBody>
      </p:sp>
      <p:sp>
        <p:nvSpPr>
          <p:cNvPr id="22" name="Shape 19"/>
          <p:cNvSpPr/>
          <p:nvPr/>
        </p:nvSpPr>
        <p:spPr>
          <a:xfrm>
            <a:off x="8321040" y="3410712"/>
            <a:ext cx="2148840" cy="438912"/>
          </a:xfrm>
          <a:prstGeom prst="roundRect">
            <a:avLst>
              <a:gd name="adj" fmla="val 16667"/>
            </a:avLst>
          </a:prstGeom>
          <a:solidFill>
            <a:srgbClr val="10AEE0"/>
          </a:solidFill>
          <a:ln w="12700">
            <a:solidFill>
              <a:srgbClr val="10AEE0">
                <a:alpha val="0"/>
              </a:srgbClr>
            </a:solidFill>
            <a:prstDash val="solid"/>
          </a:ln>
        </p:spPr>
        <p:txBody>
          <a:bodyPr/>
          <a:lstStyle/>
          <a:p>
            <a:endParaRPr lang="en-US"/>
          </a:p>
        </p:txBody>
      </p:sp>
      <p:sp>
        <p:nvSpPr>
          <p:cNvPr id="23" name="Text 20"/>
          <p:cNvSpPr txBox="1"/>
          <p:nvPr/>
        </p:nvSpPr>
        <p:spPr>
          <a:xfrm>
            <a:off x="8394192" y="3429000"/>
            <a:ext cx="2002536" cy="40233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H2.1  سهولة الوصول</a:t>
            </a:r>
            <a:endParaRPr lang="en-US" sz="1800" dirty="0">
              <a:latin typeface="Times New Roman"/>
              <a:ea typeface="Times New Roman"/>
              <a:cs typeface="Traditional Arabic"/>
            </a:endParaRPr>
          </a:p>
        </p:txBody>
      </p:sp>
      <p:sp>
        <p:nvSpPr>
          <p:cNvPr id="24" name="Shape 21"/>
          <p:cNvSpPr/>
          <p:nvPr/>
        </p:nvSpPr>
        <p:spPr>
          <a:xfrm>
            <a:off x="5852160" y="3410712"/>
            <a:ext cx="2148840" cy="438912"/>
          </a:xfrm>
          <a:prstGeom prst="roundRect">
            <a:avLst>
              <a:gd name="adj" fmla="val 16667"/>
            </a:avLst>
          </a:prstGeom>
          <a:solidFill>
            <a:srgbClr val="1EA79A"/>
          </a:solidFill>
          <a:ln w="12700">
            <a:solidFill>
              <a:srgbClr val="1EA79A">
                <a:alpha val="0"/>
              </a:srgbClr>
            </a:solidFill>
            <a:prstDash val="solid"/>
          </a:ln>
        </p:spPr>
        <p:txBody>
          <a:bodyPr/>
          <a:lstStyle/>
          <a:p>
            <a:endParaRPr lang="en-US"/>
          </a:p>
        </p:txBody>
      </p:sp>
      <p:sp>
        <p:nvSpPr>
          <p:cNvPr id="25" name="Text 22"/>
          <p:cNvSpPr txBox="1"/>
          <p:nvPr/>
        </p:nvSpPr>
        <p:spPr>
          <a:xfrm>
            <a:off x="5925312" y="3429000"/>
            <a:ext cx="2002536" cy="40233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H2.2  الدروس التفاعلية</a:t>
            </a:r>
            <a:endParaRPr lang="en-US" sz="1800" dirty="0">
              <a:latin typeface="Times New Roman"/>
              <a:ea typeface="Times New Roman"/>
              <a:cs typeface="Traditional Arabic"/>
            </a:endParaRPr>
          </a:p>
        </p:txBody>
      </p:sp>
      <p:sp>
        <p:nvSpPr>
          <p:cNvPr id="26" name="Shape 23"/>
          <p:cNvSpPr/>
          <p:nvPr/>
        </p:nvSpPr>
        <p:spPr>
          <a:xfrm>
            <a:off x="3383280" y="3410712"/>
            <a:ext cx="2148840" cy="438912"/>
          </a:xfrm>
          <a:prstGeom prst="roundRect">
            <a:avLst>
              <a:gd name="adj" fmla="val 16667"/>
            </a:avLst>
          </a:prstGeom>
          <a:solidFill>
            <a:srgbClr val="0B2D45"/>
          </a:solidFill>
          <a:ln w="12700">
            <a:solidFill>
              <a:srgbClr val="0B2D45">
                <a:alpha val="0"/>
              </a:srgbClr>
            </a:solidFill>
            <a:prstDash val="solid"/>
          </a:ln>
        </p:spPr>
        <p:txBody>
          <a:bodyPr/>
          <a:lstStyle/>
          <a:p>
            <a:endParaRPr lang="en-US"/>
          </a:p>
        </p:txBody>
      </p:sp>
      <p:sp>
        <p:nvSpPr>
          <p:cNvPr id="27" name="Text 24"/>
          <p:cNvSpPr txBox="1"/>
          <p:nvPr/>
        </p:nvSpPr>
        <p:spPr>
          <a:xfrm>
            <a:off x="3456432" y="3429000"/>
            <a:ext cx="2002536" cy="40233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H2.3  التعلم الشخصي</a:t>
            </a:r>
            <a:endParaRPr lang="en-US" sz="1800" dirty="0">
              <a:latin typeface="Times New Roman"/>
              <a:ea typeface="Times New Roman"/>
              <a:cs typeface="Traditional Arabic"/>
            </a:endParaRPr>
          </a:p>
        </p:txBody>
      </p:sp>
      <p:sp>
        <p:nvSpPr>
          <p:cNvPr id="28" name="Shape 25"/>
          <p:cNvSpPr/>
          <p:nvPr/>
        </p:nvSpPr>
        <p:spPr>
          <a:xfrm>
            <a:off x="914400" y="3410712"/>
            <a:ext cx="2148840" cy="438912"/>
          </a:xfrm>
          <a:prstGeom prst="roundRect">
            <a:avLst>
              <a:gd name="adj" fmla="val 16667"/>
            </a:avLst>
          </a:prstGeom>
          <a:solidFill>
            <a:srgbClr val="F5A623"/>
          </a:solidFill>
          <a:ln w="12700">
            <a:solidFill>
              <a:srgbClr val="F5A623">
                <a:alpha val="0"/>
              </a:srgbClr>
            </a:solidFill>
            <a:prstDash val="solid"/>
          </a:ln>
        </p:spPr>
        <p:txBody>
          <a:bodyPr/>
          <a:lstStyle/>
          <a:p>
            <a:endParaRPr lang="en-US"/>
          </a:p>
        </p:txBody>
      </p:sp>
      <p:sp>
        <p:nvSpPr>
          <p:cNvPr id="29" name="Text 26"/>
          <p:cNvSpPr txBox="1"/>
          <p:nvPr/>
        </p:nvSpPr>
        <p:spPr>
          <a:xfrm>
            <a:off x="987552" y="3429000"/>
            <a:ext cx="2002536" cy="402336"/>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H2.4  الإبداع والابتكار</a:t>
            </a:r>
            <a:endParaRPr lang="en-US" sz="1800" dirty="0">
              <a:latin typeface="Times New Roman"/>
              <a:ea typeface="Times New Roman"/>
              <a:cs typeface="Traditional Arabic"/>
            </a:endParaRPr>
          </a:p>
        </p:txBody>
      </p:sp>
      <p:sp>
        <p:nvSpPr>
          <p:cNvPr id="30" name="Shape 27"/>
          <p:cNvSpPr/>
          <p:nvPr/>
        </p:nvSpPr>
        <p:spPr>
          <a:xfrm>
            <a:off x="685800" y="5559552"/>
            <a:ext cx="10844784" cy="676656"/>
          </a:xfrm>
          <a:prstGeom prst="roundRect">
            <a:avLst>
              <a:gd name="adj" fmla="val 8108"/>
            </a:avLst>
          </a:prstGeom>
          <a:solidFill>
            <a:srgbClr val="FFF4E5"/>
          </a:solidFill>
          <a:ln w="15240">
            <a:solidFill>
              <a:srgbClr val="F5A623"/>
            </a:solidFill>
            <a:prstDash val="solid"/>
          </a:ln>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التصميم</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نموذج الدراسة والمنهجية</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07</a:t>
            </a:r>
            <a:endParaRPr lang="en-US" sz="1800" dirty="0">
              <a:latin typeface="Times New Roman"/>
              <a:ea typeface="Times New Roman"/>
              <a:cs typeface="Traditional Arabic"/>
            </a:endParaRPr>
          </a:p>
        </p:txBody>
      </p:sp>
      <p:sp>
        <p:nvSpPr>
          <p:cNvPr id="9" name="Shape 6"/>
          <p:cNvSpPr/>
          <p:nvPr/>
        </p:nvSpPr>
        <p:spPr>
          <a:xfrm>
            <a:off x="6720840" y="1051560"/>
            <a:ext cx="4572000" cy="2880360"/>
          </a:xfrm>
          <a:prstGeom prst="roundRect">
            <a:avLst>
              <a:gd name="adj" fmla="val 2540"/>
            </a:avLst>
          </a:prstGeom>
          <a:solidFill>
            <a:srgbClr val="EAF8FD"/>
          </a:solidFill>
          <a:ln w="16510">
            <a:solidFill>
              <a:srgbClr val="10AEE0"/>
            </a:solidFill>
            <a:prstDash val="solid"/>
          </a:ln>
        </p:spPr>
        <p:txBody>
          <a:bodyPr/>
          <a:lstStyle/>
          <a:p>
            <a:endParaRPr lang="en-US"/>
          </a:p>
        </p:txBody>
      </p:sp>
      <p:sp>
        <p:nvSpPr>
          <p:cNvPr id="10" name="Text 7"/>
          <p:cNvSpPr txBox="1"/>
          <p:nvPr/>
        </p:nvSpPr>
        <p:spPr>
          <a:xfrm>
            <a:off x="8119872" y="1234440"/>
            <a:ext cx="2697480" cy="384048"/>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10AEE0"/>
                </a:solidFill>
                <a:latin typeface="Times New Roman" pitchFamily="34" charset="0"/>
                <a:ea typeface="Times New Roman" pitchFamily="34" charset="-122"/>
                <a:cs typeface="Traditional Arabic" pitchFamily="34" charset="-120"/>
              </a:rPr>
              <a:t>المتغير المستقل</a:t>
            </a:r>
            <a:endParaRPr lang="en-US" sz="2000" dirty="0">
              <a:latin typeface="Times New Roman"/>
              <a:ea typeface="Times New Roman"/>
              <a:cs typeface="Traditional Arabic"/>
            </a:endParaRPr>
          </a:p>
        </p:txBody>
      </p:sp>
      <p:sp>
        <p:nvSpPr>
          <p:cNvPr id="11" name="Text 8"/>
          <p:cNvSpPr txBox="1"/>
          <p:nvPr/>
        </p:nvSpPr>
        <p:spPr>
          <a:xfrm>
            <a:off x="7159752" y="1664208"/>
            <a:ext cx="3657600" cy="502920"/>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0B2D45"/>
                </a:solidFill>
                <a:latin typeface="Times New Roman" pitchFamily="34" charset="0"/>
                <a:ea typeface="Times New Roman" pitchFamily="34" charset="-122"/>
                <a:cs typeface="Traditional Arabic" pitchFamily="34" charset="-120"/>
              </a:rPr>
              <a:t>استخدام تطبيقات الذكاء الاصطناعي التوليدي</a:t>
            </a:r>
            <a:endParaRPr lang="en-US" sz="2200" dirty="0">
              <a:latin typeface="Times New Roman"/>
              <a:ea typeface="Times New Roman"/>
              <a:cs typeface="Traditional Arabic"/>
            </a:endParaRPr>
          </a:p>
        </p:txBody>
      </p:sp>
      <p:sp>
        <p:nvSpPr>
          <p:cNvPr id="12" name="Shape 9"/>
          <p:cNvSpPr/>
          <p:nvPr/>
        </p:nvSpPr>
        <p:spPr>
          <a:xfrm>
            <a:off x="7086600" y="2359152"/>
            <a:ext cx="1709928" cy="420624"/>
          </a:xfrm>
          <a:prstGeom prst="roundRect">
            <a:avLst>
              <a:gd name="adj" fmla="val 17391"/>
            </a:avLst>
          </a:prstGeom>
          <a:solidFill>
            <a:srgbClr val="10AEE0"/>
          </a:solidFill>
          <a:ln w="12700">
            <a:solidFill>
              <a:srgbClr val="10AEE0">
                <a:alpha val="0"/>
              </a:srgbClr>
            </a:solidFill>
            <a:prstDash val="solid"/>
          </a:ln>
        </p:spPr>
        <p:txBody>
          <a:bodyPr/>
          <a:lstStyle/>
          <a:p>
            <a:endParaRPr lang="en-US"/>
          </a:p>
        </p:txBody>
      </p:sp>
      <p:sp>
        <p:nvSpPr>
          <p:cNvPr id="13" name="Text 10"/>
          <p:cNvSpPr txBox="1"/>
          <p:nvPr/>
        </p:nvSpPr>
        <p:spPr>
          <a:xfrm>
            <a:off x="7159752" y="2377440"/>
            <a:ext cx="1563624"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سهولة الوصول</a:t>
            </a:r>
            <a:endParaRPr lang="en-US" sz="1800" dirty="0">
              <a:latin typeface="Times New Roman"/>
              <a:ea typeface="Times New Roman"/>
              <a:cs typeface="Traditional Arabic"/>
            </a:endParaRPr>
          </a:p>
        </p:txBody>
      </p:sp>
      <p:sp>
        <p:nvSpPr>
          <p:cNvPr id="14" name="Shape 11"/>
          <p:cNvSpPr/>
          <p:nvPr/>
        </p:nvSpPr>
        <p:spPr>
          <a:xfrm>
            <a:off x="9025128" y="2359152"/>
            <a:ext cx="1709928" cy="420624"/>
          </a:xfrm>
          <a:prstGeom prst="roundRect">
            <a:avLst>
              <a:gd name="adj" fmla="val 17391"/>
            </a:avLst>
          </a:prstGeom>
          <a:solidFill>
            <a:srgbClr val="1EA79A"/>
          </a:solidFill>
          <a:ln w="12700">
            <a:solidFill>
              <a:srgbClr val="1EA79A">
                <a:alpha val="0"/>
              </a:srgbClr>
            </a:solidFill>
            <a:prstDash val="solid"/>
          </a:ln>
        </p:spPr>
        <p:txBody>
          <a:bodyPr/>
          <a:lstStyle/>
          <a:p>
            <a:endParaRPr lang="en-US"/>
          </a:p>
        </p:txBody>
      </p:sp>
      <p:sp>
        <p:nvSpPr>
          <p:cNvPr id="15" name="Text 12"/>
          <p:cNvSpPr txBox="1"/>
          <p:nvPr/>
        </p:nvSpPr>
        <p:spPr>
          <a:xfrm>
            <a:off x="9098280" y="2377440"/>
            <a:ext cx="1563624"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الدروس التفاعلية</a:t>
            </a:r>
            <a:endParaRPr lang="en-US" sz="1800" dirty="0">
              <a:latin typeface="Times New Roman"/>
              <a:ea typeface="Times New Roman"/>
              <a:cs typeface="Traditional Arabic"/>
            </a:endParaRPr>
          </a:p>
        </p:txBody>
      </p:sp>
      <p:sp>
        <p:nvSpPr>
          <p:cNvPr id="16" name="Shape 13"/>
          <p:cNvSpPr/>
          <p:nvPr/>
        </p:nvSpPr>
        <p:spPr>
          <a:xfrm>
            <a:off x="7086600" y="2926080"/>
            <a:ext cx="1709928" cy="420624"/>
          </a:xfrm>
          <a:prstGeom prst="roundRect">
            <a:avLst>
              <a:gd name="adj" fmla="val 17391"/>
            </a:avLst>
          </a:prstGeom>
          <a:solidFill>
            <a:srgbClr val="0B2D45"/>
          </a:solidFill>
          <a:ln w="12700">
            <a:solidFill>
              <a:srgbClr val="0B2D45">
                <a:alpha val="0"/>
              </a:srgbClr>
            </a:solidFill>
            <a:prstDash val="solid"/>
          </a:ln>
        </p:spPr>
        <p:txBody>
          <a:bodyPr/>
          <a:lstStyle/>
          <a:p>
            <a:endParaRPr lang="en-US"/>
          </a:p>
        </p:txBody>
      </p:sp>
      <p:sp>
        <p:nvSpPr>
          <p:cNvPr id="17" name="Text 14"/>
          <p:cNvSpPr txBox="1"/>
          <p:nvPr/>
        </p:nvSpPr>
        <p:spPr>
          <a:xfrm>
            <a:off x="7159752" y="2944368"/>
            <a:ext cx="1563624"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التعلم الشخصي</a:t>
            </a:r>
            <a:endParaRPr lang="en-US" sz="1800" dirty="0">
              <a:latin typeface="Times New Roman"/>
              <a:ea typeface="Times New Roman"/>
              <a:cs typeface="Traditional Arabic"/>
            </a:endParaRPr>
          </a:p>
        </p:txBody>
      </p:sp>
      <p:sp>
        <p:nvSpPr>
          <p:cNvPr id="18" name="Shape 15"/>
          <p:cNvSpPr/>
          <p:nvPr/>
        </p:nvSpPr>
        <p:spPr>
          <a:xfrm>
            <a:off x="9025128" y="2926080"/>
            <a:ext cx="1709928" cy="420624"/>
          </a:xfrm>
          <a:prstGeom prst="roundRect">
            <a:avLst>
              <a:gd name="adj" fmla="val 17391"/>
            </a:avLst>
          </a:prstGeom>
          <a:solidFill>
            <a:srgbClr val="F5A623"/>
          </a:solidFill>
          <a:ln w="12700">
            <a:solidFill>
              <a:srgbClr val="F5A623">
                <a:alpha val="0"/>
              </a:srgbClr>
            </a:solidFill>
            <a:prstDash val="solid"/>
          </a:ln>
        </p:spPr>
        <p:txBody>
          <a:bodyPr/>
          <a:lstStyle/>
          <a:p>
            <a:endParaRPr lang="en-US"/>
          </a:p>
        </p:txBody>
      </p:sp>
      <p:sp>
        <p:nvSpPr>
          <p:cNvPr id="19" name="Text 16"/>
          <p:cNvSpPr txBox="1"/>
          <p:nvPr/>
        </p:nvSpPr>
        <p:spPr>
          <a:xfrm>
            <a:off x="9098280" y="2944368"/>
            <a:ext cx="1563624" cy="38404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الإبداع والابتكار</a:t>
            </a:r>
            <a:endParaRPr lang="en-US" sz="1800" dirty="0">
              <a:latin typeface="Times New Roman"/>
              <a:ea typeface="Times New Roman"/>
              <a:cs typeface="Traditional Arabic"/>
            </a:endParaRPr>
          </a:p>
        </p:txBody>
      </p:sp>
      <p:sp>
        <p:nvSpPr>
          <p:cNvPr id="20" name="Shape 17"/>
          <p:cNvSpPr/>
          <p:nvPr/>
        </p:nvSpPr>
        <p:spPr>
          <a:xfrm>
            <a:off x="896112" y="1051560"/>
            <a:ext cx="4343400" cy="2880360"/>
          </a:xfrm>
          <a:prstGeom prst="roundRect">
            <a:avLst>
              <a:gd name="adj" fmla="val 2540"/>
            </a:avLst>
          </a:prstGeom>
          <a:solidFill>
            <a:srgbClr val="FFF4E5"/>
          </a:solidFill>
          <a:ln w="16510">
            <a:solidFill>
              <a:srgbClr val="F5A623"/>
            </a:solidFill>
            <a:prstDash val="solid"/>
          </a:ln>
        </p:spPr>
        <p:txBody>
          <a:bodyPr/>
          <a:lstStyle/>
          <a:p>
            <a:endParaRPr lang="en-US"/>
          </a:p>
        </p:txBody>
      </p:sp>
      <p:sp>
        <p:nvSpPr>
          <p:cNvPr id="21" name="Text 18"/>
          <p:cNvSpPr txBox="1"/>
          <p:nvPr/>
        </p:nvSpPr>
        <p:spPr>
          <a:xfrm>
            <a:off x="1920240" y="1234440"/>
            <a:ext cx="2331720" cy="384048"/>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5A623"/>
                </a:solidFill>
                <a:latin typeface="Times New Roman" pitchFamily="34" charset="0"/>
                <a:ea typeface="Times New Roman" pitchFamily="34" charset="-122"/>
                <a:cs typeface="Traditional Arabic" pitchFamily="34" charset="-120"/>
              </a:rPr>
              <a:t>المتغير التابع</a:t>
            </a:r>
            <a:endParaRPr lang="en-US" sz="2000" dirty="0">
              <a:latin typeface="Times New Roman"/>
              <a:ea typeface="Times New Roman"/>
              <a:cs typeface="Traditional Arabic"/>
            </a:endParaRPr>
          </a:p>
        </p:txBody>
      </p:sp>
      <p:sp>
        <p:nvSpPr>
          <p:cNvPr id="22" name="Text 19"/>
          <p:cNvSpPr txBox="1"/>
          <p:nvPr/>
        </p:nvSpPr>
        <p:spPr>
          <a:xfrm>
            <a:off x="1353312" y="1682496"/>
            <a:ext cx="3474720" cy="475488"/>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0B2D45"/>
                </a:solidFill>
                <a:latin typeface="Times New Roman" pitchFamily="34" charset="0"/>
                <a:ea typeface="Times New Roman" pitchFamily="34" charset="-122"/>
                <a:cs typeface="Traditional Arabic" pitchFamily="34" charset="-120"/>
              </a:rPr>
              <a:t>جودة مخرجات التعلم</a:t>
            </a:r>
            <a:endParaRPr lang="en-US" sz="2300" dirty="0">
              <a:latin typeface="Times New Roman"/>
              <a:ea typeface="Times New Roman"/>
              <a:cs typeface="Traditional Arabic"/>
            </a:endParaRPr>
          </a:p>
        </p:txBody>
      </p:sp>
      <p:sp>
        <p:nvSpPr>
          <p:cNvPr id="23" name="Shape 20"/>
          <p:cNvSpPr/>
          <p:nvPr/>
        </p:nvSpPr>
        <p:spPr>
          <a:xfrm>
            <a:off x="1234440" y="2322576"/>
            <a:ext cx="3657600" cy="402336"/>
          </a:xfrm>
          <a:prstGeom prst="roundRect">
            <a:avLst>
              <a:gd name="adj" fmla="val 18182"/>
            </a:avLst>
          </a:prstGeom>
          <a:solidFill>
            <a:srgbClr val="0B2D45"/>
          </a:solidFill>
          <a:ln w="12700">
            <a:solidFill>
              <a:srgbClr val="0B2D45">
                <a:alpha val="0"/>
              </a:srgbClr>
            </a:solidFill>
            <a:prstDash val="solid"/>
          </a:ln>
        </p:spPr>
        <p:txBody>
          <a:bodyPr/>
          <a:lstStyle/>
          <a:p>
            <a:endParaRPr lang="en-US"/>
          </a:p>
        </p:txBody>
      </p:sp>
      <p:sp>
        <p:nvSpPr>
          <p:cNvPr id="24" name="Text 21"/>
          <p:cNvSpPr txBox="1"/>
          <p:nvPr/>
        </p:nvSpPr>
        <p:spPr>
          <a:xfrm>
            <a:off x="1307592" y="2340864"/>
            <a:ext cx="3511296"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تحسين الفهم</a:t>
            </a:r>
            <a:endParaRPr lang="en-US" sz="1800" dirty="0">
              <a:latin typeface="Times New Roman"/>
              <a:ea typeface="Times New Roman"/>
              <a:cs typeface="Traditional Arabic"/>
            </a:endParaRPr>
          </a:p>
        </p:txBody>
      </p:sp>
      <p:sp>
        <p:nvSpPr>
          <p:cNvPr id="25" name="Shape 22"/>
          <p:cNvSpPr/>
          <p:nvPr/>
        </p:nvSpPr>
        <p:spPr>
          <a:xfrm>
            <a:off x="1234440" y="2871216"/>
            <a:ext cx="3657600" cy="402336"/>
          </a:xfrm>
          <a:prstGeom prst="roundRect">
            <a:avLst>
              <a:gd name="adj" fmla="val 18182"/>
            </a:avLst>
          </a:prstGeom>
          <a:solidFill>
            <a:srgbClr val="1EA79A"/>
          </a:solidFill>
          <a:ln w="12700">
            <a:solidFill>
              <a:srgbClr val="1EA79A">
                <a:alpha val="0"/>
              </a:srgbClr>
            </a:solidFill>
            <a:prstDash val="solid"/>
          </a:ln>
        </p:spPr>
        <p:txBody>
          <a:bodyPr/>
          <a:lstStyle/>
          <a:p>
            <a:endParaRPr lang="en-US"/>
          </a:p>
        </p:txBody>
      </p:sp>
      <p:sp>
        <p:nvSpPr>
          <p:cNvPr id="26" name="Text 23"/>
          <p:cNvSpPr txBox="1"/>
          <p:nvPr/>
        </p:nvSpPr>
        <p:spPr>
          <a:xfrm>
            <a:off x="1307592" y="2889504"/>
            <a:ext cx="3511296"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التفاعل والمشاركة</a:t>
            </a:r>
            <a:endParaRPr lang="en-US" sz="1800" dirty="0">
              <a:latin typeface="Times New Roman"/>
              <a:ea typeface="Times New Roman"/>
              <a:cs typeface="Traditional Arabic"/>
            </a:endParaRPr>
          </a:p>
        </p:txBody>
      </p:sp>
      <p:sp>
        <p:nvSpPr>
          <p:cNvPr id="27" name="Shape 24"/>
          <p:cNvSpPr/>
          <p:nvPr/>
        </p:nvSpPr>
        <p:spPr>
          <a:xfrm>
            <a:off x="1234440" y="3419856"/>
            <a:ext cx="3657600" cy="402336"/>
          </a:xfrm>
          <a:prstGeom prst="roundRect">
            <a:avLst>
              <a:gd name="adj" fmla="val 18182"/>
            </a:avLst>
          </a:prstGeom>
          <a:solidFill>
            <a:srgbClr val="F5A623"/>
          </a:solidFill>
          <a:ln w="12700">
            <a:solidFill>
              <a:srgbClr val="F5A623">
                <a:alpha val="0"/>
              </a:srgbClr>
            </a:solidFill>
            <a:prstDash val="solid"/>
          </a:ln>
        </p:spPr>
        <p:txBody>
          <a:bodyPr/>
          <a:lstStyle/>
          <a:p>
            <a:endParaRPr lang="en-US"/>
          </a:p>
        </p:txBody>
      </p:sp>
      <p:sp>
        <p:nvSpPr>
          <p:cNvPr id="28" name="Text 25"/>
          <p:cNvSpPr txBox="1"/>
          <p:nvPr/>
        </p:nvSpPr>
        <p:spPr>
          <a:xfrm>
            <a:off x="1307592" y="3438144"/>
            <a:ext cx="3511296"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جودة النتائج</a:t>
            </a:r>
            <a:endParaRPr lang="en-US" sz="1800" dirty="0">
              <a:latin typeface="Times New Roman"/>
              <a:ea typeface="Times New Roman"/>
              <a:cs typeface="Traditional Arabic"/>
            </a:endParaRPr>
          </a:p>
        </p:txBody>
      </p:sp>
      <p:sp>
        <p:nvSpPr>
          <p:cNvPr id="29" name="Shape 26"/>
          <p:cNvSpPr/>
          <p:nvPr/>
        </p:nvSpPr>
        <p:spPr>
          <a:xfrm>
            <a:off x="6446520" y="2487168"/>
            <a:ext cx="0" cy="0"/>
          </a:xfrm>
          <a:prstGeom prst="line">
            <a:avLst/>
          </a:prstGeom>
          <a:noFill/>
          <a:ln w="38100">
            <a:solidFill>
              <a:srgbClr val="10AEE0"/>
            </a:solidFill>
            <a:prstDash val="solid"/>
            <a:tailEnd type="triangle"/>
          </a:ln>
        </p:spPr>
        <p:txBody>
          <a:bodyPr/>
          <a:lstStyle/>
          <a:p>
            <a:endParaRPr lang="en-US"/>
          </a:p>
        </p:txBody>
      </p:sp>
      <p:sp>
        <p:nvSpPr>
          <p:cNvPr id="30" name="Shape 27"/>
          <p:cNvSpPr/>
          <p:nvPr/>
        </p:nvSpPr>
        <p:spPr>
          <a:xfrm>
            <a:off x="5330952" y="1975104"/>
            <a:ext cx="1078992" cy="402336"/>
          </a:xfrm>
          <a:prstGeom prst="roundRect">
            <a:avLst>
              <a:gd name="adj" fmla="val 18182"/>
            </a:avLst>
          </a:prstGeom>
          <a:solidFill>
            <a:srgbClr val="10AEE0"/>
          </a:solidFill>
          <a:ln w="12700">
            <a:solidFill>
              <a:srgbClr val="10AEE0">
                <a:alpha val="0"/>
              </a:srgbClr>
            </a:solidFill>
            <a:prstDash val="solid"/>
          </a:ln>
        </p:spPr>
        <p:txBody>
          <a:bodyPr/>
          <a:lstStyle/>
          <a:p>
            <a:endParaRPr lang="en-US"/>
          </a:p>
        </p:txBody>
      </p:sp>
      <p:sp>
        <p:nvSpPr>
          <p:cNvPr id="31" name="Text 28"/>
          <p:cNvSpPr txBox="1"/>
          <p:nvPr/>
        </p:nvSpPr>
        <p:spPr>
          <a:xfrm>
            <a:off x="5404104" y="1993392"/>
            <a:ext cx="93268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H1 ارتباط</a:t>
            </a:r>
            <a:endParaRPr lang="en-US" sz="1800" dirty="0">
              <a:latin typeface="Times New Roman"/>
              <a:ea typeface="Times New Roman"/>
              <a:cs typeface="Traditional Arabic"/>
            </a:endParaRPr>
          </a:p>
        </p:txBody>
      </p:sp>
      <p:sp>
        <p:nvSpPr>
          <p:cNvPr id="32" name="Shape 29"/>
          <p:cNvSpPr/>
          <p:nvPr/>
        </p:nvSpPr>
        <p:spPr>
          <a:xfrm>
            <a:off x="5330952" y="2743200"/>
            <a:ext cx="1078992" cy="402336"/>
          </a:xfrm>
          <a:prstGeom prst="roundRect">
            <a:avLst>
              <a:gd name="adj" fmla="val 18182"/>
            </a:avLst>
          </a:prstGeom>
          <a:solidFill>
            <a:srgbClr val="0B2D45"/>
          </a:solidFill>
          <a:ln w="12700">
            <a:solidFill>
              <a:srgbClr val="0B2D45">
                <a:alpha val="0"/>
              </a:srgbClr>
            </a:solidFill>
            <a:prstDash val="solid"/>
          </a:ln>
        </p:spPr>
        <p:txBody>
          <a:bodyPr/>
          <a:lstStyle/>
          <a:p>
            <a:endParaRPr lang="en-US"/>
          </a:p>
        </p:txBody>
      </p:sp>
      <p:sp>
        <p:nvSpPr>
          <p:cNvPr id="33" name="Text 30"/>
          <p:cNvSpPr txBox="1"/>
          <p:nvPr/>
        </p:nvSpPr>
        <p:spPr>
          <a:xfrm>
            <a:off x="5404104" y="2761488"/>
            <a:ext cx="93268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 انحدار</a:t>
            </a:r>
            <a:endParaRPr lang="en-US" sz="1800" dirty="0">
              <a:latin typeface="Times New Roman"/>
              <a:ea typeface="Times New Roman"/>
              <a:cs typeface="Traditional Arabic"/>
            </a:endParaRPr>
          </a:p>
        </p:txBody>
      </p:sp>
      <p:sp>
        <p:nvSpPr>
          <p:cNvPr id="34" name="Text 31"/>
          <p:cNvSpPr txBox="1"/>
          <p:nvPr/>
        </p:nvSpPr>
        <p:spPr>
          <a:xfrm>
            <a:off x="4617720" y="4169664"/>
            <a:ext cx="2926080" cy="38404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0B2D45"/>
                </a:solidFill>
                <a:latin typeface="Times New Roman" pitchFamily="34" charset="0"/>
                <a:ea typeface="Times New Roman" pitchFamily="34" charset="-122"/>
                <a:cs typeface="Traditional Arabic" pitchFamily="34" charset="-120"/>
              </a:rPr>
              <a:t>المسار المنهجي</a:t>
            </a:r>
            <a:endParaRPr lang="en-US" sz="2200" dirty="0">
              <a:latin typeface="Times New Roman"/>
              <a:ea typeface="Times New Roman"/>
              <a:cs typeface="Traditional Arabic"/>
            </a:endParaRPr>
          </a:p>
        </p:txBody>
      </p:sp>
      <p:sp>
        <p:nvSpPr>
          <p:cNvPr id="35" name="Shape 32"/>
          <p:cNvSpPr/>
          <p:nvPr/>
        </p:nvSpPr>
        <p:spPr>
          <a:xfrm>
            <a:off x="8823960" y="4599432"/>
            <a:ext cx="2487168" cy="1024128"/>
          </a:xfrm>
          <a:prstGeom prst="roundRect">
            <a:avLst>
              <a:gd name="adj" fmla="val 5357"/>
            </a:avLst>
          </a:prstGeom>
          <a:solidFill>
            <a:srgbClr val="FFFFFF"/>
          </a:solidFill>
          <a:ln w="13970">
            <a:solidFill>
              <a:srgbClr val="10AEE0"/>
            </a:solidFill>
            <a:prstDash val="solid"/>
          </a:ln>
        </p:spPr>
        <p:txBody>
          <a:bodyPr/>
          <a:lstStyle/>
          <a:p>
            <a:endParaRPr lang="en-US"/>
          </a:p>
        </p:txBody>
      </p:sp>
      <p:sp>
        <p:nvSpPr>
          <p:cNvPr id="36" name="Shape 33"/>
          <p:cNvSpPr/>
          <p:nvPr/>
        </p:nvSpPr>
        <p:spPr>
          <a:xfrm>
            <a:off x="10689336" y="4837176"/>
            <a:ext cx="438912" cy="438912"/>
          </a:xfrm>
          <a:prstGeom prst="ellipse">
            <a:avLst/>
          </a:prstGeom>
          <a:solidFill>
            <a:srgbClr val="10AEE0"/>
          </a:solidFill>
          <a:ln w="12700">
            <a:solidFill>
              <a:srgbClr val="10AEE0">
                <a:alpha val="0"/>
              </a:srgbClr>
            </a:solidFill>
            <a:prstDash val="solid"/>
          </a:ln>
        </p:spPr>
        <p:txBody>
          <a:bodyPr/>
          <a:lstStyle/>
          <a:p>
            <a:endParaRPr lang="en-US"/>
          </a:p>
        </p:txBody>
      </p:sp>
      <p:pic>
        <p:nvPicPr>
          <p:cNvPr id="37"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799064" y="4946904"/>
            <a:ext cx="219456" cy="219456"/>
          </a:xfrm>
          <a:prstGeom prst="rect">
            <a:avLst/>
          </a:prstGeom>
        </p:spPr>
      </p:pic>
      <p:sp>
        <p:nvSpPr>
          <p:cNvPr id="38" name="Text 34"/>
          <p:cNvSpPr txBox="1"/>
          <p:nvPr/>
        </p:nvSpPr>
        <p:spPr>
          <a:xfrm>
            <a:off x="9052560" y="4700016"/>
            <a:ext cx="1444752" cy="30175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10AEE0"/>
                </a:solidFill>
                <a:latin typeface="Times New Roman" pitchFamily="34" charset="0"/>
                <a:ea typeface="Times New Roman" pitchFamily="34" charset="-122"/>
                <a:cs typeface="Traditional Arabic" pitchFamily="34" charset="-120"/>
              </a:rPr>
              <a:t>تصميم</a:t>
            </a:r>
            <a:endParaRPr lang="en-US" sz="1900" dirty="0">
              <a:latin typeface="Times New Roman"/>
              <a:ea typeface="Times New Roman"/>
              <a:cs typeface="Traditional Arabic"/>
            </a:endParaRPr>
          </a:p>
        </p:txBody>
      </p:sp>
      <p:sp>
        <p:nvSpPr>
          <p:cNvPr id="39" name="Text 35"/>
          <p:cNvSpPr txBox="1"/>
          <p:nvPr/>
        </p:nvSpPr>
        <p:spPr>
          <a:xfrm>
            <a:off x="9052560" y="5047488"/>
            <a:ext cx="1444752" cy="438912"/>
          </a:xfrm>
          <a:prstGeom prst="rect">
            <a:avLst/>
          </a:prstGeom>
          <a:noFill/>
          <a:ln/>
        </p:spPr>
        <p:txBody>
          <a:bodyPr wrap="square" lIns="0" tIns="0" rIns="0" bIns="0" rtlCol="0" anchor="ctr">
            <a:normAutofit fontScale="92500" lnSpcReduction="20000"/>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كمي مقطعي</a:t>
            </a:r>
            <a:endParaRPr lang="en-US" sz="1800" dirty="0">
              <a:latin typeface="Times New Roman"/>
              <a:ea typeface="Times New Roman"/>
              <a:cs typeface="Traditional Arabic"/>
            </a:endParaRPr>
          </a:p>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ارتباطي تفسيري</a:t>
            </a:r>
            <a:endParaRPr lang="en-US" sz="1800" dirty="0">
              <a:latin typeface="Times New Roman"/>
              <a:ea typeface="Times New Roman"/>
              <a:cs typeface="Traditional Arabic"/>
            </a:endParaRPr>
          </a:p>
        </p:txBody>
      </p:sp>
      <p:sp>
        <p:nvSpPr>
          <p:cNvPr id="40" name="Shape 36"/>
          <p:cNvSpPr/>
          <p:nvPr/>
        </p:nvSpPr>
        <p:spPr>
          <a:xfrm>
            <a:off x="6053328" y="4599432"/>
            <a:ext cx="2487168" cy="1024128"/>
          </a:xfrm>
          <a:prstGeom prst="roundRect">
            <a:avLst>
              <a:gd name="adj" fmla="val 5357"/>
            </a:avLst>
          </a:prstGeom>
          <a:solidFill>
            <a:srgbClr val="FFFFFF"/>
          </a:solidFill>
          <a:ln w="13970">
            <a:solidFill>
              <a:srgbClr val="1EA79A"/>
            </a:solidFill>
            <a:prstDash val="solid"/>
          </a:ln>
        </p:spPr>
        <p:txBody>
          <a:bodyPr/>
          <a:lstStyle/>
          <a:p>
            <a:endParaRPr lang="en-US"/>
          </a:p>
        </p:txBody>
      </p:sp>
      <p:sp>
        <p:nvSpPr>
          <p:cNvPr id="41" name="Shape 37"/>
          <p:cNvSpPr/>
          <p:nvPr/>
        </p:nvSpPr>
        <p:spPr>
          <a:xfrm>
            <a:off x="7918704" y="4837176"/>
            <a:ext cx="438912" cy="438912"/>
          </a:xfrm>
          <a:prstGeom prst="ellipse">
            <a:avLst/>
          </a:prstGeom>
          <a:solidFill>
            <a:srgbClr val="1EA79A"/>
          </a:solidFill>
          <a:ln w="12700">
            <a:solidFill>
              <a:srgbClr val="1EA79A">
                <a:alpha val="0"/>
              </a:srgbClr>
            </a:solidFill>
            <a:prstDash val="solid"/>
          </a:ln>
        </p:spPr>
        <p:txBody>
          <a:bodyPr/>
          <a:lstStyle/>
          <a:p>
            <a:endParaRPr lang="en-US"/>
          </a:p>
        </p:txBody>
      </p:sp>
      <p:pic>
        <p:nvPicPr>
          <p:cNvPr id="42"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028432" y="4946904"/>
            <a:ext cx="219456" cy="219456"/>
          </a:xfrm>
          <a:prstGeom prst="rect">
            <a:avLst/>
          </a:prstGeom>
        </p:spPr>
      </p:pic>
      <p:sp>
        <p:nvSpPr>
          <p:cNvPr id="43" name="Text 38"/>
          <p:cNvSpPr txBox="1"/>
          <p:nvPr/>
        </p:nvSpPr>
        <p:spPr>
          <a:xfrm>
            <a:off x="6281928" y="4700016"/>
            <a:ext cx="1444752" cy="30175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1EA79A"/>
                </a:solidFill>
                <a:latin typeface="Times New Roman" pitchFamily="34" charset="0"/>
                <a:ea typeface="Times New Roman" pitchFamily="34" charset="-122"/>
                <a:cs typeface="Traditional Arabic" pitchFamily="34" charset="-120"/>
              </a:rPr>
              <a:t>العينة</a:t>
            </a:r>
            <a:endParaRPr lang="en-US" sz="1900" dirty="0">
              <a:latin typeface="Times New Roman"/>
              <a:ea typeface="Times New Roman"/>
              <a:cs typeface="Traditional Arabic"/>
            </a:endParaRPr>
          </a:p>
        </p:txBody>
      </p:sp>
      <p:sp>
        <p:nvSpPr>
          <p:cNvPr id="44" name="Text 39"/>
          <p:cNvSpPr txBox="1"/>
          <p:nvPr/>
        </p:nvSpPr>
        <p:spPr>
          <a:xfrm>
            <a:off x="6281928" y="5047488"/>
            <a:ext cx="1444752" cy="438912"/>
          </a:xfrm>
          <a:prstGeom prst="rect">
            <a:avLst/>
          </a:prstGeom>
          <a:noFill/>
          <a:ln/>
        </p:spPr>
        <p:txBody>
          <a:bodyPr wrap="square" lIns="0" tIns="0" rIns="0" bIns="0" rtlCol="0" anchor="ctr">
            <a:normAutofit fontScale="85000" lnSpcReduction="10000"/>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طالبات مقرري</a:t>
            </a:r>
            <a:endParaRPr lang="en-US" sz="1800" dirty="0">
              <a:latin typeface="Times New Roman"/>
              <a:ea typeface="Times New Roman"/>
              <a:cs typeface="Traditional Arabic"/>
            </a:endParaRPr>
          </a:p>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اللغة الإنجليزية</a:t>
            </a:r>
            <a:r>
              <a:rPr lang="ar-SA" sz="1800" dirty="0">
                <a:solidFill>
                  <a:srgbClr val="263844"/>
                </a:solidFill>
                <a:latin typeface="Times New Roman" pitchFamily="34" charset="0"/>
                <a:ea typeface="Times New Roman" pitchFamily="34" charset="-122"/>
                <a:cs typeface="Traditional Arabic" pitchFamily="34" charset="-120"/>
              </a:rPr>
              <a:t> 101 و102 </a:t>
            </a:r>
            <a:endParaRPr lang="en-US" sz="1800" dirty="0">
              <a:latin typeface="Times New Roman"/>
              <a:ea typeface="Times New Roman"/>
              <a:cs typeface="Traditional Arabic"/>
            </a:endParaRPr>
          </a:p>
        </p:txBody>
      </p:sp>
      <p:sp>
        <p:nvSpPr>
          <p:cNvPr id="45" name="Shape 40"/>
          <p:cNvSpPr/>
          <p:nvPr/>
        </p:nvSpPr>
        <p:spPr>
          <a:xfrm>
            <a:off x="3282696" y="4599432"/>
            <a:ext cx="2487168" cy="1024128"/>
          </a:xfrm>
          <a:prstGeom prst="roundRect">
            <a:avLst>
              <a:gd name="adj" fmla="val 5357"/>
            </a:avLst>
          </a:prstGeom>
          <a:solidFill>
            <a:srgbClr val="FFFFFF"/>
          </a:solidFill>
          <a:ln w="13970">
            <a:solidFill>
              <a:srgbClr val="F5A623"/>
            </a:solidFill>
            <a:prstDash val="solid"/>
          </a:ln>
        </p:spPr>
        <p:txBody>
          <a:bodyPr/>
          <a:lstStyle/>
          <a:p>
            <a:endParaRPr lang="en-US"/>
          </a:p>
        </p:txBody>
      </p:sp>
      <p:sp>
        <p:nvSpPr>
          <p:cNvPr id="46" name="Shape 41"/>
          <p:cNvSpPr/>
          <p:nvPr/>
        </p:nvSpPr>
        <p:spPr>
          <a:xfrm>
            <a:off x="5148072" y="4837176"/>
            <a:ext cx="438912" cy="438912"/>
          </a:xfrm>
          <a:prstGeom prst="ellipse">
            <a:avLst/>
          </a:prstGeom>
          <a:solidFill>
            <a:srgbClr val="F5A623"/>
          </a:solidFill>
          <a:ln w="12700">
            <a:solidFill>
              <a:srgbClr val="F5A623">
                <a:alpha val="0"/>
              </a:srgbClr>
            </a:solidFill>
            <a:prstDash val="solid"/>
          </a:ln>
        </p:spPr>
        <p:txBody>
          <a:bodyPr/>
          <a:lstStyle/>
          <a:p>
            <a:endParaRPr lang="en-US"/>
          </a:p>
        </p:txBody>
      </p:sp>
      <p:pic>
        <p:nvPicPr>
          <p:cNvPr id="4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257800" y="4946904"/>
            <a:ext cx="219456" cy="219456"/>
          </a:xfrm>
          <a:prstGeom prst="rect">
            <a:avLst/>
          </a:prstGeom>
        </p:spPr>
      </p:pic>
      <p:sp>
        <p:nvSpPr>
          <p:cNvPr id="48" name="Text 42"/>
          <p:cNvSpPr txBox="1"/>
          <p:nvPr/>
        </p:nvSpPr>
        <p:spPr>
          <a:xfrm>
            <a:off x="3511296" y="4700016"/>
            <a:ext cx="1444752" cy="30175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F5A623"/>
                </a:solidFill>
                <a:latin typeface="Times New Roman" pitchFamily="34" charset="0"/>
                <a:ea typeface="Times New Roman" pitchFamily="34" charset="-122"/>
                <a:cs typeface="Traditional Arabic" pitchFamily="34" charset="-120"/>
              </a:rPr>
              <a:t>الأداة</a:t>
            </a:r>
            <a:endParaRPr lang="en-US" sz="1900" dirty="0">
              <a:latin typeface="Times New Roman"/>
              <a:ea typeface="Times New Roman"/>
              <a:cs typeface="Traditional Arabic"/>
            </a:endParaRPr>
          </a:p>
        </p:txBody>
      </p:sp>
      <p:sp>
        <p:nvSpPr>
          <p:cNvPr id="49" name="Text 43"/>
          <p:cNvSpPr txBox="1"/>
          <p:nvPr/>
        </p:nvSpPr>
        <p:spPr>
          <a:xfrm>
            <a:off x="3511296" y="5047488"/>
            <a:ext cx="1444752" cy="438912"/>
          </a:xfrm>
          <a:prstGeom prst="rect">
            <a:avLst/>
          </a:prstGeom>
          <a:noFill/>
          <a:ln/>
        </p:spPr>
        <p:txBody>
          <a:bodyPr wrap="square" lIns="0" tIns="0" rIns="0" bIns="0" rtlCol="0" anchor="ctr">
            <a:normAutofit fontScale="92500" lnSpcReduction="20000"/>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استبانة إلكترونية</a:t>
            </a:r>
            <a:endParaRPr lang="en-US" sz="1800" dirty="0">
              <a:latin typeface="Times New Roman"/>
              <a:ea typeface="Times New Roman"/>
              <a:cs typeface="Traditional Arabic"/>
            </a:endParaRPr>
          </a:p>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محكّمة</a:t>
            </a:r>
            <a:endParaRPr lang="en-US" sz="1800" dirty="0">
              <a:latin typeface="Times New Roman"/>
              <a:ea typeface="Times New Roman"/>
              <a:cs typeface="Traditional Arabic"/>
            </a:endParaRPr>
          </a:p>
        </p:txBody>
      </p:sp>
      <p:sp>
        <p:nvSpPr>
          <p:cNvPr id="50" name="Shape 44"/>
          <p:cNvSpPr/>
          <p:nvPr/>
        </p:nvSpPr>
        <p:spPr>
          <a:xfrm>
            <a:off x="512064" y="4599432"/>
            <a:ext cx="2487168" cy="1024128"/>
          </a:xfrm>
          <a:prstGeom prst="roundRect">
            <a:avLst>
              <a:gd name="adj" fmla="val 5357"/>
            </a:avLst>
          </a:prstGeom>
          <a:solidFill>
            <a:srgbClr val="FFFFFF"/>
          </a:solidFill>
          <a:ln w="13970">
            <a:solidFill>
              <a:srgbClr val="0B2D45"/>
            </a:solidFill>
            <a:prstDash val="solid"/>
          </a:ln>
        </p:spPr>
        <p:txBody>
          <a:bodyPr/>
          <a:lstStyle/>
          <a:p>
            <a:endParaRPr lang="en-US"/>
          </a:p>
        </p:txBody>
      </p:sp>
      <p:sp>
        <p:nvSpPr>
          <p:cNvPr id="51" name="Shape 45"/>
          <p:cNvSpPr/>
          <p:nvPr/>
        </p:nvSpPr>
        <p:spPr>
          <a:xfrm>
            <a:off x="2377440" y="4837176"/>
            <a:ext cx="438912" cy="438912"/>
          </a:xfrm>
          <a:prstGeom prst="ellipse">
            <a:avLst/>
          </a:prstGeom>
          <a:solidFill>
            <a:srgbClr val="0B2D45"/>
          </a:solidFill>
          <a:ln w="12700">
            <a:solidFill>
              <a:srgbClr val="0B2D45">
                <a:alpha val="0"/>
              </a:srgbClr>
            </a:solidFill>
            <a:prstDash val="solid"/>
          </a:ln>
        </p:spPr>
        <p:txBody>
          <a:bodyPr/>
          <a:lstStyle/>
          <a:p>
            <a:endParaRPr lang="en-US"/>
          </a:p>
        </p:txBody>
      </p:sp>
      <p:pic>
        <p:nvPicPr>
          <p:cNvPr id="52"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487168" y="4946904"/>
            <a:ext cx="219456" cy="219456"/>
          </a:xfrm>
          <a:prstGeom prst="rect">
            <a:avLst/>
          </a:prstGeom>
        </p:spPr>
      </p:pic>
      <p:sp>
        <p:nvSpPr>
          <p:cNvPr id="53" name="Text 46"/>
          <p:cNvSpPr txBox="1"/>
          <p:nvPr/>
        </p:nvSpPr>
        <p:spPr>
          <a:xfrm>
            <a:off x="740664" y="4700016"/>
            <a:ext cx="1444752" cy="30175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0B2D45"/>
                </a:solidFill>
                <a:latin typeface="Times New Roman" pitchFamily="34" charset="0"/>
                <a:ea typeface="Times New Roman" pitchFamily="34" charset="-122"/>
                <a:cs typeface="Traditional Arabic" pitchFamily="34" charset="-120"/>
              </a:rPr>
              <a:t>التحليل</a:t>
            </a:r>
            <a:endParaRPr lang="en-US" sz="1900" dirty="0">
              <a:latin typeface="Times New Roman"/>
              <a:ea typeface="Times New Roman"/>
              <a:cs typeface="Traditional Arabic"/>
            </a:endParaRPr>
          </a:p>
        </p:txBody>
      </p:sp>
      <p:sp>
        <p:nvSpPr>
          <p:cNvPr id="54" name="Text 47"/>
          <p:cNvSpPr txBox="1"/>
          <p:nvPr/>
        </p:nvSpPr>
        <p:spPr>
          <a:xfrm>
            <a:off x="740664" y="5047488"/>
            <a:ext cx="1444752" cy="438912"/>
          </a:xfrm>
          <a:prstGeom prst="rect">
            <a:avLst/>
          </a:prstGeom>
          <a:noFill/>
          <a:ln/>
        </p:spPr>
        <p:txBody>
          <a:bodyPr wrap="square" lIns="0" tIns="0" rIns="0" bIns="0" rtlCol="0" anchor="ctr">
            <a:normAutofit fontScale="92500" lnSpcReduction="20000"/>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ارتباط وانحدار</a:t>
            </a:r>
            <a:endParaRPr lang="en-US" sz="1800" dirty="0">
              <a:latin typeface="Times New Roman"/>
              <a:ea typeface="Times New Roman"/>
              <a:cs typeface="Traditional Arabic"/>
            </a:endParaRPr>
          </a:p>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واختبارات فروق</a:t>
            </a:r>
            <a:endParaRPr lang="en-US" sz="1800" dirty="0">
              <a:latin typeface="Times New Roman"/>
              <a:ea typeface="Times New Roman"/>
              <a:cs typeface="Traditional Arabic"/>
            </a:endParaRPr>
          </a:p>
        </p:txBody>
      </p:sp>
      <p:sp>
        <p:nvSpPr>
          <p:cNvPr id="55" name="Shape 48"/>
          <p:cNvSpPr/>
          <p:nvPr/>
        </p:nvSpPr>
        <p:spPr>
          <a:xfrm>
            <a:off x="658368" y="5815584"/>
            <a:ext cx="10881360" cy="512064"/>
          </a:xfrm>
          <a:prstGeom prst="roundRect">
            <a:avLst>
              <a:gd name="adj" fmla="val 10714"/>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النتائج</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النتائج الأساسية: ماذا قالت البيانات؟</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08</a:t>
            </a:r>
            <a:endParaRPr lang="en-US" sz="1800" dirty="0">
              <a:latin typeface="Times New Roman"/>
              <a:ea typeface="Times New Roman"/>
              <a:cs typeface="Traditional Arabic"/>
            </a:endParaRPr>
          </a:p>
        </p:txBody>
      </p:sp>
      <p:sp>
        <p:nvSpPr>
          <p:cNvPr id="9" name="Shape 6"/>
          <p:cNvSpPr/>
          <p:nvPr/>
        </p:nvSpPr>
        <p:spPr>
          <a:xfrm>
            <a:off x="6053328" y="1024128"/>
            <a:ext cx="5257800" cy="4553712"/>
          </a:xfrm>
          <a:prstGeom prst="roundRect">
            <a:avLst>
              <a:gd name="adj" fmla="val 1606"/>
            </a:avLst>
          </a:prstGeom>
          <a:solidFill>
            <a:srgbClr val="FFFFFF"/>
          </a:solidFill>
          <a:ln w="13970">
            <a:solidFill>
              <a:srgbClr val="D7E4EA"/>
            </a:solidFill>
            <a:prstDash val="solid"/>
          </a:ln>
          <a:effectLst>
            <a:outerShdw blurRad="12700" dist="50800" dir="2700000" algn="bl" rotWithShape="0">
              <a:srgbClr val="000000">
                <a:alpha val="7000"/>
              </a:srgbClr>
            </a:outerShdw>
          </a:effectLst>
        </p:spPr>
        <p:txBody>
          <a:bodyPr/>
          <a:lstStyle/>
          <a:p>
            <a:endParaRPr lang="en-US"/>
          </a:p>
        </p:txBody>
      </p:sp>
      <p:sp>
        <p:nvSpPr>
          <p:cNvPr id="10" name="Text 7"/>
          <p:cNvSpPr txBox="1"/>
          <p:nvPr/>
        </p:nvSpPr>
        <p:spPr>
          <a:xfrm>
            <a:off x="7406640" y="1243584"/>
            <a:ext cx="3383280" cy="420624"/>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0B2D45"/>
                </a:solidFill>
                <a:latin typeface="Times New Roman" pitchFamily="34" charset="0"/>
                <a:ea typeface="Times New Roman" pitchFamily="34" charset="-122"/>
                <a:cs typeface="Traditional Arabic" pitchFamily="34" charset="-120"/>
              </a:rPr>
              <a:t>نتائج اختبار الفروض</a:t>
            </a:r>
            <a:endParaRPr lang="en-US" sz="2300" dirty="0">
              <a:latin typeface="Times New Roman"/>
              <a:ea typeface="Times New Roman"/>
              <a:cs typeface="Traditional Arabic"/>
            </a:endParaRPr>
          </a:p>
        </p:txBody>
      </p:sp>
      <p:sp>
        <p:nvSpPr>
          <p:cNvPr id="11" name="Shape 8"/>
          <p:cNvSpPr/>
          <p:nvPr/>
        </p:nvSpPr>
        <p:spPr>
          <a:xfrm>
            <a:off x="10168128" y="1828800"/>
            <a:ext cx="786384" cy="384048"/>
          </a:xfrm>
          <a:prstGeom prst="roundRect">
            <a:avLst>
              <a:gd name="adj" fmla="val 19048"/>
            </a:avLst>
          </a:prstGeom>
          <a:solidFill>
            <a:srgbClr val="10AEE0"/>
          </a:solidFill>
          <a:ln w="12700">
            <a:solidFill>
              <a:srgbClr val="10AEE0">
                <a:alpha val="0"/>
              </a:srgbClr>
            </a:solidFill>
            <a:prstDash val="solid"/>
          </a:ln>
        </p:spPr>
        <p:txBody>
          <a:bodyPr/>
          <a:lstStyle/>
          <a:p>
            <a:endParaRPr lang="en-US"/>
          </a:p>
        </p:txBody>
      </p:sp>
      <p:sp>
        <p:nvSpPr>
          <p:cNvPr id="12" name="Text 9"/>
          <p:cNvSpPr txBox="1"/>
          <p:nvPr/>
        </p:nvSpPr>
        <p:spPr>
          <a:xfrm>
            <a:off x="10241280" y="1847088"/>
            <a:ext cx="640080" cy="34747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H1</a:t>
            </a:r>
            <a:endParaRPr lang="en-US" sz="1800" dirty="0">
              <a:latin typeface="Times New Roman"/>
              <a:ea typeface="Times New Roman"/>
              <a:cs typeface="Traditional Arabic"/>
            </a:endParaRPr>
          </a:p>
        </p:txBody>
      </p:sp>
      <p:sp>
        <p:nvSpPr>
          <p:cNvPr id="13" name="Text 10"/>
          <p:cNvSpPr txBox="1"/>
          <p:nvPr/>
        </p:nvSpPr>
        <p:spPr>
          <a:xfrm>
            <a:off x="8156448" y="1819656"/>
            <a:ext cx="1874520" cy="402336"/>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10AEE0"/>
                </a:solidFill>
                <a:latin typeface="Times New Roman" pitchFamily="34" charset="0"/>
                <a:ea typeface="Times New Roman" pitchFamily="34" charset="-122"/>
                <a:cs typeface="Traditional Arabic" pitchFamily="34" charset="-120"/>
              </a:rPr>
              <a:t>علاقة موجبة قوية</a:t>
            </a:r>
            <a:endParaRPr lang="en-US" sz="1900" dirty="0">
              <a:latin typeface="Times New Roman"/>
              <a:ea typeface="Times New Roman"/>
              <a:cs typeface="Traditional Arabic"/>
            </a:endParaRPr>
          </a:p>
        </p:txBody>
      </p:sp>
      <p:sp>
        <p:nvSpPr>
          <p:cNvPr id="14" name="Text 11"/>
          <p:cNvSpPr txBox="1"/>
          <p:nvPr/>
        </p:nvSpPr>
        <p:spPr>
          <a:xfrm>
            <a:off x="6355080" y="2194560"/>
            <a:ext cx="4462272" cy="420624"/>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ارتبط استخدام التطبيقات بجودة مخرجات التعلم المدركة داخل العينة.</a:t>
            </a:r>
            <a:endParaRPr lang="en-US" sz="1800" dirty="0">
              <a:latin typeface="Times New Roman"/>
              <a:ea typeface="Times New Roman"/>
              <a:cs typeface="Traditional Arabic"/>
            </a:endParaRPr>
          </a:p>
        </p:txBody>
      </p:sp>
      <p:sp>
        <p:nvSpPr>
          <p:cNvPr id="15" name="Shape 12"/>
          <p:cNvSpPr/>
          <p:nvPr/>
        </p:nvSpPr>
        <p:spPr>
          <a:xfrm>
            <a:off x="10168128" y="2788920"/>
            <a:ext cx="786384" cy="384048"/>
          </a:xfrm>
          <a:prstGeom prst="roundRect">
            <a:avLst>
              <a:gd name="adj" fmla="val 19048"/>
            </a:avLst>
          </a:prstGeom>
          <a:solidFill>
            <a:srgbClr val="0B2D45"/>
          </a:solidFill>
          <a:ln w="12700">
            <a:solidFill>
              <a:srgbClr val="0B2D45">
                <a:alpha val="0"/>
              </a:srgbClr>
            </a:solidFill>
            <a:prstDash val="solid"/>
          </a:ln>
        </p:spPr>
        <p:txBody>
          <a:bodyPr/>
          <a:lstStyle/>
          <a:p>
            <a:endParaRPr lang="en-US"/>
          </a:p>
        </p:txBody>
      </p:sp>
      <p:sp>
        <p:nvSpPr>
          <p:cNvPr id="16" name="Text 13"/>
          <p:cNvSpPr txBox="1"/>
          <p:nvPr/>
        </p:nvSpPr>
        <p:spPr>
          <a:xfrm>
            <a:off x="10241280" y="2807208"/>
            <a:ext cx="640080" cy="34747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a:t>
            </a:r>
            <a:endParaRPr lang="en-US" sz="1800" dirty="0">
              <a:latin typeface="Times New Roman"/>
              <a:ea typeface="Times New Roman"/>
              <a:cs typeface="Traditional Arabic"/>
            </a:endParaRPr>
          </a:p>
        </p:txBody>
      </p:sp>
      <p:sp>
        <p:nvSpPr>
          <p:cNvPr id="17" name="Text 14"/>
          <p:cNvSpPr txBox="1"/>
          <p:nvPr/>
        </p:nvSpPr>
        <p:spPr>
          <a:xfrm>
            <a:off x="8156448" y="2779776"/>
            <a:ext cx="1874520" cy="402336"/>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0B2D45"/>
                </a:solidFill>
                <a:latin typeface="Times New Roman" pitchFamily="34" charset="0"/>
                <a:ea typeface="Times New Roman" pitchFamily="34" charset="-122"/>
                <a:cs typeface="Traditional Arabic" pitchFamily="34" charset="-120"/>
              </a:rPr>
              <a:t>إسهام تفسيري مشترك</a:t>
            </a:r>
            <a:endParaRPr lang="en-US" sz="1900" dirty="0">
              <a:latin typeface="Times New Roman"/>
              <a:ea typeface="Times New Roman"/>
              <a:cs typeface="Traditional Arabic"/>
            </a:endParaRPr>
          </a:p>
        </p:txBody>
      </p:sp>
      <p:sp>
        <p:nvSpPr>
          <p:cNvPr id="18" name="Text 15"/>
          <p:cNvSpPr txBox="1"/>
          <p:nvPr/>
        </p:nvSpPr>
        <p:spPr>
          <a:xfrm>
            <a:off x="6355080" y="3154680"/>
            <a:ext cx="4462272" cy="420624"/>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أسهمت الأبعاد الأربعة معًا في تفسير المخرجات المدركة.</a:t>
            </a:r>
            <a:endParaRPr lang="en-US" sz="1800" dirty="0">
              <a:latin typeface="Times New Roman"/>
              <a:ea typeface="Times New Roman"/>
              <a:cs typeface="Traditional Arabic"/>
            </a:endParaRPr>
          </a:p>
        </p:txBody>
      </p:sp>
      <p:sp>
        <p:nvSpPr>
          <p:cNvPr id="19" name="Shape 16"/>
          <p:cNvSpPr/>
          <p:nvPr/>
        </p:nvSpPr>
        <p:spPr>
          <a:xfrm>
            <a:off x="10168128" y="3749040"/>
            <a:ext cx="786384" cy="384048"/>
          </a:xfrm>
          <a:prstGeom prst="roundRect">
            <a:avLst>
              <a:gd name="adj" fmla="val 19048"/>
            </a:avLst>
          </a:prstGeom>
          <a:solidFill>
            <a:srgbClr val="2EAD70"/>
          </a:solidFill>
          <a:ln w="12700">
            <a:solidFill>
              <a:srgbClr val="2EAD70">
                <a:alpha val="0"/>
              </a:srgbClr>
            </a:solidFill>
            <a:prstDash val="solid"/>
          </a:ln>
        </p:spPr>
        <p:txBody>
          <a:bodyPr/>
          <a:lstStyle/>
          <a:p>
            <a:endParaRPr lang="en-US"/>
          </a:p>
        </p:txBody>
      </p:sp>
      <p:sp>
        <p:nvSpPr>
          <p:cNvPr id="20" name="Text 17"/>
          <p:cNvSpPr txBox="1"/>
          <p:nvPr/>
        </p:nvSpPr>
        <p:spPr>
          <a:xfrm>
            <a:off x="10241280" y="3767328"/>
            <a:ext cx="640080" cy="347472"/>
          </a:xfrm>
          <a:prstGeom prst="rect">
            <a:avLst/>
          </a:prstGeom>
          <a:noFill/>
          <a:ln/>
        </p:spPr>
        <p:txBody>
          <a:bodyPr wrap="square" lIns="0" tIns="0" rIns="0" bIns="0" rtlCol="0" anchor="ctr">
            <a:normAutofit fontScale="77500" lnSpcReduction="20000"/>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H2.1–H2.4</a:t>
            </a:r>
            <a:endParaRPr lang="en-US" sz="1800" dirty="0">
              <a:latin typeface="Times New Roman"/>
              <a:ea typeface="Times New Roman"/>
              <a:cs typeface="Traditional Arabic"/>
            </a:endParaRPr>
          </a:p>
        </p:txBody>
      </p:sp>
      <p:sp>
        <p:nvSpPr>
          <p:cNvPr id="21" name="Text 18"/>
          <p:cNvSpPr txBox="1"/>
          <p:nvPr/>
        </p:nvSpPr>
        <p:spPr>
          <a:xfrm>
            <a:off x="8156448" y="3739896"/>
            <a:ext cx="1874520" cy="402336"/>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2EAD70"/>
                </a:solidFill>
                <a:latin typeface="Times New Roman" pitchFamily="34" charset="0"/>
                <a:ea typeface="Times New Roman" pitchFamily="34" charset="-122"/>
                <a:cs typeface="Traditional Arabic" pitchFamily="34" charset="-120"/>
              </a:rPr>
              <a:t>جميع الأبعاد دالة منفردة</a:t>
            </a:r>
            <a:endParaRPr lang="en-US" sz="1900" dirty="0">
              <a:latin typeface="Times New Roman"/>
              <a:ea typeface="Times New Roman"/>
              <a:cs typeface="Traditional Arabic"/>
            </a:endParaRPr>
          </a:p>
        </p:txBody>
      </p:sp>
      <p:sp>
        <p:nvSpPr>
          <p:cNvPr id="22" name="Text 19"/>
          <p:cNvSpPr txBox="1"/>
          <p:nvPr/>
        </p:nvSpPr>
        <p:spPr>
          <a:xfrm>
            <a:off x="6355080" y="4114800"/>
            <a:ext cx="4462272" cy="420624"/>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سهولة الوصول، والدروس التفاعلية، والتعلم الشخصي، والإبداع والابتكار.</a:t>
            </a:r>
            <a:endParaRPr lang="en-US" sz="1800" dirty="0">
              <a:latin typeface="Times New Roman"/>
              <a:ea typeface="Times New Roman"/>
              <a:cs typeface="Traditional Arabic"/>
            </a:endParaRPr>
          </a:p>
        </p:txBody>
      </p:sp>
      <p:sp>
        <p:nvSpPr>
          <p:cNvPr id="23" name="Shape 20"/>
          <p:cNvSpPr/>
          <p:nvPr/>
        </p:nvSpPr>
        <p:spPr>
          <a:xfrm>
            <a:off x="10168128" y="4709160"/>
            <a:ext cx="786384" cy="384048"/>
          </a:xfrm>
          <a:prstGeom prst="roundRect">
            <a:avLst>
              <a:gd name="adj" fmla="val 19048"/>
            </a:avLst>
          </a:prstGeom>
          <a:solidFill>
            <a:srgbClr val="F5A623"/>
          </a:solidFill>
          <a:ln w="12700">
            <a:solidFill>
              <a:srgbClr val="F5A623">
                <a:alpha val="0"/>
              </a:srgbClr>
            </a:solidFill>
            <a:prstDash val="solid"/>
          </a:ln>
        </p:spPr>
        <p:txBody>
          <a:bodyPr/>
          <a:lstStyle/>
          <a:p>
            <a:endParaRPr lang="en-US"/>
          </a:p>
        </p:txBody>
      </p:sp>
      <p:sp>
        <p:nvSpPr>
          <p:cNvPr id="24" name="Text 21"/>
          <p:cNvSpPr txBox="1"/>
          <p:nvPr/>
        </p:nvSpPr>
        <p:spPr>
          <a:xfrm>
            <a:off x="10241280" y="4727448"/>
            <a:ext cx="640080" cy="347472"/>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H3</a:t>
            </a:r>
            <a:endParaRPr lang="en-US" sz="1800" dirty="0">
              <a:latin typeface="Times New Roman"/>
              <a:ea typeface="Times New Roman"/>
              <a:cs typeface="Traditional Arabic"/>
            </a:endParaRPr>
          </a:p>
        </p:txBody>
      </p:sp>
      <p:sp>
        <p:nvSpPr>
          <p:cNvPr id="25" name="Text 22"/>
          <p:cNvSpPr txBox="1"/>
          <p:nvPr/>
        </p:nvSpPr>
        <p:spPr>
          <a:xfrm>
            <a:off x="8156448" y="4700016"/>
            <a:ext cx="1874520" cy="402336"/>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F5A623"/>
                </a:solidFill>
                <a:latin typeface="Times New Roman" pitchFamily="34" charset="0"/>
                <a:ea typeface="Times New Roman" pitchFamily="34" charset="-122"/>
                <a:cs typeface="Traditional Arabic" pitchFamily="34" charset="-120"/>
              </a:rPr>
              <a:t>فروق جزئية واستكشافية</a:t>
            </a:r>
            <a:endParaRPr lang="en-US" sz="1900" dirty="0">
              <a:latin typeface="Times New Roman"/>
              <a:ea typeface="Times New Roman"/>
              <a:cs typeface="Traditional Arabic"/>
            </a:endParaRPr>
          </a:p>
        </p:txBody>
      </p:sp>
      <p:sp>
        <p:nvSpPr>
          <p:cNvPr id="26" name="Text 23"/>
          <p:cNvSpPr txBox="1"/>
          <p:nvPr/>
        </p:nvSpPr>
        <p:spPr>
          <a:xfrm>
            <a:off x="6355080" y="5074920"/>
            <a:ext cx="4462272" cy="420624"/>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ظهرت </a:t>
            </a:r>
            <a:r>
              <a:rPr lang="en-US" sz="1800" dirty="0" err="1">
                <a:solidFill>
                  <a:srgbClr val="263844"/>
                </a:solidFill>
                <a:latin typeface="Times New Roman" pitchFamily="34" charset="0"/>
                <a:ea typeface="Times New Roman" pitchFamily="34" charset="-122"/>
                <a:cs typeface="Traditional Arabic" pitchFamily="34" charset="-120"/>
              </a:rPr>
              <a:t>فروق</a:t>
            </a:r>
            <a:r>
              <a:rPr lang="en-US" sz="1800" dirty="0">
                <a:solidFill>
                  <a:srgbClr val="263844"/>
                </a:solidFill>
                <a:latin typeface="Times New Roman" pitchFamily="34" charset="0"/>
                <a:ea typeface="Times New Roman" pitchFamily="34" charset="-122"/>
                <a:cs typeface="Traditional Arabic" pitchFamily="34" charset="-120"/>
              </a:rPr>
              <a:t> </a:t>
            </a:r>
            <a:r>
              <a:rPr lang="en-US" sz="1800" dirty="0" err="1">
                <a:solidFill>
                  <a:srgbClr val="263844"/>
                </a:solidFill>
                <a:latin typeface="Times New Roman" pitchFamily="34" charset="0"/>
                <a:ea typeface="Times New Roman" pitchFamily="34" charset="-122"/>
                <a:cs typeface="Traditional Arabic" pitchFamily="34" charset="-120"/>
              </a:rPr>
              <a:t>محدودة</a:t>
            </a:r>
            <a:r>
              <a:rPr lang="en-US" sz="1800" dirty="0">
                <a:solidFill>
                  <a:srgbClr val="263844"/>
                </a:solidFill>
                <a:latin typeface="Times New Roman" pitchFamily="34" charset="0"/>
                <a:ea typeface="Times New Roman" pitchFamily="34" charset="-122"/>
                <a:cs typeface="Traditional Arabic" pitchFamily="34" charset="-120"/>
              </a:rPr>
              <a:t>.</a:t>
            </a:r>
            <a:endParaRPr lang="en-US" sz="1800" dirty="0">
              <a:latin typeface="Times New Roman"/>
              <a:ea typeface="Times New Roman"/>
              <a:cs typeface="Traditional Arabic"/>
            </a:endParaRPr>
          </a:p>
        </p:txBody>
      </p:sp>
      <p:sp>
        <p:nvSpPr>
          <p:cNvPr id="27" name="Shape 24"/>
          <p:cNvSpPr/>
          <p:nvPr/>
        </p:nvSpPr>
        <p:spPr>
          <a:xfrm>
            <a:off x="658368" y="1024128"/>
            <a:ext cx="4983480" cy="4553712"/>
          </a:xfrm>
          <a:prstGeom prst="roundRect">
            <a:avLst>
              <a:gd name="adj" fmla="val 1606"/>
            </a:avLst>
          </a:prstGeom>
          <a:solidFill>
            <a:srgbClr val="F4F7F9"/>
          </a:solidFill>
          <a:ln w="13970">
            <a:solidFill>
              <a:srgbClr val="D7E4EA"/>
            </a:solidFill>
            <a:prstDash val="solid"/>
          </a:ln>
        </p:spPr>
        <p:txBody>
          <a:bodyPr/>
          <a:lstStyle/>
          <a:p>
            <a:endParaRPr lang="en-US"/>
          </a:p>
        </p:txBody>
      </p:sp>
      <p:sp>
        <p:nvSpPr>
          <p:cNvPr id="28" name="Text 25"/>
          <p:cNvSpPr txBox="1"/>
          <p:nvPr/>
        </p:nvSpPr>
        <p:spPr>
          <a:xfrm>
            <a:off x="1417320" y="1243584"/>
            <a:ext cx="3520440" cy="420624"/>
          </a:xfrm>
          <a:prstGeom prst="rect">
            <a:avLst/>
          </a:prstGeom>
          <a:noFill/>
          <a:ln/>
        </p:spPr>
        <p:txBody>
          <a:bodyPr wrap="square" lIns="0" tIns="0" rIns="0" bIns="0" rtlCol="0" anchor="ctr">
            <a:normAutofit/>
          </a:bodyPr>
          <a:lstStyle/>
          <a:p>
            <a:pPr marL="0" indent="0" algn="ctr" rtl="1">
              <a:lnSpc>
                <a:spcPct val="100000"/>
              </a:lnSpc>
              <a:buNone/>
            </a:pPr>
            <a:r>
              <a:rPr lang="en-US" sz="2300" b="1" dirty="0">
                <a:solidFill>
                  <a:srgbClr val="0B2D45"/>
                </a:solidFill>
                <a:latin typeface="Times New Roman" pitchFamily="34" charset="0"/>
                <a:ea typeface="Times New Roman" pitchFamily="34" charset="-122"/>
                <a:cs typeface="Traditional Arabic" pitchFamily="34" charset="-120"/>
              </a:rPr>
              <a:t>الترتيب الوصفي للأبعاد</a:t>
            </a:r>
            <a:endParaRPr lang="en-US" sz="2300" dirty="0">
              <a:latin typeface="Times New Roman"/>
              <a:ea typeface="Times New Roman"/>
              <a:cs typeface="Traditional Arabic"/>
            </a:endParaRPr>
          </a:p>
        </p:txBody>
      </p:sp>
      <p:sp>
        <p:nvSpPr>
          <p:cNvPr id="29" name="Text 26"/>
          <p:cNvSpPr txBox="1"/>
          <p:nvPr/>
        </p:nvSpPr>
        <p:spPr>
          <a:xfrm>
            <a:off x="3566160" y="1737360"/>
            <a:ext cx="1609344" cy="34747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10AEE0"/>
                </a:solidFill>
                <a:latin typeface="Times New Roman" pitchFamily="34" charset="0"/>
                <a:ea typeface="Times New Roman" pitchFamily="34" charset="-122"/>
                <a:cs typeface="Traditional Arabic" pitchFamily="34" charset="-120"/>
              </a:rPr>
              <a:t>استخدام التطبيقات</a:t>
            </a:r>
            <a:endParaRPr lang="en-US" sz="1900" dirty="0">
              <a:latin typeface="Times New Roman"/>
              <a:ea typeface="Times New Roman"/>
              <a:cs typeface="Traditional Arabic"/>
            </a:endParaRPr>
          </a:p>
        </p:txBody>
      </p:sp>
      <p:sp>
        <p:nvSpPr>
          <p:cNvPr id="30" name="Text 27"/>
          <p:cNvSpPr txBox="1"/>
          <p:nvPr/>
        </p:nvSpPr>
        <p:spPr>
          <a:xfrm>
            <a:off x="3401568" y="2139696"/>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سهولة الوصول</a:t>
            </a:r>
            <a:endParaRPr lang="en-US" sz="1800" dirty="0">
              <a:latin typeface="Times New Roman"/>
              <a:ea typeface="Times New Roman"/>
              <a:cs typeface="Traditional Arabic"/>
            </a:endParaRPr>
          </a:p>
        </p:txBody>
      </p:sp>
      <p:sp>
        <p:nvSpPr>
          <p:cNvPr id="31" name="Shape 28"/>
          <p:cNvSpPr/>
          <p:nvPr/>
        </p:nvSpPr>
        <p:spPr>
          <a:xfrm>
            <a:off x="960120" y="2157984"/>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32" name="Shape 29"/>
          <p:cNvSpPr/>
          <p:nvPr/>
        </p:nvSpPr>
        <p:spPr>
          <a:xfrm>
            <a:off x="960120" y="2157984"/>
            <a:ext cx="2331720" cy="274320"/>
          </a:xfrm>
          <a:prstGeom prst="roundRect">
            <a:avLst>
              <a:gd name="adj" fmla="val 13333"/>
            </a:avLst>
          </a:prstGeom>
          <a:solidFill>
            <a:srgbClr val="10AEE0"/>
          </a:solidFill>
          <a:ln w="12700">
            <a:solidFill>
              <a:srgbClr val="10AEE0">
                <a:alpha val="0"/>
              </a:srgbClr>
            </a:solidFill>
            <a:prstDash val="solid"/>
          </a:ln>
        </p:spPr>
        <p:txBody>
          <a:bodyPr/>
          <a:lstStyle/>
          <a:p>
            <a:endParaRPr lang="en-US"/>
          </a:p>
        </p:txBody>
      </p:sp>
      <p:sp>
        <p:nvSpPr>
          <p:cNvPr id="33" name="Text 30"/>
          <p:cNvSpPr txBox="1"/>
          <p:nvPr/>
        </p:nvSpPr>
        <p:spPr>
          <a:xfrm>
            <a:off x="3401568" y="2587752"/>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التعلم الشخصي</a:t>
            </a:r>
            <a:endParaRPr lang="en-US" sz="1800" dirty="0">
              <a:latin typeface="Times New Roman"/>
              <a:ea typeface="Times New Roman"/>
              <a:cs typeface="Traditional Arabic"/>
            </a:endParaRPr>
          </a:p>
        </p:txBody>
      </p:sp>
      <p:sp>
        <p:nvSpPr>
          <p:cNvPr id="34" name="Shape 31"/>
          <p:cNvSpPr/>
          <p:nvPr/>
        </p:nvSpPr>
        <p:spPr>
          <a:xfrm>
            <a:off x="960120" y="2606040"/>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35" name="Shape 32"/>
          <p:cNvSpPr/>
          <p:nvPr/>
        </p:nvSpPr>
        <p:spPr>
          <a:xfrm>
            <a:off x="960120" y="2606040"/>
            <a:ext cx="2121865" cy="274320"/>
          </a:xfrm>
          <a:prstGeom prst="roundRect">
            <a:avLst>
              <a:gd name="adj" fmla="val 13333"/>
            </a:avLst>
          </a:prstGeom>
          <a:solidFill>
            <a:srgbClr val="0B2D45"/>
          </a:solidFill>
          <a:ln w="12700">
            <a:solidFill>
              <a:srgbClr val="0B2D45">
                <a:alpha val="0"/>
              </a:srgbClr>
            </a:solidFill>
            <a:prstDash val="solid"/>
          </a:ln>
        </p:spPr>
        <p:txBody>
          <a:bodyPr/>
          <a:lstStyle/>
          <a:p>
            <a:endParaRPr lang="en-US"/>
          </a:p>
        </p:txBody>
      </p:sp>
      <p:sp>
        <p:nvSpPr>
          <p:cNvPr id="36" name="Text 33"/>
          <p:cNvSpPr txBox="1"/>
          <p:nvPr/>
        </p:nvSpPr>
        <p:spPr>
          <a:xfrm>
            <a:off x="3401568" y="3035808"/>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الدروس التفاعلية</a:t>
            </a:r>
            <a:endParaRPr lang="en-US" sz="1800" dirty="0">
              <a:latin typeface="Times New Roman"/>
              <a:ea typeface="Times New Roman"/>
              <a:cs typeface="Traditional Arabic"/>
            </a:endParaRPr>
          </a:p>
        </p:txBody>
      </p:sp>
      <p:sp>
        <p:nvSpPr>
          <p:cNvPr id="37" name="Shape 34"/>
          <p:cNvSpPr/>
          <p:nvPr/>
        </p:nvSpPr>
        <p:spPr>
          <a:xfrm>
            <a:off x="960120" y="3054096"/>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38" name="Shape 35"/>
          <p:cNvSpPr/>
          <p:nvPr/>
        </p:nvSpPr>
        <p:spPr>
          <a:xfrm>
            <a:off x="960120" y="3054096"/>
            <a:ext cx="1818742" cy="274320"/>
          </a:xfrm>
          <a:prstGeom prst="roundRect">
            <a:avLst>
              <a:gd name="adj" fmla="val 13333"/>
            </a:avLst>
          </a:prstGeom>
          <a:solidFill>
            <a:srgbClr val="1EA79A"/>
          </a:solidFill>
          <a:ln w="12700">
            <a:solidFill>
              <a:srgbClr val="1EA79A">
                <a:alpha val="0"/>
              </a:srgbClr>
            </a:solidFill>
            <a:prstDash val="solid"/>
          </a:ln>
        </p:spPr>
        <p:txBody>
          <a:bodyPr/>
          <a:lstStyle/>
          <a:p>
            <a:endParaRPr lang="en-US"/>
          </a:p>
        </p:txBody>
      </p:sp>
      <p:sp>
        <p:nvSpPr>
          <p:cNvPr id="39" name="Text 36"/>
          <p:cNvSpPr txBox="1"/>
          <p:nvPr/>
        </p:nvSpPr>
        <p:spPr>
          <a:xfrm>
            <a:off x="3401568" y="3483864"/>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الإبداع والابتكار</a:t>
            </a:r>
            <a:endParaRPr lang="en-US" sz="1800" dirty="0">
              <a:latin typeface="Times New Roman"/>
              <a:ea typeface="Times New Roman"/>
              <a:cs typeface="Traditional Arabic"/>
            </a:endParaRPr>
          </a:p>
        </p:txBody>
      </p:sp>
      <p:sp>
        <p:nvSpPr>
          <p:cNvPr id="40" name="Shape 37"/>
          <p:cNvSpPr/>
          <p:nvPr/>
        </p:nvSpPr>
        <p:spPr>
          <a:xfrm>
            <a:off x="960120" y="3502152"/>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41" name="Shape 38"/>
          <p:cNvSpPr/>
          <p:nvPr/>
        </p:nvSpPr>
        <p:spPr>
          <a:xfrm>
            <a:off x="960120" y="3502152"/>
            <a:ext cx="1678838" cy="274320"/>
          </a:xfrm>
          <a:prstGeom prst="roundRect">
            <a:avLst>
              <a:gd name="adj" fmla="val 13333"/>
            </a:avLst>
          </a:prstGeom>
          <a:solidFill>
            <a:srgbClr val="F5A623"/>
          </a:solidFill>
          <a:ln w="12700">
            <a:solidFill>
              <a:srgbClr val="F5A623">
                <a:alpha val="0"/>
              </a:srgbClr>
            </a:solidFill>
            <a:prstDash val="solid"/>
          </a:ln>
        </p:spPr>
        <p:txBody>
          <a:bodyPr/>
          <a:lstStyle/>
          <a:p>
            <a:endParaRPr lang="en-US"/>
          </a:p>
        </p:txBody>
      </p:sp>
      <p:sp>
        <p:nvSpPr>
          <p:cNvPr id="42" name="Text 39"/>
          <p:cNvSpPr txBox="1"/>
          <p:nvPr/>
        </p:nvSpPr>
        <p:spPr>
          <a:xfrm>
            <a:off x="3401568" y="3977640"/>
            <a:ext cx="1773936" cy="347472"/>
          </a:xfrm>
          <a:prstGeom prst="rect">
            <a:avLst/>
          </a:prstGeom>
          <a:noFill/>
          <a:ln/>
        </p:spPr>
        <p:txBody>
          <a:bodyPr wrap="square" lIns="0" tIns="0" rIns="0" bIns="0" rtlCol="0" anchor="ctr">
            <a:normAutofit/>
          </a:bodyPr>
          <a:lstStyle/>
          <a:p>
            <a:pPr marL="0" indent="0" algn="r" rtl="1">
              <a:lnSpc>
                <a:spcPct val="100000"/>
              </a:lnSpc>
              <a:buNone/>
            </a:pPr>
            <a:r>
              <a:rPr lang="en-US" sz="1900" b="1" dirty="0">
                <a:solidFill>
                  <a:srgbClr val="F5A623"/>
                </a:solidFill>
                <a:latin typeface="Times New Roman" pitchFamily="34" charset="0"/>
                <a:ea typeface="Times New Roman" pitchFamily="34" charset="-122"/>
                <a:cs typeface="Traditional Arabic" pitchFamily="34" charset="-120"/>
              </a:rPr>
              <a:t>مخرجات التعلم المدركة</a:t>
            </a:r>
            <a:endParaRPr lang="en-US" sz="1900" dirty="0">
              <a:latin typeface="Times New Roman"/>
              <a:ea typeface="Times New Roman"/>
              <a:cs typeface="Traditional Arabic"/>
            </a:endParaRPr>
          </a:p>
        </p:txBody>
      </p:sp>
      <p:sp>
        <p:nvSpPr>
          <p:cNvPr id="43" name="Text 40"/>
          <p:cNvSpPr txBox="1"/>
          <p:nvPr/>
        </p:nvSpPr>
        <p:spPr>
          <a:xfrm>
            <a:off x="3401568" y="4389120"/>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تحسين الفهم</a:t>
            </a:r>
            <a:endParaRPr lang="en-US" sz="1800" dirty="0">
              <a:latin typeface="Times New Roman"/>
              <a:ea typeface="Times New Roman"/>
              <a:cs typeface="Traditional Arabic"/>
            </a:endParaRPr>
          </a:p>
        </p:txBody>
      </p:sp>
      <p:sp>
        <p:nvSpPr>
          <p:cNvPr id="44" name="Shape 41"/>
          <p:cNvSpPr/>
          <p:nvPr/>
        </p:nvSpPr>
        <p:spPr>
          <a:xfrm>
            <a:off x="960120" y="4407408"/>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45" name="Shape 42"/>
          <p:cNvSpPr/>
          <p:nvPr/>
        </p:nvSpPr>
        <p:spPr>
          <a:xfrm>
            <a:off x="960120" y="4407408"/>
            <a:ext cx="2331720" cy="274320"/>
          </a:xfrm>
          <a:prstGeom prst="roundRect">
            <a:avLst>
              <a:gd name="adj" fmla="val 13333"/>
            </a:avLst>
          </a:prstGeom>
          <a:solidFill>
            <a:srgbClr val="0B2D45"/>
          </a:solidFill>
          <a:ln w="12700">
            <a:solidFill>
              <a:srgbClr val="0B2D45">
                <a:alpha val="0"/>
              </a:srgbClr>
            </a:solidFill>
            <a:prstDash val="solid"/>
          </a:ln>
        </p:spPr>
        <p:txBody>
          <a:bodyPr/>
          <a:lstStyle/>
          <a:p>
            <a:endParaRPr lang="en-US"/>
          </a:p>
        </p:txBody>
      </p:sp>
      <p:sp>
        <p:nvSpPr>
          <p:cNvPr id="46" name="Text 43"/>
          <p:cNvSpPr txBox="1"/>
          <p:nvPr/>
        </p:nvSpPr>
        <p:spPr>
          <a:xfrm>
            <a:off x="3401568" y="4837176"/>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جودة النتائج</a:t>
            </a:r>
            <a:endParaRPr lang="en-US" sz="1800" dirty="0">
              <a:latin typeface="Times New Roman"/>
              <a:ea typeface="Times New Roman"/>
              <a:cs typeface="Traditional Arabic"/>
            </a:endParaRPr>
          </a:p>
        </p:txBody>
      </p:sp>
      <p:sp>
        <p:nvSpPr>
          <p:cNvPr id="47" name="Shape 44"/>
          <p:cNvSpPr/>
          <p:nvPr/>
        </p:nvSpPr>
        <p:spPr>
          <a:xfrm>
            <a:off x="960120" y="4855464"/>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48" name="Shape 45"/>
          <p:cNvSpPr/>
          <p:nvPr/>
        </p:nvSpPr>
        <p:spPr>
          <a:xfrm>
            <a:off x="960120" y="4855464"/>
            <a:ext cx="2215134" cy="274320"/>
          </a:xfrm>
          <a:prstGeom prst="roundRect">
            <a:avLst>
              <a:gd name="adj" fmla="val 13333"/>
            </a:avLst>
          </a:prstGeom>
          <a:solidFill>
            <a:srgbClr val="F5A623"/>
          </a:solidFill>
          <a:ln w="12700">
            <a:solidFill>
              <a:srgbClr val="F5A623">
                <a:alpha val="0"/>
              </a:srgbClr>
            </a:solidFill>
            <a:prstDash val="solid"/>
          </a:ln>
        </p:spPr>
        <p:txBody>
          <a:bodyPr/>
          <a:lstStyle/>
          <a:p>
            <a:endParaRPr lang="en-US"/>
          </a:p>
        </p:txBody>
      </p:sp>
      <p:sp>
        <p:nvSpPr>
          <p:cNvPr id="49" name="Text 46"/>
          <p:cNvSpPr txBox="1"/>
          <p:nvPr/>
        </p:nvSpPr>
        <p:spPr>
          <a:xfrm>
            <a:off x="3401568" y="5285232"/>
            <a:ext cx="2057400" cy="310896"/>
          </a:xfrm>
          <a:prstGeom prst="rect">
            <a:avLst/>
          </a:prstGeom>
          <a:noFill/>
          <a:ln/>
        </p:spPr>
        <p:txBody>
          <a:bodyPr wrap="square" lIns="0" tIns="0" rIns="0" bIns="0" rtlCol="0" anchor="ctr">
            <a:normAutofit/>
          </a:bodyPr>
          <a:lstStyle/>
          <a:p>
            <a:pPr marL="0" indent="0" algn="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التفاعل والمشاركة</a:t>
            </a:r>
            <a:endParaRPr lang="en-US" sz="1800" dirty="0">
              <a:latin typeface="Times New Roman"/>
              <a:ea typeface="Times New Roman"/>
              <a:cs typeface="Traditional Arabic"/>
            </a:endParaRPr>
          </a:p>
        </p:txBody>
      </p:sp>
      <p:sp>
        <p:nvSpPr>
          <p:cNvPr id="50" name="Shape 47"/>
          <p:cNvSpPr/>
          <p:nvPr/>
        </p:nvSpPr>
        <p:spPr>
          <a:xfrm>
            <a:off x="960120" y="5303520"/>
            <a:ext cx="2331720" cy="274320"/>
          </a:xfrm>
          <a:prstGeom prst="roundRect">
            <a:avLst>
              <a:gd name="adj" fmla="val 13333"/>
            </a:avLst>
          </a:prstGeom>
          <a:solidFill>
            <a:srgbClr val="EDF3F6"/>
          </a:solidFill>
          <a:ln w="12700">
            <a:solidFill>
              <a:srgbClr val="EDF3F6">
                <a:alpha val="0"/>
              </a:srgbClr>
            </a:solidFill>
            <a:prstDash val="solid"/>
          </a:ln>
        </p:spPr>
        <p:txBody>
          <a:bodyPr/>
          <a:lstStyle/>
          <a:p>
            <a:endParaRPr lang="en-US"/>
          </a:p>
        </p:txBody>
      </p:sp>
      <p:sp>
        <p:nvSpPr>
          <p:cNvPr id="51" name="Shape 48"/>
          <p:cNvSpPr/>
          <p:nvPr/>
        </p:nvSpPr>
        <p:spPr>
          <a:xfrm>
            <a:off x="960120" y="5303520"/>
            <a:ext cx="1632204" cy="274320"/>
          </a:xfrm>
          <a:prstGeom prst="roundRect">
            <a:avLst>
              <a:gd name="adj" fmla="val 13333"/>
            </a:avLst>
          </a:prstGeom>
          <a:solidFill>
            <a:srgbClr val="1EA79A"/>
          </a:solidFill>
          <a:ln w="12700">
            <a:solidFill>
              <a:srgbClr val="1EA79A">
                <a:alpha val="0"/>
              </a:srgbClr>
            </a:solidFill>
            <a:prstDash val="solid"/>
          </a:ln>
        </p:spPr>
        <p:txBody>
          <a:bodyPr/>
          <a:lstStyle/>
          <a:p>
            <a:endParaRPr lang="en-US"/>
          </a:p>
        </p:txBody>
      </p:sp>
      <p:sp>
        <p:nvSpPr>
          <p:cNvPr id="52" name="Shape 49"/>
          <p:cNvSpPr/>
          <p:nvPr/>
        </p:nvSpPr>
        <p:spPr>
          <a:xfrm>
            <a:off x="658368" y="5797296"/>
            <a:ext cx="10881360" cy="530352"/>
          </a:xfrm>
          <a:prstGeom prst="roundRect">
            <a:avLst>
              <a:gd name="adj" fmla="val 10345"/>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التفسير</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ar-SA" sz="2500" b="1" dirty="0">
                <a:solidFill>
                  <a:srgbClr val="0B2D45"/>
                </a:solidFill>
                <a:latin typeface="Times New Roman" pitchFamily="34" charset="0"/>
                <a:ea typeface="Times New Roman" pitchFamily="34" charset="-122"/>
                <a:cs typeface="Traditional Arabic" pitchFamily="34" charset="-120"/>
              </a:rPr>
              <a:t>تفسير </a:t>
            </a:r>
            <a:r>
              <a:rPr lang="en-US" sz="2500" b="1" dirty="0" err="1">
                <a:solidFill>
                  <a:srgbClr val="0B2D45"/>
                </a:solidFill>
                <a:latin typeface="Times New Roman" pitchFamily="34" charset="0"/>
                <a:ea typeface="Times New Roman" pitchFamily="34" charset="-122"/>
                <a:cs typeface="Traditional Arabic" pitchFamily="34" charset="-120"/>
              </a:rPr>
              <a:t>النتائج</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09</a:t>
            </a:r>
            <a:endParaRPr lang="en-US" sz="1800" dirty="0">
              <a:latin typeface="Times New Roman"/>
              <a:ea typeface="Times New Roman"/>
              <a:cs typeface="Traditional Arabic"/>
            </a:endParaRPr>
          </a:p>
        </p:txBody>
      </p:sp>
      <p:sp>
        <p:nvSpPr>
          <p:cNvPr id="9" name="Text 6"/>
          <p:cNvSpPr txBox="1"/>
          <p:nvPr/>
        </p:nvSpPr>
        <p:spPr>
          <a:xfrm>
            <a:off x="777240" y="969264"/>
            <a:ext cx="10652760" cy="566928"/>
          </a:xfrm>
          <a:prstGeom prst="rect">
            <a:avLst/>
          </a:prstGeom>
          <a:noFill/>
          <a:ln/>
        </p:spPr>
        <p:txBody>
          <a:bodyPr wrap="square" lIns="0" tIns="0" rIns="0" bIns="0" rtlCol="0" anchor="ctr">
            <a:normAutofit/>
          </a:bodyPr>
          <a:lstStyle/>
          <a:p>
            <a:pPr marL="0" indent="0" algn="ctr" rtl="1">
              <a:lnSpc>
                <a:spcPct val="100000"/>
              </a:lnSpc>
              <a:buNone/>
            </a:pPr>
            <a:r>
              <a:rPr lang="en-US" sz="3000" b="1" dirty="0">
                <a:solidFill>
                  <a:srgbClr val="0B2D45"/>
                </a:solidFill>
                <a:latin typeface="Times New Roman" pitchFamily="34" charset="0"/>
                <a:ea typeface="Times New Roman" pitchFamily="34" charset="-122"/>
                <a:cs typeface="Traditional Arabic" pitchFamily="34" charset="-120"/>
              </a:rPr>
              <a:t>الوصول هو </a:t>
            </a:r>
            <a:r>
              <a:rPr lang="en-US" sz="3000" b="1" dirty="0" err="1">
                <a:solidFill>
                  <a:srgbClr val="0B2D45"/>
                </a:solidFill>
                <a:latin typeface="Times New Roman" pitchFamily="34" charset="0"/>
                <a:ea typeface="Times New Roman" pitchFamily="34" charset="-122"/>
                <a:cs typeface="Traditional Arabic" pitchFamily="34" charset="-120"/>
              </a:rPr>
              <a:t>البداية</a:t>
            </a:r>
            <a:r>
              <a:rPr lang="en-US" sz="3000" b="1" dirty="0">
                <a:solidFill>
                  <a:srgbClr val="0B2D45"/>
                </a:solidFill>
                <a:latin typeface="Times New Roman" pitchFamily="34" charset="0"/>
                <a:ea typeface="Times New Roman" pitchFamily="34" charset="-122"/>
                <a:cs typeface="Traditional Arabic" pitchFamily="34" charset="-120"/>
              </a:rPr>
              <a:t> </a:t>
            </a:r>
            <a:r>
              <a:rPr lang="ar-SA" sz="3000" b="1" dirty="0">
                <a:solidFill>
                  <a:srgbClr val="0B2D45"/>
                </a:solidFill>
                <a:latin typeface="Times New Roman" pitchFamily="34" charset="0"/>
                <a:ea typeface="Times New Roman" pitchFamily="34" charset="-122"/>
                <a:cs typeface="Traditional Arabic" pitchFamily="34" charset="-120"/>
              </a:rPr>
              <a:t>....</a:t>
            </a:r>
            <a:r>
              <a:rPr lang="en-US" sz="3000" b="1" dirty="0" err="1">
                <a:solidFill>
                  <a:srgbClr val="0B2D45"/>
                </a:solidFill>
                <a:latin typeface="Times New Roman" pitchFamily="34" charset="0"/>
                <a:ea typeface="Times New Roman" pitchFamily="34" charset="-122"/>
                <a:cs typeface="Traditional Arabic" pitchFamily="34" charset="-120"/>
              </a:rPr>
              <a:t>وليس</a:t>
            </a:r>
            <a:r>
              <a:rPr lang="en-US" sz="3000" b="1" dirty="0">
                <a:solidFill>
                  <a:srgbClr val="0B2D45"/>
                </a:solidFill>
                <a:latin typeface="Times New Roman" pitchFamily="34" charset="0"/>
                <a:ea typeface="Times New Roman" pitchFamily="34" charset="-122"/>
                <a:cs typeface="Traditional Arabic" pitchFamily="34" charset="-120"/>
              </a:rPr>
              <a:t> الدليل النهائي على التعلّم.</a:t>
            </a:r>
            <a:endParaRPr lang="en-US" sz="3000" dirty="0">
              <a:latin typeface="Times New Roman"/>
              <a:ea typeface="Times New Roman"/>
              <a:cs typeface="Traditional Arabic"/>
            </a:endParaRPr>
          </a:p>
        </p:txBody>
      </p:sp>
      <p:sp>
        <p:nvSpPr>
          <p:cNvPr id="10" name="Shape 7"/>
          <p:cNvSpPr/>
          <p:nvPr/>
        </p:nvSpPr>
        <p:spPr>
          <a:xfrm>
            <a:off x="7973568" y="1755648"/>
            <a:ext cx="3200400" cy="2450592"/>
          </a:xfrm>
          <a:prstGeom prst="roundRect">
            <a:avLst>
              <a:gd name="adj" fmla="val 2985"/>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endParaRPr lang="en-US"/>
          </a:p>
        </p:txBody>
      </p:sp>
      <p:sp>
        <p:nvSpPr>
          <p:cNvPr id="11" name="Shape 8"/>
          <p:cNvSpPr/>
          <p:nvPr/>
        </p:nvSpPr>
        <p:spPr>
          <a:xfrm>
            <a:off x="11091672" y="1847088"/>
            <a:ext cx="64008" cy="2267712"/>
          </a:xfrm>
          <a:prstGeom prst="rect">
            <a:avLst/>
          </a:prstGeom>
          <a:solidFill>
            <a:srgbClr val="10AEE0"/>
          </a:solidFill>
          <a:ln w="12700">
            <a:solidFill>
              <a:srgbClr val="10AEE0">
                <a:alpha val="0"/>
              </a:srgbClr>
            </a:solidFill>
            <a:prstDash val="solid"/>
          </a:ln>
        </p:spPr>
        <p:txBody>
          <a:bodyPr/>
          <a:lstStyle/>
          <a:p>
            <a:endParaRPr lang="en-US"/>
          </a:p>
        </p:txBody>
      </p:sp>
      <p:sp>
        <p:nvSpPr>
          <p:cNvPr id="12" name="Shape 9"/>
          <p:cNvSpPr/>
          <p:nvPr/>
        </p:nvSpPr>
        <p:spPr>
          <a:xfrm>
            <a:off x="9257884" y="1771441"/>
            <a:ext cx="502920" cy="502920"/>
          </a:xfrm>
          <a:prstGeom prst="ellipse">
            <a:avLst/>
          </a:prstGeom>
          <a:solidFill>
            <a:srgbClr val="10AEE0"/>
          </a:solidFill>
          <a:ln w="12700">
            <a:solidFill>
              <a:srgbClr val="10AEE0">
                <a:alpha val="0"/>
              </a:srgbClr>
            </a:solidFill>
            <a:prstDash val="solid"/>
          </a:ln>
        </p:spPr>
        <p:txBody>
          <a:bodyPr/>
          <a:lstStyle/>
          <a:p>
            <a:endParaRPr lang="en-US"/>
          </a:p>
        </p:txBody>
      </p:sp>
      <p:pic>
        <p:nvPicPr>
          <p:cNvPr id="13"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372184" y="1879510"/>
            <a:ext cx="265176" cy="265176"/>
          </a:xfrm>
          <a:prstGeom prst="rect">
            <a:avLst/>
          </a:prstGeom>
        </p:spPr>
      </p:pic>
      <p:sp>
        <p:nvSpPr>
          <p:cNvPr id="15" name="Text 11"/>
          <p:cNvSpPr txBox="1"/>
          <p:nvPr/>
        </p:nvSpPr>
        <p:spPr>
          <a:xfrm>
            <a:off x="8202168" y="2414016"/>
            <a:ext cx="2743200" cy="1627632"/>
          </a:xfrm>
          <a:prstGeom prst="rect">
            <a:avLst/>
          </a:prstGeom>
          <a:noFill/>
          <a:ln/>
        </p:spPr>
        <p:txBody>
          <a:bodyPr wrap="square" lIns="0" tIns="0" rIns="0" bIns="0" rtlCol="0" anchor="t">
            <a:normAutofit/>
          </a:bodyPr>
          <a:lstStyle/>
          <a:p>
            <a:pPr marL="0" indent="0" algn="r" rtl="1">
              <a:lnSpc>
                <a:spcPct val="103000"/>
              </a:lnSpc>
              <a:buNone/>
            </a:pPr>
            <a:r>
              <a:rPr lang="en-US" sz="2400" dirty="0">
                <a:solidFill>
                  <a:srgbClr val="263844"/>
                </a:solidFill>
                <a:latin typeface="Times New Roman" pitchFamily="34" charset="0"/>
                <a:ea typeface="Times New Roman" pitchFamily="34" charset="-122"/>
                <a:cs typeface="Traditional Arabic" pitchFamily="34" charset="-120"/>
              </a:rPr>
              <a:t>تصدّر الوصول يعكس منفعة مباشرة ومدركة، </a:t>
            </a:r>
            <a:r>
              <a:rPr lang="en-US" sz="2400" dirty="0" err="1">
                <a:solidFill>
                  <a:srgbClr val="263844"/>
                </a:solidFill>
                <a:latin typeface="Times New Roman" pitchFamily="34" charset="0"/>
                <a:ea typeface="Times New Roman" pitchFamily="34" charset="-122"/>
                <a:cs typeface="Traditional Arabic" pitchFamily="34" charset="-120"/>
              </a:rPr>
              <a:t>لكن</a:t>
            </a:r>
            <a:r>
              <a:rPr lang="en-US" sz="2400" dirty="0">
                <a:solidFill>
                  <a:srgbClr val="263844"/>
                </a:solidFill>
                <a:latin typeface="Times New Roman" pitchFamily="34" charset="0"/>
                <a:ea typeface="Times New Roman" pitchFamily="34" charset="-122"/>
                <a:cs typeface="Traditional Arabic" pitchFamily="34" charset="-120"/>
              </a:rPr>
              <a:t> </a:t>
            </a:r>
            <a:r>
              <a:rPr lang="ar-SA" sz="2400" dirty="0">
                <a:solidFill>
                  <a:srgbClr val="263844"/>
                </a:solidFill>
                <a:latin typeface="Times New Roman" pitchFamily="34" charset="0"/>
                <a:ea typeface="Times New Roman" pitchFamily="34" charset="-122"/>
                <a:cs typeface="Traditional Arabic" pitchFamily="34" charset="-120"/>
              </a:rPr>
              <a:t>لم</a:t>
            </a:r>
            <a:r>
              <a:rPr lang="en-US" sz="2400" dirty="0">
                <a:solidFill>
                  <a:srgbClr val="263844"/>
                </a:solidFill>
                <a:latin typeface="Times New Roman" pitchFamily="34" charset="0"/>
                <a:ea typeface="Times New Roman" pitchFamily="34" charset="-122"/>
                <a:cs typeface="Traditional Arabic" pitchFamily="34" charset="-120"/>
              </a:rPr>
              <a:t> يثبت أن الوصول وحده يحسن الأداء.</a:t>
            </a:r>
            <a:endParaRPr lang="en-US" sz="2400" dirty="0">
              <a:latin typeface="Times New Roman"/>
              <a:ea typeface="Times New Roman"/>
              <a:cs typeface="Traditional Arabic"/>
            </a:endParaRPr>
          </a:p>
        </p:txBody>
      </p:sp>
      <p:sp>
        <p:nvSpPr>
          <p:cNvPr id="16" name="Shape 12"/>
          <p:cNvSpPr/>
          <p:nvPr/>
        </p:nvSpPr>
        <p:spPr>
          <a:xfrm>
            <a:off x="4489704" y="1755648"/>
            <a:ext cx="3200400" cy="2450592"/>
          </a:xfrm>
          <a:prstGeom prst="roundRect">
            <a:avLst>
              <a:gd name="adj" fmla="val 2985"/>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endParaRPr lang="en-US"/>
          </a:p>
        </p:txBody>
      </p:sp>
      <p:sp>
        <p:nvSpPr>
          <p:cNvPr id="17" name="Shape 13"/>
          <p:cNvSpPr/>
          <p:nvPr/>
        </p:nvSpPr>
        <p:spPr>
          <a:xfrm>
            <a:off x="7607808" y="1847088"/>
            <a:ext cx="64008" cy="2267712"/>
          </a:xfrm>
          <a:prstGeom prst="rect">
            <a:avLst/>
          </a:prstGeom>
          <a:solidFill>
            <a:srgbClr val="0B2D45"/>
          </a:solidFill>
          <a:ln w="12700">
            <a:solidFill>
              <a:srgbClr val="0B2D45">
                <a:alpha val="0"/>
              </a:srgbClr>
            </a:solidFill>
            <a:prstDash val="solid"/>
          </a:ln>
        </p:spPr>
        <p:txBody>
          <a:bodyPr/>
          <a:lstStyle/>
          <a:p>
            <a:endParaRPr lang="en-US"/>
          </a:p>
        </p:txBody>
      </p:sp>
      <p:sp>
        <p:nvSpPr>
          <p:cNvPr id="18" name="Shape 14"/>
          <p:cNvSpPr/>
          <p:nvPr/>
        </p:nvSpPr>
        <p:spPr>
          <a:xfrm>
            <a:off x="5691724" y="1763544"/>
            <a:ext cx="502920" cy="502920"/>
          </a:xfrm>
          <a:prstGeom prst="ellipse">
            <a:avLst/>
          </a:prstGeom>
          <a:solidFill>
            <a:srgbClr val="0B2D45"/>
          </a:solidFill>
          <a:ln w="12700">
            <a:solidFill>
              <a:srgbClr val="0B2D45">
                <a:alpha val="0"/>
              </a:srgbClr>
            </a:solidFill>
            <a:prstDash val="solid"/>
          </a:ln>
        </p:spPr>
        <p:txBody>
          <a:bodyPr/>
          <a:lstStyle/>
          <a:p>
            <a:endParaRPr lang="en-US"/>
          </a:p>
        </p:txBody>
      </p:sp>
      <p:pic>
        <p:nvPicPr>
          <p:cNvPr id="1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833872" y="1891560"/>
            <a:ext cx="265176" cy="265176"/>
          </a:xfrm>
          <a:prstGeom prst="rect">
            <a:avLst/>
          </a:prstGeom>
        </p:spPr>
      </p:pic>
      <p:sp>
        <p:nvSpPr>
          <p:cNvPr id="21" name="Text 16"/>
          <p:cNvSpPr txBox="1"/>
          <p:nvPr/>
        </p:nvSpPr>
        <p:spPr>
          <a:xfrm>
            <a:off x="4718304" y="2414016"/>
            <a:ext cx="2743200" cy="1627632"/>
          </a:xfrm>
          <a:prstGeom prst="rect">
            <a:avLst/>
          </a:prstGeom>
          <a:noFill/>
          <a:ln/>
        </p:spPr>
        <p:txBody>
          <a:bodyPr wrap="square" lIns="0" tIns="0" rIns="0" bIns="0" rtlCol="0" anchor="t">
            <a:normAutofit/>
          </a:bodyPr>
          <a:lstStyle/>
          <a:p>
            <a:pPr marL="0" indent="0" algn="ctr" rtl="1">
              <a:lnSpc>
                <a:spcPct val="103000"/>
              </a:lnSpc>
              <a:buNone/>
            </a:pPr>
            <a:r>
              <a:rPr lang="en-US" sz="2400" dirty="0">
                <a:solidFill>
                  <a:srgbClr val="263844"/>
                </a:solidFill>
                <a:latin typeface="Times New Roman" pitchFamily="34" charset="0"/>
                <a:ea typeface="Times New Roman" pitchFamily="34" charset="-122"/>
                <a:cs typeface="Traditional Arabic" pitchFamily="34" charset="-120"/>
              </a:rPr>
              <a:t>تقارب التعلم الشخصي والإبداع منفردًا، بينما تقدم الإبداع في النموذج المشترك؛ لأن معيار المقارنة مختلف.</a:t>
            </a:r>
            <a:endParaRPr lang="en-US" sz="2400" dirty="0">
              <a:latin typeface="Times New Roman"/>
              <a:ea typeface="Times New Roman"/>
              <a:cs typeface="Traditional Arabic"/>
            </a:endParaRPr>
          </a:p>
        </p:txBody>
      </p:sp>
      <p:sp>
        <p:nvSpPr>
          <p:cNvPr id="22" name="Shape 17"/>
          <p:cNvSpPr/>
          <p:nvPr/>
        </p:nvSpPr>
        <p:spPr>
          <a:xfrm>
            <a:off x="1005840" y="1755648"/>
            <a:ext cx="3200400" cy="2450592"/>
          </a:xfrm>
          <a:prstGeom prst="roundRect">
            <a:avLst>
              <a:gd name="adj" fmla="val 2985"/>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pPr algn="ctr"/>
            <a:endParaRPr lang="en-US" dirty="0"/>
          </a:p>
        </p:txBody>
      </p:sp>
      <p:sp>
        <p:nvSpPr>
          <p:cNvPr id="23" name="Shape 18"/>
          <p:cNvSpPr/>
          <p:nvPr/>
        </p:nvSpPr>
        <p:spPr>
          <a:xfrm>
            <a:off x="4123944" y="1847088"/>
            <a:ext cx="64008" cy="2267712"/>
          </a:xfrm>
          <a:prstGeom prst="rect">
            <a:avLst/>
          </a:prstGeom>
          <a:solidFill>
            <a:srgbClr val="F5A623"/>
          </a:solidFill>
          <a:ln w="12700">
            <a:solidFill>
              <a:srgbClr val="F5A623">
                <a:alpha val="0"/>
              </a:srgbClr>
            </a:solidFill>
            <a:prstDash val="solid"/>
          </a:ln>
        </p:spPr>
        <p:txBody>
          <a:bodyPr/>
          <a:lstStyle/>
          <a:p>
            <a:endParaRPr lang="en-US"/>
          </a:p>
        </p:txBody>
      </p:sp>
      <p:sp>
        <p:nvSpPr>
          <p:cNvPr id="24" name="Shape 19"/>
          <p:cNvSpPr/>
          <p:nvPr/>
        </p:nvSpPr>
        <p:spPr>
          <a:xfrm>
            <a:off x="2218667" y="1763544"/>
            <a:ext cx="502920" cy="502920"/>
          </a:xfrm>
          <a:prstGeom prst="ellipse">
            <a:avLst/>
          </a:prstGeom>
          <a:solidFill>
            <a:srgbClr val="F5A623"/>
          </a:solidFill>
          <a:ln w="12700">
            <a:solidFill>
              <a:srgbClr val="F5A623">
                <a:alpha val="0"/>
              </a:srgbClr>
            </a:solidFill>
            <a:prstDash val="solid"/>
          </a:ln>
        </p:spPr>
        <p:txBody>
          <a:bodyPr/>
          <a:lstStyle/>
          <a:p>
            <a:endParaRPr lang="en-US"/>
          </a:p>
        </p:txBody>
      </p:sp>
      <p:pic>
        <p:nvPicPr>
          <p:cNvPr id="2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363308" y="1890313"/>
            <a:ext cx="265176" cy="265176"/>
          </a:xfrm>
          <a:prstGeom prst="rect">
            <a:avLst/>
          </a:prstGeom>
        </p:spPr>
      </p:pic>
      <p:sp>
        <p:nvSpPr>
          <p:cNvPr id="27" name="Text 21"/>
          <p:cNvSpPr txBox="1"/>
          <p:nvPr/>
        </p:nvSpPr>
        <p:spPr>
          <a:xfrm>
            <a:off x="1234440" y="2414016"/>
            <a:ext cx="2743200" cy="1627632"/>
          </a:xfrm>
          <a:prstGeom prst="rect">
            <a:avLst/>
          </a:prstGeom>
          <a:noFill/>
          <a:ln/>
        </p:spPr>
        <p:txBody>
          <a:bodyPr wrap="square" lIns="0" tIns="0" rIns="0" bIns="0" rtlCol="0" anchor="t">
            <a:normAutofit/>
          </a:bodyPr>
          <a:lstStyle/>
          <a:p>
            <a:pPr marL="0" indent="0" algn="ctr" rtl="1">
              <a:lnSpc>
                <a:spcPct val="103000"/>
              </a:lnSpc>
              <a:buNone/>
            </a:pPr>
            <a:r>
              <a:rPr lang="en-US" sz="2400" dirty="0">
                <a:solidFill>
                  <a:srgbClr val="263844"/>
                </a:solidFill>
                <a:latin typeface="Times New Roman" pitchFamily="34" charset="0"/>
                <a:ea typeface="Times New Roman" pitchFamily="34" charset="-122"/>
                <a:cs typeface="Traditional Arabic" pitchFamily="34" charset="-120"/>
              </a:rPr>
              <a:t>الفروق الديموغرافية مؤشرات </a:t>
            </a:r>
            <a:r>
              <a:rPr lang="en-US" sz="2400" dirty="0" err="1">
                <a:solidFill>
                  <a:srgbClr val="263844"/>
                </a:solidFill>
                <a:latin typeface="Times New Roman" pitchFamily="34" charset="0"/>
                <a:ea typeface="Times New Roman" pitchFamily="34" charset="-122"/>
                <a:cs typeface="Traditional Arabic" pitchFamily="34" charset="-120"/>
              </a:rPr>
              <a:t>للتشخيص</a:t>
            </a:r>
            <a:r>
              <a:rPr lang="en-US" sz="2400" dirty="0">
                <a:solidFill>
                  <a:srgbClr val="263844"/>
                </a:solidFill>
                <a:latin typeface="Times New Roman" pitchFamily="34" charset="0"/>
                <a:ea typeface="Times New Roman" pitchFamily="34" charset="-122"/>
                <a:cs typeface="Traditional Arabic" pitchFamily="34" charset="-120"/>
              </a:rPr>
              <a:t> و</a:t>
            </a:r>
            <a:r>
              <a:rPr lang="ar-SA" sz="2400" dirty="0">
                <a:solidFill>
                  <a:srgbClr val="263844"/>
                </a:solidFill>
                <a:latin typeface="Times New Roman" pitchFamily="34" charset="0"/>
                <a:ea typeface="Times New Roman" pitchFamily="34" charset="-122"/>
                <a:cs typeface="Traditional Arabic" pitchFamily="34" charset="-120"/>
              </a:rPr>
              <a:t> </a:t>
            </a:r>
            <a:r>
              <a:rPr lang="en-US" sz="2400" dirty="0" err="1">
                <a:solidFill>
                  <a:srgbClr val="263844"/>
                </a:solidFill>
                <a:latin typeface="Times New Roman" pitchFamily="34" charset="0"/>
                <a:ea typeface="Times New Roman" pitchFamily="34" charset="-122"/>
                <a:cs typeface="Traditional Arabic" pitchFamily="34" charset="-120"/>
              </a:rPr>
              <a:t>تخصيص</a:t>
            </a:r>
            <a:r>
              <a:rPr lang="en-US" sz="2400" dirty="0">
                <a:solidFill>
                  <a:srgbClr val="263844"/>
                </a:solidFill>
                <a:latin typeface="Times New Roman" pitchFamily="34" charset="0"/>
                <a:ea typeface="Times New Roman" pitchFamily="34" charset="-122"/>
                <a:cs typeface="Traditional Arabic" pitchFamily="34" charset="-120"/>
              </a:rPr>
              <a:t> </a:t>
            </a:r>
            <a:r>
              <a:rPr lang="en-US" sz="2400" dirty="0" err="1">
                <a:solidFill>
                  <a:srgbClr val="263844"/>
                </a:solidFill>
                <a:latin typeface="Times New Roman" pitchFamily="34" charset="0"/>
                <a:ea typeface="Times New Roman" pitchFamily="34" charset="-122"/>
                <a:cs typeface="Traditional Arabic" pitchFamily="34" charset="-120"/>
              </a:rPr>
              <a:t>الدعم</a:t>
            </a:r>
            <a:r>
              <a:rPr lang="en-US" sz="2400" dirty="0">
                <a:solidFill>
                  <a:srgbClr val="263844"/>
                </a:solidFill>
                <a:latin typeface="Times New Roman" pitchFamily="34" charset="0"/>
                <a:ea typeface="Times New Roman" pitchFamily="34" charset="-122"/>
                <a:cs typeface="Traditional Arabic" pitchFamily="34" charset="-120"/>
              </a:rPr>
              <a:t>.</a:t>
            </a:r>
            <a:endParaRPr lang="en-US" sz="2400" dirty="0">
              <a:latin typeface="Times New Roman"/>
              <a:ea typeface="Times New Roman"/>
              <a:cs typeface="Traditional Arabic"/>
            </a:endParaRPr>
          </a:p>
        </p:txBody>
      </p:sp>
      <p:sp>
        <p:nvSpPr>
          <p:cNvPr id="28" name="Shape 22"/>
          <p:cNvSpPr/>
          <p:nvPr/>
        </p:nvSpPr>
        <p:spPr>
          <a:xfrm>
            <a:off x="777240" y="4498848"/>
            <a:ext cx="10652760" cy="1069848"/>
          </a:xfrm>
          <a:prstGeom prst="roundRect">
            <a:avLst>
              <a:gd name="adj" fmla="val 5983"/>
            </a:avLst>
          </a:prstGeom>
          <a:solidFill>
            <a:srgbClr val="EAF8F1"/>
          </a:solidFill>
          <a:ln w="15240">
            <a:solidFill>
              <a:srgbClr val="2EAD70"/>
            </a:solidFill>
            <a:prstDash val="solid"/>
          </a:ln>
        </p:spPr>
        <p:txBody>
          <a:bodyPr/>
          <a:lstStyle/>
          <a:p>
            <a:endParaRPr lang="en-US"/>
          </a:p>
        </p:txBody>
      </p:sp>
      <p:pic>
        <p:nvPicPr>
          <p:cNvPr id="29"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570464" y="4818888"/>
            <a:ext cx="347472" cy="347472"/>
          </a:xfrm>
          <a:prstGeom prst="rect">
            <a:avLst/>
          </a:prstGeom>
        </p:spPr>
      </p:pic>
      <p:sp>
        <p:nvSpPr>
          <p:cNvPr id="30" name="Text 23"/>
          <p:cNvSpPr txBox="1"/>
          <p:nvPr/>
        </p:nvSpPr>
        <p:spPr>
          <a:xfrm>
            <a:off x="8412480" y="4663440"/>
            <a:ext cx="1920240" cy="384048"/>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2EAD70"/>
                </a:solidFill>
                <a:latin typeface="Times New Roman" pitchFamily="34" charset="0"/>
                <a:ea typeface="Times New Roman" pitchFamily="34" charset="-122"/>
                <a:cs typeface="Traditional Arabic" pitchFamily="34" charset="-120"/>
              </a:rPr>
              <a:t>الخلاصة التفسيرية</a:t>
            </a:r>
            <a:endParaRPr lang="en-US" sz="2100" dirty="0">
              <a:latin typeface="Times New Roman"/>
              <a:ea typeface="Times New Roman"/>
              <a:cs typeface="Traditional Arabic"/>
            </a:endParaRPr>
          </a:p>
        </p:txBody>
      </p:sp>
      <p:sp>
        <p:nvSpPr>
          <p:cNvPr id="31" name="Text 24"/>
          <p:cNvSpPr txBox="1"/>
          <p:nvPr/>
        </p:nvSpPr>
        <p:spPr>
          <a:xfrm>
            <a:off x="1051560" y="4645152"/>
            <a:ext cx="7132320" cy="603504"/>
          </a:xfrm>
          <a:prstGeom prst="rect">
            <a:avLst/>
          </a:prstGeom>
          <a:noFill/>
          <a:ln/>
        </p:spPr>
        <p:txBody>
          <a:bodyPr wrap="square" lIns="0" tIns="0" rIns="0" bIns="0" rtlCol="0" anchor="ctr">
            <a:normAutofit lnSpcReduction="10000"/>
          </a:bodyPr>
          <a:lstStyle/>
          <a:p>
            <a:pPr marL="0" indent="0" algn="ctr" rtl="1">
              <a:lnSpc>
                <a:spcPct val="100000"/>
              </a:lnSpc>
              <a:buNone/>
            </a:pPr>
            <a:r>
              <a:rPr lang="en-US" sz="2100" b="1" dirty="0">
                <a:solidFill>
                  <a:srgbClr val="0B2D45"/>
                </a:solidFill>
                <a:latin typeface="Times New Roman" pitchFamily="34" charset="0"/>
                <a:ea typeface="Times New Roman" pitchFamily="34" charset="-122"/>
                <a:cs typeface="Traditional Arabic" pitchFamily="34" charset="-120"/>
              </a:rPr>
              <a:t>القيمة التعليمية تظهر عندما يُوجَّه الاستخدام إلى مهمة محددة، ويُقاس الناتج بأداء مستقل، وتُفحص عدالة الاستفادة.</a:t>
            </a:r>
            <a:endParaRPr lang="en-US" sz="2100" dirty="0">
              <a:latin typeface="Times New Roman"/>
              <a:ea typeface="Times New Roman"/>
              <a:cs typeface="Traditional Arabic"/>
            </a:endParaRPr>
          </a:p>
        </p:txBody>
      </p:sp>
      <p:sp>
        <p:nvSpPr>
          <p:cNvPr id="32" name="Shape 25"/>
          <p:cNvSpPr/>
          <p:nvPr/>
        </p:nvSpPr>
        <p:spPr>
          <a:xfrm>
            <a:off x="658368" y="5788152"/>
            <a:ext cx="10881360" cy="530352"/>
          </a:xfrm>
          <a:prstGeom prst="roundRect">
            <a:avLst>
              <a:gd name="adj" fmla="val 10345"/>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الإسهام</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الإسهام العلمي والمهني للدراسة</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10</a:t>
            </a:r>
            <a:endParaRPr lang="en-US" sz="1800" dirty="0">
              <a:latin typeface="Times New Roman"/>
              <a:ea typeface="Times New Roman"/>
              <a:cs typeface="Traditional Arabic"/>
            </a:endParaRPr>
          </a:p>
        </p:txBody>
      </p:sp>
      <p:sp>
        <p:nvSpPr>
          <p:cNvPr id="9" name="Shape 6"/>
          <p:cNvSpPr/>
          <p:nvPr/>
        </p:nvSpPr>
        <p:spPr>
          <a:xfrm>
            <a:off x="3986784" y="960120"/>
            <a:ext cx="4224528" cy="1124712"/>
          </a:xfrm>
          <a:prstGeom prst="roundRect">
            <a:avLst>
              <a:gd name="adj" fmla="val 6504"/>
            </a:avLst>
          </a:prstGeom>
          <a:solidFill>
            <a:srgbClr val="0B2D45"/>
          </a:solidFill>
          <a:ln w="12700">
            <a:solidFill>
              <a:srgbClr val="0B2D45">
                <a:alpha val="0"/>
              </a:srgbClr>
            </a:solidFill>
            <a:prstDash val="solid"/>
          </a:ln>
          <a:effectLst>
            <a:outerShdw blurRad="15240" dist="50800" dir="2700000" algn="bl" rotWithShape="0">
              <a:srgbClr val="000000">
                <a:alpha val="10000"/>
              </a:srgbClr>
            </a:outerShdw>
          </a:effectLst>
        </p:spPr>
        <p:txBody>
          <a:bodyPr/>
          <a:lstStyle/>
          <a:p>
            <a:endParaRPr lang="en-US"/>
          </a:p>
        </p:txBody>
      </p:sp>
      <p:sp>
        <p:nvSpPr>
          <p:cNvPr id="10" name="Text 7"/>
          <p:cNvSpPr txBox="1"/>
          <p:nvPr/>
        </p:nvSpPr>
        <p:spPr>
          <a:xfrm>
            <a:off x="4160520" y="1115568"/>
            <a:ext cx="3877056" cy="411480"/>
          </a:xfrm>
          <a:prstGeom prst="rect">
            <a:avLst/>
          </a:prstGeom>
          <a:noFill/>
          <a:ln/>
        </p:spPr>
        <p:txBody>
          <a:bodyPr wrap="square" lIns="0" tIns="0" rIns="0" bIns="0" rtlCol="0" anchor="ctr">
            <a:normAutofit lnSpcReduction="10000"/>
          </a:bodyPr>
          <a:lstStyle/>
          <a:p>
            <a:pPr marL="0" indent="0" algn="ctr">
              <a:lnSpc>
                <a:spcPct val="100000"/>
              </a:lnSpc>
              <a:buNone/>
            </a:pPr>
            <a:r>
              <a:rPr lang="en-US" sz="3000" b="1" dirty="0">
                <a:solidFill>
                  <a:srgbClr val="FFFFFF"/>
                </a:solidFill>
                <a:latin typeface="Times New Roman" pitchFamily="34" charset="0"/>
                <a:ea typeface="Times New Roman" pitchFamily="34" charset="-122"/>
                <a:cs typeface="Traditional Arabic" pitchFamily="34" charset="-120"/>
              </a:rPr>
              <a:t>Access  ≠  Benefit</a:t>
            </a:r>
            <a:endParaRPr lang="en-US" sz="3000" dirty="0">
              <a:latin typeface="Times New Roman"/>
              <a:ea typeface="Times New Roman"/>
              <a:cs typeface="Traditional Arabic"/>
            </a:endParaRPr>
          </a:p>
        </p:txBody>
      </p:sp>
      <p:sp>
        <p:nvSpPr>
          <p:cNvPr id="11" name="Text 8"/>
          <p:cNvSpPr txBox="1"/>
          <p:nvPr/>
        </p:nvSpPr>
        <p:spPr>
          <a:xfrm>
            <a:off x="4261104" y="1517904"/>
            <a:ext cx="3657600" cy="347472"/>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55C7E8"/>
                </a:solidFill>
                <a:latin typeface="Times New Roman" pitchFamily="34" charset="0"/>
                <a:ea typeface="Times New Roman" pitchFamily="34" charset="-122"/>
                <a:cs typeface="Traditional Arabic" pitchFamily="34" charset="-120"/>
              </a:rPr>
              <a:t>الإتاحة لا تساوي الفائدة التعليمية</a:t>
            </a:r>
            <a:endParaRPr lang="en-US" sz="2000" dirty="0">
              <a:latin typeface="Times New Roman"/>
              <a:ea typeface="Times New Roman"/>
              <a:cs typeface="Traditional Arabic"/>
            </a:endParaRPr>
          </a:p>
        </p:txBody>
      </p:sp>
      <p:sp>
        <p:nvSpPr>
          <p:cNvPr id="12" name="Shape 9"/>
          <p:cNvSpPr/>
          <p:nvPr/>
        </p:nvSpPr>
        <p:spPr>
          <a:xfrm>
            <a:off x="8092440" y="2441448"/>
            <a:ext cx="3218688" cy="2212848"/>
          </a:xfrm>
          <a:prstGeom prst="roundRect">
            <a:avLst>
              <a:gd name="adj" fmla="val 3306"/>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endParaRPr lang="en-US"/>
          </a:p>
        </p:txBody>
      </p:sp>
      <p:sp>
        <p:nvSpPr>
          <p:cNvPr id="13" name="Shape 10"/>
          <p:cNvSpPr/>
          <p:nvPr/>
        </p:nvSpPr>
        <p:spPr>
          <a:xfrm>
            <a:off x="11228832" y="2532888"/>
            <a:ext cx="64008" cy="2029968"/>
          </a:xfrm>
          <a:prstGeom prst="rect">
            <a:avLst/>
          </a:prstGeom>
          <a:solidFill>
            <a:srgbClr val="10AEE0"/>
          </a:solidFill>
          <a:ln w="12700">
            <a:solidFill>
              <a:srgbClr val="10AEE0">
                <a:alpha val="0"/>
              </a:srgbClr>
            </a:solidFill>
            <a:prstDash val="solid"/>
          </a:ln>
        </p:spPr>
        <p:txBody>
          <a:bodyPr/>
          <a:lstStyle/>
          <a:p>
            <a:endParaRPr lang="en-US"/>
          </a:p>
        </p:txBody>
      </p:sp>
      <p:sp>
        <p:nvSpPr>
          <p:cNvPr id="14" name="Shape 11"/>
          <p:cNvSpPr/>
          <p:nvPr/>
        </p:nvSpPr>
        <p:spPr>
          <a:xfrm>
            <a:off x="8257032" y="2606040"/>
            <a:ext cx="502920" cy="502920"/>
          </a:xfrm>
          <a:prstGeom prst="ellipse">
            <a:avLst/>
          </a:prstGeom>
          <a:solidFill>
            <a:srgbClr val="10AEE0"/>
          </a:solidFill>
          <a:ln w="12700">
            <a:solidFill>
              <a:srgbClr val="10AEE0">
                <a:alpha val="0"/>
              </a:srgbClr>
            </a:solidFill>
            <a:prstDash val="solid"/>
          </a:ln>
        </p:spPr>
        <p:txBody>
          <a:bodyPr/>
          <a:lstStyle/>
          <a:p>
            <a:endParaRPr lang="en-US"/>
          </a:p>
        </p:txBody>
      </p:sp>
      <p:pic>
        <p:nvPicPr>
          <p:cNvPr id="1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75904" y="2715768"/>
            <a:ext cx="265176" cy="265176"/>
          </a:xfrm>
          <a:prstGeom prst="rect">
            <a:avLst/>
          </a:prstGeom>
        </p:spPr>
      </p:pic>
      <p:sp>
        <p:nvSpPr>
          <p:cNvPr id="16" name="Text 12"/>
          <p:cNvSpPr txBox="1"/>
          <p:nvPr/>
        </p:nvSpPr>
        <p:spPr>
          <a:xfrm>
            <a:off x="8321040" y="2569464"/>
            <a:ext cx="2761488" cy="42062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10AEE0"/>
                </a:solidFill>
                <a:latin typeface="Times New Roman" pitchFamily="34" charset="0"/>
                <a:ea typeface="Times New Roman" pitchFamily="34" charset="-122"/>
                <a:cs typeface="Traditional Arabic" pitchFamily="34" charset="-120"/>
              </a:rPr>
              <a:t>دليل محلي متعدد الأبعاد</a:t>
            </a:r>
            <a:endParaRPr lang="en-US" sz="2100" dirty="0">
              <a:latin typeface="Times New Roman"/>
              <a:ea typeface="Times New Roman"/>
              <a:cs typeface="Traditional Arabic"/>
            </a:endParaRPr>
          </a:p>
        </p:txBody>
      </p:sp>
      <p:sp>
        <p:nvSpPr>
          <p:cNvPr id="17" name="Text 13"/>
          <p:cNvSpPr txBox="1"/>
          <p:nvPr/>
        </p:nvSpPr>
        <p:spPr>
          <a:xfrm>
            <a:off x="8321040" y="3099816"/>
            <a:ext cx="2761488" cy="1389888"/>
          </a:xfrm>
          <a:prstGeom prst="rect">
            <a:avLst/>
          </a:prstGeom>
          <a:noFill/>
          <a:ln/>
        </p:spPr>
        <p:txBody>
          <a:bodyPr wrap="square" lIns="0" tIns="0" rIns="0" bIns="0" rtlCol="0" anchor="t">
            <a:normAutofit/>
          </a:bodyPr>
          <a:lstStyle/>
          <a:p>
            <a:pPr marL="0" indent="0" algn="r" rtl="1">
              <a:lnSpc>
                <a:spcPct val="103000"/>
              </a:lnSpc>
              <a:buNone/>
            </a:pPr>
            <a:r>
              <a:rPr lang="en-US" sz="1800" dirty="0">
                <a:solidFill>
                  <a:srgbClr val="263844"/>
                </a:solidFill>
                <a:latin typeface="Times New Roman" pitchFamily="34" charset="0"/>
                <a:ea typeface="Times New Roman" pitchFamily="34" charset="-122"/>
                <a:cs typeface="Traditional Arabic" pitchFamily="34" charset="-120"/>
              </a:rPr>
              <a:t>قراءة كمية من سياق جامعي سعودي تجمع أربع وظائف للاستخدام وثلاثة جوانب للمخرجات.</a:t>
            </a:r>
            <a:endParaRPr lang="en-US" sz="1800" dirty="0">
              <a:latin typeface="Times New Roman"/>
              <a:ea typeface="Times New Roman"/>
              <a:cs typeface="Traditional Arabic"/>
            </a:endParaRPr>
          </a:p>
        </p:txBody>
      </p:sp>
      <p:sp>
        <p:nvSpPr>
          <p:cNvPr id="18" name="Shape 14"/>
          <p:cNvSpPr/>
          <p:nvPr/>
        </p:nvSpPr>
        <p:spPr>
          <a:xfrm>
            <a:off x="4498848" y="2441448"/>
            <a:ext cx="3218688" cy="2212848"/>
          </a:xfrm>
          <a:prstGeom prst="roundRect">
            <a:avLst>
              <a:gd name="adj" fmla="val 3306"/>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endParaRPr lang="en-US"/>
          </a:p>
        </p:txBody>
      </p:sp>
      <p:sp>
        <p:nvSpPr>
          <p:cNvPr id="19" name="Shape 15"/>
          <p:cNvSpPr/>
          <p:nvPr/>
        </p:nvSpPr>
        <p:spPr>
          <a:xfrm>
            <a:off x="7635240" y="2532888"/>
            <a:ext cx="64008" cy="2029968"/>
          </a:xfrm>
          <a:prstGeom prst="rect">
            <a:avLst/>
          </a:prstGeom>
          <a:solidFill>
            <a:srgbClr val="1EA79A"/>
          </a:solidFill>
          <a:ln w="12700">
            <a:solidFill>
              <a:srgbClr val="1EA79A">
                <a:alpha val="0"/>
              </a:srgbClr>
            </a:solidFill>
            <a:prstDash val="solid"/>
          </a:ln>
        </p:spPr>
        <p:txBody>
          <a:bodyPr/>
          <a:lstStyle/>
          <a:p>
            <a:endParaRPr lang="en-US"/>
          </a:p>
        </p:txBody>
      </p:sp>
      <p:sp>
        <p:nvSpPr>
          <p:cNvPr id="20" name="Shape 16"/>
          <p:cNvSpPr/>
          <p:nvPr/>
        </p:nvSpPr>
        <p:spPr>
          <a:xfrm>
            <a:off x="4663440" y="2606040"/>
            <a:ext cx="502920" cy="502920"/>
          </a:xfrm>
          <a:prstGeom prst="ellipse">
            <a:avLst/>
          </a:prstGeom>
          <a:solidFill>
            <a:srgbClr val="1EA79A"/>
          </a:solidFill>
          <a:ln w="12700">
            <a:solidFill>
              <a:srgbClr val="1EA79A">
                <a:alpha val="0"/>
              </a:srgbClr>
            </a:solidFill>
            <a:prstDash val="solid"/>
          </a:ln>
        </p:spPr>
        <p:txBody>
          <a:bodyPr/>
          <a:lstStyle/>
          <a:p>
            <a:endParaRPr lang="en-US"/>
          </a:p>
        </p:txBody>
      </p:sp>
      <p:pic>
        <p:nvPicPr>
          <p:cNvPr id="2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782312" y="2715768"/>
            <a:ext cx="265176" cy="265176"/>
          </a:xfrm>
          <a:prstGeom prst="rect">
            <a:avLst/>
          </a:prstGeom>
        </p:spPr>
      </p:pic>
      <p:sp>
        <p:nvSpPr>
          <p:cNvPr id="22" name="Text 17"/>
          <p:cNvSpPr txBox="1"/>
          <p:nvPr/>
        </p:nvSpPr>
        <p:spPr>
          <a:xfrm>
            <a:off x="4727448" y="2569464"/>
            <a:ext cx="2761488" cy="42062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1EA79A"/>
                </a:solidFill>
                <a:latin typeface="Times New Roman" pitchFamily="34" charset="0"/>
                <a:ea typeface="Times New Roman" pitchFamily="34" charset="-122"/>
                <a:cs typeface="Traditional Arabic" pitchFamily="34" charset="-120"/>
              </a:rPr>
              <a:t>دقة منهجية</a:t>
            </a:r>
            <a:endParaRPr lang="en-US" sz="2100" dirty="0">
              <a:latin typeface="Times New Roman"/>
              <a:ea typeface="Times New Roman"/>
              <a:cs typeface="Traditional Arabic"/>
            </a:endParaRPr>
          </a:p>
        </p:txBody>
      </p:sp>
      <p:sp>
        <p:nvSpPr>
          <p:cNvPr id="23" name="Text 18"/>
          <p:cNvSpPr txBox="1"/>
          <p:nvPr/>
        </p:nvSpPr>
        <p:spPr>
          <a:xfrm>
            <a:off x="4727448" y="3099816"/>
            <a:ext cx="2761488" cy="1389888"/>
          </a:xfrm>
          <a:prstGeom prst="rect">
            <a:avLst/>
          </a:prstGeom>
          <a:noFill/>
          <a:ln/>
        </p:spPr>
        <p:txBody>
          <a:bodyPr wrap="square" lIns="0" tIns="0" rIns="0" bIns="0" rtlCol="0" anchor="t">
            <a:normAutofit/>
          </a:bodyPr>
          <a:lstStyle/>
          <a:p>
            <a:pPr marL="0" indent="0" algn="r" rtl="1">
              <a:lnSpc>
                <a:spcPct val="103000"/>
              </a:lnSpc>
              <a:buNone/>
            </a:pPr>
            <a:r>
              <a:rPr lang="en-US" sz="1800" dirty="0">
                <a:solidFill>
                  <a:srgbClr val="263844"/>
                </a:solidFill>
                <a:latin typeface="Times New Roman" pitchFamily="34" charset="0"/>
                <a:ea typeface="Times New Roman" pitchFamily="34" charset="-122"/>
                <a:cs typeface="Traditional Arabic" pitchFamily="34" charset="-120"/>
              </a:rPr>
              <a:t>فصل الارتباط عن التأثير الإحصائي والسببية، وفصل التصورات عن الأداء الفعلي.</a:t>
            </a:r>
            <a:endParaRPr lang="en-US" sz="1800" dirty="0">
              <a:latin typeface="Times New Roman"/>
              <a:ea typeface="Times New Roman"/>
              <a:cs typeface="Traditional Arabic"/>
            </a:endParaRPr>
          </a:p>
        </p:txBody>
      </p:sp>
      <p:sp>
        <p:nvSpPr>
          <p:cNvPr id="24" name="Shape 19"/>
          <p:cNvSpPr/>
          <p:nvPr/>
        </p:nvSpPr>
        <p:spPr>
          <a:xfrm>
            <a:off x="905256" y="2441448"/>
            <a:ext cx="3218688" cy="2212848"/>
          </a:xfrm>
          <a:prstGeom prst="roundRect">
            <a:avLst>
              <a:gd name="adj" fmla="val 3306"/>
            </a:avLst>
          </a:prstGeom>
          <a:solidFill>
            <a:srgbClr val="FFFFFF"/>
          </a:solidFill>
          <a:ln w="15240">
            <a:solidFill>
              <a:srgbClr val="D7E4EA"/>
            </a:solidFill>
            <a:prstDash val="solid"/>
          </a:ln>
          <a:effectLst>
            <a:outerShdw blurRad="17780" dist="50800" dir="2700000" algn="bl" rotWithShape="0">
              <a:srgbClr val="000000">
                <a:alpha val="10000"/>
              </a:srgbClr>
            </a:outerShdw>
          </a:effectLst>
        </p:spPr>
        <p:txBody>
          <a:bodyPr/>
          <a:lstStyle/>
          <a:p>
            <a:endParaRPr lang="en-US"/>
          </a:p>
        </p:txBody>
      </p:sp>
      <p:sp>
        <p:nvSpPr>
          <p:cNvPr id="25" name="Shape 20"/>
          <p:cNvSpPr/>
          <p:nvPr/>
        </p:nvSpPr>
        <p:spPr>
          <a:xfrm>
            <a:off x="4041648" y="2532888"/>
            <a:ext cx="64008" cy="2029968"/>
          </a:xfrm>
          <a:prstGeom prst="rect">
            <a:avLst/>
          </a:prstGeom>
          <a:solidFill>
            <a:srgbClr val="F5A623"/>
          </a:solidFill>
          <a:ln w="12700">
            <a:solidFill>
              <a:srgbClr val="F5A623">
                <a:alpha val="0"/>
              </a:srgbClr>
            </a:solidFill>
            <a:prstDash val="solid"/>
          </a:ln>
        </p:spPr>
        <p:txBody>
          <a:bodyPr/>
          <a:lstStyle/>
          <a:p>
            <a:endParaRPr lang="en-US"/>
          </a:p>
        </p:txBody>
      </p:sp>
      <p:sp>
        <p:nvSpPr>
          <p:cNvPr id="26" name="Shape 21"/>
          <p:cNvSpPr/>
          <p:nvPr/>
        </p:nvSpPr>
        <p:spPr>
          <a:xfrm>
            <a:off x="1069848" y="2606040"/>
            <a:ext cx="502920" cy="502920"/>
          </a:xfrm>
          <a:prstGeom prst="ellipse">
            <a:avLst/>
          </a:prstGeom>
          <a:solidFill>
            <a:srgbClr val="F5A623"/>
          </a:solidFill>
          <a:ln w="12700">
            <a:solidFill>
              <a:srgbClr val="F5A623">
                <a:alpha val="0"/>
              </a:srgbClr>
            </a:solidFill>
            <a:prstDash val="solid"/>
          </a:ln>
        </p:spPr>
        <p:txBody>
          <a:bodyPr/>
          <a:lstStyle/>
          <a:p>
            <a:endParaRPr lang="en-US"/>
          </a:p>
        </p:txBody>
      </p:sp>
      <p:pic>
        <p:nvPicPr>
          <p:cNvPr id="2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88720" y="2715768"/>
            <a:ext cx="265176" cy="265176"/>
          </a:xfrm>
          <a:prstGeom prst="rect">
            <a:avLst/>
          </a:prstGeom>
        </p:spPr>
      </p:pic>
      <p:sp>
        <p:nvSpPr>
          <p:cNvPr id="28" name="Text 22"/>
          <p:cNvSpPr txBox="1"/>
          <p:nvPr/>
        </p:nvSpPr>
        <p:spPr>
          <a:xfrm>
            <a:off x="1133856" y="2569464"/>
            <a:ext cx="2761488" cy="420624"/>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F5A623"/>
                </a:solidFill>
                <a:latin typeface="Times New Roman" pitchFamily="34" charset="0"/>
                <a:ea typeface="Times New Roman" pitchFamily="34" charset="-122"/>
                <a:cs typeface="Traditional Arabic" pitchFamily="34" charset="-120"/>
              </a:rPr>
              <a:t>إدارة جودة الاستخدام</a:t>
            </a:r>
            <a:endParaRPr lang="en-US" sz="2100" dirty="0">
              <a:latin typeface="Times New Roman"/>
              <a:ea typeface="Times New Roman"/>
              <a:cs typeface="Traditional Arabic"/>
            </a:endParaRPr>
          </a:p>
        </p:txBody>
      </p:sp>
      <p:sp>
        <p:nvSpPr>
          <p:cNvPr id="29" name="Text 23"/>
          <p:cNvSpPr txBox="1"/>
          <p:nvPr/>
        </p:nvSpPr>
        <p:spPr>
          <a:xfrm>
            <a:off x="1133856" y="3099816"/>
            <a:ext cx="2761488" cy="1389888"/>
          </a:xfrm>
          <a:prstGeom prst="rect">
            <a:avLst/>
          </a:prstGeom>
          <a:noFill/>
          <a:ln/>
        </p:spPr>
        <p:txBody>
          <a:bodyPr wrap="square" lIns="0" tIns="0" rIns="0" bIns="0" rtlCol="0" anchor="t">
            <a:normAutofit/>
          </a:bodyPr>
          <a:lstStyle/>
          <a:p>
            <a:pPr marL="0" indent="0" algn="r" rtl="1">
              <a:lnSpc>
                <a:spcPct val="103000"/>
              </a:lnSpc>
              <a:buNone/>
            </a:pPr>
            <a:r>
              <a:rPr lang="en-US" sz="1800" dirty="0">
                <a:solidFill>
                  <a:srgbClr val="263844"/>
                </a:solidFill>
                <a:latin typeface="Times New Roman" pitchFamily="34" charset="0"/>
                <a:ea typeface="Times New Roman" pitchFamily="34" charset="-122"/>
                <a:cs typeface="Traditional Arabic" pitchFamily="34" charset="-120"/>
              </a:rPr>
              <a:t>تحويل النتائج إلى قرارات: تشخيص، تصميم دعم، قياس مخرجات، ومراجعة مؤسسية.</a:t>
            </a:r>
            <a:endParaRPr lang="en-US" sz="1800" dirty="0">
              <a:latin typeface="Times New Roman"/>
              <a:ea typeface="Times New Roman"/>
              <a:cs typeface="Traditional Arabic"/>
            </a:endParaRPr>
          </a:p>
        </p:txBody>
      </p:sp>
      <p:sp>
        <p:nvSpPr>
          <p:cNvPr id="30" name="Shape 24"/>
          <p:cNvSpPr/>
          <p:nvPr/>
        </p:nvSpPr>
        <p:spPr>
          <a:xfrm>
            <a:off x="1234440" y="4919472"/>
            <a:ext cx="9710928" cy="795528"/>
          </a:xfrm>
          <a:prstGeom prst="roundRect">
            <a:avLst>
              <a:gd name="adj" fmla="val 6897"/>
            </a:avLst>
          </a:prstGeom>
          <a:solidFill>
            <a:srgbClr val="FFF4E5"/>
          </a:solidFill>
          <a:ln w="15240">
            <a:solidFill>
              <a:srgbClr val="F5A623"/>
            </a:solidFill>
            <a:prstDash val="solid"/>
          </a:ln>
        </p:spPr>
        <p:txBody>
          <a:bodyPr/>
          <a:lstStyle/>
          <a:p>
            <a:endParaRPr lang="en-US"/>
          </a:p>
        </p:txBody>
      </p:sp>
      <p:sp>
        <p:nvSpPr>
          <p:cNvPr id="31" name="Text 25"/>
          <p:cNvSpPr txBox="1"/>
          <p:nvPr/>
        </p:nvSpPr>
        <p:spPr>
          <a:xfrm>
            <a:off x="8412480" y="5084064"/>
            <a:ext cx="2011680" cy="347472"/>
          </a:xfrm>
          <a:prstGeom prst="rect">
            <a:avLst/>
          </a:prstGeom>
          <a:noFill/>
          <a:ln/>
        </p:spPr>
        <p:txBody>
          <a:bodyPr wrap="square" lIns="0" tIns="0" rIns="0" bIns="0" rtlCol="0" anchor="ctr">
            <a:normAutofit/>
          </a:bodyPr>
          <a:lstStyle/>
          <a:p>
            <a:pPr marL="0" indent="0" algn="r" rtl="1">
              <a:lnSpc>
                <a:spcPct val="100000"/>
              </a:lnSpc>
              <a:buNone/>
            </a:pPr>
            <a:r>
              <a:rPr lang="en-US" sz="2200" b="1" dirty="0" err="1">
                <a:solidFill>
                  <a:srgbClr val="F5A623"/>
                </a:solidFill>
                <a:latin typeface="Times New Roman" pitchFamily="34" charset="0"/>
                <a:ea typeface="Times New Roman" pitchFamily="34" charset="-122"/>
                <a:cs typeface="Traditional Arabic" pitchFamily="34" charset="-120"/>
              </a:rPr>
              <a:t>الإتاحة</a:t>
            </a:r>
            <a:r>
              <a:rPr lang="ar-SA" sz="2200" b="1" dirty="0">
                <a:solidFill>
                  <a:srgbClr val="F5A623"/>
                </a:solidFill>
                <a:latin typeface="Times New Roman" pitchFamily="34" charset="0"/>
                <a:ea typeface="Times New Roman" pitchFamily="34" charset="-122"/>
                <a:cs typeface="Traditional Arabic" pitchFamily="34" charset="-120"/>
              </a:rPr>
              <a:t> # </a:t>
            </a:r>
            <a:r>
              <a:rPr lang="en-US" sz="2200" b="1" dirty="0" err="1">
                <a:solidFill>
                  <a:srgbClr val="F5A623"/>
                </a:solidFill>
                <a:latin typeface="Times New Roman" pitchFamily="34" charset="0"/>
                <a:ea typeface="Times New Roman" pitchFamily="34" charset="-122"/>
                <a:cs typeface="Traditional Arabic" pitchFamily="34" charset="-120"/>
              </a:rPr>
              <a:t>الفائدة</a:t>
            </a:r>
            <a:endParaRPr lang="en-US" sz="2200" dirty="0">
              <a:latin typeface="Times New Roman"/>
              <a:ea typeface="Times New Roman"/>
              <a:cs typeface="Traditional Arabic"/>
            </a:endParaRPr>
          </a:p>
        </p:txBody>
      </p:sp>
      <p:sp>
        <p:nvSpPr>
          <p:cNvPr id="32" name="Text 26"/>
          <p:cNvSpPr txBox="1"/>
          <p:nvPr/>
        </p:nvSpPr>
        <p:spPr>
          <a:xfrm>
            <a:off x="1572768" y="5029200"/>
            <a:ext cx="6565392" cy="457200"/>
          </a:xfrm>
          <a:prstGeom prst="rect">
            <a:avLst/>
          </a:prstGeom>
          <a:noFill/>
          <a:ln/>
        </p:spPr>
        <p:txBody>
          <a:bodyPr wrap="square" lIns="0" tIns="0" rIns="0" bIns="0" rtlCol="0" anchor="ctr">
            <a:normAutofit fontScale="92500" lnSpcReduction="20000"/>
          </a:bodyPr>
          <a:lstStyle/>
          <a:p>
            <a:pPr marL="0" indent="0" algn="ctr" rtl="1">
              <a:lnSpc>
                <a:spcPct val="100000"/>
              </a:lnSpc>
              <a:buNone/>
            </a:pPr>
            <a:r>
              <a:rPr lang="en-US" sz="1900" b="1" dirty="0">
                <a:solidFill>
                  <a:srgbClr val="0B2D45"/>
                </a:solidFill>
                <a:latin typeface="Times New Roman" pitchFamily="34" charset="0"/>
                <a:ea typeface="Times New Roman" pitchFamily="34" charset="-122"/>
                <a:cs typeface="Traditional Arabic" pitchFamily="34" charset="-120"/>
              </a:rPr>
              <a:t>فرضية تطبيقية قابلة للاختبار: لماذا يستطيع بعض الطلاب تحويل الإتاحة إلى فائدة، بينما لا يستطيع آخرون؟</a:t>
            </a:r>
            <a:endParaRPr lang="en-US" sz="1900" dirty="0">
              <a:latin typeface="Times New Roman"/>
              <a:ea typeface="Times New Roman"/>
              <a:cs typeface="Traditional Arabic"/>
            </a:endParaRPr>
          </a:p>
        </p:txBody>
      </p:sp>
      <p:sp>
        <p:nvSpPr>
          <p:cNvPr id="33" name="Shape 27"/>
          <p:cNvSpPr/>
          <p:nvPr/>
        </p:nvSpPr>
        <p:spPr>
          <a:xfrm>
            <a:off x="658368" y="5815584"/>
            <a:ext cx="10881360" cy="512064"/>
          </a:xfrm>
          <a:prstGeom prst="roundRect">
            <a:avLst>
              <a:gd name="adj" fmla="val 10714"/>
            </a:avLst>
          </a:prstGeom>
          <a:solidFill>
            <a:srgbClr val="0B2D45"/>
          </a:solidFill>
          <a:ln w="12700">
            <a:solidFill>
              <a:srgbClr val="0B2D45">
                <a:alpha val="0"/>
              </a:srgbClr>
            </a:solidFill>
            <a:prstDash val="solid"/>
          </a:ln>
        </p:spPr>
        <p:txBody>
          <a:bodyPr/>
          <a:lstStyle/>
          <a:p>
            <a:endParaRPr lang="en-US"/>
          </a:p>
        </p:txBody>
      </p:sp>
      <p:sp>
        <p:nvSpPr>
          <p:cNvPr id="34" name="Text 28"/>
          <p:cNvSpPr txBox="1"/>
          <p:nvPr/>
        </p:nvSpPr>
        <p:spPr>
          <a:xfrm>
            <a:off x="841248" y="5861304"/>
            <a:ext cx="10515600"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err="1">
                <a:solidFill>
                  <a:srgbClr val="FFFFFF"/>
                </a:solidFill>
                <a:latin typeface="Times New Roman" pitchFamily="34" charset="0"/>
                <a:ea typeface="Times New Roman" pitchFamily="34" charset="-122"/>
                <a:cs typeface="Traditional Arabic" pitchFamily="34" charset="-120"/>
              </a:rPr>
              <a:t>مقترح</a:t>
            </a:r>
            <a:r>
              <a:rPr lang="en-US" sz="1800" b="1" dirty="0">
                <a:solidFill>
                  <a:srgbClr val="FFFFFF"/>
                </a:solidFill>
                <a:latin typeface="Times New Roman" pitchFamily="34" charset="0"/>
                <a:ea typeface="Times New Roman" pitchFamily="34" charset="-122"/>
                <a:cs typeface="Traditional Arabic" pitchFamily="34" charset="-120"/>
              </a:rPr>
              <a:t> تفسيري مستند إلى </a:t>
            </a:r>
            <a:r>
              <a:rPr lang="en-US" sz="1800" b="1" dirty="0" err="1">
                <a:solidFill>
                  <a:srgbClr val="FFFFFF"/>
                </a:solidFill>
                <a:latin typeface="Times New Roman" pitchFamily="34" charset="0"/>
                <a:ea typeface="Times New Roman" pitchFamily="34" charset="-122"/>
                <a:cs typeface="Traditional Arabic" pitchFamily="34" charset="-120"/>
              </a:rPr>
              <a:t>النتائج</a:t>
            </a:r>
            <a:r>
              <a:rPr lang="en-US" sz="1800" b="1" dirty="0">
                <a:solidFill>
                  <a:srgbClr val="FFFFFF"/>
                </a:solidFill>
                <a:latin typeface="Times New Roman" pitchFamily="34" charset="0"/>
                <a:ea typeface="Times New Roman" pitchFamily="34" charset="-122"/>
                <a:cs typeface="Traditional Arabic" pitchFamily="34" charset="-120"/>
              </a:rPr>
              <a:t> </a:t>
            </a:r>
            <a:r>
              <a:rPr lang="en-US" sz="1800" b="1" dirty="0" err="1">
                <a:solidFill>
                  <a:srgbClr val="FFFFFF"/>
                </a:solidFill>
                <a:latin typeface="Times New Roman" pitchFamily="34" charset="0"/>
                <a:ea typeface="Times New Roman" pitchFamily="34" charset="-122"/>
                <a:cs typeface="Traditional Arabic" pitchFamily="34" charset="-120"/>
              </a:rPr>
              <a:t>والأدبيات</a:t>
            </a:r>
            <a:r>
              <a:rPr lang="ar-SA" b="1">
                <a:solidFill>
                  <a:srgbClr val="FFFFFF"/>
                </a:solidFill>
                <a:latin typeface="Times New Roman" pitchFamily="34" charset="0"/>
                <a:ea typeface="Times New Roman" pitchFamily="34" charset="-122"/>
                <a:cs typeface="Traditional Arabic" pitchFamily="34" charset="-120"/>
              </a:rPr>
              <a:t>.</a:t>
            </a:r>
            <a:endParaRPr lang="en-US" sz="1800" dirty="0">
              <a:latin typeface="Times New Roman"/>
              <a:ea typeface="Times New Roman"/>
              <a:cs typeface="Traditional Arab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المشروع</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المشروع التطبيقي المقترح: GAI‑LN</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11</a:t>
            </a:r>
            <a:endParaRPr lang="en-US" sz="1800" dirty="0">
              <a:latin typeface="Times New Roman"/>
              <a:ea typeface="Times New Roman"/>
              <a:cs typeface="Traditional Arabic"/>
            </a:endParaRPr>
          </a:p>
        </p:txBody>
      </p:sp>
      <p:sp>
        <p:nvSpPr>
          <p:cNvPr id="9" name="Text 6"/>
          <p:cNvSpPr txBox="1"/>
          <p:nvPr/>
        </p:nvSpPr>
        <p:spPr>
          <a:xfrm>
            <a:off x="658368" y="914400"/>
            <a:ext cx="10881360" cy="566928"/>
          </a:xfrm>
          <a:prstGeom prst="rect">
            <a:avLst/>
          </a:prstGeom>
          <a:noFill/>
          <a:ln/>
        </p:spPr>
        <p:txBody>
          <a:bodyPr wrap="square" lIns="0" tIns="0" rIns="0" bIns="0" rtlCol="0" anchor="ctr">
            <a:normAutofit/>
          </a:bodyPr>
          <a:lstStyle/>
          <a:p>
            <a:pPr marL="0" indent="0" algn="ctr" rtl="1">
              <a:lnSpc>
                <a:spcPct val="100000"/>
              </a:lnSpc>
              <a:buNone/>
            </a:pPr>
            <a:r>
              <a:rPr lang="en-US" sz="2500" b="1" dirty="0" err="1">
                <a:solidFill>
                  <a:srgbClr val="0B2D45"/>
                </a:solidFill>
                <a:latin typeface="Times New Roman" pitchFamily="34" charset="0"/>
                <a:ea typeface="Times New Roman" pitchFamily="34" charset="-122"/>
                <a:cs typeface="Traditional Arabic" pitchFamily="34" charset="-120"/>
              </a:rPr>
              <a:t>مُوجِّه</a:t>
            </a:r>
            <a:r>
              <a:rPr lang="en-US" sz="2500" b="1" dirty="0">
                <a:solidFill>
                  <a:srgbClr val="0B2D45"/>
                </a:solidFill>
                <a:latin typeface="Times New Roman" pitchFamily="34" charset="0"/>
                <a:ea typeface="Times New Roman" pitchFamily="34" charset="-122"/>
                <a:cs typeface="Traditional Arabic" pitchFamily="34" charset="-120"/>
              </a:rPr>
              <a:t> لاختيار الأداة، وتنظيم استخدامها، وربطها بمخرج تعلّم.</a:t>
            </a:r>
            <a:endParaRPr lang="en-US" sz="2500" dirty="0">
              <a:latin typeface="Times New Roman"/>
              <a:ea typeface="Times New Roman"/>
              <a:cs typeface="Traditional Arabic"/>
            </a:endParaRPr>
          </a:p>
        </p:txBody>
      </p:sp>
      <p:sp>
        <p:nvSpPr>
          <p:cNvPr id="10" name="Shape 7"/>
          <p:cNvSpPr/>
          <p:nvPr/>
        </p:nvSpPr>
        <p:spPr>
          <a:xfrm>
            <a:off x="9555480" y="1828800"/>
            <a:ext cx="1828800" cy="2103120"/>
          </a:xfrm>
          <a:prstGeom prst="roundRect">
            <a:avLst>
              <a:gd name="adj" fmla="val 3500"/>
            </a:avLst>
          </a:prstGeom>
          <a:solidFill>
            <a:srgbClr val="FFFFFF"/>
          </a:solidFill>
          <a:ln w="15240">
            <a:solidFill>
              <a:srgbClr val="10AEE0"/>
            </a:solidFill>
            <a:prstDash val="solid"/>
          </a:ln>
          <a:effectLst>
            <a:outerShdw blurRad="12700" dist="50800" dir="2700000" algn="bl" rotWithShape="0">
              <a:srgbClr val="000000">
                <a:alpha val="8000"/>
              </a:srgbClr>
            </a:outerShdw>
          </a:effectLst>
        </p:spPr>
        <p:txBody>
          <a:bodyPr/>
          <a:lstStyle/>
          <a:p>
            <a:endParaRPr lang="en-US"/>
          </a:p>
        </p:txBody>
      </p:sp>
      <p:sp>
        <p:nvSpPr>
          <p:cNvPr id="11" name="Shape 8"/>
          <p:cNvSpPr/>
          <p:nvPr/>
        </p:nvSpPr>
        <p:spPr>
          <a:xfrm>
            <a:off x="10817352" y="2011680"/>
            <a:ext cx="384048" cy="384048"/>
          </a:xfrm>
          <a:prstGeom prst="ellipse">
            <a:avLst/>
          </a:prstGeom>
          <a:solidFill>
            <a:srgbClr val="10AEE0"/>
          </a:solidFill>
          <a:ln w="12700">
            <a:solidFill>
              <a:srgbClr val="10AEE0">
                <a:alpha val="0"/>
              </a:srgbClr>
            </a:solidFill>
            <a:prstDash val="solid"/>
          </a:ln>
        </p:spPr>
        <p:txBody>
          <a:bodyPr/>
          <a:lstStyle/>
          <a:p>
            <a:endParaRPr lang="en-US"/>
          </a:p>
        </p:txBody>
      </p:sp>
      <p:sp>
        <p:nvSpPr>
          <p:cNvPr id="12" name="Text 9"/>
          <p:cNvSpPr txBox="1"/>
          <p:nvPr/>
        </p:nvSpPr>
        <p:spPr>
          <a:xfrm>
            <a:off x="10817352" y="2020824"/>
            <a:ext cx="38404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1</a:t>
            </a:r>
            <a:endParaRPr lang="en-US" sz="1800" dirty="0">
              <a:latin typeface="Times New Roman"/>
              <a:ea typeface="Times New Roman"/>
              <a:cs typeface="Traditional Arabic"/>
            </a:endParaRPr>
          </a:p>
        </p:txBody>
      </p:sp>
      <p:sp>
        <p:nvSpPr>
          <p:cNvPr id="13" name="Shape 10"/>
          <p:cNvSpPr/>
          <p:nvPr/>
        </p:nvSpPr>
        <p:spPr>
          <a:xfrm>
            <a:off x="9738360" y="1993392"/>
            <a:ext cx="457200" cy="457200"/>
          </a:xfrm>
          <a:prstGeom prst="ellipse">
            <a:avLst/>
          </a:prstGeom>
          <a:solidFill>
            <a:srgbClr val="10AEE0"/>
          </a:solidFill>
          <a:ln w="12700">
            <a:solidFill>
              <a:srgbClr val="10AEE0">
                <a:alpha val="0"/>
              </a:srgbClr>
            </a:solidFill>
            <a:prstDash val="solid"/>
          </a:ln>
        </p:spPr>
        <p:txBody>
          <a:bodyPr/>
          <a:lstStyle/>
          <a:p>
            <a:endParaRPr lang="en-US"/>
          </a:p>
        </p:txBody>
      </p:sp>
      <p:pic>
        <p:nvPicPr>
          <p:cNvPr id="1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848088" y="2103120"/>
            <a:ext cx="237744" cy="237744"/>
          </a:xfrm>
          <a:prstGeom prst="rect">
            <a:avLst/>
          </a:prstGeom>
        </p:spPr>
      </p:pic>
      <p:sp>
        <p:nvSpPr>
          <p:cNvPr id="15" name="Text 11"/>
          <p:cNvSpPr txBox="1"/>
          <p:nvPr/>
        </p:nvSpPr>
        <p:spPr>
          <a:xfrm>
            <a:off x="9720072" y="2633472"/>
            <a:ext cx="1499616" cy="420624"/>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10AEE0"/>
                </a:solidFill>
                <a:latin typeface="Times New Roman" pitchFamily="34" charset="0"/>
                <a:ea typeface="Times New Roman" pitchFamily="34" charset="-122"/>
                <a:cs typeface="Traditional Arabic" pitchFamily="34" charset="-120"/>
              </a:rPr>
              <a:t>تشخيص الاحتياج</a:t>
            </a:r>
            <a:endParaRPr lang="en-US" sz="2000" dirty="0">
              <a:latin typeface="Times New Roman"/>
              <a:ea typeface="Times New Roman"/>
              <a:cs typeface="Traditional Arabic"/>
            </a:endParaRPr>
          </a:p>
        </p:txBody>
      </p:sp>
      <p:sp>
        <p:nvSpPr>
          <p:cNvPr id="16" name="Text 12"/>
          <p:cNvSpPr txBox="1"/>
          <p:nvPr/>
        </p:nvSpPr>
        <p:spPr>
          <a:xfrm>
            <a:off x="9720072" y="3127248"/>
            <a:ext cx="1499616" cy="603504"/>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الكفاءة، المهارة، المهمة، والسياق</a:t>
            </a:r>
            <a:endParaRPr lang="en-US" sz="1800" dirty="0">
              <a:latin typeface="Times New Roman"/>
              <a:ea typeface="Times New Roman"/>
              <a:cs typeface="Traditional Arabic"/>
            </a:endParaRPr>
          </a:p>
        </p:txBody>
      </p:sp>
      <p:sp>
        <p:nvSpPr>
          <p:cNvPr id="17" name="Shape 13"/>
          <p:cNvSpPr/>
          <p:nvPr/>
        </p:nvSpPr>
        <p:spPr>
          <a:xfrm>
            <a:off x="9445752" y="2871216"/>
            <a:ext cx="0" cy="0"/>
          </a:xfrm>
          <a:prstGeom prst="line">
            <a:avLst/>
          </a:prstGeom>
          <a:noFill/>
          <a:ln w="27940">
            <a:solidFill>
              <a:srgbClr val="10AEE0"/>
            </a:solidFill>
            <a:prstDash val="solid"/>
            <a:tailEnd type="triangle"/>
          </a:ln>
        </p:spPr>
        <p:txBody>
          <a:bodyPr/>
          <a:lstStyle/>
          <a:p>
            <a:endParaRPr lang="en-US"/>
          </a:p>
        </p:txBody>
      </p:sp>
      <p:sp>
        <p:nvSpPr>
          <p:cNvPr id="18" name="Shape 14"/>
          <p:cNvSpPr/>
          <p:nvPr/>
        </p:nvSpPr>
        <p:spPr>
          <a:xfrm>
            <a:off x="7360920" y="1828800"/>
            <a:ext cx="1828800" cy="2103120"/>
          </a:xfrm>
          <a:prstGeom prst="roundRect">
            <a:avLst>
              <a:gd name="adj" fmla="val 3500"/>
            </a:avLst>
          </a:prstGeom>
          <a:solidFill>
            <a:srgbClr val="FFFFFF"/>
          </a:solidFill>
          <a:ln w="15240">
            <a:solidFill>
              <a:srgbClr val="1EA79A"/>
            </a:solidFill>
            <a:prstDash val="solid"/>
          </a:ln>
          <a:effectLst>
            <a:outerShdw blurRad="12700" dist="50800" dir="2700000" algn="bl" rotWithShape="0">
              <a:srgbClr val="000000">
                <a:alpha val="8000"/>
              </a:srgbClr>
            </a:outerShdw>
          </a:effectLst>
        </p:spPr>
        <p:txBody>
          <a:bodyPr/>
          <a:lstStyle/>
          <a:p>
            <a:endParaRPr lang="en-US"/>
          </a:p>
        </p:txBody>
      </p:sp>
      <p:sp>
        <p:nvSpPr>
          <p:cNvPr id="19" name="Shape 15"/>
          <p:cNvSpPr/>
          <p:nvPr/>
        </p:nvSpPr>
        <p:spPr>
          <a:xfrm>
            <a:off x="8622792" y="2011680"/>
            <a:ext cx="384048" cy="384048"/>
          </a:xfrm>
          <a:prstGeom prst="ellipse">
            <a:avLst/>
          </a:prstGeom>
          <a:solidFill>
            <a:srgbClr val="1EA79A"/>
          </a:solidFill>
          <a:ln w="12700">
            <a:solidFill>
              <a:srgbClr val="1EA79A">
                <a:alpha val="0"/>
              </a:srgbClr>
            </a:solidFill>
            <a:prstDash val="solid"/>
          </a:ln>
        </p:spPr>
        <p:txBody>
          <a:bodyPr/>
          <a:lstStyle/>
          <a:p>
            <a:endParaRPr lang="en-US"/>
          </a:p>
        </p:txBody>
      </p:sp>
      <p:sp>
        <p:nvSpPr>
          <p:cNvPr id="20" name="Text 16"/>
          <p:cNvSpPr txBox="1"/>
          <p:nvPr/>
        </p:nvSpPr>
        <p:spPr>
          <a:xfrm>
            <a:off x="8622792" y="2020824"/>
            <a:ext cx="38404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2</a:t>
            </a:r>
            <a:endParaRPr lang="en-US" sz="1800" dirty="0">
              <a:latin typeface="Times New Roman"/>
              <a:ea typeface="Times New Roman"/>
              <a:cs typeface="Traditional Arabic"/>
            </a:endParaRPr>
          </a:p>
        </p:txBody>
      </p:sp>
      <p:sp>
        <p:nvSpPr>
          <p:cNvPr id="21" name="Shape 17"/>
          <p:cNvSpPr/>
          <p:nvPr/>
        </p:nvSpPr>
        <p:spPr>
          <a:xfrm>
            <a:off x="7543800" y="1993392"/>
            <a:ext cx="457200" cy="457200"/>
          </a:xfrm>
          <a:prstGeom prst="ellipse">
            <a:avLst/>
          </a:prstGeom>
          <a:solidFill>
            <a:srgbClr val="1EA79A"/>
          </a:solidFill>
          <a:ln w="12700">
            <a:solidFill>
              <a:srgbClr val="1EA79A">
                <a:alpha val="0"/>
              </a:srgbClr>
            </a:solidFill>
            <a:prstDash val="solid"/>
          </a:ln>
        </p:spPr>
        <p:txBody>
          <a:bodyPr/>
          <a:lstStyle/>
          <a:p>
            <a:endParaRPr lang="en-US"/>
          </a:p>
        </p:txBody>
      </p:sp>
      <p:pic>
        <p:nvPicPr>
          <p:cNvPr id="22"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653528" y="2103120"/>
            <a:ext cx="237744" cy="237744"/>
          </a:xfrm>
          <a:prstGeom prst="rect">
            <a:avLst/>
          </a:prstGeom>
        </p:spPr>
      </p:pic>
      <p:sp>
        <p:nvSpPr>
          <p:cNvPr id="23" name="Text 18"/>
          <p:cNvSpPr txBox="1"/>
          <p:nvPr/>
        </p:nvSpPr>
        <p:spPr>
          <a:xfrm>
            <a:off x="7525512" y="2633472"/>
            <a:ext cx="1499616" cy="420624"/>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1EA79A"/>
                </a:solidFill>
                <a:latin typeface="Times New Roman" pitchFamily="34" charset="0"/>
                <a:ea typeface="Times New Roman" pitchFamily="34" charset="-122"/>
                <a:cs typeface="Traditional Arabic" pitchFamily="34" charset="-120"/>
              </a:rPr>
              <a:t>اختيار الدعم</a:t>
            </a:r>
            <a:endParaRPr lang="en-US" sz="2000" dirty="0">
              <a:latin typeface="Times New Roman"/>
              <a:ea typeface="Times New Roman"/>
              <a:cs typeface="Traditional Arabic"/>
            </a:endParaRPr>
          </a:p>
        </p:txBody>
      </p:sp>
      <p:sp>
        <p:nvSpPr>
          <p:cNvPr id="24" name="Text 19"/>
          <p:cNvSpPr txBox="1"/>
          <p:nvPr/>
        </p:nvSpPr>
        <p:spPr>
          <a:xfrm>
            <a:off x="7525512" y="3127248"/>
            <a:ext cx="1499616" cy="603504"/>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الأداة والوظيفة وفق الحاجة</a:t>
            </a:r>
            <a:endParaRPr lang="en-US" sz="1800" dirty="0">
              <a:latin typeface="Times New Roman"/>
              <a:ea typeface="Times New Roman"/>
              <a:cs typeface="Traditional Arabic"/>
            </a:endParaRPr>
          </a:p>
        </p:txBody>
      </p:sp>
      <p:sp>
        <p:nvSpPr>
          <p:cNvPr id="25" name="Shape 20"/>
          <p:cNvSpPr/>
          <p:nvPr/>
        </p:nvSpPr>
        <p:spPr>
          <a:xfrm>
            <a:off x="7251192" y="2871216"/>
            <a:ext cx="0" cy="0"/>
          </a:xfrm>
          <a:prstGeom prst="line">
            <a:avLst/>
          </a:prstGeom>
          <a:noFill/>
          <a:ln w="27940">
            <a:solidFill>
              <a:srgbClr val="10AEE0"/>
            </a:solidFill>
            <a:prstDash val="solid"/>
            <a:tailEnd type="triangle"/>
          </a:ln>
        </p:spPr>
        <p:txBody>
          <a:bodyPr/>
          <a:lstStyle/>
          <a:p>
            <a:endParaRPr lang="en-US"/>
          </a:p>
        </p:txBody>
      </p:sp>
      <p:sp>
        <p:nvSpPr>
          <p:cNvPr id="26" name="Shape 21"/>
          <p:cNvSpPr/>
          <p:nvPr/>
        </p:nvSpPr>
        <p:spPr>
          <a:xfrm>
            <a:off x="5166360" y="1828800"/>
            <a:ext cx="1828800" cy="2103120"/>
          </a:xfrm>
          <a:prstGeom prst="roundRect">
            <a:avLst>
              <a:gd name="adj" fmla="val 3500"/>
            </a:avLst>
          </a:prstGeom>
          <a:solidFill>
            <a:srgbClr val="FFFFFF"/>
          </a:solidFill>
          <a:ln w="15240">
            <a:solidFill>
              <a:srgbClr val="0B2D45"/>
            </a:solidFill>
            <a:prstDash val="solid"/>
          </a:ln>
          <a:effectLst>
            <a:outerShdw blurRad="12700" dist="50800" dir="2700000" algn="bl" rotWithShape="0">
              <a:srgbClr val="000000">
                <a:alpha val="8000"/>
              </a:srgbClr>
            </a:outerShdw>
          </a:effectLst>
        </p:spPr>
        <p:txBody>
          <a:bodyPr/>
          <a:lstStyle/>
          <a:p>
            <a:endParaRPr lang="en-US"/>
          </a:p>
        </p:txBody>
      </p:sp>
      <p:sp>
        <p:nvSpPr>
          <p:cNvPr id="27" name="Shape 22"/>
          <p:cNvSpPr/>
          <p:nvPr/>
        </p:nvSpPr>
        <p:spPr>
          <a:xfrm>
            <a:off x="6428232" y="2011680"/>
            <a:ext cx="384048" cy="384048"/>
          </a:xfrm>
          <a:prstGeom prst="ellipse">
            <a:avLst/>
          </a:prstGeom>
          <a:solidFill>
            <a:srgbClr val="0B2D45"/>
          </a:solidFill>
          <a:ln w="12700">
            <a:solidFill>
              <a:srgbClr val="0B2D45">
                <a:alpha val="0"/>
              </a:srgbClr>
            </a:solidFill>
            <a:prstDash val="solid"/>
          </a:ln>
        </p:spPr>
        <p:txBody>
          <a:bodyPr/>
          <a:lstStyle/>
          <a:p>
            <a:endParaRPr lang="en-US"/>
          </a:p>
        </p:txBody>
      </p:sp>
      <p:sp>
        <p:nvSpPr>
          <p:cNvPr id="28" name="Text 23"/>
          <p:cNvSpPr txBox="1"/>
          <p:nvPr/>
        </p:nvSpPr>
        <p:spPr>
          <a:xfrm>
            <a:off x="6428232" y="2020824"/>
            <a:ext cx="38404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3</a:t>
            </a:r>
            <a:endParaRPr lang="en-US" sz="1800" dirty="0">
              <a:latin typeface="Times New Roman"/>
              <a:ea typeface="Times New Roman"/>
              <a:cs typeface="Traditional Arabic"/>
            </a:endParaRPr>
          </a:p>
        </p:txBody>
      </p:sp>
      <p:sp>
        <p:nvSpPr>
          <p:cNvPr id="29" name="Shape 24"/>
          <p:cNvSpPr/>
          <p:nvPr/>
        </p:nvSpPr>
        <p:spPr>
          <a:xfrm>
            <a:off x="5349240" y="1993392"/>
            <a:ext cx="457200" cy="457200"/>
          </a:xfrm>
          <a:prstGeom prst="ellipse">
            <a:avLst/>
          </a:prstGeom>
          <a:solidFill>
            <a:srgbClr val="0B2D45"/>
          </a:solidFill>
          <a:ln w="12700">
            <a:solidFill>
              <a:srgbClr val="0B2D45">
                <a:alpha val="0"/>
              </a:srgbClr>
            </a:solidFill>
            <a:prstDash val="solid"/>
          </a:ln>
        </p:spPr>
        <p:txBody>
          <a:bodyPr/>
          <a:lstStyle/>
          <a:p>
            <a:endParaRPr lang="en-US"/>
          </a:p>
        </p:txBody>
      </p:sp>
      <p:pic>
        <p:nvPicPr>
          <p:cNvPr id="3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458968" y="2103120"/>
            <a:ext cx="237744" cy="237744"/>
          </a:xfrm>
          <a:prstGeom prst="rect">
            <a:avLst/>
          </a:prstGeom>
        </p:spPr>
      </p:pic>
      <p:sp>
        <p:nvSpPr>
          <p:cNvPr id="31" name="Text 25"/>
          <p:cNvSpPr txBox="1"/>
          <p:nvPr/>
        </p:nvSpPr>
        <p:spPr>
          <a:xfrm>
            <a:off x="5330952" y="2633472"/>
            <a:ext cx="1499616" cy="420624"/>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0B2D45"/>
                </a:solidFill>
                <a:latin typeface="Times New Roman" pitchFamily="34" charset="0"/>
                <a:ea typeface="Times New Roman" pitchFamily="34" charset="-122"/>
                <a:cs typeface="Traditional Arabic" pitchFamily="34" charset="-120"/>
              </a:rPr>
              <a:t>التكامل في المهمة</a:t>
            </a:r>
            <a:endParaRPr lang="en-US" sz="2000" dirty="0">
              <a:latin typeface="Times New Roman"/>
              <a:ea typeface="Times New Roman"/>
              <a:cs typeface="Traditional Arabic"/>
            </a:endParaRPr>
          </a:p>
        </p:txBody>
      </p:sp>
      <p:sp>
        <p:nvSpPr>
          <p:cNvPr id="32" name="Text 26"/>
          <p:cNvSpPr txBox="1"/>
          <p:nvPr/>
        </p:nvSpPr>
        <p:spPr>
          <a:xfrm>
            <a:off x="5330952" y="3127248"/>
            <a:ext cx="1499616" cy="603504"/>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ربط الاستخدام بنشاط ومخرج محدد</a:t>
            </a:r>
            <a:endParaRPr lang="en-US" sz="1800" dirty="0">
              <a:latin typeface="Times New Roman"/>
              <a:ea typeface="Times New Roman"/>
              <a:cs typeface="Traditional Arabic"/>
            </a:endParaRPr>
          </a:p>
        </p:txBody>
      </p:sp>
      <p:sp>
        <p:nvSpPr>
          <p:cNvPr id="33" name="Shape 27"/>
          <p:cNvSpPr/>
          <p:nvPr/>
        </p:nvSpPr>
        <p:spPr>
          <a:xfrm>
            <a:off x="5056632" y="2871216"/>
            <a:ext cx="0" cy="0"/>
          </a:xfrm>
          <a:prstGeom prst="line">
            <a:avLst/>
          </a:prstGeom>
          <a:noFill/>
          <a:ln w="27940">
            <a:solidFill>
              <a:srgbClr val="10AEE0"/>
            </a:solidFill>
            <a:prstDash val="solid"/>
            <a:tailEnd type="triangle"/>
          </a:ln>
        </p:spPr>
        <p:txBody>
          <a:bodyPr/>
          <a:lstStyle/>
          <a:p>
            <a:endParaRPr lang="en-US"/>
          </a:p>
        </p:txBody>
      </p:sp>
      <p:sp>
        <p:nvSpPr>
          <p:cNvPr id="34" name="Shape 28"/>
          <p:cNvSpPr/>
          <p:nvPr/>
        </p:nvSpPr>
        <p:spPr>
          <a:xfrm>
            <a:off x="2971800" y="1828800"/>
            <a:ext cx="1828800" cy="2103120"/>
          </a:xfrm>
          <a:prstGeom prst="roundRect">
            <a:avLst>
              <a:gd name="adj" fmla="val 3500"/>
            </a:avLst>
          </a:prstGeom>
          <a:solidFill>
            <a:srgbClr val="FFFFFF"/>
          </a:solidFill>
          <a:ln w="15240">
            <a:solidFill>
              <a:srgbClr val="F5A623"/>
            </a:solidFill>
            <a:prstDash val="solid"/>
          </a:ln>
          <a:effectLst>
            <a:outerShdw blurRad="12700" dist="50800" dir="2700000" algn="bl" rotWithShape="0">
              <a:srgbClr val="000000">
                <a:alpha val="8000"/>
              </a:srgbClr>
            </a:outerShdw>
          </a:effectLst>
        </p:spPr>
        <p:txBody>
          <a:bodyPr/>
          <a:lstStyle/>
          <a:p>
            <a:endParaRPr lang="en-US"/>
          </a:p>
        </p:txBody>
      </p:sp>
      <p:sp>
        <p:nvSpPr>
          <p:cNvPr id="35" name="Shape 29"/>
          <p:cNvSpPr/>
          <p:nvPr/>
        </p:nvSpPr>
        <p:spPr>
          <a:xfrm>
            <a:off x="4233672" y="2011680"/>
            <a:ext cx="384048" cy="384048"/>
          </a:xfrm>
          <a:prstGeom prst="ellipse">
            <a:avLst/>
          </a:prstGeom>
          <a:solidFill>
            <a:srgbClr val="F5A623"/>
          </a:solidFill>
          <a:ln w="12700">
            <a:solidFill>
              <a:srgbClr val="F5A623">
                <a:alpha val="0"/>
              </a:srgbClr>
            </a:solidFill>
            <a:prstDash val="solid"/>
          </a:ln>
        </p:spPr>
        <p:txBody>
          <a:bodyPr/>
          <a:lstStyle/>
          <a:p>
            <a:endParaRPr lang="en-US"/>
          </a:p>
        </p:txBody>
      </p:sp>
      <p:sp>
        <p:nvSpPr>
          <p:cNvPr id="36" name="Text 30"/>
          <p:cNvSpPr txBox="1"/>
          <p:nvPr/>
        </p:nvSpPr>
        <p:spPr>
          <a:xfrm>
            <a:off x="4233672" y="2020824"/>
            <a:ext cx="38404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4</a:t>
            </a:r>
            <a:endParaRPr lang="en-US" sz="1800" dirty="0">
              <a:latin typeface="Times New Roman"/>
              <a:ea typeface="Times New Roman"/>
              <a:cs typeface="Traditional Arabic"/>
            </a:endParaRPr>
          </a:p>
        </p:txBody>
      </p:sp>
      <p:sp>
        <p:nvSpPr>
          <p:cNvPr id="37" name="Shape 31"/>
          <p:cNvSpPr/>
          <p:nvPr/>
        </p:nvSpPr>
        <p:spPr>
          <a:xfrm>
            <a:off x="3154680" y="1993392"/>
            <a:ext cx="457200" cy="457200"/>
          </a:xfrm>
          <a:prstGeom prst="ellipse">
            <a:avLst/>
          </a:prstGeom>
          <a:solidFill>
            <a:srgbClr val="F5A623"/>
          </a:solidFill>
          <a:ln w="12700">
            <a:solidFill>
              <a:srgbClr val="F5A623">
                <a:alpha val="0"/>
              </a:srgbClr>
            </a:solidFill>
            <a:prstDash val="solid"/>
          </a:ln>
        </p:spPr>
        <p:txBody>
          <a:bodyPr/>
          <a:lstStyle/>
          <a:p>
            <a:endParaRPr lang="en-US"/>
          </a:p>
        </p:txBody>
      </p:sp>
      <p:pic>
        <p:nvPicPr>
          <p:cNvPr id="38"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264408" y="2103120"/>
            <a:ext cx="237744" cy="237744"/>
          </a:xfrm>
          <a:prstGeom prst="rect">
            <a:avLst/>
          </a:prstGeom>
        </p:spPr>
      </p:pic>
      <p:sp>
        <p:nvSpPr>
          <p:cNvPr id="39" name="Text 32"/>
          <p:cNvSpPr txBox="1"/>
          <p:nvPr/>
        </p:nvSpPr>
        <p:spPr>
          <a:xfrm>
            <a:off x="3136392" y="2633472"/>
            <a:ext cx="1499616" cy="420624"/>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F5A623"/>
                </a:solidFill>
                <a:latin typeface="Times New Roman" pitchFamily="34" charset="0"/>
                <a:ea typeface="Times New Roman" pitchFamily="34" charset="-122"/>
                <a:cs typeface="Traditional Arabic" pitchFamily="34" charset="-120"/>
              </a:rPr>
              <a:t>أداء مستقل</a:t>
            </a:r>
            <a:endParaRPr lang="en-US" sz="2000" dirty="0">
              <a:latin typeface="Times New Roman"/>
              <a:ea typeface="Times New Roman"/>
              <a:cs typeface="Traditional Arabic"/>
            </a:endParaRPr>
          </a:p>
        </p:txBody>
      </p:sp>
      <p:sp>
        <p:nvSpPr>
          <p:cNvPr id="40" name="Text 33"/>
          <p:cNvSpPr txBox="1"/>
          <p:nvPr/>
        </p:nvSpPr>
        <p:spPr>
          <a:xfrm>
            <a:off x="3136392" y="3127248"/>
            <a:ext cx="1499616" cy="603504"/>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مهمة تكشف ما تعلّمه الطالب فعلًا</a:t>
            </a:r>
            <a:endParaRPr lang="en-US" sz="1800" dirty="0">
              <a:latin typeface="Times New Roman"/>
              <a:ea typeface="Times New Roman"/>
              <a:cs typeface="Traditional Arabic"/>
            </a:endParaRPr>
          </a:p>
        </p:txBody>
      </p:sp>
      <p:sp>
        <p:nvSpPr>
          <p:cNvPr id="41" name="Shape 34"/>
          <p:cNvSpPr/>
          <p:nvPr/>
        </p:nvSpPr>
        <p:spPr>
          <a:xfrm>
            <a:off x="2862072" y="2871216"/>
            <a:ext cx="0" cy="0"/>
          </a:xfrm>
          <a:prstGeom prst="line">
            <a:avLst/>
          </a:prstGeom>
          <a:noFill/>
          <a:ln w="27940">
            <a:solidFill>
              <a:srgbClr val="10AEE0"/>
            </a:solidFill>
            <a:prstDash val="solid"/>
            <a:tailEnd type="triangle"/>
          </a:ln>
        </p:spPr>
        <p:txBody>
          <a:bodyPr/>
          <a:lstStyle/>
          <a:p>
            <a:endParaRPr lang="en-US"/>
          </a:p>
        </p:txBody>
      </p:sp>
      <p:sp>
        <p:nvSpPr>
          <p:cNvPr id="42" name="Shape 35"/>
          <p:cNvSpPr/>
          <p:nvPr/>
        </p:nvSpPr>
        <p:spPr>
          <a:xfrm>
            <a:off x="777240" y="1828800"/>
            <a:ext cx="1828800" cy="2103120"/>
          </a:xfrm>
          <a:prstGeom prst="roundRect">
            <a:avLst>
              <a:gd name="adj" fmla="val 3500"/>
            </a:avLst>
          </a:prstGeom>
          <a:solidFill>
            <a:srgbClr val="FFFFFF"/>
          </a:solidFill>
          <a:ln w="15240">
            <a:solidFill>
              <a:srgbClr val="2EAD70"/>
            </a:solidFill>
            <a:prstDash val="solid"/>
          </a:ln>
          <a:effectLst>
            <a:outerShdw blurRad="12700" dist="50800" dir="2700000" algn="bl" rotWithShape="0">
              <a:srgbClr val="000000">
                <a:alpha val="8000"/>
              </a:srgbClr>
            </a:outerShdw>
          </a:effectLst>
        </p:spPr>
        <p:txBody>
          <a:bodyPr/>
          <a:lstStyle/>
          <a:p>
            <a:endParaRPr lang="en-US"/>
          </a:p>
        </p:txBody>
      </p:sp>
      <p:sp>
        <p:nvSpPr>
          <p:cNvPr id="43" name="Shape 36"/>
          <p:cNvSpPr/>
          <p:nvPr/>
        </p:nvSpPr>
        <p:spPr>
          <a:xfrm>
            <a:off x="2039112" y="2011680"/>
            <a:ext cx="384048" cy="384048"/>
          </a:xfrm>
          <a:prstGeom prst="ellipse">
            <a:avLst/>
          </a:prstGeom>
          <a:solidFill>
            <a:srgbClr val="2EAD70"/>
          </a:solidFill>
          <a:ln w="12700">
            <a:solidFill>
              <a:srgbClr val="2EAD70">
                <a:alpha val="0"/>
              </a:srgbClr>
            </a:solidFill>
            <a:prstDash val="solid"/>
          </a:ln>
        </p:spPr>
        <p:txBody>
          <a:bodyPr/>
          <a:lstStyle/>
          <a:p>
            <a:endParaRPr lang="en-US"/>
          </a:p>
        </p:txBody>
      </p:sp>
      <p:sp>
        <p:nvSpPr>
          <p:cNvPr id="44" name="Text 37"/>
          <p:cNvSpPr txBox="1"/>
          <p:nvPr/>
        </p:nvSpPr>
        <p:spPr>
          <a:xfrm>
            <a:off x="2039112" y="2020824"/>
            <a:ext cx="384048" cy="365760"/>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5</a:t>
            </a:r>
            <a:endParaRPr lang="en-US" sz="1800" dirty="0">
              <a:latin typeface="Times New Roman"/>
              <a:ea typeface="Times New Roman"/>
              <a:cs typeface="Traditional Arabic"/>
            </a:endParaRPr>
          </a:p>
        </p:txBody>
      </p:sp>
      <p:sp>
        <p:nvSpPr>
          <p:cNvPr id="45" name="Shape 38"/>
          <p:cNvSpPr/>
          <p:nvPr/>
        </p:nvSpPr>
        <p:spPr>
          <a:xfrm>
            <a:off x="960120" y="1993392"/>
            <a:ext cx="457200" cy="457200"/>
          </a:xfrm>
          <a:prstGeom prst="ellipse">
            <a:avLst/>
          </a:prstGeom>
          <a:solidFill>
            <a:srgbClr val="2EAD70"/>
          </a:solidFill>
          <a:ln w="12700">
            <a:solidFill>
              <a:srgbClr val="2EAD70">
                <a:alpha val="0"/>
              </a:srgbClr>
            </a:solidFill>
            <a:prstDash val="solid"/>
          </a:ln>
        </p:spPr>
        <p:txBody>
          <a:bodyPr/>
          <a:lstStyle/>
          <a:p>
            <a:endParaRPr lang="en-US"/>
          </a:p>
        </p:txBody>
      </p:sp>
      <p:pic>
        <p:nvPicPr>
          <p:cNvPr id="46"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69848" y="2103120"/>
            <a:ext cx="237744" cy="237744"/>
          </a:xfrm>
          <a:prstGeom prst="rect">
            <a:avLst/>
          </a:prstGeom>
        </p:spPr>
      </p:pic>
      <p:sp>
        <p:nvSpPr>
          <p:cNvPr id="47" name="Text 39"/>
          <p:cNvSpPr txBox="1"/>
          <p:nvPr/>
        </p:nvSpPr>
        <p:spPr>
          <a:xfrm>
            <a:off x="941832" y="2633472"/>
            <a:ext cx="1499616" cy="420624"/>
          </a:xfrm>
          <a:prstGeom prst="rect">
            <a:avLst/>
          </a:prstGeom>
          <a:noFill/>
          <a:ln/>
        </p:spPr>
        <p:txBody>
          <a:bodyPr wrap="square" lIns="0" tIns="0" rIns="0" bIns="0" rtlCol="0" anchor="ctr">
            <a:normAutofit/>
          </a:bodyPr>
          <a:lstStyle/>
          <a:p>
            <a:pPr marL="0" indent="0" algn="ctr" rtl="1">
              <a:lnSpc>
                <a:spcPct val="100000"/>
              </a:lnSpc>
              <a:buNone/>
            </a:pPr>
            <a:r>
              <a:rPr lang="en-US" sz="2000" b="1" dirty="0">
                <a:solidFill>
                  <a:srgbClr val="2EAD70"/>
                </a:solidFill>
                <a:latin typeface="Times New Roman" pitchFamily="34" charset="0"/>
                <a:ea typeface="Times New Roman" pitchFamily="34" charset="-122"/>
                <a:cs typeface="Traditional Arabic" pitchFamily="34" charset="-120"/>
              </a:rPr>
              <a:t>قياس وعدالة</a:t>
            </a:r>
            <a:endParaRPr lang="en-US" sz="2000" dirty="0">
              <a:latin typeface="Times New Roman"/>
              <a:ea typeface="Times New Roman"/>
              <a:cs typeface="Traditional Arabic"/>
            </a:endParaRPr>
          </a:p>
        </p:txBody>
      </p:sp>
      <p:sp>
        <p:nvSpPr>
          <p:cNvPr id="48" name="Text 40"/>
          <p:cNvSpPr txBox="1"/>
          <p:nvPr/>
        </p:nvSpPr>
        <p:spPr>
          <a:xfrm>
            <a:off x="941832" y="3127248"/>
            <a:ext cx="1499616" cy="603504"/>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إعادة القياس وفحص تفاوت الاستفادة</a:t>
            </a:r>
            <a:endParaRPr lang="en-US" sz="1800" dirty="0">
              <a:latin typeface="Times New Roman"/>
              <a:ea typeface="Times New Roman"/>
              <a:cs typeface="Traditional Arabic"/>
            </a:endParaRPr>
          </a:p>
        </p:txBody>
      </p:sp>
      <p:sp>
        <p:nvSpPr>
          <p:cNvPr id="49" name="Text 41"/>
          <p:cNvSpPr txBox="1"/>
          <p:nvPr/>
        </p:nvSpPr>
        <p:spPr>
          <a:xfrm>
            <a:off x="3520440" y="4261104"/>
            <a:ext cx="5175504" cy="38404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0B2D45"/>
                </a:solidFill>
                <a:latin typeface="Times New Roman" pitchFamily="34" charset="0"/>
                <a:ea typeface="Times New Roman" pitchFamily="34" charset="-122"/>
                <a:cs typeface="Traditional Arabic" pitchFamily="34" charset="-120"/>
              </a:rPr>
              <a:t>مؤشرات تقويم الانتقال من الإتاحة إلى الفائدة</a:t>
            </a:r>
            <a:endParaRPr lang="en-US" sz="2200" dirty="0">
              <a:latin typeface="Times New Roman"/>
              <a:ea typeface="Times New Roman"/>
              <a:cs typeface="Traditional Arabic"/>
            </a:endParaRPr>
          </a:p>
        </p:txBody>
      </p:sp>
      <p:sp>
        <p:nvSpPr>
          <p:cNvPr id="50" name="Shape 42"/>
          <p:cNvSpPr/>
          <p:nvPr/>
        </p:nvSpPr>
        <p:spPr>
          <a:xfrm>
            <a:off x="9235440" y="4736592"/>
            <a:ext cx="1901952" cy="694944"/>
          </a:xfrm>
          <a:prstGeom prst="roundRect">
            <a:avLst>
              <a:gd name="adj" fmla="val 7895"/>
            </a:avLst>
          </a:prstGeom>
          <a:solidFill>
            <a:srgbClr val="FFFFFF"/>
          </a:solidFill>
          <a:ln w="13970">
            <a:solidFill>
              <a:srgbClr val="10AEE0"/>
            </a:solidFill>
            <a:prstDash val="solid"/>
          </a:ln>
        </p:spPr>
        <p:txBody>
          <a:bodyPr/>
          <a:lstStyle/>
          <a:p>
            <a:endParaRPr lang="en-US"/>
          </a:p>
        </p:txBody>
      </p:sp>
      <p:sp>
        <p:nvSpPr>
          <p:cNvPr id="51" name="Text 43"/>
          <p:cNvSpPr txBox="1"/>
          <p:nvPr/>
        </p:nvSpPr>
        <p:spPr>
          <a:xfrm>
            <a:off x="9326880" y="4791456"/>
            <a:ext cx="1719072" cy="566928"/>
          </a:xfrm>
          <a:prstGeom prst="rect">
            <a:avLst/>
          </a:prstGeom>
          <a:noFill/>
          <a:ln/>
        </p:spPr>
        <p:txBody>
          <a:bodyPr wrap="square" lIns="0" tIns="0" rIns="0" bIns="0" rtlCol="0" anchor="ctr">
            <a:normAutofit/>
          </a:bodyPr>
          <a:lstStyle/>
          <a:p>
            <a:pPr marL="0" indent="0" algn="ctr">
              <a:lnSpc>
                <a:spcPct val="100000"/>
              </a:lnSpc>
              <a:buNone/>
            </a:pPr>
            <a:r>
              <a:rPr lang="en-US" sz="1800" b="1" dirty="0">
                <a:solidFill>
                  <a:srgbClr val="10AEE0"/>
                </a:solidFill>
                <a:latin typeface="Times New Roman" pitchFamily="34" charset="0"/>
                <a:ea typeface="Times New Roman" pitchFamily="34" charset="-122"/>
                <a:cs typeface="Traditional Arabic" pitchFamily="34" charset="-120"/>
              </a:rPr>
              <a:t>Access</a:t>
            </a:r>
            <a:endParaRPr lang="en-US" sz="1800" dirty="0">
              <a:latin typeface="Times New Roman"/>
              <a:ea typeface="Times New Roman"/>
              <a:cs typeface="Traditional Arabic"/>
            </a:endParaRPr>
          </a:p>
          <a:p>
            <a:pPr marL="0" indent="0" algn="ctr">
              <a:lnSpc>
                <a:spcPct val="100000"/>
              </a:lnSpc>
              <a:buNone/>
            </a:pPr>
            <a:r>
              <a:rPr lang="en-US" sz="1800" b="1" dirty="0">
                <a:solidFill>
                  <a:srgbClr val="10AEE0"/>
                </a:solidFill>
                <a:latin typeface="Times New Roman" pitchFamily="34" charset="0"/>
                <a:ea typeface="Times New Roman" pitchFamily="34" charset="-122"/>
                <a:cs typeface="Traditional Arabic" pitchFamily="34" charset="-120"/>
              </a:rPr>
              <a:t>الإتاحة</a:t>
            </a:r>
            <a:endParaRPr lang="en-US" sz="1800" dirty="0">
              <a:latin typeface="Times New Roman"/>
              <a:ea typeface="Times New Roman"/>
              <a:cs typeface="Traditional Arabic"/>
            </a:endParaRPr>
          </a:p>
        </p:txBody>
      </p:sp>
      <p:sp>
        <p:nvSpPr>
          <p:cNvPr id="52" name="Shape 44"/>
          <p:cNvSpPr/>
          <p:nvPr/>
        </p:nvSpPr>
        <p:spPr>
          <a:xfrm>
            <a:off x="7086600" y="4736592"/>
            <a:ext cx="1901952" cy="694944"/>
          </a:xfrm>
          <a:prstGeom prst="roundRect">
            <a:avLst>
              <a:gd name="adj" fmla="val 7895"/>
            </a:avLst>
          </a:prstGeom>
          <a:solidFill>
            <a:srgbClr val="FFFFFF"/>
          </a:solidFill>
          <a:ln w="13970">
            <a:solidFill>
              <a:srgbClr val="1EA79A"/>
            </a:solidFill>
            <a:prstDash val="solid"/>
          </a:ln>
        </p:spPr>
        <p:txBody>
          <a:bodyPr/>
          <a:lstStyle/>
          <a:p>
            <a:endParaRPr lang="en-US"/>
          </a:p>
        </p:txBody>
      </p:sp>
      <p:sp>
        <p:nvSpPr>
          <p:cNvPr id="53" name="Text 45"/>
          <p:cNvSpPr txBox="1"/>
          <p:nvPr/>
        </p:nvSpPr>
        <p:spPr>
          <a:xfrm>
            <a:off x="7178040" y="4791456"/>
            <a:ext cx="1719072" cy="566928"/>
          </a:xfrm>
          <a:prstGeom prst="rect">
            <a:avLst/>
          </a:prstGeom>
          <a:noFill/>
          <a:ln/>
        </p:spPr>
        <p:txBody>
          <a:bodyPr wrap="square" lIns="0" tIns="0" rIns="0" bIns="0" rtlCol="0" anchor="ctr">
            <a:normAutofit/>
          </a:bodyPr>
          <a:lstStyle/>
          <a:p>
            <a:pPr marL="0" indent="0" algn="ctr">
              <a:lnSpc>
                <a:spcPct val="100000"/>
              </a:lnSpc>
              <a:buNone/>
            </a:pPr>
            <a:r>
              <a:rPr lang="en-US" sz="1800" b="1" dirty="0">
                <a:solidFill>
                  <a:srgbClr val="1EA79A"/>
                </a:solidFill>
                <a:latin typeface="Times New Roman" pitchFamily="34" charset="0"/>
                <a:ea typeface="Times New Roman" pitchFamily="34" charset="-122"/>
                <a:cs typeface="Traditional Arabic" pitchFamily="34" charset="-120"/>
              </a:rPr>
              <a:t>Use Quality</a:t>
            </a:r>
            <a:endParaRPr lang="en-US" sz="1800" dirty="0">
              <a:latin typeface="Times New Roman"/>
              <a:ea typeface="Times New Roman"/>
              <a:cs typeface="Traditional Arabic"/>
            </a:endParaRPr>
          </a:p>
          <a:p>
            <a:pPr marL="0" indent="0" algn="ctr">
              <a:lnSpc>
                <a:spcPct val="100000"/>
              </a:lnSpc>
              <a:buNone/>
            </a:pPr>
            <a:r>
              <a:rPr lang="en-US" sz="1800" b="1" dirty="0">
                <a:solidFill>
                  <a:srgbClr val="1EA79A"/>
                </a:solidFill>
                <a:latin typeface="Times New Roman" pitchFamily="34" charset="0"/>
                <a:ea typeface="Times New Roman" pitchFamily="34" charset="-122"/>
                <a:cs typeface="Traditional Arabic" pitchFamily="34" charset="-120"/>
              </a:rPr>
              <a:t>جودة الاستخدام</a:t>
            </a:r>
            <a:endParaRPr lang="en-US" sz="1800" dirty="0">
              <a:latin typeface="Times New Roman"/>
              <a:ea typeface="Times New Roman"/>
              <a:cs typeface="Traditional Arabic"/>
            </a:endParaRPr>
          </a:p>
        </p:txBody>
      </p:sp>
      <p:sp>
        <p:nvSpPr>
          <p:cNvPr id="54" name="Shape 46"/>
          <p:cNvSpPr/>
          <p:nvPr/>
        </p:nvSpPr>
        <p:spPr>
          <a:xfrm>
            <a:off x="4937760" y="4736592"/>
            <a:ext cx="1901952" cy="694944"/>
          </a:xfrm>
          <a:prstGeom prst="roundRect">
            <a:avLst>
              <a:gd name="adj" fmla="val 7895"/>
            </a:avLst>
          </a:prstGeom>
          <a:solidFill>
            <a:srgbClr val="FFFFFF"/>
          </a:solidFill>
          <a:ln w="13970">
            <a:solidFill>
              <a:srgbClr val="0B2D45"/>
            </a:solidFill>
            <a:prstDash val="solid"/>
          </a:ln>
        </p:spPr>
        <p:txBody>
          <a:bodyPr/>
          <a:lstStyle/>
          <a:p>
            <a:endParaRPr lang="en-US"/>
          </a:p>
        </p:txBody>
      </p:sp>
      <p:sp>
        <p:nvSpPr>
          <p:cNvPr id="55" name="Text 47"/>
          <p:cNvSpPr txBox="1"/>
          <p:nvPr/>
        </p:nvSpPr>
        <p:spPr>
          <a:xfrm>
            <a:off x="5029200" y="4791456"/>
            <a:ext cx="1719072" cy="566928"/>
          </a:xfrm>
          <a:prstGeom prst="rect">
            <a:avLst/>
          </a:prstGeom>
          <a:noFill/>
          <a:ln/>
        </p:spPr>
        <p:txBody>
          <a:bodyPr wrap="square" lIns="0" tIns="0" rIns="0" bIns="0" rtlCol="0" anchor="ctr">
            <a:normAutofit fontScale="85000" lnSpcReduction="20000"/>
          </a:bodyPr>
          <a:lstStyle/>
          <a:p>
            <a:pPr marL="0" indent="0" algn="ctr">
              <a:lnSpc>
                <a:spcPct val="100000"/>
              </a:lnSpc>
              <a:buNone/>
            </a:pPr>
            <a:r>
              <a:rPr lang="en-US" sz="1800" b="1" dirty="0">
                <a:solidFill>
                  <a:srgbClr val="0B2D45"/>
                </a:solidFill>
                <a:latin typeface="Times New Roman" pitchFamily="34" charset="0"/>
                <a:ea typeface="Times New Roman" pitchFamily="34" charset="-122"/>
                <a:cs typeface="Traditional Arabic" pitchFamily="34" charset="-120"/>
              </a:rPr>
              <a:t>Learning Integration</a:t>
            </a:r>
            <a:endParaRPr lang="en-US" sz="1800" dirty="0">
              <a:latin typeface="Times New Roman"/>
              <a:ea typeface="Times New Roman"/>
              <a:cs typeface="Traditional Arabic"/>
            </a:endParaRPr>
          </a:p>
          <a:p>
            <a:pPr marL="0" indent="0" algn="ctr">
              <a:lnSpc>
                <a:spcPct val="100000"/>
              </a:lnSpc>
              <a:buNone/>
            </a:pPr>
            <a:r>
              <a:rPr lang="en-US" sz="1800" b="1" dirty="0">
                <a:solidFill>
                  <a:srgbClr val="0B2D45"/>
                </a:solidFill>
                <a:latin typeface="Times New Roman" pitchFamily="34" charset="0"/>
                <a:ea typeface="Times New Roman" pitchFamily="34" charset="-122"/>
                <a:cs typeface="Traditional Arabic" pitchFamily="34" charset="-120"/>
              </a:rPr>
              <a:t>التكامل التعليمي</a:t>
            </a:r>
            <a:endParaRPr lang="en-US" sz="1800" dirty="0">
              <a:latin typeface="Times New Roman"/>
              <a:ea typeface="Times New Roman"/>
              <a:cs typeface="Traditional Arabic"/>
            </a:endParaRPr>
          </a:p>
        </p:txBody>
      </p:sp>
      <p:sp>
        <p:nvSpPr>
          <p:cNvPr id="56" name="Shape 48"/>
          <p:cNvSpPr/>
          <p:nvPr/>
        </p:nvSpPr>
        <p:spPr>
          <a:xfrm>
            <a:off x="2788920" y="4736592"/>
            <a:ext cx="1901952" cy="694944"/>
          </a:xfrm>
          <a:prstGeom prst="roundRect">
            <a:avLst>
              <a:gd name="adj" fmla="val 7895"/>
            </a:avLst>
          </a:prstGeom>
          <a:solidFill>
            <a:srgbClr val="FFFFFF"/>
          </a:solidFill>
          <a:ln w="13970">
            <a:solidFill>
              <a:srgbClr val="F5A623"/>
            </a:solidFill>
            <a:prstDash val="solid"/>
          </a:ln>
        </p:spPr>
        <p:txBody>
          <a:bodyPr/>
          <a:lstStyle/>
          <a:p>
            <a:endParaRPr lang="en-US"/>
          </a:p>
        </p:txBody>
      </p:sp>
      <p:sp>
        <p:nvSpPr>
          <p:cNvPr id="57" name="Text 49"/>
          <p:cNvSpPr txBox="1"/>
          <p:nvPr/>
        </p:nvSpPr>
        <p:spPr>
          <a:xfrm>
            <a:off x="2880360" y="4791456"/>
            <a:ext cx="1719072" cy="566928"/>
          </a:xfrm>
          <a:prstGeom prst="rect">
            <a:avLst/>
          </a:prstGeom>
          <a:noFill/>
          <a:ln/>
        </p:spPr>
        <p:txBody>
          <a:bodyPr wrap="square" lIns="0" tIns="0" rIns="0" bIns="0" rtlCol="0" anchor="ctr">
            <a:normAutofit fontScale="85000" lnSpcReduction="10000"/>
          </a:bodyPr>
          <a:lstStyle/>
          <a:p>
            <a:pPr marL="0" indent="0" algn="ctr">
              <a:lnSpc>
                <a:spcPct val="100000"/>
              </a:lnSpc>
              <a:buNone/>
            </a:pPr>
            <a:r>
              <a:rPr lang="en-US" sz="1800" b="1" dirty="0">
                <a:solidFill>
                  <a:srgbClr val="F5A623"/>
                </a:solidFill>
                <a:latin typeface="Times New Roman" pitchFamily="34" charset="0"/>
                <a:ea typeface="Times New Roman" pitchFamily="34" charset="-122"/>
                <a:cs typeface="Traditional Arabic" pitchFamily="34" charset="-120"/>
              </a:rPr>
              <a:t>Outcome Evidence</a:t>
            </a:r>
            <a:endParaRPr lang="en-US" sz="1800" dirty="0">
              <a:latin typeface="Times New Roman"/>
              <a:ea typeface="Times New Roman"/>
              <a:cs typeface="Traditional Arabic"/>
            </a:endParaRPr>
          </a:p>
          <a:p>
            <a:pPr marL="0" indent="0" algn="ctr">
              <a:lnSpc>
                <a:spcPct val="100000"/>
              </a:lnSpc>
              <a:buNone/>
            </a:pPr>
            <a:r>
              <a:rPr lang="en-US" sz="1800" b="1" dirty="0">
                <a:solidFill>
                  <a:srgbClr val="F5A623"/>
                </a:solidFill>
                <a:latin typeface="Times New Roman" pitchFamily="34" charset="0"/>
                <a:ea typeface="Times New Roman" pitchFamily="34" charset="-122"/>
                <a:cs typeface="Traditional Arabic" pitchFamily="34" charset="-120"/>
              </a:rPr>
              <a:t>دليل المخرجات</a:t>
            </a:r>
            <a:endParaRPr lang="en-US" sz="1800" dirty="0">
              <a:latin typeface="Times New Roman"/>
              <a:ea typeface="Times New Roman"/>
              <a:cs typeface="Traditional Arabic"/>
            </a:endParaRPr>
          </a:p>
        </p:txBody>
      </p:sp>
      <p:sp>
        <p:nvSpPr>
          <p:cNvPr id="58" name="Shape 50"/>
          <p:cNvSpPr/>
          <p:nvPr/>
        </p:nvSpPr>
        <p:spPr>
          <a:xfrm>
            <a:off x="640080" y="4736592"/>
            <a:ext cx="1901952" cy="694944"/>
          </a:xfrm>
          <a:prstGeom prst="roundRect">
            <a:avLst>
              <a:gd name="adj" fmla="val 7895"/>
            </a:avLst>
          </a:prstGeom>
          <a:solidFill>
            <a:srgbClr val="FFFFFF"/>
          </a:solidFill>
          <a:ln w="13970">
            <a:solidFill>
              <a:srgbClr val="2EAD70"/>
            </a:solidFill>
            <a:prstDash val="solid"/>
          </a:ln>
        </p:spPr>
        <p:txBody>
          <a:bodyPr/>
          <a:lstStyle/>
          <a:p>
            <a:endParaRPr lang="en-US"/>
          </a:p>
        </p:txBody>
      </p:sp>
      <p:sp>
        <p:nvSpPr>
          <p:cNvPr id="59" name="Text 51"/>
          <p:cNvSpPr txBox="1"/>
          <p:nvPr/>
        </p:nvSpPr>
        <p:spPr>
          <a:xfrm>
            <a:off x="731520" y="4791456"/>
            <a:ext cx="1719072" cy="566928"/>
          </a:xfrm>
          <a:prstGeom prst="rect">
            <a:avLst/>
          </a:prstGeom>
          <a:noFill/>
          <a:ln/>
        </p:spPr>
        <p:txBody>
          <a:bodyPr wrap="square" lIns="0" tIns="0" rIns="0" bIns="0" rtlCol="0" anchor="ctr">
            <a:normAutofit/>
          </a:bodyPr>
          <a:lstStyle/>
          <a:p>
            <a:pPr marL="0" indent="0" algn="ctr">
              <a:lnSpc>
                <a:spcPct val="100000"/>
              </a:lnSpc>
              <a:buNone/>
            </a:pPr>
            <a:r>
              <a:rPr lang="en-US" sz="1800" b="1" dirty="0">
                <a:solidFill>
                  <a:srgbClr val="2EAD70"/>
                </a:solidFill>
                <a:latin typeface="Times New Roman" pitchFamily="34" charset="0"/>
                <a:ea typeface="Times New Roman" pitchFamily="34" charset="-122"/>
                <a:cs typeface="Traditional Arabic" pitchFamily="34" charset="-120"/>
              </a:rPr>
              <a:t>Equity Check</a:t>
            </a:r>
            <a:endParaRPr lang="en-US" sz="1800" dirty="0">
              <a:latin typeface="Times New Roman"/>
              <a:ea typeface="Times New Roman"/>
              <a:cs typeface="Traditional Arabic"/>
            </a:endParaRPr>
          </a:p>
          <a:p>
            <a:pPr marL="0" indent="0" algn="ctr">
              <a:lnSpc>
                <a:spcPct val="100000"/>
              </a:lnSpc>
              <a:buNone/>
            </a:pPr>
            <a:r>
              <a:rPr lang="en-US" sz="1800" b="1" dirty="0">
                <a:solidFill>
                  <a:srgbClr val="2EAD70"/>
                </a:solidFill>
                <a:latin typeface="Times New Roman" pitchFamily="34" charset="0"/>
                <a:ea typeface="Times New Roman" pitchFamily="34" charset="-122"/>
                <a:cs typeface="Traditional Arabic" pitchFamily="34" charset="-120"/>
              </a:rPr>
              <a:t>عدالة الاستفادة</a:t>
            </a:r>
            <a:endParaRPr lang="en-US" sz="1800" dirty="0">
              <a:latin typeface="Times New Roman"/>
              <a:ea typeface="Times New Roman"/>
              <a:cs typeface="Traditional Arabic"/>
            </a:endParaRPr>
          </a:p>
        </p:txBody>
      </p:sp>
      <p:sp>
        <p:nvSpPr>
          <p:cNvPr id="60" name="Shape 52"/>
          <p:cNvSpPr/>
          <p:nvPr/>
        </p:nvSpPr>
        <p:spPr>
          <a:xfrm>
            <a:off x="658368" y="5769864"/>
            <a:ext cx="10881360" cy="548640"/>
          </a:xfrm>
          <a:prstGeom prst="roundRect">
            <a:avLst>
              <a:gd name="adj" fmla="val 10000"/>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التوصيات</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ما </a:t>
            </a:r>
            <a:r>
              <a:rPr lang="en-US" sz="2500" b="1" dirty="0" err="1">
                <a:solidFill>
                  <a:srgbClr val="0B2D45"/>
                </a:solidFill>
                <a:latin typeface="Times New Roman" pitchFamily="34" charset="0"/>
                <a:ea typeface="Times New Roman" pitchFamily="34" charset="-122"/>
                <a:cs typeface="Traditional Arabic" pitchFamily="34" charset="-120"/>
              </a:rPr>
              <a:t>الذي</a:t>
            </a:r>
            <a:r>
              <a:rPr lang="en-US" sz="2500" b="1" dirty="0">
                <a:solidFill>
                  <a:srgbClr val="0B2D45"/>
                </a:solidFill>
                <a:latin typeface="Times New Roman" pitchFamily="34" charset="0"/>
                <a:ea typeface="Times New Roman" pitchFamily="34" charset="-122"/>
                <a:cs typeface="Traditional Arabic" pitchFamily="34" charset="-120"/>
              </a:rPr>
              <a:t> </a:t>
            </a:r>
            <a:r>
              <a:rPr lang="ar-SA" sz="2500" b="1" dirty="0">
                <a:solidFill>
                  <a:srgbClr val="0B2D45"/>
                </a:solidFill>
                <a:latin typeface="Times New Roman" pitchFamily="34" charset="0"/>
                <a:ea typeface="Times New Roman" pitchFamily="34" charset="-122"/>
                <a:cs typeface="Traditional Arabic" pitchFamily="34" charset="-120"/>
              </a:rPr>
              <a:t>توصي به الدراسة</a:t>
            </a:r>
            <a:r>
              <a:rPr lang="en-US" sz="2500" b="1" dirty="0">
                <a:solidFill>
                  <a:srgbClr val="0B2D45"/>
                </a:solidFill>
                <a:latin typeface="Times New Roman" pitchFamily="34" charset="0"/>
                <a:ea typeface="Times New Roman" pitchFamily="34" charset="-122"/>
                <a:cs typeface="Traditional Arabic" pitchFamily="34" charset="-120"/>
              </a:rPr>
              <a:t>؟</a:t>
            </a:r>
            <a:r>
              <a:rPr lang="ar-SA" sz="2500" b="1" dirty="0">
                <a:solidFill>
                  <a:srgbClr val="0B2D45"/>
                </a:solidFill>
                <a:latin typeface="Times New Roman" pitchFamily="34" charset="0"/>
                <a:ea typeface="Times New Roman" pitchFamily="34" charset="-122"/>
                <a:cs typeface="Traditional Arabic" pitchFamily="34" charset="-120"/>
              </a:rPr>
              <a:t>اقتراح موجه للجامعات</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12</a:t>
            </a:r>
            <a:endParaRPr lang="en-US" sz="1800" dirty="0">
              <a:latin typeface="Times New Roman"/>
              <a:ea typeface="Times New Roman"/>
              <a:cs typeface="Traditional Arabic"/>
            </a:endParaRPr>
          </a:p>
        </p:txBody>
      </p:sp>
      <p:sp>
        <p:nvSpPr>
          <p:cNvPr id="9" name="Text 6"/>
          <p:cNvSpPr txBox="1"/>
          <p:nvPr/>
        </p:nvSpPr>
        <p:spPr>
          <a:xfrm>
            <a:off x="777240" y="950976"/>
            <a:ext cx="10652760" cy="548640"/>
          </a:xfrm>
          <a:prstGeom prst="rect">
            <a:avLst/>
          </a:prstGeom>
          <a:noFill/>
          <a:ln/>
        </p:spPr>
        <p:txBody>
          <a:bodyPr wrap="square" lIns="0" tIns="0" rIns="0" bIns="0" rtlCol="0" anchor="ctr">
            <a:normAutofit/>
          </a:bodyPr>
          <a:lstStyle/>
          <a:p>
            <a:pPr marL="0" indent="0" algn="ctr" rtl="1">
              <a:lnSpc>
                <a:spcPct val="100000"/>
              </a:lnSpc>
              <a:buNone/>
            </a:pPr>
            <a:r>
              <a:rPr lang="en-US" sz="2900" b="1" dirty="0">
                <a:solidFill>
                  <a:srgbClr val="0B2D45"/>
                </a:solidFill>
                <a:latin typeface="Times New Roman" pitchFamily="34" charset="0"/>
                <a:ea typeface="Times New Roman" pitchFamily="34" charset="-122"/>
                <a:cs typeface="Traditional Arabic" pitchFamily="34" charset="-120"/>
              </a:rPr>
              <a:t>القرار المؤسسي </a:t>
            </a:r>
            <a:r>
              <a:rPr lang="en-US" sz="2900" b="1" dirty="0" err="1">
                <a:solidFill>
                  <a:srgbClr val="0B2D45"/>
                </a:solidFill>
                <a:latin typeface="Times New Roman" pitchFamily="34" charset="0"/>
                <a:ea typeface="Times New Roman" pitchFamily="34" charset="-122"/>
                <a:cs typeface="Traditional Arabic" pitchFamily="34" charset="-120"/>
              </a:rPr>
              <a:t>يبدأ</a:t>
            </a:r>
            <a:r>
              <a:rPr lang="en-US" sz="2900" b="1" dirty="0">
                <a:solidFill>
                  <a:srgbClr val="0B2D45"/>
                </a:solidFill>
                <a:latin typeface="Times New Roman" pitchFamily="34" charset="0"/>
                <a:ea typeface="Times New Roman" pitchFamily="34" charset="-122"/>
                <a:cs typeface="Traditional Arabic" pitchFamily="34" charset="-120"/>
              </a:rPr>
              <a:t> </a:t>
            </a:r>
            <a:r>
              <a:rPr lang="en-US" sz="2900" b="1" dirty="0" err="1">
                <a:solidFill>
                  <a:srgbClr val="0B2D45"/>
                </a:solidFill>
                <a:latin typeface="Times New Roman" pitchFamily="34" charset="0"/>
                <a:ea typeface="Times New Roman" pitchFamily="34" charset="-122"/>
                <a:cs typeface="Traditional Arabic" pitchFamily="34" charset="-120"/>
              </a:rPr>
              <a:t>بالمخرج</a:t>
            </a:r>
            <a:r>
              <a:rPr lang="ar-SA" sz="2900" b="1" dirty="0">
                <a:solidFill>
                  <a:srgbClr val="0B2D45"/>
                </a:solidFill>
                <a:latin typeface="Times New Roman" pitchFamily="34" charset="0"/>
                <a:ea typeface="Times New Roman" pitchFamily="34" charset="-122"/>
                <a:cs typeface="Traditional Arabic" pitchFamily="34" charset="-120"/>
              </a:rPr>
              <a:t>ات</a:t>
            </a:r>
            <a:r>
              <a:rPr lang="en-US" sz="2900" b="1" dirty="0">
                <a:solidFill>
                  <a:srgbClr val="0B2D45"/>
                </a:solidFill>
                <a:latin typeface="Times New Roman" pitchFamily="34" charset="0"/>
                <a:ea typeface="Times New Roman" pitchFamily="34" charset="-122"/>
                <a:cs typeface="Traditional Arabic" pitchFamily="34" charset="-120"/>
              </a:rPr>
              <a:t>.</a:t>
            </a:r>
            <a:endParaRPr lang="en-US" sz="2900" dirty="0">
              <a:latin typeface="Times New Roman"/>
              <a:ea typeface="Times New Roman"/>
              <a:cs typeface="Traditional Arabic"/>
            </a:endParaRPr>
          </a:p>
        </p:txBody>
      </p:sp>
      <p:sp>
        <p:nvSpPr>
          <p:cNvPr id="10" name="Shape 7"/>
          <p:cNvSpPr/>
          <p:nvPr/>
        </p:nvSpPr>
        <p:spPr>
          <a:xfrm>
            <a:off x="9272016" y="1828800"/>
            <a:ext cx="1993392" cy="2852928"/>
          </a:xfrm>
          <a:prstGeom prst="roundRect">
            <a:avLst>
              <a:gd name="adj" fmla="val 3670"/>
            </a:avLst>
          </a:prstGeom>
          <a:solidFill>
            <a:srgbClr val="FFFFFF"/>
          </a:solidFill>
          <a:ln w="15240">
            <a:solidFill>
              <a:srgbClr val="10AEE0"/>
            </a:solidFill>
            <a:prstDash val="solid"/>
          </a:ln>
          <a:effectLst>
            <a:outerShdw blurRad="12700" dist="50800" dir="2700000" algn="bl" rotWithShape="0">
              <a:srgbClr val="000000">
                <a:alpha val="8000"/>
              </a:srgbClr>
            </a:outerShdw>
          </a:effectLst>
        </p:spPr>
        <p:txBody>
          <a:bodyPr/>
          <a:lstStyle/>
          <a:p>
            <a:endParaRPr lang="en-US"/>
          </a:p>
        </p:txBody>
      </p:sp>
      <p:sp>
        <p:nvSpPr>
          <p:cNvPr id="11" name="Shape 8"/>
          <p:cNvSpPr/>
          <p:nvPr/>
        </p:nvSpPr>
        <p:spPr>
          <a:xfrm>
            <a:off x="10634472" y="2011680"/>
            <a:ext cx="438912" cy="438912"/>
          </a:xfrm>
          <a:prstGeom prst="ellipse">
            <a:avLst/>
          </a:prstGeom>
          <a:solidFill>
            <a:srgbClr val="10AEE0"/>
          </a:solidFill>
          <a:ln w="12700">
            <a:solidFill>
              <a:srgbClr val="10AEE0">
                <a:alpha val="0"/>
              </a:srgbClr>
            </a:solidFill>
            <a:prstDash val="solid"/>
          </a:ln>
        </p:spPr>
        <p:txBody>
          <a:bodyPr/>
          <a:lstStyle/>
          <a:p>
            <a:endParaRPr lang="en-US"/>
          </a:p>
        </p:txBody>
      </p:sp>
      <p:sp>
        <p:nvSpPr>
          <p:cNvPr id="12" name="Text 9"/>
          <p:cNvSpPr txBox="1"/>
          <p:nvPr/>
        </p:nvSpPr>
        <p:spPr>
          <a:xfrm>
            <a:off x="10634472" y="2020824"/>
            <a:ext cx="438912"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1</a:t>
            </a:r>
            <a:endParaRPr lang="en-US" sz="1800" dirty="0">
              <a:latin typeface="Times New Roman"/>
              <a:ea typeface="Times New Roman"/>
              <a:cs typeface="Traditional Arabic"/>
            </a:endParaRPr>
          </a:p>
        </p:txBody>
      </p:sp>
      <p:sp>
        <p:nvSpPr>
          <p:cNvPr id="13" name="Shape 10"/>
          <p:cNvSpPr/>
          <p:nvPr/>
        </p:nvSpPr>
        <p:spPr>
          <a:xfrm>
            <a:off x="9500616" y="2011680"/>
            <a:ext cx="493776" cy="493776"/>
          </a:xfrm>
          <a:prstGeom prst="ellipse">
            <a:avLst/>
          </a:prstGeom>
          <a:solidFill>
            <a:srgbClr val="10AEE0"/>
          </a:solidFill>
          <a:ln w="12700">
            <a:solidFill>
              <a:srgbClr val="10AEE0">
                <a:alpha val="0"/>
              </a:srgbClr>
            </a:solidFill>
            <a:prstDash val="solid"/>
          </a:ln>
        </p:spPr>
        <p:txBody>
          <a:bodyPr/>
          <a:lstStyle/>
          <a:p>
            <a:endParaRPr lang="en-US"/>
          </a:p>
        </p:txBody>
      </p:sp>
      <p:pic>
        <p:nvPicPr>
          <p:cNvPr id="1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619488" y="2130552"/>
            <a:ext cx="246888" cy="246888"/>
          </a:xfrm>
          <a:prstGeom prst="rect">
            <a:avLst/>
          </a:prstGeom>
        </p:spPr>
      </p:pic>
      <p:sp>
        <p:nvSpPr>
          <p:cNvPr id="15" name="Text 11"/>
          <p:cNvSpPr txBox="1"/>
          <p:nvPr/>
        </p:nvSpPr>
        <p:spPr>
          <a:xfrm>
            <a:off x="9473184" y="2679192"/>
            <a:ext cx="1572768" cy="42976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10AEE0"/>
                </a:solidFill>
                <a:latin typeface="Times New Roman" pitchFamily="34" charset="0"/>
                <a:ea typeface="Times New Roman" pitchFamily="34" charset="-122"/>
                <a:cs typeface="Traditional Arabic" pitchFamily="34" charset="-120"/>
              </a:rPr>
              <a:t>انتقاء</a:t>
            </a:r>
            <a:endParaRPr lang="en-US" sz="2200" dirty="0">
              <a:latin typeface="Times New Roman"/>
              <a:ea typeface="Times New Roman"/>
              <a:cs typeface="Traditional Arabic"/>
            </a:endParaRPr>
          </a:p>
        </p:txBody>
      </p:sp>
      <p:sp>
        <p:nvSpPr>
          <p:cNvPr id="16" name="Text 12"/>
          <p:cNvSpPr txBox="1"/>
          <p:nvPr/>
        </p:nvSpPr>
        <p:spPr>
          <a:xfrm>
            <a:off x="9454896" y="3236976"/>
            <a:ext cx="1627632" cy="1078992"/>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اختيار التطبيقات والوظائف وفق المقرر والمخرج.</a:t>
            </a:r>
            <a:endParaRPr lang="en-US" sz="1800" dirty="0">
              <a:latin typeface="Times New Roman"/>
              <a:ea typeface="Times New Roman"/>
              <a:cs typeface="Traditional Arabic"/>
            </a:endParaRPr>
          </a:p>
        </p:txBody>
      </p:sp>
      <p:sp>
        <p:nvSpPr>
          <p:cNvPr id="17" name="Shape 13"/>
          <p:cNvSpPr/>
          <p:nvPr/>
        </p:nvSpPr>
        <p:spPr>
          <a:xfrm>
            <a:off x="7059168" y="1828800"/>
            <a:ext cx="1993392" cy="2852928"/>
          </a:xfrm>
          <a:prstGeom prst="roundRect">
            <a:avLst>
              <a:gd name="adj" fmla="val 3670"/>
            </a:avLst>
          </a:prstGeom>
          <a:solidFill>
            <a:srgbClr val="FFFFFF"/>
          </a:solidFill>
          <a:ln w="15240">
            <a:solidFill>
              <a:srgbClr val="1EA79A"/>
            </a:solidFill>
            <a:prstDash val="solid"/>
          </a:ln>
          <a:effectLst>
            <a:outerShdw blurRad="12700" dist="50800" dir="2700000" algn="bl" rotWithShape="0">
              <a:srgbClr val="000000">
                <a:alpha val="8000"/>
              </a:srgbClr>
            </a:outerShdw>
          </a:effectLst>
        </p:spPr>
        <p:txBody>
          <a:bodyPr/>
          <a:lstStyle/>
          <a:p>
            <a:endParaRPr lang="en-US"/>
          </a:p>
        </p:txBody>
      </p:sp>
      <p:sp>
        <p:nvSpPr>
          <p:cNvPr id="18" name="Shape 14"/>
          <p:cNvSpPr/>
          <p:nvPr/>
        </p:nvSpPr>
        <p:spPr>
          <a:xfrm>
            <a:off x="8421624" y="2011680"/>
            <a:ext cx="438912" cy="438912"/>
          </a:xfrm>
          <a:prstGeom prst="ellipse">
            <a:avLst/>
          </a:prstGeom>
          <a:solidFill>
            <a:srgbClr val="1EA79A"/>
          </a:solidFill>
          <a:ln w="12700">
            <a:solidFill>
              <a:srgbClr val="1EA79A">
                <a:alpha val="0"/>
              </a:srgbClr>
            </a:solidFill>
            <a:prstDash val="solid"/>
          </a:ln>
        </p:spPr>
        <p:txBody>
          <a:bodyPr/>
          <a:lstStyle/>
          <a:p>
            <a:endParaRPr lang="en-US"/>
          </a:p>
        </p:txBody>
      </p:sp>
      <p:sp>
        <p:nvSpPr>
          <p:cNvPr id="19" name="Text 15"/>
          <p:cNvSpPr txBox="1"/>
          <p:nvPr/>
        </p:nvSpPr>
        <p:spPr>
          <a:xfrm>
            <a:off x="8421624" y="2020824"/>
            <a:ext cx="438912"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2</a:t>
            </a:r>
            <a:endParaRPr lang="en-US" sz="1800" dirty="0">
              <a:latin typeface="Times New Roman"/>
              <a:ea typeface="Times New Roman"/>
              <a:cs typeface="Traditional Arabic"/>
            </a:endParaRPr>
          </a:p>
        </p:txBody>
      </p:sp>
      <p:sp>
        <p:nvSpPr>
          <p:cNvPr id="20" name="Shape 16"/>
          <p:cNvSpPr/>
          <p:nvPr/>
        </p:nvSpPr>
        <p:spPr>
          <a:xfrm>
            <a:off x="7287768" y="2011680"/>
            <a:ext cx="493776" cy="493776"/>
          </a:xfrm>
          <a:prstGeom prst="ellipse">
            <a:avLst/>
          </a:prstGeom>
          <a:solidFill>
            <a:srgbClr val="1EA79A"/>
          </a:solidFill>
          <a:ln w="12700">
            <a:solidFill>
              <a:srgbClr val="1EA79A">
                <a:alpha val="0"/>
              </a:srgbClr>
            </a:solidFill>
            <a:prstDash val="solid"/>
          </a:ln>
        </p:spPr>
        <p:txBody>
          <a:bodyPr/>
          <a:lstStyle/>
          <a:p>
            <a:endParaRPr lang="en-US"/>
          </a:p>
        </p:txBody>
      </p:sp>
      <p:pic>
        <p:nvPicPr>
          <p:cNvPr id="21"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406640" y="2130552"/>
            <a:ext cx="246888" cy="246888"/>
          </a:xfrm>
          <a:prstGeom prst="rect">
            <a:avLst/>
          </a:prstGeom>
        </p:spPr>
      </p:pic>
      <p:sp>
        <p:nvSpPr>
          <p:cNvPr id="22" name="Text 17"/>
          <p:cNvSpPr txBox="1"/>
          <p:nvPr/>
        </p:nvSpPr>
        <p:spPr>
          <a:xfrm>
            <a:off x="7260336" y="2679192"/>
            <a:ext cx="1572768" cy="42976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1EA79A"/>
                </a:solidFill>
                <a:latin typeface="Times New Roman" pitchFamily="34" charset="0"/>
                <a:ea typeface="Times New Roman" pitchFamily="34" charset="-122"/>
                <a:cs typeface="Traditional Arabic" pitchFamily="34" charset="-120"/>
              </a:rPr>
              <a:t>دمج</a:t>
            </a:r>
            <a:endParaRPr lang="en-US" sz="2200" dirty="0">
              <a:latin typeface="Times New Roman"/>
              <a:ea typeface="Times New Roman"/>
              <a:cs typeface="Traditional Arabic"/>
            </a:endParaRPr>
          </a:p>
        </p:txBody>
      </p:sp>
      <p:sp>
        <p:nvSpPr>
          <p:cNvPr id="23" name="Text 18"/>
          <p:cNvSpPr txBox="1"/>
          <p:nvPr/>
        </p:nvSpPr>
        <p:spPr>
          <a:xfrm>
            <a:off x="7242048" y="3236976"/>
            <a:ext cx="1627632" cy="1078992"/>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إدخالها في النشاط والتقويم لا استخدامها منفصلة.</a:t>
            </a:r>
            <a:endParaRPr lang="en-US" sz="1800" dirty="0">
              <a:latin typeface="Times New Roman"/>
              <a:ea typeface="Times New Roman"/>
              <a:cs typeface="Traditional Arabic"/>
            </a:endParaRPr>
          </a:p>
        </p:txBody>
      </p:sp>
      <p:sp>
        <p:nvSpPr>
          <p:cNvPr id="24" name="Shape 19"/>
          <p:cNvSpPr/>
          <p:nvPr/>
        </p:nvSpPr>
        <p:spPr>
          <a:xfrm>
            <a:off x="4846320" y="1828800"/>
            <a:ext cx="1993392" cy="2852928"/>
          </a:xfrm>
          <a:prstGeom prst="roundRect">
            <a:avLst>
              <a:gd name="adj" fmla="val 3670"/>
            </a:avLst>
          </a:prstGeom>
          <a:solidFill>
            <a:srgbClr val="FFFFFF"/>
          </a:solidFill>
          <a:ln w="15240">
            <a:solidFill>
              <a:srgbClr val="0B2D45"/>
            </a:solidFill>
            <a:prstDash val="solid"/>
          </a:ln>
          <a:effectLst>
            <a:outerShdw blurRad="12700" dist="50800" dir="2700000" algn="bl" rotWithShape="0">
              <a:srgbClr val="000000">
                <a:alpha val="8000"/>
              </a:srgbClr>
            </a:outerShdw>
          </a:effectLst>
        </p:spPr>
        <p:txBody>
          <a:bodyPr/>
          <a:lstStyle/>
          <a:p>
            <a:endParaRPr lang="en-US"/>
          </a:p>
        </p:txBody>
      </p:sp>
      <p:sp>
        <p:nvSpPr>
          <p:cNvPr id="25" name="Shape 20"/>
          <p:cNvSpPr/>
          <p:nvPr/>
        </p:nvSpPr>
        <p:spPr>
          <a:xfrm>
            <a:off x="6208776" y="2011680"/>
            <a:ext cx="438912" cy="438912"/>
          </a:xfrm>
          <a:prstGeom prst="ellipse">
            <a:avLst/>
          </a:prstGeom>
          <a:solidFill>
            <a:srgbClr val="0B2D45"/>
          </a:solidFill>
          <a:ln w="12700">
            <a:solidFill>
              <a:srgbClr val="0B2D45">
                <a:alpha val="0"/>
              </a:srgbClr>
            </a:solidFill>
            <a:prstDash val="solid"/>
          </a:ln>
        </p:spPr>
        <p:txBody>
          <a:bodyPr/>
          <a:lstStyle/>
          <a:p>
            <a:endParaRPr lang="en-US"/>
          </a:p>
        </p:txBody>
      </p:sp>
      <p:sp>
        <p:nvSpPr>
          <p:cNvPr id="26" name="Text 21"/>
          <p:cNvSpPr txBox="1"/>
          <p:nvPr/>
        </p:nvSpPr>
        <p:spPr>
          <a:xfrm>
            <a:off x="6208776" y="2020824"/>
            <a:ext cx="438912"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3</a:t>
            </a:r>
            <a:endParaRPr lang="en-US" sz="1800" dirty="0">
              <a:latin typeface="Times New Roman"/>
              <a:ea typeface="Times New Roman"/>
              <a:cs typeface="Traditional Arabic"/>
            </a:endParaRPr>
          </a:p>
        </p:txBody>
      </p:sp>
      <p:sp>
        <p:nvSpPr>
          <p:cNvPr id="27" name="Shape 22"/>
          <p:cNvSpPr/>
          <p:nvPr/>
        </p:nvSpPr>
        <p:spPr>
          <a:xfrm>
            <a:off x="5074920" y="2011680"/>
            <a:ext cx="493776" cy="493776"/>
          </a:xfrm>
          <a:prstGeom prst="ellipse">
            <a:avLst/>
          </a:prstGeom>
          <a:solidFill>
            <a:srgbClr val="0B2D45"/>
          </a:solidFill>
          <a:ln w="12700">
            <a:solidFill>
              <a:srgbClr val="0B2D45">
                <a:alpha val="0"/>
              </a:srgbClr>
            </a:solidFill>
            <a:prstDash val="solid"/>
          </a:ln>
        </p:spPr>
        <p:txBody>
          <a:bodyPr/>
          <a:lstStyle/>
          <a:p>
            <a:endParaRPr lang="en-US"/>
          </a:p>
        </p:txBody>
      </p:sp>
      <p:pic>
        <p:nvPicPr>
          <p:cNvPr id="28"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93792" y="2130552"/>
            <a:ext cx="246888" cy="246888"/>
          </a:xfrm>
          <a:prstGeom prst="rect">
            <a:avLst/>
          </a:prstGeom>
        </p:spPr>
      </p:pic>
      <p:sp>
        <p:nvSpPr>
          <p:cNvPr id="29" name="Text 23"/>
          <p:cNvSpPr txBox="1"/>
          <p:nvPr/>
        </p:nvSpPr>
        <p:spPr>
          <a:xfrm>
            <a:off x="5047488" y="2679192"/>
            <a:ext cx="1572768" cy="42976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0B2D45"/>
                </a:solidFill>
                <a:latin typeface="Times New Roman" pitchFamily="34" charset="0"/>
                <a:ea typeface="Times New Roman" pitchFamily="34" charset="-122"/>
                <a:cs typeface="Traditional Arabic" pitchFamily="34" charset="-120"/>
              </a:rPr>
              <a:t>تدريب</a:t>
            </a:r>
            <a:endParaRPr lang="en-US" sz="2200" dirty="0">
              <a:latin typeface="Times New Roman"/>
              <a:ea typeface="Times New Roman"/>
              <a:cs typeface="Traditional Arabic"/>
            </a:endParaRPr>
          </a:p>
        </p:txBody>
      </p:sp>
      <p:sp>
        <p:nvSpPr>
          <p:cNvPr id="30" name="Text 24"/>
          <p:cNvSpPr txBox="1"/>
          <p:nvPr/>
        </p:nvSpPr>
        <p:spPr>
          <a:xfrm>
            <a:off x="5029200" y="3236976"/>
            <a:ext cx="1627632" cy="1078992"/>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تمكين أعضاء هيئة التدريس والطلاب من الاستخدام المسؤول.</a:t>
            </a:r>
            <a:endParaRPr lang="en-US" sz="1800" dirty="0">
              <a:latin typeface="Times New Roman"/>
              <a:ea typeface="Times New Roman"/>
              <a:cs typeface="Traditional Arabic"/>
            </a:endParaRPr>
          </a:p>
        </p:txBody>
      </p:sp>
      <p:sp>
        <p:nvSpPr>
          <p:cNvPr id="31" name="Shape 25"/>
          <p:cNvSpPr/>
          <p:nvPr/>
        </p:nvSpPr>
        <p:spPr>
          <a:xfrm>
            <a:off x="2633472" y="1828800"/>
            <a:ext cx="1993392" cy="2852928"/>
          </a:xfrm>
          <a:prstGeom prst="roundRect">
            <a:avLst>
              <a:gd name="adj" fmla="val 3670"/>
            </a:avLst>
          </a:prstGeom>
          <a:solidFill>
            <a:srgbClr val="FFFFFF"/>
          </a:solidFill>
          <a:ln w="15240">
            <a:solidFill>
              <a:srgbClr val="F5A623"/>
            </a:solidFill>
            <a:prstDash val="solid"/>
          </a:ln>
          <a:effectLst>
            <a:outerShdw blurRad="12700" dist="50800" dir="2700000" algn="bl" rotWithShape="0">
              <a:srgbClr val="000000">
                <a:alpha val="8000"/>
              </a:srgbClr>
            </a:outerShdw>
          </a:effectLst>
        </p:spPr>
        <p:txBody>
          <a:bodyPr/>
          <a:lstStyle/>
          <a:p>
            <a:endParaRPr lang="en-US"/>
          </a:p>
        </p:txBody>
      </p:sp>
      <p:sp>
        <p:nvSpPr>
          <p:cNvPr id="32" name="Shape 26"/>
          <p:cNvSpPr/>
          <p:nvPr/>
        </p:nvSpPr>
        <p:spPr>
          <a:xfrm>
            <a:off x="3995928" y="2011680"/>
            <a:ext cx="438912" cy="438912"/>
          </a:xfrm>
          <a:prstGeom prst="ellipse">
            <a:avLst/>
          </a:prstGeom>
          <a:solidFill>
            <a:srgbClr val="F5A623"/>
          </a:solidFill>
          <a:ln w="12700">
            <a:solidFill>
              <a:srgbClr val="F5A623">
                <a:alpha val="0"/>
              </a:srgbClr>
            </a:solidFill>
            <a:prstDash val="solid"/>
          </a:ln>
        </p:spPr>
        <p:txBody>
          <a:bodyPr/>
          <a:lstStyle/>
          <a:p>
            <a:endParaRPr lang="en-US"/>
          </a:p>
        </p:txBody>
      </p:sp>
      <p:sp>
        <p:nvSpPr>
          <p:cNvPr id="33" name="Text 27"/>
          <p:cNvSpPr txBox="1"/>
          <p:nvPr/>
        </p:nvSpPr>
        <p:spPr>
          <a:xfrm>
            <a:off x="3995928" y="2020824"/>
            <a:ext cx="438912"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4</a:t>
            </a:r>
            <a:endParaRPr lang="en-US" sz="1800" dirty="0">
              <a:latin typeface="Times New Roman"/>
              <a:ea typeface="Times New Roman"/>
              <a:cs typeface="Traditional Arabic"/>
            </a:endParaRPr>
          </a:p>
        </p:txBody>
      </p:sp>
      <p:sp>
        <p:nvSpPr>
          <p:cNvPr id="34" name="Shape 28"/>
          <p:cNvSpPr/>
          <p:nvPr/>
        </p:nvSpPr>
        <p:spPr>
          <a:xfrm>
            <a:off x="2862072" y="2011680"/>
            <a:ext cx="493776" cy="493776"/>
          </a:xfrm>
          <a:prstGeom prst="ellipse">
            <a:avLst/>
          </a:prstGeom>
          <a:solidFill>
            <a:srgbClr val="F5A623"/>
          </a:solidFill>
          <a:ln w="12700">
            <a:solidFill>
              <a:srgbClr val="F5A623">
                <a:alpha val="0"/>
              </a:srgbClr>
            </a:solidFill>
            <a:prstDash val="solid"/>
          </a:ln>
        </p:spPr>
        <p:txBody>
          <a:bodyPr/>
          <a:lstStyle/>
          <a:p>
            <a:endParaRPr lang="en-US"/>
          </a:p>
        </p:txBody>
      </p:sp>
      <p:pic>
        <p:nvPicPr>
          <p:cNvPr id="35"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980944" y="2130552"/>
            <a:ext cx="246888" cy="246888"/>
          </a:xfrm>
          <a:prstGeom prst="rect">
            <a:avLst/>
          </a:prstGeom>
        </p:spPr>
      </p:pic>
      <p:sp>
        <p:nvSpPr>
          <p:cNvPr id="36" name="Text 29"/>
          <p:cNvSpPr txBox="1"/>
          <p:nvPr/>
        </p:nvSpPr>
        <p:spPr>
          <a:xfrm>
            <a:off x="2834640" y="2679192"/>
            <a:ext cx="1572768" cy="42976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F5A623"/>
                </a:solidFill>
                <a:latin typeface="Times New Roman" pitchFamily="34" charset="0"/>
                <a:ea typeface="Times New Roman" pitchFamily="34" charset="-122"/>
                <a:cs typeface="Traditional Arabic" pitchFamily="34" charset="-120"/>
              </a:rPr>
              <a:t>حوكمة ونفاذ</a:t>
            </a:r>
            <a:endParaRPr lang="en-US" sz="2200" dirty="0">
              <a:latin typeface="Times New Roman"/>
              <a:ea typeface="Times New Roman"/>
              <a:cs typeface="Traditional Arabic"/>
            </a:endParaRPr>
          </a:p>
        </p:txBody>
      </p:sp>
      <p:sp>
        <p:nvSpPr>
          <p:cNvPr id="37" name="Text 30"/>
          <p:cNvSpPr txBox="1"/>
          <p:nvPr/>
        </p:nvSpPr>
        <p:spPr>
          <a:xfrm>
            <a:off x="2816352" y="3236976"/>
            <a:ext cx="1627632" cy="1078992"/>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سياسات واضحة وتراخيص مؤسسية وخصوصية.</a:t>
            </a:r>
            <a:endParaRPr lang="en-US" sz="1800" dirty="0">
              <a:latin typeface="Times New Roman"/>
              <a:ea typeface="Times New Roman"/>
              <a:cs typeface="Traditional Arabic"/>
            </a:endParaRPr>
          </a:p>
        </p:txBody>
      </p:sp>
      <p:sp>
        <p:nvSpPr>
          <p:cNvPr id="38" name="Shape 31"/>
          <p:cNvSpPr/>
          <p:nvPr/>
        </p:nvSpPr>
        <p:spPr>
          <a:xfrm>
            <a:off x="420624" y="1828800"/>
            <a:ext cx="1993392" cy="2852928"/>
          </a:xfrm>
          <a:prstGeom prst="roundRect">
            <a:avLst>
              <a:gd name="adj" fmla="val 3670"/>
            </a:avLst>
          </a:prstGeom>
          <a:solidFill>
            <a:srgbClr val="FFFFFF"/>
          </a:solidFill>
          <a:ln w="15240">
            <a:solidFill>
              <a:srgbClr val="2EAD70"/>
            </a:solidFill>
            <a:prstDash val="solid"/>
          </a:ln>
          <a:effectLst>
            <a:outerShdw blurRad="12700" dist="50800" dir="2700000" algn="bl" rotWithShape="0">
              <a:srgbClr val="000000">
                <a:alpha val="8000"/>
              </a:srgbClr>
            </a:outerShdw>
          </a:effectLst>
        </p:spPr>
        <p:txBody>
          <a:bodyPr/>
          <a:lstStyle/>
          <a:p>
            <a:endParaRPr lang="en-US"/>
          </a:p>
        </p:txBody>
      </p:sp>
      <p:sp>
        <p:nvSpPr>
          <p:cNvPr id="39" name="Shape 32"/>
          <p:cNvSpPr/>
          <p:nvPr/>
        </p:nvSpPr>
        <p:spPr>
          <a:xfrm>
            <a:off x="1783080" y="2011680"/>
            <a:ext cx="438912" cy="438912"/>
          </a:xfrm>
          <a:prstGeom prst="ellipse">
            <a:avLst/>
          </a:prstGeom>
          <a:solidFill>
            <a:srgbClr val="2EAD70"/>
          </a:solidFill>
          <a:ln w="12700">
            <a:solidFill>
              <a:srgbClr val="2EAD70">
                <a:alpha val="0"/>
              </a:srgbClr>
            </a:solidFill>
            <a:prstDash val="solid"/>
          </a:ln>
        </p:spPr>
        <p:txBody>
          <a:bodyPr/>
          <a:lstStyle/>
          <a:p>
            <a:endParaRPr lang="en-US"/>
          </a:p>
        </p:txBody>
      </p:sp>
      <p:sp>
        <p:nvSpPr>
          <p:cNvPr id="40" name="Text 33"/>
          <p:cNvSpPr txBox="1"/>
          <p:nvPr/>
        </p:nvSpPr>
        <p:spPr>
          <a:xfrm>
            <a:off x="1783080" y="2020824"/>
            <a:ext cx="438912" cy="42062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5</a:t>
            </a:r>
            <a:endParaRPr lang="en-US" sz="1800" dirty="0">
              <a:latin typeface="Times New Roman"/>
              <a:ea typeface="Times New Roman"/>
              <a:cs typeface="Traditional Arabic"/>
            </a:endParaRPr>
          </a:p>
        </p:txBody>
      </p:sp>
      <p:sp>
        <p:nvSpPr>
          <p:cNvPr id="41" name="Shape 34"/>
          <p:cNvSpPr/>
          <p:nvPr/>
        </p:nvSpPr>
        <p:spPr>
          <a:xfrm>
            <a:off x="649224" y="2011680"/>
            <a:ext cx="493776" cy="493776"/>
          </a:xfrm>
          <a:prstGeom prst="ellipse">
            <a:avLst/>
          </a:prstGeom>
          <a:solidFill>
            <a:srgbClr val="2EAD70"/>
          </a:solidFill>
          <a:ln w="12700">
            <a:solidFill>
              <a:srgbClr val="2EAD70">
                <a:alpha val="0"/>
              </a:srgbClr>
            </a:solidFill>
            <a:prstDash val="solid"/>
          </a:ln>
        </p:spPr>
        <p:txBody>
          <a:bodyPr/>
          <a:lstStyle/>
          <a:p>
            <a:endParaRPr lang="en-US"/>
          </a:p>
        </p:txBody>
      </p:sp>
      <p:pic>
        <p:nvPicPr>
          <p:cNvPr id="42"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68096" y="2130552"/>
            <a:ext cx="246888" cy="246888"/>
          </a:xfrm>
          <a:prstGeom prst="rect">
            <a:avLst/>
          </a:prstGeom>
        </p:spPr>
      </p:pic>
      <p:sp>
        <p:nvSpPr>
          <p:cNvPr id="43" name="Text 35"/>
          <p:cNvSpPr txBox="1"/>
          <p:nvPr/>
        </p:nvSpPr>
        <p:spPr>
          <a:xfrm>
            <a:off x="621792" y="2679192"/>
            <a:ext cx="1572768" cy="429768"/>
          </a:xfrm>
          <a:prstGeom prst="rect">
            <a:avLst/>
          </a:prstGeom>
          <a:noFill/>
          <a:ln/>
        </p:spPr>
        <p:txBody>
          <a:bodyPr wrap="square" lIns="0" tIns="0" rIns="0" bIns="0" rtlCol="0" anchor="ctr">
            <a:normAutofit/>
          </a:bodyPr>
          <a:lstStyle/>
          <a:p>
            <a:pPr marL="0" indent="0" algn="ctr" rtl="1">
              <a:lnSpc>
                <a:spcPct val="100000"/>
              </a:lnSpc>
              <a:buNone/>
            </a:pPr>
            <a:r>
              <a:rPr lang="en-US" sz="2200" b="1" dirty="0">
                <a:solidFill>
                  <a:srgbClr val="2EAD70"/>
                </a:solidFill>
                <a:latin typeface="Times New Roman" pitchFamily="34" charset="0"/>
                <a:ea typeface="Times New Roman" pitchFamily="34" charset="-122"/>
                <a:cs typeface="Traditional Arabic" pitchFamily="34" charset="-120"/>
              </a:rPr>
              <a:t>قياس وعدالة</a:t>
            </a:r>
            <a:endParaRPr lang="en-US" sz="2200" dirty="0">
              <a:latin typeface="Times New Roman"/>
              <a:ea typeface="Times New Roman"/>
              <a:cs typeface="Traditional Arabic"/>
            </a:endParaRPr>
          </a:p>
        </p:txBody>
      </p:sp>
      <p:sp>
        <p:nvSpPr>
          <p:cNvPr id="44" name="Text 36"/>
          <p:cNvSpPr txBox="1"/>
          <p:nvPr/>
        </p:nvSpPr>
        <p:spPr>
          <a:xfrm>
            <a:off x="603504" y="3236976"/>
            <a:ext cx="1627632" cy="1078992"/>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تقويم الأداء الفعلي وفحص تفاوت الاستفادة.</a:t>
            </a:r>
            <a:endParaRPr lang="en-US" sz="1800" dirty="0">
              <a:latin typeface="Times New Roman"/>
              <a:ea typeface="Times New Roman"/>
              <a:cs typeface="Traditional Arabic"/>
            </a:endParaRPr>
          </a:p>
        </p:txBody>
      </p:sp>
      <p:sp>
        <p:nvSpPr>
          <p:cNvPr id="45" name="Shape 37"/>
          <p:cNvSpPr/>
          <p:nvPr/>
        </p:nvSpPr>
        <p:spPr>
          <a:xfrm>
            <a:off x="713232" y="5010912"/>
            <a:ext cx="10771632" cy="758952"/>
          </a:xfrm>
          <a:prstGeom prst="roundRect">
            <a:avLst>
              <a:gd name="adj" fmla="val 7229"/>
            </a:avLst>
          </a:prstGeom>
          <a:solidFill>
            <a:srgbClr val="F5A623"/>
          </a:solidFill>
          <a:ln w="12700">
            <a:solidFill>
              <a:srgbClr val="F5A623">
                <a:alpha val="0"/>
              </a:srgbClr>
            </a:solidFill>
            <a:prstDash val="solid"/>
          </a:ln>
        </p:spPr>
        <p:txBody>
          <a:bodyPr/>
          <a:lstStyle/>
          <a:p>
            <a:endParaRPr lang="en-US"/>
          </a:p>
        </p:txBody>
      </p:sp>
      <p:pic>
        <p:nvPicPr>
          <p:cNvPr id="46" name="Image 6" descr="preencoded.png"/>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543032" y="5212080"/>
            <a:ext cx="329184" cy="329184"/>
          </a:xfrm>
          <a:prstGeom prst="rect">
            <a:avLst/>
          </a:prstGeom>
        </p:spPr>
      </p:pic>
      <p:sp>
        <p:nvSpPr>
          <p:cNvPr id="47" name="Text 38"/>
          <p:cNvSpPr txBox="1"/>
          <p:nvPr/>
        </p:nvSpPr>
        <p:spPr>
          <a:xfrm>
            <a:off x="1005840" y="5148072"/>
            <a:ext cx="9235440" cy="475488"/>
          </a:xfrm>
          <a:prstGeom prst="rect">
            <a:avLst/>
          </a:prstGeom>
          <a:noFill/>
          <a:ln/>
        </p:spPr>
        <p:txBody>
          <a:bodyPr wrap="square" lIns="0" tIns="0" rIns="0" bIns="0" rtlCol="0" anchor="ctr">
            <a:normAutofit/>
          </a:bodyPr>
          <a:lstStyle/>
          <a:p>
            <a:pPr marL="0" indent="0" algn="ctr" rtl="1">
              <a:lnSpc>
                <a:spcPct val="100000"/>
              </a:lnSpc>
              <a:buNone/>
            </a:pPr>
            <a:r>
              <a:rPr lang="en-US" sz="2100" b="1" dirty="0">
                <a:solidFill>
                  <a:srgbClr val="FFFFFF"/>
                </a:solidFill>
                <a:latin typeface="Times New Roman" pitchFamily="34" charset="0"/>
                <a:ea typeface="Times New Roman" pitchFamily="34" charset="-122"/>
                <a:cs typeface="Traditional Arabic" pitchFamily="34" charset="-120"/>
              </a:rPr>
              <a:t>كما تختار الجامعة الكتاب المناسب للمقرر، ينبغي أن تختار التطبيقات ووظائفها وحدود استخدامها.</a:t>
            </a:r>
            <a:endParaRPr lang="en-US" sz="2100" dirty="0">
              <a:latin typeface="Times New Roman"/>
              <a:ea typeface="Times New Roman"/>
              <a:cs typeface="Traditional Arabic"/>
            </a:endParaRPr>
          </a:p>
        </p:txBody>
      </p:sp>
      <p:sp>
        <p:nvSpPr>
          <p:cNvPr id="48" name="Shape 39"/>
          <p:cNvSpPr/>
          <p:nvPr/>
        </p:nvSpPr>
        <p:spPr>
          <a:xfrm>
            <a:off x="658368" y="5888736"/>
            <a:ext cx="10881360" cy="475488"/>
          </a:xfrm>
          <a:prstGeom prst="roundRect">
            <a:avLst>
              <a:gd name="adj" fmla="val 11538"/>
            </a:avLst>
          </a:prstGeom>
          <a:solidFill>
            <a:srgbClr val="0B2D45"/>
          </a:solidFill>
          <a:ln w="12700">
            <a:solidFill>
              <a:srgbClr val="0B2D45">
                <a:alpha val="0"/>
              </a:srgbClr>
            </a:solidFill>
            <a:prstDash val="solid"/>
          </a:ln>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82296"/>
          </a:xfrm>
          <a:prstGeom prst="rect">
            <a:avLst/>
          </a:prstGeom>
          <a:solidFill>
            <a:srgbClr val="10AEE0"/>
          </a:solidFill>
          <a:ln w="12700">
            <a:solidFill>
              <a:srgbClr val="10AEE0">
                <a:alpha val="0"/>
              </a:srgbClr>
            </a:solidFill>
            <a:prstDash val="solid"/>
          </a:ln>
        </p:spPr>
        <p:txBody>
          <a:bodyPr/>
          <a:lstStyle/>
          <a:p>
            <a:endParaRPr lang="en-US"/>
          </a:p>
        </p:txBody>
      </p:sp>
      <p:pic>
        <p:nvPicPr>
          <p:cNvPr id="3" name="Image 0" descr="/mnt/data/pptx_extract/ppt/media/image-1-2.png"/>
          <p:cNvPicPr>
            <a:picLocks noChangeAspect="1"/>
          </p:cNvPicPr>
          <p:nvPr/>
        </p:nvPicPr>
        <p:blipFill>
          <a:blip r:embed="rId3"/>
          <a:stretch>
            <a:fillRect/>
          </a:stretch>
        </p:blipFill>
        <p:spPr>
          <a:xfrm>
            <a:off x="10533888" y="179008"/>
            <a:ext cx="1143000" cy="501520"/>
          </a:xfrm>
          <a:prstGeom prst="rect">
            <a:avLst/>
          </a:prstGeom>
        </p:spPr>
      </p:pic>
      <p:sp>
        <p:nvSpPr>
          <p:cNvPr id="4" name="Shape 1"/>
          <p:cNvSpPr/>
          <p:nvPr/>
        </p:nvSpPr>
        <p:spPr>
          <a:xfrm>
            <a:off x="475488" y="219456"/>
            <a:ext cx="1234440" cy="393192"/>
          </a:xfrm>
          <a:prstGeom prst="roundRect">
            <a:avLst>
              <a:gd name="adj" fmla="val 18605"/>
            </a:avLst>
          </a:prstGeom>
          <a:solidFill>
            <a:srgbClr val="0B2D45"/>
          </a:solidFill>
          <a:ln w="12700">
            <a:solidFill>
              <a:srgbClr val="0B2D45">
                <a:alpha val="0"/>
              </a:srgbClr>
            </a:solidFill>
            <a:prstDash val="solid"/>
          </a:ln>
        </p:spPr>
        <p:txBody>
          <a:bodyPr/>
          <a:lstStyle/>
          <a:p>
            <a:endParaRPr lang="en-US"/>
          </a:p>
        </p:txBody>
      </p:sp>
      <p:sp>
        <p:nvSpPr>
          <p:cNvPr id="5" name="Text 2"/>
          <p:cNvSpPr txBox="1"/>
          <p:nvPr/>
        </p:nvSpPr>
        <p:spPr>
          <a:xfrm>
            <a:off x="475488" y="219456"/>
            <a:ext cx="1234440" cy="393192"/>
          </a:xfrm>
          <a:prstGeom prst="rect">
            <a:avLst/>
          </a:prstGeom>
          <a:noFill/>
          <a:ln/>
        </p:spPr>
        <p:txBody>
          <a:bodyPr wrap="square" lIns="0" tIns="0" rIns="0" bIns="0" rtlCol="0" anchor="ctr">
            <a:normAutofit/>
          </a:bodyPr>
          <a:lstStyle/>
          <a:p>
            <a:pPr marL="0" indent="0" algn="ctr" rtl="1">
              <a:lnSpc>
                <a:spcPct val="100000"/>
              </a:lnSpc>
              <a:buNone/>
            </a:pPr>
            <a:r>
              <a:rPr lang="en-US" sz="2400" b="1" dirty="0">
                <a:solidFill>
                  <a:srgbClr val="FFFFFF"/>
                </a:solidFill>
                <a:latin typeface="Times New Roman" pitchFamily="34" charset="0"/>
                <a:ea typeface="Times New Roman" pitchFamily="34" charset="-122"/>
                <a:cs typeface="Traditional Arabic" pitchFamily="34" charset="-120"/>
              </a:rPr>
              <a:t>المخرجات</a:t>
            </a:r>
            <a:endParaRPr lang="en-US" sz="2400" dirty="0">
              <a:latin typeface="Times New Roman"/>
              <a:ea typeface="Times New Roman"/>
              <a:cs typeface="Traditional Arabic"/>
            </a:endParaRPr>
          </a:p>
        </p:txBody>
      </p:sp>
      <p:sp>
        <p:nvSpPr>
          <p:cNvPr id="6" name="Text 3"/>
          <p:cNvSpPr txBox="1"/>
          <p:nvPr/>
        </p:nvSpPr>
        <p:spPr>
          <a:xfrm>
            <a:off x="1828800" y="182880"/>
            <a:ext cx="8366760" cy="50292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المخرجات البحثية والتطبيقية والخلاصة</a:t>
            </a:r>
            <a:endParaRPr lang="en-US" sz="2500" dirty="0">
              <a:latin typeface="Times New Roman"/>
              <a:ea typeface="Times New Roman"/>
              <a:cs typeface="Traditional Arabic"/>
            </a:endParaRPr>
          </a:p>
        </p:txBody>
      </p:sp>
      <p:sp>
        <p:nvSpPr>
          <p:cNvPr id="7" name="Shape 4"/>
          <p:cNvSpPr/>
          <p:nvPr/>
        </p:nvSpPr>
        <p:spPr>
          <a:xfrm>
            <a:off x="502920" y="749808"/>
            <a:ext cx="11155680" cy="0"/>
          </a:xfrm>
          <a:prstGeom prst="line">
            <a:avLst/>
          </a:prstGeom>
          <a:noFill/>
          <a:ln w="13970">
            <a:solidFill>
              <a:srgbClr val="D7E4EA"/>
            </a:solidFill>
            <a:prstDash val="solid"/>
          </a:ln>
        </p:spPr>
        <p:txBody>
          <a:bodyPr/>
          <a:lstStyle/>
          <a:p>
            <a:endParaRPr lang="en-US"/>
          </a:p>
        </p:txBody>
      </p:sp>
      <p:sp>
        <p:nvSpPr>
          <p:cNvPr id="8" name="Text 5"/>
          <p:cNvSpPr txBox="1"/>
          <p:nvPr/>
        </p:nvSpPr>
        <p:spPr>
          <a:xfrm>
            <a:off x="438912" y="6382512"/>
            <a:ext cx="502920" cy="292608"/>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657985"/>
                </a:solidFill>
                <a:latin typeface="Times New Roman" pitchFamily="34" charset="0"/>
                <a:ea typeface="Times New Roman" pitchFamily="34" charset="-122"/>
                <a:cs typeface="Traditional Arabic" pitchFamily="34" charset="-120"/>
              </a:rPr>
              <a:t>13</a:t>
            </a:r>
            <a:endParaRPr lang="en-US" sz="1800" dirty="0">
              <a:latin typeface="Times New Roman"/>
              <a:ea typeface="Times New Roman"/>
              <a:cs typeface="Traditional Arabic"/>
            </a:endParaRPr>
          </a:p>
        </p:txBody>
      </p:sp>
      <p:sp>
        <p:nvSpPr>
          <p:cNvPr id="9" name="Shape 6"/>
          <p:cNvSpPr/>
          <p:nvPr/>
        </p:nvSpPr>
        <p:spPr>
          <a:xfrm>
            <a:off x="8659368" y="1097280"/>
            <a:ext cx="2404872" cy="2331720"/>
          </a:xfrm>
          <a:prstGeom prst="roundRect">
            <a:avLst>
              <a:gd name="adj" fmla="val 3137"/>
            </a:avLst>
          </a:prstGeom>
          <a:solidFill>
            <a:srgbClr val="FFFFFF"/>
          </a:solidFill>
          <a:ln w="15240">
            <a:solidFill>
              <a:srgbClr val="10AEE0"/>
            </a:solidFill>
            <a:prstDash val="solid"/>
          </a:ln>
          <a:effectLst>
            <a:outerShdw blurRad="12700" dist="50800" dir="2700000" algn="bl" rotWithShape="0">
              <a:srgbClr val="000000">
                <a:alpha val="8000"/>
              </a:srgbClr>
            </a:outerShdw>
          </a:effectLst>
        </p:spPr>
        <p:txBody>
          <a:bodyPr/>
          <a:lstStyle/>
          <a:p>
            <a:endParaRPr lang="en-US"/>
          </a:p>
        </p:txBody>
      </p:sp>
      <p:sp>
        <p:nvSpPr>
          <p:cNvPr id="10" name="Shape 7"/>
          <p:cNvSpPr/>
          <p:nvPr/>
        </p:nvSpPr>
        <p:spPr>
          <a:xfrm>
            <a:off x="10360152" y="1298448"/>
            <a:ext cx="475488" cy="475488"/>
          </a:xfrm>
          <a:prstGeom prst="ellipse">
            <a:avLst/>
          </a:prstGeom>
          <a:solidFill>
            <a:srgbClr val="10AEE0"/>
          </a:solidFill>
          <a:ln w="12700">
            <a:solidFill>
              <a:srgbClr val="10AEE0">
                <a:alpha val="0"/>
              </a:srgbClr>
            </a:solidFill>
            <a:prstDash val="solid"/>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479024" y="1417320"/>
            <a:ext cx="237744" cy="237744"/>
          </a:xfrm>
          <a:prstGeom prst="rect">
            <a:avLst/>
          </a:prstGeom>
        </p:spPr>
      </p:pic>
      <p:sp>
        <p:nvSpPr>
          <p:cNvPr id="12" name="Text 8"/>
          <p:cNvSpPr txBox="1"/>
          <p:nvPr/>
        </p:nvSpPr>
        <p:spPr>
          <a:xfrm>
            <a:off x="8842248" y="1325880"/>
            <a:ext cx="1389888" cy="402336"/>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10AEE0"/>
                </a:solidFill>
                <a:latin typeface="Times New Roman" pitchFamily="34" charset="0"/>
                <a:ea typeface="Times New Roman" pitchFamily="34" charset="-122"/>
                <a:cs typeface="Traditional Arabic" pitchFamily="34" charset="-120"/>
              </a:rPr>
              <a:t>إطار تطبيقي</a:t>
            </a:r>
            <a:endParaRPr lang="en-US" sz="2100" dirty="0">
              <a:latin typeface="Times New Roman"/>
              <a:ea typeface="Times New Roman"/>
              <a:cs typeface="Traditional Arabic"/>
            </a:endParaRPr>
          </a:p>
        </p:txBody>
      </p:sp>
      <p:sp>
        <p:nvSpPr>
          <p:cNvPr id="13" name="Shape 9"/>
          <p:cNvSpPr/>
          <p:nvPr/>
        </p:nvSpPr>
        <p:spPr>
          <a:xfrm>
            <a:off x="8887968" y="1920240"/>
            <a:ext cx="1938528" cy="365760"/>
          </a:xfrm>
          <a:prstGeom prst="roundRect">
            <a:avLst>
              <a:gd name="adj" fmla="val 20000"/>
            </a:avLst>
          </a:prstGeom>
          <a:solidFill>
            <a:srgbClr val="10AEE0"/>
          </a:solidFill>
          <a:ln w="12700">
            <a:solidFill>
              <a:srgbClr val="10AEE0">
                <a:alpha val="0"/>
              </a:srgbClr>
            </a:solidFill>
            <a:prstDash val="solid"/>
          </a:ln>
        </p:spPr>
        <p:txBody>
          <a:bodyPr/>
          <a:lstStyle/>
          <a:p>
            <a:endParaRPr lang="en-US"/>
          </a:p>
        </p:txBody>
      </p:sp>
      <p:sp>
        <p:nvSpPr>
          <p:cNvPr id="14" name="Text 10"/>
          <p:cNvSpPr txBox="1"/>
          <p:nvPr/>
        </p:nvSpPr>
        <p:spPr>
          <a:xfrm>
            <a:off x="8961120" y="1938528"/>
            <a:ext cx="1792224"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تصوّر قابل للتطوير</a:t>
            </a:r>
            <a:endParaRPr lang="en-US" sz="1800" dirty="0">
              <a:latin typeface="Times New Roman"/>
              <a:ea typeface="Times New Roman"/>
              <a:cs typeface="Traditional Arabic"/>
            </a:endParaRPr>
          </a:p>
        </p:txBody>
      </p:sp>
      <p:sp>
        <p:nvSpPr>
          <p:cNvPr id="15" name="Text 11"/>
          <p:cNvSpPr txBox="1"/>
          <p:nvPr/>
        </p:nvSpPr>
        <p:spPr>
          <a:xfrm>
            <a:off x="8887968" y="2414016"/>
            <a:ext cx="1938528" cy="73152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الانتقال من الإتاحة إلى الفائدة عبر التشخيص والتكامل والتقويم.</a:t>
            </a:r>
            <a:endParaRPr lang="en-US" sz="1800" dirty="0">
              <a:latin typeface="Times New Roman"/>
              <a:ea typeface="Times New Roman"/>
              <a:cs typeface="Traditional Arabic"/>
            </a:endParaRPr>
          </a:p>
        </p:txBody>
      </p:sp>
      <p:sp>
        <p:nvSpPr>
          <p:cNvPr id="16" name="Shape 12"/>
          <p:cNvSpPr/>
          <p:nvPr/>
        </p:nvSpPr>
        <p:spPr>
          <a:xfrm>
            <a:off x="5989320" y="1097280"/>
            <a:ext cx="2404872" cy="2331720"/>
          </a:xfrm>
          <a:prstGeom prst="roundRect">
            <a:avLst>
              <a:gd name="adj" fmla="val 3137"/>
            </a:avLst>
          </a:prstGeom>
          <a:solidFill>
            <a:srgbClr val="FFFFFF"/>
          </a:solidFill>
          <a:ln w="15240">
            <a:solidFill>
              <a:srgbClr val="0B2D45"/>
            </a:solidFill>
            <a:prstDash val="solid"/>
          </a:ln>
          <a:effectLst>
            <a:outerShdw blurRad="12700" dist="50800" dir="2700000" algn="bl" rotWithShape="0">
              <a:srgbClr val="000000">
                <a:alpha val="8000"/>
              </a:srgbClr>
            </a:outerShdw>
          </a:effectLst>
        </p:spPr>
        <p:txBody>
          <a:bodyPr/>
          <a:lstStyle/>
          <a:p>
            <a:endParaRPr lang="en-US"/>
          </a:p>
        </p:txBody>
      </p:sp>
      <p:sp>
        <p:nvSpPr>
          <p:cNvPr id="17" name="Shape 13"/>
          <p:cNvSpPr/>
          <p:nvPr/>
        </p:nvSpPr>
        <p:spPr>
          <a:xfrm>
            <a:off x="7690104" y="1298448"/>
            <a:ext cx="475488" cy="475488"/>
          </a:xfrm>
          <a:prstGeom prst="ellipse">
            <a:avLst/>
          </a:prstGeom>
          <a:solidFill>
            <a:srgbClr val="0B2D45"/>
          </a:solidFill>
          <a:ln w="12700">
            <a:solidFill>
              <a:srgbClr val="0B2D45">
                <a:alpha val="0"/>
              </a:srgbClr>
            </a:solidFill>
            <a:prstDash val="solid"/>
          </a:ln>
        </p:spPr>
        <p:txBody>
          <a:bodyPr/>
          <a:lstStyle/>
          <a:p>
            <a:endParaRPr lang="en-US"/>
          </a:p>
        </p:txBody>
      </p:sp>
      <p:pic>
        <p:nvPicPr>
          <p:cNvPr id="18"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808976" y="1417320"/>
            <a:ext cx="237744" cy="237744"/>
          </a:xfrm>
          <a:prstGeom prst="rect">
            <a:avLst/>
          </a:prstGeom>
        </p:spPr>
      </p:pic>
      <p:sp>
        <p:nvSpPr>
          <p:cNvPr id="19" name="Text 14"/>
          <p:cNvSpPr txBox="1"/>
          <p:nvPr/>
        </p:nvSpPr>
        <p:spPr>
          <a:xfrm>
            <a:off x="6172200" y="1325880"/>
            <a:ext cx="1389888" cy="402336"/>
          </a:xfrm>
          <a:prstGeom prst="rect">
            <a:avLst/>
          </a:prstGeom>
          <a:noFill/>
          <a:ln/>
        </p:spPr>
        <p:txBody>
          <a:bodyPr wrap="square" lIns="0" tIns="0" rIns="0" bIns="0" rtlCol="0" anchor="ctr">
            <a:normAutofit fontScale="92500"/>
          </a:bodyPr>
          <a:lstStyle/>
          <a:p>
            <a:pPr marL="0" indent="0" algn="r" rtl="1">
              <a:lnSpc>
                <a:spcPct val="100000"/>
              </a:lnSpc>
              <a:buNone/>
            </a:pPr>
            <a:r>
              <a:rPr lang="en-US" sz="2100" b="1" dirty="0">
                <a:solidFill>
                  <a:srgbClr val="0B2D45"/>
                </a:solidFill>
                <a:latin typeface="Times New Roman" pitchFamily="34" charset="0"/>
                <a:ea typeface="Times New Roman" pitchFamily="34" charset="-122"/>
                <a:cs typeface="Traditional Arabic" pitchFamily="34" charset="-120"/>
              </a:rPr>
              <a:t>مشروع GAI‑LN</a:t>
            </a:r>
            <a:endParaRPr lang="en-US" sz="2100" dirty="0">
              <a:latin typeface="Times New Roman"/>
              <a:ea typeface="Times New Roman"/>
              <a:cs typeface="Traditional Arabic"/>
            </a:endParaRPr>
          </a:p>
        </p:txBody>
      </p:sp>
      <p:sp>
        <p:nvSpPr>
          <p:cNvPr id="20" name="Shape 15"/>
          <p:cNvSpPr/>
          <p:nvPr/>
        </p:nvSpPr>
        <p:spPr>
          <a:xfrm>
            <a:off x="6217920" y="1920240"/>
            <a:ext cx="1938528" cy="365760"/>
          </a:xfrm>
          <a:prstGeom prst="roundRect">
            <a:avLst>
              <a:gd name="adj" fmla="val 20000"/>
            </a:avLst>
          </a:prstGeom>
          <a:solidFill>
            <a:srgbClr val="0B2D45"/>
          </a:solidFill>
          <a:ln w="12700">
            <a:solidFill>
              <a:srgbClr val="0B2D45">
                <a:alpha val="0"/>
              </a:srgbClr>
            </a:solidFill>
            <a:prstDash val="solid"/>
          </a:ln>
        </p:spPr>
        <p:txBody>
          <a:bodyPr/>
          <a:lstStyle/>
          <a:p>
            <a:endParaRPr lang="en-US"/>
          </a:p>
        </p:txBody>
      </p:sp>
      <p:sp>
        <p:nvSpPr>
          <p:cNvPr id="21" name="Text 16"/>
          <p:cNvSpPr txBox="1"/>
          <p:nvPr/>
        </p:nvSpPr>
        <p:spPr>
          <a:xfrm>
            <a:off x="6291072" y="1938528"/>
            <a:ext cx="1792224"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مشروع مقترح</a:t>
            </a:r>
            <a:endParaRPr lang="en-US" sz="1800" dirty="0">
              <a:latin typeface="Times New Roman"/>
              <a:ea typeface="Times New Roman"/>
              <a:cs typeface="Traditional Arabic"/>
            </a:endParaRPr>
          </a:p>
        </p:txBody>
      </p:sp>
      <p:sp>
        <p:nvSpPr>
          <p:cNvPr id="22" name="Text 17"/>
          <p:cNvSpPr txBox="1"/>
          <p:nvPr/>
        </p:nvSpPr>
        <p:spPr>
          <a:xfrm>
            <a:off x="6217920" y="2414016"/>
            <a:ext cx="1938528" cy="731520"/>
          </a:xfrm>
          <a:prstGeom prst="rect">
            <a:avLst/>
          </a:prstGeom>
          <a:noFill/>
          <a:ln/>
        </p:spPr>
        <p:txBody>
          <a:bodyPr wrap="square" lIns="0" tIns="0" rIns="0" bIns="0" rtlCol="0" anchor="t">
            <a:normAutofit fontScale="92500"/>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مُوجِّه للقيمة التعليمية يربط الحاجة بالدعم وبمهمة أداء مستقلة.</a:t>
            </a:r>
            <a:endParaRPr lang="en-US" sz="1800" dirty="0">
              <a:latin typeface="Times New Roman"/>
              <a:ea typeface="Times New Roman"/>
              <a:cs typeface="Traditional Arabic"/>
            </a:endParaRPr>
          </a:p>
        </p:txBody>
      </p:sp>
      <p:sp>
        <p:nvSpPr>
          <p:cNvPr id="23" name="Shape 18"/>
          <p:cNvSpPr/>
          <p:nvPr/>
        </p:nvSpPr>
        <p:spPr>
          <a:xfrm>
            <a:off x="3319272" y="1097280"/>
            <a:ext cx="2404872" cy="2331720"/>
          </a:xfrm>
          <a:prstGeom prst="roundRect">
            <a:avLst>
              <a:gd name="adj" fmla="val 3137"/>
            </a:avLst>
          </a:prstGeom>
          <a:solidFill>
            <a:srgbClr val="FFFFFF"/>
          </a:solidFill>
          <a:ln w="15240">
            <a:solidFill>
              <a:srgbClr val="F5A623"/>
            </a:solidFill>
            <a:prstDash val="solid"/>
          </a:ln>
          <a:effectLst>
            <a:outerShdw blurRad="12700" dist="50800" dir="2700000" algn="bl" rotWithShape="0">
              <a:srgbClr val="000000">
                <a:alpha val="8000"/>
              </a:srgbClr>
            </a:outerShdw>
          </a:effectLst>
        </p:spPr>
        <p:txBody>
          <a:bodyPr/>
          <a:lstStyle/>
          <a:p>
            <a:endParaRPr lang="en-US"/>
          </a:p>
        </p:txBody>
      </p:sp>
      <p:sp>
        <p:nvSpPr>
          <p:cNvPr id="24" name="Shape 19"/>
          <p:cNvSpPr/>
          <p:nvPr/>
        </p:nvSpPr>
        <p:spPr>
          <a:xfrm>
            <a:off x="5020056" y="1298448"/>
            <a:ext cx="475488" cy="475488"/>
          </a:xfrm>
          <a:prstGeom prst="ellipse">
            <a:avLst/>
          </a:prstGeom>
          <a:solidFill>
            <a:srgbClr val="F5A623"/>
          </a:solidFill>
          <a:ln w="12700">
            <a:solidFill>
              <a:srgbClr val="F5A623">
                <a:alpha val="0"/>
              </a:srgbClr>
            </a:solidFill>
            <a:prstDash val="solid"/>
          </a:ln>
        </p:spPr>
        <p:txBody>
          <a:bodyPr/>
          <a:lstStyle/>
          <a:p>
            <a:endParaRPr lang="en-US"/>
          </a:p>
        </p:txBody>
      </p:sp>
      <p:pic>
        <p:nvPicPr>
          <p:cNvPr id="2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38928" y="1417320"/>
            <a:ext cx="237744" cy="237744"/>
          </a:xfrm>
          <a:prstGeom prst="rect">
            <a:avLst/>
          </a:prstGeom>
        </p:spPr>
      </p:pic>
      <p:sp>
        <p:nvSpPr>
          <p:cNvPr id="26" name="Text 20"/>
          <p:cNvSpPr txBox="1"/>
          <p:nvPr/>
        </p:nvSpPr>
        <p:spPr>
          <a:xfrm>
            <a:off x="3502152" y="1325880"/>
            <a:ext cx="1389888" cy="402336"/>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F5A623"/>
                </a:solidFill>
                <a:latin typeface="Times New Roman" pitchFamily="34" charset="0"/>
                <a:ea typeface="Times New Roman" pitchFamily="34" charset="-122"/>
                <a:cs typeface="Traditional Arabic" pitchFamily="34" charset="-120"/>
              </a:rPr>
              <a:t>ملكية فكرية</a:t>
            </a:r>
            <a:endParaRPr lang="en-US" sz="2100" dirty="0">
              <a:latin typeface="Times New Roman"/>
              <a:ea typeface="Times New Roman"/>
              <a:cs typeface="Traditional Arabic"/>
            </a:endParaRPr>
          </a:p>
        </p:txBody>
      </p:sp>
      <p:sp>
        <p:nvSpPr>
          <p:cNvPr id="27" name="Shape 21"/>
          <p:cNvSpPr/>
          <p:nvPr/>
        </p:nvSpPr>
        <p:spPr>
          <a:xfrm>
            <a:off x="3547872" y="1920240"/>
            <a:ext cx="1938528" cy="365760"/>
          </a:xfrm>
          <a:prstGeom prst="roundRect">
            <a:avLst>
              <a:gd name="adj" fmla="val 20000"/>
            </a:avLst>
          </a:prstGeom>
          <a:solidFill>
            <a:srgbClr val="F5A623"/>
          </a:solidFill>
          <a:ln w="12700">
            <a:solidFill>
              <a:srgbClr val="F5A623">
                <a:alpha val="0"/>
              </a:srgbClr>
            </a:solidFill>
            <a:prstDash val="solid"/>
          </a:ln>
        </p:spPr>
        <p:txBody>
          <a:bodyPr/>
          <a:lstStyle/>
          <a:p>
            <a:endParaRPr lang="en-US"/>
          </a:p>
        </p:txBody>
      </p:sp>
      <p:sp>
        <p:nvSpPr>
          <p:cNvPr id="28" name="Text 22"/>
          <p:cNvSpPr txBox="1"/>
          <p:nvPr/>
        </p:nvSpPr>
        <p:spPr>
          <a:xfrm>
            <a:off x="3621024" y="1938528"/>
            <a:ext cx="1792224"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طلب مودع</a:t>
            </a:r>
            <a:endParaRPr lang="en-US" sz="1800" dirty="0">
              <a:latin typeface="Times New Roman"/>
              <a:ea typeface="Times New Roman"/>
              <a:cs typeface="Traditional Arabic"/>
            </a:endParaRPr>
          </a:p>
        </p:txBody>
      </p:sp>
      <p:sp>
        <p:nvSpPr>
          <p:cNvPr id="29" name="Text 23"/>
          <p:cNvSpPr txBox="1"/>
          <p:nvPr/>
        </p:nvSpPr>
        <p:spPr>
          <a:xfrm>
            <a:off x="3547872" y="2414016"/>
            <a:ext cx="1938528" cy="73152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طلب براءة اختراع قيد الإجراءات؛ وليس براءة ممنوحة.</a:t>
            </a:r>
            <a:endParaRPr lang="en-US" sz="1800" dirty="0">
              <a:latin typeface="Times New Roman"/>
              <a:ea typeface="Times New Roman"/>
              <a:cs typeface="Traditional Arabic"/>
            </a:endParaRPr>
          </a:p>
        </p:txBody>
      </p:sp>
      <p:sp>
        <p:nvSpPr>
          <p:cNvPr id="30" name="Shape 24"/>
          <p:cNvSpPr/>
          <p:nvPr/>
        </p:nvSpPr>
        <p:spPr>
          <a:xfrm>
            <a:off x="649224" y="1097280"/>
            <a:ext cx="2404872" cy="2331720"/>
          </a:xfrm>
          <a:prstGeom prst="roundRect">
            <a:avLst>
              <a:gd name="adj" fmla="val 3137"/>
            </a:avLst>
          </a:prstGeom>
          <a:solidFill>
            <a:srgbClr val="FFFFFF"/>
          </a:solidFill>
          <a:ln w="15240">
            <a:solidFill>
              <a:srgbClr val="2EAD70"/>
            </a:solidFill>
            <a:prstDash val="solid"/>
          </a:ln>
          <a:effectLst>
            <a:outerShdw blurRad="12700" dist="50800" dir="2700000" algn="bl" rotWithShape="0">
              <a:srgbClr val="000000">
                <a:alpha val="8000"/>
              </a:srgbClr>
            </a:outerShdw>
          </a:effectLst>
        </p:spPr>
        <p:txBody>
          <a:bodyPr/>
          <a:lstStyle/>
          <a:p>
            <a:endParaRPr lang="en-US"/>
          </a:p>
        </p:txBody>
      </p:sp>
      <p:sp>
        <p:nvSpPr>
          <p:cNvPr id="31" name="Shape 25"/>
          <p:cNvSpPr/>
          <p:nvPr/>
        </p:nvSpPr>
        <p:spPr>
          <a:xfrm>
            <a:off x="2350008" y="1298448"/>
            <a:ext cx="475488" cy="475488"/>
          </a:xfrm>
          <a:prstGeom prst="ellipse">
            <a:avLst/>
          </a:prstGeom>
          <a:solidFill>
            <a:srgbClr val="2EAD70"/>
          </a:solidFill>
          <a:ln w="12700">
            <a:solidFill>
              <a:srgbClr val="2EAD70">
                <a:alpha val="0"/>
              </a:srgbClr>
            </a:solidFill>
            <a:prstDash val="solid"/>
          </a:ln>
        </p:spPr>
        <p:txBody>
          <a:bodyPr/>
          <a:lstStyle/>
          <a:p>
            <a:endParaRPr lang="en-US"/>
          </a:p>
        </p:txBody>
      </p:sp>
      <p:pic>
        <p:nvPicPr>
          <p:cNvPr id="32"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468880" y="1417320"/>
            <a:ext cx="237744" cy="237744"/>
          </a:xfrm>
          <a:prstGeom prst="rect">
            <a:avLst/>
          </a:prstGeom>
        </p:spPr>
      </p:pic>
      <p:sp>
        <p:nvSpPr>
          <p:cNvPr id="33" name="Text 26"/>
          <p:cNvSpPr txBox="1"/>
          <p:nvPr/>
        </p:nvSpPr>
        <p:spPr>
          <a:xfrm>
            <a:off x="832104" y="1325880"/>
            <a:ext cx="1389888" cy="402336"/>
          </a:xfrm>
          <a:prstGeom prst="rect">
            <a:avLst/>
          </a:prstGeom>
          <a:noFill/>
          <a:ln/>
        </p:spPr>
        <p:txBody>
          <a:bodyPr wrap="square" lIns="0" tIns="0" rIns="0" bIns="0" rtlCol="0" anchor="ctr">
            <a:normAutofit/>
          </a:bodyPr>
          <a:lstStyle/>
          <a:p>
            <a:pPr marL="0" indent="0" algn="r" rtl="1">
              <a:lnSpc>
                <a:spcPct val="100000"/>
              </a:lnSpc>
              <a:buNone/>
            </a:pPr>
            <a:r>
              <a:rPr lang="en-US" sz="2100" b="1" dirty="0">
                <a:solidFill>
                  <a:srgbClr val="2EAD70"/>
                </a:solidFill>
                <a:latin typeface="Times New Roman" pitchFamily="34" charset="0"/>
                <a:ea typeface="Times New Roman" pitchFamily="34" charset="-122"/>
                <a:cs typeface="Traditional Arabic" pitchFamily="34" charset="-120"/>
              </a:rPr>
              <a:t>نشر ومشاركة</a:t>
            </a:r>
            <a:endParaRPr lang="en-US" sz="2100" dirty="0">
              <a:latin typeface="Times New Roman"/>
              <a:ea typeface="Times New Roman"/>
              <a:cs typeface="Traditional Arabic"/>
            </a:endParaRPr>
          </a:p>
        </p:txBody>
      </p:sp>
      <p:sp>
        <p:nvSpPr>
          <p:cNvPr id="34" name="Shape 27"/>
          <p:cNvSpPr/>
          <p:nvPr/>
        </p:nvSpPr>
        <p:spPr>
          <a:xfrm>
            <a:off x="877824" y="1920240"/>
            <a:ext cx="1938528" cy="365760"/>
          </a:xfrm>
          <a:prstGeom prst="roundRect">
            <a:avLst>
              <a:gd name="adj" fmla="val 20000"/>
            </a:avLst>
          </a:prstGeom>
          <a:solidFill>
            <a:srgbClr val="2EAD70"/>
          </a:solidFill>
          <a:ln w="12700">
            <a:solidFill>
              <a:srgbClr val="2EAD70">
                <a:alpha val="0"/>
              </a:srgbClr>
            </a:solidFill>
            <a:prstDash val="solid"/>
          </a:ln>
        </p:spPr>
        <p:txBody>
          <a:bodyPr/>
          <a:lstStyle/>
          <a:p>
            <a:endParaRPr lang="en-US"/>
          </a:p>
        </p:txBody>
      </p:sp>
      <p:sp>
        <p:nvSpPr>
          <p:cNvPr id="35" name="Text 28"/>
          <p:cNvSpPr txBox="1"/>
          <p:nvPr/>
        </p:nvSpPr>
        <p:spPr>
          <a:xfrm>
            <a:off x="950976" y="1938528"/>
            <a:ext cx="1792224" cy="329184"/>
          </a:xfrm>
          <a:prstGeom prst="rect">
            <a:avLst/>
          </a:prstGeom>
          <a:noFill/>
          <a:ln/>
        </p:spPr>
        <p:txBody>
          <a:bodyPr wrap="square" lIns="0" tIns="0" rIns="0" bIns="0" rtlCol="0" anchor="ctr">
            <a:normAutofit/>
          </a:bodyPr>
          <a:lstStyle/>
          <a:p>
            <a:pPr marL="0" indent="0" algn="ctr" rtl="1">
              <a:lnSpc>
                <a:spcPct val="100000"/>
              </a:lnSpc>
              <a:buNone/>
            </a:pPr>
            <a:r>
              <a:rPr lang="en-US" sz="1800" b="1" dirty="0">
                <a:solidFill>
                  <a:srgbClr val="FFFFFF"/>
                </a:solidFill>
                <a:latin typeface="Times New Roman" pitchFamily="34" charset="0"/>
                <a:ea typeface="Times New Roman" pitchFamily="34" charset="-122"/>
                <a:cs typeface="Traditional Arabic" pitchFamily="34" charset="-120"/>
              </a:rPr>
              <a:t>حالات موثقة</a:t>
            </a:r>
            <a:endParaRPr lang="en-US" sz="1800" dirty="0">
              <a:latin typeface="Times New Roman"/>
              <a:ea typeface="Times New Roman"/>
              <a:cs typeface="Traditional Arabic"/>
            </a:endParaRPr>
          </a:p>
        </p:txBody>
      </p:sp>
      <p:sp>
        <p:nvSpPr>
          <p:cNvPr id="36" name="Text 29"/>
          <p:cNvSpPr txBox="1"/>
          <p:nvPr/>
        </p:nvSpPr>
        <p:spPr>
          <a:xfrm>
            <a:off x="877824" y="2414016"/>
            <a:ext cx="1938528" cy="731520"/>
          </a:xfrm>
          <a:prstGeom prst="rect">
            <a:avLst/>
          </a:prstGeom>
          <a:noFill/>
          <a:ln/>
        </p:spPr>
        <p:txBody>
          <a:bodyPr wrap="square" lIns="0" tIns="0" rIns="0" bIns="0" rtlCol="0" anchor="t">
            <a:normAutofit/>
          </a:bodyPr>
          <a:lstStyle/>
          <a:p>
            <a:pPr marL="0" indent="0" algn="ctr" rtl="1">
              <a:lnSpc>
                <a:spcPct val="100000"/>
              </a:lnSpc>
              <a:buNone/>
            </a:pPr>
            <a:r>
              <a:rPr lang="en-US" sz="1800" dirty="0">
                <a:solidFill>
                  <a:srgbClr val="263844"/>
                </a:solidFill>
                <a:latin typeface="Times New Roman" pitchFamily="34" charset="0"/>
                <a:ea typeface="Times New Roman" pitchFamily="34" charset="-122"/>
                <a:cs typeface="Traditional Arabic" pitchFamily="34" charset="-120"/>
              </a:rPr>
              <a:t>بحث مستقل، وبحث مستل مقبول للمشاركة في مؤتمر دولي.</a:t>
            </a:r>
            <a:endParaRPr lang="en-US" sz="1800" dirty="0">
              <a:latin typeface="Times New Roman"/>
              <a:ea typeface="Times New Roman"/>
              <a:cs typeface="Traditional Arabic"/>
            </a:endParaRPr>
          </a:p>
        </p:txBody>
      </p:sp>
      <p:sp>
        <p:nvSpPr>
          <p:cNvPr id="37" name="Shape 30"/>
          <p:cNvSpPr/>
          <p:nvPr/>
        </p:nvSpPr>
        <p:spPr>
          <a:xfrm>
            <a:off x="658368" y="3749040"/>
            <a:ext cx="10881360" cy="1719072"/>
          </a:xfrm>
          <a:prstGeom prst="roundRect">
            <a:avLst>
              <a:gd name="adj" fmla="val 4255"/>
            </a:avLst>
          </a:prstGeom>
          <a:solidFill>
            <a:srgbClr val="0B2D45"/>
          </a:solidFill>
          <a:ln w="12700">
            <a:solidFill>
              <a:srgbClr val="0B2D45">
                <a:alpha val="0"/>
              </a:srgbClr>
            </a:solidFill>
            <a:prstDash val="solid"/>
          </a:ln>
          <a:effectLst>
            <a:outerShdw blurRad="17780" dist="50800" dir="2700000" algn="bl" rotWithShape="0">
              <a:srgbClr val="000000">
                <a:alpha val="12000"/>
              </a:srgbClr>
            </a:outerShdw>
          </a:effectLst>
        </p:spPr>
        <p:txBody>
          <a:bodyPr/>
          <a:lstStyle/>
          <a:p>
            <a:endParaRPr lang="en-US"/>
          </a:p>
        </p:txBody>
      </p:sp>
      <p:pic>
        <p:nvPicPr>
          <p:cNvPr id="38"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625328" y="4059936"/>
            <a:ext cx="384048" cy="384048"/>
          </a:xfrm>
          <a:prstGeom prst="rect">
            <a:avLst/>
          </a:prstGeom>
        </p:spPr>
      </p:pic>
      <p:sp>
        <p:nvSpPr>
          <p:cNvPr id="39" name="Text 31"/>
          <p:cNvSpPr txBox="1"/>
          <p:nvPr/>
        </p:nvSpPr>
        <p:spPr>
          <a:xfrm>
            <a:off x="932688" y="3986784"/>
            <a:ext cx="9326880" cy="987552"/>
          </a:xfrm>
          <a:prstGeom prst="rect">
            <a:avLst/>
          </a:prstGeom>
          <a:noFill/>
          <a:ln/>
        </p:spPr>
        <p:txBody>
          <a:bodyPr wrap="square" lIns="0" tIns="0" rIns="0" bIns="0" rtlCol="0" anchor="ctr">
            <a:normAutofit/>
          </a:bodyPr>
          <a:lstStyle/>
          <a:p>
            <a:pPr marL="0" indent="0" algn="ctr" rtl="1">
              <a:lnSpc>
                <a:spcPct val="105000"/>
              </a:lnSpc>
              <a:buNone/>
            </a:pPr>
            <a:r>
              <a:rPr lang="en-US" sz="2700" b="1" dirty="0">
                <a:solidFill>
                  <a:srgbClr val="FFFFFF"/>
                </a:solidFill>
                <a:latin typeface="Times New Roman" pitchFamily="34" charset="0"/>
                <a:ea typeface="Times New Roman" pitchFamily="34" charset="-122"/>
                <a:cs typeface="Traditional Arabic" pitchFamily="34" charset="-120"/>
              </a:rPr>
              <a:t>في عصر الذكاء الاصطناعي، لا تقاس قوة الجامعة بعدد التطبيقات المتاحة،</a:t>
            </a:r>
            <a:endParaRPr lang="en-US" sz="2700" dirty="0">
              <a:latin typeface="Times New Roman"/>
              <a:ea typeface="Times New Roman"/>
              <a:cs typeface="Traditional Arabic"/>
            </a:endParaRPr>
          </a:p>
          <a:p>
            <a:pPr marL="0" indent="0" algn="ctr" rtl="1">
              <a:lnSpc>
                <a:spcPct val="105000"/>
              </a:lnSpc>
              <a:buNone/>
            </a:pPr>
            <a:r>
              <a:rPr lang="en-US" sz="2700" b="1" dirty="0">
                <a:solidFill>
                  <a:srgbClr val="FFFFFF"/>
                </a:solidFill>
                <a:latin typeface="Times New Roman" pitchFamily="34" charset="0"/>
                <a:ea typeface="Times New Roman" pitchFamily="34" charset="-122"/>
                <a:cs typeface="Traditional Arabic" pitchFamily="34" charset="-120"/>
              </a:rPr>
              <a:t>بل بقدرتها على تحويلها إلى تعلّم واضح، قابل للقياس، وعادل في فائدته.</a:t>
            </a:r>
            <a:endParaRPr lang="en-US" sz="2700" dirty="0">
              <a:latin typeface="Times New Roman"/>
              <a:ea typeface="Times New Roman"/>
              <a:cs typeface="Traditional Arabic"/>
            </a:endParaRPr>
          </a:p>
        </p:txBody>
      </p:sp>
      <p:sp>
        <p:nvSpPr>
          <p:cNvPr id="40" name="Text 32"/>
          <p:cNvSpPr txBox="1"/>
          <p:nvPr/>
        </p:nvSpPr>
        <p:spPr>
          <a:xfrm>
            <a:off x="4663440" y="5705856"/>
            <a:ext cx="2852928" cy="457200"/>
          </a:xfrm>
          <a:prstGeom prst="rect">
            <a:avLst/>
          </a:prstGeom>
          <a:noFill/>
          <a:ln/>
        </p:spPr>
        <p:txBody>
          <a:bodyPr wrap="square" lIns="0" tIns="0" rIns="0" bIns="0" rtlCol="0" anchor="ctr">
            <a:normAutofit/>
          </a:bodyPr>
          <a:lstStyle/>
          <a:p>
            <a:pPr marL="0" indent="0" algn="ctr" rtl="1">
              <a:lnSpc>
                <a:spcPct val="100000"/>
              </a:lnSpc>
              <a:buNone/>
            </a:pPr>
            <a:r>
              <a:rPr lang="en-US" sz="2500" b="1" dirty="0">
                <a:solidFill>
                  <a:srgbClr val="0B2D45"/>
                </a:solidFill>
                <a:latin typeface="Times New Roman" pitchFamily="34" charset="0"/>
                <a:ea typeface="Times New Roman" pitchFamily="34" charset="-122"/>
                <a:cs typeface="Traditional Arabic" pitchFamily="34" charset="-120"/>
              </a:rPr>
              <a:t>شكرًا لكم</a:t>
            </a:r>
            <a:endParaRPr lang="en-US" sz="2500" dirty="0">
              <a:latin typeface="Times New Roman"/>
              <a:ea typeface="Times New Roman"/>
              <a:cs typeface="Traditional Arabic"/>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Times New Roman"/>
        <a:ea typeface="Times New Roman"/>
        <a:cs typeface="Traditional Arabic"/>
        <a:font script="Jpan" typeface="游ゴシック Light"/>
        <a:font script="Hang" typeface="맑은 고딕"/>
        <a:font script="Hans" typeface="等线 Light"/>
        <a:font script="Hant" typeface="新細明體"/>
        <a:font script="Arab" typeface="Traditional Arabic"/>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Times New Roman"/>
        <a:ea typeface="Times New Roman"/>
        <a:cs typeface="Traditional Arabic"/>
        <a:font script="Jpan" typeface="游ゴシック"/>
        <a:font script="Hang" typeface="맑은 고딕"/>
        <a:font script="Hans" typeface="等线"/>
        <a:font script="Hant" typeface="新細明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TotalTime>
  <Words>1641</Words>
  <Application>Microsoft Office PowerPoint</Application>
  <PresentationFormat>Widescreen</PresentationFormat>
  <Paragraphs>280</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Alexandria</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Midocean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تأثير استخدام تطبيقات الذكاء الاصطناعي التوليدي على جودة مخرجات التعلم</dc:title>
  <dc:subject>Final PhD Viva Presentation</dc:subject>
  <dc:creator>OpenAI</dc:creator>
  <cp:lastModifiedBy>Sarah Hamo. Alqahtani</cp:lastModifiedBy>
  <cp:revision>14</cp:revision>
  <dcterms:created xsi:type="dcterms:W3CDTF">2026-10-08T19:35:23Z</dcterms:created>
  <dcterms:modified xsi:type="dcterms:W3CDTF">2026-10-09T14:34:37Z</dcterms:modified>
</cp:coreProperties>
</file>