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2" r:id="rId5"/>
    <p:sldId id="263" r:id="rId6"/>
    <p:sldId id="286" r:id="rId7"/>
    <p:sldId id="264" r:id="rId8"/>
    <p:sldId id="265" r:id="rId9"/>
    <p:sldId id="266" r:id="rId10"/>
    <p:sldId id="267" r:id="rId11"/>
    <p:sldId id="268" r:id="rId12"/>
    <p:sldId id="279" r:id="rId13"/>
    <p:sldId id="269" r:id="rId14"/>
    <p:sldId id="270" r:id="rId15"/>
    <p:sldId id="271" r:id="rId16"/>
    <p:sldId id="272" r:id="rId17"/>
    <p:sldId id="273" r:id="rId18"/>
    <p:sldId id="280" r:id="rId19"/>
    <p:sldId id="274" r:id="rId20"/>
    <p:sldId id="281" r:id="rId21"/>
    <p:sldId id="282" r:id="rId22"/>
    <p:sldId id="283" r:id="rId23"/>
    <p:sldId id="284" r:id="rId24"/>
    <p:sldId id="285" r:id="rId25"/>
    <p:sldId id="257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4/3/2023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python.org/downloads/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7.emf"/><Relationship Id="rId7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7.emf"/><Relationship Id="rId7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7.emf"/><Relationship Id="rId7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E0E63C-EA4C-C873-DCB4-9EB5E74F0035}"/>
              </a:ext>
            </a:extLst>
          </p:cNvPr>
          <p:cNvSpPr txBox="1"/>
          <p:nvPr/>
        </p:nvSpPr>
        <p:spPr>
          <a:xfrm>
            <a:off x="6741884" y="3340034"/>
            <a:ext cx="52661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 Programming Language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1892C1-E680-952B-DD0E-B1DAE0C759DB}"/>
              </a:ext>
            </a:extLst>
          </p:cNvPr>
          <p:cNvSpPr txBox="1"/>
          <p:nvPr/>
        </p:nvSpPr>
        <p:spPr>
          <a:xfrm>
            <a:off x="85763" y="695752"/>
            <a:ext cx="584006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Information Systems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What is Programming?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918085"/>
            <a:ext cx="9666288" cy="2534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Just like we humans can understand a few languages (Arabic, English, etc.), so is the case with computers.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Computers understand instructions that are written in a specific syntactical form called a programming language.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Simply, programming is a way to tell computers to do a specific task.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Some of the popular Programming languages are Python, C, C++, Java, </a:t>
            </a:r>
            <a:r>
              <a:rPr lang="en-US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etc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What is Python?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918085"/>
            <a:ext cx="96662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is a popular programming language. It was created by Guido van Rossum, and released in 1991.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It is used for:</a:t>
            </a:r>
          </a:p>
          <a:p>
            <a:pPr marL="800100" lvl="1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 development (server-side),</a:t>
            </a:r>
          </a:p>
          <a:p>
            <a:pPr marL="800100" lvl="1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software development,</a:t>
            </a:r>
          </a:p>
          <a:p>
            <a:pPr marL="800100" lvl="1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system scripting.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7052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Why Python?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918085"/>
            <a:ext cx="96662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Python works on different platforms (Windows, Mac, Linux, Raspberry Pi, </a:t>
            </a:r>
            <a:r>
              <a:rPr lang="en-US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etc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has a simple syntax similar to the English language.</a:t>
            </a:r>
            <a:b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</a:b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has syntax that allows developers to write programs with fewer lines than some other programming languages.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8916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59889"/>
            <a:ext cx="8365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</a:rPr>
              <a:t>Python Syntax compared to other programming languages</a:t>
            </a:r>
            <a:endParaRPr lang="en-US" sz="20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610200"/>
            <a:ext cx="105244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was designed for readability and has some similarities to the English language with influence from mathematics.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uses new lines to complete a command, as opposed to other programming languages which often use semicolons or parentheses.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relies on indentation, using whitespace, to define scope; such as the scope of loops, functions and classes. Other programming languages often use curly-brackets for this purpose.</a:t>
            </a:r>
          </a:p>
        </p:txBody>
      </p:sp>
    </p:spTree>
    <p:extLst>
      <p:ext uri="{BB962C8B-B14F-4D97-AF65-F5344CB8AC3E}">
        <p14:creationId xmlns:p14="http://schemas.microsoft.com/office/powerpoint/2010/main" val="35323972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59889"/>
            <a:ext cx="8365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</a:rPr>
              <a:t>Download Python Program Software</a:t>
            </a:r>
            <a:endParaRPr lang="en-US" sz="20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610200"/>
            <a:ext cx="10524491" cy="2782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/>
              <a:t>Go to Download Python page on the official site </a:t>
            </a:r>
            <a:r>
              <a:rPr lang="en-US" dirty="0">
                <a:hlinkClick r:id="rId6"/>
              </a:rPr>
              <a:t>https://www.python.org/downloads/</a:t>
            </a:r>
            <a:endParaRPr lang="en-US" dirty="0"/>
          </a:p>
          <a:p>
            <a:pPr>
              <a:lnSpc>
                <a:spcPct val="200000"/>
              </a:lnSpc>
            </a:pPr>
            <a:r>
              <a:rPr lang="en-US" dirty="0"/>
              <a:t>and click Download Python 3. </a:t>
            </a:r>
          </a:p>
          <a:p>
            <a:pPr>
              <a:lnSpc>
                <a:spcPct val="200000"/>
              </a:lnSpc>
            </a:pPr>
            <a:r>
              <a:rPr lang="en-US" dirty="0"/>
              <a:t>• When the download is completed, double-click the file and follow the instructions to install it. </a:t>
            </a:r>
          </a:p>
          <a:p>
            <a:pPr>
              <a:lnSpc>
                <a:spcPct val="200000"/>
              </a:lnSpc>
            </a:pPr>
            <a:r>
              <a:rPr lang="en-US" dirty="0"/>
              <a:t>• When Python is installed, a program called IDLE is also installed along with it. It provides graphical user interface to work with Python.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403726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Variables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1330476" y="1846924"/>
            <a:ext cx="10186609" cy="38807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srgbClr val="000000"/>
                </a:solidFill>
                <a:latin typeface="Segoe UI" panose="020B0502040204020203" pitchFamily="34" charset="0"/>
              </a:rPr>
              <a:t>Creating Variables</a:t>
            </a:r>
          </a:p>
          <a:p>
            <a: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  <a:t>Variables are containers for storing data values.</a:t>
            </a:r>
          </a:p>
          <a:p>
            <a: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  <a:t>Unlike other programming languages, Python has no command for declaring a variable.</a:t>
            </a:r>
          </a:p>
          <a:p>
            <a: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  <a:t>A variable is created the moment you first assign a value to it.</a:t>
            </a: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9F93B34-EBAD-4153-8670-D1E5EE786D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72646" y="4512818"/>
            <a:ext cx="1714543" cy="121487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81F03E6-A721-4ED9-B41C-0E067787B6D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42779" y="4702671"/>
            <a:ext cx="1011787" cy="975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4344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Variables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1461105" y="1846924"/>
            <a:ext cx="10881912" cy="38807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  <a:t>Variables do not need to be declared with any particular type and can even change type after they have been set.</a:t>
            </a:r>
          </a:p>
          <a:p>
            <a:endParaRPr lang="en-US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  <a:t> String variables can be declared either by using single or double quotes:</a:t>
            </a:r>
          </a:p>
          <a:p>
            <a:pPr marL="0" indent="0">
              <a:buFont typeface="Arial" panose="020B0604020202020204" pitchFamily="34" charset="0"/>
              <a:buNone/>
            </a:pPr>
            <a:b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</a:br>
            <a:endParaRPr lang="en-US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b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</a:b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27FE3F9-C39B-4C4B-9CD3-430497BBF9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62416" y="2942680"/>
            <a:ext cx="3638298" cy="112715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07BA831-6AE8-45A9-9ED5-0BB41FA161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08168" y="4827807"/>
            <a:ext cx="2343037" cy="1010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289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Variables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44338" y="1989434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rgbClr val="008000"/>
                </a:solidFill>
                <a:latin typeface="Consolas" panose="020B0609020204030204" pitchFamily="49" charset="0"/>
              </a:rPr>
              <a:t>#Legal variable names:</a:t>
            </a:r>
            <a:br>
              <a:rPr lang="en-US" dirty="0">
                <a:solidFill>
                  <a:srgbClr val="008000"/>
                </a:solidFill>
                <a:latin typeface="Consolas" panose="020B0609020204030204" pitchFamily="49" charset="0"/>
              </a:rPr>
            </a:br>
            <a:r>
              <a:rPr lang="en-US" dirty="0" err="1">
                <a:solidFill>
                  <a:srgbClr val="000000"/>
                </a:solidFill>
                <a:latin typeface="Consolas" panose="020B0609020204030204" pitchFamily="49" charset="0"/>
              </a:rPr>
              <a:t>myvar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 = </a:t>
            </a:r>
            <a:r>
              <a:rPr lang="en-US" dirty="0">
                <a:solidFill>
                  <a:srgbClr val="A52A2A"/>
                </a:solidFill>
                <a:latin typeface="Consolas" panose="020B0609020204030204" pitchFamily="49" charset="0"/>
              </a:rPr>
              <a:t>"John"</a:t>
            </a:r>
            <a:b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US" dirty="0" err="1">
                <a:solidFill>
                  <a:srgbClr val="000000"/>
                </a:solidFill>
                <a:latin typeface="Consolas" panose="020B0609020204030204" pitchFamily="49" charset="0"/>
              </a:rPr>
              <a:t>my_var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 = </a:t>
            </a:r>
            <a:r>
              <a:rPr lang="en-US" dirty="0">
                <a:solidFill>
                  <a:srgbClr val="A52A2A"/>
                </a:solidFill>
                <a:latin typeface="Consolas" panose="020B0609020204030204" pitchFamily="49" charset="0"/>
              </a:rPr>
              <a:t>"John"</a:t>
            </a:r>
            <a:b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_</a:t>
            </a:r>
            <a:r>
              <a:rPr lang="en-US" dirty="0" err="1">
                <a:solidFill>
                  <a:srgbClr val="000000"/>
                </a:solidFill>
                <a:latin typeface="Consolas" panose="020B0609020204030204" pitchFamily="49" charset="0"/>
              </a:rPr>
              <a:t>my_var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 = </a:t>
            </a:r>
            <a:r>
              <a:rPr lang="en-US" dirty="0">
                <a:solidFill>
                  <a:srgbClr val="A52A2A"/>
                </a:solidFill>
                <a:latin typeface="Consolas" panose="020B0609020204030204" pitchFamily="49" charset="0"/>
              </a:rPr>
              <a:t>"John"</a:t>
            </a:r>
            <a:b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US" dirty="0" err="1">
                <a:solidFill>
                  <a:srgbClr val="000000"/>
                </a:solidFill>
                <a:latin typeface="Consolas" panose="020B0609020204030204" pitchFamily="49" charset="0"/>
              </a:rPr>
              <a:t>myVar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 = </a:t>
            </a:r>
            <a:r>
              <a:rPr lang="en-US" dirty="0">
                <a:solidFill>
                  <a:srgbClr val="A52A2A"/>
                </a:solidFill>
                <a:latin typeface="Consolas" panose="020B0609020204030204" pitchFamily="49" charset="0"/>
              </a:rPr>
              <a:t>"John"</a:t>
            </a:r>
            <a:b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MYVAR = </a:t>
            </a:r>
            <a:r>
              <a:rPr lang="en-US" dirty="0">
                <a:solidFill>
                  <a:srgbClr val="A52A2A"/>
                </a:solidFill>
                <a:latin typeface="Consolas" panose="020B0609020204030204" pitchFamily="49" charset="0"/>
              </a:rPr>
              <a:t>"John"</a:t>
            </a:r>
            <a:b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myvar2 = </a:t>
            </a:r>
            <a:r>
              <a:rPr lang="en-US" dirty="0">
                <a:solidFill>
                  <a:srgbClr val="A52A2A"/>
                </a:solidFill>
                <a:latin typeface="Consolas" panose="020B0609020204030204" pitchFamily="49" charset="0"/>
              </a:rPr>
              <a:t>"John"</a:t>
            </a:r>
            <a:b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b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US" dirty="0">
                <a:solidFill>
                  <a:srgbClr val="008000"/>
                </a:solidFill>
                <a:latin typeface="Consolas" panose="020B0609020204030204" pitchFamily="49" charset="0"/>
              </a:rPr>
              <a:t>#Illegal variable names:</a:t>
            </a:r>
            <a:br>
              <a:rPr lang="en-US" dirty="0">
                <a:solidFill>
                  <a:srgbClr val="008000"/>
                </a:solidFill>
                <a:latin typeface="Consolas" panose="020B0609020204030204" pitchFamily="49" charset="0"/>
              </a:rPr>
            </a:b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2myvar = </a:t>
            </a:r>
            <a:r>
              <a:rPr lang="en-US" dirty="0">
                <a:solidFill>
                  <a:srgbClr val="A52A2A"/>
                </a:solidFill>
                <a:latin typeface="Consolas" panose="020B0609020204030204" pitchFamily="49" charset="0"/>
              </a:rPr>
              <a:t>"John"</a:t>
            </a:r>
            <a:b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my-</a:t>
            </a:r>
            <a:r>
              <a:rPr lang="en-US" dirty="0" err="1">
                <a:solidFill>
                  <a:srgbClr val="000000"/>
                </a:solidFill>
                <a:latin typeface="Consolas" panose="020B0609020204030204" pitchFamily="49" charset="0"/>
              </a:rPr>
              <a:t>var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 = </a:t>
            </a:r>
            <a:r>
              <a:rPr lang="en-US" dirty="0">
                <a:solidFill>
                  <a:srgbClr val="A52A2A"/>
                </a:solidFill>
                <a:latin typeface="Consolas" panose="020B0609020204030204" pitchFamily="49" charset="0"/>
              </a:rPr>
              <a:t>"John"</a:t>
            </a:r>
            <a:b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my </a:t>
            </a:r>
            <a:r>
              <a:rPr lang="en-US" dirty="0" err="1">
                <a:solidFill>
                  <a:srgbClr val="000000"/>
                </a:solidFill>
                <a:latin typeface="Consolas" panose="020B0609020204030204" pitchFamily="49" charset="0"/>
              </a:rPr>
              <a:t>var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 = </a:t>
            </a:r>
            <a:r>
              <a:rPr lang="en-US" dirty="0">
                <a:solidFill>
                  <a:srgbClr val="A52A2A"/>
                </a:solidFill>
                <a:latin typeface="Consolas" panose="020B0609020204030204" pitchFamily="49" charset="0"/>
              </a:rPr>
              <a:t>"John"</a:t>
            </a:r>
            <a:endParaRPr lang="en-US" dirty="0">
              <a:solidFill>
                <a:srgbClr val="000000"/>
              </a:solidFill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51576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Variables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1015277" y="1846924"/>
            <a:ext cx="8596668" cy="38807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srgbClr val="000000"/>
                </a:solidFill>
                <a:latin typeface="Segoe UI" panose="020B0502040204020203" pitchFamily="34" charset="0"/>
              </a:rPr>
              <a:t>Assign Value to Multiple Variables</a:t>
            </a:r>
          </a:p>
          <a:p>
            <a:pPr marL="0" indent="0">
              <a:buFont typeface="Arial" panose="020B0604020202020204" pitchFamily="34" charset="0"/>
              <a:buNone/>
            </a:pPr>
            <a:br>
              <a:rPr lang="en-US"/>
            </a:b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C2F5CFD-BC7D-4906-BC86-11C2BB46CE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80786" y="2502217"/>
            <a:ext cx="4324350" cy="10858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3F363D4-CC70-4DCB-9B9F-B4EB2078AB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34313" y="2274337"/>
            <a:ext cx="4324350" cy="156197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C94BAE9-698B-4231-83ED-E9318B65717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89831" y="3974448"/>
            <a:ext cx="6522114" cy="2044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9449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Output Variables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703606" y="2101598"/>
            <a:ext cx="10224654" cy="3970546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The Python print statement is often used to output variables.</a:t>
            </a:r>
          </a:p>
          <a:p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To combine both text and a variable, Python uses the + character:</a:t>
            </a: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>
              <a:buNone/>
            </a:pPr>
            <a:b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</a:b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0DFE561-36F0-4E91-8C62-66EA2562D4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4215" y="4159172"/>
            <a:ext cx="3884552" cy="9849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6C8F315-1F9A-4202-8F88-31CEBCF4C4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28903" y="4334459"/>
            <a:ext cx="6106736" cy="76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8237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Output Variables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703606" y="2101598"/>
            <a:ext cx="10224654" cy="397054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If you try to combine a string and a number, Python will give you an error:</a:t>
            </a: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ECC2FBA-8BED-4CC5-8860-B52A6F4FC9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1050" y="3170014"/>
            <a:ext cx="6953250" cy="87378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EBA9AF6-CAF5-4461-9798-AEF8A26CCAA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18653" y="4290732"/>
            <a:ext cx="7728210" cy="158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8549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Output Variables</a:t>
            </a:r>
            <a:b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</a:br>
            <a:endParaRPr lang="en-US" sz="2800" dirty="0">
              <a:solidFill>
                <a:schemeClr val="bg1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1874165" y="1582084"/>
            <a:ext cx="8596668" cy="4363482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Create a variable outside of a function, and use it inside the function</a:t>
            </a: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 Create a variable inside a function, with the same name as the global variable</a:t>
            </a:r>
          </a:p>
          <a:p>
            <a:br>
              <a:rPr lang="en-US" dirty="0"/>
            </a:b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br>
              <a:rPr lang="en-US" dirty="0"/>
            </a:br>
            <a:b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</a:b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FD000EC-0FF8-4B33-8873-594C963CE9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46302" y="2041087"/>
            <a:ext cx="4517205" cy="133277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CEED9D1-87FE-460D-A063-B65DB68106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20350" y="4370376"/>
            <a:ext cx="459105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6980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Variables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1461105" y="1846924"/>
            <a:ext cx="10881912" cy="38807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  <a:t>Variables do not need to be declared with any particular type and can even change type after they have been set.</a:t>
            </a:r>
          </a:p>
          <a:p>
            <a:endParaRPr lang="en-US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  <a:t> String variables can be declared either by using single or double quotes:</a:t>
            </a:r>
          </a:p>
          <a:p>
            <a:pPr marL="0" indent="0">
              <a:buFont typeface="Arial" panose="020B0604020202020204" pitchFamily="34" charset="0"/>
              <a:buNone/>
            </a:pPr>
            <a:b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</a:br>
            <a:endParaRPr lang="en-US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b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</a:b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27FE3F9-C39B-4C4B-9CD3-430497BBF9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62416" y="2942680"/>
            <a:ext cx="3638298" cy="112715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07BA831-6AE8-45A9-9ED5-0BB41FA161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08168" y="4827807"/>
            <a:ext cx="2343037" cy="1010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8678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Comments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85792" y="2247855"/>
            <a:ext cx="960120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Python has commenting capability for the purpose of in-code documentation.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Comments start with a #, and Python will render the rest of the line as a comment.</a:t>
            </a:r>
          </a:p>
          <a:p>
            <a:pPr marL="342900" indent="-342900">
              <a:buFont typeface="+mj-lt"/>
              <a:buAutoNum type="arabicPeriod"/>
            </a:pP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 you can add a multiline string (triple quotes) in your code, and place your comment inside it:</a:t>
            </a:r>
          </a:p>
          <a:p>
            <a:pPr lvl="1"/>
            <a:r>
              <a:rPr lang="ar-EG" altLang="ar-EG" dirty="0">
                <a:solidFill>
                  <a:srgbClr val="000000"/>
                </a:solidFill>
                <a:latin typeface="Verdana" panose="020B0604030504040204" pitchFamily="34" charset="0"/>
              </a:rPr>
              <a:t>To add a </a:t>
            </a:r>
            <a:r>
              <a:rPr lang="ar-EG" altLang="ar-EG" b="1" dirty="0">
                <a:solidFill>
                  <a:srgbClr val="000000"/>
                </a:solidFill>
                <a:latin typeface="Verdana" panose="020B0604030504040204" pitchFamily="34" charset="0"/>
              </a:rPr>
              <a:t>multiline comment </a:t>
            </a:r>
            <a:r>
              <a:rPr lang="ar-EG" altLang="ar-EG" dirty="0">
                <a:solidFill>
                  <a:srgbClr val="000000"/>
                </a:solidFill>
                <a:latin typeface="Verdana" panose="020B0604030504040204" pitchFamily="34" charset="0"/>
              </a:rPr>
              <a:t>you could insert a # for each line</a:t>
            </a: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0986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4515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Python Data Types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1874164" y="1458781"/>
            <a:ext cx="9925949" cy="38807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In Python, the data type is set when you assign a value to a variable:</a:t>
            </a:r>
            <a:b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</a:b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08B6C00-B04C-482F-B92F-82F06CF2D36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54739"/>
          <a:stretch/>
        </p:blipFill>
        <p:spPr>
          <a:xfrm>
            <a:off x="2008413" y="2666730"/>
            <a:ext cx="9791700" cy="1763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9156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Python Data Types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277626" y="2003591"/>
            <a:ext cx="6825774" cy="38807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ar-EG" altLang="ar-EG" sz="1800" dirty="0">
                <a:solidFill>
                  <a:srgbClr val="000000"/>
                </a:solidFill>
                <a:latin typeface="Verdana" panose="020B0604030504040204" pitchFamily="34" charset="0"/>
              </a:rPr>
              <a:t>There are three numeric types in Python:</a:t>
            </a:r>
            <a:endParaRPr lang="ar-EG" altLang="ar-EG" sz="1100" dirty="0"/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EG" altLang="ar-EG" sz="1800" dirty="0">
                <a:solidFill>
                  <a:srgbClr val="DC143C"/>
                </a:solidFill>
                <a:latin typeface="Consolas" panose="020B0609020204030204" pitchFamily="49" charset="0"/>
              </a:rPr>
              <a:t>int</a:t>
            </a:r>
            <a:endParaRPr lang="ar-EG" altLang="ar-EG" sz="1800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ar-EG" sz="1800" dirty="0">
                <a:solidFill>
                  <a:srgbClr val="DC143C"/>
                </a:solidFill>
                <a:latin typeface="Consolas" panose="020B0609020204030204" pitchFamily="49" charset="0"/>
              </a:rPr>
              <a:t>F</a:t>
            </a:r>
            <a:r>
              <a:rPr lang="ar-EG" altLang="ar-EG" sz="1800" dirty="0">
                <a:solidFill>
                  <a:srgbClr val="DC143C"/>
                </a:solidFill>
                <a:latin typeface="Consolas" panose="020B0609020204030204" pitchFamily="49" charset="0"/>
              </a:rPr>
              <a:t>loat</a:t>
            </a:r>
            <a:endParaRPr lang="en-US" altLang="ar-EG" sz="1800" dirty="0">
              <a:solidFill>
                <a:srgbClr val="DC143C"/>
              </a:solidFill>
              <a:latin typeface="Consolas" panose="020B0609020204030204" pitchFamily="49" charset="0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ar-EG" sz="1800" dirty="0">
                <a:solidFill>
                  <a:srgbClr val="DC143C"/>
                </a:solidFill>
                <a:latin typeface="Consolas" panose="020B0609020204030204" pitchFamily="49" charset="0"/>
              </a:rPr>
              <a:t>String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ar-EG" sz="1800" dirty="0">
              <a:solidFill>
                <a:srgbClr val="DC143C"/>
              </a:solidFill>
              <a:latin typeface="Consolas" panose="020B0609020204030204" pitchFamily="49" charset="0"/>
            </a:endParaRPr>
          </a:p>
          <a:p>
            <a:r>
              <a:rPr lang="en-US" sz="1800" dirty="0">
                <a:solidFill>
                  <a:srgbClr val="000000"/>
                </a:solidFill>
                <a:latin typeface="Verdana" panose="020B0604030504040204" pitchFamily="34" charset="0"/>
              </a:rPr>
              <a:t>String literals in python are surrounded by either single quotation marks, or double quotation marks.</a:t>
            </a:r>
          </a:p>
          <a:p>
            <a:r>
              <a:rPr lang="en-US" sz="1800" dirty="0">
                <a:solidFill>
                  <a:srgbClr val="DC143C"/>
                </a:solidFill>
                <a:latin typeface="Consolas" panose="020B0609020204030204" pitchFamily="49" charset="0"/>
              </a:rPr>
              <a:t>'hello'</a:t>
            </a:r>
            <a:r>
              <a:rPr lang="en-US" sz="1800" dirty="0">
                <a:solidFill>
                  <a:srgbClr val="000000"/>
                </a:solidFill>
                <a:latin typeface="Verdana" panose="020B0604030504040204" pitchFamily="34" charset="0"/>
              </a:rPr>
              <a:t> is the same as </a:t>
            </a:r>
            <a:r>
              <a:rPr lang="en-US" sz="1800" dirty="0">
                <a:solidFill>
                  <a:srgbClr val="DC143C"/>
                </a:solidFill>
                <a:latin typeface="Consolas" panose="020B0609020204030204" pitchFamily="49" charset="0"/>
              </a:rPr>
              <a:t>"hello"</a:t>
            </a:r>
            <a:r>
              <a:rPr lang="en-US" sz="1800" dirty="0">
                <a:solidFill>
                  <a:srgbClr val="000000"/>
                </a:solidFill>
                <a:latin typeface="Verdana" panose="020B0604030504040204" pitchFamily="34" charset="0"/>
              </a:rPr>
              <a:t>.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ar-EG" altLang="ar-EG" sz="1800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ar-EG" altLang="ar-EG" sz="1800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ar-EG" altLang="ar-EG" sz="3200" dirty="0">
              <a:latin typeface="Arial" panose="020B060402020202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EA3FCC4-EABE-4F9C-9B19-9A9E86D77F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94949" y="1610200"/>
            <a:ext cx="3877252" cy="15928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82A87C6-F280-454E-AD10-4D32379502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18198" y="3690282"/>
            <a:ext cx="3877252" cy="16654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D234A4B-47B5-4A6B-A10A-1713AE7797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10021" y="4522993"/>
            <a:ext cx="5113057" cy="11899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027751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Python Data Types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707053" y="2153690"/>
            <a:ext cx="10739880" cy="339814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ar-EG" altLang="ar-EG" sz="1800" dirty="0">
                <a:solidFill>
                  <a:srgbClr val="000000"/>
                </a:solidFill>
                <a:latin typeface="Verdana" panose="020B0604030504040204" pitchFamily="34" charset="0"/>
              </a:rPr>
              <a:t>In programming you often need to know if an expression is </a:t>
            </a:r>
            <a:r>
              <a:rPr lang="ar-EG" altLang="ar-EG" sz="1800" dirty="0">
                <a:solidFill>
                  <a:srgbClr val="DC143C"/>
                </a:solidFill>
                <a:latin typeface="Consolas" panose="020B0609020204030204" pitchFamily="49" charset="0"/>
              </a:rPr>
              <a:t>True</a:t>
            </a:r>
            <a:r>
              <a:rPr lang="ar-EG" altLang="ar-EG" sz="1800" dirty="0">
                <a:solidFill>
                  <a:srgbClr val="000000"/>
                </a:solidFill>
                <a:latin typeface="Verdana" panose="020B0604030504040204" pitchFamily="34" charset="0"/>
              </a:rPr>
              <a:t> or </a:t>
            </a:r>
            <a:r>
              <a:rPr lang="ar-EG" altLang="ar-EG" sz="1800" dirty="0">
                <a:solidFill>
                  <a:srgbClr val="DC143C"/>
                </a:solidFill>
                <a:latin typeface="Consolas" panose="020B0609020204030204" pitchFamily="49" charset="0"/>
              </a:rPr>
              <a:t>False</a:t>
            </a:r>
            <a:r>
              <a:rPr lang="ar-EG" altLang="ar-EG" sz="1800" dirty="0">
                <a:solidFill>
                  <a:srgbClr val="000000"/>
                </a:solidFill>
                <a:latin typeface="Verdana" panose="020B0604030504040204" pitchFamily="34" charset="0"/>
              </a:rPr>
              <a:t>.</a:t>
            </a:r>
            <a:r>
              <a:rPr lang="ar-EG" altLang="ar-EG" sz="1100" dirty="0"/>
              <a:t> </a:t>
            </a:r>
            <a:endParaRPr lang="ar-EG" altLang="ar-EG" sz="3200" dirty="0">
              <a:latin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358B7E8-A632-4E40-8FAC-A816946DB3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72307" y="2825207"/>
            <a:ext cx="4019595" cy="1737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89952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18110" y="59228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Python Assignment Operators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1473200" y="1492858"/>
            <a:ext cx="10007600" cy="429568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Assignment operators are used to assign values to variables</a:t>
            </a:r>
          </a:p>
          <a:p>
            <a:pPr marL="0" indent="0">
              <a:buFont typeface="Arial" panose="020B0604020202020204" pitchFamily="34" charset="0"/>
              <a:buNone/>
            </a:pPr>
            <a:br>
              <a:rPr lang="en-US" dirty="0"/>
            </a:br>
            <a:br>
              <a:rPr lang="en-US" dirty="0"/>
            </a:br>
            <a:b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</a:b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1A4BAD2-9EC9-42B6-B4C0-14553997DAE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" b="36160"/>
          <a:stretch/>
        </p:blipFill>
        <p:spPr>
          <a:xfrm>
            <a:off x="3853102" y="2202481"/>
            <a:ext cx="6377430" cy="2973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5463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18110" y="59228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Python Assignment Operators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83B3C8EC-73F9-80B4-D427-2E0A38825F37}"/>
              </a:ext>
            </a:extLst>
          </p:cNvPr>
          <p:cNvSpPr txBox="1">
            <a:spLocks/>
          </p:cNvSpPr>
          <p:nvPr/>
        </p:nvSpPr>
        <p:spPr>
          <a:xfrm>
            <a:off x="545225" y="1717527"/>
            <a:ext cx="4714846" cy="3463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3" panose="05040102010807070707" pitchFamily="18" charset="2"/>
              <a:buNone/>
            </a:pPr>
            <a:r>
              <a:rPr lang="en-US" altLang="en-US" b="1" dirty="0">
                <a:solidFill>
                  <a:srgbClr val="002060"/>
                </a:solidFill>
              </a:rPr>
              <a:t>Shortcut Operators</a:t>
            </a:r>
          </a:p>
          <a:p>
            <a:pPr marL="0" indent="0">
              <a:buNone/>
            </a:pPr>
            <a:endParaRPr lang="en-US" altLang="en-US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CA9FE94-86CB-7C36-7A7D-50232C7D0E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4257118"/>
              </p:ext>
            </p:extLst>
          </p:nvPr>
        </p:nvGraphicFramePr>
        <p:xfrm>
          <a:off x="408788" y="2380177"/>
          <a:ext cx="4064000" cy="2967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8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Operator</a:t>
                      </a:r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Equivalent to</a:t>
                      </a:r>
                    </a:p>
                  </a:txBody>
                  <a:tcPr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+=  Y</a:t>
                      </a:r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X =  X + Y</a:t>
                      </a:r>
                    </a:p>
                  </a:txBody>
                  <a:tcPr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- = Y</a:t>
                      </a:r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=  X - Y</a:t>
                      </a:r>
                    </a:p>
                  </a:txBody>
                  <a:tcPr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* =  Y</a:t>
                      </a:r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=  X * Y</a:t>
                      </a:r>
                    </a:p>
                  </a:txBody>
                  <a:tcPr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/ =  Y </a:t>
                      </a:r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=  X / Y</a:t>
                      </a:r>
                    </a:p>
                  </a:txBody>
                  <a:tcPr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//=  Y</a:t>
                      </a:r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=  X // Y</a:t>
                      </a:r>
                    </a:p>
                  </a:txBody>
                  <a:tcPr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**=  Y</a:t>
                      </a:r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=  X ** Y</a:t>
                      </a:r>
                    </a:p>
                  </a:txBody>
                  <a:tcPr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% =  Y</a:t>
                      </a:r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=  X % Y</a:t>
                      </a:r>
                    </a:p>
                  </a:txBody>
                  <a:tcPr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5" name="Picture 2">
            <a:extLst>
              <a:ext uri="{FF2B5EF4-FFF2-40B4-BE49-F238E27FC236}">
                <a16:creationId xmlns:a16="http://schemas.microsoft.com/office/drawing/2014/main" id="{167E3228-0132-5D08-0334-2D0F01A3D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027" y="1277104"/>
            <a:ext cx="2603500" cy="5273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">
            <a:extLst>
              <a:ext uri="{FF2B5EF4-FFF2-40B4-BE49-F238E27FC236}">
                <a16:creationId xmlns:a16="http://schemas.microsoft.com/office/drawing/2014/main" id="{E38C20A7-6455-4668-D61E-106392216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633" y="1450044"/>
            <a:ext cx="3795571" cy="19776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>
            <a:extLst>
              <a:ext uri="{FF2B5EF4-FFF2-40B4-BE49-F238E27FC236}">
                <a16:creationId xmlns:a16="http://schemas.microsoft.com/office/drawing/2014/main" id="{B24F1E3D-6321-7A83-072F-44ACF6A6A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475" y="3921879"/>
            <a:ext cx="3130550" cy="2628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45985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18110" y="59228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User Enter Number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F57CB46A-080A-A892-7456-F086F49AB728}"/>
              </a:ext>
            </a:extLst>
          </p:cNvPr>
          <p:cNvSpPr txBox="1"/>
          <p:nvPr/>
        </p:nvSpPr>
        <p:spPr>
          <a:xfrm>
            <a:off x="1267713" y="2034666"/>
            <a:ext cx="9533100" cy="2428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lvl="1">
              <a:spcBef>
                <a:spcPts val="100"/>
              </a:spcBef>
            </a:pPr>
            <a:r>
              <a:rPr sz="2800" dirty="0">
                <a:latin typeface="Corbel"/>
                <a:cs typeface="Corbel"/>
              </a:rPr>
              <a:t>X=input("</a:t>
            </a:r>
            <a:r>
              <a:rPr sz="2800" spc="-20" dirty="0">
                <a:latin typeface="Corbel"/>
                <a:cs typeface="Corbel"/>
              </a:rPr>
              <a:t> </a:t>
            </a:r>
            <a:r>
              <a:rPr sz="2800" spc="-5" dirty="0">
                <a:latin typeface="Corbel"/>
                <a:cs typeface="Corbel"/>
              </a:rPr>
              <a:t>Enter</a:t>
            </a:r>
            <a:r>
              <a:rPr sz="2800" spc="-10" dirty="0">
                <a:latin typeface="Corbel"/>
                <a:cs typeface="Corbel"/>
              </a:rPr>
              <a:t> </a:t>
            </a:r>
            <a:r>
              <a:rPr sz="2800" dirty="0">
                <a:latin typeface="Corbel"/>
                <a:cs typeface="Corbel"/>
              </a:rPr>
              <a:t>a</a:t>
            </a:r>
            <a:r>
              <a:rPr sz="2800" spc="-30" dirty="0">
                <a:latin typeface="Corbel"/>
                <a:cs typeface="Corbel"/>
              </a:rPr>
              <a:t> </a:t>
            </a:r>
            <a:r>
              <a:rPr sz="2800" spc="-5" dirty="0">
                <a:latin typeface="Corbel"/>
                <a:cs typeface="Corbel"/>
              </a:rPr>
              <a:t>number</a:t>
            </a:r>
            <a:r>
              <a:rPr sz="2800" spc="-25" dirty="0">
                <a:latin typeface="Corbel"/>
                <a:cs typeface="Corbel"/>
              </a:rPr>
              <a:t> </a:t>
            </a:r>
            <a:r>
              <a:rPr sz="2800" dirty="0">
                <a:latin typeface="Corbel"/>
                <a:cs typeface="Corbel"/>
              </a:rPr>
              <a:t>:</a:t>
            </a:r>
            <a:r>
              <a:rPr sz="2800" spc="-30" dirty="0">
                <a:latin typeface="Corbel"/>
                <a:cs typeface="Corbel"/>
              </a:rPr>
              <a:t> </a:t>
            </a:r>
            <a:r>
              <a:rPr sz="2800" spc="-5" dirty="0">
                <a:latin typeface="Corbel"/>
                <a:cs typeface="Corbel"/>
              </a:rPr>
              <a:t>")</a:t>
            </a:r>
            <a:endParaRPr sz="2800" dirty="0">
              <a:latin typeface="Corbel"/>
              <a:cs typeface="Corbel"/>
            </a:endParaRPr>
          </a:p>
          <a:p>
            <a:pPr>
              <a:lnSpc>
                <a:spcPct val="100000"/>
              </a:lnSpc>
            </a:pPr>
            <a:endParaRPr sz="2400" dirty="0">
              <a:latin typeface="Corbel"/>
              <a:cs typeface="Corbel"/>
            </a:endParaRPr>
          </a:p>
          <a:p>
            <a:pPr marL="12700">
              <a:lnSpc>
                <a:spcPct val="100000"/>
              </a:lnSpc>
              <a:spcBef>
                <a:spcPts val="1739"/>
              </a:spcBef>
            </a:pPr>
            <a:r>
              <a:rPr sz="4800" dirty="0">
                <a:solidFill>
                  <a:srgbClr val="A6B727"/>
                </a:solidFill>
                <a:latin typeface="Corbel"/>
                <a:cs typeface="Corbel"/>
              </a:rPr>
              <a:t>user</a:t>
            </a:r>
            <a:r>
              <a:rPr sz="4800" spc="-30" dirty="0">
                <a:solidFill>
                  <a:srgbClr val="A6B727"/>
                </a:solidFill>
                <a:latin typeface="Corbel"/>
                <a:cs typeface="Corbel"/>
              </a:rPr>
              <a:t> </a:t>
            </a:r>
            <a:r>
              <a:rPr sz="4800" dirty="0">
                <a:solidFill>
                  <a:srgbClr val="A6B727"/>
                </a:solidFill>
                <a:latin typeface="Corbel"/>
                <a:cs typeface="Corbel"/>
              </a:rPr>
              <a:t>enter</a:t>
            </a:r>
            <a:r>
              <a:rPr sz="4800" spc="-25" dirty="0">
                <a:solidFill>
                  <a:srgbClr val="A6B727"/>
                </a:solidFill>
                <a:latin typeface="Corbel"/>
                <a:cs typeface="Corbel"/>
              </a:rPr>
              <a:t> </a:t>
            </a:r>
            <a:r>
              <a:rPr sz="4800" spc="-5" dirty="0">
                <a:solidFill>
                  <a:srgbClr val="A6B727"/>
                </a:solidFill>
                <a:latin typeface="Corbel"/>
                <a:cs typeface="Corbel"/>
              </a:rPr>
              <a:t>integer</a:t>
            </a:r>
            <a:r>
              <a:rPr sz="4800" spc="-35" dirty="0">
                <a:solidFill>
                  <a:srgbClr val="A6B727"/>
                </a:solidFill>
                <a:latin typeface="Corbel"/>
                <a:cs typeface="Corbel"/>
              </a:rPr>
              <a:t> </a:t>
            </a:r>
            <a:r>
              <a:rPr sz="4800" spc="-5" dirty="0">
                <a:solidFill>
                  <a:srgbClr val="A6B727"/>
                </a:solidFill>
                <a:latin typeface="Corbel"/>
                <a:cs typeface="Corbel"/>
              </a:rPr>
              <a:t>number</a:t>
            </a:r>
            <a:endParaRPr sz="4800" dirty="0">
              <a:latin typeface="Corbel"/>
              <a:cs typeface="Corbel"/>
            </a:endParaRPr>
          </a:p>
          <a:p>
            <a:pPr marL="469900" lvl="1">
              <a:spcBef>
                <a:spcPts val="1260"/>
              </a:spcBef>
            </a:pPr>
            <a:r>
              <a:rPr sz="3200" spc="-5" dirty="0">
                <a:latin typeface="Corbel"/>
                <a:cs typeface="Corbel"/>
              </a:rPr>
              <a:t>X=int(input("</a:t>
            </a:r>
            <a:r>
              <a:rPr sz="3200" spc="15" dirty="0">
                <a:latin typeface="Corbel"/>
                <a:cs typeface="Corbel"/>
              </a:rPr>
              <a:t> </a:t>
            </a:r>
            <a:r>
              <a:rPr sz="3200" spc="-5" dirty="0">
                <a:latin typeface="Corbel"/>
                <a:cs typeface="Corbel"/>
              </a:rPr>
              <a:t>Enter </a:t>
            </a:r>
            <a:r>
              <a:rPr sz="3200" dirty="0">
                <a:latin typeface="Corbel"/>
                <a:cs typeface="Corbel"/>
              </a:rPr>
              <a:t>a</a:t>
            </a:r>
            <a:r>
              <a:rPr sz="3200" spc="-20" dirty="0">
                <a:latin typeface="Corbel"/>
                <a:cs typeface="Corbel"/>
              </a:rPr>
              <a:t> </a:t>
            </a:r>
            <a:r>
              <a:rPr sz="3200" spc="-5" dirty="0">
                <a:latin typeface="Corbel"/>
                <a:cs typeface="Corbel"/>
              </a:rPr>
              <a:t>number</a:t>
            </a:r>
            <a:r>
              <a:rPr sz="3200" spc="-20" dirty="0">
                <a:latin typeface="Corbel"/>
                <a:cs typeface="Corbel"/>
              </a:rPr>
              <a:t> </a:t>
            </a:r>
            <a:r>
              <a:rPr sz="3200" dirty="0">
                <a:latin typeface="Corbel"/>
                <a:cs typeface="Corbel"/>
              </a:rPr>
              <a:t>:</a:t>
            </a:r>
            <a:r>
              <a:rPr sz="3200" spc="-10" dirty="0">
                <a:latin typeface="Corbel"/>
                <a:cs typeface="Corbel"/>
              </a:rPr>
              <a:t> </a:t>
            </a:r>
            <a:r>
              <a:rPr sz="3200" spc="-5" dirty="0">
                <a:latin typeface="Corbel"/>
                <a:cs typeface="Corbel"/>
              </a:rPr>
              <a:t>"))</a:t>
            </a:r>
            <a:endParaRPr sz="3200" dirty="0">
              <a:latin typeface="Corbel"/>
              <a:cs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1895359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18110" y="59228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Enter more than one number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ABA0DAD8-23FD-82BA-4910-5EB0A65B8F0E}"/>
              </a:ext>
            </a:extLst>
          </p:cNvPr>
          <p:cNvSpPr txBox="1"/>
          <p:nvPr/>
        </p:nvSpPr>
        <p:spPr>
          <a:xfrm>
            <a:off x="1267713" y="1892934"/>
            <a:ext cx="5016500" cy="25615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38800"/>
              </a:lnSpc>
              <a:spcBef>
                <a:spcPts val="95"/>
              </a:spcBef>
            </a:pPr>
            <a:r>
              <a:rPr sz="2400" spc="-45" dirty="0">
                <a:latin typeface="Corbel"/>
                <a:cs typeface="Corbel"/>
              </a:rPr>
              <a:t>X,Y,Z,A=</a:t>
            </a:r>
            <a:r>
              <a:rPr sz="2400" spc="-20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eval(input("Enter</a:t>
            </a:r>
            <a:r>
              <a:rPr sz="2400" spc="35" dirty="0">
                <a:latin typeface="Corbel"/>
                <a:cs typeface="Corbel"/>
              </a:rPr>
              <a:t> </a:t>
            </a:r>
            <a:r>
              <a:rPr sz="2400" dirty="0">
                <a:latin typeface="Corbel"/>
                <a:cs typeface="Corbel"/>
              </a:rPr>
              <a:t>a</a:t>
            </a:r>
            <a:r>
              <a:rPr sz="2400" spc="-10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number:</a:t>
            </a:r>
            <a:r>
              <a:rPr sz="2400" spc="-30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")) </a:t>
            </a:r>
            <a:r>
              <a:rPr sz="2400" spc="-46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print("X=</a:t>
            </a:r>
            <a:r>
              <a:rPr sz="2400" spc="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",X)</a:t>
            </a:r>
            <a:endParaRPr sz="2400" dirty="0">
              <a:latin typeface="Corbel"/>
              <a:cs typeface="Corbel"/>
            </a:endParaRPr>
          </a:p>
          <a:p>
            <a:pPr marL="12700">
              <a:lnSpc>
                <a:spcPct val="100000"/>
              </a:lnSpc>
              <a:spcBef>
                <a:spcPts val="1120"/>
              </a:spcBef>
            </a:pPr>
            <a:r>
              <a:rPr sz="2400" spc="-5" dirty="0">
                <a:latin typeface="Corbel"/>
                <a:cs typeface="Corbel"/>
              </a:rPr>
              <a:t>print("Y=</a:t>
            </a:r>
            <a:r>
              <a:rPr sz="2400" spc="-40" dirty="0">
                <a:latin typeface="Corbel"/>
                <a:cs typeface="Corbel"/>
              </a:rPr>
              <a:t> </a:t>
            </a:r>
            <a:r>
              <a:rPr sz="2400" spc="-55" dirty="0">
                <a:latin typeface="Corbel"/>
                <a:cs typeface="Corbel"/>
              </a:rPr>
              <a:t>",Y)</a:t>
            </a:r>
            <a:endParaRPr sz="2400" dirty="0">
              <a:latin typeface="Corbel"/>
              <a:cs typeface="Corbel"/>
            </a:endParaRPr>
          </a:p>
          <a:p>
            <a:pPr marL="12700">
              <a:lnSpc>
                <a:spcPct val="100000"/>
              </a:lnSpc>
              <a:spcBef>
                <a:spcPts val="1105"/>
              </a:spcBef>
            </a:pPr>
            <a:r>
              <a:rPr sz="2400" spc="-5" dirty="0">
                <a:latin typeface="Corbel"/>
                <a:cs typeface="Corbel"/>
              </a:rPr>
              <a:t>print("Z=</a:t>
            </a:r>
            <a:r>
              <a:rPr sz="2400" spc="-7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",Z)</a:t>
            </a:r>
            <a:endParaRPr sz="2400" dirty="0">
              <a:latin typeface="Corbel"/>
              <a:cs typeface="Corbel"/>
            </a:endParaRPr>
          </a:p>
          <a:p>
            <a:pPr marL="12700">
              <a:lnSpc>
                <a:spcPct val="100000"/>
              </a:lnSpc>
              <a:spcBef>
                <a:spcPts val="1115"/>
              </a:spcBef>
            </a:pPr>
            <a:r>
              <a:rPr sz="2400" spc="-25" dirty="0">
                <a:latin typeface="Corbel"/>
                <a:cs typeface="Corbel"/>
              </a:rPr>
              <a:t>print("A=</a:t>
            </a:r>
            <a:r>
              <a:rPr sz="2400" spc="-6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",A)</a:t>
            </a:r>
            <a:endParaRPr sz="2400" dirty="0">
              <a:latin typeface="Corbel"/>
              <a:cs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29489501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18110" y="59228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Import Math (Library)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object 2">
            <a:extLst>
              <a:ext uri="{FF2B5EF4-FFF2-40B4-BE49-F238E27FC236}">
                <a16:creationId xmlns:a16="http://schemas.microsoft.com/office/drawing/2014/main" id="{21266729-8561-EBC3-ADE0-4FAC7E717452}"/>
              </a:ext>
            </a:extLst>
          </p:cNvPr>
          <p:cNvSpPr txBox="1">
            <a:spLocks/>
          </p:cNvSpPr>
          <p:nvPr/>
        </p:nvSpPr>
        <p:spPr>
          <a:xfrm>
            <a:off x="2255125" y="1520065"/>
            <a:ext cx="5022850" cy="150643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785" marR="2425065">
              <a:lnSpc>
                <a:spcPct val="138800"/>
              </a:lnSpc>
              <a:spcBef>
                <a:spcPts val="1015"/>
              </a:spcBef>
            </a:pPr>
            <a:r>
              <a:rPr lang="en-US" sz="2400" b="1" spc="-5" dirty="0">
                <a:solidFill>
                  <a:srgbClr val="000000"/>
                </a:solidFill>
              </a:rPr>
              <a:t>import math 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spc="-5" dirty="0">
                <a:solidFill>
                  <a:srgbClr val="000000"/>
                </a:solidFill>
              </a:rPr>
              <a:t>x=</a:t>
            </a:r>
            <a:r>
              <a:rPr lang="en-US" sz="2400" b="1" spc="-5" dirty="0" err="1">
                <a:solidFill>
                  <a:srgbClr val="000000"/>
                </a:solidFill>
              </a:rPr>
              <a:t>math.pow</a:t>
            </a:r>
            <a:r>
              <a:rPr lang="en-US" sz="2400" b="1" spc="-5" dirty="0">
                <a:solidFill>
                  <a:srgbClr val="000000"/>
                </a:solidFill>
              </a:rPr>
              <a:t>(2,3) 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spc="-5" dirty="0">
                <a:solidFill>
                  <a:srgbClr val="000000"/>
                </a:solidFill>
              </a:rPr>
              <a:t>print("x=",x)</a:t>
            </a:r>
            <a:r>
              <a:rPr lang="en-US" sz="2400" b="1" spc="-25" dirty="0">
                <a:solidFill>
                  <a:srgbClr val="000000"/>
                </a:solidFill>
              </a:rPr>
              <a:t> </a:t>
            </a:r>
            <a:r>
              <a:rPr lang="en-US" sz="2400" b="1" dirty="0">
                <a:solidFill>
                  <a:srgbClr val="000000"/>
                </a:solidFill>
              </a:rPr>
              <a:t>-&gt;x=8.0</a:t>
            </a:r>
            <a:endParaRPr lang="en-US" sz="2400" b="1" dirty="0"/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EE895B94-B255-B851-17AD-C7E993389D5B}"/>
              </a:ext>
            </a:extLst>
          </p:cNvPr>
          <p:cNvSpPr txBox="1"/>
          <p:nvPr/>
        </p:nvSpPr>
        <p:spPr>
          <a:xfrm>
            <a:off x="2360206" y="3331614"/>
            <a:ext cx="2538095" cy="15468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38500"/>
              </a:lnSpc>
              <a:spcBef>
                <a:spcPts val="105"/>
              </a:spcBef>
            </a:pPr>
            <a:r>
              <a:rPr sz="2400" dirty="0">
                <a:latin typeface="Corbel"/>
                <a:cs typeface="Corbel"/>
              </a:rPr>
              <a:t>import </a:t>
            </a:r>
            <a:r>
              <a:rPr sz="2400" spc="-5" dirty="0">
                <a:latin typeface="Corbel"/>
                <a:cs typeface="Corbel"/>
              </a:rPr>
              <a:t>math </a:t>
            </a:r>
            <a:r>
              <a:rPr sz="2400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x=math.sqrt(9) </a:t>
            </a:r>
            <a:r>
              <a:rPr sz="2400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print("x=",x)</a:t>
            </a:r>
            <a:r>
              <a:rPr sz="2400" spc="-35" dirty="0">
                <a:latin typeface="Corbel"/>
                <a:cs typeface="Corbel"/>
              </a:rPr>
              <a:t> </a:t>
            </a:r>
            <a:r>
              <a:rPr sz="2400" dirty="0">
                <a:latin typeface="Corbel"/>
                <a:cs typeface="Corbel"/>
              </a:rPr>
              <a:t>-&gt;x=3.0</a:t>
            </a:r>
          </a:p>
        </p:txBody>
      </p:sp>
    </p:spTree>
    <p:extLst>
      <p:ext uri="{BB962C8B-B14F-4D97-AF65-F5344CB8AC3E}">
        <p14:creationId xmlns:p14="http://schemas.microsoft.com/office/powerpoint/2010/main" val="36975475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18110" y="59228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Enter more than one number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object 8">
            <a:extLst>
              <a:ext uri="{FF2B5EF4-FFF2-40B4-BE49-F238E27FC236}">
                <a16:creationId xmlns:a16="http://schemas.microsoft.com/office/drawing/2014/main" id="{931E2643-1A0B-C8A0-D583-964E67D9E5AD}"/>
              </a:ext>
            </a:extLst>
          </p:cNvPr>
          <p:cNvSpPr txBox="1"/>
          <p:nvPr/>
        </p:nvSpPr>
        <p:spPr>
          <a:xfrm>
            <a:off x="1267713" y="3584829"/>
            <a:ext cx="4448175" cy="1226820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5080">
              <a:lnSpc>
                <a:spcPts val="2590"/>
              </a:lnSpc>
              <a:spcBef>
                <a:spcPts val="425"/>
              </a:spcBef>
            </a:pPr>
            <a:r>
              <a:rPr sz="2400" spc="-5" dirty="0">
                <a:latin typeface="Corbel"/>
                <a:cs typeface="Corbel"/>
              </a:rPr>
              <a:t>y=math.sqrt(x+1)*</a:t>
            </a:r>
            <a:r>
              <a:rPr sz="2400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math.sqrt(x+2)* </a:t>
            </a:r>
            <a:r>
              <a:rPr sz="2400" spc="-46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math.sqrt(x+3)</a:t>
            </a:r>
            <a:endParaRPr sz="2400" dirty="0">
              <a:latin typeface="Corbel"/>
              <a:cs typeface="Corbel"/>
            </a:endParaRPr>
          </a:p>
          <a:p>
            <a:pPr marL="12700">
              <a:lnSpc>
                <a:spcPct val="100000"/>
              </a:lnSpc>
              <a:spcBef>
                <a:spcPts val="1070"/>
              </a:spcBef>
            </a:pPr>
            <a:r>
              <a:rPr sz="2400" spc="-10" dirty="0">
                <a:latin typeface="Corbel"/>
                <a:cs typeface="Corbel"/>
              </a:rPr>
              <a:t>print("y=",y)</a:t>
            </a:r>
            <a:r>
              <a:rPr sz="2400" dirty="0">
                <a:latin typeface="Corbel"/>
                <a:cs typeface="Corbel"/>
              </a:rPr>
              <a:t> -&gt;y=41.424</a:t>
            </a:r>
          </a:p>
        </p:txBody>
      </p:sp>
      <p:sp>
        <p:nvSpPr>
          <p:cNvPr id="12" name="object 9">
            <a:extLst>
              <a:ext uri="{FF2B5EF4-FFF2-40B4-BE49-F238E27FC236}">
                <a16:creationId xmlns:a16="http://schemas.microsoft.com/office/drawing/2014/main" id="{038EEFC9-298F-AC6C-DAC8-721A7A848347}"/>
              </a:ext>
            </a:extLst>
          </p:cNvPr>
          <p:cNvSpPr txBox="1"/>
          <p:nvPr/>
        </p:nvSpPr>
        <p:spPr>
          <a:xfrm>
            <a:off x="6838188" y="1815211"/>
            <a:ext cx="4302760" cy="2555875"/>
          </a:xfrm>
          <a:prstGeom prst="rect">
            <a:avLst/>
          </a:prstGeom>
        </p:spPr>
        <p:txBody>
          <a:bodyPr vert="horz" wrap="square" lIns="0" tIns="15113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90"/>
              </a:spcBef>
            </a:pPr>
            <a:r>
              <a:rPr sz="2400" b="1" dirty="0">
                <a:solidFill>
                  <a:srgbClr val="A6B727"/>
                </a:solidFill>
                <a:latin typeface="Corbel"/>
                <a:cs typeface="Corbel"/>
              </a:rPr>
              <a:t>Y</a:t>
            </a:r>
            <a:r>
              <a:rPr sz="2400" b="1" spc="-5" dirty="0">
                <a:solidFill>
                  <a:srgbClr val="A6B727"/>
                </a:solidFill>
                <a:latin typeface="Corbel"/>
                <a:cs typeface="Corbel"/>
              </a:rPr>
              <a:t> </a:t>
            </a:r>
            <a:r>
              <a:rPr sz="2400" b="1" dirty="0">
                <a:solidFill>
                  <a:srgbClr val="A6B727"/>
                </a:solidFill>
                <a:latin typeface="Corbel"/>
                <a:cs typeface="Corbel"/>
              </a:rPr>
              <a:t>=</a:t>
            </a:r>
            <a:r>
              <a:rPr sz="2400" b="1" spc="-5" dirty="0">
                <a:solidFill>
                  <a:srgbClr val="A6B727"/>
                </a:solidFill>
                <a:latin typeface="Corbel"/>
                <a:cs typeface="Corbel"/>
              </a:rPr>
              <a:t> </a:t>
            </a:r>
            <a:r>
              <a:rPr sz="2400" spc="-5" dirty="0">
                <a:solidFill>
                  <a:srgbClr val="A6B727"/>
                </a:solidFill>
                <a:latin typeface="Cambria Math"/>
                <a:cs typeface="Cambria Math"/>
              </a:rPr>
              <a:t>𝒙</a:t>
            </a:r>
            <a:r>
              <a:rPr sz="2625" spc="-7" baseline="28571" dirty="0">
                <a:solidFill>
                  <a:srgbClr val="A6B727"/>
                </a:solidFill>
                <a:latin typeface="Cambria Math"/>
                <a:cs typeface="Cambria Math"/>
              </a:rPr>
              <a:t>𝟑</a:t>
            </a:r>
            <a:r>
              <a:rPr sz="2625" spc="367" baseline="28571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+</a:t>
            </a:r>
            <a:r>
              <a:rPr sz="2400" spc="-1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spc="-5" dirty="0">
                <a:solidFill>
                  <a:srgbClr val="A6B727"/>
                </a:solidFill>
                <a:latin typeface="Cambria Math"/>
                <a:cs typeface="Cambria Math"/>
              </a:rPr>
              <a:t>𝟑𝒙</a:t>
            </a:r>
            <a:r>
              <a:rPr sz="2625" spc="-7" baseline="28571" dirty="0">
                <a:solidFill>
                  <a:srgbClr val="A6B727"/>
                </a:solidFill>
                <a:latin typeface="Cambria Math"/>
                <a:cs typeface="Cambria Math"/>
              </a:rPr>
              <a:t>𝟐</a:t>
            </a:r>
            <a:r>
              <a:rPr sz="2625" spc="367" baseline="28571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+</a:t>
            </a:r>
            <a:r>
              <a:rPr sz="2400" spc="-20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𝟑𝒙</a:t>
            </a:r>
            <a:r>
              <a:rPr sz="2400" spc="-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+</a:t>
            </a:r>
            <a:r>
              <a:rPr sz="2400" spc="-1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𝟏</a:t>
            </a:r>
            <a:endParaRPr sz="2400" dirty="0">
              <a:latin typeface="Cambria Math"/>
              <a:cs typeface="Cambria Math"/>
            </a:endParaRPr>
          </a:p>
          <a:p>
            <a:pPr marL="38100" marR="2670175">
              <a:lnSpc>
                <a:spcPts val="3979"/>
              </a:lnSpc>
              <a:spcBef>
                <a:spcPts val="310"/>
              </a:spcBef>
            </a:pPr>
            <a:r>
              <a:rPr sz="2400" dirty="0">
                <a:latin typeface="Corbel"/>
                <a:cs typeface="Corbel"/>
              </a:rPr>
              <a:t>import</a:t>
            </a:r>
            <a:r>
              <a:rPr sz="2400" spc="-110" dirty="0">
                <a:latin typeface="Corbel"/>
                <a:cs typeface="Corbel"/>
              </a:rPr>
              <a:t> </a:t>
            </a:r>
            <a:r>
              <a:rPr sz="2400" dirty="0">
                <a:latin typeface="Corbel"/>
                <a:cs typeface="Corbel"/>
              </a:rPr>
              <a:t>math </a:t>
            </a:r>
            <a:r>
              <a:rPr sz="2400" spc="-465" dirty="0">
                <a:latin typeface="Corbel"/>
                <a:cs typeface="Corbel"/>
              </a:rPr>
              <a:t> </a:t>
            </a:r>
            <a:r>
              <a:rPr sz="2400" dirty="0">
                <a:latin typeface="Corbel"/>
                <a:cs typeface="Corbel"/>
              </a:rPr>
              <a:t>x=10</a:t>
            </a:r>
          </a:p>
          <a:p>
            <a:pPr marL="38100" marR="30480">
              <a:lnSpc>
                <a:spcPts val="4000"/>
              </a:lnSpc>
            </a:pPr>
            <a:r>
              <a:rPr sz="2400" spc="-5" dirty="0">
                <a:latin typeface="Corbel"/>
                <a:cs typeface="Corbel"/>
              </a:rPr>
              <a:t>y=math.pow(x,3)+</a:t>
            </a:r>
            <a:r>
              <a:rPr sz="2400" spc="-30" dirty="0">
                <a:latin typeface="Corbel"/>
                <a:cs typeface="Corbel"/>
              </a:rPr>
              <a:t> </a:t>
            </a:r>
            <a:r>
              <a:rPr sz="2400" dirty="0">
                <a:latin typeface="Corbel"/>
                <a:cs typeface="Corbel"/>
              </a:rPr>
              <a:t>3*x**2+</a:t>
            </a:r>
            <a:r>
              <a:rPr sz="2400" spc="-60" dirty="0">
                <a:latin typeface="Corbel"/>
                <a:cs typeface="Corbel"/>
              </a:rPr>
              <a:t> </a:t>
            </a:r>
            <a:r>
              <a:rPr sz="2400" dirty="0">
                <a:latin typeface="Corbel"/>
                <a:cs typeface="Corbel"/>
              </a:rPr>
              <a:t>3*x+1 </a:t>
            </a:r>
            <a:r>
              <a:rPr sz="2400" spc="-465" dirty="0">
                <a:latin typeface="Corbel"/>
                <a:cs typeface="Corbel"/>
              </a:rPr>
              <a:t> </a:t>
            </a:r>
            <a:r>
              <a:rPr sz="2400" spc="-10" dirty="0">
                <a:latin typeface="Corbel"/>
                <a:cs typeface="Corbel"/>
              </a:rPr>
              <a:t>print("y=",y)</a:t>
            </a:r>
            <a:r>
              <a:rPr sz="2400" spc="30" dirty="0">
                <a:latin typeface="Corbel"/>
                <a:cs typeface="Corbel"/>
              </a:rPr>
              <a:t> </a:t>
            </a:r>
            <a:r>
              <a:rPr sz="2400" spc="-10" dirty="0">
                <a:latin typeface="Corbel"/>
                <a:cs typeface="Corbel"/>
              </a:rPr>
              <a:t>-&gt;y=1331.0</a:t>
            </a:r>
            <a:endParaRPr sz="2400" dirty="0">
              <a:latin typeface="Corbel"/>
              <a:cs typeface="Corbel"/>
            </a:endParaRPr>
          </a:p>
        </p:txBody>
      </p:sp>
      <p:sp>
        <p:nvSpPr>
          <p:cNvPr id="13" name="object 6">
            <a:extLst>
              <a:ext uri="{FF2B5EF4-FFF2-40B4-BE49-F238E27FC236}">
                <a16:creationId xmlns:a16="http://schemas.microsoft.com/office/drawing/2014/main" id="{C5AE3802-7B56-FC31-F29B-BEA33DDF429E}"/>
              </a:ext>
            </a:extLst>
          </p:cNvPr>
          <p:cNvSpPr txBox="1"/>
          <p:nvPr/>
        </p:nvSpPr>
        <p:spPr>
          <a:xfrm>
            <a:off x="3049270" y="2065146"/>
            <a:ext cx="191388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98245" algn="l"/>
              </a:tabLst>
            </a:pP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𝑥</a:t>
            </a:r>
            <a:r>
              <a:rPr sz="2400" spc="80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+</a:t>
            </a:r>
            <a:r>
              <a:rPr sz="2400" spc="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2 ∗	𝑥</a:t>
            </a:r>
            <a:r>
              <a:rPr sz="2400" spc="2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+</a:t>
            </a:r>
            <a:r>
              <a:rPr sz="2400" spc="-5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3</a:t>
            </a:r>
            <a:endParaRPr sz="2400" dirty="0">
              <a:latin typeface="Cambria Math"/>
              <a:cs typeface="Cambria Math"/>
            </a:endParaRPr>
          </a:p>
        </p:txBody>
      </p:sp>
      <p:sp>
        <p:nvSpPr>
          <p:cNvPr id="14" name="object 7">
            <a:extLst>
              <a:ext uri="{FF2B5EF4-FFF2-40B4-BE49-F238E27FC236}">
                <a16:creationId xmlns:a16="http://schemas.microsoft.com/office/drawing/2014/main" id="{DEE63BA6-76D5-8B2E-E1EA-D84E9F2B6D6F}"/>
              </a:ext>
            </a:extLst>
          </p:cNvPr>
          <p:cNvSpPr txBox="1"/>
          <p:nvPr/>
        </p:nvSpPr>
        <p:spPr>
          <a:xfrm>
            <a:off x="1267713" y="1926462"/>
            <a:ext cx="1611630" cy="154241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algn="just">
              <a:lnSpc>
                <a:spcPct val="138300"/>
              </a:lnSpc>
              <a:spcBef>
                <a:spcPts val="85"/>
              </a:spcBef>
            </a:pPr>
            <a:r>
              <a:rPr sz="2400" spc="-5" dirty="0">
                <a:latin typeface="Corbel"/>
                <a:cs typeface="Corbel"/>
              </a:rPr>
              <a:t>Y=</a:t>
            </a:r>
            <a:r>
              <a:rPr sz="2400" dirty="0">
                <a:latin typeface="Corbel"/>
                <a:cs typeface="Corbel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𝑥 + 1 ∗ </a:t>
            </a:r>
            <a:r>
              <a:rPr sz="2400" spc="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latin typeface="Corbel"/>
                <a:cs typeface="Corbel"/>
              </a:rPr>
              <a:t>import</a:t>
            </a:r>
            <a:r>
              <a:rPr sz="2400" spc="-9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math </a:t>
            </a:r>
            <a:r>
              <a:rPr sz="2400" spc="-46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x=10</a:t>
            </a:r>
            <a:endParaRPr sz="2400" dirty="0">
              <a:latin typeface="Corbel"/>
              <a:cs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14595827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242496" y="4902622"/>
            <a:ext cx="26805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  <a:endParaRPr lang="en-US" sz="3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2803</TotalTime>
  <Words>1094</Words>
  <Application>Microsoft Office PowerPoint</Application>
  <PresentationFormat>Widescreen</PresentationFormat>
  <Paragraphs>160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7" baseType="lpstr">
      <vt:lpstr>Arial</vt:lpstr>
      <vt:lpstr>Calibri</vt:lpstr>
      <vt:lpstr>Calibri Light</vt:lpstr>
      <vt:lpstr>Cambria Math</vt:lpstr>
      <vt:lpstr>Consolas</vt:lpstr>
      <vt:lpstr>Corbel</vt:lpstr>
      <vt:lpstr>Segoe UI</vt:lpstr>
      <vt:lpstr>Tajawal ExtraBold</vt:lpstr>
      <vt:lpstr>Tajawal Medium</vt:lpstr>
      <vt:lpstr>Verdana</vt:lpstr>
      <vt:lpstr>Wingdings 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Eman Hamdy</cp:lastModifiedBy>
  <cp:revision>22</cp:revision>
  <dcterms:created xsi:type="dcterms:W3CDTF">2021-08-03T13:03:26Z</dcterms:created>
  <dcterms:modified xsi:type="dcterms:W3CDTF">2023-04-03T10:51:45Z</dcterms:modified>
</cp:coreProperties>
</file>