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480" r:id="rId2"/>
    <p:sldId id="570" r:id="rId3"/>
    <p:sldId id="571" r:id="rId4"/>
    <p:sldId id="572" r:id="rId5"/>
    <p:sldId id="573" r:id="rId6"/>
    <p:sldId id="574" r:id="rId7"/>
    <p:sldId id="575" r:id="rId8"/>
    <p:sldId id="576" r:id="rId9"/>
    <p:sldId id="577" r:id="rId10"/>
    <p:sldId id="578" r:id="rId11"/>
    <p:sldId id="579" r:id="rId12"/>
    <p:sldId id="580" r:id="rId13"/>
    <p:sldId id="581" r:id="rId14"/>
    <p:sldId id="582" r:id="rId15"/>
    <p:sldId id="583" r:id="rId16"/>
    <p:sldId id="584" r:id="rId17"/>
    <p:sldId id="585" r:id="rId18"/>
    <p:sldId id="586" r:id="rId19"/>
    <p:sldId id="587" r:id="rId20"/>
    <p:sldId id="588" r:id="rId21"/>
    <p:sldId id="589" r:id="rId22"/>
    <p:sldId id="590" r:id="rId23"/>
    <p:sldId id="591" r:id="rId24"/>
    <p:sldId id="592" r:id="rId25"/>
    <p:sldId id="593" r:id="rId26"/>
    <p:sldId id="349"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70"/>
            <p14:sldId id="571"/>
            <p14:sldId id="572"/>
            <p14:sldId id="573"/>
            <p14:sldId id="574"/>
            <p14:sldId id="575"/>
            <p14:sldId id="576"/>
            <p14:sldId id="577"/>
            <p14:sldId id="578"/>
            <p14:sldId id="579"/>
            <p14:sldId id="580"/>
            <p14:sldId id="581"/>
            <p14:sldId id="582"/>
            <p14:sldId id="583"/>
            <p14:sldId id="584"/>
            <p14:sldId id="585"/>
            <p14:sldId id="586"/>
            <p14:sldId id="587"/>
            <p14:sldId id="588"/>
            <p14:sldId id="589"/>
            <p14:sldId id="590"/>
            <p14:sldId id="591"/>
            <p14:sldId id="592"/>
            <p14:sldId id="5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3883" autoAdjust="0"/>
  </p:normalViewPr>
  <p:slideViewPr>
    <p:cSldViewPr snapToGrid="0">
      <p:cViewPr varScale="1">
        <p:scale>
          <a:sx n="68" d="100"/>
          <a:sy n="68" d="100"/>
        </p:scale>
        <p:origin x="592"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904505C-B096-4A13-B459-0845207BAC04}" type="doc">
      <dgm:prSet loTypeId="urn:microsoft.com/office/officeart/2005/8/layout/default" loCatId="list" qsTypeId="urn:microsoft.com/office/officeart/2005/8/quickstyle/simple1" qsCatId="simple" csTypeId="urn:microsoft.com/office/officeart/2005/8/colors/colorful2" csCatId="colorful" phldr="1"/>
      <dgm:spPr/>
      <dgm:t>
        <a:bodyPr/>
        <a:lstStyle/>
        <a:p>
          <a:endParaRPr lang="en-US"/>
        </a:p>
      </dgm:t>
    </dgm:pt>
    <dgm:pt modelId="{79A5D0AE-57D6-4E83-9402-E02CD699275B}">
      <dgm:prSet phldrT="[Text]">
        <dgm:style>
          <a:lnRef idx="2">
            <a:schemeClr val="accent3"/>
          </a:lnRef>
          <a:fillRef idx="1">
            <a:schemeClr val="lt1"/>
          </a:fillRef>
          <a:effectRef idx="0">
            <a:schemeClr val="accent3"/>
          </a:effectRef>
          <a:fontRef idx="minor">
            <a:schemeClr val="dk1"/>
          </a:fontRef>
        </dgm:style>
      </dgm:prSet>
      <dgm:spPr/>
      <dgm:t>
        <a:bodyPr/>
        <a:lstStyle/>
        <a:p>
          <a:r>
            <a:rPr lang="en-US" dirty="0" smtClean="0"/>
            <a:t>Overview of key concepts </a:t>
          </a:r>
          <a:endParaRPr lang="en-US" dirty="0"/>
        </a:p>
      </dgm:t>
    </dgm:pt>
    <dgm:pt modelId="{76A1FC1E-0B93-427E-A3F1-B34E3AF0FD11}" type="parTrans" cxnId="{0E1EC46E-0FC8-4093-B7C0-6F8EFBF222BD}">
      <dgm:prSet/>
      <dgm:spPr/>
      <dgm:t>
        <a:bodyPr/>
        <a:lstStyle/>
        <a:p>
          <a:endParaRPr lang="en-US"/>
        </a:p>
      </dgm:t>
    </dgm:pt>
    <dgm:pt modelId="{71B86E09-9BE0-4735-B643-C3F2D5C2C00F}" type="sibTrans" cxnId="{0E1EC46E-0FC8-4093-B7C0-6F8EFBF222BD}">
      <dgm:prSet/>
      <dgm:spPr/>
      <dgm:t>
        <a:bodyPr/>
        <a:lstStyle/>
        <a:p>
          <a:endParaRPr lang="en-US"/>
        </a:p>
      </dgm:t>
    </dgm:pt>
    <dgm:pt modelId="{55741075-16CC-46F9-A797-68CAF1A95A6E}">
      <dgm:prSet phldrT="[Text]"/>
      <dgm:spPr/>
      <dgm:t>
        <a:bodyPr/>
        <a:lstStyle/>
        <a:p>
          <a:r>
            <a:rPr lang="en-US" dirty="0" smtClean="0"/>
            <a:t>Developing the skills in the workplace</a:t>
          </a:r>
          <a:endParaRPr lang="en-US" dirty="0"/>
        </a:p>
      </dgm:t>
    </dgm:pt>
    <dgm:pt modelId="{171FF828-398A-4E09-9458-2EFB0669E941}" type="parTrans" cxnId="{44D2F232-A57E-4F58-9F13-C667626BA50C}">
      <dgm:prSet/>
      <dgm:spPr/>
      <dgm:t>
        <a:bodyPr/>
        <a:lstStyle/>
        <a:p>
          <a:endParaRPr lang="en-US"/>
        </a:p>
      </dgm:t>
    </dgm:pt>
    <dgm:pt modelId="{3D25A5B5-BF85-4F0E-9DCC-7D7A32A03CAA}" type="sibTrans" cxnId="{44D2F232-A57E-4F58-9F13-C667626BA50C}">
      <dgm:prSet/>
      <dgm:spPr/>
      <dgm:t>
        <a:bodyPr/>
        <a:lstStyle/>
        <a:p>
          <a:endParaRPr lang="en-US"/>
        </a:p>
      </dgm:t>
    </dgm:pt>
    <dgm:pt modelId="{A8907912-5965-456D-92A1-BF7A6AF2832B}">
      <dgm:prSet phldrT="[Text]"/>
      <dgm:spPr/>
      <dgm:t>
        <a:bodyPr/>
        <a:lstStyle/>
        <a:p>
          <a:r>
            <a:rPr lang="en-US" dirty="0" smtClean="0"/>
            <a:t>Developing strategies of communications</a:t>
          </a:r>
          <a:endParaRPr lang="en-US" dirty="0"/>
        </a:p>
      </dgm:t>
    </dgm:pt>
    <dgm:pt modelId="{62D9EF9D-5270-4CFC-98FC-FC32932DAE75}" type="parTrans" cxnId="{FF5CF60E-9EEC-483E-978B-C71910F27570}">
      <dgm:prSet/>
      <dgm:spPr/>
      <dgm:t>
        <a:bodyPr/>
        <a:lstStyle/>
        <a:p>
          <a:endParaRPr lang="en-US"/>
        </a:p>
      </dgm:t>
    </dgm:pt>
    <dgm:pt modelId="{1F7407FD-0693-40C7-B5F9-2052F9A5A45A}" type="sibTrans" cxnId="{FF5CF60E-9EEC-483E-978B-C71910F27570}">
      <dgm:prSet/>
      <dgm:spPr/>
      <dgm:t>
        <a:bodyPr/>
        <a:lstStyle/>
        <a:p>
          <a:endParaRPr lang="en-US"/>
        </a:p>
      </dgm:t>
    </dgm:pt>
    <dgm:pt modelId="{CC9C61B7-C891-4587-BD2C-205127A52A1D}">
      <dgm:prSet phldrT="[Text]"/>
      <dgm:spPr/>
      <dgm:t>
        <a:bodyPr/>
        <a:lstStyle/>
        <a:p>
          <a:r>
            <a:rPr lang="en-US" dirty="0" smtClean="0"/>
            <a:t>Enhancing interpersonal competency</a:t>
          </a:r>
          <a:endParaRPr lang="en-US" dirty="0"/>
        </a:p>
      </dgm:t>
    </dgm:pt>
    <dgm:pt modelId="{7A277248-54DA-41A2-AE30-8B28535FA5C5}" type="parTrans" cxnId="{2B31ACBD-2518-4DFC-B6FB-5EF234B0708E}">
      <dgm:prSet/>
      <dgm:spPr/>
      <dgm:t>
        <a:bodyPr/>
        <a:lstStyle/>
        <a:p>
          <a:endParaRPr lang="en-US"/>
        </a:p>
      </dgm:t>
    </dgm:pt>
    <dgm:pt modelId="{E49859FF-6540-459A-8CC6-D9F297ABA64E}" type="sibTrans" cxnId="{2B31ACBD-2518-4DFC-B6FB-5EF234B0708E}">
      <dgm:prSet/>
      <dgm:spPr/>
      <dgm:t>
        <a:bodyPr/>
        <a:lstStyle/>
        <a:p>
          <a:endParaRPr lang="en-US"/>
        </a:p>
      </dgm:t>
    </dgm:pt>
    <dgm:pt modelId="{77D7B388-AE02-4CDD-9C07-055119351735}">
      <dgm:prSet phldrT="[Text]"/>
      <dgm:spPr/>
      <dgm:t>
        <a:bodyPr/>
        <a:lstStyle/>
        <a:p>
          <a:r>
            <a:rPr lang="en-US" dirty="0" smtClean="0"/>
            <a:t>Leadership and balancing between work and life through communication</a:t>
          </a:r>
          <a:endParaRPr lang="en-US" dirty="0"/>
        </a:p>
      </dgm:t>
    </dgm:pt>
    <dgm:pt modelId="{D3E68083-A63E-4CDD-8908-C6F1C96CA376}" type="parTrans" cxnId="{20B8384B-9688-4845-94E8-6E7ED1413A7F}">
      <dgm:prSet/>
      <dgm:spPr/>
      <dgm:t>
        <a:bodyPr/>
        <a:lstStyle/>
        <a:p>
          <a:endParaRPr lang="en-US"/>
        </a:p>
      </dgm:t>
    </dgm:pt>
    <dgm:pt modelId="{4D034968-AB36-4A47-ACC1-C0A90606FF32}" type="sibTrans" cxnId="{20B8384B-9688-4845-94E8-6E7ED1413A7F}">
      <dgm:prSet/>
      <dgm:spPr/>
      <dgm:t>
        <a:bodyPr/>
        <a:lstStyle/>
        <a:p>
          <a:endParaRPr lang="en-US"/>
        </a:p>
      </dgm:t>
    </dgm:pt>
    <dgm:pt modelId="{7A8799B9-4B0E-4E0C-B2EC-48CE9196F98A}" type="pres">
      <dgm:prSet presAssocID="{F904505C-B096-4A13-B459-0845207BAC04}" presName="diagram" presStyleCnt="0">
        <dgm:presLayoutVars>
          <dgm:dir/>
          <dgm:resizeHandles val="exact"/>
        </dgm:presLayoutVars>
      </dgm:prSet>
      <dgm:spPr/>
      <dgm:t>
        <a:bodyPr/>
        <a:lstStyle/>
        <a:p>
          <a:endParaRPr lang="en-US"/>
        </a:p>
      </dgm:t>
    </dgm:pt>
    <dgm:pt modelId="{30C3E32E-027F-4A4D-9170-101812009A13}" type="pres">
      <dgm:prSet presAssocID="{79A5D0AE-57D6-4E83-9402-E02CD699275B}" presName="node" presStyleLbl="node1" presStyleIdx="0" presStyleCnt="5">
        <dgm:presLayoutVars>
          <dgm:bulletEnabled val="1"/>
        </dgm:presLayoutVars>
      </dgm:prSet>
      <dgm:spPr/>
      <dgm:t>
        <a:bodyPr/>
        <a:lstStyle/>
        <a:p>
          <a:endParaRPr lang="en-US"/>
        </a:p>
      </dgm:t>
    </dgm:pt>
    <dgm:pt modelId="{81B5CC1E-F797-4494-81F8-54B0A1F55356}" type="pres">
      <dgm:prSet presAssocID="{71B86E09-9BE0-4735-B643-C3F2D5C2C00F}" presName="sibTrans" presStyleCnt="0"/>
      <dgm:spPr/>
    </dgm:pt>
    <dgm:pt modelId="{6849EEEF-B423-4DEA-A128-910087EC4DD4}" type="pres">
      <dgm:prSet presAssocID="{55741075-16CC-46F9-A797-68CAF1A95A6E}" presName="node" presStyleLbl="node1" presStyleIdx="1" presStyleCnt="5" custLinFactNeighborX="348" custLinFactNeighborY="580">
        <dgm:presLayoutVars>
          <dgm:bulletEnabled val="1"/>
        </dgm:presLayoutVars>
      </dgm:prSet>
      <dgm:spPr/>
      <dgm:t>
        <a:bodyPr/>
        <a:lstStyle/>
        <a:p>
          <a:endParaRPr lang="en-US"/>
        </a:p>
      </dgm:t>
    </dgm:pt>
    <dgm:pt modelId="{35E5FEAA-59C7-4BCC-AD96-D78DD4611E1F}" type="pres">
      <dgm:prSet presAssocID="{3D25A5B5-BF85-4F0E-9DCC-7D7A32A03CAA}" presName="sibTrans" presStyleCnt="0"/>
      <dgm:spPr/>
    </dgm:pt>
    <dgm:pt modelId="{88598FC7-3D25-4138-B057-52CE3CABE227}" type="pres">
      <dgm:prSet presAssocID="{A8907912-5965-456D-92A1-BF7A6AF2832B}" presName="node" presStyleLbl="node1" presStyleIdx="2" presStyleCnt="5">
        <dgm:presLayoutVars>
          <dgm:bulletEnabled val="1"/>
        </dgm:presLayoutVars>
      </dgm:prSet>
      <dgm:spPr/>
      <dgm:t>
        <a:bodyPr/>
        <a:lstStyle/>
        <a:p>
          <a:endParaRPr lang="en-US"/>
        </a:p>
      </dgm:t>
    </dgm:pt>
    <dgm:pt modelId="{A46F9A05-21EC-46E5-99A7-6DCE067F54A5}" type="pres">
      <dgm:prSet presAssocID="{1F7407FD-0693-40C7-B5F9-2052F9A5A45A}" presName="sibTrans" presStyleCnt="0"/>
      <dgm:spPr/>
    </dgm:pt>
    <dgm:pt modelId="{0EBBCB97-6DC3-43DF-A1DD-06AFC5889AAC}" type="pres">
      <dgm:prSet presAssocID="{CC9C61B7-C891-4587-BD2C-205127A52A1D}" presName="node" presStyleLbl="node1" presStyleIdx="3" presStyleCnt="5">
        <dgm:presLayoutVars>
          <dgm:bulletEnabled val="1"/>
        </dgm:presLayoutVars>
      </dgm:prSet>
      <dgm:spPr/>
      <dgm:t>
        <a:bodyPr/>
        <a:lstStyle/>
        <a:p>
          <a:endParaRPr lang="en-US"/>
        </a:p>
      </dgm:t>
    </dgm:pt>
    <dgm:pt modelId="{3341BD48-7F36-420A-8313-0D4EDD05E400}" type="pres">
      <dgm:prSet presAssocID="{E49859FF-6540-459A-8CC6-D9F297ABA64E}" presName="sibTrans" presStyleCnt="0"/>
      <dgm:spPr/>
    </dgm:pt>
    <dgm:pt modelId="{85F0CDAD-7751-446E-815E-CA8DEB91A041}" type="pres">
      <dgm:prSet presAssocID="{77D7B388-AE02-4CDD-9C07-055119351735}" presName="node" presStyleLbl="node1" presStyleIdx="4" presStyleCnt="5">
        <dgm:presLayoutVars>
          <dgm:bulletEnabled val="1"/>
        </dgm:presLayoutVars>
      </dgm:prSet>
      <dgm:spPr/>
      <dgm:t>
        <a:bodyPr/>
        <a:lstStyle/>
        <a:p>
          <a:endParaRPr lang="en-US"/>
        </a:p>
      </dgm:t>
    </dgm:pt>
  </dgm:ptLst>
  <dgm:cxnLst>
    <dgm:cxn modelId="{FF5CF60E-9EEC-483E-978B-C71910F27570}" srcId="{F904505C-B096-4A13-B459-0845207BAC04}" destId="{A8907912-5965-456D-92A1-BF7A6AF2832B}" srcOrd="2" destOrd="0" parTransId="{62D9EF9D-5270-4CFC-98FC-FC32932DAE75}" sibTransId="{1F7407FD-0693-40C7-B5F9-2052F9A5A45A}"/>
    <dgm:cxn modelId="{CD281F2A-3D44-4401-854C-3A98599BC259}" type="presOf" srcId="{CC9C61B7-C891-4587-BD2C-205127A52A1D}" destId="{0EBBCB97-6DC3-43DF-A1DD-06AFC5889AAC}" srcOrd="0" destOrd="0" presId="urn:microsoft.com/office/officeart/2005/8/layout/default"/>
    <dgm:cxn modelId="{5F91EAB5-1AEF-4803-ACC0-54D229F0360E}" type="presOf" srcId="{79A5D0AE-57D6-4E83-9402-E02CD699275B}" destId="{30C3E32E-027F-4A4D-9170-101812009A13}" srcOrd="0" destOrd="0" presId="urn:microsoft.com/office/officeart/2005/8/layout/default"/>
    <dgm:cxn modelId="{20B8384B-9688-4845-94E8-6E7ED1413A7F}" srcId="{F904505C-B096-4A13-B459-0845207BAC04}" destId="{77D7B388-AE02-4CDD-9C07-055119351735}" srcOrd="4" destOrd="0" parTransId="{D3E68083-A63E-4CDD-8908-C6F1C96CA376}" sibTransId="{4D034968-AB36-4A47-ACC1-C0A90606FF32}"/>
    <dgm:cxn modelId="{8D6A1EB5-45BE-40FC-89B4-FB4E762DF94B}" type="presOf" srcId="{55741075-16CC-46F9-A797-68CAF1A95A6E}" destId="{6849EEEF-B423-4DEA-A128-910087EC4DD4}" srcOrd="0" destOrd="0" presId="urn:microsoft.com/office/officeart/2005/8/layout/default"/>
    <dgm:cxn modelId="{15283BBF-0E7A-4DFB-B926-FEC2BC1A0780}" type="presOf" srcId="{A8907912-5965-456D-92A1-BF7A6AF2832B}" destId="{88598FC7-3D25-4138-B057-52CE3CABE227}" srcOrd="0" destOrd="0" presId="urn:microsoft.com/office/officeart/2005/8/layout/default"/>
    <dgm:cxn modelId="{CAA61E06-6426-4467-B6E3-E3041328EF06}" type="presOf" srcId="{77D7B388-AE02-4CDD-9C07-055119351735}" destId="{85F0CDAD-7751-446E-815E-CA8DEB91A041}" srcOrd="0" destOrd="0" presId="urn:microsoft.com/office/officeart/2005/8/layout/default"/>
    <dgm:cxn modelId="{0E1EC46E-0FC8-4093-B7C0-6F8EFBF222BD}" srcId="{F904505C-B096-4A13-B459-0845207BAC04}" destId="{79A5D0AE-57D6-4E83-9402-E02CD699275B}" srcOrd="0" destOrd="0" parTransId="{76A1FC1E-0B93-427E-A3F1-B34E3AF0FD11}" sibTransId="{71B86E09-9BE0-4735-B643-C3F2D5C2C00F}"/>
    <dgm:cxn modelId="{44D2F232-A57E-4F58-9F13-C667626BA50C}" srcId="{F904505C-B096-4A13-B459-0845207BAC04}" destId="{55741075-16CC-46F9-A797-68CAF1A95A6E}" srcOrd="1" destOrd="0" parTransId="{171FF828-398A-4E09-9458-2EFB0669E941}" sibTransId="{3D25A5B5-BF85-4F0E-9DCC-7D7A32A03CAA}"/>
    <dgm:cxn modelId="{0C4B4CA1-D92C-4D78-9565-81FD716DD64A}" type="presOf" srcId="{F904505C-B096-4A13-B459-0845207BAC04}" destId="{7A8799B9-4B0E-4E0C-B2EC-48CE9196F98A}" srcOrd="0" destOrd="0" presId="urn:microsoft.com/office/officeart/2005/8/layout/default"/>
    <dgm:cxn modelId="{2B31ACBD-2518-4DFC-B6FB-5EF234B0708E}" srcId="{F904505C-B096-4A13-B459-0845207BAC04}" destId="{CC9C61B7-C891-4587-BD2C-205127A52A1D}" srcOrd="3" destOrd="0" parTransId="{7A277248-54DA-41A2-AE30-8B28535FA5C5}" sibTransId="{E49859FF-6540-459A-8CC6-D9F297ABA64E}"/>
    <dgm:cxn modelId="{C778532C-A4AD-447A-8D67-F252D1640BAA}" type="presParOf" srcId="{7A8799B9-4B0E-4E0C-B2EC-48CE9196F98A}" destId="{30C3E32E-027F-4A4D-9170-101812009A13}" srcOrd="0" destOrd="0" presId="urn:microsoft.com/office/officeart/2005/8/layout/default"/>
    <dgm:cxn modelId="{D2D26553-7FB3-4B68-B3D8-BFA0BDCCC3A6}" type="presParOf" srcId="{7A8799B9-4B0E-4E0C-B2EC-48CE9196F98A}" destId="{81B5CC1E-F797-4494-81F8-54B0A1F55356}" srcOrd="1" destOrd="0" presId="urn:microsoft.com/office/officeart/2005/8/layout/default"/>
    <dgm:cxn modelId="{94FF447C-1F22-4A75-A4D5-182722495168}" type="presParOf" srcId="{7A8799B9-4B0E-4E0C-B2EC-48CE9196F98A}" destId="{6849EEEF-B423-4DEA-A128-910087EC4DD4}" srcOrd="2" destOrd="0" presId="urn:microsoft.com/office/officeart/2005/8/layout/default"/>
    <dgm:cxn modelId="{AB298B90-F4B3-4FD6-AD77-47643B0DAFDF}" type="presParOf" srcId="{7A8799B9-4B0E-4E0C-B2EC-48CE9196F98A}" destId="{35E5FEAA-59C7-4BCC-AD96-D78DD4611E1F}" srcOrd="3" destOrd="0" presId="urn:microsoft.com/office/officeart/2005/8/layout/default"/>
    <dgm:cxn modelId="{1C0B1DDD-20A1-4AAF-BE87-D497788F8D5A}" type="presParOf" srcId="{7A8799B9-4B0E-4E0C-B2EC-48CE9196F98A}" destId="{88598FC7-3D25-4138-B057-52CE3CABE227}" srcOrd="4" destOrd="0" presId="urn:microsoft.com/office/officeart/2005/8/layout/default"/>
    <dgm:cxn modelId="{05F92D5E-AB4C-4136-ADE9-2F26CB7AD773}" type="presParOf" srcId="{7A8799B9-4B0E-4E0C-B2EC-48CE9196F98A}" destId="{A46F9A05-21EC-46E5-99A7-6DCE067F54A5}" srcOrd="5" destOrd="0" presId="urn:microsoft.com/office/officeart/2005/8/layout/default"/>
    <dgm:cxn modelId="{BD9BABAD-0B1B-43F8-AACF-9E369E281004}" type="presParOf" srcId="{7A8799B9-4B0E-4E0C-B2EC-48CE9196F98A}" destId="{0EBBCB97-6DC3-43DF-A1DD-06AFC5889AAC}" srcOrd="6" destOrd="0" presId="urn:microsoft.com/office/officeart/2005/8/layout/default"/>
    <dgm:cxn modelId="{07B3B33D-D093-4BDF-BE65-2AE327C1DBCF}" type="presParOf" srcId="{7A8799B9-4B0E-4E0C-B2EC-48CE9196F98A}" destId="{3341BD48-7F36-420A-8313-0D4EDD05E400}" srcOrd="7" destOrd="0" presId="urn:microsoft.com/office/officeart/2005/8/layout/default"/>
    <dgm:cxn modelId="{CE913B87-67CD-4B42-A422-25E2CE638864}" type="presParOf" srcId="{7A8799B9-4B0E-4E0C-B2EC-48CE9196F98A}" destId="{85F0CDAD-7751-446E-815E-CA8DEB91A041}"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C3E32E-027F-4A4D-9170-101812009A13}">
      <dsp:nvSpPr>
        <dsp:cNvPr id="0" name=""/>
        <dsp:cNvSpPr/>
      </dsp:nvSpPr>
      <dsp:spPr>
        <a:xfrm>
          <a:off x="0" y="809619"/>
          <a:ext cx="2922637" cy="1753582"/>
        </a:xfrm>
        <a:prstGeom prst="rect">
          <a:avLst/>
        </a:prstGeom>
        <a:solidFill>
          <a:schemeClr val="lt1"/>
        </a:solidFill>
        <a:ln w="12700" cap="flat" cmpd="sng" algn="ctr">
          <a:solidFill>
            <a:schemeClr val="accent3"/>
          </a:solidFill>
          <a:prstDash val="solid"/>
          <a:miter lim="800000"/>
        </a:ln>
        <a:effectLst/>
      </dsp:spPr>
      <dsp:style>
        <a:lnRef idx="2">
          <a:schemeClr val="accent3"/>
        </a:lnRef>
        <a:fillRef idx="1">
          <a:schemeClr val="lt1"/>
        </a:fillRef>
        <a:effectRef idx="0">
          <a:schemeClr val="accent3"/>
        </a:effectRef>
        <a:fontRef idx="minor">
          <a:schemeClr val="dk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smtClean="0"/>
            <a:t>Overview of key concepts </a:t>
          </a:r>
          <a:endParaRPr lang="en-US" sz="2400" kern="1200" dirty="0"/>
        </a:p>
      </dsp:txBody>
      <dsp:txXfrm>
        <a:off x="0" y="809619"/>
        <a:ext cx="2922637" cy="1753582"/>
      </dsp:txXfrm>
    </dsp:sp>
    <dsp:sp modelId="{6849EEEF-B423-4DEA-A128-910087EC4DD4}">
      <dsp:nvSpPr>
        <dsp:cNvPr id="0" name=""/>
        <dsp:cNvSpPr/>
      </dsp:nvSpPr>
      <dsp:spPr>
        <a:xfrm>
          <a:off x="3225071" y="819790"/>
          <a:ext cx="2922637" cy="1753582"/>
        </a:xfrm>
        <a:prstGeom prst="rect">
          <a:avLst/>
        </a:prstGeom>
        <a:solidFill>
          <a:schemeClr val="accent2">
            <a:hueOff val="-363841"/>
            <a:satOff val="-20982"/>
            <a:lumOff val="215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smtClean="0"/>
            <a:t>Developing the skills in the workplace</a:t>
          </a:r>
          <a:endParaRPr lang="en-US" sz="2400" kern="1200" dirty="0"/>
        </a:p>
      </dsp:txBody>
      <dsp:txXfrm>
        <a:off x="3225071" y="819790"/>
        <a:ext cx="2922637" cy="1753582"/>
      </dsp:txXfrm>
    </dsp:sp>
    <dsp:sp modelId="{88598FC7-3D25-4138-B057-52CE3CABE227}">
      <dsp:nvSpPr>
        <dsp:cNvPr id="0" name=""/>
        <dsp:cNvSpPr/>
      </dsp:nvSpPr>
      <dsp:spPr>
        <a:xfrm>
          <a:off x="6429801" y="809619"/>
          <a:ext cx="2922637" cy="1753582"/>
        </a:xfrm>
        <a:prstGeom prst="rect">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smtClean="0"/>
            <a:t>Developing strategies of communications</a:t>
          </a:r>
          <a:endParaRPr lang="en-US" sz="2400" kern="1200" dirty="0"/>
        </a:p>
      </dsp:txBody>
      <dsp:txXfrm>
        <a:off x="6429801" y="809619"/>
        <a:ext cx="2922637" cy="1753582"/>
      </dsp:txXfrm>
    </dsp:sp>
    <dsp:sp modelId="{0EBBCB97-6DC3-43DF-A1DD-06AFC5889AAC}">
      <dsp:nvSpPr>
        <dsp:cNvPr id="0" name=""/>
        <dsp:cNvSpPr/>
      </dsp:nvSpPr>
      <dsp:spPr>
        <a:xfrm>
          <a:off x="1607450" y="2855465"/>
          <a:ext cx="2922637" cy="1753582"/>
        </a:xfrm>
        <a:prstGeom prst="rect">
          <a:avLst/>
        </a:prstGeom>
        <a:solidFill>
          <a:schemeClr val="accent2">
            <a:hueOff val="-1091522"/>
            <a:satOff val="-62946"/>
            <a:lumOff val="647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smtClean="0"/>
            <a:t>Enhancing interpersonal competency</a:t>
          </a:r>
          <a:endParaRPr lang="en-US" sz="2400" kern="1200" dirty="0"/>
        </a:p>
      </dsp:txBody>
      <dsp:txXfrm>
        <a:off x="1607450" y="2855465"/>
        <a:ext cx="2922637" cy="1753582"/>
      </dsp:txXfrm>
    </dsp:sp>
    <dsp:sp modelId="{85F0CDAD-7751-446E-815E-CA8DEB91A041}">
      <dsp:nvSpPr>
        <dsp:cNvPr id="0" name=""/>
        <dsp:cNvSpPr/>
      </dsp:nvSpPr>
      <dsp:spPr>
        <a:xfrm>
          <a:off x="4822351" y="2855465"/>
          <a:ext cx="2922637" cy="1753582"/>
        </a:xfrm>
        <a:prstGeom prst="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smtClean="0"/>
            <a:t>Leadership and balancing between work and life through communication</a:t>
          </a:r>
          <a:endParaRPr lang="en-US" sz="2400" kern="1200" dirty="0"/>
        </a:p>
      </dsp:txBody>
      <dsp:txXfrm>
        <a:off x="4822351" y="2855465"/>
        <a:ext cx="2922637" cy="1753582"/>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29-Sep-23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29-Sep-23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29-Sep-23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29-Sep-23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29-Sep-23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29-Sep-23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29-Sep-23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29-Sep-23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29-Sep-23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29-Sep-23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29-Sep-23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29-Sep-23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29-Sep-23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5.pn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gif"/><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12.gif"/><Relationship Id="rId4" Type="http://schemas.openxmlformats.org/officeDocument/2006/relationships/image" Target="../media/image11.gif"/></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5.gif"/><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17.gif"/></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8" Type="http://schemas.openxmlformats.org/officeDocument/2006/relationships/image" Target="../media/image22.jpg"/><Relationship Id="rId3" Type="http://schemas.openxmlformats.org/officeDocument/2006/relationships/image" Target="../media/image19.png"/><Relationship Id="rId7" Type="http://schemas.openxmlformats.org/officeDocument/2006/relationships/image" Target="../media/image21.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svg"/><Relationship Id="rId5" Type="http://schemas.openxmlformats.org/officeDocument/2006/relationships/image" Target="../media/image20.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a:extLst>
              <a:ext uri="{FF2B5EF4-FFF2-40B4-BE49-F238E27FC236}">
                <a16:creationId xmlns:a16="http://schemas.microsoft.com/office/drawing/2014/main" id="{52297C4B-84D7-EDC8-F6F6-53F29890AA2A}"/>
              </a:ext>
            </a:extLst>
          </p:cNvPr>
          <p:cNvSpPr/>
          <p:nvPr/>
        </p:nvSpPr>
        <p:spPr>
          <a:xfrm>
            <a:off x="152400" y="1324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22">
            <a:extLst>
              <a:ext uri="{FF2B5EF4-FFF2-40B4-BE49-F238E27FC236}">
                <a16:creationId xmlns:a16="http://schemas.microsoft.com/office/drawing/2014/main" id="{52297C4B-84D7-EDC8-F6F6-53F29890AA2A}"/>
              </a:ext>
            </a:extLst>
          </p:cNvPr>
          <p:cNvSpPr/>
          <p:nvPr/>
        </p:nvSpPr>
        <p:spPr>
          <a:xfrm>
            <a:off x="0" y="11722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smtClean="0">
                <a:solidFill>
                  <a:schemeClr val="bg1"/>
                </a:solidFill>
                <a:latin typeface="Times New Roman" panose="02020603050405020304" pitchFamily="18" charset="0"/>
                <a:cs typeface="Times New Roman" panose="02020603050405020304" pitchFamily="18" charset="0"/>
              </a:rPr>
              <a:t>Merna Emad</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39344" y="2225438"/>
            <a:ext cx="5215534" cy="769441"/>
          </a:xfrm>
          <a:prstGeom prst="rect">
            <a:avLst/>
          </a:prstGeom>
          <a:noFill/>
        </p:spPr>
        <p:txBody>
          <a:bodyPr wrap="square" rtlCol="0">
            <a:spAutoFit/>
          </a:bodyPr>
          <a:lstStyle/>
          <a:p>
            <a:pPr algn="ctr"/>
            <a:r>
              <a:rPr lang="en-US" sz="4400" b="1" dirty="0" smtClean="0">
                <a:solidFill>
                  <a:schemeClr val="bg1"/>
                </a:solidFill>
              </a:rPr>
              <a:t>Communication skills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588" y="5825019"/>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smtClean="0">
                <a:solidFill>
                  <a:srgbClr val="000000"/>
                </a:solidFill>
                <a:latin typeface="Times New Roman" panose="02020603050405020304" pitchFamily="18" charset="0"/>
                <a:cs typeface="Times New Roman" panose="02020603050405020304" pitchFamily="18" charset="0"/>
              </a:rPr>
              <a:t>Orientation Lecture</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76190" y="0"/>
            <a:ext cx="7024370" cy="35375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1"/>
          <p:cNvSpPr/>
          <p:nvPr/>
        </p:nvSpPr>
        <p:spPr>
          <a:xfrm>
            <a:off x="4119899" y="6325403"/>
            <a:ext cx="1978940" cy="369332"/>
          </a:xfrm>
          <a:prstGeom prst="rect">
            <a:avLst/>
          </a:prstGeom>
        </p:spPr>
        <p:txBody>
          <a:bodyPr wrap="none">
            <a:spAutoFit/>
          </a:bodyPr>
          <a:lstStyle/>
          <a:p>
            <a:pPr algn="ctr"/>
            <a:r>
              <a:rPr lang="en-US" b="1" dirty="0">
                <a:solidFill>
                  <a:schemeClr val="bg1"/>
                </a:solidFill>
              </a:rPr>
              <a:t>www.midocean.ae</a:t>
            </a:r>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907144" y="-84841"/>
            <a:ext cx="5606343" cy="847604"/>
          </a:xfrm>
          <a:prstGeom prst="rect">
            <a:avLst/>
          </a:prstGeom>
          <a:solidFill>
            <a:schemeClr val="bg1"/>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 skills</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3951" y="1131216"/>
            <a:ext cx="8493551" cy="5514680"/>
          </a:xfrm>
          <a:prstGeom prst="rect">
            <a:avLst/>
          </a:prstGeom>
        </p:spPr>
      </p:pic>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95192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4587153" cy="721736"/>
          </a:xfrm>
          <a:prstGeom prst="rect">
            <a:avLst/>
          </a:prstGeom>
          <a:solidFill>
            <a:schemeClr val="tx2">
              <a:lumMod val="25000"/>
            </a:schemeClr>
          </a:solidFill>
          <a:ln>
            <a:solidFill>
              <a:schemeClr val="bg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000" dirty="0" smtClean="0">
                <a:solidFill>
                  <a:schemeClr val="bg1"/>
                </a:solidFill>
                <a:latin typeface="Calibri" panose="020F0502020204030204" pitchFamily="34" charset="0"/>
                <a:ea typeface="Calibri" panose="020F0502020204030204" pitchFamily="34" charset="0"/>
                <a:cs typeface="Arial" panose="020B0604020202020204" pitchFamily="34" charset="0"/>
              </a:rPr>
              <a:t>Communication skills</a:t>
            </a:r>
            <a:endParaRPr lang="en-US" sz="40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832427"/>
            <a:ext cx="9154160" cy="2554545"/>
          </a:xfrm>
          <a:prstGeom prst="rect">
            <a:avLst/>
          </a:prstGeom>
          <a:solidFill>
            <a:schemeClr val="tx1"/>
          </a:solidFill>
          <a:ln>
            <a:solidFill>
              <a:schemeClr val="bg2"/>
            </a:solidFill>
          </a:ln>
        </p:spPr>
        <p:txBody>
          <a:bodyPr wrap="square">
            <a:spAutoFit/>
          </a:bodyPr>
          <a:lstStyle/>
          <a:p>
            <a:r>
              <a:rPr lang="en-US" sz="2000" dirty="0">
                <a:solidFill>
                  <a:schemeClr val="bg1"/>
                </a:solidFill>
              </a:rPr>
              <a:t>Developing communication skills can help many aspects of your life, from your professional career, to social gatherings, to your family life</a:t>
            </a:r>
            <a:r>
              <a:rPr lang="en-US" sz="2000" dirty="0" smtClean="0">
                <a:solidFill>
                  <a:schemeClr val="bg1"/>
                </a:solidFill>
              </a:rPr>
              <a:t>. </a:t>
            </a:r>
            <a:r>
              <a:rPr lang="en-US" sz="2000" dirty="0">
                <a:solidFill>
                  <a:schemeClr val="bg1"/>
                </a:solidFill>
              </a:rPr>
              <a:t>In today's hectic world, we rely heavily on sharing information, resulting in greater emphasis being placed on having good communication skills. Good verbal and written communication skills are essential in order to deliver and understand information quickly and accurately. Being able to communicate effectively is a vital life skill and should not be overlooked.</a:t>
            </a:r>
          </a:p>
          <a:p>
            <a:endParaRPr lang="en-US" sz="2000" dirty="0">
              <a:solidFill>
                <a:schemeClr val="bg1"/>
              </a:solidFill>
            </a:endParaRPr>
          </a:p>
        </p:txBody>
      </p:sp>
      <p:sp>
        <p:nvSpPr>
          <p:cNvPr id="4" name="Rectangle 3"/>
          <p:cNvSpPr/>
          <p:nvPr/>
        </p:nvSpPr>
        <p:spPr>
          <a:xfrm>
            <a:off x="0" y="4212251"/>
            <a:ext cx="6260026"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In contrast, poor communication skills can have a negative impact - a poorly delivered message may result in misunderstanding, frustration and in some cases disaster.</a:t>
            </a: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040586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59393" y="0"/>
            <a:ext cx="4795242" cy="6858000"/>
          </a:xfrm>
          <a:prstGeom prst="rect">
            <a:avLst/>
          </a:prstGeom>
          <a:ln>
            <a:noFill/>
          </a:ln>
          <a:effectLst>
            <a:outerShdw blurRad="292100" dist="139700" dir="2700000" algn="tl" rotWithShape="0">
              <a:srgbClr val="333333">
                <a:alpha val="65000"/>
              </a:srgbClr>
            </a:outerShdw>
          </a:effectLst>
        </p:spPr>
      </p:pic>
      <p:pic>
        <p:nvPicPr>
          <p:cNvPr id="4" name="Picture 3">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70544427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Arrow Connector 3"/>
          <p:cNvCxnSpPr/>
          <p:nvPr/>
        </p:nvCxnSpPr>
        <p:spPr>
          <a:xfrm>
            <a:off x="3082565" y="1852367"/>
            <a:ext cx="3572759"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7" name="Straight Arrow Connector 6"/>
          <p:cNvCxnSpPr/>
          <p:nvPr/>
        </p:nvCxnSpPr>
        <p:spPr>
          <a:xfrm>
            <a:off x="3082565" y="1852367"/>
            <a:ext cx="0" cy="318940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9" name="Rectangle 8"/>
          <p:cNvSpPr/>
          <p:nvPr/>
        </p:nvSpPr>
        <p:spPr>
          <a:xfrm>
            <a:off x="3209290" y="745918"/>
            <a:ext cx="3319307" cy="584775"/>
          </a:xfrm>
          <a:prstGeom prst="rect">
            <a:avLst/>
          </a:prstGeom>
          <a:solidFill>
            <a:schemeClr val="accent6">
              <a:lumMod val="20000"/>
              <a:lumOff val="80000"/>
            </a:schemeClr>
          </a:solidFill>
          <a:ln>
            <a:solidFill>
              <a:schemeClr val="bg2"/>
            </a:solidFill>
          </a:ln>
          <a:effectLst>
            <a:outerShdw blurRad="50800" dist="38100" dir="2700000" algn="tl" rotWithShape="0">
              <a:prstClr val="black">
                <a:alpha val="40000"/>
              </a:prstClr>
            </a:outerShdw>
          </a:effectLst>
        </p:spPr>
        <p:txBody>
          <a:bodyPr wrap="none">
            <a:spAutoFit/>
          </a:bodyPr>
          <a:lstStyle/>
          <a:p>
            <a:r>
              <a:rPr lang="en-US" sz="3200" b="1" dirty="0" smtClean="0">
                <a:solidFill>
                  <a:schemeClr val="bg2">
                    <a:lumMod val="75000"/>
                  </a:schemeClr>
                </a:solidFill>
                <a:latin typeface="Calibri" panose="020F0502020204030204" pitchFamily="34" charset="0"/>
                <a:ea typeface="Calibri" panose="020F0502020204030204" pitchFamily="34" charset="0"/>
                <a:cs typeface="Arial" panose="020B0604020202020204" pitchFamily="34" charset="0"/>
              </a:rPr>
              <a:t>The book aims to: </a:t>
            </a:r>
            <a:endParaRPr lang="en-US" sz="3200" b="1" dirty="0">
              <a:solidFill>
                <a:schemeClr val="bg2">
                  <a:lumMod val="75000"/>
                </a:schemeClr>
              </a:solidFill>
            </a:endParaRPr>
          </a:p>
        </p:txBody>
      </p:sp>
      <p:sp>
        <p:nvSpPr>
          <p:cNvPr id="12" name="Rectangle 11"/>
          <p:cNvSpPr/>
          <p:nvPr/>
        </p:nvSpPr>
        <p:spPr>
          <a:xfrm>
            <a:off x="385103" y="5052578"/>
            <a:ext cx="4895478" cy="1631216"/>
          </a:xfrm>
          <a:prstGeom prst="rect">
            <a:avLst/>
          </a:prstGeom>
          <a:ln>
            <a:solidFill>
              <a:schemeClr val="bg2"/>
            </a:solidFill>
          </a:ln>
        </p:spPr>
        <p:txBody>
          <a:bodyPr wrap="square">
            <a:spAutoFit/>
          </a:bodyPr>
          <a:lstStyle/>
          <a:p>
            <a:r>
              <a:rPr lang="en-US" sz="2000" dirty="0">
                <a:solidFill>
                  <a:schemeClr val="bg1"/>
                </a:solidFill>
              </a:rPr>
              <a:t>Accessible coverage of new communication technology and social media prepares students to communicate effectively in real world settings. </a:t>
            </a:r>
          </a:p>
        </p:txBody>
      </p:sp>
      <p:sp>
        <p:nvSpPr>
          <p:cNvPr id="13" name="Rectangle 12"/>
          <p:cNvSpPr/>
          <p:nvPr/>
        </p:nvSpPr>
        <p:spPr>
          <a:xfrm>
            <a:off x="6727772" y="1330693"/>
            <a:ext cx="4895478" cy="1631216"/>
          </a:xfrm>
          <a:prstGeom prst="rect">
            <a:avLst/>
          </a:prstGeom>
          <a:ln>
            <a:solidFill>
              <a:schemeClr val="bg2"/>
            </a:solidFill>
          </a:ln>
        </p:spPr>
        <p:txBody>
          <a:bodyPr wrap="square">
            <a:spAutoFit/>
          </a:bodyPr>
          <a:lstStyle/>
          <a:p>
            <a:r>
              <a:rPr lang="en-US" sz="2000" dirty="0">
                <a:solidFill>
                  <a:schemeClr val="bg1"/>
                </a:solidFill>
              </a:rPr>
              <a:t>Provide Business and Professional Communication students with the knowledge and skills they need to move from interview candidate, to team member, to leader. </a:t>
            </a:r>
          </a:p>
        </p:txBody>
      </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53" y="0"/>
            <a:ext cx="3081311" cy="4015819"/>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759787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Effect transition="in" filter="fade">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nodeType="click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ppt_w</p:attrName>
                                        </p:attrNameLst>
                                      </p:cBhvr>
                                      <p:tavLst>
                                        <p:tav tm="0">
                                          <p:val>
                                            <p:fltVal val="0"/>
                                          </p:val>
                                        </p:tav>
                                        <p:tav tm="100000">
                                          <p:val>
                                            <p:strVal val="#ppt_w"/>
                                          </p:val>
                                        </p:tav>
                                      </p:tavLst>
                                    </p:anim>
                                    <p:anim calcmode="lin" valueType="num">
                                      <p:cBhvr>
                                        <p:cTn id="30" dur="500" fill="hold"/>
                                        <p:tgtEl>
                                          <p:spTgt spid="7"/>
                                        </p:tgtEl>
                                        <p:attrNameLst>
                                          <p:attrName>ppt_h</p:attrName>
                                        </p:attrNameLst>
                                      </p:cBhvr>
                                      <p:tavLst>
                                        <p:tav tm="0">
                                          <p:val>
                                            <p:fltVal val="0"/>
                                          </p:val>
                                        </p:tav>
                                        <p:tav tm="100000">
                                          <p:val>
                                            <p:strVal val="#ppt_h"/>
                                          </p:val>
                                        </p:tav>
                                      </p:tavLst>
                                    </p:anim>
                                    <p:animEffect transition="in" filter="fade">
                                      <p:cBhvr>
                                        <p:cTn id="31" dur="500"/>
                                        <p:tgtEl>
                                          <p:spTgt spid="7"/>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p:cTn id="34" dur="500" fill="hold"/>
                                        <p:tgtEl>
                                          <p:spTgt spid="12"/>
                                        </p:tgtEl>
                                        <p:attrNameLst>
                                          <p:attrName>ppt_w</p:attrName>
                                        </p:attrNameLst>
                                      </p:cBhvr>
                                      <p:tavLst>
                                        <p:tav tm="0">
                                          <p:val>
                                            <p:fltVal val="0"/>
                                          </p:val>
                                        </p:tav>
                                        <p:tav tm="100000">
                                          <p:val>
                                            <p:strVal val="#ppt_w"/>
                                          </p:val>
                                        </p:tav>
                                      </p:tavLst>
                                    </p:anim>
                                    <p:anim calcmode="lin" valueType="num">
                                      <p:cBhvr>
                                        <p:cTn id="35" dur="500" fill="hold"/>
                                        <p:tgtEl>
                                          <p:spTgt spid="12"/>
                                        </p:tgtEl>
                                        <p:attrNameLst>
                                          <p:attrName>ppt_h</p:attrName>
                                        </p:attrNameLst>
                                      </p:cBhvr>
                                      <p:tavLst>
                                        <p:tav tm="0">
                                          <p:val>
                                            <p:fltVal val="0"/>
                                          </p:val>
                                        </p:tav>
                                        <p:tav tm="100000">
                                          <p:val>
                                            <p:strVal val="#ppt_h"/>
                                          </p:val>
                                        </p:tav>
                                      </p:tavLst>
                                    </p:anim>
                                    <p:animEffect transition="in" filter="fade">
                                      <p:cBhvr>
                                        <p:cTn id="3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Arrow Connector 3"/>
          <p:cNvCxnSpPr/>
          <p:nvPr/>
        </p:nvCxnSpPr>
        <p:spPr>
          <a:xfrm>
            <a:off x="3082565" y="1852367"/>
            <a:ext cx="3572759"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9" name="Rectangle 8"/>
          <p:cNvSpPr/>
          <p:nvPr/>
        </p:nvSpPr>
        <p:spPr>
          <a:xfrm>
            <a:off x="3209290" y="745918"/>
            <a:ext cx="3319307" cy="584775"/>
          </a:xfrm>
          <a:prstGeom prst="rect">
            <a:avLst/>
          </a:prstGeom>
          <a:solidFill>
            <a:schemeClr val="accent6">
              <a:lumMod val="20000"/>
              <a:lumOff val="80000"/>
            </a:schemeClr>
          </a:solidFill>
          <a:ln>
            <a:solidFill>
              <a:schemeClr val="bg2"/>
            </a:solidFill>
          </a:ln>
          <a:effectLst>
            <a:outerShdw blurRad="50800" dist="38100" dir="2700000" algn="tl" rotWithShape="0">
              <a:prstClr val="black">
                <a:alpha val="40000"/>
              </a:prstClr>
            </a:outerShdw>
          </a:effectLst>
        </p:spPr>
        <p:txBody>
          <a:bodyPr wrap="none">
            <a:spAutoFit/>
          </a:bodyPr>
          <a:lstStyle/>
          <a:p>
            <a:r>
              <a:rPr lang="en-US" sz="3200" b="1" dirty="0" smtClean="0">
                <a:solidFill>
                  <a:schemeClr val="bg2">
                    <a:lumMod val="75000"/>
                  </a:schemeClr>
                </a:solidFill>
                <a:latin typeface="Calibri" panose="020F0502020204030204" pitchFamily="34" charset="0"/>
                <a:ea typeface="Calibri" panose="020F0502020204030204" pitchFamily="34" charset="0"/>
                <a:cs typeface="Arial" panose="020B0604020202020204" pitchFamily="34" charset="0"/>
              </a:rPr>
              <a:t>The book aims to: </a:t>
            </a:r>
            <a:endParaRPr lang="en-US" sz="3200" b="1" dirty="0">
              <a:solidFill>
                <a:schemeClr val="bg2">
                  <a:lumMod val="75000"/>
                </a:schemeClr>
              </a:solidFill>
            </a:endParaRPr>
          </a:p>
        </p:txBody>
      </p:sp>
      <p:sp>
        <p:nvSpPr>
          <p:cNvPr id="13" name="Rectangle 12"/>
          <p:cNvSpPr/>
          <p:nvPr/>
        </p:nvSpPr>
        <p:spPr>
          <a:xfrm>
            <a:off x="6727772" y="1330693"/>
            <a:ext cx="4895478" cy="2554545"/>
          </a:xfrm>
          <a:prstGeom prst="rect">
            <a:avLst/>
          </a:prstGeom>
          <a:ln>
            <a:solidFill>
              <a:schemeClr val="bg2"/>
            </a:solidFill>
          </a:ln>
        </p:spPr>
        <p:txBody>
          <a:bodyPr wrap="square">
            <a:spAutoFit/>
          </a:bodyPr>
          <a:lstStyle/>
          <a:p>
            <a:r>
              <a:rPr lang="en-US" sz="2000" dirty="0">
                <a:solidFill>
                  <a:schemeClr val="bg1"/>
                </a:solidFill>
              </a:rPr>
              <a:t>With an emphasis on building skills for business writing and professional presentations, this text empowers students to successfully handle important work-related activities, including job interviewing, working in team, strategically utilizing visual aids, and providing feedback to supervisors.</a:t>
            </a:r>
          </a:p>
        </p:txBody>
      </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53" y="0"/>
            <a:ext cx="3081311" cy="4015819"/>
          </a:xfrm>
          <a:prstGeom prst="rect">
            <a:avLst/>
          </a:prstGeom>
          <a:ln>
            <a:noFill/>
          </a:ln>
          <a:effectLst>
            <a:outerShdw blurRad="292100" dist="139700" dir="2700000" algn="tl" rotWithShape="0">
              <a:srgbClr val="333333">
                <a:alpha val="65000"/>
              </a:srgbClr>
            </a:outerShdw>
          </a:effectLst>
        </p:spPr>
      </p:pic>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382869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500" fill="hold"/>
                                        <p:tgtEl>
                                          <p:spTgt spid="13"/>
                                        </p:tgtEl>
                                        <p:attrNameLst>
                                          <p:attrName>ppt_w</p:attrName>
                                        </p:attrNameLst>
                                      </p:cBhvr>
                                      <p:tavLst>
                                        <p:tav tm="0">
                                          <p:val>
                                            <p:fltVal val="0"/>
                                          </p:val>
                                        </p:tav>
                                        <p:tav tm="100000">
                                          <p:val>
                                            <p:strVal val="#ppt_w"/>
                                          </p:val>
                                        </p:tav>
                                      </p:tavLst>
                                    </p:anim>
                                    <p:anim calcmode="lin" valueType="num">
                                      <p:cBhvr>
                                        <p:cTn id="13" dur="500" fill="hold"/>
                                        <p:tgtEl>
                                          <p:spTgt spid="13"/>
                                        </p:tgtEl>
                                        <p:attrNameLst>
                                          <p:attrName>ppt_h</p:attrName>
                                        </p:attrNameLst>
                                      </p:cBhvr>
                                      <p:tavLst>
                                        <p:tav tm="0">
                                          <p:val>
                                            <p:fltVal val="0"/>
                                          </p:val>
                                        </p:tav>
                                        <p:tav tm="100000">
                                          <p:val>
                                            <p:strVal val="#ppt_h"/>
                                          </p:val>
                                        </p:tav>
                                      </p:tavLst>
                                    </p:anim>
                                    <p:animEffect transition="in" filter="fade">
                                      <p:cBhvr>
                                        <p:cTn id="1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99605" y="2676257"/>
            <a:ext cx="2857500" cy="4762500"/>
          </a:xfrm>
          <a:prstGeom prst="rect">
            <a:avLst/>
          </a:prstGeom>
        </p:spPr>
      </p:pic>
      <p:sp>
        <p:nvSpPr>
          <p:cNvPr id="5" name="Rectangle 4"/>
          <p:cNvSpPr/>
          <p:nvPr/>
        </p:nvSpPr>
        <p:spPr>
          <a:xfrm>
            <a:off x="11557" y="1147962"/>
            <a:ext cx="3805287" cy="1938992"/>
          </a:xfrm>
          <a:prstGeom prst="rect">
            <a:avLst/>
          </a:prstGeom>
          <a:noFill/>
          <a:ln>
            <a:solidFill>
              <a:schemeClr val="tx1"/>
            </a:solidFill>
          </a:ln>
        </p:spPr>
        <p:txBody>
          <a:bodyPr wrap="square">
            <a:spAutoFit/>
          </a:bodyPr>
          <a:lstStyle/>
          <a:p>
            <a:r>
              <a:rPr lang="en-US" sz="2000" dirty="0">
                <a:solidFill>
                  <a:schemeClr val="bg1"/>
                </a:solidFill>
              </a:rPr>
              <a:t>Understand the communication process and recall how networks and channels influence the communication process in organizations</a:t>
            </a:r>
            <a:endParaRPr lang="en-US" sz="2800" dirty="0">
              <a:solidFill>
                <a:schemeClr val="bg1"/>
              </a:solidFill>
            </a:endParaRPr>
          </a:p>
        </p:txBody>
      </p:sp>
      <p:sp>
        <p:nvSpPr>
          <p:cNvPr id="6" name="Rectangle 5"/>
          <p:cNvSpPr/>
          <p:nvPr/>
        </p:nvSpPr>
        <p:spPr>
          <a:xfrm>
            <a:off x="7810107" y="904973"/>
            <a:ext cx="3805287" cy="1938992"/>
          </a:xfrm>
          <a:prstGeom prst="rect">
            <a:avLst/>
          </a:prstGeom>
          <a:noFill/>
          <a:ln>
            <a:solidFill>
              <a:schemeClr val="tx1"/>
            </a:solidFill>
          </a:ln>
        </p:spPr>
        <p:txBody>
          <a:bodyPr wrap="square">
            <a:spAutoFit/>
          </a:bodyPr>
          <a:lstStyle/>
          <a:p>
            <a:r>
              <a:rPr lang="en-US" sz="2000" dirty="0">
                <a:solidFill>
                  <a:schemeClr val="bg1"/>
                </a:solidFill>
              </a:rPr>
              <a:t>Recognize cultural differences that impact members of an organization and enact appropriate communication strategies to help attain cultural diversity</a:t>
            </a:r>
            <a:endParaRPr lang="en-US" sz="2800" dirty="0">
              <a:solidFill>
                <a:schemeClr val="bg1"/>
              </a:solidFill>
            </a:endParaRPr>
          </a:p>
        </p:txBody>
      </p:sp>
      <p:sp>
        <p:nvSpPr>
          <p:cNvPr id="7" name="Rectangle 6"/>
          <p:cNvSpPr/>
          <p:nvPr/>
        </p:nvSpPr>
        <p:spPr>
          <a:xfrm>
            <a:off x="0" y="4549676"/>
            <a:ext cx="3805287" cy="1015663"/>
          </a:xfrm>
          <a:prstGeom prst="rect">
            <a:avLst/>
          </a:prstGeom>
          <a:noFill/>
          <a:ln>
            <a:solidFill>
              <a:schemeClr val="tx1"/>
            </a:solidFill>
          </a:ln>
        </p:spPr>
        <p:txBody>
          <a:bodyPr wrap="square">
            <a:spAutoFit/>
          </a:bodyPr>
          <a:lstStyle/>
          <a:p>
            <a:r>
              <a:rPr lang="en-US" sz="2000" dirty="0">
                <a:solidFill>
                  <a:schemeClr val="bg1"/>
                </a:solidFill>
              </a:rPr>
              <a:t>Send and interpret verbal and nonverbal messages with accuracy and effectiveness</a:t>
            </a:r>
          </a:p>
        </p:txBody>
      </p:sp>
      <p:sp>
        <p:nvSpPr>
          <p:cNvPr id="8" name="Rectangle 7"/>
          <p:cNvSpPr/>
          <p:nvPr/>
        </p:nvSpPr>
        <p:spPr>
          <a:xfrm>
            <a:off x="2407838" y="0"/>
            <a:ext cx="6133859" cy="470000"/>
          </a:xfrm>
          <a:prstGeom prst="rect">
            <a:avLst/>
          </a:prstGeom>
          <a:solidFill>
            <a:srgbClr val="C00000"/>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400" dirty="0">
                <a:latin typeface="Calibri" panose="020F0502020204030204" pitchFamily="34" charset="0"/>
                <a:ea typeface="Calibri" panose="020F0502020204030204" pitchFamily="34" charset="0"/>
                <a:cs typeface="Arial" panose="020B0604020202020204" pitchFamily="34" charset="0"/>
              </a:rPr>
              <a:t>After completing this course you will be able to:</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312074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arn(inVertic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arn(inVertical)">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99605" y="2676257"/>
            <a:ext cx="2857500" cy="4762500"/>
          </a:xfrm>
          <a:prstGeom prst="rect">
            <a:avLst/>
          </a:prstGeom>
        </p:spPr>
      </p:pic>
      <p:sp>
        <p:nvSpPr>
          <p:cNvPr id="5" name="Rectangle 4"/>
          <p:cNvSpPr/>
          <p:nvPr/>
        </p:nvSpPr>
        <p:spPr>
          <a:xfrm>
            <a:off x="11557" y="1147962"/>
            <a:ext cx="3805287" cy="1015663"/>
          </a:xfrm>
          <a:prstGeom prst="rect">
            <a:avLst/>
          </a:prstGeom>
          <a:noFill/>
          <a:ln>
            <a:solidFill>
              <a:schemeClr val="tx1"/>
            </a:solidFill>
          </a:ln>
        </p:spPr>
        <p:txBody>
          <a:bodyPr wrap="square">
            <a:spAutoFit/>
          </a:bodyPr>
          <a:lstStyle/>
          <a:p>
            <a:r>
              <a:rPr lang="en-US" sz="2000" dirty="0">
                <a:solidFill>
                  <a:schemeClr val="bg1"/>
                </a:solidFill>
              </a:rPr>
              <a:t>Evaluate listening habits and practice effective listening skills</a:t>
            </a:r>
            <a:endParaRPr lang="en-US" sz="3200" dirty="0">
              <a:solidFill>
                <a:schemeClr val="bg1"/>
              </a:solidFill>
            </a:endParaRPr>
          </a:p>
        </p:txBody>
      </p:sp>
      <p:sp>
        <p:nvSpPr>
          <p:cNvPr id="6" name="Rectangle 5"/>
          <p:cNvSpPr/>
          <p:nvPr/>
        </p:nvSpPr>
        <p:spPr>
          <a:xfrm>
            <a:off x="5907462" y="1039133"/>
            <a:ext cx="3805287" cy="707886"/>
          </a:xfrm>
          <a:prstGeom prst="rect">
            <a:avLst/>
          </a:prstGeom>
          <a:noFill/>
          <a:ln>
            <a:solidFill>
              <a:schemeClr val="tx1"/>
            </a:solidFill>
          </a:ln>
        </p:spPr>
        <p:txBody>
          <a:bodyPr wrap="square">
            <a:spAutoFit/>
          </a:bodyPr>
          <a:lstStyle/>
          <a:p>
            <a:r>
              <a:rPr lang="en-US" sz="2000" dirty="0">
                <a:solidFill>
                  <a:schemeClr val="bg1"/>
                </a:solidFill>
              </a:rPr>
              <a:t>Build positive interpersonal relationships in the workplace</a:t>
            </a:r>
            <a:endParaRPr lang="en-US" sz="3200" dirty="0">
              <a:solidFill>
                <a:schemeClr val="bg1"/>
              </a:solidFill>
            </a:endParaRPr>
          </a:p>
        </p:txBody>
      </p:sp>
      <p:sp>
        <p:nvSpPr>
          <p:cNvPr id="7" name="Rectangle 6"/>
          <p:cNvSpPr/>
          <p:nvPr/>
        </p:nvSpPr>
        <p:spPr>
          <a:xfrm>
            <a:off x="0" y="4549676"/>
            <a:ext cx="3805287" cy="1015663"/>
          </a:xfrm>
          <a:prstGeom prst="rect">
            <a:avLst/>
          </a:prstGeom>
          <a:noFill/>
          <a:ln>
            <a:solidFill>
              <a:schemeClr val="tx1"/>
            </a:solidFill>
          </a:ln>
        </p:spPr>
        <p:txBody>
          <a:bodyPr wrap="square">
            <a:spAutoFit/>
          </a:bodyPr>
          <a:lstStyle/>
          <a:p>
            <a:r>
              <a:rPr lang="en-US" sz="2000" dirty="0">
                <a:solidFill>
                  <a:schemeClr val="bg1"/>
                </a:solidFill>
              </a:rPr>
              <a:t>Plan and conduct an interview in both interviewee and interviewer roles.</a:t>
            </a:r>
            <a:endParaRPr lang="en-US" sz="2400" dirty="0">
              <a:solidFill>
                <a:schemeClr val="bg1"/>
              </a:solidFill>
            </a:endParaRPr>
          </a:p>
        </p:txBody>
      </p:sp>
      <p:sp>
        <p:nvSpPr>
          <p:cNvPr id="8" name="Rectangle 7"/>
          <p:cNvSpPr/>
          <p:nvPr/>
        </p:nvSpPr>
        <p:spPr>
          <a:xfrm>
            <a:off x="2407838" y="0"/>
            <a:ext cx="6133859" cy="470000"/>
          </a:xfrm>
          <a:prstGeom prst="rect">
            <a:avLst/>
          </a:prstGeom>
          <a:solidFill>
            <a:srgbClr val="C00000"/>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400" dirty="0">
                <a:latin typeface="Calibri" panose="020F0502020204030204" pitchFamily="34" charset="0"/>
                <a:ea typeface="Calibri" panose="020F0502020204030204" pitchFamily="34" charset="0"/>
                <a:cs typeface="Arial" panose="020B0604020202020204" pitchFamily="34" charset="0"/>
              </a:rPr>
              <a:t>After completing this course you will be able to:</a:t>
            </a:r>
          </a:p>
        </p:txBody>
      </p:sp>
      <p:sp>
        <p:nvSpPr>
          <p:cNvPr id="9" name="Rectangle 8"/>
          <p:cNvSpPr/>
          <p:nvPr/>
        </p:nvSpPr>
        <p:spPr>
          <a:xfrm>
            <a:off x="8386713" y="2171153"/>
            <a:ext cx="3805287" cy="707886"/>
          </a:xfrm>
          <a:prstGeom prst="rect">
            <a:avLst/>
          </a:prstGeom>
          <a:noFill/>
          <a:ln>
            <a:solidFill>
              <a:schemeClr val="tx1"/>
            </a:solidFill>
          </a:ln>
        </p:spPr>
        <p:txBody>
          <a:bodyPr wrap="square">
            <a:spAutoFit/>
          </a:bodyPr>
          <a:lstStyle/>
          <a:p>
            <a:r>
              <a:rPr lang="en-US" sz="2000" dirty="0">
                <a:solidFill>
                  <a:schemeClr val="bg1"/>
                </a:solidFill>
              </a:rPr>
              <a:t>Learn about all the interviewing stages.</a:t>
            </a:r>
            <a:endParaRPr lang="en-US" sz="2800" dirty="0">
              <a:solidFill>
                <a:schemeClr val="bg1"/>
              </a:solidFill>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610470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99605" y="2676257"/>
            <a:ext cx="2857500" cy="4762500"/>
          </a:xfrm>
          <a:prstGeom prst="rect">
            <a:avLst/>
          </a:prstGeom>
        </p:spPr>
      </p:pic>
      <p:sp>
        <p:nvSpPr>
          <p:cNvPr id="5" name="Rectangle 4"/>
          <p:cNvSpPr/>
          <p:nvPr/>
        </p:nvSpPr>
        <p:spPr>
          <a:xfrm>
            <a:off x="11557" y="1147962"/>
            <a:ext cx="3805287" cy="1631216"/>
          </a:xfrm>
          <a:prstGeom prst="rect">
            <a:avLst/>
          </a:prstGeom>
          <a:noFill/>
          <a:ln>
            <a:solidFill>
              <a:schemeClr val="tx1"/>
            </a:solidFill>
          </a:ln>
        </p:spPr>
        <p:txBody>
          <a:bodyPr wrap="square">
            <a:spAutoFit/>
          </a:bodyPr>
          <a:lstStyle/>
          <a:p>
            <a:r>
              <a:rPr lang="en-US" sz="2000" dirty="0">
                <a:solidFill>
                  <a:schemeClr val="bg1"/>
                </a:solidFill>
              </a:rPr>
              <a:t>Distinguish groups and teams and recall communication factors that influence the effective development of teams</a:t>
            </a:r>
            <a:endParaRPr lang="en-US" sz="3600" dirty="0">
              <a:solidFill>
                <a:schemeClr val="bg1"/>
              </a:solidFill>
            </a:endParaRPr>
          </a:p>
        </p:txBody>
      </p:sp>
      <p:sp>
        <p:nvSpPr>
          <p:cNvPr id="6" name="Rectangle 5"/>
          <p:cNvSpPr/>
          <p:nvPr/>
        </p:nvSpPr>
        <p:spPr>
          <a:xfrm>
            <a:off x="5651368" y="1065297"/>
            <a:ext cx="3805287" cy="1015663"/>
          </a:xfrm>
          <a:prstGeom prst="rect">
            <a:avLst/>
          </a:prstGeom>
          <a:noFill/>
          <a:ln>
            <a:solidFill>
              <a:schemeClr val="tx1"/>
            </a:solidFill>
          </a:ln>
        </p:spPr>
        <p:txBody>
          <a:bodyPr wrap="square">
            <a:spAutoFit/>
          </a:bodyPr>
          <a:lstStyle/>
          <a:p>
            <a:r>
              <a:rPr lang="en-US" sz="2000" dirty="0">
                <a:solidFill>
                  <a:schemeClr val="bg1"/>
                </a:solidFill>
              </a:rPr>
              <a:t>Identify and overcome common obstacles in group meetings</a:t>
            </a:r>
            <a:endParaRPr lang="en-US" sz="3600" dirty="0">
              <a:solidFill>
                <a:schemeClr val="bg1"/>
              </a:solidFill>
            </a:endParaRPr>
          </a:p>
        </p:txBody>
      </p:sp>
      <p:sp>
        <p:nvSpPr>
          <p:cNvPr id="7" name="Rectangle 6"/>
          <p:cNvSpPr/>
          <p:nvPr/>
        </p:nvSpPr>
        <p:spPr>
          <a:xfrm>
            <a:off x="0" y="4549676"/>
            <a:ext cx="3805287" cy="1015663"/>
          </a:xfrm>
          <a:prstGeom prst="rect">
            <a:avLst/>
          </a:prstGeom>
          <a:noFill/>
          <a:ln>
            <a:solidFill>
              <a:schemeClr val="tx1"/>
            </a:solidFill>
          </a:ln>
        </p:spPr>
        <p:txBody>
          <a:bodyPr wrap="square">
            <a:spAutoFit/>
          </a:bodyPr>
          <a:lstStyle/>
          <a:p>
            <a:r>
              <a:rPr lang="en-US" sz="2000" dirty="0">
                <a:solidFill>
                  <a:schemeClr val="bg1"/>
                </a:solidFill>
              </a:rPr>
              <a:t>Create and deliver a business presentation, reports and meetings.</a:t>
            </a:r>
          </a:p>
        </p:txBody>
      </p:sp>
      <p:sp>
        <p:nvSpPr>
          <p:cNvPr id="8" name="Rectangle 7"/>
          <p:cNvSpPr/>
          <p:nvPr/>
        </p:nvSpPr>
        <p:spPr>
          <a:xfrm>
            <a:off x="2407838" y="0"/>
            <a:ext cx="6133859" cy="470000"/>
          </a:xfrm>
          <a:prstGeom prst="rect">
            <a:avLst/>
          </a:prstGeom>
          <a:solidFill>
            <a:srgbClr val="C00000"/>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400" dirty="0">
                <a:latin typeface="Calibri" panose="020F0502020204030204" pitchFamily="34" charset="0"/>
                <a:ea typeface="Calibri" panose="020F0502020204030204" pitchFamily="34" charset="0"/>
                <a:cs typeface="Arial" panose="020B0604020202020204" pitchFamily="34" charset="0"/>
              </a:rPr>
              <a:t>After completing this course you will be able to:</a:t>
            </a:r>
          </a:p>
        </p:txBody>
      </p:sp>
      <p:sp>
        <p:nvSpPr>
          <p:cNvPr id="9" name="Rectangle 8"/>
          <p:cNvSpPr/>
          <p:nvPr/>
        </p:nvSpPr>
        <p:spPr>
          <a:xfrm>
            <a:off x="8386713" y="2425235"/>
            <a:ext cx="3805287" cy="707886"/>
          </a:xfrm>
          <a:prstGeom prst="rect">
            <a:avLst/>
          </a:prstGeom>
          <a:noFill/>
          <a:ln>
            <a:solidFill>
              <a:schemeClr val="tx1"/>
            </a:solidFill>
          </a:ln>
        </p:spPr>
        <p:txBody>
          <a:bodyPr wrap="square">
            <a:spAutoFit/>
          </a:bodyPr>
          <a:lstStyle/>
          <a:p>
            <a:r>
              <a:rPr lang="en-US" sz="2000" dirty="0">
                <a:solidFill>
                  <a:schemeClr val="bg1"/>
                </a:solidFill>
              </a:rPr>
              <a:t>Demonstrate competence in making a decision as a leader.</a:t>
            </a:r>
            <a:endParaRPr lang="en-US" sz="3200" dirty="0">
              <a:solidFill>
                <a:schemeClr val="bg1"/>
              </a:solidFill>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523101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31355" y="4413"/>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Outline of the Book</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311082" y="768784"/>
            <a:ext cx="10454328" cy="619272"/>
          </a:xfrm>
          <a:prstGeom prst="rect">
            <a:avLst/>
          </a:prstGeom>
          <a:ln>
            <a:solidFill>
              <a:schemeClr val="bg1">
                <a:lumMod val="75000"/>
                <a:lumOff val="25000"/>
              </a:schemeClr>
            </a:solidFill>
          </a:ln>
        </p:spPr>
        <p:txBody>
          <a:bodyPr wrap="square">
            <a:spAutoFit/>
          </a:bodyPr>
          <a:lstStyle/>
          <a:p>
            <a:pPr algn="ctr">
              <a:lnSpc>
                <a:spcPct val="107000"/>
              </a:lnSpc>
              <a:spcAft>
                <a:spcPts val="800"/>
              </a:spcAft>
            </a:pPr>
            <a:r>
              <a:rPr lang="en-US" sz="3200" dirty="0">
                <a:solidFill>
                  <a:schemeClr val="bg2">
                    <a:lumMod val="50000"/>
                  </a:schemeClr>
                </a:solidFill>
                <a:latin typeface="Calibri" panose="020F0502020204030204" pitchFamily="34" charset="0"/>
                <a:ea typeface="Calibri" panose="020F0502020204030204" pitchFamily="34" charset="0"/>
                <a:cs typeface="Arial" panose="020B0604020202020204" pitchFamily="34" charset="0"/>
              </a:rPr>
              <a:t>The book is organized into </a:t>
            </a:r>
            <a:r>
              <a:rPr lang="en-US" sz="3200" b="1" dirty="0">
                <a:solidFill>
                  <a:srgbClr val="FF0000"/>
                </a:solidFill>
                <a:latin typeface="Calibri" panose="020F0502020204030204" pitchFamily="34" charset="0"/>
                <a:ea typeface="Calibri" panose="020F0502020204030204" pitchFamily="34" charset="0"/>
                <a:cs typeface="Arial" panose="020B0604020202020204" pitchFamily="34" charset="0"/>
              </a:rPr>
              <a:t>five</a:t>
            </a:r>
            <a:r>
              <a:rPr lang="en-US" sz="3200" dirty="0">
                <a:solidFill>
                  <a:schemeClr val="bg2">
                    <a:lumMod val="50000"/>
                  </a:schemeClr>
                </a:solidFill>
                <a:latin typeface="Calibri" panose="020F0502020204030204" pitchFamily="34" charset="0"/>
                <a:ea typeface="Calibri" panose="020F0502020204030204" pitchFamily="34" charset="0"/>
                <a:cs typeface="Arial" panose="020B0604020202020204" pitchFamily="34" charset="0"/>
              </a:rPr>
              <a:t> distinct parts. </a:t>
            </a:r>
          </a:p>
        </p:txBody>
      </p:sp>
      <p:graphicFrame>
        <p:nvGraphicFramePr>
          <p:cNvPr id="8" name="Diagram 7"/>
          <p:cNvGraphicFramePr/>
          <p:nvPr>
            <p:extLst/>
          </p:nvPr>
        </p:nvGraphicFramePr>
        <p:xfrm>
          <a:off x="0" y="1005700"/>
          <a:ext cx="9352439"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909882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randombar(horizontal)">
                                      <p:cBhvr>
                                        <p:cTn id="2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Graphic spid="8" grpId="0">
        <p:bldAsOne/>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Communication skills</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1 </a:t>
            </a:r>
            <a:endParaRPr lang="en-US" sz="4000" dirty="0"/>
          </a:p>
        </p:txBody>
      </p:sp>
      <p:sp>
        <p:nvSpPr>
          <p:cNvPr id="6" name="Rectangle 5"/>
          <p:cNvSpPr/>
          <p:nvPr/>
        </p:nvSpPr>
        <p:spPr>
          <a:xfrm>
            <a:off x="3431355" y="1592286"/>
            <a:ext cx="4109238"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What Communication is?</a:t>
            </a:r>
          </a:p>
        </p:txBody>
      </p:sp>
      <p:sp>
        <p:nvSpPr>
          <p:cNvPr id="7" name="Rectangle 6"/>
          <p:cNvSpPr/>
          <p:nvPr/>
        </p:nvSpPr>
        <p:spPr>
          <a:xfrm>
            <a:off x="3342522" y="2500579"/>
            <a:ext cx="4286904"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History of communication</a:t>
            </a:r>
          </a:p>
        </p:txBody>
      </p:sp>
      <p:sp>
        <p:nvSpPr>
          <p:cNvPr id="8" name="Rectangle 7"/>
          <p:cNvSpPr/>
          <p:nvPr/>
        </p:nvSpPr>
        <p:spPr>
          <a:xfrm>
            <a:off x="1287902" y="3812165"/>
            <a:ext cx="5075189"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Principles of communication</a:t>
            </a:r>
          </a:p>
        </p:txBody>
      </p:sp>
      <p:sp>
        <p:nvSpPr>
          <p:cNvPr id="9" name="Rectangle 8"/>
          <p:cNvSpPr/>
          <p:nvPr/>
        </p:nvSpPr>
        <p:spPr>
          <a:xfrm>
            <a:off x="1199069" y="4720458"/>
            <a:ext cx="5164023" cy="830997"/>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Communication process and elements </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773257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down)">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Communication skills</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2 </a:t>
            </a:r>
            <a:endParaRPr lang="en-US" sz="4000" dirty="0"/>
          </a:p>
        </p:txBody>
      </p:sp>
      <p:sp>
        <p:nvSpPr>
          <p:cNvPr id="6" name="Rectangle 5"/>
          <p:cNvSpPr/>
          <p:nvPr/>
        </p:nvSpPr>
        <p:spPr>
          <a:xfrm>
            <a:off x="3431355" y="1592286"/>
            <a:ext cx="4109238"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Communication models </a:t>
            </a:r>
          </a:p>
        </p:txBody>
      </p:sp>
      <p:sp>
        <p:nvSpPr>
          <p:cNvPr id="7" name="Rectangle 6"/>
          <p:cNvSpPr/>
          <p:nvPr/>
        </p:nvSpPr>
        <p:spPr>
          <a:xfrm>
            <a:off x="3342522" y="2500579"/>
            <a:ext cx="4286904"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Communication barriers </a:t>
            </a:r>
            <a:endParaRPr lang="en-US" sz="3200" b="1" dirty="0">
              <a:solidFill>
                <a:schemeClr val="bg1"/>
              </a:solidFill>
            </a:endParaRPr>
          </a:p>
        </p:txBody>
      </p:sp>
      <p:sp>
        <p:nvSpPr>
          <p:cNvPr id="8" name="Rectangle 7"/>
          <p:cNvSpPr/>
          <p:nvPr/>
        </p:nvSpPr>
        <p:spPr>
          <a:xfrm>
            <a:off x="1287902" y="3812165"/>
            <a:ext cx="5075189"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Communication ethics</a:t>
            </a:r>
          </a:p>
        </p:txBody>
      </p:sp>
      <p:sp>
        <p:nvSpPr>
          <p:cNvPr id="9" name="Rectangle 8"/>
          <p:cNvSpPr/>
          <p:nvPr/>
        </p:nvSpPr>
        <p:spPr>
          <a:xfrm>
            <a:off x="1199069" y="4720458"/>
            <a:ext cx="6021863"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KEYS for Excellence in the Workplace</a:t>
            </a:r>
            <a:endParaRPr lang="en-US" sz="3200" b="1" dirty="0">
              <a:solidFill>
                <a:schemeClr val="bg1"/>
              </a:solidFill>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873198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down)">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27490" y="0"/>
            <a:ext cx="4288738" cy="523220"/>
          </a:xfrm>
          <a:prstGeom prst="rect">
            <a:avLst/>
          </a:prstGeom>
          <a:solidFill>
            <a:srgbClr val="FF0000"/>
          </a:solidFill>
          <a:ln>
            <a:solidFill>
              <a:schemeClr val="tx1"/>
            </a:solidFill>
          </a:ln>
          <a:effectLst>
            <a:outerShdw blurRad="50800" dist="38100" dir="5400000" algn="t" rotWithShape="0">
              <a:prstClr val="black">
                <a:alpha val="40000"/>
              </a:prstClr>
            </a:outerShdw>
          </a:effectLst>
        </p:spPr>
        <p:txBody>
          <a:bodyPr wrap="none">
            <a:spAutoFit/>
          </a:bodyPr>
          <a:lstStyle/>
          <a:p>
            <a:r>
              <a:rPr lang="en-US" sz="2800" b="1" dirty="0">
                <a:latin typeface="Calibri" panose="020F0502020204030204" pitchFamily="34" charset="0"/>
                <a:ea typeface="Calibri" panose="020F0502020204030204" pitchFamily="34" charset="0"/>
                <a:cs typeface="Arial" panose="020B0604020202020204" pitchFamily="34" charset="0"/>
              </a:rPr>
              <a:t>The KEYS organizing theme </a:t>
            </a:r>
            <a:endParaRPr lang="en-US" sz="2800" b="1"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7753" y="2318993"/>
            <a:ext cx="2597576" cy="2905813"/>
          </a:xfrm>
          <a:prstGeom prst="rect">
            <a:avLst/>
          </a:prstGeom>
        </p:spPr>
      </p:pic>
      <p:sp>
        <p:nvSpPr>
          <p:cNvPr id="4" name="Rectangle 3"/>
          <p:cNvSpPr/>
          <p:nvPr/>
        </p:nvSpPr>
        <p:spPr>
          <a:xfrm>
            <a:off x="160350" y="1029035"/>
            <a:ext cx="2384627" cy="523220"/>
          </a:xfrm>
          <a:prstGeom prst="rect">
            <a:avLst/>
          </a:prstGeom>
          <a:solidFill>
            <a:schemeClr val="accent2">
              <a:lumMod val="60000"/>
              <a:lumOff val="40000"/>
            </a:schemeClr>
          </a:solidFill>
          <a:ln>
            <a:solidFill>
              <a:schemeClr val="bg2"/>
            </a:solidFill>
          </a:ln>
        </p:spPr>
        <p:txBody>
          <a:bodyPr wrap="none">
            <a:spAutoFit/>
          </a:bodyPr>
          <a:lstStyle/>
          <a:p>
            <a:r>
              <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Know Yourself </a:t>
            </a:r>
            <a:endParaRPr lang="en-US" sz="2800" b="1" dirty="0">
              <a:solidFill>
                <a:schemeClr val="bg1"/>
              </a:solidFill>
              <a:effectLst>
                <a:outerShdw blurRad="38100" dist="38100" dir="2700000" algn="tl">
                  <a:srgbClr val="000000">
                    <a:alpha val="43137"/>
                  </a:srgbClr>
                </a:outerShdw>
              </a:effectLst>
            </a:endParaRPr>
          </a:p>
        </p:txBody>
      </p:sp>
      <p:cxnSp>
        <p:nvCxnSpPr>
          <p:cNvPr id="6" name="Straight Arrow Connector 5"/>
          <p:cNvCxnSpPr/>
          <p:nvPr/>
        </p:nvCxnSpPr>
        <p:spPr>
          <a:xfrm flipH="1" flipV="1">
            <a:off x="659876" y="1602557"/>
            <a:ext cx="18854" cy="116892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66359" y="2125744"/>
            <a:ext cx="3099847" cy="3292310"/>
          </a:xfrm>
          <a:prstGeom prst="rect">
            <a:avLst/>
          </a:prstGeom>
        </p:spPr>
      </p:pic>
      <p:cxnSp>
        <p:nvCxnSpPr>
          <p:cNvPr id="9" name="Straight Arrow Connector 8"/>
          <p:cNvCxnSpPr/>
          <p:nvPr/>
        </p:nvCxnSpPr>
        <p:spPr>
          <a:xfrm flipH="1">
            <a:off x="2544977" y="4899581"/>
            <a:ext cx="471305" cy="70693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0" name="Rectangle 9"/>
          <p:cNvSpPr/>
          <p:nvPr/>
        </p:nvSpPr>
        <p:spPr>
          <a:xfrm>
            <a:off x="100324" y="5710409"/>
            <a:ext cx="4529125" cy="461665"/>
          </a:xfrm>
          <a:prstGeom prst="rect">
            <a:avLst/>
          </a:prstGeom>
          <a:solidFill>
            <a:schemeClr val="accent5">
              <a:lumMod val="40000"/>
              <a:lumOff val="60000"/>
            </a:schemeClr>
          </a:solidFill>
          <a:ln>
            <a:solidFill>
              <a:schemeClr val="bg2"/>
            </a:solidFill>
          </a:ln>
        </p:spPr>
        <p:txBody>
          <a:bodyPr wrap="none">
            <a:spAutoFit/>
          </a:bodyPr>
          <a:lstStyle/>
          <a:p>
            <a:r>
              <a:rPr lang="en-US" sz="2400" b="1" dirty="0">
                <a:solidFill>
                  <a:schemeClr val="bg1"/>
                </a:solidFill>
                <a:latin typeface="Calibri" panose="020F0502020204030204" pitchFamily="34" charset="0"/>
                <a:ea typeface="Calibri" panose="020F0502020204030204" pitchFamily="34" charset="0"/>
                <a:cs typeface="Arial" panose="020B0604020202020204" pitchFamily="34" charset="0"/>
              </a:rPr>
              <a:t>Evaluate the Professional Context </a:t>
            </a:r>
            <a:endParaRPr lang="en-US" sz="2400" b="1" dirty="0">
              <a:solidFill>
                <a:schemeClr val="bg1"/>
              </a:solidFill>
            </a:endParaRPr>
          </a:p>
        </p:txBody>
      </p:sp>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27490" y="2357437"/>
            <a:ext cx="2105712" cy="2867369"/>
          </a:xfrm>
          <a:prstGeom prst="rect">
            <a:avLst/>
          </a:prstGeom>
        </p:spPr>
      </p:pic>
      <p:sp>
        <p:nvSpPr>
          <p:cNvPr id="13" name="Rectangle 12"/>
          <p:cNvSpPr/>
          <p:nvPr/>
        </p:nvSpPr>
        <p:spPr>
          <a:xfrm>
            <a:off x="2925590" y="1090590"/>
            <a:ext cx="5234125" cy="461665"/>
          </a:xfrm>
          <a:prstGeom prst="rect">
            <a:avLst/>
          </a:prstGeom>
          <a:solidFill>
            <a:schemeClr val="accent2">
              <a:lumMod val="20000"/>
              <a:lumOff val="80000"/>
            </a:schemeClr>
          </a:solidFill>
          <a:ln>
            <a:solidFill>
              <a:schemeClr val="bg2"/>
            </a:solidFill>
          </a:ln>
        </p:spPr>
        <p:txBody>
          <a:bodyPr wrap="none">
            <a:spAutoFit/>
          </a:bodyPr>
          <a:lstStyle/>
          <a:p>
            <a:r>
              <a:rPr lang="en-US" sz="2400" b="1" dirty="0">
                <a:solidFill>
                  <a:schemeClr val="bg1"/>
                </a:solidFill>
              </a:rPr>
              <a:t>Your Communication Interaction </a:t>
            </a:r>
            <a:endParaRPr lang="en-US" sz="3600" b="1" dirty="0">
              <a:solidFill>
                <a:schemeClr val="bg1"/>
              </a:solidFill>
              <a:effectLst>
                <a:outerShdw blurRad="38100" dist="38100" dir="2700000" algn="tl">
                  <a:srgbClr val="000000">
                    <a:alpha val="43137"/>
                  </a:srgbClr>
                </a:outerShdw>
              </a:effectLst>
            </a:endParaRPr>
          </a:p>
        </p:txBody>
      </p:sp>
      <p:cxnSp>
        <p:nvCxnSpPr>
          <p:cNvPr id="14" name="Straight Arrow Connector 13"/>
          <p:cNvCxnSpPr/>
          <p:nvPr/>
        </p:nvCxnSpPr>
        <p:spPr>
          <a:xfrm flipH="1" flipV="1">
            <a:off x="4563461" y="1708489"/>
            <a:ext cx="18854" cy="116892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pic>
        <p:nvPicPr>
          <p:cNvPr id="16" name="Picture 1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53835" y="1363591"/>
            <a:ext cx="3494660" cy="4572000"/>
          </a:xfrm>
          <a:prstGeom prst="rect">
            <a:avLst/>
          </a:prstGeom>
        </p:spPr>
      </p:pic>
      <p:cxnSp>
        <p:nvCxnSpPr>
          <p:cNvPr id="17" name="Straight Arrow Connector 16"/>
          <p:cNvCxnSpPr/>
          <p:nvPr/>
        </p:nvCxnSpPr>
        <p:spPr>
          <a:xfrm flipH="1">
            <a:off x="6160318" y="4638568"/>
            <a:ext cx="236136" cy="55040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8" name="Rectangle 17"/>
          <p:cNvSpPr/>
          <p:nvPr/>
        </p:nvSpPr>
        <p:spPr>
          <a:xfrm>
            <a:off x="4548372" y="5249637"/>
            <a:ext cx="2969659" cy="400110"/>
          </a:xfrm>
          <a:prstGeom prst="rect">
            <a:avLst/>
          </a:prstGeom>
          <a:solidFill>
            <a:schemeClr val="accent6">
              <a:lumMod val="60000"/>
              <a:lumOff val="40000"/>
            </a:schemeClr>
          </a:solidFill>
          <a:ln>
            <a:solidFill>
              <a:schemeClr val="bg2"/>
            </a:solidFill>
          </a:ln>
        </p:spPr>
        <p:txBody>
          <a:bodyPr wrap="none">
            <a:spAutoFit/>
          </a:bodyPr>
          <a:lstStyle/>
          <a:p>
            <a:r>
              <a:rPr lang="en-US" sz="2000" b="1" dirty="0">
                <a:solidFill>
                  <a:schemeClr val="bg1"/>
                </a:solidFill>
              </a:rPr>
              <a:t>Step Back and Reflect </a:t>
            </a:r>
            <a:endParaRPr lang="en-US" sz="2800" b="1" dirty="0">
              <a:solidFill>
                <a:schemeClr val="bg1"/>
              </a:solidFill>
            </a:endParaRPr>
          </a:p>
        </p:txBody>
      </p:sp>
      <p:pic>
        <p:nvPicPr>
          <p:cNvPr id="15" name="Picture 14">
            <a:extLst>
              <a:ext uri="{FF2B5EF4-FFF2-40B4-BE49-F238E27FC236}">
                <a16:creationId xmlns:a16="http://schemas.microsoft.com/office/drawing/2014/main" id="{7B1083B8-7F24-C9AF-FA88-CAB8BE99D406}"/>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183130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ppt_x"/>
                                          </p:val>
                                        </p:tav>
                                        <p:tav tm="100000">
                                          <p:val>
                                            <p:strVal val="#ppt_x"/>
                                          </p:val>
                                        </p:tav>
                                      </p:tavLst>
                                    </p:anim>
                                    <p:anim calcmode="lin" valueType="num">
                                      <p:cBhvr additive="base">
                                        <p:cTn id="2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ppt_x"/>
                                          </p:val>
                                        </p:tav>
                                        <p:tav tm="100000">
                                          <p:val>
                                            <p:strVal val="#ppt_x"/>
                                          </p:val>
                                        </p:tav>
                                      </p:tavLst>
                                    </p:anim>
                                    <p:anim calcmode="lin" valueType="num">
                                      <p:cBhvr additive="base">
                                        <p:cTn id="28" dur="500" fill="hold"/>
                                        <p:tgtEl>
                                          <p:spTgt spid="7"/>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500" fill="hold"/>
                                        <p:tgtEl>
                                          <p:spTgt spid="10"/>
                                        </p:tgtEl>
                                        <p:attrNameLst>
                                          <p:attrName>ppt_x</p:attrName>
                                        </p:attrNameLst>
                                      </p:cBhvr>
                                      <p:tavLst>
                                        <p:tav tm="0">
                                          <p:val>
                                            <p:strVal val="#ppt_x"/>
                                          </p:val>
                                        </p:tav>
                                        <p:tav tm="100000">
                                          <p:val>
                                            <p:strVal val="#ppt_x"/>
                                          </p:val>
                                        </p:tav>
                                      </p:tavLst>
                                    </p:anim>
                                    <p:anim calcmode="lin" valueType="num">
                                      <p:cBhvr additive="base">
                                        <p:cTn id="3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500" fill="hold"/>
                                        <p:tgtEl>
                                          <p:spTgt spid="12"/>
                                        </p:tgtEl>
                                        <p:attrNameLst>
                                          <p:attrName>ppt_x</p:attrName>
                                        </p:attrNameLst>
                                      </p:cBhvr>
                                      <p:tavLst>
                                        <p:tav tm="0">
                                          <p:val>
                                            <p:strVal val="#ppt_x"/>
                                          </p:val>
                                        </p:tav>
                                        <p:tav tm="100000">
                                          <p:val>
                                            <p:strVal val="#ppt_x"/>
                                          </p:val>
                                        </p:tav>
                                      </p:tavLst>
                                    </p:anim>
                                    <p:anim calcmode="lin" valueType="num">
                                      <p:cBhvr additive="base">
                                        <p:cTn id="42" dur="5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500" fill="hold"/>
                                        <p:tgtEl>
                                          <p:spTgt spid="13"/>
                                        </p:tgtEl>
                                        <p:attrNameLst>
                                          <p:attrName>ppt_x</p:attrName>
                                        </p:attrNameLst>
                                      </p:cBhvr>
                                      <p:tavLst>
                                        <p:tav tm="0">
                                          <p:val>
                                            <p:strVal val="#ppt_x"/>
                                          </p:val>
                                        </p:tav>
                                        <p:tav tm="100000">
                                          <p:val>
                                            <p:strVal val="#ppt_x"/>
                                          </p:val>
                                        </p:tav>
                                      </p:tavLst>
                                    </p:anim>
                                    <p:anim calcmode="lin" valueType="num">
                                      <p:cBhvr additive="base">
                                        <p:cTn id="46" dur="5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500" fill="hold"/>
                                        <p:tgtEl>
                                          <p:spTgt spid="14"/>
                                        </p:tgtEl>
                                        <p:attrNameLst>
                                          <p:attrName>ppt_x</p:attrName>
                                        </p:attrNameLst>
                                      </p:cBhvr>
                                      <p:tavLst>
                                        <p:tav tm="0">
                                          <p:val>
                                            <p:strVal val="#ppt_x"/>
                                          </p:val>
                                        </p:tav>
                                        <p:tav tm="100000">
                                          <p:val>
                                            <p:strVal val="#ppt_x"/>
                                          </p:val>
                                        </p:tav>
                                      </p:tavLst>
                                    </p:anim>
                                    <p:anim calcmode="lin" valueType="num">
                                      <p:cBhvr additive="base">
                                        <p:cTn id="5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14" presetClass="entr" presetSubtype="10" fill="hold" nodeType="click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randombar(horizontal)">
                                      <p:cBhvr>
                                        <p:cTn id="55" dur="500"/>
                                        <p:tgtEl>
                                          <p:spTgt spid="16"/>
                                        </p:tgtEl>
                                      </p:cBhvr>
                                    </p:animEffect>
                                  </p:childTnLst>
                                </p:cTn>
                              </p:par>
                              <p:par>
                                <p:cTn id="56" presetID="14" presetClass="entr" presetSubtype="10"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Effect transition="in" filter="randombar(horizontal)">
                                      <p:cBhvr>
                                        <p:cTn id="58" dur="500"/>
                                        <p:tgtEl>
                                          <p:spTgt spid="18"/>
                                        </p:tgtEl>
                                      </p:cBhvr>
                                    </p:animEffect>
                                  </p:childTnLst>
                                </p:cTn>
                              </p:par>
                              <p:par>
                                <p:cTn id="59" presetID="14" presetClass="entr" presetSubtype="10"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Effect transition="in" filter="randombar(horizontal)">
                                      <p:cBhvr>
                                        <p:cTn id="6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10" grpId="0" animBg="1"/>
      <p:bldP spid="13" grpId="0" animBg="1"/>
      <p:bldP spid="1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Communication skills</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3 </a:t>
            </a:r>
            <a:endParaRPr lang="en-US" sz="4000" dirty="0"/>
          </a:p>
        </p:txBody>
      </p:sp>
      <p:sp>
        <p:nvSpPr>
          <p:cNvPr id="6" name="Rectangle 5"/>
          <p:cNvSpPr/>
          <p:nvPr/>
        </p:nvSpPr>
        <p:spPr>
          <a:xfrm>
            <a:off x="3431355" y="1592286"/>
            <a:ext cx="4109238"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Verbal communications </a:t>
            </a:r>
          </a:p>
        </p:txBody>
      </p:sp>
      <p:sp>
        <p:nvSpPr>
          <p:cNvPr id="7" name="Rectangle 6"/>
          <p:cNvSpPr/>
          <p:nvPr/>
        </p:nvSpPr>
        <p:spPr>
          <a:xfrm>
            <a:off x="3342522" y="2500579"/>
            <a:ext cx="4286904" cy="830997"/>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Non-verbal communications</a:t>
            </a:r>
          </a:p>
        </p:txBody>
      </p:sp>
      <p:sp>
        <p:nvSpPr>
          <p:cNvPr id="8" name="Rectangle 7"/>
          <p:cNvSpPr/>
          <p:nvPr/>
        </p:nvSpPr>
        <p:spPr>
          <a:xfrm>
            <a:off x="1287902" y="3812165"/>
            <a:ext cx="5075189" cy="1200329"/>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Forming relationships with Verbal and nonverbal communications.</a:t>
            </a:r>
          </a:p>
        </p:txBody>
      </p:sp>
      <p:sp>
        <p:nvSpPr>
          <p:cNvPr id="9" name="Rectangle 8"/>
          <p:cNvSpPr/>
          <p:nvPr/>
        </p:nvSpPr>
        <p:spPr>
          <a:xfrm>
            <a:off x="1287902" y="5334428"/>
            <a:ext cx="6021863" cy="1200329"/>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Verbal and Nonverbal</a:t>
            </a:r>
          </a:p>
          <a:p>
            <a:r>
              <a:rPr lang="en-US" sz="2400" b="1" dirty="0">
                <a:solidFill>
                  <a:schemeClr val="bg1"/>
                </a:solidFill>
              </a:rPr>
              <a:t>Communication and Their Impact on Professions.</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445562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down)">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Communication skills</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4 </a:t>
            </a:r>
            <a:endParaRPr lang="en-US" sz="4000" dirty="0"/>
          </a:p>
        </p:txBody>
      </p:sp>
      <p:sp>
        <p:nvSpPr>
          <p:cNvPr id="6" name="Rectangle 5"/>
          <p:cNvSpPr/>
          <p:nvPr/>
        </p:nvSpPr>
        <p:spPr>
          <a:xfrm>
            <a:off x="3431355" y="1592286"/>
            <a:ext cx="4109238"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Hearing and Listening</a:t>
            </a:r>
          </a:p>
        </p:txBody>
      </p:sp>
      <p:sp>
        <p:nvSpPr>
          <p:cNvPr id="7" name="Rectangle 6"/>
          <p:cNvSpPr/>
          <p:nvPr/>
        </p:nvSpPr>
        <p:spPr>
          <a:xfrm>
            <a:off x="3342522" y="2500579"/>
            <a:ext cx="4286904" cy="830997"/>
          </a:xfrm>
          <a:prstGeom prst="rect">
            <a:avLst/>
          </a:prstGeom>
          <a:ln>
            <a:solidFill>
              <a:schemeClr val="bg1">
                <a:lumMod val="75000"/>
                <a:lumOff val="25000"/>
              </a:schemeClr>
            </a:solidFill>
          </a:ln>
        </p:spPr>
        <p:txBody>
          <a:bodyPr wrap="square">
            <a:spAutoFit/>
          </a:bodyPr>
          <a:lstStyle/>
          <a:p>
            <a:pPr lvl="0"/>
            <a:r>
              <a:rPr lang="en-US" sz="2400" b="1" dirty="0" smtClean="0">
                <a:solidFill>
                  <a:schemeClr val="bg1"/>
                </a:solidFill>
              </a:rPr>
              <a:t>Listening barriers and styles</a:t>
            </a:r>
            <a:endParaRPr lang="en-US" sz="2400" b="1" dirty="0">
              <a:solidFill>
                <a:schemeClr val="bg1"/>
              </a:solidFill>
            </a:endParaRPr>
          </a:p>
        </p:txBody>
      </p:sp>
      <p:sp>
        <p:nvSpPr>
          <p:cNvPr id="8" name="Rectangle 7"/>
          <p:cNvSpPr/>
          <p:nvPr/>
        </p:nvSpPr>
        <p:spPr>
          <a:xfrm>
            <a:off x="1287902" y="3812165"/>
            <a:ext cx="5075189"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Improving Your Listening</a:t>
            </a:r>
          </a:p>
        </p:txBody>
      </p:sp>
      <p:sp>
        <p:nvSpPr>
          <p:cNvPr id="9" name="Rectangle 8"/>
          <p:cNvSpPr/>
          <p:nvPr/>
        </p:nvSpPr>
        <p:spPr>
          <a:xfrm>
            <a:off x="1023952" y="4677123"/>
            <a:ext cx="6021863"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KEYS for Listening Excellence</a:t>
            </a:r>
            <a:endParaRPr lang="en-US" sz="3200" b="1" dirty="0">
              <a:solidFill>
                <a:schemeClr val="bg1"/>
              </a:solidFill>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467683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down)">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Communication skills</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5</a:t>
            </a:r>
            <a:r>
              <a:rPr lang="en-US" sz="4000" b="1" dirty="0" smtClean="0">
                <a:latin typeface="Calibri" panose="020F0502020204030204" pitchFamily="34" charset="0"/>
                <a:ea typeface="Calibri" panose="020F0502020204030204" pitchFamily="34" charset="0"/>
                <a:cs typeface="Arial" panose="020B0604020202020204" pitchFamily="34" charset="0"/>
              </a:rPr>
              <a:t> </a:t>
            </a:r>
            <a:endParaRPr lang="en-US" sz="4000" dirty="0"/>
          </a:p>
        </p:txBody>
      </p:sp>
      <p:sp>
        <p:nvSpPr>
          <p:cNvPr id="7" name="Rectangle 6"/>
          <p:cNvSpPr/>
          <p:nvPr/>
        </p:nvSpPr>
        <p:spPr>
          <a:xfrm>
            <a:off x="3342522" y="2500579"/>
            <a:ext cx="4286904"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Researching</a:t>
            </a:r>
          </a:p>
        </p:txBody>
      </p:sp>
      <p:sp>
        <p:nvSpPr>
          <p:cNvPr id="8" name="Rectangle 7"/>
          <p:cNvSpPr/>
          <p:nvPr/>
        </p:nvSpPr>
        <p:spPr>
          <a:xfrm>
            <a:off x="1287902" y="3812165"/>
            <a:ext cx="5075189"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Applying Résumés</a:t>
            </a:r>
            <a:endParaRPr lang="en-US" sz="3200" b="1" dirty="0">
              <a:solidFill>
                <a:schemeClr val="bg1"/>
              </a:solidFill>
            </a:endParaRPr>
          </a:p>
        </p:txBody>
      </p:sp>
      <p:sp>
        <p:nvSpPr>
          <p:cNvPr id="10" name="Rectangle 9"/>
          <p:cNvSpPr/>
          <p:nvPr/>
        </p:nvSpPr>
        <p:spPr>
          <a:xfrm>
            <a:off x="3431355" y="1660120"/>
            <a:ext cx="4109238"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Exploring</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371928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down)">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Communication skills</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6 </a:t>
            </a:r>
            <a:endParaRPr lang="en-US" sz="4000" dirty="0"/>
          </a:p>
        </p:txBody>
      </p:sp>
      <p:sp>
        <p:nvSpPr>
          <p:cNvPr id="7" name="Rectangle 6"/>
          <p:cNvSpPr/>
          <p:nvPr/>
        </p:nvSpPr>
        <p:spPr>
          <a:xfrm>
            <a:off x="3342522" y="2500579"/>
            <a:ext cx="4286904"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effectLst>
                  <a:outerShdw blurRad="38100" dist="38100" dir="2700000" algn="tl">
                    <a:srgbClr val="000000">
                      <a:alpha val="43137"/>
                    </a:srgbClr>
                  </a:outerShdw>
                </a:effectLst>
              </a:rPr>
              <a:t>Following up</a:t>
            </a:r>
          </a:p>
        </p:txBody>
      </p:sp>
      <p:sp>
        <p:nvSpPr>
          <p:cNvPr id="8" name="Rectangle 7"/>
          <p:cNvSpPr/>
          <p:nvPr/>
        </p:nvSpPr>
        <p:spPr>
          <a:xfrm>
            <a:off x="1287902" y="3812165"/>
            <a:ext cx="5075189"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effectLst>
                  <a:outerShdw blurRad="38100" dist="38100" dir="2700000" algn="tl">
                    <a:srgbClr val="000000">
                      <a:alpha val="43137"/>
                    </a:srgbClr>
                  </a:outerShdw>
                </a:effectLst>
              </a:rPr>
              <a:t>Negotiating</a:t>
            </a:r>
            <a:endParaRPr lang="en-US" sz="4000" b="1" dirty="0">
              <a:solidFill>
                <a:schemeClr val="bg1"/>
              </a:solidFill>
              <a:effectLst>
                <a:outerShdw blurRad="38100" dist="38100" dir="2700000" algn="tl">
                  <a:srgbClr val="000000">
                    <a:alpha val="43137"/>
                  </a:srgbClr>
                </a:outerShdw>
              </a:effectLst>
            </a:endParaRPr>
          </a:p>
        </p:txBody>
      </p:sp>
      <p:sp>
        <p:nvSpPr>
          <p:cNvPr id="10" name="Rectangle 9"/>
          <p:cNvSpPr/>
          <p:nvPr/>
        </p:nvSpPr>
        <p:spPr>
          <a:xfrm>
            <a:off x="3431355" y="1660120"/>
            <a:ext cx="4109238"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effectLst>
                  <a:outerShdw blurRad="38100" dist="38100" dir="2700000" algn="tl">
                    <a:srgbClr val="000000">
                      <a:alpha val="43137"/>
                    </a:srgbClr>
                  </a:outerShdw>
                </a:effectLst>
              </a:rPr>
              <a:t>Interviewing</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707125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down)">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Communication skills</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7 </a:t>
            </a:r>
            <a:endParaRPr lang="en-US" sz="4000" dirty="0"/>
          </a:p>
        </p:txBody>
      </p:sp>
      <p:sp>
        <p:nvSpPr>
          <p:cNvPr id="7" name="Rectangle 6"/>
          <p:cNvSpPr/>
          <p:nvPr/>
        </p:nvSpPr>
        <p:spPr>
          <a:xfrm>
            <a:off x="3342522" y="3051463"/>
            <a:ext cx="4286904" cy="1200329"/>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Diversity in Your Workplace: Some Important Concepts</a:t>
            </a:r>
          </a:p>
        </p:txBody>
      </p:sp>
      <p:sp>
        <p:nvSpPr>
          <p:cNvPr id="8" name="Rectangle 7"/>
          <p:cNvSpPr/>
          <p:nvPr/>
        </p:nvSpPr>
        <p:spPr>
          <a:xfrm>
            <a:off x="703440" y="4741610"/>
            <a:ext cx="5075189" cy="830997"/>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Examples of Diversity in Professional Contexts</a:t>
            </a:r>
            <a:endParaRPr lang="en-US" sz="4800" b="1" dirty="0">
              <a:solidFill>
                <a:schemeClr val="bg1"/>
              </a:solidFill>
              <a:effectLst>
                <a:outerShdw blurRad="38100" dist="38100" dir="2700000" algn="tl">
                  <a:srgbClr val="000000">
                    <a:alpha val="43137"/>
                  </a:srgbClr>
                </a:outerShdw>
              </a:effectLst>
            </a:endParaRPr>
          </a:p>
        </p:txBody>
      </p:sp>
      <p:sp>
        <p:nvSpPr>
          <p:cNvPr id="10" name="Rectangle 9"/>
          <p:cNvSpPr/>
          <p:nvPr/>
        </p:nvSpPr>
        <p:spPr>
          <a:xfrm>
            <a:off x="3431355" y="1697827"/>
            <a:ext cx="4109238" cy="830997"/>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Learning Your Workplace Culture </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951652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down)">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Communication skills</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8 </a:t>
            </a:r>
            <a:endParaRPr lang="en-US" sz="4000" dirty="0"/>
          </a:p>
        </p:txBody>
      </p:sp>
      <p:sp>
        <p:nvSpPr>
          <p:cNvPr id="7" name="Rectangle 6"/>
          <p:cNvSpPr/>
          <p:nvPr/>
        </p:nvSpPr>
        <p:spPr>
          <a:xfrm>
            <a:off x="3259888" y="2896627"/>
            <a:ext cx="4286904" cy="830997"/>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Exploring Relationship Types at Work</a:t>
            </a:r>
          </a:p>
        </p:txBody>
      </p:sp>
      <p:sp>
        <p:nvSpPr>
          <p:cNvPr id="8" name="Rectangle 7"/>
          <p:cNvSpPr/>
          <p:nvPr/>
        </p:nvSpPr>
        <p:spPr>
          <a:xfrm>
            <a:off x="722294" y="4426135"/>
            <a:ext cx="5075189" cy="830997"/>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The Line between Professional and Personal</a:t>
            </a:r>
            <a:endParaRPr lang="en-US" sz="4800" b="1" dirty="0">
              <a:solidFill>
                <a:schemeClr val="bg1"/>
              </a:solidFill>
              <a:effectLst>
                <a:outerShdw blurRad="38100" dist="38100" dir="2700000" algn="tl">
                  <a:srgbClr val="000000">
                    <a:alpha val="43137"/>
                  </a:srgbClr>
                </a:outerShdw>
              </a:effectLst>
            </a:endParaRPr>
          </a:p>
        </p:txBody>
      </p:sp>
      <p:sp>
        <p:nvSpPr>
          <p:cNvPr id="10" name="Rectangle 9"/>
          <p:cNvSpPr/>
          <p:nvPr/>
        </p:nvSpPr>
        <p:spPr>
          <a:xfrm>
            <a:off x="3431355" y="1660120"/>
            <a:ext cx="4109238" cy="830997"/>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Interpersonal Communication at Work</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461436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down)">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Communication skills</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9 </a:t>
            </a:r>
            <a:endParaRPr lang="en-US" sz="4000" dirty="0"/>
          </a:p>
        </p:txBody>
      </p:sp>
      <p:sp>
        <p:nvSpPr>
          <p:cNvPr id="7" name="Rectangle 6"/>
          <p:cNvSpPr/>
          <p:nvPr/>
        </p:nvSpPr>
        <p:spPr>
          <a:xfrm>
            <a:off x="3259888" y="2896627"/>
            <a:ext cx="4286904"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Conducting meetings</a:t>
            </a:r>
          </a:p>
        </p:txBody>
      </p:sp>
      <p:sp>
        <p:nvSpPr>
          <p:cNvPr id="8" name="Rectangle 7"/>
          <p:cNvSpPr/>
          <p:nvPr/>
        </p:nvSpPr>
        <p:spPr>
          <a:xfrm>
            <a:off x="722294" y="4426135"/>
            <a:ext cx="5075189"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Conflict in Team Meetings</a:t>
            </a:r>
          </a:p>
        </p:txBody>
      </p:sp>
      <p:sp>
        <p:nvSpPr>
          <p:cNvPr id="10" name="Rectangle 9"/>
          <p:cNvSpPr/>
          <p:nvPr/>
        </p:nvSpPr>
        <p:spPr>
          <a:xfrm>
            <a:off x="3431355" y="1660120"/>
            <a:ext cx="4109238"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Groups vs teams </a:t>
            </a:r>
          </a:p>
        </p:txBody>
      </p:sp>
      <p:sp>
        <p:nvSpPr>
          <p:cNvPr id="9" name="Rectangle 8"/>
          <p:cNvSpPr/>
          <p:nvPr/>
        </p:nvSpPr>
        <p:spPr>
          <a:xfrm>
            <a:off x="722294" y="5443398"/>
            <a:ext cx="5075189"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Handling Conflict</a:t>
            </a: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959252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down)">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down)">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P spid="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Communication skills</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620974"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10 </a:t>
            </a:r>
            <a:endParaRPr lang="en-US" sz="4000" dirty="0"/>
          </a:p>
        </p:txBody>
      </p:sp>
      <p:sp>
        <p:nvSpPr>
          <p:cNvPr id="7" name="Rectangle 6"/>
          <p:cNvSpPr/>
          <p:nvPr/>
        </p:nvSpPr>
        <p:spPr>
          <a:xfrm>
            <a:off x="3259888" y="2896627"/>
            <a:ext cx="4286904" cy="1200329"/>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Written communication excellence strategies &amp; Skills</a:t>
            </a:r>
            <a:endParaRPr lang="en-US" sz="3200" b="1" dirty="0">
              <a:solidFill>
                <a:schemeClr val="bg1"/>
              </a:solidFill>
            </a:endParaRPr>
          </a:p>
        </p:txBody>
      </p:sp>
      <p:sp>
        <p:nvSpPr>
          <p:cNvPr id="8" name="Rectangle 7"/>
          <p:cNvSpPr/>
          <p:nvPr/>
        </p:nvSpPr>
        <p:spPr>
          <a:xfrm>
            <a:off x="722294" y="4426135"/>
            <a:ext cx="5075189" cy="830997"/>
          </a:xfrm>
          <a:prstGeom prst="rect">
            <a:avLst/>
          </a:prstGeom>
          <a:ln>
            <a:solidFill>
              <a:schemeClr val="bg1">
                <a:lumMod val="75000"/>
                <a:lumOff val="25000"/>
              </a:schemeClr>
            </a:solidFill>
          </a:ln>
        </p:spPr>
        <p:txBody>
          <a:bodyPr wrap="square">
            <a:spAutoFit/>
          </a:bodyPr>
          <a:lstStyle/>
          <a:p>
            <a:pPr lvl="0"/>
            <a:r>
              <a:rPr lang="en-US" sz="2400" b="1" dirty="0" smtClean="0">
                <a:solidFill>
                  <a:schemeClr val="bg1"/>
                </a:solidFill>
              </a:rPr>
              <a:t>KEYS to enhance written communication</a:t>
            </a:r>
            <a:endParaRPr lang="en-US" sz="2400" b="1" dirty="0">
              <a:solidFill>
                <a:schemeClr val="bg1"/>
              </a:solidFill>
            </a:endParaRPr>
          </a:p>
        </p:txBody>
      </p:sp>
      <p:sp>
        <p:nvSpPr>
          <p:cNvPr id="10" name="Rectangle 9"/>
          <p:cNvSpPr/>
          <p:nvPr/>
        </p:nvSpPr>
        <p:spPr>
          <a:xfrm>
            <a:off x="3431355" y="1660120"/>
            <a:ext cx="4109238" cy="830997"/>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Written Communication Types </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766631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down)">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886" y="263950"/>
            <a:ext cx="6558012" cy="6448818"/>
          </a:xfrm>
          <a:prstGeom prst="rect">
            <a:avLst/>
          </a:prstGeom>
        </p:spPr>
      </p:pic>
      <p:pic>
        <p:nvPicPr>
          <p:cNvPr id="4" name="Picture 3">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901005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horizontal)">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7602" y="207390"/>
            <a:ext cx="6858000" cy="6858000"/>
          </a:xfrm>
          <a:prstGeom prst="rect">
            <a:avLst/>
          </a:prstGeom>
        </p:spPr>
      </p:pic>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374541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10378" y="2941164"/>
            <a:ext cx="3048196" cy="3611724"/>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6394" y="-384507"/>
            <a:ext cx="7558728" cy="4635995"/>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63281" y="3429000"/>
            <a:ext cx="4873659" cy="3429000"/>
          </a:xfrm>
          <a:prstGeom prst="rect">
            <a:avLst/>
          </a:prstGeom>
        </p:spPr>
      </p:pic>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162301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886" y="276949"/>
            <a:ext cx="6897376" cy="6759019"/>
          </a:xfrm>
          <a:prstGeom prst="rect">
            <a:avLst/>
          </a:prstGeom>
        </p:spPr>
      </p:pic>
      <p:pic>
        <p:nvPicPr>
          <p:cNvPr id="4" name="Picture 3">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174187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959</TotalTime>
  <Words>631</Words>
  <Application>Microsoft Office PowerPoint</Application>
  <PresentationFormat>Widescreen</PresentationFormat>
  <Paragraphs>102</Paragraphs>
  <Slides>26</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26</vt:i4>
      </vt:variant>
    </vt:vector>
  </HeadingPairs>
  <TitlesOfParts>
    <vt:vector size="31"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29</cp:revision>
  <dcterms:created xsi:type="dcterms:W3CDTF">2023-04-29T09:08:23Z</dcterms:created>
  <dcterms:modified xsi:type="dcterms:W3CDTF">2023-09-29T20:24:13Z</dcterms:modified>
</cp:coreProperties>
</file>