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7" r:id="rId2"/>
    <p:sldId id="278" r:id="rId3"/>
    <p:sldId id="289" r:id="rId4"/>
    <p:sldId id="303" r:id="rId5"/>
    <p:sldId id="310" r:id="rId6"/>
    <p:sldId id="288" r:id="rId7"/>
    <p:sldId id="287" r:id="rId8"/>
    <p:sldId id="311" r:id="rId9"/>
    <p:sldId id="286" r:id="rId10"/>
    <p:sldId id="285" r:id="rId11"/>
    <p:sldId id="312" r:id="rId12"/>
    <p:sldId id="283" r:id="rId13"/>
    <p:sldId id="282" r:id="rId14"/>
    <p:sldId id="281" r:id="rId15"/>
    <p:sldId id="280" r:id="rId16"/>
    <p:sldId id="279" r:id="rId17"/>
    <p:sldId id="277" r:id="rId18"/>
    <p:sldId id="291" r:id="rId19"/>
    <p:sldId id="297" r:id="rId20"/>
    <p:sldId id="298" r:id="rId21"/>
    <p:sldId id="299" r:id="rId22"/>
    <p:sldId id="307" r:id="rId23"/>
    <p:sldId id="304" r:id="rId24"/>
    <p:sldId id="308" r:id="rId25"/>
    <p:sldId id="305" r:id="rId26"/>
    <p:sldId id="309" r:id="rId27"/>
    <p:sldId id="292" r:id="rId28"/>
    <p:sldId id="284" r:id="rId29"/>
    <p:sldId id="293" r:id="rId30"/>
    <p:sldId id="294" r:id="rId31"/>
    <p:sldId id="295" r:id="rId32"/>
    <p:sldId id="296" r:id="rId33"/>
    <p:sldId id="306" r:id="rId34"/>
    <p:sldId id="29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5BA265-0CB3-1E92-67C7-75E808A26A0E}" v="6" dt="2022-04-05T20:13:41.609"/>
    <p1510:client id="{20F4562D-9DA3-6763-9DA9-D4339AEC76D4}" v="71" dt="2022-03-30T20:18:22.290"/>
    <p1510:client id="{28ABE2B6-B35C-3726-FBE5-F681BB3E923B}" v="2013" dt="2022-03-27T20:37:04.002"/>
    <p1510:client id="{3E2257C1-C812-1E47-A89A-A60F582B7576}" v="1216" dt="2022-03-29T21:03:25.233"/>
    <p1510:client id="{79195614-B4D5-F013-F1B3-625D4D25F7E5}" v="3144" dt="2022-04-23T15:34:53.978"/>
    <p1510:client id="{7B9C8BFA-D310-E760-FEB2-2F06AE2E7427}" v="1818" dt="2022-04-26T12:43:38.648"/>
    <p1510:client id="{9429A9B2-1E70-7E46-B4F2-DDF0782CE484}" v="2225" dt="2022-04-25T13:21:25.016"/>
    <p1510:client id="{C9A2238E-77E6-9C90-0240-CFF69BC989C5}" v="15" dt="2022-04-15T21:17:29.312"/>
    <p1510:client id="{FAC789C0-F472-1EE7-127F-67150AB804DC}" v="1456" dt="2022-03-30T15:53:54.278"/>
    <p1510:client id="{FEFC951E-4B72-EB9E-4640-52A5DEB0E8B7}" v="892" dt="2022-03-29T18:37:25.3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250"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E883E5-0B2E-4B0C-ADEF-2168F1C0A3C6}" type="datetimeFigureOut">
              <a:t>4/26/2022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D1BCEE-EC07-4154-8DD5-9FA7262CE3F3}" type="slidenum">
              <a:t>‹#›</a:t>
            </a:fld>
            <a:endParaRPr lang="en-US"/>
          </a:p>
        </p:txBody>
      </p:sp>
    </p:spTree>
    <p:extLst>
      <p:ext uri="{BB962C8B-B14F-4D97-AF65-F5344CB8AC3E}">
        <p14:creationId xmlns:p14="http://schemas.microsoft.com/office/powerpoint/2010/main" val="1472758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91301"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5" name="Picture 14">
            <a:extLst>
              <a:ext uri="{FF2B5EF4-FFF2-40B4-BE49-F238E27FC236}">
                <a16:creationId xmlns:a16="http://schemas.microsoft.com/office/drawing/2014/main" id="{74C6022D-AB14-6358-67FF-8CC95DBFA335}"/>
              </a:ext>
            </a:extLst>
          </p:cNvPr>
          <p:cNvPicPr>
            <a:picLocks noChangeAspect="1"/>
          </p:cNvPicPr>
          <p:nvPr/>
        </p:nvPicPr>
        <p:blipFill>
          <a:blip r:embed="rId6"/>
          <a:stretch>
            <a:fillRect/>
          </a:stretch>
        </p:blipFill>
        <p:spPr>
          <a:xfrm>
            <a:off x="7109562" y="4722832"/>
            <a:ext cx="5134780" cy="1264705"/>
          </a:xfrm>
          <a:prstGeom prst="rect">
            <a:avLst/>
          </a:prstGeom>
        </p:spPr>
      </p:pic>
      <p:sp>
        <p:nvSpPr>
          <p:cNvPr id="17" name="TextBox 2">
            <a:extLst>
              <a:ext uri="{FF2B5EF4-FFF2-40B4-BE49-F238E27FC236}">
                <a16:creationId xmlns:a16="http://schemas.microsoft.com/office/drawing/2014/main" id="{B39A7C35-C569-CE35-6636-6A3A236B8F3D}"/>
              </a:ext>
            </a:extLst>
          </p:cNvPr>
          <p:cNvSpPr txBox="1"/>
          <p:nvPr/>
        </p:nvSpPr>
        <p:spPr>
          <a:xfrm>
            <a:off x="7283308" y="4670434"/>
            <a:ext cx="5076068" cy="132343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solidFill>
                  <a:schemeClr val="bg1"/>
                </a:solidFill>
                <a:ea typeface="+mn-lt"/>
                <a:cs typeface="+mn-lt"/>
              </a:rPr>
              <a:t>CYB550</a:t>
            </a:r>
          </a:p>
          <a:p>
            <a:r>
              <a:rPr lang="en-US" sz="2600" dirty="0">
                <a:solidFill>
                  <a:schemeClr val="bg1"/>
                </a:solidFill>
                <a:ea typeface="+mn-lt"/>
                <a:cs typeface="+mn-lt"/>
              </a:rPr>
              <a:t>Programming Foundations In Python</a:t>
            </a:r>
            <a:endParaRPr lang="en-US" sz="2600">
              <a:solidFill>
                <a:schemeClr val="bg1"/>
              </a:solidFill>
              <a:cs typeface="Calibri"/>
            </a:endParaRPr>
          </a:p>
        </p:txBody>
      </p:sp>
      <p:sp>
        <p:nvSpPr>
          <p:cNvPr id="18" name="TextBox 1">
            <a:extLst>
              <a:ext uri="{FF2B5EF4-FFF2-40B4-BE49-F238E27FC236}">
                <a16:creationId xmlns:a16="http://schemas.microsoft.com/office/drawing/2014/main" id="{F9225D46-5400-6112-13A6-344DE63FF614}"/>
              </a:ext>
            </a:extLst>
          </p:cNvPr>
          <p:cNvSpPr txBox="1"/>
          <p:nvPr/>
        </p:nvSpPr>
        <p:spPr>
          <a:xfrm>
            <a:off x="-144092" y="4624922"/>
            <a:ext cx="6298584" cy="1338828"/>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solidFill>
                  <a:schemeClr val="bg1"/>
                </a:solidFill>
                <a:ea typeface="+mn-lt"/>
                <a:cs typeface="+mn-lt"/>
              </a:rPr>
              <a:t>Iteration Statements and Strings</a:t>
            </a:r>
          </a:p>
          <a:p>
            <a:r>
              <a:rPr lang="en-US" sz="2800" dirty="0">
                <a:solidFill>
                  <a:srgbClr val="24A9E1"/>
                </a:solidFill>
                <a:ea typeface="+mn-lt"/>
                <a:cs typeface="Tajawal Medium"/>
              </a:rPr>
              <a:t>Prepared</a:t>
            </a:r>
            <a:r>
              <a:rPr lang="en-US" sz="2800" dirty="0">
                <a:solidFill>
                  <a:srgbClr val="24A9E1"/>
                </a:solidFill>
                <a:latin typeface="Tajawal Medium" panose="00000600000000000000" pitchFamily="2" charset="-78"/>
                <a:cs typeface="Tajawal Medium"/>
              </a:rPr>
              <a:t> by Dr. Hamada I. </a:t>
            </a:r>
            <a:r>
              <a:rPr lang="en-US" sz="2800" dirty="0" err="1">
                <a:solidFill>
                  <a:srgbClr val="24A9E1"/>
                </a:solidFill>
                <a:latin typeface="Tajawal Medium" panose="00000600000000000000" pitchFamily="2" charset="-78"/>
                <a:cs typeface="Tajawal Medium"/>
              </a:rPr>
              <a:t>AbdulWakel</a:t>
            </a:r>
            <a:endParaRPr lang="en-US" sz="2400" dirty="0">
              <a:solidFill>
                <a:srgbClr val="FFFFFF"/>
              </a:solidFill>
              <a:latin typeface="Calibri" panose="020F0502020204030204"/>
              <a:cs typeface="Calibri"/>
            </a:endParaRPr>
          </a:p>
          <a:p>
            <a:r>
              <a:rPr lang="en-US" sz="2500" dirty="0">
                <a:solidFill>
                  <a:srgbClr val="FFC000"/>
                </a:solidFill>
                <a:latin typeface="Tajawal Medium" panose="00000600000000000000" pitchFamily="2" charset="-78"/>
                <a:cs typeface="Tajawal Medium"/>
              </a:rPr>
              <a:t>Lecture 4</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4152099"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MODULE OBJECTIVES</a:t>
            </a:r>
            <a:endParaRPr lang="en-US" sz="2800" dirty="0">
              <a:solidFill>
                <a:schemeClr val="bg1"/>
              </a:solidFill>
              <a:cs typeface="Tajawal Medium"/>
            </a:endParaRPr>
          </a:p>
        </p:txBody>
      </p:sp>
      <p:sp>
        <p:nvSpPr>
          <p:cNvPr id="9" name="TextBox 8"/>
          <p:cNvSpPr txBox="1"/>
          <p:nvPr/>
        </p:nvSpPr>
        <p:spPr>
          <a:xfrm>
            <a:off x="1088935" y="2211342"/>
            <a:ext cx="10083231" cy="2092881"/>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Conditional iterations.</a:t>
            </a:r>
          </a:p>
          <a:p>
            <a:pPr marL="285750" indent="-285750">
              <a:buFont typeface="Arial"/>
              <a:buChar char="•"/>
            </a:pPr>
            <a:endParaRPr lang="en-US" sz="2600" dirty="0">
              <a:solidFill>
                <a:srgbClr val="0A1F61"/>
              </a:solidFill>
              <a:ea typeface="Calibri"/>
              <a:cs typeface="Calibri"/>
            </a:endParaRPr>
          </a:p>
          <a:p>
            <a:pPr marL="285750" indent="-285750">
              <a:buFont typeface="Arial"/>
              <a:buChar char="•"/>
            </a:pPr>
            <a:r>
              <a:rPr lang="en-US" sz="2600" dirty="0">
                <a:solidFill>
                  <a:srgbClr val="0A1F61"/>
                </a:solidFill>
                <a:ea typeface="Calibri"/>
                <a:cs typeface="Calibri"/>
              </a:rPr>
              <a:t>Different forms of iteration statements.</a:t>
            </a:r>
          </a:p>
          <a:p>
            <a:pPr marL="285750" indent="-285750">
              <a:buFont typeface="Arial"/>
              <a:buChar char="•"/>
            </a:pPr>
            <a:endParaRPr lang="en-US" sz="2600" dirty="0">
              <a:solidFill>
                <a:srgbClr val="0A1F61"/>
              </a:solidFill>
              <a:ea typeface="Calibri"/>
              <a:cs typeface="Calibri"/>
            </a:endParaRPr>
          </a:p>
          <a:p>
            <a:pPr marL="285750" indent="-285750">
              <a:buFont typeface="Arial"/>
              <a:buChar char="•"/>
            </a:pPr>
            <a:r>
              <a:rPr lang="en-US" sz="2600" dirty="0">
                <a:solidFill>
                  <a:srgbClr val="0A1F61"/>
                </a:solidFill>
                <a:ea typeface="Calibri"/>
                <a:cs typeface="Calibri"/>
              </a:rPr>
              <a:t>Deal with strings.</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Tree>
    <p:extLst>
      <p:ext uri="{BB962C8B-B14F-4D97-AF65-F5344CB8AC3E}">
        <p14:creationId xmlns:p14="http://schemas.microsoft.com/office/powerpoint/2010/main" val="25982924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313268" cy="2893100"/>
          </a:xfrm>
          <a:prstGeom prst="rect">
            <a:avLst/>
          </a:prstGeom>
          <a:noFill/>
        </p:spPr>
        <p:txBody>
          <a:bodyPr wrap="square" lIns="91440" tIns="45720" rIns="91440" bIns="45720" rtlCol="0" anchor="t">
            <a:spAutoFit/>
          </a:bodyPr>
          <a:lstStyle/>
          <a:p>
            <a:pPr marL="285750" indent="-285750">
              <a:buFont typeface="Arial"/>
              <a:buChar char="•"/>
            </a:pPr>
            <a:r>
              <a:rPr lang="en-US" sz="2600" b="1" dirty="0">
                <a:solidFill>
                  <a:srgbClr val="0A1F61"/>
                </a:solidFill>
                <a:ea typeface="+mn-lt"/>
                <a:cs typeface="+mn-lt"/>
              </a:rPr>
              <a:t>An iteration statement</a:t>
            </a:r>
            <a:r>
              <a:rPr lang="en-US" sz="2600" dirty="0">
                <a:solidFill>
                  <a:srgbClr val="0A1F61"/>
                </a:solidFill>
                <a:ea typeface="+mn-lt"/>
                <a:cs typeface="+mn-lt"/>
              </a:rPr>
              <a:t>, or </a:t>
            </a:r>
            <a:r>
              <a:rPr lang="en-US" sz="2600" b="1" dirty="0">
                <a:solidFill>
                  <a:srgbClr val="0A1F61"/>
                </a:solidFill>
                <a:ea typeface="+mn-lt"/>
                <a:cs typeface="+mn-lt"/>
              </a:rPr>
              <a:t>loop</a:t>
            </a:r>
            <a:r>
              <a:rPr lang="en-US" sz="2600" dirty="0">
                <a:solidFill>
                  <a:srgbClr val="0A1F61"/>
                </a:solidFill>
                <a:ea typeface="+mn-lt"/>
                <a:cs typeface="+mn-lt"/>
              </a:rPr>
              <a:t>, repeatedly executes a statement, known as the loop body, until the controlling expression is False. </a:t>
            </a:r>
            <a:endParaRPr lang="en-US" dirty="0"/>
          </a:p>
          <a:p>
            <a:pPr marL="285750" indent="-285750">
              <a:buFont typeface="Arial"/>
              <a:buChar char="•"/>
            </a:pPr>
            <a:r>
              <a:rPr lang="en-US" sz="2600" dirty="0">
                <a:solidFill>
                  <a:srgbClr val="0A1F61"/>
                </a:solidFill>
                <a:ea typeface="+mn-lt"/>
                <a:cs typeface="+mn-lt"/>
              </a:rPr>
              <a:t>The control expression must have a </a:t>
            </a:r>
            <a:r>
              <a:rPr lang="en-US" sz="2600" b="1" dirty="0">
                <a:solidFill>
                  <a:srgbClr val="0A1F61"/>
                </a:solidFill>
                <a:ea typeface="+mn-lt"/>
                <a:cs typeface="+mn-lt"/>
              </a:rPr>
              <a:t>scalar type</a:t>
            </a:r>
            <a:r>
              <a:rPr lang="en-US" sz="2600" dirty="0">
                <a:solidFill>
                  <a:srgbClr val="0A1F61"/>
                </a:solidFill>
                <a:ea typeface="+mn-lt"/>
                <a:cs typeface="+mn-lt"/>
              </a:rPr>
              <a:t>.</a:t>
            </a:r>
          </a:p>
          <a:p>
            <a:pPr marL="285750" indent="-285750">
              <a:buFont typeface="Arial"/>
              <a:buChar char="•"/>
            </a:pPr>
            <a:r>
              <a:rPr lang="en-US" sz="2600" dirty="0">
                <a:solidFill>
                  <a:srgbClr val="0A1F61"/>
                </a:solidFill>
                <a:ea typeface="+mn-lt"/>
                <a:cs typeface="+mn-lt"/>
              </a:rPr>
              <a:t>The </a:t>
            </a:r>
            <a:r>
              <a:rPr lang="en-US" sz="2600" b="1" dirty="0">
                <a:solidFill>
                  <a:srgbClr val="0A1F61"/>
                </a:solidFill>
                <a:ea typeface="+mn-lt"/>
                <a:cs typeface="+mn-lt"/>
              </a:rPr>
              <a:t>while statement</a:t>
            </a:r>
            <a:r>
              <a:rPr lang="en-US" sz="2600" dirty="0">
                <a:solidFill>
                  <a:srgbClr val="0A1F61"/>
                </a:solidFill>
                <a:ea typeface="+mn-lt"/>
                <a:cs typeface="+mn-lt"/>
              </a:rPr>
              <a:t> evaluates the control expression before executing the loop body.</a:t>
            </a:r>
            <a:endParaRPr lang="en-US" sz="2600" dirty="0">
              <a:solidFill>
                <a:srgbClr val="0A1F61"/>
              </a:solidFill>
              <a:cs typeface="Calibri"/>
            </a:endParaRPr>
          </a:p>
          <a:p>
            <a:pPr marL="285750" indent="-285750">
              <a:buFont typeface="Arial"/>
              <a:buChar char="•"/>
            </a:pPr>
            <a:r>
              <a:rPr lang="en-US" sz="2600" dirty="0">
                <a:solidFill>
                  <a:srgbClr val="0A1F61"/>
                </a:solidFill>
                <a:ea typeface="+mn-lt"/>
                <a:cs typeface="+mn-lt"/>
              </a:rPr>
              <a:t>The </a:t>
            </a:r>
            <a:r>
              <a:rPr lang="en-US" sz="2600" b="1" dirty="0">
                <a:solidFill>
                  <a:srgbClr val="0A1F61"/>
                </a:solidFill>
                <a:ea typeface="+mn-lt"/>
                <a:cs typeface="+mn-lt"/>
              </a:rPr>
              <a:t>for statement</a:t>
            </a:r>
            <a:r>
              <a:rPr lang="en-US" sz="2600" dirty="0">
                <a:solidFill>
                  <a:srgbClr val="0A1F61"/>
                </a:solidFill>
                <a:ea typeface="+mn-lt"/>
                <a:cs typeface="+mn-lt"/>
              </a:rPr>
              <a:t> is used to repeat the execution of a set of statements for every element of a sequence.</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1591662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1692771"/>
          </a:xfrm>
          <a:prstGeom prst="rect">
            <a:avLst/>
          </a:prstGeom>
          <a:noFill/>
        </p:spPr>
        <p:txBody>
          <a:bodyPr wrap="square" lIns="91440" tIns="45720" rIns="91440" bIns="45720" rtlCol="0" anchor="t">
            <a:spAutoFit/>
          </a:bodyPr>
          <a:lstStyle/>
          <a:p>
            <a:pPr marL="285750" indent="-285750">
              <a:buFont typeface="Arial"/>
              <a:buChar char="•"/>
            </a:pPr>
            <a:r>
              <a:rPr lang="en-US" sz="2600" b="1" dirty="0">
                <a:solidFill>
                  <a:srgbClr val="0A1F61"/>
                </a:solidFill>
                <a:ea typeface="+mn-lt"/>
                <a:cs typeface="+mn-lt"/>
              </a:rPr>
              <a:t>For </a:t>
            </a:r>
            <a:r>
              <a:rPr lang="en-US" sz="2600" dirty="0">
                <a:solidFill>
                  <a:srgbClr val="0A1F61"/>
                </a:solidFill>
                <a:ea typeface="+mn-lt"/>
                <a:cs typeface="+mn-lt"/>
              </a:rPr>
              <a:t>loop.</a:t>
            </a:r>
            <a:endParaRPr lang="en-US">
              <a:ea typeface="Calibri" panose="020F0502020204030204"/>
              <a:cs typeface="Calibri" panose="020F0502020204030204"/>
            </a:endParaRPr>
          </a:p>
          <a:p>
            <a:pPr marL="742950" lvl="1" indent="-285750">
              <a:buFont typeface="Arial"/>
              <a:buChar char="•"/>
            </a:pPr>
            <a:r>
              <a:rPr lang="en-US" sz="2600" dirty="0">
                <a:solidFill>
                  <a:srgbClr val="0A1F61"/>
                </a:solidFill>
                <a:ea typeface="Calibri"/>
                <a:cs typeface="Calibri"/>
              </a:rPr>
              <a:t>Syntax</a:t>
            </a:r>
          </a:p>
          <a:p>
            <a:pPr lvl="1"/>
            <a:r>
              <a:rPr lang="en-US" sz="2600" b="1" dirty="0">
                <a:solidFill>
                  <a:srgbClr val="00B0F0"/>
                </a:solidFill>
                <a:cs typeface="Calibri"/>
              </a:rPr>
              <a:t>for</a:t>
            </a:r>
            <a:r>
              <a:rPr lang="en-US" sz="2600" dirty="0">
                <a:solidFill>
                  <a:srgbClr val="00B0F0"/>
                </a:solidFill>
                <a:cs typeface="Calibri"/>
              </a:rPr>
              <a:t> &lt;variable&gt; </a:t>
            </a:r>
            <a:r>
              <a:rPr lang="en-US" sz="2600" b="1" dirty="0">
                <a:solidFill>
                  <a:srgbClr val="00B0F0"/>
                </a:solidFill>
                <a:cs typeface="Calibri"/>
              </a:rPr>
              <a:t>in</a:t>
            </a:r>
            <a:r>
              <a:rPr lang="en-US" sz="2600" dirty="0">
                <a:solidFill>
                  <a:srgbClr val="00B0F0"/>
                </a:solidFill>
                <a:cs typeface="Calibri"/>
              </a:rPr>
              <a:t> &lt;sequence&gt; </a:t>
            </a:r>
            <a:r>
              <a:rPr lang="en-US" sz="2600" b="1" dirty="0">
                <a:solidFill>
                  <a:srgbClr val="00B0F0"/>
                </a:solidFill>
                <a:cs typeface="Calibri"/>
              </a:rPr>
              <a:t>:</a:t>
            </a:r>
          </a:p>
          <a:p>
            <a:pPr lvl="1"/>
            <a:r>
              <a:rPr lang="en-US" sz="2600" dirty="0">
                <a:solidFill>
                  <a:srgbClr val="00B0F0"/>
                </a:solidFill>
                <a:cs typeface="Calibri"/>
              </a:rPr>
              <a:t>       &lt;statement 1&gt; ….....</a:t>
            </a:r>
            <a:endParaRPr lang="en-US" sz="2600" dirty="0">
              <a:solidFill>
                <a:srgbClr val="0A1F61"/>
              </a:solidFill>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pic>
        <p:nvPicPr>
          <p:cNvPr id="7" name="Picture 9" descr="Diagram&#10;&#10;Description automatically generated">
            <a:extLst>
              <a:ext uri="{FF2B5EF4-FFF2-40B4-BE49-F238E27FC236}">
                <a16:creationId xmlns:a16="http://schemas.microsoft.com/office/drawing/2014/main" id="{171CD888-50C7-5E1A-6AD2-B3BB4A0AA223}"/>
              </a:ext>
            </a:extLst>
          </p:cNvPr>
          <p:cNvPicPr>
            <a:picLocks noChangeAspect="1"/>
          </p:cNvPicPr>
          <p:nvPr/>
        </p:nvPicPr>
        <p:blipFill>
          <a:blip r:embed="rId6"/>
          <a:stretch>
            <a:fillRect/>
          </a:stretch>
        </p:blipFill>
        <p:spPr>
          <a:xfrm>
            <a:off x="7082287" y="2337663"/>
            <a:ext cx="4784785" cy="3361616"/>
          </a:xfrm>
          <a:prstGeom prst="rect">
            <a:avLst/>
          </a:prstGeom>
        </p:spPr>
      </p:pic>
      <p:sp>
        <p:nvSpPr>
          <p:cNvPr id="10" name="TextBox 9">
            <a:extLst>
              <a:ext uri="{FF2B5EF4-FFF2-40B4-BE49-F238E27FC236}">
                <a16:creationId xmlns:a16="http://schemas.microsoft.com/office/drawing/2014/main" id="{2E7EA453-F35E-067B-9A27-AF0D834C8767}"/>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306297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247086" y="2125078"/>
            <a:ext cx="10083231" cy="3293209"/>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Write a program that reads the number of students in a class then reads their marks and finds and displays the average. </a:t>
            </a:r>
          </a:p>
          <a:p>
            <a:pPr marL="742950" lvl="1" indent="-285750">
              <a:buFont typeface="Arial"/>
              <a:buChar char="•"/>
            </a:pPr>
            <a:r>
              <a:rPr lang="en-US" sz="2600" dirty="0">
                <a:solidFill>
                  <a:srgbClr val="FFC000"/>
                </a:solidFill>
                <a:ea typeface="Calibri" panose="020F0502020204030204"/>
                <a:cs typeface="Calibri" panose="020F0502020204030204"/>
              </a:rPr>
              <a:t>Help:</a:t>
            </a:r>
          </a:p>
          <a:p>
            <a:pPr marL="1200150" lvl="2" indent="-285750">
              <a:buFont typeface="Arial"/>
              <a:buChar char="•"/>
            </a:pPr>
            <a:r>
              <a:rPr lang="en-US" sz="2600" dirty="0">
                <a:solidFill>
                  <a:srgbClr val="0A1F61"/>
                </a:solidFill>
                <a:ea typeface="+mn-lt"/>
                <a:cs typeface="+mn-lt"/>
              </a:rPr>
              <a:t>Get "</a:t>
            </a:r>
            <a:r>
              <a:rPr lang="en-US" sz="2600" dirty="0" err="1">
                <a:solidFill>
                  <a:srgbClr val="0A1F61"/>
                </a:solidFill>
                <a:ea typeface="+mn-lt"/>
                <a:cs typeface="+mn-lt"/>
              </a:rPr>
              <a:t>stdCount</a:t>
            </a:r>
            <a:r>
              <a:rPr lang="en-US" sz="2600" dirty="0">
                <a:solidFill>
                  <a:srgbClr val="0A1F61"/>
                </a:solidFill>
                <a:ea typeface="+mn-lt"/>
                <a:cs typeface="+mn-lt"/>
              </a:rPr>
              <a:t>" variable from the user.</a:t>
            </a:r>
          </a:p>
          <a:p>
            <a:pPr marL="1200150" lvl="2" indent="-285750">
              <a:buFont typeface="Arial"/>
              <a:buChar char="•"/>
            </a:pPr>
            <a:r>
              <a:rPr lang="en-US" sz="2600" dirty="0">
                <a:solidFill>
                  <a:srgbClr val="0A1F61"/>
                </a:solidFill>
                <a:ea typeface="+mn-lt"/>
                <a:cs typeface="+mn-lt"/>
              </a:rPr>
              <a:t>Define "sum" variable for the total of the marks.</a:t>
            </a:r>
          </a:p>
          <a:p>
            <a:pPr marL="1200150" lvl="2" indent="-285750">
              <a:buFont typeface="Arial"/>
              <a:buChar char="•"/>
            </a:pPr>
            <a:r>
              <a:rPr lang="en-US" sz="2600" dirty="0">
                <a:solidFill>
                  <a:srgbClr val="0A1F61"/>
                </a:solidFill>
                <a:cs typeface="Calibri"/>
              </a:rPr>
              <a:t>Inside a loop, get each "mark" from the user.</a:t>
            </a:r>
          </a:p>
          <a:p>
            <a:pPr marL="1200150" lvl="2" indent="-285750">
              <a:buFont typeface="Arial"/>
              <a:buChar char="•"/>
            </a:pPr>
            <a:r>
              <a:rPr lang="en-US" sz="2600" dirty="0">
                <a:solidFill>
                  <a:srgbClr val="0A1F61"/>
                </a:solidFill>
                <a:cs typeface="Calibri"/>
              </a:rPr>
              <a:t>Add "mark" to the "sum".</a:t>
            </a:r>
          </a:p>
          <a:p>
            <a:pPr marL="1200150" lvl="2" indent="-285750">
              <a:buFont typeface="Arial"/>
              <a:buChar char="•"/>
            </a:pPr>
            <a:r>
              <a:rPr lang="en-US" sz="2600" dirty="0">
                <a:solidFill>
                  <a:srgbClr val="0A1F61"/>
                </a:solidFill>
                <a:cs typeface="Calibri"/>
              </a:rPr>
              <a:t>After loop finished, divide the "sum" by the "</a:t>
            </a:r>
            <a:r>
              <a:rPr lang="en-US" sz="2600" dirty="0" err="1">
                <a:solidFill>
                  <a:srgbClr val="0A1F61"/>
                </a:solidFill>
                <a:cs typeface="Calibri"/>
              </a:rPr>
              <a:t>stdCount</a:t>
            </a:r>
            <a:r>
              <a:rPr lang="en-US" sz="2600" dirty="0">
                <a:solidFill>
                  <a:srgbClr val="0A1F61"/>
                </a:solidFill>
                <a:cs typeface="Calibri"/>
              </a:rPr>
              <a:t>".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2473612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247086" y="2125078"/>
            <a:ext cx="10083231" cy="3693319"/>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Write a program that reads the number of students in a class then reads their marks and finds and displays the average. </a:t>
            </a:r>
          </a:p>
          <a:p>
            <a:pPr marL="742950" lvl="1" indent="-285750">
              <a:buFont typeface="Arial"/>
              <a:buChar char="•"/>
            </a:pPr>
            <a:r>
              <a:rPr lang="en-US" sz="2600" dirty="0">
                <a:solidFill>
                  <a:srgbClr val="0A1F61"/>
                </a:solidFill>
                <a:ea typeface="Calibri" panose="020F0502020204030204"/>
                <a:cs typeface="Calibri" panose="020F0502020204030204"/>
              </a:rPr>
              <a:t>Code:</a:t>
            </a:r>
          </a:p>
          <a:p>
            <a:pPr lvl="1"/>
            <a:r>
              <a:rPr lang="en-US" sz="2600" dirty="0" err="1">
                <a:solidFill>
                  <a:srgbClr val="00B0F0"/>
                </a:solidFill>
                <a:ea typeface="+mn-lt"/>
                <a:cs typeface="+mn-lt"/>
              </a:rPr>
              <a:t>stdCount</a:t>
            </a:r>
            <a:r>
              <a:rPr lang="en-US" sz="2600" dirty="0">
                <a:solidFill>
                  <a:srgbClr val="00B0F0"/>
                </a:solidFill>
                <a:ea typeface="+mn-lt"/>
                <a:cs typeface="+mn-lt"/>
              </a:rPr>
              <a:t> = int(input("Enter number of students in a class"))</a:t>
            </a:r>
            <a:endParaRPr lang="en-US" dirty="0">
              <a:solidFill>
                <a:srgbClr val="00B0F0"/>
              </a:solidFill>
              <a:ea typeface="+mn-lt"/>
              <a:cs typeface="+mn-lt"/>
            </a:endParaRPr>
          </a:p>
          <a:p>
            <a:pPr lvl="1"/>
            <a:r>
              <a:rPr lang="en-US" sz="2600" dirty="0">
                <a:solidFill>
                  <a:srgbClr val="00B0F0"/>
                </a:solidFill>
                <a:ea typeface="+mn-lt"/>
                <a:cs typeface="+mn-lt"/>
              </a:rPr>
              <a:t>sum = 0.0</a:t>
            </a:r>
            <a:endParaRPr lang="en-US" dirty="0">
              <a:solidFill>
                <a:srgbClr val="00B0F0"/>
              </a:solidFill>
              <a:cs typeface="Calibri"/>
            </a:endParaRPr>
          </a:p>
          <a:p>
            <a:pPr lvl="1"/>
            <a:r>
              <a:rPr lang="en-US" sz="2600" dirty="0">
                <a:solidFill>
                  <a:srgbClr val="00B0F0"/>
                </a:solidFill>
                <a:ea typeface="+mn-lt"/>
                <a:cs typeface="+mn-lt"/>
              </a:rPr>
              <a:t>for </a:t>
            </a:r>
            <a:r>
              <a:rPr lang="en-US" sz="2600" dirty="0" err="1">
                <a:solidFill>
                  <a:srgbClr val="00B0F0"/>
                </a:solidFill>
                <a:ea typeface="+mn-lt"/>
                <a:cs typeface="+mn-lt"/>
              </a:rPr>
              <a:t>i</a:t>
            </a:r>
            <a:r>
              <a:rPr lang="en-US" sz="2600" dirty="0">
                <a:solidFill>
                  <a:srgbClr val="00B0F0"/>
                </a:solidFill>
                <a:ea typeface="+mn-lt"/>
                <a:cs typeface="+mn-lt"/>
              </a:rPr>
              <a:t> in range(</a:t>
            </a:r>
            <a:r>
              <a:rPr lang="en-US" sz="2600" dirty="0" err="1">
                <a:solidFill>
                  <a:srgbClr val="00B0F0"/>
                </a:solidFill>
                <a:ea typeface="+mn-lt"/>
                <a:cs typeface="+mn-lt"/>
              </a:rPr>
              <a:t>stdCount</a:t>
            </a:r>
            <a:r>
              <a:rPr lang="en-US" sz="2600" dirty="0">
                <a:solidFill>
                  <a:srgbClr val="00B0F0"/>
                </a:solidFill>
                <a:ea typeface="+mn-lt"/>
                <a:cs typeface="+mn-lt"/>
              </a:rPr>
              <a:t>):</a:t>
            </a:r>
            <a:endParaRPr lang="en-US" dirty="0">
              <a:solidFill>
                <a:srgbClr val="00B0F0"/>
              </a:solidFill>
              <a:cs typeface="Calibri"/>
            </a:endParaRPr>
          </a:p>
          <a:p>
            <a:pPr lvl="1"/>
            <a:r>
              <a:rPr lang="en-US" sz="2600" dirty="0">
                <a:solidFill>
                  <a:srgbClr val="00B0F0"/>
                </a:solidFill>
                <a:ea typeface="+mn-lt"/>
                <a:cs typeface="+mn-lt"/>
              </a:rPr>
              <a:t>      mark = float(input("Enter mark: "))</a:t>
            </a:r>
            <a:endParaRPr lang="en-US" dirty="0">
              <a:solidFill>
                <a:srgbClr val="00B0F0"/>
              </a:solidFill>
              <a:cs typeface="Calibri"/>
            </a:endParaRPr>
          </a:p>
          <a:p>
            <a:pPr lvl="1"/>
            <a:r>
              <a:rPr lang="en-US" sz="2600" dirty="0">
                <a:solidFill>
                  <a:srgbClr val="00B0F0"/>
                </a:solidFill>
                <a:ea typeface="+mn-lt"/>
                <a:cs typeface="+mn-lt"/>
              </a:rPr>
              <a:t>      sum += mark</a:t>
            </a:r>
            <a:endParaRPr lang="en-US" dirty="0">
              <a:solidFill>
                <a:srgbClr val="00B0F0"/>
              </a:solidFill>
              <a:cs typeface="Calibri"/>
            </a:endParaRPr>
          </a:p>
          <a:p>
            <a:pPr lvl="1"/>
            <a:r>
              <a:rPr lang="en-US" sz="2600" dirty="0">
                <a:solidFill>
                  <a:srgbClr val="00B0F0"/>
                </a:solidFill>
                <a:ea typeface="+mn-lt"/>
                <a:cs typeface="+mn-lt"/>
              </a:rPr>
              <a:t>print("The marks average = ", sum / </a:t>
            </a:r>
            <a:r>
              <a:rPr lang="en-US" sz="2600" dirty="0" err="1">
                <a:solidFill>
                  <a:srgbClr val="00B0F0"/>
                </a:solidFill>
                <a:ea typeface="+mn-lt"/>
                <a:cs typeface="+mn-lt"/>
              </a:rPr>
              <a:t>stdCount</a:t>
            </a:r>
            <a:r>
              <a:rPr lang="en-US" sz="2600" dirty="0">
                <a:solidFill>
                  <a:srgbClr val="00B0F0"/>
                </a:solidFill>
                <a:ea typeface="+mn-lt"/>
                <a:cs typeface="+mn-lt"/>
              </a:rPr>
              <a:t>)</a:t>
            </a:r>
            <a:endParaRPr lang="en-US" dirty="0">
              <a:solidFill>
                <a:srgbClr val="00B0F0"/>
              </a:solidFill>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3589160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585728" y="2168210"/>
            <a:ext cx="10945871" cy="2092881"/>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Calibri" panose="020F0502020204030204"/>
                <a:cs typeface="Calibri" panose="020F0502020204030204"/>
              </a:rPr>
              <a:t>Write a program that calculates the total of the following series of numbers:</a:t>
            </a:r>
            <a:endParaRPr lang="en-US" dirty="0"/>
          </a:p>
          <a:p>
            <a:pPr>
              <a:buFont typeface="Arial"/>
            </a:pPr>
            <a:r>
              <a:rPr lang="en-US" sz="2600" dirty="0">
                <a:solidFill>
                  <a:srgbClr val="0A1F61"/>
                </a:solidFill>
                <a:ea typeface="Calibri" panose="020F0502020204030204"/>
                <a:cs typeface="Calibri" panose="020F0502020204030204"/>
              </a:rPr>
              <a:t>    1/30 + 2/29 + 3/28 + ….....+ 30/1</a:t>
            </a:r>
          </a:p>
          <a:p>
            <a:pPr marL="914400" lvl="1" indent="-457200">
              <a:buFont typeface="Arial"/>
              <a:buChar char="•"/>
            </a:pPr>
            <a:r>
              <a:rPr lang="en-US" sz="2600" dirty="0">
                <a:solidFill>
                  <a:srgbClr val="FFC000"/>
                </a:solidFill>
                <a:ea typeface="Calibri" panose="020F0502020204030204"/>
                <a:cs typeface="Calibri" panose="020F0502020204030204"/>
              </a:rPr>
              <a:t>Help:</a:t>
            </a:r>
          </a:p>
          <a:p>
            <a:pPr marL="1371600" lvl="2" indent="-457200">
              <a:buFont typeface="Arial"/>
              <a:buChar char="•"/>
            </a:pPr>
            <a:r>
              <a:rPr lang="en-US" sz="2600" dirty="0">
                <a:solidFill>
                  <a:srgbClr val="0A1F61"/>
                </a:solidFill>
                <a:ea typeface="+mn-lt"/>
                <a:cs typeface="+mn-lt"/>
              </a:rPr>
              <a:t>From the formula, identify the number of iterations.</a:t>
            </a:r>
          </a:p>
          <a:p>
            <a:pPr marL="1371600" lvl="2" indent="-457200">
              <a:buFont typeface="Arial"/>
              <a:buChar char="•"/>
            </a:pPr>
            <a:r>
              <a:rPr lang="en-US" sz="2600" dirty="0">
                <a:solidFill>
                  <a:srgbClr val="0A1F61"/>
                </a:solidFill>
                <a:ea typeface="+mn-lt"/>
                <a:cs typeface="+mn-lt"/>
              </a:rPr>
              <a:t>Define the "sum" variable for the summation.</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750948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585728" y="2168210"/>
            <a:ext cx="10945871" cy="3293209"/>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Calibri" panose="020F0502020204030204"/>
                <a:cs typeface="Calibri" panose="020F0502020204030204"/>
              </a:rPr>
              <a:t>Write a program that calculates the total of the following series of numbers:</a:t>
            </a:r>
            <a:endParaRPr lang="en-US" dirty="0"/>
          </a:p>
          <a:p>
            <a:pPr>
              <a:buFont typeface="Arial"/>
            </a:pPr>
            <a:r>
              <a:rPr lang="en-US" sz="2600" dirty="0">
                <a:solidFill>
                  <a:srgbClr val="0A1F61"/>
                </a:solidFill>
                <a:ea typeface="Calibri" panose="020F0502020204030204"/>
                <a:cs typeface="Calibri" panose="020F0502020204030204"/>
              </a:rPr>
              <a:t>    1/30 + 2/29 + 3/28 + ….....+ 30/1</a:t>
            </a:r>
          </a:p>
          <a:p>
            <a:pPr marL="914400" lvl="1" indent="-457200">
              <a:buFont typeface="Arial"/>
              <a:buChar char="•"/>
            </a:pPr>
            <a:r>
              <a:rPr lang="en-US" sz="2600" dirty="0">
                <a:solidFill>
                  <a:srgbClr val="0A1F61"/>
                </a:solidFill>
                <a:ea typeface="Calibri" panose="020F0502020204030204"/>
                <a:cs typeface="Calibri" panose="020F0502020204030204"/>
              </a:rPr>
              <a:t>Code:</a:t>
            </a:r>
          </a:p>
          <a:p>
            <a:pPr lvl="1"/>
            <a:r>
              <a:rPr lang="en-US" sz="2600" dirty="0">
                <a:solidFill>
                  <a:srgbClr val="00B0F0"/>
                </a:solidFill>
                <a:ea typeface="+mn-lt"/>
                <a:cs typeface="+mn-lt"/>
              </a:rPr>
              <a:t>min = 1;    max = 4;     sum = 0.0</a:t>
            </a:r>
          </a:p>
          <a:p>
            <a:pPr lvl="1"/>
            <a:r>
              <a:rPr lang="en-US" sz="2600" dirty="0">
                <a:solidFill>
                  <a:srgbClr val="00B0F0"/>
                </a:solidFill>
                <a:ea typeface="+mn-lt"/>
                <a:cs typeface="+mn-lt"/>
              </a:rPr>
              <a:t>for </a:t>
            </a:r>
            <a:r>
              <a:rPr lang="en-US" sz="2600" dirty="0" err="1">
                <a:solidFill>
                  <a:srgbClr val="00B0F0"/>
                </a:solidFill>
                <a:ea typeface="+mn-lt"/>
                <a:cs typeface="+mn-lt"/>
              </a:rPr>
              <a:t>i</a:t>
            </a:r>
            <a:r>
              <a:rPr lang="en-US" sz="2600" dirty="0">
                <a:solidFill>
                  <a:srgbClr val="00B0F0"/>
                </a:solidFill>
                <a:ea typeface="+mn-lt"/>
                <a:cs typeface="+mn-lt"/>
              </a:rPr>
              <a:t> in range(min, max+1):</a:t>
            </a:r>
          </a:p>
          <a:p>
            <a:pPr lvl="1"/>
            <a:r>
              <a:rPr lang="en-US" sz="2600" dirty="0">
                <a:solidFill>
                  <a:srgbClr val="00B0F0"/>
                </a:solidFill>
                <a:ea typeface="+mn-lt"/>
                <a:cs typeface="+mn-lt"/>
              </a:rPr>
              <a:t>     sum += min / max;     min += 1;     max -= 1</a:t>
            </a:r>
          </a:p>
          <a:p>
            <a:pPr lvl="1"/>
            <a:r>
              <a:rPr lang="en-US" sz="2600" dirty="0">
                <a:solidFill>
                  <a:srgbClr val="00B0F0"/>
                </a:solidFill>
                <a:ea typeface="+mn-lt"/>
                <a:cs typeface="+mn-lt"/>
              </a:rPr>
              <a:t>print(sum)</a:t>
            </a:r>
          </a:p>
          <a:p>
            <a:pPr lvl="1"/>
            <a:endParaRPr lang="en-US" sz="2600" dirty="0">
              <a:solidFill>
                <a:srgbClr val="00B0F0"/>
              </a:solidFill>
              <a:ea typeface="+mn-lt"/>
              <a:cs typeface="+mn-lt"/>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4270804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1692771"/>
          </a:xfrm>
          <a:prstGeom prst="rect">
            <a:avLst/>
          </a:prstGeom>
          <a:noFill/>
        </p:spPr>
        <p:txBody>
          <a:bodyPr wrap="square" lIns="91440" tIns="45720" rIns="91440" bIns="45720" rtlCol="0" anchor="t">
            <a:spAutoFit/>
          </a:bodyPr>
          <a:lstStyle/>
          <a:p>
            <a:pPr marL="285750" indent="-285750">
              <a:buFont typeface="Arial"/>
              <a:buChar char="•"/>
            </a:pPr>
            <a:r>
              <a:rPr lang="en-US" sz="2600" b="1" dirty="0">
                <a:solidFill>
                  <a:srgbClr val="0A1F61"/>
                </a:solidFill>
                <a:ea typeface="+mn-lt"/>
                <a:cs typeface="+mn-lt"/>
              </a:rPr>
              <a:t>While </a:t>
            </a:r>
            <a:r>
              <a:rPr lang="en-US" sz="2600" dirty="0">
                <a:solidFill>
                  <a:srgbClr val="0A1F61"/>
                </a:solidFill>
                <a:ea typeface="+mn-lt"/>
                <a:cs typeface="+mn-lt"/>
              </a:rPr>
              <a:t>(entry-control) loop.</a:t>
            </a:r>
            <a:endParaRPr lang="en-US" dirty="0">
              <a:ea typeface="Calibri" panose="020F0502020204030204"/>
              <a:cs typeface="Calibri" panose="020F0502020204030204"/>
            </a:endParaRPr>
          </a:p>
          <a:p>
            <a:pPr marL="742950" lvl="1" indent="-285750">
              <a:buFont typeface="Arial"/>
              <a:buChar char="•"/>
            </a:pPr>
            <a:r>
              <a:rPr lang="en-US" sz="2600" dirty="0">
                <a:solidFill>
                  <a:srgbClr val="0A1F61"/>
                </a:solidFill>
                <a:ea typeface="Calibri"/>
                <a:cs typeface="Calibri"/>
              </a:rPr>
              <a:t>Syntax</a:t>
            </a:r>
          </a:p>
          <a:p>
            <a:pPr lvl="1"/>
            <a:r>
              <a:rPr lang="en-US" sz="2600" b="1" dirty="0">
                <a:solidFill>
                  <a:srgbClr val="00B0F0"/>
                </a:solidFill>
                <a:cs typeface="Calibri"/>
              </a:rPr>
              <a:t>while</a:t>
            </a:r>
            <a:r>
              <a:rPr lang="en-US" sz="2600" dirty="0">
                <a:solidFill>
                  <a:srgbClr val="00B0F0"/>
                </a:solidFill>
                <a:cs typeface="Calibri"/>
              </a:rPr>
              <a:t> &lt;condition&gt;</a:t>
            </a:r>
            <a:r>
              <a:rPr lang="en-US" sz="2600" b="1" dirty="0">
                <a:solidFill>
                  <a:srgbClr val="00B0F0"/>
                </a:solidFill>
                <a:cs typeface="Calibri"/>
              </a:rPr>
              <a:t>:</a:t>
            </a:r>
          </a:p>
          <a:p>
            <a:pPr lvl="1"/>
            <a:r>
              <a:rPr lang="en-US" sz="2600" dirty="0">
                <a:solidFill>
                  <a:srgbClr val="00B0F0"/>
                </a:solidFill>
                <a:cs typeface="Calibri"/>
              </a:rPr>
              <a:t>        &lt;statement 1&gt;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pic>
        <p:nvPicPr>
          <p:cNvPr id="7" name="Picture 9" descr="Diagram&#10;&#10;Description automatically generated">
            <a:extLst>
              <a:ext uri="{FF2B5EF4-FFF2-40B4-BE49-F238E27FC236}">
                <a16:creationId xmlns:a16="http://schemas.microsoft.com/office/drawing/2014/main" id="{30FBF149-7578-D198-1FDA-C33CF658FA6D}"/>
              </a:ext>
            </a:extLst>
          </p:cNvPr>
          <p:cNvPicPr>
            <a:picLocks noChangeAspect="1"/>
          </p:cNvPicPr>
          <p:nvPr/>
        </p:nvPicPr>
        <p:blipFill>
          <a:blip r:embed="rId6"/>
          <a:stretch>
            <a:fillRect/>
          </a:stretch>
        </p:blipFill>
        <p:spPr>
          <a:xfrm>
            <a:off x="7454301" y="1912638"/>
            <a:ext cx="3609435" cy="4039139"/>
          </a:xfrm>
          <a:prstGeom prst="rect">
            <a:avLst/>
          </a:prstGeom>
        </p:spPr>
      </p:pic>
    </p:spTree>
    <p:extLst>
      <p:ext uri="{BB962C8B-B14F-4D97-AF65-F5344CB8AC3E}">
        <p14:creationId xmlns:p14="http://schemas.microsoft.com/office/powerpoint/2010/main" val="3910354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261463" y="2153833"/>
            <a:ext cx="10083231" cy="3693319"/>
          </a:xfrm>
          <a:prstGeom prst="rect">
            <a:avLst/>
          </a:prstGeom>
          <a:noFill/>
        </p:spPr>
        <p:txBody>
          <a:bodyPr wrap="square" lIns="91440" tIns="45720" rIns="91440" bIns="45720" rtlCol="0" anchor="t">
            <a:spAutoFit/>
          </a:bodyPr>
          <a:lstStyle/>
          <a:p>
            <a:pPr marL="285750" indent="-285750">
              <a:buFont typeface="Arial,Sans-Serif"/>
              <a:buChar char="•"/>
            </a:pPr>
            <a:r>
              <a:rPr lang="en-US" sz="2600" dirty="0">
                <a:solidFill>
                  <a:srgbClr val="0A1F61"/>
                </a:solidFill>
                <a:ea typeface="+mn-lt"/>
                <a:cs typeface="+mn-lt"/>
              </a:rPr>
              <a:t>Write a program that calculates the average of a set of temperature. Data is terminated by the value 999.</a:t>
            </a:r>
          </a:p>
          <a:p>
            <a:pPr marL="742950" lvl="1" indent="-285750">
              <a:buFont typeface="Arial,Sans-Serif"/>
              <a:buChar char="•"/>
            </a:pPr>
            <a:r>
              <a:rPr lang="en-US" sz="2600" dirty="0">
                <a:solidFill>
                  <a:srgbClr val="FFC000"/>
                </a:solidFill>
                <a:ea typeface="+mn-lt"/>
                <a:cs typeface="+mn-lt"/>
              </a:rPr>
              <a:t>Help:</a:t>
            </a:r>
          </a:p>
          <a:p>
            <a:pPr marL="1200150" lvl="2" indent="-285750">
              <a:buFont typeface="Arial,Sans-Serif"/>
              <a:buChar char="•"/>
            </a:pPr>
            <a:r>
              <a:rPr lang="en-US" sz="2600" dirty="0">
                <a:solidFill>
                  <a:srgbClr val="0A1F61"/>
                </a:solidFill>
                <a:ea typeface="+mn-lt"/>
                <a:cs typeface="+mn-lt"/>
              </a:rPr>
              <a:t>Define the "sum" variable.</a:t>
            </a:r>
          </a:p>
          <a:p>
            <a:pPr marL="1200150" lvl="2" indent="-285750">
              <a:buFont typeface="Arial,Sans-Serif"/>
              <a:buChar char="•"/>
            </a:pPr>
            <a:r>
              <a:rPr lang="en-US" sz="2600" dirty="0">
                <a:solidFill>
                  <a:srgbClr val="0A1F61"/>
                </a:solidFill>
                <a:ea typeface="+mn-lt"/>
                <a:cs typeface="+mn-lt"/>
              </a:rPr>
              <a:t>Define the "count" variable.</a:t>
            </a:r>
          </a:p>
          <a:p>
            <a:pPr marL="1200150" lvl="2" indent="-285750">
              <a:buFont typeface="Arial,Sans-Serif"/>
              <a:buChar char="•"/>
            </a:pPr>
            <a:r>
              <a:rPr lang="en-US" sz="2600" dirty="0">
                <a:solidFill>
                  <a:srgbClr val="0A1F61"/>
                </a:solidFill>
                <a:ea typeface="+mn-lt"/>
                <a:cs typeface="+mn-lt"/>
              </a:rPr>
              <a:t>Get the "temperature" values from the user.</a:t>
            </a:r>
          </a:p>
          <a:p>
            <a:pPr marL="1200150" lvl="2" indent="-285750">
              <a:buFont typeface="Arial,Sans-Serif"/>
              <a:buChar char="•"/>
            </a:pPr>
            <a:r>
              <a:rPr lang="en-US" sz="2600" dirty="0">
                <a:solidFill>
                  <a:srgbClr val="0A1F61"/>
                </a:solidFill>
                <a:ea typeface="+mn-lt"/>
                <a:cs typeface="+mn-lt"/>
              </a:rPr>
              <a:t>Inside a loop, sum the temperatures and count how many temperature values are entered.</a:t>
            </a:r>
          </a:p>
          <a:p>
            <a:pPr marL="1200150" lvl="2" indent="-285750">
              <a:buFont typeface="Arial,Sans-Serif"/>
              <a:buChar char="•"/>
            </a:pPr>
            <a:r>
              <a:rPr lang="en-US" sz="2600" dirty="0">
                <a:solidFill>
                  <a:srgbClr val="0A1F61"/>
                </a:solidFill>
                <a:ea typeface="+mn-lt"/>
                <a:cs typeface="+mn-lt"/>
              </a:rPr>
              <a:t>After the loop finished, divide the sum by the count.</a:t>
            </a:r>
            <a:endParaRPr lang="en-US" sz="2600" dirty="0">
              <a:solidFill>
                <a:srgbClr val="00B0F0"/>
              </a:solidFill>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7" name="TextBox 6">
            <a:extLst>
              <a:ext uri="{FF2B5EF4-FFF2-40B4-BE49-F238E27FC236}">
                <a16:creationId xmlns:a16="http://schemas.microsoft.com/office/drawing/2014/main" id="{58C21504-F895-7132-C223-AEDA89C39DFE}"/>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1643769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261463" y="2153833"/>
            <a:ext cx="10083231" cy="3693319"/>
          </a:xfrm>
          <a:prstGeom prst="rect">
            <a:avLst/>
          </a:prstGeom>
          <a:noFill/>
        </p:spPr>
        <p:txBody>
          <a:bodyPr wrap="square" lIns="91440" tIns="45720" rIns="91440" bIns="45720" rtlCol="0" anchor="t">
            <a:spAutoFit/>
          </a:bodyPr>
          <a:lstStyle/>
          <a:p>
            <a:pPr marL="285750" indent="-285750">
              <a:buFont typeface="Arial,Sans-Serif"/>
              <a:buChar char="•"/>
            </a:pPr>
            <a:r>
              <a:rPr lang="en-US" sz="2600" dirty="0">
                <a:solidFill>
                  <a:srgbClr val="0A1F61"/>
                </a:solidFill>
                <a:ea typeface="+mn-lt"/>
                <a:cs typeface="+mn-lt"/>
              </a:rPr>
              <a:t>Write a program that calculates the average of a set of temperature. Data is terminated by the value 999.</a:t>
            </a:r>
          </a:p>
          <a:p>
            <a:pPr marL="742950" lvl="1" indent="-285750">
              <a:buFont typeface="Arial,Sans-Serif"/>
              <a:buChar char="•"/>
            </a:pPr>
            <a:r>
              <a:rPr lang="en-US" sz="2600" dirty="0">
                <a:solidFill>
                  <a:srgbClr val="0A1F61"/>
                </a:solidFill>
                <a:ea typeface="+mn-lt"/>
                <a:cs typeface="+mn-lt"/>
              </a:rPr>
              <a:t>Code:</a:t>
            </a:r>
            <a:endParaRPr lang="en-US" sz="2600" dirty="0">
              <a:solidFill>
                <a:srgbClr val="00B0F0"/>
              </a:solidFill>
              <a:ea typeface="+mn-lt"/>
              <a:cs typeface="+mn-lt"/>
            </a:endParaRPr>
          </a:p>
          <a:p>
            <a:pPr lvl="1"/>
            <a:r>
              <a:rPr lang="en-US" sz="2600" dirty="0">
                <a:solidFill>
                  <a:srgbClr val="00B0F0"/>
                </a:solidFill>
                <a:ea typeface="+mn-lt"/>
                <a:cs typeface="+mn-lt"/>
              </a:rPr>
              <a:t>sum = 0.0;     count = 0</a:t>
            </a:r>
            <a:endParaRPr lang="en-US" dirty="0">
              <a:solidFill>
                <a:srgbClr val="00B0F0"/>
              </a:solidFill>
              <a:cs typeface="Calibri"/>
            </a:endParaRPr>
          </a:p>
          <a:p>
            <a:pPr lvl="1"/>
            <a:r>
              <a:rPr lang="en-US" sz="2600" dirty="0">
                <a:solidFill>
                  <a:srgbClr val="00B0F0"/>
                </a:solidFill>
                <a:ea typeface="+mn-lt"/>
                <a:cs typeface="+mn-lt"/>
              </a:rPr>
              <a:t>temp = float(input("enter a temperature "))</a:t>
            </a:r>
            <a:endParaRPr lang="en-US" dirty="0">
              <a:solidFill>
                <a:srgbClr val="00B0F0"/>
              </a:solidFill>
              <a:cs typeface="Calibri"/>
            </a:endParaRPr>
          </a:p>
          <a:p>
            <a:pPr lvl="1"/>
            <a:r>
              <a:rPr lang="en-US" sz="2600" dirty="0">
                <a:solidFill>
                  <a:srgbClr val="00B0F0"/>
                </a:solidFill>
                <a:ea typeface="+mn-lt"/>
                <a:cs typeface="+mn-lt"/>
              </a:rPr>
              <a:t>while temp != 999:</a:t>
            </a:r>
            <a:endParaRPr lang="en-US" dirty="0">
              <a:solidFill>
                <a:srgbClr val="00B0F0"/>
              </a:solidFill>
              <a:cs typeface="Calibri"/>
            </a:endParaRPr>
          </a:p>
          <a:p>
            <a:pPr lvl="1"/>
            <a:r>
              <a:rPr lang="en-US" sz="2600" dirty="0">
                <a:solidFill>
                  <a:srgbClr val="00B0F0"/>
                </a:solidFill>
                <a:ea typeface="+mn-lt"/>
                <a:cs typeface="+mn-lt"/>
              </a:rPr>
              <a:t>        count += 1;     sum += temp</a:t>
            </a:r>
            <a:endParaRPr lang="en-US" dirty="0">
              <a:solidFill>
                <a:srgbClr val="00B0F0"/>
              </a:solidFill>
              <a:cs typeface="Calibri"/>
            </a:endParaRPr>
          </a:p>
          <a:p>
            <a:pPr lvl="1"/>
            <a:r>
              <a:rPr lang="en-US" sz="2600" dirty="0">
                <a:solidFill>
                  <a:srgbClr val="00B0F0"/>
                </a:solidFill>
                <a:ea typeface="+mn-lt"/>
                <a:cs typeface="+mn-lt"/>
              </a:rPr>
              <a:t>        temp = float(input("enter another temp"))</a:t>
            </a:r>
            <a:endParaRPr lang="en-US" dirty="0">
              <a:solidFill>
                <a:srgbClr val="00B0F0"/>
              </a:solidFill>
              <a:cs typeface="Calibri"/>
            </a:endParaRPr>
          </a:p>
          <a:p>
            <a:pPr lvl="1"/>
            <a:r>
              <a:rPr lang="en-US" sz="2600" dirty="0">
                <a:solidFill>
                  <a:srgbClr val="00B0F0"/>
                </a:solidFill>
                <a:ea typeface="+mn-lt"/>
                <a:cs typeface="+mn-lt"/>
              </a:rPr>
              <a:t>print("temperature average = ", sum/count)</a:t>
            </a:r>
            <a:endParaRPr lang="en-US" dirty="0">
              <a:solidFill>
                <a:srgbClr val="00B0F0"/>
              </a:solidFill>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7" name="TextBox 6">
            <a:extLst>
              <a:ext uri="{FF2B5EF4-FFF2-40B4-BE49-F238E27FC236}">
                <a16:creationId xmlns:a16="http://schemas.microsoft.com/office/drawing/2014/main" id="{58C21504-F895-7132-C223-AEDA89C39DFE}"/>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1861838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2492990"/>
          </a:xfrm>
          <a:prstGeom prst="rect">
            <a:avLst/>
          </a:prstGeom>
          <a:noFill/>
        </p:spPr>
        <p:txBody>
          <a:bodyPr wrap="square" lIns="91440" tIns="45720" rIns="91440" bIns="45720" rtlCol="0" anchor="t">
            <a:spAutoFit/>
          </a:bodyPr>
          <a:lstStyle/>
          <a:p>
            <a:pPr marL="285750" indent="-285750">
              <a:buFont typeface="Arial"/>
              <a:buChar char="•"/>
            </a:pPr>
            <a:r>
              <a:rPr lang="en-US" sz="2600" b="1" dirty="0">
                <a:solidFill>
                  <a:srgbClr val="0A1F61"/>
                </a:solidFill>
                <a:ea typeface="+mn-lt"/>
                <a:cs typeface="+mn-lt"/>
              </a:rPr>
              <a:t>Break </a:t>
            </a:r>
            <a:r>
              <a:rPr lang="en-US" sz="2600" dirty="0">
                <a:solidFill>
                  <a:srgbClr val="0A1F61"/>
                </a:solidFill>
                <a:ea typeface="+mn-lt"/>
                <a:cs typeface="+mn-lt"/>
              </a:rPr>
              <a:t>statement.</a:t>
            </a:r>
            <a:endParaRPr lang="en-US" dirty="0">
              <a:ea typeface="Calibri" panose="020F0502020204030204"/>
              <a:cs typeface="Calibri" panose="020F0502020204030204"/>
            </a:endParaRPr>
          </a:p>
          <a:p>
            <a:pPr marL="742950" lvl="1" indent="-285750">
              <a:buFont typeface="Arial"/>
              <a:buChar char="•"/>
            </a:pPr>
            <a:r>
              <a:rPr lang="en-US" sz="2600" dirty="0">
                <a:solidFill>
                  <a:srgbClr val="0A1F61"/>
                </a:solidFill>
                <a:ea typeface="Calibri"/>
                <a:cs typeface="Calibri"/>
              </a:rPr>
              <a:t>Syntax</a:t>
            </a:r>
          </a:p>
          <a:p>
            <a:pPr lvl="1"/>
            <a:r>
              <a:rPr lang="en-US" sz="2600" b="1" dirty="0">
                <a:solidFill>
                  <a:srgbClr val="00B0F0"/>
                </a:solidFill>
                <a:cs typeface="Calibri"/>
              </a:rPr>
              <a:t>while</a:t>
            </a:r>
            <a:r>
              <a:rPr lang="en-US" sz="2600" dirty="0">
                <a:solidFill>
                  <a:srgbClr val="00B0F0"/>
                </a:solidFill>
                <a:cs typeface="Calibri"/>
              </a:rPr>
              <a:t> &lt;condition&gt;</a:t>
            </a:r>
            <a:r>
              <a:rPr lang="en-US" sz="2600" b="1" dirty="0">
                <a:solidFill>
                  <a:srgbClr val="00B0F0"/>
                </a:solidFill>
                <a:cs typeface="Calibri"/>
              </a:rPr>
              <a:t>:</a:t>
            </a:r>
          </a:p>
          <a:p>
            <a:pPr lvl="1"/>
            <a:r>
              <a:rPr lang="en-US" sz="2600" dirty="0">
                <a:solidFill>
                  <a:srgbClr val="00B0F0"/>
                </a:solidFill>
                <a:cs typeface="Calibri"/>
              </a:rPr>
              <a:t>        &lt;statement 1&gt; …....</a:t>
            </a:r>
          </a:p>
          <a:p>
            <a:pPr lvl="1"/>
            <a:r>
              <a:rPr lang="en-US" sz="2600" dirty="0">
                <a:solidFill>
                  <a:srgbClr val="00B0F0"/>
                </a:solidFill>
                <a:cs typeface="Calibri"/>
              </a:rPr>
              <a:t>        i</a:t>
            </a:r>
            <a:r>
              <a:rPr lang="en-US" sz="2600" b="1" dirty="0">
                <a:solidFill>
                  <a:srgbClr val="00B0F0"/>
                </a:solidFill>
                <a:cs typeface="Calibri"/>
              </a:rPr>
              <a:t>f</a:t>
            </a:r>
            <a:r>
              <a:rPr lang="en-US" sz="2600" dirty="0">
                <a:solidFill>
                  <a:srgbClr val="00B0F0"/>
                </a:solidFill>
                <a:cs typeface="Calibri"/>
              </a:rPr>
              <a:t> &lt;condition&gt;:</a:t>
            </a:r>
          </a:p>
          <a:p>
            <a:pPr lvl="1"/>
            <a:r>
              <a:rPr lang="en-US" sz="2600" dirty="0">
                <a:solidFill>
                  <a:srgbClr val="00B0F0"/>
                </a:solidFill>
                <a:cs typeface="Calibri"/>
              </a:rPr>
              <a:t>              </a:t>
            </a:r>
            <a:r>
              <a:rPr lang="en-US" sz="2600" b="1" dirty="0">
                <a:solidFill>
                  <a:srgbClr val="00B0F0"/>
                </a:solidFill>
                <a:cs typeface="Calibri"/>
              </a:rPr>
              <a:t>break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pic>
        <p:nvPicPr>
          <p:cNvPr id="10" name="Picture 11" descr="Diagram&#10;&#10;Description automatically generated">
            <a:extLst>
              <a:ext uri="{FF2B5EF4-FFF2-40B4-BE49-F238E27FC236}">
                <a16:creationId xmlns:a16="http://schemas.microsoft.com/office/drawing/2014/main" id="{34C4F374-53B8-AB07-75A3-FEEB46D468B6}"/>
              </a:ext>
            </a:extLst>
          </p:cNvPr>
          <p:cNvPicPr>
            <a:picLocks noChangeAspect="1"/>
          </p:cNvPicPr>
          <p:nvPr/>
        </p:nvPicPr>
        <p:blipFill>
          <a:blip r:embed="rId6"/>
          <a:stretch>
            <a:fillRect/>
          </a:stretch>
        </p:blipFill>
        <p:spPr>
          <a:xfrm>
            <a:off x="6981645" y="1914060"/>
            <a:ext cx="4871049" cy="3978785"/>
          </a:xfrm>
          <a:prstGeom prst="rect">
            <a:avLst/>
          </a:prstGeom>
        </p:spPr>
      </p:pic>
    </p:spTree>
    <p:extLst>
      <p:ext uri="{BB962C8B-B14F-4D97-AF65-F5344CB8AC3E}">
        <p14:creationId xmlns:p14="http://schemas.microsoft.com/office/powerpoint/2010/main" val="38143928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657616" y="2211342"/>
            <a:ext cx="10744587" cy="3693319"/>
          </a:xfrm>
          <a:prstGeom prst="rect">
            <a:avLst/>
          </a:prstGeom>
          <a:noFill/>
        </p:spPr>
        <p:txBody>
          <a:bodyPr wrap="square" lIns="91440" tIns="45720" rIns="91440" bIns="45720" rtlCol="0" anchor="t">
            <a:spAutoFit/>
          </a:bodyPr>
          <a:lstStyle/>
          <a:p>
            <a:pPr marL="285750" indent="-285750">
              <a:buFont typeface="Arial,Sans-Serif"/>
              <a:buChar char="•"/>
            </a:pPr>
            <a:r>
              <a:rPr lang="en-US" sz="2600" dirty="0">
                <a:solidFill>
                  <a:srgbClr val="0A1F61"/>
                </a:solidFill>
                <a:ea typeface="+mn-lt"/>
                <a:cs typeface="+mn-lt"/>
              </a:rPr>
              <a:t>Write a program to print numbers from 1 to 10. The program may stop in when 5 is reached.</a:t>
            </a:r>
          </a:p>
          <a:p>
            <a:pPr marL="742950" lvl="1" indent="-285750">
              <a:buFont typeface="Arial,Sans-Serif"/>
              <a:buChar char="•"/>
            </a:pPr>
            <a:r>
              <a:rPr lang="en-US" sz="2600" dirty="0">
                <a:solidFill>
                  <a:srgbClr val="0A1F61"/>
                </a:solidFill>
                <a:cs typeface="Calibri"/>
              </a:rPr>
              <a:t>Code:</a:t>
            </a:r>
          </a:p>
          <a:p>
            <a:pPr lvl="1"/>
            <a:r>
              <a:rPr lang="en-US" sz="2600" dirty="0">
                <a:solidFill>
                  <a:srgbClr val="00B0F0"/>
                </a:solidFill>
                <a:ea typeface="+mn-lt"/>
                <a:cs typeface="+mn-lt"/>
              </a:rPr>
              <a:t>       count= 0 </a:t>
            </a:r>
            <a:endParaRPr lang="en-US" dirty="0">
              <a:solidFill>
                <a:srgbClr val="00B0F0"/>
              </a:solidFill>
              <a:cs typeface="Calibri"/>
            </a:endParaRPr>
          </a:p>
          <a:p>
            <a:pPr lvl="1"/>
            <a:r>
              <a:rPr lang="en-US" sz="2600" dirty="0">
                <a:solidFill>
                  <a:srgbClr val="00B0F0"/>
                </a:solidFill>
                <a:ea typeface="+mn-lt"/>
                <a:cs typeface="+mn-lt"/>
              </a:rPr>
              <a:t>       while count &lt; 10:</a:t>
            </a:r>
            <a:endParaRPr lang="en-US" dirty="0">
              <a:solidFill>
                <a:srgbClr val="00B0F0"/>
              </a:solidFill>
              <a:cs typeface="Calibri"/>
            </a:endParaRPr>
          </a:p>
          <a:p>
            <a:pPr lvl="1"/>
            <a:r>
              <a:rPr lang="en-US" sz="2600" dirty="0">
                <a:solidFill>
                  <a:srgbClr val="00B0F0"/>
                </a:solidFill>
                <a:ea typeface="+mn-lt"/>
                <a:cs typeface="+mn-lt"/>
              </a:rPr>
              <a:t>            if count == 5:</a:t>
            </a:r>
          </a:p>
          <a:p>
            <a:pPr lvl="1"/>
            <a:r>
              <a:rPr lang="en-US" sz="2600" dirty="0">
                <a:solidFill>
                  <a:srgbClr val="00B0F0"/>
                </a:solidFill>
                <a:ea typeface="+mn-lt"/>
                <a:cs typeface="+mn-lt"/>
              </a:rPr>
              <a:t>                break</a:t>
            </a:r>
          </a:p>
          <a:p>
            <a:pPr lvl="1"/>
            <a:r>
              <a:rPr lang="en-US" sz="2600" dirty="0">
                <a:solidFill>
                  <a:srgbClr val="00B0F0"/>
                </a:solidFill>
                <a:ea typeface="+mn-lt"/>
                <a:cs typeface="+mn-lt"/>
              </a:rPr>
              <a:t>            print(count)</a:t>
            </a:r>
            <a:endParaRPr lang="en-US" dirty="0">
              <a:solidFill>
                <a:srgbClr val="00B0F0"/>
              </a:solidFill>
              <a:cs typeface="Calibri"/>
            </a:endParaRPr>
          </a:p>
          <a:p>
            <a:pPr lvl="1"/>
            <a:r>
              <a:rPr lang="en-US" sz="2600" dirty="0">
                <a:solidFill>
                  <a:srgbClr val="00B0F0"/>
                </a:solidFill>
                <a:ea typeface="+mn-lt"/>
                <a:cs typeface="+mn-lt"/>
              </a:rPr>
              <a:t>            count += 1</a:t>
            </a:r>
            <a:endParaRPr lang="en-US" dirty="0">
              <a:solidFill>
                <a:srgbClr val="00B0F0"/>
              </a:solidFill>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7" name="TextBox 6">
            <a:extLst>
              <a:ext uri="{FF2B5EF4-FFF2-40B4-BE49-F238E27FC236}">
                <a16:creationId xmlns:a16="http://schemas.microsoft.com/office/drawing/2014/main" id="{58C21504-F895-7132-C223-AEDA89C39DFE}"/>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11645075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2492990"/>
          </a:xfrm>
          <a:prstGeom prst="rect">
            <a:avLst/>
          </a:prstGeom>
          <a:noFill/>
        </p:spPr>
        <p:txBody>
          <a:bodyPr wrap="square" lIns="91440" tIns="45720" rIns="91440" bIns="45720" rtlCol="0" anchor="t">
            <a:spAutoFit/>
          </a:bodyPr>
          <a:lstStyle/>
          <a:p>
            <a:pPr marL="285750" indent="-285750">
              <a:buFont typeface="Arial"/>
              <a:buChar char="•"/>
            </a:pPr>
            <a:r>
              <a:rPr lang="en-US" sz="2600" b="1" dirty="0">
                <a:solidFill>
                  <a:srgbClr val="0A1F61"/>
                </a:solidFill>
                <a:ea typeface="+mn-lt"/>
                <a:cs typeface="+mn-lt"/>
              </a:rPr>
              <a:t>Continue </a:t>
            </a:r>
            <a:r>
              <a:rPr lang="en-US" sz="2600" dirty="0">
                <a:solidFill>
                  <a:srgbClr val="0A1F61"/>
                </a:solidFill>
                <a:ea typeface="+mn-lt"/>
                <a:cs typeface="+mn-lt"/>
              </a:rPr>
              <a:t>statement.</a:t>
            </a:r>
            <a:endParaRPr lang="en-US" dirty="0">
              <a:ea typeface="Calibri" panose="020F0502020204030204"/>
              <a:cs typeface="Calibri" panose="020F0502020204030204"/>
            </a:endParaRPr>
          </a:p>
          <a:p>
            <a:pPr marL="742950" lvl="1" indent="-285750">
              <a:buFont typeface="Arial"/>
              <a:buChar char="•"/>
            </a:pPr>
            <a:r>
              <a:rPr lang="en-US" sz="2600" dirty="0">
                <a:solidFill>
                  <a:srgbClr val="0A1F61"/>
                </a:solidFill>
                <a:ea typeface="Calibri"/>
                <a:cs typeface="Calibri"/>
              </a:rPr>
              <a:t>Syntax</a:t>
            </a:r>
          </a:p>
          <a:p>
            <a:pPr lvl="1"/>
            <a:r>
              <a:rPr lang="en-US" sz="2600" b="1" dirty="0">
                <a:solidFill>
                  <a:srgbClr val="00B0F0"/>
                </a:solidFill>
                <a:cs typeface="Calibri"/>
              </a:rPr>
              <a:t>while</a:t>
            </a:r>
            <a:r>
              <a:rPr lang="en-US" sz="2600" dirty="0">
                <a:solidFill>
                  <a:srgbClr val="00B0F0"/>
                </a:solidFill>
                <a:cs typeface="Calibri"/>
              </a:rPr>
              <a:t> &lt;condition&gt;</a:t>
            </a:r>
            <a:r>
              <a:rPr lang="en-US" sz="2600" b="1" dirty="0">
                <a:solidFill>
                  <a:srgbClr val="00B0F0"/>
                </a:solidFill>
                <a:cs typeface="Calibri"/>
              </a:rPr>
              <a:t>:</a:t>
            </a:r>
          </a:p>
          <a:p>
            <a:pPr lvl="1"/>
            <a:r>
              <a:rPr lang="en-US" sz="2600" dirty="0">
                <a:solidFill>
                  <a:srgbClr val="00B0F0"/>
                </a:solidFill>
                <a:cs typeface="Calibri"/>
              </a:rPr>
              <a:t>        &lt;statement 1&gt; …....</a:t>
            </a:r>
          </a:p>
          <a:p>
            <a:pPr lvl="1"/>
            <a:r>
              <a:rPr lang="en-US" sz="2600" dirty="0">
                <a:solidFill>
                  <a:srgbClr val="00B0F0"/>
                </a:solidFill>
                <a:cs typeface="Calibri"/>
              </a:rPr>
              <a:t>        i</a:t>
            </a:r>
            <a:r>
              <a:rPr lang="en-US" sz="2600" b="1" dirty="0">
                <a:solidFill>
                  <a:srgbClr val="00B0F0"/>
                </a:solidFill>
                <a:cs typeface="Calibri"/>
              </a:rPr>
              <a:t>f</a:t>
            </a:r>
            <a:r>
              <a:rPr lang="en-US" sz="2600" dirty="0">
                <a:solidFill>
                  <a:srgbClr val="00B0F0"/>
                </a:solidFill>
                <a:cs typeface="Calibri"/>
              </a:rPr>
              <a:t> &lt;condition&gt;:</a:t>
            </a:r>
          </a:p>
          <a:p>
            <a:pPr lvl="1"/>
            <a:r>
              <a:rPr lang="en-US" sz="2600" dirty="0">
                <a:solidFill>
                  <a:srgbClr val="00B0F0"/>
                </a:solidFill>
                <a:cs typeface="Calibri"/>
              </a:rPr>
              <a:t>              </a:t>
            </a:r>
            <a:r>
              <a:rPr lang="en-US" sz="2600" b="1" dirty="0">
                <a:solidFill>
                  <a:srgbClr val="00B0F0"/>
                </a:solidFill>
                <a:cs typeface="Calibri"/>
              </a:rPr>
              <a:t>continue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pic>
        <p:nvPicPr>
          <p:cNvPr id="7" name="Picture 11" descr="Diagram&#10;&#10;Description automatically generated">
            <a:extLst>
              <a:ext uri="{FF2B5EF4-FFF2-40B4-BE49-F238E27FC236}">
                <a16:creationId xmlns:a16="http://schemas.microsoft.com/office/drawing/2014/main" id="{920046CD-4C96-A9AA-2AE1-A4C1A1970968}"/>
              </a:ext>
            </a:extLst>
          </p:cNvPr>
          <p:cNvPicPr>
            <a:picLocks noChangeAspect="1"/>
          </p:cNvPicPr>
          <p:nvPr/>
        </p:nvPicPr>
        <p:blipFill>
          <a:blip r:embed="rId6"/>
          <a:stretch>
            <a:fillRect/>
          </a:stretch>
        </p:blipFill>
        <p:spPr>
          <a:xfrm>
            <a:off x="7499230" y="1769619"/>
            <a:ext cx="4353463" cy="4181402"/>
          </a:xfrm>
          <a:prstGeom prst="rect">
            <a:avLst/>
          </a:prstGeom>
        </p:spPr>
      </p:pic>
    </p:spTree>
    <p:extLst>
      <p:ext uri="{BB962C8B-B14F-4D97-AF65-F5344CB8AC3E}">
        <p14:creationId xmlns:p14="http://schemas.microsoft.com/office/powerpoint/2010/main" val="1269267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30785" y="2211342"/>
            <a:ext cx="10241381" cy="3293209"/>
          </a:xfrm>
          <a:prstGeom prst="rect">
            <a:avLst/>
          </a:prstGeom>
          <a:noFill/>
        </p:spPr>
        <p:txBody>
          <a:bodyPr wrap="square" lIns="91440" tIns="45720" rIns="91440" bIns="45720" rtlCol="0" anchor="t">
            <a:spAutoFit/>
          </a:bodyPr>
          <a:lstStyle/>
          <a:p>
            <a:pPr marL="285750" indent="-285750">
              <a:buFont typeface="Arial,Sans-Serif"/>
              <a:buChar char="•"/>
            </a:pPr>
            <a:r>
              <a:rPr lang="en-US" sz="2600" dirty="0">
                <a:solidFill>
                  <a:srgbClr val="0A1F61"/>
                </a:solidFill>
                <a:ea typeface="+mn-lt"/>
                <a:cs typeface="+mn-lt"/>
              </a:rPr>
              <a:t>Write a program to print numbers from 1 to 10 except 5.</a:t>
            </a:r>
          </a:p>
          <a:p>
            <a:pPr marL="742950" lvl="1" indent="-285750">
              <a:buFont typeface="Arial,Sans-Serif"/>
              <a:buChar char="•"/>
            </a:pPr>
            <a:r>
              <a:rPr lang="en-US" sz="2600" dirty="0">
                <a:solidFill>
                  <a:srgbClr val="0A1F61"/>
                </a:solidFill>
                <a:cs typeface="Calibri"/>
              </a:rPr>
              <a:t>Code:</a:t>
            </a:r>
          </a:p>
          <a:p>
            <a:pPr lvl="1"/>
            <a:r>
              <a:rPr lang="en-US" sz="2600" dirty="0">
                <a:solidFill>
                  <a:srgbClr val="00B0F0"/>
                </a:solidFill>
                <a:ea typeface="+mn-lt"/>
                <a:cs typeface="+mn-lt"/>
              </a:rPr>
              <a:t>count= 0</a:t>
            </a:r>
            <a:endParaRPr lang="en-US" dirty="0">
              <a:solidFill>
                <a:srgbClr val="00B0F0"/>
              </a:solidFill>
              <a:cs typeface="Calibri"/>
            </a:endParaRPr>
          </a:p>
          <a:p>
            <a:pPr lvl="1"/>
            <a:r>
              <a:rPr lang="en-US" sz="2600" dirty="0">
                <a:solidFill>
                  <a:srgbClr val="00B0F0"/>
                </a:solidFill>
                <a:ea typeface="+mn-lt"/>
                <a:cs typeface="+mn-lt"/>
              </a:rPr>
              <a:t>while count &lt; 10:</a:t>
            </a:r>
            <a:endParaRPr lang="en-US" dirty="0">
              <a:solidFill>
                <a:srgbClr val="00B0F0"/>
              </a:solidFill>
              <a:cs typeface="Calibri"/>
            </a:endParaRPr>
          </a:p>
          <a:p>
            <a:pPr lvl="1"/>
            <a:r>
              <a:rPr lang="en-US" sz="2600" dirty="0">
                <a:solidFill>
                  <a:srgbClr val="00B0F0"/>
                </a:solidFill>
                <a:ea typeface="+mn-lt"/>
                <a:cs typeface="+mn-lt"/>
              </a:rPr>
              <a:t>     if count == 5:</a:t>
            </a:r>
          </a:p>
          <a:p>
            <a:pPr lvl="1"/>
            <a:r>
              <a:rPr lang="en-US" sz="2600" dirty="0">
                <a:solidFill>
                  <a:srgbClr val="00B0F0"/>
                </a:solidFill>
                <a:ea typeface="+mn-lt"/>
                <a:cs typeface="+mn-lt"/>
              </a:rPr>
              <a:t>         continue</a:t>
            </a:r>
          </a:p>
          <a:p>
            <a:pPr lvl="1"/>
            <a:r>
              <a:rPr lang="en-US" sz="2600" dirty="0">
                <a:solidFill>
                  <a:srgbClr val="00B0F0"/>
                </a:solidFill>
                <a:ea typeface="+mn-lt"/>
                <a:cs typeface="+mn-lt"/>
              </a:rPr>
              <a:t>     print(count)</a:t>
            </a:r>
            <a:endParaRPr lang="en-US" dirty="0">
              <a:solidFill>
                <a:srgbClr val="00B0F0"/>
              </a:solidFill>
              <a:cs typeface="Calibri"/>
            </a:endParaRPr>
          </a:p>
          <a:p>
            <a:pPr lvl="1"/>
            <a:r>
              <a:rPr lang="en-US" sz="2600" dirty="0">
                <a:solidFill>
                  <a:srgbClr val="00B0F0"/>
                </a:solidFill>
                <a:ea typeface="+mn-lt"/>
                <a:cs typeface="+mn-lt"/>
              </a:rPr>
              <a:t>     count += 1</a:t>
            </a:r>
            <a:endParaRPr lang="en-US" dirty="0">
              <a:solidFill>
                <a:srgbClr val="00B0F0"/>
              </a:solidFill>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7" name="TextBox 6">
            <a:extLst>
              <a:ext uri="{FF2B5EF4-FFF2-40B4-BE49-F238E27FC236}">
                <a16:creationId xmlns:a16="http://schemas.microsoft.com/office/drawing/2014/main" id="{58C21504-F895-7132-C223-AEDA89C39DFE}"/>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9403169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88293" y="1952550"/>
            <a:ext cx="10083231" cy="369331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Write a program that calculates the occupancy rate for a hotel. The program should start by asking the user how many floors the hotel has. A loop should then iterate once for each floor. In each iteration, the loop should ask the user for the number of rooms on the floor and how many of them are occupied. After all the iterations, the program should display how many rooms the hotel has, how many of them are occupied, how many of them are unoccupied. The percentage may be calculated by dividing the number of rooms occupied by the number of rooms.  </a:t>
            </a:r>
            <a:endParaRPr lang="en-US" sz="2600" dirty="0">
              <a:solidFill>
                <a:srgbClr val="0A1F61"/>
              </a:solidFill>
              <a:ea typeface="Calibri" panose="020F0502020204030204"/>
              <a:cs typeface="Calibri" panose="020F0502020204030204"/>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5714000"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 TASK</a:t>
            </a:r>
            <a:endParaRPr lang="en-US" sz="2800" dirty="0">
              <a:solidFill>
                <a:schemeClr val="bg1"/>
              </a:solidFill>
              <a:cs typeface="Tajawal Medium"/>
            </a:endParaRPr>
          </a:p>
        </p:txBody>
      </p:sp>
    </p:spTree>
    <p:extLst>
      <p:ext uri="{BB962C8B-B14F-4D97-AF65-F5344CB8AC3E}">
        <p14:creationId xmlns:p14="http://schemas.microsoft.com/office/powerpoint/2010/main" val="188703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2492990"/>
          </a:xfrm>
          <a:prstGeom prst="rect">
            <a:avLst/>
          </a:prstGeom>
          <a:noFill/>
        </p:spPr>
        <p:txBody>
          <a:bodyPr wrap="square" lIns="91440" tIns="45720" rIns="91440" bIns="45720" rtlCol="0" anchor="t">
            <a:spAutoFit/>
          </a:bodyPr>
          <a:lstStyle/>
          <a:p>
            <a:pPr marL="285750" indent="-285750">
              <a:buFont typeface="Arial"/>
              <a:buChar char="•"/>
            </a:pPr>
            <a:r>
              <a:rPr lang="en-US" sz="2600" b="1" dirty="0">
                <a:solidFill>
                  <a:srgbClr val="0A1F61"/>
                </a:solidFill>
                <a:ea typeface="+mn-lt"/>
                <a:cs typeface="+mn-lt"/>
              </a:rPr>
              <a:t>Do-While</a:t>
            </a:r>
            <a:r>
              <a:rPr lang="en-US" sz="2600" dirty="0">
                <a:solidFill>
                  <a:srgbClr val="0A1F61"/>
                </a:solidFill>
                <a:ea typeface="+mn-lt"/>
                <a:cs typeface="+mn-lt"/>
              </a:rPr>
              <a:t> loop not in python but can emulate.</a:t>
            </a:r>
            <a:endParaRPr lang="en-US" dirty="0">
              <a:ea typeface="Calibri" panose="020F0502020204030204"/>
              <a:cs typeface="Calibri" panose="020F0502020204030204"/>
            </a:endParaRPr>
          </a:p>
          <a:p>
            <a:pPr marL="742950" lvl="1" indent="-285750">
              <a:buFont typeface="Arial"/>
              <a:buChar char="•"/>
            </a:pPr>
            <a:r>
              <a:rPr lang="en-US" sz="2600" dirty="0">
                <a:solidFill>
                  <a:srgbClr val="0A1F61"/>
                </a:solidFill>
                <a:ea typeface="Calibri"/>
                <a:cs typeface="Calibri"/>
              </a:rPr>
              <a:t>Syntax</a:t>
            </a:r>
          </a:p>
          <a:p>
            <a:pPr lvl="1"/>
            <a:r>
              <a:rPr lang="en-US" sz="2600" b="1" dirty="0">
                <a:solidFill>
                  <a:srgbClr val="00B0F0"/>
                </a:solidFill>
                <a:cs typeface="Calibri"/>
              </a:rPr>
              <a:t>while True :</a:t>
            </a:r>
          </a:p>
          <a:p>
            <a:pPr lvl="1"/>
            <a:r>
              <a:rPr lang="en-US" sz="2600" dirty="0">
                <a:solidFill>
                  <a:srgbClr val="00B0F0"/>
                </a:solidFill>
                <a:cs typeface="Calibri"/>
              </a:rPr>
              <a:t>       &lt;statement 1&gt; ….....</a:t>
            </a:r>
          </a:p>
          <a:p>
            <a:pPr lvl="1"/>
            <a:r>
              <a:rPr lang="en-US" sz="2600" dirty="0">
                <a:solidFill>
                  <a:srgbClr val="00B0F0"/>
                </a:solidFill>
                <a:cs typeface="Calibri"/>
              </a:rPr>
              <a:t>      </a:t>
            </a:r>
            <a:r>
              <a:rPr lang="en-US" sz="2600" b="1" dirty="0">
                <a:solidFill>
                  <a:srgbClr val="00B0F0"/>
                </a:solidFill>
                <a:cs typeface="Calibri"/>
              </a:rPr>
              <a:t> if</a:t>
            </a:r>
            <a:r>
              <a:rPr lang="en-US" sz="2600" dirty="0">
                <a:solidFill>
                  <a:srgbClr val="00B0F0"/>
                </a:solidFill>
                <a:cs typeface="Calibri"/>
              </a:rPr>
              <a:t> &lt;condition&gt;:</a:t>
            </a:r>
          </a:p>
          <a:p>
            <a:pPr lvl="1"/>
            <a:r>
              <a:rPr lang="en-US" sz="2600" dirty="0">
                <a:solidFill>
                  <a:srgbClr val="00B0F0"/>
                </a:solidFill>
                <a:cs typeface="Calibri"/>
              </a:rPr>
              <a:t>              </a:t>
            </a:r>
            <a:r>
              <a:rPr lang="en-US" sz="2600" b="1" dirty="0">
                <a:solidFill>
                  <a:srgbClr val="00B0F0"/>
                </a:solidFill>
                <a:cs typeface="Calibri"/>
              </a:rPr>
              <a:t>break</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3"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pic>
        <p:nvPicPr>
          <p:cNvPr id="10" name="Picture 11" descr="A picture containing text, businesscard&#10;&#10;Description automatically generated">
            <a:extLst>
              <a:ext uri="{FF2B5EF4-FFF2-40B4-BE49-F238E27FC236}">
                <a16:creationId xmlns:a16="http://schemas.microsoft.com/office/drawing/2014/main" id="{E87BBDD5-5DEC-F5C9-D056-C08A25609E84}"/>
              </a:ext>
            </a:extLst>
          </p:cNvPr>
          <p:cNvPicPr>
            <a:picLocks noChangeAspect="1"/>
          </p:cNvPicPr>
          <p:nvPr/>
        </p:nvPicPr>
        <p:blipFill>
          <a:blip r:embed="rId6"/>
          <a:stretch>
            <a:fillRect/>
          </a:stretch>
        </p:blipFill>
        <p:spPr>
          <a:xfrm>
            <a:off x="7283570" y="1962954"/>
            <a:ext cx="4454106" cy="3909752"/>
          </a:xfrm>
          <a:prstGeom prst="rect">
            <a:avLst/>
          </a:prstGeom>
        </p:spPr>
      </p:pic>
      <p:sp>
        <p:nvSpPr>
          <p:cNvPr id="7" name="TextBox 6">
            <a:extLst>
              <a:ext uri="{FF2B5EF4-FFF2-40B4-BE49-F238E27FC236}">
                <a16:creationId xmlns:a16="http://schemas.microsoft.com/office/drawing/2014/main" id="{E68116A0-BDD4-C77D-1BC0-FAE566305846}"/>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20767754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88293" y="1952550"/>
            <a:ext cx="10083231" cy="369331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A string is an immutable data structure.</a:t>
            </a:r>
          </a:p>
          <a:p>
            <a:pPr marL="742950" lvl="1" indent="-285750" algn="just">
              <a:buFont typeface="Arial"/>
              <a:buChar char="•"/>
            </a:pPr>
            <a:r>
              <a:rPr lang="en-US" sz="2600" dirty="0">
                <a:solidFill>
                  <a:srgbClr val="0A1F61"/>
                </a:solidFill>
                <a:ea typeface="+mn-lt"/>
                <a:cs typeface="+mn-lt"/>
              </a:rPr>
              <a:t>Immutable: we can't change its content in the same location.</a:t>
            </a:r>
          </a:p>
          <a:p>
            <a:pPr marL="742950" lvl="1" indent="-285750" algn="just">
              <a:buFont typeface="Arial"/>
              <a:buChar char="•"/>
            </a:pPr>
            <a:endParaRPr lang="en-US" sz="2600" dirty="0">
              <a:solidFill>
                <a:srgbClr val="0A1F61"/>
              </a:solidFill>
              <a:ea typeface="+mn-lt"/>
              <a:cs typeface="+mn-lt"/>
            </a:endParaRPr>
          </a:p>
          <a:p>
            <a:pPr marL="742950" lvl="1" indent="-285750" algn="just">
              <a:buFont typeface="Arial"/>
              <a:buChar char="•"/>
            </a:pPr>
            <a:r>
              <a:rPr lang="en-US" sz="2600" dirty="0">
                <a:solidFill>
                  <a:srgbClr val="0A1F61"/>
                </a:solidFill>
                <a:ea typeface="+mn-lt"/>
                <a:cs typeface="+mn-lt"/>
              </a:rPr>
              <a:t>Data structure: consists of smaller pieces of data.</a:t>
            </a:r>
            <a:endParaRPr lang="en-US" dirty="0"/>
          </a:p>
          <a:p>
            <a:pPr marL="742950" lvl="1" indent="-285750" algn="just">
              <a:buFont typeface="Arial"/>
              <a:buChar char="•"/>
            </a:pPr>
            <a:endParaRPr lang="en-US" sz="2600" dirty="0">
              <a:solidFill>
                <a:srgbClr val="0A1F61"/>
              </a:solidFill>
              <a:ea typeface="+mn-lt"/>
              <a:cs typeface="+mn-lt"/>
            </a:endParaRPr>
          </a:p>
          <a:p>
            <a:pPr marL="742950" lvl="1" indent="-285750" algn="just">
              <a:buFont typeface="Arial"/>
              <a:buChar char="•"/>
            </a:pPr>
            <a:r>
              <a:rPr lang="en-US" sz="2600" dirty="0">
                <a:solidFill>
                  <a:srgbClr val="0A1F61"/>
                </a:solidFill>
                <a:ea typeface="+mn-lt"/>
                <a:cs typeface="+mn-lt"/>
              </a:rPr>
              <a:t>String’s length: number of characters it contains.</a:t>
            </a:r>
            <a:endParaRPr lang="en-US" dirty="0"/>
          </a:p>
          <a:p>
            <a:pPr marL="742950" lvl="1" indent="-285750" algn="just">
              <a:buFont typeface="Arial"/>
              <a:buChar char="•"/>
            </a:pPr>
            <a:endParaRPr lang="en-US" sz="2600" dirty="0">
              <a:solidFill>
                <a:srgbClr val="0A1F61"/>
              </a:solidFill>
              <a:ea typeface="+mn-lt"/>
              <a:cs typeface="+mn-lt"/>
            </a:endParaRPr>
          </a:p>
          <a:p>
            <a:pPr marL="742950" lvl="1" indent="-285750" algn="just">
              <a:buFont typeface="Arial"/>
              <a:buChar char="•"/>
            </a:pPr>
            <a:r>
              <a:rPr lang="en-US" sz="2600" dirty="0">
                <a:solidFill>
                  <a:srgbClr val="0A1F61"/>
                </a:solidFill>
                <a:ea typeface="+mn-lt"/>
                <a:cs typeface="+mn-lt"/>
              </a:rPr>
              <a:t>Subscript operator is useful when you want to use the positions as well as the characters in a string.</a:t>
            </a:r>
            <a:endParaRPr lang="en-US"/>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92310"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STRUCTURE OF STRINGS</a:t>
            </a:r>
            <a:endParaRPr lang="en-US" sz="2800" dirty="0">
              <a:solidFill>
                <a:schemeClr val="bg1"/>
              </a:solidFill>
              <a:cs typeface="Tajawal Medium"/>
            </a:endParaRPr>
          </a:p>
        </p:txBody>
      </p:sp>
    </p:spTree>
    <p:extLst>
      <p:ext uri="{BB962C8B-B14F-4D97-AF65-F5344CB8AC3E}">
        <p14:creationId xmlns:p14="http://schemas.microsoft.com/office/powerpoint/2010/main" val="27230973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88293" y="1952550"/>
            <a:ext cx="10083231" cy="329320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A string declaration.</a:t>
            </a:r>
          </a:p>
          <a:p>
            <a:pPr marL="742950" lvl="1" indent="-285750" algn="just">
              <a:buFont typeface="Arial"/>
              <a:buChar char="•"/>
            </a:pPr>
            <a:r>
              <a:rPr lang="en-US" sz="2600" dirty="0">
                <a:solidFill>
                  <a:srgbClr val="0A1F61"/>
                </a:solidFill>
                <a:ea typeface="+mn-lt"/>
                <a:cs typeface="+mn-lt"/>
              </a:rPr>
              <a:t>Using </a:t>
            </a:r>
            <a:r>
              <a:rPr lang="en-US" sz="2600" dirty="0">
                <a:solidFill>
                  <a:srgbClr val="00B0F0"/>
                </a:solidFill>
                <a:ea typeface="+mn-lt"/>
                <a:cs typeface="+mn-lt"/>
              </a:rPr>
              <a:t>" "</a:t>
            </a:r>
          </a:p>
          <a:p>
            <a:pPr marL="742950" lvl="1" indent="-285750" algn="just">
              <a:buFont typeface="Arial"/>
              <a:buChar char="•"/>
            </a:pPr>
            <a:r>
              <a:rPr lang="en-US" sz="2600" dirty="0">
                <a:solidFill>
                  <a:srgbClr val="0A1F61"/>
                </a:solidFill>
                <a:ea typeface="+mn-lt"/>
                <a:cs typeface="+mn-lt"/>
              </a:rPr>
              <a:t>Using </a:t>
            </a:r>
            <a:r>
              <a:rPr lang="en-US" sz="2600" dirty="0">
                <a:solidFill>
                  <a:srgbClr val="00B0F0"/>
                </a:solidFill>
                <a:ea typeface="+mn-lt"/>
                <a:cs typeface="+mn-lt"/>
              </a:rPr>
              <a:t>' '</a:t>
            </a:r>
          </a:p>
          <a:p>
            <a:pPr marL="742950" lvl="1" indent="-285750" algn="just">
              <a:buFont typeface="Arial"/>
              <a:buChar char="•"/>
            </a:pPr>
            <a:r>
              <a:rPr lang="en-US" sz="2600" dirty="0">
                <a:solidFill>
                  <a:srgbClr val="0A1F61"/>
                </a:solidFill>
                <a:ea typeface="+mn-lt"/>
                <a:cs typeface="+mn-lt"/>
              </a:rPr>
              <a:t>Using </a:t>
            </a:r>
            <a:r>
              <a:rPr lang="en-US" sz="2600" dirty="0">
                <a:solidFill>
                  <a:srgbClr val="00B0F0"/>
                </a:solidFill>
                <a:ea typeface="+mn-lt"/>
                <a:cs typeface="+mn-lt"/>
              </a:rPr>
              <a:t>str()</a:t>
            </a:r>
            <a:r>
              <a:rPr lang="en-US" sz="2600" dirty="0">
                <a:solidFill>
                  <a:srgbClr val="0A1F61"/>
                </a:solidFill>
                <a:ea typeface="+mn-lt"/>
                <a:cs typeface="+mn-lt"/>
              </a:rPr>
              <a:t> function</a:t>
            </a:r>
          </a:p>
          <a:p>
            <a:pPr marL="285750" indent="-285750" algn="just">
              <a:buFont typeface="Arial"/>
              <a:buChar char="•"/>
            </a:pPr>
            <a:r>
              <a:rPr lang="en-US" sz="2600" dirty="0">
                <a:solidFill>
                  <a:srgbClr val="0A1F61"/>
                </a:solidFill>
                <a:ea typeface="+mn-lt"/>
                <a:cs typeface="+mn-lt"/>
              </a:rPr>
              <a:t>When the string itself contains " </a:t>
            </a:r>
          </a:p>
          <a:p>
            <a:pPr marL="742950" lvl="1" indent="-285750" algn="just">
              <a:buFont typeface="Arial"/>
              <a:buChar char="•"/>
            </a:pPr>
            <a:r>
              <a:rPr lang="en-US" sz="2600" dirty="0">
                <a:solidFill>
                  <a:srgbClr val="0A1F61"/>
                </a:solidFill>
                <a:ea typeface="+mn-lt"/>
                <a:cs typeface="+mn-lt"/>
              </a:rPr>
              <a:t>"He said that "I am from Egypt""     </a:t>
            </a:r>
            <a:r>
              <a:rPr lang="en-US" sz="2600" dirty="0">
                <a:solidFill>
                  <a:srgbClr val="FF0000"/>
                </a:solidFill>
                <a:ea typeface="+mn-lt"/>
                <a:cs typeface="+mn-lt"/>
              </a:rPr>
              <a:t>#syntax error</a:t>
            </a:r>
          </a:p>
          <a:p>
            <a:pPr marL="1200150" lvl="2" indent="-285750" algn="just">
              <a:buFont typeface="Arial"/>
              <a:buChar char="•"/>
            </a:pPr>
            <a:r>
              <a:rPr lang="en-US" sz="2600" dirty="0">
                <a:solidFill>
                  <a:srgbClr val="0A1F61"/>
                </a:solidFill>
                <a:ea typeface="+mn-lt"/>
                <a:cs typeface="+mn-lt"/>
              </a:rPr>
              <a:t>Scape character </a:t>
            </a:r>
            <a:r>
              <a:rPr lang="en-US" sz="2600" dirty="0">
                <a:solidFill>
                  <a:srgbClr val="00B0F0"/>
                </a:solidFill>
                <a:ea typeface="+mn-lt"/>
                <a:cs typeface="+mn-lt"/>
              </a:rPr>
              <a:t>\</a:t>
            </a:r>
          </a:p>
          <a:p>
            <a:pPr marL="1200150" lvl="2" indent="-285750" algn="just">
              <a:buFont typeface="Arial"/>
              <a:buChar char="•"/>
            </a:pPr>
            <a:r>
              <a:rPr lang="en-US" sz="2600" dirty="0">
                <a:solidFill>
                  <a:srgbClr val="0A1F61"/>
                </a:solidFill>
                <a:ea typeface="+mn-lt"/>
                <a:cs typeface="+mn-lt"/>
              </a:rPr>
              <a:t>Using </a:t>
            </a:r>
            <a:r>
              <a:rPr lang="en-US" sz="2600" dirty="0">
                <a:solidFill>
                  <a:srgbClr val="00B0F0"/>
                </a:solidFill>
                <a:ea typeface="+mn-lt"/>
                <a:cs typeface="+mn-lt"/>
              </a:rPr>
              <a:t>'''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92310"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STRUCTURE OF STRINGS</a:t>
            </a:r>
            <a:endParaRPr lang="en-US" sz="2800" dirty="0">
              <a:solidFill>
                <a:schemeClr val="bg1"/>
              </a:solidFill>
              <a:cs typeface="Tajawal Medium"/>
            </a:endParaRPr>
          </a:p>
        </p:txBody>
      </p:sp>
      <p:sp>
        <p:nvSpPr>
          <p:cNvPr id="7" name="TextBox 6">
            <a:extLst>
              <a:ext uri="{FF2B5EF4-FFF2-40B4-BE49-F238E27FC236}">
                <a16:creationId xmlns:a16="http://schemas.microsoft.com/office/drawing/2014/main" id="{2803823A-F01B-85B7-DC72-CDD0C2DF85D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28956612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88293" y="1952550"/>
            <a:ext cx="10083231" cy="2893100"/>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Immutable description.</a:t>
            </a:r>
          </a:p>
          <a:p>
            <a:pPr marL="742950" lvl="1" indent="-285750" algn="just">
              <a:buFont typeface="Arial"/>
              <a:buChar char="•"/>
            </a:pPr>
            <a:r>
              <a:rPr lang="en-US" sz="2600" dirty="0">
                <a:solidFill>
                  <a:srgbClr val="0A1F61"/>
                </a:solidFill>
                <a:ea typeface="+mn-lt"/>
                <a:cs typeface="+mn-lt"/>
              </a:rPr>
              <a:t>Ex: </a:t>
            </a:r>
            <a:r>
              <a:rPr lang="en-US" sz="2600" dirty="0">
                <a:solidFill>
                  <a:srgbClr val="00B0F0"/>
                </a:solidFill>
                <a:ea typeface="+mn-lt"/>
                <a:cs typeface="+mn-lt"/>
              </a:rPr>
              <a:t>s1 = "Hello"</a:t>
            </a:r>
          </a:p>
          <a:p>
            <a:pPr lvl="1" algn="just"/>
            <a:r>
              <a:rPr lang="en-US" sz="2600" dirty="0">
                <a:solidFill>
                  <a:srgbClr val="0A1F61"/>
                </a:solidFill>
                <a:ea typeface="+mn-lt"/>
                <a:cs typeface="+mn-lt"/>
              </a:rPr>
              <a:t>         </a:t>
            </a:r>
            <a:r>
              <a:rPr lang="en-US" sz="2600" dirty="0">
                <a:solidFill>
                  <a:srgbClr val="00B0F0"/>
                </a:solidFill>
                <a:ea typeface="+mn-lt"/>
                <a:cs typeface="+mn-lt"/>
              </a:rPr>
              <a:t> s1[2] = 'x'   </a:t>
            </a:r>
            <a:r>
              <a:rPr lang="en-US" sz="2600" dirty="0">
                <a:solidFill>
                  <a:srgbClr val="FF0000"/>
                </a:solidFill>
                <a:ea typeface="+mn-lt"/>
                <a:cs typeface="+mn-lt"/>
              </a:rPr>
              <a:t>#get run-time error</a:t>
            </a:r>
          </a:p>
          <a:p>
            <a:pPr lvl="1" algn="just"/>
            <a:r>
              <a:rPr lang="en-US" sz="2600" dirty="0">
                <a:solidFill>
                  <a:srgbClr val="00B0F0"/>
                </a:solidFill>
                <a:ea typeface="+mn-lt"/>
                <a:cs typeface="+mn-lt"/>
              </a:rPr>
              <a:t>          print(id(s1))</a:t>
            </a:r>
          </a:p>
          <a:p>
            <a:pPr lvl="1" algn="just"/>
            <a:r>
              <a:rPr lang="en-US" sz="2600" dirty="0">
                <a:solidFill>
                  <a:srgbClr val="00B0F0"/>
                </a:solidFill>
                <a:ea typeface="+mn-lt"/>
                <a:cs typeface="+mn-lt"/>
              </a:rPr>
              <a:t>          s1 += " world" </a:t>
            </a:r>
            <a:endParaRPr lang="en-US">
              <a:solidFill>
                <a:srgbClr val="00B0F0"/>
              </a:solidFill>
              <a:cs typeface="Calibri"/>
            </a:endParaRPr>
          </a:p>
          <a:p>
            <a:pPr lvl="1" algn="just"/>
            <a:r>
              <a:rPr lang="en-US" sz="2600" dirty="0">
                <a:solidFill>
                  <a:srgbClr val="00B0F0"/>
                </a:solidFill>
                <a:ea typeface="+mn-lt"/>
                <a:cs typeface="+mn-lt"/>
              </a:rPr>
              <a:t>          print(id(s1))  # get a new memory location</a:t>
            </a:r>
          </a:p>
          <a:p>
            <a:pPr algn="just"/>
            <a:endParaRPr lang="en-US" sz="2600" dirty="0">
              <a:solidFill>
                <a:srgbClr val="FF0000"/>
              </a:solidFill>
              <a:ea typeface="+mn-lt"/>
              <a:cs typeface="+mn-lt"/>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92310"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STRUCTURE OF STRINGS</a:t>
            </a:r>
            <a:endParaRPr lang="en-US" sz="2800" dirty="0">
              <a:solidFill>
                <a:schemeClr val="bg1"/>
              </a:solidFill>
              <a:cs typeface="Tajawal Medium"/>
            </a:endParaRPr>
          </a:p>
        </p:txBody>
      </p:sp>
      <p:sp>
        <p:nvSpPr>
          <p:cNvPr id="7" name="TextBox 6">
            <a:extLst>
              <a:ext uri="{FF2B5EF4-FFF2-40B4-BE49-F238E27FC236}">
                <a16:creationId xmlns:a16="http://schemas.microsoft.com/office/drawing/2014/main" id="{2803823A-F01B-85B7-DC72-CDD0C2DF85D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5234303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92310"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STRUCTURE OF STRINGS</a:t>
            </a:r>
            <a:endParaRPr lang="en-US" sz="2800" dirty="0">
              <a:solidFill>
                <a:schemeClr val="bg1"/>
              </a:solidFill>
              <a:cs typeface="Tajawal Medium"/>
            </a:endParaRPr>
          </a:p>
        </p:txBody>
      </p:sp>
      <p:sp>
        <p:nvSpPr>
          <p:cNvPr id="7" name="TextBox 6">
            <a:extLst>
              <a:ext uri="{FF2B5EF4-FFF2-40B4-BE49-F238E27FC236}">
                <a16:creationId xmlns:a16="http://schemas.microsoft.com/office/drawing/2014/main" id="{2803823A-F01B-85B7-DC72-CDD0C2DF85D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graphicFrame>
        <p:nvGraphicFramePr>
          <p:cNvPr id="8" name="Table 11">
            <a:extLst>
              <a:ext uri="{FF2B5EF4-FFF2-40B4-BE49-F238E27FC236}">
                <a16:creationId xmlns:a16="http://schemas.microsoft.com/office/drawing/2014/main" id="{89232743-4B8F-F0F9-F9F3-A93553DB7259}"/>
              </a:ext>
            </a:extLst>
          </p:cNvPr>
          <p:cNvGraphicFramePr>
            <a:graphicFrameLocks noGrp="1"/>
          </p:cNvGraphicFramePr>
          <p:nvPr>
            <p:extLst>
              <p:ext uri="{D42A27DB-BD31-4B8C-83A1-F6EECF244321}">
                <p14:modId xmlns:p14="http://schemas.microsoft.com/office/powerpoint/2010/main" val="1803499509"/>
              </p:ext>
            </p:extLst>
          </p:nvPr>
        </p:nvGraphicFramePr>
        <p:xfrm>
          <a:off x="904624" y="2088225"/>
          <a:ext cx="10466751" cy="3144520"/>
        </p:xfrm>
        <a:graphic>
          <a:graphicData uri="http://schemas.openxmlformats.org/drawingml/2006/table">
            <a:tbl>
              <a:tblPr firstRow="1" bandRow="1">
                <a:tableStyleId>{5C22544A-7EE6-4342-B048-85BDC9FD1C3A}</a:tableStyleId>
              </a:tblPr>
              <a:tblGrid>
                <a:gridCol w="2415396">
                  <a:extLst>
                    <a:ext uri="{9D8B030D-6E8A-4147-A177-3AD203B41FA5}">
                      <a16:colId xmlns:a16="http://schemas.microsoft.com/office/drawing/2014/main" val="381231526"/>
                    </a:ext>
                  </a:extLst>
                </a:gridCol>
                <a:gridCol w="8051355">
                  <a:extLst>
                    <a:ext uri="{9D8B030D-6E8A-4147-A177-3AD203B41FA5}">
                      <a16:colId xmlns:a16="http://schemas.microsoft.com/office/drawing/2014/main" val="1415746038"/>
                    </a:ext>
                  </a:extLst>
                </a:gridCol>
              </a:tblGrid>
              <a:tr h="370840">
                <a:tc>
                  <a:txBody>
                    <a:bodyPr/>
                    <a:lstStyle/>
                    <a:p>
                      <a:r>
                        <a:rPr lang="en-US" b="1" dirty="0"/>
                        <a:t>Function</a:t>
                      </a:r>
                    </a:p>
                  </a:txBody>
                  <a:tcPr/>
                </a:tc>
                <a:tc>
                  <a:txBody>
                    <a:bodyPr/>
                    <a:lstStyle/>
                    <a:p>
                      <a:r>
                        <a:rPr lang="en-US" b="1" dirty="0"/>
                        <a:t>Description</a:t>
                      </a:r>
                    </a:p>
                  </a:txBody>
                  <a:tcPr/>
                </a:tc>
                <a:extLst>
                  <a:ext uri="{0D108BD9-81ED-4DB2-BD59-A6C34878D82A}">
                    <a16:rowId xmlns:a16="http://schemas.microsoft.com/office/drawing/2014/main" val="689874507"/>
                  </a:ext>
                </a:extLst>
              </a:tr>
              <a:tr h="370840">
                <a:tc>
                  <a:txBody>
                    <a:bodyPr/>
                    <a:lstStyle/>
                    <a:p>
                      <a:pPr lvl="0">
                        <a:buNone/>
                      </a:pPr>
                      <a:r>
                        <a:rPr lang="en-US" sz="1800" b="1" i="0" u="none" strike="noStrike" noProof="0" dirty="0">
                          <a:latin typeface="Calibri"/>
                        </a:rPr>
                        <a:t>Use  +</a:t>
                      </a:r>
                      <a:endParaRPr lang="en-US" b="1"/>
                    </a:p>
                  </a:txBody>
                  <a:tcPr/>
                </a:tc>
                <a:tc>
                  <a:txBody>
                    <a:bodyPr/>
                    <a:lstStyle/>
                    <a:p>
                      <a:pPr lvl="0">
                        <a:buNone/>
                      </a:pPr>
                      <a:r>
                        <a:rPr lang="en-US" sz="2000" b="0" i="0" u="none" strike="noStrike" noProof="0" dirty="0">
                          <a:solidFill>
                            <a:srgbClr val="FFC000"/>
                          </a:solidFill>
                          <a:latin typeface="Calibri"/>
                        </a:rPr>
                        <a:t>to</a:t>
                      </a:r>
                      <a:r>
                        <a:rPr lang="en-US" sz="2000" b="0" i="0" u="none" strike="noStrike" noProof="0" dirty="0">
                          <a:solidFill>
                            <a:srgbClr val="0A1F61"/>
                          </a:solidFill>
                          <a:latin typeface="Calibri"/>
                        </a:rPr>
                        <a:t> concatenate strings.</a:t>
                      </a:r>
                      <a:endParaRPr lang="en-US" sz="2000" b="0"/>
                    </a:p>
                  </a:txBody>
                  <a:tcPr/>
                </a:tc>
                <a:extLst>
                  <a:ext uri="{0D108BD9-81ED-4DB2-BD59-A6C34878D82A}">
                    <a16:rowId xmlns:a16="http://schemas.microsoft.com/office/drawing/2014/main" val="3555194046"/>
                  </a:ext>
                </a:extLst>
              </a:tr>
              <a:tr h="370840">
                <a:tc>
                  <a:txBody>
                    <a:bodyPr/>
                    <a:lstStyle/>
                    <a:p>
                      <a:pPr lvl="0">
                        <a:buNone/>
                      </a:pPr>
                      <a:r>
                        <a:rPr lang="en-US" sz="1800" b="1" i="0" u="none" strike="noStrike" noProof="0" dirty="0">
                          <a:latin typeface="Calibri"/>
                        </a:rPr>
                        <a:t>Use  *</a:t>
                      </a:r>
                      <a:endParaRPr lang="en-US" b="1"/>
                    </a:p>
                  </a:txBody>
                  <a:tcPr/>
                </a:tc>
                <a:tc>
                  <a:txBody>
                    <a:bodyPr/>
                    <a:lstStyle/>
                    <a:p>
                      <a:pPr lvl="0">
                        <a:buNone/>
                      </a:pPr>
                      <a:r>
                        <a:rPr lang="en-US" sz="2000" b="0" i="0" u="none" strike="noStrike" noProof="0" dirty="0">
                          <a:solidFill>
                            <a:srgbClr val="FFC000"/>
                          </a:solidFill>
                          <a:latin typeface="Calibri"/>
                        </a:rPr>
                        <a:t>to</a:t>
                      </a:r>
                      <a:r>
                        <a:rPr lang="en-US" sz="2000" b="0" i="0" u="none" strike="noStrike" noProof="0" dirty="0">
                          <a:solidFill>
                            <a:srgbClr val="0A1F61"/>
                          </a:solidFill>
                          <a:latin typeface="Calibri"/>
                        </a:rPr>
                        <a:t> repeat a string.</a:t>
                      </a:r>
                      <a:endParaRPr lang="en-US" sz="2000" b="0"/>
                    </a:p>
                  </a:txBody>
                  <a:tcPr/>
                </a:tc>
                <a:extLst>
                  <a:ext uri="{0D108BD9-81ED-4DB2-BD59-A6C34878D82A}">
                    <a16:rowId xmlns:a16="http://schemas.microsoft.com/office/drawing/2014/main" val="3371103640"/>
                  </a:ext>
                </a:extLst>
              </a:tr>
              <a:tr h="370840">
                <a:tc>
                  <a:txBody>
                    <a:bodyPr/>
                    <a:lstStyle/>
                    <a:p>
                      <a:pPr lvl="0">
                        <a:buNone/>
                      </a:pPr>
                      <a:r>
                        <a:rPr lang="en-US" sz="1800" b="1" i="0" u="none" strike="noStrike" noProof="0" dirty="0">
                          <a:latin typeface="Calibri"/>
                        </a:rPr>
                        <a:t>chr(number)</a:t>
                      </a:r>
                      <a:endParaRPr lang="en-US" b="1"/>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latin typeface="Calibri"/>
                        </a:rPr>
                        <a:t>to</a:t>
                      </a:r>
                      <a:r>
                        <a:rPr lang="en-US" sz="2000" b="0" i="0" u="none" strike="noStrike" noProof="0" dirty="0">
                          <a:solidFill>
                            <a:srgbClr val="0A1F61"/>
                          </a:solidFill>
                          <a:latin typeface="Calibri"/>
                        </a:rPr>
                        <a:t> get the character corresponds to the given number.</a:t>
                      </a:r>
                      <a:endParaRPr lang="en-US" sz="2000" b="0" i="0" u="none" strike="noStrike" noProof="0">
                        <a:latin typeface="Calibri"/>
                      </a:endParaRPr>
                    </a:p>
                  </a:txBody>
                  <a:tcPr/>
                </a:tc>
                <a:extLst>
                  <a:ext uri="{0D108BD9-81ED-4DB2-BD59-A6C34878D82A}">
                    <a16:rowId xmlns:a16="http://schemas.microsoft.com/office/drawing/2014/main" val="3178637721"/>
                  </a:ext>
                </a:extLst>
              </a:tr>
              <a:tr h="370840">
                <a:tc>
                  <a:txBody>
                    <a:bodyPr/>
                    <a:lstStyle/>
                    <a:p>
                      <a:pPr lvl="0">
                        <a:buNone/>
                      </a:pPr>
                      <a:r>
                        <a:rPr lang="en-US" sz="1800" b="1" i="0" u="none" strike="noStrike" kern="1200" noProof="0" dirty="0" err="1">
                          <a:solidFill>
                            <a:schemeClr val="dk1"/>
                          </a:solidFill>
                          <a:latin typeface="Calibri"/>
                          <a:ea typeface="+mn-ea"/>
                          <a:cs typeface="+mn-cs"/>
                        </a:rPr>
                        <a:t>ord</a:t>
                      </a:r>
                      <a:r>
                        <a:rPr lang="en-US" sz="1800" b="1" i="0" u="none" strike="noStrike" kern="1200" noProof="0" dirty="0">
                          <a:solidFill>
                            <a:schemeClr val="dk1"/>
                          </a:solidFill>
                          <a:latin typeface="Calibri"/>
                          <a:ea typeface="+mn-ea"/>
                          <a:cs typeface="+mn-cs"/>
                        </a:rPr>
                        <a:t>(single character)</a:t>
                      </a:r>
                      <a:endParaRPr lang="en-US" sz="1800" b="1" i="0" u="none" strike="noStrike" kern="120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latin typeface="Calibri"/>
                        </a:rPr>
                        <a:t>to</a:t>
                      </a:r>
                      <a:r>
                        <a:rPr lang="en-US" sz="2000" b="0" i="0" u="none" strike="noStrike" noProof="0" dirty="0">
                          <a:solidFill>
                            <a:srgbClr val="0A1F61"/>
                          </a:solidFill>
                          <a:latin typeface="Calibri"/>
                        </a:rPr>
                        <a:t> get the ASCII code for the given character.</a:t>
                      </a:r>
                      <a:endParaRPr lang="en-US" sz="2000" b="0" i="0" u="none" strike="noStrike" noProof="0">
                        <a:latin typeface="Calibri"/>
                      </a:endParaRPr>
                    </a:p>
                  </a:txBody>
                  <a:tcPr/>
                </a:tc>
                <a:extLst>
                  <a:ext uri="{0D108BD9-81ED-4DB2-BD59-A6C34878D82A}">
                    <a16:rowId xmlns:a16="http://schemas.microsoft.com/office/drawing/2014/main" val="1193852464"/>
                  </a:ext>
                </a:extLst>
              </a:tr>
              <a:tr h="370840">
                <a:tc>
                  <a:txBody>
                    <a:bodyPr/>
                    <a:lstStyle/>
                    <a:p>
                      <a:pPr lvl="0">
                        <a:buNone/>
                      </a:pPr>
                      <a:r>
                        <a:rPr lang="en-US" sz="1800" b="1" i="0" u="none" strike="noStrike" kern="1200" noProof="0" dirty="0" err="1">
                          <a:solidFill>
                            <a:schemeClr val="dk1"/>
                          </a:solidFill>
                          <a:latin typeface="Calibri"/>
                          <a:ea typeface="+mn-ea"/>
                          <a:cs typeface="+mn-cs"/>
                        </a:rPr>
                        <a:t>len</a:t>
                      </a:r>
                      <a:r>
                        <a:rPr lang="en-US" sz="1800" b="1" i="0" u="none" strike="noStrike" kern="1200" noProof="0" dirty="0">
                          <a:solidFill>
                            <a:schemeClr val="dk1"/>
                          </a:solidFill>
                          <a:latin typeface="Calibri"/>
                          <a:ea typeface="+mn-ea"/>
                          <a:cs typeface="+mn-cs"/>
                        </a:rPr>
                        <a:t>(string)</a:t>
                      </a:r>
                      <a:endParaRPr lang="en-US" sz="1800" b="1" i="0" u="none" strike="noStrike" kern="120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latin typeface="Calibri"/>
                        </a:rPr>
                        <a:t>to</a:t>
                      </a:r>
                      <a:r>
                        <a:rPr lang="en-US" sz="2000" b="0" i="0" u="none" strike="noStrike" noProof="0" dirty="0">
                          <a:solidFill>
                            <a:srgbClr val="0A1F61"/>
                          </a:solidFill>
                          <a:latin typeface="Calibri"/>
                        </a:rPr>
                        <a:t> get the string length.</a:t>
                      </a:r>
                      <a:endParaRPr lang="en-US" sz="2000" b="0" i="0" u="none" strike="noStrike" noProof="0">
                        <a:latin typeface="Calibri"/>
                      </a:endParaRPr>
                    </a:p>
                  </a:txBody>
                  <a:tcPr/>
                </a:tc>
                <a:extLst>
                  <a:ext uri="{0D108BD9-81ED-4DB2-BD59-A6C34878D82A}">
                    <a16:rowId xmlns:a16="http://schemas.microsoft.com/office/drawing/2014/main" val="4032403780"/>
                  </a:ext>
                </a:extLst>
              </a:tr>
              <a:tr h="370840">
                <a:tc>
                  <a:txBody>
                    <a:bodyPr/>
                    <a:lstStyle/>
                    <a:p>
                      <a:pPr lvl="0">
                        <a:buNone/>
                      </a:pPr>
                      <a:r>
                        <a:rPr lang="en-US" sz="1800" b="1" i="0" u="none" strike="noStrike" noProof="0" dirty="0">
                          <a:latin typeface="Calibri"/>
                        </a:rPr>
                        <a:t>max(string)</a:t>
                      </a:r>
                      <a:endParaRPr lang="en-US" b="1"/>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latin typeface="Calibri"/>
                        </a:rPr>
                        <a:t>to</a:t>
                      </a:r>
                      <a:r>
                        <a:rPr lang="en-US" sz="2000" b="0" i="0" u="none" strike="noStrike" noProof="0" dirty="0">
                          <a:solidFill>
                            <a:srgbClr val="0A1F61"/>
                          </a:solidFill>
                          <a:latin typeface="Calibri"/>
                        </a:rPr>
                        <a:t> get the maximum letter that has max ASCII code in the given string.</a:t>
                      </a:r>
                      <a:endParaRPr lang="en-US" sz="2000" b="0" i="0" u="none" strike="noStrike" noProof="0">
                        <a:latin typeface="Calibri"/>
                      </a:endParaRPr>
                    </a:p>
                  </a:txBody>
                  <a:tcPr/>
                </a:tc>
                <a:extLst>
                  <a:ext uri="{0D108BD9-81ED-4DB2-BD59-A6C34878D82A}">
                    <a16:rowId xmlns:a16="http://schemas.microsoft.com/office/drawing/2014/main" val="873138656"/>
                  </a:ext>
                </a:extLst>
              </a:tr>
              <a:tr h="370840">
                <a:tc>
                  <a:txBody>
                    <a:bodyPr/>
                    <a:lstStyle/>
                    <a:p>
                      <a:pPr lvl="0">
                        <a:buNone/>
                      </a:pPr>
                      <a:r>
                        <a:rPr lang="en-US" sz="1800" b="1" i="0" u="none" strike="noStrike" kern="1200" noProof="0" dirty="0">
                          <a:solidFill>
                            <a:schemeClr val="dk1"/>
                          </a:solidFill>
                          <a:latin typeface="Calibri"/>
                          <a:ea typeface="+mn-ea"/>
                          <a:cs typeface="+mn-cs"/>
                        </a:rPr>
                        <a:t>strip()</a:t>
                      </a:r>
                      <a:endParaRPr lang="en-US" sz="1800" b="1" i="0" u="none" strike="noStrike" kern="1200" dirty="0">
                        <a:solidFill>
                          <a:schemeClr val="dk1"/>
                        </a:solidFill>
                        <a:latin typeface="Calibri"/>
                        <a:ea typeface="+mn-ea"/>
                        <a:cs typeface="+mn-cs"/>
                      </a:endParaRPr>
                    </a:p>
                  </a:txBody>
                  <a:tcPr/>
                </a:tc>
                <a:tc>
                  <a:txBody>
                    <a:bodyPr/>
                    <a:lstStyle/>
                    <a:p>
                      <a:pPr lvl="0">
                        <a:buNone/>
                      </a:pPr>
                      <a:r>
                        <a:rPr lang="en-US" sz="2000" b="0" i="0" u="none" strike="noStrike" noProof="0" dirty="0">
                          <a:solidFill>
                            <a:srgbClr val="FFC000"/>
                          </a:solidFill>
                          <a:latin typeface="Calibri"/>
                        </a:rPr>
                        <a:t>to</a:t>
                      </a:r>
                      <a:r>
                        <a:rPr lang="en-US" sz="2000" b="0" i="0" u="none" strike="noStrike" noProof="0" dirty="0">
                          <a:solidFill>
                            <a:srgbClr val="0A1F61"/>
                          </a:solidFill>
                          <a:latin typeface="Calibri"/>
                        </a:rPr>
                        <a:t> remove the start and end whitespaces in the string.</a:t>
                      </a:r>
                      <a:endParaRPr lang="en-US" sz="2000"/>
                    </a:p>
                  </a:txBody>
                  <a:tcPr/>
                </a:tc>
                <a:extLst>
                  <a:ext uri="{0D108BD9-81ED-4DB2-BD59-A6C34878D82A}">
                    <a16:rowId xmlns:a16="http://schemas.microsoft.com/office/drawing/2014/main" val="3134099793"/>
                  </a:ext>
                </a:extLst>
              </a:tr>
            </a:tbl>
          </a:graphicData>
        </a:graphic>
      </p:graphicFrame>
    </p:spTree>
    <p:extLst>
      <p:ext uri="{BB962C8B-B14F-4D97-AF65-F5344CB8AC3E}">
        <p14:creationId xmlns:p14="http://schemas.microsoft.com/office/powerpoint/2010/main" val="31694798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88293" y="1952550"/>
            <a:ext cx="10083231" cy="2492990"/>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Code:</a:t>
            </a:r>
          </a:p>
          <a:p>
            <a:pPr algn="just"/>
            <a:r>
              <a:rPr lang="en-US" sz="2600" dirty="0">
                <a:solidFill>
                  <a:srgbClr val="00B0F0"/>
                </a:solidFill>
                <a:ea typeface="+mn-lt"/>
                <a:cs typeface="+mn-lt"/>
              </a:rPr>
              <a:t>    s1 = "Hello"</a:t>
            </a:r>
          </a:p>
          <a:p>
            <a:pPr algn="just"/>
            <a:r>
              <a:rPr lang="en-US" sz="2600" dirty="0">
                <a:solidFill>
                  <a:srgbClr val="00B0F0"/>
                </a:solidFill>
                <a:ea typeface="+mn-lt"/>
                <a:cs typeface="+mn-lt"/>
              </a:rPr>
              <a:t>    print(</a:t>
            </a:r>
            <a:r>
              <a:rPr lang="en-US" sz="2600" dirty="0" err="1">
                <a:solidFill>
                  <a:srgbClr val="00B0F0"/>
                </a:solidFill>
                <a:ea typeface="+mn-lt"/>
                <a:cs typeface="+mn-lt"/>
              </a:rPr>
              <a:t>len</a:t>
            </a:r>
            <a:r>
              <a:rPr lang="en-US" sz="2600" dirty="0">
                <a:solidFill>
                  <a:srgbClr val="00B0F0"/>
                </a:solidFill>
                <a:ea typeface="+mn-lt"/>
                <a:cs typeface="+mn-lt"/>
              </a:rPr>
              <a:t>(s1))</a:t>
            </a:r>
            <a:endParaRPr lang="en-US" dirty="0">
              <a:solidFill>
                <a:srgbClr val="000000"/>
              </a:solidFill>
              <a:ea typeface="+mn-lt"/>
              <a:cs typeface="+mn-lt"/>
            </a:endParaRPr>
          </a:p>
          <a:p>
            <a:pPr algn="just"/>
            <a:r>
              <a:rPr lang="en-US" sz="2600" dirty="0">
                <a:solidFill>
                  <a:srgbClr val="00B0F0"/>
                </a:solidFill>
                <a:ea typeface="+mn-lt"/>
                <a:cs typeface="+mn-lt"/>
              </a:rPr>
              <a:t>    print(max(s1))</a:t>
            </a:r>
            <a:endParaRPr lang="en-US" dirty="0">
              <a:solidFill>
                <a:srgbClr val="00B0F0"/>
              </a:solidFill>
              <a:ea typeface="+mn-lt"/>
              <a:cs typeface="+mn-lt"/>
            </a:endParaRPr>
          </a:p>
          <a:p>
            <a:pPr algn="just"/>
            <a:r>
              <a:rPr lang="en-US" sz="2600" dirty="0">
                <a:solidFill>
                  <a:srgbClr val="00B0F0"/>
                </a:solidFill>
                <a:ea typeface="+mn-lt"/>
                <a:cs typeface="+mn-lt"/>
              </a:rPr>
              <a:t>    s1 += " world" </a:t>
            </a:r>
            <a:endParaRPr lang="en-US" dirty="0">
              <a:solidFill>
                <a:srgbClr val="00B0F0"/>
              </a:solidFill>
              <a:ea typeface="+mn-lt"/>
              <a:cs typeface="+mn-lt"/>
            </a:endParaRPr>
          </a:p>
          <a:p>
            <a:pPr algn="just"/>
            <a:r>
              <a:rPr lang="en-US" sz="2600" dirty="0">
                <a:solidFill>
                  <a:srgbClr val="00B0F0"/>
                </a:solidFill>
                <a:ea typeface="+mn-lt"/>
                <a:cs typeface="+mn-lt"/>
              </a:rPr>
              <a:t>    print(</a:t>
            </a:r>
            <a:r>
              <a:rPr lang="en-US" sz="2600" dirty="0" err="1">
                <a:solidFill>
                  <a:srgbClr val="00B0F0"/>
                </a:solidFill>
                <a:ea typeface="+mn-lt"/>
                <a:cs typeface="+mn-lt"/>
              </a:rPr>
              <a:t>len</a:t>
            </a:r>
            <a:r>
              <a:rPr lang="en-US" sz="2600" dirty="0">
                <a:solidFill>
                  <a:srgbClr val="00B0F0"/>
                </a:solidFill>
                <a:ea typeface="+mn-lt"/>
                <a:cs typeface="+mn-lt"/>
              </a:rPr>
              <a:t>(s1))</a:t>
            </a:r>
            <a:endParaRPr lang="en-US" dirty="0">
              <a:solidFill>
                <a:srgbClr val="00B0F0"/>
              </a:solidFill>
              <a:ea typeface="+mn-lt"/>
              <a:cs typeface="+mn-lt"/>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92310"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STRUCTURE OF STRINGS</a:t>
            </a:r>
            <a:endParaRPr lang="en-US" sz="2800" dirty="0">
              <a:solidFill>
                <a:schemeClr val="bg1"/>
              </a:solidFill>
              <a:cs typeface="Tajawal Medium"/>
            </a:endParaRPr>
          </a:p>
        </p:txBody>
      </p:sp>
      <p:sp>
        <p:nvSpPr>
          <p:cNvPr id="7" name="TextBox 6">
            <a:extLst>
              <a:ext uri="{FF2B5EF4-FFF2-40B4-BE49-F238E27FC236}">
                <a16:creationId xmlns:a16="http://schemas.microsoft.com/office/drawing/2014/main" id="{2803823A-F01B-85B7-DC72-CDD0C2DF85D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17310304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92310"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STRUCTURE OF STRINGS</a:t>
            </a:r>
            <a:endParaRPr lang="en-US" sz="2800" dirty="0">
              <a:solidFill>
                <a:schemeClr val="bg1"/>
              </a:solidFill>
              <a:cs typeface="Tajawal Medium"/>
            </a:endParaRPr>
          </a:p>
        </p:txBody>
      </p:sp>
      <p:sp>
        <p:nvSpPr>
          <p:cNvPr id="7" name="TextBox 6">
            <a:extLst>
              <a:ext uri="{FF2B5EF4-FFF2-40B4-BE49-F238E27FC236}">
                <a16:creationId xmlns:a16="http://schemas.microsoft.com/office/drawing/2014/main" id="{2803823A-F01B-85B7-DC72-CDD0C2DF85D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graphicFrame>
        <p:nvGraphicFramePr>
          <p:cNvPr id="8" name="Table 11">
            <a:extLst>
              <a:ext uri="{FF2B5EF4-FFF2-40B4-BE49-F238E27FC236}">
                <a16:creationId xmlns:a16="http://schemas.microsoft.com/office/drawing/2014/main" id="{89232743-4B8F-F0F9-F9F3-A93553DB7259}"/>
              </a:ext>
            </a:extLst>
          </p:cNvPr>
          <p:cNvGraphicFramePr>
            <a:graphicFrameLocks noGrp="1"/>
          </p:cNvGraphicFramePr>
          <p:nvPr>
            <p:extLst>
              <p:ext uri="{D42A27DB-BD31-4B8C-83A1-F6EECF244321}">
                <p14:modId xmlns:p14="http://schemas.microsoft.com/office/powerpoint/2010/main" val="1167321454"/>
              </p:ext>
            </p:extLst>
          </p:nvPr>
        </p:nvGraphicFramePr>
        <p:xfrm>
          <a:off x="1350322" y="1958829"/>
          <a:ext cx="9632828" cy="3540760"/>
        </p:xfrm>
        <a:graphic>
          <a:graphicData uri="http://schemas.openxmlformats.org/drawingml/2006/table">
            <a:tbl>
              <a:tblPr firstRow="1" bandRow="1">
                <a:tableStyleId>{5C22544A-7EE6-4342-B048-85BDC9FD1C3A}</a:tableStyleId>
              </a:tblPr>
              <a:tblGrid>
                <a:gridCol w="2861093">
                  <a:extLst>
                    <a:ext uri="{9D8B030D-6E8A-4147-A177-3AD203B41FA5}">
                      <a16:colId xmlns:a16="http://schemas.microsoft.com/office/drawing/2014/main" val="381231526"/>
                    </a:ext>
                  </a:extLst>
                </a:gridCol>
                <a:gridCol w="6771735">
                  <a:extLst>
                    <a:ext uri="{9D8B030D-6E8A-4147-A177-3AD203B41FA5}">
                      <a16:colId xmlns:a16="http://schemas.microsoft.com/office/drawing/2014/main" val="1415746038"/>
                    </a:ext>
                  </a:extLst>
                </a:gridCol>
              </a:tblGrid>
              <a:tr h="370840">
                <a:tc>
                  <a:txBody>
                    <a:bodyPr/>
                    <a:lstStyle/>
                    <a:p>
                      <a:r>
                        <a:rPr lang="en-US" b="1" dirty="0"/>
                        <a:t>Function</a:t>
                      </a:r>
                    </a:p>
                  </a:txBody>
                  <a:tcPr/>
                </a:tc>
                <a:tc>
                  <a:txBody>
                    <a:bodyPr/>
                    <a:lstStyle/>
                    <a:p>
                      <a:r>
                        <a:rPr lang="en-US" b="1" dirty="0"/>
                        <a:t>Description</a:t>
                      </a:r>
                    </a:p>
                  </a:txBody>
                  <a:tcPr/>
                </a:tc>
                <a:extLst>
                  <a:ext uri="{0D108BD9-81ED-4DB2-BD59-A6C34878D82A}">
                    <a16:rowId xmlns:a16="http://schemas.microsoft.com/office/drawing/2014/main" val="689874507"/>
                  </a:ext>
                </a:extLst>
              </a:tr>
              <a:tr h="370840">
                <a:tc>
                  <a:txBody>
                    <a:bodyPr/>
                    <a:lstStyle/>
                    <a:p>
                      <a:pPr lvl="0">
                        <a:buNone/>
                      </a:pPr>
                      <a:r>
                        <a:rPr lang="en-US" sz="1800" b="1" i="0" u="none" strike="noStrike" kern="1200" noProof="0" dirty="0" err="1">
                          <a:solidFill>
                            <a:schemeClr val="dk1"/>
                          </a:solidFill>
                          <a:latin typeface="Calibri"/>
                          <a:ea typeface="+mn-ea"/>
                          <a:cs typeface="+mn-cs"/>
                        </a:rPr>
                        <a:t>isalnum</a:t>
                      </a:r>
                      <a:r>
                        <a:rPr lang="en-US" sz="1800" b="1" i="0" u="none" strike="noStrike" kern="1200" noProof="0" dirty="0">
                          <a:solidFill>
                            <a:schemeClr val="dk1"/>
                          </a:solidFill>
                          <a:latin typeface="Calibri"/>
                          <a:ea typeface="+mn-ea"/>
                          <a:cs typeface="+mn-cs"/>
                        </a:rPr>
                        <a:t>()</a:t>
                      </a:r>
                      <a:endParaRPr lang="en-US" sz="1800" b="1" i="0" u="none" strike="noStrike" kern="120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rPr>
                        <a:t>to</a:t>
                      </a:r>
                      <a:r>
                        <a:rPr lang="en-US" sz="2000" b="0" i="0" u="none" strike="noStrike" noProof="0" dirty="0">
                          <a:solidFill>
                            <a:srgbClr val="0A1F61"/>
                          </a:solidFill>
                        </a:rPr>
                        <a:t> check if the string contains alphabetic and number.</a:t>
                      </a:r>
                      <a:endParaRPr lang="en-US" sz="2000" b="0" i="0" u="none" strike="noStrike" noProof="0"/>
                    </a:p>
                  </a:txBody>
                  <a:tcPr/>
                </a:tc>
                <a:extLst>
                  <a:ext uri="{0D108BD9-81ED-4DB2-BD59-A6C34878D82A}">
                    <a16:rowId xmlns:a16="http://schemas.microsoft.com/office/drawing/2014/main" val="3555194046"/>
                  </a:ext>
                </a:extLst>
              </a:tr>
              <a:tr h="370840">
                <a:tc>
                  <a:txBody>
                    <a:bodyPr/>
                    <a:lstStyle/>
                    <a:p>
                      <a:pPr lvl="0">
                        <a:buNone/>
                      </a:pPr>
                      <a:r>
                        <a:rPr lang="en-US" sz="1800" b="1" i="0" u="none" strike="noStrike" kern="1200" noProof="0" dirty="0" err="1">
                          <a:solidFill>
                            <a:schemeClr val="dk1"/>
                          </a:solidFill>
                          <a:latin typeface="Calibri"/>
                          <a:ea typeface="+mn-ea"/>
                          <a:cs typeface="+mn-cs"/>
                        </a:rPr>
                        <a:t>isalpha</a:t>
                      </a:r>
                      <a:r>
                        <a:rPr lang="en-US" sz="1800" b="1" i="0" u="none" strike="noStrike" kern="1200" noProof="0" dirty="0">
                          <a:solidFill>
                            <a:schemeClr val="dk1"/>
                          </a:solidFill>
                          <a:latin typeface="Calibri"/>
                          <a:ea typeface="+mn-ea"/>
                          <a:cs typeface="+mn-cs"/>
                        </a:rPr>
                        <a:t>()</a:t>
                      </a:r>
                      <a:endParaRPr lang="en-US" sz="1800" b="1" i="0" u="none" strike="noStrike" kern="1200">
                        <a:solidFill>
                          <a:schemeClr val="dk1"/>
                        </a:solidFill>
                        <a:latin typeface="Calibri"/>
                        <a:ea typeface="+mn-ea"/>
                        <a:cs typeface="+mn-cs"/>
                      </a:endParaRPr>
                    </a:p>
                  </a:txBody>
                  <a:tcPr/>
                </a:tc>
                <a:tc>
                  <a:txBody>
                    <a:bodyPr/>
                    <a:lstStyle/>
                    <a:p>
                      <a:pPr lvl="0">
                        <a:buNone/>
                      </a:pPr>
                      <a:r>
                        <a:rPr lang="en-US" sz="2000" b="0" i="0" u="none" strike="noStrike" noProof="0" dirty="0">
                          <a:solidFill>
                            <a:srgbClr val="FFC000"/>
                          </a:solidFill>
                        </a:rPr>
                        <a:t>to</a:t>
                      </a:r>
                      <a:r>
                        <a:rPr lang="en-US" sz="2000" b="0" i="0" u="none" strike="noStrike" noProof="0" dirty="0">
                          <a:solidFill>
                            <a:srgbClr val="0A1F61"/>
                          </a:solidFill>
                        </a:rPr>
                        <a:t> check if the string contains only alphabetic.</a:t>
                      </a:r>
                      <a:endParaRPr lang="en-US" sz="2000"/>
                    </a:p>
                  </a:txBody>
                  <a:tcPr/>
                </a:tc>
                <a:extLst>
                  <a:ext uri="{0D108BD9-81ED-4DB2-BD59-A6C34878D82A}">
                    <a16:rowId xmlns:a16="http://schemas.microsoft.com/office/drawing/2014/main" val="3371103640"/>
                  </a:ext>
                </a:extLst>
              </a:tr>
              <a:tr h="370840">
                <a:tc>
                  <a:txBody>
                    <a:bodyPr/>
                    <a:lstStyle/>
                    <a:p>
                      <a:pPr lvl="0">
                        <a:buNone/>
                      </a:pPr>
                      <a:r>
                        <a:rPr lang="en-US" sz="1800" b="1" i="0" u="none" strike="noStrike" kern="1200" noProof="0" err="1">
                          <a:solidFill>
                            <a:schemeClr val="dk1"/>
                          </a:solidFill>
                          <a:latin typeface="Calibri"/>
                          <a:ea typeface="+mn-ea"/>
                          <a:cs typeface="+mn-cs"/>
                        </a:rPr>
                        <a:t>isdigit</a:t>
                      </a:r>
                      <a:r>
                        <a:rPr lang="en-US" sz="1800" b="1" i="0" u="none" strike="noStrike" kern="1200" noProof="0" dirty="0">
                          <a:solidFill>
                            <a:schemeClr val="dk1"/>
                          </a:solidFill>
                          <a:latin typeface="Calibri"/>
                          <a:ea typeface="+mn-ea"/>
                          <a:cs typeface="+mn-cs"/>
                        </a:rPr>
                        <a:t>()</a:t>
                      </a:r>
                      <a:endParaRPr lang="en-US" sz="1800" b="1" i="0" u="none" strike="noStrike" kern="120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rPr>
                        <a:t>to</a:t>
                      </a:r>
                      <a:r>
                        <a:rPr lang="en-US" sz="2000" b="0" i="0" u="none" strike="noStrike" noProof="0" dirty="0">
                          <a:solidFill>
                            <a:srgbClr val="0A1F61"/>
                          </a:solidFill>
                        </a:rPr>
                        <a:t> check if the string contains only numbers.</a:t>
                      </a:r>
                      <a:endParaRPr lang="en-US" sz="2000" b="0" i="0" u="none" strike="noStrike" noProof="0"/>
                    </a:p>
                  </a:txBody>
                  <a:tcPr/>
                </a:tc>
                <a:extLst>
                  <a:ext uri="{0D108BD9-81ED-4DB2-BD59-A6C34878D82A}">
                    <a16:rowId xmlns:a16="http://schemas.microsoft.com/office/drawing/2014/main" val="3178637721"/>
                  </a:ext>
                </a:extLst>
              </a:tr>
              <a:tr h="370840">
                <a:tc>
                  <a:txBody>
                    <a:bodyPr/>
                    <a:lstStyle/>
                    <a:p>
                      <a:pPr lvl="0">
                        <a:buNone/>
                      </a:pPr>
                      <a:r>
                        <a:rPr lang="en-US" sz="1800" b="1" i="0" u="none" strike="noStrike" kern="1200" noProof="0" err="1">
                          <a:solidFill>
                            <a:schemeClr val="dk1"/>
                          </a:solidFill>
                          <a:latin typeface="Calibri"/>
                          <a:ea typeface="+mn-ea"/>
                          <a:cs typeface="+mn-cs"/>
                        </a:rPr>
                        <a:t>islower</a:t>
                      </a:r>
                      <a:r>
                        <a:rPr lang="en-US" sz="1800" b="1" i="0" u="none" strike="noStrike" kern="1200" noProof="0" dirty="0">
                          <a:solidFill>
                            <a:schemeClr val="dk1"/>
                          </a:solidFill>
                          <a:latin typeface="Calibri"/>
                          <a:ea typeface="+mn-ea"/>
                          <a:cs typeface="+mn-cs"/>
                        </a:rPr>
                        <a:t>()</a:t>
                      </a:r>
                      <a:endParaRPr lang="en-US" sz="1800" b="1" i="0" u="none" strike="noStrike" kern="120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rPr>
                        <a:t>to</a:t>
                      </a:r>
                      <a:r>
                        <a:rPr lang="en-US" sz="2000" b="0" i="0" u="none" strike="noStrike" noProof="0" dirty="0">
                          <a:solidFill>
                            <a:srgbClr val="0A1F61"/>
                          </a:solidFill>
                        </a:rPr>
                        <a:t> check if the string is written in lower case.</a:t>
                      </a:r>
                      <a:endParaRPr lang="en-US" sz="2000" b="0" i="0" u="none" strike="noStrike" noProof="0"/>
                    </a:p>
                  </a:txBody>
                  <a:tcPr/>
                </a:tc>
                <a:extLst>
                  <a:ext uri="{0D108BD9-81ED-4DB2-BD59-A6C34878D82A}">
                    <a16:rowId xmlns:a16="http://schemas.microsoft.com/office/drawing/2014/main" val="1193852464"/>
                  </a:ext>
                </a:extLst>
              </a:tr>
              <a:tr h="370840">
                <a:tc>
                  <a:txBody>
                    <a:bodyPr/>
                    <a:lstStyle/>
                    <a:p>
                      <a:pPr lvl="0">
                        <a:buNone/>
                      </a:pPr>
                      <a:r>
                        <a:rPr lang="en-US" sz="1800" b="1" i="0" u="none" strike="noStrike" kern="1200" noProof="0" err="1">
                          <a:solidFill>
                            <a:schemeClr val="dk1"/>
                          </a:solidFill>
                          <a:latin typeface="Calibri"/>
                          <a:ea typeface="+mn-ea"/>
                          <a:cs typeface="+mn-cs"/>
                        </a:rPr>
                        <a:t>isupper</a:t>
                      </a:r>
                      <a:r>
                        <a:rPr lang="en-US" sz="1800" b="1" i="0" u="none" strike="noStrike" kern="1200" noProof="0" dirty="0">
                          <a:solidFill>
                            <a:schemeClr val="dk1"/>
                          </a:solidFill>
                          <a:latin typeface="Calibri"/>
                          <a:ea typeface="+mn-ea"/>
                          <a:cs typeface="+mn-cs"/>
                        </a:rPr>
                        <a:t>()</a:t>
                      </a:r>
                      <a:endParaRPr lang="en-US" sz="1800" b="1" i="0" u="none" strike="noStrike" kern="120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rPr>
                        <a:t>to</a:t>
                      </a:r>
                      <a:r>
                        <a:rPr lang="en-US" sz="2000" b="0" i="0" u="none" strike="noStrike" noProof="0" dirty="0">
                          <a:solidFill>
                            <a:srgbClr val="0A1F61"/>
                          </a:solidFill>
                        </a:rPr>
                        <a:t> check if the string is written in upper case.</a:t>
                      </a:r>
                      <a:endParaRPr lang="en-US" sz="2000" b="0" i="0" u="none" strike="noStrike" noProof="0"/>
                    </a:p>
                  </a:txBody>
                  <a:tcPr/>
                </a:tc>
                <a:extLst>
                  <a:ext uri="{0D108BD9-81ED-4DB2-BD59-A6C34878D82A}">
                    <a16:rowId xmlns:a16="http://schemas.microsoft.com/office/drawing/2014/main" val="4032403780"/>
                  </a:ext>
                </a:extLst>
              </a:tr>
              <a:tr h="370840">
                <a:tc>
                  <a:txBody>
                    <a:bodyPr/>
                    <a:lstStyle/>
                    <a:p>
                      <a:pPr lvl="0">
                        <a:buNone/>
                      </a:pPr>
                      <a:r>
                        <a:rPr lang="en-US" sz="1800" b="1" i="0" u="none" strike="noStrike" kern="1200" noProof="0" err="1">
                          <a:solidFill>
                            <a:schemeClr val="dk1"/>
                          </a:solidFill>
                          <a:latin typeface="Calibri"/>
                          <a:ea typeface="+mn-ea"/>
                          <a:cs typeface="+mn-cs"/>
                        </a:rPr>
                        <a:t>isspace</a:t>
                      </a:r>
                      <a:r>
                        <a:rPr lang="en-US" sz="1800" b="1" i="0" u="none" strike="noStrike" kern="1200" noProof="0" dirty="0">
                          <a:solidFill>
                            <a:schemeClr val="dk1"/>
                          </a:solidFill>
                          <a:latin typeface="Calibri"/>
                          <a:ea typeface="+mn-ea"/>
                          <a:cs typeface="+mn-cs"/>
                        </a:rPr>
                        <a:t>()</a:t>
                      </a:r>
                      <a:endParaRPr lang="en-US" sz="1800" b="1" i="0" u="none" strike="noStrike" kern="120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rPr>
                        <a:t>to</a:t>
                      </a:r>
                      <a:r>
                        <a:rPr lang="en-US" sz="2000" b="0" i="0" u="none" strike="noStrike" noProof="0" dirty="0">
                          <a:solidFill>
                            <a:srgbClr val="0A1F61"/>
                          </a:solidFill>
                        </a:rPr>
                        <a:t> check if the string contains whitespaces.</a:t>
                      </a:r>
                      <a:endParaRPr lang="en-US" sz="2000"/>
                    </a:p>
                  </a:txBody>
                  <a:tcPr/>
                </a:tc>
                <a:extLst>
                  <a:ext uri="{0D108BD9-81ED-4DB2-BD59-A6C34878D82A}">
                    <a16:rowId xmlns:a16="http://schemas.microsoft.com/office/drawing/2014/main" val="873138656"/>
                  </a:ext>
                </a:extLst>
              </a:tr>
              <a:tr h="370840">
                <a:tc>
                  <a:txBody>
                    <a:bodyPr/>
                    <a:lstStyle/>
                    <a:p>
                      <a:pPr lvl="0">
                        <a:buNone/>
                      </a:pPr>
                      <a:r>
                        <a:rPr lang="en-US" sz="1800" b="1" i="0" u="none" strike="noStrike" kern="1200" noProof="0" dirty="0" err="1">
                          <a:solidFill>
                            <a:schemeClr val="dk1"/>
                          </a:solidFill>
                          <a:latin typeface="Calibri"/>
                          <a:ea typeface="+mn-ea"/>
                          <a:cs typeface="+mn-cs"/>
                        </a:rPr>
                        <a:t>startwith</a:t>
                      </a:r>
                      <a:r>
                        <a:rPr lang="en-US" sz="1800" b="1" i="0" u="none" strike="noStrike" kern="1200" noProof="0" dirty="0">
                          <a:solidFill>
                            <a:schemeClr val="dk1"/>
                          </a:solidFill>
                          <a:latin typeface="Calibri"/>
                          <a:ea typeface="+mn-ea"/>
                          <a:cs typeface="+mn-cs"/>
                        </a:rPr>
                        <a:t>(substring)</a:t>
                      </a:r>
                      <a:endParaRPr lang="en-US" sz="1800" b="1" i="0" u="none" strike="noStrike" kern="1200" dirty="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rPr>
                        <a:t>to</a:t>
                      </a:r>
                      <a:r>
                        <a:rPr lang="en-US" sz="2000" b="0" i="0" u="none" strike="noStrike" noProof="0" dirty="0">
                          <a:solidFill>
                            <a:srgbClr val="0A1F61"/>
                          </a:solidFill>
                        </a:rPr>
                        <a:t> check if the string begins with the given substring.</a:t>
                      </a:r>
                      <a:endParaRPr lang="en-US" sz="2000" b="0" i="0" u="none" strike="noStrike" noProof="0"/>
                    </a:p>
                  </a:txBody>
                  <a:tcPr/>
                </a:tc>
                <a:extLst>
                  <a:ext uri="{0D108BD9-81ED-4DB2-BD59-A6C34878D82A}">
                    <a16:rowId xmlns:a16="http://schemas.microsoft.com/office/drawing/2014/main" val="3134099793"/>
                  </a:ext>
                </a:extLst>
              </a:tr>
              <a:tr h="370839">
                <a:tc>
                  <a:txBody>
                    <a:bodyPr/>
                    <a:lstStyle/>
                    <a:p>
                      <a:pPr lvl="0">
                        <a:buNone/>
                      </a:pPr>
                      <a:r>
                        <a:rPr lang="en-US" sz="1800" b="1" i="0" u="none" strike="noStrike" kern="1200" noProof="0" dirty="0" err="1">
                          <a:solidFill>
                            <a:schemeClr val="dk1"/>
                          </a:solidFill>
                          <a:latin typeface="Calibri"/>
                          <a:ea typeface="+mn-ea"/>
                          <a:cs typeface="+mn-cs"/>
                        </a:rPr>
                        <a:t>endswith</a:t>
                      </a:r>
                      <a:r>
                        <a:rPr lang="en-US" sz="1800" b="1" i="0" u="none" strike="noStrike" kern="1200" noProof="0" dirty="0">
                          <a:solidFill>
                            <a:schemeClr val="dk1"/>
                          </a:solidFill>
                          <a:latin typeface="Calibri"/>
                          <a:ea typeface="+mn-ea"/>
                          <a:cs typeface="+mn-cs"/>
                        </a:rPr>
                        <a:t>(substring)</a:t>
                      </a:r>
                      <a:endParaRPr lang="en-US" sz="1800" b="1" i="0" u="none" strike="noStrike" kern="1200" dirty="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rPr>
                        <a:t>to</a:t>
                      </a:r>
                      <a:r>
                        <a:rPr lang="en-US" sz="2000" b="0" i="0" u="none" strike="noStrike" noProof="0" dirty="0">
                          <a:solidFill>
                            <a:srgbClr val="0A1F61"/>
                          </a:solidFill>
                        </a:rPr>
                        <a:t> check if the string ends with the given substring.</a:t>
                      </a:r>
                      <a:endParaRPr lang="en-US" sz="2000" b="0" i="0" u="none" strike="noStrike" noProof="0"/>
                    </a:p>
                  </a:txBody>
                  <a:tcPr/>
                </a:tc>
                <a:extLst>
                  <a:ext uri="{0D108BD9-81ED-4DB2-BD59-A6C34878D82A}">
                    <a16:rowId xmlns:a16="http://schemas.microsoft.com/office/drawing/2014/main" val="3846322631"/>
                  </a:ext>
                </a:extLst>
              </a:tr>
            </a:tbl>
          </a:graphicData>
        </a:graphic>
      </p:graphicFrame>
    </p:spTree>
    <p:extLst>
      <p:ext uri="{BB962C8B-B14F-4D97-AF65-F5344CB8AC3E}">
        <p14:creationId xmlns:p14="http://schemas.microsoft.com/office/powerpoint/2010/main" val="37200908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88293" y="1952550"/>
            <a:ext cx="10083231" cy="2893100"/>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Code:</a:t>
            </a:r>
          </a:p>
          <a:p>
            <a:pPr algn="just"/>
            <a:r>
              <a:rPr lang="en-US" sz="2600" dirty="0">
                <a:solidFill>
                  <a:srgbClr val="00B0F0"/>
                </a:solidFill>
                <a:ea typeface="+mn-lt"/>
                <a:cs typeface="+mn-lt"/>
              </a:rPr>
              <a:t>    s1 = "Hello"</a:t>
            </a:r>
          </a:p>
          <a:p>
            <a:pPr algn="just"/>
            <a:r>
              <a:rPr lang="en-US" sz="2600" dirty="0">
                <a:solidFill>
                  <a:srgbClr val="00B0F0"/>
                </a:solidFill>
                <a:ea typeface="+mn-lt"/>
                <a:cs typeface="+mn-lt"/>
              </a:rPr>
              <a:t>    print(s1.isalnum())</a:t>
            </a:r>
            <a:endParaRPr lang="en-US" dirty="0">
              <a:solidFill>
                <a:srgbClr val="000000"/>
              </a:solidFill>
              <a:ea typeface="+mn-lt"/>
              <a:cs typeface="+mn-lt"/>
            </a:endParaRPr>
          </a:p>
          <a:p>
            <a:pPr algn="just"/>
            <a:r>
              <a:rPr lang="en-US" sz="2600" dirty="0">
                <a:solidFill>
                  <a:srgbClr val="00B0F0"/>
                </a:solidFill>
                <a:ea typeface="+mn-lt"/>
                <a:cs typeface="+mn-lt"/>
              </a:rPr>
              <a:t>    print(s1.isalpha())</a:t>
            </a:r>
            <a:endParaRPr lang="en-US" dirty="0">
              <a:solidFill>
                <a:srgbClr val="00B0F0"/>
              </a:solidFill>
              <a:ea typeface="+mn-lt"/>
              <a:cs typeface="+mn-lt"/>
            </a:endParaRPr>
          </a:p>
          <a:p>
            <a:pPr algn="just"/>
            <a:r>
              <a:rPr lang="en-US" sz="2600" dirty="0">
                <a:solidFill>
                  <a:srgbClr val="00B0F0"/>
                </a:solidFill>
                <a:ea typeface="+mn-lt"/>
                <a:cs typeface="+mn-lt"/>
              </a:rPr>
              <a:t>    print(s1.isupper())</a:t>
            </a:r>
            <a:endParaRPr lang="en-US" dirty="0"/>
          </a:p>
          <a:p>
            <a:pPr algn="just"/>
            <a:r>
              <a:rPr lang="en-US" sz="2600" dirty="0">
                <a:solidFill>
                  <a:srgbClr val="00B0F0"/>
                </a:solidFill>
                <a:ea typeface="+mn-lt"/>
                <a:cs typeface="+mn-lt"/>
              </a:rPr>
              <a:t>    print(s1.startwith("He"))</a:t>
            </a:r>
          </a:p>
          <a:p>
            <a:pPr algn="just"/>
            <a:r>
              <a:rPr lang="en-US" sz="2600" dirty="0">
                <a:solidFill>
                  <a:srgbClr val="00B0F0"/>
                </a:solidFill>
                <a:ea typeface="+mn-lt"/>
                <a:cs typeface="+mn-lt"/>
              </a:rPr>
              <a:t>    print(s1.endswith("z"))</a:t>
            </a:r>
            <a:endParaRPr lang="en-US" dirty="0">
              <a:solidFill>
                <a:srgbClr val="00B0F0"/>
              </a:solidFill>
              <a:ea typeface="+mn-lt"/>
              <a:cs typeface="+mn-lt"/>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92310"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STRUCTURE OF STRINGS</a:t>
            </a:r>
            <a:endParaRPr lang="en-US" sz="2800" dirty="0">
              <a:solidFill>
                <a:schemeClr val="bg1"/>
              </a:solidFill>
              <a:cs typeface="Tajawal Medium"/>
            </a:endParaRPr>
          </a:p>
        </p:txBody>
      </p:sp>
      <p:sp>
        <p:nvSpPr>
          <p:cNvPr id="7" name="TextBox 6">
            <a:extLst>
              <a:ext uri="{FF2B5EF4-FFF2-40B4-BE49-F238E27FC236}">
                <a16:creationId xmlns:a16="http://schemas.microsoft.com/office/drawing/2014/main" id="{2803823A-F01B-85B7-DC72-CDD0C2DF85D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5284494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92310"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STRUCTURE OF STRINGS</a:t>
            </a:r>
            <a:endParaRPr lang="en-US" sz="2800" dirty="0">
              <a:solidFill>
                <a:schemeClr val="bg1"/>
              </a:solidFill>
              <a:cs typeface="Tajawal Medium"/>
            </a:endParaRPr>
          </a:p>
        </p:txBody>
      </p:sp>
      <p:sp>
        <p:nvSpPr>
          <p:cNvPr id="7" name="TextBox 6">
            <a:extLst>
              <a:ext uri="{FF2B5EF4-FFF2-40B4-BE49-F238E27FC236}">
                <a16:creationId xmlns:a16="http://schemas.microsoft.com/office/drawing/2014/main" id="{2803823A-F01B-85B7-DC72-CDD0C2DF85D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graphicFrame>
        <p:nvGraphicFramePr>
          <p:cNvPr id="8" name="Table 11">
            <a:extLst>
              <a:ext uri="{FF2B5EF4-FFF2-40B4-BE49-F238E27FC236}">
                <a16:creationId xmlns:a16="http://schemas.microsoft.com/office/drawing/2014/main" id="{89232743-4B8F-F0F9-F9F3-A93553DB7259}"/>
              </a:ext>
            </a:extLst>
          </p:cNvPr>
          <p:cNvGraphicFramePr>
            <a:graphicFrameLocks noGrp="1"/>
          </p:cNvGraphicFramePr>
          <p:nvPr>
            <p:extLst>
              <p:ext uri="{D42A27DB-BD31-4B8C-83A1-F6EECF244321}">
                <p14:modId xmlns:p14="http://schemas.microsoft.com/office/powerpoint/2010/main" val="204235473"/>
              </p:ext>
            </p:extLst>
          </p:nvPr>
        </p:nvGraphicFramePr>
        <p:xfrm>
          <a:off x="1335945" y="1958829"/>
          <a:ext cx="9632828" cy="3540760"/>
        </p:xfrm>
        <a:graphic>
          <a:graphicData uri="http://schemas.openxmlformats.org/drawingml/2006/table">
            <a:tbl>
              <a:tblPr firstRow="1" bandRow="1">
                <a:tableStyleId>{5C22544A-7EE6-4342-B048-85BDC9FD1C3A}</a:tableStyleId>
              </a:tblPr>
              <a:tblGrid>
                <a:gridCol w="2861093">
                  <a:extLst>
                    <a:ext uri="{9D8B030D-6E8A-4147-A177-3AD203B41FA5}">
                      <a16:colId xmlns:a16="http://schemas.microsoft.com/office/drawing/2014/main" val="381231526"/>
                    </a:ext>
                  </a:extLst>
                </a:gridCol>
                <a:gridCol w="6771735">
                  <a:extLst>
                    <a:ext uri="{9D8B030D-6E8A-4147-A177-3AD203B41FA5}">
                      <a16:colId xmlns:a16="http://schemas.microsoft.com/office/drawing/2014/main" val="1415746038"/>
                    </a:ext>
                  </a:extLst>
                </a:gridCol>
              </a:tblGrid>
              <a:tr h="370840">
                <a:tc>
                  <a:txBody>
                    <a:bodyPr/>
                    <a:lstStyle/>
                    <a:p>
                      <a:r>
                        <a:rPr lang="en-US" b="1" dirty="0"/>
                        <a:t>Function</a:t>
                      </a:r>
                    </a:p>
                  </a:txBody>
                  <a:tcPr/>
                </a:tc>
                <a:tc>
                  <a:txBody>
                    <a:bodyPr/>
                    <a:lstStyle/>
                    <a:p>
                      <a:r>
                        <a:rPr lang="en-US" b="1" dirty="0"/>
                        <a:t>Description</a:t>
                      </a:r>
                    </a:p>
                  </a:txBody>
                  <a:tcPr/>
                </a:tc>
                <a:extLst>
                  <a:ext uri="{0D108BD9-81ED-4DB2-BD59-A6C34878D82A}">
                    <a16:rowId xmlns:a16="http://schemas.microsoft.com/office/drawing/2014/main" val="689874507"/>
                  </a:ext>
                </a:extLst>
              </a:tr>
              <a:tr h="370840">
                <a:tc>
                  <a:txBody>
                    <a:bodyPr/>
                    <a:lstStyle/>
                    <a:p>
                      <a:pPr lvl="0">
                        <a:buNone/>
                      </a:pPr>
                      <a:r>
                        <a:rPr lang="en-US" sz="1800" b="1" i="0" u="none" strike="noStrike" kern="1200" noProof="0" dirty="0">
                          <a:solidFill>
                            <a:schemeClr val="dk1"/>
                          </a:solidFill>
                          <a:latin typeface="Calibri"/>
                          <a:ea typeface="+mn-ea"/>
                          <a:cs typeface="+mn-cs"/>
                        </a:rPr>
                        <a:t>replace(old, new)</a:t>
                      </a:r>
                      <a:endParaRPr lang="en-US" sz="1800" b="1" i="0" u="none" strike="noStrike" kern="1200" dirty="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latin typeface="Calibri"/>
                        </a:rPr>
                        <a:t>to</a:t>
                      </a:r>
                      <a:r>
                        <a:rPr lang="en-US" sz="2000" b="0" i="0" u="none" strike="noStrike" noProof="0" dirty="0">
                          <a:solidFill>
                            <a:srgbClr val="0A1F61"/>
                          </a:solidFill>
                          <a:latin typeface="Calibri"/>
                        </a:rPr>
                        <a:t> replace each old substring by new substring.</a:t>
                      </a:r>
                      <a:endParaRPr lang="en-US" sz="2000"/>
                    </a:p>
                  </a:txBody>
                  <a:tcPr/>
                </a:tc>
                <a:extLst>
                  <a:ext uri="{0D108BD9-81ED-4DB2-BD59-A6C34878D82A}">
                    <a16:rowId xmlns:a16="http://schemas.microsoft.com/office/drawing/2014/main" val="3555194046"/>
                  </a:ext>
                </a:extLst>
              </a:tr>
              <a:tr h="370840">
                <a:tc>
                  <a:txBody>
                    <a:bodyPr/>
                    <a:lstStyle/>
                    <a:p>
                      <a:pPr lvl="0">
                        <a:buNone/>
                      </a:pPr>
                      <a:r>
                        <a:rPr lang="en-US" sz="1800" b="1" i="0" u="none" strike="noStrike" kern="1200" noProof="0" dirty="0">
                          <a:solidFill>
                            <a:schemeClr val="dk1"/>
                          </a:solidFill>
                          <a:latin typeface="Calibri"/>
                          <a:ea typeface="+mn-ea"/>
                          <a:cs typeface="+mn-cs"/>
                        </a:rPr>
                        <a:t>split(delimiter)</a:t>
                      </a:r>
                      <a:endParaRPr lang="en-US" sz="1800" b="1" i="0" u="none" strike="noStrike" kern="1200" dirty="0">
                        <a:solidFill>
                          <a:schemeClr val="dk1"/>
                        </a:solidFill>
                        <a:latin typeface="Calibri"/>
                        <a:ea typeface="+mn-ea"/>
                        <a:cs typeface="+mn-cs"/>
                      </a:endParaRPr>
                    </a:p>
                  </a:txBody>
                  <a:tcPr/>
                </a:tc>
                <a:tc>
                  <a:txBody>
                    <a:bodyPr/>
                    <a:lstStyle/>
                    <a:p>
                      <a:pPr lvl="0">
                        <a:buNone/>
                      </a:pPr>
                      <a:r>
                        <a:rPr lang="en-US" sz="2000" b="0" i="0" u="none" strike="noStrike" noProof="0" dirty="0">
                          <a:solidFill>
                            <a:srgbClr val="FFC000"/>
                          </a:solidFill>
                          <a:latin typeface="Calibri"/>
                        </a:rPr>
                        <a:t>to</a:t>
                      </a:r>
                      <a:r>
                        <a:rPr lang="en-US" sz="2000" b="0" i="0" u="none" strike="noStrike" noProof="0" dirty="0">
                          <a:solidFill>
                            <a:srgbClr val="0A1F61"/>
                          </a:solidFill>
                          <a:latin typeface="Calibri"/>
                        </a:rPr>
                        <a:t> split the string according to the delimiter.</a:t>
                      </a:r>
                      <a:endParaRPr lang="en-US" sz="2000"/>
                    </a:p>
                  </a:txBody>
                  <a:tcPr/>
                </a:tc>
                <a:extLst>
                  <a:ext uri="{0D108BD9-81ED-4DB2-BD59-A6C34878D82A}">
                    <a16:rowId xmlns:a16="http://schemas.microsoft.com/office/drawing/2014/main" val="3371103640"/>
                  </a:ext>
                </a:extLst>
              </a:tr>
              <a:tr h="370840">
                <a:tc>
                  <a:txBody>
                    <a:bodyPr/>
                    <a:lstStyle/>
                    <a:p>
                      <a:pPr lvl="0">
                        <a:buNone/>
                      </a:pPr>
                      <a:r>
                        <a:rPr lang="en-US" sz="1800" b="1" i="0" u="none" strike="noStrike" kern="1200" noProof="0" dirty="0">
                          <a:solidFill>
                            <a:schemeClr val="dk1"/>
                          </a:solidFill>
                          <a:latin typeface="Calibri"/>
                          <a:ea typeface="+mn-ea"/>
                          <a:cs typeface="+mn-cs"/>
                        </a:rPr>
                        <a:t>count(substring)</a:t>
                      </a:r>
                      <a:endParaRPr lang="en-US" sz="1800" b="1" i="0" u="none" strike="noStrike" kern="1200" dirty="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latin typeface="Calibri"/>
                        </a:rPr>
                        <a:t>to</a:t>
                      </a:r>
                      <a:r>
                        <a:rPr lang="en-US" sz="2000" b="0" i="0" u="none" strike="noStrike" noProof="0" dirty="0">
                          <a:solidFill>
                            <a:srgbClr val="0A1F61"/>
                          </a:solidFill>
                          <a:latin typeface="Calibri"/>
                        </a:rPr>
                        <a:t> count the number of occurrence of  the given substring.</a:t>
                      </a:r>
                      <a:endParaRPr lang="en-US" sz="2000" b="0" i="0" u="none" strike="noStrike" noProof="0">
                        <a:latin typeface="Calibri"/>
                      </a:endParaRPr>
                    </a:p>
                  </a:txBody>
                  <a:tcPr/>
                </a:tc>
                <a:extLst>
                  <a:ext uri="{0D108BD9-81ED-4DB2-BD59-A6C34878D82A}">
                    <a16:rowId xmlns:a16="http://schemas.microsoft.com/office/drawing/2014/main" val="3178637721"/>
                  </a:ext>
                </a:extLst>
              </a:tr>
              <a:tr h="370840">
                <a:tc>
                  <a:txBody>
                    <a:bodyPr/>
                    <a:lstStyle/>
                    <a:p>
                      <a:pPr lvl="0">
                        <a:buNone/>
                      </a:pPr>
                      <a:r>
                        <a:rPr lang="en-US" sz="1800" b="1" i="0" u="none" strike="noStrike" kern="1200" noProof="0" dirty="0">
                          <a:solidFill>
                            <a:schemeClr val="dk1"/>
                          </a:solidFill>
                          <a:latin typeface="Calibri"/>
                          <a:ea typeface="+mn-ea"/>
                          <a:cs typeface="+mn-cs"/>
                        </a:rPr>
                        <a:t>find(substring)</a:t>
                      </a:r>
                      <a:endParaRPr lang="en-US" sz="1800" b="1" i="0" u="none" strike="noStrike" kern="1200" dirty="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rPr>
                        <a:t>to</a:t>
                      </a:r>
                      <a:r>
                        <a:rPr lang="en-US" sz="2000" b="0" i="0" u="none" strike="noStrike" noProof="0" dirty="0">
                          <a:solidFill>
                            <a:srgbClr val="0A1F61"/>
                          </a:solidFill>
                        </a:rPr>
                        <a:t> </a:t>
                      </a:r>
                      <a:r>
                        <a:rPr lang="en-US" sz="2000" b="0" i="0" u="none" strike="noStrike" noProof="0" dirty="0">
                          <a:solidFill>
                            <a:srgbClr val="0A1F61"/>
                          </a:solidFill>
                          <a:latin typeface="Calibri"/>
                        </a:rPr>
                        <a:t> find the index of the substring in the string.</a:t>
                      </a:r>
                      <a:endParaRPr lang="en-US" sz="2000"/>
                    </a:p>
                  </a:txBody>
                  <a:tcPr/>
                </a:tc>
                <a:extLst>
                  <a:ext uri="{0D108BD9-81ED-4DB2-BD59-A6C34878D82A}">
                    <a16:rowId xmlns:a16="http://schemas.microsoft.com/office/drawing/2014/main" val="1193852464"/>
                  </a:ext>
                </a:extLst>
              </a:tr>
              <a:tr h="370840">
                <a:tc>
                  <a:txBody>
                    <a:bodyPr/>
                    <a:lstStyle/>
                    <a:p>
                      <a:pPr lvl="0">
                        <a:buNone/>
                      </a:pPr>
                      <a:r>
                        <a:rPr lang="en-US" sz="1800" b="1" i="0" u="none" strike="noStrike" kern="1200" noProof="0" dirty="0" err="1">
                          <a:solidFill>
                            <a:schemeClr val="dk1"/>
                          </a:solidFill>
                          <a:latin typeface="Calibri"/>
                          <a:ea typeface="+mn-ea"/>
                          <a:cs typeface="+mn-cs"/>
                        </a:rPr>
                        <a:t>rfind</a:t>
                      </a:r>
                      <a:r>
                        <a:rPr lang="en-US" sz="1800" b="1" i="0" u="none" strike="noStrike" kern="1200" noProof="0" dirty="0">
                          <a:solidFill>
                            <a:schemeClr val="dk1"/>
                          </a:solidFill>
                          <a:latin typeface="Calibri"/>
                          <a:ea typeface="+mn-ea"/>
                          <a:cs typeface="+mn-cs"/>
                        </a:rPr>
                        <a:t>(substring)</a:t>
                      </a:r>
                      <a:endParaRPr lang="en-US" sz="1800" b="1" i="0" u="none" strike="noStrike" kern="1200" dirty="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rPr>
                        <a:t>to</a:t>
                      </a:r>
                      <a:r>
                        <a:rPr lang="en-US" sz="2000" b="0" i="0" u="none" strike="noStrike" noProof="0" dirty="0">
                          <a:solidFill>
                            <a:srgbClr val="0A1F61"/>
                          </a:solidFill>
                        </a:rPr>
                        <a:t> </a:t>
                      </a:r>
                      <a:r>
                        <a:rPr lang="en-US" sz="2000" b="0" i="0" u="none" strike="noStrike" noProof="0" dirty="0">
                          <a:solidFill>
                            <a:srgbClr val="0A1F61"/>
                          </a:solidFill>
                          <a:latin typeface="Calibri"/>
                        </a:rPr>
                        <a:t> find the last index of the substring in the string.</a:t>
                      </a:r>
                      <a:endParaRPr lang="en-US" sz="2000" b="0" i="0" u="none" strike="noStrike" noProof="0">
                        <a:latin typeface="Calibri"/>
                      </a:endParaRPr>
                    </a:p>
                  </a:txBody>
                  <a:tcPr/>
                </a:tc>
                <a:extLst>
                  <a:ext uri="{0D108BD9-81ED-4DB2-BD59-A6C34878D82A}">
                    <a16:rowId xmlns:a16="http://schemas.microsoft.com/office/drawing/2014/main" val="4032403780"/>
                  </a:ext>
                </a:extLst>
              </a:tr>
              <a:tr h="370840">
                <a:tc>
                  <a:txBody>
                    <a:bodyPr/>
                    <a:lstStyle/>
                    <a:p>
                      <a:pPr lvl="0">
                        <a:buNone/>
                      </a:pPr>
                      <a:r>
                        <a:rPr lang="en-US" sz="1800" b="1" i="0" u="none" strike="noStrike" kern="1200" noProof="0" dirty="0">
                          <a:solidFill>
                            <a:schemeClr val="dk1"/>
                          </a:solidFill>
                          <a:latin typeface="Calibri"/>
                          <a:ea typeface="+mn-ea"/>
                          <a:cs typeface="+mn-cs"/>
                        </a:rPr>
                        <a:t>capitalize()</a:t>
                      </a:r>
                      <a:endParaRPr lang="en-US" sz="1800" b="1" i="0" u="none" strike="noStrike" kern="1200" dirty="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rPr>
                        <a:t>to</a:t>
                      </a:r>
                      <a:r>
                        <a:rPr lang="en-US" sz="2000" b="0" i="0" u="none" strike="noStrike" noProof="0" dirty="0">
                          <a:solidFill>
                            <a:srgbClr val="0A1F61"/>
                          </a:solidFill>
                        </a:rPr>
                        <a:t> </a:t>
                      </a:r>
                      <a:r>
                        <a:rPr lang="en-US" sz="2000" b="0" i="0" u="none" strike="noStrike" noProof="0" dirty="0">
                          <a:solidFill>
                            <a:srgbClr val="0A1F61"/>
                          </a:solidFill>
                          <a:latin typeface="Calibri"/>
                        </a:rPr>
                        <a:t> capitalize the first letter of a string.</a:t>
                      </a:r>
                      <a:endParaRPr lang="en-US" sz="2000" b="0" i="0" u="none" strike="noStrike" noProof="0">
                        <a:latin typeface="Calibri"/>
                      </a:endParaRPr>
                    </a:p>
                  </a:txBody>
                  <a:tcPr/>
                </a:tc>
                <a:extLst>
                  <a:ext uri="{0D108BD9-81ED-4DB2-BD59-A6C34878D82A}">
                    <a16:rowId xmlns:a16="http://schemas.microsoft.com/office/drawing/2014/main" val="873138656"/>
                  </a:ext>
                </a:extLst>
              </a:tr>
              <a:tr h="370840">
                <a:tc>
                  <a:txBody>
                    <a:bodyPr/>
                    <a:lstStyle/>
                    <a:p>
                      <a:pPr lvl="0">
                        <a:buNone/>
                      </a:pPr>
                      <a:r>
                        <a:rPr lang="en-US" sz="1800" b="1" i="0" u="none" strike="noStrike" kern="1200" noProof="0" dirty="0">
                          <a:solidFill>
                            <a:schemeClr val="dk1"/>
                          </a:solidFill>
                          <a:latin typeface="Calibri"/>
                          <a:ea typeface="+mn-ea"/>
                          <a:cs typeface="+mn-cs"/>
                        </a:rPr>
                        <a:t>lower()</a:t>
                      </a:r>
                      <a:endParaRPr lang="en-US" sz="1800" b="1" i="0" u="none" strike="noStrike" kern="1200" dirty="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rPr>
                        <a:t>to</a:t>
                      </a:r>
                      <a:r>
                        <a:rPr lang="en-US" sz="2000" b="0" i="0" u="none" strike="noStrike" noProof="0" dirty="0">
                          <a:solidFill>
                            <a:srgbClr val="0A1F61"/>
                          </a:solidFill>
                        </a:rPr>
                        <a:t> </a:t>
                      </a:r>
                      <a:r>
                        <a:rPr lang="en-US" sz="2000" b="0" i="0" u="none" strike="noStrike" noProof="0" dirty="0">
                          <a:solidFill>
                            <a:srgbClr val="0A1F61"/>
                          </a:solidFill>
                          <a:latin typeface="Calibri"/>
                        </a:rPr>
                        <a:t> convert the string to lower case.</a:t>
                      </a:r>
                      <a:endParaRPr lang="en-US" sz="2000"/>
                    </a:p>
                  </a:txBody>
                  <a:tcPr/>
                </a:tc>
                <a:extLst>
                  <a:ext uri="{0D108BD9-81ED-4DB2-BD59-A6C34878D82A}">
                    <a16:rowId xmlns:a16="http://schemas.microsoft.com/office/drawing/2014/main" val="3134099793"/>
                  </a:ext>
                </a:extLst>
              </a:tr>
              <a:tr h="370839">
                <a:tc>
                  <a:txBody>
                    <a:bodyPr/>
                    <a:lstStyle/>
                    <a:p>
                      <a:pPr lvl="0">
                        <a:buNone/>
                      </a:pPr>
                      <a:r>
                        <a:rPr lang="en-US" sz="1800" b="1" i="0" u="none" strike="noStrike" kern="1200" noProof="0" dirty="0">
                          <a:solidFill>
                            <a:schemeClr val="dk1"/>
                          </a:solidFill>
                          <a:latin typeface="Calibri"/>
                          <a:ea typeface="+mn-ea"/>
                          <a:cs typeface="+mn-cs"/>
                        </a:rPr>
                        <a:t>upper()</a:t>
                      </a:r>
                      <a:endParaRPr lang="en-US" sz="1800" b="1" i="0" u="none" strike="noStrike" kern="1200" dirty="0">
                        <a:solidFill>
                          <a:schemeClr val="dk1"/>
                        </a:solidFill>
                        <a:latin typeface="Calibri"/>
                        <a:ea typeface="+mn-ea"/>
                        <a:cs typeface="+mn-cs"/>
                      </a:endParaRPr>
                    </a:p>
                  </a:txBody>
                  <a:tcPr/>
                </a:tc>
                <a:tc>
                  <a:txBody>
                    <a:bodyPr/>
                    <a:lstStyle/>
                    <a:p>
                      <a:pPr lvl="0" algn="just">
                        <a:lnSpc>
                          <a:spcPct val="100000"/>
                        </a:lnSpc>
                        <a:spcBef>
                          <a:spcPts val="0"/>
                        </a:spcBef>
                        <a:spcAft>
                          <a:spcPts val="0"/>
                        </a:spcAft>
                        <a:buNone/>
                      </a:pPr>
                      <a:r>
                        <a:rPr lang="en-US" sz="2000" b="0" i="0" u="none" strike="noStrike" noProof="0" dirty="0">
                          <a:solidFill>
                            <a:srgbClr val="FFC000"/>
                          </a:solidFill>
                        </a:rPr>
                        <a:t>to</a:t>
                      </a:r>
                      <a:r>
                        <a:rPr lang="en-US" sz="2000" b="0" i="0" u="none" strike="noStrike" noProof="0" dirty="0">
                          <a:solidFill>
                            <a:srgbClr val="0A1F61"/>
                          </a:solidFill>
                        </a:rPr>
                        <a:t> </a:t>
                      </a:r>
                      <a:r>
                        <a:rPr lang="en-US" sz="2000" b="0" i="0" u="none" strike="noStrike" noProof="0" dirty="0">
                          <a:solidFill>
                            <a:srgbClr val="0A1F61"/>
                          </a:solidFill>
                          <a:latin typeface="Calibri"/>
                        </a:rPr>
                        <a:t> convert the string to upper case.</a:t>
                      </a:r>
                      <a:endParaRPr lang="en-US" sz="2000" b="0" i="0" u="none" strike="noStrike" noProof="0">
                        <a:latin typeface="Calibri"/>
                      </a:endParaRPr>
                    </a:p>
                  </a:txBody>
                  <a:tcPr/>
                </a:tc>
                <a:extLst>
                  <a:ext uri="{0D108BD9-81ED-4DB2-BD59-A6C34878D82A}">
                    <a16:rowId xmlns:a16="http://schemas.microsoft.com/office/drawing/2014/main" val="3846322631"/>
                  </a:ext>
                </a:extLst>
              </a:tr>
            </a:tbl>
          </a:graphicData>
        </a:graphic>
      </p:graphicFrame>
    </p:spTree>
    <p:extLst>
      <p:ext uri="{BB962C8B-B14F-4D97-AF65-F5344CB8AC3E}">
        <p14:creationId xmlns:p14="http://schemas.microsoft.com/office/powerpoint/2010/main" val="20880011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88293" y="1952550"/>
            <a:ext cx="10083231" cy="2893100"/>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Code:</a:t>
            </a:r>
          </a:p>
          <a:p>
            <a:pPr algn="just"/>
            <a:r>
              <a:rPr lang="en-US" sz="2600" dirty="0">
                <a:solidFill>
                  <a:srgbClr val="00B0F0"/>
                </a:solidFill>
                <a:ea typeface="+mn-lt"/>
                <a:cs typeface="+mn-lt"/>
              </a:rPr>
              <a:t>    s1 = "Hello World"</a:t>
            </a:r>
          </a:p>
          <a:p>
            <a:pPr algn="just"/>
            <a:r>
              <a:rPr lang="en-US" sz="2600" dirty="0">
                <a:solidFill>
                  <a:srgbClr val="00B0F0"/>
                </a:solidFill>
                <a:ea typeface="+mn-lt"/>
                <a:cs typeface="+mn-lt"/>
              </a:rPr>
              <a:t>    print(s1.replace("e", "E"))</a:t>
            </a:r>
            <a:endParaRPr lang="en-US" dirty="0">
              <a:solidFill>
                <a:srgbClr val="000000"/>
              </a:solidFill>
              <a:ea typeface="+mn-lt"/>
              <a:cs typeface="+mn-lt"/>
            </a:endParaRPr>
          </a:p>
          <a:p>
            <a:pPr algn="just"/>
            <a:r>
              <a:rPr lang="en-US" sz="2600" dirty="0">
                <a:solidFill>
                  <a:srgbClr val="00B0F0"/>
                </a:solidFill>
                <a:ea typeface="+mn-lt"/>
                <a:cs typeface="+mn-lt"/>
              </a:rPr>
              <a:t>    print(s1.split(' '))</a:t>
            </a:r>
            <a:endParaRPr lang="en-US" dirty="0">
              <a:solidFill>
                <a:srgbClr val="00B0F0"/>
              </a:solidFill>
              <a:ea typeface="+mn-lt"/>
              <a:cs typeface="+mn-lt"/>
            </a:endParaRPr>
          </a:p>
          <a:p>
            <a:pPr algn="just"/>
            <a:r>
              <a:rPr lang="en-US" sz="2600" dirty="0">
                <a:solidFill>
                  <a:srgbClr val="00B0F0"/>
                </a:solidFill>
                <a:ea typeface="+mn-lt"/>
                <a:cs typeface="+mn-lt"/>
              </a:rPr>
              <a:t>    print(s1.count('l'))</a:t>
            </a:r>
            <a:endParaRPr lang="en-US" dirty="0"/>
          </a:p>
          <a:p>
            <a:pPr algn="just"/>
            <a:r>
              <a:rPr lang="en-US" sz="2600" dirty="0">
                <a:solidFill>
                  <a:srgbClr val="00B0F0"/>
                </a:solidFill>
                <a:ea typeface="+mn-lt"/>
                <a:cs typeface="+mn-lt"/>
              </a:rPr>
              <a:t>    print(s1.find("l"))</a:t>
            </a:r>
          </a:p>
          <a:p>
            <a:pPr algn="just"/>
            <a:r>
              <a:rPr lang="en-US" sz="2600" dirty="0">
                <a:solidFill>
                  <a:srgbClr val="00B0F0"/>
                </a:solidFill>
                <a:ea typeface="+mn-lt"/>
                <a:cs typeface="+mn-lt"/>
              </a:rPr>
              <a:t>    print(s1.rfind("l"))</a:t>
            </a:r>
            <a:endParaRPr lang="en-US" dirty="0">
              <a:solidFill>
                <a:srgbClr val="00B0F0"/>
              </a:solidFill>
              <a:ea typeface="+mn-lt"/>
              <a:cs typeface="+mn-lt"/>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92310"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STRUCTURE OF STRINGS</a:t>
            </a:r>
            <a:endParaRPr lang="en-US" sz="2800" dirty="0">
              <a:solidFill>
                <a:schemeClr val="bg1"/>
              </a:solidFill>
              <a:cs typeface="Tajawal Medium"/>
            </a:endParaRPr>
          </a:p>
        </p:txBody>
      </p:sp>
      <p:sp>
        <p:nvSpPr>
          <p:cNvPr id="7" name="TextBox 6">
            <a:extLst>
              <a:ext uri="{FF2B5EF4-FFF2-40B4-BE49-F238E27FC236}">
                <a16:creationId xmlns:a16="http://schemas.microsoft.com/office/drawing/2014/main" id="{2803823A-F01B-85B7-DC72-CDD0C2DF85D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9758810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73916" y="2139456"/>
            <a:ext cx="10083231" cy="2092881"/>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Python’s subscript operator can be used to obtain a substring through a process called slicing.</a:t>
            </a:r>
          </a:p>
          <a:p>
            <a:pPr marL="742950" lvl="1" indent="-285750" algn="just">
              <a:buFont typeface="Arial"/>
              <a:buChar char="•"/>
            </a:pPr>
            <a:r>
              <a:rPr lang="en-US" sz="2600" dirty="0">
                <a:solidFill>
                  <a:srgbClr val="0A1F61"/>
                </a:solidFill>
                <a:ea typeface="+mn-lt"/>
                <a:cs typeface="+mn-lt"/>
              </a:rPr>
              <a:t>S[1]</a:t>
            </a:r>
          </a:p>
          <a:p>
            <a:pPr marL="742950" lvl="1" indent="-285750" algn="just">
              <a:buFont typeface="Arial"/>
              <a:buChar char="•"/>
            </a:pPr>
            <a:r>
              <a:rPr lang="en-US" sz="2600" dirty="0">
                <a:solidFill>
                  <a:srgbClr val="0A1F61"/>
                </a:solidFill>
                <a:ea typeface="+mn-lt"/>
                <a:cs typeface="+mn-lt"/>
              </a:rPr>
              <a:t>S[-1]</a:t>
            </a:r>
          </a:p>
          <a:p>
            <a:pPr marL="742950" lvl="1" indent="-285750" algn="just">
              <a:buFont typeface="Arial"/>
              <a:buChar char="•"/>
            </a:pPr>
            <a:r>
              <a:rPr lang="en-US" sz="2600" dirty="0">
                <a:solidFill>
                  <a:srgbClr val="0A1F61"/>
                </a:solidFill>
                <a:ea typeface="+mn-lt"/>
                <a:cs typeface="+mn-lt"/>
              </a:rPr>
              <a:t>S[0 : 3] # from 0 to 3-1</a:t>
            </a:r>
            <a:endParaRPr lang="en-US" dirty="0"/>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500970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SLICING FOR SUBSTRINGS</a:t>
            </a:r>
            <a:endParaRPr lang="en-US" sz="2800" dirty="0">
              <a:solidFill>
                <a:schemeClr val="bg1"/>
              </a:solidFill>
              <a:cs typeface="Tajawal Medium"/>
            </a:endParaRPr>
          </a:p>
        </p:txBody>
      </p:sp>
    </p:spTree>
    <p:extLst>
      <p:ext uri="{BB962C8B-B14F-4D97-AF65-F5344CB8AC3E}">
        <p14:creationId xmlns:p14="http://schemas.microsoft.com/office/powerpoint/2010/main" val="23436902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30785" y="2211342"/>
            <a:ext cx="10241381" cy="2893100"/>
          </a:xfrm>
          <a:prstGeom prst="rect">
            <a:avLst/>
          </a:prstGeom>
          <a:noFill/>
        </p:spPr>
        <p:txBody>
          <a:bodyPr wrap="square" lIns="91440" tIns="45720" rIns="91440" bIns="45720" rtlCol="0" anchor="t">
            <a:spAutoFit/>
          </a:bodyPr>
          <a:lstStyle/>
          <a:p>
            <a:pPr marL="285750" indent="-285750">
              <a:buFont typeface="Arial,Sans-Serif"/>
              <a:buChar char="•"/>
            </a:pPr>
            <a:r>
              <a:rPr lang="en-US" sz="2600" dirty="0">
                <a:solidFill>
                  <a:srgbClr val="0A1F61"/>
                </a:solidFill>
                <a:ea typeface="+mn-lt"/>
                <a:cs typeface="+mn-lt"/>
              </a:rPr>
              <a:t>Write a program that print each character of a given string from the end.</a:t>
            </a:r>
          </a:p>
          <a:p>
            <a:pPr marL="742950" lvl="1" indent="-285750">
              <a:buFont typeface="Arial,Sans-Serif"/>
              <a:buChar char="•"/>
            </a:pPr>
            <a:r>
              <a:rPr lang="en-US" sz="2600" dirty="0">
                <a:solidFill>
                  <a:srgbClr val="0A1F61"/>
                </a:solidFill>
                <a:cs typeface="Calibri"/>
              </a:rPr>
              <a:t>Code for help:</a:t>
            </a:r>
          </a:p>
          <a:p>
            <a:pPr lvl="1"/>
            <a:r>
              <a:rPr lang="en-US" sz="2600" dirty="0">
                <a:solidFill>
                  <a:srgbClr val="00B0F0"/>
                </a:solidFill>
                <a:ea typeface="+mn-lt"/>
                <a:cs typeface="+mn-lt"/>
              </a:rPr>
              <a:t>s = "Hello"</a:t>
            </a:r>
            <a:endParaRPr lang="en-US" dirty="0">
              <a:solidFill>
                <a:srgbClr val="00B0F0"/>
              </a:solidFill>
              <a:cs typeface="Calibri"/>
            </a:endParaRPr>
          </a:p>
          <a:p>
            <a:pPr lvl="1"/>
            <a:r>
              <a:rPr lang="en-US" sz="2600" dirty="0" err="1">
                <a:solidFill>
                  <a:srgbClr val="00B0F0"/>
                </a:solidFill>
                <a:ea typeface="+mn-lt"/>
                <a:cs typeface="+mn-lt"/>
              </a:rPr>
              <a:t>i</a:t>
            </a:r>
            <a:r>
              <a:rPr lang="en-US" sz="2600" dirty="0">
                <a:solidFill>
                  <a:srgbClr val="00B0F0"/>
                </a:solidFill>
                <a:ea typeface="+mn-lt"/>
                <a:cs typeface="+mn-lt"/>
              </a:rPr>
              <a:t>= </a:t>
            </a:r>
            <a:r>
              <a:rPr lang="en-US" sz="2600" dirty="0" err="1">
                <a:solidFill>
                  <a:srgbClr val="00B0F0"/>
                </a:solidFill>
                <a:ea typeface="+mn-lt"/>
                <a:cs typeface="+mn-lt"/>
              </a:rPr>
              <a:t>len</a:t>
            </a:r>
            <a:r>
              <a:rPr lang="en-US" sz="2600" dirty="0">
                <a:solidFill>
                  <a:srgbClr val="00B0F0"/>
                </a:solidFill>
                <a:ea typeface="+mn-lt"/>
                <a:cs typeface="+mn-lt"/>
              </a:rPr>
              <a:t>(s)</a:t>
            </a:r>
            <a:endParaRPr lang="en-US" dirty="0">
              <a:solidFill>
                <a:srgbClr val="00B0F0"/>
              </a:solidFill>
              <a:cs typeface="Calibri"/>
            </a:endParaRPr>
          </a:p>
          <a:p>
            <a:pPr lvl="1"/>
            <a:r>
              <a:rPr lang="en-US" sz="2600" dirty="0">
                <a:solidFill>
                  <a:srgbClr val="00B0F0"/>
                </a:solidFill>
                <a:ea typeface="+mn-lt"/>
                <a:cs typeface="+mn-lt"/>
              </a:rPr>
              <a:t>while </a:t>
            </a:r>
            <a:r>
              <a:rPr lang="en-US" sz="2600" dirty="0" err="1">
                <a:solidFill>
                  <a:srgbClr val="00B0F0"/>
                </a:solidFill>
                <a:ea typeface="+mn-lt"/>
                <a:cs typeface="+mn-lt"/>
              </a:rPr>
              <a:t>i</a:t>
            </a:r>
            <a:r>
              <a:rPr lang="en-US" sz="2600" dirty="0">
                <a:solidFill>
                  <a:srgbClr val="00B0F0"/>
                </a:solidFill>
                <a:ea typeface="+mn-lt"/>
                <a:cs typeface="+mn-lt"/>
              </a:rPr>
              <a:t> &gt; 0:</a:t>
            </a:r>
            <a:endParaRPr lang="en-US" dirty="0">
              <a:solidFill>
                <a:srgbClr val="00B0F0"/>
              </a:solidFill>
              <a:cs typeface="Calibri"/>
            </a:endParaRPr>
          </a:p>
          <a:p>
            <a:pPr lvl="1"/>
            <a:r>
              <a:rPr lang="en-US" sz="2600" dirty="0">
                <a:solidFill>
                  <a:srgbClr val="00B0F0"/>
                </a:solidFill>
                <a:ea typeface="+mn-lt"/>
                <a:cs typeface="+mn-lt"/>
              </a:rPr>
              <a:t>     print(s[i-1])</a:t>
            </a:r>
            <a:endParaRPr lang="en-US" dirty="0">
              <a:solidFill>
                <a:srgbClr val="00B0F0"/>
              </a:solidFill>
              <a:cs typeface="Calibri"/>
            </a:endParaRPr>
          </a:p>
          <a:p>
            <a:pPr lvl="1"/>
            <a:r>
              <a:rPr lang="en-US" sz="2600" dirty="0">
                <a:solidFill>
                  <a:srgbClr val="00B0F0"/>
                </a:solidFill>
                <a:ea typeface="+mn-lt"/>
                <a:cs typeface="+mn-lt"/>
              </a:rPr>
              <a:t>     </a:t>
            </a:r>
            <a:r>
              <a:rPr lang="en-US" sz="2600" dirty="0" err="1">
                <a:solidFill>
                  <a:srgbClr val="00B0F0"/>
                </a:solidFill>
                <a:ea typeface="+mn-lt"/>
                <a:cs typeface="+mn-lt"/>
              </a:rPr>
              <a:t>i</a:t>
            </a:r>
            <a:r>
              <a:rPr lang="en-US" sz="2600" dirty="0">
                <a:solidFill>
                  <a:srgbClr val="00B0F0"/>
                </a:solidFill>
                <a:ea typeface="+mn-lt"/>
                <a:cs typeface="+mn-lt"/>
              </a:rPr>
              <a:t> -= 1</a:t>
            </a:r>
            <a:endParaRPr lang="en-US" dirty="0">
              <a:solidFill>
                <a:srgbClr val="00B0F0"/>
              </a:solidFill>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7" name="TextBox 6">
            <a:extLst>
              <a:ext uri="{FF2B5EF4-FFF2-40B4-BE49-F238E27FC236}">
                <a16:creationId xmlns:a16="http://schemas.microsoft.com/office/drawing/2014/main" id="{58C21504-F895-7132-C223-AEDA89C39DFE}"/>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3211986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88293" y="1952550"/>
            <a:ext cx="10083231" cy="2492990"/>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When using </a:t>
            </a:r>
            <a:r>
              <a:rPr lang="en-US" sz="2600" b="1" dirty="0">
                <a:solidFill>
                  <a:srgbClr val="0A1F61"/>
                </a:solidFill>
                <a:ea typeface="+mn-lt"/>
                <a:cs typeface="+mn-lt"/>
              </a:rPr>
              <a:t>in</a:t>
            </a:r>
            <a:r>
              <a:rPr lang="en-US" sz="2600" dirty="0">
                <a:solidFill>
                  <a:srgbClr val="0A1F61"/>
                </a:solidFill>
                <a:ea typeface="+mn-lt"/>
                <a:cs typeface="+mn-lt"/>
              </a:rPr>
              <a:t> operator, it returns </a:t>
            </a:r>
            <a:r>
              <a:rPr lang="en-US" sz="2600" b="1" dirty="0">
                <a:solidFill>
                  <a:srgbClr val="0A1F61"/>
                </a:solidFill>
                <a:ea typeface="+mn-lt"/>
                <a:cs typeface="+mn-lt"/>
              </a:rPr>
              <a:t>True</a:t>
            </a:r>
            <a:r>
              <a:rPr lang="en-US" sz="2600" dirty="0">
                <a:solidFill>
                  <a:srgbClr val="0A1F61"/>
                </a:solidFill>
                <a:ea typeface="+mn-lt"/>
                <a:cs typeface="+mn-lt"/>
              </a:rPr>
              <a:t> if target string is somewhere in search string, or </a:t>
            </a:r>
            <a:r>
              <a:rPr lang="en-US" sz="2600" b="1" dirty="0">
                <a:solidFill>
                  <a:srgbClr val="0A1F61"/>
                </a:solidFill>
                <a:ea typeface="+mn-lt"/>
                <a:cs typeface="+mn-lt"/>
              </a:rPr>
              <a:t>False</a:t>
            </a:r>
            <a:r>
              <a:rPr lang="en-US" sz="2600" dirty="0">
                <a:solidFill>
                  <a:srgbClr val="0A1F61"/>
                </a:solidFill>
                <a:ea typeface="+mn-lt"/>
                <a:cs typeface="+mn-lt"/>
              </a:rPr>
              <a:t> otherwise.</a:t>
            </a:r>
          </a:p>
          <a:p>
            <a:pPr marL="742950" lvl="1" indent="-285750" algn="just">
              <a:buFont typeface="Arial"/>
              <a:buChar char="•"/>
            </a:pPr>
            <a:r>
              <a:rPr lang="en-US" sz="2600" dirty="0">
                <a:solidFill>
                  <a:srgbClr val="0A1F61"/>
                </a:solidFill>
                <a:ea typeface="+mn-lt"/>
                <a:cs typeface="+mn-lt"/>
              </a:rPr>
              <a:t>Ex: </a:t>
            </a:r>
            <a:r>
              <a:rPr lang="en-US" sz="2600" dirty="0">
                <a:solidFill>
                  <a:srgbClr val="00B0F0"/>
                </a:solidFill>
                <a:ea typeface="+mn-lt"/>
                <a:cs typeface="+mn-lt"/>
              </a:rPr>
              <a:t>s1 = "I love Python"</a:t>
            </a:r>
          </a:p>
          <a:p>
            <a:pPr lvl="1" algn="just"/>
            <a:r>
              <a:rPr lang="en-US" sz="2600" dirty="0">
                <a:solidFill>
                  <a:srgbClr val="0A1F61"/>
                </a:solidFill>
                <a:ea typeface="+mn-lt"/>
                <a:cs typeface="+mn-lt"/>
              </a:rPr>
              <a:t>          </a:t>
            </a:r>
            <a:r>
              <a:rPr lang="en-US" sz="2600" dirty="0">
                <a:solidFill>
                  <a:srgbClr val="00B0F0"/>
                </a:solidFill>
                <a:ea typeface="+mn-lt"/>
                <a:cs typeface="+mn-lt"/>
              </a:rPr>
              <a:t>print("I" in s1)</a:t>
            </a:r>
          </a:p>
          <a:p>
            <a:pPr lvl="1" algn="just"/>
            <a:r>
              <a:rPr lang="en-US" sz="2600" dirty="0">
                <a:solidFill>
                  <a:srgbClr val="00B0F0"/>
                </a:solidFill>
                <a:ea typeface="+mn-lt"/>
                <a:cs typeface="+mn-lt"/>
              </a:rPr>
              <a:t>          print(" " in s1)</a:t>
            </a:r>
          </a:p>
          <a:p>
            <a:pPr lvl="1" algn="just"/>
            <a:r>
              <a:rPr lang="en-US" sz="2600" dirty="0">
                <a:solidFill>
                  <a:srgbClr val="00B0F0"/>
                </a:solidFill>
                <a:ea typeface="+mn-lt"/>
                <a:cs typeface="+mn-lt"/>
              </a:rPr>
              <a:t>          print("x" in s1)</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5128327"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TESTING FOR SUBSTRINGS</a:t>
            </a:r>
            <a:endParaRPr lang="en-US" sz="2800" dirty="0">
              <a:solidFill>
                <a:schemeClr val="bg1"/>
              </a:solidFill>
              <a:cs typeface="Tajawal Medium"/>
            </a:endParaRPr>
          </a:p>
        </p:txBody>
      </p:sp>
    </p:spTree>
    <p:extLst>
      <p:ext uri="{BB962C8B-B14F-4D97-AF65-F5344CB8AC3E}">
        <p14:creationId xmlns:p14="http://schemas.microsoft.com/office/powerpoint/2010/main" val="13813112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88293" y="1952550"/>
            <a:ext cx="10083231" cy="369331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It is easy to observe data crossing a network.</a:t>
            </a:r>
          </a:p>
          <a:p>
            <a:pPr marL="285750" indent="-285750" algn="just">
              <a:buFont typeface="Arial"/>
              <a:buChar char="•"/>
            </a:pPr>
            <a:endParaRPr lang="en-US" sz="2600" dirty="0">
              <a:solidFill>
                <a:srgbClr val="0A1F61"/>
              </a:solidFill>
              <a:ea typeface="+mn-lt"/>
              <a:cs typeface="+mn-lt"/>
            </a:endParaRPr>
          </a:p>
          <a:p>
            <a:pPr marL="285750" indent="-285750" algn="just">
              <a:buFont typeface="Arial"/>
              <a:buChar char="•"/>
            </a:pPr>
            <a:r>
              <a:rPr lang="en-US" sz="2600" b="1" dirty="0">
                <a:solidFill>
                  <a:srgbClr val="0A1F61"/>
                </a:solidFill>
                <a:ea typeface="+mn-lt"/>
                <a:cs typeface="+mn-lt"/>
              </a:rPr>
              <a:t>Data encryption</a:t>
            </a:r>
            <a:r>
              <a:rPr lang="en-US" sz="2600" dirty="0">
                <a:solidFill>
                  <a:srgbClr val="0A1F61"/>
                </a:solidFill>
                <a:ea typeface="+mn-lt"/>
                <a:cs typeface="+mn-lt"/>
              </a:rPr>
              <a:t> can be used to protect information transmitted on networks.</a:t>
            </a:r>
          </a:p>
          <a:p>
            <a:pPr marL="285750" indent="-285750" algn="just">
              <a:buFont typeface="Arial"/>
              <a:buChar char="•"/>
            </a:pPr>
            <a:endParaRPr lang="en-US" sz="2600" dirty="0">
              <a:solidFill>
                <a:srgbClr val="0A1F61"/>
              </a:solidFill>
              <a:ea typeface="+mn-lt"/>
              <a:cs typeface="+mn-lt"/>
            </a:endParaRPr>
          </a:p>
          <a:p>
            <a:pPr marL="285750" indent="-285750" algn="just">
              <a:buFont typeface="Arial"/>
              <a:buChar char="•"/>
            </a:pPr>
            <a:r>
              <a:rPr lang="en-US" sz="2600" dirty="0">
                <a:solidFill>
                  <a:srgbClr val="0A1F61"/>
                </a:solidFill>
                <a:ea typeface="+mn-lt"/>
                <a:cs typeface="+mn-lt"/>
              </a:rPr>
              <a:t>One or more keys are used to encrypt messages to produce </a:t>
            </a:r>
            <a:r>
              <a:rPr lang="en-US" sz="2600" u="sng" dirty="0">
                <a:solidFill>
                  <a:srgbClr val="0A1F61"/>
                </a:solidFill>
                <a:ea typeface="+mn-lt"/>
                <a:cs typeface="+mn-lt"/>
              </a:rPr>
              <a:t>cipher text</a:t>
            </a:r>
            <a:r>
              <a:rPr lang="en-US" sz="2600" dirty="0">
                <a:solidFill>
                  <a:srgbClr val="0A1F61"/>
                </a:solidFill>
                <a:ea typeface="+mn-lt"/>
                <a:cs typeface="+mn-lt"/>
              </a:rPr>
              <a:t>, and to </a:t>
            </a:r>
            <a:r>
              <a:rPr lang="en-US" sz="2600" u="sng" dirty="0">
                <a:solidFill>
                  <a:srgbClr val="0A1F61"/>
                </a:solidFill>
                <a:ea typeface="+mn-lt"/>
                <a:cs typeface="+mn-lt"/>
              </a:rPr>
              <a:t>decrypt cipher</a:t>
            </a:r>
            <a:r>
              <a:rPr lang="en-US" sz="2600" dirty="0">
                <a:solidFill>
                  <a:srgbClr val="0A1F61"/>
                </a:solidFill>
                <a:ea typeface="+mn-lt"/>
                <a:cs typeface="+mn-lt"/>
              </a:rPr>
              <a:t> text back to its original plain text form.</a:t>
            </a:r>
            <a:endParaRPr lang="en-US"/>
          </a:p>
          <a:p>
            <a:pPr marL="742950" lvl="1" indent="-285750" algn="just">
              <a:buFont typeface="Arial"/>
              <a:buChar char="•"/>
            </a:pPr>
            <a:endParaRPr lang="en-US" sz="2600" dirty="0">
              <a:solidFill>
                <a:srgbClr val="0A1F61"/>
              </a:solidFill>
              <a:ea typeface="+mn-lt"/>
              <a:cs typeface="+mn-lt"/>
            </a:endParaRPr>
          </a:p>
          <a:p>
            <a:pPr marL="742950" lvl="1" indent="-285750" algn="just">
              <a:buFont typeface="Arial"/>
              <a:buChar char="•"/>
            </a:pPr>
            <a:r>
              <a:rPr lang="en-US" sz="2600" dirty="0">
                <a:solidFill>
                  <a:srgbClr val="0A1F61"/>
                </a:solidFill>
                <a:ea typeface="+mn-lt"/>
                <a:cs typeface="+mn-lt"/>
              </a:rPr>
              <a:t>Examples: Caesar cipher, Block cipher.</a:t>
            </a:r>
            <a:endParaRPr lang="en-US" dirty="0"/>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502246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CASE STUDY FOR STRINGS</a:t>
            </a:r>
            <a:endParaRPr lang="en-US" sz="2800" dirty="0">
              <a:solidFill>
                <a:schemeClr val="bg1"/>
              </a:solidFill>
              <a:cs typeface="Tajawal Medium"/>
            </a:endParaRPr>
          </a:p>
        </p:txBody>
      </p:sp>
    </p:spTree>
    <p:extLst>
      <p:ext uri="{BB962C8B-B14F-4D97-AF65-F5344CB8AC3E}">
        <p14:creationId xmlns:p14="http://schemas.microsoft.com/office/powerpoint/2010/main" val="29799955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88293" y="1952550"/>
            <a:ext cx="10083231" cy="892552"/>
          </a:xfrm>
          <a:prstGeom prst="rect">
            <a:avLst/>
          </a:prstGeom>
          <a:noFill/>
        </p:spPr>
        <p:txBody>
          <a:bodyPr wrap="square" lIns="91440" tIns="45720" rIns="91440" bIns="45720" rtlCol="0" anchor="t">
            <a:spAutoFit/>
          </a:bodyPr>
          <a:lstStyle/>
          <a:p>
            <a:pPr marL="285750" indent="-285750" algn="just">
              <a:buFont typeface="Arial"/>
              <a:buChar char="•"/>
            </a:pPr>
            <a:r>
              <a:rPr lang="en-US" sz="2600" b="1" dirty="0">
                <a:solidFill>
                  <a:srgbClr val="0A1F61"/>
                </a:solidFill>
                <a:ea typeface="+mn-lt"/>
                <a:cs typeface="+mn-lt"/>
              </a:rPr>
              <a:t>Caesar cipher</a:t>
            </a:r>
            <a:r>
              <a:rPr lang="en-US" sz="2600" dirty="0">
                <a:solidFill>
                  <a:srgbClr val="0A1F61"/>
                </a:solidFill>
                <a:ea typeface="+mn-lt"/>
                <a:cs typeface="+mn-lt"/>
              </a:rPr>
              <a:t> replaces each character in plain text with a character at a given distance away.</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502246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CASE STUDY FOR STRINGS</a:t>
            </a:r>
            <a:endParaRPr lang="en-US" sz="2800" dirty="0">
              <a:solidFill>
                <a:schemeClr val="bg1"/>
              </a:solidFill>
              <a:cs typeface="Tajawal Medium"/>
            </a:endParaRPr>
          </a:p>
        </p:txBody>
      </p:sp>
      <p:sp>
        <p:nvSpPr>
          <p:cNvPr id="7" name="TextBox 6">
            <a:extLst>
              <a:ext uri="{FF2B5EF4-FFF2-40B4-BE49-F238E27FC236}">
                <a16:creationId xmlns:a16="http://schemas.microsoft.com/office/drawing/2014/main" id="{7017A032-47B0-DA49-DB56-BDBCF6761133}"/>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pic>
        <p:nvPicPr>
          <p:cNvPr id="8" name="Picture 11" descr="Shape, circle&#10;&#10;Description automatically generated">
            <a:extLst>
              <a:ext uri="{FF2B5EF4-FFF2-40B4-BE49-F238E27FC236}">
                <a16:creationId xmlns:a16="http://schemas.microsoft.com/office/drawing/2014/main" id="{EBF54708-65A2-AD70-19EF-95F23A24A71B}"/>
              </a:ext>
            </a:extLst>
          </p:cNvPr>
          <p:cNvPicPr>
            <a:picLocks noChangeAspect="1"/>
          </p:cNvPicPr>
          <p:nvPr/>
        </p:nvPicPr>
        <p:blipFill>
          <a:blip r:embed="rId6"/>
          <a:stretch>
            <a:fillRect/>
          </a:stretch>
        </p:blipFill>
        <p:spPr>
          <a:xfrm>
            <a:off x="2740325" y="2840247"/>
            <a:ext cx="6581954" cy="3032184"/>
          </a:xfrm>
          <a:prstGeom prst="rect">
            <a:avLst/>
          </a:prstGeom>
        </p:spPr>
      </p:pic>
    </p:spTree>
    <p:extLst>
      <p:ext uri="{BB962C8B-B14F-4D97-AF65-F5344CB8AC3E}">
        <p14:creationId xmlns:p14="http://schemas.microsoft.com/office/powerpoint/2010/main" val="25493579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261462" y="1837531"/>
            <a:ext cx="10672703" cy="4093428"/>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Encrypt code:</a:t>
            </a:r>
            <a:endParaRPr lang="en-US" dirty="0">
              <a:cs typeface="Calibri" panose="020F0502020204030204"/>
            </a:endParaRPr>
          </a:p>
          <a:p>
            <a:pPr lvl="1" algn="just"/>
            <a:r>
              <a:rPr lang="en-US" sz="2600" dirty="0">
                <a:solidFill>
                  <a:srgbClr val="00B0F0"/>
                </a:solidFill>
                <a:ea typeface="+mn-lt"/>
                <a:cs typeface="+mn-lt"/>
              </a:rPr>
              <a:t>text = "</a:t>
            </a:r>
            <a:r>
              <a:rPr lang="en-US" sz="2600" dirty="0" err="1">
                <a:solidFill>
                  <a:srgbClr val="00B0F0"/>
                </a:solidFill>
                <a:ea typeface="+mn-lt"/>
                <a:cs typeface="+mn-lt"/>
              </a:rPr>
              <a:t>pythoz</a:t>
            </a:r>
            <a:r>
              <a:rPr lang="en-US" sz="2600" dirty="0">
                <a:solidFill>
                  <a:srgbClr val="00B0F0"/>
                </a:solidFill>
                <a:ea typeface="+mn-lt"/>
                <a:cs typeface="+mn-lt"/>
              </a:rPr>
              <a:t>";     k = 5;     result = ""</a:t>
            </a:r>
          </a:p>
          <a:p>
            <a:pPr lvl="1" algn="just"/>
            <a:r>
              <a:rPr lang="en-US" sz="2600" dirty="0">
                <a:solidFill>
                  <a:srgbClr val="00B0F0"/>
                </a:solidFill>
                <a:ea typeface="+mn-lt"/>
                <a:cs typeface="+mn-lt"/>
              </a:rPr>
              <a:t>for </a:t>
            </a:r>
            <a:r>
              <a:rPr lang="en-US" sz="2600" dirty="0" err="1">
                <a:solidFill>
                  <a:srgbClr val="00B0F0"/>
                </a:solidFill>
                <a:ea typeface="+mn-lt"/>
                <a:cs typeface="+mn-lt"/>
              </a:rPr>
              <a:t>i</a:t>
            </a:r>
            <a:r>
              <a:rPr lang="en-US" sz="2600" dirty="0">
                <a:solidFill>
                  <a:srgbClr val="00B0F0"/>
                </a:solidFill>
                <a:ea typeface="+mn-lt"/>
                <a:cs typeface="+mn-lt"/>
              </a:rPr>
              <a:t> in range(</a:t>
            </a:r>
            <a:r>
              <a:rPr lang="en-US" sz="2600" dirty="0" err="1">
                <a:solidFill>
                  <a:srgbClr val="00B0F0"/>
                </a:solidFill>
                <a:ea typeface="+mn-lt"/>
                <a:cs typeface="+mn-lt"/>
              </a:rPr>
              <a:t>len</a:t>
            </a:r>
            <a:r>
              <a:rPr lang="en-US" sz="2600" dirty="0">
                <a:solidFill>
                  <a:srgbClr val="00B0F0"/>
                </a:solidFill>
                <a:ea typeface="+mn-lt"/>
                <a:cs typeface="+mn-lt"/>
              </a:rPr>
              <a:t>(text)):</a:t>
            </a:r>
          </a:p>
          <a:p>
            <a:pPr lvl="1" algn="just"/>
            <a:r>
              <a:rPr lang="en-US" sz="2600" dirty="0">
                <a:solidFill>
                  <a:srgbClr val="00B0F0"/>
                </a:solidFill>
                <a:ea typeface="+mn-lt"/>
                <a:cs typeface="+mn-lt"/>
              </a:rPr>
              <a:t>       char = text[</a:t>
            </a:r>
            <a:r>
              <a:rPr lang="en-US" sz="2600" dirty="0" err="1">
                <a:solidFill>
                  <a:srgbClr val="00B0F0"/>
                </a:solidFill>
                <a:ea typeface="+mn-lt"/>
                <a:cs typeface="+mn-lt"/>
              </a:rPr>
              <a:t>i</a:t>
            </a:r>
            <a:r>
              <a:rPr lang="en-US" sz="2600" dirty="0">
                <a:solidFill>
                  <a:srgbClr val="00B0F0"/>
                </a:solidFill>
                <a:ea typeface="+mn-lt"/>
                <a:cs typeface="+mn-lt"/>
              </a:rPr>
              <a:t>];   </a:t>
            </a:r>
            <a:r>
              <a:rPr lang="en-US" sz="2600" dirty="0" err="1">
                <a:solidFill>
                  <a:srgbClr val="00B0F0"/>
                </a:solidFill>
                <a:ea typeface="+mn-lt"/>
                <a:cs typeface="+mn-lt"/>
              </a:rPr>
              <a:t>oldValue</a:t>
            </a:r>
            <a:r>
              <a:rPr lang="en-US" sz="2600" dirty="0">
                <a:solidFill>
                  <a:srgbClr val="00B0F0"/>
                </a:solidFill>
                <a:ea typeface="+mn-lt"/>
                <a:cs typeface="+mn-lt"/>
              </a:rPr>
              <a:t> = </a:t>
            </a:r>
            <a:r>
              <a:rPr lang="en-US" sz="2600" dirty="0" err="1">
                <a:solidFill>
                  <a:srgbClr val="00B0F0"/>
                </a:solidFill>
                <a:ea typeface="+mn-lt"/>
                <a:cs typeface="+mn-lt"/>
              </a:rPr>
              <a:t>ord</a:t>
            </a:r>
            <a:r>
              <a:rPr lang="en-US" sz="2600" dirty="0">
                <a:solidFill>
                  <a:srgbClr val="00B0F0"/>
                </a:solidFill>
                <a:ea typeface="+mn-lt"/>
                <a:cs typeface="+mn-lt"/>
              </a:rPr>
              <a:t>(char);       </a:t>
            </a:r>
            <a:r>
              <a:rPr lang="en-US" sz="2600" dirty="0" err="1">
                <a:solidFill>
                  <a:srgbClr val="00B0F0"/>
                </a:solidFill>
                <a:ea typeface="+mn-lt"/>
                <a:cs typeface="+mn-lt"/>
              </a:rPr>
              <a:t>cipherValue</a:t>
            </a:r>
            <a:r>
              <a:rPr lang="en-US" sz="2600" dirty="0">
                <a:solidFill>
                  <a:srgbClr val="00B0F0"/>
                </a:solidFill>
                <a:ea typeface="+mn-lt"/>
                <a:cs typeface="+mn-lt"/>
              </a:rPr>
              <a:t> = </a:t>
            </a:r>
            <a:r>
              <a:rPr lang="en-US" sz="2600" dirty="0" err="1">
                <a:solidFill>
                  <a:srgbClr val="00B0F0"/>
                </a:solidFill>
                <a:ea typeface="+mn-lt"/>
                <a:cs typeface="+mn-lt"/>
              </a:rPr>
              <a:t>oldValue</a:t>
            </a:r>
            <a:r>
              <a:rPr lang="en-US" sz="2600" dirty="0">
                <a:solidFill>
                  <a:srgbClr val="00B0F0"/>
                </a:solidFill>
                <a:ea typeface="+mn-lt"/>
                <a:cs typeface="+mn-lt"/>
              </a:rPr>
              <a:t> + k</a:t>
            </a:r>
            <a:endParaRPr lang="en-US" sz="2600">
              <a:solidFill>
                <a:srgbClr val="00B0F0"/>
              </a:solidFill>
              <a:ea typeface="+mn-lt"/>
              <a:cs typeface="+mn-lt"/>
            </a:endParaRPr>
          </a:p>
          <a:p>
            <a:pPr lvl="1" algn="just"/>
            <a:r>
              <a:rPr lang="en-US" sz="2600" dirty="0">
                <a:solidFill>
                  <a:srgbClr val="00B0F0"/>
                </a:solidFill>
                <a:ea typeface="+mn-lt"/>
                <a:cs typeface="+mn-lt"/>
              </a:rPr>
              <a:t>       if </a:t>
            </a:r>
            <a:r>
              <a:rPr lang="en-US" sz="2600" dirty="0" err="1">
                <a:solidFill>
                  <a:srgbClr val="00B0F0"/>
                </a:solidFill>
                <a:ea typeface="+mn-lt"/>
                <a:cs typeface="+mn-lt"/>
              </a:rPr>
              <a:t>cipherValue</a:t>
            </a:r>
            <a:r>
              <a:rPr lang="en-US" sz="2600" dirty="0">
                <a:solidFill>
                  <a:srgbClr val="00B0F0"/>
                </a:solidFill>
                <a:ea typeface="+mn-lt"/>
                <a:cs typeface="+mn-lt"/>
              </a:rPr>
              <a:t> &gt; </a:t>
            </a:r>
            <a:r>
              <a:rPr lang="en-US" sz="2600" dirty="0" err="1">
                <a:solidFill>
                  <a:srgbClr val="00B0F0"/>
                </a:solidFill>
                <a:ea typeface="+mn-lt"/>
                <a:cs typeface="+mn-lt"/>
              </a:rPr>
              <a:t>ord</a:t>
            </a:r>
            <a:r>
              <a:rPr lang="en-US" sz="2600" dirty="0">
                <a:solidFill>
                  <a:srgbClr val="00B0F0"/>
                </a:solidFill>
                <a:ea typeface="+mn-lt"/>
                <a:cs typeface="+mn-lt"/>
              </a:rPr>
              <a:t>('z'):</a:t>
            </a:r>
          </a:p>
          <a:p>
            <a:pPr lvl="1" algn="just"/>
            <a:r>
              <a:rPr lang="en-US" sz="2600" dirty="0">
                <a:solidFill>
                  <a:srgbClr val="00B0F0"/>
                </a:solidFill>
                <a:ea typeface="+mn-lt"/>
                <a:cs typeface="+mn-lt"/>
              </a:rPr>
              <a:t>              </a:t>
            </a:r>
            <a:r>
              <a:rPr lang="en-US" sz="2600" dirty="0" err="1">
                <a:solidFill>
                  <a:srgbClr val="00B0F0"/>
                </a:solidFill>
                <a:ea typeface="+mn-lt"/>
                <a:cs typeface="+mn-lt"/>
              </a:rPr>
              <a:t>cipherValue</a:t>
            </a:r>
            <a:r>
              <a:rPr lang="en-US" sz="2600" dirty="0">
                <a:solidFill>
                  <a:srgbClr val="00B0F0"/>
                </a:solidFill>
                <a:ea typeface="+mn-lt"/>
                <a:cs typeface="+mn-lt"/>
              </a:rPr>
              <a:t> %= 122</a:t>
            </a:r>
          </a:p>
          <a:p>
            <a:pPr lvl="1" algn="just"/>
            <a:r>
              <a:rPr lang="en-US" sz="2600" dirty="0">
                <a:solidFill>
                  <a:srgbClr val="00B0F0"/>
                </a:solidFill>
                <a:ea typeface="+mn-lt"/>
                <a:cs typeface="+mn-lt"/>
              </a:rPr>
              <a:t>              </a:t>
            </a:r>
            <a:r>
              <a:rPr lang="en-US" sz="2600" dirty="0" err="1">
                <a:solidFill>
                  <a:srgbClr val="00B0F0"/>
                </a:solidFill>
                <a:ea typeface="+mn-lt"/>
                <a:cs typeface="+mn-lt"/>
              </a:rPr>
              <a:t>cipherValue</a:t>
            </a:r>
            <a:r>
              <a:rPr lang="en-US" sz="2600" dirty="0">
                <a:solidFill>
                  <a:srgbClr val="00B0F0"/>
                </a:solidFill>
                <a:ea typeface="+mn-lt"/>
                <a:cs typeface="+mn-lt"/>
              </a:rPr>
              <a:t> += 96</a:t>
            </a:r>
          </a:p>
          <a:p>
            <a:pPr lvl="1" algn="just"/>
            <a:r>
              <a:rPr lang="en-US" sz="2600" dirty="0">
                <a:solidFill>
                  <a:srgbClr val="00B0F0"/>
                </a:solidFill>
                <a:ea typeface="+mn-lt"/>
                <a:cs typeface="+mn-lt"/>
              </a:rPr>
              <a:t>       code = chr(</a:t>
            </a:r>
            <a:r>
              <a:rPr lang="en-US" sz="2600" dirty="0" err="1">
                <a:solidFill>
                  <a:srgbClr val="00B0F0"/>
                </a:solidFill>
                <a:ea typeface="+mn-lt"/>
                <a:cs typeface="+mn-lt"/>
              </a:rPr>
              <a:t>cipherValue</a:t>
            </a:r>
            <a:r>
              <a:rPr lang="en-US" sz="2600" dirty="0">
                <a:solidFill>
                  <a:srgbClr val="00B0F0"/>
                </a:solidFill>
                <a:ea typeface="+mn-lt"/>
                <a:cs typeface="+mn-lt"/>
              </a:rPr>
              <a:t>)</a:t>
            </a:r>
          </a:p>
          <a:p>
            <a:pPr lvl="1" algn="just"/>
            <a:r>
              <a:rPr lang="en-US" sz="2600" dirty="0">
                <a:solidFill>
                  <a:srgbClr val="00B0F0"/>
                </a:solidFill>
                <a:ea typeface="+mn-lt"/>
                <a:cs typeface="+mn-lt"/>
              </a:rPr>
              <a:t>       result += code</a:t>
            </a:r>
          </a:p>
          <a:p>
            <a:pPr lvl="1" algn="just"/>
            <a:r>
              <a:rPr lang="en-US" sz="2600" dirty="0">
                <a:solidFill>
                  <a:srgbClr val="00B0F0"/>
                </a:solidFill>
                <a:ea typeface="+mn-lt"/>
                <a:cs typeface="+mn-lt"/>
              </a:rPr>
              <a:t>print(result)</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502246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CASE STUDY FOR STRINGS</a:t>
            </a:r>
            <a:endParaRPr lang="en-US" sz="2800" dirty="0">
              <a:solidFill>
                <a:schemeClr val="bg1"/>
              </a:solidFill>
              <a:cs typeface="Tajawal Medium"/>
            </a:endParaRPr>
          </a:p>
        </p:txBody>
      </p:sp>
      <p:sp>
        <p:nvSpPr>
          <p:cNvPr id="7" name="TextBox 6">
            <a:extLst>
              <a:ext uri="{FF2B5EF4-FFF2-40B4-BE49-F238E27FC236}">
                <a16:creationId xmlns:a16="http://schemas.microsoft.com/office/drawing/2014/main" id="{7017A032-47B0-DA49-DB56-BDBCF6761133}"/>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9480145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290217" y="1880663"/>
            <a:ext cx="10528930" cy="4093428"/>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Decrypt code:</a:t>
            </a:r>
            <a:endParaRPr lang="en-US" dirty="0"/>
          </a:p>
          <a:p>
            <a:pPr lvl="1" algn="just"/>
            <a:r>
              <a:rPr lang="en-US" sz="2600" dirty="0">
                <a:solidFill>
                  <a:srgbClr val="00B0F0"/>
                </a:solidFill>
                <a:ea typeface="+mn-lt"/>
                <a:cs typeface="+mn-lt"/>
              </a:rPr>
              <a:t>text = "</a:t>
            </a:r>
            <a:r>
              <a:rPr lang="en-US" sz="2600" dirty="0" err="1">
                <a:solidFill>
                  <a:srgbClr val="00B0F0"/>
                </a:solidFill>
                <a:ea typeface="+mn-lt"/>
                <a:cs typeface="+mn-lt"/>
              </a:rPr>
              <a:t>udymte</a:t>
            </a:r>
            <a:r>
              <a:rPr lang="en-US" sz="2600" dirty="0">
                <a:solidFill>
                  <a:srgbClr val="00B0F0"/>
                </a:solidFill>
                <a:ea typeface="+mn-lt"/>
                <a:cs typeface="+mn-lt"/>
              </a:rPr>
              <a:t>";      k = 5;     result = ""</a:t>
            </a:r>
          </a:p>
          <a:p>
            <a:pPr lvl="1" algn="just"/>
            <a:r>
              <a:rPr lang="en-US" sz="2600" dirty="0">
                <a:solidFill>
                  <a:srgbClr val="00B0F0"/>
                </a:solidFill>
                <a:ea typeface="+mn-lt"/>
                <a:cs typeface="+mn-lt"/>
              </a:rPr>
              <a:t>for </a:t>
            </a:r>
            <a:r>
              <a:rPr lang="en-US" sz="2600" dirty="0" err="1">
                <a:solidFill>
                  <a:srgbClr val="00B0F0"/>
                </a:solidFill>
                <a:ea typeface="+mn-lt"/>
                <a:cs typeface="+mn-lt"/>
              </a:rPr>
              <a:t>i</a:t>
            </a:r>
            <a:r>
              <a:rPr lang="en-US" sz="2600" dirty="0">
                <a:solidFill>
                  <a:srgbClr val="00B0F0"/>
                </a:solidFill>
                <a:ea typeface="+mn-lt"/>
                <a:cs typeface="+mn-lt"/>
              </a:rPr>
              <a:t> in range(</a:t>
            </a:r>
            <a:r>
              <a:rPr lang="en-US" sz="2600" dirty="0" err="1">
                <a:solidFill>
                  <a:srgbClr val="00B0F0"/>
                </a:solidFill>
                <a:ea typeface="+mn-lt"/>
                <a:cs typeface="+mn-lt"/>
              </a:rPr>
              <a:t>len</a:t>
            </a:r>
            <a:r>
              <a:rPr lang="en-US" sz="2600" dirty="0">
                <a:solidFill>
                  <a:srgbClr val="00B0F0"/>
                </a:solidFill>
                <a:ea typeface="+mn-lt"/>
                <a:cs typeface="+mn-lt"/>
              </a:rPr>
              <a:t>(text)):</a:t>
            </a:r>
          </a:p>
          <a:p>
            <a:pPr lvl="1" algn="just"/>
            <a:r>
              <a:rPr lang="en-US" sz="2600" dirty="0">
                <a:solidFill>
                  <a:srgbClr val="00B0F0"/>
                </a:solidFill>
                <a:ea typeface="+mn-lt"/>
                <a:cs typeface="+mn-lt"/>
              </a:rPr>
              <a:t>        char = text[</a:t>
            </a:r>
            <a:r>
              <a:rPr lang="en-US" sz="2600" err="1">
                <a:solidFill>
                  <a:srgbClr val="00B0F0"/>
                </a:solidFill>
                <a:ea typeface="+mn-lt"/>
                <a:cs typeface="+mn-lt"/>
              </a:rPr>
              <a:t>i</a:t>
            </a:r>
            <a:r>
              <a:rPr lang="en-US" sz="2600" dirty="0">
                <a:solidFill>
                  <a:srgbClr val="00B0F0"/>
                </a:solidFill>
                <a:ea typeface="+mn-lt"/>
                <a:cs typeface="+mn-lt"/>
              </a:rPr>
              <a:t>];     </a:t>
            </a:r>
            <a:r>
              <a:rPr lang="en-US" sz="2600" err="1">
                <a:solidFill>
                  <a:srgbClr val="00B0F0"/>
                </a:solidFill>
                <a:ea typeface="+mn-lt"/>
                <a:cs typeface="+mn-lt"/>
              </a:rPr>
              <a:t>oldValue</a:t>
            </a:r>
            <a:r>
              <a:rPr lang="en-US" sz="2600" dirty="0">
                <a:solidFill>
                  <a:srgbClr val="00B0F0"/>
                </a:solidFill>
                <a:ea typeface="+mn-lt"/>
                <a:cs typeface="+mn-lt"/>
              </a:rPr>
              <a:t> = </a:t>
            </a:r>
            <a:r>
              <a:rPr lang="en-US" sz="2600" err="1">
                <a:solidFill>
                  <a:srgbClr val="00B0F0"/>
                </a:solidFill>
                <a:ea typeface="+mn-lt"/>
                <a:cs typeface="+mn-lt"/>
              </a:rPr>
              <a:t>ord</a:t>
            </a:r>
            <a:r>
              <a:rPr lang="en-US" sz="2600" dirty="0">
                <a:solidFill>
                  <a:srgbClr val="00B0F0"/>
                </a:solidFill>
                <a:ea typeface="+mn-lt"/>
                <a:cs typeface="+mn-lt"/>
              </a:rPr>
              <a:t>(char);      </a:t>
            </a:r>
            <a:r>
              <a:rPr lang="en-US" sz="2600" err="1">
                <a:solidFill>
                  <a:srgbClr val="00B0F0"/>
                </a:solidFill>
                <a:ea typeface="+mn-lt"/>
                <a:cs typeface="+mn-lt"/>
              </a:rPr>
              <a:t>cipherValue</a:t>
            </a:r>
            <a:r>
              <a:rPr lang="en-US" sz="2600" dirty="0">
                <a:solidFill>
                  <a:srgbClr val="00B0F0"/>
                </a:solidFill>
                <a:ea typeface="+mn-lt"/>
                <a:cs typeface="+mn-lt"/>
              </a:rPr>
              <a:t> = </a:t>
            </a:r>
            <a:r>
              <a:rPr lang="en-US" sz="2600" err="1">
                <a:solidFill>
                  <a:srgbClr val="00B0F0"/>
                </a:solidFill>
                <a:ea typeface="+mn-lt"/>
                <a:cs typeface="+mn-lt"/>
              </a:rPr>
              <a:t>oldValue</a:t>
            </a:r>
            <a:r>
              <a:rPr lang="en-US" sz="2600" dirty="0">
                <a:solidFill>
                  <a:srgbClr val="00B0F0"/>
                </a:solidFill>
                <a:ea typeface="+mn-lt"/>
                <a:cs typeface="+mn-lt"/>
              </a:rPr>
              <a:t> - k</a:t>
            </a:r>
          </a:p>
          <a:p>
            <a:pPr lvl="1" algn="just"/>
            <a:r>
              <a:rPr lang="en-US" sz="2600" dirty="0">
                <a:solidFill>
                  <a:srgbClr val="00B0F0"/>
                </a:solidFill>
                <a:ea typeface="+mn-lt"/>
                <a:cs typeface="+mn-lt"/>
              </a:rPr>
              <a:t>         if </a:t>
            </a:r>
            <a:r>
              <a:rPr lang="en-US" sz="2600" err="1">
                <a:solidFill>
                  <a:srgbClr val="00B0F0"/>
                </a:solidFill>
                <a:ea typeface="+mn-lt"/>
                <a:cs typeface="+mn-lt"/>
              </a:rPr>
              <a:t>cipherValue</a:t>
            </a:r>
            <a:r>
              <a:rPr lang="en-US" sz="2600" dirty="0">
                <a:solidFill>
                  <a:srgbClr val="00B0F0"/>
                </a:solidFill>
                <a:ea typeface="+mn-lt"/>
                <a:cs typeface="+mn-lt"/>
              </a:rPr>
              <a:t> &lt; </a:t>
            </a:r>
            <a:r>
              <a:rPr lang="en-US" sz="2600" err="1">
                <a:solidFill>
                  <a:srgbClr val="00B0F0"/>
                </a:solidFill>
                <a:ea typeface="+mn-lt"/>
                <a:cs typeface="+mn-lt"/>
              </a:rPr>
              <a:t>ord</a:t>
            </a:r>
            <a:r>
              <a:rPr lang="en-US" sz="2600" dirty="0">
                <a:solidFill>
                  <a:srgbClr val="00B0F0"/>
                </a:solidFill>
                <a:ea typeface="+mn-lt"/>
                <a:cs typeface="+mn-lt"/>
              </a:rPr>
              <a:t>('a'):</a:t>
            </a:r>
            <a:endParaRPr lang="en-US" sz="2600">
              <a:solidFill>
                <a:srgbClr val="00B0F0"/>
              </a:solidFill>
              <a:ea typeface="+mn-lt"/>
              <a:cs typeface="+mn-lt"/>
            </a:endParaRPr>
          </a:p>
          <a:p>
            <a:pPr lvl="1" algn="just"/>
            <a:r>
              <a:rPr lang="en-US" sz="2600" dirty="0">
                <a:solidFill>
                  <a:srgbClr val="00B0F0"/>
                </a:solidFill>
                <a:ea typeface="+mn-lt"/>
                <a:cs typeface="+mn-lt"/>
              </a:rPr>
              <a:t>                 </a:t>
            </a:r>
            <a:r>
              <a:rPr lang="en-US" sz="2600" err="1">
                <a:solidFill>
                  <a:srgbClr val="00B0F0"/>
                </a:solidFill>
                <a:ea typeface="+mn-lt"/>
                <a:cs typeface="+mn-lt"/>
              </a:rPr>
              <a:t>cipherValue</a:t>
            </a:r>
            <a:r>
              <a:rPr lang="en-US" sz="2600" dirty="0">
                <a:solidFill>
                  <a:srgbClr val="00B0F0"/>
                </a:solidFill>
                <a:ea typeface="+mn-lt"/>
                <a:cs typeface="+mn-lt"/>
              </a:rPr>
              <a:t> -= 96</a:t>
            </a:r>
          </a:p>
          <a:p>
            <a:pPr lvl="1" algn="just"/>
            <a:r>
              <a:rPr lang="en-US" sz="2600" dirty="0">
                <a:solidFill>
                  <a:srgbClr val="00B0F0"/>
                </a:solidFill>
                <a:ea typeface="+mn-lt"/>
                <a:cs typeface="+mn-lt"/>
              </a:rPr>
              <a:t>                 </a:t>
            </a:r>
            <a:r>
              <a:rPr lang="en-US" sz="2600" err="1">
                <a:solidFill>
                  <a:srgbClr val="00B0F0"/>
                </a:solidFill>
                <a:ea typeface="+mn-lt"/>
                <a:cs typeface="+mn-lt"/>
              </a:rPr>
              <a:t>cipherValue</a:t>
            </a:r>
            <a:r>
              <a:rPr lang="en-US" sz="2600" dirty="0">
                <a:solidFill>
                  <a:srgbClr val="00B0F0"/>
                </a:solidFill>
                <a:ea typeface="+mn-lt"/>
                <a:cs typeface="+mn-lt"/>
              </a:rPr>
              <a:t> += 122</a:t>
            </a:r>
          </a:p>
          <a:p>
            <a:pPr lvl="1" algn="just"/>
            <a:r>
              <a:rPr lang="en-US" sz="2600" dirty="0">
                <a:solidFill>
                  <a:srgbClr val="00B0F0"/>
                </a:solidFill>
                <a:ea typeface="+mn-lt"/>
                <a:cs typeface="+mn-lt"/>
              </a:rPr>
              <a:t>          code = chr(</a:t>
            </a:r>
            <a:r>
              <a:rPr lang="en-US" sz="2600" err="1">
                <a:solidFill>
                  <a:srgbClr val="00B0F0"/>
                </a:solidFill>
                <a:ea typeface="+mn-lt"/>
                <a:cs typeface="+mn-lt"/>
              </a:rPr>
              <a:t>cipherValue</a:t>
            </a:r>
            <a:r>
              <a:rPr lang="en-US" sz="2600" dirty="0">
                <a:solidFill>
                  <a:srgbClr val="00B0F0"/>
                </a:solidFill>
                <a:ea typeface="+mn-lt"/>
                <a:cs typeface="+mn-lt"/>
              </a:rPr>
              <a:t>)</a:t>
            </a:r>
          </a:p>
          <a:p>
            <a:pPr lvl="1" algn="just"/>
            <a:r>
              <a:rPr lang="en-US" sz="2600" dirty="0">
                <a:solidFill>
                  <a:srgbClr val="00B0F0"/>
                </a:solidFill>
                <a:ea typeface="+mn-lt"/>
                <a:cs typeface="+mn-lt"/>
              </a:rPr>
              <a:t>          result += code</a:t>
            </a:r>
          </a:p>
          <a:p>
            <a:pPr lvl="1" algn="just"/>
            <a:r>
              <a:rPr lang="en-US" sz="2600" dirty="0">
                <a:solidFill>
                  <a:srgbClr val="00B0F0"/>
                </a:solidFill>
                <a:ea typeface="+mn-lt"/>
                <a:cs typeface="+mn-lt"/>
              </a:rPr>
              <a:t>print(result)</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502246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CASE STUDY FOR STRINGS</a:t>
            </a:r>
            <a:endParaRPr lang="en-US" sz="2800" dirty="0">
              <a:solidFill>
                <a:schemeClr val="bg1"/>
              </a:solidFill>
              <a:cs typeface="Tajawal Medium"/>
            </a:endParaRPr>
          </a:p>
        </p:txBody>
      </p:sp>
      <p:sp>
        <p:nvSpPr>
          <p:cNvPr id="7" name="TextBox 6">
            <a:extLst>
              <a:ext uri="{FF2B5EF4-FFF2-40B4-BE49-F238E27FC236}">
                <a16:creationId xmlns:a16="http://schemas.microsoft.com/office/drawing/2014/main" id="{7017A032-47B0-DA49-DB56-BDBCF6761133}"/>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30183499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3629804" y="4653203"/>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5654562" y="5291928"/>
            <a:ext cx="2665602" cy="707886"/>
          </a:xfrm>
          <a:prstGeom prst="rect">
            <a:avLst/>
          </a:prstGeom>
          <a:noFill/>
        </p:spPr>
        <p:txBody>
          <a:bodyPr wrap="none" lIns="91440" tIns="45720" rIns="91440" bIns="45720" rtlCol="0" anchor="t">
            <a:spAutoFit/>
          </a:bodyPr>
          <a:lstStyle/>
          <a:p>
            <a:r>
              <a:rPr lang="en-US" sz="4000" dirty="0">
                <a:solidFill>
                  <a:srgbClr val="FF9518"/>
                </a:solidFill>
                <a:cs typeface="Calibri"/>
              </a:rPr>
              <a:t>THANK YOU</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20183209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179</Words>
  <Application>Microsoft Office PowerPoint</Application>
  <PresentationFormat>Widescreen</PresentationFormat>
  <Paragraphs>28</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Minia University</cp:lastModifiedBy>
  <cp:revision>1308</cp:revision>
  <dcterms:created xsi:type="dcterms:W3CDTF">2021-08-03T13:03:26Z</dcterms:created>
  <dcterms:modified xsi:type="dcterms:W3CDTF">2022-04-26T12:46:33Z</dcterms:modified>
</cp:coreProperties>
</file>