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4"/>
  </p:notesMasterIdLst>
  <p:sldIdLst>
    <p:sldId id="480" r:id="rId5"/>
    <p:sldId id="493" r:id="rId6"/>
    <p:sldId id="535" r:id="rId7"/>
    <p:sldId id="534" r:id="rId8"/>
    <p:sldId id="533" r:id="rId9"/>
    <p:sldId id="532" r:id="rId10"/>
    <p:sldId id="531" r:id="rId11"/>
    <p:sldId id="530" r:id="rId12"/>
    <p:sldId id="529" r:id="rId13"/>
    <p:sldId id="528" r:id="rId14"/>
    <p:sldId id="527" r:id="rId15"/>
    <p:sldId id="554" r:id="rId16"/>
    <p:sldId id="525" r:id="rId17"/>
    <p:sldId id="526" r:id="rId18"/>
    <p:sldId id="524" r:id="rId19"/>
    <p:sldId id="523" r:id="rId20"/>
    <p:sldId id="522" r:id="rId21"/>
    <p:sldId id="521" r:id="rId22"/>
    <p:sldId id="520" r:id="rId23"/>
    <p:sldId id="519" r:id="rId24"/>
    <p:sldId id="518" r:id="rId25"/>
    <p:sldId id="517" r:id="rId26"/>
    <p:sldId id="516" r:id="rId27"/>
    <p:sldId id="515" r:id="rId28"/>
    <p:sldId id="514" r:id="rId29"/>
    <p:sldId id="513" r:id="rId30"/>
    <p:sldId id="512" r:id="rId31"/>
    <p:sldId id="511" r:id="rId32"/>
    <p:sldId id="510" r:id="rId33"/>
    <p:sldId id="509" r:id="rId34"/>
    <p:sldId id="508" r:id="rId35"/>
    <p:sldId id="507" r:id="rId36"/>
    <p:sldId id="506" r:id="rId37"/>
    <p:sldId id="505" r:id="rId38"/>
    <p:sldId id="504" r:id="rId39"/>
    <p:sldId id="503" r:id="rId40"/>
    <p:sldId id="502" r:id="rId41"/>
    <p:sldId id="501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3"/>
            <p14:sldId id="535"/>
            <p14:sldId id="534"/>
            <p14:sldId id="533"/>
            <p14:sldId id="532"/>
            <p14:sldId id="531"/>
            <p14:sldId id="530"/>
            <p14:sldId id="529"/>
            <p14:sldId id="528"/>
            <p14:sldId id="527"/>
            <p14:sldId id="554"/>
            <p14:sldId id="525"/>
            <p14:sldId id="526"/>
            <p14:sldId id="524"/>
            <p14:sldId id="523"/>
            <p14:sldId id="522"/>
            <p14:sldId id="521"/>
            <p14:sldId id="520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  <p14:sldId id="501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61379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2995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26242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5832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7391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20471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4716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9369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0396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65029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73151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2977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47042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20577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2833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045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7539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37235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24847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8745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92283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19596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953005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20129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580100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995956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10034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4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05724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B9CCBE4-CB3A-B9BA-51E9-BEEADC689FF1}"/>
              </a:ext>
            </a:extLst>
          </p:cNvPr>
          <p:cNvSpPr txBox="1"/>
          <p:nvPr/>
        </p:nvSpPr>
        <p:spPr>
          <a:xfrm>
            <a:off x="327991" y="705677"/>
            <a:ext cx="11121887" cy="5139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Financial Statements Analysis and its interpretation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(Part two)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Ratio Analysis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82553D7-C1A9-FBB1-505A-BB5145057A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F68B053-C5CE-A362-EF13-0C8504446C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657" y="676417"/>
            <a:ext cx="11790686" cy="5505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9803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E3FF87B-6EB4-E59E-CCC6-ABE93228E5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898" y="923327"/>
            <a:ext cx="11760203" cy="501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375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6C27139-A246-575C-6471-709C779CF7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530" y="1190625"/>
            <a:ext cx="11797748" cy="530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669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A57AE9-C898-02F4-3CA9-E741D6BF11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9642" y="2161394"/>
            <a:ext cx="9452716" cy="2535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27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B1ACE52-B708-5778-5268-8E6C3AA58F55}"/>
              </a:ext>
            </a:extLst>
          </p:cNvPr>
          <p:cNvSpPr txBox="1"/>
          <p:nvPr/>
        </p:nvSpPr>
        <p:spPr>
          <a:xfrm>
            <a:off x="675861" y="889844"/>
            <a:ext cx="10346635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54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Liquidity and efficiency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Ratios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Analyze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  <a:sym typeface="Arial"/>
              </a:rPr>
              <a:t>the a</a:t>
            </a: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  <a:sym typeface="Arial"/>
              </a:rPr>
              <a:t>bility to meet short-term obligations and to efficiently generate revenues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62625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9BE20B3-A2DC-6FAD-FFE2-3491ABC3AA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357" y="1100477"/>
            <a:ext cx="11728173" cy="531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29294B5-C9BD-FAB5-B03F-AA69B7BEEB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8409" y="844826"/>
            <a:ext cx="9588531" cy="6013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812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133838D-7EF3-929A-82B4-EC8D429C01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8484" y="1091423"/>
            <a:ext cx="8438632" cy="4871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444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64EC377-B539-1DB5-5363-B2A76C83767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422"/>
          <a:stretch/>
        </p:blipFill>
        <p:spPr>
          <a:xfrm>
            <a:off x="566530" y="911897"/>
            <a:ext cx="10923105" cy="5727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700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78296" y="247651"/>
            <a:ext cx="11718234" cy="571499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BE73F0-E596-05F0-AAA7-70B85D398F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96" y="1276349"/>
            <a:ext cx="11718233" cy="514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78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313F704-D531-287C-D719-C80BAEFF98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62" y="1285875"/>
            <a:ext cx="10734675" cy="527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241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51F6096-5113-F041-BC5A-EBD2B4BC2F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627" y="1219199"/>
            <a:ext cx="11320670" cy="528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786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38A2DB4-9A27-1A70-744F-691CA180E2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676" y="934278"/>
            <a:ext cx="10919376" cy="5720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17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9E9592-9A79-5038-FE3A-3F17F56994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9452" y="895350"/>
            <a:ext cx="10479696" cy="503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2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BA7BAB-9451-DA7E-5DA3-02AFACC590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905" y="924339"/>
            <a:ext cx="12013096" cy="573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759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6CF056A-C07E-3275-794A-913A35A31276}"/>
              </a:ext>
            </a:extLst>
          </p:cNvPr>
          <p:cNvSpPr txBox="1"/>
          <p:nvPr/>
        </p:nvSpPr>
        <p:spPr>
          <a:xfrm>
            <a:off x="1192695" y="2182505"/>
            <a:ext cx="981986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Solvency Ratios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Analyze the ability to generate future revenues and meet long-term obligations</a:t>
            </a:r>
          </a:p>
        </p:txBody>
      </p:sp>
    </p:spTree>
    <p:extLst>
      <p:ext uri="{BB962C8B-B14F-4D97-AF65-F5344CB8AC3E}">
        <p14:creationId xmlns:p14="http://schemas.microsoft.com/office/powerpoint/2010/main" val="7603542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29D929-BD20-2544-9A99-15F0BB005C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03852"/>
            <a:ext cx="12192000" cy="565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629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ECC0A4-8046-995B-5609-1B25A999EA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04461"/>
            <a:ext cx="12115800" cy="5953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313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6A23AA7-5063-57CE-A050-93D752DD96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209" y="1011494"/>
            <a:ext cx="11956774" cy="5643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651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361FD32-A94D-7431-3561-161CB9E1DC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18661" y="1210689"/>
            <a:ext cx="12135678" cy="5319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237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233C78-A5F7-285F-ABDD-7C02EE8A9A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30" y="1295400"/>
            <a:ext cx="12006469" cy="5453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336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0055EE6-793B-FEB5-592F-54924DFE88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31" y="1003853"/>
            <a:ext cx="11807686" cy="5754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01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4F68AA3-58B5-D587-1D96-2674BB1A26BA}"/>
              </a:ext>
            </a:extLst>
          </p:cNvPr>
          <p:cNvSpPr txBox="1"/>
          <p:nvPr/>
        </p:nvSpPr>
        <p:spPr>
          <a:xfrm>
            <a:off x="3048828" y="1874729"/>
            <a:ext cx="6097656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Profitability Ratios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Ability to provide financial rewards sufficient to attract and retain financing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668484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7CA785A-513F-A8AC-6475-B7BD3C4BEC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13" y="894522"/>
            <a:ext cx="12016409" cy="576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032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7446D46-C9AD-37F1-E54E-59DCF0E9AD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8897" y="970750"/>
            <a:ext cx="9534205" cy="4916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61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D0B33D-8582-12C3-66F4-BEE4CE7A42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817665"/>
            <a:ext cx="12005816" cy="504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4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788FB36-6663-0373-49AF-F807DF25A0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533" y="1050353"/>
            <a:ext cx="10653554" cy="5509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934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B487F6-1E7A-DA4D-95C8-6823FFE02D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605" y="817665"/>
            <a:ext cx="11224211" cy="4952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343B9A2-532F-6677-D407-388DDF11F1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364" y="1387680"/>
            <a:ext cx="10848714" cy="4574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2360FF3-C2B2-4918-40E0-331979A3B9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391" y="1145749"/>
            <a:ext cx="11906425" cy="5433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8E74D5E-9111-14C6-1BA8-AA2BAACC24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50" y="1304924"/>
            <a:ext cx="9520325" cy="4600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713200-4E48-FEBB-9EA0-690CC403DEC3}"/>
              </a:ext>
            </a:extLst>
          </p:cNvPr>
          <p:cNvSpPr txBox="1"/>
          <p:nvPr/>
        </p:nvSpPr>
        <p:spPr>
          <a:xfrm>
            <a:off x="1590261" y="1736229"/>
            <a:ext cx="9770165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Market Ratios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  <a:sym typeface="Arial"/>
              </a:rPr>
              <a:t>Ability to generate positive market expectations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7E6D6B8-8B84-3284-56B4-36A1DAE608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557" y="1355559"/>
            <a:ext cx="11002617" cy="510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9C5746-3B73-F419-8E4A-A2045C20C55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0325" b="4760"/>
          <a:stretch/>
        </p:blipFill>
        <p:spPr>
          <a:xfrm>
            <a:off x="1342479" y="1003852"/>
            <a:ext cx="10534782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105169-AA44-F71F-9BDE-8C1EA0C686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270" y="1090339"/>
            <a:ext cx="11986591" cy="5564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C747E9E-A39C-12EB-1A7D-F527D5898D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1085848"/>
            <a:ext cx="11430000" cy="556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7336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7309A95-C99B-425D-96B9-049DF05C6F1C}"/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85</Words>
  <Application>Microsoft Office PowerPoint</Application>
  <PresentationFormat>Widescreen</PresentationFormat>
  <Paragraphs>31</Paragraphs>
  <Slides>39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Alexandria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33</cp:revision>
  <dcterms:created xsi:type="dcterms:W3CDTF">2023-04-29T09:08:00Z</dcterms:created>
  <dcterms:modified xsi:type="dcterms:W3CDTF">2024-07-07T18:33:48Z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