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sldIdLst>
    <p:sldId id="480" r:id="rId2"/>
    <p:sldId id="306" r:id="rId3"/>
    <p:sldId id="276" r:id="rId4"/>
    <p:sldId id="505" r:id="rId5"/>
    <p:sldId id="506" r:id="rId6"/>
    <p:sldId id="507" r:id="rId7"/>
    <p:sldId id="508" r:id="rId8"/>
    <p:sldId id="509" r:id="rId9"/>
    <p:sldId id="510" r:id="rId10"/>
    <p:sldId id="504" r:id="rId11"/>
    <p:sldId id="497" r:id="rId12"/>
    <p:sldId id="502" r:id="rId13"/>
    <p:sldId id="496" r:id="rId14"/>
    <p:sldId id="500" r:id="rId15"/>
    <p:sldId id="495" r:id="rId16"/>
    <p:sldId id="503" r:id="rId17"/>
    <p:sldId id="494" r:id="rId18"/>
    <p:sldId id="501" r:id="rId19"/>
    <p:sldId id="493" r:id="rId20"/>
    <p:sldId id="499" r:id="rId21"/>
    <p:sldId id="498" r:id="rId22"/>
    <p:sldId id="349"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6"/>
            <p14:sldId id="276"/>
            <p14:sldId id="505"/>
            <p14:sldId id="506"/>
            <p14:sldId id="507"/>
            <p14:sldId id="508"/>
            <p14:sldId id="509"/>
            <p14:sldId id="510"/>
            <p14:sldId id="504"/>
            <p14:sldId id="497"/>
            <p14:sldId id="502"/>
            <p14:sldId id="496"/>
            <p14:sldId id="500"/>
            <p14:sldId id="495"/>
            <p14:sldId id="503"/>
            <p14:sldId id="494"/>
            <p14:sldId id="501"/>
            <p14:sldId id="493"/>
            <p14:sldId id="499"/>
            <p14:sldId id="49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E5A6D"/>
    <a:srgbClr val="669BBC"/>
    <a:srgbClr val="2D3956"/>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3" d="100"/>
          <a:sy n="63" d="100"/>
        </p:scale>
        <p:origin x="780"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bdelfattah Nabil" userId="77a49ace32e08614" providerId="LiveId" clId="{0FD7FC9D-2482-4ACF-8AE4-0566F8397374}"/>
    <pc:docChg chg="modSld">
      <pc:chgData name="Abdelfattah Nabil" userId="77a49ace32e08614" providerId="LiveId" clId="{0FD7FC9D-2482-4ACF-8AE4-0566F8397374}" dt="2023-05-18T21:41:42.521" v="11" actId="20577"/>
      <pc:docMkLst>
        <pc:docMk/>
      </pc:docMkLst>
      <pc:sldChg chg="modSp mod">
        <pc:chgData name="Abdelfattah Nabil" userId="77a49ace32e08614" providerId="LiveId" clId="{0FD7FC9D-2482-4ACF-8AE4-0566F8397374}" dt="2023-05-18T21:13:01.674" v="10" actId="20577"/>
        <pc:sldMkLst>
          <pc:docMk/>
          <pc:sldMk cId="3774984797" sldId="480"/>
        </pc:sldMkLst>
        <pc:spChg chg="mod">
          <ac:chgData name="Abdelfattah Nabil" userId="77a49ace32e08614" providerId="LiveId" clId="{0FD7FC9D-2482-4ACF-8AE4-0566F8397374}" dt="2023-05-18T21:13:01.674" v="10" actId="20577"/>
          <ac:spMkLst>
            <pc:docMk/>
            <pc:sldMk cId="3774984797" sldId="480"/>
            <ac:spMk id="34" creationId="{15C30772-0DD8-7BE1-E943-20DE696CFBEA}"/>
          </ac:spMkLst>
        </pc:spChg>
      </pc:sldChg>
      <pc:sldChg chg="modSp mod">
        <pc:chgData name="Abdelfattah Nabil" userId="77a49ace32e08614" providerId="LiveId" clId="{0FD7FC9D-2482-4ACF-8AE4-0566F8397374}" dt="2023-05-18T21:41:42.521" v="11" actId="20577"/>
        <pc:sldMkLst>
          <pc:docMk/>
          <pc:sldMk cId="3557517195" sldId="495"/>
        </pc:sldMkLst>
        <pc:spChg chg="mod">
          <ac:chgData name="Abdelfattah Nabil" userId="77a49ace32e08614" providerId="LiveId" clId="{0FD7FC9D-2482-4ACF-8AE4-0566F8397374}" dt="2023-05-18T21:41:42.521" v="11" actId="20577"/>
          <ac:spMkLst>
            <pc:docMk/>
            <pc:sldMk cId="3557517195" sldId="495"/>
            <ac:spMk id="48" creationId="{050976E4-0CF2-BA00-34CA-2F9419409B9E}"/>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5/28/2023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5/28/2023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5/28/2023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5/28/2023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5/28/2023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5/28/2023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5/28/2023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5/28/2023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5/28/2023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5/28/2023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5/28/2023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5/28/2023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jp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5/28/2023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6" r:id="rId13"/>
    <p:sldLayoutId id="2147483667" r:id="rId14"/>
    <p:sldLayoutId id="2147483668"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3.png"/><Relationship Id="rId7" Type="http://schemas.openxmlformats.org/officeDocument/2006/relationships/image" Target="../media/image10.svg"/><Relationship Id="rId2" Type="http://schemas.openxmlformats.org/officeDocument/2006/relationships/image" Target="../media/image6.jp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 Id="rId9" Type="http://schemas.openxmlformats.org/officeDocument/2006/relationships/image" Target="../media/image12.svg"/></Relationships>
</file>

<file path=ppt/slides/_rels/slide3.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1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15.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16.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17.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18.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19.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20.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21.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22.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16.png"/><Relationship Id="rId7" Type="http://schemas.openxmlformats.org/officeDocument/2006/relationships/image" Target="../media/image4.png"/><Relationship Id="rId2" Type="http://schemas.openxmlformats.org/officeDocument/2006/relationships/image" Target="../media/image15.jpeg"/><Relationship Id="rId1" Type="http://schemas.openxmlformats.org/officeDocument/2006/relationships/slideLayout" Target="../slideLayouts/slideLayout14.xml"/><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6722617" y="3924502"/>
            <a:ext cx="4886463" cy="461665"/>
          </a:xfrm>
          <a:prstGeom prst="rect">
            <a:avLst/>
          </a:prstGeom>
          <a:noFill/>
        </p:spPr>
        <p:txBody>
          <a:bodyPr wrap="square" rtlCol="0">
            <a:spAutoFit/>
          </a:bodyPr>
          <a:lstStyle/>
          <a:p>
            <a:pPr algn="ctr" rtl="1"/>
            <a:r>
              <a:rPr lang="ar-EG" sz="2400" b="1" dirty="0">
                <a:solidFill>
                  <a:srgbClr val="8E5A6D"/>
                </a:solidFill>
                <a:latin typeface="Tajawal Medium" panose="00000600000000000000" pitchFamily="2" charset="-78"/>
                <a:cs typeface="Tajawal Medium" panose="00000600000000000000" pitchFamily="2" charset="-78"/>
              </a:rPr>
              <a:t>أ. عبدالفتاح نبيل</a:t>
            </a:r>
            <a:endParaRPr lang="en-US" sz="2400" b="1" dirty="0">
              <a:solidFill>
                <a:srgbClr val="8E5A6D"/>
              </a:solidFill>
              <a:latin typeface="Tajawal Medium" panose="00000600000000000000" pitchFamily="2" charset="-78"/>
              <a:cs typeface="Tajawal Medium" panose="00000600000000000000" pitchFamily="2" charset="-78"/>
            </a:endParaRP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7492851" y="2519518"/>
            <a:ext cx="3102131" cy="769441"/>
          </a:xfrm>
          <a:prstGeom prst="rect">
            <a:avLst/>
          </a:prstGeom>
          <a:noFill/>
        </p:spPr>
        <p:txBody>
          <a:bodyPr wrap="none" rtlCol="0">
            <a:spAutoFit/>
          </a:bodyPr>
          <a:lstStyle/>
          <a:p>
            <a:r>
              <a:rPr lang="ar-EG" sz="4400" b="1" dirty="0">
                <a:solidFill>
                  <a:srgbClr val="8E5A6D"/>
                </a:solidFill>
                <a:latin typeface="Tajawal Medium" panose="00000600000000000000" pitchFamily="2" charset="-78"/>
                <a:cs typeface="Tajawal Medium" panose="00000600000000000000" pitchFamily="2" charset="-78"/>
              </a:rPr>
              <a:t>الكتابة الإعلامية</a:t>
            </a:r>
            <a:endParaRPr lang="en-US" sz="4400" b="1" dirty="0">
              <a:solidFill>
                <a:srgbClr val="8E5A6D"/>
              </a:solidFill>
              <a:latin typeface="Tajawal Medium" panose="00000600000000000000" pitchFamily="2" charset="-78"/>
              <a:cs typeface="Tajawal Medium" panose="00000600000000000000"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8092472" y="5904145"/>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rgbClr val="8E5A6D"/>
                </a:solidFill>
                <a:latin typeface="Tajawal Medium" panose="00000600000000000000" pitchFamily="2" charset="-78"/>
                <a:cs typeface="Tajawal Medium" panose="00000600000000000000" pitchFamily="2" charset="-78"/>
              </a:rPr>
              <a:t>المحاضرة التعريفية</a:t>
            </a:r>
            <a:endParaRPr lang="en-US" sz="2800" b="1" dirty="0">
              <a:solidFill>
                <a:srgbClr val="8E5A6D"/>
              </a:solidFill>
              <a:latin typeface="Tajawal Medium" panose="00000600000000000000" pitchFamily="2" charset="-78"/>
              <a:cs typeface="Tajawal Medium" panose="00000600000000000000" pitchFamily="2" charset="-78"/>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id="{FA59789B-D841-DB76-25B9-1348B202C2B5}"/>
              </a:ext>
            </a:extLst>
          </p:cNvPr>
          <p:cNvSpPr txBox="1"/>
          <p:nvPr/>
        </p:nvSpPr>
        <p:spPr>
          <a:xfrm>
            <a:off x="8650324" y="3306100"/>
            <a:ext cx="1031051" cy="375552"/>
          </a:xfrm>
          <a:prstGeom prst="rect">
            <a:avLst/>
          </a:prstGeom>
          <a:noFill/>
        </p:spPr>
        <p:txBody>
          <a:bodyPr wrap="none" rtlCol="0">
            <a:spAutoFit/>
          </a:bodyPr>
          <a:lstStyle/>
          <a:p>
            <a:pPr marL="0" marR="0" algn="ctr">
              <a:lnSpc>
                <a:spcPct val="107000"/>
              </a:lnSpc>
              <a:spcBef>
                <a:spcPts val="0"/>
              </a:spcBef>
              <a:spcAft>
                <a:spcPts val="800"/>
              </a:spcAft>
            </a:pPr>
            <a:r>
              <a:rPr lang="en-GB" sz="1800" b="1" dirty="0">
                <a:solidFill>
                  <a:srgbClr val="8E5A6D"/>
                </a:solidFill>
                <a:effectLst/>
                <a:latin typeface="Calibri" panose="020F0502020204030204" pitchFamily="34" charset="0"/>
                <a:ea typeface="Calibri" panose="020F0502020204030204" pitchFamily="34" charset="0"/>
                <a:cs typeface="Arial" panose="020B0604020202020204" pitchFamily="34" charset="0"/>
              </a:rPr>
              <a:t>DGM123</a:t>
            </a:r>
            <a:endParaRPr lang="en-US" sz="1800" dirty="0">
              <a:solidFill>
                <a:srgbClr val="8E5A6D"/>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663150" y="2366506"/>
            <a:ext cx="4955591" cy="2289858"/>
          </a:xfrm>
          <a:prstGeom prst="rect">
            <a:avLst/>
          </a:prstGeom>
        </p:spPr>
        <p:txBody>
          <a:bodyPr wrap="square">
            <a:spAutoFit/>
          </a:bodyPr>
          <a:lstStyle/>
          <a:p>
            <a:pPr marL="342900" indent="-342900" algn="r" rtl="1">
              <a:lnSpc>
                <a:spcPct val="120000"/>
              </a:lnSpc>
              <a:buFont typeface="Arial" panose="020B0604020202020204" pitchFamily="34" charset="0"/>
              <a:buChar char="•"/>
            </a:pPr>
            <a:r>
              <a:rPr lang="ar-EG" sz="2400" b="1" dirty="0">
                <a:solidFill>
                  <a:schemeClr val="bg1"/>
                </a:solidFill>
                <a:latin typeface="Simplified Arabic" panose="02020603050405020304" pitchFamily="18" charset="-78"/>
                <a:cs typeface="Simplified Arabic" panose="02020603050405020304" pitchFamily="18" charset="-78"/>
              </a:rPr>
              <a:t>وصف مقرر مادة الكتابة الإعلامية </a:t>
            </a:r>
          </a:p>
          <a:p>
            <a:pPr marL="342900" indent="-342900" algn="r" rtl="1">
              <a:lnSpc>
                <a:spcPct val="120000"/>
              </a:lnSpc>
              <a:buFont typeface="Arial" panose="020B0604020202020204" pitchFamily="34" charset="0"/>
              <a:buChar char="•"/>
            </a:pPr>
            <a:endParaRPr lang="ar-EG" sz="2400" b="1" dirty="0">
              <a:solidFill>
                <a:schemeClr val="bg1"/>
              </a:solidFill>
              <a:latin typeface="Simplified Arabic" panose="02020603050405020304" pitchFamily="18" charset="-78"/>
              <a:cs typeface="Simplified Arabic" panose="02020603050405020304" pitchFamily="18" charset="-78"/>
            </a:endParaRPr>
          </a:p>
          <a:p>
            <a:pPr marL="342900" indent="-342900" algn="r" rtl="1">
              <a:lnSpc>
                <a:spcPct val="120000"/>
              </a:lnSpc>
              <a:buFont typeface="Arial" panose="020B0604020202020204" pitchFamily="34" charset="0"/>
              <a:buChar char="•"/>
            </a:pPr>
            <a:r>
              <a:rPr lang="ar-EG" sz="2400" b="1" dirty="0">
                <a:solidFill>
                  <a:schemeClr val="bg1"/>
                </a:solidFill>
                <a:latin typeface="Simplified Arabic" panose="02020603050405020304" pitchFamily="18" charset="-78"/>
                <a:cs typeface="Simplified Arabic" panose="02020603050405020304" pitchFamily="18" charset="-78"/>
              </a:rPr>
              <a:t>مخرجات التعلم </a:t>
            </a:r>
          </a:p>
          <a:p>
            <a:pPr marL="342900" indent="-342900" algn="r" rtl="1">
              <a:lnSpc>
                <a:spcPct val="120000"/>
              </a:lnSpc>
              <a:buFont typeface="Arial" panose="020B0604020202020204" pitchFamily="34" charset="0"/>
              <a:buChar char="•"/>
            </a:pPr>
            <a:endParaRPr lang="ar-EG" sz="2400" b="1" dirty="0">
              <a:solidFill>
                <a:schemeClr val="bg1"/>
              </a:solidFill>
              <a:latin typeface="Simplified Arabic" panose="02020603050405020304" pitchFamily="18" charset="-78"/>
              <a:cs typeface="Simplified Arabic" panose="02020603050405020304" pitchFamily="18" charset="-78"/>
            </a:endParaRPr>
          </a:p>
          <a:p>
            <a:pPr marL="342900" indent="-342900" algn="r" rtl="1">
              <a:lnSpc>
                <a:spcPct val="120000"/>
              </a:lnSpc>
              <a:buFont typeface="Arial" panose="020B0604020202020204" pitchFamily="34" charset="0"/>
              <a:buChar char="•"/>
            </a:pPr>
            <a:r>
              <a:rPr lang="ar-EG" sz="2400" b="1" dirty="0">
                <a:solidFill>
                  <a:schemeClr val="bg1"/>
                </a:solidFill>
                <a:latin typeface="Simplified Arabic" panose="02020603050405020304" pitchFamily="18" charset="-78"/>
                <a:cs typeface="Simplified Arabic" panose="02020603050405020304" pitchFamily="18" charset="-78"/>
              </a:rPr>
              <a:t>موضوعات المقرر </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7" name="Rectangle 6">
            <a:extLst>
              <a:ext uri="{FF2B5EF4-FFF2-40B4-BE49-F238E27FC236}">
                <a16:creationId xmlns:a16="http://schemas.microsoft.com/office/drawing/2014/main" id="{2E6BEE59-229C-AF4C-8168-45DB84D103B6}"/>
              </a:ext>
            </a:extLst>
          </p:cNvPr>
          <p:cNvSpPr/>
          <p:nvPr/>
        </p:nvSpPr>
        <p:spPr>
          <a:xfrm>
            <a:off x="6295848" y="4979581"/>
            <a:ext cx="4747323" cy="572144"/>
          </a:xfrm>
          <a:prstGeom prst="rect">
            <a:avLst/>
          </a:prstGeom>
        </p:spPr>
        <p:txBody>
          <a:bodyPr wrap="square">
            <a:spAutoFit/>
          </a:bodyPr>
          <a:lstStyle/>
          <a:p>
            <a:pPr algn="ctr">
              <a:lnSpc>
                <a:spcPct val="120000"/>
              </a:lnSpc>
            </a:pPr>
            <a:endParaRPr lang="en-US" sz="2800" b="1" dirty="0">
              <a:solidFill>
                <a:srgbClr val="8E5A6D"/>
              </a:solidFill>
              <a:cs typeface="Segoe UI Light" panose="020B0502040204020203" pitchFamily="34"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372516" y="3948478"/>
            <a:ext cx="4113898" cy="707886"/>
          </a:xfrm>
          <a:prstGeom prst="rect">
            <a:avLst/>
          </a:prstGeom>
          <a:noFill/>
        </p:spPr>
        <p:txBody>
          <a:bodyPr wrap="square" rtlCol="0">
            <a:spAutoFit/>
          </a:bodyPr>
          <a:lstStyle/>
          <a:p>
            <a:pPr algn="ctr"/>
            <a:r>
              <a:rPr lang="ar-EG" sz="4000" b="1" dirty="0">
                <a:solidFill>
                  <a:srgbClr val="8E5A6D"/>
                </a:solidFill>
                <a:latin typeface="Tajawal Medium" panose="00000600000000000000" pitchFamily="2" charset="-78"/>
                <a:cs typeface="Tajawal Medium" panose="00000600000000000000" pitchFamily="2" charset="-78"/>
              </a:rPr>
              <a:t>محتويات</a:t>
            </a:r>
            <a:endParaRPr lang="en-US" sz="2800" b="1" dirty="0">
              <a:solidFill>
                <a:srgbClr val="2D3956"/>
              </a:solidFill>
              <a:latin typeface="Tajawal Medium" panose="00000600000000000000" pitchFamily="2" charset="-78"/>
              <a:cs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41C88CE2-4D1C-7A26-AAF9-BFB2BF9DDC38}"/>
              </a:ext>
            </a:extLst>
          </p:cNvPr>
          <p:cNvSpPr txBox="1"/>
          <p:nvPr/>
        </p:nvSpPr>
        <p:spPr>
          <a:xfrm>
            <a:off x="6372516" y="4968345"/>
            <a:ext cx="4113898" cy="707886"/>
          </a:xfrm>
          <a:prstGeom prst="rect">
            <a:avLst/>
          </a:prstGeom>
          <a:noFill/>
        </p:spPr>
        <p:txBody>
          <a:bodyPr wrap="square" rtlCol="0">
            <a:spAutoFit/>
          </a:bodyPr>
          <a:lstStyle/>
          <a:p>
            <a:pPr algn="ctr"/>
            <a:r>
              <a:rPr lang="ar-EG" sz="4000" b="1" dirty="0">
                <a:solidFill>
                  <a:srgbClr val="8E5A6D"/>
                </a:solidFill>
                <a:latin typeface="Tajawal Medium" panose="00000600000000000000" pitchFamily="2" charset="-78"/>
                <a:cs typeface="Tajawal Medium" panose="00000600000000000000" pitchFamily="2" charset="-78"/>
              </a:rPr>
              <a:t>المحاضرة التعريفية</a:t>
            </a:r>
            <a:endParaRPr lang="en-US" sz="2800" b="1" dirty="0">
              <a:solidFill>
                <a:srgbClr val="2D3956"/>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520784841"/>
      </p:ext>
    </p:extLst>
  </p:cSld>
  <p:clrMapOvr>
    <a:masterClrMapping/>
  </p:clrMapOvr>
  <p:transition spd="slow">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0</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019690"/>
            <a:ext cx="8417320" cy="5274264"/>
          </a:xfrm>
          <a:prstGeom prst="rect">
            <a:avLst/>
          </a:prstGeom>
          <a:noFill/>
        </p:spPr>
        <p:txBody>
          <a:bodyPr wrap="square" rtlCol="0">
            <a:spAutoFit/>
          </a:bodyPr>
          <a:lstStyle/>
          <a:p>
            <a:pPr marL="0" marR="0" algn="r"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وصف المقرر </a:t>
            </a:r>
          </a:p>
          <a:p>
            <a:pPr marR="0" algn="just" rtl="1">
              <a:lnSpc>
                <a:spcPct val="107000"/>
              </a:lnSpc>
              <a:spcBef>
                <a:spcPts val="0"/>
              </a:spcBef>
              <a:spcAft>
                <a:spcPts val="800"/>
              </a:spcAft>
            </a:pPr>
            <a:r>
              <a:rPr lang="ar-EG" sz="3200" dirty="0" err="1">
                <a:effectLst/>
                <a:latin typeface="Simplified Arabic" panose="02020603050405020304" pitchFamily="18" charset="-78"/>
                <a:ea typeface="Calibri" panose="020F0502020204030204" pitchFamily="34" charset="0"/>
                <a:cs typeface="Simplified Arabic" panose="02020603050405020304" pitchFamily="18" charset="-78"/>
              </a:rPr>
              <a:t>یتناول</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 مقرر الكتابة الإعلامية عددًا من الموضوعات الأساسية المرتبطة بالكتابة الإعلامية والتحرير الإعلامي في الصحافة أو التليفزيون أو العلاقات العامة، والتعرف على مفهوم التحرير الإعلامي، ورصد دور اللغة الإعلامية ومدى تأثيرها على عملية التحرير، وكذلك رصد تأثير السياسة التحريرية للمؤسسة الإعلامية على التحرير</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R="0" algn="just" rtl="1">
              <a:lnSpc>
                <a:spcPct val="107000"/>
              </a:lnSpc>
              <a:spcBef>
                <a:spcPts val="0"/>
              </a:spcBef>
              <a:spcAft>
                <a:spcPts val="800"/>
              </a:spcAft>
            </a:pP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EG" sz="3600" b="1" dirty="0">
                <a:effectLst/>
                <a:latin typeface="Simplified Arabic" panose="02020603050405020304" pitchFamily="18" charset="-78"/>
                <a:ea typeface="Calibri" panose="020F0502020204030204" pitchFamily="34" charset="0"/>
                <a:cs typeface="Simplified Arabic" panose="02020603050405020304" pitchFamily="18" charset="-78"/>
              </a:rPr>
              <a:t> </a:t>
            </a:r>
            <a:endParaRPr lang="en-US" sz="36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0</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87340" y="2570007"/>
            <a:ext cx="8417320" cy="3525004"/>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ورصد الفروق بين مبادئ التحرير الصحفي، والتحرير الإذاعي، والتحرير التليفزيوني، والتحرير الإلكتروني، والكتابة للعلاقات العامة، والتعرف على قوالب بناء الفنون التحريرية، ودور المحرر الإعلامي في العملية التحريرية.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R="0" algn="just" rtl="1">
              <a:lnSpc>
                <a:spcPct val="107000"/>
              </a:lnSpc>
              <a:spcBef>
                <a:spcPts val="0"/>
              </a:spcBef>
              <a:spcAft>
                <a:spcPts val="800"/>
              </a:spcAft>
            </a:pP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EG" sz="3600" b="1" dirty="0">
                <a:effectLst/>
                <a:latin typeface="Simplified Arabic" panose="02020603050405020304" pitchFamily="18" charset="-78"/>
                <a:ea typeface="Calibri" panose="020F0502020204030204" pitchFamily="34" charset="0"/>
                <a:cs typeface="Simplified Arabic" panose="02020603050405020304" pitchFamily="18" charset="-78"/>
              </a:rPr>
              <a:t> </a:t>
            </a:r>
            <a:endParaRPr lang="en-US" sz="36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41844650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0</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87340" y="2170725"/>
            <a:ext cx="8417320" cy="4462312"/>
          </a:xfrm>
          <a:prstGeom prst="rect">
            <a:avLst/>
          </a:prstGeom>
          <a:noFill/>
        </p:spPr>
        <p:txBody>
          <a:bodyPr wrap="square" rtlCol="0">
            <a:spAutoFit/>
          </a:bodyPr>
          <a:lstStyle/>
          <a:p>
            <a:pPr marL="0" marR="0" algn="r" rtl="1">
              <a:lnSpc>
                <a:spcPct val="107000"/>
              </a:lnSpc>
              <a:spcBef>
                <a:spcPts val="0"/>
              </a:spcBef>
              <a:spcAft>
                <a:spcPts val="800"/>
              </a:spcAft>
            </a:pPr>
            <a:r>
              <a:rPr lang="ar-EG" sz="3200" b="1" dirty="0">
                <a:latin typeface="Simplified Arabic" panose="02020603050405020304" pitchFamily="18" charset="-78"/>
                <a:ea typeface="Calibri" panose="020F0502020204030204" pitchFamily="34" charset="0"/>
                <a:cs typeface="Simplified Arabic" panose="02020603050405020304" pitchFamily="18" charset="-78"/>
              </a:rPr>
              <a:t>مخرجات التعلم</a:t>
            </a:r>
          </a:p>
          <a:p>
            <a:pPr marL="0" marR="0" algn="r" rtl="1">
              <a:lnSpc>
                <a:spcPct val="107000"/>
              </a:lnSpc>
              <a:spcBef>
                <a:spcPts val="0"/>
              </a:spcBef>
              <a:spcAft>
                <a:spcPts val="800"/>
              </a:spcAft>
            </a:pPr>
            <a:r>
              <a:rPr lang="ar-SA" sz="3200" kern="100" dirty="0">
                <a:effectLst/>
                <a:latin typeface="Simplified Arabic" panose="02020603050405020304" pitchFamily="18" charset="-78"/>
                <a:ea typeface="Calibri" panose="020F0502020204030204" pitchFamily="34" charset="0"/>
                <a:cs typeface="Simplified Arabic" panose="02020603050405020304" pitchFamily="18" charset="-78"/>
              </a:rPr>
              <a:t>في </a:t>
            </a:r>
            <a:r>
              <a:rPr lang="ar-SA" sz="3200" kern="100" dirty="0" err="1">
                <a:effectLst/>
                <a:latin typeface="Simplified Arabic" panose="02020603050405020304" pitchFamily="18" charset="-78"/>
                <a:ea typeface="Calibri" panose="020F0502020204030204" pitchFamily="34" charset="0"/>
                <a:cs typeface="Simplified Arabic" panose="02020603050405020304" pitchFamily="18" charset="-78"/>
              </a:rPr>
              <a:t>نھایة</a:t>
            </a:r>
            <a:r>
              <a:rPr lang="ar-SA" sz="3200" kern="100" dirty="0">
                <a:effectLst/>
                <a:latin typeface="Simplified Arabic" panose="02020603050405020304" pitchFamily="18" charset="-78"/>
                <a:ea typeface="Calibri" panose="020F0502020204030204" pitchFamily="34" charset="0"/>
                <a:cs typeface="Simplified Arabic" panose="02020603050405020304" pitchFamily="18" charset="-78"/>
              </a:rPr>
              <a:t> </a:t>
            </a:r>
            <a:r>
              <a:rPr lang="ar-SA" sz="3200" kern="100" dirty="0" err="1">
                <a:effectLst/>
                <a:latin typeface="Simplified Arabic" panose="02020603050405020304" pitchFamily="18" charset="-78"/>
                <a:ea typeface="Calibri" panose="020F0502020204030204" pitchFamily="34" charset="0"/>
                <a:cs typeface="Simplified Arabic" panose="02020603050405020304" pitchFamily="18" charset="-78"/>
              </a:rPr>
              <a:t>ھذا</a:t>
            </a:r>
            <a:r>
              <a:rPr lang="ar-SA" sz="3200" kern="100" dirty="0">
                <a:effectLst/>
                <a:latin typeface="Simplified Arabic" panose="02020603050405020304" pitchFamily="18" charset="-78"/>
                <a:ea typeface="Calibri" panose="020F0502020204030204" pitchFamily="34" charset="0"/>
                <a:cs typeface="Simplified Arabic" panose="02020603050405020304" pitchFamily="18" charset="-78"/>
              </a:rPr>
              <a:t> المقرر، </a:t>
            </a:r>
            <a:r>
              <a:rPr lang="ar-EG" sz="3200" kern="100" dirty="0">
                <a:effectLst/>
                <a:latin typeface="Simplified Arabic" panose="02020603050405020304" pitchFamily="18" charset="-78"/>
                <a:ea typeface="Calibri" panose="020F0502020204030204" pitchFamily="34" charset="0"/>
                <a:cs typeface="Simplified Arabic" panose="02020603050405020304" pitchFamily="18" charset="-78"/>
              </a:rPr>
              <a:t>سيكون </a:t>
            </a:r>
            <a:r>
              <a:rPr lang="ar-SA" sz="3200" kern="100" dirty="0">
                <a:effectLst/>
                <a:latin typeface="Simplified Arabic" panose="02020603050405020304" pitchFamily="18" charset="-78"/>
                <a:ea typeface="Calibri" panose="020F0502020204030204" pitchFamily="34" charset="0"/>
                <a:cs typeface="Simplified Arabic" panose="02020603050405020304" pitchFamily="18" charset="-78"/>
              </a:rPr>
              <a:t>الطلاب قادرون على ما يلي: </a:t>
            </a:r>
            <a:endParaRPr lang="en-US" sz="3200" kern="1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r" rtl="1">
              <a:lnSpc>
                <a:spcPct val="107000"/>
              </a:lnSpc>
              <a:spcBef>
                <a:spcPts val="0"/>
              </a:spcBef>
              <a:spcAft>
                <a:spcPts val="800"/>
              </a:spcAft>
            </a:pPr>
            <a:r>
              <a:rPr lang="ar-SA" sz="3200" kern="100" dirty="0">
                <a:effectLst/>
                <a:latin typeface="Simplified Arabic" panose="02020603050405020304" pitchFamily="18" charset="-78"/>
                <a:ea typeface="Calibri" panose="020F0502020204030204" pitchFamily="34" charset="0"/>
                <a:cs typeface="Simplified Arabic" panose="02020603050405020304" pitchFamily="18" charset="-78"/>
              </a:rPr>
              <a:t>- التعرف على مفهوم التحرير الإعلامي.</a:t>
            </a:r>
          </a:p>
          <a:p>
            <a:pPr marL="0" marR="0" algn="r" rtl="1">
              <a:lnSpc>
                <a:spcPct val="107000"/>
              </a:lnSpc>
              <a:spcBef>
                <a:spcPts val="0"/>
              </a:spcBef>
              <a:spcAft>
                <a:spcPts val="800"/>
              </a:spcAft>
            </a:pPr>
            <a:r>
              <a:rPr lang="ar-SA" sz="3200" kern="100" dirty="0">
                <a:effectLst/>
                <a:latin typeface="Simplified Arabic" panose="02020603050405020304" pitchFamily="18" charset="-78"/>
                <a:ea typeface="Calibri" panose="020F0502020204030204" pitchFamily="34" charset="0"/>
                <a:cs typeface="Simplified Arabic" panose="02020603050405020304" pitchFamily="18" charset="-78"/>
              </a:rPr>
              <a:t>- التعرف على عناصر العملية الإعلامية والتحرير الإعلامي.</a:t>
            </a:r>
          </a:p>
          <a:p>
            <a:pPr marL="0" marR="0" algn="r" rtl="1">
              <a:lnSpc>
                <a:spcPct val="107000"/>
              </a:lnSpc>
              <a:spcBef>
                <a:spcPts val="0"/>
              </a:spcBef>
              <a:spcAft>
                <a:spcPts val="800"/>
              </a:spcAft>
            </a:pPr>
            <a:r>
              <a:rPr lang="ar-SA" sz="3200" kern="100" dirty="0">
                <a:effectLst/>
                <a:latin typeface="Simplified Arabic" panose="02020603050405020304" pitchFamily="18" charset="-78"/>
                <a:ea typeface="Calibri" panose="020F0502020204030204" pitchFamily="34" charset="0"/>
                <a:cs typeface="Simplified Arabic" panose="02020603050405020304" pitchFamily="18" charset="-78"/>
              </a:rPr>
              <a:t>- التعرف على خصائص التحرير الإعلامي.</a:t>
            </a:r>
          </a:p>
          <a:p>
            <a:pPr marL="0" marR="0" algn="r" rtl="1">
              <a:lnSpc>
                <a:spcPct val="107000"/>
              </a:lnSpc>
              <a:spcBef>
                <a:spcPts val="0"/>
              </a:spcBef>
              <a:spcAft>
                <a:spcPts val="800"/>
              </a:spcAft>
            </a:pPr>
            <a:r>
              <a:rPr lang="ar-SA" sz="3200" kern="100" dirty="0">
                <a:effectLst/>
                <a:latin typeface="Simplified Arabic" panose="02020603050405020304" pitchFamily="18" charset="-78"/>
                <a:ea typeface="Calibri" panose="020F0502020204030204" pitchFamily="34" charset="0"/>
                <a:cs typeface="Simplified Arabic" panose="02020603050405020304" pitchFamily="18" charset="-78"/>
              </a:rPr>
              <a:t> </a:t>
            </a:r>
            <a:endParaRPr lang="en-US" sz="3200" kern="1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ctr" rtl="1">
              <a:lnSpc>
                <a:spcPct val="107000"/>
              </a:lnSpc>
              <a:spcBef>
                <a:spcPts val="0"/>
              </a:spcBef>
              <a:spcAft>
                <a:spcPts val="800"/>
              </a:spcAft>
            </a:pPr>
            <a:endParaRPr lang="en-US" sz="3600" b="1"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6379784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0</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87340" y="2170725"/>
            <a:ext cx="8417320" cy="3137397"/>
          </a:xfrm>
          <a:prstGeom prst="rect">
            <a:avLst/>
          </a:prstGeom>
          <a:noFill/>
        </p:spPr>
        <p:txBody>
          <a:bodyPr wrap="square" rtlCol="0">
            <a:spAutoFit/>
          </a:bodyPr>
          <a:lstStyle/>
          <a:p>
            <a:pPr marL="0" marR="0" algn="r" rtl="1">
              <a:lnSpc>
                <a:spcPct val="107000"/>
              </a:lnSpc>
              <a:spcBef>
                <a:spcPts val="0"/>
              </a:spcBef>
              <a:spcAft>
                <a:spcPts val="800"/>
              </a:spcAft>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 التعرف على العوامل المؤثرة على التحرير الإعلامي.</a:t>
            </a:r>
          </a:p>
          <a:p>
            <a:pPr marL="0" marR="0" algn="r" rtl="1">
              <a:lnSpc>
                <a:spcPct val="107000"/>
              </a:lnSpc>
              <a:spcBef>
                <a:spcPts val="0"/>
              </a:spcBef>
              <a:spcAft>
                <a:spcPts val="800"/>
              </a:spcAft>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 رصد تأثير اللغة الإعلامية على التحرير الإعلامي.</a:t>
            </a:r>
          </a:p>
          <a:p>
            <a:pPr marL="0" marR="0" algn="r" rtl="1">
              <a:lnSpc>
                <a:spcPct val="107000"/>
              </a:lnSpc>
              <a:spcBef>
                <a:spcPts val="0"/>
              </a:spcBef>
              <a:spcAft>
                <a:spcPts val="800"/>
              </a:spcAft>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 تأثير السياسة التحريرية للمؤسسة على التحرير الإعلامي.</a:t>
            </a:r>
          </a:p>
          <a:p>
            <a:pPr marL="0" marR="0" algn="r" rtl="1">
              <a:lnSpc>
                <a:spcPct val="107000"/>
              </a:lnSpc>
              <a:spcBef>
                <a:spcPts val="0"/>
              </a:spcBef>
              <a:spcAft>
                <a:spcPts val="800"/>
              </a:spcAft>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 التعرف على مبادئ التحرير الصحفي.</a:t>
            </a:r>
          </a:p>
          <a:p>
            <a:pPr marL="0" marR="0" algn="r" rtl="1">
              <a:lnSpc>
                <a:spcPct val="107000"/>
              </a:lnSpc>
              <a:spcBef>
                <a:spcPts val="0"/>
              </a:spcBef>
              <a:spcAft>
                <a:spcPts val="800"/>
              </a:spcAft>
            </a:pP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8788736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0</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87340" y="2404326"/>
            <a:ext cx="8417320" cy="2507866"/>
          </a:xfrm>
          <a:prstGeom prst="rect">
            <a:avLst/>
          </a:prstGeom>
          <a:noFill/>
        </p:spPr>
        <p:txBody>
          <a:bodyPr wrap="square" rtlCol="0">
            <a:spAutoFit/>
          </a:bodyPr>
          <a:lstStyle/>
          <a:p>
            <a:pPr marL="0" marR="0" algn="r" rtl="1">
              <a:lnSpc>
                <a:spcPct val="107000"/>
              </a:lnSpc>
              <a:spcBef>
                <a:spcPts val="0"/>
              </a:spcBef>
              <a:spcAft>
                <a:spcPts val="800"/>
              </a:spcAft>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 التعرف على مبادئ التحرير الإذاعي.</a:t>
            </a:r>
          </a:p>
          <a:p>
            <a:pPr marL="0" marR="0" algn="r" rtl="1">
              <a:lnSpc>
                <a:spcPct val="107000"/>
              </a:lnSpc>
              <a:spcBef>
                <a:spcPts val="0"/>
              </a:spcBef>
              <a:spcAft>
                <a:spcPts val="800"/>
              </a:spcAft>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 التعرف على مبادئ التحرير التليفزيوني.</a:t>
            </a:r>
          </a:p>
          <a:p>
            <a:pPr marL="0" marR="0" algn="r" rtl="1">
              <a:lnSpc>
                <a:spcPct val="107000"/>
              </a:lnSpc>
              <a:spcBef>
                <a:spcPts val="0"/>
              </a:spcBef>
              <a:spcAft>
                <a:spcPts val="800"/>
              </a:spcAft>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 التعرف على مبادئ التحرير الإلكتروني.</a:t>
            </a:r>
          </a:p>
          <a:p>
            <a:pPr marL="0" marR="0" algn="r" rtl="1">
              <a:lnSpc>
                <a:spcPct val="107000"/>
              </a:lnSpc>
              <a:spcBef>
                <a:spcPts val="0"/>
              </a:spcBef>
              <a:spcAft>
                <a:spcPts val="800"/>
              </a:spcAft>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 التعرف على طرق الكتابة للعلاقات العامة.</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8098682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0</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87340" y="2404326"/>
            <a:ext cx="8417320" cy="2405274"/>
          </a:xfrm>
          <a:prstGeom prst="rect">
            <a:avLst/>
          </a:prstGeom>
          <a:noFill/>
        </p:spPr>
        <p:txBody>
          <a:bodyPr wrap="square" rtlCol="0">
            <a:spAutoFit/>
          </a:bodyPr>
          <a:lstStyle/>
          <a:p>
            <a:pPr marL="0" marR="0" algn="r" rtl="1">
              <a:lnSpc>
                <a:spcPct val="107000"/>
              </a:lnSpc>
              <a:spcBef>
                <a:spcPts val="0"/>
              </a:spcBef>
              <a:spcAft>
                <a:spcPts val="800"/>
              </a:spcAft>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 التعرف على قوالب بناء الفنون التحريرية.</a:t>
            </a:r>
          </a:p>
          <a:p>
            <a:pPr marL="0" marR="0" algn="r" rtl="1">
              <a:lnSpc>
                <a:spcPct val="107000"/>
              </a:lnSpc>
              <a:spcBef>
                <a:spcPts val="0"/>
              </a:spcBef>
              <a:spcAft>
                <a:spcPts val="800"/>
              </a:spcAft>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 دور المحرر الإعلامي في العملية التحريرية.</a:t>
            </a:r>
          </a:p>
          <a:p>
            <a:pPr marL="0" marR="0" algn="r" rtl="1">
              <a:lnSpc>
                <a:spcPct val="107000"/>
              </a:lnSpc>
              <a:spcBef>
                <a:spcPts val="0"/>
              </a:spcBef>
              <a:spcAft>
                <a:spcPts val="800"/>
              </a:spcAft>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 الكتابة للتليفزيون والصحافة الورقية والإلكترونية وللعلاقات العامة والإذاعة.</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5388850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0</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3296293"/>
            <a:ext cx="8417320" cy="750975"/>
          </a:xfrm>
          <a:prstGeom prst="rect">
            <a:avLst/>
          </a:prstGeom>
          <a:noFill/>
        </p:spPr>
        <p:txBody>
          <a:bodyPr wrap="square" rtlCol="0">
            <a:spAutoFit/>
          </a:bodyPr>
          <a:lstStyle/>
          <a:p>
            <a:pPr marL="0" marR="0" algn="ctr" rtl="1">
              <a:lnSpc>
                <a:spcPct val="107000"/>
              </a:lnSpc>
              <a:spcBef>
                <a:spcPts val="0"/>
              </a:spcBef>
              <a:spcAft>
                <a:spcPts val="800"/>
              </a:spcAft>
            </a:pPr>
            <a:r>
              <a:rPr lang="ar-EG" sz="4000" b="1" dirty="0">
                <a:latin typeface="Simplified Arabic" panose="02020603050405020304" pitchFamily="18" charset="-78"/>
                <a:ea typeface="Calibri" panose="020F0502020204030204" pitchFamily="34" charset="0"/>
                <a:cs typeface="Simplified Arabic" panose="02020603050405020304" pitchFamily="18" charset="-78"/>
              </a:rPr>
              <a:t>موضوعات المقرر </a:t>
            </a:r>
            <a:endParaRPr lang="ar-SY" sz="4000" b="1"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180811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0</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019690"/>
            <a:ext cx="8417320" cy="3964483"/>
          </a:xfrm>
          <a:prstGeom prst="rect">
            <a:avLst/>
          </a:prstGeom>
          <a:noFill/>
        </p:spPr>
        <p:txBody>
          <a:bodyPr wrap="square" rtlCol="0">
            <a:spAutoFit/>
          </a:bodyPr>
          <a:lstStyle/>
          <a:p>
            <a:pPr marL="0" marR="0" algn="just" rtl="1">
              <a:lnSpc>
                <a:spcPct val="107000"/>
              </a:lnSpc>
              <a:spcBef>
                <a:spcPts val="0"/>
              </a:spcBef>
              <a:spcAft>
                <a:spcPts val="800"/>
              </a:spcAft>
            </a:pPr>
            <a:r>
              <a:rPr lang="ar-EG" sz="3600" b="1" dirty="0">
                <a:effectLst/>
                <a:latin typeface="Simplified Arabic" panose="02020603050405020304" pitchFamily="18" charset="-78"/>
                <a:ea typeface="Calibri" panose="020F0502020204030204" pitchFamily="34" charset="0"/>
                <a:cs typeface="Simplified Arabic" panose="02020603050405020304" pitchFamily="18" charset="-78"/>
              </a:rPr>
              <a:t>مقدمة في التحرير الإعلامي</a:t>
            </a:r>
          </a:p>
          <a:p>
            <a:pPr marL="0" marR="0" algn="just" rtl="1">
              <a:lnSpc>
                <a:spcPct val="107000"/>
              </a:lnSpc>
              <a:spcBef>
                <a:spcPts val="0"/>
              </a:spcBef>
              <a:spcAft>
                <a:spcPts val="800"/>
              </a:spcAft>
            </a:pPr>
            <a:endParaRPr lang="ar-EG" sz="3600" b="1" dirty="0">
              <a:latin typeface="Simplified Arabic" panose="02020603050405020304" pitchFamily="18" charset="-78"/>
              <a:ea typeface="Calibri" panose="020F0502020204030204" pitchFamily="34" charset="0"/>
              <a:cs typeface="Simplified Arabic" panose="02020603050405020304" pitchFamily="18" charset="-78"/>
            </a:endParaRPr>
          </a:p>
          <a:p>
            <a:pPr marL="571500" marR="0" indent="-5715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تعريف التحرير الإعلامي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571500" marR="0" indent="-5715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العلاقة بين عناصر العملية الاتصالية والتحرير الإعلامي</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571500" marR="0" indent="-5715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خصائص التحرير الإعلامي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EG" sz="3600" b="1" dirty="0">
                <a:effectLst/>
                <a:latin typeface="Simplified Arabic" panose="02020603050405020304" pitchFamily="18" charset="-78"/>
                <a:ea typeface="Calibri" panose="020F0502020204030204" pitchFamily="34" charset="0"/>
                <a:cs typeface="Simplified Arabic" panose="02020603050405020304" pitchFamily="18" charset="-78"/>
              </a:rPr>
              <a:t> </a:t>
            </a:r>
            <a:endParaRPr lang="en-US" sz="36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3156335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0</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019690"/>
            <a:ext cx="8417320" cy="2277290"/>
          </a:xfrm>
          <a:prstGeom prst="rect">
            <a:avLst/>
          </a:prstGeom>
          <a:noFill/>
        </p:spPr>
        <p:txBody>
          <a:bodyPr wrap="square" rtlCol="0">
            <a:spAutoFit/>
          </a:bodyPr>
          <a:lstStyle/>
          <a:p>
            <a:pPr marL="0"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العوامل المؤثرة في التحرير الإعلامي </a:t>
            </a:r>
            <a:endParaRPr lang="en-US" sz="3200" b="1"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EG" sz="1800" dirty="0">
                <a:effectLst/>
                <a:latin typeface="Calibri" panose="020F0502020204030204" pitchFamily="34" charset="0"/>
                <a:ea typeface="Calibri" panose="020F0502020204030204" pitchFamily="34" charset="0"/>
                <a:cs typeface="Simplified Arabic" panose="02020603050405020304" pitchFamily="18" charset="-78"/>
              </a:rPr>
              <a:t> </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المنافسة بين وسائل الإعلام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تأثير المنافسة بين وسائل الإعلام في التحرير الإعلامي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8765967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0</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019690"/>
            <a:ext cx="8417320" cy="2277290"/>
          </a:xfrm>
          <a:prstGeom prst="rect">
            <a:avLst/>
          </a:prstGeom>
          <a:noFill/>
        </p:spPr>
        <p:txBody>
          <a:bodyPr wrap="square" rtlCol="0">
            <a:spAutoFit/>
          </a:bodyPr>
          <a:lstStyle/>
          <a:p>
            <a:pPr marL="0"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العوامل المؤثرة في التحرير الإعلامي </a:t>
            </a:r>
            <a:endParaRPr lang="en-US" sz="3200" b="1"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EG" sz="1800" dirty="0">
                <a:effectLst/>
                <a:latin typeface="Calibri" panose="020F0502020204030204" pitchFamily="34" charset="0"/>
                <a:ea typeface="Calibri" panose="020F0502020204030204" pitchFamily="34" charset="0"/>
                <a:cs typeface="Simplified Arabic" panose="02020603050405020304" pitchFamily="18" charset="-78"/>
              </a:rPr>
              <a:t> </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تأثير نوع الوسيلة الإعلامية في التحرير الإعلامي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تأثير ثقافة المحرر وشخصيته في التحرير الإعلامي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9514016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0</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1916971"/>
            <a:ext cx="8417320" cy="3137397"/>
          </a:xfrm>
          <a:prstGeom prst="rect">
            <a:avLst/>
          </a:prstGeom>
          <a:noFill/>
        </p:spPr>
        <p:txBody>
          <a:bodyPr wrap="square" rtlCol="0">
            <a:spAutoFit/>
          </a:bodyPr>
          <a:lstStyle/>
          <a:p>
            <a:pPr marL="0"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اللغة الإعلامية وتأثيرها في التحرير الإعلامي </a:t>
            </a:r>
          </a:p>
          <a:p>
            <a:pPr marL="0" marR="0" algn="just" rtl="1">
              <a:lnSpc>
                <a:spcPct val="107000"/>
              </a:lnSpc>
              <a:spcBef>
                <a:spcPts val="0"/>
              </a:spcBef>
              <a:spcAft>
                <a:spcPts val="800"/>
              </a:spcAft>
            </a:pP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لغة الصحافة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لغة الإذاعة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لغة التليفزيون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5810384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0</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019690"/>
            <a:ext cx="8417320" cy="3137397"/>
          </a:xfrm>
          <a:prstGeom prst="rect">
            <a:avLst/>
          </a:prstGeom>
          <a:noFill/>
        </p:spPr>
        <p:txBody>
          <a:bodyPr wrap="square" rtlCol="0">
            <a:spAutoFit/>
          </a:bodyPr>
          <a:lstStyle/>
          <a:p>
            <a:pPr marL="0"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اللغة الإعلامية وتأثيرها في التحرير الإعلامي </a:t>
            </a:r>
          </a:p>
          <a:p>
            <a:pPr marL="0" marR="0" algn="just" rtl="1">
              <a:lnSpc>
                <a:spcPct val="107000"/>
              </a:lnSpc>
              <a:spcBef>
                <a:spcPts val="0"/>
              </a:spcBef>
              <a:spcAft>
                <a:spcPts val="800"/>
              </a:spcAft>
            </a:pPr>
            <a:endParaRPr lang="ar-EG" sz="3200" b="1" dirty="0">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لغة الصحافة الإلكترونية </a:t>
            </a:r>
          </a:p>
          <a:p>
            <a:pPr marL="457200" marR="0" indent="-457200" algn="just" rtl="1">
              <a:lnSpc>
                <a:spcPct val="107000"/>
              </a:lnSpc>
              <a:spcBef>
                <a:spcPts val="0"/>
              </a:spcBef>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لغة الكتابة للعلاقات العامة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8103868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0</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019690"/>
            <a:ext cx="8417320" cy="2507866"/>
          </a:xfrm>
          <a:prstGeom prst="rect">
            <a:avLst/>
          </a:prstGeom>
          <a:noFill/>
        </p:spPr>
        <p:txBody>
          <a:bodyPr wrap="square" rtlCol="0">
            <a:spAutoFit/>
          </a:bodyPr>
          <a:lstStyle/>
          <a:p>
            <a:pPr marL="0"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السياسة التحريرية وتأثيرها في التحرير الإعلامي </a:t>
            </a:r>
          </a:p>
          <a:p>
            <a:pPr marL="0" marR="0" algn="just" rtl="1">
              <a:lnSpc>
                <a:spcPct val="107000"/>
              </a:lnSpc>
              <a:spcBef>
                <a:spcPts val="0"/>
              </a:spcBef>
              <a:spcAft>
                <a:spcPts val="800"/>
              </a:spcAft>
            </a:pP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العوامل المؤثرة في السياسة التحريرية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الأيديولوجيا</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5575171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0</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019690"/>
            <a:ext cx="8417320" cy="2507866"/>
          </a:xfrm>
          <a:prstGeom prst="rect">
            <a:avLst/>
          </a:prstGeom>
          <a:noFill/>
        </p:spPr>
        <p:txBody>
          <a:bodyPr wrap="square" rtlCol="0">
            <a:spAutoFit/>
          </a:bodyPr>
          <a:lstStyle/>
          <a:p>
            <a:pPr marL="0"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السياسة التحريرية وتأثيرها في التحرير الإعلامي </a:t>
            </a:r>
          </a:p>
          <a:p>
            <a:pPr marL="0" marR="0" algn="just" rtl="1">
              <a:lnSpc>
                <a:spcPct val="107000"/>
              </a:lnSpc>
              <a:spcBef>
                <a:spcPts val="0"/>
              </a:spcBef>
              <a:spcAft>
                <a:spcPts val="800"/>
              </a:spcAft>
            </a:pP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العوامل غير المباشرة المؤثرة في السياسة التحريرية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الجهاز التحريري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5456241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0</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019690"/>
            <a:ext cx="8417320" cy="3137397"/>
          </a:xfrm>
          <a:prstGeom prst="rect">
            <a:avLst/>
          </a:prstGeom>
          <a:noFill/>
        </p:spPr>
        <p:txBody>
          <a:bodyPr wrap="square" rtlCol="0">
            <a:spAutoFit/>
          </a:bodyPr>
          <a:lstStyle/>
          <a:p>
            <a:pPr marL="0"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مبادئ التحرير الإعلامي</a:t>
            </a:r>
          </a:p>
          <a:p>
            <a:pPr marL="0" marR="0" algn="just" rtl="1">
              <a:lnSpc>
                <a:spcPct val="107000"/>
              </a:lnSpc>
              <a:spcBef>
                <a:spcPts val="0"/>
              </a:spcBef>
              <a:spcAft>
                <a:spcPts val="800"/>
              </a:spcAft>
            </a:pP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مبادئ التحرير الصحفي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مبادئ التحرير الإذاعي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مبادئ التحرير التليفزيوني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4887884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0</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019690"/>
            <a:ext cx="8417320" cy="2507866"/>
          </a:xfrm>
          <a:prstGeom prst="rect">
            <a:avLst/>
          </a:prstGeom>
          <a:noFill/>
        </p:spPr>
        <p:txBody>
          <a:bodyPr wrap="square" rtlCol="0">
            <a:spAutoFit/>
          </a:bodyPr>
          <a:lstStyle/>
          <a:p>
            <a:pPr marL="0"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مبادئ التحرير الإعلامي</a:t>
            </a:r>
          </a:p>
          <a:p>
            <a:pPr marL="0" marR="0" algn="just" rtl="1">
              <a:lnSpc>
                <a:spcPct val="107000"/>
              </a:lnSpc>
              <a:spcBef>
                <a:spcPts val="0"/>
              </a:spcBef>
              <a:spcAft>
                <a:spcPts val="800"/>
              </a:spcAft>
            </a:pP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a:effectLst/>
                <a:latin typeface="Simplified Arabic" panose="02020603050405020304" pitchFamily="18" charset="-78"/>
                <a:ea typeface="Calibri" panose="020F0502020204030204" pitchFamily="34" charset="0"/>
                <a:cs typeface="Simplified Arabic" panose="02020603050405020304" pitchFamily="18" charset="-78"/>
              </a:rPr>
              <a:t>مبادئ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التحرير الإلكتروني</a:t>
            </a:r>
          </a:p>
          <a:p>
            <a:pPr marL="457200" marR="0" indent="-457200" algn="just" rtl="1">
              <a:lnSpc>
                <a:spcPct val="107000"/>
              </a:lnSpc>
              <a:spcBef>
                <a:spcPts val="0"/>
              </a:spcBef>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مبادئ الكتابة للعلاقات العامة</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7207633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3"/>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2"/>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3"/>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2"/>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0</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019688"/>
            <a:ext cx="8417320" cy="3137397"/>
          </a:xfrm>
          <a:prstGeom prst="rect">
            <a:avLst/>
          </a:prstGeom>
          <a:noFill/>
        </p:spPr>
        <p:txBody>
          <a:bodyPr wrap="square" rtlCol="0">
            <a:spAutoFit/>
          </a:bodyPr>
          <a:lstStyle/>
          <a:p>
            <a:pPr marL="0"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قوالب بناء الفنون التحريرية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R="0" algn="just" rtl="1">
              <a:lnSpc>
                <a:spcPct val="107000"/>
              </a:lnSpc>
              <a:spcBef>
                <a:spcPts val="0"/>
              </a:spcBef>
              <a:spcAft>
                <a:spcPts val="800"/>
              </a:spcAft>
            </a:pP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تعريف الفنون التعريفية</a:t>
            </a: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أنواع الفنون التحريرية</a:t>
            </a:r>
          </a:p>
          <a:p>
            <a:pPr marL="457200" marR="0" indent="-457200" algn="just" rtl="1">
              <a:lnSpc>
                <a:spcPct val="107000"/>
              </a:lnSpc>
              <a:spcBef>
                <a:spcPts val="0"/>
              </a:spcBef>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خصائص ومميزات الفنون التحريرية</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2"/>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78"/>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6"/>
            <a:ext cx="2649477" cy="1166001"/>
          </a:xfrm>
          <a:prstGeom prst="rect">
            <a:avLst/>
          </a:prstGeom>
        </p:spPr>
      </p:pic>
    </p:spTree>
    <p:extLst>
      <p:ext uri="{BB962C8B-B14F-4D97-AF65-F5344CB8AC3E}">
        <p14:creationId xmlns:p14="http://schemas.microsoft.com/office/powerpoint/2010/main" val="6730636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0</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019690"/>
            <a:ext cx="8417320" cy="3137397"/>
          </a:xfrm>
          <a:prstGeom prst="rect">
            <a:avLst/>
          </a:prstGeom>
          <a:noFill/>
        </p:spPr>
        <p:txBody>
          <a:bodyPr wrap="square" rtlCol="0">
            <a:spAutoFit/>
          </a:bodyPr>
          <a:lstStyle/>
          <a:p>
            <a:pPr marL="0"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الكتابة للعلاقات العامة </a:t>
            </a:r>
          </a:p>
          <a:p>
            <a:pPr marL="0" marR="0" algn="just" rtl="1">
              <a:lnSpc>
                <a:spcPct val="107000"/>
              </a:lnSpc>
              <a:spcBef>
                <a:spcPts val="0"/>
              </a:spcBef>
              <a:spcAft>
                <a:spcPts val="800"/>
              </a:spcAft>
            </a:pP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تعريف الكتابة للعلاقات العامة </a:t>
            </a: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طرق الكتابة للعلاقات العامة </a:t>
            </a: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أشكال الكتابة للعلاقات العامة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3431355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0</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019690"/>
            <a:ext cx="8417320" cy="3034805"/>
          </a:xfrm>
          <a:prstGeom prst="rect">
            <a:avLst/>
          </a:prstGeom>
          <a:noFill/>
        </p:spPr>
        <p:txBody>
          <a:bodyPr wrap="square" rtlCol="0">
            <a:spAutoFit/>
          </a:bodyPr>
          <a:lstStyle/>
          <a:p>
            <a:pPr marL="0"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المحرر الإعلامي ودوره في التحرير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مهام المحرر </a:t>
            </a:r>
          </a:p>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طرق تأهيل المحرر الصحفي والتليفزيوني والإلكتروني والإذاعي وكاتب العلاقات العامة.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7445378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490</TotalTime>
  <Words>472</Words>
  <Application>Microsoft Office PowerPoint</Application>
  <PresentationFormat>Widescreen</PresentationFormat>
  <Paragraphs>130</Paragraphs>
  <Slides>22</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22</vt:i4>
      </vt:variant>
    </vt:vector>
  </HeadingPairs>
  <TitlesOfParts>
    <vt:vector size="28" baseType="lpstr">
      <vt:lpstr>Arial</vt:lpstr>
      <vt:lpstr>Calibri</vt:lpstr>
      <vt:lpstr>Calibri Light</vt:lpstr>
      <vt:lpstr>Simplified Arabic</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Abdelfattah Nabil</cp:lastModifiedBy>
  <cp:revision>21</cp:revision>
  <dcterms:created xsi:type="dcterms:W3CDTF">2023-04-29T09:08:23Z</dcterms:created>
  <dcterms:modified xsi:type="dcterms:W3CDTF">2023-05-28T07:41:22Z</dcterms:modified>
</cp:coreProperties>
</file>