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tiff" ContentType="image/tiff"/>
  <Default Extension="vml" ContentType="application/vnd.openxmlformats-officedocument.vmlDrawing"/>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38.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98" r:id="rId2"/>
    <p:sldMasterId id="2147483716" r:id="rId3"/>
  </p:sldMasterIdLst>
  <p:notesMasterIdLst>
    <p:notesMasterId r:id="rId47"/>
  </p:notesMasterIdLst>
  <p:sldIdLst>
    <p:sldId id="481" r:id="rId4"/>
    <p:sldId id="303" r:id="rId5"/>
    <p:sldId id="313" r:id="rId6"/>
    <p:sldId id="356" r:id="rId7"/>
    <p:sldId id="357" r:id="rId8"/>
    <p:sldId id="358" r:id="rId9"/>
    <p:sldId id="360" r:id="rId10"/>
    <p:sldId id="359" r:id="rId11"/>
    <p:sldId id="361" r:id="rId12"/>
    <p:sldId id="349" r:id="rId13"/>
    <p:sldId id="366" r:id="rId14"/>
    <p:sldId id="362" r:id="rId15"/>
    <p:sldId id="364" r:id="rId16"/>
    <p:sldId id="365" r:id="rId17"/>
    <p:sldId id="367" r:id="rId18"/>
    <p:sldId id="368" r:id="rId19"/>
    <p:sldId id="369" r:id="rId20"/>
    <p:sldId id="370" r:id="rId21"/>
    <p:sldId id="371" r:id="rId22"/>
    <p:sldId id="372" r:id="rId23"/>
    <p:sldId id="373" r:id="rId24"/>
    <p:sldId id="377" r:id="rId25"/>
    <p:sldId id="374" r:id="rId26"/>
    <p:sldId id="375" r:id="rId27"/>
    <p:sldId id="378" r:id="rId28"/>
    <p:sldId id="376" r:id="rId29"/>
    <p:sldId id="379" r:id="rId30"/>
    <p:sldId id="380" r:id="rId31"/>
    <p:sldId id="381" r:id="rId32"/>
    <p:sldId id="354" r:id="rId33"/>
    <p:sldId id="382" r:id="rId34"/>
    <p:sldId id="384" r:id="rId35"/>
    <p:sldId id="385" r:id="rId36"/>
    <p:sldId id="386" r:id="rId37"/>
    <p:sldId id="387" r:id="rId38"/>
    <p:sldId id="388" r:id="rId39"/>
    <p:sldId id="389" r:id="rId40"/>
    <p:sldId id="390" r:id="rId41"/>
    <p:sldId id="396" r:id="rId42"/>
    <p:sldId id="392" r:id="rId43"/>
    <p:sldId id="393" r:id="rId44"/>
    <p:sldId id="394" r:id="rId45"/>
    <p:sldId id="395"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83" autoAdjust="0"/>
    <p:restoredTop sz="94599"/>
  </p:normalViewPr>
  <p:slideViewPr>
    <p:cSldViewPr snapToGrid="0">
      <p:cViewPr varScale="1">
        <p:scale>
          <a:sx n="67" d="100"/>
          <a:sy n="67" d="100"/>
        </p:scale>
        <p:origin x="85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customXml" Target="../customXml/item2.xml"/><Relationship Id="rId5" Type="http://schemas.openxmlformats.org/officeDocument/2006/relationships/slide" Target="slides/slide2.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customXml" Target="../customXml/item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tableStyles" Target="tableStyle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9.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E724271-0D76-BF49-A9DB-F2CD2C8ED23B}" type="datetimeFigureOut">
              <a:rPr lang="en-US" smtClean="0"/>
              <a:t>1/25/2024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383FD0B-590C-7349-8DC3-1E819ADD731B}" type="slidenum">
              <a:rPr lang="en-US" smtClean="0"/>
              <a:t>‹#›</a:t>
            </a:fld>
            <a:endParaRPr lang="en-US"/>
          </a:p>
        </p:txBody>
      </p:sp>
    </p:spTree>
    <p:extLst>
      <p:ext uri="{BB962C8B-B14F-4D97-AF65-F5344CB8AC3E}">
        <p14:creationId xmlns:p14="http://schemas.microsoft.com/office/powerpoint/2010/main" val="39984664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5" name="Footer Placeholder 4">
            <a:extLst>
              <a:ext uri="{FF2B5EF4-FFF2-40B4-BE49-F238E27FC236}">
                <a16:creationId xmlns:a16="http://schemas.microsoft.com/office/drawing/2014/main" id="{16A2080E-4A12-4540-8781-CBE4B97EB793}"/>
              </a:ext>
            </a:extLst>
          </p:cNvPr>
          <p:cNvSpPr>
            <a:spLocks noGrp="1"/>
          </p:cNvSpPr>
          <p:nvPr>
            <p:ph type="ftr"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t>HRM</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344DE225-B06D-4CFE-A72A-431863FECD62}"/>
              </a:ext>
            </a:extLst>
          </p:cNvPr>
          <p:cNvSpPr>
            <a:spLocks noGrp="1"/>
          </p:cNvSpPr>
          <p:nvPr>
            <p:ph type="ftr"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t>HRM</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
        <p:nvSpPr>
          <p:cNvPr id="5" name="Footer Placeholder 4">
            <a:extLst>
              <a:ext uri="{FF2B5EF4-FFF2-40B4-BE49-F238E27FC236}">
                <a16:creationId xmlns:a16="http://schemas.microsoft.com/office/drawing/2014/main" id="{6229CC42-627B-4477-B087-9BB87D4C616B}"/>
              </a:ext>
            </a:extLst>
          </p:cNvPr>
          <p:cNvSpPr>
            <a:spLocks noGrp="1"/>
          </p:cNvSpPr>
          <p:nvPr>
            <p:ph type="ftr" sz="quarter" idx="4"/>
          </p:nvPr>
        </p:nvSpPr>
        <p:spPr/>
        <p:txBody>
          <a:bodyPr/>
          <a:lstStyle/>
          <a:p>
            <a:r>
              <a:rPr lang="en-US"/>
              <a:t>HRM</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a:t>
            </a:r>
            <a:r>
              <a:rPr lang="en-US" dirty="0" err="1"/>
              <a:t>people.math.harvard.edu</a:t>
            </a:r>
            <a:r>
              <a:rPr lang="en-US" dirty="0"/>
              <a:t>/~</a:t>
            </a:r>
            <a:r>
              <a:rPr lang="en-US" dirty="0" err="1"/>
              <a:t>knill</a:t>
            </a:r>
            <a:r>
              <a:rPr lang="en-US" dirty="0"/>
              <a:t>/teaching/math19b_2011/handouts/lecture33.pdf </a:t>
            </a:r>
          </a:p>
        </p:txBody>
      </p:sp>
      <p:sp>
        <p:nvSpPr>
          <p:cNvPr id="4" name="Slide Number Placeholder 3"/>
          <p:cNvSpPr>
            <a:spLocks noGrp="1"/>
          </p:cNvSpPr>
          <p:nvPr>
            <p:ph type="sldNum" sz="quarter" idx="5"/>
          </p:nvPr>
        </p:nvSpPr>
        <p:spPr/>
        <p:txBody>
          <a:bodyPr/>
          <a:lstStyle/>
          <a:p>
            <a:fld id="{F383FD0B-590C-7349-8DC3-1E819ADD731B}" type="slidenum">
              <a:rPr lang="en-US" smtClean="0"/>
              <a:t>25</a:t>
            </a:fld>
            <a:endParaRPr lang="en-US"/>
          </a:p>
        </p:txBody>
      </p:sp>
    </p:spTree>
    <p:extLst>
      <p:ext uri="{BB962C8B-B14F-4D97-AF65-F5344CB8AC3E}">
        <p14:creationId xmlns:p14="http://schemas.microsoft.com/office/powerpoint/2010/main" val="32039897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8C74A31B-FF56-417B-8DEE-958FFCC6BCD5}" type="datetimeFigureOut">
              <a:rPr lang="en-US" smtClean="0"/>
              <a:t>1/25/2024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4025319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52FA138E-E39B-4EDE-BE3B-B951B082B938}"/>
              </a:ext>
            </a:extLst>
          </p:cNvPr>
          <p:cNvSpPr/>
          <p:nvPr userDrawn="1"/>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All these assets are crucial in varying degrees in different organizations. But the human assets are the “glue” that holds all the other assets together and guides their use to achieve results</a:t>
            </a:r>
          </a:p>
        </p:txBody>
      </p:sp>
      <p:sp>
        <p:nvSpPr>
          <p:cNvPr id="2" name="Title 1"/>
          <p:cNvSpPr>
            <a:spLocks noGrp="1"/>
          </p:cNvSpPr>
          <p:nvPr>
            <p:ph type="title"/>
          </p:nvPr>
        </p:nvSpPr>
        <p:spPr>
          <a:xfrm>
            <a:off x="2618636" y="365125"/>
            <a:ext cx="8420215" cy="1325563"/>
          </a:xfrm>
        </p:spPr>
        <p:txBody>
          <a:bodyPr/>
          <a:lstStyle>
            <a:lvl1pPr>
              <a:defRPr>
                <a:solidFill>
                  <a:schemeClr val="tx1"/>
                </a:solidFill>
                <a:latin typeface="Times New Roman" panose="02020603050405020304" pitchFamily="18" charset="0"/>
                <a:cs typeface="Times New Roman" panose="02020603050405020304" pitchFamily="18" charset="0"/>
              </a:defRPr>
            </a:lvl1pPr>
          </a:lstStyle>
          <a:p>
            <a:r>
              <a:rPr lang="en-US" dirty="0"/>
              <a:t>Click to edit Master title style</a:t>
            </a:r>
          </a:p>
        </p:txBody>
      </p:sp>
      <p:sp>
        <p:nvSpPr>
          <p:cNvPr id="3" name="Content Placeholder 2"/>
          <p:cNvSpPr>
            <a:spLocks noGrp="1"/>
          </p:cNvSpPr>
          <p:nvPr>
            <p:ph idx="1"/>
          </p:nvPr>
        </p:nvSpPr>
        <p:spPr>
          <a:xfrm>
            <a:off x="838200" y="2260959"/>
            <a:ext cx="10515600" cy="391600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Rectangle 6">
            <a:extLst>
              <a:ext uri="{FF2B5EF4-FFF2-40B4-BE49-F238E27FC236}">
                <a16:creationId xmlns:a16="http://schemas.microsoft.com/office/drawing/2014/main" id="{730B1466-6FF9-443A-86B4-1180BD83BBF0}"/>
              </a:ext>
            </a:extLst>
          </p:cNvPr>
          <p:cNvSpPr/>
          <p:nvPr userDrawn="1"/>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1496E990-C5C0-4C99-B8FD-465BA31D12A2}"/>
              </a:ext>
            </a:extLst>
          </p:cNvPr>
          <p:cNvSpPr txBox="1"/>
          <p:nvPr userDrawn="1"/>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B4CDA8E-4810-4041-89C8-D4B37A92DAE5}"/>
              </a:ext>
            </a:extLst>
          </p:cNvPr>
          <p:cNvSpPr txBox="1"/>
          <p:nvPr userDrawn="1"/>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09708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27504699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8C74A31B-FF56-417B-8DEE-958FFCC6BCD5}" type="datetimeFigureOut">
              <a:rPr lang="en-US" smtClean="0"/>
              <a:t>1/25/2024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269031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8C74A31B-FF56-417B-8DEE-958FFCC6BCD5}" type="datetimeFigureOut">
              <a:rPr lang="en-US" smtClean="0"/>
              <a:t>1/25/2024</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229274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8C74A31B-FF56-417B-8DEE-958FFCC6BCD5}" type="datetimeFigureOut">
              <a:rPr lang="en-US" smtClean="0"/>
              <a:t>1/25/2024</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043652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38200" y="6356350"/>
            <a:ext cx="2743200" cy="365125"/>
          </a:xfrm>
          <a:prstGeom prst="rect">
            <a:avLst/>
          </a:prstGeom>
        </p:spPr>
        <p:txBody>
          <a:bodyPr/>
          <a:lstStyle/>
          <a:p>
            <a:fld id="{8C74A31B-FF56-417B-8DEE-958FFCC6BCD5}" type="datetimeFigureOut">
              <a:rPr lang="en-US" smtClean="0"/>
              <a:t>1/25/2024</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903849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8C74A31B-FF56-417B-8DEE-958FFCC6BCD5}" type="datetimeFigureOut">
              <a:rPr lang="en-US" smtClean="0"/>
              <a:t>1/25/2024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5698661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8C74A31B-FF56-417B-8DEE-958FFCC6BCD5}" type="datetimeFigureOut">
              <a:rPr lang="en-US" smtClean="0"/>
              <a:t>1/25/2024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1238200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8C74A31B-FF56-417B-8DEE-958FFCC6BCD5}" type="datetimeFigureOut">
              <a:rPr lang="en-US" smtClean="0"/>
              <a:t>1/25/2024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630017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8C74A31B-FF56-417B-8DEE-958FFCC6BCD5}" type="datetimeFigureOut">
              <a:rPr lang="en-US" smtClean="0"/>
              <a:t>1/25/2024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9712360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14301262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
        <p:nvSpPr>
          <p:cNvPr id="3" name="TextBox 2">
            <a:extLst>
              <a:ext uri="{FF2B5EF4-FFF2-40B4-BE49-F238E27FC236}">
                <a16:creationId xmlns:a16="http://schemas.microsoft.com/office/drawing/2014/main" id="{0F76B4B6-A9B6-44FB-B419-649119306B6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668013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2954917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38125997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3815069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775392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675204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endParaRPr lang="en-US"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r>
              <a:rPr lang="en-US" dirty="0"/>
              <a:t>HRM</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31978437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36164779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226870055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endParaRPr lang="en-US" dirty="0"/>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r>
              <a:rPr lang="en-US" dirty="0"/>
              <a:t>HRM</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3599625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838200" y="6356350"/>
            <a:ext cx="2743200" cy="365125"/>
          </a:xfrm>
          <a:prstGeom prst="rect">
            <a:avLst/>
          </a:prstGeom>
        </p:spPr>
        <p:txBody>
          <a:bodyPr/>
          <a:lstStyle/>
          <a:p>
            <a:endParaRPr lang="en-US" dirty="0"/>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r>
              <a:rPr lang="en-US" dirty="0"/>
              <a:t>HRM</a:t>
            </a:r>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17975380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a:xfrm>
            <a:off x="838200" y="6356350"/>
            <a:ext cx="2743200" cy="365125"/>
          </a:xfrm>
          <a:prstGeom prst="rect">
            <a:avLst/>
          </a:prstGeom>
        </p:spPr>
        <p:txBody>
          <a:bodyPr/>
          <a:lstStyle/>
          <a:p>
            <a:endParaRPr lang="en-US" dirty="0"/>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r>
              <a:rPr lang="en-US" dirty="0"/>
              <a:t>HRM</a:t>
            </a:r>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68725893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38200" y="6356350"/>
            <a:ext cx="2743200" cy="365125"/>
          </a:xfrm>
          <a:prstGeom prst="rect">
            <a:avLst/>
          </a:prstGeom>
        </p:spPr>
        <p:txBody>
          <a:bodyPr/>
          <a:lstStyle/>
          <a:p>
            <a:endParaRPr lang="en-US" dirty="0"/>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r>
              <a:rPr lang="en-US" dirty="0"/>
              <a:t>HRM</a:t>
            </a:r>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46320756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endParaRPr lang="en-US" dirty="0"/>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r>
              <a:rPr lang="en-US" dirty="0"/>
              <a:t>HRM</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453379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endParaRPr lang="en-US" dirty="0"/>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r>
              <a:rPr lang="en-US" dirty="0"/>
              <a:t>HRM</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50368700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endParaRPr lang="en-US"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r>
              <a:rPr lang="en-US" dirty="0"/>
              <a:t>HRM</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90827873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endParaRPr lang="en-US"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r>
              <a:rPr lang="en-US" dirty="0"/>
              <a:t>HRM</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5925736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428530583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340166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209333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516049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4484855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009425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336630124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16" name="Rectangle: Rounded Corners 15">
            <a:extLst>
              <a:ext uri="{FF2B5EF4-FFF2-40B4-BE49-F238E27FC236}">
                <a16:creationId xmlns:a16="http://schemas.microsoft.com/office/drawing/2014/main" id="{2C0BA514-A47B-46A1-93A0-B847B3939886}"/>
              </a:ext>
            </a:extLst>
          </p:cNvPr>
          <p:cNvSpPr/>
          <p:nvPr userDrawn="1"/>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All these assets are crucial in varying degrees in different organizations. But the human assets are the “glue” that holds all the other assets together and guides their use to achieve results</a:t>
            </a:r>
          </a:p>
        </p:txBody>
      </p:sp>
      <p:sp>
        <p:nvSpPr>
          <p:cNvPr id="2" name="Title 1"/>
          <p:cNvSpPr>
            <a:spLocks noGrp="1"/>
          </p:cNvSpPr>
          <p:nvPr>
            <p:ph type="title" hasCustomPrompt="1"/>
          </p:nvPr>
        </p:nvSpPr>
        <p:spPr>
          <a:xfrm>
            <a:off x="2450872" y="365125"/>
            <a:ext cx="7368989" cy="1325563"/>
          </a:xfrm>
        </p:spPr>
        <p:txBody>
          <a:bodyPr>
            <a:normAutofit/>
          </a:bodyPr>
          <a:lstStyle>
            <a:lvl1pPr>
              <a:defRPr sz="2800" b="1">
                <a:latin typeface="Times New Roman" panose="02020603050405020304" pitchFamily="18" charset="0"/>
                <a:cs typeface="Times New Roman" panose="02020603050405020304" pitchFamily="18" charset="0"/>
              </a:defRPr>
            </a:lvl1pPr>
          </a:lstStyle>
          <a:p>
            <a:r>
              <a:rPr lang="en-US" dirty="0"/>
              <a:t>CLICK TO EDIT MASTER TITLE STYLE</a:t>
            </a:r>
          </a:p>
        </p:txBody>
      </p:sp>
      <p:sp>
        <p:nvSpPr>
          <p:cNvPr id="3" name="Content Placeholder 2"/>
          <p:cNvSpPr>
            <a:spLocks noGrp="1"/>
          </p:cNvSpPr>
          <p:nvPr>
            <p:ph idx="1"/>
          </p:nvPr>
        </p:nvSpPr>
        <p:spPr>
          <a:xfrm>
            <a:off x="838200" y="2155119"/>
            <a:ext cx="10515600" cy="3726907"/>
          </a:xfrm>
        </p:spPr>
        <p:txBody>
          <a:bodyPr>
            <a:normAutofit/>
          </a:bodyPr>
          <a:lstStyle>
            <a:lvl1pPr>
              <a:defRPr sz="3600">
                <a:latin typeface="Times New Roman" panose="02020603050405020304" pitchFamily="18" charset="0"/>
                <a:cs typeface="Times New Roman" panose="02020603050405020304" pitchFamily="18" charset="0"/>
              </a:defRPr>
            </a:lvl1pPr>
            <a:lvl2pPr>
              <a:defRPr sz="3200">
                <a:latin typeface="Times New Roman" panose="02020603050405020304" pitchFamily="18" charset="0"/>
                <a:cs typeface="Times New Roman" panose="02020603050405020304" pitchFamily="18" charset="0"/>
              </a:defRPr>
            </a:lvl2pPr>
            <a:lvl3pPr>
              <a:defRPr sz="2800">
                <a:latin typeface="Times New Roman" panose="02020603050405020304" pitchFamily="18" charset="0"/>
                <a:cs typeface="Times New Roman" panose="02020603050405020304" pitchFamily="18" charset="0"/>
              </a:defRPr>
            </a:lvl3pPr>
            <a:lvl4pPr>
              <a:defRPr sz="2400">
                <a:latin typeface="Times New Roman" panose="02020603050405020304" pitchFamily="18" charset="0"/>
                <a:cs typeface="Times New Roman" panose="02020603050405020304" pitchFamily="18" charset="0"/>
              </a:defRPr>
            </a:lvl4pPr>
            <a:lvl5pPr>
              <a:defRPr sz="2400">
                <a:latin typeface="Times New Roman" panose="02020603050405020304" pitchFamily="18" charset="0"/>
                <a:cs typeface="Times New Roman" panose="02020603050405020304" pitchFamily="18"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3" name="Rectangle 12">
            <a:extLst>
              <a:ext uri="{FF2B5EF4-FFF2-40B4-BE49-F238E27FC236}">
                <a16:creationId xmlns:a16="http://schemas.microsoft.com/office/drawing/2014/main" id="{6CA61E2E-207E-47AE-B1DF-2AB4B77BD525}"/>
              </a:ext>
            </a:extLst>
          </p:cNvPr>
          <p:cNvSpPr/>
          <p:nvPr userDrawn="1"/>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4" name="TextBox 13">
            <a:extLst>
              <a:ext uri="{FF2B5EF4-FFF2-40B4-BE49-F238E27FC236}">
                <a16:creationId xmlns:a16="http://schemas.microsoft.com/office/drawing/2014/main" id="{FCD0CCE4-419F-471F-A22E-D4626AB62988}"/>
              </a:ext>
            </a:extLst>
          </p:cNvPr>
          <p:cNvSpPr txBox="1"/>
          <p:nvPr userDrawn="1"/>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B21539A6-1B16-4950-8780-4D03FB56DA17}"/>
              </a:ext>
            </a:extLst>
          </p:cNvPr>
          <p:cNvSpPr txBox="1"/>
          <p:nvPr userDrawn="1"/>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0468393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8C74A31B-FF56-417B-8DEE-958FFCC6BCD5}" type="datetimeFigureOut">
              <a:rPr lang="en-US" smtClean="0"/>
              <a:t>1/25/2024</a:t>
            </a:fld>
            <a:endParaRPr lang="en-US"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0905455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15392143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dirty="0"/>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8C74A31B-FF56-417B-8DEE-958FFCC6BCD5}" type="datetimeFigureOut">
              <a:rPr lang="en-US" smtClean="0"/>
              <a:t>1/25/2024</a:t>
            </a:fld>
            <a:endParaRPr lang="en-US" dirty="0"/>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91865546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1"/>
                </a:solidFill>
              </a:defRPr>
            </a:lvl1pPr>
          </a:lstStyle>
          <a:p>
            <a:r>
              <a:rPr lang="en-US" dirty="0"/>
              <a:t>Click to edit Master title style</a:t>
            </a:r>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8C74A31B-FF56-417B-8DEE-958FFCC6BCD5}" type="datetimeFigureOut">
              <a:rPr lang="en-US" smtClean="0"/>
              <a:t>1/25/2024</a:t>
            </a:fld>
            <a:endParaRPr lang="en-US" dirty="0"/>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29011253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38200" y="6356350"/>
            <a:ext cx="2743200" cy="365125"/>
          </a:xfrm>
          <a:prstGeom prst="rect">
            <a:avLst/>
          </a:prstGeom>
        </p:spPr>
        <p:txBody>
          <a:bodyPr/>
          <a:lstStyle/>
          <a:p>
            <a:fld id="{8C74A31B-FF56-417B-8DEE-958FFCC6BCD5}" type="datetimeFigureOut">
              <a:rPr lang="en-US" smtClean="0"/>
              <a:t>1/25/2024</a:t>
            </a:fld>
            <a:endParaRPr lang="en-US" dirty="0"/>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18059525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dirty="0"/>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184203877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8C74A31B-FF56-417B-8DEE-958FFCC6BCD5}" type="datetimeFigureOut">
              <a:rPr lang="en-US" smtClean="0"/>
              <a:t>1/25/2024</a:t>
            </a:fld>
            <a:endParaRPr lang="en-US" dirty="0"/>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33140913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8C74A31B-FF56-417B-8DEE-958FFCC6BCD5}" type="datetimeFigureOut">
              <a:rPr lang="en-US" smtClean="0"/>
              <a:t>1/25/2024</a:t>
            </a:fld>
            <a:endParaRPr lang="en-US"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04839780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8C74A31B-FF56-417B-8DEE-958FFCC6BCD5}" type="datetimeFigureOut">
              <a:rPr lang="en-US" smtClean="0"/>
              <a:t>1/25/2024</a:t>
            </a:fld>
            <a:endParaRPr lang="en-US"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57777291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dirty="0"/>
              <a:t>Click icon to add picture</a:t>
            </a:r>
          </a:p>
        </p:txBody>
      </p:sp>
    </p:spTree>
    <p:extLst>
      <p:ext uri="{BB962C8B-B14F-4D97-AF65-F5344CB8AC3E}">
        <p14:creationId xmlns:p14="http://schemas.microsoft.com/office/powerpoint/2010/main" val="395475711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
        <p:nvSpPr>
          <p:cNvPr id="3" name="TextBox 2">
            <a:extLst>
              <a:ext uri="{FF2B5EF4-FFF2-40B4-BE49-F238E27FC236}">
                <a16:creationId xmlns:a16="http://schemas.microsoft.com/office/drawing/2014/main" id="{0F76B4B6-A9B6-44FB-B419-649119306B6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1128686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9.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2825931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50.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27597670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51.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dirty="0"/>
              <a:t>Click icon to add picture</a:t>
            </a:r>
            <a:endParaRPr lang="id-ID"/>
          </a:p>
        </p:txBody>
      </p:sp>
    </p:spTree>
    <p:extLst>
      <p:ext uri="{BB962C8B-B14F-4D97-AF65-F5344CB8AC3E}">
        <p14:creationId xmlns:p14="http://schemas.microsoft.com/office/powerpoint/2010/main" val="4967187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52.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21988958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5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5759110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2.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6.xml"/><Relationship Id="rId13" Type="http://schemas.openxmlformats.org/officeDocument/2006/relationships/slideLayout" Target="../slideLayouts/slideLayout31.xml"/><Relationship Id="rId18" Type="http://schemas.openxmlformats.org/officeDocument/2006/relationships/theme" Target="../theme/theme2.xml"/><Relationship Id="rId3" Type="http://schemas.openxmlformats.org/officeDocument/2006/relationships/slideLayout" Target="../slideLayouts/slideLayout21.xml"/><Relationship Id="rId7" Type="http://schemas.openxmlformats.org/officeDocument/2006/relationships/slideLayout" Target="../slideLayouts/slideLayout25.xml"/><Relationship Id="rId12" Type="http://schemas.openxmlformats.org/officeDocument/2006/relationships/slideLayout" Target="../slideLayouts/slideLayout30.xml"/><Relationship Id="rId17" Type="http://schemas.openxmlformats.org/officeDocument/2006/relationships/slideLayout" Target="../slideLayouts/slideLayout35.xml"/><Relationship Id="rId2" Type="http://schemas.openxmlformats.org/officeDocument/2006/relationships/slideLayout" Target="../slideLayouts/slideLayout20.xml"/><Relationship Id="rId16" Type="http://schemas.openxmlformats.org/officeDocument/2006/relationships/slideLayout" Target="../slideLayouts/slideLayout34.xml"/><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slideLayout" Target="../slideLayouts/slideLayout29.xml"/><Relationship Id="rId5" Type="http://schemas.openxmlformats.org/officeDocument/2006/relationships/slideLayout" Target="../slideLayouts/slideLayout23.xml"/><Relationship Id="rId15" Type="http://schemas.openxmlformats.org/officeDocument/2006/relationships/slideLayout" Target="../slideLayouts/slideLayout33.xml"/><Relationship Id="rId10" Type="http://schemas.openxmlformats.org/officeDocument/2006/relationships/slideLayout" Target="../slideLayouts/slideLayout28.xml"/><Relationship Id="rId19" Type="http://schemas.openxmlformats.org/officeDocument/2006/relationships/image" Target="../media/image1.png"/><Relationship Id="rId4" Type="http://schemas.openxmlformats.org/officeDocument/2006/relationships/slideLayout" Target="../slideLayouts/slideLayout22.xml"/><Relationship Id="rId9" Type="http://schemas.openxmlformats.org/officeDocument/2006/relationships/slideLayout" Target="../slideLayouts/slideLayout27.xml"/><Relationship Id="rId14" Type="http://schemas.openxmlformats.org/officeDocument/2006/relationships/slideLayout" Target="../slideLayouts/slideLayout3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3.xml"/><Relationship Id="rId13" Type="http://schemas.openxmlformats.org/officeDocument/2006/relationships/slideLayout" Target="../slideLayouts/slideLayout48.xml"/><Relationship Id="rId18" Type="http://schemas.openxmlformats.org/officeDocument/2006/relationships/slideLayout" Target="../slideLayouts/slideLayout53.xml"/><Relationship Id="rId3" Type="http://schemas.openxmlformats.org/officeDocument/2006/relationships/slideLayout" Target="../slideLayouts/slideLayout38.xml"/><Relationship Id="rId21" Type="http://schemas.openxmlformats.org/officeDocument/2006/relationships/image" Target="../media/image2.png"/><Relationship Id="rId7" Type="http://schemas.openxmlformats.org/officeDocument/2006/relationships/slideLayout" Target="../slideLayouts/slideLayout42.xml"/><Relationship Id="rId12" Type="http://schemas.openxmlformats.org/officeDocument/2006/relationships/slideLayout" Target="../slideLayouts/slideLayout47.xml"/><Relationship Id="rId17" Type="http://schemas.openxmlformats.org/officeDocument/2006/relationships/slideLayout" Target="../slideLayouts/slideLayout52.xml"/><Relationship Id="rId2" Type="http://schemas.openxmlformats.org/officeDocument/2006/relationships/slideLayout" Target="../slideLayouts/slideLayout37.xml"/><Relationship Id="rId16" Type="http://schemas.openxmlformats.org/officeDocument/2006/relationships/slideLayout" Target="../slideLayouts/slideLayout51.xml"/><Relationship Id="rId20" Type="http://schemas.openxmlformats.org/officeDocument/2006/relationships/image" Target="../media/image1.png"/><Relationship Id="rId1" Type="http://schemas.openxmlformats.org/officeDocument/2006/relationships/slideLayout" Target="../slideLayouts/slideLayout36.xml"/><Relationship Id="rId6" Type="http://schemas.openxmlformats.org/officeDocument/2006/relationships/slideLayout" Target="../slideLayouts/slideLayout41.xml"/><Relationship Id="rId11" Type="http://schemas.openxmlformats.org/officeDocument/2006/relationships/slideLayout" Target="../slideLayouts/slideLayout46.xml"/><Relationship Id="rId5" Type="http://schemas.openxmlformats.org/officeDocument/2006/relationships/slideLayout" Target="../slideLayouts/slideLayout40.xml"/><Relationship Id="rId15" Type="http://schemas.openxmlformats.org/officeDocument/2006/relationships/slideLayout" Target="../slideLayouts/slideLayout50.xml"/><Relationship Id="rId10" Type="http://schemas.openxmlformats.org/officeDocument/2006/relationships/slideLayout" Target="../slideLayouts/slideLayout45.xml"/><Relationship Id="rId19" Type="http://schemas.openxmlformats.org/officeDocument/2006/relationships/theme" Target="../theme/theme3.xml"/><Relationship Id="rId4" Type="http://schemas.openxmlformats.org/officeDocument/2006/relationships/slideLayout" Target="../slideLayouts/slideLayout39.xml"/><Relationship Id="rId9" Type="http://schemas.openxmlformats.org/officeDocument/2006/relationships/slideLayout" Target="../slideLayouts/slideLayout44.xml"/><Relationship Id="rId14" Type="http://schemas.openxmlformats.org/officeDocument/2006/relationships/slideLayout" Target="../slideLayouts/slideLayout4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Graphic 21">
            <a:extLst>
              <a:ext uri="{FF2B5EF4-FFF2-40B4-BE49-F238E27FC236}">
                <a16:creationId xmlns:a16="http://schemas.microsoft.com/office/drawing/2014/main" id="{A0998882-FB78-42E7-9D12-12DCD43B90F0}"/>
              </a:ext>
            </a:extLst>
          </p:cNvPr>
          <p:cNvPicPr>
            <a:picLocks noChangeAspect="1"/>
          </p:cNvPicPr>
          <p:nvPr/>
        </p:nvPicPr>
        <p:blipFill rotWithShape="1">
          <a:blip r:embed="rId21"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3BE3517D-2C23-440B-8798-5E6B5CFB940B}"/>
              </a:ext>
            </a:extLst>
          </p:cNvPr>
          <p:cNvSpPr txBox="1"/>
          <p:nvPr userDrawn="1"/>
        </p:nvSpPr>
        <p:spPr>
          <a:xfrm>
            <a:off x="1103312" y="2225719"/>
            <a:ext cx="9666288" cy="560410"/>
          </a:xfrm>
          <a:prstGeom prst="rect">
            <a:avLst/>
          </a:prstGeom>
          <a:noFill/>
        </p:spPr>
        <p:txBody>
          <a:bodyPr wrap="square" rtlCol="0">
            <a:spAutoFit/>
          </a:bodyPr>
          <a:lstStyle/>
          <a:p>
            <a:pPr>
              <a:lnSpc>
                <a:spcPct val="200000"/>
              </a:lnSpc>
            </a:pPr>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15" name="TextBox 14">
            <a:extLst>
              <a:ext uri="{FF2B5EF4-FFF2-40B4-BE49-F238E27FC236}">
                <a16:creationId xmlns:a16="http://schemas.microsoft.com/office/drawing/2014/main" id="{DBAA3443-68FE-4D7F-BAF1-6B9801EF396A}"/>
              </a:ext>
            </a:extLst>
          </p:cNvPr>
          <p:cNvSpPr txBox="1"/>
          <p:nvPr userDrawn="1"/>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42038546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Lst>
  <p:txStyles>
    <p:titleStyle>
      <a:lvl1pPr algn="l" defTabSz="914400" rtl="0" eaLnBrk="1" latinLnBrk="0" hangingPunct="1">
        <a:lnSpc>
          <a:spcPct val="90000"/>
        </a:lnSpc>
        <a:spcBef>
          <a:spcPct val="0"/>
        </a:spcBef>
        <a:buNone/>
        <a:defRPr sz="2800" kern="1200">
          <a:solidFill>
            <a:schemeClr val="tx1"/>
          </a:solidFill>
          <a:latin typeface="Times New Roman" panose="02020603050405020304" pitchFamily="18" charset="0"/>
          <a:ea typeface="+mj-ea"/>
          <a:cs typeface="Times New Roman" panose="02020603050405020304" pitchFamily="18"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991504848"/>
      </p:ext>
    </p:extLst>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 id="2147483710" r:id="rId12"/>
    <p:sldLayoutId id="2147483711" r:id="rId13"/>
    <p:sldLayoutId id="2147483712" r:id="rId14"/>
    <p:sldLayoutId id="2147483713" r:id="rId15"/>
    <p:sldLayoutId id="2147483714" r:id="rId16"/>
    <p:sldLayoutId id="2147483715" r:id="rId17"/>
  </p:sldLayoutIdLst>
  <p:hf sldNum="0"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7" name="Graphic 21">
            <a:extLst>
              <a:ext uri="{FF2B5EF4-FFF2-40B4-BE49-F238E27FC236}">
                <a16:creationId xmlns:a16="http://schemas.microsoft.com/office/drawing/2014/main" id="{A0998882-FB78-42E7-9D12-12DCD43B90F0}"/>
              </a:ext>
            </a:extLst>
          </p:cNvPr>
          <p:cNvPicPr>
            <a:picLocks noChangeAspect="1"/>
          </p:cNvPicPr>
          <p:nvPr/>
        </p:nvPicPr>
        <p:blipFill rotWithShape="1">
          <a:blip r:embed="rId21"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BD80056F-F72B-44A8-B275-7ECC415433B6}"/>
              </a:ext>
            </a:extLst>
          </p:cNvPr>
          <p:cNvSpPr txBox="1"/>
          <p:nvPr userDrawn="1"/>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chemeClr val="tx1"/>
                </a:solidFill>
                <a:effectLst/>
                <a:uLnTx/>
                <a:uFillTx/>
                <a:latin typeface="Calibri"/>
                <a:ea typeface="+mn-ea"/>
                <a:cs typeface="+mn-cs"/>
              </a:rPr>
              <a:t>www.midocean.ae</a:t>
            </a:r>
          </a:p>
        </p:txBody>
      </p:sp>
    </p:spTree>
    <p:extLst>
      <p:ext uri="{BB962C8B-B14F-4D97-AF65-F5344CB8AC3E}">
        <p14:creationId xmlns:p14="http://schemas.microsoft.com/office/powerpoint/2010/main" val="380762794"/>
      </p:ext>
    </p:extLst>
  </p:cSld>
  <p:clrMap bg1="lt1" tx1="dk1" bg2="lt2" tx2="dk2" accent1="accent1" accent2="accent2" accent3="accent3" accent4="accent4" accent5="accent5" accent6="accent6" hlink="hlink" folHlink="folHlink"/>
  <p:sldLayoutIdLst>
    <p:sldLayoutId id="2147483717" r:id="rId1"/>
    <p:sldLayoutId id="2147483718" r:id="rId2"/>
    <p:sldLayoutId id="2147483719" r:id="rId3"/>
    <p:sldLayoutId id="2147483720" r:id="rId4"/>
    <p:sldLayoutId id="2147483721" r:id="rId5"/>
    <p:sldLayoutId id="2147483722" r:id="rId6"/>
    <p:sldLayoutId id="2147483723" r:id="rId7"/>
    <p:sldLayoutId id="2147483724" r:id="rId8"/>
    <p:sldLayoutId id="2147483725" r:id="rId9"/>
    <p:sldLayoutId id="2147483726" r:id="rId10"/>
    <p:sldLayoutId id="2147483727" r:id="rId11"/>
    <p:sldLayoutId id="2147483728" r:id="rId12"/>
    <p:sldLayoutId id="2147483729" r:id="rId13"/>
    <p:sldLayoutId id="2147483730" r:id="rId14"/>
    <p:sldLayoutId id="2147483731" r:id="rId15"/>
    <p:sldLayoutId id="2147483732" r:id="rId16"/>
    <p:sldLayoutId id="2147483733" r:id="rId17"/>
    <p:sldLayoutId id="2147483734"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47.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31.xml"/><Relationship Id="rId5" Type="http://schemas.openxmlformats.org/officeDocument/2006/relationships/image" Target="../media/image2.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32.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6.tiff"/><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19.emf"/></Relationships>
</file>

<file path=ppt/slides/_rels/slide3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0" name="TextBox 29"/>
          <p:cNvSpPr txBox="1"/>
          <p:nvPr/>
        </p:nvSpPr>
        <p:spPr>
          <a:xfrm>
            <a:off x="1105196" y="379439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 </a:t>
            </a:r>
            <a:r>
              <a:rPr kumimoji="0" lang="en-US" sz="2400" b="0"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Ibrahem</a:t>
            </a: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400" b="0"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Aboelseod</a:t>
            </a: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p>
        </p:txBody>
      </p:sp>
      <p:sp>
        <p:nvSpPr>
          <p:cNvPr id="31" name="TextBox 30"/>
          <p:cNvSpPr txBox="1"/>
          <p:nvPr/>
        </p:nvSpPr>
        <p:spPr>
          <a:xfrm>
            <a:off x="194616" y="1852888"/>
            <a:ext cx="5779733"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Human Resources Management </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02</a:t>
            </a:r>
          </a:p>
        </p:txBody>
      </p:sp>
      <p:sp>
        <p:nvSpPr>
          <p:cNvPr id="46" name="TextBox 45"/>
          <p:cNvSpPr txBox="1"/>
          <p:nvPr/>
        </p:nvSpPr>
        <p:spPr>
          <a:xfrm>
            <a:off x="300038" y="5289984"/>
            <a:ext cx="1771650"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MGM 243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Text Box 7">
            <a:extLst>
              <a:ext uri="{FF2B5EF4-FFF2-40B4-BE49-F238E27FC236}">
                <a16:creationId xmlns:a16="http://schemas.microsoft.com/office/drawing/2014/main" id="{71D0B126-AF1A-4D9C-ACB1-774317487BEC}"/>
              </a:ext>
            </a:extLst>
          </p:cNvPr>
          <p:cNvSpPr txBox="1">
            <a:spLocks noChangeArrowheads="1"/>
          </p:cNvSpPr>
          <p:nvPr/>
        </p:nvSpPr>
        <p:spPr bwMode="gray">
          <a:xfrm>
            <a:off x="410851" y="3384550"/>
            <a:ext cx="4191000" cy="313034"/>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tx1"/>
                  </a:outerShdw>
                </a:effectLst>
              </a14:hiddenEffects>
            </a:ext>
          </a:extLst>
        </p:spPr>
        <p:txBody>
          <a:bodyPr lIns="0">
            <a:spAutoFit/>
          </a:bodyPr>
          <a:lstStyle/>
          <a:p>
            <a:pPr marL="0" marR="0" lvl="0" indent="0" algn="ctr" defTabSz="914400" rtl="0" eaLnBrk="1" fontAlgn="auto" latinLnBrk="0" hangingPunct="1">
              <a:lnSpc>
                <a:spcPct val="70000"/>
              </a:lnSpc>
              <a:spcBef>
                <a:spcPct val="50000"/>
              </a:spcBef>
              <a:spcAft>
                <a:spcPct val="0"/>
              </a:spcAft>
              <a:buClrTx/>
              <a:buSzTx/>
              <a:buFontTx/>
              <a:buNone/>
              <a:tabLst/>
              <a:defRPr/>
            </a:pPr>
            <a:r>
              <a:rPr kumimoji="0" lang="en-US" altLang="en-US" sz="2000" b="0" i="0" u="none" strike="noStrike" kern="1200" cap="none" spc="0" normalizeH="0" baseline="0" noProof="0" dirty="0">
                <a:ln>
                  <a:noFill/>
                </a:ln>
                <a:solidFill>
                  <a:prstClr val="black"/>
                </a:solidFill>
                <a:effectLst>
                  <a:outerShdw blurRad="38100" dist="38100" dir="2700000" algn="tl">
                    <a:srgbClr val="C0C0C0"/>
                  </a:outerShdw>
                </a:effectLst>
                <a:uLnTx/>
                <a:uFillTx/>
                <a:latin typeface="Times New Roman" panose="02020603050405020304" pitchFamily="18" charset="0"/>
                <a:ea typeface="+mn-ea"/>
                <a:cs typeface="+mn-cs"/>
              </a:rPr>
              <a:t>Robert L. Mathis   </a:t>
            </a:r>
            <a:r>
              <a:rPr kumimoji="0" lang="en-US" altLang="en-US" sz="2000" b="0" i="0" u="none" strike="noStrike" kern="1200" cap="none" spc="0" normalizeH="0" baseline="0" noProof="0" dirty="0">
                <a:ln>
                  <a:noFill/>
                </a:ln>
                <a:solidFill>
                  <a:prstClr val="black"/>
                </a:solidFill>
                <a:effectLst>
                  <a:outerShdw blurRad="38100" dist="38100" dir="2700000" algn="tl">
                    <a:srgbClr val="C0C0C0"/>
                  </a:outerShdw>
                </a:effectLst>
                <a:uLnTx/>
                <a:uFillTx/>
                <a:latin typeface="Times New Roman" panose="02020603050405020304" pitchFamily="18" charset="0"/>
                <a:ea typeface="+mn-ea"/>
                <a:cs typeface="+mn-cs"/>
                <a:sym typeface="Symbol" pitchFamily="2" charset="2"/>
              </a:rPr>
              <a:t>   </a:t>
            </a:r>
            <a:r>
              <a:rPr kumimoji="0" lang="en-US" altLang="en-US" sz="2000" b="0" i="0" u="none" strike="noStrike" kern="1200" cap="none" spc="0" normalizeH="0" baseline="0" noProof="0" dirty="0">
                <a:ln>
                  <a:noFill/>
                </a:ln>
                <a:solidFill>
                  <a:prstClr val="black"/>
                </a:solidFill>
                <a:effectLst>
                  <a:outerShdw blurRad="38100" dist="38100" dir="2700000" algn="tl">
                    <a:srgbClr val="C0C0C0"/>
                  </a:outerShdw>
                </a:effectLst>
                <a:uLnTx/>
                <a:uFillTx/>
                <a:latin typeface="Times New Roman" panose="02020603050405020304" pitchFamily="18" charset="0"/>
                <a:ea typeface="+mn-ea"/>
                <a:cs typeface="+mn-cs"/>
              </a:rPr>
              <a:t>John H. Jackson</a:t>
            </a:r>
          </a:p>
        </p:txBody>
      </p:sp>
    </p:spTree>
  </p:cSld>
  <p:clrMapOvr>
    <a:masterClrMapping/>
  </p:clrMapOvr>
  <mc:AlternateContent xmlns:mc="http://schemas.openxmlformats.org/markup-compatibility/2006" xmlns:p14="http://schemas.microsoft.com/office/powerpoint/2010/main">
    <mc:Choice Requires="p14">
      <p:transition spd="slow" p14:dur="2000" advTm="17825"/>
    </mc:Choice>
    <mc:Fallback xmlns="">
      <p:transition spd="slow" advTm="1782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52399" y="12517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224010" y="2988610"/>
            <a:ext cx="6081229"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Strategic Human Resource Management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02</a:t>
            </a:r>
          </a:p>
        </p:txBody>
      </p:sp>
      <p:sp>
        <p:nvSpPr>
          <p:cNvPr id="11" name="TextBox 10"/>
          <p:cNvSpPr txBox="1"/>
          <p:nvPr/>
        </p:nvSpPr>
        <p:spPr>
          <a:xfrm>
            <a:off x="6370224" y="4802552"/>
            <a:ext cx="1274708"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MGM 243</a:t>
            </a:r>
          </a:p>
        </p:txBody>
      </p:sp>
      <p:sp>
        <p:nvSpPr>
          <p:cNvPr id="12" name="TextBox 11"/>
          <p:cNvSpPr txBox="1"/>
          <p:nvPr/>
        </p:nvSpPr>
        <p:spPr>
          <a:xfrm>
            <a:off x="459185" y="6187539"/>
            <a:ext cx="6022297"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 Dr.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Ibrahem</a:t>
            </a: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Aboelseod</a:t>
            </a: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p>
        </p:txBody>
      </p:sp>
      <p:sp>
        <p:nvSpPr>
          <p:cNvPr id="13" name="TextBox 12"/>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a:ea typeface="+mn-ea"/>
                <a:cs typeface="+mn-cs"/>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id="{511FF568-D9D6-40F1-A662-1217F12529DE}"/>
              </a:ext>
            </a:extLst>
          </p:cNvPr>
          <p:cNvSpPr/>
          <p:nvPr/>
        </p:nvSpPr>
        <p:spPr>
          <a:xfrm>
            <a:off x="4905400" y="385682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7" name="TextBox 16">
            <a:extLst>
              <a:ext uri="{FF2B5EF4-FFF2-40B4-BE49-F238E27FC236}">
                <a16:creationId xmlns:a16="http://schemas.microsoft.com/office/drawing/2014/main" id="{28391181-0884-435B-B3B9-2E5DA1FC45A8}"/>
              </a:ext>
            </a:extLst>
          </p:cNvPr>
          <p:cNvSpPr txBox="1"/>
          <p:nvPr/>
        </p:nvSpPr>
        <p:spPr>
          <a:xfrm>
            <a:off x="4956296" y="3851369"/>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8" name="TextBox 17">
            <a:extLst>
              <a:ext uri="{FF2B5EF4-FFF2-40B4-BE49-F238E27FC236}">
                <a16:creationId xmlns:a16="http://schemas.microsoft.com/office/drawing/2014/main" id="{BFF5EA0E-7EC7-465C-BD55-52007124AE05}"/>
              </a:ext>
            </a:extLst>
          </p:cNvPr>
          <p:cNvSpPr txBox="1"/>
          <p:nvPr/>
        </p:nvSpPr>
        <p:spPr>
          <a:xfrm>
            <a:off x="5091150" y="4049990"/>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02</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97847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OBJECTIVES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239599"/>
            <a:ext cx="8417320" cy="4524315"/>
          </a:xfrm>
          <a:prstGeom prst="rect">
            <a:avLst/>
          </a:prstGeom>
          <a:noFill/>
        </p:spPr>
        <p:txBody>
          <a:bodyPr wrap="square" rtlCol="0">
            <a:spAutoFit/>
          </a:bodyPr>
          <a:lstStyle/>
          <a:p>
            <a:pPr marL="0" indent="0">
              <a:buNone/>
            </a:pPr>
            <a:r>
              <a:rPr lang="en-US" altLang="en-US" sz="2400" b="1" dirty="0">
                <a:latin typeface="Times New Roman" panose="02020603050405020304" pitchFamily="18" charset="0"/>
                <a:cs typeface="Times New Roman" panose="02020603050405020304" pitchFamily="18" charset="0"/>
              </a:rPr>
              <a:t>After you read this chapter, you should be able to:</a:t>
            </a:r>
          </a:p>
          <a:p>
            <a:pPr marL="800100" lvl="1" indent="-342900">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Discuss why human resources can be a core competency for organizations.</a:t>
            </a:r>
          </a:p>
          <a:p>
            <a:pPr marL="800100" lvl="1" indent="-342900">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Define HR planning, and outline the HR planning process.</a:t>
            </a:r>
          </a:p>
          <a:p>
            <a:pPr marL="800100" lvl="1" indent="-342900">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Specify four important HR benchmarking measures.</a:t>
            </a:r>
          </a:p>
          <a:p>
            <a:pPr marL="800100" lvl="1" indent="-342900">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Identify factors to be considered in forecasting the supply and demand for human resources in an organization.</a:t>
            </a:r>
          </a:p>
          <a:p>
            <a:pPr marL="800100" lvl="1" indent="-342900">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Discuss several ways to manage a surplus of human resources.</a:t>
            </a:r>
          </a:p>
          <a:p>
            <a:pPr marL="800100" lvl="1" indent="-342900">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Identify what a human resource information system (HRIS) is and why it is useful when doing HR planning.</a:t>
            </a:r>
          </a:p>
          <a:p>
            <a:pPr marL="800100" lvl="1" indent="-342900">
              <a:buFont typeface="Arial" panose="020B0604020202020204" pitchFamily="34" charset="0"/>
              <a:buChar char="•"/>
            </a:pPr>
            <a:endParaRPr lang="en-US" altLang="en-US" sz="2400" dirty="0">
              <a:latin typeface="Times New Roman" panose="02020603050405020304" pitchFamily="18" charset="0"/>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62" name="AutoShape 2">
            <a:extLst>
              <a:ext uri="{FF2B5EF4-FFF2-40B4-BE49-F238E27FC236}">
                <a16:creationId xmlns:a16="http://schemas.microsoft.com/office/drawing/2014/main" id="{C39FA4F5-1AF7-E74C-8B80-00CF1F3027B4}"/>
              </a:ext>
            </a:extLst>
          </p:cNvPr>
          <p:cNvSpPr>
            <a:spLocks noGrp="1" noChangeArrowheads="1"/>
          </p:cNvSpPr>
          <p:nvPr>
            <p:ph type="title"/>
          </p:nvPr>
        </p:nvSpPr>
        <p:spPr>
          <a:xfrm>
            <a:off x="2190011" y="379413"/>
            <a:ext cx="8420215" cy="1325563"/>
          </a:xfrm>
          <a:ln/>
        </p:spPr>
        <p:txBody>
          <a:bodyPr>
            <a:normAutofit/>
          </a:bodyPr>
          <a:lstStyle/>
          <a:p>
            <a:pPr algn="ctr"/>
            <a:r>
              <a:rPr lang="en-US" altLang="en-US" sz="2800" b="1" dirty="0"/>
              <a:t>HUMAN RESOURCES AS A CORE COMPETENCY</a:t>
            </a:r>
          </a:p>
        </p:txBody>
      </p:sp>
      <p:sp>
        <p:nvSpPr>
          <p:cNvPr id="348163" name="Rectangle 3">
            <a:extLst>
              <a:ext uri="{FF2B5EF4-FFF2-40B4-BE49-F238E27FC236}">
                <a16:creationId xmlns:a16="http://schemas.microsoft.com/office/drawing/2014/main" id="{678E3908-6402-6243-A4A7-7119357A994B}"/>
              </a:ext>
            </a:extLst>
          </p:cNvPr>
          <p:cNvSpPr>
            <a:spLocks noGrp="1" noChangeArrowheads="1"/>
          </p:cNvSpPr>
          <p:nvPr>
            <p:ph idx="1"/>
          </p:nvPr>
        </p:nvSpPr>
        <p:spPr/>
        <p:txBody>
          <a:bodyPr>
            <a:normAutofit/>
          </a:bodyPr>
          <a:lstStyle/>
          <a:p>
            <a:r>
              <a:rPr lang="en-US" altLang="en-US" dirty="0">
                <a:latin typeface="Times New Roman" panose="02020603050405020304" pitchFamily="18" charset="0"/>
                <a:cs typeface="Times New Roman" panose="02020603050405020304" pitchFamily="18" charset="0"/>
              </a:rPr>
              <a:t>Strategic Human Resources Management</a:t>
            </a:r>
          </a:p>
          <a:p>
            <a:pPr lvl="1"/>
            <a:r>
              <a:rPr lang="en-US" altLang="en-US" sz="2800" dirty="0">
                <a:latin typeface="Times New Roman" panose="02020603050405020304" pitchFamily="18" charset="0"/>
                <a:cs typeface="Times New Roman" panose="02020603050405020304" pitchFamily="18" charset="0"/>
              </a:rPr>
              <a:t>Organizational use of employees to gain or keep a competitive advantage against competitors.</a:t>
            </a:r>
          </a:p>
          <a:p>
            <a:r>
              <a:rPr lang="en-US" altLang="en-US" dirty="0">
                <a:latin typeface="Times New Roman" panose="02020603050405020304" pitchFamily="18" charset="0"/>
                <a:cs typeface="Times New Roman" panose="02020603050405020304" pitchFamily="18" charset="0"/>
              </a:rPr>
              <a:t>Core Competency</a:t>
            </a:r>
          </a:p>
          <a:p>
            <a:pPr lvl="1"/>
            <a:r>
              <a:rPr lang="en-US" altLang="en-US" sz="2800" dirty="0">
                <a:latin typeface="Times New Roman" panose="02020603050405020304" pitchFamily="18" charset="0"/>
                <a:cs typeface="Times New Roman" panose="02020603050405020304" pitchFamily="18" charset="0"/>
              </a:rPr>
              <a:t>A unique capability in the organization that creates high value and that differentiates the organization from its competition.</a:t>
            </a:r>
          </a:p>
        </p:txBody>
      </p:sp>
    </p:spTree>
    <p:extLst>
      <p:ext uri="{BB962C8B-B14F-4D97-AF65-F5344CB8AC3E}">
        <p14:creationId xmlns:p14="http://schemas.microsoft.com/office/powerpoint/2010/main" val="31003311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9186" name="AutoShape 2">
            <a:extLst>
              <a:ext uri="{FF2B5EF4-FFF2-40B4-BE49-F238E27FC236}">
                <a16:creationId xmlns:a16="http://schemas.microsoft.com/office/drawing/2014/main" id="{E0A7E07E-2B82-7F47-854A-75A65B04EC11}"/>
              </a:ext>
            </a:extLst>
          </p:cNvPr>
          <p:cNvSpPr>
            <a:spLocks noGrp="1" noChangeArrowheads="1"/>
          </p:cNvSpPr>
          <p:nvPr>
            <p:ph type="title"/>
          </p:nvPr>
        </p:nvSpPr>
        <p:spPr>
          <a:xfrm>
            <a:off x="828675" y="170815"/>
            <a:ext cx="9129713" cy="1325563"/>
          </a:xfrm>
          <a:ln/>
        </p:spPr>
        <p:txBody>
          <a:bodyPr>
            <a:normAutofit/>
          </a:bodyPr>
          <a:lstStyle/>
          <a:p>
            <a:r>
              <a:rPr lang="en-US" altLang="en-US" b="1" dirty="0"/>
              <a:t> POSSIBLE HR AREAS FOR CORE COMPETENCIES</a:t>
            </a:r>
          </a:p>
        </p:txBody>
      </p:sp>
      <p:pic>
        <p:nvPicPr>
          <p:cNvPr id="349190" name="Picture 6" descr="C:\My Documents\PowerPoint Files\Books\South-Western\HRM10e\HRM10e GIFS\02-01.gif">
            <a:extLst>
              <a:ext uri="{FF2B5EF4-FFF2-40B4-BE49-F238E27FC236}">
                <a16:creationId xmlns:a16="http://schemas.microsoft.com/office/drawing/2014/main" id="{3BC50212-85D5-6148-8D99-FD7C9B68DF36}"/>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809559" y="1496378"/>
            <a:ext cx="6105841" cy="4528609"/>
          </a:xfrm>
          <a:prstGeom prst="rect">
            <a:avLst/>
          </a:prstGeom>
          <a:noFill/>
          <a:extLst>
            <a:ext uri="{909E8E84-426E-40DD-AFC4-6F175D3DCCD1}">
              <a14:hiddenFill xmlns:a14="http://schemas.microsoft.com/office/drawing/2010/main">
                <a:solidFill>
                  <a:srgbClr val="FFFFFF"/>
                </a:solidFill>
              </a14:hiddenFill>
            </a:ext>
          </a:extLst>
        </p:spPr>
      </p:pic>
      <p:sp>
        <p:nvSpPr>
          <p:cNvPr id="349187" name="Rectangle 3">
            <a:extLst>
              <a:ext uri="{FF2B5EF4-FFF2-40B4-BE49-F238E27FC236}">
                <a16:creationId xmlns:a16="http://schemas.microsoft.com/office/drawing/2014/main" id="{DB63371E-6F8F-D94D-BEE3-8BF0DF09571C}"/>
              </a:ext>
            </a:extLst>
          </p:cNvPr>
          <p:cNvSpPr>
            <a:spLocks noChangeArrowheads="1"/>
          </p:cNvSpPr>
          <p:nvPr/>
        </p:nvSpPr>
        <p:spPr bwMode="auto">
          <a:xfrm>
            <a:off x="457200" y="6446579"/>
            <a:ext cx="1066800"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lIns="0" tIns="0" rIns="0" bIns="0" anchor="ctr">
            <a:spAutoFit/>
          </a:bodyPr>
          <a:lstStyle/>
          <a:p>
            <a:pPr algn="r">
              <a:lnSpc>
                <a:spcPct val="100000"/>
              </a:lnSpc>
              <a:spcBef>
                <a:spcPct val="50000"/>
              </a:spcBef>
            </a:pPr>
            <a:r>
              <a:rPr lang="en-US" altLang="en-US" sz="1200" b="1" i="1" dirty="0">
                <a:latin typeface="Arial" panose="020B0604020202020204" pitchFamily="34" charset="0"/>
              </a:rPr>
              <a:t>Figure 2</a:t>
            </a:r>
            <a:r>
              <a:rPr lang="en-US" altLang="en-US" sz="1200" b="1" i="1" dirty="0">
                <a:latin typeface="Arial" panose="020B0604020202020204" pitchFamily="34" charset="0"/>
                <a:cs typeface="Arial" panose="020B0604020202020204" pitchFamily="34" charset="0"/>
              </a:rPr>
              <a:t>–1</a:t>
            </a:r>
            <a:endParaRPr lang="en-US" altLang="en-US" sz="1200" b="1" i="1" dirty="0">
              <a:latin typeface="Arial" panose="020B0604020202020204" pitchFamily="34" charset="0"/>
            </a:endParaRPr>
          </a:p>
        </p:txBody>
      </p:sp>
    </p:spTree>
    <p:extLst>
      <p:ext uri="{BB962C8B-B14F-4D97-AF65-F5344CB8AC3E}">
        <p14:creationId xmlns:p14="http://schemas.microsoft.com/office/powerpoint/2010/main" val="10859726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0210" name="AutoShape 2">
            <a:extLst>
              <a:ext uri="{FF2B5EF4-FFF2-40B4-BE49-F238E27FC236}">
                <a16:creationId xmlns:a16="http://schemas.microsoft.com/office/drawing/2014/main" id="{2835B333-817D-2345-9A19-735250D17861}"/>
              </a:ext>
            </a:extLst>
          </p:cNvPr>
          <p:cNvSpPr>
            <a:spLocks noGrp="1" noChangeArrowheads="1"/>
          </p:cNvSpPr>
          <p:nvPr>
            <p:ph type="title"/>
          </p:nvPr>
        </p:nvSpPr>
        <p:spPr>
          <a:ln/>
        </p:spPr>
        <p:txBody>
          <a:bodyPr/>
          <a:lstStyle/>
          <a:p>
            <a:r>
              <a:rPr lang="en-US" altLang="en-US" b="1" dirty="0"/>
              <a:t>HR-BASED CORE COMPETENCIES</a:t>
            </a:r>
          </a:p>
        </p:txBody>
      </p:sp>
      <p:sp>
        <p:nvSpPr>
          <p:cNvPr id="350211" name="Rectangle 3">
            <a:extLst>
              <a:ext uri="{FF2B5EF4-FFF2-40B4-BE49-F238E27FC236}">
                <a16:creationId xmlns:a16="http://schemas.microsoft.com/office/drawing/2014/main" id="{D017AB2B-35F4-114D-B0F8-648F51C39380}"/>
              </a:ext>
            </a:extLst>
          </p:cNvPr>
          <p:cNvSpPr>
            <a:spLocks noGrp="1" noChangeArrowheads="1"/>
          </p:cNvSpPr>
          <p:nvPr>
            <p:ph idx="1"/>
          </p:nvPr>
        </p:nvSpPr>
        <p:spPr>
          <a:xfrm>
            <a:off x="1171575" y="2171699"/>
            <a:ext cx="10497174" cy="4066471"/>
          </a:xfrm>
        </p:spPr>
        <p:txBody>
          <a:bodyPr>
            <a:normAutofit/>
          </a:bodyPr>
          <a:lstStyle/>
          <a:p>
            <a:r>
              <a:rPr lang="en-US" altLang="en-US" sz="2400" dirty="0">
                <a:latin typeface="Times New Roman" panose="02020603050405020304" pitchFamily="18" charset="0"/>
                <a:cs typeface="Times New Roman" panose="02020603050405020304" pitchFamily="18" charset="0"/>
              </a:rPr>
              <a:t>Organizational Culture</a:t>
            </a:r>
          </a:p>
          <a:p>
            <a:pPr lvl="1"/>
            <a:r>
              <a:rPr lang="en-US" altLang="en-US" dirty="0">
                <a:latin typeface="Times New Roman" panose="02020603050405020304" pitchFamily="18" charset="0"/>
                <a:cs typeface="Times New Roman" panose="02020603050405020304" pitchFamily="18" charset="0"/>
              </a:rPr>
              <a:t>The shared values and beliefs of the workforce</a:t>
            </a:r>
          </a:p>
          <a:p>
            <a:r>
              <a:rPr lang="en-US" altLang="en-US" sz="2400" dirty="0">
                <a:latin typeface="Times New Roman" panose="02020603050405020304" pitchFamily="18" charset="0"/>
                <a:cs typeface="Times New Roman" panose="02020603050405020304" pitchFamily="18" charset="0"/>
              </a:rPr>
              <a:t>Productivity</a:t>
            </a:r>
          </a:p>
          <a:p>
            <a:pPr lvl="1"/>
            <a:r>
              <a:rPr lang="en-US" altLang="en-US" dirty="0">
                <a:latin typeface="Times New Roman" panose="02020603050405020304" pitchFamily="18" charset="0"/>
                <a:cs typeface="Times New Roman" panose="02020603050405020304" pitchFamily="18" charset="0"/>
              </a:rPr>
              <a:t>A measure of the quantity and quality of work done, considering the cost of the resources used.</a:t>
            </a:r>
          </a:p>
          <a:p>
            <a:pPr lvl="1"/>
            <a:r>
              <a:rPr lang="en-US" altLang="en-US" dirty="0">
                <a:latin typeface="Times New Roman" panose="02020603050405020304" pitchFamily="18" charset="0"/>
                <a:cs typeface="Times New Roman" panose="02020603050405020304" pitchFamily="18" charset="0"/>
              </a:rPr>
              <a:t>A ratio of the inputs and outputs that indicates the </a:t>
            </a:r>
            <a:r>
              <a:rPr lang="en-US" altLang="en-US" i="1" dirty="0">
                <a:latin typeface="Times New Roman" panose="02020603050405020304" pitchFamily="18" charset="0"/>
                <a:cs typeface="Times New Roman" panose="02020603050405020304" pitchFamily="18" charset="0"/>
              </a:rPr>
              <a:t>value added</a:t>
            </a:r>
            <a:r>
              <a:rPr lang="en-US" altLang="en-US" dirty="0">
                <a:latin typeface="Times New Roman" panose="02020603050405020304" pitchFamily="18" charset="0"/>
                <a:cs typeface="Times New Roman" panose="02020603050405020304" pitchFamily="18" charset="0"/>
              </a:rPr>
              <a:t> by an organization.</a:t>
            </a:r>
          </a:p>
          <a:p>
            <a:r>
              <a:rPr lang="en-US" altLang="en-US" sz="2400" dirty="0">
                <a:latin typeface="Times New Roman" panose="02020603050405020304" pitchFamily="18" charset="0"/>
                <a:cs typeface="Times New Roman" panose="02020603050405020304" pitchFamily="18" charset="0"/>
              </a:rPr>
              <a:t>Quality Products and Services</a:t>
            </a:r>
          </a:p>
          <a:p>
            <a:pPr lvl="1"/>
            <a:r>
              <a:rPr lang="en-US" altLang="en-US" dirty="0">
                <a:latin typeface="Times New Roman" panose="02020603050405020304" pitchFamily="18" charset="0"/>
                <a:cs typeface="Times New Roman" panose="02020603050405020304" pitchFamily="18" charset="0"/>
              </a:rPr>
              <a:t>High quality products and services are the results of HR-enhancements to organizational performance.</a:t>
            </a:r>
          </a:p>
        </p:txBody>
      </p:sp>
    </p:spTree>
    <p:extLst>
      <p:ext uri="{BB962C8B-B14F-4D97-AF65-F5344CB8AC3E}">
        <p14:creationId xmlns:p14="http://schemas.microsoft.com/office/powerpoint/2010/main" val="22456854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2258" name="AutoShape 2">
            <a:extLst>
              <a:ext uri="{FF2B5EF4-FFF2-40B4-BE49-F238E27FC236}">
                <a16:creationId xmlns:a16="http://schemas.microsoft.com/office/drawing/2014/main" id="{1CFEA9C3-86C7-5147-95E1-1FFC4D7AB931}"/>
              </a:ext>
            </a:extLst>
          </p:cNvPr>
          <p:cNvSpPr>
            <a:spLocks noGrp="1" noChangeArrowheads="1"/>
          </p:cNvSpPr>
          <p:nvPr>
            <p:ph type="title"/>
          </p:nvPr>
        </p:nvSpPr>
        <p:spPr>
          <a:xfrm>
            <a:off x="963930" y="279659"/>
            <a:ext cx="10515600" cy="1325563"/>
          </a:xfrm>
          <a:ln/>
        </p:spPr>
        <p:txBody>
          <a:bodyPr/>
          <a:lstStyle/>
          <a:p>
            <a:pPr algn="ctr"/>
            <a:r>
              <a:rPr lang="en-US" altLang="en-US" sz="2400" b="1" dirty="0"/>
              <a:t> CUSTOMER SERVICE DIMENSIONS</a:t>
            </a:r>
          </a:p>
        </p:txBody>
      </p:sp>
      <p:pic>
        <p:nvPicPr>
          <p:cNvPr id="352263" name="Picture 7" descr="C:\My Documents\PowerPoint Files\Books\South-Western\HRM10e\HRM10e GIFS\02-02.gif">
            <a:extLst>
              <a:ext uri="{FF2B5EF4-FFF2-40B4-BE49-F238E27FC236}">
                <a16:creationId xmlns:a16="http://schemas.microsoft.com/office/drawing/2014/main" id="{E60D3CCC-C082-1044-8350-6E285DCA14A0}"/>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90800" y="1216026"/>
            <a:ext cx="7010400" cy="4879975"/>
          </a:xfrm>
          <a:prstGeom prst="rect">
            <a:avLst/>
          </a:prstGeom>
          <a:noFill/>
          <a:extLst>
            <a:ext uri="{909E8E84-426E-40DD-AFC4-6F175D3DCCD1}">
              <a14:hiddenFill xmlns:a14="http://schemas.microsoft.com/office/drawing/2010/main">
                <a:solidFill>
                  <a:srgbClr val="FFFFFF"/>
                </a:solidFill>
              </a14:hiddenFill>
            </a:ext>
          </a:extLst>
        </p:spPr>
      </p:pic>
      <p:sp>
        <p:nvSpPr>
          <p:cNvPr id="352259" name="Rectangle 3">
            <a:extLst>
              <a:ext uri="{FF2B5EF4-FFF2-40B4-BE49-F238E27FC236}">
                <a16:creationId xmlns:a16="http://schemas.microsoft.com/office/drawing/2014/main" id="{233A5111-C073-8F40-A932-4F8943DE5B3C}"/>
              </a:ext>
            </a:extLst>
          </p:cNvPr>
          <p:cNvSpPr>
            <a:spLocks noChangeArrowheads="1"/>
          </p:cNvSpPr>
          <p:nvPr/>
        </p:nvSpPr>
        <p:spPr bwMode="auto">
          <a:xfrm>
            <a:off x="430530" y="6393675"/>
            <a:ext cx="1066800"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lIns="0" tIns="0" rIns="0" bIns="0" anchor="ctr">
            <a:spAutoFit/>
          </a:bodyPr>
          <a:lstStyle/>
          <a:p>
            <a:pPr algn="r">
              <a:lnSpc>
                <a:spcPct val="100000"/>
              </a:lnSpc>
              <a:spcBef>
                <a:spcPct val="50000"/>
              </a:spcBef>
            </a:pPr>
            <a:r>
              <a:rPr lang="en-US" altLang="en-US" sz="1200" b="1" i="1" dirty="0">
                <a:latin typeface="Arial" panose="020B0604020202020204" pitchFamily="34" charset="0"/>
              </a:rPr>
              <a:t>Figure 2</a:t>
            </a:r>
            <a:r>
              <a:rPr lang="en-US" altLang="en-US" sz="1200" b="1" i="1" dirty="0">
                <a:latin typeface="Arial" panose="020B0604020202020204" pitchFamily="34" charset="0"/>
                <a:cs typeface="Arial" panose="020B0604020202020204" pitchFamily="34" charset="0"/>
              </a:rPr>
              <a:t>–2</a:t>
            </a:r>
            <a:endParaRPr lang="en-US" altLang="en-US" sz="1200" b="1" i="1" dirty="0">
              <a:latin typeface="Arial" panose="020B0604020202020204" pitchFamily="34" charset="0"/>
            </a:endParaRPr>
          </a:p>
        </p:txBody>
      </p:sp>
    </p:spTree>
    <p:extLst>
      <p:ext uri="{BB962C8B-B14F-4D97-AF65-F5344CB8AC3E}">
        <p14:creationId xmlns:p14="http://schemas.microsoft.com/office/powerpoint/2010/main" val="12221003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1234" name="AutoShape 2">
            <a:extLst>
              <a:ext uri="{FF2B5EF4-FFF2-40B4-BE49-F238E27FC236}">
                <a16:creationId xmlns:a16="http://schemas.microsoft.com/office/drawing/2014/main" id="{F52041F5-F9A8-1342-8C8A-ECEB244A2A4F}"/>
              </a:ext>
            </a:extLst>
          </p:cNvPr>
          <p:cNvSpPr>
            <a:spLocks noGrp="1" noChangeArrowheads="1"/>
          </p:cNvSpPr>
          <p:nvPr>
            <p:ph type="title"/>
          </p:nvPr>
        </p:nvSpPr>
        <p:spPr>
          <a:xfrm>
            <a:off x="838200" y="191293"/>
            <a:ext cx="10515600" cy="1325563"/>
          </a:xfrm>
          <a:ln/>
        </p:spPr>
        <p:txBody>
          <a:bodyPr>
            <a:normAutofit/>
          </a:bodyPr>
          <a:lstStyle/>
          <a:p>
            <a:pPr algn="ctr"/>
            <a:r>
              <a:rPr lang="en-US" altLang="en-US" b="1" dirty="0"/>
              <a:t> FACTORS THAT DETERMINE HR PLANS</a:t>
            </a:r>
          </a:p>
        </p:txBody>
      </p:sp>
      <p:pic>
        <p:nvPicPr>
          <p:cNvPr id="351238" name="Picture 6" descr="C:\My Documents\PowerPoint Files\Books\South-Western\HRM10e\HRM10e GIFS\02-03.gif">
            <a:extLst>
              <a:ext uri="{FF2B5EF4-FFF2-40B4-BE49-F238E27FC236}">
                <a16:creationId xmlns:a16="http://schemas.microsoft.com/office/drawing/2014/main" id="{D52031FB-F5E9-874E-BD48-EBDE36C3F8AD}"/>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971800" y="1143000"/>
            <a:ext cx="6248400" cy="5289550"/>
          </a:xfrm>
          <a:prstGeom prst="rect">
            <a:avLst/>
          </a:prstGeom>
          <a:noFill/>
          <a:extLst>
            <a:ext uri="{909E8E84-426E-40DD-AFC4-6F175D3DCCD1}">
              <a14:hiddenFill xmlns:a14="http://schemas.microsoft.com/office/drawing/2010/main">
                <a:solidFill>
                  <a:srgbClr val="FFFFFF"/>
                </a:solidFill>
              </a14:hiddenFill>
            </a:ext>
          </a:extLst>
        </p:spPr>
      </p:pic>
      <p:sp>
        <p:nvSpPr>
          <p:cNvPr id="351235" name="Rectangle 3">
            <a:extLst>
              <a:ext uri="{FF2B5EF4-FFF2-40B4-BE49-F238E27FC236}">
                <a16:creationId xmlns:a16="http://schemas.microsoft.com/office/drawing/2014/main" id="{01FA85C1-3EA3-0A45-9DCE-8A24C7B00F61}"/>
              </a:ext>
            </a:extLst>
          </p:cNvPr>
          <p:cNvSpPr>
            <a:spLocks noChangeArrowheads="1"/>
          </p:cNvSpPr>
          <p:nvPr/>
        </p:nvSpPr>
        <p:spPr bwMode="auto">
          <a:xfrm>
            <a:off x="1042988" y="6432550"/>
            <a:ext cx="1066800"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lIns="0" tIns="0" rIns="0" bIns="0" anchor="ctr">
            <a:spAutoFit/>
          </a:bodyPr>
          <a:lstStyle/>
          <a:p>
            <a:pPr algn="r">
              <a:lnSpc>
                <a:spcPct val="100000"/>
              </a:lnSpc>
              <a:spcBef>
                <a:spcPct val="50000"/>
              </a:spcBef>
            </a:pPr>
            <a:r>
              <a:rPr lang="en-US" altLang="en-US" sz="1200" b="1" i="1">
                <a:latin typeface="Arial" panose="020B0604020202020204" pitchFamily="34" charset="0"/>
              </a:rPr>
              <a:t>Figure 2</a:t>
            </a:r>
            <a:r>
              <a:rPr lang="en-US" altLang="en-US" sz="1200" b="1" i="1">
                <a:latin typeface="Arial" panose="020B0604020202020204" pitchFamily="34" charset="0"/>
                <a:cs typeface="Arial" panose="020B0604020202020204" pitchFamily="34" charset="0"/>
              </a:rPr>
              <a:t>–3</a:t>
            </a:r>
            <a:endParaRPr lang="en-US" altLang="en-US" sz="1200" b="1" i="1">
              <a:latin typeface="Arial" panose="020B0604020202020204" pitchFamily="34" charset="0"/>
            </a:endParaRPr>
          </a:p>
        </p:txBody>
      </p:sp>
    </p:spTree>
    <p:extLst>
      <p:ext uri="{BB962C8B-B14F-4D97-AF65-F5344CB8AC3E}">
        <p14:creationId xmlns:p14="http://schemas.microsoft.com/office/powerpoint/2010/main" val="35052772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3282" name="AutoShape 2">
            <a:extLst>
              <a:ext uri="{FF2B5EF4-FFF2-40B4-BE49-F238E27FC236}">
                <a16:creationId xmlns:a16="http://schemas.microsoft.com/office/drawing/2014/main" id="{1EEBA943-90BA-FF48-A43F-CDE194ACC11E}"/>
              </a:ext>
            </a:extLst>
          </p:cNvPr>
          <p:cNvSpPr>
            <a:spLocks noGrp="1" noChangeArrowheads="1"/>
          </p:cNvSpPr>
          <p:nvPr>
            <p:ph type="title"/>
          </p:nvPr>
        </p:nvSpPr>
        <p:spPr>
          <a:xfrm>
            <a:off x="563880" y="722312"/>
            <a:ext cx="10515600" cy="1325563"/>
          </a:xfrm>
          <a:ln/>
        </p:spPr>
        <p:txBody>
          <a:bodyPr>
            <a:normAutofit/>
          </a:bodyPr>
          <a:lstStyle/>
          <a:p>
            <a:pPr algn="ctr"/>
            <a:r>
              <a:rPr lang="en-US" altLang="en-US" b="1" dirty="0"/>
              <a:t> LINKAGE OF ORGANIZATIONAL AND HR STRATEGIES</a:t>
            </a:r>
          </a:p>
        </p:txBody>
      </p:sp>
      <p:sp>
        <p:nvSpPr>
          <p:cNvPr id="353283" name="Rectangle 3">
            <a:extLst>
              <a:ext uri="{FF2B5EF4-FFF2-40B4-BE49-F238E27FC236}">
                <a16:creationId xmlns:a16="http://schemas.microsoft.com/office/drawing/2014/main" id="{36A1C1F0-1E0A-4848-A7B7-2C3300B071D6}"/>
              </a:ext>
            </a:extLst>
          </p:cNvPr>
          <p:cNvSpPr>
            <a:spLocks noChangeArrowheads="1"/>
          </p:cNvSpPr>
          <p:nvPr/>
        </p:nvSpPr>
        <p:spPr bwMode="auto">
          <a:xfrm>
            <a:off x="792480" y="6355299"/>
            <a:ext cx="1066800"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lIns="0" tIns="0" rIns="0" bIns="0" anchor="ctr">
            <a:spAutoFit/>
          </a:bodyPr>
          <a:lstStyle/>
          <a:p>
            <a:pPr algn="r">
              <a:lnSpc>
                <a:spcPct val="100000"/>
              </a:lnSpc>
              <a:spcBef>
                <a:spcPct val="50000"/>
              </a:spcBef>
            </a:pPr>
            <a:r>
              <a:rPr lang="en-US" altLang="en-US" sz="1200" b="1" i="1" dirty="0">
                <a:latin typeface="Arial" panose="020B0604020202020204" pitchFamily="34" charset="0"/>
              </a:rPr>
              <a:t>Figure 2</a:t>
            </a:r>
            <a:r>
              <a:rPr lang="en-US" altLang="en-US" sz="1200" b="1" i="1" dirty="0">
                <a:latin typeface="Arial" panose="020B0604020202020204" pitchFamily="34" charset="0"/>
                <a:cs typeface="Arial" panose="020B0604020202020204" pitchFamily="34" charset="0"/>
              </a:rPr>
              <a:t>–4</a:t>
            </a:r>
            <a:endParaRPr lang="en-US" altLang="en-US" sz="1200" b="1" i="1" dirty="0">
              <a:latin typeface="Arial" panose="020B0604020202020204" pitchFamily="34" charset="0"/>
            </a:endParaRPr>
          </a:p>
        </p:txBody>
      </p:sp>
      <p:pic>
        <p:nvPicPr>
          <p:cNvPr id="353285" name="Picture 5" descr="C:\My Documents\PowerPoint Files\Books\South-Western\HRM10e\HRM10e GIFS\02-04.gif">
            <a:extLst>
              <a:ext uri="{FF2B5EF4-FFF2-40B4-BE49-F238E27FC236}">
                <a16:creationId xmlns:a16="http://schemas.microsoft.com/office/drawing/2014/main" id="{F56AA82D-F4E2-6E42-89B8-02B735B3197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400" y="2047875"/>
            <a:ext cx="8077200" cy="2762250"/>
          </a:xfrm>
          <a:prstGeom prst="rect">
            <a:avLst/>
          </a:prstGeom>
          <a:noFill/>
          <a:ln w="38100">
            <a:solidFill>
              <a:srgbClr val="CC660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37068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0995" name="AutoShape 3">
            <a:extLst>
              <a:ext uri="{FF2B5EF4-FFF2-40B4-BE49-F238E27FC236}">
                <a16:creationId xmlns:a16="http://schemas.microsoft.com/office/drawing/2014/main" id="{B2044FEB-145F-044C-95C7-E749D3D0656B}"/>
              </a:ext>
            </a:extLst>
          </p:cNvPr>
          <p:cNvSpPr>
            <a:spLocks noGrp="1" noChangeArrowheads="1"/>
          </p:cNvSpPr>
          <p:nvPr>
            <p:ph type="title"/>
          </p:nvPr>
        </p:nvSpPr>
        <p:spPr>
          <a:ln/>
        </p:spPr>
        <p:txBody>
          <a:bodyPr/>
          <a:lstStyle/>
          <a:p>
            <a:r>
              <a:rPr lang="en-US" altLang="en-US" b="1" dirty="0"/>
              <a:t>HUMAN RESOURCE PLANNING	</a:t>
            </a:r>
          </a:p>
        </p:txBody>
      </p:sp>
      <p:sp>
        <p:nvSpPr>
          <p:cNvPr id="340996" name="Rectangle 4">
            <a:extLst>
              <a:ext uri="{FF2B5EF4-FFF2-40B4-BE49-F238E27FC236}">
                <a16:creationId xmlns:a16="http://schemas.microsoft.com/office/drawing/2014/main" id="{A9A5F0F4-F086-2D47-9023-83841E597124}"/>
              </a:ext>
            </a:extLst>
          </p:cNvPr>
          <p:cNvSpPr>
            <a:spLocks noGrp="1" noChangeArrowheads="1"/>
          </p:cNvSpPr>
          <p:nvPr>
            <p:ph idx="1"/>
          </p:nvPr>
        </p:nvSpPr>
        <p:spPr/>
        <p:txBody>
          <a:bodyPr/>
          <a:lstStyle/>
          <a:p>
            <a:r>
              <a:rPr lang="en-US" altLang="en-US" dirty="0">
                <a:latin typeface="Times New Roman" panose="02020603050405020304" pitchFamily="18" charset="0"/>
                <a:cs typeface="Times New Roman" panose="02020603050405020304" pitchFamily="18" charset="0"/>
              </a:rPr>
              <a:t>Human Resource (HR) Planning</a:t>
            </a:r>
          </a:p>
          <a:p>
            <a:pPr lvl="1"/>
            <a:r>
              <a:rPr lang="en-US" altLang="en-US" dirty="0">
                <a:latin typeface="Times New Roman" panose="02020603050405020304" pitchFamily="18" charset="0"/>
                <a:cs typeface="Times New Roman" panose="02020603050405020304" pitchFamily="18" charset="0"/>
              </a:rPr>
              <a:t>The process of analyzing and identifying the need for and availability of human resources so that the organization can meet its objectives.</a:t>
            </a:r>
          </a:p>
          <a:p>
            <a:r>
              <a:rPr lang="en-US" altLang="en-US" dirty="0">
                <a:latin typeface="Times New Roman" panose="02020603050405020304" pitchFamily="18" charset="0"/>
                <a:cs typeface="Times New Roman" panose="02020603050405020304" pitchFamily="18" charset="0"/>
              </a:rPr>
              <a:t>HR Planning Responsibilities</a:t>
            </a:r>
          </a:p>
          <a:p>
            <a:pPr lvl="1"/>
            <a:r>
              <a:rPr lang="en-US" altLang="en-US" dirty="0">
                <a:latin typeface="Times New Roman" panose="02020603050405020304" pitchFamily="18" charset="0"/>
                <a:cs typeface="Times New Roman" panose="02020603050405020304" pitchFamily="18" charset="0"/>
              </a:rPr>
              <a:t>Top HR executive and subordinates gather information from other managers to use in the development of HR projections for top management to use in strategic planning and setting organizational goals</a:t>
            </a:r>
          </a:p>
        </p:txBody>
      </p:sp>
    </p:spTree>
    <p:extLst>
      <p:ext uri="{BB962C8B-B14F-4D97-AF65-F5344CB8AC3E}">
        <p14:creationId xmlns:p14="http://schemas.microsoft.com/office/powerpoint/2010/main" val="33831347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02" name="AutoShape 2">
            <a:extLst>
              <a:ext uri="{FF2B5EF4-FFF2-40B4-BE49-F238E27FC236}">
                <a16:creationId xmlns:a16="http://schemas.microsoft.com/office/drawing/2014/main" id="{0EEFC3F9-7C0B-A845-AFC2-0F56891EDDD4}"/>
              </a:ext>
            </a:extLst>
          </p:cNvPr>
          <p:cNvSpPr>
            <a:spLocks noGrp="1" noChangeArrowheads="1"/>
          </p:cNvSpPr>
          <p:nvPr>
            <p:ph type="title"/>
          </p:nvPr>
        </p:nvSpPr>
        <p:spPr>
          <a:xfrm>
            <a:off x="1981200" y="938213"/>
            <a:ext cx="8077200" cy="838200"/>
          </a:xfrm>
          <a:ln/>
        </p:spPr>
        <p:txBody>
          <a:bodyPr>
            <a:normAutofit fontScale="90000"/>
          </a:bodyPr>
          <a:lstStyle/>
          <a:p>
            <a:pPr algn="ctr"/>
            <a:r>
              <a:rPr lang="en-US" altLang="en-US" b="1" dirty="0"/>
              <a:t> TYPICAL DIVISION OF HR RESPONSIBILITIES </a:t>
            </a:r>
            <a:br>
              <a:rPr lang="en-US" altLang="en-US" b="1" dirty="0"/>
            </a:br>
            <a:r>
              <a:rPr lang="en-US" altLang="en-US" b="1" dirty="0"/>
              <a:t>IN HR PLANNING</a:t>
            </a:r>
          </a:p>
        </p:txBody>
      </p:sp>
      <p:sp>
        <p:nvSpPr>
          <p:cNvPr id="358403" name="Rectangle 3">
            <a:extLst>
              <a:ext uri="{FF2B5EF4-FFF2-40B4-BE49-F238E27FC236}">
                <a16:creationId xmlns:a16="http://schemas.microsoft.com/office/drawing/2014/main" id="{F778297F-7187-184B-983A-7D9E4D636F1A}"/>
              </a:ext>
            </a:extLst>
          </p:cNvPr>
          <p:cNvSpPr>
            <a:spLocks noChangeArrowheads="1"/>
          </p:cNvSpPr>
          <p:nvPr/>
        </p:nvSpPr>
        <p:spPr bwMode="auto">
          <a:xfrm>
            <a:off x="514350" y="6398161"/>
            <a:ext cx="1066800"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lIns="0" tIns="0" rIns="0" bIns="0" anchor="ctr">
            <a:spAutoFit/>
          </a:bodyPr>
          <a:lstStyle/>
          <a:p>
            <a:pPr algn="r">
              <a:lnSpc>
                <a:spcPct val="100000"/>
              </a:lnSpc>
              <a:spcBef>
                <a:spcPct val="50000"/>
              </a:spcBef>
            </a:pPr>
            <a:r>
              <a:rPr lang="en-US" altLang="en-US" sz="1200" b="1" i="1" dirty="0">
                <a:latin typeface="Arial" panose="020B0604020202020204" pitchFamily="34" charset="0"/>
              </a:rPr>
              <a:t>Figure 2</a:t>
            </a:r>
            <a:r>
              <a:rPr lang="en-US" altLang="en-US" sz="1200" b="1" i="1" dirty="0">
                <a:latin typeface="Arial" panose="020B0604020202020204" pitchFamily="34" charset="0"/>
                <a:cs typeface="Arial" panose="020B0604020202020204" pitchFamily="34" charset="0"/>
              </a:rPr>
              <a:t>–5</a:t>
            </a:r>
            <a:endParaRPr lang="en-US" altLang="en-US" sz="1200" b="1" i="1" dirty="0">
              <a:latin typeface="Arial" panose="020B0604020202020204" pitchFamily="34" charset="0"/>
            </a:endParaRPr>
          </a:p>
        </p:txBody>
      </p:sp>
      <p:pic>
        <p:nvPicPr>
          <p:cNvPr id="358405" name="Picture 5" descr="C:\My Documents\PowerPoint Files\Books\South-Western\HRM10e\HRM10e GIFS\02-05.gif">
            <a:extLst>
              <a:ext uri="{FF2B5EF4-FFF2-40B4-BE49-F238E27FC236}">
                <a16:creationId xmlns:a16="http://schemas.microsoft.com/office/drawing/2014/main" id="{3D7C60B1-A5E9-0F41-A9C4-C6F65E2FA45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33600" y="2330450"/>
            <a:ext cx="7924800" cy="2197100"/>
          </a:xfrm>
          <a:prstGeom prst="rect">
            <a:avLst/>
          </a:prstGeom>
          <a:noFill/>
          <a:ln w="38100">
            <a:solidFill>
              <a:srgbClr val="CC660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9886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4306" name="AutoShape 2">
            <a:extLst>
              <a:ext uri="{FF2B5EF4-FFF2-40B4-BE49-F238E27FC236}">
                <a16:creationId xmlns:a16="http://schemas.microsoft.com/office/drawing/2014/main" id="{A2AB3B92-6762-4944-9A28-7133A46EECC9}"/>
              </a:ext>
            </a:extLst>
          </p:cNvPr>
          <p:cNvSpPr>
            <a:spLocks noGrp="1" noChangeArrowheads="1"/>
          </p:cNvSpPr>
          <p:nvPr>
            <p:ph type="title"/>
          </p:nvPr>
        </p:nvSpPr>
        <p:spPr>
          <a:ln/>
        </p:spPr>
        <p:txBody>
          <a:bodyPr/>
          <a:lstStyle/>
          <a:p>
            <a:r>
              <a:rPr lang="en-US" altLang="en-US" b="1" dirty="0"/>
              <a:t>HUMAN RESOURCE PLANNING (CONT’D)	</a:t>
            </a:r>
          </a:p>
        </p:txBody>
      </p:sp>
      <p:sp>
        <p:nvSpPr>
          <p:cNvPr id="354307" name="Rectangle 3">
            <a:extLst>
              <a:ext uri="{FF2B5EF4-FFF2-40B4-BE49-F238E27FC236}">
                <a16:creationId xmlns:a16="http://schemas.microsoft.com/office/drawing/2014/main" id="{DD374C8F-29A4-4B43-83B3-1E232079919D}"/>
              </a:ext>
            </a:extLst>
          </p:cNvPr>
          <p:cNvSpPr>
            <a:spLocks noGrp="1" noChangeArrowheads="1"/>
          </p:cNvSpPr>
          <p:nvPr>
            <p:ph idx="1"/>
          </p:nvPr>
        </p:nvSpPr>
        <p:spPr/>
        <p:txBody>
          <a:bodyPr>
            <a:normAutofit/>
          </a:bodyPr>
          <a:lstStyle/>
          <a:p>
            <a:r>
              <a:rPr lang="en-US" altLang="en-US" dirty="0">
                <a:latin typeface="Times New Roman" panose="02020603050405020304" pitchFamily="18" charset="0"/>
                <a:cs typeface="Times New Roman" panose="02020603050405020304" pitchFamily="18" charset="0"/>
              </a:rPr>
              <a:t>Small Business and HR Planning Issues</a:t>
            </a:r>
          </a:p>
          <a:p>
            <a:pPr lvl="1"/>
            <a:r>
              <a:rPr lang="en-US" altLang="en-US" sz="2800" dirty="0">
                <a:latin typeface="Times New Roman" panose="02020603050405020304" pitchFamily="18" charset="0"/>
                <a:cs typeface="Times New Roman" panose="02020603050405020304" pitchFamily="18" charset="0"/>
              </a:rPr>
              <a:t>Attracting and retaining qualified outsiders</a:t>
            </a:r>
          </a:p>
          <a:p>
            <a:pPr lvl="1"/>
            <a:r>
              <a:rPr lang="en-US" altLang="en-US" sz="2800" dirty="0">
                <a:latin typeface="Times New Roman" panose="02020603050405020304" pitchFamily="18" charset="0"/>
                <a:cs typeface="Times New Roman" panose="02020603050405020304" pitchFamily="18" charset="0"/>
              </a:rPr>
              <a:t>Management succession between generations of owners</a:t>
            </a:r>
          </a:p>
          <a:p>
            <a:pPr lvl="1"/>
            <a:r>
              <a:rPr lang="en-US" altLang="en-US" sz="2800" dirty="0">
                <a:latin typeface="Times New Roman" panose="02020603050405020304" pitchFamily="18" charset="0"/>
                <a:cs typeface="Times New Roman" panose="02020603050405020304" pitchFamily="18" charset="0"/>
              </a:rPr>
              <a:t>Evolution of HR activities as business grows</a:t>
            </a:r>
          </a:p>
          <a:p>
            <a:pPr lvl="1"/>
            <a:r>
              <a:rPr lang="en-US" altLang="en-US" sz="2800" dirty="0">
                <a:latin typeface="Times New Roman" panose="02020603050405020304" pitchFamily="18" charset="0"/>
                <a:cs typeface="Times New Roman" panose="02020603050405020304" pitchFamily="18" charset="0"/>
              </a:rPr>
              <a:t>Family relationships and HR policies</a:t>
            </a:r>
          </a:p>
        </p:txBody>
      </p:sp>
    </p:spTree>
    <p:extLst>
      <p:ext uri="{BB962C8B-B14F-4D97-AF65-F5344CB8AC3E}">
        <p14:creationId xmlns:p14="http://schemas.microsoft.com/office/powerpoint/2010/main" val="18711003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6354" name="AutoShape 2">
            <a:extLst>
              <a:ext uri="{FF2B5EF4-FFF2-40B4-BE49-F238E27FC236}">
                <a16:creationId xmlns:a16="http://schemas.microsoft.com/office/drawing/2014/main" id="{5E1A1830-C98A-9440-8062-F457144E8553}"/>
              </a:ext>
            </a:extLst>
          </p:cNvPr>
          <p:cNvSpPr>
            <a:spLocks noGrp="1" noChangeArrowheads="1"/>
          </p:cNvSpPr>
          <p:nvPr>
            <p:ph type="title"/>
          </p:nvPr>
        </p:nvSpPr>
        <p:spPr>
          <a:xfrm>
            <a:off x="838200" y="182245"/>
            <a:ext cx="10515600" cy="1325563"/>
          </a:xfrm>
          <a:ln/>
        </p:spPr>
        <p:txBody>
          <a:bodyPr>
            <a:normAutofit/>
          </a:bodyPr>
          <a:lstStyle/>
          <a:p>
            <a:pPr algn="ctr"/>
            <a:r>
              <a:rPr lang="en-US" altLang="en-US" b="1" dirty="0"/>
              <a:t> HR PLANNING PROCESS</a:t>
            </a:r>
          </a:p>
        </p:txBody>
      </p:sp>
      <p:pic>
        <p:nvPicPr>
          <p:cNvPr id="356357" name="Picture 5" descr="C:\My Documents\PowerPoint Files\Books\South-Western\HRM10e\HRM10e GIFS\02-06.gif">
            <a:extLst>
              <a:ext uri="{FF2B5EF4-FFF2-40B4-BE49-F238E27FC236}">
                <a16:creationId xmlns:a16="http://schemas.microsoft.com/office/drawing/2014/main" id="{8FCCFD54-9C6C-6E45-88D9-3804CCD03524}"/>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560764" y="1143000"/>
            <a:ext cx="5070475" cy="5334000"/>
          </a:xfrm>
          <a:prstGeom prst="rect">
            <a:avLst/>
          </a:prstGeom>
          <a:noFill/>
          <a:extLst>
            <a:ext uri="{909E8E84-426E-40DD-AFC4-6F175D3DCCD1}">
              <a14:hiddenFill xmlns:a14="http://schemas.microsoft.com/office/drawing/2010/main">
                <a:solidFill>
                  <a:srgbClr val="FFFFFF"/>
                </a:solidFill>
              </a14:hiddenFill>
            </a:ext>
          </a:extLst>
        </p:spPr>
      </p:pic>
      <p:sp>
        <p:nvSpPr>
          <p:cNvPr id="356355" name="Rectangle 3">
            <a:extLst>
              <a:ext uri="{FF2B5EF4-FFF2-40B4-BE49-F238E27FC236}">
                <a16:creationId xmlns:a16="http://schemas.microsoft.com/office/drawing/2014/main" id="{E67DDE96-D863-BE49-9256-6559908AEA61}"/>
              </a:ext>
            </a:extLst>
          </p:cNvPr>
          <p:cNvSpPr>
            <a:spLocks noChangeArrowheads="1"/>
          </p:cNvSpPr>
          <p:nvPr/>
        </p:nvSpPr>
        <p:spPr bwMode="auto">
          <a:xfrm>
            <a:off x="304800" y="6384667"/>
            <a:ext cx="1066800"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lIns="0" tIns="0" rIns="0" bIns="0" anchor="ctr">
            <a:spAutoFit/>
          </a:bodyPr>
          <a:lstStyle/>
          <a:p>
            <a:pPr algn="r">
              <a:lnSpc>
                <a:spcPct val="100000"/>
              </a:lnSpc>
              <a:spcBef>
                <a:spcPct val="50000"/>
              </a:spcBef>
            </a:pPr>
            <a:r>
              <a:rPr lang="en-US" altLang="en-US" sz="1200" b="1" i="1">
                <a:latin typeface="Arial" panose="020B0604020202020204" pitchFamily="34" charset="0"/>
              </a:rPr>
              <a:t>Figure 2</a:t>
            </a:r>
            <a:r>
              <a:rPr lang="en-US" altLang="en-US" sz="1200" b="1" i="1">
                <a:latin typeface="Arial" panose="020B0604020202020204" pitchFamily="34" charset="0"/>
                <a:cs typeface="Arial" panose="020B0604020202020204" pitchFamily="34" charset="0"/>
              </a:rPr>
              <a:t>–6</a:t>
            </a:r>
            <a:endParaRPr lang="en-US" altLang="en-US" sz="1200" b="1" i="1">
              <a:latin typeface="Arial" panose="020B0604020202020204" pitchFamily="34" charset="0"/>
            </a:endParaRPr>
          </a:p>
        </p:txBody>
      </p:sp>
    </p:spTree>
    <p:extLst>
      <p:ext uri="{BB962C8B-B14F-4D97-AF65-F5344CB8AC3E}">
        <p14:creationId xmlns:p14="http://schemas.microsoft.com/office/powerpoint/2010/main" val="1933288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7378" name="AutoShape 2">
            <a:extLst>
              <a:ext uri="{FF2B5EF4-FFF2-40B4-BE49-F238E27FC236}">
                <a16:creationId xmlns:a16="http://schemas.microsoft.com/office/drawing/2014/main" id="{BDD14648-E061-5B4C-9C91-FF2A0F9F0E3F}"/>
              </a:ext>
            </a:extLst>
          </p:cNvPr>
          <p:cNvSpPr>
            <a:spLocks noGrp="1" noChangeArrowheads="1"/>
          </p:cNvSpPr>
          <p:nvPr>
            <p:ph type="title"/>
          </p:nvPr>
        </p:nvSpPr>
        <p:spPr>
          <a:ln/>
        </p:spPr>
        <p:txBody>
          <a:bodyPr/>
          <a:lstStyle/>
          <a:p>
            <a:r>
              <a:rPr lang="en-US" altLang="en-US" dirty="0"/>
              <a:t>HR PLANNING PROCESS</a:t>
            </a:r>
          </a:p>
        </p:txBody>
      </p:sp>
      <p:sp>
        <p:nvSpPr>
          <p:cNvPr id="357379" name="Rectangle 3">
            <a:extLst>
              <a:ext uri="{FF2B5EF4-FFF2-40B4-BE49-F238E27FC236}">
                <a16:creationId xmlns:a16="http://schemas.microsoft.com/office/drawing/2014/main" id="{3F9AC1FC-2EBD-8A44-9318-B7A2B3F5EDA9}"/>
              </a:ext>
            </a:extLst>
          </p:cNvPr>
          <p:cNvSpPr>
            <a:spLocks noGrp="1" noChangeArrowheads="1"/>
          </p:cNvSpPr>
          <p:nvPr>
            <p:ph idx="1"/>
          </p:nvPr>
        </p:nvSpPr>
        <p:spPr>
          <a:xfrm>
            <a:off x="547063" y="2044701"/>
            <a:ext cx="10544175" cy="2209800"/>
          </a:xfrm>
        </p:spPr>
        <p:txBody>
          <a:bodyPr>
            <a:normAutofit/>
          </a:bodyPr>
          <a:lstStyle/>
          <a:p>
            <a:r>
              <a:rPr lang="en-US" altLang="en-US" sz="2000" b="1" dirty="0">
                <a:latin typeface="Times New Roman" panose="02020603050405020304" pitchFamily="18" charset="0"/>
                <a:cs typeface="Times New Roman" panose="02020603050405020304" pitchFamily="18" charset="0"/>
              </a:rPr>
              <a:t>HR Strategies</a:t>
            </a:r>
          </a:p>
          <a:p>
            <a:pPr lvl="1"/>
            <a:r>
              <a:rPr lang="en-US" altLang="en-US" sz="2000" dirty="0">
                <a:latin typeface="Times New Roman" panose="02020603050405020304" pitchFamily="18" charset="0"/>
                <a:cs typeface="Times New Roman" panose="02020603050405020304" pitchFamily="18" charset="0"/>
              </a:rPr>
              <a:t>The means used to anticipate and manage the supply of and demand for human resources.</a:t>
            </a:r>
          </a:p>
          <a:p>
            <a:pPr lvl="2"/>
            <a:r>
              <a:rPr lang="en-US" altLang="en-US" dirty="0">
                <a:latin typeface="Times New Roman" panose="02020603050405020304" pitchFamily="18" charset="0"/>
                <a:cs typeface="Times New Roman" panose="02020603050405020304" pitchFamily="18" charset="0"/>
              </a:rPr>
              <a:t>Provide overall direction for the way in which HR activities will be developed and managed.</a:t>
            </a:r>
          </a:p>
        </p:txBody>
      </p:sp>
      <p:grpSp>
        <p:nvGrpSpPr>
          <p:cNvPr id="357386" name="Group 10">
            <a:extLst>
              <a:ext uri="{FF2B5EF4-FFF2-40B4-BE49-F238E27FC236}">
                <a16:creationId xmlns:a16="http://schemas.microsoft.com/office/drawing/2014/main" id="{E4A39AC1-393F-5C40-A840-80ED06AEF964}"/>
              </a:ext>
            </a:extLst>
          </p:cNvPr>
          <p:cNvGrpSpPr>
            <a:grpSpLocks/>
          </p:cNvGrpSpPr>
          <p:nvPr/>
        </p:nvGrpSpPr>
        <p:grpSpPr bwMode="auto">
          <a:xfrm>
            <a:off x="3295650" y="3171826"/>
            <a:ext cx="6553200" cy="2873375"/>
            <a:chOff x="864" y="2192"/>
            <a:chExt cx="4128" cy="1810"/>
          </a:xfrm>
        </p:grpSpPr>
        <p:sp>
          <p:nvSpPr>
            <p:cNvPr id="357380" name="Text Box 4">
              <a:extLst>
                <a:ext uri="{FF2B5EF4-FFF2-40B4-BE49-F238E27FC236}">
                  <a16:creationId xmlns:a16="http://schemas.microsoft.com/office/drawing/2014/main" id="{165ADB1E-8283-D544-BDC2-079BCC05DB19}"/>
                </a:ext>
              </a:extLst>
            </p:cNvPr>
            <p:cNvSpPr txBox="1">
              <a:spLocks noChangeArrowheads="1"/>
            </p:cNvSpPr>
            <p:nvPr/>
          </p:nvSpPr>
          <p:spPr bwMode="blackWhite">
            <a:xfrm>
              <a:off x="864" y="2192"/>
              <a:ext cx="1582" cy="465"/>
            </a:xfrm>
            <a:prstGeom prst="rect">
              <a:avLst/>
            </a:prstGeom>
            <a:solidFill>
              <a:srgbClr val="CC33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tx1"/>
                    </a:outerShdw>
                  </a:effectLst>
                </a14:hiddenEffects>
              </a:ext>
            </a:extLst>
          </p:spPr>
          <p:txBody>
            <a:bodyPr tIns="91440" bIns="91440" anchor="ctr" anchorCtr="1">
              <a:spAutoFit/>
            </a:bodyPr>
            <a:lstStyle/>
            <a:p>
              <a:pPr algn="ctr">
                <a:lnSpc>
                  <a:spcPct val="100000"/>
                </a:lnSpc>
                <a:spcBef>
                  <a:spcPct val="20000"/>
                </a:spcBef>
                <a:spcAft>
                  <a:spcPct val="20000"/>
                </a:spcAft>
              </a:pPr>
              <a:r>
                <a:rPr lang="en-US" altLang="en-US" b="1" dirty="0">
                  <a:solidFill>
                    <a:schemeClr val="bg1"/>
                  </a:solidFill>
                  <a:effectLst>
                    <a:outerShdw blurRad="38100" dist="38100" dir="2700000" algn="tl">
                      <a:srgbClr val="000000"/>
                    </a:outerShdw>
                  </a:effectLst>
                  <a:latin typeface="Arial" panose="020B0604020202020204" pitchFamily="34" charset="0"/>
                </a:rPr>
                <a:t>Overall </a:t>
              </a:r>
              <a:br>
                <a:rPr lang="en-US" altLang="en-US" b="1" dirty="0">
                  <a:solidFill>
                    <a:schemeClr val="bg1"/>
                  </a:solidFill>
                  <a:effectLst>
                    <a:outerShdw blurRad="38100" dist="38100" dir="2700000" algn="tl">
                      <a:srgbClr val="000000"/>
                    </a:outerShdw>
                  </a:effectLst>
                  <a:latin typeface="Arial" panose="020B0604020202020204" pitchFamily="34" charset="0"/>
                </a:rPr>
              </a:br>
              <a:r>
                <a:rPr lang="en-US" altLang="en-US" b="1" dirty="0">
                  <a:solidFill>
                    <a:schemeClr val="bg1"/>
                  </a:solidFill>
                  <a:effectLst>
                    <a:outerShdw blurRad="38100" dist="38100" dir="2700000" algn="tl">
                      <a:srgbClr val="000000"/>
                    </a:outerShdw>
                  </a:effectLst>
                  <a:latin typeface="Arial" panose="020B0604020202020204" pitchFamily="34" charset="0"/>
                </a:rPr>
                <a:t>Strategic Plan</a:t>
              </a:r>
            </a:p>
          </p:txBody>
        </p:sp>
        <p:sp>
          <p:nvSpPr>
            <p:cNvPr id="357381" name="Freeform 5">
              <a:extLst>
                <a:ext uri="{FF2B5EF4-FFF2-40B4-BE49-F238E27FC236}">
                  <a16:creationId xmlns:a16="http://schemas.microsoft.com/office/drawing/2014/main" id="{523F5BF0-BBD8-F949-BF32-B6C407B95916}"/>
                </a:ext>
              </a:extLst>
            </p:cNvPr>
            <p:cNvSpPr>
              <a:spLocks/>
            </p:cNvSpPr>
            <p:nvPr/>
          </p:nvSpPr>
          <p:spPr bwMode="gray">
            <a:xfrm>
              <a:off x="1488" y="2707"/>
              <a:ext cx="528" cy="291"/>
            </a:xfrm>
            <a:custGeom>
              <a:avLst/>
              <a:gdLst>
                <a:gd name="T0" fmla="*/ 0 w 864"/>
                <a:gd name="T1" fmla="*/ 0 h 672"/>
                <a:gd name="T2" fmla="*/ 0 w 864"/>
                <a:gd name="T3" fmla="*/ 672 h 672"/>
                <a:gd name="T4" fmla="*/ 864 w 864"/>
                <a:gd name="T5" fmla="*/ 672 h 672"/>
              </a:gdLst>
              <a:ahLst/>
              <a:cxnLst>
                <a:cxn ang="0">
                  <a:pos x="T0" y="T1"/>
                </a:cxn>
                <a:cxn ang="0">
                  <a:pos x="T2" y="T3"/>
                </a:cxn>
                <a:cxn ang="0">
                  <a:pos x="T4" y="T5"/>
                </a:cxn>
              </a:cxnLst>
              <a:rect l="0" t="0" r="r" b="b"/>
              <a:pathLst>
                <a:path w="864" h="672">
                  <a:moveTo>
                    <a:pt x="0" y="0"/>
                  </a:moveTo>
                  <a:lnTo>
                    <a:pt x="0" y="672"/>
                  </a:lnTo>
                  <a:lnTo>
                    <a:pt x="864" y="672"/>
                  </a:lnTo>
                </a:path>
              </a:pathLst>
            </a:custGeom>
            <a:noFill/>
            <a:ln w="38100" cap="flat" cmpd="sng">
              <a:solidFill>
                <a:schemeClr val="tx1"/>
              </a:solidFill>
              <a:prstDash val="solid"/>
              <a:round/>
              <a:headEnd/>
              <a:tailEnd type="stealth"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tx1"/>
                    </a:outerShdw>
                  </a:effectLst>
                </a14:hiddenEffects>
              </a:ext>
            </a:extLst>
          </p:spPr>
          <p:txBody>
            <a:bodyPr tIns="91440" bIns="91440">
              <a:spAutoFit/>
            </a:bodyPr>
            <a:lstStyle/>
            <a:p>
              <a:endParaRPr lang="en-US"/>
            </a:p>
          </p:txBody>
        </p:sp>
        <p:sp>
          <p:nvSpPr>
            <p:cNvPr id="357383" name="Text Box 7">
              <a:extLst>
                <a:ext uri="{FF2B5EF4-FFF2-40B4-BE49-F238E27FC236}">
                  <a16:creationId xmlns:a16="http://schemas.microsoft.com/office/drawing/2014/main" id="{1474D299-5DCE-BD4E-ADF8-5DCE96EE7338}"/>
                </a:ext>
              </a:extLst>
            </p:cNvPr>
            <p:cNvSpPr txBox="1">
              <a:spLocks noChangeArrowheads="1"/>
            </p:cNvSpPr>
            <p:nvPr/>
          </p:nvSpPr>
          <p:spPr bwMode="blackWhite">
            <a:xfrm>
              <a:off x="2016" y="2903"/>
              <a:ext cx="1873" cy="465"/>
            </a:xfrm>
            <a:prstGeom prst="rect">
              <a:avLst/>
            </a:prstGeom>
            <a:solidFill>
              <a:srgbClr val="006600"/>
            </a:soli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tx1"/>
                    </a:outerShdw>
                  </a:effectLst>
                </a14:hiddenEffects>
              </a:ext>
            </a:extLst>
          </p:spPr>
          <p:txBody>
            <a:bodyPr tIns="91440" bIns="91440" anchor="ctr" anchorCtr="1">
              <a:spAutoFit/>
            </a:bodyPr>
            <a:lstStyle/>
            <a:p>
              <a:pPr algn="ctr">
                <a:lnSpc>
                  <a:spcPct val="100000"/>
                </a:lnSpc>
                <a:spcBef>
                  <a:spcPct val="50000"/>
                </a:spcBef>
              </a:pPr>
              <a:r>
                <a:rPr lang="en-US" altLang="en-US" b="1" dirty="0">
                  <a:solidFill>
                    <a:schemeClr val="bg1"/>
                  </a:solidFill>
                  <a:effectLst>
                    <a:outerShdw blurRad="38100" dist="38100" dir="2700000" algn="tl">
                      <a:srgbClr val="000000"/>
                    </a:outerShdw>
                  </a:effectLst>
                  <a:latin typeface="Arial" panose="020B0604020202020204" pitchFamily="34" charset="0"/>
                </a:rPr>
                <a:t>Human Resources Strategic Plan</a:t>
              </a:r>
            </a:p>
          </p:txBody>
        </p:sp>
        <p:sp>
          <p:nvSpPr>
            <p:cNvPr id="357384" name="Freeform 8">
              <a:extLst>
                <a:ext uri="{FF2B5EF4-FFF2-40B4-BE49-F238E27FC236}">
                  <a16:creationId xmlns:a16="http://schemas.microsoft.com/office/drawing/2014/main" id="{6BA8443C-714C-AD43-BACC-963046AFA97B}"/>
                </a:ext>
              </a:extLst>
            </p:cNvPr>
            <p:cNvSpPr>
              <a:spLocks/>
            </p:cNvSpPr>
            <p:nvPr/>
          </p:nvSpPr>
          <p:spPr bwMode="gray">
            <a:xfrm>
              <a:off x="3024" y="3427"/>
              <a:ext cx="528" cy="291"/>
            </a:xfrm>
            <a:custGeom>
              <a:avLst/>
              <a:gdLst>
                <a:gd name="T0" fmla="*/ 0 w 864"/>
                <a:gd name="T1" fmla="*/ 0 h 672"/>
                <a:gd name="T2" fmla="*/ 0 w 864"/>
                <a:gd name="T3" fmla="*/ 672 h 672"/>
                <a:gd name="T4" fmla="*/ 864 w 864"/>
                <a:gd name="T5" fmla="*/ 672 h 672"/>
              </a:gdLst>
              <a:ahLst/>
              <a:cxnLst>
                <a:cxn ang="0">
                  <a:pos x="T0" y="T1"/>
                </a:cxn>
                <a:cxn ang="0">
                  <a:pos x="T2" y="T3"/>
                </a:cxn>
                <a:cxn ang="0">
                  <a:pos x="T4" y="T5"/>
                </a:cxn>
              </a:cxnLst>
              <a:rect l="0" t="0" r="r" b="b"/>
              <a:pathLst>
                <a:path w="864" h="672">
                  <a:moveTo>
                    <a:pt x="0" y="0"/>
                  </a:moveTo>
                  <a:lnTo>
                    <a:pt x="0" y="672"/>
                  </a:lnTo>
                  <a:lnTo>
                    <a:pt x="864" y="672"/>
                  </a:lnTo>
                </a:path>
              </a:pathLst>
            </a:custGeom>
            <a:noFill/>
            <a:ln w="38100" cap="flat" cmpd="sng">
              <a:solidFill>
                <a:schemeClr val="tx1"/>
              </a:solidFill>
              <a:prstDash val="solid"/>
              <a:round/>
              <a:headEnd/>
              <a:tailEnd type="stealth"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tx1"/>
                    </a:outerShdw>
                  </a:effectLst>
                </a14:hiddenEffects>
              </a:ext>
            </a:extLst>
          </p:spPr>
          <p:txBody>
            <a:bodyPr tIns="91440" bIns="91440">
              <a:spAutoFit/>
            </a:bodyPr>
            <a:lstStyle/>
            <a:p>
              <a:endParaRPr lang="en-US"/>
            </a:p>
          </p:txBody>
        </p:sp>
        <p:sp>
          <p:nvSpPr>
            <p:cNvPr id="357385" name="Text Box 9">
              <a:extLst>
                <a:ext uri="{FF2B5EF4-FFF2-40B4-BE49-F238E27FC236}">
                  <a16:creationId xmlns:a16="http://schemas.microsoft.com/office/drawing/2014/main" id="{FB2AFD5D-7822-1649-AB9F-37169D0D73AE}"/>
                </a:ext>
              </a:extLst>
            </p:cNvPr>
            <p:cNvSpPr txBox="1">
              <a:spLocks noChangeArrowheads="1"/>
            </p:cNvSpPr>
            <p:nvPr/>
          </p:nvSpPr>
          <p:spPr bwMode="blackWhite">
            <a:xfrm>
              <a:off x="3559" y="3711"/>
              <a:ext cx="1433" cy="291"/>
            </a:xfrm>
            <a:prstGeom prst="rect">
              <a:avLst/>
            </a:prstGeom>
            <a:solidFill>
              <a:schemeClr val="accent2"/>
            </a:soli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tx1"/>
                    </a:outerShdw>
                  </a:effectLst>
                </a14:hiddenEffects>
              </a:ext>
            </a:extLst>
          </p:spPr>
          <p:txBody>
            <a:bodyPr tIns="91440" bIns="91440" anchor="ctr" anchorCtr="1">
              <a:spAutoFit/>
            </a:bodyPr>
            <a:lstStyle/>
            <a:p>
              <a:pPr algn="ctr">
                <a:lnSpc>
                  <a:spcPct val="100000"/>
                </a:lnSpc>
                <a:spcBef>
                  <a:spcPct val="50000"/>
                </a:spcBef>
              </a:pPr>
              <a:r>
                <a:rPr lang="en-US" altLang="en-US" b="1">
                  <a:solidFill>
                    <a:schemeClr val="bg1"/>
                  </a:solidFill>
                  <a:effectLst>
                    <a:outerShdw blurRad="38100" dist="38100" dir="2700000" algn="tl">
                      <a:srgbClr val="000000"/>
                    </a:outerShdw>
                  </a:effectLst>
                  <a:latin typeface="Arial" panose="020B0604020202020204" pitchFamily="34" charset="0"/>
                </a:rPr>
                <a:t>HR Activities</a:t>
              </a:r>
            </a:p>
          </p:txBody>
        </p:sp>
      </p:grpSp>
    </p:spTree>
    <p:extLst>
      <p:ext uri="{BB962C8B-B14F-4D97-AF65-F5344CB8AC3E}">
        <p14:creationId xmlns:p14="http://schemas.microsoft.com/office/powerpoint/2010/main" val="290353402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6" fill="hold" nodeType="clickEffect">
                                  <p:stCondLst>
                                    <p:cond delay="0"/>
                                  </p:stCondLst>
                                  <p:childTnLst>
                                    <p:set>
                                      <p:cBhvr>
                                        <p:cTn id="6" dur="1" fill="hold">
                                          <p:stCondLst>
                                            <p:cond delay="0"/>
                                          </p:stCondLst>
                                        </p:cTn>
                                        <p:tgtEl>
                                          <p:spTgt spid="357386"/>
                                        </p:tgtEl>
                                        <p:attrNameLst>
                                          <p:attrName>style.visibility</p:attrName>
                                        </p:attrNameLst>
                                      </p:cBhvr>
                                      <p:to>
                                        <p:strVal val="visible"/>
                                      </p:to>
                                    </p:set>
                                    <p:animEffect transition="in" filter="strips(downRight)">
                                      <p:cBhvr>
                                        <p:cTn id="7" dur="500"/>
                                        <p:tgtEl>
                                          <p:spTgt spid="3573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9426" name="AutoShape 2">
            <a:extLst>
              <a:ext uri="{FF2B5EF4-FFF2-40B4-BE49-F238E27FC236}">
                <a16:creationId xmlns:a16="http://schemas.microsoft.com/office/drawing/2014/main" id="{110AFFF4-5228-E945-B22C-651E90EAEA2B}"/>
              </a:ext>
            </a:extLst>
          </p:cNvPr>
          <p:cNvSpPr>
            <a:spLocks noGrp="1" noChangeArrowheads="1"/>
          </p:cNvSpPr>
          <p:nvPr>
            <p:ph type="title"/>
          </p:nvPr>
        </p:nvSpPr>
        <p:spPr>
          <a:ln/>
        </p:spPr>
        <p:txBody>
          <a:bodyPr/>
          <a:lstStyle/>
          <a:p>
            <a:r>
              <a:rPr lang="en-US" altLang="en-US" b="1" dirty="0"/>
              <a:t>BENEFITS OF HR PLANNING</a:t>
            </a:r>
          </a:p>
        </p:txBody>
      </p:sp>
      <p:sp>
        <p:nvSpPr>
          <p:cNvPr id="359427" name="Rectangle 3">
            <a:extLst>
              <a:ext uri="{FF2B5EF4-FFF2-40B4-BE49-F238E27FC236}">
                <a16:creationId xmlns:a16="http://schemas.microsoft.com/office/drawing/2014/main" id="{B98B1FC9-58C4-AC44-9F32-668BF967F098}"/>
              </a:ext>
            </a:extLst>
          </p:cNvPr>
          <p:cNvSpPr>
            <a:spLocks noGrp="1" noChangeArrowheads="1"/>
          </p:cNvSpPr>
          <p:nvPr>
            <p:ph idx="1"/>
          </p:nvPr>
        </p:nvSpPr>
        <p:spPr/>
        <p:txBody>
          <a:bodyPr/>
          <a:lstStyle/>
          <a:p>
            <a:pPr>
              <a:spcAft>
                <a:spcPct val="20000"/>
              </a:spcAft>
            </a:pPr>
            <a:r>
              <a:rPr lang="en-US" altLang="en-US" sz="2400" dirty="0">
                <a:latin typeface="Times New Roman" panose="02020603050405020304" pitchFamily="18" charset="0"/>
                <a:cs typeface="Times New Roman" panose="02020603050405020304" pitchFamily="18" charset="0"/>
              </a:rPr>
              <a:t>Better view of the HR dimensions of business decisions</a:t>
            </a:r>
          </a:p>
          <a:p>
            <a:pPr>
              <a:spcAft>
                <a:spcPct val="20000"/>
              </a:spcAft>
            </a:pPr>
            <a:r>
              <a:rPr lang="en-US" altLang="en-US" sz="2400" dirty="0">
                <a:latin typeface="Times New Roman" panose="02020603050405020304" pitchFamily="18" charset="0"/>
                <a:cs typeface="Times New Roman" panose="02020603050405020304" pitchFamily="18" charset="0"/>
              </a:rPr>
              <a:t>Lower HR costs through better HR management.</a:t>
            </a:r>
          </a:p>
          <a:p>
            <a:pPr>
              <a:spcAft>
                <a:spcPct val="20000"/>
              </a:spcAft>
            </a:pPr>
            <a:r>
              <a:rPr lang="en-US" altLang="en-US" sz="2400" dirty="0">
                <a:latin typeface="Times New Roman" panose="02020603050405020304" pitchFamily="18" charset="0"/>
                <a:cs typeface="Times New Roman" panose="02020603050405020304" pitchFamily="18" charset="0"/>
              </a:rPr>
              <a:t>More timely recruitment for anticipate HR needs</a:t>
            </a:r>
          </a:p>
          <a:p>
            <a:pPr>
              <a:spcAft>
                <a:spcPct val="20000"/>
              </a:spcAft>
            </a:pPr>
            <a:r>
              <a:rPr lang="en-US" altLang="en-US" sz="2400" dirty="0">
                <a:latin typeface="Times New Roman" panose="02020603050405020304" pitchFamily="18" charset="0"/>
                <a:cs typeface="Times New Roman" panose="02020603050405020304" pitchFamily="18" charset="0"/>
              </a:rPr>
              <a:t>More inclusion of protected groups through planned increases in workforce diversity.</a:t>
            </a:r>
          </a:p>
          <a:p>
            <a:pPr>
              <a:spcAft>
                <a:spcPct val="20000"/>
              </a:spcAft>
            </a:pPr>
            <a:r>
              <a:rPr lang="en-US" altLang="en-US" sz="2400" dirty="0">
                <a:latin typeface="Times New Roman" panose="02020603050405020304" pitchFamily="18" charset="0"/>
                <a:cs typeface="Times New Roman" panose="02020603050405020304" pitchFamily="18" charset="0"/>
              </a:rPr>
              <a:t>Better development of managerial talent</a:t>
            </a:r>
          </a:p>
          <a:p>
            <a:pPr>
              <a:spcAft>
                <a:spcPct val="20000"/>
              </a:spcAft>
            </a:pPr>
            <a:endParaRPr lang="en-US" alt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33405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0450" name="AutoShape 2">
            <a:extLst>
              <a:ext uri="{FF2B5EF4-FFF2-40B4-BE49-F238E27FC236}">
                <a16:creationId xmlns:a16="http://schemas.microsoft.com/office/drawing/2014/main" id="{4632BEEE-C869-924A-BD83-AB20FE0FBE55}"/>
              </a:ext>
            </a:extLst>
          </p:cNvPr>
          <p:cNvSpPr>
            <a:spLocks noGrp="1" noChangeArrowheads="1"/>
          </p:cNvSpPr>
          <p:nvPr>
            <p:ph type="title"/>
          </p:nvPr>
        </p:nvSpPr>
        <p:spPr>
          <a:xfrm>
            <a:off x="2432898" y="681037"/>
            <a:ext cx="8420215" cy="1325563"/>
          </a:xfrm>
          <a:ln/>
        </p:spPr>
        <p:txBody>
          <a:bodyPr/>
          <a:lstStyle/>
          <a:p>
            <a:r>
              <a:rPr lang="en-US" altLang="en-US" b="1" dirty="0"/>
              <a:t>SCANNING THE EXTERNAL ENVIRONMENT</a:t>
            </a:r>
          </a:p>
        </p:txBody>
      </p:sp>
      <p:sp>
        <p:nvSpPr>
          <p:cNvPr id="360451" name="Rectangle 3">
            <a:extLst>
              <a:ext uri="{FF2B5EF4-FFF2-40B4-BE49-F238E27FC236}">
                <a16:creationId xmlns:a16="http://schemas.microsoft.com/office/drawing/2014/main" id="{7D0E2700-81E9-B746-A909-BC2234F6C337}"/>
              </a:ext>
            </a:extLst>
          </p:cNvPr>
          <p:cNvSpPr>
            <a:spLocks noGrp="1" noChangeArrowheads="1"/>
          </p:cNvSpPr>
          <p:nvPr>
            <p:ph idx="1"/>
          </p:nvPr>
        </p:nvSpPr>
        <p:spPr/>
        <p:txBody>
          <a:bodyPr/>
          <a:lstStyle/>
          <a:p>
            <a:r>
              <a:rPr lang="en-US" altLang="en-US" dirty="0">
                <a:latin typeface="Times New Roman" panose="02020603050405020304" pitchFamily="18" charset="0"/>
                <a:cs typeface="Times New Roman" panose="02020603050405020304" pitchFamily="18" charset="0"/>
              </a:rPr>
              <a:t>Environmental Scanning</a:t>
            </a:r>
          </a:p>
          <a:p>
            <a:pPr lvl="1"/>
            <a:r>
              <a:rPr lang="en-US" altLang="en-US" dirty="0">
                <a:latin typeface="Times New Roman" panose="02020603050405020304" pitchFamily="18" charset="0"/>
                <a:cs typeface="Times New Roman" panose="02020603050405020304" pitchFamily="18" charset="0"/>
              </a:rPr>
              <a:t>The process of studying the environment of the organization to pinpoint opportunities and threats.</a:t>
            </a:r>
          </a:p>
          <a:p>
            <a:r>
              <a:rPr lang="en-US" altLang="en-US" dirty="0">
                <a:latin typeface="Times New Roman" panose="02020603050405020304" pitchFamily="18" charset="0"/>
                <a:cs typeface="Times New Roman" panose="02020603050405020304" pitchFamily="18" charset="0"/>
              </a:rPr>
              <a:t>Environment Changes Impacting HR</a:t>
            </a:r>
          </a:p>
          <a:p>
            <a:pPr lvl="1"/>
            <a:r>
              <a:rPr lang="en-US" altLang="en-US" dirty="0">
                <a:latin typeface="Times New Roman" panose="02020603050405020304" pitchFamily="18" charset="0"/>
                <a:cs typeface="Times New Roman" panose="02020603050405020304" pitchFamily="18" charset="0"/>
              </a:rPr>
              <a:t>Governmental regulations</a:t>
            </a:r>
          </a:p>
          <a:p>
            <a:pPr lvl="1"/>
            <a:r>
              <a:rPr lang="en-US" altLang="en-US" dirty="0">
                <a:latin typeface="Times New Roman" panose="02020603050405020304" pitchFamily="18" charset="0"/>
                <a:cs typeface="Times New Roman" panose="02020603050405020304" pitchFamily="18" charset="0"/>
              </a:rPr>
              <a:t>Economic conditions</a:t>
            </a:r>
          </a:p>
          <a:p>
            <a:pPr lvl="1"/>
            <a:r>
              <a:rPr lang="en-US" altLang="en-US" dirty="0">
                <a:latin typeface="Times New Roman" panose="02020603050405020304" pitchFamily="18" charset="0"/>
                <a:cs typeface="Times New Roman" panose="02020603050405020304" pitchFamily="18" charset="0"/>
              </a:rPr>
              <a:t>Geographic and competitive concerns</a:t>
            </a:r>
          </a:p>
          <a:p>
            <a:pPr lvl="1"/>
            <a:r>
              <a:rPr lang="en-US" altLang="en-US" dirty="0">
                <a:latin typeface="Times New Roman" panose="02020603050405020304" pitchFamily="18" charset="0"/>
                <a:cs typeface="Times New Roman" panose="02020603050405020304" pitchFamily="18" charset="0"/>
              </a:rPr>
              <a:t>Workforce composition</a:t>
            </a:r>
          </a:p>
        </p:txBody>
      </p:sp>
    </p:spTree>
    <p:extLst>
      <p:ext uri="{BB962C8B-B14F-4D97-AF65-F5344CB8AC3E}">
        <p14:creationId xmlns:p14="http://schemas.microsoft.com/office/powerpoint/2010/main" val="18346102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1474" name="AutoShape 2">
            <a:extLst>
              <a:ext uri="{FF2B5EF4-FFF2-40B4-BE49-F238E27FC236}">
                <a16:creationId xmlns:a16="http://schemas.microsoft.com/office/drawing/2014/main" id="{230401DB-2982-5D41-8CD8-6A0D2B4EC5DF}"/>
              </a:ext>
            </a:extLst>
          </p:cNvPr>
          <p:cNvSpPr>
            <a:spLocks noGrp="1" noChangeArrowheads="1"/>
          </p:cNvSpPr>
          <p:nvPr>
            <p:ph type="title"/>
          </p:nvPr>
        </p:nvSpPr>
        <p:spPr>
          <a:xfrm>
            <a:off x="838200" y="159385"/>
            <a:ext cx="9663113" cy="1325563"/>
          </a:xfrm>
          <a:ln/>
        </p:spPr>
        <p:txBody>
          <a:bodyPr>
            <a:normAutofit/>
          </a:bodyPr>
          <a:lstStyle/>
          <a:p>
            <a:pPr algn="ctr"/>
            <a:r>
              <a:rPr lang="en-US" altLang="en-US" b="1" dirty="0"/>
              <a:t> EMPLOYERS’ USE OF PART-TIME WORKERS</a:t>
            </a:r>
          </a:p>
        </p:txBody>
      </p:sp>
      <p:pic>
        <p:nvPicPr>
          <p:cNvPr id="361477" name="Picture 5" descr="C:\My Documents\PowerPoint Files\Books\South-Western\HRM10e\HRM10e GIFS\02-07.gif">
            <a:extLst>
              <a:ext uri="{FF2B5EF4-FFF2-40B4-BE49-F238E27FC236}">
                <a16:creationId xmlns:a16="http://schemas.microsoft.com/office/drawing/2014/main" id="{D652CC51-FB91-C049-8440-0053FCD16C3A}"/>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720976" y="1238250"/>
            <a:ext cx="6804025" cy="4933950"/>
          </a:xfrm>
          <a:prstGeom prst="rect">
            <a:avLst/>
          </a:prstGeom>
          <a:noFill/>
          <a:extLst>
            <a:ext uri="{909E8E84-426E-40DD-AFC4-6F175D3DCCD1}">
              <a14:hiddenFill xmlns:a14="http://schemas.microsoft.com/office/drawing/2010/main">
                <a:solidFill>
                  <a:srgbClr val="FFFFFF"/>
                </a:solidFill>
              </a14:hiddenFill>
            </a:ext>
          </a:extLst>
        </p:spPr>
      </p:pic>
      <p:sp>
        <p:nvSpPr>
          <p:cNvPr id="361475" name="Rectangle 3">
            <a:extLst>
              <a:ext uri="{FF2B5EF4-FFF2-40B4-BE49-F238E27FC236}">
                <a16:creationId xmlns:a16="http://schemas.microsoft.com/office/drawing/2014/main" id="{352A1223-BC21-7540-B760-0940819339D7}"/>
              </a:ext>
            </a:extLst>
          </p:cNvPr>
          <p:cNvSpPr>
            <a:spLocks noChangeArrowheads="1"/>
          </p:cNvSpPr>
          <p:nvPr/>
        </p:nvSpPr>
        <p:spPr bwMode="auto">
          <a:xfrm>
            <a:off x="1071563" y="6298148"/>
            <a:ext cx="1066800"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lIns="0" tIns="0" rIns="0" bIns="0" anchor="ctr">
            <a:spAutoFit/>
          </a:bodyPr>
          <a:lstStyle/>
          <a:p>
            <a:pPr algn="r">
              <a:lnSpc>
                <a:spcPct val="100000"/>
              </a:lnSpc>
              <a:spcBef>
                <a:spcPct val="50000"/>
              </a:spcBef>
            </a:pPr>
            <a:r>
              <a:rPr lang="en-US" altLang="en-US" sz="1200" b="1" i="1">
                <a:latin typeface="Arial" panose="020B0604020202020204" pitchFamily="34" charset="0"/>
              </a:rPr>
              <a:t>Figure 2</a:t>
            </a:r>
            <a:r>
              <a:rPr lang="en-US" altLang="en-US" sz="1200" b="1" i="1">
                <a:latin typeface="Arial" panose="020B0604020202020204" pitchFamily="34" charset="0"/>
                <a:cs typeface="Arial" panose="020B0604020202020204" pitchFamily="34" charset="0"/>
              </a:rPr>
              <a:t>–7</a:t>
            </a:r>
            <a:endParaRPr lang="en-US" altLang="en-US" sz="1200" b="1" i="1">
              <a:latin typeface="Arial" panose="020B0604020202020204" pitchFamily="34" charset="0"/>
            </a:endParaRPr>
          </a:p>
        </p:txBody>
      </p:sp>
    </p:spTree>
    <p:extLst>
      <p:ext uri="{BB962C8B-B14F-4D97-AF65-F5344CB8AC3E}">
        <p14:creationId xmlns:p14="http://schemas.microsoft.com/office/powerpoint/2010/main" val="3492552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2498" name="AutoShape 2">
            <a:extLst>
              <a:ext uri="{FF2B5EF4-FFF2-40B4-BE49-F238E27FC236}">
                <a16:creationId xmlns:a16="http://schemas.microsoft.com/office/drawing/2014/main" id="{DE5196B1-F647-BC4E-A94E-A8CCA017D106}"/>
              </a:ext>
            </a:extLst>
          </p:cNvPr>
          <p:cNvSpPr>
            <a:spLocks noGrp="1" noChangeArrowheads="1"/>
          </p:cNvSpPr>
          <p:nvPr>
            <p:ph type="title"/>
          </p:nvPr>
        </p:nvSpPr>
        <p:spPr>
          <a:xfrm>
            <a:off x="1905000" y="381000"/>
            <a:ext cx="8077200" cy="914400"/>
          </a:xfrm>
          <a:ln/>
        </p:spPr>
        <p:txBody>
          <a:bodyPr>
            <a:noAutofit/>
          </a:bodyPr>
          <a:lstStyle/>
          <a:p>
            <a:pPr algn="ctr"/>
            <a:r>
              <a:rPr lang="en-US" altLang="en-US" b="1" dirty="0"/>
              <a:t>INTERNAL ASSESSMENT OF THE </a:t>
            </a:r>
            <a:br>
              <a:rPr lang="en-US" altLang="en-US" b="1" dirty="0"/>
            </a:br>
            <a:r>
              <a:rPr lang="en-US" altLang="en-US" b="1" dirty="0"/>
              <a:t>ORGANIZATIONAL WORKFORCE</a:t>
            </a:r>
          </a:p>
        </p:txBody>
      </p:sp>
      <p:sp>
        <p:nvSpPr>
          <p:cNvPr id="362499" name="Rectangle 3">
            <a:extLst>
              <a:ext uri="{FF2B5EF4-FFF2-40B4-BE49-F238E27FC236}">
                <a16:creationId xmlns:a16="http://schemas.microsoft.com/office/drawing/2014/main" id="{B77C6D66-A85B-1F48-AADA-D2C133BE9FE4}"/>
              </a:ext>
            </a:extLst>
          </p:cNvPr>
          <p:cNvSpPr>
            <a:spLocks noGrp="1" noChangeArrowheads="1"/>
          </p:cNvSpPr>
          <p:nvPr>
            <p:ph idx="1"/>
          </p:nvPr>
        </p:nvSpPr>
        <p:spPr>
          <a:xfrm>
            <a:off x="1028700" y="2571750"/>
            <a:ext cx="10325100" cy="3752850"/>
          </a:xfrm>
        </p:spPr>
        <p:txBody>
          <a:bodyPr>
            <a:normAutofit/>
          </a:bodyPr>
          <a:lstStyle/>
          <a:p>
            <a:r>
              <a:rPr lang="en-US" altLang="en-US" sz="2400" dirty="0">
                <a:latin typeface="Times New Roman" panose="02020603050405020304" pitchFamily="18" charset="0"/>
                <a:cs typeface="Times New Roman" panose="02020603050405020304" pitchFamily="18" charset="0"/>
              </a:rPr>
              <a:t>Auditing Jobs and Skills</a:t>
            </a:r>
          </a:p>
          <a:p>
            <a:pPr lvl="1"/>
            <a:r>
              <a:rPr lang="en-US" altLang="en-US" dirty="0">
                <a:latin typeface="Times New Roman" panose="02020603050405020304" pitchFamily="18" charset="0"/>
                <a:cs typeface="Times New Roman" panose="02020603050405020304" pitchFamily="18" charset="0"/>
              </a:rPr>
              <a:t>What jobs exist now?</a:t>
            </a:r>
          </a:p>
          <a:p>
            <a:pPr lvl="1"/>
            <a:r>
              <a:rPr lang="en-US" altLang="en-US" dirty="0">
                <a:latin typeface="Times New Roman" panose="02020603050405020304" pitchFamily="18" charset="0"/>
                <a:cs typeface="Times New Roman" panose="02020603050405020304" pitchFamily="18" charset="0"/>
              </a:rPr>
              <a:t>How many individuals are performing each job?</a:t>
            </a:r>
          </a:p>
          <a:p>
            <a:pPr lvl="1"/>
            <a:r>
              <a:rPr lang="en-US" altLang="en-US" dirty="0">
                <a:latin typeface="Times New Roman" panose="02020603050405020304" pitchFamily="18" charset="0"/>
                <a:cs typeface="Times New Roman" panose="02020603050405020304" pitchFamily="18" charset="0"/>
              </a:rPr>
              <a:t>How essential is each job?</a:t>
            </a:r>
          </a:p>
          <a:p>
            <a:pPr lvl="1"/>
            <a:r>
              <a:rPr lang="en-US" altLang="en-US" dirty="0">
                <a:latin typeface="Times New Roman" panose="02020603050405020304" pitchFamily="18" charset="0"/>
                <a:cs typeface="Times New Roman" panose="02020603050405020304" pitchFamily="18" charset="0"/>
              </a:rPr>
              <a:t>What jobs will be needed to implement future organizational strategies?</a:t>
            </a:r>
          </a:p>
          <a:p>
            <a:pPr lvl="1"/>
            <a:r>
              <a:rPr lang="en-US" altLang="en-US" dirty="0">
                <a:latin typeface="Times New Roman" panose="02020603050405020304" pitchFamily="18" charset="0"/>
                <a:cs typeface="Times New Roman" panose="02020603050405020304" pitchFamily="18" charset="0"/>
              </a:rPr>
              <a:t>What are the characteristics of anticipated jobs?</a:t>
            </a:r>
          </a:p>
        </p:txBody>
      </p:sp>
    </p:spTree>
    <p:extLst>
      <p:ext uri="{BB962C8B-B14F-4D97-AF65-F5344CB8AC3E}">
        <p14:creationId xmlns:p14="http://schemas.microsoft.com/office/powerpoint/2010/main" val="18338057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3522" name="AutoShape 2">
            <a:extLst>
              <a:ext uri="{FF2B5EF4-FFF2-40B4-BE49-F238E27FC236}">
                <a16:creationId xmlns:a16="http://schemas.microsoft.com/office/drawing/2014/main" id="{2565AF0B-DD3B-BC44-B486-1662A4337D8C}"/>
              </a:ext>
            </a:extLst>
          </p:cNvPr>
          <p:cNvSpPr>
            <a:spLocks noGrp="1" noChangeArrowheads="1"/>
          </p:cNvSpPr>
          <p:nvPr>
            <p:ph type="title"/>
          </p:nvPr>
        </p:nvSpPr>
        <p:spPr>
          <a:xfrm>
            <a:off x="1905000" y="381000"/>
            <a:ext cx="8077200" cy="914400"/>
          </a:xfrm>
          <a:ln/>
        </p:spPr>
        <p:txBody>
          <a:bodyPr>
            <a:noAutofit/>
          </a:bodyPr>
          <a:lstStyle/>
          <a:p>
            <a:pPr algn="ctr"/>
            <a:r>
              <a:rPr lang="en-US" altLang="en-US" b="1" dirty="0"/>
              <a:t>INTERNAL ASSESSMENT OF THE </a:t>
            </a:r>
            <a:br>
              <a:rPr lang="en-US" altLang="en-US" b="1" dirty="0"/>
            </a:br>
            <a:r>
              <a:rPr lang="en-US" altLang="en-US" b="1" dirty="0"/>
              <a:t>ORGANIZATIONAL WORKFORCE</a:t>
            </a:r>
          </a:p>
        </p:txBody>
      </p:sp>
      <p:sp>
        <p:nvSpPr>
          <p:cNvPr id="363523" name="Rectangle 3">
            <a:extLst>
              <a:ext uri="{FF2B5EF4-FFF2-40B4-BE49-F238E27FC236}">
                <a16:creationId xmlns:a16="http://schemas.microsoft.com/office/drawing/2014/main" id="{89C6795C-E08B-FE4D-BE87-C379568205E0}"/>
              </a:ext>
            </a:extLst>
          </p:cNvPr>
          <p:cNvSpPr>
            <a:spLocks noGrp="1" noChangeArrowheads="1"/>
          </p:cNvSpPr>
          <p:nvPr>
            <p:ph idx="1"/>
          </p:nvPr>
        </p:nvSpPr>
        <p:spPr>
          <a:xfrm>
            <a:off x="1471613" y="2143126"/>
            <a:ext cx="8739187" cy="3567112"/>
          </a:xfrm>
        </p:spPr>
        <p:txBody>
          <a:bodyPr>
            <a:normAutofit/>
          </a:bodyPr>
          <a:lstStyle/>
          <a:p>
            <a:r>
              <a:rPr lang="en-US" altLang="en-US" dirty="0">
                <a:latin typeface="Times New Roman" panose="02020603050405020304" pitchFamily="18" charset="0"/>
                <a:cs typeface="Times New Roman" panose="02020603050405020304" pitchFamily="18" charset="0"/>
              </a:rPr>
              <a:t>Organizational Capabilities Inventory</a:t>
            </a:r>
          </a:p>
          <a:p>
            <a:pPr lvl="1"/>
            <a:r>
              <a:rPr lang="en-US" altLang="en-US" sz="2800" dirty="0">
                <a:latin typeface="Times New Roman" panose="02020603050405020304" pitchFamily="18" charset="0"/>
                <a:cs typeface="Times New Roman" panose="02020603050405020304" pitchFamily="18" charset="0"/>
              </a:rPr>
              <a:t>HRIS databases—sources of information about employees’ knowledge, skills, and abilities (KSAs)</a:t>
            </a:r>
          </a:p>
          <a:p>
            <a:pPr lvl="1"/>
            <a:r>
              <a:rPr lang="en-US" altLang="en-US" sz="2800" dirty="0">
                <a:latin typeface="Times New Roman" panose="02020603050405020304" pitchFamily="18" charset="0"/>
                <a:cs typeface="Times New Roman" panose="02020603050405020304" pitchFamily="18" charset="0"/>
              </a:rPr>
              <a:t>Components of an organizational capabilities inventory</a:t>
            </a:r>
          </a:p>
          <a:p>
            <a:pPr lvl="2"/>
            <a:r>
              <a:rPr lang="en-US" altLang="en-US" sz="2800" dirty="0">
                <a:latin typeface="Times New Roman" panose="02020603050405020304" pitchFamily="18" charset="0"/>
                <a:cs typeface="Times New Roman" panose="02020603050405020304" pitchFamily="18" charset="0"/>
              </a:rPr>
              <a:t>Workforce and individual demographics</a:t>
            </a:r>
          </a:p>
          <a:p>
            <a:pPr lvl="2"/>
            <a:r>
              <a:rPr lang="en-US" altLang="en-US" sz="2800" dirty="0">
                <a:latin typeface="Times New Roman" panose="02020603050405020304" pitchFamily="18" charset="0"/>
                <a:cs typeface="Times New Roman" panose="02020603050405020304" pitchFamily="18" charset="0"/>
              </a:rPr>
              <a:t>Individual employee career progression</a:t>
            </a:r>
          </a:p>
          <a:p>
            <a:pPr lvl="2"/>
            <a:r>
              <a:rPr lang="en-US" altLang="en-US" sz="2800" dirty="0">
                <a:latin typeface="Times New Roman" panose="02020603050405020304" pitchFamily="18" charset="0"/>
                <a:cs typeface="Times New Roman" panose="02020603050405020304" pitchFamily="18" charset="0"/>
              </a:rPr>
              <a:t>Individual job performance data</a:t>
            </a:r>
          </a:p>
        </p:txBody>
      </p:sp>
    </p:spTree>
    <p:extLst>
      <p:ext uri="{BB962C8B-B14F-4D97-AF65-F5344CB8AC3E}">
        <p14:creationId xmlns:p14="http://schemas.microsoft.com/office/powerpoint/2010/main" val="67868136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4546" name="AutoShape 2">
            <a:extLst>
              <a:ext uri="{FF2B5EF4-FFF2-40B4-BE49-F238E27FC236}">
                <a16:creationId xmlns:a16="http://schemas.microsoft.com/office/drawing/2014/main" id="{6C9BFC10-C360-EE4E-BC75-267534D2526E}"/>
              </a:ext>
            </a:extLst>
          </p:cNvPr>
          <p:cNvSpPr>
            <a:spLocks noGrp="1" noChangeArrowheads="1"/>
          </p:cNvSpPr>
          <p:nvPr>
            <p:ph type="title"/>
          </p:nvPr>
        </p:nvSpPr>
        <p:spPr>
          <a:ln/>
        </p:spPr>
        <p:txBody>
          <a:bodyPr>
            <a:normAutofit/>
          </a:bodyPr>
          <a:lstStyle/>
          <a:p>
            <a:r>
              <a:rPr lang="en-US" altLang="en-US" sz="2800" b="1" dirty="0"/>
              <a:t>FORECASTING HR SUPPLY AND DEMAND</a:t>
            </a:r>
          </a:p>
        </p:txBody>
      </p:sp>
      <p:sp>
        <p:nvSpPr>
          <p:cNvPr id="364547" name="Rectangle 3">
            <a:extLst>
              <a:ext uri="{FF2B5EF4-FFF2-40B4-BE49-F238E27FC236}">
                <a16:creationId xmlns:a16="http://schemas.microsoft.com/office/drawing/2014/main" id="{936EDC5D-7482-B647-A191-E9D411E94DC5}"/>
              </a:ext>
            </a:extLst>
          </p:cNvPr>
          <p:cNvSpPr>
            <a:spLocks noGrp="1" noChangeArrowheads="1"/>
          </p:cNvSpPr>
          <p:nvPr>
            <p:ph idx="1"/>
          </p:nvPr>
        </p:nvSpPr>
        <p:spPr/>
        <p:txBody>
          <a:bodyPr/>
          <a:lstStyle/>
          <a:p>
            <a:r>
              <a:rPr lang="en-US" altLang="en-US" dirty="0">
                <a:latin typeface="Times New Roman" panose="02020603050405020304" pitchFamily="18" charset="0"/>
                <a:cs typeface="Times New Roman" panose="02020603050405020304" pitchFamily="18" charset="0"/>
              </a:rPr>
              <a:t>Forecasting</a:t>
            </a:r>
          </a:p>
          <a:p>
            <a:pPr lvl="1"/>
            <a:r>
              <a:rPr lang="en-US" altLang="en-US" dirty="0">
                <a:latin typeface="Times New Roman" panose="02020603050405020304" pitchFamily="18" charset="0"/>
                <a:cs typeface="Times New Roman" panose="02020603050405020304" pitchFamily="18" charset="0"/>
              </a:rPr>
              <a:t>The use of information from the past and present to identify expected future conditions.</a:t>
            </a:r>
          </a:p>
          <a:p>
            <a:r>
              <a:rPr lang="en-US" altLang="en-US" dirty="0">
                <a:latin typeface="Times New Roman" panose="02020603050405020304" pitchFamily="18" charset="0"/>
                <a:cs typeface="Times New Roman" panose="02020603050405020304" pitchFamily="18" charset="0"/>
              </a:rPr>
              <a:t>Forecasting Methods</a:t>
            </a:r>
          </a:p>
          <a:p>
            <a:pPr lvl="1"/>
            <a:r>
              <a:rPr lang="en-US" altLang="en-US" dirty="0">
                <a:latin typeface="Times New Roman" panose="02020603050405020304" pitchFamily="18" charset="0"/>
                <a:cs typeface="Times New Roman" panose="02020603050405020304" pitchFamily="18" charset="0"/>
              </a:rPr>
              <a:t>Judgmental</a:t>
            </a:r>
          </a:p>
          <a:p>
            <a:pPr lvl="2"/>
            <a:r>
              <a:rPr lang="en-US" altLang="en-US" dirty="0">
                <a:latin typeface="Times New Roman" panose="02020603050405020304" pitchFamily="18" charset="0"/>
                <a:cs typeface="Times New Roman" panose="02020603050405020304" pitchFamily="18" charset="0"/>
              </a:rPr>
              <a:t>Estimates—asking managers’ opinions, top-down or bottom-up</a:t>
            </a:r>
          </a:p>
          <a:p>
            <a:pPr lvl="2"/>
            <a:r>
              <a:rPr lang="en-US" altLang="en-US" dirty="0">
                <a:latin typeface="Times New Roman" panose="02020603050405020304" pitchFamily="18" charset="0"/>
                <a:cs typeface="Times New Roman" panose="02020603050405020304" pitchFamily="18" charset="0"/>
              </a:rPr>
              <a:t>Rules of thumb—using general guidelines</a:t>
            </a:r>
          </a:p>
          <a:p>
            <a:pPr lvl="2"/>
            <a:r>
              <a:rPr lang="en-US" altLang="en-US" dirty="0">
                <a:latin typeface="Times New Roman" panose="02020603050405020304" pitchFamily="18" charset="0"/>
                <a:cs typeface="Times New Roman" panose="02020603050405020304" pitchFamily="18" charset="0"/>
              </a:rPr>
              <a:t>Delphi technique—asking a group of experts</a:t>
            </a:r>
          </a:p>
          <a:p>
            <a:pPr lvl="2"/>
            <a:r>
              <a:rPr lang="en-US" altLang="en-US" dirty="0">
                <a:latin typeface="Times New Roman" panose="02020603050405020304" pitchFamily="18" charset="0"/>
                <a:cs typeface="Times New Roman" panose="02020603050405020304" pitchFamily="18" charset="0"/>
              </a:rPr>
              <a:t>Nominal groups—reaching a group consensus in open discussion</a:t>
            </a:r>
          </a:p>
        </p:txBody>
      </p:sp>
    </p:spTree>
    <p:extLst>
      <p:ext uri="{BB962C8B-B14F-4D97-AF65-F5344CB8AC3E}">
        <p14:creationId xmlns:p14="http://schemas.microsoft.com/office/powerpoint/2010/main" val="242953091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5570" name="AutoShape 2">
            <a:extLst>
              <a:ext uri="{FF2B5EF4-FFF2-40B4-BE49-F238E27FC236}">
                <a16:creationId xmlns:a16="http://schemas.microsoft.com/office/drawing/2014/main" id="{D0DFFEF3-4895-D442-BDD0-DD3F9F0A1ECC}"/>
              </a:ext>
            </a:extLst>
          </p:cNvPr>
          <p:cNvSpPr>
            <a:spLocks noGrp="1" noChangeArrowheads="1"/>
          </p:cNvSpPr>
          <p:nvPr>
            <p:ph type="title"/>
          </p:nvPr>
        </p:nvSpPr>
        <p:spPr>
          <a:ln/>
        </p:spPr>
        <p:txBody>
          <a:bodyPr>
            <a:normAutofit/>
          </a:bodyPr>
          <a:lstStyle/>
          <a:p>
            <a:r>
              <a:rPr lang="en-US" altLang="en-US" b="1" dirty="0"/>
              <a:t>FORECASTING HR SUPPLY AND DEMAND</a:t>
            </a:r>
          </a:p>
        </p:txBody>
      </p:sp>
      <p:sp>
        <p:nvSpPr>
          <p:cNvPr id="365571" name="Rectangle 3">
            <a:extLst>
              <a:ext uri="{FF2B5EF4-FFF2-40B4-BE49-F238E27FC236}">
                <a16:creationId xmlns:a16="http://schemas.microsoft.com/office/drawing/2014/main" id="{88E6EFCC-2332-F848-9046-4AFCCF2AED25}"/>
              </a:ext>
            </a:extLst>
          </p:cNvPr>
          <p:cNvSpPr>
            <a:spLocks noGrp="1" noChangeArrowheads="1"/>
          </p:cNvSpPr>
          <p:nvPr>
            <p:ph idx="1"/>
          </p:nvPr>
        </p:nvSpPr>
        <p:spPr>
          <a:xfrm>
            <a:off x="695325" y="2065517"/>
            <a:ext cx="10515600" cy="3916004"/>
          </a:xfrm>
        </p:spPr>
        <p:txBody>
          <a:bodyPr/>
          <a:lstStyle/>
          <a:p>
            <a:r>
              <a:rPr lang="en-US" altLang="en-US" dirty="0"/>
              <a:t>Forecasting Methods (cont’d)</a:t>
            </a:r>
          </a:p>
          <a:p>
            <a:pPr lvl="1"/>
            <a:r>
              <a:rPr lang="en-US" altLang="en-US" dirty="0"/>
              <a:t>Mathematical</a:t>
            </a:r>
          </a:p>
          <a:p>
            <a:pPr lvl="2"/>
            <a:r>
              <a:rPr lang="en-US" altLang="en-US" dirty="0"/>
              <a:t>Statistical regression analysis</a:t>
            </a:r>
            <a:r>
              <a:rPr lang="en-US" altLang="en-US" dirty="0">
                <a:cs typeface="Arial" panose="020B0604020202020204" pitchFamily="34" charset="0"/>
              </a:rPr>
              <a:t>—</a:t>
            </a:r>
            <a:r>
              <a:rPr lang="en-US" altLang="en-US" dirty="0"/>
              <a:t> </a:t>
            </a:r>
          </a:p>
          <a:p>
            <a:pPr lvl="2"/>
            <a:r>
              <a:rPr lang="en-US" altLang="en-US" dirty="0"/>
              <a:t>Simulation models </a:t>
            </a:r>
          </a:p>
          <a:p>
            <a:pPr lvl="2"/>
            <a:r>
              <a:rPr lang="en-US" altLang="en-US" dirty="0"/>
              <a:t>Productivity ratios</a:t>
            </a:r>
            <a:r>
              <a:rPr lang="en-US" altLang="en-US" dirty="0">
                <a:cs typeface="Arial" panose="020B0604020202020204" pitchFamily="34" charset="0"/>
              </a:rPr>
              <a:t>—</a:t>
            </a:r>
            <a:r>
              <a:rPr lang="en-US" altLang="en-US" dirty="0"/>
              <a:t>units produced per employee</a:t>
            </a:r>
          </a:p>
          <a:p>
            <a:pPr lvl="2"/>
            <a:r>
              <a:rPr lang="en-US" altLang="en-US" dirty="0"/>
              <a:t>Staffing ratios</a:t>
            </a:r>
            <a:r>
              <a:rPr lang="en-US" altLang="en-US" dirty="0">
                <a:cs typeface="Arial" panose="020B0604020202020204" pitchFamily="34" charset="0"/>
              </a:rPr>
              <a:t>—</a:t>
            </a:r>
            <a:r>
              <a:rPr lang="en-US" altLang="en-US" dirty="0"/>
              <a:t>estimates of indirect labor needs</a:t>
            </a:r>
          </a:p>
          <a:p>
            <a:r>
              <a:rPr lang="en-US" altLang="en-US" dirty="0"/>
              <a:t>Forecasting Periods</a:t>
            </a:r>
          </a:p>
          <a:p>
            <a:pPr lvl="1"/>
            <a:r>
              <a:rPr lang="en-US" altLang="en-US" dirty="0"/>
              <a:t>Short-term</a:t>
            </a:r>
            <a:r>
              <a:rPr lang="en-US" altLang="en-US" dirty="0">
                <a:cs typeface="Tahoma" panose="020B0604030504040204" pitchFamily="34" charset="0"/>
              </a:rPr>
              <a:t>—less than one year</a:t>
            </a:r>
            <a:endParaRPr lang="en-US" altLang="en-US" dirty="0"/>
          </a:p>
          <a:p>
            <a:pPr lvl="1"/>
            <a:r>
              <a:rPr lang="en-US" altLang="en-US" dirty="0"/>
              <a:t>Intermediate</a:t>
            </a:r>
            <a:r>
              <a:rPr lang="en-US" altLang="en-US" dirty="0">
                <a:cs typeface="Tahoma" panose="020B0604030504040204" pitchFamily="34" charset="0"/>
              </a:rPr>
              <a:t>—up to five years</a:t>
            </a:r>
            <a:endParaRPr lang="en-US" altLang="en-US" dirty="0"/>
          </a:p>
          <a:p>
            <a:pPr lvl="1"/>
            <a:r>
              <a:rPr lang="en-US" altLang="en-US" dirty="0"/>
              <a:t>Long-range</a:t>
            </a:r>
            <a:r>
              <a:rPr lang="en-US" altLang="en-US" dirty="0">
                <a:cs typeface="Tahoma" panose="020B0604030504040204" pitchFamily="34" charset="0"/>
              </a:rPr>
              <a:t>—more than five years</a:t>
            </a:r>
          </a:p>
        </p:txBody>
      </p:sp>
    </p:spTree>
    <p:extLst>
      <p:ext uri="{BB962C8B-B14F-4D97-AF65-F5344CB8AC3E}">
        <p14:creationId xmlns:p14="http://schemas.microsoft.com/office/powerpoint/2010/main" val="39663988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9666" name="AutoShape 2">
            <a:extLst>
              <a:ext uri="{FF2B5EF4-FFF2-40B4-BE49-F238E27FC236}">
                <a16:creationId xmlns:a16="http://schemas.microsoft.com/office/drawing/2014/main" id="{36EEABCA-6567-F54C-89EB-D3B8130DE0EC}"/>
              </a:ext>
            </a:extLst>
          </p:cNvPr>
          <p:cNvSpPr>
            <a:spLocks noGrp="1" noChangeArrowheads="1"/>
          </p:cNvSpPr>
          <p:nvPr>
            <p:ph type="title"/>
          </p:nvPr>
        </p:nvSpPr>
        <p:spPr>
          <a:xfrm>
            <a:off x="1905000" y="381000"/>
            <a:ext cx="2590800" cy="990600"/>
          </a:xfrm>
          <a:ln/>
        </p:spPr>
        <p:txBody>
          <a:bodyPr/>
          <a:lstStyle/>
          <a:p>
            <a:pPr algn="ctr"/>
            <a:r>
              <a:rPr lang="en-US" altLang="en-US" sz="2400" i="1" dirty="0">
                <a:solidFill>
                  <a:schemeClr val="bg1"/>
                </a:solidFill>
              </a:rPr>
              <a:t> Forecasting Methods</a:t>
            </a:r>
          </a:p>
        </p:txBody>
      </p:sp>
      <p:sp>
        <p:nvSpPr>
          <p:cNvPr id="369667" name="Rectangle 3">
            <a:extLst>
              <a:ext uri="{FF2B5EF4-FFF2-40B4-BE49-F238E27FC236}">
                <a16:creationId xmlns:a16="http://schemas.microsoft.com/office/drawing/2014/main" id="{03AE2D05-143A-5D44-805E-07F9CDAFB1F4}"/>
              </a:ext>
            </a:extLst>
          </p:cNvPr>
          <p:cNvSpPr>
            <a:spLocks noChangeArrowheads="1"/>
          </p:cNvSpPr>
          <p:nvPr/>
        </p:nvSpPr>
        <p:spPr bwMode="auto">
          <a:xfrm>
            <a:off x="1157287" y="6381493"/>
            <a:ext cx="1066800"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lIns="0" tIns="0" rIns="0" bIns="0" anchor="ctr">
            <a:spAutoFit/>
          </a:bodyPr>
          <a:lstStyle/>
          <a:p>
            <a:pPr algn="r">
              <a:lnSpc>
                <a:spcPct val="100000"/>
              </a:lnSpc>
              <a:spcBef>
                <a:spcPct val="50000"/>
              </a:spcBef>
            </a:pPr>
            <a:r>
              <a:rPr lang="en-US" altLang="en-US" sz="1200" b="1" i="1">
                <a:latin typeface="Arial" panose="020B0604020202020204" pitchFamily="34" charset="0"/>
              </a:rPr>
              <a:t>Figure 2</a:t>
            </a:r>
            <a:r>
              <a:rPr lang="en-US" altLang="en-US" sz="1200" b="1" i="1">
                <a:latin typeface="Arial" panose="020B0604020202020204" pitchFamily="34" charset="0"/>
                <a:cs typeface="Arial" panose="020B0604020202020204" pitchFamily="34" charset="0"/>
              </a:rPr>
              <a:t>–8</a:t>
            </a:r>
            <a:endParaRPr lang="en-US" altLang="en-US" sz="1200" b="1" i="1">
              <a:latin typeface="Arial" panose="020B0604020202020204" pitchFamily="34" charset="0"/>
            </a:endParaRPr>
          </a:p>
        </p:txBody>
      </p:sp>
      <p:pic>
        <p:nvPicPr>
          <p:cNvPr id="369669" name="Picture 5" descr="C:\My Documents\PowerPoint Files\Books\South-Western\HRM10e\HRM10e GIFS\02-08.gif">
            <a:extLst>
              <a:ext uri="{FF2B5EF4-FFF2-40B4-BE49-F238E27FC236}">
                <a16:creationId xmlns:a16="http://schemas.microsoft.com/office/drawing/2014/main" id="{2D40B139-370A-DE48-B0AE-3B57805231DA}"/>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546726" y="381001"/>
            <a:ext cx="2225675" cy="6092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987742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6594" name="AutoShape 2">
            <a:extLst>
              <a:ext uri="{FF2B5EF4-FFF2-40B4-BE49-F238E27FC236}">
                <a16:creationId xmlns:a16="http://schemas.microsoft.com/office/drawing/2014/main" id="{987D62FC-0D30-7A4B-9967-2168590E6D5E}"/>
              </a:ext>
            </a:extLst>
          </p:cNvPr>
          <p:cNvSpPr>
            <a:spLocks noGrp="1" noChangeArrowheads="1"/>
          </p:cNvSpPr>
          <p:nvPr>
            <p:ph type="title"/>
          </p:nvPr>
        </p:nvSpPr>
        <p:spPr>
          <a:ln/>
        </p:spPr>
        <p:txBody>
          <a:bodyPr>
            <a:normAutofit/>
          </a:bodyPr>
          <a:lstStyle/>
          <a:p>
            <a:r>
              <a:rPr lang="en-US" altLang="en-US" b="1" dirty="0"/>
              <a:t>FORECASTING HR SUPPLY AND DEMAND</a:t>
            </a:r>
          </a:p>
        </p:txBody>
      </p:sp>
      <p:sp>
        <p:nvSpPr>
          <p:cNvPr id="366595" name="Rectangle 3">
            <a:extLst>
              <a:ext uri="{FF2B5EF4-FFF2-40B4-BE49-F238E27FC236}">
                <a16:creationId xmlns:a16="http://schemas.microsoft.com/office/drawing/2014/main" id="{ECF3420A-6577-114B-BDBF-F92E576A2CA5}"/>
              </a:ext>
            </a:extLst>
          </p:cNvPr>
          <p:cNvSpPr>
            <a:spLocks noGrp="1" noChangeArrowheads="1"/>
          </p:cNvSpPr>
          <p:nvPr>
            <p:ph idx="1"/>
          </p:nvPr>
        </p:nvSpPr>
        <p:spPr>
          <a:xfrm>
            <a:off x="838200" y="2146659"/>
            <a:ext cx="10515600" cy="3916004"/>
          </a:xfrm>
        </p:spPr>
        <p:txBody>
          <a:bodyPr>
            <a:normAutofit/>
          </a:bodyPr>
          <a:lstStyle/>
          <a:p>
            <a:r>
              <a:rPr lang="en-US" altLang="en-US" sz="2400" dirty="0">
                <a:latin typeface="Times New Roman" panose="02020603050405020304" pitchFamily="18" charset="0"/>
                <a:cs typeface="Times New Roman" panose="02020603050405020304" pitchFamily="18" charset="0"/>
              </a:rPr>
              <a:t>Forecasting the Demand for Human Resources</a:t>
            </a:r>
          </a:p>
          <a:p>
            <a:pPr lvl="1"/>
            <a:r>
              <a:rPr lang="en-US" altLang="en-US" dirty="0">
                <a:latin typeface="Times New Roman" panose="02020603050405020304" pitchFamily="18" charset="0"/>
                <a:cs typeface="Times New Roman" panose="02020603050405020304" pitchFamily="18" charset="0"/>
              </a:rPr>
              <a:t>Organization-wide estimate for total demand</a:t>
            </a:r>
          </a:p>
          <a:p>
            <a:pPr lvl="1"/>
            <a:r>
              <a:rPr lang="en-US" altLang="en-US" dirty="0">
                <a:latin typeface="Times New Roman" panose="02020603050405020304" pitchFamily="18" charset="0"/>
                <a:cs typeface="Times New Roman" panose="02020603050405020304" pitchFamily="18" charset="0"/>
              </a:rPr>
              <a:t>Unit breakdown for specific skill needs by number and type of employee</a:t>
            </a:r>
          </a:p>
          <a:p>
            <a:pPr lvl="2"/>
            <a:r>
              <a:rPr lang="en-US" altLang="en-US" sz="2400" dirty="0">
                <a:latin typeface="Times New Roman" panose="02020603050405020304" pitchFamily="18" charset="0"/>
                <a:cs typeface="Times New Roman" panose="02020603050405020304" pitchFamily="18" charset="0"/>
              </a:rPr>
              <a:t>Develop decision rules (“fill rates”) for positions to be filled internally and externally.</a:t>
            </a:r>
          </a:p>
          <a:p>
            <a:pPr lvl="2"/>
            <a:r>
              <a:rPr lang="en-US" altLang="en-US" sz="2400" dirty="0">
                <a:latin typeface="Times New Roman" panose="02020603050405020304" pitchFamily="18" charset="0"/>
                <a:cs typeface="Times New Roman" panose="02020603050405020304" pitchFamily="18" charset="0"/>
              </a:rPr>
              <a:t>Develop additional decision rules for positions impacted by the chain effects of internal promotions and transfers.</a:t>
            </a:r>
          </a:p>
          <a:p>
            <a:r>
              <a:rPr lang="en-US" altLang="en-US" sz="2400" dirty="0">
                <a:latin typeface="Times New Roman" panose="02020603050405020304" pitchFamily="18" charset="0"/>
                <a:cs typeface="Times New Roman" panose="02020603050405020304" pitchFamily="18" charset="0"/>
              </a:rPr>
              <a:t>Forecasting the Supply for Human Resources</a:t>
            </a:r>
          </a:p>
          <a:p>
            <a:pPr lvl="1"/>
            <a:r>
              <a:rPr lang="en-US" altLang="en-US" dirty="0">
                <a:latin typeface="Times New Roman" panose="02020603050405020304" pitchFamily="18" charset="0"/>
                <a:cs typeface="Times New Roman" panose="02020603050405020304" pitchFamily="18" charset="0"/>
              </a:rPr>
              <a:t>External Supply</a:t>
            </a:r>
          </a:p>
          <a:p>
            <a:pPr lvl="1"/>
            <a:r>
              <a:rPr lang="en-US" altLang="en-US" dirty="0">
                <a:latin typeface="Times New Roman" panose="02020603050405020304" pitchFamily="18" charset="0"/>
                <a:cs typeface="Times New Roman" panose="02020603050405020304" pitchFamily="18" charset="0"/>
              </a:rPr>
              <a:t>Internal Supply</a:t>
            </a:r>
          </a:p>
        </p:txBody>
      </p:sp>
    </p:spTree>
    <p:extLst>
      <p:ext uri="{BB962C8B-B14F-4D97-AF65-F5344CB8AC3E}">
        <p14:creationId xmlns:p14="http://schemas.microsoft.com/office/powerpoint/2010/main" val="74906460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7618" name="AutoShape 2">
            <a:extLst>
              <a:ext uri="{FF2B5EF4-FFF2-40B4-BE49-F238E27FC236}">
                <a16:creationId xmlns:a16="http://schemas.microsoft.com/office/drawing/2014/main" id="{DA97B40D-EB64-B543-A9E9-CB2ACE23D6DD}"/>
              </a:ext>
            </a:extLst>
          </p:cNvPr>
          <p:cNvSpPr>
            <a:spLocks noGrp="1" noChangeArrowheads="1"/>
          </p:cNvSpPr>
          <p:nvPr>
            <p:ph type="title"/>
          </p:nvPr>
        </p:nvSpPr>
        <p:spPr>
          <a:ln/>
        </p:spPr>
        <p:txBody>
          <a:bodyPr>
            <a:normAutofit/>
          </a:bodyPr>
          <a:lstStyle/>
          <a:p>
            <a:r>
              <a:rPr lang="en-US" altLang="en-US" sz="2800" b="1" dirty="0"/>
              <a:t>FORECASTING HR SUPPLY AND DEMAND</a:t>
            </a:r>
          </a:p>
        </p:txBody>
      </p:sp>
      <p:sp>
        <p:nvSpPr>
          <p:cNvPr id="367619" name="Rectangle 3">
            <a:extLst>
              <a:ext uri="{FF2B5EF4-FFF2-40B4-BE49-F238E27FC236}">
                <a16:creationId xmlns:a16="http://schemas.microsoft.com/office/drawing/2014/main" id="{AD606A76-BD1F-E445-A7B4-6F52D14BD727}"/>
              </a:ext>
            </a:extLst>
          </p:cNvPr>
          <p:cNvSpPr>
            <a:spLocks noGrp="1" noChangeArrowheads="1"/>
          </p:cNvSpPr>
          <p:nvPr>
            <p:ph idx="1"/>
          </p:nvPr>
        </p:nvSpPr>
        <p:spPr>
          <a:xfrm>
            <a:off x="838200" y="2065517"/>
            <a:ext cx="10515600" cy="3916004"/>
          </a:xfrm>
        </p:spPr>
        <p:txBody>
          <a:bodyPr>
            <a:noAutofit/>
          </a:bodyPr>
          <a:lstStyle/>
          <a:p>
            <a:r>
              <a:rPr lang="en-US" altLang="en-US" sz="2400" dirty="0">
                <a:latin typeface="Times New Roman" panose="02020603050405020304" pitchFamily="18" charset="0"/>
                <a:cs typeface="Times New Roman" panose="02020603050405020304" pitchFamily="18" charset="0"/>
              </a:rPr>
              <a:t>Forecasting External HR Supply</a:t>
            </a:r>
          </a:p>
          <a:p>
            <a:pPr lvl="1"/>
            <a:r>
              <a:rPr lang="en-US" altLang="en-US" sz="2000" dirty="0">
                <a:latin typeface="Times New Roman" panose="02020603050405020304" pitchFamily="18" charset="0"/>
                <a:cs typeface="Times New Roman" panose="02020603050405020304" pitchFamily="18" charset="0"/>
              </a:rPr>
              <a:t>Factors affecting external</a:t>
            </a:r>
          </a:p>
          <a:p>
            <a:pPr lvl="2"/>
            <a:r>
              <a:rPr lang="en-US" altLang="en-US" dirty="0">
                <a:latin typeface="Times New Roman" panose="02020603050405020304" pitchFamily="18" charset="0"/>
                <a:cs typeface="Times New Roman" panose="02020603050405020304" pitchFamily="18" charset="0"/>
              </a:rPr>
              <a:t>Net migration for an area</a:t>
            </a:r>
          </a:p>
          <a:p>
            <a:pPr lvl="2"/>
            <a:r>
              <a:rPr lang="en-US" altLang="en-US" dirty="0">
                <a:latin typeface="Times New Roman" panose="02020603050405020304" pitchFamily="18" charset="0"/>
                <a:cs typeface="Times New Roman" panose="02020603050405020304" pitchFamily="18" charset="0"/>
              </a:rPr>
              <a:t>Individuals entering and leaving the workforce</a:t>
            </a:r>
          </a:p>
          <a:p>
            <a:pPr lvl="2"/>
            <a:r>
              <a:rPr lang="en-US" altLang="en-US" dirty="0">
                <a:latin typeface="Times New Roman" panose="02020603050405020304" pitchFamily="18" charset="0"/>
                <a:cs typeface="Times New Roman" panose="02020603050405020304" pitchFamily="18" charset="0"/>
              </a:rPr>
              <a:t>Individuals graduating from schools and colleges</a:t>
            </a:r>
          </a:p>
          <a:p>
            <a:pPr lvl="2"/>
            <a:r>
              <a:rPr lang="en-US" altLang="en-US" dirty="0">
                <a:latin typeface="Times New Roman" panose="02020603050405020304" pitchFamily="18" charset="0"/>
                <a:cs typeface="Times New Roman" panose="02020603050405020304" pitchFamily="18" charset="0"/>
              </a:rPr>
              <a:t>Changing workforce composition and patterns</a:t>
            </a:r>
          </a:p>
          <a:p>
            <a:pPr lvl="2"/>
            <a:r>
              <a:rPr lang="en-US" altLang="en-US" dirty="0">
                <a:latin typeface="Times New Roman" panose="02020603050405020304" pitchFamily="18" charset="0"/>
                <a:cs typeface="Times New Roman" panose="02020603050405020304" pitchFamily="18" charset="0"/>
              </a:rPr>
              <a:t>Economic forecasts</a:t>
            </a:r>
          </a:p>
          <a:p>
            <a:pPr lvl="2"/>
            <a:r>
              <a:rPr lang="en-US" altLang="en-US" dirty="0">
                <a:latin typeface="Times New Roman" panose="02020603050405020304" pitchFamily="18" charset="0"/>
                <a:cs typeface="Times New Roman" panose="02020603050405020304" pitchFamily="18" charset="0"/>
              </a:rPr>
              <a:t>Technological developments and shifts</a:t>
            </a:r>
          </a:p>
          <a:p>
            <a:pPr lvl="2"/>
            <a:r>
              <a:rPr lang="en-US" altLang="en-US" dirty="0">
                <a:latin typeface="Times New Roman" panose="02020603050405020304" pitchFamily="18" charset="0"/>
                <a:cs typeface="Times New Roman" panose="02020603050405020304" pitchFamily="18" charset="0"/>
              </a:rPr>
              <a:t>Actions of competing employers</a:t>
            </a:r>
          </a:p>
          <a:p>
            <a:pPr lvl="2"/>
            <a:r>
              <a:rPr lang="en-US" altLang="en-US" dirty="0">
                <a:latin typeface="Times New Roman" panose="02020603050405020304" pitchFamily="18" charset="0"/>
                <a:cs typeface="Times New Roman" panose="02020603050405020304" pitchFamily="18" charset="0"/>
              </a:rPr>
              <a:t>Government regulations and pressures</a:t>
            </a:r>
          </a:p>
          <a:p>
            <a:pPr lvl="2"/>
            <a:r>
              <a:rPr lang="en-US" altLang="en-US" dirty="0">
                <a:latin typeface="Times New Roman" panose="02020603050405020304" pitchFamily="18" charset="0"/>
                <a:cs typeface="Times New Roman" panose="02020603050405020304" pitchFamily="18" charset="0"/>
              </a:rPr>
              <a:t>Other factors affecting the workforce</a:t>
            </a:r>
          </a:p>
          <a:p>
            <a:pPr lvl="2"/>
            <a:endParaRPr lang="en-US"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5513712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0690" name="AutoShape 2">
            <a:extLst>
              <a:ext uri="{FF2B5EF4-FFF2-40B4-BE49-F238E27FC236}">
                <a16:creationId xmlns:a16="http://schemas.microsoft.com/office/drawing/2014/main" id="{C1AE80B0-E942-6A46-B602-CBE1990988AF}"/>
              </a:ext>
            </a:extLst>
          </p:cNvPr>
          <p:cNvSpPr>
            <a:spLocks noGrp="1" noChangeArrowheads="1"/>
          </p:cNvSpPr>
          <p:nvPr>
            <p:ph type="title"/>
          </p:nvPr>
        </p:nvSpPr>
        <p:spPr>
          <a:ln/>
        </p:spPr>
        <p:txBody>
          <a:bodyPr>
            <a:normAutofit/>
          </a:bodyPr>
          <a:lstStyle/>
          <a:p>
            <a:r>
              <a:rPr lang="en-US" altLang="en-US" sz="2800" b="1" dirty="0"/>
              <a:t>FORECASTING HR SUPPLY AND DEMAND</a:t>
            </a:r>
          </a:p>
        </p:txBody>
      </p:sp>
      <p:sp>
        <p:nvSpPr>
          <p:cNvPr id="370691" name="Rectangle 3">
            <a:extLst>
              <a:ext uri="{FF2B5EF4-FFF2-40B4-BE49-F238E27FC236}">
                <a16:creationId xmlns:a16="http://schemas.microsoft.com/office/drawing/2014/main" id="{59120DF2-CB72-9448-B8B2-01EEE5EBC162}"/>
              </a:ext>
            </a:extLst>
          </p:cNvPr>
          <p:cNvSpPr>
            <a:spLocks noGrp="1" noChangeArrowheads="1"/>
          </p:cNvSpPr>
          <p:nvPr>
            <p:ph idx="1"/>
          </p:nvPr>
        </p:nvSpPr>
        <p:spPr>
          <a:xfrm>
            <a:off x="2209800" y="1690688"/>
            <a:ext cx="7772400" cy="1325563"/>
          </a:xfrm>
        </p:spPr>
        <p:txBody>
          <a:bodyPr>
            <a:noAutofit/>
          </a:bodyPr>
          <a:lstStyle/>
          <a:p>
            <a:r>
              <a:rPr lang="en-US" altLang="en-US" sz="2000" dirty="0">
                <a:latin typeface="Times New Roman" panose="02020603050405020304" pitchFamily="18" charset="0"/>
                <a:cs typeface="Times New Roman" panose="02020603050405020304" pitchFamily="18" charset="0"/>
              </a:rPr>
              <a:t>Forecasting Internal HR Supply</a:t>
            </a:r>
          </a:p>
          <a:p>
            <a:pPr lvl="1"/>
            <a:r>
              <a:rPr lang="en-US" altLang="en-US" sz="2000" dirty="0">
                <a:latin typeface="Times New Roman" panose="02020603050405020304" pitchFamily="18" charset="0"/>
                <a:cs typeface="Times New Roman" panose="02020603050405020304" pitchFamily="18" charset="0"/>
              </a:rPr>
              <a:t>Effects of promotions, lateral moves, and terminations</a:t>
            </a:r>
          </a:p>
          <a:p>
            <a:pPr lvl="1"/>
            <a:r>
              <a:rPr lang="en-US" altLang="en-US" sz="2000" dirty="0">
                <a:latin typeface="Times New Roman" panose="02020603050405020304" pitchFamily="18" charset="0"/>
                <a:cs typeface="Times New Roman" panose="02020603050405020304" pitchFamily="18" charset="0"/>
              </a:rPr>
              <a:t>Succession analysis</a:t>
            </a:r>
          </a:p>
          <a:p>
            <a:pPr lvl="2"/>
            <a:r>
              <a:rPr lang="en-US" altLang="en-US" dirty="0">
                <a:latin typeface="Times New Roman" panose="02020603050405020304" pitchFamily="18" charset="0"/>
                <a:cs typeface="Times New Roman" panose="02020603050405020304" pitchFamily="18" charset="0"/>
              </a:rPr>
              <a:t>Replacement charts</a:t>
            </a:r>
          </a:p>
        </p:txBody>
      </p:sp>
      <p:pic>
        <p:nvPicPr>
          <p:cNvPr id="2" name="Picture 1">
            <a:extLst>
              <a:ext uri="{FF2B5EF4-FFF2-40B4-BE49-F238E27FC236}">
                <a16:creationId xmlns:a16="http://schemas.microsoft.com/office/drawing/2014/main" id="{ACF2515B-277B-314F-BC6A-7042A335ECB5}"/>
              </a:ext>
            </a:extLst>
          </p:cNvPr>
          <p:cNvPicPr>
            <a:picLocks noChangeAspect="1"/>
          </p:cNvPicPr>
          <p:nvPr/>
        </p:nvPicPr>
        <p:blipFill>
          <a:blip r:embed="rId3">
            <a:clrChange>
              <a:clrFrom>
                <a:srgbClr val="FCD770"/>
              </a:clrFrom>
              <a:clrTo>
                <a:srgbClr val="FCD770">
                  <a:alpha val="0"/>
                </a:srgbClr>
              </a:clrTo>
            </a:clrChange>
          </a:blip>
          <a:stretch>
            <a:fillRect/>
          </a:stretch>
        </p:blipFill>
        <p:spPr>
          <a:xfrm>
            <a:off x="2509838" y="2909053"/>
            <a:ext cx="5551458" cy="3122695"/>
          </a:xfrm>
          <a:prstGeom prst="rect">
            <a:avLst/>
          </a:prstGeom>
        </p:spPr>
      </p:pic>
    </p:spTree>
    <p:extLst>
      <p:ext uri="{BB962C8B-B14F-4D97-AF65-F5344CB8AC3E}">
        <p14:creationId xmlns:p14="http://schemas.microsoft.com/office/powerpoint/2010/main" val="258641526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42" name="AutoShape 2">
            <a:extLst>
              <a:ext uri="{FF2B5EF4-FFF2-40B4-BE49-F238E27FC236}">
                <a16:creationId xmlns:a16="http://schemas.microsoft.com/office/drawing/2014/main" id="{E8DA78E1-D566-C242-A380-182114DBEB55}"/>
              </a:ext>
            </a:extLst>
          </p:cNvPr>
          <p:cNvSpPr>
            <a:spLocks noGrp="1" noChangeArrowheads="1"/>
          </p:cNvSpPr>
          <p:nvPr>
            <p:ph type="title"/>
          </p:nvPr>
        </p:nvSpPr>
        <p:spPr>
          <a:xfrm>
            <a:off x="1700213" y="17998"/>
            <a:ext cx="8158162" cy="1325563"/>
          </a:xfrm>
          <a:ln/>
        </p:spPr>
        <p:txBody>
          <a:bodyPr>
            <a:normAutofit/>
          </a:bodyPr>
          <a:lstStyle/>
          <a:p>
            <a:pPr algn="ctr"/>
            <a:r>
              <a:rPr lang="en-US" altLang="en-US" b="1" dirty="0"/>
              <a:t> ESTIMATING INTERNAL LABOR SUPPLY FOR A GIVEN UNIT</a:t>
            </a:r>
          </a:p>
        </p:txBody>
      </p:sp>
      <p:pic>
        <p:nvPicPr>
          <p:cNvPr id="368645" name="Picture 5" descr="C:\My Documents\PowerPoint Files\Books\South-Western\HRM10e\HRM10e GIFS\02-09.gif">
            <a:extLst>
              <a:ext uri="{FF2B5EF4-FFF2-40B4-BE49-F238E27FC236}">
                <a16:creationId xmlns:a16="http://schemas.microsoft.com/office/drawing/2014/main" id="{B621C952-83DE-1B49-B7DA-091C1184101D}"/>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048000" y="1502569"/>
            <a:ext cx="6096000" cy="5045075"/>
          </a:xfrm>
          <a:prstGeom prst="rect">
            <a:avLst/>
          </a:prstGeom>
          <a:noFill/>
          <a:extLst>
            <a:ext uri="{909E8E84-426E-40DD-AFC4-6F175D3DCCD1}">
              <a14:hiddenFill xmlns:a14="http://schemas.microsoft.com/office/drawing/2010/main">
                <a:solidFill>
                  <a:srgbClr val="FFFFFF"/>
                </a:solidFill>
              </a14:hiddenFill>
            </a:ext>
          </a:extLst>
        </p:spPr>
      </p:pic>
      <p:sp>
        <p:nvSpPr>
          <p:cNvPr id="368643" name="Rectangle 3">
            <a:extLst>
              <a:ext uri="{FF2B5EF4-FFF2-40B4-BE49-F238E27FC236}">
                <a16:creationId xmlns:a16="http://schemas.microsoft.com/office/drawing/2014/main" id="{CC55DEBB-7E89-4840-95CE-DE8FDE14AB8D}"/>
              </a:ext>
            </a:extLst>
          </p:cNvPr>
          <p:cNvSpPr>
            <a:spLocks noChangeArrowheads="1"/>
          </p:cNvSpPr>
          <p:nvPr/>
        </p:nvSpPr>
        <p:spPr bwMode="auto">
          <a:xfrm>
            <a:off x="285750" y="6455311"/>
            <a:ext cx="1066800"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lIns="0" tIns="0" rIns="0" bIns="0" anchor="ctr">
            <a:spAutoFit/>
          </a:bodyPr>
          <a:lstStyle/>
          <a:p>
            <a:pPr algn="r">
              <a:lnSpc>
                <a:spcPct val="100000"/>
              </a:lnSpc>
              <a:spcBef>
                <a:spcPct val="50000"/>
              </a:spcBef>
            </a:pPr>
            <a:r>
              <a:rPr lang="en-US" altLang="en-US" sz="1200" b="1" i="1" dirty="0">
                <a:latin typeface="Arial" panose="020B0604020202020204" pitchFamily="34" charset="0"/>
              </a:rPr>
              <a:t>Figure 2</a:t>
            </a:r>
            <a:r>
              <a:rPr lang="en-US" altLang="en-US" sz="1200" b="1" i="1" dirty="0">
                <a:latin typeface="Arial" panose="020B0604020202020204" pitchFamily="34" charset="0"/>
                <a:cs typeface="Arial" panose="020B0604020202020204" pitchFamily="34" charset="0"/>
              </a:rPr>
              <a:t>–9</a:t>
            </a:r>
            <a:endParaRPr lang="en-US" altLang="en-US" sz="1200" b="1" i="1" dirty="0">
              <a:latin typeface="Arial" panose="020B0604020202020204" pitchFamily="34" charset="0"/>
            </a:endParaRPr>
          </a:p>
        </p:txBody>
      </p:sp>
    </p:spTree>
    <p:extLst>
      <p:ext uri="{BB962C8B-B14F-4D97-AF65-F5344CB8AC3E}">
        <p14:creationId xmlns:p14="http://schemas.microsoft.com/office/powerpoint/2010/main" val="63726761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1714" name="AutoShape 2">
            <a:extLst>
              <a:ext uri="{FF2B5EF4-FFF2-40B4-BE49-F238E27FC236}">
                <a16:creationId xmlns:a16="http://schemas.microsoft.com/office/drawing/2014/main" id="{CEE05B02-631A-E64A-8EA0-81EC8ED6CE9B}"/>
              </a:ext>
            </a:extLst>
          </p:cNvPr>
          <p:cNvSpPr>
            <a:spLocks noGrp="1" noChangeArrowheads="1"/>
          </p:cNvSpPr>
          <p:nvPr>
            <p:ph type="title"/>
          </p:nvPr>
        </p:nvSpPr>
        <p:spPr>
          <a:xfrm>
            <a:off x="1905000" y="381000"/>
            <a:ext cx="8077200" cy="990600"/>
          </a:xfrm>
          <a:ln/>
        </p:spPr>
        <p:txBody>
          <a:bodyPr>
            <a:normAutofit/>
          </a:bodyPr>
          <a:lstStyle/>
          <a:p>
            <a:pPr algn="ctr"/>
            <a:r>
              <a:rPr lang="en-US" altLang="en-US" sz="2800" b="1" dirty="0"/>
              <a:t>MANAGING HUMAN RESOURCE </a:t>
            </a:r>
            <a:br>
              <a:rPr lang="en-US" altLang="en-US" sz="2800" b="1" dirty="0"/>
            </a:br>
            <a:r>
              <a:rPr lang="en-US" altLang="en-US" sz="2800" b="1" dirty="0"/>
              <a:t>SURPLUS OR SHORTAGE</a:t>
            </a:r>
          </a:p>
        </p:txBody>
      </p:sp>
      <p:sp>
        <p:nvSpPr>
          <p:cNvPr id="371715" name="Rectangle 3">
            <a:extLst>
              <a:ext uri="{FF2B5EF4-FFF2-40B4-BE49-F238E27FC236}">
                <a16:creationId xmlns:a16="http://schemas.microsoft.com/office/drawing/2014/main" id="{E6E4AA58-189B-8040-8488-88D0B489509C}"/>
              </a:ext>
            </a:extLst>
          </p:cNvPr>
          <p:cNvSpPr>
            <a:spLocks noGrp="1" noChangeArrowheads="1"/>
          </p:cNvSpPr>
          <p:nvPr>
            <p:ph idx="1"/>
          </p:nvPr>
        </p:nvSpPr>
        <p:spPr>
          <a:xfrm>
            <a:off x="1771650" y="2371725"/>
            <a:ext cx="8210550" cy="3057526"/>
          </a:xfrm>
        </p:spPr>
        <p:txBody>
          <a:bodyPr>
            <a:noAutofit/>
          </a:bodyPr>
          <a:lstStyle/>
          <a:p>
            <a:r>
              <a:rPr lang="en-US" altLang="en-US" sz="2400" dirty="0">
                <a:latin typeface="Times New Roman" panose="02020603050405020304" pitchFamily="18" charset="0"/>
                <a:cs typeface="Times New Roman" panose="02020603050405020304" pitchFamily="18" charset="0"/>
              </a:rPr>
              <a:t>Workforce Reductions and the WARN Act</a:t>
            </a:r>
          </a:p>
          <a:p>
            <a:pPr lvl="1"/>
            <a:r>
              <a:rPr lang="en-US" altLang="en-US" dirty="0">
                <a:latin typeface="Times New Roman" panose="02020603050405020304" pitchFamily="18" charset="0"/>
                <a:cs typeface="Times New Roman" panose="02020603050405020304" pitchFamily="18" charset="0"/>
              </a:rPr>
              <a:t>Identifies employer requirements for layoff advance notice.</a:t>
            </a:r>
          </a:p>
          <a:p>
            <a:pPr lvl="2"/>
            <a:r>
              <a:rPr lang="en-US" altLang="en-US" sz="2400" dirty="0">
                <a:latin typeface="Times New Roman" panose="02020603050405020304" pitchFamily="18" charset="0"/>
                <a:cs typeface="Times New Roman" panose="02020603050405020304" pitchFamily="18" charset="0"/>
              </a:rPr>
              <a:t>60-day notice to employees and the local community before a layoff or facility closing involving more than 50 people.</a:t>
            </a:r>
          </a:p>
          <a:p>
            <a:pPr lvl="2"/>
            <a:r>
              <a:rPr lang="en-US" altLang="en-US" sz="2400" dirty="0">
                <a:latin typeface="Times New Roman" panose="02020603050405020304" pitchFamily="18" charset="0"/>
                <a:cs typeface="Times New Roman" panose="02020603050405020304" pitchFamily="18" charset="0"/>
              </a:rPr>
              <a:t>Does not cover part-time or seasonal workers.</a:t>
            </a:r>
          </a:p>
          <a:p>
            <a:pPr lvl="2"/>
            <a:r>
              <a:rPr lang="en-US" altLang="en-US" sz="2400" dirty="0">
                <a:latin typeface="Times New Roman" panose="02020603050405020304" pitchFamily="18" charset="0"/>
                <a:cs typeface="Times New Roman" panose="02020603050405020304" pitchFamily="18" charset="0"/>
              </a:rPr>
              <a:t>Imposes fines for not following notification procedure.</a:t>
            </a:r>
          </a:p>
        </p:txBody>
      </p:sp>
    </p:spTree>
    <p:extLst>
      <p:ext uri="{BB962C8B-B14F-4D97-AF65-F5344CB8AC3E}">
        <p14:creationId xmlns:p14="http://schemas.microsoft.com/office/powerpoint/2010/main" val="101505029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2738" name="AutoShape 2">
            <a:extLst>
              <a:ext uri="{FF2B5EF4-FFF2-40B4-BE49-F238E27FC236}">
                <a16:creationId xmlns:a16="http://schemas.microsoft.com/office/drawing/2014/main" id="{2DDDA113-7F4A-A741-91ED-951B8ED492D9}"/>
              </a:ext>
            </a:extLst>
          </p:cNvPr>
          <p:cNvSpPr>
            <a:spLocks noGrp="1" noChangeArrowheads="1"/>
          </p:cNvSpPr>
          <p:nvPr>
            <p:ph type="title"/>
          </p:nvPr>
        </p:nvSpPr>
        <p:spPr>
          <a:xfrm>
            <a:off x="2359343" y="604837"/>
            <a:ext cx="8077200" cy="990600"/>
          </a:xfrm>
          <a:ln/>
        </p:spPr>
        <p:txBody>
          <a:bodyPr>
            <a:normAutofit/>
          </a:bodyPr>
          <a:lstStyle/>
          <a:p>
            <a:pPr algn="ctr"/>
            <a:r>
              <a:rPr lang="en-US" altLang="en-US" b="1" dirty="0"/>
              <a:t>MANAGING HUMAN RESOURCE </a:t>
            </a:r>
            <a:br>
              <a:rPr lang="en-US" altLang="en-US" b="1" dirty="0"/>
            </a:br>
            <a:r>
              <a:rPr lang="en-US" altLang="en-US" b="1" dirty="0"/>
              <a:t>SURPLUS OR SHORTAGE</a:t>
            </a:r>
          </a:p>
        </p:txBody>
      </p:sp>
      <p:sp>
        <p:nvSpPr>
          <p:cNvPr id="372739" name="Rectangle 3">
            <a:extLst>
              <a:ext uri="{FF2B5EF4-FFF2-40B4-BE49-F238E27FC236}">
                <a16:creationId xmlns:a16="http://schemas.microsoft.com/office/drawing/2014/main" id="{147F3EF1-AE89-AC44-AFBB-45297D947116}"/>
              </a:ext>
            </a:extLst>
          </p:cNvPr>
          <p:cNvSpPr>
            <a:spLocks noGrp="1" noChangeArrowheads="1"/>
          </p:cNvSpPr>
          <p:nvPr>
            <p:ph idx="1"/>
          </p:nvPr>
        </p:nvSpPr>
        <p:spPr>
          <a:xfrm>
            <a:off x="2209800" y="2371724"/>
            <a:ext cx="7772400" cy="3386139"/>
          </a:xfrm>
        </p:spPr>
        <p:txBody>
          <a:bodyPr>
            <a:noAutofit/>
          </a:bodyPr>
          <a:lstStyle/>
          <a:p>
            <a:r>
              <a:rPr lang="en-US" altLang="en-US" sz="2400" dirty="0">
                <a:latin typeface="Times New Roman" panose="02020603050405020304" pitchFamily="18" charset="0"/>
                <a:cs typeface="Times New Roman" panose="02020603050405020304" pitchFamily="18" charset="0"/>
              </a:rPr>
              <a:t>Workforce Realignment</a:t>
            </a:r>
          </a:p>
          <a:p>
            <a:pPr lvl="1"/>
            <a:r>
              <a:rPr lang="en-US" altLang="en-US" dirty="0">
                <a:latin typeface="Times New Roman" panose="02020603050405020304" pitchFamily="18" charset="0"/>
                <a:cs typeface="Times New Roman" panose="02020603050405020304" pitchFamily="18" charset="0"/>
              </a:rPr>
              <a:t>“Downsizing”, “Rightsizing”, and “Reduction in Force” (RIF) all mean reducing the number of employees in an organization.</a:t>
            </a:r>
          </a:p>
          <a:p>
            <a:pPr lvl="1"/>
            <a:r>
              <a:rPr lang="en-US" altLang="en-US" dirty="0">
                <a:latin typeface="Times New Roman" panose="02020603050405020304" pitchFamily="18" charset="0"/>
                <a:cs typeface="Times New Roman" panose="02020603050405020304" pitchFamily="18" charset="0"/>
              </a:rPr>
              <a:t>Causes</a:t>
            </a:r>
          </a:p>
          <a:p>
            <a:pPr lvl="2"/>
            <a:r>
              <a:rPr lang="en-US" altLang="en-US" sz="2400" dirty="0">
                <a:latin typeface="Times New Roman" panose="02020603050405020304" pitchFamily="18" charset="0"/>
                <a:cs typeface="Times New Roman" panose="02020603050405020304" pitchFamily="18" charset="0"/>
              </a:rPr>
              <a:t>Economic—weak product demand, loss of market share to competitors</a:t>
            </a:r>
          </a:p>
          <a:p>
            <a:pPr lvl="2"/>
            <a:r>
              <a:rPr lang="en-US" altLang="en-US" sz="2400" dirty="0">
                <a:latin typeface="Times New Roman" panose="02020603050405020304" pitchFamily="18" charset="0"/>
                <a:cs typeface="Times New Roman" panose="02020603050405020304" pitchFamily="18" charset="0"/>
              </a:rPr>
              <a:t>Structural—technological change, mergers and acquisitions</a:t>
            </a:r>
          </a:p>
        </p:txBody>
      </p:sp>
    </p:spTree>
    <p:extLst>
      <p:ext uri="{BB962C8B-B14F-4D97-AF65-F5344CB8AC3E}">
        <p14:creationId xmlns:p14="http://schemas.microsoft.com/office/powerpoint/2010/main" val="108810139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3762" name="AutoShape 2">
            <a:extLst>
              <a:ext uri="{FF2B5EF4-FFF2-40B4-BE49-F238E27FC236}">
                <a16:creationId xmlns:a16="http://schemas.microsoft.com/office/drawing/2014/main" id="{BA4C776E-F6F0-EB4E-85BE-F24224383CCF}"/>
              </a:ext>
            </a:extLst>
          </p:cNvPr>
          <p:cNvSpPr>
            <a:spLocks noGrp="1" noChangeArrowheads="1"/>
          </p:cNvSpPr>
          <p:nvPr>
            <p:ph type="title"/>
          </p:nvPr>
        </p:nvSpPr>
        <p:spPr>
          <a:xfrm>
            <a:off x="1905000" y="381000"/>
            <a:ext cx="8077200" cy="990600"/>
          </a:xfrm>
          <a:ln/>
        </p:spPr>
        <p:txBody>
          <a:bodyPr>
            <a:normAutofit/>
          </a:bodyPr>
          <a:lstStyle/>
          <a:p>
            <a:pPr algn="ctr"/>
            <a:r>
              <a:rPr lang="en-US" altLang="en-US" b="1" dirty="0"/>
              <a:t>MANAGING HUMAN RESOURCE </a:t>
            </a:r>
            <a:br>
              <a:rPr lang="en-US" altLang="en-US" b="1" dirty="0"/>
            </a:br>
            <a:r>
              <a:rPr lang="en-US" altLang="en-US" b="1" dirty="0"/>
              <a:t>SURPLUS OR SHORTAGE</a:t>
            </a:r>
          </a:p>
        </p:txBody>
      </p:sp>
      <p:sp>
        <p:nvSpPr>
          <p:cNvPr id="373763" name="Rectangle 3">
            <a:extLst>
              <a:ext uri="{FF2B5EF4-FFF2-40B4-BE49-F238E27FC236}">
                <a16:creationId xmlns:a16="http://schemas.microsoft.com/office/drawing/2014/main" id="{05BF5F00-2F99-CB4A-AEC9-6744A417CAA1}"/>
              </a:ext>
            </a:extLst>
          </p:cNvPr>
          <p:cNvSpPr>
            <a:spLocks noGrp="1" noChangeArrowheads="1"/>
          </p:cNvSpPr>
          <p:nvPr>
            <p:ph idx="1"/>
          </p:nvPr>
        </p:nvSpPr>
        <p:spPr>
          <a:xfrm>
            <a:off x="1905000" y="1995488"/>
            <a:ext cx="9277350" cy="4338637"/>
          </a:xfrm>
        </p:spPr>
        <p:txBody>
          <a:bodyPr/>
          <a:lstStyle/>
          <a:p>
            <a:r>
              <a:rPr lang="en-US" altLang="en-US" dirty="0">
                <a:latin typeface="Times New Roman" panose="02020603050405020304" pitchFamily="18" charset="0"/>
                <a:cs typeface="Times New Roman" panose="02020603050405020304" pitchFamily="18" charset="0"/>
              </a:rPr>
              <a:t>Workforce Realignment (cont’d)</a:t>
            </a:r>
          </a:p>
          <a:p>
            <a:pPr lvl="1"/>
            <a:r>
              <a:rPr lang="en-US" altLang="en-US" dirty="0">
                <a:latin typeface="Times New Roman" panose="02020603050405020304" pitchFamily="18" charset="0"/>
                <a:cs typeface="Times New Roman" panose="02020603050405020304" pitchFamily="18" charset="0"/>
              </a:rPr>
              <a:t>Positive consequences</a:t>
            </a:r>
          </a:p>
          <a:p>
            <a:pPr lvl="2"/>
            <a:r>
              <a:rPr lang="en-US" altLang="en-US" dirty="0">
                <a:latin typeface="Times New Roman" panose="02020603050405020304" pitchFamily="18" charset="0"/>
                <a:cs typeface="Times New Roman" panose="02020603050405020304" pitchFamily="18" charset="0"/>
              </a:rPr>
              <a:t>Increase competitiveness</a:t>
            </a:r>
          </a:p>
          <a:p>
            <a:pPr lvl="2"/>
            <a:r>
              <a:rPr lang="en-US" altLang="en-US" dirty="0">
                <a:latin typeface="Times New Roman" panose="02020603050405020304" pitchFamily="18" charset="0"/>
                <a:cs typeface="Times New Roman" panose="02020603050405020304" pitchFamily="18" charset="0"/>
              </a:rPr>
              <a:t>Increased productivity</a:t>
            </a:r>
          </a:p>
          <a:p>
            <a:pPr lvl="1"/>
            <a:r>
              <a:rPr lang="en-US" altLang="en-US" dirty="0">
                <a:latin typeface="Times New Roman" panose="02020603050405020304" pitchFamily="18" charset="0"/>
                <a:cs typeface="Times New Roman" panose="02020603050405020304" pitchFamily="18" charset="0"/>
              </a:rPr>
              <a:t>Negative consequences</a:t>
            </a:r>
          </a:p>
          <a:p>
            <a:pPr lvl="2"/>
            <a:r>
              <a:rPr lang="en-US" altLang="en-US" dirty="0">
                <a:latin typeface="Times New Roman" panose="02020603050405020304" pitchFamily="18" charset="0"/>
                <a:cs typeface="Times New Roman" panose="02020603050405020304" pitchFamily="18" charset="0"/>
              </a:rPr>
              <a:t>Cannibalization of HR resources</a:t>
            </a:r>
          </a:p>
          <a:p>
            <a:pPr lvl="2"/>
            <a:r>
              <a:rPr lang="en-US" altLang="en-US" dirty="0">
                <a:latin typeface="Times New Roman" panose="02020603050405020304" pitchFamily="18" charset="0"/>
                <a:cs typeface="Times New Roman" panose="02020603050405020304" pitchFamily="18" charset="0"/>
              </a:rPr>
              <a:t>Loss of specialized skills and experience</a:t>
            </a:r>
          </a:p>
          <a:p>
            <a:pPr lvl="2"/>
            <a:r>
              <a:rPr lang="en-US" altLang="en-US" dirty="0">
                <a:latin typeface="Times New Roman" panose="02020603050405020304" pitchFamily="18" charset="0"/>
                <a:cs typeface="Times New Roman" panose="02020603050405020304" pitchFamily="18" charset="0"/>
              </a:rPr>
              <a:t>Loss of growth and innovation skills</a:t>
            </a:r>
          </a:p>
          <a:p>
            <a:pPr lvl="1"/>
            <a:r>
              <a:rPr lang="en-US" altLang="en-US" dirty="0">
                <a:latin typeface="Times New Roman" panose="02020603050405020304" pitchFamily="18" charset="0"/>
                <a:cs typeface="Times New Roman" panose="02020603050405020304" pitchFamily="18" charset="0"/>
              </a:rPr>
              <a:t>Managing survivors</a:t>
            </a:r>
          </a:p>
          <a:p>
            <a:pPr lvl="2"/>
            <a:r>
              <a:rPr lang="en-US" altLang="en-US" dirty="0">
                <a:latin typeface="Times New Roman" panose="02020603050405020304" pitchFamily="18" charset="0"/>
                <a:cs typeface="Times New Roman" panose="02020603050405020304" pitchFamily="18" charset="0"/>
              </a:rPr>
              <a:t>Provide explanations for actions and the future</a:t>
            </a:r>
          </a:p>
          <a:p>
            <a:pPr lvl="2"/>
            <a:r>
              <a:rPr lang="en-US" altLang="en-US" dirty="0">
                <a:latin typeface="Times New Roman" panose="02020603050405020304" pitchFamily="18" charset="0"/>
                <a:cs typeface="Times New Roman" panose="02020603050405020304" pitchFamily="18" charset="0"/>
              </a:rPr>
              <a:t>Involve survivors in transition/regrouping activities</a:t>
            </a:r>
          </a:p>
        </p:txBody>
      </p:sp>
    </p:spTree>
    <p:extLst>
      <p:ext uri="{BB962C8B-B14F-4D97-AF65-F5344CB8AC3E}">
        <p14:creationId xmlns:p14="http://schemas.microsoft.com/office/powerpoint/2010/main" val="390703946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6117" name="AutoShape 5">
            <a:extLst>
              <a:ext uri="{FF2B5EF4-FFF2-40B4-BE49-F238E27FC236}">
                <a16:creationId xmlns:a16="http://schemas.microsoft.com/office/drawing/2014/main" id="{9A40B54F-A646-1B4E-8617-427923AF5E7F}"/>
              </a:ext>
            </a:extLst>
          </p:cNvPr>
          <p:cNvSpPr>
            <a:spLocks noGrp="1" noChangeArrowheads="1"/>
          </p:cNvSpPr>
          <p:nvPr>
            <p:ph type="title"/>
          </p:nvPr>
        </p:nvSpPr>
        <p:spPr>
          <a:xfrm>
            <a:off x="1905000" y="381000"/>
            <a:ext cx="8077200" cy="990600"/>
          </a:xfrm>
          <a:ln/>
        </p:spPr>
        <p:txBody>
          <a:bodyPr>
            <a:normAutofit/>
          </a:bodyPr>
          <a:lstStyle/>
          <a:p>
            <a:pPr algn="ctr"/>
            <a:r>
              <a:rPr lang="en-US" altLang="en-US" b="1" dirty="0"/>
              <a:t>MANAGING HUMAN RESOURCE </a:t>
            </a:r>
            <a:br>
              <a:rPr lang="en-US" altLang="en-US" b="1" dirty="0"/>
            </a:br>
            <a:r>
              <a:rPr lang="en-US" altLang="en-US" b="1" dirty="0"/>
              <a:t>SURPLUS OR SHORTAGE</a:t>
            </a:r>
          </a:p>
        </p:txBody>
      </p:sp>
      <p:sp>
        <p:nvSpPr>
          <p:cNvPr id="346118" name="Rectangle 6">
            <a:extLst>
              <a:ext uri="{FF2B5EF4-FFF2-40B4-BE49-F238E27FC236}">
                <a16:creationId xmlns:a16="http://schemas.microsoft.com/office/drawing/2014/main" id="{499D4439-0694-654F-80F4-4FD077638E91}"/>
              </a:ext>
            </a:extLst>
          </p:cNvPr>
          <p:cNvSpPr>
            <a:spLocks noGrp="1" noChangeArrowheads="1"/>
          </p:cNvSpPr>
          <p:nvPr>
            <p:ph idx="1"/>
          </p:nvPr>
        </p:nvSpPr>
        <p:spPr>
          <a:xfrm>
            <a:off x="676275" y="2216149"/>
            <a:ext cx="10839449" cy="3609975"/>
          </a:xfrm>
        </p:spPr>
        <p:txBody>
          <a:bodyPr>
            <a:noAutofit/>
          </a:bodyPr>
          <a:lstStyle/>
          <a:p>
            <a:r>
              <a:rPr lang="en-US" altLang="en-US" sz="2000" b="1" dirty="0">
                <a:latin typeface="Times New Roman" panose="02020603050405020304" pitchFamily="18" charset="0"/>
                <a:cs typeface="Times New Roman" panose="02020603050405020304" pitchFamily="18" charset="0"/>
              </a:rPr>
              <a:t>Downsizing approaches</a:t>
            </a:r>
          </a:p>
          <a:p>
            <a:pPr lvl="1"/>
            <a:r>
              <a:rPr lang="en-US" altLang="en-US" sz="2000" dirty="0">
                <a:latin typeface="Times New Roman" panose="02020603050405020304" pitchFamily="18" charset="0"/>
                <a:cs typeface="Times New Roman" panose="02020603050405020304" pitchFamily="18" charset="0"/>
              </a:rPr>
              <a:t>Attrition and hiring freezes</a:t>
            </a:r>
          </a:p>
          <a:p>
            <a:pPr lvl="2"/>
            <a:r>
              <a:rPr lang="en-US" altLang="en-US" dirty="0">
                <a:latin typeface="Times New Roman" panose="02020603050405020304" pitchFamily="18" charset="0"/>
                <a:cs typeface="Times New Roman" panose="02020603050405020304" pitchFamily="18" charset="0"/>
              </a:rPr>
              <a:t>Not replacing departing employees and not hiring new employees/</a:t>
            </a:r>
          </a:p>
          <a:p>
            <a:pPr lvl="1"/>
            <a:r>
              <a:rPr lang="en-US" altLang="en-US" sz="2000" b="1" dirty="0">
                <a:latin typeface="Times New Roman" panose="02020603050405020304" pitchFamily="18" charset="0"/>
                <a:cs typeface="Times New Roman" panose="02020603050405020304" pitchFamily="18" charset="0"/>
              </a:rPr>
              <a:t>Early retirement buyouts</a:t>
            </a:r>
          </a:p>
          <a:p>
            <a:pPr lvl="2"/>
            <a:r>
              <a:rPr lang="en-US" altLang="en-US" dirty="0">
                <a:latin typeface="Times New Roman" panose="02020603050405020304" pitchFamily="18" charset="0"/>
                <a:cs typeface="Times New Roman" panose="02020603050405020304" pitchFamily="18" charset="0"/>
              </a:rPr>
              <a:t>Offering incentives that encourage senior employees to leave the organization early. </a:t>
            </a:r>
          </a:p>
          <a:p>
            <a:pPr lvl="1"/>
            <a:r>
              <a:rPr lang="en-US" altLang="en-US" sz="2000" b="1" dirty="0">
                <a:latin typeface="Times New Roman" panose="02020603050405020304" pitchFamily="18" charset="0"/>
                <a:cs typeface="Times New Roman" panose="02020603050405020304" pitchFamily="18" charset="0"/>
              </a:rPr>
              <a:t>Layoffs</a:t>
            </a:r>
          </a:p>
          <a:p>
            <a:pPr lvl="2"/>
            <a:r>
              <a:rPr lang="en-US" altLang="en-US" dirty="0">
                <a:latin typeface="Times New Roman" panose="02020603050405020304" pitchFamily="18" charset="0"/>
                <a:cs typeface="Times New Roman" panose="02020603050405020304" pitchFamily="18" charset="0"/>
              </a:rPr>
              <a:t>Employees are placed on unpaid leave until called back to work when business conditions improve.</a:t>
            </a:r>
          </a:p>
          <a:p>
            <a:pPr lvl="2"/>
            <a:r>
              <a:rPr lang="en-US" altLang="en-US" dirty="0">
                <a:latin typeface="Times New Roman" panose="02020603050405020304" pitchFamily="18" charset="0"/>
                <a:cs typeface="Times New Roman" panose="02020603050405020304" pitchFamily="18" charset="0"/>
              </a:rPr>
              <a:t>Employees are selected for layoff on the basis of their seniority or performance or a combination of both.</a:t>
            </a:r>
          </a:p>
        </p:txBody>
      </p:sp>
    </p:spTree>
    <p:extLst>
      <p:ext uri="{BB962C8B-B14F-4D97-AF65-F5344CB8AC3E}">
        <p14:creationId xmlns:p14="http://schemas.microsoft.com/office/powerpoint/2010/main" val="204294484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4786" name="AutoShape 2">
            <a:extLst>
              <a:ext uri="{FF2B5EF4-FFF2-40B4-BE49-F238E27FC236}">
                <a16:creationId xmlns:a16="http://schemas.microsoft.com/office/drawing/2014/main" id="{58A28D9F-E10A-7544-BFD0-1085BEF91C34}"/>
              </a:ext>
            </a:extLst>
          </p:cNvPr>
          <p:cNvSpPr>
            <a:spLocks noGrp="1" noChangeArrowheads="1"/>
          </p:cNvSpPr>
          <p:nvPr>
            <p:ph type="title"/>
          </p:nvPr>
        </p:nvSpPr>
        <p:spPr>
          <a:xfrm>
            <a:off x="1905000" y="381000"/>
            <a:ext cx="8077200" cy="990600"/>
          </a:xfrm>
          <a:ln/>
        </p:spPr>
        <p:txBody>
          <a:bodyPr>
            <a:normAutofit/>
          </a:bodyPr>
          <a:lstStyle/>
          <a:p>
            <a:pPr algn="ctr"/>
            <a:r>
              <a:rPr lang="en-US" altLang="en-US" sz="2800" b="1" dirty="0"/>
              <a:t>MANAGING HUMAN RESOURCE </a:t>
            </a:r>
            <a:br>
              <a:rPr lang="en-US" altLang="en-US" sz="2800" b="1" dirty="0"/>
            </a:br>
            <a:r>
              <a:rPr lang="en-US" altLang="en-US" sz="2800" b="1" dirty="0"/>
              <a:t>SURPLUS OR SHORTAGE</a:t>
            </a:r>
          </a:p>
        </p:txBody>
      </p:sp>
      <p:sp>
        <p:nvSpPr>
          <p:cNvPr id="374787" name="Rectangle 3">
            <a:extLst>
              <a:ext uri="{FF2B5EF4-FFF2-40B4-BE49-F238E27FC236}">
                <a16:creationId xmlns:a16="http://schemas.microsoft.com/office/drawing/2014/main" id="{BC78B715-DA12-7947-951E-211D483211EA}"/>
              </a:ext>
            </a:extLst>
          </p:cNvPr>
          <p:cNvSpPr>
            <a:spLocks noGrp="1" noChangeArrowheads="1"/>
          </p:cNvSpPr>
          <p:nvPr>
            <p:ph idx="1"/>
          </p:nvPr>
        </p:nvSpPr>
        <p:spPr>
          <a:xfrm>
            <a:off x="2500312" y="2043112"/>
            <a:ext cx="8539162" cy="3829051"/>
          </a:xfrm>
        </p:spPr>
        <p:txBody>
          <a:bodyPr>
            <a:noAutofit/>
          </a:bodyPr>
          <a:lstStyle/>
          <a:p>
            <a:r>
              <a:rPr lang="en-US" altLang="en-US" sz="2400" dirty="0">
                <a:latin typeface="Times New Roman" panose="02020603050405020304" pitchFamily="18" charset="0"/>
                <a:cs typeface="Times New Roman" panose="02020603050405020304" pitchFamily="18" charset="0"/>
              </a:rPr>
              <a:t>Downsizing approaches (cont’d)</a:t>
            </a:r>
          </a:p>
          <a:p>
            <a:pPr lvl="1"/>
            <a:r>
              <a:rPr lang="en-US" altLang="en-US" dirty="0">
                <a:latin typeface="Times New Roman" panose="02020603050405020304" pitchFamily="18" charset="0"/>
                <a:cs typeface="Times New Roman" panose="02020603050405020304" pitchFamily="18" charset="0"/>
              </a:rPr>
              <a:t>Outplacement services provided to displaced employees to give them support and assistance:</a:t>
            </a:r>
          </a:p>
          <a:p>
            <a:pPr lvl="2"/>
            <a:r>
              <a:rPr lang="en-US" altLang="en-US" sz="2400" dirty="0">
                <a:latin typeface="Times New Roman" panose="02020603050405020304" pitchFamily="18" charset="0"/>
                <a:cs typeface="Times New Roman" panose="02020603050405020304" pitchFamily="18" charset="0"/>
              </a:rPr>
              <a:t>Personal career counseling</a:t>
            </a:r>
          </a:p>
          <a:p>
            <a:pPr lvl="2"/>
            <a:r>
              <a:rPr lang="en-US" altLang="en-US" sz="2400" dirty="0">
                <a:latin typeface="Times New Roman" panose="02020603050405020304" pitchFamily="18" charset="0"/>
                <a:cs typeface="Times New Roman" panose="02020603050405020304" pitchFamily="18" charset="0"/>
              </a:rPr>
              <a:t>Resume preparation and typing services</a:t>
            </a:r>
          </a:p>
          <a:p>
            <a:pPr lvl="2"/>
            <a:r>
              <a:rPr lang="en-US" altLang="en-US" sz="2400" dirty="0">
                <a:latin typeface="Times New Roman" panose="02020603050405020304" pitchFamily="18" charset="0"/>
                <a:cs typeface="Times New Roman" panose="02020603050405020304" pitchFamily="18" charset="0"/>
              </a:rPr>
              <a:t>Interviewing workshops</a:t>
            </a:r>
          </a:p>
          <a:p>
            <a:pPr lvl="2"/>
            <a:r>
              <a:rPr lang="en-US" altLang="en-US" sz="2400" dirty="0">
                <a:latin typeface="Times New Roman" panose="02020603050405020304" pitchFamily="18" charset="0"/>
                <a:cs typeface="Times New Roman" panose="02020603050405020304" pitchFamily="18" charset="0"/>
              </a:rPr>
              <a:t>Referral assistance</a:t>
            </a:r>
          </a:p>
          <a:p>
            <a:pPr lvl="2"/>
            <a:r>
              <a:rPr lang="en-US" altLang="en-US" sz="2400" dirty="0">
                <a:latin typeface="Times New Roman" panose="02020603050405020304" pitchFamily="18" charset="0"/>
                <a:cs typeface="Times New Roman" panose="02020603050405020304" pitchFamily="18" charset="0"/>
              </a:rPr>
              <a:t>Severance payments </a:t>
            </a:r>
          </a:p>
          <a:p>
            <a:pPr lvl="2"/>
            <a:r>
              <a:rPr lang="en-US" altLang="en-US" sz="2400" dirty="0">
                <a:latin typeface="Times New Roman" panose="02020603050405020304" pitchFamily="18" charset="0"/>
                <a:cs typeface="Times New Roman" panose="02020603050405020304" pitchFamily="18" charset="0"/>
              </a:rPr>
              <a:t>Continuance of medical benefits</a:t>
            </a:r>
          </a:p>
          <a:p>
            <a:pPr lvl="2"/>
            <a:r>
              <a:rPr lang="en-US" altLang="en-US" sz="2400" dirty="0">
                <a:latin typeface="Times New Roman" panose="02020603050405020304" pitchFamily="18" charset="0"/>
                <a:cs typeface="Times New Roman" panose="02020603050405020304" pitchFamily="18" charset="0"/>
              </a:rPr>
              <a:t>Job retraining</a:t>
            </a:r>
          </a:p>
        </p:txBody>
      </p:sp>
    </p:spTree>
    <p:extLst>
      <p:ext uri="{BB962C8B-B14F-4D97-AF65-F5344CB8AC3E}">
        <p14:creationId xmlns:p14="http://schemas.microsoft.com/office/powerpoint/2010/main" val="156294275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6834" name="AutoShape 2">
            <a:extLst>
              <a:ext uri="{FF2B5EF4-FFF2-40B4-BE49-F238E27FC236}">
                <a16:creationId xmlns:a16="http://schemas.microsoft.com/office/drawing/2014/main" id="{18BE5246-3C91-F044-AE92-01F4C8FF1975}"/>
              </a:ext>
            </a:extLst>
          </p:cNvPr>
          <p:cNvSpPr>
            <a:spLocks noGrp="1" noChangeArrowheads="1"/>
          </p:cNvSpPr>
          <p:nvPr>
            <p:ph type="title"/>
          </p:nvPr>
        </p:nvSpPr>
        <p:spPr>
          <a:ln/>
        </p:spPr>
        <p:txBody>
          <a:bodyPr/>
          <a:lstStyle/>
          <a:p>
            <a:r>
              <a:rPr lang="en-US" altLang="en-US" b="1" dirty="0"/>
              <a:t>ASSESSING HR EFFECTIVENESS</a:t>
            </a:r>
          </a:p>
        </p:txBody>
      </p:sp>
      <p:sp>
        <p:nvSpPr>
          <p:cNvPr id="376835" name="Rectangle 3">
            <a:extLst>
              <a:ext uri="{FF2B5EF4-FFF2-40B4-BE49-F238E27FC236}">
                <a16:creationId xmlns:a16="http://schemas.microsoft.com/office/drawing/2014/main" id="{8E3A16A9-725A-774A-A1F4-000DEE9DFBBC}"/>
              </a:ext>
            </a:extLst>
          </p:cNvPr>
          <p:cNvSpPr>
            <a:spLocks noGrp="1" noChangeArrowheads="1"/>
          </p:cNvSpPr>
          <p:nvPr>
            <p:ph idx="1"/>
          </p:nvPr>
        </p:nvSpPr>
        <p:spPr/>
        <p:txBody>
          <a:bodyPr>
            <a:normAutofit/>
          </a:bodyPr>
          <a:lstStyle/>
          <a:p>
            <a:r>
              <a:rPr lang="en-US" altLang="en-US" sz="2400" dirty="0">
                <a:latin typeface="Times New Roman" panose="02020603050405020304" pitchFamily="18" charset="0"/>
                <a:cs typeface="Times New Roman" panose="02020603050405020304" pitchFamily="18" charset="0"/>
              </a:rPr>
              <a:t>Diagnostic Measures of HR Effectiveness</a:t>
            </a:r>
          </a:p>
          <a:p>
            <a:pPr lvl="1"/>
            <a:r>
              <a:rPr lang="en-US" altLang="en-US" dirty="0">
                <a:latin typeface="Times New Roman" panose="02020603050405020304" pitchFamily="18" charset="0"/>
                <a:cs typeface="Times New Roman" panose="02020603050405020304" pitchFamily="18" charset="0"/>
              </a:rPr>
              <a:t>HR expense per employee</a:t>
            </a:r>
          </a:p>
          <a:p>
            <a:pPr lvl="1"/>
            <a:r>
              <a:rPr lang="en-US" altLang="en-US" dirty="0">
                <a:latin typeface="Times New Roman" panose="02020603050405020304" pitchFamily="18" charset="0"/>
                <a:cs typeface="Times New Roman" panose="02020603050405020304" pitchFamily="18" charset="0"/>
              </a:rPr>
              <a:t>Compensation as a percent of expenses</a:t>
            </a:r>
          </a:p>
          <a:p>
            <a:pPr lvl="1"/>
            <a:r>
              <a:rPr lang="en-US" altLang="en-US" dirty="0">
                <a:latin typeface="Times New Roman" panose="02020603050405020304" pitchFamily="18" charset="0"/>
                <a:cs typeface="Times New Roman" panose="02020603050405020304" pitchFamily="18" charset="0"/>
              </a:rPr>
              <a:t>HR department expense as a percent of total expenses</a:t>
            </a:r>
          </a:p>
          <a:p>
            <a:pPr lvl="1"/>
            <a:r>
              <a:rPr lang="en-US" altLang="en-US" dirty="0">
                <a:latin typeface="Times New Roman" panose="02020603050405020304" pitchFamily="18" charset="0"/>
                <a:cs typeface="Times New Roman" panose="02020603050405020304" pitchFamily="18" charset="0"/>
              </a:rPr>
              <a:t>Cost of hires</a:t>
            </a:r>
          </a:p>
          <a:p>
            <a:pPr lvl="1"/>
            <a:r>
              <a:rPr lang="en-US" altLang="en-US" dirty="0">
                <a:latin typeface="Times New Roman" panose="02020603050405020304" pitchFamily="18" charset="0"/>
                <a:cs typeface="Times New Roman" panose="02020603050405020304" pitchFamily="18" charset="0"/>
              </a:rPr>
              <a:t>Turnover rates</a:t>
            </a:r>
          </a:p>
          <a:p>
            <a:pPr lvl="1"/>
            <a:r>
              <a:rPr lang="en-US" altLang="en-US" dirty="0">
                <a:latin typeface="Times New Roman" panose="02020603050405020304" pitchFamily="18" charset="0"/>
                <a:cs typeface="Times New Roman" panose="02020603050405020304" pitchFamily="18" charset="0"/>
              </a:rPr>
              <a:t>Absenteeism rates</a:t>
            </a:r>
          </a:p>
          <a:p>
            <a:pPr lvl="1"/>
            <a:r>
              <a:rPr lang="en-US" altLang="en-US" dirty="0">
                <a:latin typeface="Times New Roman" panose="02020603050405020304" pitchFamily="18" charset="0"/>
                <a:cs typeface="Times New Roman" panose="02020603050405020304" pitchFamily="18" charset="0"/>
              </a:rPr>
              <a:t>Worker’s compensation per employee</a:t>
            </a:r>
          </a:p>
        </p:txBody>
      </p:sp>
      <p:sp>
        <p:nvSpPr>
          <p:cNvPr id="5" name="Slide Number Placeholder 4">
            <a:extLst>
              <a:ext uri="{FF2B5EF4-FFF2-40B4-BE49-F238E27FC236}">
                <a16:creationId xmlns:a16="http://schemas.microsoft.com/office/drawing/2014/main" id="{CE808D61-01A6-464D-AD22-D0E70D3C2AF9}"/>
              </a:ext>
            </a:extLst>
          </p:cNvPr>
          <p:cNvSpPr>
            <a:spLocks noGrp="1"/>
          </p:cNvSpPr>
          <p:nvPr>
            <p:ph type="sldNum" sz="quarter" idx="4294967295"/>
          </p:nvPr>
        </p:nvSpPr>
        <p:spPr>
          <a:xfrm>
            <a:off x="8610600" y="6356350"/>
            <a:ext cx="2743200" cy="365125"/>
          </a:xfrm>
          <a:prstGeom prst="rect">
            <a:avLst/>
          </a:prstGeom>
        </p:spPr>
        <p:txBody>
          <a:bodyPr/>
          <a:lstStyle/>
          <a:p>
            <a:r>
              <a:rPr lang="en-US" altLang="en-US"/>
              <a:t>2</a:t>
            </a:r>
            <a:r>
              <a:rPr lang="en-US" altLang="en-US">
                <a:cs typeface="Arial" panose="020B0604020202020204" pitchFamily="34" charset="0"/>
              </a:rPr>
              <a:t>–</a:t>
            </a:r>
            <a:fld id="{B0A1F4EA-5B65-6040-AC81-879ADF4C3A38}" type="slidenum">
              <a:rPr lang="en-US" altLang="en-US"/>
              <a:pPr/>
              <a:t>32</a:t>
            </a:fld>
            <a:endParaRPr lang="en-US" altLang="en-US"/>
          </a:p>
        </p:txBody>
      </p:sp>
    </p:spTree>
    <p:extLst>
      <p:ext uri="{BB962C8B-B14F-4D97-AF65-F5344CB8AC3E}">
        <p14:creationId xmlns:p14="http://schemas.microsoft.com/office/powerpoint/2010/main" val="176359713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7858" name="AutoShape 2">
            <a:extLst>
              <a:ext uri="{FF2B5EF4-FFF2-40B4-BE49-F238E27FC236}">
                <a16:creationId xmlns:a16="http://schemas.microsoft.com/office/drawing/2014/main" id="{0E4276A2-1214-4047-96C6-8616F45AF2A4}"/>
              </a:ext>
            </a:extLst>
          </p:cNvPr>
          <p:cNvSpPr>
            <a:spLocks noGrp="1" noChangeArrowheads="1"/>
          </p:cNvSpPr>
          <p:nvPr>
            <p:ph type="title"/>
          </p:nvPr>
        </p:nvSpPr>
        <p:spPr>
          <a:xfrm>
            <a:off x="900113" y="323850"/>
            <a:ext cx="3774757" cy="1143000"/>
          </a:xfrm>
          <a:ln/>
        </p:spPr>
        <p:txBody>
          <a:bodyPr>
            <a:normAutofit fontScale="90000"/>
          </a:bodyPr>
          <a:lstStyle/>
          <a:p>
            <a:pPr algn="ctr"/>
            <a:r>
              <a:rPr lang="en-US" altLang="en-US" b="1" dirty="0"/>
              <a:t> OVERVIEW OF THE HR EVALUATION PROCESS</a:t>
            </a:r>
          </a:p>
        </p:txBody>
      </p:sp>
      <p:pic>
        <p:nvPicPr>
          <p:cNvPr id="377861" name="Picture 5" descr="C:\My Documents\PowerPoint Files\Books\South-Western\HRM10e\HRM10e GIFS\02-10.gif">
            <a:extLst>
              <a:ext uri="{FF2B5EF4-FFF2-40B4-BE49-F238E27FC236}">
                <a16:creationId xmlns:a16="http://schemas.microsoft.com/office/drawing/2014/main" id="{0340B9BB-F374-CC42-9A8C-ED5EE58D810A}"/>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618038" y="381000"/>
            <a:ext cx="4068762" cy="6096000"/>
          </a:xfrm>
          <a:prstGeom prst="rect">
            <a:avLst/>
          </a:prstGeom>
          <a:noFill/>
          <a:extLst>
            <a:ext uri="{909E8E84-426E-40DD-AFC4-6F175D3DCCD1}">
              <a14:hiddenFill xmlns:a14="http://schemas.microsoft.com/office/drawing/2010/main">
                <a:solidFill>
                  <a:srgbClr val="FFFFFF"/>
                </a:solidFill>
              </a14:hiddenFill>
            </a:ext>
          </a:extLst>
        </p:spPr>
      </p:pic>
      <p:sp>
        <p:nvSpPr>
          <p:cNvPr id="377859" name="Rectangle 3">
            <a:extLst>
              <a:ext uri="{FF2B5EF4-FFF2-40B4-BE49-F238E27FC236}">
                <a16:creationId xmlns:a16="http://schemas.microsoft.com/office/drawing/2014/main" id="{0110C8EA-A524-3043-A22E-8E10682A098D}"/>
              </a:ext>
            </a:extLst>
          </p:cNvPr>
          <p:cNvSpPr>
            <a:spLocks noChangeArrowheads="1"/>
          </p:cNvSpPr>
          <p:nvPr/>
        </p:nvSpPr>
        <p:spPr bwMode="auto">
          <a:xfrm>
            <a:off x="800100" y="6384667"/>
            <a:ext cx="1066800"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lIns="0" tIns="0" rIns="0" bIns="0" anchor="ctr">
            <a:spAutoFit/>
          </a:bodyPr>
          <a:lstStyle/>
          <a:p>
            <a:pPr algn="r">
              <a:lnSpc>
                <a:spcPct val="100000"/>
              </a:lnSpc>
              <a:spcBef>
                <a:spcPct val="50000"/>
              </a:spcBef>
            </a:pPr>
            <a:r>
              <a:rPr lang="en-US" altLang="en-US" sz="1200" b="1" i="1">
                <a:latin typeface="Arial" panose="020B0604020202020204" pitchFamily="34" charset="0"/>
              </a:rPr>
              <a:t>Figure 2</a:t>
            </a:r>
            <a:r>
              <a:rPr lang="en-US" altLang="en-US" sz="1200" b="1" i="1">
                <a:latin typeface="Arial" panose="020B0604020202020204" pitchFamily="34" charset="0"/>
                <a:cs typeface="Arial" panose="020B0604020202020204" pitchFamily="34" charset="0"/>
              </a:rPr>
              <a:t>–10</a:t>
            </a:r>
            <a:endParaRPr lang="en-US" altLang="en-US" sz="1200" b="1" i="1">
              <a:latin typeface="Arial" panose="020B0604020202020204" pitchFamily="34" charset="0"/>
            </a:endParaRPr>
          </a:p>
        </p:txBody>
      </p:sp>
    </p:spTree>
    <p:extLst>
      <p:ext uri="{BB962C8B-B14F-4D97-AF65-F5344CB8AC3E}">
        <p14:creationId xmlns:p14="http://schemas.microsoft.com/office/powerpoint/2010/main" val="3460961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82" name="AutoShape 2">
            <a:extLst>
              <a:ext uri="{FF2B5EF4-FFF2-40B4-BE49-F238E27FC236}">
                <a16:creationId xmlns:a16="http://schemas.microsoft.com/office/drawing/2014/main" id="{FC58D624-6B99-0841-A0EF-76925D93C031}"/>
              </a:ext>
            </a:extLst>
          </p:cNvPr>
          <p:cNvSpPr>
            <a:spLocks noGrp="1" noChangeArrowheads="1"/>
          </p:cNvSpPr>
          <p:nvPr>
            <p:ph type="title"/>
          </p:nvPr>
        </p:nvSpPr>
        <p:spPr>
          <a:ln/>
        </p:spPr>
        <p:txBody>
          <a:bodyPr/>
          <a:lstStyle/>
          <a:p>
            <a:r>
              <a:rPr lang="en-US" altLang="en-US" b="1" dirty="0"/>
              <a:t>ASSESSING HR EFFECTIVENESS</a:t>
            </a:r>
          </a:p>
        </p:txBody>
      </p:sp>
      <p:sp>
        <p:nvSpPr>
          <p:cNvPr id="378883" name="Rectangle 3">
            <a:extLst>
              <a:ext uri="{FF2B5EF4-FFF2-40B4-BE49-F238E27FC236}">
                <a16:creationId xmlns:a16="http://schemas.microsoft.com/office/drawing/2014/main" id="{553BF803-E255-7A43-AEE8-C839AD270B04}"/>
              </a:ext>
            </a:extLst>
          </p:cNvPr>
          <p:cNvSpPr>
            <a:spLocks noGrp="1" noChangeArrowheads="1"/>
          </p:cNvSpPr>
          <p:nvPr>
            <p:ph idx="1"/>
          </p:nvPr>
        </p:nvSpPr>
        <p:spPr>
          <a:xfrm>
            <a:off x="942974" y="2071688"/>
            <a:ext cx="10410825" cy="3960890"/>
          </a:xfrm>
        </p:spPr>
        <p:txBody>
          <a:bodyPr>
            <a:normAutofit lnSpcReduction="10000"/>
          </a:bodyPr>
          <a:lstStyle/>
          <a:p>
            <a:pPr>
              <a:tabLst>
                <a:tab pos="3538538" algn="l"/>
                <a:tab pos="4972050" algn="l"/>
              </a:tabLst>
            </a:pPr>
            <a:r>
              <a:rPr lang="en-US" altLang="en-US" sz="2400" b="1" dirty="0">
                <a:latin typeface="Times New Roman" panose="02020603050405020304" pitchFamily="18" charset="0"/>
                <a:cs typeface="Times New Roman" panose="02020603050405020304" pitchFamily="18" charset="0"/>
              </a:rPr>
              <a:t>HR Audit</a:t>
            </a:r>
          </a:p>
          <a:p>
            <a:pPr lvl="1">
              <a:lnSpc>
                <a:spcPct val="100000"/>
              </a:lnSpc>
              <a:tabLst>
                <a:tab pos="3538538" algn="l"/>
                <a:tab pos="4972050" algn="l"/>
              </a:tabLst>
            </a:pPr>
            <a:r>
              <a:rPr lang="en-US" altLang="en-US" sz="1800" dirty="0">
                <a:latin typeface="Times New Roman" panose="02020603050405020304" pitchFamily="18" charset="0"/>
                <a:cs typeface="Times New Roman" panose="02020603050405020304" pitchFamily="18" charset="0"/>
              </a:rPr>
              <a:t>A formal research effort that evaluates the current state of HR management in an organization</a:t>
            </a:r>
          </a:p>
          <a:p>
            <a:pPr lvl="1">
              <a:lnSpc>
                <a:spcPct val="100000"/>
              </a:lnSpc>
              <a:tabLst>
                <a:tab pos="3538538" algn="l"/>
                <a:tab pos="4972050" algn="l"/>
              </a:tabLst>
            </a:pPr>
            <a:r>
              <a:rPr lang="en-US" altLang="en-US" sz="1800" dirty="0">
                <a:latin typeface="Times New Roman" panose="02020603050405020304" pitchFamily="18" charset="0"/>
                <a:cs typeface="Times New Roman" panose="02020603050405020304" pitchFamily="18" charset="0"/>
              </a:rPr>
              <a:t>Audit areas:</a:t>
            </a:r>
          </a:p>
          <a:p>
            <a:pPr lvl="2">
              <a:lnSpc>
                <a:spcPct val="100000"/>
              </a:lnSpc>
              <a:tabLst>
                <a:tab pos="3538538" algn="l"/>
                <a:tab pos="4972050" algn="l"/>
              </a:tabLst>
            </a:pPr>
            <a:r>
              <a:rPr lang="en-US" altLang="en-US" sz="1800" dirty="0">
                <a:latin typeface="Times New Roman" panose="02020603050405020304" pitchFamily="18" charset="0"/>
                <a:cs typeface="Times New Roman" panose="02020603050405020304" pitchFamily="18" charset="0"/>
              </a:rPr>
              <a:t>Legal compliance (e.g., EEO, OSHA, ERISA, and FMLA)</a:t>
            </a:r>
          </a:p>
          <a:p>
            <a:pPr lvl="2">
              <a:lnSpc>
                <a:spcPct val="100000"/>
              </a:lnSpc>
              <a:tabLst>
                <a:tab pos="3538538" algn="l"/>
                <a:tab pos="4972050" algn="l"/>
              </a:tabLst>
            </a:pPr>
            <a:r>
              <a:rPr lang="en-US" altLang="en-US" sz="1800" dirty="0">
                <a:latin typeface="Times New Roman" panose="02020603050405020304" pitchFamily="18" charset="0"/>
                <a:cs typeface="Times New Roman" panose="02020603050405020304" pitchFamily="18" charset="0"/>
              </a:rPr>
              <a:t>Current job specifications and descriptions</a:t>
            </a:r>
          </a:p>
          <a:p>
            <a:pPr lvl="2">
              <a:lnSpc>
                <a:spcPct val="100000"/>
              </a:lnSpc>
              <a:tabLst>
                <a:tab pos="3538538" algn="l"/>
                <a:tab pos="4972050" algn="l"/>
              </a:tabLst>
            </a:pPr>
            <a:r>
              <a:rPr lang="en-US" altLang="en-US" sz="1800" dirty="0">
                <a:latin typeface="Times New Roman" panose="02020603050405020304" pitchFamily="18" charset="0"/>
                <a:cs typeface="Times New Roman" panose="02020603050405020304" pitchFamily="18" charset="0"/>
              </a:rPr>
              <a:t>Valid recruiting and selection process</a:t>
            </a:r>
          </a:p>
          <a:p>
            <a:pPr lvl="2">
              <a:lnSpc>
                <a:spcPct val="100000"/>
              </a:lnSpc>
              <a:tabLst>
                <a:tab pos="3538538" algn="l"/>
                <a:tab pos="4972050" algn="l"/>
              </a:tabLst>
            </a:pPr>
            <a:r>
              <a:rPr lang="en-US" altLang="en-US" sz="1800" dirty="0">
                <a:latin typeface="Times New Roman" panose="02020603050405020304" pitchFamily="18" charset="0"/>
                <a:cs typeface="Times New Roman" panose="02020603050405020304" pitchFamily="18" charset="0"/>
              </a:rPr>
              <a:t>Formal wage and salary system	• Benefits</a:t>
            </a:r>
          </a:p>
          <a:p>
            <a:pPr lvl="2">
              <a:lnSpc>
                <a:spcPct val="100000"/>
              </a:lnSpc>
              <a:tabLst>
                <a:tab pos="3538538" algn="l"/>
                <a:tab pos="4972050" algn="l"/>
              </a:tabLst>
            </a:pPr>
            <a:r>
              <a:rPr lang="en-US" altLang="en-US" sz="1800" dirty="0">
                <a:latin typeface="Times New Roman" panose="02020603050405020304" pitchFamily="18" charset="0"/>
                <a:cs typeface="Times New Roman" panose="02020603050405020304" pitchFamily="18" charset="0"/>
              </a:rPr>
              <a:t>Employee handbook</a:t>
            </a:r>
          </a:p>
          <a:p>
            <a:pPr lvl="2">
              <a:lnSpc>
                <a:spcPct val="100000"/>
              </a:lnSpc>
              <a:tabLst>
                <a:tab pos="3538538" algn="l"/>
                <a:tab pos="4972050" algn="l"/>
              </a:tabLst>
            </a:pPr>
            <a:r>
              <a:rPr lang="en-US" altLang="en-US" sz="1800" dirty="0">
                <a:latin typeface="Times New Roman" panose="02020603050405020304" pitchFamily="18" charset="0"/>
                <a:cs typeface="Times New Roman" panose="02020603050405020304" pitchFamily="18" charset="0"/>
              </a:rPr>
              <a:t>Absenteeism and turnover control</a:t>
            </a:r>
          </a:p>
          <a:p>
            <a:pPr lvl="2">
              <a:lnSpc>
                <a:spcPct val="100000"/>
              </a:lnSpc>
              <a:tabLst>
                <a:tab pos="3538538" algn="l"/>
                <a:tab pos="4972050" algn="l"/>
              </a:tabLst>
            </a:pPr>
            <a:r>
              <a:rPr lang="en-US" altLang="en-US" sz="1800" dirty="0">
                <a:latin typeface="Times New Roman" panose="02020603050405020304" pitchFamily="18" charset="0"/>
                <a:cs typeface="Times New Roman" panose="02020603050405020304" pitchFamily="18" charset="0"/>
              </a:rPr>
              <a:t>Grievance resolution process</a:t>
            </a:r>
          </a:p>
          <a:p>
            <a:pPr lvl="2">
              <a:lnSpc>
                <a:spcPct val="100000"/>
              </a:lnSpc>
              <a:tabLst>
                <a:tab pos="3538538" algn="l"/>
                <a:tab pos="4972050" algn="l"/>
              </a:tabLst>
            </a:pPr>
            <a:r>
              <a:rPr lang="en-US" altLang="en-US" sz="1800" dirty="0">
                <a:latin typeface="Times New Roman" panose="02020603050405020304" pitchFamily="18" charset="0"/>
                <a:cs typeface="Times New Roman" panose="02020603050405020304" pitchFamily="18" charset="0"/>
              </a:rPr>
              <a:t>Orientation program	• Training and development</a:t>
            </a:r>
          </a:p>
          <a:p>
            <a:pPr lvl="2">
              <a:lnSpc>
                <a:spcPct val="100000"/>
              </a:lnSpc>
              <a:tabLst>
                <a:tab pos="3538538" algn="l"/>
                <a:tab pos="4972050" algn="l"/>
              </a:tabLst>
            </a:pPr>
            <a:r>
              <a:rPr lang="en-US" altLang="en-US" sz="1800" dirty="0">
                <a:latin typeface="Times New Roman" panose="02020603050405020304" pitchFamily="18" charset="0"/>
                <a:cs typeface="Times New Roman" panose="02020603050405020304" pitchFamily="18" charset="0"/>
              </a:rPr>
              <a:t>Performance management system</a:t>
            </a:r>
          </a:p>
        </p:txBody>
      </p:sp>
    </p:spTree>
    <p:extLst>
      <p:ext uri="{BB962C8B-B14F-4D97-AF65-F5344CB8AC3E}">
        <p14:creationId xmlns:p14="http://schemas.microsoft.com/office/powerpoint/2010/main" val="235101190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908" name="AutoShape 4">
            <a:extLst>
              <a:ext uri="{FF2B5EF4-FFF2-40B4-BE49-F238E27FC236}">
                <a16:creationId xmlns:a16="http://schemas.microsoft.com/office/drawing/2014/main" id="{1CAFD4FD-BAFB-B543-8D33-7E6CDFC2D42E}"/>
              </a:ext>
            </a:extLst>
          </p:cNvPr>
          <p:cNvSpPr>
            <a:spLocks noGrp="1" noChangeArrowheads="1"/>
          </p:cNvSpPr>
          <p:nvPr>
            <p:ph type="title"/>
          </p:nvPr>
        </p:nvSpPr>
        <p:spPr>
          <a:ln/>
        </p:spPr>
        <p:txBody>
          <a:bodyPr/>
          <a:lstStyle/>
          <a:p>
            <a:r>
              <a:rPr lang="en-US" altLang="en-US" b="1" dirty="0"/>
              <a:t>USING HR RESEARCH FOR ASSESSMENT</a:t>
            </a:r>
          </a:p>
        </p:txBody>
      </p:sp>
      <p:sp>
        <p:nvSpPr>
          <p:cNvPr id="379909" name="Rectangle 5">
            <a:extLst>
              <a:ext uri="{FF2B5EF4-FFF2-40B4-BE49-F238E27FC236}">
                <a16:creationId xmlns:a16="http://schemas.microsoft.com/office/drawing/2014/main" id="{CEBFE3E4-AAD9-9845-8F69-016BCFAC3B6E}"/>
              </a:ext>
            </a:extLst>
          </p:cNvPr>
          <p:cNvSpPr>
            <a:spLocks noGrp="1" noChangeArrowheads="1"/>
          </p:cNvSpPr>
          <p:nvPr>
            <p:ph idx="1"/>
          </p:nvPr>
        </p:nvSpPr>
        <p:spPr/>
        <p:txBody>
          <a:bodyPr>
            <a:normAutofit/>
          </a:bodyPr>
          <a:lstStyle/>
          <a:p>
            <a:r>
              <a:rPr lang="en-US" altLang="en-US" sz="2400" dirty="0">
                <a:latin typeface="Times New Roman" panose="02020603050405020304" pitchFamily="18" charset="0"/>
                <a:cs typeface="Times New Roman" panose="02020603050405020304" pitchFamily="18" charset="0"/>
              </a:rPr>
              <a:t>HR Research</a:t>
            </a:r>
          </a:p>
          <a:p>
            <a:pPr lvl="1"/>
            <a:r>
              <a:rPr lang="en-US" altLang="en-US" dirty="0">
                <a:latin typeface="Times New Roman" panose="02020603050405020304" pitchFamily="18" charset="0"/>
                <a:cs typeface="Times New Roman" panose="02020603050405020304" pitchFamily="18" charset="0"/>
              </a:rPr>
              <a:t>The analysis of data from HR records to determine the effectiveness of past and present HR practices.</a:t>
            </a:r>
          </a:p>
          <a:p>
            <a:r>
              <a:rPr lang="en-US" altLang="en-US" sz="2400" dirty="0">
                <a:latin typeface="Times New Roman" panose="02020603050405020304" pitchFamily="18" charset="0"/>
                <a:cs typeface="Times New Roman" panose="02020603050405020304" pitchFamily="18" charset="0"/>
              </a:rPr>
              <a:t>Primary Research</a:t>
            </a:r>
          </a:p>
          <a:p>
            <a:pPr lvl="1"/>
            <a:r>
              <a:rPr lang="en-US" altLang="en-US" dirty="0">
                <a:latin typeface="Times New Roman" panose="02020603050405020304" pitchFamily="18" charset="0"/>
                <a:cs typeface="Times New Roman" panose="02020603050405020304" pitchFamily="18" charset="0"/>
              </a:rPr>
              <a:t>Research method in which data are gathered first-hand for the specific project being conducted.</a:t>
            </a:r>
          </a:p>
          <a:p>
            <a:r>
              <a:rPr lang="en-US" altLang="en-US" sz="2400" dirty="0">
                <a:latin typeface="Times New Roman" panose="02020603050405020304" pitchFamily="18" charset="0"/>
                <a:cs typeface="Times New Roman" panose="02020603050405020304" pitchFamily="18" charset="0"/>
              </a:rPr>
              <a:t>Secondary Research</a:t>
            </a:r>
          </a:p>
          <a:p>
            <a:pPr lvl="1"/>
            <a:r>
              <a:rPr lang="en-US" altLang="en-US" dirty="0">
                <a:latin typeface="Times New Roman" panose="02020603050405020304" pitchFamily="18" charset="0"/>
                <a:cs typeface="Times New Roman" panose="02020603050405020304" pitchFamily="18" charset="0"/>
              </a:rPr>
              <a:t>Research method using data already gathered by others and reported in books, articles in professional journals, or other sources.</a:t>
            </a:r>
          </a:p>
        </p:txBody>
      </p:sp>
    </p:spTree>
    <p:extLst>
      <p:ext uri="{BB962C8B-B14F-4D97-AF65-F5344CB8AC3E}">
        <p14:creationId xmlns:p14="http://schemas.microsoft.com/office/powerpoint/2010/main" val="412636616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0930" name="AutoShape 2">
            <a:extLst>
              <a:ext uri="{FF2B5EF4-FFF2-40B4-BE49-F238E27FC236}">
                <a16:creationId xmlns:a16="http://schemas.microsoft.com/office/drawing/2014/main" id="{6423492C-5B66-2B45-AA5F-6D03CB79B556}"/>
              </a:ext>
            </a:extLst>
          </p:cNvPr>
          <p:cNvSpPr>
            <a:spLocks noGrp="1" noChangeArrowheads="1"/>
          </p:cNvSpPr>
          <p:nvPr>
            <p:ph type="title"/>
          </p:nvPr>
        </p:nvSpPr>
        <p:spPr>
          <a:ln/>
        </p:spPr>
        <p:txBody>
          <a:bodyPr>
            <a:normAutofit/>
          </a:bodyPr>
          <a:lstStyle/>
          <a:p>
            <a:r>
              <a:rPr lang="en-US" altLang="en-US" sz="2800" b="1" dirty="0"/>
              <a:t>HR PERFORMANCE AND BENCHMARKING</a:t>
            </a:r>
          </a:p>
        </p:txBody>
      </p:sp>
      <p:sp>
        <p:nvSpPr>
          <p:cNvPr id="380931" name="Rectangle 3">
            <a:extLst>
              <a:ext uri="{FF2B5EF4-FFF2-40B4-BE49-F238E27FC236}">
                <a16:creationId xmlns:a16="http://schemas.microsoft.com/office/drawing/2014/main" id="{1A548192-37D2-8946-9750-C0236439DFAB}"/>
              </a:ext>
            </a:extLst>
          </p:cNvPr>
          <p:cNvSpPr>
            <a:spLocks noGrp="1" noChangeArrowheads="1"/>
          </p:cNvSpPr>
          <p:nvPr>
            <p:ph idx="1"/>
          </p:nvPr>
        </p:nvSpPr>
        <p:spPr/>
        <p:txBody>
          <a:bodyPr/>
          <a:lstStyle/>
          <a:p>
            <a:r>
              <a:rPr lang="en-US" altLang="en-US" dirty="0">
                <a:latin typeface="Times New Roman" panose="02020603050405020304" pitchFamily="18" charset="0"/>
                <a:cs typeface="Times New Roman" panose="02020603050405020304" pitchFamily="18" charset="0"/>
              </a:rPr>
              <a:t>Benchmarking</a:t>
            </a:r>
          </a:p>
          <a:p>
            <a:pPr lvl="1"/>
            <a:r>
              <a:rPr lang="en-US" altLang="en-US" dirty="0">
                <a:latin typeface="Times New Roman" panose="02020603050405020304" pitchFamily="18" charset="0"/>
                <a:cs typeface="Times New Roman" panose="02020603050405020304" pitchFamily="18" charset="0"/>
              </a:rPr>
              <a:t>Comparing specific measures of performance against data on those measures in other “best practice” organizations</a:t>
            </a:r>
          </a:p>
          <a:p>
            <a:r>
              <a:rPr lang="en-US" altLang="en-US" dirty="0">
                <a:latin typeface="Times New Roman" panose="02020603050405020304" pitchFamily="18" charset="0"/>
                <a:cs typeface="Times New Roman" panose="02020603050405020304" pitchFamily="18" charset="0"/>
              </a:rPr>
              <a:t>Common Benchmarks</a:t>
            </a:r>
          </a:p>
          <a:p>
            <a:pPr lvl="1"/>
            <a:r>
              <a:rPr lang="en-US" altLang="en-US" dirty="0">
                <a:latin typeface="Times New Roman" panose="02020603050405020304" pitchFamily="18" charset="0"/>
                <a:cs typeface="Times New Roman" panose="02020603050405020304" pitchFamily="18" charset="0"/>
              </a:rPr>
              <a:t>Total compensation as a percentage of net income before taxes</a:t>
            </a:r>
          </a:p>
          <a:p>
            <a:pPr lvl="1"/>
            <a:r>
              <a:rPr lang="en-US" altLang="en-US" dirty="0">
                <a:latin typeface="Times New Roman" panose="02020603050405020304" pitchFamily="18" charset="0"/>
                <a:cs typeface="Times New Roman" panose="02020603050405020304" pitchFamily="18" charset="0"/>
              </a:rPr>
              <a:t>Percent of management positions filled internally</a:t>
            </a:r>
          </a:p>
          <a:p>
            <a:pPr lvl="1"/>
            <a:r>
              <a:rPr lang="en-US" altLang="en-US" dirty="0">
                <a:latin typeface="Times New Roman" panose="02020603050405020304" pitchFamily="18" charset="0"/>
                <a:cs typeface="Times New Roman" panose="02020603050405020304" pitchFamily="18" charset="0"/>
              </a:rPr>
              <a:t>Dollar sales per employee</a:t>
            </a:r>
          </a:p>
          <a:p>
            <a:pPr lvl="1"/>
            <a:r>
              <a:rPr lang="en-US" altLang="en-US" dirty="0">
                <a:latin typeface="Times New Roman" panose="02020603050405020304" pitchFamily="18" charset="0"/>
                <a:cs typeface="Times New Roman" panose="02020603050405020304" pitchFamily="18" charset="0"/>
              </a:rPr>
              <a:t>Benefits as a percentage of payroll cost</a:t>
            </a:r>
          </a:p>
        </p:txBody>
      </p:sp>
      <p:sp>
        <p:nvSpPr>
          <p:cNvPr id="5" name="Slide Number Placeholder 4">
            <a:extLst>
              <a:ext uri="{FF2B5EF4-FFF2-40B4-BE49-F238E27FC236}">
                <a16:creationId xmlns:a16="http://schemas.microsoft.com/office/drawing/2014/main" id="{8DE13AE9-3043-FA42-91FE-F825C531D171}"/>
              </a:ext>
            </a:extLst>
          </p:cNvPr>
          <p:cNvSpPr>
            <a:spLocks noGrp="1"/>
          </p:cNvSpPr>
          <p:nvPr>
            <p:ph type="sldNum" sz="quarter" idx="4294967295"/>
          </p:nvPr>
        </p:nvSpPr>
        <p:spPr>
          <a:xfrm>
            <a:off x="8610600" y="6356350"/>
            <a:ext cx="2743200" cy="365125"/>
          </a:xfrm>
          <a:prstGeom prst="rect">
            <a:avLst/>
          </a:prstGeom>
        </p:spPr>
        <p:txBody>
          <a:bodyPr/>
          <a:lstStyle/>
          <a:p>
            <a:r>
              <a:rPr lang="en-US" altLang="en-US"/>
              <a:t>2</a:t>
            </a:r>
            <a:r>
              <a:rPr lang="en-US" altLang="en-US">
                <a:cs typeface="Arial" panose="020B0604020202020204" pitchFamily="34" charset="0"/>
              </a:rPr>
              <a:t>–</a:t>
            </a:r>
            <a:fld id="{C8864570-C602-8941-BD2B-73FF950F1A8D}" type="slidenum">
              <a:rPr lang="en-US" altLang="en-US"/>
              <a:pPr/>
              <a:t>36</a:t>
            </a:fld>
            <a:endParaRPr lang="en-US" altLang="en-US"/>
          </a:p>
        </p:txBody>
      </p:sp>
    </p:spTree>
    <p:extLst>
      <p:ext uri="{BB962C8B-B14F-4D97-AF65-F5344CB8AC3E}">
        <p14:creationId xmlns:p14="http://schemas.microsoft.com/office/powerpoint/2010/main" val="272670449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1954" name="AutoShape 2">
            <a:extLst>
              <a:ext uri="{FF2B5EF4-FFF2-40B4-BE49-F238E27FC236}">
                <a16:creationId xmlns:a16="http://schemas.microsoft.com/office/drawing/2014/main" id="{521A757A-C848-C14F-BC09-E78173D4EC4D}"/>
              </a:ext>
            </a:extLst>
          </p:cNvPr>
          <p:cNvSpPr>
            <a:spLocks noGrp="1" noChangeArrowheads="1"/>
          </p:cNvSpPr>
          <p:nvPr>
            <p:ph type="title"/>
          </p:nvPr>
        </p:nvSpPr>
        <p:spPr>
          <a:ln/>
        </p:spPr>
        <p:txBody>
          <a:bodyPr/>
          <a:lstStyle/>
          <a:p>
            <a:r>
              <a:rPr lang="en-US" altLang="en-US" b="1" dirty="0"/>
              <a:t>DOING THE BENCHMARKING ANALYSIS</a:t>
            </a:r>
          </a:p>
        </p:txBody>
      </p:sp>
      <p:sp>
        <p:nvSpPr>
          <p:cNvPr id="381955" name="Rectangle 3">
            <a:extLst>
              <a:ext uri="{FF2B5EF4-FFF2-40B4-BE49-F238E27FC236}">
                <a16:creationId xmlns:a16="http://schemas.microsoft.com/office/drawing/2014/main" id="{F11AC785-AB8B-5D44-87BE-A5A21419D287}"/>
              </a:ext>
            </a:extLst>
          </p:cNvPr>
          <p:cNvSpPr>
            <a:spLocks noGrp="1" noChangeArrowheads="1"/>
          </p:cNvSpPr>
          <p:nvPr>
            <p:ph idx="1"/>
          </p:nvPr>
        </p:nvSpPr>
        <p:spPr>
          <a:xfrm>
            <a:off x="2209800" y="1841501"/>
            <a:ext cx="7772400" cy="1295400"/>
          </a:xfrm>
        </p:spPr>
        <p:txBody>
          <a:bodyPr>
            <a:normAutofit/>
          </a:bodyPr>
          <a:lstStyle/>
          <a:p>
            <a:pPr>
              <a:tabLst>
                <a:tab pos="2003425" algn="ctr"/>
              </a:tabLst>
            </a:pPr>
            <a:r>
              <a:rPr lang="en-US" altLang="en-US" sz="2400" dirty="0">
                <a:latin typeface="Times New Roman" panose="02020603050405020304" pitchFamily="18" charset="0"/>
                <a:cs typeface="Times New Roman" panose="02020603050405020304" pitchFamily="18" charset="0"/>
              </a:rPr>
              <a:t>Return on Investment (ROI)</a:t>
            </a:r>
          </a:p>
          <a:p>
            <a:pPr lvl="1">
              <a:tabLst>
                <a:tab pos="2003425" algn="ctr"/>
              </a:tabLst>
            </a:pPr>
            <a:r>
              <a:rPr lang="en-US" altLang="en-US" dirty="0">
                <a:latin typeface="Times New Roman" panose="02020603050405020304" pitchFamily="18" charset="0"/>
                <a:cs typeface="Times New Roman" panose="02020603050405020304" pitchFamily="18" charset="0"/>
              </a:rPr>
              <a:t>Calculation showing the value of expenditures for HR activities.</a:t>
            </a:r>
          </a:p>
        </p:txBody>
      </p:sp>
      <p:sp>
        <p:nvSpPr>
          <p:cNvPr id="7" name="Slide Number Placeholder 4">
            <a:extLst>
              <a:ext uri="{FF2B5EF4-FFF2-40B4-BE49-F238E27FC236}">
                <a16:creationId xmlns:a16="http://schemas.microsoft.com/office/drawing/2014/main" id="{B470CB94-7673-6E4D-AE0E-DFA6A0B7708D}"/>
              </a:ext>
            </a:extLst>
          </p:cNvPr>
          <p:cNvSpPr>
            <a:spLocks noGrp="1"/>
          </p:cNvSpPr>
          <p:nvPr>
            <p:ph type="sldNum" sz="quarter" idx="4294967295"/>
          </p:nvPr>
        </p:nvSpPr>
        <p:spPr>
          <a:xfrm>
            <a:off x="8610600" y="6356350"/>
            <a:ext cx="2743200" cy="365125"/>
          </a:xfrm>
          <a:prstGeom prst="rect">
            <a:avLst/>
          </a:prstGeom>
        </p:spPr>
        <p:txBody>
          <a:bodyPr/>
          <a:lstStyle/>
          <a:p>
            <a:r>
              <a:rPr lang="en-US" altLang="en-US"/>
              <a:t>2</a:t>
            </a:r>
            <a:r>
              <a:rPr lang="en-US" altLang="en-US">
                <a:cs typeface="Arial" panose="020B0604020202020204" pitchFamily="34" charset="0"/>
              </a:rPr>
              <a:t>–</a:t>
            </a:r>
            <a:fld id="{97FEBE6C-7166-A843-826D-620EA6574DF6}" type="slidenum">
              <a:rPr lang="en-US" altLang="en-US"/>
              <a:pPr/>
              <a:t>37</a:t>
            </a:fld>
            <a:endParaRPr lang="en-US" altLang="en-US"/>
          </a:p>
        </p:txBody>
      </p:sp>
      <p:sp>
        <p:nvSpPr>
          <p:cNvPr id="381957" name="Text Box 5">
            <a:extLst>
              <a:ext uri="{FF2B5EF4-FFF2-40B4-BE49-F238E27FC236}">
                <a16:creationId xmlns:a16="http://schemas.microsoft.com/office/drawing/2014/main" id="{B381EE58-ACDD-7D42-9BF2-9AF3F14E484E}"/>
              </a:ext>
            </a:extLst>
          </p:cNvPr>
          <p:cNvSpPr txBox="1">
            <a:spLocks noChangeArrowheads="1"/>
          </p:cNvSpPr>
          <p:nvPr/>
        </p:nvSpPr>
        <p:spPr bwMode="gray">
          <a:xfrm>
            <a:off x="2362200" y="4583114"/>
            <a:ext cx="7467600" cy="1284287"/>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tx1"/>
                  </a:outerShdw>
                </a:effectLst>
              </a14:hiddenEffects>
            </a:ext>
          </a:extLst>
        </p:spPr>
        <p:txBody>
          <a:bodyPr tIns="91440" bIns="91440">
            <a:spAutoFit/>
          </a:bodyPr>
          <a:lstStyle/>
          <a:p>
            <a:pPr>
              <a:lnSpc>
                <a:spcPct val="100000"/>
              </a:lnSpc>
              <a:spcBef>
                <a:spcPct val="50000"/>
              </a:spcBef>
            </a:pPr>
            <a:r>
              <a:rPr lang="en-US" altLang="en-US" dirty="0">
                <a:effectLst>
                  <a:outerShdw blurRad="38100" dist="38100" dir="2700000" algn="tl">
                    <a:srgbClr val="C0C0C0"/>
                  </a:outerShdw>
                </a:effectLst>
                <a:latin typeface="Times New Roman" panose="02020603050405020304" pitchFamily="18" charset="0"/>
                <a:cs typeface="Times New Roman" panose="02020603050405020304" pitchFamily="18" charset="0"/>
              </a:rPr>
              <a:t>A = Operating costs for a new or enhance system for the time period</a:t>
            </a:r>
          </a:p>
          <a:p>
            <a:pPr>
              <a:lnSpc>
                <a:spcPct val="100000"/>
              </a:lnSpc>
              <a:spcBef>
                <a:spcPct val="50000"/>
              </a:spcBef>
            </a:pPr>
            <a:r>
              <a:rPr lang="en-US" altLang="en-US" dirty="0">
                <a:effectLst>
                  <a:outerShdw blurRad="38100" dist="38100" dir="2700000" algn="tl">
                    <a:srgbClr val="C0C0C0"/>
                  </a:outerShdw>
                </a:effectLst>
                <a:latin typeface="Times New Roman" panose="02020603050405020304" pitchFamily="18" charset="0"/>
                <a:cs typeface="Times New Roman" panose="02020603050405020304" pitchFamily="18" charset="0"/>
              </a:rPr>
              <a:t>B = One-time cost of acquisition and implementation</a:t>
            </a:r>
          </a:p>
          <a:p>
            <a:pPr>
              <a:lnSpc>
                <a:spcPct val="100000"/>
              </a:lnSpc>
              <a:spcBef>
                <a:spcPct val="50000"/>
              </a:spcBef>
            </a:pPr>
            <a:r>
              <a:rPr lang="en-US" altLang="en-US" dirty="0">
                <a:effectLst>
                  <a:outerShdw blurRad="38100" dist="38100" dir="2700000" algn="tl">
                    <a:srgbClr val="C0C0C0"/>
                  </a:outerShdw>
                </a:effectLst>
                <a:latin typeface="Times New Roman" panose="02020603050405020304" pitchFamily="18" charset="0"/>
                <a:cs typeface="Times New Roman" panose="02020603050405020304" pitchFamily="18" charset="0"/>
              </a:rPr>
              <a:t>C = Value of gains from productivity improvements for the time period</a:t>
            </a:r>
          </a:p>
        </p:txBody>
      </p:sp>
      <p:graphicFrame>
        <p:nvGraphicFramePr>
          <p:cNvPr id="381958" name="Object 6">
            <a:extLst>
              <a:ext uri="{FF2B5EF4-FFF2-40B4-BE49-F238E27FC236}">
                <a16:creationId xmlns:a16="http://schemas.microsoft.com/office/drawing/2014/main" id="{6BACDB71-334B-8946-9C0D-567B6CACBF13}"/>
              </a:ext>
            </a:extLst>
          </p:cNvPr>
          <p:cNvGraphicFramePr>
            <a:graphicFrameLocks noChangeAspect="1"/>
          </p:cNvGraphicFramePr>
          <p:nvPr/>
        </p:nvGraphicFramePr>
        <p:xfrm>
          <a:off x="4267200" y="2911476"/>
          <a:ext cx="3048000" cy="1431925"/>
        </p:xfrm>
        <a:graphic>
          <a:graphicData uri="http://schemas.openxmlformats.org/presentationml/2006/ole">
            <mc:AlternateContent xmlns:mc="http://schemas.openxmlformats.org/markup-compatibility/2006">
              <mc:Choice xmlns:v="urn:schemas-microsoft-com:vml" Requires="v">
                <p:oleObj spid="_x0000_s38938" name="Equation" r:id="rId3" imgW="19304000" imgH="9067800" progId="Equation.3">
                  <p:embed/>
                </p:oleObj>
              </mc:Choice>
              <mc:Fallback>
                <p:oleObj name="Equation" r:id="rId3" imgW="19304000" imgH="9067800" progId="Equation.3">
                  <p:embed/>
                  <p:pic>
                    <p:nvPicPr>
                      <p:cNvPr id="381958" name="Object 6">
                        <a:extLst>
                          <a:ext uri="{FF2B5EF4-FFF2-40B4-BE49-F238E27FC236}">
                            <a16:creationId xmlns:a16="http://schemas.microsoft.com/office/drawing/2014/main" id="{6BACDB71-334B-8946-9C0D-567B6CACBF1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67200" y="2911476"/>
                        <a:ext cx="3048000" cy="14319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419946456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2978" name="AutoShape 2">
            <a:extLst>
              <a:ext uri="{FF2B5EF4-FFF2-40B4-BE49-F238E27FC236}">
                <a16:creationId xmlns:a16="http://schemas.microsoft.com/office/drawing/2014/main" id="{70008F11-4428-364E-9828-C2DD156AA95F}"/>
              </a:ext>
            </a:extLst>
          </p:cNvPr>
          <p:cNvSpPr>
            <a:spLocks noGrp="1" noChangeArrowheads="1"/>
          </p:cNvSpPr>
          <p:nvPr>
            <p:ph type="title"/>
          </p:nvPr>
        </p:nvSpPr>
        <p:spPr>
          <a:ln/>
        </p:spPr>
        <p:txBody>
          <a:bodyPr>
            <a:normAutofit/>
          </a:bodyPr>
          <a:lstStyle/>
          <a:p>
            <a:pPr algn="ctr"/>
            <a:r>
              <a:rPr lang="en-US" altLang="en-US" b="1" dirty="0"/>
              <a:t> HR BUSINESS PERFORMANCE CALCULATIONS</a:t>
            </a:r>
          </a:p>
        </p:txBody>
      </p:sp>
      <p:sp>
        <p:nvSpPr>
          <p:cNvPr id="382979" name="Rectangle 3">
            <a:extLst>
              <a:ext uri="{FF2B5EF4-FFF2-40B4-BE49-F238E27FC236}">
                <a16:creationId xmlns:a16="http://schemas.microsoft.com/office/drawing/2014/main" id="{0F4DA553-2266-1D43-9A3C-80A612927D59}"/>
              </a:ext>
            </a:extLst>
          </p:cNvPr>
          <p:cNvSpPr>
            <a:spLocks noChangeArrowheads="1"/>
          </p:cNvSpPr>
          <p:nvPr/>
        </p:nvSpPr>
        <p:spPr bwMode="auto">
          <a:xfrm>
            <a:off x="304800" y="6400542"/>
            <a:ext cx="1066800"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lIns="0" tIns="0" rIns="0" bIns="0" anchor="ctr">
            <a:spAutoFit/>
          </a:bodyPr>
          <a:lstStyle/>
          <a:p>
            <a:pPr algn="r">
              <a:lnSpc>
                <a:spcPct val="100000"/>
              </a:lnSpc>
              <a:spcBef>
                <a:spcPct val="50000"/>
              </a:spcBef>
            </a:pPr>
            <a:r>
              <a:rPr lang="en-US" altLang="en-US" sz="1200" b="1" i="1" dirty="0">
                <a:latin typeface="Arial" panose="020B0604020202020204" pitchFamily="34" charset="0"/>
              </a:rPr>
              <a:t>Figure 2</a:t>
            </a:r>
            <a:r>
              <a:rPr lang="en-US" altLang="en-US" sz="1200" b="1" i="1" dirty="0">
                <a:latin typeface="Arial" panose="020B0604020202020204" pitchFamily="34" charset="0"/>
                <a:cs typeface="Arial" panose="020B0604020202020204" pitchFamily="34" charset="0"/>
              </a:rPr>
              <a:t>–11a</a:t>
            </a:r>
            <a:endParaRPr lang="en-US" altLang="en-US" sz="1200" b="1" i="1" dirty="0">
              <a:latin typeface="Arial" panose="020B0604020202020204" pitchFamily="34" charset="0"/>
            </a:endParaRPr>
          </a:p>
        </p:txBody>
      </p:sp>
      <p:sp>
        <p:nvSpPr>
          <p:cNvPr id="382981" name="Rectangle 5">
            <a:extLst>
              <a:ext uri="{FF2B5EF4-FFF2-40B4-BE49-F238E27FC236}">
                <a16:creationId xmlns:a16="http://schemas.microsoft.com/office/drawing/2014/main" id="{E81E9A5F-DABE-AB45-8FBB-BF3B0C98ED6F}"/>
              </a:ext>
            </a:extLst>
          </p:cNvPr>
          <p:cNvSpPr>
            <a:spLocks noChangeArrowheads="1"/>
          </p:cNvSpPr>
          <p:nvPr/>
        </p:nvSpPr>
        <p:spPr bwMode="auto">
          <a:xfrm>
            <a:off x="2208214" y="6348413"/>
            <a:ext cx="6097587" cy="152400"/>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lIns="0" tIns="0" rIns="0" bIns="0" anchor="ctr">
            <a:spAutoFit/>
          </a:bodyPr>
          <a:lstStyle/>
          <a:p>
            <a:pPr>
              <a:lnSpc>
                <a:spcPct val="100000"/>
              </a:lnSpc>
              <a:spcBef>
                <a:spcPct val="50000"/>
              </a:spcBef>
            </a:pPr>
            <a:r>
              <a:rPr lang="en-US" altLang="en-US" sz="1000" dirty="0">
                <a:latin typeface="Arial" panose="020B0604020202020204" pitchFamily="34" charset="0"/>
              </a:rPr>
              <a:t>Source: Adapted from Jac Fitz-</a:t>
            </a:r>
            <a:r>
              <a:rPr lang="en-US" altLang="en-US" sz="1000" dirty="0" err="1">
                <a:latin typeface="Arial" panose="020B0604020202020204" pitchFamily="34" charset="0"/>
              </a:rPr>
              <a:t>Enz</a:t>
            </a:r>
            <a:r>
              <a:rPr lang="en-US" altLang="en-US" sz="1000" dirty="0">
                <a:latin typeface="Arial" panose="020B0604020202020204" pitchFamily="34" charset="0"/>
              </a:rPr>
              <a:t>, “Top 10 Calculations for Your HRIS,” </a:t>
            </a:r>
            <a:r>
              <a:rPr lang="en-US" altLang="en-US" sz="1000" i="1" dirty="0">
                <a:latin typeface="Arial" panose="020B0604020202020204" pitchFamily="34" charset="0"/>
              </a:rPr>
              <a:t>HR Focus</a:t>
            </a:r>
            <a:r>
              <a:rPr lang="en-US" altLang="en-US" sz="1000" dirty="0">
                <a:latin typeface="Arial" panose="020B0604020202020204" pitchFamily="34" charset="0"/>
              </a:rPr>
              <a:t>, April 1998, S-3.</a:t>
            </a:r>
          </a:p>
        </p:txBody>
      </p:sp>
      <p:pic>
        <p:nvPicPr>
          <p:cNvPr id="382983" name="Picture 7" descr="C:\My Documents\PowerPoint Files\Books\South-Western\HRM10e\HRM10e GIFS\02-11.gif">
            <a:extLst>
              <a:ext uri="{FF2B5EF4-FFF2-40B4-BE49-F238E27FC236}">
                <a16:creationId xmlns:a16="http://schemas.microsoft.com/office/drawing/2014/main" id="{720B7236-92E9-0146-B721-E5D43715F745}"/>
              </a:ext>
            </a:extLst>
          </p:cNvPr>
          <p:cNvPicPr>
            <a:picLocks noChangeAspect="1" noChangeArrowheads="1"/>
          </p:cNvPicPr>
          <p:nvPr/>
        </p:nvPicPr>
        <p:blipFill>
          <a:blip r:embed="rId2">
            <a:lum contrast="10000"/>
            <a:extLst>
              <a:ext uri="{28A0092B-C50C-407E-A947-70E740481C1C}">
                <a14:useLocalDpi xmlns:a14="http://schemas.microsoft.com/office/drawing/2010/main" val="0"/>
              </a:ext>
            </a:extLst>
          </a:blip>
          <a:srcRect b="42430"/>
          <a:stretch>
            <a:fillRect/>
          </a:stretch>
        </p:blipFill>
        <p:spPr bwMode="auto">
          <a:xfrm>
            <a:off x="2419350" y="1368426"/>
            <a:ext cx="7353300" cy="4833937"/>
          </a:xfrm>
          <a:prstGeom prst="rect">
            <a:avLst/>
          </a:prstGeom>
          <a:noFill/>
          <a:ln w="38100">
            <a:solidFill>
              <a:srgbClr val="CC660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174004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22" name="AutoShape 2">
            <a:extLst>
              <a:ext uri="{FF2B5EF4-FFF2-40B4-BE49-F238E27FC236}">
                <a16:creationId xmlns:a16="http://schemas.microsoft.com/office/drawing/2014/main" id="{3D8BFCC4-6E59-DF41-9811-9301A2BFB8F9}"/>
              </a:ext>
            </a:extLst>
          </p:cNvPr>
          <p:cNvSpPr>
            <a:spLocks noGrp="1" noChangeArrowheads="1"/>
          </p:cNvSpPr>
          <p:nvPr>
            <p:ph type="title"/>
          </p:nvPr>
        </p:nvSpPr>
        <p:spPr>
          <a:xfrm>
            <a:off x="838200" y="227965"/>
            <a:ext cx="8934450" cy="1325563"/>
          </a:xfrm>
          <a:ln/>
        </p:spPr>
        <p:txBody>
          <a:bodyPr>
            <a:normAutofit/>
          </a:bodyPr>
          <a:lstStyle/>
          <a:p>
            <a:pPr algn="ctr"/>
            <a:r>
              <a:rPr lang="en-US" altLang="en-US" b="1" dirty="0"/>
              <a:t> HR BUSINESS PERFORMANCE CALCULATIONS</a:t>
            </a:r>
          </a:p>
        </p:txBody>
      </p:sp>
      <p:sp>
        <p:nvSpPr>
          <p:cNvPr id="389123" name="Rectangle 3">
            <a:extLst>
              <a:ext uri="{FF2B5EF4-FFF2-40B4-BE49-F238E27FC236}">
                <a16:creationId xmlns:a16="http://schemas.microsoft.com/office/drawing/2014/main" id="{1E557B56-EB14-C04E-8D36-9D570EBE275A}"/>
              </a:ext>
            </a:extLst>
          </p:cNvPr>
          <p:cNvSpPr>
            <a:spLocks noChangeArrowheads="1"/>
          </p:cNvSpPr>
          <p:nvPr/>
        </p:nvSpPr>
        <p:spPr bwMode="auto">
          <a:xfrm>
            <a:off x="304800" y="6171684"/>
            <a:ext cx="1066800"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lIns="0" tIns="0" rIns="0" bIns="0" anchor="ctr">
            <a:spAutoFit/>
          </a:bodyPr>
          <a:lstStyle/>
          <a:p>
            <a:pPr algn="r">
              <a:lnSpc>
                <a:spcPct val="100000"/>
              </a:lnSpc>
              <a:spcBef>
                <a:spcPct val="50000"/>
              </a:spcBef>
            </a:pPr>
            <a:r>
              <a:rPr lang="en-US" altLang="en-US" sz="1200" b="1" i="1" dirty="0">
                <a:latin typeface="Arial" panose="020B0604020202020204" pitchFamily="34" charset="0"/>
              </a:rPr>
              <a:t>Figure 2</a:t>
            </a:r>
            <a:r>
              <a:rPr lang="en-US" altLang="en-US" sz="1200" b="1" i="1" dirty="0">
                <a:latin typeface="Arial" panose="020B0604020202020204" pitchFamily="34" charset="0"/>
                <a:cs typeface="Arial" panose="020B0604020202020204" pitchFamily="34" charset="0"/>
              </a:rPr>
              <a:t>–11b</a:t>
            </a:r>
            <a:endParaRPr lang="en-US" altLang="en-US" sz="1200" b="1" i="1" dirty="0">
              <a:latin typeface="Arial" panose="020B0604020202020204" pitchFamily="34" charset="0"/>
            </a:endParaRPr>
          </a:p>
        </p:txBody>
      </p:sp>
      <p:sp>
        <p:nvSpPr>
          <p:cNvPr id="389124" name="Rectangle 4">
            <a:extLst>
              <a:ext uri="{FF2B5EF4-FFF2-40B4-BE49-F238E27FC236}">
                <a16:creationId xmlns:a16="http://schemas.microsoft.com/office/drawing/2014/main" id="{25921455-0043-8D4A-938D-7DA4C80E413A}"/>
              </a:ext>
            </a:extLst>
          </p:cNvPr>
          <p:cNvSpPr>
            <a:spLocks noChangeArrowheads="1"/>
          </p:cNvSpPr>
          <p:nvPr/>
        </p:nvSpPr>
        <p:spPr bwMode="auto">
          <a:xfrm>
            <a:off x="2208214" y="6348413"/>
            <a:ext cx="6097587" cy="152400"/>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lIns="0" tIns="0" rIns="0" bIns="0" anchor="ctr">
            <a:spAutoFit/>
          </a:bodyPr>
          <a:lstStyle/>
          <a:p>
            <a:pPr>
              <a:lnSpc>
                <a:spcPct val="100000"/>
              </a:lnSpc>
              <a:spcBef>
                <a:spcPct val="50000"/>
              </a:spcBef>
            </a:pPr>
            <a:r>
              <a:rPr lang="en-US" altLang="en-US" sz="1000">
                <a:latin typeface="Arial" panose="020B0604020202020204" pitchFamily="34" charset="0"/>
              </a:rPr>
              <a:t>Source: Adapted from Jac Fitz-Enz, “Top 10 Calculations for Your HRIS,” </a:t>
            </a:r>
            <a:r>
              <a:rPr lang="en-US" altLang="en-US" sz="1000" i="1">
                <a:latin typeface="Arial" panose="020B0604020202020204" pitchFamily="34" charset="0"/>
              </a:rPr>
              <a:t>HR Focus</a:t>
            </a:r>
            <a:r>
              <a:rPr lang="en-US" altLang="en-US" sz="1000">
                <a:latin typeface="Arial" panose="020B0604020202020204" pitchFamily="34" charset="0"/>
              </a:rPr>
              <a:t>, April 1998, S-3.</a:t>
            </a:r>
          </a:p>
        </p:txBody>
      </p:sp>
      <p:pic>
        <p:nvPicPr>
          <p:cNvPr id="389125" name="Picture 5" descr="C:\My Documents\PowerPoint Files\Books\South-Western\HRM10e\HRM10e GIFS\02-11.gif">
            <a:extLst>
              <a:ext uri="{FF2B5EF4-FFF2-40B4-BE49-F238E27FC236}">
                <a16:creationId xmlns:a16="http://schemas.microsoft.com/office/drawing/2014/main" id="{27DD0631-8257-3C4F-B2C5-EEB3F9585787}"/>
              </a:ext>
            </a:extLst>
          </p:cNvPr>
          <p:cNvPicPr>
            <a:picLocks noChangeAspect="1" noChangeArrowheads="1"/>
          </p:cNvPicPr>
          <p:nvPr/>
        </p:nvPicPr>
        <p:blipFill>
          <a:blip r:embed="rId2">
            <a:lum contrast="10000"/>
            <a:extLst>
              <a:ext uri="{28A0092B-C50C-407E-A947-70E740481C1C}">
                <a14:useLocalDpi xmlns:a14="http://schemas.microsoft.com/office/drawing/2010/main" val="0"/>
              </a:ext>
            </a:extLst>
          </a:blip>
          <a:srcRect t="58630"/>
          <a:stretch>
            <a:fillRect/>
          </a:stretch>
        </p:blipFill>
        <p:spPr bwMode="auto">
          <a:xfrm>
            <a:off x="1495425" y="1553528"/>
            <a:ext cx="7620000" cy="3597275"/>
          </a:xfrm>
          <a:prstGeom prst="rect">
            <a:avLst/>
          </a:prstGeom>
          <a:noFill/>
          <a:ln w="38100">
            <a:solidFill>
              <a:srgbClr val="CC660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890928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5026" name="AutoShape 2">
            <a:extLst>
              <a:ext uri="{FF2B5EF4-FFF2-40B4-BE49-F238E27FC236}">
                <a16:creationId xmlns:a16="http://schemas.microsoft.com/office/drawing/2014/main" id="{04921A86-56E5-8642-9385-37BC1AE35C9A}"/>
              </a:ext>
            </a:extLst>
          </p:cNvPr>
          <p:cNvSpPr>
            <a:spLocks noGrp="1" noChangeArrowheads="1"/>
          </p:cNvSpPr>
          <p:nvPr>
            <p:ph type="title"/>
          </p:nvPr>
        </p:nvSpPr>
        <p:spPr>
          <a:xfrm>
            <a:off x="2490048" y="795337"/>
            <a:ext cx="8420215" cy="1009651"/>
          </a:xfrm>
          <a:ln/>
        </p:spPr>
        <p:txBody>
          <a:bodyPr>
            <a:normAutofit/>
          </a:bodyPr>
          <a:lstStyle/>
          <a:p>
            <a:r>
              <a:rPr lang="en-US" altLang="en-US" sz="2800" b="1" dirty="0"/>
              <a:t>HUMAN RESOURCE INFORMATION SYSTEMS</a:t>
            </a:r>
          </a:p>
        </p:txBody>
      </p:sp>
      <p:sp>
        <p:nvSpPr>
          <p:cNvPr id="385027" name="Rectangle 3">
            <a:extLst>
              <a:ext uri="{FF2B5EF4-FFF2-40B4-BE49-F238E27FC236}">
                <a16:creationId xmlns:a16="http://schemas.microsoft.com/office/drawing/2014/main" id="{AF4BD26C-3111-0F45-9EF9-1CD151086B0B}"/>
              </a:ext>
            </a:extLst>
          </p:cNvPr>
          <p:cNvSpPr>
            <a:spLocks noGrp="1" noChangeArrowheads="1"/>
          </p:cNvSpPr>
          <p:nvPr>
            <p:ph idx="1"/>
          </p:nvPr>
        </p:nvSpPr>
        <p:spPr/>
        <p:txBody>
          <a:bodyPr>
            <a:normAutofit/>
          </a:bodyPr>
          <a:lstStyle/>
          <a:p>
            <a:r>
              <a:rPr lang="en-US" altLang="en-US" sz="2400" dirty="0">
                <a:latin typeface="Times New Roman" panose="02020603050405020304" pitchFamily="18" charset="0"/>
                <a:cs typeface="Times New Roman" panose="02020603050405020304" pitchFamily="18" charset="0"/>
              </a:rPr>
              <a:t>Human resource information systems (HRIS)</a:t>
            </a:r>
          </a:p>
          <a:p>
            <a:pPr lvl="1"/>
            <a:r>
              <a:rPr lang="en-US" altLang="en-US" dirty="0">
                <a:latin typeface="Times New Roman" panose="02020603050405020304" pitchFamily="18" charset="0"/>
                <a:cs typeface="Times New Roman" panose="02020603050405020304" pitchFamily="18" charset="0"/>
              </a:rPr>
              <a:t>An integrated system of hardware, software, and databases designed to provide information used in HR decision making.</a:t>
            </a:r>
          </a:p>
          <a:p>
            <a:pPr lvl="1"/>
            <a:r>
              <a:rPr lang="en-US" altLang="en-US" dirty="0">
                <a:latin typeface="Times New Roman" panose="02020603050405020304" pitchFamily="18" charset="0"/>
                <a:cs typeface="Times New Roman" panose="02020603050405020304" pitchFamily="18" charset="0"/>
              </a:rPr>
              <a:t>Benefits of HRIS</a:t>
            </a:r>
          </a:p>
          <a:p>
            <a:pPr lvl="2"/>
            <a:r>
              <a:rPr lang="en-US" altLang="en-US" sz="2400" dirty="0">
                <a:latin typeface="Times New Roman" panose="02020603050405020304" pitchFamily="18" charset="0"/>
                <a:cs typeface="Times New Roman" panose="02020603050405020304" pitchFamily="18" charset="0"/>
              </a:rPr>
              <a:t>Administrative and operational efficiency in compiling HR data</a:t>
            </a:r>
          </a:p>
          <a:p>
            <a:pPr lvl="2"/>
            <a:r>
              <a:rPr lang="en-US" altLang="en-US" sz="2400" dirty="0">
                <a:latin typeface="Times New Roman" panose="02020603050405020304" pitchFamily="18" charset="0"/>
                <a:cs typeface="Times New Roman" panose="02020603050405020304" pitchFamily="18" charset="0"/>
              </a:rPr>
              <a:t>Availability of data for effective HR strategic planning</a:t>
            </a:r>
          </a:p>
          <a:p>
            <a:pPr lvl="1"/>
            <a:r>
              <a:rPr lang="en-US" altLang="en-US" dirty="0">
                <a:latin typeface="Times New Roman" panose="02020603050405020304" pitchFamily="18" charset="0"/>
                <a:cs typeface="Times New Roman" panose="02020603050405020304" pitchFamily="18" charset="0"/>
              </a:rPr>
              <a:t>Uses of HRIS</a:t>
            </a:r>
          </a:p>
          <a:p>
            <a:pPr lvl="2"/>
            <a:r>
              <a:rPr lang="en-US" altLang="en-US" sz="2400" dirty="0">
                <a:latin typeface="Times New Roman" panose="02020603050405020304" pitchFamily="18" charset="0"/>
                <a:cs typeface="Times New Roman" panose="02020603050405020304" pitchFamily="18" charset="0"/>
              </a:rPr>
              <a:t>Automation of payroll and benefit activities</a:t>
            </a:r>
          </a:p>
        </p:txBody>
      </p:sp>
    </p:spTree>
    <p:extLst>
      <p:ext uri="{BB962C8B-B14F-4D97-AF65-F5344CB8AC3E}">
        <p14:creationId xmlns:p14="http://schemas.microsoft.com/office/powerpoint/2010/main" val="414070485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6050" name="AutoShape 2">
            <a:extLst>
              <a:ext uri="{FF2B5EF4-FFF2-40B4-BE49-F238E27FC236}">
                <a16:creationId xmlns:a16="http://schemas.microsoft.com/office/drawing/2014/main" id="{2BDA199D-9E58-FC43-8BE6-B03C1A6CF82B}"/>
              </a:ext>
            </a:extLst>
          </p:cNvPr>
          <p:cNvSpPr>
            <a:spLocks noGrp="1" noChangeArrowheads="1"/>
          </p:cNvSpPr>
          <p:nvPr>
            <p:ph type="title"/>
          </p:nvPr>
        </p:nvSpPr>
        <p:spPr>
          <a:xfrm>
            <a:off x="2259330" y="278130"/>
            <a:ext cx="2590800" cy="1295400"/>
          </a:xfrm>
          <a:ln/>
        </p:spPr>
        <p:txBody>
          <a:bodyPr>
            <a:normAutofit/>
          </a:bodyPr>
          <a:lstStyle/>
          <a:p>
            <a:r>
              <a:rPr lang="en-US" altLang="en-US" sz="1800" i="1" dirty="0">
                <a:solidFill>
                  <a:schemeClr val="bg1"/>
                </a:solidFill>
              </a:rPr>
              <a:t> Uses of an HR Information System (HRIS)</a:t>
            </a:r>
          </a:p>
        </p:txBody>
      </p:sp>
      <p:pic>
        <p:nvPicPr>
          <p:cNvPr id="386054" name="Picture 6" descr="C:\My Documents\PowerPoint Files\Books\South-Western\HRM10e\HRM10e GIFS\02-12.gif">
            <a:extLst>
              <a:ext uri="{FF2B5EF4-FFF2-40B4-BE49-F238E27FC236}">
                <a16:creationId xmlns:a16="http://schemas.microsoft.com/office/drawing/2014/main" id="{5484E3E8-5042-CC4F-8D6C-0AC9F83A4626}"/>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835526" y="304800"/>
            <a:ext cx="2784475" cy="6210300"/>
          </a:xfrm>
          <a:prstGeom prst="rect">
            <a:avLst/>
          </a:prstGeom>
          <a:noFill/>
          <a:extLst>
            <a:ext uri="{909E8E84-426E-40DD-AFC4-6F175D3DCCD1}">
              <a14:hiddenFill xmlns:a14="http://schemas.microsoft.com/office/drawing/2010/main">
                <a:solidFill>
                  <a:srgbClr val="FFFFFF"/>
                </a:solidFill>
              </a14:hiddenFill>
            </a:ext>
          </a:extLst>
        </p:spPr>
      </p:pic>
      <p:sp>
        <p:nvSpPr>
          <p:cNvPr id="386051" name="Rectangle 3">
            <a:extLst>
              <a:ext uri="{FF2B5EF4-FFF2-40B4-BE49-F238E27FC236}">
                <a16:creationId xmlns:a16="http://schemas.microsoft.com/office/drawing/2014/main" id="{C9E77785-F328-A24A-9282-43B87F180F4A}"/>
              </a:ext>
            </a:extLst>
          </p:cNvPr>
          <p:cNvSpPr>
            <a:spLocks noChangeArrowheads="1"/>
          </p:cNvSpPr>
          <p:nvPr/>
        </p:nvSpPr>
        <p:spPr bwMode="auto">
          <a:xfrm>
            <a:off x="857250" y="6330434"/>
            <a:ext cx="1066800"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lIns="0" tIns="0" rIns="0" bIns="0" anchor="ctr">
            <a:spAutoFit/>
          </a:bodyPr>
          <a:lstStyle/>
          <a:p>
            <a:pPr algn="r">
              <a:lnSpc>
                <a:spcPct val="100000"/>
              </a:lnSpc>
              <a:spcBef>
                <a:spcPct val="50000"/>
              </a:spcBef>
            </a:pPr>
            <a:r>
              <a:rPr lang="en-US" altLang="en-US" sz="1200" b="1" i="1" dirty="0">
                <a:latin typeface="Arial" panose="020B0604020202020204" pitchFamily="34" charset="0"/>
              </a:rPr>
              <a:t>Figure 2</a:t>
            </a:r>
            <a:r>
              <a:rPr lang="en-US" altLang="en-US" sz="1200" b="1" i="1" dirty="0">
                <a:latin typeface="Arial" panose="020B0604020202020204" pitchFamily="34" charset="0"/>
                <a:cs typeface="Arial" panose="020B0604020202020204" pitchFamily="34" charset="0"/>
              </a:rPr>
              <a:t>–12</a:t>
            </a:r>
            <a:endParaRPr lang="en-US" altLang="en-US" sz="1200" b="1" i="1" dirty="0">
              <a:latin typeface="Arial" panose="020B0604020202020204" pitchFamily="34" charset="0"/>
            </a:endParaRPr>
          </a:p>
        </p:txBody>
      </p:sp>
    </p:spTree>
    <p:extLst>
      <p:ext uri="{BB962C8B-B14F-4D97-AF65-F5344CB8AC3E}">
        <p14:creationId xmlns:p14="http://schemas.microsoft.com/office/powerpoint/2010/main" val="323649641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7074" name="AutoShape 2">
            <a:extLst>
              <a:ext uri="{FF2B5EF4-FFF2-40B4-BE49-F238E27FC236}">
                <a16:creationId xmlns:a16="http://schemas.microsoft.com/office/drawing/2014/main" id="{A757D0B5-F536-0F40-8362-B94763A42B89}"/>
              </a:ext>
            </a:extLst>
          </p:cNvPr>
          <p:cNvSpPr>
            <a:spLocks noGrp="1" noChangeArrowheads="1"/>
          </p:cNvSpPr>
          <p:nvPr>
            <p:ph type="title"/>
          </p:nvPr>
        </p:nvSpPr>
        <p:spPr>
          <a:xfrm>
            <a:off x="2369820" y="229800"/>
            <a:ext cx="10515600" cy="1325563"/>
          </a:xfrm>
          <a:ln/>
        </p:spPr>
        <p:txBody>
          <a:bodyPr/>
          <a:lstStyle/>
          <a:p>
            <a:r>
              <a:rPr lang="en-US" altLang="en-US" b="1" dirty="0"/>
              <a:t>DESIGNING AND IMPLEMENTING AN HRIS</a:t>
            </a:r>
          </a:p>
        </p:txBody>
      </p:sp>
      <p:sp>
        <p:nvSpPr>
          <p:cNvPr id="387075" name="Rectangle 3">
            <a:extLst>
              <a:ext uri="{FF2B5EF4-FFF2-40B4-BE49-F238E27FC236}">
                <a16:creationId xmlns:a16="http://schemas.microsoft.com/office/drawing/2014/main" id="{32013556-F8A6-2241-AE37-5109DC8E3726}"/>
              </a:ext>
            </a:extLst>
          </p:cNvPr>
          <p:cNvSpPr>
            <a:spLocks noGrp="1" noChangeArrowheads="1"/>
          </p:cNvSpPr>
          <p:nvPr>
            <p:ph idx="1"/>
          </p:nvPr>
        </p:nvSpPr>
        <p:spPr/>
        <p:txBody>
          <a:bodyPr>
            <a:normAutofit/>
          </a:bodyPr>
          <a:lstStyle/>
          <a:p>
            <a:r>
              <a:rPr lang="en-US" altLang="en-US" dirty="0">
                <a:latin typeface="Times New Roman" panose="02020603050405020304" pitchFamily="18" charset="0"/>
                <a:cs typeface="Times New Roman" panose="02020603050405020304" pitchFamily="18" charset="0"/>
              </a:rPr>
              <a:t>HRIS Design Issues</a:t>
            </a:r>
          </a:p>
          <a:p>
            <a:pPr lvl="1"/>
            <a:r>
              <a:rPr lang="en-US" altLang="en-US" sz="2800" dirty="0">
                <a:latin typeface="Times New Roman" panose="02020603050405020304" pitchFamily="18" charset="0"/>
                <a:cs typeface="Times New Roman" panose="02020603050405020304" pitchFamily="18" charset="0"/>
              </a:rPr>
              <a:t>What information available and what is information needed?</a:t>
            </a:r>
          </a:p>
          <a:p>
            <a:pPr lvl="1"/>
            <a:r>
              <a:rPr lang="en-US" altLang="en-US" sz="2800" dirty="0">
                <a:latin typeface="Times New Roman" panose="02020603050405020304" pitchFamily="18" charset="0"/>
                <a:cs typeface="Times New Roman" panose="02020603050405020304" pitchFamily="18" charset="0"/>
              </a:rPr>
              <a:t>To what uses will the information be put?</a:t>
            </a:r>
          </a:p>
          <a:p>
            <a:pPr lvl="1"/>
            <a:r>
              <a:rPr lang="en-US" altLang="en-US" sz="2800" dirty="0">
                <a:latin typeface="Times New Roman" panose="02020603050405020304" pitchFamily="18" charset="0"/>
                <a:cs typeface="Times New Roman" panose="02020603050405020304" pitchFamily="18" charset="0"/>
              </a:rPr>
              <a:t>What output format compatibility with other systems is required?</a:t>
            </a:r>
          </a:p>
          <a:p>
            <a:pPr lvl="1"/>
            <a:r>
              <a:rPr lang="en-US" altLang="en-US" sz="2800" dirty="0">
                <a:latin typeface="Times New Roman" panose="02020603050405020304" pitchFamily="18" charset="0"/>
                <a:cs typeface="Times New Roman" panose="02020603050405020304" pitchFamily="18" charset="0"/>
              </a:rPr>
              <a:t>Who will be allowed to access to the information?</a:t>
            </a:r>
          </a:p>
          <a:p>
            <a:pPr lvl="1"/>
            <a:r>
              <a:rPr lang="en-US" altLang="en-US" sz="2800" dirty="0">
                <a:latin typeface="Times New Roman" panose="02020603050405020304" pitchFamily="18" charset="0"/>
                <a:cs typeface="Times New Roman" panose="02020603050405020304" pitchFamily="18" charset="0"/>
              </a:rPr>
              <a:t>When and how often will the information be needed?</a:t>
            </a:r>
          </a:p>
        </p:txBody>
      </p:sp>
    </p:spTree>
    <p:extLst>
      <p:ext uri="{BB962C8B-B14F-4D97-AF65-F5344CB8AC3E}">
        <p14:creationId xmlns:p14="http://schemas.microsoft.com/office/powerpoint/2010/main" val="25551848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8098" name="AutoShape 2">
            <a:extLst>
              <a:ext uri="{FF2B5EF4-FFF2-40B4-BE49-F238E27FC236}">
                <a16:creationId xmlns:a16="http://schemas.microsoft.com/office/drawing/2014/main" id="{7F7B9AEA-B0A0-E843-B42B-0495A370ABAA}"/>
              </a:ext>
            </a:extLst>
          </p:cNvPr>
          <p:cNvSpPr>
            <a:spLocks noGrp="1" noChangeArrowheads="1"/>
          </p:cNvSpPr>
          <p:nvPr>
            <p:ph type="title"/>
          </p:nvPr>
        </p:nvSpPr>
        <p:spPr>
          <a:ln/>
        </p:spPr>
        <p:txBody>
          <a:bodyPr/>
          <a:lstStyle/>
          <a:p>
            <a:r>
              <a:rPr lang="en-US" altLang="en-US" b="1" dirty="0"/>
              <a:t>ACCESSING THE HRIS</a:t>
            </a:r>
          </a:p>
        </p:txBody>
      </p:sp>
      <p:sp>
        <p:nvSpPr>
          <p:cNvPr id="388099" name="Rectangle 3">
            <a:extLst>
              <a:ext uri="{FF2B5EF4-FFF2-40B4-BE49-F238E27FC236}">
                <a16:creationId xmlns:a16="http://schemas.microsoft.com/office/drawing/2014/main" id="{642423E3-F6D9-E74D-ABA2-5A4860F1848E}"/>
              </a:ext>
            </a:extLst>
          </p:cNvPr>
          <p:cNvSpPr>
            <a:spLocks noGrp="1" noChangeArrowheads="1"/>
          </p:cNvSpPr>
          <p:nvPr>
            <p:ph idx="1"/>
          </p:nvPr>
        </p:nvSpPr>
        <p:spPr>
          <a:xfrm>
            <a:off x="1500187" y="2032359"/>
            <a:ext cx="9953625" cy="3916004"/>
          </a:xfrm>
        </p:spPr>
        <p:txBody>
          <a:bodyPr>
            <a:noAutofit/>
          </a:bodyPr>
          <a:lstStyle/>
          <a:p>
            <a:r>
              <a:rPr lang="en-US" altLang="en-US" sz="2400" dirty="0">
                <a:latin typeface="Times New Roman" panose="02020603050405020304" pitchFamily="18" charset="0"/>
                <a:cs typeface="Times New Roman" panose="02020603050405020304" pitchFamily="18" charset="0"/>
              </a:rPr>
              <a:t>Intranet</a:t>
            </a:r>
          </a:p>
          <a:p>
            <a:pPr lvl="1"/>
            <a:r>
              <a:rPr lang="en-US" altLang="en-US" dirty="0">
                <a:latin typeface="Times New Roman" panose="02020603050405020304" pitchFamily="18" charset="0"/>
                <a:cs typeface="Times New Roman" panose="02020603050405020304" pitchFamily="18" charset="0"/>
              </a:rPr>
              <a:t>An organizational (internal) network that operates over the Internet.</a:t>
            </a:r>
          </a:p>
          <a:p>
            <a:r>
              <a:rPr lang="en-US" altLang="en-US" sz="2400" dirty="0">
                <a:latin typeface="Times New Roman" panose="02020603050405020304" pitchFamily="18" charset="0"/>
                <a:cs typeface="Times New Roman" panose="02020603050405020304" pitchFamily="18" charset="0"/>
              </a:rPr>
              <a:t>Extranet</a:t>
            </a:r>
          </a:p>
          <a:p>
            <a:pPr lvl="1"/>
            <a:r>
              <a:rPr lang="en-US" altLang="en-US" dirty="0">
                <a:latin typeface="Times New Roman" panose="02020603050405020304" pitchFamily="18" charset="0"/>
                <a:cs typeface="Times New Roman" panose="02020603050405020304" pitchFamily="18" charset="0"/>
              </a:rPr>
              <a:t>An Internet-linked network that allows employees access to information provided by external entities.</a:t>
            </a:r>
          </a:p>
          <a:p>
            <a:r>
              <a:rPr lang="en-US" altLang="en-US" sz="2400" dirty="0">
                <a:latin typeface="Times New Roman" panose="02020603050405020304" pitchFamily="18" charset="0"/>
                <a:cs typeface="Times New Roman" panose="02020603050405020304" pitchFamily="18" charset="0"/>
              </a:rPr>
              <a:t>Web-based HRIS Uses</a:t>
            </a:r>
          </a:p>
          <a:p>
            <a:pPr lvl="1"/>
            <a:r>
              <a:rPr lang="en-US" altLang="en-US" dirty="0">
                <a:latin typeface="Times New Roman" panose="02020603050405020304" pitchFamily="18" charset="0"/>
                <a:cs typeface="Times New Roman" panose="02020603050405020304" pitchFamily="18" charset="0"/>
              </a:rPr>
              <a:t>Bulletin boards</a:t>
            </a:r>
          </a:p>
          <a:p>
            <a:pPr lvl="1"/>
            <a:r>
              <a:rPr lang="en-US" altLang="en-US" dirty="0">
                <a:latin typeface="Times New Roman" panose="02020603050405020304" pitchFamily="18" charset="0"/>
                <a:cs typeface="Times New Roman" panose="02020603050405020304" pitchFamily="18" charset="0"/>
              </a:rPr>
              <a:t>Data access</a:t>
            </a:r>
          </a:p>
          <a:p>
            <a:pPr lvl="1"/>
            <a:r>
              <a:rPr lang="en-US" altLang="en-US" dirty="0">
                <a:latin typeface="Times New Roman" panose="02020603050405020304" pitchFamily="18" charset="0"/>
                <a:cs typeface="Times New Roman" panose="02020603050405020304" pitchFamily="18" charset="0"/>
              </a:rPr>
              <a:t>Employee self-service</a:t>
            </a:r>
          </a:p>
          <a:p>
            <a:pPr lvl="1"/>
            <a:r>
              <a:rPr lang="en-US" altLang="en-US" dirty="0">
                <a:latin typeface="Times New Roman" panose="02020603050405020304" pitchFamily="18" charset="0"/>
                <a:cs typeface="Times New Roman" panose="02020603050405020304" pitchFamily="18" charset="0"/>
              </a:rPr>
              <a:t>Extended linkage</a:t>
            </a:r>
          </a:p>
        </p:txBody>
      </p:sp>
    </p:spTree>
    <p:extLst>
      <p:ext uri="{BB962C8B-B14F-4D97-AF65-F5344CB8AC3E}">
        <p14:creationId xmlns:p14="http://schemas.microsoft.com/office/powerpoint/2010/main" val="2289938131"/>
      </p:ext>
    </p:extLst>
  </p:cSld>
  <p:clrMapOvr>
    <a:masterClrMapping/>
  </p:clrMapOvr>
</p:sld>
</file>

<file path=ppt/theme/theme1.xml><?xml version="1.0" encoding="utf-8"?>
<a:theme xmlns:a="http://schemas.openxmlformats.org/drawingml/2006/main" name="Midocean Templat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Midocean Templat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79B407F-E254-4A9D-B1BA-FD7D97BD89A4}"/>
</file>

<file path=customXml/itemProps2.xml><?xml version="1.0" encoding="utf-8"?>
<ds:datastoreItem xmlns:ds="http://schemas.openxmlformats.org/officeDocument/2006/customXml" ds:itemID="{AD8223DA-4161-4467-A377-72960F8FE191}"/>
</file>

<file path=customXml/itemProps3.xml><?xml version="1.0" encoding="utf-8"?>
<ds:datastoreItem xmlns:ds="http://schemas.openxmlformats.org/officeDocument/2006/customXml" ds:itemID="{CD335430-78D2-4A08-975F-AC955886CB0A}"/>
</file>

<file path=docProps/app.xml><?xml version="1.0" encoding="utf-8"?>
<Properties xmlns="http://schemas.openxmlformats.org/officeDocument/2006/extended-properties" xmlns:vt="http://schemas.openxmlformats.org/officeDocument/2006/docPropsVTypes">
  <Template>Midocean Template</Template>
  <TotalTime>143</TotalTime>
  <Words>1754</Words>
  <Application>Microsoft Office PowerPoint</Application>
  <PresentationFormat>Widescreen</PresentationFormat>
  <Paragraphs>279</Paragraphs>
  <Slides>43</Slides>
  <Notes>4</Notes>
  <HiddenSlides>0</HiddenSlides>
  <MMClips>0</MMClips>
  <ScaleCrop>false</ScaleCrop>
  <HeadingPairs>
    <vt:vector size="8" baseType="variant">
      <vt:variant>
        <vt:lpstr>Fonts Used</vt:lpstr>
      </vt:variant>
      <vt:variant>
        <vt:i4>5</vt:i4>
      </vt:variant>
      <vt:variant>
        <vt:lpstr>Theme</vt:lpstr>
      </vt:variant>
      <vt:variant>
        <vt:i4>3</vt:i4>
      </vt:variant>
      <vt:variant>
        <vt:lpstr>Embedded OLE Servers</vt:lpstr>
      </vt:variant>
      <vt:variant>
        <vt:i4>1</vt:i4>
      </vt:variant>
      <vt:variant>
        <vt:lpstr>Slide Titles</vt:lpstr>
      </vt:variant>
      <vt:variant>
        <vt:i4>43</vt:i4>
      </vt:variant>
    </vt:vector>
  </HeadingPairs>
  <TitlesOfParts>
    <vt:vector size="52" baseType="lpstr">
      <vt:lpstr>Arial</vt:lpstr>
      <vt:lpstr>Calibri</vt:lpstr>
      <vt:lpstr>Calibri Light</vt:lpstr>
      <vt:lpstr>Tajawal ExtraBold</vt:lpstr>
      <vt:lpstr>Times New Roman</vt:lpstr>
      <vt:lpstr>Midocean Template</vt:lpstr>
      <vt:lpstr>Office Theme</vt:lpstr>
      <vt:lpstr>2_Midocean Template</vt:lpstr>
      <vt:lpstr>Equation</vt:lpstr>
      <vt:lpstr>PowerPoint Presentation</vt:lpstr>
      <vt:lpstr>PowerPoint Presentation</vt:lpstr>
      <vt:lpstr>PowerPoint Presentation</vt:lpstr>
      <vt:lpstr>HUMAN RESOURCES AS A CORE COMPETENCY</vt:lpstr>
      <vt:lpstr> POSSIBLE HR AREAS FOR CORE COMPETENCIES</vt:lpstr>
      <vt:lpstr>HR-BASED CORE COMPETENCIES</vt:lpstr>
      <vt:lpstr> CUSTOMER SERVICE DIMENSIONS</vt:lpstr>
      <vt:lpstr> FACTORS THAT DETERMINE HR PLANS</vt:lpstr>
      <vt:lpstr> LINKAGE OF ORGANIZATIONAL AND HR STRATEGIES</vt:lpstr>
      <vt:lpstr>HUMAN RESOURCE PLANNING </vt:lpstr>
      <vt:lpstr> TYPICAL DIVISION OF HR RESPONSIBILITIES  IN HR PLANNING</vt:lpstr>
      <vt:lpstr>HUMAN RESOURCE PLANNING (CONT’D) </vt:lpstr>
      <vt:lpstr> HR PLANNING PROCESS</vt:lpstr>
      <vt:lpstr>HR PLANNING PROCESS</vt:lpstr>
      <vt:lpstr>BENEFITS OF HR PLANNING</vt:lpstr>
      <vt:lpstr>SCANNING THE EXTERNAL ENVIRONMENT</vt:lpstr>
      <vt:lpstr> EMPLOYERS’ USE OF PART-TIME WORKERS</vt:lpstr>
      <vt:lpstr>INTERNAL ASSESSMENT OF THE  ORGANIZATIONAL WORKFORCE</vt:lpstr>
      <vt:lpstr>INTERNAL ASSESSMENT OF THE  ORGANIZATIONAL WORKFORCE</vt:lpstr>
      <vt:lpstr>FORECASTING HR SUPPLY AND DEMAND</vt:lpstr>
      <vt:lpstr>FORECASTING HR SUPPLY AND DEMAND</vt:lpstr>
      <vt:lpstr> Forecasting Methods</vt:lpstr>
      <vt:lpstr>FORECASTING HR SUPPLY AND DEMAND</vt:lpstr>
      <vt:lpstr>FORECASTING HR SUPPLY AND DEMAND</vt:lpstr>
      <vt:lpstr>FORECASTING HR SUPPLY AND DEMAND</vt:lpstr>
      <vt:lpstr> ESTIMATING INTERNAL LABOR SUPPLY FOR A GIVEN UNIT</vt:lpstr>
      <vt:lpstr>MANAGING HUMAN RESOURCE  SURPLUS OR SHORTAGE</vt:lpstr>
      <vt:lpstr>MANAGING HUMAN RESOURCE  SURPLUS OR SHORTAGE</vt:lpstr>
      <vt:lpstr>MANAGING HUMAN RESOURCE  SURPLUS OR SHORTAGE</vt:lpstr>
      <vt:lpstr>MANAGING HUMAN RESOURCE  SURPLUS OR SHORTAGE</vt:lpstr>
      <vt:lpstr>MANAGING HUMAN RESOURCE  SURPLUS OR SHORTAGE</vt:lpstr>
      <vt:lpstr>ASSESSING HR EFFECTIVENESS</vt:lpstr>
      <vt:lpstr> OVERVIEW OF THE HR EVALUATION PROCESS</vt:lpstr>
      <vt:lpstr>ASSESSING HR EFFECTIVENESS</vt:lpstr>
      <vt:lpstr>USING HR RESEARCH FOR ASSESSMENT</vt:lpstr>
      <vt:lpstr>HR PERFORMANCE AND BENCHMARKING</vt:lpstr>
      <vt:lpstr>DOING THE BENCHMARKING ANALYSIS</vt:lpstr>
      <vt:lpstr> HR BUSINESS PERFORMANCE CALCULATIONS</vt:lpstr>
      <vt:lpstr> HR BUSINESS PERFORMANCE CALCULATIONS</vt:lpstr>
      <vt:lpstr>HUMAN RESOURCE INFORMATION SYSTEMS</vt:lpstr>
      <vt:lpstr> Uses of an HR Information System (HRIS)</vt:lpstr>
      <vt:lpstr>DESIGNING AND IMPLEMENTING AN HRIS</vt:lpstr>
      <vt:lpstr>ACCESSING THE HRIS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Samah Mustafa</cp:lastModifiedBy>
  <cp:revision>26</cp:revision>
  <dcterms:created xsi:type="dcterms:W3CDTF">2021-08-03T13:03:26Z</dcterms:created>
  <dcterms:modified xsi:type="dcterms:W3CDTF">2024-01-25T14:28:59Z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