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5" r:id="rId5"/>
  </p:sldMasterIdLst>
  <p:notesMasterIdLst>
    <p:notesMasterId r:id="rId54"/>
  </p:notesMasterIdLst>
  <p:sldIdLst>
    <p:sldId id="480" r:id="rId6"/>
    <p:sldId id="303" r:id="rId7"/>
    <p:sldId id="852" r:id="rId8"/>
    <p:sldId id="855" r:id="rId9"/>
    <p:sldId id="510" r:id="rId10"/>
    <p:sldId id="758" r:id="rId11"/>
    <p:sldId id="856" r:id="rId12"/>
    <p:sldId id="857" r:id="rId13"/>
    <p:sldId id="858" r:id="rId14"/>
    <p:sldId id="862" r:id="rId15"/>
    <p:sldId id="861" r:id="rId16"/>
    <p:sldId id="863" r:id="rId17"/>
    <p:sldId id="860" r:id="rId18"/>
    <p:sldId id="864" r:id="rId19"/>
    <p:sldId id="865" r:id="rId20"/>
    <p:sldId id="866" r:id="rId21"/>
    <p:sldId id="869" r:id="rId22"/>
    <p:sldId id="876" r:id="rId23"/>
    <p:sldId id="875" r:id="rId24"/>
    <p:sldId id="877" r:id="rId25"/>
    <p:sldId id="874" r:id="rId26"/>
    <p:sldId id="873" r:id="rId27"/>
    <p:sldId id="810" r:id="rId28"/>
    <p:sldId id="759" r:id="rId29"/>
    <p:sldId id="879" r:id="rId30"/>
    <p:sldId id="878" r:id="rId31"/>
    <p:sldId id="884" r:id="rId32"/>
    <p:sldId id="881" r:id="rId33"/>
    <p:sldId id="883" r:id="rId34"/>
    <p:sldId id="885" r:id="rId35"/>
    <p:sldId id="886" r:id="rId36"/>
    <p:sldId id="887" r:id="rId37"/>
    <p:sldId id="880" r:id="rId38"/>
    <p:sldId id="888" r:id="rId39"/>
    <p:sldId id="882" r:id="rId40"/>
    <p:sldId id="889" r:id="rId41"/>
    <p:sldId id="890" r:id="rId42"/>
    <p:sldId id="891" r:id="rId43"/>
    <p:sldId id="892" r:id="rId44"/>
    <p:sldId id="893" r:id="rId45"/>
    <p:sldId id="894" r:id="rId46"/>
    <p:sldId id="895" r:id="rId47"/>
    <p:sldId id="896" r:id="rId48"/>
    <p:sldId id="897" r:id="rId49"/>
    <p:sldId id="898" r:id="rId50"/>
    <p:sldId id="726" r:id="rId51"/>
    <p:sldId id="724"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52"/>
            <p14:sldId id="855"/>
            <p14:sldId id="510"/>
            <p14:sldId id="758"/>
            <p14:sldId id="856"/>
            <p14:sldId id="857"/>
            <p14:sldId id="858"/>
            <p14:sldId id="862"/>
            <p14:sldId id="861"/>
            <p14:sldId id="863"/>
            <p14:sldId id="860"/>
            <p14:sldId id="864"/>
            <p14:sldId id="865"/>
            <p14:sldId id="866"/>
            <p14:sldId id="869"/>
            <p14:sldId id="876"/>
            <p14:sldId id="875"/>
            <p14:sldId id="877"/>
            <p14:sldId id="874"/>
            <p14:sldId id="873"/>
            <p14:sldId id="810"/>
            <p14:sldId id="759"/>
            <p14:sldId id="879"/>
            <p14:sldId id="878"/>
            <p14:sldId id="884"/>
            <p14:sldId id="881"/>
            <p14:sldId id="883"/>
            <p14:sldId id="885"/>
            <p14:sldId id="886"/>
            <p14:sldId id="887"/>
            <p14:sldId id="880"/>
            <p14:sldId id="888"/>
            <p14:sldId id="882"/>
            <p14:sldId id="889"/>
            <p14:sldId id="890"/>
            <p14:sldId id="891"/>
            <p14:sldId id="892"/>
            <p14:sldId id="893"/>
            <p14:sldId id="894"/>
            <p14:sldId id="895"/>
            <p14:sldId id="896"/>
            <p14:sldId id="897"/>
            <p14:sldId id="898"/>
            <p14:sldId id="726"/>
            <p14:sldId id="7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48F"/>
    <a:srgbClr val="FFFFCC"/>
    <a:srgbClr val="FF3399"/>
    <a:srgbClr val="FEECFB"/>
    <a:srgbClr val="CCECFF"/>
    <a:srgbClr val="FFC1C1"/>
    <a:srgbClr val="F7EF81"/>
    <a:srgbClr val="BEF9A1"/>
    <a:srgbClr val="FFE1FF"/>
    <a:srgbClr val="EB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2337" autoAdjust="0"/>
  </p:normalViewPr>
  <p:slideViewPr>
    <p:cSldViewPr snapToGrid="0">
      <p:cViewPr>
        <p:scale>
          <a:sx n="60" d="100"/>
          <a:sy n="60" d="100"/>
        </p:scale>
        <p:origin x="49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2C4390-7B44-4E33-B653-B052B129B045}"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15D35BE0-4DC0-4925-95C1-C87BAE4F75D0}">
      <dgm:prSet custT="1"/>
      <dgm:spPr/>
      <dgm:t>
        <a:bodyPr/>
        <a:lstStyle/>
        <a:p>
          <a:r>
            <a:rPr lang="en-US" sz="2000" b="1" dirty="0">
              <a:latin typeface="Alexandria"/>
            </a:rPr>
            <a:t>1. Strategic Planning &amp; Alignment</a:t>
          </a:r>
        </a:p>
      </dgm:t>
    </dgm:pt>
    <dgm:pt modelId="{3A80F222-FFFA-4FAD-9DD4-6C9F6B53F744}" type="parTrans" cxnId="{58379F50-8B7E-445C-8160-A6F7A42DECF3}">
      <dgm:prSet/>
      <dgm:spPr/>
      <dgm:t>
        <a:bodyPr/>
        <a:lstStyle/>
        <a:p>
          <a:endParaRPr lang="en-US" sz="2000" b="1">
            <a:latin typeface="Alexandria"/>
          </a:endParaRPr>
        </a:p>
      </dgm:t>
    </dgm:pt>
    <dgm:pt modelId="{F34E3E65-4696-4804-96A0-DF50BC456505}" type="sibTrans" cxnId="{58379F50-8B7E-445C-8160-A6F7A42DECF3}">
      <dgm:prSet/>
      <dgm:spPr/>
      <dgm:t>
        <a:bodyPr/>
        <a:lstStyle/>
        <a:p>
          <a:endParaRPr lang="en-US" sz="2000" b="1">
            <a:latin typeface="Alexandria"/>
          </a:endParaRPr>
        </a:p>
      </dgm:t>
    </dgm:pt>
    <dgm:pt modelId="{E34CFAB8-93CA-4BEB-BB6B-650C81E5FE9F}">
      <dgm:prSet custT="1"/>
      <dgm:spPr/>
      <dgm:t>
        <a:bodyPr/>
        <a:lstStyle/>
        <a:p>
          <a:r>
            <a:rPr lang="en-US" sz="2000" b="1" dirty="0">
              <a:latin typeface="Alexandria"/>
            </a:rPr>
            <a:t>2. Scheduling</a:t>
          </a:r>
        </a:p>
      </dgm:t>
    </dgm:pt>
    <dgm:pt modelId="{E0428953-9EC9-4F2E-B5C3-CE186E0C5236}" type="parTrans" cxnId="{EFDA2A50-F8A4-4648-8D7B-4DB65B9EE96C}">
      <dgm:prSet/>
      <dgm:spPr/>
      <dgm:t>
        <a:bodyPr/>
        <a:lstStyle/>
        <a:p>
          <a:endParaRPr lang="en-US" sz="2000" b="1">
            <a:latin typeface="Alexandria"/>
          </a:endParaRPr>
        </a:p>
      </dgm:t>
    </dgm:pt>
    <dgm:pt modelId="{F55548E3-AE28-47F3-AC76-37C464E7327B}" type="sibTrans" cxnId="{EFDA2A50-F8A4-4648-8D7B-4DB65B9EE96C}">
      <dgm:prSet/>
      <dgm:spPr/>
      <dgm:t>
        <a:bodyPr/>
        <a:lstStyle/>
        <a:p>
          <a:endParaRPr lang="en-US" sz="2000" b="1">
            <a:latin typeface="Alexandria"/>
          </a:endParaRPr>
        </a:p>
      </dgm:t>
    </dgm:pt>
    <dgm:pt modelId="{E85CF9D2-06B5-4A59-AAE0-910167454221}">
      <dgm:prSet custT="1"/>
      <dgm:spPr/>
      <dgm:t>
        <a:bodyPr/>
        <a:lstStyle/>
        <a:p>
          <a:r>
            <a:rPr lang="en-US" sz="2000" b="1">
              <a:latin typeface="Alexandria"/>
            </a:rPr>
            <a:t>3. Risk Assessment</a:t>
          </a:r>
        </a:p>
      </dgm:t>
    </dgm:pt>
    <dgm:pt modelId="{B43F2D2A-D751-4F0E-9842-6946A55A1EA9}" type="parTrans" cxnId="{F6C97E3D-9592-41EB-B5C9-FE6C024EA74B}">
      <dgm:prSet/>
      <dgm:spPr/>
      <dgm:t>
        <a:bodyPr/>
        <a:lstStyle/>
        <a:p>
          <a:endParaRPr lang="en-US" sz="2000" b="1">
            <a:latin typeface="Alexandria"/>
          </a:endParaRPr>
        </a:p>
      </dgm:t>
    </dgm:pt>
    <dgm:pt modelId="{5B9806C8-D2AC-42C7-AB71-667112E572EE}" type="sibTrans" cxnId="{F6C97E3D-9592-41EB-B5C9-FE6C024EA74B}">
      <dgm:prSet/>
      <dgm:spPr/>
      <dgm:t>
        <a:bodyPr/>
        <a:lstStyle/>
        <a:p>
          <a:endParaRPr lang="en-US" sz="2000" b="1">
            <a:latin typeface="Alexandria"/>
          </a:endParaRPr>
        </a:p>
      </dgm:t>
    </dgm:pt>
    <dgm:pt modelId="{A821F2B9-4521-4136-9D51-910772CF8F96}">
      <dgm:prSet custT="1"/>
      <dgm:spPr/>
      <dgm:t>
        <a:bodyPr/>
        <a:lstStyle/>
        <a:p>
          <a:r>
            <a:rPr lang="en-US" sz="2000" b="1">
              <a:latin typeface="Alexandria"/>
            </a:rPr>
            <a:t>4. Policies &amp; Procedures</a:t>
          </a:r>
        </a:p>
      </dgm:t>
    </dgm:pt>
    <dgm:pt modelId="{B9F91AED-318D-4C3D-8898-A0F384C23246}" type="parTrans" cxnId="{75FAC5D6-3750-411E-8E2B-592424EE3DF0}">
      <dgm:prSet/>
      <dgm:spPr/>
      <dgm:t>
        <a:bodyPr/>
        <a:lstStyle/>
        <a:p>
          <a:endParaRPr lang="en-US" sz="2000" b="1">
            <a:latin typeface="Alexandria"/>
          </a:endParaRPr>
        </a:p>
      </dgm:t>
    </dgm:pt>
    <dgm:pt modelId="{032A258F-DB71-4FDA-BD54-30B90CA5BEAD}" type="sibTrans" cxnId="{75FAC5D6-3750-411E-8E2B-592424EE3DF0}">
      <dgm:prSet/>
      <dgm:spPr/>
      <dgm:t>
        <a:bodyPr/>
        <a:lstStyle/>
        <a:p>
          <a:endParaRPr lang="en-US" sz="2000" b="1">
            <a:latin typeface="Alexandria"/>
          </a:endParaRPr>
        </a:p>
      </dgm:t>
    </dgm:pt>
    <dgm:pt modelId="{C3C6D770-85B8-42BD-8E8A-42CD0C0B66C5}">
      <dgm:prSet custT="1"/>
      <dgm:spPr/>
      <dgm:t>
        <a:bodyPr/>
        <a:lstStyle/>
        <a:p>
          <a:r>
            <a:rPr lang="en-US" sz="2000" b="1" dirty="0">
              <a:latin typeface="Alexandria"/>
            </a:rPr>
            <a:t>5. Prequalification (RFI)</a:t>
          </a:r>
        </a:p>
      </dgm:t>
    </dgm:pt>
    <dgm:pt modelId="{923BFABD-A59F-4C15-AC8D-121EB89E5786}" type="parTrans" cxnId="{33B303C3-7C7D-4B84-8C14-7F1CD45155C2}">
      <dgm:prSet/>
      <dgm:spPr/>
      <dgm:t>
        <a:bodyPr/>
        <a:lstStyle/>
        <a:p>
          <a:endParaRPr lang="en-US" sz="2000" b="1">
            <a:latin typeface="Alexandria"/>
          </a:endParaRPr>
        </a:p>
      </dgm:t>
    </dgm:pt>
    <dgm:pt modelId="{71AA5B44-6B2C-48D5-B44E-C3D811BF28B8}" type="sibTrans" cxnId="{33B303C3-7C7D-4B84-8C14-7F1CD45155C2}">
      <dgm:prSet/>
      <dgm:spPr/>
      <dgm:t>
        <a:bodyPr/>
        <a:lstStyle/>
        <a:p>
          <a:endParaRPr lang="en-US" sz="2000" b="1">
            <a:latin typeface="Alexandria"/>
          </a:endParaRPr>
        </a:p>
      </dgm:t>
    </dgm:pt>
    <dgm:pt modelId="{61A05F79-34DF-483A-9EE9-A302A0A49EF6}">
      <dgm:prSet custT="1"/>
      <dgm:spPr/>
      <dgm:t>
        <a:bodyPr/>
        <a:lstStyle/>
        <a:p>
          <a:endParaRPr lang="en-US" sz="2000" b="1">
            <a:latin typeface="Alexandria"/>
          </a:endParaRPr>
        </a:p>
      </dgm:t>
    </dgm:pt>
    <dgm:pt modelId="{4B2EBBB8-3591-478C-8AC4-7B77A7C300FA}" type="parTrans" cxnId="{7FEB744C-BD1D-472D-A770-F3DAC9A46546}">
      <dgm:prSet/>
      <dgm:spPr/>
      <dgm:t>
        <a:bodyPr/>
        <a:lstStyle/>
        <a:p>
          <a:endParaRPr lang="en-US" sz="2000" b="1">
            <a:latin typeface="Alexandria"/>
          </a:endParaRPr>
        </a:p>
      </dgm:t>
    </dgm:pt>
    <dgm:pt modelId="{9424CA96-76BD-4C7B-AA87-04B0536273DF}" type="sibTrans" cxnId="{7FEB744C-BD1D-472D-A770-F3DAC9A46546}">
      <dgm:prSet/>
      <dgm:spPr/>
      <dgm:t>
        <a:bodyPr/>
        <a:lstStyle/>
        <a:p>
          <a:endParaRPr lang="en-US" sz="2000" b="1">
            <a:latin typeface="Alexandria"/>
          </a:endParaRPr>
        </a:p>
      </dgm:t>
    </dgm:pt>
    <dgm:pt modelId="{9DD49D1D-4C47-400A-8DB7-99AF1463770C}">
      <dgm:prSet custT="1"/>
      <dgm:spPr/>
      <dgm:t>
        <a:bodyPr/>
        <a:lstStyle/>
        <a:p>
          <a:endParaRPr lang="en-US" sz="2000" b="1">
            <a:latin typeface="Alexandria"/>
          </a:endParaRPr>
        </a:p>
      </dgm:t>
    </dgm:pt>
    <dgm:pt modelId="{C768F96E-DA21-459F-8DC2-0AEEC7658DA3}" type="parTrans" cxnId="{7B16B651-DF0B-4E0C-8824-4AE2EFD19515}">
      <dgm:prSet/>
      <dgm:spPr/>
      <dgm:t>
        <a:bodyPr/>
        <a:lstStyle/>
        <a:p>
          <a:endParaRPr lang="en-US" sz="2000" b="1">
            <a:latin typeface="Alexandria"/>
          </a:endParaRPr>
        </a:p>
      </dgm:t>
    </dgm:pt>
    <dgm:pt modelId="{6CB16E74-4E6D-4236-A9B1-022D58D5156E}" type="sibTrans" cxnId="{7B16B651-DF0B-4E0C-8824-4AE2EFD19515}">
      <dgm:prSet/>
      <dgm:spPr/>
      <dgm:t>
        <a:bodyPr/>
        <a:lstStyle/>
        <a:p>
          <a:endParaRPr lang="en-US" sz="2000" b="1">
            <a:latin typeface="Alexandria"/>
          </a:endParaRPr>
        </a:p>
      </dgm:t>
    </dgm:pt>
    <dgm:pt modelId="{B7907494-1EE0-4E22-B8C3-47F6DFDFBE41}" type="pres">
      <dgm:prSet presAssocID="{7B2C4390-7B44-4E33-B653-B052B129B045}" presName="Name0" presStyleCnt="0">
        <dgm:presLayoutVars>
          <dgm:chMax val="11"/>
          <dgm:chPref val="11"/>
          <dgm:dir/>
          <dgm:resizeHandles/>
        </dgm:presLayoutVars>
      </dgm:prSet>
      <dgm:spPr/>
    </dgm:pt>
    <dgm:pt modelId="{3EEC6A36-2053-40CF-8ECC-8AB5480BE4B8}" type="pres">
      <dgm:prSet presAssocID="{C3C6D770-85B8-42BD-8E8A-42CD0C0B66C5}" presName="Accent5" presStyleCnt="0"/>
      <dgm:spPr/>
    </dgm:pt>
    <dgm:pt modelId="{014A5336-2590-4603-90B3-357F9437752D}" type="pres">
      <dgm:prSet presAssocID="{C3C6D770-85B8-42BD-8E8A-42CD0C0B66C5}" presName="Accent" presStyleLbl="node1" presStyleIdx="0" presStyleCnt="5"/>
      <dgm:spPr/>
    </dgm:pt>
    <dgm:pt modelId="{041EACAF-2096-44D2-BF4B-09C539FF303C}" type="pres">
      <dgm:prSet presAssocID="{C3C6D770-85B8-42BD-8E8A-42CD0C0B66C5}" presName="ParentBackground5" presStyleCnt="0"/>
      <dgm:spPr/>
    </dgm:pt>
    <dgm:pt modelId="{48640A12-3D4C-40BA-A7C1-86EA1C27ED23}" type="pres">
      <dgm:prSet presAssocID="{C3C6D770-85B8-42BD-8E8A-42CD0C0B66C5}" presName="ParentBackground" presStyleLbl="fgAcc1" presStyleIdx="0" presStyleCnt="5"/>
      <dgm:spPr/>
    </dgm:pt>
    <dgm:pt modelId="{A036044C-988C-4C53-9624-0FC81C76C330}" type="pres">
      <dgm:prSet presAssocID="{C3C6D770-85B8-42BD-8E8A-42CD0C0B66C5}" presName="Child5" presStyleLbl="revTx" presStyleIdx="0" presStyleCnt="2">
        <dgm:presLayoutVars>
          <dgm:chMax val="0"/>
          <dgm:chPref val="0"/>
          <dgm:bulletEnabled val="1"/>
        </dgm:presLayoutVars>
      </dgm:prSet>
      <dgm:spPr/>
    </dgm:pt>
    <dgm:pt modelId="{9475C03D-7C41-4DF6-8BA0-54F67FA4548E}" type="pres">
      <dgm:prSet presAssocID="{C3C6D770-85B8-42BD-8E8A-42CD0C0B66C5}" presName="Parent5" presStyleLbl="revTx" presStyleIdx="0" presStyleCnt="2">
        <dgm:presLayoutVars>
          <dgm:chMax val="1"/>
          <dgm:chPref val="1"/>
          <dgm:bulletEnabled val="1"/>
        </dgm:presLayoutVars>
      </dgm:prSet>
      <dgm:spPr/>
    </dgm:pt>
    <dgm:pt modelId="{7CC92442-B113-4FC4-B0A9-C1AE233C8F4E}" type="pres">
      <dgm:prSet presAssocID="{A821F2B9-4521-4136-9D51-910772CF8F96}" presName="Accent4" presStyleCnt="0"/>
      <dgm:spPr/>
    </dgm:pt>
    <dgm:pt modelId="{A3DD608D-FD2C-4742-81ED-BE9345ACB55E}" type="pres">
      <dgm:prSet presAssocID="{A821F2B9-4521-4136-9D51-910772CF8F96}" presName="Accent" presStyleLbl="node1" presStyleIdx="1" presStyleCnt="5"/>
      <dgm:spPr/>
    </dgm:pt>
    <dgm:pt modelId="{6E240154-2384-429B-BC72-35209992DCBE}" type="pres">
      <dgm:prSet presAssocID="{A821F2B9-4521-4136-9D51-910772CF8F96}" presName="ParentBackground4" presStyleCnt="0"/>
      <dgm:spPr/>
    </dgm:pt>
    <dgm:pt modelId="{C9F9657D-E6D7-4F99-9F68-E9F998E53E96}" type="pres">
      <dgm:prSet presAssocID="{A821F2B9-4521-4136-9D51-910772CF8F96}" presName="ParentBackground" presStyleLbl="fgAcc1" presStyleIdx="1" presStyleCnt="5"/>
      <dgm:spPr/>
    </dgm:pt>
    <dgm:pt modelId="{2CBD90ED-361B-4469-A033-4E0C9BA1C51E}" type="pres">
      <dgm:prSet presAssocID="{A821F2B9-4521-4136-9D51-910772CF8F96}" presName="Parent4" presStyleLbl="revTx" presStyleIdx="0" presStyleCnt="2">
        <dgm:presLayoutVars>
          <dgm:chMax val="1"/>
          <dgm:chPref val="1"/>
          <dgm:bulletEnabled val="1"/>
        </dgm:presLayoutVars>
      </dgm:prSet>
      <dgm:spPr/>
    </dgm:pt>
    <dgm:pt modelId="{F95CE4A6-3DE5-4D38-ACB8-289CDA374BD7}" type="pres">
      <dgm:prSet presAssocID="{E85CF9D2-06B5-4A59-AAE0-910167454221}" presName="Accent3" presStyleCnt="0"/>
      <dgm:spPr/>
    </dgm:pt>
    <dgm:pt modelId="{F2F93255-8950-4B4D-B548-859B9E0DCF5F}" type="pres">
      <dgm:prSet presAssocID="{E85CF9D2-06B5-4A59-AAE0-910167454221}" presName="Accent" presStyleLbl="node1" presStyleIdx="2" presStyleCnt="5"/>
      <dgm:spPr/>
    </dgm:pt>
    <dgm:pt modelId="{ED2E095E-E188-4A0A-A0C0-1FC8F447A36F}" type="pres">
      <dgm:prSet presAssocID="{E85CF9D2-06B5-4A59-AAE0-910167454221}" presName="ParentBackground3" presStyleCnt="0"/>
      <dgm:spPr/>
    </dgm:pt>
    <dgm:pt modelId="{0DD32623-60F8-4D37-9E31-F6FF28F36A7D}" type="pres">
      <dgm:prSet presAssocID="{E85CF9D2-06B5-4A59-AAE0-910167454221}" presName="ParentBackground" presStyleLbl="fgAcc1" presStyleIdx="2" presStyleCnt="5"/>
      <dgm:spPr/>
    </dgm:pt>
    <dgm:pt modelId="{E049B3EC-D0D0-42F9-98B0-2B4DA225A510}" type="pres">
      <dgm:prSet presAssocID="{E85CF9D2-06B5-4A59-AAE0-910167454221}" presName="Parent3" presStyleLbl="revTx" presStyleIdx="0" presStyleCnt="2">
        <dgm:presLayoutVars>
          <dgm:chMax val="1"/>
          <dgm:chPref val="1"/>
          <dgm:bulletEnabled val="1"/>
        </dgm:presLayoutVars>
      </dgm:prSet>
      <dgm:spPr/>
    </dgm:pt>
    <dgm:pt modelId="{C62BCA37-2D13-4A8D-8EBC-4930B5CBF749}" type="pres">
      <dgm:prSet presAssocID="{E34CFAB8-93CA-4BEB-BB6B-650C81E5FE9F}" presName="Accent2" presStyleCnt="0"/>
      <dgm:spPr/>
    </dgm:pt>
    <dgm:pt modelId="{79C94FEC-4E5F-4FDC-87FD-C93DE07F4542}" type="pres">
      <dgm:prSet presAssocID="{E34CFAB8-93CA-4BEB-BB6B-650C81E5FE9F}" presName="Accent" presStyleLbl="node1" presStyleIdx="3" presStyleCnt="5"/>
      <dgm:spPr/>
    </dgm:pt>
    <dgm:pt modelId="{7CC18621-B69F-4C2B-928A-37149C637B73}" type="pres">
      <dgm:prSet presAssocID="{E34CFAB8-93CA-4BEB-BB6B-650C81E5FE9F}" presName="ParentBackground2" presStyleCnt="0"/>
      <dgm:spPr/>
    </dgm:pt>
    <dgm:pt modelId="{65B66ED6-95B4-4B0F-BA32-BA3FF5E39C31}" type="pres">
      <dgm:prSet presAssocID="{E34CFAB8-93CA-4BEB-BB6B-650C81E5FE9F}" presName="ParentBackground" presStyleLbl="fgAcc1" presStyleIdx="3" presStyleCnt="5"/>
      <dgm:spPr/>
    </dgm:pt>
    <dgm:pt modelId="{B0DBC039-A96B-4911-BE3A-B17BD5526846}" type="pres">
      <dgm:prSet presAssocID="{E34CFAB8-93CA-4BEB-BB6B-650C81E5FE9F}" presName="Parent2" presStyleLbl="revTx" presStyleIdx="0" presStyleCnt="2">
        <dgm:presLayoutVars>
          <dgm:chMax val="1"/>
          <dgm:chPref val="1"/>
          <dgm:bulletEnabled val="1"/>
        </dgm:presLayoutVars>
      </dgm:prSet>
      <dgm:spPr/>
    </dgm:pt>
    <dgm:pt modelId="{D15C65A8-2A57-47A7-A9BA-6289DAC553C6}" type="pres">
      <dgm:prSet presAssocID="{15D35BE0-4DC0-4925-95C1-C87BAE4F75D0}" presName="Accent1" presStyleCnt="0"/>
      <dgm:spPr/>
    </dgm:pt>
    <dgm:pt modelId="{3E5417F6-362D-4A93-A588-778DCFC40C04}" type="pres">
      <dgm:prSet presAssocID="{15D35BE0-4DC0-4925-95C1-C87BAE4F75D0}" presName="Accent" presStyleLbl="node1" presStyleIdx="4" presStyleCnt="5"/>
      <dgm:spPr/>
    </dgm:pt>
    <dgm:pt modelId="{77005DFA-C598-40A5-82E8-61474655FE87}" type="pres">
      <dgm:prSet presAssocID="{15D35BE0-4DC0-4925-95C1-C87BAE4F75D0}" presName="ParentBackground1" presStyleCnt="0"/>
      <dgm:spPr/>
    </dgm:pt>
    <dgm:pt modelId="{EE87A227-3CA6-46FB-AF9E-3BB318F66BA7}" type="pres">
      <dgm:prSet presAssocID="{15D35BE0-4DC0-4925-95C1-C87BAE4F75D0}" presName="ParentBackground" presStyleLbl="fgAcc1" presStyleIdx="4" presStyleCnt="5"/>
      <dgm:spPr/>
    </dgm:pt>
    <dgm:pt modelId="{5842E779-59AC-4243-AB95-82913138030F}" type="pres">
      <dgm:prSet presAssocID="{15D35BE0-4DC0-4925-95C1-C87BAE4F75D0}" presName="Child1" presStyleLbl="revTx" presStyleIdx="1" presStyleCnt="2">
        <dgm:presLayoutVars>
          <dgm:chMax val="0"/>
          <dgm:chPref val="0"/>
          <dgm:bulletEnabled val="1"/>
        </dgm:presLayoutVars>
      </dgm:prSet>
      <dgm:spPr/>
    </dgm:pt>
    <dgm:pt modelId="{FFCAF973-D361-402E-9687-BFD0F12CD4B8}" type="pres">
      <dgm:prSet presAssocID="{15D35BE0-4DC0-4925-95C1-C87BAE4F75D0}" presName="Parent1" presStyleLbl="revTx" presStyleIdx="1" presStyleCnt="2">
        <dgm:presLayoutVars>
          <dgm:chMax val="1"/>
          <dgm:chPref val="1"/>
          <dgm:bulletEnabled val="1"/>
        </dgm:presLayoutVars>
      </dgm:prSet>
      <dgm:spPr/>
    </dgm:pt>
  </dgm:ptLst>
  <dgm:cxnLst>
    <dgm:cxn modelId="{F51AC327-31AE-4387-B156-66EB2CDEFE91}" type="presOf" srcId="{C3C6D770-85B8-42BD-8E8A-42CD0C0B66C5}" destId="{48640A12-3D4C-40BA-A7C1-86EA1C27ED23}" srcOrd="0" destOrd="0" presId="urn:microsoft.com/office/officeart/2011/layout/CircleProcess"/>
    <dgm:cxn modelId="{F6C97E3D-9592-41EB-B5C9-FE6C024EA74B}" srcId="{7B2C4390-7B44-4E33-B653-B052B129B045}" destId="{E85CF9D2-06B5-4A59-AAE0-910167454221}" srcOrd="2" destOrd="0" parTransId="{B43F2D2A-D751-4F0E-9842-6946A55A1EA9}" sibTransId="{5B9806C8-D2AC-42C7-AB71-667112E572EE}"/>
    <dgm:cxn modelId="{96C3B63E-425B-4FE7-9D3D-E36665B7E429}" type="presOf" srcId="{E34CFAB8-93CA-4BEB-BB6B-650C81E5FE9F}" destId="{65B66ED6-95B4-4B0F-BA32-BA3FF5E39C31}" srcOrd="0" destOrd="0" presId="urn:microsoft.com/office/officeart/2011/layout/CircleProcess"/>
    <dgm:cxn modelId="{CDC78A42-56E0-4134-9A65-0DA85F8A9066}" type="presOf" srcId="{E34CFAB8-93CA-4BEB-BB6B-650C81E5FE9F}" destId="{B0DBC039-A96B-4911-BE3A-B17BD5526846}" srcOrd="1" destOrd="0" presId="urn:microsoft.com/office/officeart/2011/layout/CircleProcess"/>
    <dgm:cxn modelId="{7FEB744C-BD1D-472D-A770-F3DAC9A46546}" srcId="{C3C6D770-85B8-42BD-8E8A-42CD0C0B66C5}" destId="{61A05F79-34DF-483A-9EE9-A302A0A49EF6}" srcOrd="0" destOrd="0" parTransId="{4B2EBBB8-3591-478C-8AC4-7B77A7C300FA}" sibTransId="{9424CA96-76BD-4C7B-AA87-04B0536273DF}"/>
    <dgm:cxn modelId="{EFDA2A50-F8A4-4648-8D7B-4DB65B9EE96C}" srcId="{7B2C4390-7B44-4E33-B653-B052B129B045}" destId="{E34CFAB8-93CA-4BEB-BB6B-650C81E5FE9F}" srcOrd="1" destOrd="0" parTransId="{E0428953-9EC9-4F2E-B5C3-CE186E0C5236}" sibTransId="{F55548E3-AE28-47F3-AC76-37C464E7327B}"/>
    <dgm:cxn modelId="{58379F50-8B7E-445C-8160-A6F7A42DECF3}" srcId="{7B2C4390-7B44-4E33-B653-B052B129B045}" destId="{15D35BE0-4DC0-4925-95C1-C87BAE4F75D0}" srcOrd="0" destOrd="0" parTransId="{3A80F222-FFFA-4FAD-9DD4-6C9F6B53F744}" sibTransId="{F34E3E65-4696-4804-96A0-DF50BC456505}"/>
    <dgm:cxn modelId="{A5D4A850-FA63-4FCE-864A-DCF108FC89FE}" type="presOf" srcId="{A821F2B9-4521-4136-9D51-910772CF8F96}" destId="{C9F9657D-E6D7-4F99-9F68-E9F998E53E96}" srcOrd="0" destOrd="0" presId="urn:microsoft.com/office/officeart/2011/layout/CircleProcess"/>
    <dgm:cxn modelId="{7B16B651-DF0B-4E0C-8824-4AE2EFD19515}" srcId="{15D35BE0-4DC0-4925-95C1-C87BAE4F75D0}" destId="{9DD49D1D-4C47-400A-8DB7-99AF1463770C}" srcOrd="0" destOrd="0" parTransId="{C768F96E-DA21-459F-8DC2-0AEEC7658DA3}" sibTransId="{6CB16E74-4E6D-4236-A9B1-022D58D5156E}"/>
    <dgm:cxn modelId="{E375B075-62B0-4488-B75A-6D3346FC53F8}" type="presOf" srcId="{E85CF9D2-06B5-4A59-AAE0-910167454221}" destId="{E049B3EC-D0D0-42F9-98B0-2B4DA225A510}" srcOrd="1" destOrd="0" presId="urn:microsoft.com/office/officeart/2011/layout/CircleProcess"/>
    <dgm:cxn modelId="{DAE3F785-E392-456C-88CF-321910CE106F}" type="presOf" srcId="{61A05F79-34DF-483A-9EE9-A302A0A49EF6}" destId="{A036044C-988C-4C53-9624-0FC81C76C330}" srcOrd="0" destOrd="0" presId="urn:microsoft.com/office/officeart/2011/layout/CircleProcess"/>
    <dgm:cxn modelId="{3996C392-CC29-4D22-9415-52260E539B4A}" type="presOf" srcId="{E85CF9D2-06B5-4A59-AAE0-910167454221}" destId="{0DD32623-60F8-4D37-9E31-F6FF28F36A7D}" srcOrd="0" destOrd="0" presId="urn:microsoft.com/office/officeart/2011/layout/CircleProcess"/>
    <dgm:cxn modelId="{BFBE6BA0-FFAA-4A7C-9C0C-3C908B5014E5}" type="presOf" srcId="{9DD49D1D-4C47-400A-8DB7-99AF1463770C}" destId="{5842E779-59AC-4243-AB95-82913138030F}" srcOrd="0" destOrd="0" presId="urn:microsoft.com/office/officeart/2011/layout/CircleProcess"/>
    <dgm:cxn modelId="{6DE0E4B4-3D10-448B-8756-AE1AC095A3CE}" type="presOf" srcId="{15D35BE0-4DC0-4925-95C1-C87BAE4F75D0}" destId="{FFCAF973-D361-402E-9687-BFD0F12CD4B8}" srcOrd="1" destOrd="0" presId="urn:microsoft.com/office/officeart/2011/layout/CircleProcess"/>
    <dgm:cxn modelId="{D0BA21BF-CA77-4812-BDF6-C3DC27B50008}" type="presOf" srcId="{7B2C4390-7B44-4E33-B653-B052B129B045}" destId="{B7907494-1EE0-4E22-B8C3-47F6DFDFBE41}" srcOrd="0" destOrd="0" presId="urn:microsoft.com/office/officeart/2011/layout/CircleProcess"/>
    <dgm:cxn modelId="{33B303C3-7C7D-4B84-8C14-7F1CD45155C2}" srcId="{7B2C4390-7B44-4E33-B653-B052B129B045}" destId="{C3C6D770-85B8-42BD-8E8A-42CD0C0B66C5}" srcOrd="4" destOrd="0" parTransId="{923BFABD-A59F-4C15-AC8D-121EB89E5786}" sibTransId="{71AA5B44-6B2C-48D5-B44E-C3D811BF28B8}"/>
    <dgm:cxn modelId="{4B2EB7C8-19BD-4B6C-A1F2-B856B823398F}" type="presOf" srcId="{15D35BE0-4DC0-4925-95C1-C87BAE4F75D0}" destId="{EE87A227-3CA6-46FB-AF9E-3BB318F66BA7}" srcOrd="0" destOrd="0" presId="urn:microsoft.com/office/officeart/2011/layout/CircleProcess"/>
    <dgm:cxn modelId="{DC4A15D0-6FC4-4003-BD4A-7F304B3CEA7D}" type="presOf" srcId="{C3C6D770-85B8-42BD-8E8A-42CD0C0B66C5}" destId="{9475C03D-7C41-4DF6-8BA0-54F67FA4548E}" srcOrd="1" destOrd="0" presId="urn:microsoft.com/office/officeart/2011/layout/CircleProcess"/>
    <dgm:cxn modelId="{75FAC5D6-3750-411E-8E2B-592424EE3DF0}" srcId="{7B2C4390-7B44-4E33-B653-B052B129B045}" destId="{A821F2B9-4521-4136-9D51-910772CF8F96}" srcOrd="3" destOrd="0" parTransId="{B9F91AED-318D-4C3D-8898-A0F384C23246}" sibTransId="{032A258F-DB71-4FDA-BD54-30B90CA5BEAD}"/>
    <dgm:cxn modelId="{CA214CF6-4970-4C53-9E29-8703561E25C8}" type="presOf" srcId="{A821F2B9-4521-4136-9D51-910772CF8F96}" destId="{2CBD90ED-361B-4469-A033-4E0C9BA1C51E}" srcOrd="1" destOrd="0" presId="urn:microsoft.com/office/officeart/2011/layout/CircleProcess"/>
    <dgm:cxn modelId="{A840F355-E187-4889-88CF-9EE85D42479B}" type="presParOf" srcId="{B7907494-1EE0-4E22-B8C3-47F6DFDFBE41}" destId="{3EEC6A36-2053-40CF-8ECC-8AB5480BE4B8}" srcOrd="0" destOrd="0" presId="urn:microsoft.com/office/officeart/2011/layout/CircleProcess"/>
    <dgm:cxn modelId="{4057AB6D-CE95-4DA7-979D-7D08DE2FF952}" type="presParOf" srcId="{3EEC6A36-2053-40CF-8ECC-8AB5480BE4B8}" destId="{014A5336-2590-4603-90B3-357F9437752D}" srcOrd="0" destOrd="0" presId="urn:microsoft.com/office/officeart/2011/layout/CircleProcess"/>
    <dgm:cxn modelId="{69CBDC27-FC95-4588-B7B9-85DD7876E1B6}" type="presParOf" srcId="{B7907494-1EE0-4E22-B8C3-47F6DFDFBE41}" destId="{041EACAF-2096-44D2-BF4B-09C539FF303C}" srcOrd="1" destOrd="0" presId="urn:microsoft.com/office/officeart/2011/layout/CircleProcess"/>
    <dgm:cxn modelId="{D97C2A94-25CD-43D2-9F6E-1C72088ADBBC}" type="presParOf" srcId="{041EACAF-2096-44D2-BF4B-09C539FF303C}" destId="{48640A12-3D4C-40BA-A7C1-86EA1C27ED23}" srcOrd="0" destOrd="0" presId="urn:microsoft.com/office/officeart/2011/layout/CircleProcess"/>
    <dgm:cxn modelId="{F734816E-4385-4686-A60C-88CB7BD3B6C0}" type="presParOf" srcId="{B7907494-1EE0-4E22-B8C3-47F6DFDFBE41}" destId="{A036044C-988C-4C53-9624-0FC81C76C330}" srcOrd="2" destOrd="0" presId="urn:microsoft.com/office/officeart/2011/layout/CircleProcess"/>
    <dgm:cxn modelId="{51CD5E47-D2E8-4221-BB86-72EBDD41B138}" type="presParOf" srcId="{B7907494-1EE0-4E22-B8C3-47F6DFDFBE41}" destId="{9475C03D-7C41-4DF6-8BA0-54F67FA4548E}" srcOrd="3" destOrd="0" presId="urn:microsoft.com/office/officeart/2011/layout/CircleProcess"/>
    <dgm:cxn modelId="{6E344B85-9B5C-4701-8DD9-3ACE748FDC25}" type="presParOf" srcId="{B7907494-1EE0-4E22-B8C3-47F6DFDFBE41}" destId="{7CC92442-B113-4FC4-B0A9-C1AE233C8F4E}" srcOrd="4" destOrd="0" presId="urn:microsoft.com/office/officeart/2011/layout/CircleProcess"/>
    <dgm:cxn modelId="{72024093-C308-4E58-BDDD-CDB3AC9991C4}" type="presParOf" srcId="{7CC92442-B113-4FC4-B0A9-C1AE233C8F4E}" destId="{A3DD608D-FD2C-4742-81ED-BE9345ACB55E}" srcOrd="0" destOrd="0" presId="urn:microsoft.com/office/officeart/2011/layout/CircleProcess"/>
    <dgm:cxn modelId="{A9C47C97-65B8-4356-AFDA-59746EE28AF1}" type="presParOf" srcId="{B7907494-1EE0-4E22-B8C3-47F6DFDFBE41}" destId="{6E240154-2384-429B-BC72-35209992DCBE}" srcOrd="5" destOrd="0" presId="urn:microsoft.com/office/officeart/2011/layout/CircleProcess"/>
    <dgm:cxn modelId="{01D3B8E5-2682-4339-A6FC-6963102D8871}" type="presParOf" srcId="{6E240154-2384-429B-BC72-35209992DCBE}" destId="{C9F9657D-E6D7-4F99-9F68-E9F998E53E96}" srcOrd="0" destOrd="0" presId="urn:microsoft.com/office/officeart/2011/layout/CircleProcess"/>
    <dgm:cxn modelId="{5A47D0DD-2D99-450C-BE52-BE913F0FAA8C}" type="presParOf" srcId="{B7907494-1EE0-4E22-B8C3-47F6DFDFBE41}" destId="{2CBD90ED-361B-4469-A033-4E0C9BA1C51E}" srcOrd="6" destOrd="0" presId="urn:microsoft.com/office/officeart/2011/layout/CircleProcess"/>
    <dgm:cxn modelId="{E5B3D44A-D634-4497-80A6-9CCAA15E72B2}" type="presParOf" srcId="{B7907494-1EE0-4E22-B8C3-47F6DFDFBE41}" destId="{F95CE4A6-3DE5-4D38-ACB8-289CDA374BD7}" srcOrd="7" destOrd="0" presId="urn:microsoft.com/office/officeart/2011/layout/CircleProcess"/>
    <dgm:cxn modelId="{7F8245B1-B79C-4C24-9580-BAF8CCD43E6F}" type="presParOf" srcId="{F95CE4A6-3DE5-4D38-ACB8-289CDA374BD7}" destId="{F2F93255-8950-4B4D-B548-859B9E0DCF5F}" srcOrd="0" destOrd="0" presId="urn:microsoft.com/office/officeart/2011/layout/CircleProcess"/>
    <dgm:cxn modelId="{46C61C0E-2BD9-4408-996B-AD354CAAF719}" type="presParOf" srcId="{B7907494-1EE0-4E22-B8C3-47F6DFDFBE41}" destId="{ED2E095E-E188-4A0A-A0C0-1FC8F447A36F}" srcOrd="8" destOrd="0" presId="urn:microsoft.com/office/officeart/2011/layout/CircleProcess"/>
    <dgm:cxn modelId="{C081D43A-D899-4A5E-A44C-9CA2640F4AA6}" type="presParOf" srcId="{ED2E095E-E188-4A0A-A0C0-1FC8F447A36F}" destId="{0DD32623-60F8-4D37-9E31-F6FF28F36A7D}" srcOrd="0" destOrd="0" presId="urn:microsoft.com/office/officeart/2011/layout/CircleProcess"/>
    <dgm:cxn modelId="{464C2B12-F57C-4DFA-BA79-B305302E37CE}" type="presParOf" srcId="{B7907494-1EE0-4E22-B8C3-47F6DFDFBE41}" destId="{E049B3EC-D0D0-42F9-98B0-2B4DA225A510}" srcOrd="9" destOrd="0" presId="urn:microsoft.com/office/officeart/2011/layout/CircleProcess"/>
    <dgm:cxn modelId="{7D7157E1-6FE2-4F15-9024-6BD1FEDC3B7F}" type="presParOf" srcId="{B7907494-1EE0-4E22-B8C3-47F6DFDFBE41}" destId="{C62BCA37-2D13-4A8D-8EBC-4930B5CBF749}" srcOrd="10" destOrd="0" presId="urn:microsoft.com/office/officeart/2011/layout/CircleProcess"/>
    <dgm:cxn modelId="{128E78AE-A487-421E-BCCE-C5FEF4A1AF80}" type="presParOf" srcId="{C62BCA37-2D13-4A8D-8EBC-4930B5CBF749}" destId="{79C94FEC-4E5F-4FDC-87FD-C93DE07F4542}" srcOrd="0" destOrd="0" presId="urn:microsoft.com/office/officeart/2011/layout/CircleProcess"/>
    <dgm:cxn modelId="{E47D618E-9F1B-4F42-9F9A-BFA8056DFE47}" type="presParOf" srcId="{B7907494-1EE0-4E22-B8C3-47F6DFDFBE41}" destId="{7CC18621-B69F-4C2B-928A-37149C637B73}" srcOrd="11" destOrd="0" presId="urn:microsoft.com/office/officeart/2011/layout/CircleProcess"/>
    <dgm:cxn modelId="{93315B5E-EFBC-4B17-9549-F6AFA787BED9}" type="presParOf" srcId="{7CC18621-B69F-4C2B-928A-37149C637B73}" destId="{65B66ED6-95B4-4B0F-BA32-BA3FF5E39C31}" srcOrd="0" destOrd="0" presId="urn:microsoft.com/office/officeart/2011/layout/CircleProcess"/>
    <dgm:cxn modelId="{B1C4EB44-877C-4F01-BD25-0985D0FB484B}" type="presParOf" srcId="{B7907494-1EE0-4E22-B8C3-47F6DFDFBE41}" destId="{B0DBC039-A96B-4911-BE3A-B17BD5526846}" srcOrd="12" destOrd="0" presId="urn:microsoft.com/office/officeart/2011/layout/CircleProcess"/>
    <dgm:cxn modelId="{AEA83453-0F41-41E5-ABC1-DA95C2207DB3}" type="presParOf" srcId="{B7907494-1EE0-4E22-B8C3-47F6DFDFBE41}" destId="{D15C65A8-2A57-47A7-A9BA-6289DAC553C6}" srcOrd="13" destOrd="0" presId="urn:microsoft.com/office/officeart/2011/layout/CircleProcess"/>
    <dgm:cxn modelId="{17C997DA-3934-4540-87DD-EEB1F2F07E21}" type="presParOf" srcId="{D15C65A8-2A57-47A7-A9BA-6289DAC553C6}" destId="{3E5417F6-362D-4A93-A588-778DCFC40C04}" srcOrd="0" destOrd="0" presId="urn:microsoft.com/office/officeart/2011/layout/CircleProcess"/>
    <dgm:cxn modelId="{942B3B5B-CF04-49FA-8BB7-42378F8C8618}" type="presParOf" srcId="{B7907494-1EE0-4E22-B8C3-47F6DFDFBE41}" destId="{77005DFA-C598-40A5-82E8-61474655FE87}" srcOrd="14" destOrd="0" presId="urn:microsoft.com/office/officeart/2011/layout/CircleProcess"/>
    <dgm:cxn modelId="{7F6E8AD8-E787-48BF-A786-9AD2C7096029}" type="presParOf" srcId="{77005DFA-C598-40A5-82E8-61474655FE87}" destId="{EE87A227-3CA6-46FB-AF9E-3BB318F66BA7}" srcOrd="0" destOrd="0" presId="urn:microsoft.com/office/officeart/2011/layout/CircleProcess"/>
    <dgm:cxn modelId="{E6F03959-6802-4630-BD14-0B31ED22C3E1}" type="presParOf" srcId="{B7907494-1EE0-4E22-B8C3-47F6DFDFBE41}" destId="{5842E779-59AC-4243-AB95-82913138030F}" srcOrd="15" destOrd="0" presId="urn:microsoft.com/office/officeart/2011/layout/CircleProcess"/>
    <dgm:cxn modelId="{AD011494-94FE-4C75-824F-9A41A46E8D76}" type="presParOf" srcId="{B7907494-1EE0-4E22-B8C3-47F6DFDFBE41}" destId="{FFCAF973-D361-402E-9687-BFD0F12CD4B8}" srcOrd="16" destOrd="0" presId="urn:microsoft.com/office/officeart/2011/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A44C6B-D64E-4FBD-B9D5-268EA64F8714}" type="doc">
      <dgm:prSet loTypeId="urn:microsoft.com/office/officeart/2011/layout/CircleProcess" loCatId="process" qsTypeId="urn:microsoft.com/office/officeart/2005/8/quickstyle/simple1" qsCatId="simple" csTypeId="urn:microsoft.com/office/officeart/2005/8/colors/colorful4" csCatId="colorful" phldr="1"/>
      <dgm:spPr/>
      <dgm:t>
        <a:bodyPr/>
        <a:lstStyle/>
        <a:p>
          <a:endParaRPr lang="en-US"/>
        </a:p>
      </dgm:t>
    </dgm:pt>
    <dgm:pt modelId="{8DA943EF-B79F-4114-BC48-BA1DB9F9D991}">
      <dgm:prSet custT="1"/>
      <dgm:spPr/>
      <dgm:t>
        <a:bodyPr/>
        <a:lstStyle/>
        <a:p>
          <a:r>
            <a:rPr lang="en-US" sz="2000" b="1">
              <a:latin typeface="Alexandria"/>
            </a:rPr>
            <a:t>6. Request for Proposal / Tendering (RFP/Tender)</a:t>
          </a:r>
        </a:p>
      </dgm:t>
    </dgm:pt>
    <dgm:pt modelId="{81C2C243-600F-449E-8FAC-AC2EEC45B4D0}" type="parTrans" cxnId="{8095685A-B3F3-4417-93C4-160D0F4EE18B}">
      <dgm:prSet/>
      <dgm:spPr/>
      <dgm:t>
        <a:bodyPr/>
        <a:lstStyle/>
        <a:p>
          <a:endParaRPr lang="en-US" sz="2000" b="1">
            <a:latin typeface="Alexandria"/>
          </a:endParaRPr>
        </a:p>
      </dgm:t>
    </dgm:pt>
    <dgm:pt modelId="{543F93E6-C14E-4CC2-9B55-D52CFAEF407E}" type="sibTrans" cxnId="{8095685A-B3F3-4417-93C4-160D0F4EE18B}">
      <dgm:prSet/>
      <dgm:spPr/>
      <dgm:t>
        <a:bodyPr/>
        <a:lstStyle/>
        <a:p>
          <a:endParaRPr lang="en-US" sz="2000" b="1">
            <a:latin typeface="Alexandria"/>
          </a:endParaRPr>
        </a:p>
      </dgm:t>
    </dgm:pt>
    <dgm:pt modelId="{B7DDD0C9-6ACC-4860-B924-EC464501DB7F}">
      <dgm:prSet custT="1"/>
      <dgm:spPr/>
      <dgm:t>
        <a:bodyPr/>
        <a:lstStyle/>
        <a:p>
          <a:r>
            <a:rPr lang="en-US" sz="2000" b="1" dirty="0">
              <a:latin typeface="Alexandria"/>
            </a:rPr>
            <a:t>7. Evaluation &amp; Selection</a:t>
          </a:r>
        </a:p>
      </dgm:t>
    </dgm:pt>
    <dgm:pt modelId="{AC0AB237-1C8E-42BC-B959-70C17E827185}" type="parTrans" cxnId="{989ADC64-18B8-4658-8963-788067CEF8D0}">
      <dgm:prSet/>
      <dgm:spPr/>
      <dgm:t>
        <a:bodyPr/>
        <a:lstStyle/>
        <a:p>
          <a:endParaRPr lang="en-US" sz="2000" b="1">
            <a:latin typeface="Alexandria"/>
          </a:endParaRPr>
        </a:p>
      </dgm:t>
    </dgm:pt>
    <dgm:pt modelId="{799EDA68-D147-4884-867F-EE571B646AAF}" type="sibTrans" cxnId="{989ADC64-18B8-4658-8963-788067CEF8D0}">
      <dgm:prSet/>
      <dgm:spPr/>
      <dgm:t>
        <a:bodyPr/>
        <a:lstStyle/>
        <a:p>
          <a:endParaRPr lang="en-US" sz="2000" b="1">
            <a:latin typeface="Alexandria"/>
          </a:endParaRPr>
        </a:p>
      </dgm:t>
    </dgm:pt>
    <dgm:pt modelId="{6FDDB92B-4B8F-467D-B776-C2D2AAB19420}">
      <dgm:prSet custT="1"/>
      <dgm:spPr/>
      <dgm:t>
        <a:bodyPr/>
        <a:lstStyle/>
        <a:p>
          <a:r>
            <a:rPr lang="en-US" sz="2000" b="1">
              <a:latin typeface="Alexandria"/>
            </a:rPr>
            <a:t>8. Financial Close &amp; Contract Finalization</a:t>
          </a:r>
        </a:p>
      </dgm:t>
    </dgm:pt>
    <dgm:pt modelId="{E495286A-2B0A-46E6-B1A0-7845AB3FCF9C}" type="parTrans" cxnId="{8EA054B3-8D00-44D7-B375-4A9A9610A6ED}">
      <dgm:prSet/>
      <dgm:spPr/>
      <dgm:t>
        <a:bodyPr/>
        <a:lstStyle/>
        <a:p>
          <a:endParaRPr lang="en-US" sz="2000" b="1">
            <a:latin typeface="Alexandria"/>
          </a:endParaRPr>
        </a:p>
      </dgm:t>
    </dgm:pt>
    <dgm:pt modelId="{EA0E005C-C6D0-4BCF-9909-9303D24361F0}" type="sibTrans" cxnId="{8EA054B3-8D00-44D7-B375-4A9A9610A6ED}">
      <dgm:prSet/>
      <dgm:spPr/>
      <dgm:t>
        <a:bodyPr/>
        <a:lstStyle/>
        <a:p>
          <a:endParaRPr lang="en-US" sz="2000" b="1">
            <a:latin typeface="Alexandria"/>
          </a:endParaRPr>
        </a:p>
      </dgm:t>
    </dgm:pt>
    <dgm:pt modelId="{C7A17E06-2E9E-4957-8F6B-E76EDD819753}">
      <dgm:prSet custT="1"/>
      <dgm:spPr/>
      <dgm:t>
        <a:bodyPr/>
        <a:lstStyle/>
        <a:p>
          <a:r>
            <a:rPr lang="en-US" sz="2000" b="1">
              <a:latin typeface="Alexandria"/>
            </a:rPr>
            <a:t>9. Mobilization &amp; Transition</a:t>
          </a:r>
        </a:p>
      </dgm:t>
    </dgm:pt>
    <dgm:pt modelId="{32206386-21A4-4C79-ABC2-0D1F29288BA9}" type="parTrans" cxnId="{BEABDD97-9844-48D4-AD5B-4478DEFBF177}">
      <dgm:prSet/>
      <dgm:spPr/>
      <dgm:t>
        <a:bodyPr/>
        <a:lstStyle/>
        <a:p>
          <a:endParaRPr lang="en-US" sz="2000" b="1">
            <a:latin typeface="Alexandria"/>
          </a:endParaRPr>
        </a:p>
      </dgm:t>
    </dgm:pt>
    <dgm:pt modelId="{71C7C290-4254-41E4-8BBB-0F3D4E124785}" type="sibTrans" cxnId="{BEABDD97-9844-48D4-AD5B-4478DEFBF177}">
      <dgm:prSet/>
      <dgm:spPr/>
      <dgm:t>
        <a:bodyPr/>
        <a:lstStyle/>
        <a:p>
          <a:endParaRPr lang="en-US" sz="2000" b="1">
            <a:latin typeface="Alexandria"/>
          </a:endParaRPr>
        </a:p>
      </dgm:t>
    </dgm:pt>
    <dgm:pt modelId="{EFF6BC33-98CD-4117-BABB-2D37AFA94BB3}">
      <dgm:prSet custT="1"/>
      <dgm:spPr/>
      <dgm:t>
        <a:bodyPr/>
        <a:lstStyle/>
        <a:p>
          <a:r>
            <a:rPr lang="en-US" sz="2000" b="1">
              <a:latin typeface="Alexandria"/>
            </a:rPr>
            <a:t>10. Contract Management &amp; Performance Monitoring</a:t>
          </a:r>
        </a:p>
      </dgm:t>
    </dgm:pt>
    <dgm:pt modelId="{C1070120-05FE-4F37-B6B6-C573E7F55197}" type="parTrans" cxnId="{E4C26A21-38E5-45C8-8596-BE7EA0CAA48B}">
      <dgm:prSet/>
      <dgm:spPr/>
      <dgm:t>
        <a:bodyPr/>
        <a:lstStyle/>
        <a:p>
          <a:endParaRPr lang="en-US" sz="2000" b="1">
            <a:latin typeface="Alexandria"/>
          </a:endParaRPr>
        </a:p>
      </dgm:t>
    </dgm:pt>
    <dgm:pt modelId="{3ECEBD03-D2D5-46B1-BEF4-01B015862C7B}" type="sibTrans" cxnId="{E4C26A21-38E5-45C8-8596-BE7EA0CAA48B}">
      <dgm:prSet/>
      <dgm:spPr/>
      <dgm:t>
        <a:bodyPr/>
        <a:lstStyle/>
        <a:p>
          <a:endParaRPr lang="en-US" sz="2000" b="1">
            <a:latin typeface="Alexandria"/>
          </a:endParaRPr>
        </a:p>
      </dgm:t>
    </dgm:pt>
    <dgm:pt modelId="{1D2FE049-619D-48A2-9FFF-1BA7D73CAC04}" type="pres">
      <dgm:prSet presAssocID="{6AA44C6B-D64E-4FBD-B9D5-268EA64F8714}" presName="Name0" presStyleCnt="0">
        <dgm:presLayoutVars>
          <dgm:chMax val="11"/>
          <dgm:chPref val="11"/>
          <dgm:dir/>
          <dgm:resizeHandles/>
        </dgm:presLayoutVars>
      </dgm:prSet>
      <dgm:spPr/>
    </dgm:pt>
    <dgm:pt modelId="{3EB57C0C-964F-4179-8231-BC64795DBD96}" type="pres">
      <dgm:prSet presAssocID="{EFF6BC33-98CD-4117-BABB-2D37AFA94BB3}" presName="Accent5" presStyleCnt="0"/>
      <dgm:spPr/>
    </dgm:pt>
    <dgm:pt modelId="{92349889-B523-4D74-B57A-E9B7889A50A6}" type="pres">
      <dgm:prSet presAssocID="{EFF6BC33-98CD-4117-BABB-2D37AFA94BB3}" presName="Accent" presStyleLbl="node1" presStyleIdx="0" presStyleCnt="5"/>
      <dgm:spPr>
        <a:solidFill>
          <a:srgbClr val="FF0000"/>
        </a:solidFill>
      </dgm:spPr>
    </dgm:pt>
    <dgm:pt modelId="{FDEF41AA-650D-4FE6-89DD-025FAF66C54C}" type="pres">
      <dgm:prSet presAssocID="{EFF6BC33-98CD-4117-BABB-2D37AFA94BB3}" presName="ParentBackground5" presStyleCnt="0"/>
      <dgm:spPr/>
    </dgm:pt>
    <dgm:pt modelId="{F32DBBA4-A0CE-4B3D-B6E4-711AF76C69B2}" type="pres">
      <dgm:prSet presAssocID="{EFF6BC33-98CD-4117-BABB-2D37AFA94BB3}" presName="ParentBackground" presStyleLbl="fgAcc1" presStyleIdx="0" presStyleCnt="5"/>
      <dgm:spPr/>
    </dgm:pt>
    <dgm:pt modelId="{D083926B-7B26-4F7C-8371-508B670BF7EB}" type="pres">
      <dgm:prSet presAssocID="{EFF6BC33-98CD-4117-BABB-2D37AFA94BB3}" presName="Parent5" presStyleLbl="revTx" presStyleIdx="0" presStyleCnt="0">
        <dgm:presLayoutVars>
          <dgm:chMax val="1"/>
          <dgm:chPref val="1"/>
          <dgm:bulletEnabled val="1"/>
        </dgm:presLayoutVars>
      </dgm:prSet>
      <dgm:spPr/>
    </dgm:pt>
    <dgm:pt modelId="{34DF6820-97D9-40BC-8778-F1085CC10C85}" type="pres">
      <dgm:prSet presAssocID="{C7A17E06-2E9E-4957-8F6B-E76EDD819753}" presName="Accent4" presStyleCnt="0"/>
      <dgm:spPr/>
    </dgm:pt>
    <dgm:pt modelId="{7F83E327-0135-4854-BD2C-B4A6A6F736A2}" type="pres">
      <dgm:prSet presAssocID="{C7A17E06-2E9E-4957-8F6B-E76EDD819753}" presName="Accent" presStyleLbl="node1" presStyleIdx="1" presStyleCnt="5"/>
      <dgm:spPr/>
    </dgm:pt>
    <dgm:pt modelId="{CEDF1BE1-1F90-492C-B581-38A03D37FA03}" type="pres">
      <dgm:prSet presAssocID="{C7A17E06-2E9E-4957-8F6B-E76EDD819753}" presName="ParentBackground4" presStyleCnt="0"/>
      <dgm:spPr/>
    </dgm:pt>
    <dgm:pt modelId="{91A7D167-A6DC-4058-93E4-E89F6FE8085D}" type="pres">
      <dgm:prSet presAssocID="{C7A17E06-2E9E-4957-8F6B-E76EDD819753}" presName="ParentBackground" presStyleLbl="fgAcc1" presStyleIdx="1" presStyleCnt="5"/>
      <dgm:spPr/>
    </dgm:pt>
    <dgm:pt modelId="{58F029F8-57BE-4318-8FB9-5EAE0BC3CD9A}" type="pres">
      <dgm:prSet presAssocID="{C7A17E06-2E9E-4957-8F6B-E76EDD819753}" presName="Parent4" presStyleLbl="revTx" presStyleIdx="0" presStyleCnt="0">
        <dgm:presLayoutVars>
          <dgm:chMax val="1"/>
          <dgm:chPref val="1"/>
          <dgm:bulletEnabled val="1"/>
        </dgm:presLayoutVars>
      </dgm:prSet>
      <dgm:spPr/>
    </dgm:pt>
    <dgm:pt modelId="{D0A7BD28-1923-4854-BF83-6C9B43D79C6D}" type="pres">
      <dgm:prSet presAssocID="{6FDDB92B-4B8F-467D-B776-C2D2AAB19420}" presName="Accent3" presStyleCnt="0"/>
      <dgm:spPr/>
    </dgm:pt>
    <dgm:pt modelId="{57799616-6D59-4F65-BF3E-BA9FA4FCAA66}" type="pres">
      <dgm:prSet presAssocID="{6FDDB92B-4B8F-467D-B776-C2D2AAB19420}" presName="Accent" presStyleLbl="node1" presStyleIdx="2" presStyleCnt="5"/>
      <dgm:spPr/>
    </dgm:pt>
    <dgm:pt modelId="{3E06C8E2-8BF2-4F30-A1CB-FB09308C2B12}" type="pres">
      <dgm:prSet presAssocID="{6FDDB92B-4B8F-467D-B776-C2D2AAB19420}" presName="ParentBackground3" presStyleCnt="0"/>
      <dgm:spPr/>
    </dgm:pt>
    <dgm:pt modelId="{F00CC655-D7C7-4C16-AFCD-50312F5A7E57}" type="pres">
      <dgm:prSet presAssocID="{6FDDB92B-4B8F-467D-B776-C2D2AAB19420}" presName="ParentBackground" presStyleLbl="fgAcc1" presStyleIdx="2" presStyleCnt="5"/>
      <dgm:spPr/>
    </dgm:pt>
    <dgm:pt modelId="{AE84969E-2DFD-4DF1-9A93-F61B30078C8F}" type="pres">
      <dgm:prSet presAssocID="{6FDDB92B-4B8F-467D-B776-C2D2AAB19420}" presName="Parent3" presStyleLbl="revTx" presStyleIdx="0" presStyleCnt="0">
        <dgm:presLayoutVars>
          <dgm:chMax val="1"/>
          <dgm:chPref val="1"/>
          <dgm:bulletEnabled val="1"/>
        </dgm:presLayoutVars>
      </dgm:prSet>
      <dgm:spPr/>
    </dgm:pt>
    <dgm:pt modelId="{809CE93C-11B6-4D90-83BC-12C23D9F66BC}" type="pres">
      <dgm:prSet presAssocID="{B7DDD0C9-6ACC-4860-B924-EC464501DB7F}" presName="Accent2" presStyleCnt="0"/>
      <dgm:spPr/>
    </dgm:pt>
    <dgm:pt modelId="{606AD0B1-FC1C-406F-9743-A7FE9FBC772A}" type="pres">
      <dgm:prSet presAssocID="{B7DDD0C9-6ACC-4860-B924-EC464501DB7F}" presName="Accent" presStyleLbl="node1" presStyleIdx="3" presStyleCnt="5"/>
      <dgm:spPr/>
    </dgm:pt>
    <dgm:pt modelId="{01506485-82DA-4986-A902-1F54CF447F0B}" type="pres">
      <dgm:prSet presAssocID="{B7DDD0C9-6ACC-4860-B924-EC464501DB7F}" presName="ParentBackground2" presStyleCnt="0"/>
      <dgm:spPr/>
    </dgm:pt>
    <dgm:pt modelId="{FFE4DA0B-9D29-4060-B94E-F2E71F3A2B32}" type="pres">
      <dgm:prSet presAssocID="{B7DDD0C9-6ACC-4860-B924-EC464501DB7F}" presName="ParentBackground" presStyleLbl="fgAcc1" presStyleIdx="3" presStyleCnt="5"/>
      <dgm:spPr/>
    </dgm:pt>
    <dgm:pt modelId="{5863266F-FDD1-4789-A96E-F536E16B3D37}" type="pres">
      <dgm:prSet presAssocID="{B7DDD0C9-6ACC-4860-B924-EC464501DB7F}" presName="Parent2" presStyleLbl="revTx" presStyleIdx="0" presStyleCnt="0">
        <dgm:presLayoutVars>
          <dgm:chMax val="1"/>
          <dgm:chPref val="1"/>
          <dgm:bulletEnabled val="1"/>
        </dgm:presLayoutVars>
      </dgm:prSet>
      <dgm:spPr/>
    </dgm:pt>
    <dgm:pt modelId="{0B6DCA32-DD96-48E7-9714-120C6127FF69}" type="pres">
      <dgm:prSet presAssocID="{8DA943EF-B79F-4114-BC48-BA1DB9F9D991}" presName="Accent1" presStyleCnt="0"/>
      <dgm:spPr/>
    </dgm:pt>
    <dgm:pt modelId="{E4C8485D-7891-4202-8CA7-1120537A6E39}" type="pres">
      <dgm:prSet presAssocID="{8DA943EF-B79F-4114-BC48-BA1DB9F9D991}" presName="Accent" presStyleLbl="node1" presStyleIdx="4" presStyleCnt="5"/>
      <dgm:spPr>
        <a:solidFill>
          <a:srgbClr val="FF3399"/>
        </a:solidFill>
      </dgm:spPr>
    </dgm:pt>
    <dgm:pt modelId="{43E6FAF9-1D69-4499-9292-DFBCE95354BB}" type="pres">
      <dgm:prSet presAssocID="{8DA943EF-B79F-4114-BC48-BA1DB9F9D991}" presName="ParentBackground1" presStyleCnt="0"/>
      <dgm:spPr/>
    </dgm:pt>
    <dgm:pt modelId="{790D9538-EADB-4D7D-A51B-D5AC270921B6}" type="pres">
      <dgm:prSet presAssocID="{8DA943EF-B79F-4114-BC48-BA1DB9F9D991}" presName="ParentBackground" presStyleLbl="fgAcc1" presStyleIdx="4" presStyleCnt="5"/>
      <dgm:spPr/>
    </dgm:pt>
    <dgm:pt modelId="{1B2BEC4E-57BE-435E-BD9E-353B36F985D0}" type="pres">
      <dgm:prSet presAssocID="{8DA943EF-B79F-4114-BC48-BA1DB9F9D991}" presName="Parent1" presStyleLbl="revTx" presStyleIdx="0" presStyleCnt="0">
        <dgm:presLayoutVars>
          <dgm:chMax val="1"/>
          <dgm:chPref val="1"/>
          <dgm:bulletEnabled val="1"/>
        </dgm:presLayoutVars>
      </dgm:prSet>
      <dgm:spPr/>
    </dgm:pt>
  </dgm:ptLst>
  <dgm:cxnLst>
    <dgm:cxn modelId="{FB6E8D10-A5E4-4422-A983-C7B9FA19F8BC}" type="presOf" srcId="{8DA943EF-B79F-4114-BC48-BA1DB9F9D991}" destId="{790D9538-EADB-4D7D-A51B-D5AC270921B6}" srcOrd="0" destOrd="0" presId="urn:microsoft.com/office/officeart/2011/layout/CircleProcess"/>
    <dgm:cxn modelId="{E4C26A21-38E5-45C8-8596-BE7EA0CAA48B}" srcId="{6AA44C6B-D64E-4FBD-B9D5-268EA64F8714}" destId="{EFF6BC33-98CD-4117-BABB-2D37AFA94BB3}" srcOrd="4" destOrd="0" parTransId="{C1070120-05FE-4F37-B6B6-C573E7F55197}" sibTransId="{3ECEBD03-D2D5-46B1-BEF4-01B015862C7B}"/>
    <dgm:cxn modelId="{22F8F026-CA38-47C0-AD4C-AF6CE3952846}" type="presOf" srcId="{B7DDD0C9-6ACC-4860-B924-EC464501DB7F}" destId="{5863266F-FDD1-4789-A96E-F536E16B3D37}" srcOrd="1" destOrd="0" presId="urn:microsoft.com/office/officeart/2011/layout/CircleProcess"/>
    <dgm:cxn modelId="{989ADC64-18B8-4658-8963-788067CEF8D0}" srcId="{6AA44C6B-D64E-4FBD-B9D5-268EA64F8714}" destId="{B7DDD0C9-6ACC-4860-B924-EC464501DB7F}" srcOrd="1" destOrd="0" parTransId="{AC0AB237-1C8E-42BC-B959-70C17E827185}" sibTransId="{799EDA68-D147-4884-867F-EE571B646AAF}"/>
    <dgm:cxn modelId="{4F703969-60C9-443F-A748-1469F9DDCFF2}" type="presOf" srcId="{EFF6BC33-98CD-4117-BABB-2D37AFA94BB3}" destId="{D083926B-7B26-4F7C-8371-508B670BF7EB}" srcOrd="1" destOrd="0" presId="urn:microsoft.com/office/officeart/2011/layout/CircleProcess"/>
    <dgm:cxn modelId="{E894FD70-5071-403A-8E1D-7E81D5E78B2A}" type="presOf" srcId="{8DA943EF-B79F-4114-BC48-BA1DB9F9D991}" destId="{1B2BEC4E-57BE-435E-BD9E-353B36F985D0}" srcOrd="1" destOrd="0" presId="urn:microsoft.com/office/officeart/2011/layout/CircleProcess"/>
    <dgm:cxn modelId="{B01C2274-FD4F-44DF-8EAF-B5414D0B5CC9}" type="presOf" srcId="{6FDDB92B-4B8F-467D-B776-C2D2AAB19420}" destId="{AE84969E-2DFD-4DF1-9A93-F61B30078C8F}" srcOrd="1" destOrd="0" presId="urn:microsoft.com/office/officeart/2011/layout/CircleProcess"/>
    <dgm:cxn modelId="{9BE53077-3A5E-4940-B7B3-B349E21C2B86}" type="presOf" srcId="{6FDDB92B-4B8F-467D-B776-C2D2AAB19420}" destId="{F00CC655-D7C7-4C16-AFCD-50312F5A7E57}" srcOrd="0" destOrd="0" presId="urn:microsoft.com/office/officeart/2011/layout/CircleProcess"/>
    <dgm:cxn modelId="{8095685A-B3F3-4417-93C4-160D0F4EE18B}" srcId="{6AA44C6B-D64E-4FBD-B9D5-268EA64F8714}" destId="{8DA943EF-B79F-4114-BC48-BA1DB9F9D991}" srcOrd="0" destOrd="0" parTransId="{81C2C243-600F-449E-8FAC-AC2EEC45B4D0}" sibTransId="{543F93E6-C14E-4CC2-9B55-D52CFAEF407E}"/>
    <dgm:cxn modelId="{0E70918D-511B-4186-9B89-2C505E28455E}" type="presOf" srcId="{C7A17E06-2E9E-4957-8F6B-E76EDD819753}" destId="{91A7D167-A6DC-4058-93E4-E89F6FE8085D}" srcOrd="0" destOrd="0" presId="urn:microsoft.com/office/officeart/2011/layout/CircleProcess"/>
    <dgm:cxn modelId="{D6DD7C94-9DF9-415F-872B-9101000928F2}" type="presOf" srcId="{C7A17E06-2E9E-4957-8F6B-E76EDD819753}" destId="{58F029F8-57BE-4318-8FB9-5EAE0BC3CD9A}" srcOrd="1" destOrd="0" presId="urn:microsoft.com/office/officeart/2011/layout/CircleProcess"/>
    <dgm:cxn modelId="{BEABDD97-9844-48D4-AD5B-4478DEFBF177}" srcId="{6AA44C6B-D64E-4FBD-B9D5-268EA64F8714}" destId="{C7A17E06-2E9E-4957-8F6B-E76EDD819753}" srcOrd="3" destOrd="0" parTransId="{32206386-21A4-4C79-ABC2-0D1F29288BA9}" sibTransId="{71C7C290-4254-41E4-8BBB-0F3D4E124785}"/>
    <dgm:cxn modelId="{8EA054B3-8D00-44D7-B375-4A9A9610A6ED}" srcId="{6AA44C6B-D64E-4FBD-B9D5-268EA64F8714}" destId="{6FDDB92B-4B8F-467D-B776-C2D2AAB19420}" srcOrd="2" destOrd="0" parTransId="{E495286A-2B0A-46E6-B1A0-7845AB3FCF9C}" sibTransId="{EA0E005C-C6D0-4BCF-9909-9303D24361F0}"/>
    <dgm:cxn modelId="{A3705CB7-A5A9-442D-A1B8-B8A2C9A4D240}" type="presOf" srcId="{EFF6BC33-98CD-4117-BABB-2D37AFA94BB3}" destId="{F32DBBA4-A0CE-4B3D-B6E4-711AF76C69B2}" srcOrd="0" destOrd="0" presId="urn:microsoft.com/office/officeart/2011/layout/CircleProcess"/>
    <dgm:cxn modelId="{C94C71C3-5CB2-4446-9D17-27B31FA8C273}" type="presOf" srcId="{B7DDD0C9-6ACC-4860-B924-EC464501DB7F}" destId="{FFE4DA0B-9D29-4060-B94E-F2E71F3A2B32}" srcOrd="0" destOrd="0" presId="urn:microsoft.com/office/officeart/2011/layout/CircleProcess"/>
    <dgm:cxn modelId="{F62CB3C8-D99B-4F75-86B4-5ABB6775D951}" type="presOf" srcId="{6AA44C6B-D64E-4FBD-B9D5-268EA64F8714}" destId="{1D2FE049-619D-48A2-9FFF-1BA7D73CAC04}" srcOrd="0" destOrd="0" presId="urn:microsoft.com/office/officeart/2011/layout/CircleProcess"/>
    <dgm:cxn modelId="{E230A2F7-CCEF-47F8-98F2-62462A661E9B}" type="presParOf" srcId="{1D2FE049-619D-48A2-9FFF-1BA7D73CAC04}" destId="{3EB57C0C-964F-4179-8231-BC64795DBD96}" srcOrd="0" destOrd="0" presId="urn:microsoft.com/office/officeart/2011/layout/CircleProcess"/>
    <dgm:cxn modelId="{A002432F-4D47-489C-AD04-ED9CEAB060BB}" type="presParOf" srcId="{3EB57C0C-964F-4179-8231-BC64795DBD96}" destId="{92349889-B523-4D74-B57A-E9B7889A50A6}" srcOrd="0" destOrd="0" presId="urn:microsoft.com/office/officeart/2011/layout/CircleProcess"/>
    <dgm:cxn modelId="{D4A34E3A-D2A6-4CF9-99D0-8D2167DEA38F}" type="presParOf" srcId="{1D2FE049-619D-48A2-9FFF-1BA7D73CAC04}" destId="{FDEF41AA-650D-4FE6-89DD-025FAF66C54C}" srcOrd="1" destOrd="0" presId="urn:microsoft.com/office/officeart/2011/layout/CircleProcess"/>
    <dgm:cxn modelId="{739A00DE-CC41-42D8-8FB7-42A8EF475226}" type="presParOf" srcId="{FDEF41AA-650D-4FE6-89DD-025FAF66C54C}" destId="{F32DBBA4-A0CE-4B3D-B6E4-711AF76C69B2}" srcOrd="0" destOrd="0" presId="urn:microsoft.com/office/officeart/2011/layout/CircleProcess"/>
    <dgm:cxn modelId="{6923CCAF-B8A1-48FC-8B58-39BAA297CBD9}" type="presParOf" srcId="{1D2FE049-619D-48A2-9FFF-1BA7D73CAC04}" destId="{D083926B-7B26-4F7C-8371-508B670BF7EB}" srcOrd="2" destOrd="0" presId="urn:microsoft.com/office/officeart/2011/layout/CircleProcess"/>
    <dgm:cxn modelId="{0190730F-C961-4283-8534-6B6D1D50674A}" type="presParOf" srcId="{1D2FE049-619D-48A2-9FFF-1BA7D73CAC04}" destId="{34DF6820-97D9-40BC-8778-F1085CC10C85}" srcOrd="3" destOrd="0" presId="urn:microsoft.com/office/officeart/2011/layout/CircleProcess"/>
    <dgm:cxn modelId="{85470B0B-6D43-4A14-8BB7-A46582AC977E}" type="presParOf" srcId="{34DF6820-97D9-40BC-8778-F1085CC10C85}" destId="{7F83E327-0135-4854-BD2C-B4A6A6F736A2}" srcOrd="0" destOrd="0" presId="urn:microsoft.com/office/officeart/2011/layout/CircleProcess"/>
    <dgm:cxn modelId="{66D982AC-2523-4238-8E60-3C22C8CD2679}" type="presParOf" srcId="{1D2FE049-619D-48A2-9FFF-1BA7D73CAC04}" destId="{CEDF1BE1-1F90-492C-B581-38A03D37FA03}" srcOrd="4" destOrd="0" presId="urn:microsoft.com/office/officeart/2011/layout/CircleProcess"/>
    <dgm:cxn modelId="{17ABDFC9-9943-444E-A709-FB5B5A036D11}" type="presParOf" srcId="{CEDF1BE1-1F90-492C-B581-38A03D37FA03}" destId="{91A7D167-A6DC-4058-93E4-E89F6FE8085D}" srcOrd="0" destOrd="0" presId="urn:microsoft.com/office/officeart/2011/layout/CircleProcess"/>
    <dgm:cxn modelId="{957B3F15-6423-47E5-B167-FA283B38CF31}" type="presParOf" srcId="{1D2FE049-619D-48A2-9FFF-1BA7D73CAC04}" destId="{58F029F8-57BE-4318-8FB9-5EAE0BC3CD9A}" srcOrd="5" destOrd="0" presId="urn:microsoft.com/office/officeart/2011/layout/CircleProcess"/>
    <dgm:cxn modelId="{98786E02-CF7D-4735-9ACD-3279E03985E5}" type="presParOf" srcId="{1D2FE049-619D-48A2-9FFF-1BA7D73CAC04}" destId="{D0A7BD28-1923-4854-BF83-6C9B43D79C6D}" srcOrd="6" destOrd="0" presId="urn:microsoft.com/office/officeart/2011/layout/CircleProcess"/>
    <dgm:cxn modelId="{DDE6172F-F271-43CA-8859-886BAEE328D6}" type="presParOf" srcId="{D0A7BD28-1923-4854-BF83-6C9B43D79C6D}" destId="{57799616-6D59-4F65-BF3E-BA9FA4FCAA66}" srcOrd="0" destOrd="0" presId="urn:microsoft.com/office/officeart/2011/layout/CircleProcess"/>
    <dgm:cxn modelId="{3C5E9932-B8A8-4E6A-9081-DBF606D3F6AD}" type="presParOf" srcId="{1D2FE049-619D-48A2-9FFF-1BA7D73CAC04}" destId="{3E06C8E2-8BF2-4F30-A1CB-FB09308C2B12}" srcOrd="7" destOrd="0" presId="urn:microsoft.com/office/officeart/2011/layout/CircleProcess"/>
    <dgm:cxn modelId="{68C2279D-7DCF-4B1F-8092-63DE700C8626}" type="presParOf" srcId="{3E06C8E2-8BF2-4F30-A1CB-FB09308C2B12}" destId="{F00CC655-D7C7-4C16-AFCD-50312F5A7E57}" srcOrd="0" destOrd="0" presId="urn:microsoft.com/office/officeart/2011/layout/CircleProcess"/>
    <dgm:cxn modelId="{BEDD5318-5FC3-4502-B1DF-46D14C044F3A}" type="presParOf" srcId="{1D2FE049-619D-48A2-9FFF-1BA7D73CAC04}" destId="{AE84969E-2DFD-4DF1-9A93-F61B30078C8F}" srcOrd="8" destOrd="0" presId="urn:microsoft.com/office/officeart/2011/layout/CircleProcess"/>
    <dgm:cxn modelId="{5FC39EF8-837F-4562-99B4-7120102C092D}" type="presParOf" srcId="{1D2FE049-619D-48A2-9FFF-1BA7D73CAC04}" destId="{809CE93C-11B6-4D90-83BC-12C23D9F66BC}" srcOrd="9" destOrd="0" presId="urn:microsoft.com/office/officeart/2011/layout/CircleProcess"/>
    <dgm:cxn modelId="{440B7CFF-DF98-45F6-BC8F-45771F9F7707}" type="presParOf" srcId="{809CE93C-11B6-4D90-83BC-12C23D9F66BC}" destId="{606AD0B1-FC1C-406F-9743-A7FE9FBC772A}" srcOrd="0" destOrd="0" presId="urn:microsoft.com/office/officeart/2011/layout/CircleProcess"/>
    <dgm:cxn modelId="{13F7E875-ED15-4F1A-B188-75B7AB857F41}" type="presParOf" srcId="{1D2FE049-619D-48A2-9FFF-1BA7D73CAC04}" destId="{01506485-82DA-4986-A902-1F54CF447F0B}" srcOrd="10" destOrd="0" presId="urn:microsoft.com/office/officeart/2011/layout/CircleProcess"/>
    <dgm:cxn modelId="{8AB90C86-698E-4F04-8236-E75927191852}" type="presParOf" srcId="{01506485-82DA-4986-A902-1F54CF447F0B}" destId="{FFE4DA0B-9D29-4060-B94E-F2E71F3A2B32}" srcOrd="0" destOrd="0" presId="urn:microsoft.com/office/officeart/2011/layout/CircleProcess"/>
    <dgm:cxn modelId="{7BF711B7-1370-43C2-BADD-44E5613776D6}" type="presParOf" srcId="{1D2FE049-619D-48A2-9FFF-1BA7D73CAC04}" destId="{5863266F-FDD1-4789-A96E-F536E16B3D37}" srcOrd="11" destOrd="0" presId="urn:microsoft.com/office/officeart/2011/layout/CircleProcess"/>
    <dgm:cxn modelId="{79D1381D-F413-4F5A-9215-8E361D8B3D2A}" type="presParOf" srcId="{1D2FE049-619D-48A2-9FFF-1BA7D73CAC04}" destId="{0B6DCA32-DD96-48E7-9714-120C6127FF69}" srcOrd="12" destOrd="0" presId="urn:microsoft.com/office/officeart/2011/layout/CircleProcess"/>
    <dgm:cxn modelId="{F6D7A074-100D-4767-BC61-447782B7933C}" type="presParOf" srcId="{0B6DCA32-DD96-48E7-9714-120C6127FF69}" destId="{E4C8485D-7891-4202-8CA7-1120537A6E39}" srcOrd="0" destOrd="0" presId="urn:microsoft.com/office/officeart/2011/layout/CircleProcess"/>
    <dgm:cxn modelId="{DE49D310-DDE2-4BF4-BD5C-87E84CACA6FE}" type="presParOf" srcId="{1D2FE049-619D-48A2-9FFF-1BA7D73CAC04}" destId="{43E6FAF9-1D69-4499-9292-DFBCE95354BB}" srcOrd="13" destOrd="0" presId="urn:microsoft.com/office/officeart/2011/layout/CircleProcess"/>
    <dgm:cxn modelId="{473C2105-CFFD-4BFD-8A82-C5AEAB53FFF2}" type="presParOf" srcId="{43E6FAF9-1D69-4499-9292-DFBCE95354BB}" destId="{790D9538-EADB-4D7D-A51B-D5AC270921B6}" srcOrd="0" destOrd="0" presId="urn:microsoft.com/office/officeart/2011/layout/CircleProcess"/>
    <dgm:cxn modelId="{1927B13E-DE26-48EB-9248-6564411FC784}" type="presParOf" srcId="{1D2FE049-619D-48A2-9FFF-1BA7D73CAC04}" destId="{1B2BEC4E-57BE-435E-BD9E-353B36F985D0}" srcOrd="14" destOrd="0" presId="urn:microsoft.com/office/officeart/2011/layout/CircleProcess"/>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FFE1FF"/>
        </a:solidFill>
        <a:ln>
          <a:solidFill>
            <a:srgbClr val="FF3399"/>
          </a:solidFill>
        </a:ln>
      </dgm:spPr>
      <dgm:t>
        <a:bodyPr/>
        <a:lstStyle/>
        <a:p>
          <a:pPr algn="ctr">
            <a:spcAft>
              <a:spcPts val="600"/>
            </a:spcAft>
          </a:pPr>
          <a:r>
            <a:rPr lang="en-US" sz="2000" b="1" dirty="0">
              <a:solidFill>
                <a:schemeClr val="tx1"/>
              </a:solidFill>
              <a:latin typeface="Alexandria"/>
            </a:rPr>
            <a:t>Legal &amp; Ownership:</a:t>
          </a:r>
        </a:p>
        <a:p>
          <a:pPr algn="ctr">
            <a:spcAft>
              <a:spcPts val="600"/>
            </a:spcAft>
          </a:pPr>
          <a:r>
            <a:rPr lang="en-US" sz="2000" b="0" dirty="0">
              <a:solidFill>
                <a:schemeClr val="tx1"/>
              </a:solidFill>
              <a:latin typeface="Alexandria"/>
            </a:rPr>
            <a:t>Verify provider’s legitimacy and stability</a:t>
          </a:r>
          <a:r>
            <a:rPr lang="en-US" sz="2400" b="0" dirty="0">
              <a:solidFill>
                <a:schemeClr val="tx1"/>
              </a:solidFill>
              <a:latin typeface="Alexandria"/>
            </a:rPr>
            <a:t>.</a:t>
          </a:r>
          <a:endParaRPr lang="en-US" sz="2000" b="0"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EBFFFF"/>
        </a:solidFill>
        <a:ln>
          <a:solidFill>
            <a:srgbClr val="00B0F0"/>
          </a:solidFill>
        </a:ln>
      </dgm:spPr>
      <dgm:t>
        <a:bodyPr/>
        <a:lstStyle/>
        <a:p>
          <a:pPr algn="ctr">
            <a:spcAft>
              <a:spcPts val="1200"/>
            </a:spcAft>
          </a:pPr>
          <a:r>
            <a:rPr lang="en-US" sz="2000" b="1" dirty="0">
              <a:solidFill>
                <a:schemeClr val="tx1"/>
              </a:solidFill>
              <a:latin typeface="Alexandria"/>
            </a:rPr>
            <a:t>Technical Competence:</a:t>
          </a:r>
        </a:p>
        <a:p>
          <a:pPr algn="ctr">
            <a:spcAft>
              <a:spcPts val="1200"/>
            </a:spcAft>
          </a:pPr>
          <a:r>
            <a:rPr lang="en-US" sz="2000" b="0" dirty="0">
              <a:solidFill>
                <a:schemeClr val="tx1"/>
              </a:solidFill>
              <a:latin typeface="Alexandria"/>
            </a:rPr>
            <a:t>Assess specialization, skills, and innovation.</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chemeClr val="accent4">
            <a:lumMod val="20000"/>
            <a:lumOff val="80000"/>
          </a:schemeClr>
        </a:solidFill>
        <a:ln>
          <a:solidFill>
            <a:schemeClr val="accent4"/>
          </a:solidFill>
        </a:ln>
      </dgm:spPr>
      <dgm:t>
        <a:bodyPr/>
        <a:lstStyle/>
        <a:p>
          <a:endParaRPr lang="en-US" sz="2000" b="1" i="0" dirty="0">
            <a:solidFill>
              <a:schemeClr val="tx1"/>
            </a:solidFill>
          </a:endParaRPr>
        </a:p>
        <a:p>
          <a:r>
            <a:rPr lang="en-US" sz="2000" b="1" i="0" dirty="0">
              <a:solidFill>
                <a:schemeClr val="tx1"/>
              </a:solidFill>
              <a:latin typeface="Alexandria"/>
            </a:rPr>
            <a:t>Financial Capacity:</a:t>
          </a:r>
        </a:p>
        <a:p>
          <a:r>
            <a:rPr lang="en-US" sz="2000" b="0" i="0" dirty="0">
              <a:solidFill>
                <a:schemeClr val="tx1"/>
              </a:solidFill>
              <a:latin typeface="Alexandria"/>
            </a:rPr>
            <a:t>Ensure provider can sustain operations without financial distress.</a:t>
          </a:r>
          <a:endParaRPr lang="en-US" sz="2000" b="0"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98F72865-D23B-4201-A80A-C5B8C11798C1}">
      <dgm:prSet custT="1"/>
      <dgm:spPr>
        <a:solidFill>
          <a:srgbClr val="BEF9A1"/>
        </a:solidFill>
        <a:ln>
          <a:solidFill>
            <a:srgbClr val="00B050"/>
          </a:solidFill>
        </a:ln>
      </dgm:spPr>
      <dgm:t>
        <a:bodyPr/>
        <a:lstStyle/>
        <a:p>
          <a:r>
            <a:rPr lang="en-US" sz="2000" b="1" dirty="0">
              <a:solidFill>
                <a:schemeClr val="tx1"/>
              </a:solidFill>
              <a:latin typeface="Alexandria"/>
            </a:rPr>
            <a:t>HSSE Compliance:</a:t>
          </a:r>
        </a:p>
        <a:p>
          <a:r>
            <a:rPr lang="en-US" sz="2000" b="0" dirty="0">
              <a:solidFill>
                <a:schemeClr val="tx1"/>
              </a:solidFill>
              <a:latin typeface="Alexandria"/>
            </a:rPr>
            <a:t>Confirm adherence to health, safety, security, and environmental laws</a:t>
          </a:r>
          <a:r>
            <a:rPr lang="en-US" sz="2000" b="1" dirty="0">
              <a:solidFill>
                <a:schemeClr val="tx1"/>
              </a:solidFill>
              <a:latin typeface="Alexandria"/>
            </a:rPr>
            <a:t>.</a:t>
          </a:r>
        </a:p>
      </dgm:t>
    </dgm:pt>
    <dgm:pt modelId="{C6328371-F3E0-477D-BF61-7EB6B2097E38}" type="parTrans" cxnId="{16793D84-5657-44DC-BF2C-97C57DADD077}">
      <dgm:prSet/>
      <dgm:spPr/>
      <dgm:t>
        <a:bodyPr/>
        <a:lstStyle/>
        <a:p>
          <a:endParaRPr lang="en-US"/>
        </a:p>
      </dgm:t>
    </dgm:pt>
    <dgm:pt modelId="{6E998263-6FAE-4C3C-A8D5-ABFB668C1711}" type="sibTrans" cxnId="{16793D84-5657-44DC-BF2C-97C57DADD077}">
      <dgm:prSet/>
      <dgm:spPr/>
      <dgm:t>
        <a:bodyPr/>
        <a:lstStyle/>
        <a:p>
          <a:endParaRPr lang="en-US"/>
        </a:p>
      </dgm:t>
    </dgm:pt>
    <dgm:pt modelId="{F0BDE8FF-C464-4407-9C0D-67DD799182F9}">
      <dgm:prSet phldrT="[Text]" custT="1"/>
      <dgm:spPr>
        <a:solidFill>
          <a:srgbClr val="FEECFB"/>
        </a:solidFill>
        <a:ln>
          <a:solidFill>
            <a:srgbClr val="FF3399"/>
          </a:solidFill>
        </a:ln>
      </dgm:spPr>
      <dgm:t>
        <a:bodyPr/>
        <a:lstStyle/>
        <a:p>
          <a:endParaRPr kumimoji="0" lang="ar-SY" sz="2400" b="1" i="0" u="none" strike="noStrike" cap="none" spc="0" normalizeH="0" baseline="0" noProof="0" dirty="0">
            <a:ln>
              <a:noFill/>
            </a:ln>
            <a:solidFill>
              <a:srgbClr val="FF3399"/>
            </a:solidFill>
            <a:effectLst/>
            <a:uLnTx/>
            <a:uFillTx/>
            <a:latin typeface="Alexandria"/>
            <a:ea typeface="+mn-ea"/>
            <a:cs typeface="+mn-cs"/>
          </a:endParaRPr>
        </a:p>
        <a:p>
          <a:r>
            <a:rPr kumimoji="0" lang="en-US" sz="2400" b="1" i="0" u="none" strike="noStrike" cap="none" spc="0" normalizeH="0" baseline="0" noProof="0" dirty="0">
              <a:ln>
                <a:noFill/>
              </a:ln>
              <a:solidFill>
                <a:srgbClr val="FF3399"/>
              </a:solidFill>
              <a:effectLst/>
              <a:uLnTx/>
              <a:uFillTx/>
              <a:latin typeface="Alexandria"/>
              <a:ea typeface="+mn-ea"/>
              <a:cs typeface="+mn-cs"/>
            </a:rPr>
            <a:t>Supplier Evaluation Criteria</a:t>
          </a:r>
        </a:p>
        <a:p>
          <a:endParaRPr kumimoji="0" lang="en-US" sz="2400" b="1" i="0" u="none" strike="noStrike" cap="none" spc="0" normalizeH="0" baseline="0" noProof="0" dirty="0">
            <a:ln>
              <a:noFill/>
            </a:ln>
            <a:solidFill>
              <a:srgbClr val="FF3399"/>
            </a:solidFill>
            <a:effectLst/>
            <a:uLnTx/>
            <a:uFillTx/>
            <a:latin typeface="Alexandria"/>
            <a:ea typeface="+mn-ea"/>
            <a:cs typeface="+mn-cs"/>
          </a:endParaRP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5FBDB94C-6821-490B-8487-36AEDC07B3FC}">
      <dgm:prSet custT="1"/>
      <dgm:spPr>
        <a:solidFill>
          <a:srgbClr val="F7EF81"/>
        </a:solidFill>
        <a:ln>
          <a:solidFill>
            <a:schemeClr val="accent4"/>
          </a:solidFill>
        </a:ln>
      </dgm:spPr>
      <dgm:t>
        <a:bodyPr/>
        <a:lstStyle/>
        <a:p>
          <a:pPr>
            <a:buFont typeface="Arial" panose="020B0604020202020204" pitchFamily="34" charset="0"/>
            <a:buChar char="•"/>
          </a:pPr>
          <a:endParaRPr lang="en-US" sz="2000" b="1" kern="1200" dirty="0">
            <a:solidFill>
              <a:prstClr val="black"/>
            </a:solidFill>
            <a:latin typeface="Alexandria"/>
            <a:ea typeface="+mn-ea"/>
            <a:cs typeface="+mn-cs"/>
          </a:endParaRPr>
        </a:p>
        <a:p>
          <a:pPr>
            <a:buFont typeface="Arial" panose="020B0604020202020204" pitchFamily="34" charset="0"/>
            <a:buChar char="•"/>
          </a:pPr>
          <a:r>
            <a:rPr lang="en-US" sz="2000" b="1" kern="1200" dirty="0">
              <a:solidFill>
                <a:prstClr val="black"/>
              </a:solidFill>
              <a:latin typeface="Alexandria"/>
              <a:ea typeface="+mn-ea"/>
              <a:cs typeface="+mn-cs"/>
            </a:rPr>
            <a:t>Cultural Fit:</a:t>
          </a:r>
        </a:p>
        <a:p>
          <a:pPr>
            <a:buFont typeface="Arial" panose="020B0604020202020204" pitchFamily="34" charset="0"/>
            <a:buChar char="•"/>
          </a:pPr>
          <a:r>
            <a:rPr lang="en-US" sz="2000" b="0" kern="1200" dirty="0">
              <a:solidFill>
                <a:prstClr val="black"/>
              </a:solidFill>
              <a:latin typeface="Alexandria"/>
              <a:ea typeface="+mn-ea"/>
              <a:cs typeface="+mn-cs"/>
            </a:rPr>
            <a:t>Align provider’s values with organizational ethics and workplace culture.</a:t>
          </a:r>
          <a:r>
            <a:rPr lang="en-US" sz="2000" b="0" kern="1200" dirty="0">
              <a:latin typeface="Alexandria"/>
            </a:rPr>
            <a:t>.</a:t>
          </a:r>
        </a:p>
      </dgm:t>
    </dgm:pt>
    <dgm:pt modelId="{3358D4F7-27BC-4E46-ACAA-45952716A42E}" type="parTrans" cxnId="{34B16681-3F50-4963-8CFE-4866ADA62E14}">
      <dgm:prSet/>
      <dgm:spPr/>
      <dgm:t>
        <a:bodyPr/>
        <a:lstStyle/>
        <a:p>
          <a:endParaRPr lang="en-US"/>
        </a:p>
      </dgm:t>
    </dgm:pt>
    <dgm:pt modelId="{EF0B58D4-D728-4BB5-8EB6-80EC0C641743}" type="sibTrans" cxnId="{34B16681-3F50-4963-8CFE-4866ADA62E14}">
      <dgm:prSet/>
      <dgm:spPr/>
      <dgm:t>
        <a:bodyPr/>
        <a:lstStyle/>
        <a:p>
          <a:endParaRPr lang="en-US"/>
        </a:p>
      </dgm:t>
    </dgm:pt>
    <dgm:pt modelId="{7EB7493A-7C8A-4F28-9377-32E392E20FB4}">
      <dgm:prSet custT="1"/>
      <dgm:spPr>
        <a:solidFill>
          <a:schemeClr val="bg2"/>
        </a:solidFill>
        <a:ln>
          <a:solidFill>
            <a:schemeClr val="bg1">
              <a:lumMod val="50000"/>
            </a:schemeClr>
          </a:solidFill>
        </a:ln>
      </dgm:spPr>
      <dgm:t>
        <a:bodyPr/>
        <a:lstStyle/>
        <a:p>
          <a:pPr>
            <a:buNone/>
          </a:pPr>
          <a:r>
            <a:rPr lang="en-US" sz="2000" b="1" dirty="0">
              <a:solidFill>
                <a:schemeClr val="tx1"/>
              </a:solidFill>
              <a:latin typeface="Alexandria"/>
            </a:rPr>
            <a:t>Innovation &amp; Technology</a:t>
          </a:r>
          <a:r>
            <a:rPr lang="en-US" sz="2000" dirty="0">
              <a:solidFill>
                <a:schemeClr val="tx1"/>
              </a:solidFill>
              <a:latin typeface="Alexandria"/>
            </a:rPr>
            <a:t>:</a:t>
          </a:r>
        </a:p>
        <a:p>
          <a:pPr>
            <a:buNone/>
          </a:pPr>
          <a:r>
            <a:rPr lang="en-US" sz="2000" dirty="0">
              <a:solidFill>
                <a:schemeClr val="tx1"/>
              </a:solidFill>
              <a:latin typeface="Alexandria"/>
            </a:rPr>
            <a:t>Evaluate use of </a:t>
          </a:r>
          <a:r>
            <a:rPr lang="en-US" sz="2000" b="1" dirty="0">
              <a:solidFill>
                <a:schemeClr val="tx1"/>
              </a:solidFill>
              <a:latin typeface="Alexandria"/>
            </a:rPr>
            <a:t>AI, IoT, automation, or predictive analytics</a:t>
          </a:r>
          <a:r>
            <a:rPr lang="en-US" sz="1500" dirty="0"/>
            <a:t>.</a:t>
          </a:r>
        </a:p>
      </dgm:t>
    </dgm:pt>
    <dgm:pt modelId="{CAB3D969-E9F6-4D3A-8A9A-57CCCF1F4DE8}" type="parTrans" cxnId="{B9698120-60A5-4FBA-AC21-D5E573663790}">
      <dgm:prSet/>
      <dgm:spPr/>
      <dgm:t>
        <a:bodyPr/>
        <a:lstStyle/>
        <a:p>
          <a:endParaRPr lang="en-US"/>
        </a:p>
      </dgm:t>
    </dgm:pt>
    <dgm:pt modelId="{B3A72FC2-0FA8-47D3-905C-5BFB06FEE0D1}" type="sibTrans" cxnId="{B9698120-60A5-4FBA-AC21-D5E573663790}">
      <dgm:prSet/>
      <dgm:spPr/>
      <dgm:t>
        <a:bodyPr/>
        <a:lstStyle/>
        <a:p>
          <a:endParaRPr lang="en-US"/>
        </a:p>
      </dgm:t>
    </dgm:pt>
    <dgm:pt modelId="{E6C4A167-0F61-4178-AC83-62F960170744}">
      <dgm:prSet custT="1"/>
      <dgm:spPr>
        <a:solidFill>
          <a:srgbClr val="CCECFF"/>
        </a:solidFill>
        <a:ln>
          <a:solidFill>
            <a:srgbClr val="00B050"/>
          </a:solidFill>
        </a:ln>
      </dgm:spPr>
      <dgm:t>
        <a:bodyPr/>
        <a:lstStyle/>
        <a:p>
          <a:pPr>
            <a:buNone/>
          </a:pPr>
          <a:r>
            <a:rPr lang="en-US" sz="2000" b="1" dirty="0">
              <a:solidFill>
                <a:schemeClr val="tx1"/>
              </a:solidFill>
              <a:latin typeface="Alexandria"/>
            </a:rPr>
            <a:t>Social Responsibility</a:t>
          </a:r>
          <a:r>
            <a:rPr lang="en-US" sz="2000" dirty="0">
              <a:solidFill>
                <a:schemeClr val="tx1"/>
              </a:solidFill>
              <a:latin typeface="Alexandria"/>
            </a:rPr>
            <a:t>:</a:t>
          </a:r>
        </a:p>
        <a:p>
          <a:pPr>
            <a:buNone/>
          </a:pPr>
          <a:r>
            <a:rPr lang="en-US" sz="2000" b="0" dirty="0">
              <a:solidFill>
                <a:schemeClr val="tx1"/>
              </a:solidFill>
              <a:latin typeface="Alexandria"/>
            </a:rPr>
            <a:t>Assess community impact and ethical practices</a:t>
          </a:r>
          <a:r>
            <a:rPr lang="en-US" sz="2000" dirty="0">
              <a:solidFill>
                <a:schemeClr val="tx1"/>
              </a:solidFill>
              <a:latin typeface="Alexandria"/>
            </a:rPr>
            <a:t>.</a:t>
          </a:r>
        </a:p>
      </dgm:t>
    </dgm:pt>
    <dgm:pt modelId="{64F50874-B6D8-453B-9D01-E4D9041F1DA0}" type="parTrans" cxnId="{F60D4B9F-8C02-4438-8B72-6AA4E61B9409}">
      <dgm:prSet/>
      <dgm:spPr/>
      <dgm:t>
        <a:bodyPr/>
        <a:lstStyle/>
        <a:p>
          <a:endParaRPr lang="en-US"/>
        </a:p>
      </dgm:t>
    </dgm:pt>
    <dgm:pt modelId="{19B2B1CB-DF93-4444-95C8-9EA9653588F0}" type="sibTrans" cxnId="{F60D4B9F-8C02-4438-8B72-6AA4E61B9409}">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300448" custScaleY="51702" custLinFactNeighborX="-474" custLinFactNeighborY="-387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7"/>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7" custScaleX="105442" custScaleY="518116" custLinFactNeighborX="-50" custLinFactNeighborY="39766">
        <dgm:presLayoutVars>
          <dgm:chPref val="3"/>
        </dgm:presLayoutVars>
      </dgm:prSet>
      <dgm:spPr/>
    </dgm:pt>
    <dgm:pt modelId="{11789827-FE15-4D14-A60A-A4E30D96CBF7}" type="pres">
      <dgm:prSet presAssocID="{47D81B82-C8CB-45DF-89B8-D396E4DA874C}" presName="rootConnector" presStyleLbl="node2" presStyleIdx="0" presStyleCnt="7"/>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7"/>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7" custScaleX="111200" custScaleY="515433"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1" presStyleCnt="7"/>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7"/>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7" custScaleX="117213" custScaleY="525595"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2" presStyleCnt="7"/>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29F83457-6D0F-42D8-938D-6AB073D5F5D9}" type="pres">
      <dgm:prSet presAssocID="{C6328371-F3E0-477D-BF61-7EB6B2097E38}" presName="Name37" presStyleLbl="parChTrans1D2" presStyleIdx="3" presStyleCnt="7"/>
      <dgm:spPr/>
    </dgm:pt>
    <dgm:pt modelId="{C7DBC718-7A2E-4E30-AE13-08F693493C78}" type="pres">
      <dgm:prSet presAssocID="{98F72865-D23B-4201-A80A-C5B8C11798C1}" presName="hierRoot2" presStyleCnt="0">
        <dgm:presLayoutVars>
          <dgm:hierBranch val="init"/>
        </dgm:presLayoutVars>
      </dgm:prSet>
      <dgm:spPr/>
    </dgm:pt>
    <dgm:pt modelId="{B26DAD6D-8B28-40D7-8EF8-09CCC04F708E}" type="pres">
      <dgm:prSet presAssocID="{98F72865-D23B-4201-A80A-C5B8C11798C1}" presName="rootComposite" presStyleCnt="0"/>
      <dgm:spPr/>
    </dgm:pt>
    <dgm:pt modelId="{B54F9E9F-12F7-42DA-98FB-6BFBE159924B}" type="pres">
      <dgm:prSet presAssocID="{98F72865-D23B-4201-A80A-C5B8C11798C1}" presName="rootText" presStyleLbl="node2" presStyleIdx="3" presStyleCnt="7" custScaleX="104993" custScaleY="525596" custLinFactNeighborX="-50" custLinFactNeighborY="39766">
        <dgm:presLayoutVars>
          <dgm:chPref val="3"/>
        </dgm:presLayoutVars>
      </dgm:prSet>
      <dgm:spPr/>
    </dgm:pt>
    <dgm:pt modelId="{6A524014-4C27-4ECE-AEEA-62CCB99E16C1}" type="pres">
      <dgm:prSet presAssocID="{98F72865-D23B-4201-A80A-C5B8C11798C1}" presName="rootConnector" presStyleLbl="node2" presStyleIdx="3" presStyleCnt="7"/>
      <dgm:spPr/>
    </dgm:pt>
    <dgm:pt modelId="{673F72C6-74A2-4119-868A-6E85285EBDB6}" type="pres">
      <dgm:prSet presAssocID="{98F72865-D23B-4201-A80A-C5B8C11798C1}" presName="hierChild4" presStyleCnt="0"/>
      <dgm:spPr/>
    </dgm:pt>
    <dgm:pt modelId="{E9F08E17-8833-46CA-B6BC-C1B55FDB87E6}" type="pres">
      <dgm:prSet presAssocID="{98F72865-D23B-4201-A80A-C5B8C11798C1}" presName="hierChild5" presStyleCnt="0"/>
      <dgm:spPr/>
    </dgm:pt>
    <dgm:pt modelId="{D623C219-9549-4BCD-8C73-3843B1435F78}" type="pres">
      <dgm:prSet presAssocID="{3358D4F7-27BC-4E46-ACAA-45952716A42E}" presName="Name37" presStyleLbl="parChTrans1D2" presStyleIdx="4" presStyleCnt="7"/>
      <dgm:spPr/>
    </dgm:pt>
    <dgm:pt modelId="{2193826E-96BA-482E-8FB5-752F2917D1EE}" type="pres">
      <dgm:prSet presAssocID="{5FBDB94C-6821-490B-8487-36AEDC07B3FC}" presName="hierRoot2" presStyleCnt="0">
        <dgm:presLayoutVars>
          <dgm:hierBranch val="init"/>
        </dgm:presLayoutVars>
      </dgm:prSet>
      <dgm:spPr/>
    </dgm:pt>
    <dgm:pt modelId="{92E62157-D4DE-4DA6-BB96-45D72444BB28}" type="pres">
      <dgm:prSet presAssocID="{5FBDB94C-6821-490B-8487-36AEDC07B3FC}" presName="rootComposite" presStyleCnt="0"/>
      <dgm:spPr/>
    </dgm:pt>
    <dgm:pt modelId="{1F15695E-54EE-40B7-8DAF-CAD376B0C97D}" type="pres">
      <dgm:prSet presAssocID="{5FBDB94C-6821-490B-8487-36AEDC07B3FC}" presName="rootText" presStyleLbl="node2" presStyleIdx="4" presStyleCnt="7" custScaleX="110875" custScaleY="532712" custLinFactNeighborX="449" custLinFactNeighborY="39911">
        <dgm:presLayoutVars>
          <dgm:chPref val="3"/>
        </dgm:presLayoutVars>
      </dgm:prSet>
      <dgm:spPr/>
    </dgm:pt>
    <dgm:pt modelId="{88302BBE-C17F-4F5D-AB08-DB51CE007C8F}" type="pres">
      <dgm:prSet presAssocID="{5FBDB94C-6821-490B-8487-36AEDC07B3FC}" presName="rootConnector" presStyleLbl="node2" presStyleIdx="4" presStyleCnt="7"/>
      <dgm:spPr/>
    </dgm:pt>
    <dgm:pt modelId="{642FDDBA-78C1-4C87-B85D-C29E7519B70F}" type="pres">
      <dgm:prSet presAssocID="{5FBDB94C-6821-490B-8487-36AEDC07B3FC}" presName="hierChild4" presStyleCnt="0"/>
      <dgm:spPr/>
    </dgm:pt>
    <dgm:pt modelId="{CA71190E-4354-407F-A11C-B8E30CC02C5A}" type="pres">
      <dgm:prSet presAssocID="{5FBDB94C-6821-490B-8487-36AEDC07B3FC}" presName="hierChild5" presStyleCnt="0"/>
      <dgm:spPr/>
    </dgm:pt>
    <dgm:pt modelId="{9483EAC8-97D6-4809-87E1-6CE8D1E194BF}" type="pres">
      <dgm:prSet presAssocID="{CAB3D969-E9F6-4D3A-8A9A-57CCCF1F4DE8}" presName="Name37" presStyleLbl="parChTrans1D2" presStyleIdx="5" presStyleCnt="7"/>
      <dgm:spPr/>
    </dgm:pt>
    <dgm:pt modelId="{82F6C221-7142-4E5D-AEF8-CE1277D8939A}" type="pres">
      <dgm:prSet presAssocID="{7EB7493A-7C8A-4F28-9377-32E392E20FB4}" presName="hierRoot2" presStyleCnt="0">
        <dgm:presLayoutVars>
          <dgm:hierBranch val="init"/>
        </dgm:presLayoutVars>
      </dgm:prSet>
      <dgm:spPr/>
    </dgm:pt>
    <dgm:pt modelId="{46922E8D-76B2-4344-BBC1-93EF49711BE9}" type="pres">
      <dgm:prSet presAssocID="{7EB7493A-7C8A-4F28-9377-32E392E20FB4}" presName="rootComposite" presStyleCnt="0"/>
      <dgm:spPr/>
    </dgm:pt>
    <dgm:pt modelId="{456FEFDC-C992-4B4E-A0E4-CF6BF4F02733}" type="pres">
      <dgm:prSet presAssocID="{7EB7493A-7C8A-4F28-9377-32E392E20FB4}" presName="rootText" presStyleLbl="node2" presStyleIdx="5" presStyleCnt="7" custScaleY="541538" custLinFactNeighborX="-5666" custLinFactNeighborY="40793">
        <dgm:presLayoutVars>
          <dgm:chPref val="3"/>
        </dgm:presLayoutVars>
      </dgm:prSet>
      <dgm:spPr/>
    </dgm:pt>
    <dgm:pt modelId="{78119FA0-42A3-48C4-9F1C-6BB9F51FA381}" type="pres">
      <dgm:prSet presAssocID="{7EB7493A-7C8A-4F28-9377-32E392E20FB4}" presName="rootConnector" presStyleLbl="node2" presStyleIdx="5" presStyleCnt="7"/>
      <dgm:spPr/>
    </dgm:pt>
    <dgm:pt modelId="{A597819C-886A-42CA-B4FD-A6CD44E43509}" type="pres">
      <dgm:prSet presAssocID="{7EB7493A-7C8A-4F28-9377-32E392E20FB4}" presName="hierChild4" presStyleCnt="0"/>
      <dgm:spPr/>
    </dgm:pt>
    <dgm:pt modelId="{9615F74F-750D-4748-AB82-115F7D4D63FE}" type="pres">
      <dgm:prSet presAssocID="{7EB7493A-7C8A-4F28-9377-32E392E20FB4}" presName="hierChild5" presStyleCnt="0"/>
      <dgm:spPr/>
    </dgm:pt>
    <dgm:pt modelId="{1037BA70-45BC-40F5-A402-D47F4CE15871}" type="pres">
      <dgm:prSet presAssocID="{64F50874-B6D8-453B-9D01-E4D9041F1DA0}" presName="Name37" presStyleLbl="parChTrans1D2" presStyleIdx="6" presStyleCnt="7"/>
      <dgm:spPr/>
    </dgm:pt>
    <dgm:pt modelId="{68399AC3-190B-4D31-AD4F-BF32BE9E64CD}" type="pres">
      <dgm:prSet presAssocID="{E6C4A167-0F61-4178-AC83-62F960170744}" presName="hierRoot2" presStyleCnt="0">
        <dgm:presLayoutVars>
          <dgm:hierBranch val="init"/>
        </dgm:presLayoutVars>
      </dgm:prSet>
      <dgm:spPr/>
    </dgm:pt>
    <dgm:pt modelId="{53796154-6404-40D0-9D36-046EF7B6B125}" type="pres">
      <dgm:prSet presAssocID="{E6C4A167-0F61-4178-AC83-62F960170744}" presName="rootComposite" presStyleCnt="0"/>
      <dgm:spPr/>
    </dgm:pt>
    <dgm:pt modelId="{88CA111B-7BE1-481B-B890-DE3144DF722C}" type="pres">
      <dgm:prSet presAssocID="{E6C4A167-0F61-4178-AC83-62F960170744}" presName="rootText" presStyleLbl="node2" presStyleIdx="6" presStyleCnt="7" custScaleX="120184" custScaleY="541754" custLinFactNeighborX="-13622" custLinFactNeighborY="42093">
        <dgm:presLayoutVars>
          <dgm:chPref val="3"/>
        </dgm:presLayoutVars>
      </dgm:prSet>
      <dgm:spPr/>
    </dgm:pt>
    <dgm:pt modelId="{E009B553-68A7-4059-B0ED-7A126D828666}" type="pres">
      <dgm:prSet presAssocID="{E6C4A167-0F61-4178-AC83-62F960170744}" presName="rootConnector" presStyleLbl="node2" presStyleIdx="6" presStyleCnt="7"/>
      <dgm:spPr/>
    </dgm:pt>
    <dgm:pt modelId="{C4E04F9B-3C59-4A09-B6ED-C3BE7CDAD3D4}" type="pres">
      <dgm:prSet presAssocID="{E6C4A167-0F61-4178-AC83-62F960170744}" presName="hierChild4" presStyleCnt="0"/>
      <dgm:spPr/>
    </dgm:pt>
    <dgm:pt modelId="{2826EE19-F9CE-4257-B6C0-0CB95EC6068C}" type="pres">
      <dgm:prSet presAssocID="{E6C4A167-0F61-4178-AC83-62F960170744}"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98120-60A5-4FBA-AC21-D5E573663790}" srcId="{F0BDE8FF-C464-4407-9C0D-67DD799182F9}" destId="{7EB7493A-7C8A-4F28-9377-32E392E20FB4}" srcOrd="5" destOrd="0" parTransId="{CAB3D969-E9F6-4D3A-8A9A-57CCCF1F4DE8}" sibTransId="{B3A72FC2-0FA8-47D3-905C-5BFB06FEE0D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0CC8B063-240E-42A1-B9B2-01F607A579AC}" type="presOf" srcId="{7EB7493A-7C8A-4F28-9377-32E392E20FB4}" destId="{456FEFDC-C992-4B4E-A0E4-CF6BF4F02733}" srcOrd="0" destOrd="0" presId="urn:microsoft.com/office/officeart/2005/8/layout/orgChart1"/>
    <dgm:cxn modelId="{C3363C46-BE83-4F21-A9A4-751FEE8C0957}" type="presOf" srcId="{64F50874-B6D8-453B-9D01-E4D9041F1DA0}" destId="{1037BA70-45BC-40F5-A402-D47F4CE15871}" srcOrd="0"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899216F-A719-4D12-91B9-38E52447ECD5}" type="presOf" srcId="{C6328371-F3E0-477D-BF61-7EB6B2097E38}" destId="{29F83457-6D0F-42D8-938D-6AB073D5F5D9}" srcOrd="0" destOrd="0" presId="urn:microsoft.com/office/officeart/2005/8/layout/orgChart1"/>
    <dgm:cxn modelId="{C2E60A75-E661-42D3-8F5F-A9F73761858C}" type="presOf" srcId="{98F72865-D23B-4201-A80A-C5B8C11798C1}" destId="{B54F9E9F-12F7-42DA-98FB-6BFBE159924B}" srcOrd="0" destOrd="0" presId="urn:microsoft.com/office/officeart/2005/8/layout/orgChart1"/>
    <dgm:cxn modelId="{50E2BD76-24C0-4523-A8A6-5CC7D1C1E7ED}" type="presOf" srcId="{7EB7493A-7C8A-4F28-9377-32E392E20FB4}" destId="{78119FA0-42A3-48C4-9F1C-6BB9F51FA381}" srcOrd="1"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C875C57F-A44E-4826-B0EA-16513DDC84F3}" type="presOf" srcId="{E6C4A167-0F61-4178-AC83-62F960170744}" destId="{88CA111B-7BE1-481B-B890-DE3144DF722C}" srcOrd="0" destOrd="0" presId="urn:microsoft.com/office/officeart/2005/8/layout/orgChart1"/>
    <dgm:cxn modelId="{34B16681-3F50-4963-8CFE-4866ADA62E14}" srcId="{F0BDE8FF-C464-4407-9C0D-67DD799182F9}" destId="{5FBDB94C-6821-490B-8487-36AEDC07B3FC}" srcOrd="4" destOrd="0" parTransId="{3358D4F7-27BC-4E46-ACAA-45952716A42E}" sibTransId="{EF0B58D4-D728-4BB5-8EB6-80EC0C641743}"/>
    <dgm:cxn modelId="{16793D84-5657-44DC-BF2C-97C57DADD077}" srcId="{F0BDE8FF-C464-4407-9C0D-67DD799182F9}" destId="{98F72865-D23B-4201-A80A-C5B8C11798C1}" srcOrd="3" destOrd="0" parTransId="{C6328371-F3E0-477D-BF61-7EB6B2097E38}" sibTransId="{6E998263-6FAE-4C3C-A8D5-ABFB668C1711}"/>
    <dgm:cxn modelId="{C1751497-946B-4C8C-B54C-5A28D31179E4}" type="presOf" srcId="{E6C4A167-0F61-4178-AC83-62F960170744}" destId="{E009B553-68A7-4059-B0ED-7A126D828666}" srcOrd="1" destOrd="0" presId="urn:microsoft.com/office/officeart/2005/8/layout/orgChart1"/>
    <dgm:cxn modelId="{E5C2089A-545B-4C7D-8DDA-6F8B545D8E6D}" type="presOf" srcId="{3358D4F7-27BC-4E46-ACAA-45952716A42E}" destId="{D623C219-9549-4BCD-8C73-3843B1435F78}"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F60D4B9F-8C02-4438-8B72-6AA4E61B9409}" srcId="{F0BDE8FF-C464-4407-9C0D-67DD799182F9}" destId="{E6C4A167-0F61-4178-AC83-62F960170744}" srcOrd="6" destOrd="0" parTransId="{64F50874-B6D8-453B-9D01-E4D9041F1DA0}" sibTransId="{19B2B1CB-DF93-4444-95C8-9EA9653588F0}"/>
    <dgm:cxn modelId="{1C45FCB3-A7E9-4570-93D7-C8F4F224D317}" type="presOf" srcId="{5FBDB94C-6821-490B-8487-36AEDC07B3FC}" destId="{1F15695E-54EE-40B7-8DAF-CAD376B0C97D}"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F3C1DAEE-7696-4CA6-9586-7999E0022864}" type="presOf" srcId="{98F72865-D23B-4201-A80A-C5B8C11798C1}" destId="{6A524014-4C27-4ECE-AEEA-62CCB99E16C1}" srcOrd="1" destOrd="0" presId="urn:microsoft.com/office/officeart/2005/8/layout/orgChart1"/>
    <dgm:cxn modelId="{71207CF3-2E9F-4E40-BB5D-6E981A01CD97}" type="presOf" srcId="{CAB3D969-E9F6-4D3A-8A9A-57CCCF1F4DE8}" destId="{9483EAC8-97D6-4809-87E1-6CE8D1E194BF}" srcOrd="0" destOrd="0" presId="urn:microsoft.com/office/officeart/2005/8/layout/orgChart1"/>
    <dgm:cxn modelId="{3AB7F7FA-F4AC-4201-AB76-A1283455E2FF}" type="presOf" srcId="{5FBDB94C-6821-490B-8487-36AEDC07B3FC}" destId="{88302BBE-C17F-4F5D-AB08-DB51CE007C8F}"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0DD6BDDF-AD29-45C0-9D5A-C8F18E69DE9F}" type="presParOf" srcId="{938522C4-AD99-4552-AFA7-BDA73FEA72D4}" destId="{29F83457-6D0F-42D8-938D-6AB073D5F5D9}" srcOrd="6" destOrd="0" presId="urn:microsoft.com/office/officeart/2005/8/layout/orgChart1"/>
    <dgm:cxn modelId="{9D69BE75-372B-4458-B5CA-DE3FFB3C4DD8}" type="presParOf" srcId="{938522C4-AD99-4552-AFA7-BDA73FEA72D4}" destId="{C7DBC718-7A2E-4E30-AE13-08F693493C78}" srcOrd="7" destOrd="0" presId="urn:microsoft.com/office/officeart/2005/8/layout/orgChart1"/>
    <dgm:cxn modelId="{CF35D3FC-FB1E-478F-882F-A5926CEF8A8A}" type="presParOf" srcId="{C7DBC718-7A2E-4E30-AE13-08F693493C78}" destId="{B26DAD6D-8B28-40D7-8EF8-09CCC04F708E}" srcOrd="0" destOrd="0" presId="urn:microsoft.com/office/officeart/2005/8/layout/orgChart1"/>
    <dgm:cxn modelId="{B2201F38-C3C8-417E-B198-FEE7B16E5D18}" type="presParOf" srcId="{B26DAD6D-8B28-40D7-8EF8-09CCC04F708E}" destId="{B54F9E9F-12F7-42DA-98FB-6BFBE159924B}" srcOrd="0" destOrd="0" presId="urn:microsoft.com/office/officeart/2005/8/layout/orgChart1"/>
    <dgm:cxn modelId="{24E38EEF-1243-44AF-95BA-95E4CA6769A2}" type="presParOf" srcId="{B26DAD6D-8B28-40D7-8EF8-09CCC04F708E}" destId="{6A524014-4C27-4ECE-AEEA-62CCB99E16C1}" srcOrd="1" destOrd="0" presId="urn:microsoft.com/office/officeart/2005/8/layout/orgChart1"/>
    <dgm:cxn modelId="{EE4AA639-E658-4D3E-BD80-98617DC0FAE5}" type="presParOf" srcId="{C7DBC718-7A2E-4E30-AE13-08F693493C78}" destId="{673F72C6-74A2-4119-868A-6E85285EBDB6}" srcOrd="1" destOrd="0" presId="urn:microsoft.com/office/officeart/2005/8/layout/orgChart1"/>
    <dgm:cxn modelId="{F6C14AED-4870-4197-A99C-9092B7B2A8CD}" type="presParOf" srcId="{C7DBC718-7A2E-4E30-AE13-08F693493C78}" destId="{E9F08E17-8833-46CA-B6BC-C1B55FDB87E6}" srcOrd="2" destOrd="0" presId="urn:microsoft.com/office/officeart/2005/8/layout/orgChart1"/>
    <dgm:cxn modelId="{A848EE93-A8C8-4EBB-B12C-B1A2BFE92A91}" type="presParOf" srcId="{938522C4-AD99-4552-AFA7-BDA73FEA72D4}" destId="{D623C219-9549-4BCD-8C73-3843B1435F78}" srcOrd="8" destOrd="0" presId="urn:microsoft.com/office/officeart/2005/8/layout/orgChart1"/>
    <dgm:cxn modelId="{2508BC2B-0905-41E8-A50C-9F8DD7C705FB}" type="presParOf" srcId="{938522C4-AD99-4552-AFA7-BDA73FEA72D4}" destId="{2193826E-96BA-482E-8FB5-752F2917D1EE}" srcOrd="9" destOrd="0" presId="urn:microsoft.com/office/officeart/2005/8/layout/orgChart1"/>
    <dgm:cxn modelId="{473A057A-6D53-4F06-B38C-751AECA66AF4}" type="presParOf" srcId="{2193826E-96BA-482E-8FB5-752F2917D1EE}" destId="{92E62157-D4DE-4DA6-BB96-45D72444BB28}" srcOrd="0" destOrd="0" presId="urn:microsoft.com/office/officeart/2005/8/layout/orgChart1"/>
    <dgm:cxn modelId="{F82C5AE9-4126-4757-A3E7-93008FB4F667}" type="presParOf" srcId="{92E62157-D4DE-4DA6-BB96-45D72444BB28}" destId="{1F15695E-54EE-40B7-8DAF-CAD376B0C97D}" srcOrd="0" destOrd="0" presId="urn:microsoft.com/office/officeart/2005/8/layout/orgChart1"/>
    <dgm:cxn modelId="{82DF22FF-5A5C-42D9-BB47-1EA15EBE4371}" type="presParOf" srcId="{92E62157-D4DE-4DA6-BB96-45D72444BB28}" destId="{88302BBE-C17F-4F5D-AB08-DB51CE007C8F}" srcOrd="1" destOrd="0" presId="urn:microsoft.com/office/officeart/2005/8/layout/orgChart1"/>
    <dgm:cxn modelId="{00B65589-2B87-4DFC-B5C3-156CA4676035}" type="presParOf" srcId="{2193826E-96BA-482E-8FB5-752F2917D1EE}" destId="{642FDDBA-78C1-4C87-B85D-C29E7519B70F}" srcOrd="1" destOrd="0" presId="urn:microsoft.com/office/officeart/2005/8/layout/orgChart1"/>
    <dgm:cxn modelId="{F13B9E3A-C233-4995-9E87-65107B2C7651}" type="presParOf" srcId="{2193826E-96BA-482E-8FB5-752F2917D1EE}" destId="{CA71190E-4354-407F-A11C-B8E30CC02C5A}" srcOrd="2" destOrd="0" presId="urn:microsoft.com/office/officeart/2005/8/layout/orgChart1"/>
    <dgm:cxn modelId="{E6EA481A-8C24-4093-BBAC-38F1F4DC2CF0}" type="presParOf" srcId="{938522C4-AD99-4552-AFA7-BDA73FEA72D4}" destId="{9483EAC8-97D6-4809-87E1-6CE8D1E194BF}" srcOrd="10" destOrd="0" presId="urn:microsoft.com/office/officeart/2005/8/layout/orgChart1"/>
    <dgm:cxn modelId="{E3D012C7-D063-4668-A27E-1C8D527D6FA5}" type="presParOf" srcId="{938522C4-AD99-4552-AFA7-BDA73FEA72D4}" destId="{82F6C221-7142-4E5D-AEF8-CE1277D8939A}" srcOrd="11" destOrd="0" presId="urn:microsoft.com/office/officeart/2005/8/layout/orgChart1"/>
    <dgm:cxn modelId="{AC4CA989-AE4C-4468-A4D6-2934B32456AF}" type="presParOf" srcId="{82F6C221-7142-4E5D-AEF8-CE1277D8939A}" destId="{46922E8D-76B2-4344-BBC1-93EF49711BE9}" srcOrd="0" destOrd="0" presId="urn:microsoft.com/office/officeart/2005/8/layout/orgChart1"/>
    <dgm:cxn modelId="{47EB3A46-33BA-45DA-9D22-8DB474D5CFF8}" type="presParOf" srcId="{46922E8D-76B2-4344-BBC1-93EF49711BE9}" destId="{456FEFDC-C992-4B4E-A0E4-CF6BF4F02733}" srcOrd="0" destOrd="0" presId="urn:microsoft.com/office/officeart/2005/8/layout/orgChart1"/>
    <dgm:cxn modelId="{B42A16D7-FBC0-406C-80BC-B4D3A372DB65}" type="presParOf" srcId="{46922E8D-76B2-4344-BBC1-93EF49711BE9}" destId="{78119FA0-42A3-48C4-9F1C-6BB9F51FA381}" srcOrd="1" destOrd="0" presId="urn:microsoft.com/office/officeart/2005/8/layout/orgChart1"/>
    <dgm:cxn modelId="{1F290515-1AB6-4480-94EA-C6F8734FE297}" type="presParOf" srcId="{82F6C221-7142-4E5D-AEF8-CE1277D8939A}" destId="{A597819C-886A-42CA-B4FD-A6CD44E43509}" srcOrd="1" destOrd="0" presId="urn:microsoft.com/office/officeart/2005/8/layout/orgChart1"/>
    <dgm:cxn modelId="{2F4B71EE-2654-4B04-B4C5-2743ABF45039}" type="presParOf" srcId="{82F6C221-7142-4E5D-AEF8-CE1277D8939A}" destId="{9615F74F-750D-4748-AB82-115F7D4D63FE}" srcOrd="2" destOrd="0" presId="urn:microsoft.com/office/officeart/2005/8/layout/orgChart1"/>
    <dgm:cxn modelId="{AECB85D2-6303-400E-A9A2-67FDC1799871}" type="presParOf" srcId="{938522C4-AD99-4552-AFA7-BDA73FEA72D4}" destId="{1037BA70-45BC-40F5-A402-D47F4CE15871}" srcOrd="12" destOrd="0" presId="urn:microsoft.com/office/officeart/2005/8/layout/orgChart1"/>
    <dgm:cxn modelId="{3F27AE81-12E4-4CB8-8866-AA9850E93E40}" type="presParOf" srcId="{938522C4-AD99-4552-AFA7-BDA73FEA72D4}" destId="{68399AC3-190B-4D31-AD4F-BF32BE9E64CD}" srcOrd="13" destOrd="0" presId="urn:microsoft.com/office/officeart/2005/8/layout/orgChart1"/>
    <dgm:cxn modelId="{9DFD5B30-5A56-43E5-8A42-714508B43C06}" type="presParOf" srcId="{68399AC3-190B-4D31-AD4F-BF32BE9E64CD}" destId="{53796154-6404-40D0-9D36-046EF7B6B125}" srcOrd="0" destOrd="0" presId="urn:microsoft.com/office/officeart/2005/8/layout/orgChart1"/>
    <dgm:cxn modelId="{83960643-6C63-4C88-AE41-C1D0A02B25E3}" type="presParOf" srcId="{53796154-6404-40D0-9D36-046EF7B6B125}" destId="{88CA111B-7BE1-481B-B890-DE3144DF722C}" srcOrd="0" destOrd="0" presId="urn:microsoft.com/office/officeart/2005/8/layout/orgChart1"/>
    <dgm:cxn modelId="{F5088BB9-7F86-4AEC-9104-9C3F78404C1F}" type="presParOf" srcId="{53796154-6404-40D0-9D36-046EF7B6B125}" destId="{E009B553-68A7-4059-B0ED-7A126D828666}" srcOrd="1" destOrd="0" presId="urn:microsoft.com/office/officeart/2005/8/layout/orgChart1"/>
    <dgm:cxn modelId="{10F010E1-E05D-4CA4-9C48-760A053B3EAB}" type="presParOf" srcId="{68399AC3-190B-4D31-AD4F-BF32BE9E64CD}" destId="{C4E04F9B-3C59-4A09-B6ED-C3BE7CDAD3D4}" srcOrd="1" destOrd="0" presId="urn:microsoft.com/office/officeart/2005/8/layout/orgChart1"/>
    <dgm:cxn modelId="{72F1482A-AD12-4420-B5CE-89CD6134856A}" type="presParOf" srcId="{68399AC3-190B-4D31-AD4F-BF32BE9E64CD}" destId="{2826EE19-F9CE-4257-B6C0-0CB95EC6068C}"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4B792D-8AC7-4736-9B5D-DE7B1D927EDF}"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FB84F611-4DF0-4D08-AF8B-DCCC2AED81CB}">
      <dgm:prSet phldrT="[Text]" phldr="0" custT="1"/>
      <dgm:spPr/>
      <dgm:t>
        <a:bodyPr/>
        <a:lstStyle/>
        <a:p>
          <a:pPr algn="ctr"/>
          <a:r>
            <a:rPr lang="en-US" sz="2200" b="1">
              <a:latin typeface="Alexandria"/>
            </a:rPr>
            <a:t>Maintenance Methods</a:t>
          </a:r>
          <a:endParaRPr lang="en-US" sz="2200" b="1" dirty="0">
            <a:latin typeface="Alexandria"/>
          </a:endParaRPr>
        </a:p>
      </dgm:t>
    </dgm:pt>
    <dgm:pt modelId="{8B1C5168-1716-4A27-986B-59DF30431468}" type="parTrans" cxnId="{79C4A940-19A5-44E5-BBE5-3DFE21FC321D}">
      <dgm:prSet/>
      <dgm:spPr/>
      <dgm:t>
        <a:bodyPr/>
        <a:lstStyle/>
        <a:p>
          <a:pPr algn="ctr"/>
          <a:endParaRPr lang="en-US">
            <a:latin typeface="Alexandria"/>
          </a:endParaRPr>
        </a:p>
      </dgm:t>
    </dgm:pt>
    <dgm:pt modelId="{556DD3E6-1386-4C3D-8E56-0424F47E769B}" type="sibTrans" cxnId="{79C4A940-19A5-44E5-BBE5-3DFE21FC321D}">
      <dgm:prSet/>
      <dgm:spPr/>
      <dgm:t>
        <a:bodyPr/>
        <a:lstStyle/>
        <a:p>
          <a:pPr algn="ctr"/>
          <a:endParaRPr lang="en-US">
            <a:latin typeface="Alexandria"/>
          </a:endParaRPr>
        </a:p>
      </dgm:t>
    </dgm:pt>
    <dgm:pt modelId="{32932234-38F4-4762-9443-E5443928A9EF}">
      <dgm:prSet custT="1"/>
      <dgm:spPr/>
      <dgm:t>
        <a:bodyPr/>
        <a:lstStyle/>
        <a:p>
          <a:pPr algn="ctr"/>
          <a:r>
            <a:rPr lang="en-US" sz="2000" b="1" dirty="0">
              <a:latin typeface="Alexandria"/>
            </a:rPr>
            <a:t>Preventive Maintenance</a:t>
          </a:r>
        </a:p>
      </dgm:t>
    </dgm:pt>
    <dgm:pt modelId="{E506EF75-984B-432C-8DDC-F4665C699DA7}" type="parTrans" cxnId="{A07DE060-BD0E-4D4E-9336-6CEE28EB3C57}">
      <dgm:prSet/>
      <dgm:spPr/>
      <dgm:t>
        <a:bodyPr/>
        <a:lstStyle/>
        <a:p>
          <a:pPr algn="ctr"/>
          <a:endParaRPr lang="en-US">
            <a:latin typeface="Alexandria"/>
          </a:endParaRPr>
        </a:p>
      </dgm:t>
    </dgm:pt>
    <dgm:pt modelId="{FA0AD35C-0E16-46D7-9E6E-DA14D45FA983}" type="sibTrans" cxnId="{A07DE060-BD0E-4D4E-9336-6CEE28EB3C57}">
      <dgm:prSet/>
      <dgm:spPr/>
      <dgm:t>
        <a:bodyPr/>
        <a:lstStyle/>
        <a:p>
          <a:pPr algn="ctr"/>
          <a:endParaRPr lang="en-US">
            <a:latin typeface="Alexandria"/>
          </a:endParaRPr>
        </a:p>
      </dgm:t>
    </dgm:pt>
    <dgm:pt modelId="{CC4E9112-77F2-417B-B28B-2157F0FCC3B8}">
      <dgm:prSet custT="1"/>
      <dgm:spPr/>
      <dgm:t>
        <a:bodyPr/>
        <a:lstStyle/>
        <a:p>
          <a:pPr algn="ctr"/>
          <a:r>
            <a:rPr lang="en-US" sz="2000" b="1" dirty="0">
              <a:latin typeface="Alexandria"/>
            </a:rPr>
            <a:t>Corrective Maintenance</a:t>
          </a:r>
        </a:p>
      </dgm:t>
    </dgm:pt>
    <dgm:pt modelId="{E0647046-9393-48D4-B123-4D66E02C0C04}" type="parTrans" cxnId="{40A13F37-19DB-433A-B1E6-1EEFAE5EEB32}">
      <dgm:prSet/>
      <dgm:spPr/>
      <dgm:t>
        <a:bodyPr/>
        <a:lstStyle/>
        <a:p>
          <a:pPr algn="ctr"/>
          <a:endParaRPr lang="en-US">
            <a:latin typeface="Alexandria"/>
          </a:endParaRPr>
        </a:p>
      </dgm:t>
    </dgm:pt>
    <dgm:pt modelId="{CC746F5C-743A-46A2-9FEA-C46B8326FFAE}" type="sibTrans" cxnId="{40A13F37-19DB-433A-B1E6-1EEFAE5EEB32}">
      <dgm:prSet/>
      <dgm:spPr/>
      <dgm:t>
        <a:bodyPr/>
        <a:lstStyle/>
        <a:p>
          <a:pPr algn="ctr"/>
          <a:endParaRPr lang="en-US">
            <a:latin typeface="Alexandria"/>
          </a:endParaRPr>
        </a:p>
      </dgm:t>
    </dgm:pt>
    <dgm:pt modelId="{647A2341-6329-4279-B3CF-DAD5410BACBC}">
      <dgm:prSet/>
      <dgm:spPr/>
      <dgm:t>
        <a:bodyPr/>
        <a:lstStyle/>
        <a:p>
          <a:pPr>
            <a:buNone/>
          </a:pPr>
          <a:r>
            <a:rPr lang="en-US" b="1" dirty="0">
              <a:latin typeface="Alexandria"/>
            </a:rPr>
            <a:t>Scheduled Maintenance</a:t>
          </a:r>
        </a:p>
      </dgm:t>
    </dgm:pt>
    <dgm:pt modelId="{3271016C-9F61-46A7-BAA2-B20E25F9DB92}" type="parTrans" cxnId="{1C1AFAA9-01C6-4B7D-BA32-1D7CC08767DB}">
      <dgm:prSet/>
      <dgm:spPr/>
      <dgm:t>
        <a:bodyPr/>
        <a:lstStyle/>
        <a:p>
          <a:endParaRPr lang="en-US"/>
        </a:p>
      </dgm:t>
    </dgm:pt>
    <dgm:pt modelId="{B4CAC864-2067-434B-ADA7-967C66B50826}" type="sibTrans" cxnId="{1C1AFAA9-01C6-4B7D-BA32-1D7CC08767DB}">
      <dgm:prSet/>
      <dgm:spPr/>
      <dgm:t>
        <a:bodyPr/>
        <a:lstStyle/>
        <a:p>
          <a:endParaRPr lang="en-US"/>
        </a:p>
      </dgm:t>
    </dgm:pt>
    <dgm:pt modelId="{CBBE2E38-AFD4-4DE4-88FE-8CA89F51CF76}">
      <dgm:prSet/>
      <dgm:spPr/>
      <dgm:t>
        <a:bodyPr/>
        <a:lstStyle/>
        <a:p>
          <a:pPr>
            <a:buNone/>
          </a:pPr>
          <a:r>
            <a:rPr lang="en-US" b="1" dirty="0">
              <a:latin typeface="Alexandria"/>
            </a:rPr>
            <a:t>Condition-Based</a:t>
          </a:r>
          <a:r>
            <a:rPr lang="ar-SY" b="1" dirty="0">
              <a:latin typeface="Alexandria"/>
            </a:rPr>
            <a:t>  </a:t>
          </a:r>
          <a:r>
            <a:rPr lang="en-US" b="1" dirty="0">
              <a:latin typeface="Alexandria"/>
            </a:rPr>
            <a:t> Maintenance</a:t>
          </a:r>
        </a:p>
      </dgm:t>
    </dgm:pt>
    <dgm:pt modelId="{9C2CF96B-4493-4F46-AC29-398B496A4686}" type="parTrans" cxnId="{D81C7EC3-0C40-4FF9-A47E-DD78900FFCF7}">
      <dgm:prSet/>
      <dgm:spPr/>
      <dgm:t>
        <a:bodyPr/>
        <a:lstStyle/>
        <a:p>
          <a:endParaRPr lang="en-US"/>
        </a:p>
      </dgm:t>
    </dgm:pt>
    <dgm:pt modelId="{20CC9D79-F30C-4D78-B1FA-3F4FA26E39D6}" type="sibTrans" cxnId="{D81C7EC3-0C40-4FF9-A47E-DD78900FFCF7}">
      <dgm:prSet/>
      <dgm:spPr/>
      <dgm:t>
        <a:bodyPr/>
        <a:lstStyle/>
        <a:p>
          <a:endParaRPr lang="en-US"/>
        </a:p>
      </dgm:t>
    </dgm:pt>
    <dgm:pt modelId="{39277448-4968-455D-A1F5-98A4D165AD3D}">
      <dgm:prSet/>
      <dgm:spPr/>
      <dgm:t>
        <a:bodyPr/>
        <a:lstStyle/>
        <a:p>
          <a:r>
            <a:rPr lang="en-US" b="1" dirty="0">
              <a:latin typeface="Alexandria"/>
            </a:rPr>
            <a:t>Unplanned Maintenance</a:t>
          </a:r>
          <a:endParaRPr lang="en-US" dirty="0"/>
        </a:p>
      </dgm:t>
    </dgm:pt>
    <dgm:pt modelId="{30114FE0-5D7C-40BD-8F6D-C6C0174D11CD}" type="parTrans" cxnId="{F8E47C0C-9975-482D-9D91-36230B6B9707}">
      <dgm:prSet/>
      <dgm:spPr/>
      <dgm:t>
        <a:bodyPr/>
        <a:lstStyle/>
        <a:p>
          <a:endParaRPr lang="en-US"/>
        </a:p>
      </dgm:t>
    </dgm:pt>
    <dgm:pt modelId="{62371403-7750-4D2D-8116-83DF639EF124}" type="sibTrans" cxnId="{F8E47C0C-9975-482D-9D91-36230B6B9707}">
      <dgm:prSet/>
      <dgm:spPr/>
      <dgm:t>
        <a:bodyPr/>
        <a:lstStyle/>
        <a:p>
          <a:endParaRPr lang="en-US"/>
        </a:p>
      </dgm:t>
    </dgm:pt>
    <dgm:pt modelId="{5F034BE1-893D-4A5C-A47B-C0E8F632270B}">
      <dgm:prSet/>
      <dgm:spPr/>
      <dgm:t>
        <a:bodyPr/>
        <a:lstStyle/>
        <a:p>
          <a:pPr>
            <a:buNone/>
          </a:pPr>
          <a:r>
            <a:rPr lang="en-US" b="1" dirty="0">
              <a:latin typeface="Alexandria"/>
            </a:rPr>
            <a:t>Breakdown Maintenance</a:t>
          </a:r>
          <a:endParaRPr lang="en-US" dirty="0"/>
        </a:p>
      </dgm:t>
    </dgm:pt>
    <dgm:pt modelId="{F995896A-B0F3-45DC-821C-C17A0CF3B805}" type="parTrans" cxnId="{6AF16001-F26B-4A18-BB7F-E2BC6A5DC02A}">
      <dgm:prSet/>
      <dgm:spPr/>
      <dgm:t>
        <a:bodyPr/>
        <a:lstStyle/>
        <a:p>
          <a:endParaRPr lang="en-US"/>
        </a:p>
      </dgm:t>
    </dgm:pt>
    <dgm:pt modelId="{94C2B152-A1F7-4EB2-9815-C5DE64AD48E8}" type="sibTrans" cxnId="{6AF16001-F26B-4A18-BB7F-E2BC6A5DC02A}">
      <dgm:prSet/>
      <dgm:spPr/>
      <dgm:t>
        <a:bodyPr/>
        <a:lstStyle/>
        <a:p>
          <a:endParaRPr lang="en-US"/>
        </a:p>
      </dgm:t>
    </dgm:pt>
    <dgm:pt modelId="{DBEDA3AD-A739-4742-A325-B3C5B2CCD189}">
      <dgm:prSet/>
      <dgm:spPr/>
      <dgm:t>
        <a:bodyPr/>
        <a:lstStyle/>
        <a:p>
          <a:pPr>
            <a:buNone/>
          </a:pPr>
          <a:r>
            <a:rPr lang="en-US" b="1" dirty="0">
              <a:latin typeface="Alexandria"/>
            </a:rPr>
            <a:t>Emergency Maintenance</a:t>
          </a:r>
          <a:endParaRPr lang="en-US" dirty="0"/>
        </a:p>
      </dgm:t>
    </dgm:pt>
    <dgm:pt modelId="{6B6F2BE8-2675-4F15-BB66-4997A91F25DB}" type="parTrans" cxnId="{81B1244A-1892-438B-8D74-43DF452CCDE8}">
      <dgm:prSet/>
      <dgm:spPr/>
      <dgm:t>
        <a:bodyPr/>
        <a:lstStyle/>
        <a:p>
          <a:endParaRPr lang="en-US"/>
        </a:p>
      </dgm:t>
    </dgm:pt>
    <dgm:pt modelId="{ABFC98AB-FC5B-4425-B3E6-78951BF2E0F9}" type="sibTrans" cxnId="{81B1244A-1892-438B-8D74-43DF452CCDE8}">
      <dgm:prSet/>
      <dgm:spPr/>
      <dgm:t>
        <a:bodyPr/>
        <a:lstStyle/>
        <a:p>
          <a:endParaRPr lang="en-US"/>
        </a:p>
      </dgm:t>
    </dgm:pt>
    <dgm:pt modelId="{5D75697E-1756-497E-ACEE-E35230D64097}">
      <dgm:prSet/>
      <dgm:spPr/>
      <dgm:t>
        <a:bodyPr/>
        <a:lstStyle/>
        <a:p>
          <a:r>
            <a:rPr lang="en-US" b="1" dirty="0">
              <a:latin typeface="Alexandria"/>
            </a:rPr>
            <a:t>Shutdown Maintenance</a:t>
          </a:r>
        </a:p>
        <a:p>
          <a:endParaRPr lang="en-US" dirty="0"/>
        </a:p>
      </dgm:t>
    </dgm:pt>
    <dgm:pt modelId="{65385C14-4D2C-4D6C-A428-00639F9CD482}" type="parTrans" cxnId="{7D48C951-8B6C-45BD-83F6-13353B750D31}">
      <dgm:prSet/>
      <dgm:spPr/>
      <dgm:t>
        <a:bodyPr/>
        <a:lstStyle/>
        <a:p>
          <a:endParaRPr lang="en-US"/>
        </a:p>
      </dgm:t>
    </dgm:pt>
    <dgm:pt modelId="{4D691AAE-1125-4DB0-9103-08AB303299C4}" type="sibTrans" cxnId="{7D48C951-8B6C-45BD-83F6-13353B750D31}">
      <dgm:prSet/>
      <dgm:spPr/>
      <dgm:t>
        <a:bodyPr/>
        <a:lstStyle/>
        <a:p>
          <a:endParaRPr lang="en-US"/>
        </a:p>
      </dgm:t>
    </dgm:pt>
    <dgm:pt modelId="{D5F97CB8-FA62-4178-961D-77773736A600}" type="pres">
      <dgm:prSet presAssocID="{1D4B792D-8AC7-4736-9B5D-DE7B1D927EDF}" presName="hierChild1" presStyleCnt="0">
        <dgm:presLayoutVars>
          <dgm:chPref val="1"/>
          <dgm:dir/>
          <dgm:animOne val="branch"/>
          <dgm:animLvl val="lvl"/>
          <dgm:resizeHandles/>
        </dgm:presLayoutVars>
      </dgm:prSet>
      <dgm:spPr/>
    </dgm:pt>
    <dgm:pt modelId="{F0D8855C-A3C1-4BC0-B81E-9205B55F21F1}" type="pres">
      <dgm:prSet presAssocID="{FB84F611-4DF0-4D08-AF8B-DCCC2AED81CB}" presName="hierRoot1" presStyleCnt="0"/>
      <dgm:spPr/>
    </dgm:pt>
    <dgm:pt modelId="{BDBEB993-57FD-4A14-A930-EE382B7672EB}" type="pres">
      <dgm:prSet presAssocID="{FB84F611-4DF0-4D08-AF8B-DCCC2AED81CB}" presName="composite" presStyleCnt="0"/>
      <dgm:spPr/>
    </dgm:pt>
    <dgm:pt modelId="{3B4D4AF4-7C22-4433-815D-C409A8383953}" type="pres">
      <dgm:prSet presAssocID="{FB84F611-4DF0-4D08-AF8B-DCCC2AED81CB}" presName="background" presStyleLbl="node0" presStyleIdx="0" presStyleCnt="1"/>
      <dgm:spPr/>
    </dgm:pt>
    <dgm:pt modelId="{E2B94DF9-CDF8-43FE-8346-E81FFDD85EFA}" type="pres">
      <dgm:prSet presAssocID="{FB84F611-4DF0-4D08-AF8B-DCCC2AED81CB}" presName="text" presStyleLbl="fgAcc0" presStyleIdx="0" presStyleCnt="1" custScaleX="147438">
        <dgm:presLayoutVars>
          <dgm:chPref val="3"/>
        </dgm:presLayoutVars>
      </dgm:prSet>
      <dgm:spPr/>
    </dgm:pt>
    <dgm:pt modelId="{D4D6C3D2-15E7-4326-9025-1D7A28884EDB}" type="pres">
      <dgm:prSet presAssocID="{FB84F611-4DF0-4D08-AF8B-DCCC2AED81CB}" presName="hierChild2" presStyleCnt="0"/>
      <dgm:spPr/>
    </dgm:pt>
    <dgm:pt modelId="{7C93EAA8-76AE-46D7-9622-CCAF9680103C}" type="pres">
      <dgm:prSet presAssocID="{E506EF75-984B-432C-8DDC-F4665C699DA7}" presName="Name10" presStyleLbl="parChTrans1D2" presStyleIdx="0" presStyleCnt="2"/>
      <dgm:spPr/>
    </dgm:pt>
    <dgm:pt modelId="{6BC8472E-E208-4B73-80DD-77A6FEDCE2F7}" type="pres">
      <dgm:prSet presAssocID="{32932234-38F4-4762-9443-E5443928A9EF}" presName="hierRoot2" presStyleCnt="0"/>
      <dgm:spPr/>
    </dgm:pt>
    <dgm:pt modelId="{D6B5FAEA-4A74-4EFD-BFD0-0E53810BA3FB}" type="pres">
      <dgm:prSet presAssocID="{32932234-38F4-4762-9443-E5443928A9EF}" presName="composite2" presStyleCnt="0"/>
      <dgm:spPr/>
    </dgm:pt>
    <dgm:pt modelId="{D08A57A1-D413-4DE1-A878-E0173B9D00EF}" type="pres">
      <dgm:prSet presAssocID="{32932234-38F4-4762-9443-E5443928A9EF}" presName="background2" presStyleLbl="node2" presStyleIdx="0" presStyleCnt="2"/>
      <dgm:spPr>
        <a:solidFill>
          <a:srgbClr val="0070C0"/>
        </a:solidFill>
      </dgm:spPr>
    </dgm:pt>
    <dgm:pt modelId="{394A1C4E-9F9F-49BD-9A4C-E4AE44FAEADA}" type="pres">
      <dgm:prSet presAssocID="{32932234-38F4-4762-9443-E5443928A9EF}" presName="text2" presStyleLbl="fgAcc2" presStyleIdx="0" presStyleCnt="2">
        <dgm:presLayoutVars>
          <dgm:chPref val="3"/>
        </dgm:presLayoutVars>
      </dgm:prSet>
      <dgm:spPr/>
    </dgm:pt>
    <dgm:pt modelId="{6D3B1D19-F528-49FD-BBA3-AC24559CAF74}" type="pres">
      <dgm:prSet presAssocID="{32932234-38F4-4762-9443-E5443928A9EF}" presName="hierChild3" presStyleCnt="0"/>
      <dgm:spPr/>
    </dgm:pt>
    <dgm:pt modelId="{BA6B3A3C-AF6E-4DC0-B2DF-B6454CA2C051}" type="pres">
      <dgm:prSet presAssocID="{3271016C-9F61-46A7-BAA2-B20E25F9DB92}" presName="Name17" presStyleLbl="parChTrans1D3" presStyleIdx="0" presStyleCnt="6"/>
      <dgm:spPr/>
    </dgm:pt>
    <dgm:pt modelId="{E920BC0C-EDA3-40E0-BC9A-BF0EA4B1000B}" type="pres">
      <dgm:prSet presAssocID="{647A2341-6329-4279-B3CF-DAD5410BACBC}" presName="hierRoot3" presStyleCnt="0"/>
      <dgm:spPr/>
    </dgm:pt>
    <dgm:pt modelId="{85ECAB6F-5716-4BAC-AFA0-236BCB6823CF}" type="pres">
      <dgm:prSet presAssocID="{647A2341-6329-4279-B3CF-DAD5410BACBC}" presName="composite3" presStyleCnt="0"/>
      <dgm:spPr/>
    </dgm:pt>
    <dgm:pt modelId="{75280648-93DC-4B04-83DC-A97033083AEC}" type="pres">
      <dgm:prSet presAssocID="{647A2341-6329-4279-B3CF-DAD5410BACBC}" presName="background3" presStyleLbl="node3" presStyleIdx="0" presStyleCnt="6"/>
      <dgm:spPr/>
    </dgm:pt>
    <dgm:pt modelId="{B03D9B99-F9FE-42F1-A67F-7CA61D87505E}" type="pres">
      <dgm:prSet presAssocID="{647A2341-6329-4279-B3CF-DAD5410BACBC}" presName="text3" presStyleLbl="fgAcc3" presStyleIdx="0" presStyleCnt="6">
        <dgm:presLayoutVars>
          <dgm:chPref val="3"/>
        </dgm:presLayoutVars>
      </dgm:prSet>
      <dgm:spPr/>
    </dgm:pt>
    <dgm:pt modelId="{CF7A6F8D-E6F5-43B5-B0B6-AA46C98D6056}" type="pres">
      <dgm:prSet presAssocID="{647A2341-6329-4279-B3CF-DAD5410BACBC}" presName="hierChild4" presStyleCnt="0"/>
      <dgm:spPr/>
    </dgm:pt>
    <dgm:pt modelId="{AF360C1A-E687-40E6-8090-D3DF30EB69A6}" type="pres">
      <dgm:prSet presAssocID="{9C2CF96B-4493-4F46-AC29-398B496A4686}" presName="Name17" presStyleLbl="parChTrans1D3" presStyleIdx="1" presStyleCnt="6"/>
      <dgm:spPr/>
    </dgm:pt>
    <dgm:pt modelId="{3E1AD27C-D38F-4272-BEE0-5EBFDF5FE735}" type="pres">
      <dgm:prSet presAssocID="{CBBE2E38-AFD4-4DE4-88FE-8CA89F51CF76}" presName="hierRoot3" presStyleCnt="0"/>
      <dgm:spPr/>
    </dgm:pt>
    <dgm:pt modelId="{6011D544-7A96-412D-89E3-9DB8013EF92A}" type="pres">
      <dgm:prSet presAssocID="{CBBE2E38-AFD4-4DE4-88FE-8CA89F51CF76}" presName="composite3" presStyleCnt="0"/>
      <dgm:spPr/>
    </dgm:pt>
    <dgm:pt modelId="{9DDDBFC0-868A-4552-AE1B-EF0DEC0BEBDB}" type="pres">
      <dgm:prSet presAssocID="{CBBE2E38-AFD4-4DE4-88FE-8CA89F51CF76}" presName="background3" presStyleLbl="node3" presStyleIdx="1" presStyleCnt="6"/>
      <dgm:spPr/>
    </dgm:pt>
    <dgm:pt modelId="{6753C39E-7397-46DF-8D1E-67B01E1B028F}" type="pres">
      <dgm:prSet presAssocID="{CBBE2E38-AFD4-4DE4-88FE-8CA89F51CF76}" presName="text3" presStyleLbl="fgAcc3" presStyleIdx="1" presStyleCnt="6">
        <dgm:presLayoutVars>
          <dgm:chPref val="3"/>
        </dgm:presLayoutVars>
      </dgm:prSet>
      <dgm:spPr/>
    </dgm:pt>
    <dgm:pt modelId="{7B2FEA50-8756-49EE-8106-961DF1241723}" type="pres">
      <dgm:prSet presAssocID="{CBBE2E38-AFD4-4DE4-88FE-8CA89F51CF76}" presName="hierChild4" presStyleCnt="0"/>
      <dgm:spPr/>
    </dgm:pt>
    <dgm:pt modelId="{554F1670-C470-430B-A6B9-ABC6DDEA8E99}" type="pres">
      <dgm:prSet presAssocID="{65385C14-4D2C-4D6C-A428-00639F9CD482}" presName="Name17" presStyleLbl="parChTrans1D3" presStyleIdx="2" presStyleCnt="6"/>
      <dgm:spPr/>
    </dgm:pt>
    <dgm:pt modelId="{6491C3F9-4FD6-4270-81FF-FFD0CC7F9F3A}" type="pres">
      <dgm:prSet presAssocID="{5D75697E-1756-497E-ACEE-E35230D64097}" presName="hierRoot3" presStyleCnt="0"/>
      <dgm:spPr/>
    </dgm:pt>
    <dgm:pt modelId="{394D78CF-A6B8-4222-BCFA-231E139B69D0}" type="pres">
      <dgm:prSet presAssocID="{5D75697E-1756-497E-ACEE-E35230D64097}" presName="composite3" presStyleCnt="0"/>
      <dgm:spPr/>
    </dgm:pt>
    <dgm:pt modelId="{9709B065-8067-42FC-B289-26D9727C85C4}" type="pres">
      <dgm:prSet presAssocID="{5D75697E-1756-497E-ACEE-E35230D64097}" presName="background3" presStyleLbl="node3" presStyleIdx="2" presStyleCnt="6"/>
      <dgm:spPr/>
    </dgm:pt>
    <dgm:pt modelId="{C65252C7-1674-4782-8AAF-206F03A830CF}" type="pres">
      <dgm:prSet presAssocID="{5D75697E-1756-497E-ACEE-E35230D64097}" presName="text3" presStyleLbl="fgAcc3" presStyleIdx="2" presStyleCnt="6">
        <dgm:presLayoutVars>
          <dgm:chPref val="3"/>
        </dgm:presLayoutVars>
      </dgm:prSet>
      <dgm:spPr/>
    </dgm:pt>
    <dgm:pt modelId="{01C06297-C30D-45B9-86A2-73572C530B44}" type="pres">
      <dgm:prSet presAssocID="{5D75697E-1756-497E-ACEE-E35230D64097}" presName="hierChild4" presStyleCnt="0"/>
      <dgm:spPr/>
    </dgm:pt>
    <dgm:pt modelId="{EE291F74-79B6-43FA-AB7B-EB9F9B3412D2}" type="pres">
      <dgm:prSet presAssocID="{E0647046-9393-48D4-B123-4D66E02C0C04}" presName="Name10" presStyleLbl="parChTrans1D2" presStyleIdx="1" presStyleCnt="2"/>
      <dgm:spPr/>
    </dgm:pt>
    <dgm:pt modelId="{6FAC3D91-60FB-4BBE-ACDF-F4EAD709A866}" type="pres">
      <dgm:prSet presAssocID="{CC4E9112-77F2-417B-B28B-2157F0FCC3B8}" presName="hierRoot2" presStyleCnt="0"/>
      <dgm:spPr/>
    </dgm:pt>
    <dgm:pt modelId="{4BF1998B-C57B-44E5-87AD-9D12A7A5BBE4}" type="pres">
      <dgm:prSet presAssocID="{CC4E9112-77F2-417B-B28B-2157F0FCC3B8}" presName="composite2" presStyleCnt="0"/>
      <dgm:spPr/>
    </dgm:pt>
    <dgm:pt modelId="{014DC122-F81A-4109-A43F-EA538898F5EF}" type="pres">
      <dgm:prSet presAssocID="{CC4E9112-77F2-417B-B28B-2157F0FCC3B8}" presName="background2" presStyleLbl="node2" presStyleIdx="1" presStyleCnt="2"/>
      <dgm:spPr/>
    </dgm:pt>
    <dgm:pt modelId="{D7F6BFE7-1C2E-4497-A093-FF8CF39B550F}" type="pres">
      <dgm:prSet presAssocID="{CC4E9112-77F2-417B-B28B-2157F0FCC3B8}" presName="text2" presStyleLbl="fgAcc2" presStyleIdx="1" presStyleCnt="2">
        <dgm:presLayoutVars>
          <dgm:chPref val="3"/>
        </dgm:presLayoutVars>
      </dgm:prSet>
      <dgm:spPr/>
    </dgm:pt>
    <dgm:pt modelId="{29CAC8DA-DE91-4FB5-9709-CB6936538DAF}" type="pres">
      <dgm:prSet presAssocID="{CC4E9112-77F2-417B-B28B-2157F0FCC3B8}" presName="hierChild3" presStyleCnt="0"/>
      <dgm:spPr/>
    </dgm:pt>
    <dgm:pt modelId="{F165A87D-335A-47C2-9784-0F2909105A99}" type="pres">
      <dgm:prSet presAssocID="{30114FE0-5D7C-40BD-8F6D-C6C0174D11CD}" presName="Name17" presStyleLbl="parChTrans1D3" presStyleIdx="3" presStyleCnt="6"/>
      <dgm:spPr/>
    </dgm:pt>
    <dgm:pt modelId="{6BE9280B-2C12-4CFE-BC9E-283EDB11273D}" type="pres">
      <dgm:prSet presAssocID="{39277448-4968-455D-A1F5-98A4D165AD3D}" presName="hierRoot3" presStyleCnt="0"/>
      <dgm:spPr/>
    </dgm:pt>
    <dgm:pt modelId="{796D7F4D-1853-4E2D-8660-DF17143E03E6}" type="pres">
      <dgm:prSet presAssocID="{39277448-4968-455D-A1F5-98A4D165AD3D}" presName="composite3" presStyleCnt="0"/>
      <dgm:spPr/>
    </dgm:pt>
    <dgm:pt modelId="{0B8AB1BF-CC46-4908-8488-B29A0F9B66F0}" type="pres">
      <dgm:prSet presAssocID="{39277448-4968-455D-A1F5-98A4D165AD3D}" presName="background3" presStyleLbl="node3" presStyleIdx="3" presStyleCnt="6"/>
      <dgm:spPr>
        <a:solidFill>
          <a:srgbClr val="92D050"/>
        </a:solidFill>
      </dgm:spPr>
    </dgm:pt>
    <dgm:pt modelId="{DE1A5BE0-CE13-4C82-92F0-B6C511586BEC}" type="pres">
      <dgm:prSet presAssocID="{39277448-4968-455D-A1F5-98A4D165AD3D}" presName="text3" presStyleLbl="fgAcc3" presStyleIdx="3" presStyleCnt="6">
        <dgm:presLayoutVars>
          <dgm:chPref val="3"/>
        </dgm:presLayoutVars>
      </dgm:prSet>
      <dgm:spPr/>
    </dgm:pt>
    <dgm:pt modelId="{D7053111-0A71-47E2-A011-9CE6963E6AB2}" type="pres">
      <dgm:prSet presAssocID="{39277448-4968-455D-A1F5-98A4D165AD3D}" presName="hierChild4" presStyleCnt="0"/>
      <dgm:spPr/>
    </dgm:pt>
    <dgm:pt modelId="{503EAA37-76B1-4C52-B83B-6C6552017616}" type="pres">
      <dgm:prSet presAssocID="{F995896A-B0F3-45DC-821C-C17A0CF3B805}" presName="Name17" presStyleLbl="parChTrans1D3" presStyleIdx="4" presStyleCnt="6"/>
      <dgm:spPr/>
    </dgm:pt>
    <dgm:pt modelId="{2A698541-52FF-41FE-B0E0-5BF47EABD7A0}" type="pres">
      <dgm:prSet presAssocID="{5F034BE1-893D-4A5C-A47B-C0E8F632270B}" presName="hierRoot3" presStyleCnt="0"/>
      <dgm:spPr/>
    </dgm:pt>
    <dgm:pt modelId="{1DA264F6-D3A3-49CD-A705-79F7C70AED90}" type="pres">
      <dgm:prSet presAssocID="{5F034BE1-893D-4A5C-A47B-C0E8F632270B}" presName="composite3" presStyleCnt="0"/>
      <dgm:spPr/>
    </dgm:pt>
    <dgm:pt modelId="{0FF27F38-3CFF-4E6B-AC7D-4A86F3E7FA8B}" type="pres">
      <dgm:prSet presAssocID="{5F034BE1-893D-4A5C-A47B-C0E8F632270B}" presName="background3" presStyleLbl="node3" presStyleIdx="4" presStyleCnt="6"/>
      <dgm:spPr>
        <a:solidFill>
          <a:srgbClr val="92D050"/>
        </a:solidFill>
      </dgm:spPr>
    </dgm:pt>
    <dgm:pt modelId="{907E703A-99E5-4F7D-98A4-1CA7E3121EBA}" type="pres">
      <dgm:prSet presAssocID="{5F034BE1-893D-4A5C-A47B-C0E8F632270B}" presName="text3" presStyleLbl="fgAcc3" presStyleIdx="4" presStyleCnt="6">
        <dgm:presLayoutVars>
          <dgm:chPref val="3"/>
        </dgm:presLayoutVars>
      </dgm:prSet>
      <dgm:spPr/>
    </dgm:pt>
    <dgm:pt modelId="{F8F3A5DB-0228-419C-8496-658AAD49749D}" type="pres">
      <dgm:prSet presAssocID="{5F034BE1-893D-4A5C-A47B-C0E8F632270B}" presName="hierChild4" presStyleCnt="0"/>
      <dgm:spPr/>
    </dgm:pt>
    <dgm:pt modelId="{0F83A9C6-26F8-4A96-9BDC-7BF35FA97E4F}" type="pres">
      <dgm:prSet presAssocID="{6B6F2BE8-2675-4F15-BB66-4997A91F25DB}" presName="Name17" presStyleLbl="parChTrans1D3" presStyleIdx="5" presStyleCnt="6"/>
      <dgm:spPr/>
    </dgm:pt>
    <dgm:pt modelId="{A1EC13B6-A4F4-41A1-AAAF-AE93BC82EADC}" type="pres">
      <dgm:prSet presAssocID="{DBEDA3AD-A739-4742-A325-B3C5B2CCD189}" presName="hierRoot3" presStyleCnt="0"/>
      <dgm:spPr/>
    </dgm:pt>
    <dgm:pt modelId="{D85142D8-E4EC-4BD6-B46B-E557D5D9DCD4}" type="pres">
      <dgm:prSet presAssocID="{DBEDA3AD-A739-4742-A325-B3C5B2CCD189}" presName="composite3" presStyleCnt="0"/>
      <dgm:spPr/>
    </dgm:pt>
    <dgm:pt modelId="{D330F9C4-4258-4BD9-9DC0-838144A8391E}" type="pres">
      <dgm:prSet presAssocID="{DBEDA3AD-A739-4742-A325-B3C5B2CCD189}" presName="background3" presStyleLbl="node3" presStyleIdx="5" presStyleCnt="6"/>
      <dgm:spPr>
        <a:solidFill>
          <a:srgbClr val="92D050"/>
        </a:solidFill>
      </dgm:spPr>
    </dgm:pt>
    <dgm:pt modelId="{381526F6-C056-43AA-8B34-005B8427D30A}" type="pres">
      <dgm:prSet presAssocID="{DBEDA3AD-A739-4742-A325-B3C5B2CCD189}" presName="text3" presStyleLbl="fgAcc3" presStyleIdx="5" presStyleCnt="6">
        <dgm:presLayoutVars>
          <dgm:chPref val="3"/>
        </dgm:presLayoutVars>
      </dgm:prSet>
      <dgm:spPr/>
    </dgm:pt>
    <dgm:pt modelId="{9E4A0469-6612-4136-923C-F79EDEAC919E}" type="pres">
      <dgm:prSet presAssocID="{DBEDA3AD-A739-4742-A325-B3C5B2CCD189}" presName="hierChild4" presStyleCnt="0"/>
      <dgm:spPr/>
    </dgm:pt>
  </dgm:ptLst>
  <dgm:cxnLst>
    <dgm:cxn modelId="{DB4A3901-8778-4D23-9579-1F376DC55841}" type="presOf" srcId="{E0647046-9393-48D4-B123-4D66E02C0C04}" destId="{EE291F74-79B6-43FA-AB7B-EB9F9B3412D2}" srcOrd="0" destOrd="0" presId="urn:microsoft.com/office/officeart/2005/8/layout/hierarchy1"/>
    <dgm:cxn modelId="{6AF16001-F26B-4A18-BB7F-E2BC6A5DC02A}" srcId="{CC4E9112-77F2-417B-B28B-2157F0FCC3B8}" destId="{5F034BE1-893D-4A5C-A47B-C0E8F632270B}" srcOrd="1" destOrd="0" parTransId="{F995896A-B0F3-45DC-821C-C17A0CF3B805}" sibTransId="{94C2B152-A1F7-4EB2-9815-C5DE64AD48E8}"/>
    <dgm:cxn modelId="{F8E47C0C-9975-482D-9D91-36230B6B9707}" srcId="{CC4E9112-77F2-417B-B28B-2157F0FCC3B8}" destId="{39277448-4968-455D-A1F5-98A4D165AD3D}" srcOrd="0" destOrd="0" parTransId="{30114FE0-5D7C-40BD-8F6D-C6C0174D11CD}" sibTransId="{62371403-7750-4D2D-8116-83DF639EF124}"/>
    <dgm:cxn modelId="{FD0C1034-4237-4AA5-B762-BD8DDCFC8141}" type="presOf" srcId="{647A2341-6329-4279-B3CF-DAD5410BACBC}" destId="{B03D9B99-F9FE-42F1-A67F-7CA61D87505E}" srcOrd="0" destOrd="0" presId="urn:microsoft.com/office/officeart/2005/8/layout/hierarchy1"/>
    <dgm:cxn modelId="{3C59FC34-5A22-451E-B4BD-1EF0B2ED1294}" type="presOf" srcId="{DBEDA3AD-A739-4742-A325-B3C5B2CCD189}" destId="{381526F6-C056-43AA-8B34-005B8427D30A}" srcOrd="0" destOrd="0" presId="urn:microsoft.com/office/officeart/2005/8/layout/hierarchy1"/>
    <dgm:cxn modelId="{40A13F37-19DB-433A-B1E6-1EEFAE5EEB32}" srcId="{FB84F611-4DF0-4D08-AF8B-DCCC2AED81CB}" destId="{CC4E9112-77F2-417B-B28B-2157F0FCC3B8}" srcOrd="1" destOrd="0" parTransId="{E0647046-9393-48D4-B123-4D66E02C0C04}" sibTransId="{CC746F5C-743A-46A2-9FEA-C46B8326FFAE}"/>
    <dgm:cxn modelId="{94CC5C3A-1F22-4056-84FE-EFBEAB9C2186}" type="presOf" srcId="{F995896A-B0F3-45DC-821C-C17A0CF3B805}" destId="{503EAA37-76B1-4C52-B83B-6C6552017616}" srcOrd="0" destOrd="0" presId="urn:microsoft.com/office/officeart/2005/8/layout/hierarchy1"/>
    <dgm:cxn modelId="{79C4A940-19A5-44E5-BBE5-3DFE21FC321D}" srcId="{1D4B792D-8AC7-4736-9B5D-DE7B1D927EDF}" destId="{FB84F611-4DF0-4D08-AF8B-DCCC2AED81CB}" srcOrd="0" destOrd="0" parTransId="{8B1C5168-1716-4A27-986B-59DF30431468}" sibTransId="{556DD3E6-1386-4C3D-8E56-0424F47E769B}"/>
    <dgm:cxn modelId="{5A777E5D-6970-463D-8919-0F2B296E4AE9}" type="presOf" srcId="{6B6F2BE8-2675-4F15-BB66-4997A91F25DB}" destId="{0F83A9C6-26F8-4A96-9BDC-7BF35FA97E4F}" srcOrd="0" destOrd="0" presId="urn:microsoft.com/office/officeart/2005/8/layout/hierarchy1"/>
    <dgm:cxn modelId="{A07DE060-BD0E-4D4E-9336-6CEE28EB3C57}" srcId="{FB84F611-4DF0-4D08-AF8B-DCCC2AED81CB}" destId="{32932234-38F4-4762-9443-E5443928A9EF}" srcOrd="0" destOrd="0" parTransId="{E506EF75-984B-432C-8DDC-F4665C699DA7}" sibTransId="{FA0AD35C-0E16-46D7-9E6E-DA14D45FA983}"/>
    <dgm:cxn modelId="{81B1244A-1892-438B-8D74-43DF452CCDE8}" srcId="{CC4E9112-77F2-417B-B28B-2157F0FCC3B8}" destId="{DBEDA3AD-A739-4742-A325-B3C5B2CCD189}" srcOrd="2" destOrd="0" parTransId="{6B6F2BE8-2675-4F15-BB66-4997A91F25DB}" sibTransId="{ABFC98AB-FC5B-4425-B3E6-78951BF2E0F9}"/>
    <dgm:cxn modelId="{407CBD6E-47A9-4AAD-B313-4A031E2B422A}" type="presOf" srcId="{65385C14-4D2C-4D6C-A428-00639F9CD482}" destId="{554F1670-C470-430B-A6B9-ABC6DDEA8E99}" srcOrd="0" destOrd="0" presId="urn:microsoft.com/office/officeart/2005/8/layout/hierarchy1"/>
    <dgm:cxn modelId="{7D48C951-8B6C-45BD-83F6-13353B750D31}" srcId="{32932234-38F4-4762-9443-E5443928A9EF}" destId="{5D75697E-1756-497E-ACEE-E35230D64097}" srcOrd="2" destOrd="0" parTransId="{65385C14-4D2C-4D6C-A428-00639F9CD482}" sibTransId="{4D691AAE-1125-4DB0-9103-08AB303299C4}"/>
    <dgm:cxn modelId="{FE01BC81-9A61-42C8-89DF-348854C80952}" type="presOf" srcId="{CBBE2E38-AFD4-4DE4-88FE-8CA89F51CF76}" destId="{6753C39E-7397-46DF-8D1E-67B01E1B028F}" srcOrd="0" destOrd="0" presId="urn:microsoft.com/office/officeart/2005/8/layout/hierarchy1"/>
    <dgm:cxn modelId="{16B4B197-BCB2-4693-99ED-77F14C10813F}" type="presOf" srcId="{E506EF75-984B-432C-8DDC-F4665C699DA7}" destId="{7C93EAA8-76AE-46D7-9622-CCAF9680103C}" srcOrd="0" destOrd="0" presId="urn:microsoft.com/office/officeart/2005/8/layout/hierarchy1"/>
    <dgm:cxn modelId="{F6D557A0-696E-4728-8EE7-7180A4B9C523}" type="presOf" srcId="{5F034BE1-893D-4A5C-A47B-C0E8F632270B}" destId="{907E703A-99E5-4F7D-98A4-1CA7E3121EBA}" srcOrd="0" destOrd="0" presId="urn:microsoft.com/office/officeart/2005/8/layout/hierarchy1"/>
    <dgm:cxn modelId="{511DFBA3-FC18-44E2-82A6-50D7D9652400}" type="presOf" srcId="{CC4E9112-77F2-417B-B28B-2157F0FCC3B8}" destId="{D7F6BFE7-1C2E-4497-A093-FF8CF39B550F}" srcOrd="0" destOrd="0" presId="urn:microsoft.com/office/officeart/2005/8/layout/hierarchy1"/>
    <dgm:cxn modelId="{1C1AFAA9-01C6-4B7D-BA32-1D7CC08767DB}" srcId="{32932234-38F4-4762-9443-E5443928A9EF}" destId="{647A2341-6329-4279-B3CF-DAD5410BACBC}" srcOrd="0" destOrd="0" parTransId="{3271016C-9F61-46A7-BAA2-B20E25F9DB92}" sibTransId="{B4CAC864-2067-434B-ADA7-967C66B50826}"/>
    <dgm:cxn modelId="{4F8DDCB6-8317-4E45-B6E4-950A248762ED}" type="presOf" srcId="{9C2CF96B-4493-4F46-AC29-398B496A4686}" destId="{AF360C1A-E687-40E6-8090-D3DF30EB69A6}" srcOrd="0" destOrd="0" presId="urn:microsoft.com/office/officeart/2005/8/layout/hierarchy1"/>
    <dgm:cxn modelId="{0029ACB7-1405-4423-A776-144DA89356BE}" type="presOf" srcId="{5D75697E-1756-497E-ACEE-E35230D64097}" destId="{C65252C7-1674-4782-8AAF-206F03A830CF}" srcOrd="0" destOrd="0" presId="urn:microsoft.com/office/officeart/2005/8/layout/hierarchy1"/>
    <dgm:cxn modelId="{E4FB55B8-B64C-4735-8769-460A9B220DB0}" type="presOf" srcId="{FB84F611-4DF0-4D08-AF8B-DCCC2AED81CB}" destId="{E2B94DF9-CDF8-43FE-8346-E81FFDD85EFA}" srcOrd="0" destOrd="0" presId="urn:microsoft.com/office/officeart/2005/8/layout/hierarchy1"/>
    <dgm:cxn modelId="{D81C7EC3-0C40-4FF9-A47E-DD78900FFCF7}" srcId="{32932234-38F4-4762-9443-E5443928A9EF}" destId="{CBBE2E38-AFD4-4DE4-88FE-8CA89F51CF76}" srcOrd="1" destOrd="0" parTransId="{9C2CF96B-4493-4F46-AC29-398B496A4686}" sibTransId="{20CC9D79-F30C-4D78-B1FA-3F4FA26E39D6}"/>
    <dgm:cxn modelId="{F003DEC5-5C3E-4AD1-84A5-9DC03448571B}" type="presOf" srcId="{30114FE0-5D7C-40BD-8F6D-C6C0174D11CD}" destId="{F165A87D-335A-47C2-9784-0F2909105A99}" srcOrd="0" destOrd="0" presId="urn:microsoft.com/office/officeart/2005/8/layout/hierarchy1"/>
    <dgm:cxn modelId="{B00933D9-9B7C-4A85-9872-9EF6A307DC9F}" type="presOf" srcId="{39277448-4968-455D-A1F5-98A4D165AD3D}" destId="{DE1A5BE0-CE13-4C82-92F0-B6C511586BEC}" srcOrd="0" destOrd="0" presId="urn:microsoft.com/office/officeart/2005/8/layout/hierarchy1"/>
    <dgm:cxn modelId="{A6F7BEDD-2B0A-4387-B2CF-BBF4FF3C981B}" type="presOf" srcId="{32932234-38F4-4762-9443-E5443928A9EF}" destId="{394A1C4E-9F9F-49BD-9A4C-E4AE44FAEADA}" srcOrd="0" destOrd="0" presId="urn:microsoft.com/office/officeart/2005/8/layout/hierarchy1"/>
    <dgm:cxn modelId="{A8838CED-33F2-4099-8590-7BAD1163B76B}" type="presOf" srcId="{3271016C-9F61-46A7-BAA2-B20E25F9DB92}" destId="{BA6B3A3C-AF6E-4DC0-B2DF-B6454CA2C051}" srcOrd="0" destOrd="0" presId="urn:microsoft.com/office/officeart/2005/8/layout/hierarchy1"/>
    <dgm:cxn modelId="{C458C9FB-FE57-4A01-BA54-E393CFF9C1FB}" type="presOf" srcId="{1D4B792D-8AC7-4736-9B5D-DE7B1D927EDF}" destId="{D5F97CB8-FA62-4178-961D-77773736A600}" srcOrd="0" destOrd="0" presId="urn:microsoft.com/office/officeart/2005/8/layout/hierarchy1"/>
    <dgm:cxn modelId="{67262EFC-4E3C-4E19-9138-6C9A1EDB7359}" type="presParOf" srcId="{D5F97CB8-FA62-4178-961D-77773736A600}" destId="{F0D8855C-A3C1-4BC0-B81E-9205B55F21F1}" srcOrd="0" destOrd="0" presId="urn:microsoft.com/office/officeart/2005/8/layout/hierarchy1"/>
    <dgm:cxn modelId="{CED7D87B-8967-4E97-8E1C-0459BF137C35}" type="presParOf" srcId="{F0D8855C-A3C1-4BC0-B81E-9205B55F21F1}" destId="{BDBEB993-57FD-4A14-A930-EE382B7672EB}" srcOrd="0" destOrd="0" presId="urn:microsoft.com/office/officeart/2005/8/layout/hierarchy1"/>
    <dgm:cxn modelId="{9EB841FB-45F3-493A-B9CA-5E19DC96CE7D}" type="presParOf" srcId="{BDBEB993-57FD-4A14-A930-EE382B7672EB}" destId="{3B4D4AF4-7C22-4433-815D-C409A8383953}" srcOrd="0" destOrd="0" presId="urn:microsoft.com/office/officeart/2005/8/layout/hierarchy1"/>
    <dgm:cxn modelId="{9768828D-9D4D-4EC2-A71A-AABC6821AB31}" type="presParOf" srcId="{BDBEB993-57FD-4A14-A930-EE382B7672EB}" destId="{E2B94DF9-CDF8-43FE-8346-E81FFDD85EFA}" srcOrd="1" destOrd="0" presId="urn:microsoft.com/office/officeart/2005/8/layout/hierarchy1"/>
    <dgm:cxn modelId="{46A8BC08-DB06-4D73-81F5-3E4BD6CDE42C}" type="presParOf" srcId="{F0D8855C-A3C1-4BC0-B81E-9205B55F21F1}" destId="{D4D6C3D2-15E7-4326-9025-1D7A28884EDB}" srcOrd="1" destOrd="0" presId="urn:microsoft.com/office/officeart/2005/8/layout/hierarchy1"/>
    <dgm:cxn modelId="{390B4F00-DE3F-4865-A80E-01A7B1E9C924}" type="presParOf" srcId="{D4D6C3D2-15E7-4326-9025-1D7A28884EDB}" destId="{7C93EAA8-76AE-46D7-9622-CCAF9680103C}" srcOrd="0" destOrd="0" presId="urn:microsoft.com/office/officeart/2005/8/layout/hierarchy1"/>
    <dgm:cxn modelId="{EC28ECCE-154A-4219-9D1C-6D17A1C74E0E}" type="presParOf" srcId="{D4D6C3D2-15E7-4326-9025-1D7A28884EDB}" destId="{6BC8472E-E208-4B73-80DD-77A6FEDCE2F7}" srcOrd="1" destOrd="0" presId="urn:microsoft.com/office/officeart/2005/8/layout/hierarchy1"/>
    <dgm:cxn modelId="{8E879F99-EF4F-49F1-8F50-BDB225B0865F}" type="presParOf" srcId="{6BC8472E-E208-4B73-80DD-77A6FEDCE2F7}" destId="{D6B5FAEA-4A74-4EFD-BFD0-0E53810BA3FB}" srcOrd="0" destOrd="0" presId="urn:microsoft.com/office/officeart/2005/8/layout/hierarchy1"/>
    <dgm:cxn modelId="{71971797-8710-43C9-8230-03997F84078B}" type="presParOf" srcId="{D6B5FAEA-4A74-4EFD-BFD0-0E53810BA3FB}" destId="{D08A57A1-D413-4DE1-A878-E0173B9D00EF}" srcOrd="0" destOrd="0" presId="urn:microsoft.com/office/officeart/2005/8/layout/hierarchy1"/>
    <dgm:cxn modelId="{DFABBC21-EB98-463A-8CAE-45A267162FA4}" type="presParOf" srcId="{D6B5FAEA-4A74-4EFD-BFD0-0E53810BA3FB}" destId="{394A1C4E-9F9F-49BD-9A4C-E4AE44FAEADA}" srcOrd="1" destOrd="0" presId="urn:microsoft.com/office/officeart/2005/8/layout/hierarchy1"/>
    <dgm:cxn modelId="{126D370A-A178-44C6-B6BF-87B541F8862F}" type="presParOf" srcId="{6BC8472E-E208-4B73-80DD-77A6FEDCE2F7}" destId="{6D3B1D19-F528-49FD-BBA3-AC24559CAF74}" srcOrd="1" destOrd="0" presId="urn:microsoft.com/office/officeart/2005/8/layout/hierarchy1"/>
    <dgm:cxn modelId="{FCA58536-BF12-4691-AEB6-9532B5F84CE2}" type="presParOf" srcId="{6D3B1D19-F528-49FD-BBA3-AC24559CAF74}" destId="{BA6B3A3C-AF6E-4DC0-B2DF-B6454CA2C051}" srcOrd="0" destOrd="0" presId="urn:microsoft.com/office/officeart/2005/8/layout/hierarchy1"/>
    <dgm:cxn modelId="{E06F390A-08F2-4C45-881C-4166849830A3}" type="presParOf" srcId="{6D3B1D19-F528-49FD-BBA3-AC24559CAF74}" destId="{E920BC0C-EDA3-40E0-BC9A-BF0EA4B1000B}" srcOrd="1" destOrd="0" presId="urn:microsoft.com/office/officeart/2005/8/layout/hierarchy1"/>
    <dgm:cxn modelId="{D3ED2CA0-520E-4713-A13B-2E78E7738134}" type="presParOf" srcId="{E920BC0C-EDA3-40E0-BC9A-BF0EA4B1000B}" destId="{85ECAB6F-5716-4BAC-AFA0-236BCB6823CF}" srcOrd="0" destOrd="0" presId="urn:microsoft.com/office/officeart/2005/8/layout/hierarchy1"/>
    <dgm:cxn modelId="{560DBC20-CD6F-4CCF-BC6C-339E474AABCA}" type="presParOf" srcId="{85ECAB6F-5716-4BAC-AFA0-236BCB6823CF}" destId="{75280648-93DC-4B04-83DC-A97033083AEC}" srcOrd="0" destOrd="0" presId="urn:microsoft.com/office/officeart/2005/8/layout/hierarchy1"/>
    <dgm:cxn modelId="{ED79BE92-B520-4976-A024-815C6F92447E}" type="presParOf" srcId="{85ECAB6F-5716-4BAC-AFA0-236BCB6823CF}" destId="{B03D9B99-F9FE-42F1-A67F-7CA61D87505E}" srcOrd="1" destOrd="0" presId="urn:microsoft.com/office/officeart/2005/8/layout/hierarchy1"/>
    <dgm:cxn modelId="{71D64DE5-6198-4969-84C1-3AB26CA0363D}" type="presParOf" srcId="{E920BC0C-EDA3-40E0-BC9A-BF0EA4B1000B}" destId="{CF7A6F8D-E6F5-43B5-B0B6-AA46C98D6056}" srcOrd="1" destOrd="0" presId="urn:microsoft.com/office/officeart/2005/8/layout/hierarchy1"/>
    <dgm:cxn modelId="{C8680209-0CD6-430A-A1B5-664B70B984B1}" type="presParOf" srcId="{6D3B1D19-F528-49FD-BBA3-AC24559CAF74}" destId="{AF360C1A-E687-40E6-8090-D3DF30EB69A6}" srcOrd="2" destOrd="0" presId="urn:microsoft.com/office/officeart/2005/8/layout/hierarchy1"/>
    <dgm:cxn modelId="{49B4DE3B-B73E-43B5-AB84-AFA165F1FA66}" type="presParOf" srcId="{6D3B1D19-F528-49FD-BBA3-AC24559CAF74}" destId="{3E1AD27C-D38F-4272-BEE0-5EBFDF5FE735}" srcOrd="3" destOrd="0" presId="urn:microsoft.com/office/officeart/2005/8/layout/hierarchy1"/>
    <dgm:cxn modelId="{3840DB63-3843-4683-9939-FDD44AE4092F}" type="presParOf" srcId="{3E1AD27C-D38F-4272-BEE0-5EBFDF5FE735}" destId="{6011D544-7A96-412D-89E3-9DB8013EF92A}" srcOrd="0" destOrd="0" presId="urn:microsoft.com/office/officeart/2005/8/layout/hierarchy1"/>
    <dgm:cxn modelId="{0483AAA2-8779-4800-B6A8-20DAB61DF77B}" type="presParOf" srcId="{6011D544-7A96-412D-89E3-9DB8013EF92A}" destId="{9DDDBFC0-868A-4552-AE1B-EF0DEC0BEBDB}" srcOrd="0" destOrd="0" presId="urn:microsoft.com/office/officeart/2005/8/layout/hierarchy1"/>
    <dgm:cxn modelId="{852E42A1-C642-4E81-8D07-188DF80F3A63}" type="presParOf" srcId="{6011D544-7A96-412D-89E3-9DB8013EF92A}" destId="{6753C39E-7397-46DF-8D1E-67B01E1B028F}" srcOrd="1" destOrd="0" presId="urn:microsoft.com/office/officeart/2005/8/layout/hierarchy1"/>
    <dgm:cxn modelId="{C9D2BEDD-F84A-4A66-B545-448279B03275}" type="presParOf" srcId="{3E1AD27C-D38F-4272-BEE0-5EBFDF5FE735}" destId="{7B2FEA50-8756-49EE-8106-961DF1241723}" srcOrd="1" destOrd="0" presId="urn:microsoft.com/office/officeart/2005/8/layout/hierarchy1"/>
    <dgm:cxn modelId="{9BFB4693-4C0F-4967-93ED-B1CA441F80F9}" type="presParOf" srcId="{6D3B1D19-F528-49FD-BBA3-AC24559CAF74}" destId="{554F1670-C470-430B-A6B9-ABC6DDEA8E99}" srcOrd="4" destOrd="0" presId="urn:microsoft.com/office/officeart/2005/8/layout/hierarchy1"/>
    <dgm:cxn modelId="{C62AC962-9A8F-44DA-8614-EF2FC478B664}" type="presParOf" srcId="{6D3B1D19-F528-49FD-BBA3-AC24559CAF74}" destId="{6491C3F9-4FD6-4270-81FF-FFD0CC7F9F3A}" srcOrd="5" destOrd="0" presId="urn:microsoft.com/office/officeart/2005/8/layout/hierarchy1"/>
    <dgm:cxn modelId="{8931ABBD-2698-40F4-81DF-D9ADE58E3D51}" type="presParOf" srcId="{6491C3F9-4FD6-4270-81FF-FFD0CC7F9F3A}" destId="{394D78CF-A6B8-4222-BCFA-231E139B69D0}" srcOrd="0" destOrd="0" presId="urn:microsoft.com/office/officeart/2005/8/layout/hierarchy1"/>
    <dgm:cxn modelId="{D2111F61-3907-43A9-8DEF-ED42DD03EB94}" type="presParOf" srcId="{394D78CF-A6B8-4222-BCFA-231E139B69D0}" destId="{9709B065-8067-42FC-B289-26D9727C85C4}" srcOrd="0" destOrd="0" presId="urn:microsoft.com/office/officeart/2005/8/layout/hierarchy1"/>
    <dgm:cxn modelId="{CB314586-5180-4965-BCD5-BF35ABDC51C1}" type="presParOf" srcId="{394D78CF-A6B8-4222-BCFA-231E139B69D0}" destId="{C65252C7-1674-4782-8AAF-206F03A830CF}" srcOrd="1" destOrd="0" presId="urn:microsoft.com/office/officeart/2005/8/layout/hierarchy1"/>
    <dgm:cxn modelId="{3B17D6F9-89FB-4558-86AE-8969DFF7142C}" type="presParOf" srcId="{6491C3F9-4FD6-4270-81FF-FFD0CC7F9F3A}" destId="{01C06297-C30D-45B9-86A2-73572C530B44}" srcOrd="1" destOrd="0" presId="urn:microsoft.com/office/officeart/2005/8/layout/hierarchy1"/>
    <dgm:cxn modelId="{46D1D4E1-1FBE-4139-B503-31FCEC0373EA}" type="presParOf" srcId="{D4D6C3D2-15E7-4326-9025-1D7A28884EDB}" destId="{EE291F74-79B6-43FA-AB7B-EB9F9B3412D2}" srcOrd="2" destOrd="0" presId="urn:microsoft.com/office/officeart/2005/8/layout/hierarchy1"/>
    <dgm:cxn modelId="{A82C56C3-129B-49C9-B8D2-6AC03B2E68DB}" type="presParOf" srcId="{D4D6C3D2-15E7-4326-9025-1D7A28884EDB}" destId="{6FAC3D91-60FB-4BBE-ACDF-F4EAD709A866}" srcOrd="3" destOrd="0" presId="urn:microsoft.com/office/officeart/2005/8/layout/hierarchy1"/>
    <dgm:cxn modelId="{B368100F-41E1-403A-A5FE-454A4421057B}" type="presParOf" srcId="{6FAC3D91-60FB-4BBE-ACDF-F4EAD709A866}" destId="{4BF1998B-C57B-44E5-87AD-9D12A7A5BBE4}" srcOrd="0" destOrd="0" presId="urn:microsoft.com/office/officeart/2005/8/layout/hierarchy1"/>
    <dgm:cxn modelId="{3AD44D93-3C80-4ED1-877A-15DB9B9776BE}" type="presParOf" srcId="{4BF1998B-C57B-44E5-87AD-9D12A7A5BBE4}" destId="{014DC122-F81A-4109-A43F-EA538898F5EF}" srcOrd="0" destOrd="0" presId="urn:microsoft.com/office/officeart/2005/8/layout/hierarchy1"/>
    <dgm:cxn modelId="{54B82AA4-0B03-4074-94A9-FE4BC8902C27}" type="presParOf" srcId="{4BF1998B-C57B-44E5-87AD-9D12A7A5BBE4}" destId="{D7F6BFE7-1C2E-4497-A093-FF8CF39B550F}" srcOrd="1" destOrd="0" presId="urn:microsoft.com/office/officeart/2005/8/layout/hierarchy1"/>
    <dgm:cxn modelId="{20A8E197-7141-4C73-9C61-8B1F547F4FD2}" type="presParOf" srcId="{6FAC3D91-60FB-4BBE-ACDF-F4EAD709A866}" destId="{29CAC8DA-DE91-4FB5-9709-CB6936538DAF}" srcOrd="1" destOrd="0" presId="urn:microsoft.com/office/officeart/2005/8/layout/hierarchy1"/>
    <dgm:cxn modelId="{8E92EF66-3D10-46E1-BC00-33702C8AA955}" type="presParOf" srcId="{29CAC8DA-DE91-4FB5-9709-CB6936538DAF}" destId="{F165A87D-335A-47C2-9784-0F2909105A99}" srcOrd="0" destOrd="0" presId="urn:microsoft.com/office/officeart/2005/8/layout/hierarchy1"/>
    <dgm:cxn modelId="{283D2114-4507-460D-AFAE-C1D82BEA4E0B}" type="presParOf" srcId="{29CAC8DA-DE91-4FB5-9709-CB6936538DAF}" destId="{6BE9280B-2C12-4CFE-BC9E-283EDB11273D}" srcOrd="1" destOrd="0" presId="urn:microsoft.com/office/officeart/2005/8/layout/hierarchy1"/>
    <dgm:cxn modelId="{0EA5C41D-CEA5-4E19-8A10-A6D5589D33C2}" type="presParOf" srcId="{6BE9280B-2C12-4CFE-BC9E-283EDB11273D}" destId="{796D7F4D-1853-4E2D-8660-DF17143E03E6}" srcOrd="0" destOrd="0" presId="urn:microsoft.com/office/officeart/2005/8/layout/hierarchy1"/>
    <dgm:cxn modelId="{DD663CA1-9A28-4F43-BE1A-D37B65379289}" type="presParOf" srcId="{796D7F4D-1853-4E2D-8660-DF17143E03E6}" destId="{0B8AB1BF-CC46-4908-8488-B29A0F9B66F0}" srcOrd="0" destOrd="0" presId="urn:microsoft.com/office/officeart/2005/8/layout/hierarchy1"/>
    <dgm:cxn modelId="{5BB53FA3-71F8-4042-9801-BACC35CDC54E}" type="presParOf" srcId="{796D7F4D-1853-4E2D-8660-DF17143E03E6}" destId="{DE1A5BE0-CE13-4C82-92F0-B6C511586BEC}" srcOrd="1" destOrd="0" presId="urn:microsoft.com/office/officeart/2005/8/layout/hierarchy1"/>
    <dgm:cxn modelId="{9F88AC52-096B-4B79-9F3A-4DAEC37E2588}" type="presParOf" srcId="{6BE9280B-2C12-4CFE-BC9E-283EDB11273D}" destId="{D7053111-0A71-47E2-A011-9CE6963E6AB2}" srcOrd="1" destOrd="0" presId="urn:microsoft.com/office/officeart/2005/8/layout/hierarchy1"/>
    <dgm:cxn modelId="{65B33562-FEEA-48B6-8299-E18252DA8A00}" type="presParOf" srcId="{29CAC8DA-DE91-4FB5-9709-CB6936538DAF}" destId="{503EAA37-76B1-4C52-B83B-6C6552017616}" srcOrd="2" destOrd="0" presId="urn:microsoft.com/office/officeart/2005/8/layout/hierarchy1"/>
    <dgm:cxn modelId="{7EA1F9C5-A053-4C10-B832-29A6E63CF906}" type="presParOf" srcId="{29CAC8DA-DE91-4FB5-9709-CB6936538DAF}" destId="{2A698541-52FF-41FE-B0E0-5BF47EABD7A0}" srcOrd="3" destOrd="0" presId="urn:microsoft.com/office/officeart/2005/8/layout/hierarchy1"/>
    <dgm:cxn modelId="{08390F27-F790-4978-A56D-8092D8DD2CB5}" type="presParOf" srcId="{2A698541-52FF-41FE-B0E0-5BF47EABD7A0}" destId="{1DA264F6-D3A3-49CD-A705-79F7C70AED90}" srcOrd="0" destOrd="0" presId="urn:microsoft.com/office/officeart/2005/8/layout/hierarchy1"/>
    <dgm:cxn modelId="{F8D763E5-0621-4533-AD9C-03BF3C4BCC91}" type="presParOf" srcId="{1DA264F6-D3A3-49CD-A705-79F7C70AED90}" destId="{0FF27F38-3CFF-4E6B-AC7D-4A86F3E7FA8B}" srcOrd="0" destOrd="0" presId="urn:microsoft.com/office/officeart/2005/8/layout/hierarchy1"/>
    <dgm:cxn modelId="{BBA732F7-3734-4D26-B27E-9B935D9D76E8}" type="presParOf" srcId="{1DA264F6-D3A3-49CD-A705-79F7C70AED90}" destId="{907E703A-99E5-4F7D-98A4-1CA7E3121EBA}" srcOrd="1" destOrd="0" presId="urn:microsoft.com/office/officeart/2005/8/layout/hierarchy1"/>
    <dgm:cxn modelId="{5987B7D2-C0E2-4DC4-822A-625CBD9A356E}" type="presParOf" srcId="{2A698541-52FF-41FE-B0E0-5BF47EABD7A0}" destId="{F8F3A5DB-0228-419C-8496-658AAD49749D}" srcOrd="1" destOrd="0" presId="urn:microsoft.com/office/officeart/2005/8/layout/hierarchy1"/>
    <dgm:cxn modelId="{31AFD373-C96C-42B7-BA43-770DCAEC4F58}" type="presParOf" srcId="{29CAC8DA-DE91-4FB5-9709-CB6936538DAF}" destId="{0F83A9C6-26F8-4A96-9BDC-7BF35FA97E4F}" srcOrd="4" destOrd="0" presId="urn:microsoft.com/office/officeart/2005/8/layout/hierarchy1"/>
    <dgm:cxn modelId="{DFBBBB5D-97E6-4D7E-9C91-559955FB2DF8}" type="presParOf" srcId="{29CAC8DA-DE91-4FB5-9709-CB6936538DAF}" destId="{A1EC13B6-A4F4-41A1-AAAF-AE93BC82EADC}" srcOrd="5" destOrd="0" presId="urn:microsoft.com/office/officeart/2005/8/layout/hierarchy1"/>
    <dgm:cxn modelId="{DBC6E595-CFE2-4930-ACF2-CEE9277BE579}" type="presParOf" srcId="{A1EC13B6-A4F4-41A1-AAAF-AE93BC82EADC}" destId="{D85142D8-E4EC-4BD6-B46B-E557D5D9DCD4}" srcOrd="0" destOrd="0" presId="urn:microsoft.com/office/officeart/2005/8/layout/hierarchy1"/>
    <dgm:cxn modelId="{71C0C58A-E959-4854-B3AB-D6DF8B54EFD9}" type="presParOf" srcId="{D85142D8-E4EC-4BD6-B46B-E557D5D9DCD4}" destId="{D330F9C4-4258-4BD9-9DC0-838144A8391E}" srcOrd="0" destOrd="0" presId="urn:microsoft.com/office/officeart/2005/8/layout/hierarchy1"/>
    <dgm:cxn modelId="{E5030A6C-3339-4516-BE6D-971B50363307}" type="presParOf" srcId="{D85142D8-E4EC-4BD6-B46B-E557D5D9DCD4}" destId="{381526F6-C056-43AA-8B34-005B8427D30A}" srcOrd="1" destOrd="0" presId="urn:microsoft.com/office/officeart/2005/8/layout/hierarchy1"/>
    <dgm:cxn modelId="{5867304F-CAE3-43E0-8018-D95823CA0F5C}" type="presParOf" srcId="{A1EC13B6-A4F4-41A1-AAAF-AE93BC82EADC}" destId="{9E4A0469-6612-4136-923C-F79EDEAC919E}"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2C4390-7B44-4E33-B653-B052B129B045}"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15D35BE0-4DC0-4925-95C1-C87BAE4F75D0}">
      <dgm:prSet custT="1"/>
      <dgm:spPr/>
      <dgm:t>
        <a:bodyPr/>
        <a:lstStyle/>
        <a:p>
          <a:r>
            <a:rPr lang="en-US" sz="2000" b="1" dirty="0">
              <a:latin typeface="Alexandria"/>
            </a:rPr>
            <a:t>1. Facility and Asset Identification</a:t>
          </a:r>
        </a:p>
      </dgm:t>
    </dgm:pt>
    <dgm:pt modelId="{3A80F222-FFFA-4FAD-9DD4-6C9F6B53F744}" type="parTrans" cxnId="{58379F50-8B7E-445C-8160-A6F7A42DECF3}">
      <dgm:prSet/>
      <dgm:spPr/>
      <dgm:t>
        <a:bodyPr/>
        <a:lstStyle/>
        <a:p>
          <a:endParaRPr lang="en-US" sz="2000" b="1">
            <a:latin typeface="Alexandria"/>
          </a:endParaRPr>
        </a:p>
      </dgm:t>
    </dgm:pt>
    <dgm:pt modelId="{F34E3E65-4696-4804-96A0-DF50BC456505}" type="sibTrans" cxnId="{58379F50-8B7E-445C-8160-A6F7A42DECF3}">
      <dgm:prSet/>
      <dgm:spPr/>
      <dgm:t>
        <a:bodyPr/>
        <a:lstStyle/>
        <a:p>
          <a:endParaRPr lang="en-US" sz="2000" b="1">
            <a:latin typeface="Alexandria"/>
          </a:endParaRPr>
        </a:p>
      </dgm:t>
    </dgm:pt>
    <dgm:pt modelId="{E34CFAB8-93CA-4BEB-BB6B-650C81E5FE9F}">
      <dgm:prSet custT="1"/>
      <dgm:spPr/>
      <dgm:t>
        <a:bodyPr/>
        <a:lstStyle/>
        <a:p>
          <a:r>
            <a:rPr lang="en-US" sz="2000" b="1" dirty="0">
              <a:latin typeface="Alexandria"/>
            </a:rPr>
            <a:t>2. Define Required Performance Levels</a:t>
          </a:r>
        </a:p>
      </dgm:t>
    </dgm:pt>
    <dgm:pt modelId="{E0428953-9EC9-4F2E-B5C3-CE186E0C5236}" type="parTrans" cxnId="{EFDA2A50-F8A4-4648-8D7B-4DB65B9EE96C}">
      <dgm:prSet/>
      <dgm:spPr/>
      <dgm:t>
        <a:bodyPr/>
        <a:lstStyle/>
        <a:p>
          <a:endParaRPr lang="en-US" sz="2000" b="1">
            <a:latin typeface="Alexandria"/>
          </a:endParaRPr>
        </a:p>
      </dgm:t>
    </dgm:pt>
    <dgm:pt modelId="{F55548E3-AE28-47F3-AC76-37C464E7327B}" type="sibTrans" cxnId="{EFDA2A50-F8A4-4648-8D7B-4DB65B9EE96C}">
      <dgm:prSet/>
      <dgm:spPr/>
      <dgm:t>
        <a:bodyPr/>
        <a:lstStyle/>
        <a:p>
          <a:endParaRPr lang="en-US" sz="2000" b="1">
            <a:latin typeface="Alexandria"/>
          </a:endParaRPr>
        </a:p>
      </dgm:t>
    </dgm:pt>
    <dgm:pt modelId="{E85CF9D2-06B5-4A59-AAE0-910167454221}">
      <dgm:prSet custT="1"/>
      <dgm:spPr/>
      <dgm:t>
        <a:bodyPr/>
        <a:lstStyle/>
        <a:p>
          <a:r>
            <a:rPr lang="en-US" sz="2000" b="1" dirty="0">
              <a:latin typeface="Alexandria"/>
            </a:rPr>
            <a:t>3. Asset Condition Assessment</a:t>
          </a:r>
        </a:p>
      </dgm:t>
    </dgm:pt>
    <dgm:pt modelId="{B43F2D2A-D751-4F0E-9842-6946A55A1EA9}" type="parTrans" cxnId="{F6C97E3D-9592-41EB-B5C9-FE6C024EA74B}">
      <dgm:prSet/>
      <dgm:spPr/>
      <dgm:t>
        <a:bodyPr/>
        <a:lstStyle/>
        <a:p>
          <a:endParaRPr lang="en-US" sz="2000" b="1">
            <a:latin typeface="Alexandria"/>
          </a:endParaRPr>
        </a:p>
      </dgm:t>
    </dgm:pt>
    <dgm:pt modelId="{5B9806C8-D2AC-42C7-AB71-667112E572EE}" type="sibTrans" cxnId="{F6C97E3D-9592-41EB-B5C9-FE6C024EA74B}">
      <dgm:prSet/>
      <dgm:spPr/>
      <dgm:t>
        <a:bodyPr/>
        <a:lstStyle/>
        <a:p>
          <a:endParaRPr lang="en-US" sz="2000" b="1">
            <a:latin typeface="Alexandria"/>
          </a:endParaRPr>
        </a:p>
      </dgm:t>
    </dgm:pt>
    <dgm:pt modelId="{A821F2B9-4521-4136-9D51-910772CF8F96}">
      <dgm:prSet custT="1"/>
      <dgm:spPr/>
      <dgm:t>
        <a:bodyPr/>
        <a:lstStyle/>
        <a:p>
          <a:r>
            <a:rPr lang="en-US" sz="2000" b="1" dirty="0">
              <a:latin typeface="Alexandria"/>
            </a:rPr>
            <a:t>4. Define Required Maintenance Scope</a:t>
          </a:r>
        </a:p>
      </dgm:t>
    </dgm:pt>
    <dgm:pt modelId="{B9F91AED-318D-4C3D-8898-A0F384C23246}" type="parTrans" cxnId="{75FAC5D6-3750-411E-8E2B-592424EE3DF0}">
      <dgm:prSet/>
      <dgm:spPr/>
      <dgm:t>
        <a:bodyPr/>
        <a:lstStyle/>
        <a:p>
          <a:endParaRPr lang="en-US" sz="2000" b="1">
            <a:latin typeface="Alexandria"/>
          </a:endParaRPr>
        </a:p>
      </dgm:t>
    </dgm:pt>
    <dgm:pt modelId="{032A258F-DB71-4FDA-BD54-30B90CA5BEAD}" type="sibTrans" cxnId="{75FAC5D6-3750-411E-8E2B-592424EE3DF0}">
      <dgm:prSet/>
      <dgm:spPr/>
      <dgm:t>
        <a:bodyPr/>
        <a:lstStyle/>
        <a:p>
          <a:endParaRPr lang="en-US" sz="2000" b="1">
            <a:latin typeface="Alexandria"/>
          </a:endParaRPr>
        </a:p>
      </dgm:t>
    </dgm:pt>
    <dgm:pt modelId="{C3C6D770-85B8-42BD-8E8A-42CD0C0B66C5}">
      <dgm:prSet custT="1"/>
      <dgm:spPr/>
      <dgm:t>
        <a:bodyPr/>
        <a:lstStyle/>
        <a:p>
          <a:r>
            <a:rPr lang="en-US" sz="2000" b="1" dirty="0">
              <a:latin typeface="Alexandria"/>
            </a:rPr>
            <a:t>5. Select the Appropriate Maintenance Approach</a:t>
          </a:r>
        </a:p>
      </dgm:t>
    </dgm:pt>
    <dgm:pt modelId="{923BFABD-A59F-4C15-AC8D-121EB89E5786}" type="parTrans" cxnId="{33B303C3-7C7D-4B84-8C14-7F1CD45155C2}">
      <dgm:prSet/>
      <dgm:spPr/>
      <dgm:t>
        <a:bodyPr/>
        <a:lstStyle/>
        <a:p>
          <a:endParaRPr lang="en-US" sz="2000" b="1">
            <a:latin typeface="Alexandria"/>
          </a:endParaRPr>
        </a:p>
      </dgm:t>
    </dgm:pt>
    <dgm:pt modelId="{71AA5B44-6B2C-48D5-B44E-C3D811BF28B8}" type="sibTrans" cxnId="{33B303C3-7C7D-4B84-8C14-7F1CD45155C2}">
      <dgm:prSet/>
      <dgm:spPr/>
      <dgm:t>
        <a:bodyPr/>
        <a:lstStyle/>
        <a:p>
          <a:endParaRPr lang="en-US" sz="2000" b="1">
            <a:latin typeface="Alexandria"/>
          </a:endParaRPr>
        </a:p>
      </dgm:t>
    </dgm:pt>
    <dgm:pt modelId="{61A05F79-34DF-483A-9EE9-A302A0A49EF6}">
      <dgm:prSet custT="1"/>
      <dgm:spPr/>
      <dgm:t>
        <a:bodyPr/>
        <a:lstStyle/>
        <a:p>
          <a:endParaRPr lang="en-US" sz="2000" b="1">
            <a:latin typeface="Alexandria"/>
          </a:endParaRPr>
        </a:p>
      </dgm:t>
    </dgm:pt>
    <dgm:pt modelId="{4B2EBBB8-3591-478C-8AC4-7B77A7C300FA}" type="parTrans" cxnId="{7FEB744C-BD1D-472D-A770-F3DAC9A46546}">
      <dgm:prSet/>
      <dgm:spPr/>
      <dgm:t>
        <a:bodyPr/>
        <a:lstStyle/>
        <a:p>
          <a:endParaRPr lang="en-US" sz="2000" b="1">
            <a:latin typeface="Alexandria"/>
          </a:endParaRPr>
        </a:p>
      </dgm:t>
    </dgm:pt>
    <dgm:pt modelId="{9424CA96-76BD-4C7B-AA87-04B0536273DF}" type="sibTrans" cxnId="{7FEB744C-BD1D-472D-A770-F3DAC9A46546}">
      <dgm:prSet/>
      <dgm:spPr/>
      <dgm:t>
        <a:bodyPr/>
        <a:lstStyle/>
        <a:p>
          <a:endParaRPr lang="en-US" sz="2000" b="1">
            <a:latin typeface="Alexandria"/>
          </a:endParaRPr>
        </a:p>
      </dgm:t>
    </dgm:pt>
    <dgm:pt modelId="{9DD49D1D-4C47-400A-8DB7-99AF1463770C}">
      <dgm:prSet custT="1"/>
      <dgm:spPr/>
      <dgm:t>
        <a:bodyPr/>
        <a:lstStyle/>
        <a:p>
          <a:endParaRPr lang="en-US" sz="2000" b="1">
            <a:latin typeface="Alexandria"/>
          </a:endParaRPr>
        </a:p>
      </dgm:t>
    </dgm:pt>
    <dgm:pt modelId="{C768F96E-DA21-459F-8DC2-0AEEC7658DA3}" type="parTrans" cxnId="{7B16B651-DF0B-4E0C-8824-4AE2EFD19515}">
      <dgm:prSet/>
      <dgm:spPr/>
      <dgm:t>
        <a:bodyPr/>
        <a:lstStyle/>
        <a:p>
          <a:endParaRPr lang="en-US" sz="2000" b="1">
            <a:latin typeface="Alexandria"/>
          </a:endParaRPr>
        </a:p>
      </dgm:t>
    </dgm:pt>
    <dgm:pt modelId="{6CB16E74-4E6D-4236-A9B1-022D58D5156E}" type="sibTrans" cxnId="{7B16B651-DF0B-4E0C-8824-4AE2EFD19515}">
      <dgm:prSet/>
      <dgm:spPr/>
      <dgm:t>
        <a:bodyPr/>
        <a:lstStyle/>
        <a:p>
          <a:endParaRPr lang="en-US" sz="2000" b="1">
            <a:latin typeface="Alexandria"/>
          </a:endParaRPr>
        </a:p>
      </dgm:t>
    </dgm:pt>
    <dgm:pt modelId="{B7907494-1EE0-4E22-B8C3-47F6DFDFBE41}" type="pres">
      <dgm:prSet presAssocID="{7B2C4390-7B44-4E33-B653-B052B129B045}" presName="Name0" presStyleCnt="0">
        <dgm:presLayoutVars>
          <dgm:chMax val="11"/>
          <dgm:chPref val="11"/>
          <dgm:dir/>
          <dgm:resizeHandles/>
        </dgm:presLayoutVars>
      </dgm:prSet>
      <dgm:spPr/>
    </dgm:pt>
    <dgm:pt modelId="{3EEC6A36-2053-40CF-8ECC-8AB5480BE4B8}" type="pres">
      <dgm:prSet presAssocID="{C3C6D770-85B8-42BD-8E8A-42CD0C0B66C5}" presName="Accent5" presStyleCnt="0"/>
      <dgm:spPr/>
    </dgm:pt>
    <dgm:pt modelId="{014A5336-2590-4603-90B3-357F9437752D}" type="pres">
      <dgm:prSet presAssocID="{C3C6D770-85B8-42BD-8E8A-42CD0C0B66C5}" presName="Accent" presStyleLbl="node1" presStyleIdx="0" presStyleCnt="5"/>
      <dgm:spPr/>
    </dgm:pt>
    <dgm:pt modelId="{041EACAF-2096-44D2-BF4B-09C539FF303C}" type="pres">
      <dgm:prSet presAssocID="{C3C6D770-85B8-42BD-8E8A-42CD0C0B66C5}" presName="ParentBackground5" presStyleCnt="0"/>
      <dgm:spPr/>
    </dgm:pt>
    <dgm:pt modelId="{48640A12-3D4C-40BA-A7C1-86EA1C27ED23}" type="pres">
      <dgm:prSet presAssocID="{C3C6D770-85B8-42BD-8E8A-42CD0C0B66C5}" presName="ParentBackground" presStyleLbl="fgAcc1" presStyleIdx="0" presStyleCnt="5"/>
      <dgm:spPr/>
    </dgm:pt>
    <dgm:pt modelId="{A036044C-988C-4C53-9624-0FC81C76C330}" type="pres">
      <dgm:prSet presAssocID="{C3C6D770-85B8-42BD-8E8A-42CD0C0B66C5}" presName="Child5" presStyleLbl="revTx" presStyleIdx="0" presStyleCnt="2">
        <dgm:presLayoutVars>
          <dgm:chMax val="0"/>
          <dgm:chPref val="0"/>
          <dgm:bulletEnabled val="1"/>
        </dgm:presLayoutVars>
      </dgm:prSet>
      <dgm:spPr/>
    </dgm:pt>
    <dgm:pt modelId="{9475C03D-7C41-4DF6-8BA0-54F67FA4548E}" type="pres">
      <dgm:prSet presAssocID="{C3C6D770-85B8-42BD-8E8A-42CD0C0B66C5}" presName="Parent5" presStyleLbl="revTx" presStyleIdx="0" presStyleCnt="2">
        <dgm:presLayoutVars>
          <dgm:chMax val="1"/>
          <dgm:chPref val="1"/>
          <dgm:bulletEnabled val="1"/>
        </dgm:presLayoutVars>
      </dgm:prSet>
      <dgm:spPr/>
    </dgm:pt>
    <dgm:pt modelId="{7CC92442-B113-4FC4-B0A9-C1AE233C8F4E}" type="pres">
      <dgm:prSet presAssocID="{A821F2B9-4521-4136-9D51-910772CF8F96}" presName="Accent4" presStyleCnt="0"/>
      <dgm:spPr/>
    </dgm:pt>
    <dgm:pt modelId="{A3DD608D-FD2C-4742-81ED-BE9345ACB55E}" type="pres">
      <dgm:prSet presAssocID="{A821F2B9-4521-4136-9D51-910772CF8F96}" presName="Accent" presStyleLbl="node1" presStyleIdx="1" presStyleCnt="5"/>
      <dgm:spPr/>
    </dgm:pt>
    <dgm:pt modelId="{6E240154-2384-429B-BC72-35209992DCBE}" type="pres">
      <dgm:prSet presAssocID="{A821F2B9-4521-4136-9D51-910772CF8F96}" presName="ParentBackground4" presStyleCnt="0"/>
      <dgm:spPr/>
    </dgm:pt>
    <dgm:pt modelId="{C9F9657D-E6D7-4F99-9F68-E9F998E53E96}" type="pres">
      <dgm:prSet presAssocID="{A821F2B9-4521-4136-9D51-910772CF8F96}" presName="ParentBackground" presStyleLbl="fgAcc1" presStyleIdx="1" presStyleCnt="5"/>
      <dgm:spPr/>
    </dgm:pt>
    <dgm:pt modelId="{2CBD90ED-361B-4469-A033-4E0C9BA1C51E}" type="pres">
      <dgm:prSet presAssocID="{A821F2B9-4521-4136-9D51-910772CF8F96}" presName="Parent4" presStyleLbl="revTx" presStyleIdx="0" presStyleCnt="2">
        <dgm:presLayoutVars>
          <dgm:chMax val="1"/>
          <dgm:chPref val="1"/>
          <dgm:bulletEnabled val="1"/>
        </dgm:presLayoutVars>
      </dgm:prSet>
      <dgm:spPr/>
    </dgm:pt>
    <dgm:pt modelId="{F95CE4A6-3DE5-4D38-ACB8-289CDA374BD7}" type="pres">
      <dgm:prSet presAssocID="{E85CF9D2-06B5-4A59-AAE0-910167454221}" presName="Accent3" presStyleCnt="0"/>
      <dgm:spPr/>
    </dgm:pt>
    <dgm:pt modelId="{F2F93255-8950-4B4D-B548-859B9E0DCF5F}" type="pres">
      <dgm:prSet presAssocID="{E85CF9D2-06B5-4A59-AAE0-910167454221}" presName="Accent" presStyleLbl="node1" presStyleIdx="2" presStyleCnt="5"/>
      <dgm:spPr/>
    </dgm:pt>
    <dgm:pt modelId="{ED2E095E-E188-4A0A-A0C0-1FC8F447A36F}" type="pres">
      <dgm:prSet presAssocID="{E85CF9D2-06B5-4A59-AAE0-910167454221}" presName="ParentBackground3" presStyleCnt="0"/>
      <dgm:spPr/>
    </dgm:pt>
    <dgm:pt modelId="{0DD32623-60F8-4D37-9E31-F6FF28F36A7D}" type="pres">
      <dgm:prSet presAssocID="{E85CF9D2-06B5-4A59-AAE0-910167454221}" presName="ParentBackground" presStyleLbl="fgAcc1" presStyleIdx="2" presStyleCnt="5"/>
      <dgm:spPr/>
    </dgm:pt>
    <dgm:pt modelId="{E049B3EC-D0D0-42F9-98B0-2B4DA225A510}" type="pres">
      <dgm:prSet presAssocID="{E85CF9D2-06B5-4A59-AAE0-910167454221}" presName="Parent3" presStyleLbl="revTx" presStyleIdx="0" presStyleCnt="2">
        <dgm:presLayoutVars>
          <dgm:chMax val="1"/>
          <dgm:chPref val="1"/>
          <dgm:bulletEnabled val="1"/>
        </dgm:presLayoutVars>
      </dgm:prSet>
      <dgm:spPr/>
    </dgm:pt>
    <dgm:pt modelId="{C62BCA37-2D13-4A8D-8EBC-4930B5CBF749}" type="pres">
      <dgm:prSet presAssocID="{E34CFAB8-93CA-4BEB-BB6B-650C81E5FE9F}" presName="Accent2" presStyleCnt="0"/>
      <dgm:spPr/>
    </dgm:pt>
    <dgm:pt modelId="{79C94FEC-4E5F-4FDC-87FD-C93DE07F4542}" type="pres">
      <dgm:prSet presAssocID="{E34CFAB8-93CA-4BEB-BB6B-650C81E5FE9F}" presName="Accent" presStyleLbl="node1" presStyleIdx="3" presStyleCnt="5"/>
      <dgm:spPr/>
    </dgm:pt>
    <dgm:pt modelId="{7CC18621-B69F-4C2B-928A-37149C637B73}" type="pres">
      <dgm:prSet presAssocID="{E34CFAB8-93CA-4BEB-BB6B-650C81E5FE9F}" presName="ParentBackground2" presStyleCnt="0"/>
      <dgm:spPr/>
    </dgm:pt>
    <dgm:pt modelId="{65B66ED6-95B4-4B0F-BA32-BA3FF5E39C31}" type="pres">
      <dgm:prSet presAssocID="{E34CFAB8-93CA-4BEB-BB6B-650C81E5FE9F}" presName="ParentBackground" presStyleLbl="fgAcc1" presStyleIdx="3" presStyleCnt="5"/>
      <dgm:spPr/>
    </dgm:pt>
    <dgm:pt modelId="{B0DBC039-A96B-4911-BE3A-B17BD5526846}" type="pres">
      <dgm:prSet presAssocID="{E34CFAB8-93CA-4BEB-BB6B-650C81E5FE9F}" presName="Parent2" presStyleLbl="revTx" presStyleIdx="0" presStyleCnt="2">
        <dgm:presLayoutVars>
          <dgm:chMax val="1"/>
          <dgm:chPref val="1"/>
          <dgm:bulletEnabled val="1"/>
        </dgm:presLayoutVars>
      </dgm:prSet>
      <dgm:spPr/>
    </dgm:pt>
    <dgm:pt modelId="{D15C65A8-2A57-47A7-A9BA-6289DAC553C6}" type="pres">
      <dgm:prSet presAssocID="{15D35BE0-4DC0-4925-95C1-C87BAE4F75D0}" presName="Accent1" presStyleCnt="0"/>
      <dgm:spPr/>
    </dgm:pt>
    <dgm:pt modelId="{3E5417F6-362D-4A93-A588-778DCFC40C04}" type="pres">
      <dgm:prSet presAssocID="{15D35BE0-4DC0-4925-95C1-C87BAE4F75D0}" presName="Accent" presStyleLbl="node1" presStyleIdx="4" presStyleCnt="5"/>
      <dgm:spPr/>
    </dgm:pt>
    <dgm:pt modelId="{77005DFA-C598-40A5-82E8-61474655FE87}" type="pres">
      <dgm:prSet presAssocID="{15D35BE0-4DC0-4925-95C1-C87BAE4F75D0}" presName="ParentBackground1" presStyleCnt="0"/>
      <dgm:spPr/>
    </dgm:pt>
    <dgm:pt modelId="{EE87A227-3CA6-46FB-AF9E-3BB318F66BA7}" type="pres">
      <dgm:prSet presAssocID="{15D35BE0-4DC0-4925-95C1-C87BAE4F75D0}" presName="ParentBackground" presStyleLbl="fgAcc1" presStyleIdx="4" presStyleCnt="5"/>
      <dgm:spPr/>
    </dgm:pt>
    <dgm:pt modelId="{5842E779-59AC-4243-AB95-82913138030F}" type="pres">
      <dgm:prSet presAssocID="{15D35BE0-4DC0-4925-95C1-C87BAE4F75D0}" presName="Child1" presStyleLbl="revTx" presStyleIdx="1" presStyleCnt="2">
        <dgm:presLayoutVars>
          <dgm:chMax val="0"/>
          <dgm:chPref val="0"/>
          <dgm:bulletEnabled val="1"/>
        </dgm:presLayoutVars>
      </dgm:prSet>
      <dgm:spPr/>
    </dgm:pt>
    <dgm:pt modelId="{FFCAF973-D361-402E-9687-BFD0F12CD4B8}" type="pres">
      <dgm:prSet presAssocID="{15D35BE0-4DC0-4925-95C1-C87BAE4F75D0}" presName="Parent1" presStyleLbl="revTx" presStyleIdx="1" presStyleCnt="2">
        <dgm:presLayoutVars>
          <dgm:chMax val="1"/>
          <dgm:chPref val="1"/>
          <dgm:bulletEnabled val="1"/>
        </dgm:presLayoutVars>
      </dgm:prSet>
      <dgm:spPr/>
    </dgm:pt>
  </dgm:ptLst>
  <dgm:cxnLst>
    <dgm:cxn modelId="{F51AC327-31AE-4387-B156-66EB2CDEFE91}" type="presOf" srcId="{C3C6D770-85B8-42BD-8E8A-42CD0C0B66C5}" destId="{48640A12-3D4C-40BA-A7C1-86EA1C27ED23}" srcOrd="0" destOrd="0" presId="urn:microsoft.com/office/officeart/2011/layout/CircleProcess"/>
    <dgm:cxn modelId="{F6C97E3D-9592-41EB-B5C9-FE6C024EA74B}" srcId="{7B2C4390-7B44-4E33-B653-B052B129B045}" destId="{E85CF9D2-06B5-4A59-AAE0-910167454221}" srcOrd="2" destOrd="0" parTransId="{B43F2D2A-D751-4F0E-9842-6946A55A1EA9}" sibTransId="{5B9806C8-D2AC-42C7-AB71-667112E572EE}"/>
    <dgm:cxn modelId="{96C3B63E-425B-4FE7-9D3D-E36665B7E429}" type="presOf" srcId="{E34CFAB8-93CA-4BEB-BB6B-650C81E5FE9F}" destId="{65B66ED6-95B4-4B0F-BA32-BA3FF5E39C31}" srcOrd="0" destOrd="0" presId="urn:microsoft.com/office/officeart/2011/layout/CircleProcess"/>
    <dgm:cxn modelId="{CDC78A42-56E0-4134-9A65-0DA85F8A9066}" type="presOf" srcId="{E34CFAB8-93CA-4BEB-BB6B-650C81E5FE9F}" destId="{B0DBC039-A96B-4911-BE3A-B17BD5526846}" srcOrd="1" destOrd="0" presId="urn:microsoft.com/office/officeart/2011/layout/CircleProcess"/>
    <dgm:cxn modelId="{7FEB744C-BD1D-472D-A770-F3DAC9A46546}" srcId="{C3C6D770-85B8-42BD-8E8A-42CD0C0B66C5}" destId="{61A05F79-34DF-483A-9EE9-A302A0A49EF6}" srcOrd="0" destOrd="0" parTransId="{4B2EBBB8-3591-478C-8AC4-7B77A7C300FA}" sibTransId="{9424CA96-76BD-4C7B-AA87-04B0536273DF}"/>
    <dgm:cxn modelId="{EFDA2A50-F8A4-4648-8D7B-4DB65B9EE96C}" srcId="{7B2C4390-7B44-4E33-B653-B052B129B045}" destId="{E34CFAB8-93CA-4BEB-BB6B-650C81E5FE9F}" srcOrd="1" destOrd="0" parTransId="{E0428953-9EC9-4F2E-B5C3-CE186E0C5236}" sibTransId="{F55548E3-AE28-47F3-AC76-37C464E7327B}"/>
    <dgm:cxn modelId="{58379F50-8B7E-445C-8160-A6F7A42DECF3}" srcId="{7B2C4390-7B44-4E33-B653-B052B129B045}" destId="{15D35BE0-4DC0-4925-95C1-C87BAE4F75D0}" srcOrd="0" destOrd="0" parTransId="{3A80F222-FFFA-4FAD-9DD4-6C9F6B53F744}" sibTransId="{F34E3E65-4696-4804-96A0-DF50BC456505}"/>
    <dgm:cxn modelId="{A5D4A850-FA63-4FCE-864A-DCF108FC89FE}" type="presOf" srcId="{A821F2B9-4521-4136-9D51-910772CF8F96}" destId="{C9F9657D-E6D7-4F99-9F68-E9F998E53E96}" srcOrd="0" destOrd="0" presId="urn:microsoft.com/office/officeart/2011/layout/CircleProcess"/>
    <dgm:cxn modelId="{7B16B651-DF0B-4E0C-8824-4AE2EFD19515}" srcId="{15D35BE0-4DC0-4925-95C1-C87BAE4F75D0}" destId="{9DD49D1D-4C47-400A-8DB7-99AF1463770C}" srcOrd="0" destOrd="0" parTransId="{C768F96E-DA21-459F-8DC2-0AEEC7658DA3}" sibTransId="{6CB16E74-4E6D-4236-A9B1-022D58D5156E}"/>
    <dgm:cxn modelId="{E375B075-62B0-4488-B75A-6D3346FC53F8}" type="presOf" srcId="{E85CF9D2-06B5-4A59-AAE0-910167454221}" destId="{E049B3EC-D0D0-42F9-98B0-2B4DA225A510}" srcOrd="1" destOrd="0" presId="urn:microsoft.com/office/officeart/2011/layout/CircleProcess"/>
    <dgm:cxn modelId="{DAE3F785-E392-456C-88CF-321910CE106F}" type="presOf" srcId="{61A05F79-34DF-483A-9EE9-A302A0A49EF6}" destId="{A036044C-988C-4C53-9624-0FC81C76C330}" srcOrd="0" destOrd="0" presId="urn:microsoft.com/office/officeart/2011/layout/CircleProcess"/>
    <dgm:cxn modelId="{3996C392-CC29-4D22-9415-52260E539B4A}" type="presOf" srcId="{E85CF9D2-06B5-4A59-AAE0-910167454221}" destId="{0DD32623-60F8-4D37-9E31-F6FF28F36A7D}" srcOrd="0" destOrd="0" presId="urn:microsoft.com/office/officeart/2011/layout/CircleProcess"/>
    <dgm:cxn modelId="{BFBE6BA0-FFAA-4A7C-9C0C-3C908B5014E5}" type="presOf" srcId="{9DD49D1D-4C47-400A-8DB7-99AF1463770C}" destId="{5842E779-59AC-4243-AB95-82913138030F}" srcOrd="0" destOrd="0" presId="urn:microsoft.com/office/officeart/2011/layout/CircleProcess"/>
    <dgm:cxn modelId="{6DE0E4B4-3D10-448B-8756-AE1AC095A3CE}" type="presOf" srcId="{15D35BE0-4DC0-4925-95C1-C87BAE4F75D0}" destId="{FFCAF973-D361-402E-9687-BFD0F12CD4B8}" srcOrd="1" destOrd="0" presId="urn:microsoft.com/office/officeart/2011/layout/CircleProcess"/>
    <dgm:cxn modelId="{D0BA21BF-CA77-4812-BDF6-C3DC27B50008}" type="presOf" srcId="{7B2C4390-7B44-4E33-B653-B052B129B045}" destId="{B7907494-1EE0-4E22-B8C3-47F6DFDFBE41}" srcOrd="0" destOrd="0" presId="urn:microsoft.com/office/officeart/2011/layout/CircleProcess"/>
    <dgm:cxn modelId="{33B303C3-7C7D-4B84-8C14-7F1CD45155C2}" srcId="{7B2C4390-7B44-4E33-B653-B052B129B045}" destId="{C3C6D770-85B8-42BD-8E8A-42CD0C0B66C5}" srcOrd="4" destOrd="0" parTransId="{923BFABD-A59F-4C15-AC8D-121EB89E5786}" sibTransId="{71AA5B44-6B2C-48D5-B44E-C3D811BF28B8}"/>
    <dgm:cxn modelId="{4B2EB7C8-19BD-4B6C-A1F2-B856B823398F}" type="presOf" srcId="{15D35BE0-4DC0-4925-95C1-C87BAE4F75D0}" destId="{EE87A227-3CA6-46FB-AF9E-3BB318F66BA7}" srcOrd="0" destOrd="0" presId="urn:microsoft.com/office/officeart/2011/layout/CircleProcess"/>
    <dgm:cxn modelId="{DC4A15D0-6FC4-4003-BD4A-7F304B3CEA7D}" type="presOf" srcId="{C3C6D770-85B8-42BD-8E8A-42CD0C0B66C5}" destId="{9475C03D-7C41-4DF6-8BA0-54F67FA4548E}" srcOrd="1" destOrd="0" presId="urn:microsoft.com/office/officeart/2011/layout/CircleProcess"/>
    <dgm:cxn modelId="{75FAC5D6-3750-411E-8E2B-592424EE3DF0}" srcId="{7B2C4390-7B44-4E33-B653-B052B129B045}" destId="{A821F2B9-4521-4136-9D51-910772CF8F96}" srcOrd="3" destOrd="0" parTransId="{B9F91AED-318D-4C3D-8898-A0F384C23246}" sibTransId="{032A258F-DB71-4FDA-BD54-30B90CA5BEAD}"/>
    <dgm:cxn modelId="{CA214CF6-4970-4C53-9E29-8703561E25C8}" type="presOf" srcId="{A821F2B9-4521-4136-9D51-910772CF8F96}" destId="{2CBD90ED-361B-4469-A033-4E0C9BA1C51E}" srcOrd="1" destOrd="0" presId="urn:microsoft.com/office/officeart/2011/layout/CircleProcess"/>
    <dgm:cxn modelId="{A840F355-E187-4889-88CF-9EE85D42479B}" type="presParOf" srcId="{B7907494-1EE0-4E22-B8C3-47F6DFDFBE41}" destId="{3EEC6A36-2053-40CF-8ECC-8AB5480BE4B8}" srcOrd="0" destOrd="0" presId="urn:microsoft.com/office/officeart/2011/layout/CircleProcess"/>
    <dgm:cxn modelId="{4057AB6D-CE95-4DA7-979D-7D08DE2FF952}" type="presParOf" srcId="{3EEC6A36-2053-40CF-8ECC-8AB5480BE4B8}" destId="{014A5336-2590-4603-90B3-357F9437752D}" srcOrd="0" destOrd="0" presId="urn:microsoft.com/office/officeart/2011/layout/CircleProcess"/>
    <dgm:cxn modelId="{69CBDC27-FC95-4588-B7B9-85DD7876E1B6}" type="presParOf" srcId="{B7907494-1EE0-4E22-B8C3-47F6DFDFBE41}" destId="{041EACAF-2096-44D2-BF4B-09C539FF303C}" srcOrd="1" destOrd="0" presId="urn:microsoft.com/office/officeart/2011/layout/CircleProcess"/>
    <dgm:cxn modelId="{D97C2A94-25CD-43D2-9F6E-1C72088ADBBC}" type="presParOf" srcId="{041EACAF-2096-44D2-BF4B-09C539FF303C}" destId="{48640A12-3D4C-40BA-A7C1-86EA1C27ED23}" srcOrd="0" destOrd="0" presId="urn:microsoft.com/office/officeart/2011/layout/CircleProcess"/>
    <dgm:cxn modelId="{F734816E-4385-4686-A60C-88CB7BD3B6C0}" type="presParOf" srcId="{B7907494-1EE0-4E22-B8C3-47F6DFDFBE41}" destId="{A036044C-988C-4C53-9624-0FC81C76C330}" srcOrd="2" destOrd="0" presId="urn:microsoft.com/office/officeart/2011/layout/CircleProcess"/>
    <dgm:cxn modelId="{51CD5E47-D2E8-4221-BB86-72EBDD41B138}" type="presParOf" srcId="{B7907494-1EE0-4E22-B8C3-47F6DFDFBE41}" destId="{9475C03D-7C41-4DF6-8BA0-54F67FA4548E}" srcOrd="3" destOrd="0" presId="urn:microsoft.com/office/officeart/2011/layout/CircleProcess"/>
    <dgm:cxn modelId="{6E344B85-9B5C-4701-8DD9-3ACE748FDC25}" type="presParOf" srcId="{B7907494-1EE0-4E22-B8C3-47F6DFDFBE41}" destId="{7CC92442-B113-4FC4-B0A9-C1AE233C8F4E}" srcOrd="4" destOrd="0" presId="urn:microsoft.com/office/officeart/2011/layout/CircleProcess"/>
    <dgm:cxn modelId="{72024093-C308-4E58-BDDD-CDB3AC9991C4}" type="presParOf" srcId="{7CC92442-B113-4FC4-B0A9-C1AE233C8F4E}" destId="{A3DD608D-FD2C-4742-81ED-BE9345ACB55E}" srcOrd="0" destOrd="0" presId="urn:microsoft.com/office/officeart/2011/layout/CircleProcess"/>
    <dgm:cxn modelId="{A9C47C97-65B8-4356-AFDA-59746EE28AF1}" type="presParOf" srcId="{B7907494-1EE0-4E22-B8C3-47F6DFDFBE41}" destId="{6E240154-2384-429B-BC72-35209992DCBE}" srcOrd="5" destOrd="0" presId="urn:microsoft.com/office/officeart/2011/layout/CircleProcess"/>
    <dgm:cxn modelId="{01D3B8E5-2682-4339-A6FC-6963102D8871}" type="presParOf" srcId="{6E240154-2384-429B-BC72-35209992DCBE}" destId="{C9F9657D-E6D7-4F99-9F68-E9F998E53E96}" srcOrd="0" destOrd="0" presId="urn:microsoft.com/office/officeart/2011/layout/CircleProcess"/>
    <dgm:cxn modelId="{5A47D0DD-2D99-450C-BE52-BE913F0FAA8C}" type="presParOf" srcId="{B7907494-1EE0-4E22-B8C3-47F6DFDFBE41}" destId="{2CBD90ED-361B-4469-A033-4E0C9BA1C51E}" srcOrd="6" destOrd="0" presId="urn:microsoft.com/office/officeart/2011/layout/CircleProcess"/>
    <dgm:cxn modelId="{E5B3D44A-D634-4497-80A6-9CCAA15E72B2}" type="presParOf" srcId="{B7907494-1EE0-4E22-B8C3-47F6DFDFBE41}" destId="{F95CE4A6-3DE5-4D38-ACB8-289CDA374BD7}" srcOrd="7" destOrd="0" presId="urn:microsoft.com/office/officeart/2011/layout/CircleProcess"/>
    <dgm:cxn modelId="{7F8245B1-B79C-4C24-9580-BAF8CCD43E6F}" type="presParOf" srcId="{F95CE4A6-3DE5-4D38-ACB8-289CDA374BD7}" destId="{F2F93255-8950-4B4D-B548-859B9E0DCF5F}" srcOrd="0" destOrd="0" presId="urn:microsoft.com/office/officeart/2011/layout/CircleProcess"/>
    <dgm:cxn modelId="{46C61C0E-2BD9-4408-996B-AD354CAAF719}" type="presParOf" srcId="{B7907494-1EE0-4E22-B8C3-47F6DFDFBE41}" destId="{ED2E095E-E188-4A0A-A0C0-1FC8F447A36F}" srcOrd="8" destOrd="0" presId="urn:microsoft.com/office/officeart/2011/layout/CircleProcess"/>
    <dgm:cxn modelId="{C081D43A-D899-4A5E-A44C-9CA2640F4AA6}" type="presParOf" srcId="{ED2E095E-E188-4A0A-A0C0-1FC8F447A36F}" destId="{0DD32623-60F8-4D37-9E31-F6FF28F36A7D}" srcOrd="0" destOrd="0" presId="urn:microsoft.com/office/officeart/2011/layout/CircleProcess"/>
    <dgm:cxn modelId="{464C2B12-F57C-4DFA-BA79-B305302E37CE}" type="presParOf" srcId="{B7907494-1EE0-4E22-B8C3-47F6DFDFBE41}" destId="{E049B3EC-D0D0-42F9-98B0-2B4DA225A510}" srcOrd="9" destOrd="0" presId="urn:microsoft.com/office/officeart/2011/layout/CircleProcess"/>
    <dgm:cxn modelId="{7D7157E1-6FE2-4F15-9024-6BD1FEDC3B7F}" type="presParOf" srcId="{B7907494-1EE0-4E22-B8C3-47F6DFDFBE41}" destId="{C62BCA37-2D13-4A8D-8EBC-4930B5CBF749}" srcOrd="10" destOrd="0" presId="urn:microsoft.com/office/officeart/2011/layout/CircleProcess"/>
    <dgm:cxn modelId="{128E78AE-A487-421E-BCCE-C5FEF4A1AF80}" type="presParOf" srcId="{C62BCA37-2D13-4A8D-8EBC-4930B5CBF749}" destId="{79C94FEC-4E5F-4FDC-87FD-C93DE07F4542}" srcOrd="0" destOrd="0" presId="urn:microsoft.com/office/officeart/2011/layout/CircleProcess"/>
    <dgm:cxn modelId="{E47D618E-9F1B-4F42-9F9A-BFA8056DFE47}" type="presParOf" srcId="{B7907494-1EE0-4E22-B8C3-47F6DFDFBE41}" destId="{7CC18621-B69F-4C2B-928A-37149C637B73}" srcOrd="11" destOrd="0" presId="urn:microsoft.com/office/officeart/2011/layout/CircleProcess"/>
    <dgm:cxn modelId="{93315B5E-EFBC-4B17-9549-F6AFA787BED9}" type="presParOf" srcId="{7CC18621-B69F-4C2B-928A-37149C637B73}" destId="{65B66ED6-95B4-4B0F-BA32-BA3FF5E39C31}" srcOrd="0" destOrd="0" presId="urn:microsoft.com/office/officeart/2011/layout/CircleProcess"/>
    <dgm:cxn modelId="{B1C4EB44-877C-4F01-BD25-0985D0FB484B}" type="presParOf" srcId="{B7907494-1EE0-4E22-B8C3-47F6DFDFBE41}" destId="{B0DBC039-A96B-4911-BE3A-B17BD5526846}" srcOrd="12" destOrd="0" presId="urn:microsoft.com/office/officeart/2011/layout/CircleProcess"/>
    <dgm:cxn modelId="{AEA83453-0F41-41E5-ABC1-DA95C2207DB3}" type="presParOf" srcId="{B7907494-1EE0-4E22-B8C3-47F6DFDFBE41}" destId="{D15C65A8-2A57-47A7-A9BA-6289DAC553C6}" srcOrd="13" destOrd="0" presId="urn:microsoft.com/office/officeart/2011/layout/CircleProcess"/>
    <dgm:cxn modelId="{17C997DA-3934-4540-87DD-EEB1F2F07E21}" type="presParOf" srcId="{D15C65A8-2A57-47A7-A9BA-6289DAC553C6}" destId="{3E5417F6-362D-4A93-A588-778DCFC40C04}" srcOrd="0" destOrd="0" presId="urn:microsoft.com/office/officeart/2011/layout/CircleProcess"/>
    <dgm:cxn modelId="{942B3B5B-CF04-49FA-8BB7-42378F8C8618}" type="presParOf" srcId="{B7907494-1EE0-4E22-B8C3-47F6DFDFBE41}" destId="{77005DFA-C598-40A5-82E8-61474655FE87}" srcOrd="14" destOrd="0" presId="urn:microsoft.com/office/officeart/2011/layout/CircleProcess"/>
    <dgm:cxn modelId="{7F6E8AD8-E787-48BF-A786-9AD2C7096029}" type="presParOf" srcId="{77005DFA-C598-40A5-82E8-61474655FE87}" destId="{EE87A227-3CA6-46FB-AF9E-3BB318F66BA7}" srcOrd="0" destOrd="0" presId="urn:microsoft.com/office/officeart/2011/layout/CircleProcess"/>
    <dgm:cxn modelId="{E6F03959-6802-4630-BD14-0B31ED22C3E1}" type="presParOf" srcId="{B7907494-1EE0-4E22-B8C3-47F6DFDFBE41}" destId="{5842E779-59AC-4243-AB95-82913138030F}" srcOrd="15" destOrd="0" presId="urn:microsoft.com/office/officeart/2011/layout/CircleProcess"/>
    <dgm:cxn modelId="{AD011494-94FE-4C75-824F-9A41A46E8D76}" type="presParOf" srcId="{B7907494-1EE0-4E22-B8C3-47F6DFDFBE41}" destId="{FFCAF973-D361-402E-9687-BFD0F12CD4B8}" srcOrd="16" destOrd="0" presId="urn:microsoft.com/office/officeart/2011/layout/Circle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AA44C6B-D64E-4FBD-B9D5-268EA64F8714}" type="doc">
      <dgm:prSet loTypeId="urn:microsoft.com/office/officeart/2011/layout/CircleProcess" loCatId="process" qsTypeId="urn:microsoft.com/office/officeart/2005/8/quickstyle/simple1" qsCatId="simple" csTypeId="urn:microsoft.com/office/officeart/2005/8/colors/colorful4" csCatId="colorful" phldr="1"/>
      <dgm:spPr/>
      <dgm:t>
        <a:bodyPr/>
        <a:lstStyle/>
        <a:p>
          <a:endParaRPr lang="en-US"/>
        </a:p>
      </dgm:t>
    </dgm:pt>
    <dgm:pt modelId="{8DA943EF-B79F-4114-BC48-BA1DB9F9D991}">
      <dgm:prSet custT="1"/>
      <dgm:spPr/>
      <dgm:t>
        <a:bodyPr/>
        <a:lstStyle/>
        <a:p>
          <a:r>
            <a:rPr lang="en-US" sz="2000" b="1" dirty="0">
              <a:latin typeface="Alexandria"/>
            </a:rPr>
            <a:t>6. Determine Required Resources</a:t>
          </a:r>
        </a:p>
      </dgm:t>
    </dgm:pt>
    <dgm:pt modelId="{81C2C243-600F-449E-8FAC-AC2EEC45B4D0}" type="parTrans" cxnId="{8095685A-B3F3-4417-93C4-160D0F4EE18B}">
      <dgm:prSet/>
      <dgm:spPr/>
      <dgm:t>
        <a:bodyPr/>
        <a:lstStyle/>
        <a:p>
          <a:endParaRPr lang="en-US" sz="2000" b="1">
            <a:latin typeface="Alexandria"/>
          </a:endParaRPr>
        </a:p>
      </dgm:t>
    </dgm:pt>
    <dgm:pt modelId="{543F93E6-C14E-4CC2-9B55-D52CFAEF407E}" type="sibTrans" cxnId="{8095685A-B3F3-4417-93C4-160D0F4EE18B}">
      <dgm:prSet/>
      <dgm:spPr/>
      <dgm:t>
        <a:bodyPr/>
        <a:lstStyle/>
        <a:p>
          <a:endParaRPr lang="en-US" sz="2000" b="1">
            <a:latin typeface="Alexandria"/>
          </a:endParaRPr>
        </a:p>
      </dgm:t>
    </dgm:pt>
    <dgm:pt modelId="{B7DDD0C9-6ACC-4860-B924-EC464501DB7F}">
      <dgm:prSet custT="1"/>
      <dgm:spPr/>
      <dgm:t>
        <a:bodyPr/>
        <a:lstStyle/>
        <a:p>
          <a:r>
            <a:rPr lang="en-US" sz="2000" b="1" dirty="0">
              <a:latin typeface="Alexandria"/>
            </a:rPr>
            <a:t>7. Develop Maintenance Plans and Budgets</a:t>
          </a:r>
        </a:p>
      </dgm:t>
    </dgm:pt>
    <dgm:pt modelId="{AC0AB237-1C8E-42BC-B959-70C17E827185}" type="parTrans" cxnId="{989ADC64-18B8-4658-8963-788067CEF8D0}">
      <dgm:prSet/>
      <dgm:spPr/>
      <dgm:t>
        <a:bodyPr/>
        <a:lstStyle/>
        <a:p>
          <a:endParaRPr lang="en-US" sz="2000" b="1">
            <a:latin typeface="Alexandria"/>
          </a:endParaRPr>
        </a:p>
      </dgm:t>
    </dgm:pt>
    <dgm:pt modelId="{799EDA68-D147-4884-867F-EE571B646AAF}" type="sibTrans" cxnId="{989ADC64-18B8-4658-8963-788067CEF8D0}">
      <dgm:prSet/>
      <dgm:spPr/>
      <dgm:t>
        <a:bodyPr/>
        <a:lstStyle/>
        <a:p>
          <a:endParaRPr lang="en-US" sz="2000" b="1">
            <a:latin typeface="Alexandria"/>
          </a:endParaRPr>
        </a:p>
      </dgm:t>
    </dgm:pt>
    <dgm:pt modelId="{6FDDB92B-4B8F-467D-B776-C2D2AAB19420}">
      <dgm:prSet custT="1"/>
      <dgm:spPr/>
      <dgm:t>
        <a:bodyPr/>
        <a:lstStyle/>
        <a:p>
          <a:r>
            <a:rPr lang="en-US" sz="2000" b="1" dirty="0">
              <a:latin typeface="Alexandria"/>
            </a:rPr>
            <a:t>8. Mobilize Resources</a:t>
          </a:r>
        </a:p>
      </dgm:t>
    </dgm:pt>
    <dgm:pt modelId="{E495286A-2B0A-46E6-B1A0-7845AB3FCF9C}" type="parTrans" cxnId="{8EA054B3-8D00-44D7-B375-4A9A9610A6ED}">
      <dgm:prSet/>
      <dgm:spPr/>
      <dgm:t>
        <a:bodyPr/>
        <a:lstStyle/>
        <a:p>
          <a:endParaRPr lang="en-US" sz="2000" b="1">
            <a:latin typeface="Alexandria"/>
          </a:endParaRPr>
        </a:p>
      </dgm:t>
    </dgm:pt>
    <dgm:pt modelId="{EA0E005C-C6D0-4BCF-9909-9303D24361F0}" type="sibTrans" cxnId="{8EA054B3-8D00-44D7-B375-4A9A9610A6ED}">
      <dgm:prSet/>
      <dgm:spPr/>
      <dgm:t>
        <a:bodyPr/>
        <a:lstStyle/>
        <a:p>
          <a:endParaRPr lang="en-US" sz="2000" b="1">
            <a:latin typeface="Alexandria"/>
          </a:endParaRPr>
        </a:p>
      </dgm:t>
    </dgm:pt>
    <dgm:pt modelId="{C7A17E06-2E9E-4957-8F6B-E76EDD819753}">
      <dgm:prSet custT="1"/>
      <dgm:spPr/>
      <dgm:t>
        <a:bodyPr/>
        <a:lstStyle/>
        <a:p>
          <a:r>
            <a:rPr lang="en-US" sz="2000" b="1" dirty="0">
              <a:latin typeface="Alexandria"/>
            </a:rPr>
            <a:t>9. Maintenance Execution</a:t>
          </a:r>
        </a:p>
      </dgm:t>
    </dgm:pt>
    <dgm:pt modelId="{32206386-21A4-4C79-ABC2-0D1F29288BA9}" type="parTrans" cxnId="{BEABDD97-9844-48D4-AD5B-4478DEFBF177}">
      <dgm:prSet/>
      <dgm:spPr/>
      <dgm:t>
        <a:bodyPr/>
        <a:lstStyle/>
        <a:p>
          <a:endParaRPr lang="en-US" sz="2000" b="1">
            <a:latin typeface="Alexandria"/>
          </a:endParaRPr>
        </a:p>
      </dgm:t>
    </dgm:pt>
    <dgm:pt modelId="{71C7C290-4254-41E4-8BBB-0F3D4E124785}" type="sibTrans" cxnId="{BEABDD97-9844-48D4-AD5B-4478DEFBF177}">
      <dgm:prSet/>
      <dgm:spPr/>
      <dgm:t>
        <a:bodyPr/>
        <a:lstStyle/>
        <a:p>
          <a:endParaRPr lang="en-US" sz="2000" b="1">
            <a:latin typeface="Alexandria"/>
          </a:endParaRPr>
        </a:p>
      </dgm:t>
    </dgm:pt>
    <dgm:pt modelId="{EFF6BC33-98CD-4117-BABB-2D37AFA94BB3}">
      <dgm:prSet custT="1"/>
      <dgm:spPr/>
      <dgm:t>
        <a:bodyPr/>
        <a:lstStyle/>
        <a:p>
          <a:r>
            <a:rPr lang="en-US" sz="2000" b="1" dirty="0">
              <a:latin typeface="Alexandria"/>
            </a:rPr>
            <a:t>10. Monitoring, Control, and Review</a:t>
          </a:r>
        </a:p>
      </dgm:t>
    </dgm:pt>
    <dgm:pt modelId="{C1070120-05FE-4F37-B6B6-C573E7F55197}" type="parTrans" cxnId="{E4C26A21-38E5-45C8-8596-BE7EA0CAA48B}">
      <dgm:prSet/>
      <dgm:spPr/>
      <dgm:t>
        <a:bodyPr/>
        <a:lstStyle/>
        <a:p>
          <a:endParaRPr lang="en-US" sz="2000" b="1">
            <a:latin typeface="Alexandria"/>
          </a:endParaRPr>
        </a:p>
      </dgm:t>
    </dgm:pt>
    <dgm:pt modelId="{3ECEBD03-D2D5-46B1-BEF4-01B015862C7B}" type="sibTrans" cxnId="{E4C26A21-38E5-45C8-8596-BE7EA0CAA48B}">
      <dgm:prSet/>
      <dgm:spPr/>
      <dgm:t>
        <a:bodyPr/>
        <a:lstStyle/>
        <a:p>
          <a:endParaRPr lang="en-US" sz="2000" b="1">
            <a:latin typeface="Alexandria"/>
          </a:endParaRPr>
        </a:p>
      </dgm:t>
    </dgm:pt>
    <dgm:pt modelId="{1D2FE049-619D-48A2-9FFF-1BA7D73CAC04}" type="pres">
      <dgm:prSet presAssocID="{6AA44C6B-D64E-4FBD-B9D5-268EA64F8714}" presName="Name0" presStyleCnt="0">
        <dgm:presLayoutVars>
          <dgm:chMax val="11"/>
          <dgm:chPref val="11"/>
          <dgm:dir/>
          <dgm:resizeHandles/>
        </dgm:presLayoutVars>
      </dgm:prSet>
      <dgm:spPr/>
    </dgm:pt>
    <dgm:pt modelId="{3EB57C0C-964F-4179-8231-BC64795DBD96}" type="pres">
      <dgm:prSet presAssocID="{EFF6BC33-98CD-4117-BABB-2D37AFA94BB3}" presName="Accent5" presStyleCnt="0"/>
      <dgm:spPr/>
    </dgm:pt>
    <dgm:pt modelId="{92349889-B523-4D74-B57A-E9B7889A50A6}" type="pres">
      <dgm:prSet presAssocID="{EFF6BC33-98CD-4117-BABB-2D37AFA94BB3}" presName="Accent" presStyleLbl="node1" presStyleIdx="0" presStyleCnt="5"/>
      <dgm:spPr>
        <a:solidFill>
          <a:srgbClr val="FF0000"/>
        </a:solidFill>
      </dgm:spPr>
    </dgm:pt>
    <dgm:pt modelId="{FDEF41AA-650D-4FE6-89DD-025FAF66C54C}" type="pres">
      <dgm:prSet presAssocID="{EFF6BC33-98CD-4117-BABB-2D37AFA94BB3}" presName="ParentBackground5" presStyleCnt="0"/>
      <dgm:spPr/>
    </dgm:pt>
    <dgm:pt modelId="{F32DBBA4-A0CE-4B3D-B6E4-711AF76C69B2}" type="pres">
      <dgm:prSet presAssocID="{EFF6BC33-98CD-4117-BABB-2D37AFA94BB3}" presName="ParentBackground" presStyleLbl="fgAcc1" presStyleIdx="0" presStyleCnt="5"/>
      <dgm:spPr/>
    </dgm:pt>
    <dgm:pt modelId="{D083926B-7B26-4F7C-8371-508B670BF7EB}" type="pres">
      <dgm:prSet presAssocID="{EFF6BC33-98CD-4117-BABB-2D37AFA94BB3}" presName="Parent5" presStyleLbl="revTx" presStyleIdx="0" presStyleCnt="0">
        <dgm:presLayoutVars>
          <dgm:chMax val="1"/>
          <dgm:chPref val="1"/>
          <dgm:bulletEnabled val="1"/>
        </dgm:presLayoutVars>
      </dgm:prSet>
      <dgm:spPr/>
    </dgm:pt>
    <dgm:pt modelId="{34DF6820-97D9-40BC-8778-F1085CC10C85}" type="pres">
      <dgm:prSet presAssocID="{C7A17E06-2E9E-4957-8F6B-E76EDD819753}" presName="Accent4" presStyleCnt="0"/>
      <dgm:spPr/>
    </dgm:pt>
    <dgm:pt modelId="{7F83E327-0135-4854-BD2C-B4A6A6F736A2}" type="pres">
      <dgm:prSet presAssocID="{C7A17E06-2E9E-4957-8F6B-E76EDD819753}" presName="Accent" presStyleLbl="node1" presStyleIdx="1" presStyleCnt="5"/>
      <dgm:spPr/>
    </dgm:pt>
    <dgm:pt modelId="{CEDF1BE1-1F90-492C-B581-38A03D37FA03}" type="pres">
      <dgm:prSet presAssocID="{C7A17E06-2E9E-4957-8F6B-E76EDD819753}" presName="ParentBackground4" presStyleCnt="0"/>
      <dgm:spPr/>
    </dgm:pt>
    <dgm:pt modelId="{91A7D167-A6DC-4058-93E4-E89F6FE8085D}" type="pres">
      <dgm:prSet presAssocID="{C7A17E06-2E9E-4957-8F6B-E76EDD819753}" presName="ParentBackground" presStyleLbl="fgAcc1" presStyleIdx="1" presStyleCnt="5"/>
      <dgm:spPr/>
    </dgm:pt>
    <dgm:pt modelId="{58F029F8-57BE-4318-8FB9-5EAE0BC3CD9A}" type="pres">
      <dgm:prSet presAssocID="{C7A17E06-2E9E-4957-8F6B-E76EDD819753}" presName="Parent4" presStyleLbl="revTx" presStyleIdx="0" presStyleCnt="0">
        <dgm:presLayoutVars>
          <dgm:chMax val="1"/>
          <dgm:chPref val="1"/>
          <dgm:bulletEnabled val="1"/>
        </dgm:presLayoutVars>
      </dgm:prSet>
      <dgm:spPr/>
    </dgm:pt>
    <dgm:pt modelId="{D0A7BD28-1923-4854-BF83-6C9B43D79C6D}" type="pres">
      <dgm:prSet presAssocID="{6FDDB92B-4B8F-467D-B776-C2D2AAB19420}" presName="Accent3" presStyleCnt="0"/>
      <dgm:spPr/>
    </dgm:pt>
    <dgm:pt modelId="{57799616-6D59-4F65-BF3E-BA9FA4FCAA66}" type="pres">
      <dgm:prSet presAssocID="{6FDDB92B-4B8F-467D-B776-C2D2AAB19420}" presName="Accent" presStyleLbl="node1" presStyleIdx="2" presStyleCnt="5"/>
      <dgm:spPr/>
    </dgm:pt>
    <dgm:pt modelId="{3E06C8E2-8BF2-4F30-A1CB-FB09308C2B12}" type="pres">
      <dgm:prSet presAssocID="{6FDDB92B-4B8F-467D-B776-C2D2AAB19420}" presName="ParentBackground3" presStyleCnt="0"/>
      <dgm:spPr/>
    </dgm:pt>
    <dgm:pt modelId="{F00CC655-D7C7-4C16-AFCD-50312F5A7E57}" type="pres">
      <dgm:prSet presAssocID="{6FDDB92B-4B8F-467D-B776-C2D2AAB19420}" presName="ParentBackground" presStyleLbl="fgAcc1" presStyleIdx="2" presStyleCnt="5"/>
      <dgm:spPr/>
    </dgm:pt>
    <dgm:pt modelId="{AE84969E-2DFD-4DF1-9A93-F61B30078C8F}" type="pres">
      <dgm:prSet presAssocID="{6FDDB92B-4B8F-467D-B776-C2D2AAB19420}" presName="Parent3" presStyleLbl="revTx" presStyleIdx="0" presStyleCnt="0">
        <dgm:presLayoutVars>
          <dgm:chMax val="1"/>
          <dgm:chPref val="1"/>
          <dgm:bulletEnabled val="1"/>
        </dgm:presLayoutVars>
      </dgm:prSet>
      <dgm:spPr/>
    </dgm:pt>
    <dgm:pt modelId="{809CE93C-11B6-4D90-83BC-12C23D9F66BC}" type="pres">
      <dgm:prSet presAssocID="{B7DDD0C9-6ACC-4860-B924-EC464501DB7F}" presName="Accent2" presStyleCnt="0"/>
      <dgm:spPr/>
    </dgm:pt>
    <dgm:pt modelId="{606AD0B1-FC1C-406F-9743-A7FE9FBC772A}" type="pres">
      <dgm:prSet presAssocID="{B7DDD0C9-6ACC-4860-B924-EC464501DB7F}" presName="Accent" presStyleLbl="node1" presStyleIdx="3" presStyleCnt="5"/>
      <dgm:spPr/>
    </dgm:pt>
    <dgm:pt modelId="{01506485-82DA-4986-A902-1F54CF447F0B}" type="pres">
      <dgm:prSet presAssocID="{B7DDD0C9-6ACC-4860-B924-EC464501DB7F}" presName="ParentBackground2" presStyleCnt="0"/>
      <dgm:spPr/>
    </dgm:pt>
    <dgm:pt modelId="{FFE4DA0B-9D29-4060-B94E-F2E71F3A2B32}" type="pres">
      <dgm:prSet presAssocID="{B7DDD0C9-6ACC-4860-B924-EC464501DB7F}" presName="ParentBackground" presStyleLbl="fgAcc1" presStyleIdx="3" presStyleCnt="5"/>
      <dgm:spPr/>
    </dgm:pt>
    <dgm:pt modelId="{5863266F-FDD1-4789-A96E-F536E16B3D37}" type="pres">
      <dgm:prSet presAssocID="{B7DDD0C9-6ACC-4860-B924-EC464501DB7F}" presName="Parent2" presStyleLbl="revTx" presStyleIdx="0" presStyleCnt="0">
        <dgm:presLayoutVars>
          <dgm:chMax val="1"/>
          <dgm:chPref val="1"/>
          <dgm:bulletEnabled val="1"/>
        </dgm:presLayoutVars>
      </dgm:prSet>
      <dgm:spPr/>
    </dgm:pt>
    <dgm:pt modelId="{0B6DCA32-DD96-48E7-9714-120C6127FF69}" type="pres">
      <dgm:prSet presAssocID="{8DA943EF-B79F-4114-BC48-BA1DB9F9D991}" presName="Accent1" presStyleCnt="0"/>
      <dgm:spPr/>
    </dgm:pt>
    <dgm:pt modelId="{E4C8485D-7891-4202-8CA7-1120537A6E39}" type="pres">
      <dgm:prSet presAssocID="{8DA943EF-B79F-4114-BC48-BA1DB9F9D991}" presName="Accent" presStyleLbl="node1" presStyleIdx="4" presStyleCnt="5"/>
      <dgm:spPr>
        <a:solidFill>
          <a:srgbClr val="FF3399"/>
        </a:solidFill>
      </dgm:spPr>
    </dgm:pt>
    <dgm:pt modelId="{43E6FAF9-1D69-4499-9292-DFBCE95354BB}" type="pres">
      <dgm:prSet presAssocID="{8DA943EF-B79F-4114-BC48-BA1DB9F9D991}" presName="ParentBackground1" presStyleCnt="0"/>
      <dgm:spPr/>
    </dgm:pt>
    <dgm:pt modelId="{790D9538-EADB-4D7D-A51B-D5AC270921B6}" type="pres">
      <dgm:prSet presAssocID="{8DA943EF-B79F-4114-BC48-BA1DB9F9D991}" presName="ParentBackground" presStyleLbl="fgAcc1" presStyleIdx="4" presStyleCnt="5"/>
      <dgm:spPr/>
    </dgm:pt>
    <dgm:pt modelId="{1B2BEC4E-57BE-435E-BD9E-353B36F985D0}" type="pres">
      <dgm:prSet presAssocID="{8DA943EF-B79F-4114-BC48-BA1DB9F9D991}" presName="Parent1" presStyleLbl="revTx" presStyleIdx="0" presStyleCnt="0">
        <dgm:presLayoutVars>
          <dgm:chMax val="1"/>
          <dgm:chPref val="1"/>
          <dgm:bulletEnabled val="1"/>
        </dgm:presLayoutVars>
      </dgm:prSet>
      <dgm:spPr/>
    </dgm:pt>
  </dgm:ptLst>
  <dgm:cxnLst>
    <dgm:cxn modelId="{FB6E8D10-A5E4-4422-A983-C7B9FA19F8BC}" type="presOf" srcId="{8DA943EF-B79F-4114-BC48-BA1DB9F9D991}" destId="{790D9538-EADB-4D7D-A51B-D5AC270921B6}" srcOrd="0" destOrd="0" presId="urn:microsoft.com/office/officeart/2011/layout/CircleProcess"/>
    <dgm:cxn modelId="{E4C26A21-38E5-45C8-8596-BE7EA0CAA48B}" srcId="{6AA44C6B-D64E-4FBD-B9D5-268EA64F8714}" destId="{EFF6BC33-98CD-4117-BABB-2D37AFA94BB3}" srcOrd="4" destOrd="0" parTransId="{C1070120-05FE-4F37-B6B6-C573E7F55197}" sibTransId="{3ECEBD03-D2D5-46B1-BEF4-01B015862C7B}"/>
    <dgm:cxn modelId="{22F8F026-CA38-47C0-AD4C-AF6CE3952846}" type="presOf" srcId="{B7DDD0C9-6ACC-4860-B924-EC464501DB7F}" destId="{5863266F-FDD1-4789-A96E-F536E16B3D37}" srcOrd="1" destOrd="0" presId="urn:microsoft.com/office/officeart/2011/layout/CircleProcess"/>
    <dgm:cxn modelId="{989ADC64-18B8-4658-8963-788067CEF8D0}" srcId="{6AA44C6B-D64E-4FBD-B9D5-268EA64F8714}" destId="{B7DDD0C9-6ACC-4860-B924-EC464501DB7F}" srcOrd="1" destOrd="0" parTransId="{AC0AB237-1C8E-42BC-B959-70C17E827185}" sibTransId="{799EDA68-D147-4884-867F-EE571B646AAF}"/>
    <dgm:cxn modelId="{4F703969-60C9-443F-A748-1469F9DDCFF2}" type="presOf" srcId="{EFF6BC33-98CD-4117-BABB-2D37AFA94BB3}" destId="{D083926B-7B26-4F7C-8371-508B670BF7EB}" srcOrd="1" destOrd="0" presId="urn:microsoft.com/office/officeart/2011/layout/CircleProcess"/>
    <dgm:cxn modelId="{E894FD70-5071-403A-8E1D-7E81D5E78B2A}" type="presOf" srcId="{8DA943EF-B79F-4114-BC48-BA1DB9F9D991}" destId="{1B2BEC4E-57BE-435E-BD9E-353B36F985D0}" srcOrd="1" destOrd="0" presId="urn:microsoft.com/office/officeart/2011/layout/CircleProcess"/>
    <dgm:cxn modelId="{B01C2274-FD4F-44DF-8EAF-B5414D0B5CC9}" type="presOf" srcId="{6FDDB92B-4B8F-467D-B776-C2D2AAB19420}" destId="{AE84969E-2DFD-4DF1-9A93-F61B30078C8F}" srcOrd="1" destOrd="0" presId="urn:microsoft.com/office/officeart/2011/layout/CircleProcess"/>
    <dgm:cxn modelId="{9BE53077-3A5E-4940-B7B3-B349E21C2B86}" type="presOf" srcId="{6FDDB92B-4B8F-467D-B776-C2D2AAB19420}" destId="{F00CC655-D7C7-4C16-AFCD-50312F5A7E57}" srcOrd="0" destOrd="0" presId="urn:microsoft.com/office/officeart/2011/layout/CircleProcess"/>
    <dgm:cxn modelId="{8095685A-B3F3-4417-93C4-160D0F4EE18B}" srcId="{6AA44C6B-D64E-4FBD-B9D5-268EA64F8714}" destId="{8DA943EF-B79F-4114-BC48-BA1DB9F9D991}" srcOrd="0" destOrd="0" parTransId="{81C2C243-600F-449E-8FAC-AC2EEC45B4D0}" sibTransId="{543F93E6-C14E-4CC2-9B55-D52CFAEF407E}"/>
    <dgm:cxn modelId="{0E70918D-511B-4186-9B89-2C505E28455E}" type="presOf" srcId="{C7A17E06-2E9E-4957-8F6B-E76EDD819753}" destId="{91A7D167-A6DC-4058-93E4-E89F6FE8085D}" srcOrd="0" destOrd="0" presId="urn:microsoft.com/office/officeart/2011/layout/CircleProcess"/>
    <dgm:cxn modelId="{D6DD7C94-9DF9-415F-872B-9101000928F2}" type="presOf" srcId="{C7A17E06-2E9E-4957-8F6B-E76EDD819753}" destId="{58F029F8-57BE-4318-8FB9-5EAE0BC3CD9A}" srcOrd="1" destOrd="0" presId="urn:microsoft.com/office/officeart/2011/layout/CircleProcess"/>
    <dgm:cxn modelId="{BEABDD97-9844-48D4-AD5B-4478DEFBF177}" srcId="{6AA44C6B-D64E-4FBD-B9D5-268EA64F8714}" destId="{C7A17E06-2E9E-4957-8F6B-E76EDD819753}" srcOrd="3" destOrd="0" parTransId="{32206386-21A4-4C79-ABC2-0D1F29288BA9}" sibTransId="{71C7C290-4254-41E4-8BBB-0F3D4E124785}"/>
    <dgm:cxn modelId="{8EA054B3-8D00-44D7-B375-4A9A9610A6ED}" srcId="{6AA44C6B-D64E-4FBD-B9D5-268EA64F8714}" destId="{6FDDB92B-4B8F-467D-B776-C2D2AAB19420}" srcOrd="2" destOrd="0" parTransId="{E495286A-2B0A-46E6-B1A0-7845AB3FCF9C}" sibTransId="{EA0E005C-C6D0-4BCF-9909-9303D24361F0}"/>
    <dgm:cxn modelId="{A3705CB7-A5A9-442D-A1B8-B8A2C9A4D240}" type="presOf" srcId="{EFF6BC33-98CD-4117-BABB-2D37AFA94BB3}" destId="{F32DBBA4-A0CE-4B3D-B6E4-711AF76C69B2}" srcOrd="0" destOrd="0" presId="urn:microsoft.com/office/officeart/2011/layout/CircleProcess"/>
    <dgm:cxn modelId="{C94C71C3-5CB2-4446-9D17-27B31FA8C273}" type="presOf" srcId="{B7DDD0C9-6ACC-4860-B924-EC464501DB7F}" destId="{FFE4DA0B-9D29-4060-B94E-F2E71F3A2B32}" srcOrd="0" destOrd="0" presId="urn:microsoft.com/office/officeart/2011/layout/CircleProcess"/>
    <dgm:cxn modelId="{F62CB3C8-D99B-4F75-86B4-5ABB6775D951}" type="presOf" srcId="{6AA44C6B-D64E-4FBD-B9D5-268EA64F8714}" destId="{1D2FE049-619D-48A2-9FFF-1BA7D73CAC04}" srcOrd="0" destOrd="0" presId="urn:microsoft.com/office/officeart/2011/layout/CircleProcess"/>
    <dgm:cxn modelId="{E230A2F7-CCEF-47F8-98F2-62462A661E9B}" type="presParOf" srcId="{1D2FE049-619D-48A2-9FFF-1BA7D73CAC04}" destId="{3EB57C0C-964F-4179-8231-BC64795DBD96}" srcOrd="0" destOrd="0" presId="urn:microsoft.com/office/officeart/2011/layout/CircleProcess"/>
    <dgm:cxn modelId="{A002432F-4D47-489C-AD04-ED9CEAB060BB}" type="presParOf" srcId="{3EB57C0C-964F-4179-8231-BC64795DBD96}" destId="{92349889-B523-4D74-B57A-E9B7889A50A6}" srcOrd="0" destOrd="0" presId="urn:microsoft.com/office/officeart/2011/layout/CircleProcess"/>
    <dgm:cxn modelId="{D4A34E3A-D2A6-4CF9-99D0-8D2167DEA38F}" type="presParOf" srcId="{1D2FE049-619D-48A2-9FFF-1BA7D73CAC04}" destId="{FDEF41AA-650D-4FE6-89DD-025FAF66C54C}" srcOrd="1" destOrd="0" presId="urn:microsoft.com/office/officeart/2011/layout/CircleProcess"/>
    <dgm:cxn modelId="{739A00DE-CC41-42D8-8FB7-42A8EF475226}" type="presParOf" srcId="{FDEF41AA-650D-4FE6-89DD-025FAF66C54C}" destId="{F32DBBA4-A0CE-4B3D-B6E4-711AF76C69B2}" srcOrd="0" destOrd="0" presId="urn:microsoft.com/office/officeart/2011/layout/CircleProcess"/>
    <dgm:cxn modelId="{6923CCAF-B8A1-48FC-8B58-39BAA297CBD9}" type="presParOf" srcId="{1D2FE049-619D-48A2-9FFF-1BA7D73CAC04}" destId="{D083926B-7B26-4F7C-8371-508B670BF7EB}" srcOrd="2" destOrd="0" presId="urn:microsoft.com/office/officeart/2011/layout/CircleProcess"/>
    <dgm:cxn modelId="{0190730F-C961-4283-8534-6B6D1D50674A}" type="presParOf" srcId="{1D2FE049-619D-48A2-9FFF-1BA7D73CAC04}" destId="{34DF6820-97D9-40BC-8778-F1085CC10C85}" srcOrd="3" destOrd="0" presId="urn:microsoft.com/office/officeart/2011/layout/CircleProcess"/>
    <dgm:cxn modelId="{85470B0B-6D43-4A14-8BB7-A46582AC977E}" type="presParOf" srcId="{34DF6820-97D9-40BC-8778-F1085CC10C85}" destId="{7F83E327-0135-4854-BD2C-B4A6A6F736A2}" srcOrd="0" destOrd="0" presId="urn:microsoft.com/office/officeart/2011/layout/CircleProcess"/>
    <dgm:cxn modelId="{66D982AC-2523-4238-8E60-3C22C8CD2679}" type="presParOf" srcId="{1D2FE049-619D-48A2-9FFF-1BA7D73CAC04}" destId="{CEDF1BE1-1F90-492C-B581-38A03D37FA03}" srcOrd="4" destOrd="0" presId="urn:microsoft.com/office/officeart/2011/layout/CircleProcess"/>
    <dgm:cxn modelId="{17ABDFC9-9943-444E-A709-FB5B5A036D11}" type="presParOf" srcId="{CEDF1BE1-1F90-492C-B581-38A03D37FA03}" destId="{91A7D167-A6DC-4058-93E4-E89F6FE8085D}" srcOrd="0" destOrd="0" presId="urn:microsoft.com/office/officeart/2011/layout/CircleProcess"/>
    <dgm:cxn modelId="{957B3F15-6423-47E5-B167-FA283B38CF31}" type="presParOf" srcId="{1D2FE049-619D-48A2-9FFF-1BA7D73CAC04}" destId="{58F029F8-57BE-4318-8FB9-5EAE0BC3CD9A}" srcOrd="5" destOrd="0" presId="urn:microsoft.com/office/officeart/2011/layout/CircleProcess"/>
    <dgm:cxn modelId="{98786E02-CF7D-4735-9ACD-3279E03985E5}" type="presParOf" srcId="{1D2FE049-619D-48A2-9FFF-1BA7D73CAC04}" destId="{D0A7BD28-1923-4854-BF83-6C9B43D79C6D}" srcOrd="6" destOrd="0" presId="urn:microsoft.com/office/officeart/2011/layout/CircleProcess"/>
    <dgm:cxn modelId="{DDE6172F-F271-43CA-8859-886BAEE328D6}" type="presParOf" srcId="{D0A7BD28-1923-4854-BF83-6C9B43D79C6D}" destId="{57799616-6D59-4F65-BF3E-BA9FA4FCAA66}" srcOrd="0" destOrd="0" presId="urn:microsoft.com/office/officeart/2011/layout/CircleProcess"/>
    <dgm:cxn modelId="{3C5E9932-B8A8-4E6A-9081-DBF606D3F6AD}" type="presParOf" srcId="{1D2FE049-619D-48A2-9FFF-1BA7D73CAC04}" destId="{3E06C8E2-8BF2-4F30-A1CB-FB09308C2B12}" srcOrd="7" destOrd="0" presId="urn:microsoft.com/office/officeart/2011/layout/CircleProcess"/>
    <dgm:cxn modelId="{68C2279D-7DCF-4B1F-8092-63DE700C8626}" type="presParOf" srcId="{3E06C8E2-8BF2-4F30-A1CB-FB09308C2B12}" destId="{F00CC655-D7C7-4C16-AFCD-50312F5A7E57}" srcOrd="0" destOrd="0" presId="urn:microsoft.com/office/officeart/2011/layout/CircleProcess"/>
    <dgm:cxn modelId="{BEDD5318-5FC3-4502-B1DF-46D14C044F3A}" type="presParOf" srcId="{1D2FE049-619D-48A2-9FFF-1BA7D73CAC04}" destId="{AE84969E-2DFD-4DF1-9A93-F61B30078C8F}" srcOrd="8" destOrd="0" presId="urn:microsoft.com/office/officeart/2011/layout/CircleProcess"/>
    <dgm:cxn modelId="{5FC39EF8-837F-4562-99B4-7120102C092D}" type="presParOf" srcId="{1D2FE049-619D-48A2-9FFF-1BA7D73CAC04}" destId="{809CE93C-11B6-4D90-83BC-12C23D9F66BC}" srcOrd="9" destOrd="0" presId="urn:microsoft.com/office/officeart/2011/layout/CircleProcess"/>
    <dgm:cxn modelId="{440B7CFF-DF98-45F6-BC8F-45771F9F7707}" type="presParOf" srcId="{809CE93C-11B6-4D90-83BC-12C23D9F66BC}" destId="{606AD0B1-FC1C-406F-9743-A7FE9FBC772A}" srcOrd="0" destOrd="0" presId="urn:microsoft.com/office/officeart/2011/layout/CircleProcess"/>
    <dgm:cxn modelId="{13F7E875-ED15-4F1A-B188-75B7AB857F41}" type="presParOf" srcId="{1D2FE049-619D-48A2-9FFF-1BA7D73CAC04}" destId="{01506485-82DA-4986-A902-1F54CF447F0B}" srcOrd="10" destOrd="0" presId="urn:microsoft.com/office/officeart/2011/layout/CircleProcess"/>
    <dgm:cxn modelId="{8AB90C86-698E-4F04-8236-E75927191852}" type="presParOf" srcId="{01506485-82DA-4986-A902-1F54CF447F0B}" destId="{FFE4DA0B-9D29-4060-B94E-F2E71F3A2B32}" srcOrd="0" destOrd="0" presId="urn:microsoft.com/office/officeart/2011/layout/CircleProcess"/>
    <dgm:cxn modelId="{7BF711B7-1370-43C2-BADD-44E5613776D6}" type="presParOf" srcId="{1D2FE049-619D-48A2-9FFF-1BA7D73CAC04}" destId="{5863266F-FDD1-4789-A96E-F536E16B3D37}" srcOrd="11" destOrd="0" presId="urn:microsoft.com/office/officeart/2011/layout/CircleProcess"/>
    <dgm:cxn modelId="{79D1381D-F413-4F5A-9215-8E361D8B3D2A}" type="presParOf" srcId="{1D2FE049-619D-48A2-9FFF-1BA7D73CAC04}" destId="{0B6DCA32-DD96-48E7-9714-120C6127FF69}" srcOrd="12" destOrd="0" presId="urn:microsoft.com/office/officeart/2011/layout/CircleProcess"/>
    <dgm:cxn modelId="{F6D7A074-100D-4767-BC61-447782B7933C}" type="presParOf" srcId="{0B6DCA32-DD96-48E7-9714-120C6127FF69}" destId="{E4C8485D-7891-4202-8CA7-1120537A6E39}" srcOrd="0" destOrd="0" presId="urn:microsoft.com/office/officeart/2011/layout/CircleProcess"/>
    <dgm:cxn modelId="{DE49D310-DDE2-4BF4-BD5C-87E84CACA6FE}" type="presParOf" srcId="{1D2FE049-619D-48A2-9FFF-1BA7D73CAC04}" destId="{43E6FAF9-1D69-4499-9292-DFBCE95354BB}" srcOrd="13" destOrd="0" presId="urn:microsoft.com/office/officeart/2011/layout/CircleProcess"/>
    <dgm:cxn modelId="{473C2105-CFFD-4BFD-8A82-C5AEAB53FFF2}" type="presParOf" srcId="{43E6FAF9-1D69-4499-9292-DFBCE95354BB}" destId="{790D9538-EADB-4D7D-A51B-D5AC270921B6}" srcOrd="0" destOrd="0" presId="urn:microsoft.com/office/officeart/2011/layout/CircleProcess"/>
    <dgm:cxn modelId="{1927B13E-DE26-48EB-9248-6564411FC784}" type="presParOf" srcId="{1D2FE049-619D-48A2-9FFF-1BA7D73CAC04}" destId="{1B2BEC4E-57BE-435E-BD9E-353B36F985D0}" srcOrd="14" destOrd="0" presId="urn:microsoft.com/office/officeart/2011/layout/CircleProcess"/>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A5336-2590-4603-90B3-357F9437752D}">
      <dsp:nvSpPr>
        <dsp:cNvPr id="0" name=""/>
        <dsp:cNvSpPr/>
      </dsp:nvSpPr>
      <dsp:spPr>
        <a:xfrm>
          <a:off x="9683448" y="1532880"/>
          <a:ext cx="2201443" cy="220180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640A12-3D4C-40BA-A7C1-86EA1C27ED23}">
      <dsp:nvSpPr>
        <dsp:cNvPr id="0" name=""/>
        <dsp:cNvSpPr/>
      </dsp:nvSpPr>
      <dsp:spPr>
        <a:xfrm>
          <a:off x="9756087" y="1606287"/>
          <a:ext cx="2054992" cy="2054990"/>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5. Prequalification (RFI)</a:t>
          </a:r>
        </a:p>
      </dsp:txBody>
      <dsp:txXfrm>
        <a:off x="10050159" y="1899912"/>
        <a:ext cx="1468019" cy="1467740"/>
      </dsp:txXfrm>
    </dsp:sp>
    <dsp:sp modelId="{A036044C-988C-4C53-9624-0FC81C76C330}">
      <dsp:nvSpPr>
        <dsp:cNvPr id="0" name=""/>
        <dsp:cNvSpPr/>
      </dsp:nvSpPr>
      <dsp:spPr>
        <a:xfrm>
          <a:off x="9756087" y="3775250"/>
          <a:ext cx="2054992" cy="1206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l" defTabSz="889000">
            <a:lnSpc>
              <a:spcPct val="90000"/>
            </a:lnSpc>
            <a:spcBef>
              <a:spcPct val="0"/>
            </a:spcBef>
            <a:spcAft>
              <a:spcPct val="15000"/>
            </a:spcAft>
            <a:buChar char="•"/>
          </a:pPr>
          <a:endParaRPr lang="en-US" sz="2000" b="1" kern="1200">
            <a:latin typeface="Alexandria"/>
          </a:endParaRPr>
        </a:p>
      </dsp:txBody>
      <dsp:txXfrm>
        <a:off x="9756087" y="3775250"/>
        <a:ext cx="2054992" cy="1206954"/>
      </dsp:txXfrm>
    </dsp:sp>
    <dsp:sp modelId="{A3DD608D-FD2C-4742-81ED-BE9345ACB55E}">
      <dsp:nvSpPr>
        <dsp:cNvPr id="0" name=""/>
        <dsp:cNvSpPr/>
      </dsp:nvSpPr>
      <dsp:spPr>
        <a:xfrm rot="2700000">
          <a:off x="7407149" y="1532995"/>
          <a:ext cx="2201188" cy="2201188"/>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9657D-E6D7-4F99-9F68-E9F998E53E96}">
      <dsp:nvSpPr>
        <dsp:cNvPr id="0" name=""/>
        <dsp:cNvSpPr/>
      </dsp:nvSpPr>
      <dsp:spPr>
        <a:xfrm>
          <a:off x="7482004" y="1606287"/>
          <a:ext cx="2054992" cy="2054990"/>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a:latin typeface="Alexandria"/>
            </a:rPr>
            <a:t>4. Policies &amp; Procedures</a:t>
          </a:r>
        </a:p>
      </dsp:txBody>
      <dsp:txXfrm>
        <a:off x="7774905" y="1899912"/>
        <a:ext cx="1468019" cy="1467740"/>
      </dsp:txXfrm>
    </dsp:sp>
    <dsp:sp modelId="{F2F93255-8950-4B4D-B548-859B9E0DCF5F}">
      <dsp:nvSpPr>
        <dsp:cNvPr id="0" name=""/>
        <dsp:cNvSpPr/>
      </dsp:nvSpPr>
      <dsp:spPr>
        <a:xfrm rot="2700000">
          <a:off x="5133067" y="1532995"/>
          <a:ext cx="2201188" cy="2201188"/>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D32623-60F8-4D37-9E31-F6FF28F36A7D}">
      <dsp:nvSpPr>
        <dsp:cNvPr id="0" name=""/>
        <dsp:cNvSpPr/>
      </dsp:nvSpPr>
      <dsp:spPr>
        <a:xfrm>
          <a:off x="5206750" y="1606287"/>
          <a:ext cx="2054992" cy="2054990"/>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a:latin typeface="Alexandria"/>
            </a:rPr>
            <a:t>3. Risk Assessment</a:t>
          </a:r>
        </a:p>
      </dsp:txBody>
      <dsp:txXfrm>
        <a:off x="5499651" y="1899912"/>
        <a:ext cx="1468019" cy="1467740"/>
      </dsp:txXfrm>
    </dsp:sp>
    <dsp:sp modelId="{79C94FEC-4E5F-4FDC-87FD-C93DE07F4542}">
      <dsp:nvSpPr>
        <dsp:cNvPr id="0" name=""/>
        <dsp:cNvSpPr/>
      </dsp:nvSpPr>
      <dsp:spPr>
        <a:xfrm rot="2700000">
          <a:off x="2857813" y="1532995"/>
          <a:ext cx="2201188" cy="2201188"/>
        </a:xfrm>
        <a:prstGeom prst="teardrop">
          <a:avLst>
            <a:gd name="adj" fmla="val 1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B66ED6-95B4-4B0F-BA32-BA3FF5E39C31}">
      <dsp:nvSpPr>
        <dsp:cNvPr id="0" name=""/>
        <dsp:cNvSpPr/>
      </dsp:nvSpPr>
      <dsp:spPr>
        <a:xfrm>
          <a:off x="2931496" y="1606287"/>
          <a:ext cx="2054992" cy="2054990"/>
        </a:xfrm>
        <a:prstGeom prst="ellipse">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2. Scheduling</a:t>
          </a:r>
        </a:p>
      </dsp:txBody>
      <dsp:txXfrm>
        <a:off x="3225569" y="1899912"/>
        <a:ext cx="1468019" cy="1467740"/>
      </dsp:txXfrm>
    </dsp:sp>
    <dsp:sp modelId="{3E5417F6-362D-4A93-A588-778DCFC40C04}">
      <dsp:nvSpPr>
        <dsp:cNvPr id="0" name=""/>
        <dsp:cNvSpPr/>
      </dsp:nvSpPr>
      <dsp:spPr>
        <a:xfrm rot="2700000">
          <a:off x="582558" y="1532995"/>
          <a:ext cx="2201188" cy="2201188"/>
        </a:xfrm>
        <a:prstGeom prst="teardrop">
          <a:avLst>
            <a:gd name="adj" fmla="val 1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87A227-3CA6-46FB-AF9E-3BB318F66BA7}">
      <dsp:nvSpPr>
        <dsp:cNvPr id="0" name=""/>
        <dsp:cNvSpPr/>
      </dsp:nvSpPr>
      <dsp:spPr>
        <a:xfrm>
          <a:off x="656242" y="1606287"/>
          <a:ext cx="2054992" cy="2054990"/>
        </a:xfrm>
        <a:prstGeom prst="ellipse">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1. Strategic Planning &amp; Alignment</a:t>
          </a:r>
        </a:p>
      </dsp:txBody>
      <dsp:txXfrm>
        <a:off x="950315" y="1899912"/>
        <a:ext cx="1468019" cy="1467740"/>
      </dsp:txXfrm>
    </dsp:sp>
    <dsp:sp modelId="{5842E779-59AC-4243-AB95-82913138030F}">
      <dsp:nvSpPr>
        <dsp:cNvPr id="0" name=""/>
        <dsp:cNvSpPr/>
      </dsp:nvSpPr>
      <dsp:spPr>
        <a:xfrm>
          <a:off x="656242" y="3775250"/>
          <a:ext cx="2054992" cy="1206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l" defTabSz="889000">
            <a:lnSpc>
              <a:spcPct val="90000"/>
            </a:lnSpc>
            <a:spcBef>
              <a:spcPct val="0"/>
            </a:spcBef>
            <a:spcAft>
              <a:spcPct val="15000"/>
            </a:spcAft>
            <a:buChar char="•"/>
          </a:pPr>
          <a:endParaRPr lang="en-US" sz="2000" b="1" kern="1200">
            <a:latin typeface="Alexandria"/>
          </a:endParaRPr>
        </a:p>
      </dsp:txBody>
      <dsp:txXfrm>
        <a:off x="656242" y="3775250"/>
        <a:ext cx="2054992" cy="12069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49889-B523-4D74-B57A-E9B7889A50A6}">
      <dsp:nvSpPr>
        <dsp:cNvPr id="0" name=""/>
        <dsp:cNvSpPr/>
      </dsp:nvSpPr>
      <dsp:spPr>
        <a:xfrm>
          <a:off x="9701096" y="1650885"/>
          <a:ext cx="2212007" cy="2212369"/>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2DBBA4-A0CE-4B3D-B6E4-711AF76C69B2}">
      <dsp:nvSpPr>
        <dsp:cNvPr id="0" name=""/>
        <dsp:cNvSpPr/>
      </dsp:nvSpPr>
      <dsp:spPr>
        <a:xfrm>
          <a:off x="9774084"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a:latin typeface="Alexandria"/>
            </a:rPr>
            <a:t>10. Contract Management &amp; Performance Monitoring</a:t>
          </a:r>
        </a:p>
      </dsp:txBody>
      <dsp:txXfrm>
        <a:off x="10069568" y="2019678"/>
        <a:ext cx="1475064" cy="1474783"/>
      </dsp:txXfrm>
    </dsp:sp>
    <dsp:sp modelId="{7F83E327-0135-4854-BD2C-B4A6A6F736A2}">
      <dsp:nvSpPr>
        <dsp:cNvPr id="0" name=""/>
        <dsp:cNvSpPr/>
      </dsp:nvSpPr>
      <dsp:spPr>
        <a:xfrm rot="2700000">
          <a:off x="7413874" y="1651000"/>
          <a:ext cx="2211751" cy="2211751"/>
        </a:xfrm>
        <a:prstGeom prst="teardrop">
          <a:avLst>
            <a:gd name="adj" fmla="val 100000"/>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A7D167-A6DC-4058-93E4-E89F6FE8085D}">
      <dsp:nvSpPr>
        <dsp:cNvPr id="0" name=""/>
        <dsp:cNvSpPr/>
      </dsp:nvSpPr>
      <dsp:spPr>
        <a:xfrm>
          <a:off x="7489089"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2450223"/>
              <a:satOff val="-10194"/>
              <a:lumOff val="240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a:latin typeface="Alexandria"/>
            </a:rPr>
            <a:t>9. Mobilization &amp; Transition</a:t>
          </a:r>
        </a:p>
      </dsp:txBody>
      <dsp:txXfrm>
        <a:off x="7783395" y="2019678"/>
        <a:ext cx="1475064" cy="1474783"/>
      </dsp:txXfrm>
    </dsp:sp>
    <dsp:sp modelId="{57799616-6D59-4F65-BF3E-BA9FA4FCAA66}">
      <dsp:nvSpPr>
        <dsp:cNvPr id="0" name=""/>
        <dsp:cNvSpPr/>
      </dsp:nvSpPr>
      <dsp:spPr>
        <a:xfrm rot="2700000">
          <a:off x="5128879" y="1651000"/>
          <a:ext cx="2211751" cy="2211751"/>
        </a:xfrm>
        <a:prstGeom prst="teardrop">
          <a:avLst>
            <a:gd name="adj" fmla="val 1000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0CC655-D7C7-4C16-AFCD-50312F5A7E57}">
      <dsp:nvSpPr>
        <dsp:cNvPr id="0" name=""/>
        <dsp:cNvSpPr/>
      </dsp:nvSpPr>
      <dsp:spPr>
        <a:xfrm>
          <a:off x="5202916"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a:latin typeface="Alexandria"/>
            </a:rPr>
            <a:t>8. Financial Close &amp; Contract Finalization</a:t>
          </a:r>
        </a:p>
      </dsp:txBody>
      <dsp:txXfrm>
        <a:off x="5497222" y="2019678"/>
        <a:ext cx="1475064" cy="1474783"/>
      </dsp:txXfrm>
    </dsp:sp>
    <dsp:sp modelId="{606AD0B1-FC1C-406F-9743-A7FE9FBC772A}">
      <dsp:nvSpPr>
        <dsp:cNvPr id="0" name=""/>
        <dsp:cNvSpPr/>
      </dsp:nvSpPr>
      <dsp:spPr>
        <a:xfrm rot="2700000">
          <a:off x="2842706" y="1651000"/>
          <a:ext cx="2211751" cy="2211751"/>
        </a:xfrm>
        <a:prstGeom prst="teardrop">
          <a:avLst>
            <a:gd name="adj" fmla="val 10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E4DA0B-9D29-4060-B94E-F2E71F3A2B32}">
      <dsp:nvSpPr>
        <dsp:cNvPr id="0" name=""/>
        <dsp:cNvSpPr/>
      </dsp:nvSpPr>
      <dsp:spPr>
        <a:xfrm>
          <a:off x="2916743"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7350668"/>
              <a:satOff val="-30583"/>
              <a:lumOff val="72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7. Evaluation &amp; Selection</a:t>
          </a:r>
        </a:p>
      </dsp:txBody>
      <dsp:txXfrm>
        <a:off x="3212227" y="2019678"/>
        <a:ext cx="1475064" cy="1474783"/>
      </dsp:txXfrm>
    </dsp:sp>
    <dsp:sp modelId="{E4C8485D-7891-4202-8CA7-1120537A6E39}">
      <dsp:nvSpPr>
        <dsp:cNvPr id="0" name=""/>
        <dsp:cNvSpPr/>
      </dsp:nvSpPr>
      <dsp:spPr>
        <a:xfrm rot="2700000">
          <a:off x="556533" y="1651000"/>
          <a:ext cx="2211751" cy="2211751"/>
        </a:xfrm>
        <a:prstGeom prst="teardrop">
          <a:avLst>
            <a:gd name="adj" fmla="val 100000"/>
          </a:avLst>
        </a:prstGeom>
        <a:solidFill>
          <a:srgbClr val="FF33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0D9538-EADB-4D7D-A51B-D5AC270921B6}">
      <dsp:nvSpPr>
        <dsp:cNvPr id="0" name=""/>
        <dsp:cNvSpPr/>
      </dsp:nvSpPr>
      <dsp:spPr>
        <a:xfrm>
          <a:off x="630570"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a:latin typeface="Alexandria"/>
            </a:rPr>
            <a:t>6. Request for Proposal / Tendering (RFP/Tender)</a:t>
          </a:r>
        </a:p>
      </dsp:txBody>
      <dsp:txXfrm>
        <a:off x="926054" y="2019678"/>
        <a:ext cx="1475064" cy="14747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7BA70-45BC-40F5-A402-D47F4CE15871}">
      <dsp:nvSpPr>
        <dsp:cNvPr id="0" name=""/>
        <dsp:cNvSpPr/>
      </dsp:nvSpPr>
      <dsp:spPr>
        <a:xfrm>
          <a:off x="6089553" y="883980"/>
          <a:ext cx="5095792" cy="598152"/>
        </a:xfrm>
        <a:custGeom>
          <a:avLst/>
          <a:gdLst/>
          <a:ahLst/>
          <a:cxnLst/>
          <a:rect l="0" t="0" r="0" b="0"/>
          <a:pathLst>
            <a:path>
              <a:moveTo>
                <a:pt x="0" y="0"/>
              </a:moveTo>
              <a:lnTo>
                <a:pt x="0" y="455361"/>
              </a:lnTo>
              <a:lnTo>
                <a:pt x="5095792" y="455361"/>
              </a:lnTo>
              <a:lnTo>
                <a:pt x="5095792" y="598152"/>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83EAC8-97D6-4809-87E1-6CE8D1E194BF}">
      <dsp:nvSpPr>
        <dsp:cNvPr id="0" name=""/>
        <dsp:cNvSpPr/>
      </dsp:nvSpPr>
      <dsp:spPr>
        <a:xfrm>
          <a:off x="6089553" y="883980"/>
          <a:ext cx="3421245" cy="589313"/>
        </a:xfrm>
        <a:custGeom>
          <a:avLst/>
          <a:gdLst/>
          <a:ahLst/>
          <a:cxnLst/>
          <a:rect l="0" t="0" r="0" b="0"/>
          <a:pathLst>
            <a:path>
              <a:moveTo>
                <a:pt x="0" y="0"/>
              </a:moveTo>
              <a:lnTo>
                <a:pt x="0" y="446521"/>
              </a:lnTo>
              <a:lnTo>
                <a:pt x="3421245" y="446521"/>
              </a:lnTo>
              <a:lnTo>
                <a:pt x="3421245" y="58931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23C219-9549-4BCD-8C73-3843B1435F78}">
      <dsp:nvSpPr>
        <dsp:cNvPr id="0" name=""/>
        <dsp:cNvSpPr/>
      </dsp:nvSpPr>
      <dsp:spPr>
        <a:xfrm>
          <a:off x="6089553" y="883980"/>
          <a:ext cx="1784959" cy="583315"/>
        </a:xfrm>
        <a:custGeom>
          <a:avLst/>
          <a:gdLst/>
          <a:ahLst/>
          <a:cxnLst/>
          <a:rect l="0" t="0" r="0" b="0"/>
          <a:pathLst>
            <a:path>
              <a:moveTo>
                <a:pt x="0" y="0"/>
              </a:moveTo>
              <a:lnTo>
                <a:pt x="0" y="440524"/>
              </a:lnTo>
              <a:lnTo>
                <a:pt x="1784959" y="440524"/>
              </a:lnTo>
              <a:lnTo>
                <a:pt x="1784959" y="583315"/>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F83457-6D0F-42D8-938D-6AB073D5F5D9}">
      <dsp:nvSpPr>
        <dsp:cNvPr id="0" name=""/>
        <dsp:cNvSpPr/>
      </dsp:nvSpPr>
      <dsp:spPr>
        <a:xfrm>
          <a:off x="6043833" y="883980"/>
          <a:ext cx="91440" cy="582330"/>
        </a:xfrm>
        <a:custGeom>
          <a:avLst/>
          <a:gdLst/>
          <a:ahLst/>
          <a:cxnLst/>
          <a:rect l="0" t="0" r="0" b="0"/>
          <a:pathLst>
            <a:path>
              <a:moveTo>
                <a:pt x="45720" y="0"/>
              </a:moveTo>
              <a:lnTo>
                <a:pt x="45720" y="439538"/>
              </a:lnTo>
              <a:lnTo>
                <a:pt x="70497" y="439538"/>
              </a:lnTo>
              <a:lnTo>
                <a:pt x="70497" y="58233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4314862" y="883980"/>
          <a:ext cx="1774691" cy="579487"/>
        </a:xfrm>
        <a:custGeom>
          <a:avLst/>
          <a:gdLst/>
          <a:ahLst/>
          <a:cxnLst/>
          <a:rect l="0" t="0" r="0" b="0"/>
          <a:pathLst>
            <a:path>
              <a:moveTo>
                <a:pt x="1774691" y="0"/>
              </a:moveTo>
              <a:lnTo>
                <a:pt x="1774691" y="436696"/>
              </a:lnTo>
              <a:lnTo>
                <a:pt x="0" y="436696"/>
              </a:lnTo>
              <a:lnTo>
                <a:pt x="0" y="579487"/>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2470699" y="883980"/>
          <a:ext cx="3618854" cy="582330"/>
        </a:xfrm>
        <a:custGeom>
          <a:avLst/>
          <a:gdLst/>
          <a:ahLst/>
          <a:cxnLst/>
          <a:rect l="0" t="0" r="0" b="0"/>
          <a:pathLst>
            <a:path>
              <a:moveTo>
                <a:pt x="3618854" y="0"/>
              </a:moveTo>
              <a:lnTo>
                <a:pt x="3618854" y="439538"/>
              </a:lnTo>
              <a:lnTo>
                <a:pt x="0" y="439538"/>
              </a:lnTo>
              <a:lnTo>
                <a:pt x="0" y="58233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720486" y="883980"/>
          <a:ext cx="5369067" cy="582330"/>
        </a:xfrm>
        <a:custGeom>
          <a:avLst/>
          <a:gdLst/>
          <a:ahLst/>
          <a:cxnLst/>
          <a:rect l="0" t="0" r="0" b="0"/>
          <a:pathLst>
            <a:path>
              <a:moveTo>
                <a:pt x="5369067" y="0"/>
              </a:moveTo>
              <a:lnTo>
                <a:pt x="5369067" y="439538"/>
              </a:lnTo>
              <a:lnTo>
                <a:pt x="0" y="439538"/>
              </a:lnTo>
              <a:lnTo>
                <a:pt x="0" y="582330"/>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4046632" y="532428"/>
          <a:ext cx="4085843" cy="351552"/>
        </a:xfrm>
        <a:prstGeom prst="rect">
          <a:avLst/>
        </a:prstGeom>
        <a:solidFill>
          <a:srgbClr val="FEECFB"/>
        </a:solidFill>
        <a:ln w="12700" cap="flat" cmpd="sng" algn="ctr">
          <a:solidFill>
            <a:srgbClr val="FF3399"/>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endParaRPr kumimoji="0" lang="ar-SY" sz="2400" b="1" i="0" u="none" strike="noStrike" kern="1200" cap="none" spc="0" normalizeH="0" baseline="0" noProof="0" dirty="0">
            <a:ln>
              <a:noFill/>
            </a:ln>
            <a:solidFill>
              <a:srgbClr val="FF3399"/>
            </a:solidFill>
            <a:effectLst/>
            <a:uLnTx/>
            <a:uFillTx/>
            <a:latin typeface="Alexandria"/>
            <a:ea typeface="+mn-ea"/>
            <a:cs typeface="+mn-cs"/>
          </a:endParaRPr>
        </a:p>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srgbClr val="FF3399"/>
              </a:solidFill>
              <a:effectLst/>
              <a:uLnTx/>
              <a:uFillTx/>
              <a:latin typeface="Alexandria"/>
              <a:ea typeface="+mn-ea"/>
              <a:cs typeface="+mn-cs"/>
            </a:rPr>
            <a:t>Supplier Evaluation Criteria</a:t>
          </a:r>
        </a:p>
        <a:p>
          <a:pPr marL="0" lvl="0" indent="0" algn="ctr" defTabSz="1066800">
            <a:lnSpc>
              <a:spcPct val="90000"/>
            </a:lnSpc>
            <a:spcBef>
              <a:spcPct val="0"/>
            </a:spcBef>
            <a:spcAft>
              <a:spcPct val="35000"/>
            </a:spcAft>
            <a:buNone/>
          </a:pPr>
          <a:endParaRPr kumimoji="0" lang="en-US" sz="2400" b="1" i="0" u="none" strike="noStrike" kern="1200" cap="none" spc="0" normalizeH="0" baseline="0" noProof="0" dirty="0">
            <a:ln>
              <a:noFill/>
            </a:ln>
            <a:solidFill>
              <a:srgbClr val="FF3399"/>
            </a:solidFill>
            <a:effectLst/>
            <a:uLnTx/>
            <a:uFillTx/>
            <a:latin typeface="Alexandria"/>
            <a:ea typeface="+mn-ea"/>
            <a:cs typeface="+mn-cs"/>
          </a:endParaRPr>
        </a:p>
      </dsp:txBody>
      <dsp:txXfrm>
        <a:off x="4046632" y="532428"/>
        <a:ext cx="4085843" cy="351552"/>
      </dsp:txXfrm>
    </dsp:sp>
    <dsp:sp modelId="{97694678-A37C-46CC-A8CA-783C42A8AE40}">
      <dsp:nvSpPr>
        <dsp:cNvPr id="0" name=""/>
        <dsp:cNvSpPr/>
      </dsp:nvSpPr>
      <dsp:spPr>
        <a:xfrm>
          <a:off x="3524" y="1466310"/>
          <a:ext cx="1433923" cy="3522973"/>
        </a:xfrm>
        <a:prstGeom prst="rect">
          <a:avLst/>
        </a:prstGeom>
        <a:solidFill>
          <a:srgbClr val="FFE1FF"/>
        </a:solidFill>
        <a:ln w="12700" cap="flat" cmpd="sng" algn="ctr">
          <a:solidFill>
            <a:srgbClr val="FF3399"/>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600"/>
            </a:spcAft>
            <a:buNone/>
          </a:pPr>
          <a:r>
            <a:rPr lang="en-US" sz="2000" b="1" kern="1200" dirty="0">
              <a:solidFill>
                <a:schemeClr val="tx1"/>
              </a:solidFill>
              <a:latin typeface="Alexandria"/>
            </a:rPr>
            <a:t>Legal &amp; Ownership:</a:t>
          </a:r>
        </a:p>
        <a:p>
          <a:pPr marL="0" lvl="0" indent="0" algn="ctr" defTabSz="889000">
            <a:lnSpc>
              <a:spcPct val="90000"/>
            </a:lnSpc>
            <a:spcBef>
              <a:spcPct val="0"/>
            </a:spcBef>
            <a:spcAft>
              <a:spcPts val="600"/>
            </a:spcAft>
            <a:buNone/>
          </a:pPr>
          <a:r>
            <a:rPr lang="en-US" sz="2000" b="0" kern="1200" dirty="0">
              <a:solidFill>
                <a:schemeClr val="tx1"/>
              </a:solidFill>
              <a:latin typeface="Alexandria"/>
            </a:rPr>
            <a:t>Verify provider’s legitimacy and stability</a:t>
          </a:r>
          <a:r>
            <a:rPr lang="en-US" sz="2400" b="0" kern="1200" dirty="0">
              <a:solidFill>
                <a:schemeClr val="tx1"/>
              </a:solidFill>
              <a:latin typeface="Alexandria"/>
            </a:rPr>
            <a:t>.</a:t>
          </a:r>
          <a:endParaRPr lang="en-US" sz="2000" b="0" kern="1200" dirty="0">
            <a:solidFill>
              <a:schemeClr val="tx1"/>
            </a:solidFill>
            <a:latin typeface="Alexandria"/>
          </a:endParaRPr>
        </a:p>
      </dsp:txBody>
      <dsp:txXfrm>
        <a:off x="3524" y="1466310"/>
        <a:ext cx="1433923" cy="3522973"/>
      </dsp:txXfrm>
    </dsp:sp>
    <dsp:sp modelId="{9564A198-A897-487B-9FC3-7E19F171EFC8}">
      <dsp:nvSpPr>
        <dsp:cNvPr id="0" name=""/>
        <dsp:cNvSpPr/>
      </dsp:nvSpPr>
      <dsp:spPr>
        <a:xfrm>
          <a:off x="1714585" y="1466310"/>
          <a:ext cx="1512227" cy="3504730"/>
        </a:xfrm>
        <a:prstGeom prst="rect">
          <a:avLst/>
        </a:prstGeom>
        <a:solidFill>
          <a:srgbClr val="EB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1200"/>
            </a:spcAft>
            <a:buNone/>
          </a:pPr>
          <a:r>
            <a:rPr lang="en-US" sz="2000" b="1" kern="1200" dirty="0">
              <a:solidFill>
                <a:schemeClr val="tx1"/>
              </a:solidFill>
              <a:latin typeface="Alexandria"/>
            </a:rPr>
            <a:t>Technical Competence:</a:t>
          </a:r>
        </a:p>
        <a:p>
          <a:pPr marL="0" lvl="0" indent="0" algn="ctr" defTabSz="889000">
            <a:lnSpc>
              <a:spcPct val="90000"/>
            </a:lnSpc>
            <a:spcBef>
              <a:spcPct val="0"/>
            </a:spcBef>
            <a:spcAft>
              <a:spcPts val="1200"/>
            </a:spcAft>
            <a:buNone/>
          </a:pPr>
          <a:r>
            <a:rPr lang="en-US" sz="2000" b="0" kern="1200" dirty="0">
              <a:solidFill>
                <a:schemeClr val="tx1"/>
              </a:solidFill>
              <a:latin typeface="Alexandria"/>
            </a:rPr>
            <a:t>Assess specialization, skills, and innovation.</a:t>
          </a:r>
        </a:p>
      </dsp:txBody>
      <dsp:txXfrm>
        <a:off x="1714585" y="1466310"/>
        <a:ext cx="1512227" cy="3504730"/>
      </dsp:txXfrm>
    </dsp:sp>
    <dsp:sp modelId="{29DF606C-C783-4F55-8476-F1AFA9D54F74}">
      <dsp:nvSpPr>
        <dsp:cNvPr id="0" name=""/>
        <dsp:cNvSpPr/>
      </dsp:nvSpPr>
      <dsp:spPr>
        <a:xfrm>
          <a:off x="3517862" y="1463468"/>
          <a:ext cx="1593999" cy="3573827"/>
        </a:xfrm>
        <a:prstGeom prst="rect">
          <a:avLst/>
        </a:prstGeom>
        <a:solidFill>
          <a:schemeClr val="accent4">
            <a:lumMod val="20000"/>
            <a:lumOff val="80000"/>
          </a:scheme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en-US" sz="2000" b="1" i="0" kern="1200" dirty="0">
            <a:solidFill>
              <a:schemeClr val="tx1"/>
            </a:solidFill>
          </a:endParaRPr>
        </a:p>
        <a:p>
          <a:pPr marL="0" lvl="0" indent="0" algn="ctr" defTabSz="889000">
            <a:lnSpc>
              <a:spcPct val="90000"/>
            </a:lnSpc>
            <a:spcBef>
              <a:spcPct val="0"/>
            </a:spcBef>
            <a:spcAft>
              <a:spcPct val="35000"/>
            </a:spcAft>
            <a:buNone/>
          </a:pPr>
          <a:r>
            <a:rPr lang="en-US" sz="2000" b="1" i="0" kern="1200" dirty="0">
              <a:solidFill>
                <a:schemeClr val="tx1"/>
              </a:solidFill>
              <a:latin typeface="Alexandria"/>
            </a:rPr>
            <a:t>Financial Capacity:</a:t>
          </a:r>
        </a:p>
        <a:p>
          <a:pPr marL="0" lvl="0" indent="0" algn="ctr" defTabSz="889000">
            <a:lnSpc>
              <a:spcPct val="90000"/>
            </a:lnSpc>
            <a:spcBef>
              <a:spcPct val="0"/>
            </a:spcBef>
            <a:spcAft>
              <a:spcPct val="35000"/>
            </a:spcAft>
            <a:buNone/>
          </a:pPr>
          <a:r>
            <a:rPr lang="en-US" sz="2000" b="0" i="0" kern="1200" dirty="0">
              <a:solidFill>
                <a:schemeClr val="tx1"/>
              </a:solidFill>
              <a:latin typeface="Alexandria"/>
            </a:rPr>
            <a:t>Ensure provider can sustain operations without financial distress.</a:t>
          </a:r>
          <a:endParaRPr lang="en-US" sz="2000" b="0" kern="1200" dirty="0">
            <a:solidFill>
              <a:schemeClr val="tx1"/>
            </a:solidFill>
            <a:latin typeface="Alexandria"/>
          </a:endParaRPr>
        </a:p>
      </dsp:txBody>
      <dsp:txXfrm>
        <a:off x="3517862" y="1463468"/>
        <a:ext cx="1593999" cy="3573827"/>
      </dsp:txXfrm>
    </dsp:sp>
    <dsp:sp modelId="{B54F9E9F-12F7-42DA-98FB-6BFBE159924B}">
      <dsp:nvSpPr>
        <dsp:cNvPr id="0" name=""/>
        <dsp:cNvSpPr/>
      </dsp:nvSpPr>
      <dsp:spPr>
        <a:xfrm>
          <a:off x="5400422" y="1466310"/>
          <a:ext cx="1427817" cy="3573834"/>
        </a:xfrm>
        <a:prstGeom prst="rect">
          <a:avLst/>
        </a:prstGeom>
        <a:solidFill>
          <a:srgbClr val="BEF9A1"/>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HSSE Compliance:</a:t>
          </a:r>
        </a:p>
        <a:p>
          <a:pPr marL="0" lvl="0" indent="0" algn="ctr" defTabSz="889000">
            <a:lnSpc>
              <a:spcPct val="90000"/>
            </a:lnSpc>
            <a:spcBef>
              <a:spcPct val="0"/>
            </a:spcBef>
            <a:spcAft>
              <a:spcPct val="35000"/>
            </a:spcAft>
            <a:buNone/>
          </a:pPr>
          <a:r>
            <a:rPr lang="en-US" sz="2000" b="0" kern="1200" dirty="0">
              <a:solidFill>
                <a:schemeClr val="tx1"/>
              </a:solidFill>
              <a:latin typeface="Alexandria"/>
            </a:rPr>
            <a:t>Confirm adherence to health, safety, security, and environmental laws</a:t>
          </a:r>
          <a:r>
            <a:rPr lang="en-US" sz="2000" b="1" kern="1200" dirty="0">
              <a:solidFill>
                <a:schemeClr val="tx1"/>
              </a:solidFill>
              <a:latin typeface="Alexandria"/>
            </a:rPr>
            <a:t>.</a:t>
          </a:r>
        </a:p>
      </dsp:txBody>
      <dsp:txXfrm>
        <a:off x="5400422" y="1466310"/>
        <a:ext cx="1427817" cy="3573834"/>
      </dsp:txXfrm>
    </dsp:sp>
    <dsp:sp modelId="{1F15695E-54EE-40B7-8DAF-CAD376B0C97D}">
      <dsp:nvSpPr>
        <dsp:cNvPr id="0" name=""/>
        <dsp:cNvSpPr/>
      </dsp:nvSpPr>
      <dsp:spPr>
        <a:xfrm>
          <a:off x="7120609" y="1467296"/>
          <a:ext cx="1507807" cy="3622220"/>
        </a:xfrm>
        <a:prstGeom prst="rect">
          <a:avLst/>
        </a:prstGeom>
        <a:solidFill>
          <a:srgbClr val="F7EF81"/>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endParaRPr lang="en-US" sz="2000" b="1" kern="1200" dirty="0">
            <a:solidFill>
              <a:prstClr val="black"/>
            </a:solidFill>
            <a:latin typeface="Alexandria"/>
            <a:ea typeface="+mn-ea"/>
            <a:cs typeface="+mn-cs"/>
          </a:endParaRPr>
        </a:p>
        <a:p>
          <a:pPr marL="0" lvl="0" indent="0" algn="ctr" defTabSz="889000">
            <a:lnSpc>
              <a:spcPct val="90000"/>
            </a:lnSpc>
            <a:spcBef>
              <a:spcPct val="0"/>
            </a:spcBef>
            <a:spcAft>
              <a:spcPct val="35000"/>
            </a:spcAft>
            <a:buFont typeface="Arial" panose="020B0604020202020204" pitchFamily="34" charset="0"/>
            <a:buNone/>
          </a:pPr>
          <a:r>
            <a:rPr lang="en-US" sz="2000" b="1" kern="1200" dirty="0">
              <a:solidFill>
                <a:prstClr val="black"/>
              </a:solidFill>
              <a:latin typeface="Alexandria"/>
              <a:ea typeface="+mn-ea"/>
              <a:cs typeface="+mn-cs"/>
            </a:rPr>
            <a:t>Cultural Fit:</a:t>
          </a:r>
        </a:p>
        <a:p>
          <a:pPr marL="0" lvl="0" indent="0" algn="ctr" defTabSz="889000">
            <a:lnSpc>
              <a:spcPct val="90000"/>
            </a:lnSpc>
            <a:spcBef>
              <a:spcPct val="0"/>
            </a:spcBef>
            <a:spcAft>
              <a:spcPct val="35000"/>
            </a:spcAft>
            <a:buFont typeface="Arial" panose="020B0604020202020204" pitchFamily="34" charset="0"/>
            <a:buNone/>
          </a:pPr>
          <a:r>
            <a:rPr lang="en-US" sz="2000" b="0" kern="1200" dirty="0">
              <a:solidFill>
                <a:prstClr val="black"/>
              </a:solidFill>
              <a:latin typeface="Alexandria"/>
              <a:ea typeface="+mn-ea"/>
              <a:cs typeface="+mn-cs"/>
            </a:rPr>
            <a:t>Align provider’s values with organizational ethics and workplace culture.</a:t>
          </a:r>
          <a:r>
            <a:rPr lang="en-US" sz="2000" b="0" kern="1200" dirty="0">
              <a:latin typeface="Alexandria"/>
            </a:rPr>
            <a:t>.</a:t>
          </a:r>
        </a:p>
      </dsp:txBody>
      <dsp:txXfrm>
        <a:off x="7120609" y="1467296"/>
        <a:ext cx="1507807" cy="3622220"/>
      </dsp:txXfrm>
    </dsp:sp>
    <dsp:sp modelId="{456FEFDC-C992-4B4E-A0E4-CF6BF4F02733}">
      <dsp:nvSpPr>
        <dsp:cNvPr id="0" name=""/>
        <dsp:cNvSpPr/>
      </dsp:nvSpPr>
      <dsp:spPr>
        <a:xfrm>
          <a:off x="8830840" y="1473294"/>
          <a:ext cx="1359916" cy="3682233"/>
        </a:xfrm>
        <a:prstGeom prst="rect">
          <a:avLst/>
        </a:prstGeom>
        <a:solidFill>
          <a:schemeClr val="bg2"/>
        </a:solidFill>
        <a:ln w="12700" cap="flat" cmpd="sng" algn="ctr">
          <a:solidFill>
            <a:schemeClr val="bg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Innovation &amp; Technology</a:t>
          </a:r>
          <a:r>
            <a:rPr lang="en-US" sz="2000" kern="1200" dirty="0">
              <a:solidFill>
                <a:schemeClr val="tx1"/>
              </a:solidFill>
              <a:latin typeface="Alexandria"/>
            </a:rPr>
            <a:t>:</a:t>
          </a:r>
        </a:p>
        <a:p>
          <a:pPr marL="0" lvl="0" indent="0" algn="ctr" defTabSz="889000">
            <a:lnSpc>
              <a:spcPct val="90000"/>
            </a:lnSpc>
            <a:spcBef>
              <a:spcPct val="0"/>
            </a:spcBef>
            <a:spcAft>
              <a:spcPct val="35000"/>
            </a:spcAft>
            <a:buNone/>
          </a:pPr>
          <a:r>
            <a:rPr lang="en-US" sz="2000" kern="1200" dirty="0">
              <a:solidFill>
                <a:schemeClr val="tx1"/>
              </a:solidFill>
              <a:latin typeface="Alexandria"/>
            </a:rPr>
            <a:t>Evaluate use of </a:t>
          </a:r>
          <a:r>
            <a:rPr lang="en-US" sz="2000" b="1" kern="1200" dirty="0">
              <a:solidFill>
                <a:schemeClr val="tx1"/>
              </a:solidFill>
              <a:latin typeface="Alexandria"/>
            </a:rPr>
            <a:t>AI, IoT, automation, or predictive analytics</a:t>
          </a:r>
          <a:r>
            <a:rPr lang="en-US" sz="1500" kern="1200" dirty="0"/>
            <a:t>.</a:t>
          </a:r>
        </a:p>
      </dsp:txBody>
      <dsp:txXfrm>
        <a:off x="8830840" y="1473294"/>
        <a:ext cx="1359916" cy="3682233"/>
      </dsp:txXfrm>
    </dsp:sp>
    <dsp:sp modelId="{88CA111B-7BE1-481B-B890-DE3144DF722C}">
      <dsp:nvSpPr>
        <dsp:cNvPr id="0" name=""/>
        <dsp:cNvSpPr/>
      </dsp:nvSpPr>
      <dsp:spPr>
        <a:xfrm>
          <a:off x="10368145" y="1482133"/>
          <a:ext cx="1634402" cy="3683702"/>
        </a:xfrm>
        <a:prstGeom prst="rect">
          <a:avLst/>
        </a:prstGeom>
        <a:solidFill>
          <a:srgbClr val="CCECFF"/>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Social Responsibility</a:t>
          </a:r>
          <a:r>
            <a:rPr lang="en-US" sz="2000" kern="1200" dirty="0">
              <a:solidFill>
                <a:schemeClr val="tx1"/>
              </a:solidFill>
              <a:latin typeface="Alexandria"/>
            </a:rPr>
            <a:t>:</a:t>
          </a:r>
        </a:p>
        <a:p>
          <a:pPr marL="0" lvl="0" indent="0" algn="ctr" defTabSz="889000">
            <a:lnSpc>
              <a:spcPct val="90000"/>
            </a:lnSpc>
            <a:spcBef>
              <a:spcPct val="0"/>
            </a:spcBef>
            <a:spcAft>
              <a:spcPct val="35000"/>
            </a:spcAft>
            <a:buNone/>
          </a:pPr>
          <a:r>
            <a:rPr lang="en-US" sz="2000" b="0" kern="1200" dirty="0">
              <a:solidFill>
                <a:schemeClr val="tx1"/>
              </a:solidFill>
              <a:latin typeface="Alexandria"/>
            </a:rPr>
            <a:t>Assess community impact and ethical practices</a:t>
          </a:r>
          <a:r>
            <a:rPr lang="en-US" sz="2000" kern="1200" dirty="0">
              <a:solidFill>
                <a:schemeClr val="tx1"/>
              </a:solidFill>
              <a:latin typeface="Alexandria"/>
            </a:rPr>
            <a:t>.</a:t>
          </a:r>
        </a:p>
      </dsp:txBody>
      <dsp:txXfrm>
        <a:off x="10368145" y="1482133"/>
        <a:ext cx="1634402" cy="36837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83A9C6-26F8-4A96-9BDC-7BF35FA97E4F}">
      <dsp:nvSpPr>
        <dsp:cNvPr id="0" name=""/>
        <dsp:cNvSpPr/>
      </dsp:nvSpPr>
      <dsp:spPr>
        <a:xfrm>
          <a:off x="8961756" y="3438274"/>
          <a:ext cx="2032230" cy="483578"/>
        </a:xfrm>
        <a:custGeom>
          <a:avLst/>
          <a:gdLst/>
          <a:ahLst/>
          <a:cxnLst/>
          <a:rect l="0" t="0" r="0" b="0"/>
          <a:pathLst>
            <a:path>
              <a:moveTo>
                <a:pt x="0" y="0"/>
              </a:moveTo>
              <a:lnTo>
                <a:pt x="0" y="329544"/>
              </a:lnTo>
              <a:lnTo>
                <a:pt x="2032230" y="329544"/>
              </a:lnTo>
              <a:lnTo>
                <a:pt x="2032230" y="4835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03EAA37-76B1-4C52-B83B-6C6552017616}">
      <dsp:nvSpPr>
        <dsp:cNvPr id="0" name=""/>
        <dsp:cNvSpPr/>
      </dsp:nvSpPr>
      <dsp:spPr>
        <a:xfrm>
          <a:off x="8916036" y="3438274"/>
          <a:ext cx="91440" cy="483578"/>
        </a:xfrm>
        <a:custGeom>
          <a:avLst/>
          <a:gdLst/>
          <a:ahLst/>
          <a:cxnLst/>
          <a:rect l="0" t="0" r="0" b="0"/>
          <a:pathLst>
            <a:path>
              <a:moveTo>
                <a:pt x="45720" y="0"/>
              </a:moveTo>
              <a:lnTo>
                <a:pt x="45720" y="4835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165A87D-335A-47C2-9784-0F2909105A99}">
      <dsp:nvSpPr>
        <dsp:cNvPr id="0" name=""/>
        <dsp:cNvSpPr/>
      </dsp:nvSpPr>
      <dsp:spPr>
        <a:xfrm>
          <a:off x="6929525" y="3438274"/>
          <a:ext cx="2032230" cy="483578"/>
        </a:xfrm>
        <a:custGeom>
          <a:avLst/>
          <a:gdLst/>
          <a:ahLst/>
          <a:cxnLst/>
          <a:rect l="0" t="0" r="0" b="0"/>
          <a:pathLst>
            <a:path>
              <a:moveTo>
                <a:pt x="2032230" y="0"/>
              </a:moveTo>
              <a:lnTo>
                <a:pt x="2032230" y="329544"/>
              </a:lnTo>
              <a:lnTo>
                <a:pt x="0" y="329544"/>
              </a:lnTo>
              <a:lnTo>
                <a:pt x="0" y="4835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291F74-79B6-43FA-AB7B-EB9F9B3412D2}">
      <dsp:nvSpPr>
        <dsp:cNvPr id="0" name=""/>
        <dsp:cNvSpPr/>
      </dsp:nvSpPr>
      <dsp:spPr>
        <a:xfrm>
          <a:off x="5913410" y="1898859"/>
          <a:ext cx="3048346" cy="483578"/>
        </a:xfrm>
        <a:custGeom>
          <a:avLst/>
          <a:gdLst/>
          <a:ahLst/>
          <a:cxnLst/>
          <a:rect l="0" t="0" r="0" b="0"/>
          <a:pathLst>
            <a:path>
              <a:moveTo>
                <a:pt x="0" y="0"/>
              </a:moveTo>
              <a:lnTo>
                <a:pt x="0" y="329544"/>
              </a:lnTo>
              <a:lnTo>
                <a:pt x="3048346" y="329544"/>
              </a:lnTo>
              <a:lnTo>
                <a:pt x="3048346" y="48357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4F1670-C470-430B-A6B9-ABC6DDEA8E99}">
      <dsp:nvSpPr>
        <dsp:cNvPr id="0" name=""/>
        <dsp:cNvSpPr/>
      </dsp:nvSpPr>
      <dsp:spPr>
        <a:xfrm>
          <a:off x="2865064" y="3438274"/>
          <a:ext cx="2032230" cy="483578"/>
        </a:xfrm>
        <a:custGeom>
          <a:avLst/>
          <a:gdLst/>
          <a:ahLst/>
          <a:cxnLst/>
          <a:rect l="0" t="0" r="0" b="0"/>
          <a:pathLst>
            <a:path>
              <a:moveTo>
                <a:pt x="0" y="0"/>
              </a:moveTo>
              <a:lnTo>
                <a:pt x="0" y="329544"/>
              </a:lnTo>
              <a:lnTo>
                <a:pt x="2032230" y="329544"/>
              </a:lnTo>
              <a:lnTo>
                <a:pt x="2032230" y="4835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F360C1A-E687-40E6-8090-D3DF30EB69A6}">
      <dsp:nvSpPr>
        <dsp:cNvPr id="0" name=""/>
        <dsp:cNvSpPr/>
      </dsp:nvSpPr>
      <dsp:spPr>
        <a:xfrm>
          <a:off x="2819344" y="3438274"/>
          <a:ext cx="91440" cy="483578"/>
        </a:xfrm>
        <a:custGeom>
          <a:avLst/>
          <a:gdLst/>
          <a:ahLst/>
          <a:cxnLst/>
          <a:rect l="0" t="0" r="0" b="0"/>
          <a:pathLst>
            <a:path>
              <a:moveTo>
                <a:pt x="45720" y="0"/>
              </a:moveTo>
              <a:lnTo>
                <a:pt x="45720" y="4835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6B3A3C-AF6E-4DC0-B2DF-B6454CA2C051}">
      <dsp:nvSpPr>
        <dsp:cNvPr id="0" name=""/>
        <dsp:cNvSpPr/>
      </dsp:nvSpPr>
      <dsp:spPr>
        <a:xfrm>
          <a:off x="832833" y="3438274"/>
          <a:ext cx="2032230" cy="483578"/>
        </a:xfrm>
        <a:custGeom>
          <a:avLst/>
          <a:gdLst/>
          <a:ahLst/>
          <a:cxnLst/>
          <a:rect l="0" t="0" r="0" b="0"/>
          <a:pathLst>
            <a:path>
              <a:moveTo>
                <a:pt x="2032230" y="0"/>
              </a:moveTo>
              <a:lnTo>
                <a:pt x="2032230" y="329544"/>
              </a:lnTo>
              <a:lnTo>
                <a:pt x="0" y="329544"/>
              </a:lnTo>
              <a:lnTo>
                <a:pt x="0" y="483578"/>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93EAA8-76AE-46D7-9622-CCAF9680103C}">
      <dsp:nvSpPr>
        <dsp:cNvPr id="0" name=""/>
        <dsp:cNvSpPr/>
      </dsp:nvSpPr>
      <dsp:spPr>
        <a:xfrm>
          <a:off x="2865064" y="1898859"/>
          <a:ext cx="3048346" cy="483578"/>
        </a:xfrm>
        <a:custGeom>
          <a:avLst/>
          <a:gdLst/>
          <a:ahLst/>
          <a:cxnLst/>
          <a:rect l="0" t="0" r="0" b="0"/>
          <a:pathLst>
            <a:path>
              <a:moveTo>
                <a:pt x="3048346" y="0"/>
              </a:moveTo>
              <a:lnTo>
                <a:pt x="3048346" y="329544"/>
              </a:lnTo>
              <a:lnTo>
                <a:pt x="0" y="329544"/>
              </a:lnTo>
              <a:lnTo>
                <a:pt x="0" y="48357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4D4AF4-7C22-4433-815D-C409A8383953}">
      <dsp:nvSpPr>
        <dsp:cNvPr id="0" name=""/>
        <dsp:cNvSpPr/>
      </dsp:nvSpPr>
      <dsp:spPr>
        <a:xfrm>
          <a:off x="4687659" y="843023"/>
          <a:ext cx="2451502" cy="1055836"/>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2B94DF9-CDF8-43FE-8346-E81FFDD85EFA}">
      <dsp:nvSpPr>
        <dsp:cNvPr id="0" name=""/>
        <dsp:cNvSpPr/>
      </dsp:nvSpPr>
      <dsp:spPr>
        <a:xfrm>
          <a:off x="4872407" y="1018534"/>
          <a:ext cx="2451502" cy="1055836"/>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1" kern="1200">
              <a:latin typeface="Alexandria"/>
            </a:rPr>
            <a:t>Maintenance Methods</a:t>
          </a:r>
          <a:endParaRPr lang="en-US" sz="2200" b="1" kern="1200" dirty="0">
            <a:latin typeface="Alexandria"/>
          </a:endParaRPr>
        </a:p>
      </dsp:txBody>
      <dsp:txXfrm>
        <a:off x="4903331" y="1049458"/>
        <a:ext cx="2389654" cy="993988"/>
      </dsp:txXfrm>
    </dsp:sp>
    <dsp:sp modelId="{D08A57A1-D413-4DE1-A878-E0173B9D00EF}">
      <dsp:nvSpPr>
        <dsp:cNvPr id="0" name=""/>
        <dsp:cNvSpPr/>
      </dsp:nvSpPr>
      <dsp:spPr>
        <a:xfrm>
          <a:off x="2033697" y="2382438"/>
          <a:ext cx="1662734" cy="1055836"/>
        </a:xfrm>
        <a:prstGeom prst="roundRect">
          <a:avLst>
            <a:gd name="adj" fmla="val 10000"/>
          </a:avLst>
        </a:prstGeom>
        <a:solidFill>
          <a:srgbClr val="0070C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94A1C4E-9F9F-49BD-9A4C-E4AE44FAEADA}">
      <dsp:nvSpPr>
        <dsp:cNvPr id="0" name=""/>
        <dsp:cNvSpPr/>
      </dsp:nvSpPr>
      <dsp:spPr>
        <a:xfrm>
          <a:off x="2218445" y="2557949"/>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Preventive Maintenance</a:t>
          </a:r>
        </a:p>
      </dsp:txBody>
      <dsp:txXfrm>
        <a:off x="2249369" y="2588873"/>
        <a:ext cx="1600886" cy="993988"/>
      </dsp:txXfrm>
    </dsp:sp>
    <dsp:sp modelId="{75280648-93DC-4B04-83DC-A97033083AEC}">
      <dsp:nvSpPr>
        <dsp:cNvPr id="0" name=""/>
        <dsp:cNvSpPr/>
      </dsp:nvSpPr>
      <dsp:spPr>
        <a:xfrm>
          <a:off x="1466" y="3921853"/>
          <a:ext cx="1662734" cy="105583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03D9B99-F9FE-42F1-A67F-7CA61D87505E}">
      <dsp:nvSpPr>
        <dsp:cNvPr id="0" name=""/>
        <dsp:cNvSpPr/>
      </dsp:nvSpPr>
      <dsp:spPr>
        <a:xfrm>
          <a:off x="186214" y="4097364"/>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a:rPr>
            <a:t>Scheduled Maintenance</a:t>
          </a:r>
        </a:p>
      </dsp:txBody>
      <dsp:txXfrm>
        <a:off x="217138" y="4128288"/>
        <a:ext cx="1600886" cy="993988"/>
      </dsp:txXfrm>
    </dsp:sp>
    <dsp:sp modelId="{9DDDBFC0-868A-4552-AE1B-EF0DEC0BEBDB}">
      <dsp:nvSpPr>
        <dsp:cNvPr id="0" name=""/>
        <dsp:cNvSpPr/>
      </dsp:nvSpPr>
      <dsp:spPr>
        <a:xfrm>
          <a:off x="2033697" y="3921853"/>
          <a:ext cx="1662734" cy="105583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753C39E-7397-46DF-8D1E-67B01E1B028F}">
      <dsp:nvSpPr>
        <dsp:cNvPr id="0" name=""/>
        <dsp:cNvSpPr/>
      </dsp:nvSpPr>
      <dsp:spPr>
        <a:xfrm>
          <a:off x="2218445" y="4097364"/>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a:rPr>
            <a:t>Condition-Based</a:t>
          </a:r>
          <a:r>
            <a:rPr lang="ar-SY" sz="1800" b="1" kern="1200" dirty="0">
              <a:latin typeface="Alexandria"/>
            </a:rPr>
            <a:t>  </a:t>
          </a:r>
          <a:r>
            <a:rPr lang="en-US" sz="1800" b="1" kern="1200" dirty="0">
              <a:latin typeface="Alexandria"/>
            </a:rPr>
            <a:t> Maintenance</a:t>
          </a:r>
        </a:p>
      </dsp:txBody>
      <dsp:txXfrm>
        <a:off x="2249369" y="4128288"/>
        <a:ext cx="1600886" cy="993988"/>
      </dsp:txXfrm>
    </dsp:sp>
    <dsp:sp modelId="{9709B065-8067-42FC-B289-26D9727C85C4}">
      <dsp:nvSpPr>
        <dsp:cNvPr id="0" name=""/>
        <dsp:cNvSpPr/>
      </dsp:nvSpPr>
      <dsp:spPr>
        <a:xfrm>
          <a:off x="4065927" y="3921853"/>
          <a:ext cx="1662734" cy="105583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C65252C7-1674-4782-8AAF-206F03A830CF}">
      <dsp:nvSpPr>
        <dsp:cNvPr id="0" name=""/>
        <dsp:cNvSpPr/>
      </dsp:nvSpPr>
      <dsp:spPr>
        <a:xfrm>
          <a:off x="4250676" y="4097364"/>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a:rPr>
            <a:t>Shutdown Maintenance</a:t>
          </a:r>
        </a:p>
        <a:p>
          <a:pPr marL="0" lvl="0" indent="0" algn="ctr" defTabSz="800100">
            <a:lnSpc>
              <a:spcPct val="90000"/>
            </a:lnSpc>
            <a:spcBef>
              <a:spcPct val="0"/>
            </a:spcBef>
            <a:spcAft>
              <a:spcPct val="35000"/>
            </a:spcAft>
            <a:buNone/>
          </a:pPr>
          <a:endParaRPr lang="en-US" sz="1800" kern="1200" dirty="0"/>
        </a:p>
      </dsp:txBody>
      <dsp:txXfrm>
        <a:off x="4281600" y="4128288"/>
        <a:ext cx="1600886" cy="993988"/>
      </dsp:txXfrm>
    </dsp:sp>
    <dsp:sp modelId="{014DC122-F81A-4109-A43F-EA538898F5EF}">
      <dsp:nvSpPr>
        <dsp:cNvPr id="0" name=""/>
        <dsp:cNvSpPr/>
      </dsp:nvSpPr>
      <dsp:spPr>
        <a:xfrm>
          <a:off x="8130389" y="2382438"/>
          <a:ext cx="1662734" cy="1055836"/>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7F6BFE7-1C2E-4497-A093-FF8CF39B550F}">
      <dsp:nvSpPr>
        <dsp:cNvPr id="0" name=""/>
        <dsp:cNvSpPr/>
      </dsp:nvSpPr>
      <dsp:spPr>
        <a:xfrm>
          <a:off x="8315137" y="2557949"/>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Corrective Maintenance</a:t>
          </a:r>
        </a:p>
      </dsp:txBody>
      <dsp:txXfrm>
        <a:off x="8346061" y="2588873"/>
        <a:ext cx="1600886" cy="993988"/>
      </dsp:txXfrm>
    </dsp:sp>
    <dsp:sp modelId="{0B8AB1BF-CC46-4908-8488-B29A0F9B66F0}">
      <dsp:nvSpPr>
        <dsp:cNvPr id="0" name=""/>
        <dsp:cNvSpPr/>
      </dsp:nvSpPr>
      <dsp:spPr>
        <a:xfrm>
          <a:off x="6098158" y="3921853"/>
          <a:ext cx="1662734" cy="1055836"/>
        </a:xfrm>
        <a:prstGeom prst="roundRect">
          <a:avLst>
            <a:gd name="adj" fmla="val 10000"/>
          </a:avLst>
        </a:prstGeom>
        <a:solidFill>
          <a:srgbClr val="92D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E1A5BE0-CE13-4C82-92F0-B6C511586BEC}">
      <dsp:nvSpPr>
        <dsp:cNvPr id="0" name=""/>
        <dsp:cNvSpPr/>
      </dsp:nvSpPr>
      <dsp:spPr>
        <a:xfrm>
          <a:off x="6282906" y="4097364"/>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a:rPr>
            <a:t>Unplanned Maintenance</a:t>
          </a:r>
          <a:endParaRPr lang="en-US" sz="1800" kern="1200" dirty="0"/>
        </a:p>
      </dsp:txBody>
      <dsp:txXfrm>
        <a:off x="6313830" y="4128288"/>
        <a:ext cx="1600886" cy="993988"/>
      </dsp:txXfrm>
    </dsp:sp>
    <dsp:sp modelId="{0FF27F38-3CFF-4E6B-AC7D-4A86F3E7FA8B}">
      <dsp:nvSpPr>
        <dsp:cNvPr id="0" name=""/>
        <dsp:cNvSpPr/>
      </dsp:nvSpPr>
      <dsp:spPr>
        <a:xfrm>
          <a:off x="8130389" y="3921853"/>
          <a:ext cx="1662734" cy="1055836"/>
        </a:xfrm>
        <a:prstGeom prst="roundRect">
          <a:avLst>
            <a:gd name="adj" fmla="val 10000"/>
          </a:avLst>
        </a:prstGeom>
        <a:solidFill>
          <a:srgbClr val="92D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07E703A-99E5-4F7D-98A4-1CA7E3121EBA}">
      <dsp:nvSpPr>
        <dsp:cNvPr id="0" name=""/>
        <dsp:cNvSpPr/>
      </dsp:nvSpPr>
      <dsp:spPr>
        <a:xfrm>
          <a:off x="8315137" y="4097364"/>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a:rPr>
            <a:t>Breakdown Maintenance</a:t>
          </a:r>
          <a:endParaRPr lang="en-US" sz="1800" kern="1200" dirty="0"/>
        </a:p>
      </dsp:txBody>
      <dsp:txXfrm>
        <a:off x="8346061" y="4128288"/>
        <a:ext cx="1600886" cy="993988"/>
      </dsp:txXfrm>
    </dsp:sp>
    <dsp:sp modelId="{D330F9C4-4258-4BD9-9DC0-838144A8391E}">
      <dsp:nvSpPr>
        <dsp:cNvPr id="0" name=""/>
        <dsp:cNvSpPr/>
      </dsp:nvSpPr>
      <dsp:spPr>
        <a:xfrm>
          <a:off x="10162620" y="3921853"/>
          <a:ext cx="1662734" cy="1055836"/>
        </a:xfrm>
        <a:prstGeom prst="roundRect">
          <a:avLst>
            <a:gd name="adj" fmla="val 10000"/>
          </a:avLst>
        </a:prstGeom>
        <a:solidFill>
          <a:srgbClr val="92D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81526F6-C056-43AA-8B34-005B8427D30A}">
      <dsp:nvSpPr>
        <dsp:cNvPr id="0" name=""/>
        <dsp:cNvSpPr/>
      </dsp:nvSpPr>
      <dsp:spPr>
        <a:xfrm>
          <a:off x="10347368" y="4097364"/>
          <a:ext cx="1662734" cy="105583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Alexandria"/>
            </a:rPr>
            <a:t>Emergency Maintenance</a:t>
          </a:r>
          <a:endParaRPr lang="en-US" sz="1800" kern="1200" dirty="0"/>
        </a:p>
      </dsp:txBody>
      <dsp:txXfrm>
        <a:off x="10378292" y="4128288"/>
        <a:ext cx="1600886" cy="9939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A5336-2590-4603-90B3-357F9437752D}">
      <dsp:nvSpPr>
        <dsp:cNvPr id="0" name=""/>
        <dsp:cNvSpPr/>
      </dsp:nvSpPr>
      <dsp:spPr>
        <a:xfrm>
          <a:off x="9683448" y="1532880"/>
          <a:ext cx="2201443" cy="220180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640A12-3D4C-40BA-A7C1-86EA1C27ED23}">
      <dsp:nvSpPr>
        <dsp:cNvPr id="0" name=""/>
        <dsp:cNvSpPr/>
      </dsp:nvSpPr>
      <dsp:spPr>
        <a:xfrm>
          <a:off x="9756087" y="1606287"/>
          <a:ext cx="2054992" cy="2054990"/>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5. Select the Appropriate Maintenance Approach</a:t>
          </a:r>
        </a:p>
      </dsp:txBody>
      <dsp:txXfrm>
        <a:off x="10050159" y="1899912"/>
        <a:ext cx="1468019" cy="1467740"/>
      </dsp:txXfrm>
    </dsp:sp>
    <dsp:sp modelId="{A036044C-988C-4C53-9624-0FC81C76C330}">
      <dsp:nvSpPr>
        <dsp:cNvPr id="0" name=""/>
        <dsp:cNvSpPr/>
      </dsp:nvSpPr>
      <dsp:spPr>
        <a:xfrm>
          <a:off x="9756087" y="3775250"/>
          <a:ext cx="2054992" cy="1206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l" defTabSz="889000">
            <a:lnSpc>
              <a:spcPct val="90000"/>
            </a:lnSpc>
            <a:spcBef>
              <a:spcPct val="0"/>
            </a:spcBef>
            <a:spcAft>
              <a:spcPct val="15000"/>
            </a:spcAft>
            <a:buChar char="•"/>
          </a:pPr>
          <a:endParaRPr lang="en-US" sz="2000" b="1" kern="1200">
            <a:latin typeface="Alexandria"/>
          </a:endParaRPr>
        </a:p>
      </dsp:txBody>
      <dsp:txXfrm>
        <a:off x="9756087" y="3775250"/>
        <a:ext cx="2054992" cy="1206954"/>
      </dsp:txXfrm>
    </dsp:sp>
    <dsp:sp modelId="{A3DD608D-FD2C-4742-81ED-BE9345ACB55E}">
      <dsp:nvSpPr>
        <dsp:cNvPr id="0" name=""/>
        <dsp:cNvSpPr/>
      </dsp:nvSpPr>
      <dsp:spPr>
        <a:xfrm rot="2700000">
          <a:off x="7407149" y="1532995"/>
          <a:ext cx="2201188" cy="2201188"/>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9657D-E6D7-4F99-9F68-E9F998E53E96}">
      <dsp:nvSpPr>
        <dsp:cNvPr id="0" name=""/>
        <dsp:cNvSpPr/>
      </dsp:nvSpPr>
      <dsp:spPr>
        <a:xfrm>
          <a:off x="7482004" y="1606287"/>
          <a:ext cx="2054992" cy="2054990"/>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4. Define Required Maintenance Scope</a:t>
          </a:r>
        </a:p>
      </dsp:txBody>
      <dsp:txXfrm>
        <a:off x="7774905" y="1899912"/>
        <a:ext cx="1468019" cy="1467740"/>
      </dsp:txXfrm>
    </dsp:sp>
    <dsp:sp modelId="{F2F93255-8950-4B4D-B548-859B9E0DCF5F}">
      <dsp:nvSpPr>
        <dsp:cNvPr id="0" name=""/>
        <dsp:cNvSpPr/>
      </dsp:nvSpPr>
      <dsp:spPr>
        <a:xfrm rot="2700000">
          <a:off x="5133067" y="1532995"/>
          <a:ext cx="2201188" cy="2201188"/>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D32623-60F8-4D37-9E31-F6FF28F36A7D}">
      <dsp:nvSpPr>
        <dsp:cNvPr id="0" name=""/>
        <dsp:cNvSpPr/>
      </dsp:nvSpPr>
      <dsp:spPr>
        <a:xfrm>
          <a:off x="5206750" y="1606287"/>
          <a:ext cx="2054992" cy="2054990"/>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3. Asset Condition Assessment</a:t>
          </a:r>
        </a:p>
      </dsp:txBody>
      <dsp:txXfrm>
        <a:off x="5499651" y="1899912"/>
        <a:ext cx="1468019" cy="1467740"/>
      </dsp:txXfrm>
    </dsp:sp>
    <dsp:sp modelId="{79C94FEC-4E5F-4FDC-87FD-C93DE07F4542}">
      <dsp:nvSpPr>
        <dsp:cNvPr id="0" name=""/>
        <dsp:cNvSpPr/>
      </dsp:nvSpPr>
      <dsp:spPr>
        <a:xfrm rot="2700000">
          <a:off x="2857813" y="1532995"/>
          <a:ext cx="2201188" cy="2201188"/>
        </a:xfrm>
        <a:prstGeom prst="teardrop">
          <a:avLst>
            <a:gd name="adj" fmla="val 1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B66ED6-95B4-4B0F-BA32-BA3FF5E39C31}">
      <dsp:nvSpPr>
        <dsp:cNvPr id="0" name=""/>
        <dsp:cNvSpPr/>
      </dsp:nvSpPr>
      <dsp:spPr>
        <a:xfrm>
          <a:off x="2931496" y="1606287"/>
          <a:ext cx="2054992" cy="2054990"/>
        </a:xfrm>
        <a:prstGeom prst="ellipse">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2. Define Required Performance Levels</a:t>
          </a:r>
        </a:p>
      </dsp:txBody>
      <dsp:txXfrm>
        <a:off x="3225569" y="1899912"/>
        <a:ext cx="1468019" cy="1467740"/>
      </dsp:txXfrm>
    </dsp:sp>
    <dsp:sp modelId="{3E5417F6-362D-4A93-A588-778DCFC40C04}">
      <dsp:nvSpPr>
        <dsp:cNvPr id="0" name=""/>
        <dsp:cNvSpPr/>
      </dsp:nvSpPr>
      <dsp:spPr>
        <a:xfrm rot="2700000">
          <a:off x="582558" y="1532995"/>
          <a:ext cx="2201188" cy="2201188"/>
        </a:xfrm>
        <a:prstGeom prst="teardrop">
          <a:avLst>
            <a:gd name="adj" fmla="val 1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87A227-3CA6-46FB-AF9E-3BB318F66BA7}">
      <dsp:nvSpPr>
        <dsp:cNvPr id="0" name=""/>
        <dsp:cNvSpPr/>
      </dsp:nvSpPr>
      <dsp:spPr>
        <a:xfrm>
          <a:off x="656242" y="1606287"/>
          <a:ext cx="2054992" cy="2054990"/>
        </a:xfrm>
        <a:prstGeom prst="ellipse">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1. Facility and Asset Identification</a:t>
          </a:r>
        </a:p>
      </dsp:txBody>
      <dsp:txXfrm>
        <a:off x="950315" y="1899912"/>
        <a:ext cx="1468019" cy="1467740"/>
      </dsp:txXfrm>
    </dsp:sp>
    <dsp:sp modelId="{5842E779-59AC-4243-AB95-82913138030F}">
      <dsp:nvSpPr>
        <dsp:cNvPr id="0" name=""/>
        <dsp:cNvSpPr/>
      </dsp:nvSpPr>
      <dsp:spPr>
        <a:xfrm>
          <a:off x="656242" y="3775250"/>
          <a:ext cx="2054992" cy="12069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28600" lvl="1" indent="-228600" algn="l" defTabSz="889000">
            <a:lnSpc>
              <a:spcPct val="90000"/>
            </a:lnSpc>
            <a:spcBef>
              <a:spcPct val="0"/>
            </a:spcBef>
            <a:spcAft>
              <a:spcPct val="15000"/>
            </a:spcAft>
            <a:buChar char="•"/>
          </a:pPr>
          <a:endParaRPr lang="en-US" sz="2000" b="1" kern="1200">
            <a:latin typeface="Alexandria"/>
          </a:endParaRPr>
        </a:p>
      </dsp:txBody>
      <dsp:txXfrm>
        <a:off x="656242" y="3775250"/>
        <a:ext cx="2054992" cy="12069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49889-B523-4D74-B57A-E9B7889A50A6}">
      <dsp:nvSpPr>
        <dsp:cNvPr id="0" name=""/>
        <dsp:cNvSpPr/>
      </dsp:nvSpPr>
      <dsp:spPr>
        <a:xfrm>
          <a:off x="9701096" y="1650885"/>
          <a:ext cx="2212007" cy="2212369"/>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2DBBA4-A0CE-4B3D-B6E4-711AF76C69B2}">
      <dsp:nvSpPr>
        <dsp:cNvPr id="0" name=""/>
        <dsp:cNvSpPr/>
      </dsp:nvSpPr>
      <dsp:spPr>
        <a:xfrm>
          <a:off x="9774084"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10. Monitoring, Control, and Review</a:t>
          </a:r>
        </a:p>
      </dsp:txBody>
      <dsp:txXfrm>
        <a:off x="10069568" y="2019678"/>
        <a:ext cx="1475064" cy="1474783"/>
      </dsp:txXfrm>
    </dsp:sp>
    <dsp:sp modelId="{7F83E327-0135-4854-BD2C-B4A6A6F736A2}">
      <dsp:nvSpPr>
        <dsp:cNvPr id="0" name=""/>
        <dsp:cNvSpPr/>
      </dsp:nvSpPr>
      <dsp:spPr>
        <a:xfrm rot="2700000">
          <a:off x="7413874" y="1651000"/>
          <a:ext cx="2211751" cy="2211751"/>
        </a:xfrm>
        <a:prstGeom prst="teardrop">
          <a:avLst>
            <a:gd name="adj" fmla="val 100000"/>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A7D167-A6DC-4058-93E4-E89F6FE8085D}">
      <dsp:nvSpPr>
        <dsp:cNvPr id="0" name=""/>
        <dsp:cNvSpPr/>
      </dsp:nvSpPr>
      <dsp:spPr>
        <a:xfrm>
          <a:off x="7489089"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2450223"/>
              <a:satOff val="-10194"/>
              <a:lumOff val="240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9. Maintenance Execution</a:t>
          </a:r>
        </a:p>
      </dsp:txBody>
      <dsp:txXfrm>
        <a:off x="7783395" y="2019678"/>
        <a:ext cx="1475064" cy="1474783"/>
      </dsp:txXfrm>
    </dsp:sp>
    <dsp:sp modelId="{57799616-6D59-4F65-BF3E-BA9FA4FCAA66}">
      <dsp:nvSpPr>
        <dsp:cNvPr id="0" name=""/>
        <dsp:cNvSpPr/>
      </dsp:nvSpPr>
      <dsp:spPr>
        <a:xfrm rot="2700000">
          <a:off x="5128879" y="1651000"/>
          <a:ext cx="2211751" cy="2211751"/>
        </a:xfrm>
        <a:prstGeom prst="teardrop">
          <a:avLst>
            <a:gd name="adj" fmla="val 1000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0CC655-D7C7-4C16-AFCD-50312F5A7E57}">
      <dsp:nvSpPr>
        <dsp:cNvPr id="0" name=""/>
        <dsp:cNvSpPr/>
      </dsp:nvSpPr>
      <dsp:spPr>
        <a:xfrm>
          <a:off x="5202916"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8. Mobilize Resources</a:t>
          </a:r>
        </a:p>
      </dsp:txBody>
      <dsp:txXfrm>
        <a:off x="5497222" y="2019678"/>
        <a:ext cx="1475064" cy="1474783"/>
      </dsp:txXfrm>
    </dsp:sp>
    <dsp:sp modelId="{606AD0B1-FC1C-406F-9743-A7FE9FBC772A}">
      <dsp:nvSpPr>
        <dsp:cNvPr id="0" name=""/>
        <dsp:cNvSpPr/>
      </dsp:nvSpPr>
      <dsp:spPr>
        <a:xfrm rot="2700000">
          <a:off x="2842706" y="1651000"/>
          <a:ext cx="2211751" cy="2211751"/>
        </a:xfrm>
        <a:prstGeom prst="teardrop">
          <a:avLst>
            <a:gd name="adj" fmla="val 10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E4DA0B-9D29-4060-B94E-F2E71F3A2B32}">
      <dsp:nvSpPr>
        <dsp:cNvPr id="0" name=""/>
        <dsp:cNvSpPr/>
      </dsp:nvSpPr>
      <dsp:spPr>
        <a:xfrm>
          <a:off x="2916743"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7350668"/>
              <a:satOff val="-30583"/>
              <a:lumOff val="72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7. Develop Maintenance Plans and Budgets</a:t>
          </a:r>
        </a:p>
      </dsp:txBody>
      <dsp:txXfrm>
        <a:off x="3212227" y="2019678"/>
        <a:ext cx="1475064" cy="1474783"/>
      </dsp:txXfrm>
    </dsp:sp>
    <dsp:sp modelId="{E4C8485D-7891-4202-8CA7-1120537A6E39}">
      <dsp:nvSpPr>
        <dsp:cNvPr id="0" name=""/>
        <dsp:cNvSpPr/>
      </dsp:nvSpPr>
      <dsp:spPr>
        <a:xfrm rot="2700000">
          <a:off x="556533" y="1651000"/>
          <a:ext cx="2211751" cy="2211751"/>
        </a:xfrm>
        <a:prstGeom prst="teardrop">
          <a:avLst>
            <a:gd name="adj" fmla="val 100000"/>
          </a:avLst>
        </a:prstGeom>
        <a:solidFill>
          <a:srgbClr val="FF33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0D9538-EADB-4D7D-A51B-D5AC270921B6}">
      <dsp:nvSpPr>
        <dsp:cNvPr id="0" name=""/>
        <dsp:cNvSpPr/>
      </dsp:nvSpPr>
      <dsp:spPr>
        <a:xfrm>
          <a:off x="630570" y="1724643"/>
          <a:ext cx="2064854" cy="2064852"/>
        </a:xfrm>
        <a:prstGeom prst="ellipse">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6. Determine Required Resources</a:t>
          </a:r>
        </a:p>
      </dsp:txBody>
      <dsp:txXfrm>
        <a:off x="926054" y="2019678"/>
        <a:ext cx="1475064" cy="1474783"/>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C6BF6-92C0-0F8D-9373-701A7A2EAB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FF56ED-A712-013D-010C-77A964D4A82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4B0D0F4-8C2D-E72A-80C4-03B7B1204C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4A033-E25E-AB42-8243-0F04942C38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2240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BEE6D-47D0-AE58-C9F5-685C0E6319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44F802-5920-6B67-BF45-4517DE44B02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D25D5CD-E15B-D6E7-8E40-1E5DEF35B1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0CB338-3120-BD22-19AC-3667BED083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5694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26CF8-EEC8-EBDA-A7F5-9CFD3F8A8C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1A78B2-D42D-AD59-C9C2-9EC5DA4CE5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5D42FF8-2457-89D6-B899-4F63BB5352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81FBB5-E93A-ED73-0CCB-F5215E1C15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0466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9E1F4-3134-CC8E-FCC3-42B0444D74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29AFF4-CA14-8C12-F1F0-B871A1070B0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13E04E8-BE3A-2793-EB68-F2B51D3904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F0D260-EAB3-7B79-AC3F-8653C4254D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73272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4EE18-D877-5DD0-ECE2-2EC96CA7D8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435761-B057-57B4-463A-76E637E3FEC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FD2DE92-A381-2219-ADF4-F791E079C7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2983D9-F74E-FB9D-3E82-374416882B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578935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EEA45-832E-0746-6682-0F76AF222B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AE854C-CD35-3895-7C95-B0E7EA2E306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104FDED-709A-19CF-C990-2CBAFCF23B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2820E5-3011-0485-D076-48F10A99D8C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9627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F7C15-2D1C-DF18-FBF6-6957657FB1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E3A2C3-8607-0CDA-B068-832C1206E17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A7A8B05-E2DF-5CAC-3C78-A455A6C82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C7349E-7B6F-43BA-AE43-6D5BB2509BD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22105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4D9EE-101F-5C08-35C1-92A1D7355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9B5D2-2EAF-8990-EEC6-D32BAB1A052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022E214-9136-87AF-2667-48E4182957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E57279-33C6-6B5A-A98F-220D92B44D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5662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9E9EE-1EA8-2E7A-7523-60CC261677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44F99C-EF5B-D9D0-3434-1BAF4373789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13245CE-D6B0-A6FC-B911-435B6E654E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1A7895-9E4D-A8F0-7D9C-364FF829E9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1037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D0F62-8B1D-F534-0275-2950B03429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694D1-1A2C-1784-57D4-49BFA935D9D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83807A8-0D36-D280-590E-72FA69E687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D32E4B-198D-66A8-0AC3-35ED040978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037269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68338-DE13-447A-6895-63838FFF5D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F55359-59B2-3393-1257-CA220406F80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6CA245C-E8AD-DD41-1165-AF6CEE2D21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F15F76-214B-2CA7-715B-3E71D73B3C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2254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06E1D-ACA2-BE96-12D6-1301BDB0E0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C81E9-7562-5FD3-6EE6-8576AE28829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E62A975-6A47-6390-27CA-0C37A61622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9CB3E5-53DA-4EBF-2C8D-5CC9937112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66268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D56E6-EC16-A596-393E-7A0398158F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9F5EEA-8608-936E-17F5-ABBF66BA4E7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884F139-916A-2091-A2A7-9E43620843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CCDD7E-5059-05D6-A238-80E2177FD2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95277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274D5-B9E8-2DD6-A332-6A3B8D5A8B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F15A73-D85D-CE0F-9B56-7A3994EE6F2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B3AB6C5-4C3C-2B48-0CF4-07D8E3E7FB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6F91A6-E2F0-B4D9-7434-96A14B3BF1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12326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329FB-53C1-6AC0-243C-89EC16E872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E97281-0E92-EDDA-EC69-40B29FFB1CD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C9E7DCE-0650-A4E4-6D3C-17BD57C4CA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ECF6C3-5422-6B73-CCC7-6ED5AAEF32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33409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C6367-D8F4-FD8F-A0A4-F660CBF854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8AC99C-05BE-D0B0-AF59-8EAF8A53B82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A0AEF6E-C2AB-A078-0CD0-9287442EF6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3FC615-E5C7-116F-5DE4-735F12E3E1C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5977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1F8E0-0584-9289-0C80-93564DA998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D0C567-751F-E85D-4311-69C824278E1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BC12C71-A6FD-2D18-AA53-2C41B3D5A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F4C5AA-536D-3287-82C6-ADF373A9C1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45134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2D0FF-C40F-C9D1-51BD-35BDC1AC20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F6269C-CFEB-B536-B3D3-F296A0A2BEA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E391933-C63D-BAAE-A04C-4D346CBAC4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0862E9-4C11-DA16-4251-7AC7B00DA93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19857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B1E4C-32EE-AAA0-AD86-52FD8FD504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2421C-A624-7DED-CABE-D263271296E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B89F012-09F9-5445-83E4-36E8EA97F1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A7A8D9-FBCF-BA8A-FDCF-CE9A6FA022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11510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4AE48-082A-3500-01D4-F193EE31BF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09C3F-3501-F5FE-7864-7367A9BEAE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099498-6674-87DB-7C19-DCD20E9BA5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A9A872-80B4-4456-3D04-C9BC12BC9E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168258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0164C-17CC-6E97-6538-C17E0CAD56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ADB651-063E-D9A7-F6C6-95F355B3A89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D025D05-BECE-3055-6A5A-D77BF94897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4E7DBE-952C-DE2C-3595-E1451F3E56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95802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9C6D7-26AB-93B4-EA09-ED59D5F763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E6FB13-F153-7BEA-0349-E00B5789D6F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F83F60A-CD34-C927-BECA-F2B14D152B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62DC31-59D5-BA79-20E8-CA9510714F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524768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D9C34-A8B4-8EBF-6CDE-95542059A7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997D8-A575-2F9E-C544-8EB38EC699D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AB0B43D-7E3D-90BF-CB4E-C9B13355D6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F19993-8216-2B7B-D9B8-5CF5D9A8A61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435672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6E736-E9C7-47FD-3DE2-9F081A90B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209E13-0F75-588C-FB8F-B2E4A6783FF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8E2B561-9918-7C47-4968-9DE6828AFB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BD4FF9-9D2E-7E91-1796-F811CF4D9B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824516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D5D35-9A6C-ED88-8C00-57FBEE91E1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631B90-DFB9-45B8-E59A-A76A1A5798E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437B7D1-2FB6-15A8-8346-032DB8E886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F9D0D9-09C5-E51B-E986-16BAC34EAAE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025942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5CD2F-6742-2115-6959-186B08BBEA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03ACE2-3AC6-604C-97D2-BFB85D7A9D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E33BDE7-3C75-C6E0-30C0-E0278E3A53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3CD0B-4EE6-C32E-83AE-13EE529964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72482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A24A6-1B68-957F-033F-8A4B018BC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23E164-0F8E-6DA4-C65C-530E5A17AD2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76AC15F-A1D4-FF93-8626-261EAFFB98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B226EA-A6CD-95D8-6DF7-45384613DA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85946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4A3B5-B325-27C4-AD93-4BEAE66FA2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C10E10-F847-3D70-A37D-9306EDF62AA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03681F6-0320-86A1-5D5B-BF23430B6D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580EE4-1579-60E2-98A9-145DCDE9A7B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30426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113A0-411B-657B-9F57-A4E7796069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97245C-EEB6-BF90-0A82-FDD4FF72016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53A1778-38F4-A649-03D4-F3B3C21BD5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6B42F2-70CC-2FB3-225F-07D5804102C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80103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7E65B-2D45-38EB-4C25-47C2229506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98710D-0605-79B4-A111-3BC6A41E6C5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8B790FB-A387-5A39-EE35-172FDD75B2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DBC4B1-0247-F4FE-9269-CEF76038254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06590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43CD9-C8D2-B07F-1D6D-7C417C121D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446ECA-D5DE-5BE1-89E6-43B7D770D5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5574EB9-C2A8-7428-8395-7E10DB0A4C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B64573-42B0-65AB-C1C8-EF5A3C44BE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37983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F4F8B-AAA3-F28D-F800-B815DF1CCB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D3CCE-FEC6-63C5-CBB7-1105CA21238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C9322B9-9616-CE73-145E-1373A659FE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5971E8-4A6D-EEFB-732C-F70BCEF87A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10219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9A89B-16E5-46E6-1BAA-DF8BDDB7A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448E61-6E23-F23F-0C81-BE7A693E8F6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7101D6F-CB6A-A327-771E-E26A29687C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812689-4C5F-D2F0-4CDA-D4A911330D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382265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916C0-831F-8312-8611-968220A29F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DD5BB-8AA8-D0A5-6047-ECAACD323E1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E4A0B85-BD02-3A0F-48EF-051037822E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3484AA-6EED-CCCF-FD80-F01C1EDD03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64542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316C9-9400-2202-D242-B544E4C3EE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A8E646-B6FF-992A-4655-6514BD237A4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D6B4EE3-AF5E-8C06-7584-3C420283E9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24D577-3E62-045B-694C-6B1BA1C226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57441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820BF-EC79-86D2-7D38-65833D0715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B1CFC4-9924-00C6-7FC1-EFAB7A11758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0A44EC6-9766-4C74-F62F-C0C2048FD6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D80499-DA6E-3FD7-9609-0AA8FD087B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18202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02A92-B67C-D40B-F1BF-1F63D6F95D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063B79-D1AD-21BE-DC15-76E380647CE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45AD5D2-2561-F0C1-0225-AF1E5E995A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1C691A-C66E-E95E-290B-F54EC706BE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77773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32BEB-E9E4-2B1F-347D-80272BE3C1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20B632-4DFA-2251-DD1F-448E074577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22A8702-8ECC-0930-685B-A70212F6EA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30C572-8AF8-746B-9A5A-B721B603BE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22558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A4A06-4042-58FE-413C-F865D5B27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452CD-7300-CA25-C971-C9197E9B78E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FED5EB4-C4B9-B0C8-AD8C-466110B9F9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8D8322-FE94-CEC3-F74A-BC57CAD0DA3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3896211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D0F09-ED0A-8D4D-C954-362F7489EB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C969F2-7B60-79F5-8878-405AD908B32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F79F0EB-83D2-E8AB-6811-7242D2C085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D72ADD-584E-5FAE-5456-FD1528490D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90156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6BE17-811B-B593-999A-F4D211483D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70984C-658D-1069-0018-5E3EC306ED5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45C141B-1059-DCE4-E1C4-11B52CBF2D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336714-AF68-1B50-DA7E-A3CD98E794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164818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34C89-8042-68EA-4486-F973CDB405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FEC9A6-8E66-768E-6275-0AB637A0D93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9A271BE-757D-DA4D-B0CB-CB066F9EA8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5CF305-F29F-41F9-B585-A09C4FE08D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67200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84BD4-52D3-1A88-FF79-0E23134AB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ED8478-E59D-C54B-7703-0B39D4099FD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63A098-DCB6-5711-386E-CDEFCB2261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FC1D91-6D4D-7540-D437-C8C90AC2F6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73009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0554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6517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44110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05552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58014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5006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2457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0570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15593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99211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2379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618373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5934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770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403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6797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3346798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8" Type="http://schemas.microsoft.com/office/2007/relationships/diagramDrawing" Target="../diagrams/drawing5.xml"/><Relationship Id="rId13"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5.xml"/><Relationship Id="rId12" Type="http://schemas.openxmlformats.org/officeDocument/2006/relationships/diagramColors" Target="../diagrams/colors6.xml"/><Relationship Id="rId2" Type="http://schemas.openxmlformats.org/officeDocument/2006/relationships/notesSlide" Target="../notesSlides/notesSlide43.xml"/><Relationship Id="rId1" Type="http://schemas.openxmlformats.org/officeDocument/2006/relationships/slideLayout" Target="../slideLayouts/slideLayout13.xml"/><Relationship Id="rId6" Type="http://schemas.openxmlformats.org/officeDocument/2006/relationships/diagramQuickStyle" Target="../diagrams/quickStyle5.xml"/><Relationship Id="rId11" Type="http://schemas.openxmlformats.org/officeDocument/2006/relationships/diagramQuickStyle" Target="../diagrams/quickStyle6.xml"/><Relationship Id="rId5" Type="http://schemas.openxmlformats.org/officeDocument/2006/relationships/diagramLayout" Target="../diagrams/layout5.xml"/><Relationship Id="rId10" Type="http://schemas.openxmlformats.org/officeDocument/2006/relationships/diagramLayout" Target="../diagrams/layout6.xml"/><Relationship Id="rId4" Type="http://schemas.openxmlformats.org/officeDocument/2006/relationships/diagramData" Target="../diagrams/data5.xml"/><Relationship Id="rId9" Type="http://schemas.openxmlformats.org/officeDocument/2006/relationships/diagramData" Target="../diagrams/data6.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0.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329269" y="5104240"/>
            <a:ext cx="3782382"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Facility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C69C754B-97A1-D856-E290-F9DB46B2172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9</a:t>
            </a:r>
          </a:p>
        </p:txBody>
      </p:sp>
      <p:sp>
        <p:nvSpPr>
          <p:cNvPr id="11" name="TextBox 10"/>
          <p:cNvSpPr txBox="1"/>
          <p:nvPr/>
        </p:nvSpPr>
        <p:spPr>
          <a:xfrm>
            <a:off x="6370224" y="4802552"/>
            <a:ext cx="378238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REA619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Property and Facility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Weam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Nasan</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062EB-E697-3118-B57F-9A2153A0828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6254D03-EA45-F7E0-5CB9-4FAC4F20AF5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F3B9D58-5A85-09AB-9762-13AFD4950B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C803067-C579-8376-17E8-08945CBE014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98418EB9-EB63-99D0-0D19-A77C6C2718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62335A55-F17E-E3DC-1660-1172EADC42C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FA1916AA-EBD4-0C7C-7D86-CFC0E51E8665}"/>
              </a:ext>
            </a:extLst>
          </p:cNvPr>
          <p:cNvSpPr/>
          <p:nvPr/>
        </p:nvSpPr>
        <p:spPr>
          <a:xfrm>
            <a:off x="371813" y="1163723"/>
            <a:ext cx="5678024" cy="697818"/>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lexandria"/>
                <a:ea typeface="+mn-ea"/>
                <a:cs typeface="+mn-cs"/>
              </a:rPr>
              <a:t>Core Competence in Facility Management</a:t>
            </a:r>
          </a:p>
        </p:txBody>
      </p:sp>
      <p:grpSp>
        <p:nvGrpSpPr>
          <p:cNvPr id="34" name="Group 33">
            <a:extLst>
              <a:ext uri="{FF2B5EF4-FFF2-40B4-BE49-F238E27FC236}">
                <a16:creationId xmlns:a16="http://schemas.microsoft.com/office/drawing/2014/main" id="{56CCA091-9537-E95E-AB43-2F9BB634714E}"/>
              </a:ext>
            </a:extLst>
          </p:cNvPr>
          <p:cNvGrpSpPr/>
          <p:nvPr/>
        </p:nvGrpSpPr>
        <p:grpSpPr>
          <a:xfrm>
            <a:off x="1177906" y="2068206"/>
            <a:ext cx="4521836" cy="460429"/>
            <a:chOff x="2829430" y="990877"/>
            <a:chExt cx="6265596" cy="2349065"/>
          </a:xfrm>
          <a:solidFill>
            <a:srgbClr val="EBFFFF"/>
          </a:solidFill>
        </p:grpSpPr>
        <p:sp>
          <p:nvSpPr>
            <p:cNvPr id="35" name="Rectangle 34">
              <a:extLst>
                <a:ext uri="{FF2B5EF4-FFF2-40B4-BE49-F238E27FC236}">
                  <a16:creationId xmlns:a16="http://schemas.microsoft.com/office/drawing/2014/main" id="{360B52AB-B65C-36CD-3805-EF2E82273D63}"/>
                </a:ext>
              </a:extLst>
            </p:cNvPr>
            <p:cNvSpPr/>
            <p:nvPr/>
          </p:nvSpPr>
          <p:spPr>
            <a:xfrm>
              <a:off x="2916542" y="1566314"/>
              <a:ext cx="6178484" cy="531606"/>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6" name="TextBox 35">
              <a:extLst>
                <a:ext uri="{FF2B5EF4-FFF2-40B4-BE49-F238E27FC236}">
                  <a16:creationId xmlns:a16="http://schemas.microsoft.com/office/drawing/2014/main" id="{FCEDAB13-BEED-CC7D-9AC4-8DC6366265D7}"/>
                </a:ext>
              </a:extLst>
            </p:cNvPr>
            <p:cNvSpPr txBox="1"/>
            <p:nvPr/>
          </p:nvSpPr>
          <p:spPr>
            <a:xfrm>
              <a:off x="2829430" y="990877"/>
              <a:ext cx="6178484" cy="2349065"/>
            </a:xfrm>
            <a:prstGeom prst="rect">
              <a:avLst/>
            </a:prstGeom>
            <a:grpFill/>
            <a:ln>
              <a:solidFill>
                <a:srgbClr val="0070C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Concept</a:t>
              </a:r>
            </a:p>
          </p:txBody>
        </p:sp>
      </p:grpSp>
      <p:sp>
        <p:nvSpPr>
          <p:cNvPr id="45" name="TextBox 44">
            <a:extLst>
              <a:ext uri="{FF2B5EF4-FFF2-40B4-BE49-F238E27FC236}">
                <a16:creationId xmlns:a16="http://schemas.microsoft.com/office/drawing/2014/main" id="{C687E8CF-543D-6D59-2F30-A28B5B27D93A}"/>
              </a:ext>
            </a:extLst>
          </p:cNvPr>
          <p:cNvSpPr txBox="1"/>
          <p:nvPr/>
        </p:nvSpPr>
        <p:spPr>
          <a:xfrm>
            <a:off x="1188721" y="2851430"/>
            <a:ext cx="4511021" cy="449654"/>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Core Competence in Facility Management</a:t>
            </a:r>
          </a:p>
        </p:txBody>
      </p:sp>
      <p:sp>
        <p:nvSpPr>
          <p:cNvPr id="15" name="Plaque 14">
            <a:extLst>
              <a:ext uri="{FF2B5EF4-FFF2-40B4-BE49-F238E27FC236}">
                <a16:creationId xmlns:a16="http://schemas.microsoft.com/office/drawing/2014/main" id="{6C88D7E9-F2B6-7F0B-A95E-082BC8E6347B}"/>
              </a:ext>
            </a:extLst>
          </p:cNvPr>
          <p:cNvSpPr/>
          <p:nvPr/>
        </p:nvSpPr>
        <p:spPr>
          <a:xfrm>
            <a:off x="6409280" y="1154248"/>
            <a:ext cx="5678024" cy="738843"/>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lexandria"/>
                <a:ea typeface="+mn-ea"/>
                <a:cs typeface="+mn-cs"/>
              </a:rPr>
              <a:t>Facility Handbook</a:t>
            </a:r>
          </a:p>
        </p:txBody>
      </p:sp>
      <p:grpSp>
        <p:nvGrpSpPr>
          <p:cNvPr id="3" name="Group 2">
            <a:extLst>
              <a:ext uri="{FF2B5EF4-FFF2-40B4-BE49-F238E27FC236}">
                <a16:creationId xmlns:a16="http://schemas.microsoft.com/office/drawing/2014/main" id="{2EC34A1E-75BF-E256-211B-807E28981670}"/>
              </a:ext>
            </a:extLst>
          </p:cNvPr>
          <p:cNvGrpSpPr/>
          <p:nvPr/>
        </p:nvGrpSpPr>
        <p:grpSpPr>
          <a:xfrm>
            <a:off x="7045149" y="2085528"/>
            <a:ext cx="4521836" cy="332645"/>
            <a:chOff x="2829430" y="990877"/>
            <a:chExt cx="6265596" cy="2192648"/>
          </a:xfrm>
          <a:solidFill>
            <a:srgbClr val="EBFFFF"/>
          </a:solidFill>
        </p:grpSpPr>
        <p:sp>
          <p:nvSpPr>
            <p:cNvPr id="9" name="Rectangle 8">
              <a:extLst>
                <a:ext uri="{FF2B5EF4-FFF2-40B4-BE49-F238E27FC236}">
                  <a16:creationId xmlns:a16="http://schemas.microsoft.com/office/drawing/2014/main" id="{2E4B3E0B-6D24-04DC-C640-BF6A45C70A37}"/>
                </a:ext>
              </a:extLst>
            </p:cNvPr>
            <p:cNvSpPr/>
            <p:nvPr/>
          </p:nvSpPr>
          <p:spPr>
            <a:xfrm>
              <a:off x="2916542" y="1566314"/>
              <a:ext cx="6178484" cy="531606"/>
            </a:xfrm>
            <a:prstGeom prst="rect">
              <a:avLst/>
            </a:prstGeom>
            <a:solidFill>
              <a:srgbClr val="D5FFD5"/>
            </a:solidFill>
            <a:ln w="12700">
              <a:solidFill>
                <a:srgbClr val="00B05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prstClr val="black"/>
                </a:solidFill>
                <a:effectLst/>
                <a:uLnTx/>
                <a:uFillTx/>
                <a:latin typeface="Alexandria"/>
                <a:ea typeface="+mn-ea"/>
                <a:cs typeface="Times New Roman" panose="02020603050405020304" pitchFamily="18" charset="0"/>
              </a:endParaRPr>
            </a:p>
          </p:txBody>
        </p:sp>
        <p:sp>
          <p:nvSpPr>
            <p:cNvPr id="10" name="TextBox 9">
              <a:extLst>
                <a:ext uri="{FF2B5EF4-FFF2-40B4-BE49-F238E27FC236}">
                  <a16:creationId xmlns:a16="http://schemas.microsoft.com/office/drawing/2014/main" id="{F4C47D08-7006-24C7-7C46-068A84E176E4}"/>
                </a:ext>
              </a:extLst>
            </p:cNvPr>
            <p:cNvSpPr txBox="1"/>
            <p:nvPr/>
          </p:nvSpPr>
          <p:spPr>
            <a:xfrm>
              <a:off x="2829430" y="990877"/>
              <a:ext cx="6178484" cy="2349065"/>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cs typeface="Times New Roman" panose="02020603050405020304" pitchFamily="18" charset="0"/>
                </a:rPr>
                <a:t>Concept</a:t>
              </a:r>
            </a:p>
          </p:txBody>
        </p:sp>
      </p:grpSp>
      <p:sp>
        <p:nvSpPr>
          <p:cNvPr id="12" name="TextBox 11">
            <a:extLst>
              <a:ext uri="{FF2B5EF4-FFF2-40B4-BE49-F238E27FC236}">
                <a16:creationId xmlns:a16="http://schemas.microsoft.com/office/drawing/2014/main" id="{34F473AA-78EC-1231-4A3D-A1CF0DFB1BC1}"/>
              </a:ext>
            </a:extLst>
          </p:cNvPr>
          <p:cNvSpPr txBox="1"/>
          <p:nvPr/>
        </p:nvSpPr>
        <p:spPr>
          <a:xfrm>
            <a:off x="6997120" y="2689458"/>
            <a:ext cx="4506997" cy="707886"/>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cs typeface="Times New Roman" panose="02020603050405020304" pitchFamily="18" charset="0"/>
              </a:rPr>
              <a:t>Stages of Preparing the Facility Handbook</a:t>
            </a:r>
          </a:p>
        </p:txBody>
      </p:sp>
      <p:sp>
        <p:nvSpPr>
          <p:cNvPr id="16" name="TextBox 15">
            <a:extLst>
              <a:ext uri="{FF2B5EF4-FFF2-40B4-BE49-F238E27FC236}">
                <a16:creationId xmlns:a16="http://schemas.microsoft.com/office/drawing/2014/main" id="{BA9865D9-A39A-84D7-3EE1-6E3DB87D98CD}"/>
              </a:ext>
            </a:extLst>
          </p:cNvPr>
          <p:cNvSpPr txBox="1"/>
          <p:nvPr/>
        </p:nvSpPr>
        <p:spPr>
          <a:xfrm>
            <a:off x="7009689" y="3644899"/>
            <a:ext cx="4511021"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cs typeface="Times New Roman" panose="02020603050405020304" pitchFamily="18" charset="0"/>
              </a:rPr>
              <a:t>Requirements for Continuous Updating</a:t>
            </a:r>
          </a:p>
        </p:txBody>
      </p:sp>
      <p:sp>
        <p:nvSpPr>
          <p:cNvPr id="17" name="TextBox 16">
            <a:extLst>
              <a:ext uri="{FF2B5EF4-FFF2-40B4-BE49-F238E27FC236}">
                <a16:creationId xmlns:a16="http://schemas.microsoft.com/office/drawing/2014/main" id="{FE2FBD9D-9D09-3696-E7F5-7716DD746823}"/>
              </a:ext>
            </a:extLst>
          </p:cNvPr>
          <p:cNvSpPr txBox="1"/>
          <p:nvPr/>
        </p:nvSpPr>
        <p:spPr>
          <a:xfrm>
            <a:off x="6992781" y="4250705"/>
            <a:ext cx="4511021"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cs typeface="Times New Roman" panose="02020603050405020304" pitchFamily="18" charset="0"/>
              </a:rPr>
              <a:t>Core Contents of the Handbook</a:t>
            </a:r>
          </a:p>
        </p:txBody>
      </p:sp>
      <p:sp>
        <p:nvSpPr>
          <p:cNvPr id="23" name="TextBox 22">
            <a:extLst>
              <a:ext uri="{FF2B5EF4-FFF2-40B4-BE49-F238E27FC236}">
                <a16:creationId xmlns:a16="http://schemas.microsoft.com/office/drawing/2014/main" id="{34DB1F1B-3F5D-1919-8BB9-7AB98FAB4EED}"/>
              </a:ext>
            </a:extLst>
          </p:cNvPr>
          <p:cNvSpPr txBox="1"/>
          <p:nvPr/>
        </p:nvSpPr>
        <p:spPr>
          <a:xfrm>
            <a:off x="7009688" y="4892239"/>
            <a:ext cx="4511021"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cs typeface="Times New Roman" panose="02020603050405020304" pitchFamily="18" charset="0"/>
              </a:rPr>
              <a:t>Strategic Importance</a:t>
            </a:r>
          </a:p>
        </p:txBody>
      </p:sp>
      <p:sp>
        <p:nvSpPr>
          <p:cNvPr id="7" name="TextBox 6">
            <a:extLst>
              <a:ext uri="{FF2B5EF4-FFF2-40B4-BE49-F238E27FC236}">
                <a16:creationId xmlns:a16="http://schemas.microsoft.com/office/drawing/2014/main" id="{C2F6124A-5C08-CA07-E0B6-9F3401092255}"/>
              </a:ext>
            </a:extLst>
          </p:cNvPr>
          <p:cNvSpPr txBox="1"/>
          <p:nvPr/>
        </p:nvSpPr>
        <p:spPr>
          <a:xfrm>
            <a:off x="5311541" y="562869"/>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Recap-Lecture 8</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34476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ppt_x"/>
                                          </p:val>
                                        </p:tav>
                                        <p:tav tm="100000">
                                          <p:val>
                                            <p:strVal val="#ppt_x"/>
                                          </p:val>
                                        </p:tav>
                                      </p:tavLst>
                                    </p:anim>
                                    <p:anim calcmode="lin" valueType="num">
                                      <p:cBhvr additive="base">
                                        <p:cTn id="1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animBg="1"/>
      <p:bldP spid="15" grpId="0" animBg="1"/>
      <p:bldP spid="12" grpId="0" animBg="1"/>
      <p:bldP spid="16" grpId="0" animBg="1"/>
      <p:bldP spid="17"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78AC9-D9AC-D30B-F791-F8FCF80D394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EED1AD0-021C-8DA9-B51C-E9F0BE389B1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73176A-24B3-BDDD-9AFE-10CF441EFF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383E86-41C2-33AA-E975-A784366D3DE0}"/>
              </a:ext>
            </a:extLst>
          </p:cNvPr>
          <p:cNvSpPr/>
          <p:nvPr/>
        </p:nvSpPr>
        <p:spPr>
          <a:xfrm rot="16200000" flipV="1">
            <a:off x="-1146360" y="41243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C77D226-0DFE-1B87-A667-BCE53BB3C8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6A65F42-813F-1F7D-50A8-3DA6CD8FAA3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F4E1C6C4-DC60-C013-933B-2FE1759F9869}"/>
              </a:ext>
            </a:extLst>
          </p:cNvPr>
          <p:cNvSpPr/>
          <p:nvPr/>
        </p:nvSpPr>
        <p:spPr>
          <a:xfrm>
            <a:off x="435906" y="1216039"/>
            <a:ext cx="5678024" cy="706752"/>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latin typeface="Alexandria"/>
              </a:rPr>
              <a:t>Stakeholders</a:t>
            </a:r>
          </a:p>
        </p:txBody>
      </p:sp>
      <p:grpSp>
        <p:nvGrpSpPr>
          <p:cNvPr id="34" name="Group 33">
            <a:extLst>
              <a:ext uri="{FF2B5EF4-FFF2-40B4-BE49-F238E27FC236}">
                <a16:creationId xmlns:a16="http://schemas.microsoft.com/office/drawing/2014/main" id="{F77774D5-AFFD-02BD-0F7B-31F925762A80}"/>
              </a:ext>
            </a:extLst>
          </p:cNvPr>
          <p:cNvGrpSpPr/>
          <p:nvPr/>
        </p:nvGrpSpPr>
        <p:grpSpPr>
          <a:xfrm>
            <a:off x="1368437" y="2018224"/>
            <a:ext cx="4406916" cy="364526"/>
            <a:chOff x="2916542" y="1122538"/>
            <a:chExt cx="6178484" cy="2349065"/>
          </a:xfrm>
          <a:solidFill>
            <a:srgbClr val="FFE1FF"/>
          </a:solidFill>
        </p:grpSpPr>
        <p:sp>
          <p:nvSpPr>
            <p:cNvPr id="35" name="Rectangle 34">
              <a:extLst>
                <a:ext uri="{FF2B5EF4-FFF2-40B4-BE49-F238E27FC236}">
                  <a16:creationId xmlns:a16="http://schemas.microsoft.com/office/drawing/2014/main" id="{8CA106F3-74F7-5A41-14BB-69937F718DBB}"/>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6" name="TextBox 35">
              <a:extLst>
                <a:ext uri="{FF2B5EF4-FFF2-40B4-BE49-F238E27FC236}">
                  <a16:creationId xmlns:a16="http://schemas.microsoft.com/office/drawing/2014/main" id="{1A0FA167-0B83-4790-B307-E4B30BF73582}"/>
                </a:ext>
              </a:extLst>
            </p:cNvPr>
            <p:cNvSpPr txBox="1"/>
            <p:nvPr/>
          </p:nvSpPr>
          <p:spPr>
            <a:xfrm>
              <a:off x="2916542" y="1122538"/>
              <a:ext cx="6178484" cy="2349065"/>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Concept</a:t>
              </a:r>
              <a:endParaRPr lang="en-US" b="1" kern="1200" dirty="0">
                <a:solidFill>
                  <a:schemeClr val="tx1"/>
                </a:solidFill>
                <a:latin typeface="Alexandria"/>
              </a:endParaRPr>
            </a:p>
          </p:txBody>
        </p:sp>
      </p:grpSp>
      <p:grpSp>
        <p:nvGrpSpPr>
          <p:cNvPr id="37" name="Group 36">
            <a:extLst>
              <a:ext uri="{FF2B5EF4-FFF2-40B4-BE49-F238E27FC236}">
                <a16:creationId xmlns:a16="http://schemas.microsoft.com/office/drawing/2014/main" id="{344C7329-4D31-A5C0-27F5-6B004AEB07FF}"/>
              </a:ext>
            </a:extLst>
          </p:cNvPr>
          <p:cNvGrpSpPr/>
          <p:nvPr/>
        </p:nvGrpSpPr>
        <p:grpSpPr>
          <a:xfrm>
            <a:off x="1361191" y="2576125"/>
            <a:ext cx="4506997" cy="620213"/>
            <a:chOff x="2916542" y="1566314"/>
            <a:chExt cx="6178484" cy="718491"/>
          </a:xfrm>
          <a:solidFill>
            <a:srgbClr val="FFE1FF"/>
          </a:solidFill>
        </p:grpSpPr>
        <p:sp>
          <p:nvSpPr>
            <p:cNvPr id="38" name="Rectangle 37">
              <a:extLst>
                <a:ext uri="{FF2B5EF4-FFF2-40B4-BE49-F238E27FC236}">
                  <a16:creationId xmlns:a16="http://schemas.microsoft.com/office/drawing/2014/main" id="{4F93C022-3ED5-5288-6CB0-6FE9E3E44597}"/>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9" name="TextBox 38">
              <a:extLst>
                <a:ext uri="{FF2B5EF4-FFF2-40B4-BE49-F238E27FC236}">
                  <a16:creationId xmlns:a16="http://schemas.microsoft.com/office/drawing/2014/main" id="{05157C8B-417B-99C3-E178-9DD225D9F688}"/>
                </a:ext>
              </a:extLst>
            </p:cNvPr>
            <p:cNvSpPr txBox="1"/>
            <p:nvPr/>
          </p:nvSpPr>
          <p:spPr>
            <a:xfrm>
              <a:off x="2916542" y="1566314"/>
              <a:ext cx="6178484" cy="718491"/>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Responsibility Assignment Matrices: RACI &amp; RASCI</a:t>
              </a:r>
            </a:p>
          </p:txBody>
        </p:sp>
      </p:grpSp>
      <p:grpSp>
        <p:nvGrpSpPr>
          <p:cNvPr id="40" name="Group 39">
            <a:extLst>
              <a:ext uri="{FF2B5EF4-FFF2-40B4-BE49-F238E27FC236}">
                <a16:creationId xmlns:a16="http://schemas.microsoft.com/office/drawing/2014/main" id="{6BFF0742-B4C0-96CB-171E-332B0FA83248}"/>
              </a:ext>
            </a:extLst>
          </p:cNvPr>
          <p:cNvGrpSpPr/>
          <p:nvPr/>
        </p:nvGrpSpPr>
        <p:grpSpPr>
          <a:xfrm>
            <a:off x="1390175" y="3319826"/>
            <a:ext cx="4511021" cy="535753"/>
            <a:chOff x="2123457" y="1567959"/>
            <a:chExt cx="7764651" cy="669680"/>
          </a:xfrm>
          <a:solidFill>
            <a:srgbClr val="FFE1FF"/>
          </a:solidFill>
        </p:grpSpPr>
        <p:sp>
          <p:nvSpPr>
            <p:cNvPr id="41" name="Rectangle 40">
              <a:extLst>
                <a:ext uri="{FF2B5EF4-FFF2-40B4-BE49-F238E27FC236}">
                  <a16:creationId xmlns:a16="http://schemas.microsoft.com/office/drawing/2014/main" id="{B11B0A5C-A885-7541-8E2B-1C42AFFC7A9E}"/>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42" name="TextBox 41">
              <a:extLst>
                <a:ext uri="{FF2B5EF4-FFF2-40B4-BE49-F238E27FC236}">
                  <a16:creationId xmlns:a16="http://schemas.microsoft.com/office/drawing/2014/main" id="{FC9D0045-FD79-76BD-E2BE-EA53777A6164}"/>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Stakeholder Assessment Criteria</a:t>
              </a:r>
            </a:p>
          </p:txBody>
        </p:sp>
      </p:grpSp>
      <p:grpSp>
        <p:nvGrpSpPr>
          <p:cNvPr id="43" name="Group 42">
            <a:extLst>
              <a:ext uri="{FF2B5EF4-FFF2-40B4-BE49-F238E27FC236}">
                <a16:creationId xmlns:a16="http://schemas.microsoft.com/office/drawing/2014/main" id="{F6E51EF6-52B8-F68C-14E0-3A0BAA5C4596}"/>
              </a:ext>
            </a:extLst>
          </p:cNvPr>
          <p:cNvGrpSpPr/>
          <p:nvPr/>
        </p:nvGrpSpPr>
        <p:grpSpPr>
          <a:xfrm>
            <a:off x="1368437" y="4069815"/>
            <a:ext cx="4511021" cy="535753"/>
            <a:chOff x="2123457" y="1567959"/>
            <a:chExt cx="7764651" cy="669680"/>
          </a:xfrm>
          <a:solidFill>
            <a:srgbClr val="FFE1FF"/>
          </a:solidFill>
        </p:grpSpPr>
        <p:sp>
          <p:nvSpPr>
            <p:cNvPr id="44" name="Rectangle 43">
              <a:extLst>
                <a:ext uri="{FF2B5EF4-FFF2-40B4-BE49-F238E27FC236}">
                  <a16:creationId xmlns:a16="http://schemas.microsoft.com/office/drawing/2014/main" id="{A59A5641-8946-3D5A-983A-783133D32F39}"/>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45" name="TextBox 44">
              <a:extLst>
                <a:ext uri="{FF2B5EF4-FFF2-40B4-BE49-F238E27FC236}">
                  <a16:creationId xmlns:a16="http://schemas.microsoft.com/office/drawing/2014/main" id="{A11AD14A-5DB9-EF34-CB90-7B20F4C4072B}"/>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Stakeholder Impact Assessment</a:t>
              </a:r>
            </a:p>
          </p:txBody>
        </p:sp>
      </p:grpSp>
      <p:sp>
        <p:nvSpPr>
          <p:cNvPr id="15" name="Plaque 14">
            <a:extLst>
              <a:ext uri="{FF2B5EF4-FFF2-40B4-BE49-F238E27FC236}">
                <a16:creationId xmlns:a16="http://schemas.microsoft.com/office/drawing/2014/main" id="{74F7D5EB-454A-25ED-B2F8-F65E1C2C555F}"/>
              </a:ext>
            </a:extLst>
          </p:cNvPr>
          <p:cNvSpPr/>
          <p:nvPr/>
        </p:nvSpPr>
        <p:spPr>
          <a:xfrm>
            <a:off x="6452950" y="1205968"/>
            <a:ext cx="5678024" cy="679426"/>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latin typeface="Alexandria"/>
              </a:rPr>
              <a:t>Facility Management Strategy</a:t>
            </a:r>
          </a:p>
        </p:txBody>
      </p:sp>
      <p:sp>
        <p:nvSpPr>
          <p:cNvPr id="22" name="TextBox 21">
            <a:extLst>
              <a:ext uri="{FF2B5EF4-FFF2-40B4-BE49-F238E27FC236}">
                <a16:creationId xmlns:a16="http://schemas.microsoft.com/office/drawing/2014/main" id="{333BCBF8-FBA2-FE23-A60F-E727ADFB8EFA}"/>
              </a:ext>
            </a:extLst>
          </p:cNvPr>
          <p:cNvSpPr txBox="1"/>
          <p:nvPr/>
        </p:nvSpPr>
        <p:spPr>
          <a:xfrm>
            <a:off x="7573533" y="1971298"/>
            <a:ext cx="4514606"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Concept</a:t>
            </a:r>
          </a:p>
        </p:txBody>
      </p:sp>
      <p:sp>
        <p:nvSpPr>
          <p:cNvPr id="12" name="TextBox 11">
            <a:extLst>
              <a:ext uri="{FF2B5EF4-FFF2-40B4-BE49-F238E27FC236}">
                <a16:creationId xmlns:a16="http://schemas.microsoft.com/office/drawing/2014/main" id="{E4004D7A-60FF-6A60-22A7-576D30850179}"/>
              </a:ext>
            </a:extLst>
          </p:cNvPr>
          <p:cNvSpPr txBox="1"/>
          <p:nvPr/>
        </p:nvSpPr>
        <p:spPr>
          <a:xfrm>
            <a:off x="7654657" y="2484653"/>
            <a:ext cx="4433482"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Business Context</a:t>
            </a:r>
          </a:p>
        </p:txBody>
      </p:sp>
      <p:sp>
        <p:nvSpPr>
          <p:cNvPr id="16" name="TextBox 15">
            <a:extLst>
              <a:ext uri="{FF2B5EF4-FFF2-40B4-BE49-F238E27FC236}">
                <a16:creationId xmlns:a16="http://schemas.microsoft.com/office/drawing/2014/main" id="{310A98BC-2017-2DDA-59A3-373058B258F7}"/>
              </a:ext>
            </a:extLst>
          </p:cNvPr>
          <p:cNvSpPr txBox="1"/>
          <p:nvPr/>
        </p:nvSpPr>
        <p:spPr>
          <a:xfrm>
            <a:off x="7676072" y="3062464"/>
            <a:ext cx="4433483"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Business Drivers</a:t>
            </a:r>
          </a:p>
        </p:txBody>
      </p:sp>
      <p:sp>
        <p:nvSpPr>
          <p:cNvPr id="17" name="TextBox 16">
            <a:extLst>
              <a:ext uri="{FF2B5EF4-FFF2-40B4-BE49-F238E27FC236}">
                <a16:creationId xmlns:a16="http://schemas.microsoft.com/office/drawing/2014/main" id="{8BBAC088-1270-0247-704B-5B1AAF3BF8E7}"/>
              </a:ext>
            </a:extLst>
          </p:cNvPr>
          <p:cNvSpPr txBox="1"/>
          <p:nvPr/>
        </p:nvSpPr>
        <p:spPr>
          <a:xfrm>
            <a:off x="7633239" y="3640948"/>
            <a:ext cx="4476317"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Constraints</a:t>
            </a:r>
          </a:p>
        </p:txBody>
      </p:sp>
      <p:sp>
        <p:nvSpPr>
          <p:cNvPr id="10" name="TextBox 9">
            <a:extLst>
              <a:ext uri="{FF2B5EF4-FFF2-40B4-BE49-F238E27FC236}">
                <a16:creationId xmlns:a16="http://schemas.microsoft.com/office/drawing/2014/main" id="{91949A06-8873-5EFE-8F43-871DB3405FE6}"/>
              </a:ext>
            </a:extLst>
          </p:cNvPr>
          <p:cNvSpPr txBox="1"/>
          <p:nvPr/>
        </p:nvSpPr>
        <p:spPr>
          <a:xfrm>
            <a:off x="7633239" y="4274915"/>
            <a:ext cx="4476317"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Organizational Management Levels</a:t>
            </a:r>
          </a:p>
        </p:txBody>
      </p:sp>
      <p:sp>
        <p:nvSpPr>
          <p:cNvPr id="11" name="TextBox 10">
            <a:extLst>
              <a:ext uri="{FF2B5EF4-FFF2-40B4-BE49-F238E27FC236}">
                <a16:creationId xmlns:a16="http://schemas.microsoft.com/office/drawing/2014/main" id="{21CCBC8A-4F45-C475-0788-EFFE2808F3FC}"/>
              </a:ext>
            </a:extLst>
          </p:cNvPr>
          <p:cNvSpPr txBox="1"/>
          <p:nvPr/>
        </p:nvSpPr>
        <p:spPr>
          <a:xfrm>
            <a:off x="7633239" y="4937173"/>
            <a:ext cx="4476317"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Capability Maturity Model</a:t>
            </a:r>
          </a:p>
        </p:txBody>
      </p:sp>
      <p:sp>
        <p:nvSpPr>
          <p:cNvPr id="13" name="TextBox 12">
            <a:extLst>
              <a:ext uri="{FF2B5EF4-FFF2-40B4-BE49-F238E27FC236}">
                <a16:creationId xmlns:a16="http://schemas.microsoft.com/office/drawing/2014/main" id="{A485C6CF-551B-8DAB-1CFA-DCACBB69AD97}"/>
              </a:ext>
            </a:extLst>
          </p:cNvPr>
          <p:cNvSpPr txBox="1"/>
          <p:nvPr/>
        </p:nvSpPr>
        <p:spPr>
          <a:xfrm>
            <a:off x="7633238" y="5599431"/>
            <a:ext cx="4476317" cy="369332"/>
          </a:xfrm>
          <a:prstGeom prst="rect">
            <a:avLst/>
          </a:prstGeom>
          <a:solidFill>
            <a:srgbClr val="F9D9BF"/>
          </a:solidFill>
          <a:ln w="12700">
            <a:solidFill>
              <a:schemeClr val="accent2">
                <a:lumMod val="75000"/>
              </a:schemeClr>
            </a:solidFill>
          </a:ln>
        </p:spPr>
        <p:txBody>
          <a:bodyPr wrap="square">
            <a:spAutoFit/>
          </a:bodyPr>
          <a:lstStyle/>
          <a:p>
            <a:pPr lvl="0" algn="ctr"/>
            <a:r>
              <a:rPr lang="en-US" b="1" dirty="0">
                <a:latin typeface="Alexandria"/>
                <a:ea typeface="Calibri" panose="020F0502020204030204" pitchFamily="34" charset="0"/>
                <a:cs typeface="Times New Roman" panose="02020603050405020304" pitchFamily="18" charset="0"/>
              </a:rPr>
              <a:t>Strategy Formulation</a:t>
            </a:r>
          </a:p>
        </p:txBody>
      </p:sp>
      <p:grpSp>
        <p:nvGrpSpPr>
          <p:cNvPr id="3" name="Group 2">
            <a:extLst>
              <a:ext uri="{FF2B5EF4-FFF2-40B4-BE49-F238E27FC236}">
                <a16:creationId xmlns:a16="http://schemas.microsoft.com/office/drawing/2014/main" id="{40724B1C-D565-AEAD-8A59-67A74763BB29}"/>
              </a:ext>
            </a:extLst>
          </p:cNvPr>
          <p:cNvGrpSpPr/>
          <p:nvPr/>
        </p:nvGrpSpPr>
        <p:grpSpPr>
          <a:xfrm>
            <a:off x="1368437" y="4783633"/>
            <a:ext cx="4511021" cy="535753"/>
            <a:chOff x="2123457" y="1567959"/>
            <a:chExt cx="7764651" cy="669680"/>
          </a:xfrm>
          <a:solidFill>
            <a:srgbClr val="FFE1FF"/>
          </a:solidFill>
        </p:grpSpPr>
        <p:sp>
          <p:nvSpPr>
            <p:cNvPr id="7" name="Rectangle 6">
              <a:extLst>
                <a:ext uri="{FF2B5EF4-FFF2-40B4-BE49-F238E27FC236}">
                  <a16:creationId xmlns:a16="http://schemas.microsoft.com/office/drawing/2014/main" id="{7B732451-8F07-AC02-C516-404D03C8B46F}"/>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9" name="TextBox 8">
              <a:extLst>
                <a:ext uri="{FF2B5EF4-FFF2-40B4-BE49-F238E27FC236}">
                  <a16:creationId xmlns:a16="http://schemas.microsoft.com/office/drawing/2014/main" id="{47DB2ED1-F093-2B58-129B-1FD932F590D1}"/>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Stakeholder Classification by Power and Interest</a:t>
              </a:r>
            </a:p>
          </p:txBody>
        </p:sp>
      </p:grpSp>
      <p:grpSp>
        <p:nvGrpSpPr>
          <p:cNvPr id="14" name="Group 13">
            <a:extLst>
              <a:ext uri="{FF2B5EF4-FFF2-40B4-BE49-F238E27FC236}">
                <a16:creationId xmlns:a16="http://schemas.microsoft.com/office/drawing/2014/main" id="{6745D3E1-EC63-4112-9D30-6A98BA835B67}"/>
              </a:ext>
            </a:extLst>
          </p:cNvPr>
          <p:cNvGrpSpPr/>
          <p:nvPr/>
        </p:nvGrpSpPr>
        <p:grpSpPr>
          <a:xfrm>
            <a:off x="1357167" y="5569772"/>
            <a:ext cx="4511021" cy="535753"/>
            <a:chOff x="2123457" y="1567959"/>
            <a:chExt cx="7764651" cy="669680"/>
          </a:xfrm>
          <a:solidFill>
            <a:srgbClr val="FFE1FF"/>
          </a:solidFill>
        </p:grpSpPr>
        <p:sp>
          <p:nvSpPr>
            <p:cNvPr id="18" name="Rectangle 17">
              <a:extLst>
                <a:ext uri="{FF2B5EF4-FFF2-40B4-BE49-F238E27FC236}">
                  <a16:creationId xmlns:a16="http://schemas.microsoft.com/office/drawing/2014/main" id="{52BAA0ED-9E22-69C6-BFF9-D80A59ADA3C2}"/>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19" name="TextBox 18">
              <a:extLst>
                <a:ext uri="{FF2B5EF4-FFF2-40B4-BE49-F238E27FC236}">
                  <a16:creationId xmlns:a16="http://schemas.microsoft.com/office/drawing/2014/main" id="{25BA2883-B96A-206F-E8C1-D74CFF7D0512}"/>
                </a:ext>
              </a:extLst>
            </p:cNvPr>
            <p:cNvSpPr txBox="1"/>
            <p:nvPr/>
          </p:nvSpPr>
          <p:spPr>
            <a:xfrm>
              <a:off x="2123457" y="1583625"/>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Stakeholder Impact Assessment</a:t>
              </a:r>
            </a:p>
          </p:txBody>
        </p:sp>
      </p:grpSp>
      <p:sp>
        <p:nvSpPr>
          <p:cNvPr id="20" name="TextBox 19">
            <a:extLst>
              <a:ext uri="{FF2B5EF4-FFF2-40B4-BE49-F238E27FC236}">
                <a16:creationId xmlns:a16="http://schemas.microsoft.com/office/drawing/2014/main" id="{D772DE5F-81A3-688E-54B1-8FCCD8AF685E}"/>
              </a:ext>
            </a:extLst>
          </p:cNvPr>
          <p:cNvSpPr txBox="1"/>
          <p:nvPr/>
        </p:nvSpPr>
        <p:spPr>
          <a:xfrm>
            <a:off x="5311541" y="562869"/>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Recap-Lecture 8</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80191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500" fill="hold"/>
                                        <p:tgtEl>
                                          <p:spTgt spid="43"/>
                                        </p:tgtEl>
                                        <p:attrNameLst>
                                          <p:attrName>ppt_x</p:attrName>
                                        </p:attrNameLst>
                                      </p:cBhvr>
                                      <p:tavLst>
                                        <p:tav tm="0">
                                          <p:val>
                                            <p:strVal val="#ppt_x"/>
                                          </p:val>
                                        </p:tav>
                                        <p:tav tm="100000">
                                          <p:val>
                                            <p:strVal val="#ppt_x"/>
                                          </p:val>
                                        </p:tav>
                                      </p:tavLst>
                                    </p:anim>
                                    <p:anim calcmode="lin" valueType="num">
                                      <p:cBhvr additive="base">
                                        <p:cTn id="3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ppt_x"/>
                                          </p:val>
                                        </p:tav>
                                        <p:tav tm="100000">
                                          <p:val>
                                            <p:strVal val="#ppt_x"/>
                                          </p:val>
                                        </p:tav>
                                      </p:tavLst>
                                    </p:anim>
                                    <p:anim calcmode="lin" valueType="num">
                                      <p:cBhvr additive="base">
                                        <p:cTn id="5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ppt_x"/>
                                          </p:val>
                                        </p:tav>
                                        <p:tav tm="100000">
                                          <p:val>
                                            <p:strVal val="#ppt_x"/>
                                          </p:val>
                                        </p:tav>
                                      </p:tavLst>
                                    </p:anim>
                                    <p:anim calcmode="lin" valueType="num">
                                      <p:cBhvr additive="base">
                                        <p:cTn id="6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500" fill="hold"/>
                                        <p:tgtEl>
                                          <p:spTgt spid="17"/>
                                        </p:tgtEl>
                                        <p:attrNameLst>
                                          <p:attrName>ppt_x</p:attrName>
                                        </p:attrNameLst>
                                      </p:cBhvr>
                                      <p:tavLst>
                                        <p:tav tm="0">
                                          <p:val>
                                            <p:strVal val="#ppt_x"/>
                                          </p:val>
                                        </p:tav>
                                        <p:tav tm="100000">
                                          <p:val>
                                            <p:strVal val="#ppt_x"/>
                                          </p:val>
                                        </p:tav>
                                      </p:tavLst>
                                    </p:anim>
                                    <p:anim calcmode="lin" valueType="num">
                                      <p:cBhvr additive="base">
                                        <p:cTn id="7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500" fill="hold"/>
                                        <p:tgtEl>
                                          <p:spTgt spid="10"/>
                                        </p:tgtEl>
                                        <p:attrNameLst>
                                          <p:attrName>ppt_x</p:attrName>
                                        </p:attrNameLst>
                                      </p:cBhvr>
                                      <p:tavLst>
                                        <p:tav tm="0">
                                          <p:val>
                                            <p:strVal val="#ppt_x"/>
                                          </p:val>
                                        </p:tav>
                                        <p:tav tm="100000">
                                          <p:val>
                                            <p:strVal val="#ppt_x"/>
                                          </p:val>
                                        </p:tav>
                                      </p:tavLst>
                                    </p:anim>
                                    <p:anim calcmode="lin" valueType="num">
                                      <p:cBhvr additive="base">
                                        <p:cTn id="7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500" fill="hold"/>
                                        <p:tgtEl>
                                          <p:spTgt spid="11"/>
                                        </p:tgtEl>
                                        <p:attrNameLst>
                                          <p:attrName>ppt_x</p:attrName>
                                        </p:attrNameLst>
                                      </p:cBhvr>
                                      <p:tavLst>
                                        <p:tav tm="0">
                                          <p:val>
                                            <p:strVal val="#ppt_x"/>
                                          </p:val>
                                        </p:tav>
                                        <p:tav tm="100000">
                                          <p:val>
                                            <p:strVal val="#ppt_x"/>
                                          </p:val>
                                        </p:tav>
                                      </p:tavLst>
                                    </p:anim>
                                    <p:anim calcmode="lin" valueType="num">
                                      <p:cBhvr additive="base">
                                        <p:cTn id="8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500" fill="hold"/>
                                        <p:tgtEl>
                                          <p:spTgt spid="13"/>
                                        </p:tgtEl>
                                        <p:attrNameLst>
                                          <p:attrName>ppt_x</p:attrName>
                                        </p:attrNameLst>
                                      </p:cBhvr>
                                      <p:tavLst>
                                        <p:tav tm="0">
                                          <p:val>
                                            <p:strVal val="#ppt_x"/>
                                          </p:val>
                                        </p:tav>
                                        <p:tav tm="100000">
                                          <p:val>
                                            <p:strVal val="#ppt_x"/>
                                          </p:val>
                                        </p:tav>
                                      </p:tavLst>
                                    </p:anim>
                                    <p:anim calcmode="lin" valueType="num">
                                      <p:cBhvr additive="base">
                                        <p:cTn id="8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animBg="1"/>
      <p:bldP spid="22" grpId="0" animBg="1"/>
      <p:bldP spid="12" grpId="0" animBg="1"/>
      <p:bldP spid="16" grpId="0" animBg="1"/>
      <p:bldP spid="17" grpId="0" animBg="1"/>
      <p:bldP spid="10" grpId="0" animBg="1"/>
      <p:bldP spid="11"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930438" y="413048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4291033" y="1799303"/>
            <a:ext cx="8417320" cy="7191199"/>
          </a:xfrm>
          <a:prstGeom prst="rect">
            <a:avLst/>
          </a:prstGeom>
          <a:noFill/>
        </p:spPr>
        <p:txBody>
          <a:bodyPr wrap="square" rtlCol="0">
            <a:spAutoFit/>
          </a:bodyPr>
          <a:lstStyle/>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400" dirty="0">
                <a:latin typeface="Alexandria"/>
                <a:ea typeface="Calibri" panose="020F0502020204030204" pitchFamily="34" charset="0"/>
                <a:cs typeface="Times New Roman" panose="02020603050405020304" pitchFamily="18" charset="0"/>
              </a:rPr>
              <a:t>Facility Management Organization</a:t>
            </a:r>
            <a:endParaRPr lang="ar-SY" sz="2400" dirty="0">
              <a:latin typeface="Alexandria"/>
              <a:ea typeface="Calibri" panose="020F0502020204030204" pitchFamily="34" charset="0"/>
              <a:cs typeface="Times New Roman" panose="02020603050405020304" pitchFamily="18" charset="0"/>
            </a:endParaRPr>
          </a:p>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400" dirty="0">
                <a:latin typeface="Alexandria"/>
                <a:ea typeface="Calibri" panose="020F0502020204030204" pitchFamily="34" charset="0"/>
                <a:cs typeface="Times New Roman" panose="02020603050405020304" pitchFamily="18" charset="0"/>
              </a:rPr>
              <a:t>Procurement in Facility Management</a:t>
            </a:r>
          </a:p>
          <a:p>
            <a:pPr marL="223838" indent="-53975" algn="justLow">
              <a:lnSpc>
                <a:spcPct val="120000"/>
              </a:lnSpc>
              <a:spcBef>
                <a:spcPts val="600"/>
              </a:spcBef>
              <a:spcAft>
                <a:spcPts val="600"/>
              </a:spcAft>
              <a:buFont typeface="Wingdings" panose="05000000000000000000" pitchFamily="2" charset="2"/>
              <a:buChar char="v"/>
              <a:tabLst>
                <a:tab pos="457200" algn="l"/>
              </a:tabLst>
            </a:pPr>
            <a:r>
              <a:rPr lang="en-US" sz="2400" dirty="0">
                <a:latin typeface="Alexandria"/>
                <a:ea typeface="Calibri" panose="020F0502020204030204" pitchFamily="34" charset="0"/>
                <a:cs typeface="Times New Roman" panose="02020603050405020304" pitchFamily="18" charset="0"/>
              </a:rPr>
              <a:t>Facility Maintenance Management</a:t>
            </a:r>
          </a:p>
          <a:p>
            <a:pPr marL="169863" lvl="0" algn="justLow">
              <a:lnSpc>
                <a:spcPct val="120000"/>
              </a:lnSpc>
              <a:spcBef>
                <a:spcPts val="600"/>
              </a:spcBef>
              <a:spcAft>
                <a:spcPts val="600"/>
              </a:spcAft>
              <a:tabLst>
                <a:tab pos="457200" algn="l"/>
              </a:tabLst>
            </a:pPr>
            <a:endParaRPr lang="en-US" sz="2400"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ar-SY" dirty="0">
              <a:latin typeface="Alexandria"/>
              <a:ea typeface="Calibri" panose="020F0502020204030204" pitchFamily="34" charset="0"/>
              <a:cs typeface="Times New Roman" panose="02020603050405020304" pitchFamily="18" charset="0"/>
            </a:endParaRPr>
          </a:p>
          <a:p>
            <a:pPr marL="223838" lvl="0" indent="-53975" algn="justLow">
              <a:lnSpc>
                <a:spcPct val="120000"/>
              </a:lnSpc>
              <a:spcBef>
                <a:spcPts val="600"/>
              </a:spcBef>
              <a:spcAft>
                <a:spcPts val="600"/>
              </a:spcAft>
              <a:buFont typeface="Wingdings" panose="05000000000000000000" pitchFamily="2" charset="2"/>
              <a:buChar char="v"/>
              <a:tabLst>
                <a:tab pos="457200" algn="l"/>
              </a:tabLst>
            </a:pPr>
            <a:endParaRPr lang="en-US" dirty="0">
              <a:latin typeface="Alexandria"/>
              <a:ea typeface="Calibri" panose="020F0502020204030204" pitchFamily="34" charset="0"/>
              <a:cs typeface="Times New Roman" panose="02020603050405020304" pitchFamily="18" charset="0"/>
            </a:endParaRPr>
          </a:p>
          <a:p>
            <a:pPr lvl="0" algn="ctr" defTabSz="977900">
              <a:lnSpc>
                <a:spcPct val="90000"/>
              </a:lnSpc>
              <a:spcBef>
                <a:spcPct val="0"/>
              </a:spcBef>
              <a:spcAft>
                <a:spcPct val="35000"/>
              </a:spcAft>
            </a:pPr>
            <a:endParaRPr lang="en-US" b="1" dirty="0">
              <a:latin typeface="Alexandria"/>
            </a:endParaRPr>
          </a:p>
          <a:p>
            <a:pPr marL="511175" lvl="0" indent="-635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504825" lvl="0" algn="justLow">
              <a:lnSpc>
                <a:spcPct val="120000"/>
              </a:lnSpc>
              <a:spcBef>
                <a:spcPts val="600"/>
              </a:spcBef>
              <a:spcAft>
                <a:spcPts val="600"/>
              </a:spcAft>
              <a:tabLst>
                <a:tab pos="457200" algn="l"/>
              </a:tabLst>
            </a:pPr>
            <a:endParaRPr lang="en-US" dirty="0">
              <a:latin typeface="Alexandria"/>
              <a:ea typeface="Calibri" panose="020F0502020204030204" pitchFamily="34"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a:lnSpc>
                <a:spcPct val="120000"/>
              </a:lnSpc>
              <a:spcAft>
                <a:spcPts val="600"/>
              </a:spcAf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1F18E36-36E6-3E91-7495-F4F6540992DE}"/>
              </a:ext>
            </a:extLst>
          </p:cNvPr>
          <p:cNvSpPr txBox="1"/>
          <p:nvPr/>
        </p:nvSpPr>
        <p:spPr>
          <a:xfrm>
            <a:off x="4104553" y="1065461"/>
            <a:ext cx="5926419" cy="574901"/>
          </a:xfrm>
          <a:prstGeom prst="rect">
            <a:avLst/>
          </a:prstGeom>
          <a:noFill/>
        </p:spPr>
        <p:txBody>
          <a:bodyPr wrap="square" rtlCol="0">
            <a:spAutoFit/>
          </a:bodyPr>
          <a:lstStyle/>
          <a:p>
            <a:pPr algn="ctr">
              <a:lnSpc>
                <a:spcPct val="120000"/>
              </a:lnSpc>
              <a:spcBef>
                <a:spcPts val="600"/>
              </a:spcBef>
              <a:spcAft>
                <a:spcPts val="600"/>
              </a:spcAft>
              <a:tabLst>
                <a:tab pos="457200" algn="l"/>
              </a:tabLst>
              <a:defRPr/>
            </a:pPr>
            <a:r>
              <a:rPr lang="en-US" sz="2800" b="1" dirty="0">
                <a:solidFill>
                  <a:srgbClr val="00B0F0"/>
                </a:solidFill>
                <a:latin typeface="Alexandria" charset="0"/>
                <a:cs typeface="Alexandria" charset="0"/>
              </a:rPr>
              <a:t>* Contents </a:t>
            </a:r>
            <a:r>
              <a:rPr lang="en-US" sz="2800" b="1" dirty="0">
                <a:solidFill>
                  <a:srgbClr val="00B0F0"/>
                </a:solidFill>
                <a:latin typeface="Alexandria" charset="0"/>
              </a:rPr>
              <a:t>*</a:t>
            </a:r>
          </a:p>
        </p:txBody>
      </p:sp>
    </p:spTree>
    <p:custDataLst>
      <p:tags r:id="rId1"/>
    </p:custDataLst>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E477E-59F8-69FC-ED44-7E559510557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19ABB4F-60CC-AB47-5F49-BBDBA33C92C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868DA5-1C94-85C0-5CEB-9A03CBE27D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090660-72C0-8C12-1026-B9F78BDAD9A2}"/>
              </a:ext>
            </a:extLst>
          </p:cNvPr>
          <p:cNvSpPr txBox="1"/>
          <p:nvPr/>
        </p:nvSpPr>
        <p:spPr>
          <a:xfrm>
            <a:off x="4110503" y="573411"/>
            <a:ext cx="5287025"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7" name="TextBox 6">
            <a:extLst>
              <a:ext uri="{FF2B5EF4-FFF2-40B4-BE49-F238E27FC236}">
                <a16:creationId xmlns:a16="http://schemas.microsoft.com/office/drawing/2014/main" id="{D604837E-CEBA-46B5-80AB-56489D88E0FF}"/>
              </a:ext>
            </a:extLst>
          </p:cNvPr>
          <p:cNvSpPr txBox="1"/>
          <p:nvPr/>
        </p:nvSpPr>
        <p:spPr>
          <a:xfrm>
            <a:off x="986504" y="4538784"/>
            <a:ext cx="10623947" cy="1028584"/>
          </a:xfrm>
          <a:prstGeom prst="doubleWave">
            <a:avLst/>
          </a:prstGeom>
          <a:solidFill>
            <a:srgbClr val="EBFFFF"/>
          </a:solidFill>
          <a:ln>
            <a:solidFill>
              <a:schemeClr val="accent1"/>
            </a:solidFill>
          </a:ln>
        </p:spPr>
        <p:txBody>
          <a:bodyPr wrap="square">
            <a:spAutoFit/>
          </a:bodyPr>
          <a:lstStyle/>
          <a:p>
            <a:pPr lvl="0" algn="justLow">
              <a:lnSpc>
                <a:spcPct val="114000"/>
              </a:lnSpc>
              <a:defRPr/>
            </a:pPr>
            <a:r>
              <a:rPr lang="en-US" sz="2000" b="1" dirty="0">
                <a:solidFill>
                  <a:srgbClr val="C00000"/>
                </a:solidFill>
                <a:latin typeface="Alexandria"/>
              </a:rPr>
              <a:t>Facility management Organization </a:t>
            </a:r>
            <a:r>
              <a:rPr lang="en-US" sz="2000" b="1" dirty="0">
                <a:latin typeface="Alexandria"/>
              </a:rPr>
              <a:t>can be either part of the </a:t>
            </a:r>
            <a:r>
              <a:rPr lang="en-US" sz="2000" b="1" dirty="0">
                <a:solidFill>
                  <a:srgbClr val="C00000"/>
                </a:solidFill>
                <a:latin typeface="Alexandria"/>
              </a:rPr>
              <a:t>Demand Organization </a:t>
            </a:r>
            <a:r>
              <a:rPr lang="en-US" sz="2000" b="1" dirty="0">
                <a:latin typeface="Alexandria"/>
              </a:rPr>
              <a:t>or an external entity.</a:t>
            </a:r>
            <a:endParaRPr kumimoji="0" lang="en-US" sz="2000" i="0" u="none" strike="noStrike" kern="1200" cap="none" spc="0" normalizeH="0" baseline="0" noProof="0" dirty="0">
              <a:ln>
                <a:noFill/>
              </a:ln>
              <a:effectLst/>
              <a:uLnTx/>
              <a:uFillTx/>
              <a:latin typeface="Alexandria"/>
            </a:endParaRPr>
          </a:p>
        </p:txBody>
      </p:sp>
      <p:sp>
        <p:nvSpPr>
          <p:cNvPr id="13" name="TextBox 12">
            <a:extLst>
              <a:ext uri="{FF2B5EF4-FFF2-40B4-BE49-F238E27FC236}">
                <a16:creationId xmlns:a16="http://schemas.microsoft.com/office/drawing/2014/main" id="{83E7AE75-055F-6B24-CC3C-E0D0DB2A70E6}"/>
              </a:ext>
            </a:extLst>
          </p:cNvPr>
          <p:cNvSpPr txBox="1"/>
          <p:nvPr/>
        </p:nvSpPr>
        <p:spPr>
          <a:xfrm>
            <a:off x="986504" y="1359479"/>
            <a:ext cx="10623947" cy="1175706"/>
          </a:xfrm>
          <a:prstGeom prst="rect">
            <a:avLst/>
          </a:prstGeom>
          <a:solidFill>
            <a:schemeClr val="bg1"/>
          </a:solidFill>
          <a:ln>
            <a:solidFill>
              <a:schemeClr val="accent1"/>
            </a:solidFill>
          </a:ln>
        </p:spPr>
        <p:txBody>
          <a:bodyPr wrap="square">
            <a:spAutoFit/>
          </a:bodyPr>
          <a:lstStyle/>
          <a:p>
            <a:pPr lvl="0" algn="justLow">
              <a:lnSpc>
                <a:spcPct val="120000"/>
              </a:lnSpc>
              <a:spcBef>
                <a:spcPts val="300"/>
              </a:spcBef>
              <a:spcAft>
                <a:spcPts val="300"/>
              </a:spcAft>
              <a:defRPr/>
            </a:pPr>
            <a:r>
              <a:rPr lang="en-US" sz="2000" b="1" dirty="0">
                <a:solidFill>
                  <a:srgbClr val="C00000"/>
                </a:solidFill>
                <a:latin typeface="Alexandria"/>
              </a:rPr>
              <a:t>Facility management Organization</a:t>
            </a:r>
            <a:r>
              <a:rPr lang="ar-SY" sz="2000" b="1" dirty="0">
                <a:solidFill>
                  <a:srgbClr val="C00000"/>
                </a:solidFill>
                <a:latin typeface="Alexandria"/>
              </a:rPr>
              <a:t> </a:t>
            </a:r>
            <a:r>
              <a:rPr lang="en-US" sz="2000" dirty="0">
                <a:latin typeface="Alexandria"/>
              </a:rPr>
              <a:t>is the entity responsible for delivering and </a:t>
            </a:r>
            <a:r>
              <a:rPr lang="en-US" sz="2000" b="1" dirty="0">
                <a:latin typeface="Alexandria"/>
              </a:rPr>
              <a:t>implementing Facility Management services</a:t>
            </a:r>
            <a:r>
              <a:rPr lang="en-US" sz="2000" dirty="0">
                <a:latin typeface="Alexandria"/>
              </a:rPr>
              <a:t> according to </a:t>
            </a:r>
            <a:r>
              <a:rPr lang="en-US" sz="2000" b="1" dirty="0">
                <a:latin typeface="Alexandria"/>
              </a:rPr>
              <a:t>ISO 41014</a:t>
            </a:r>
            <a:r>
              <a:rPr lang="en-US" sz="2000" dirty="0">
                <a:latin typeface="Alexandria"/>
              </a:rPr>
              <a:t>, within the building or real estate project (operations, maintenance, energy management, and troubleshooting operations).</a:t>
            </a:r>
          </a:p>
        </p:txBody>
      </p:sp>
      <p:sp>
        <p:nvSpPr>
          <p:cNvPr id="2" name="TextBox 1">
            <a:extLst>
              <a:ext uri="{FF2B5EF4-FFF2-40B4-BE49-F238E27FC236}">
                <a16:creationId xmlns:a16="http://schemas.microsoft.com/office/drawing/2014/main" id="{F472157A-76F1-7134-A97F-7362924E7284}"/>
              </a:ext>
            </a:extLst>
          </p:cNvPr>
          <p:cNvSpPr txBox="1"/>
          <p:nvPr/>
        </p:nvSpPr>
        <p:spPr>
          <a:xfrm>
            <a:off x="986504" y="3082024"/>
            <a:ext cx="10623947" cy="806375"/>
          </a:xfrm>
          <a:prstGeom prst="rect">
            <a:avLst/>
          </a:prstGeom>
          <a:solidFill>
            <a:schemeClr val="bg1"/>
          </a:solidFill>
          <a:ln>
            <a:solidFill>
              <a:schemeClr val="accent1"/>
            </a:solidFill>
          </a:ln>
        </p:spPr>
        <p:txBody>
          <a:bodyPr wrap="square">
            <a:spAutoFit/>
          </a:bodyPr>
          <a:lstStyle/>
          <a:p>
            <a:pPr lvl="0" algn="justLow">
              <a:lnSpc>
                <a:spcPct val="120000"/>
              </a:lnSpc>
              <a:spcBef>
                <a:spcPts val="300"/>
              </a:spcBef>
              <a:spcAft>
                <a:spcPts val="300"/>
              </a:spcAft>
              <a:defRPr/>
            </a:pPr>
            <a:r>
              <a:rPr lang="en-US" sz="2000" b="1" dirty="0">
                <a:latin typeface="Alexandria"/>
              </a:rPr>
              <a:t>Services may be delivered and implemented </a:t>
            </a:r>
            <a:r>
              <a:rPr lang="en-US" sz="2000" dirty="0">
                <a:solidFill>
                  <a:srgbClr val="0070C0"/>
                </a:solidFill>
                <a:latin typeface="Alexandria"/>
              </a:rPr>
              <a:t>internally through a full in-house team </a:t>
            </a:r>
            <a:r>
              <a:rPr lang="en-US" sz="2000" dirty="0">
                <a:latin typeface="Alexandria"/>
              </a:rPr>
              <a:t>within the organization, </a:t>
            </a:r>
            <a:r>
              <a:rPr lang="en-US" sz="2000" dirty="0">
                <a:solidFill>
                  <a:srgbClr val="0070C0"/>
                </a:solidFill>
                <a:latin typeface="Alexandria"/>
              </a:rPr>
              <a:t>through external service providers</a:t>
            </a:r>
            <a:r>
              <a:rPr lang="en-US" sz="2000" dirty="0">
                <a:latin typeface="Alexandria"/>
              </a:rPr>
              <a:t>, or through </a:t>
            </a:r>
            <a:r>
              <a:rPr lang="en-US" sz="2000" dirty="0">
                <a:solidFill>
                  <a:srgbClr val="0070C0"/>
                </a:solidFill>
                <a:latin typeface="Alexandria"/>
              </a:rPr>
              <a:t>a combination of both</a:t>
            </a:r>
            <a:r>
              <a:rPr lang="en-US" sz="2000" dirty="0">
                <a:latin typeface="Alexandria"/>
              </a:rPr>
              <a:t>.</a:t>
            </a:r>
          </a:p>
        </p:txBody>
      </p:sp>
    </p:spTree>
    <p:extLst>
      <p:ext uri="{BB962C8B-B14F-4D97-AF65-F5344CB8AC3E}">
        <p14:creationId xmlns:p14="http://schemas.microsoft.com/office/powerpoint/2010/main" val="1147226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3A762-DC38-714A-5234-BCE3579221B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E255F69-5CEB-0BD5-41F7-562F7D6B9B2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A4177CA-3FBC-610B-749E-9FEB4727D1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C62559A-5641-76A0-CE2F-2044AE7BC439}"/>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8" name="TextBox 7">
            <a:extLst>
              <a:ext uri="{FF2B5EF4-FFF2-40B4-BE49-F238E27FC236}">
                <a16:creationId xmlns:a16="http://schemas.microsoft.com/office/drawing/2014/main" id="{A716A293-8592-55D1-2EBF-6082F90819A7}"/>
              </a:ext>
            </a:extLst>
          </p:cNvPr>
          <p:cNvSpPr txBox="1"/>
          <p:nvPr/>
        </p:nvSpPr>
        <p:spPr>
          <a:xfrm>
            <a:off x="2792467" y="1504620"/>
            <a:ext cx="6854059" cy="400110"/>
          </a:xfrm>
          <a:prstGeom prst="rect">
            <a:avLst/>
          </a:prstGeom>
          <a:noFill/>
        </p:spPr>
        <p:txBody>
          <a:bodyPr wrap="square">
            <a:spAutoFit/>
          </a:bodyPr>
          <a:lstStyle/>
          <a:p>
            <a:pPr>
              <a:buNone/>
            </a:pPr>
            <a:r>
              <a:rPr lang="en-US" sz="2000" b="1" dirty="0">
                <a:latin typeface="Alexandria"/>
              </a:rPr>
              <a:t>Comparison Table (FM Organization vs. Demand Organization)</a:t>
            </a:r>
          </a:p>
        </p:txBody>
      </p:sp>
      <p:graphicFrame>
        <p:nvGraphicFramePr>
          <p:cNvPr id="9" name="Table 8">
            <a:extLst>
              <a:ext uri="{FF2B5EF4-FFF2-40B4-BE49-F238E27FC236}">
                <a16:creationId xmlns:a16="http://schemas.microsoft.com/office/drawing/2014/main" id="{9E286213-95E0-9BEA-1F88-2A490FD96EED}"/>
              </a:ext>
            </a:extLst>
          </p:cNvPr>
          <p:cNvGraphicFramePr>
            <a:graphicFrameLocks noGrp="1"/>
          </p:cNvGraphicFramePr>
          <p:nvPr>
            <p:extLst>
              <p:ext uri="{D42A27DB-BD31-4B8C-83A1-F6EECF244321}">
                <p14:modId xmlns:p14="http://schemas.microsoft.com/office/powerpoint/2010/main" val="1497605335"/>
              </p:ext>
            </p:extLst>
          </p:nvPr>
        </p:nvGraphicFramePr>
        <p:xfrm>
          <a:off x="472966" y="1963968"/>
          <a:ext cx="11493062" cy="4293990"/>
        </p:xfrm>
        <a:graphic>
          <a:graphicData uri="http://schemas.openxmlformats.org/drawingml/2006/table">
            <a:tbl>
              <a:tblPr>
                <a:tableStyleId>{8A107856-5554-42FB-B03E-39F5DBC370BA}</a:tableStyleId>
              </a:tblPr>
              <a:tblGrid>
                <a:gridCol w="1749972">
                  <a:extLst>
                    <a:ext uri="{9D8B030D-6E8A-4147-A177-3AD203B41FA5}">
                      <a16:colId xmlns:a16="http://schemas.microsoft.com/office/drawing/2014/main" val="1028403663"/>
                    </a:ext>
                  </a:extLst>
                </a:gridCol>
                <a:gridCol w="4808483">
                  <a:extLst>
                    <a:ext uri="{9D8B030D-6E8A-4147-A177-3AD203B41FA5}">
                      <a16:colId xmlns:a16="http://schemas.microsoft.com/office/drawing/2014/main" val="1352516121"/>
                    </a:ext>
                  </a:extLst>
                </a:gridCol>
                <a:gridCol w="4934607">
                  <a:extLst>
                    <a:ext uri="{9D8B030D-6E8A-4147-A177-3AD203B41FA5}">
                      <a16:colId xmlns:a16="http://schemas.microsoft.com/office/drawing/2014/main" val="951198414"/>
                    </a:ext>
                  </a:extLst>
                </a:gridCol>
              </a:tblGrid>
              <a:tr h="431132">
                <a:tc>
                  <a:txBody>
                    <a:bodyPr/>
                    <a:lstStyle/>
                    <a:p>
                      <a:pPr algn="ctr">
                        <a:buNone/>
                      </a:pPr>
                      <a:r>
                        <a:rPr lang="en-US" sz="2000" b="1" dirty="0">
                          <a:latin typeface="Alexandria"/>
                        </a:rPr>
                        <a:t>Item</a:t>
                      </a:r>
                    </a:p>
                  </a:txBody>
                  <a:tcPr anchor="ctr"/>
                </a:tc>
                <a:tc>
                  <a:txBody>
                    <a:bodyPr/>
                    <a:lstStyle/>
                    <a:p>
                      <a:pPr algn="ctr">
                        <a:buNone/>
                      </a:pPr>
                      <a:r>
                        <a:rPr lang="en-US" sz="2000" b="1" dirty="0">
                          <a:latin typeface="Alexandria"/>
                        </a:rPr>
                        <a:t>FM Organization</a:t>
                      </a:r>
                    </a:p>
                  </a:txBody>
                  <a:tcPr anchor="ctr"/>
                </a:tc>
                <a:tc>
                  <a:txBody>
                    <a:bodyPr/>
                    <a:lstStyle/>
                    <a:p>
                      <a:pPr algn="ctr">
                        <a:buNone/>
                      </a:pPr>
                      <a:r>
                        <a:rPr lang="en-US" sz="2000" b="1" dirty="0">
                          <a:latin typeface="Alexandria"/>
                        </a:rPr>
                        <a:t>Demand Organization</a:t>
                      </a:r>
                    </a:p>
                  </a:txBody>
                  <a:tcPr anchor="ctr"/>
                </a:tc>
                <a:extLst>
                  <a:ext uri="{0D108BD9-81ED-4DB2-BD59-A6C34878D82A}">
                    <a16:rowId xmlns:a16="http://schemas.microsoft.com/office/drawing/2014/main" val="4147519646"/>
                  </a:ext>
                </a:extLst>
              </a:tr>
              <a:tr h="861636">
                <a:tc>
                  <a:txBody>
                    <a:bodyPr/>
                    <a:lstStyle/>
                    <a:p>
                      <a:pPr algn="ctr">
                        <a:buNone/>
                      </a:pPr>
                      <a:r>
                        <a:rPr lang="en-US" sz="2000" b="1" dirty="0">
                          <a:latin typeface="Alexandria"/>
                        </a:rPr>
                        <a:t>Definition</a:t>
                      </a:r>
                    </a:p>
                  </a:txBody>
                  <a:tcPr anchor="ctr"/>
                </a:tc>
                <a:tc>
                  <a:txBody>
                    <a:bodyPr/>
                    <a:lstStyle/>
                    <a:p>
                      <a:pPr algn="justLow">
                        <a:buNone/>
                      </a:pPr>
                      <a:r>
                        <a:rPr lang="en-US" dirty="0">
                          <a:latin typeface="Alexandria"/>
                        </a:rPr>
                        <a:t>The entity responsible for managing facilities and providing or coordinating support services.</a:t>
                      </a:r>
                    </a:p>
                  </a:txBody>
                  <a:tcPr anchor="ctr">
                    <a:solidFill>
                      <a:schemeClr val="bg1"/>
                    </a:solidFill>
                  </a:tcPr>
                </a:tc>
                <a:tc>
                  <a:txBody>
                    <a:bodyPr/>
                    <a:lstStyle/>
                    <a:p>
                      <a:pPr algn="justLow">
                        <a:buNone/>
                      </a:pPr>
                      <a:r>
                        <a:rPr lang="en-US">
                          <a:latin typeface="Alexandria"/>
                        </a:rPr>
                        <a:t>The entity that owns the core business activity and requests facility management services.</a:t>
                      </a:r>
                    </a:p>
                  </a:txBody>
                  <a:tcPr anchor="ctr">
                    <a:solidFill>
                      <a:schemeClr val="bg1"/>
                    </a:solidFill>
                  </a:tcPr>
                </a:tc>
                <a:extLst>
                  <a:ext uri="{0D108BD9-81ED-4DB2-BD59-A6C34878D82A}">
                    <a16:rowId xmlns:a16="http://schemas.microsoft.com/office/drawing/2014/main" val="39623660"/>
                  </a:ext>
                </a:extLst>
              </a:tr>
              <a:tr h="619379">
                <a:tc>
                  <a:txBody>
                    <a:bodyPr/>
                    <a:lstStyle/>
                    <a:p>
                      <a:pPr algn="ctr">
                        <a:buNone/>
                      </a:pPr>
                      <a:r>
                        <a:rPr lang="en-US" sz="2000" b="1" dirty="0">
                          <a:latin typeface="Alexandria"/>
                        </a:rPr>
                        <a:t>Focus</a:t>
                      </a:r>
                    </a:p>
                  </a:txBody>
                  <a:tcPr anchor="ctr"/>
                </a:tc>
                <a:tc>
                  <a:txBody>
                    <a:bodyPr/>
                    <a:lstStyle/>
                    <a:p>
                      <a:pPr algn="justLow">
                        <a:buNone/>
                      </a:pPr>
                      <a:r>
                        <a:rPr lang="en-US" dirty="0">
                          <a:latin typeface="Alexandria"/>
                        </a:rPr>
                        <a:t>Operations, maintenance, and service efficiency.</a:t>
                      </a:r>
                    </a:p>
                  </a:txBody>
                  <a:tcPr anchor="ctr">
                    <a:solidFill>
                      <a:schemeClr val="bg1"/>
                    </a:solidFill>
                  </a:tcPr>
                </a:tc>
                <a:tc>
                  <a:txBody>
                    <a:bodyPr/>
                    <a:lstStyle/>
                    <a:p>
                      <a:pPr algn="justLow">
                        <a:buNone/>
                      </a:pPr>
                      <a:r>
                        <a:rPr lang="en-US" dirty="0">
                          <a:latin typeface="Alexandria"/>
                        </a:rPr>
                        <a:t>Executing the core business of the organization.</a:t>
                      </a:r>
                    </a:p>
                  </a:txBody>
                  <a:tcPr anchor="ctr">
                    <a:solidFill>
                      <a:schemeClr val="bg1"/>
                    </a:solidFill>
                  </a:tcPr>
                </a:tc>
                <a:extLst>
                  <a:ext uri="{0D108BD9-81ED-4DB2-BD59-A6C34878D82A}">
                    <a16:rowId xmlns:a16="http://schemas.microsoft.com/office/drawing/2014/main" val="2599604155"/>
                  </a:ext>
                </a:extLst>
              </a:tr>
              <a:tr h="704924">
                <a:tc>
                  <a:txBody>
                    <a:bodyPr/>
                    <a:lstStyle/>
                    <a:p>
                      <a:pPr algn="ctr">
                        <a:buNone/>
                      </a:pPr>
                      <a:r>
                        <a:rPr lang="en-US" sz="2000" b="1" dirty="0">
                          <a:latin typeface="Alexandria"/>
                        </a:rPr>
                        <a:t>Success Criteria</a:t>
                      </a:r>
                    </a:p>
                  </a:txBody>
                  <a:tcPr anchor="ctr"/>
                </a:tc>
                <a:tc>
                  <a:txBody>
                    <a:bodyPr/>
                    <a:lstStyle/>
                    <a:p>
                      <a:pPr algn="justLow">
                        <a:buNone/>
                      </a:pPr>
                      <a:r>
                        <a:rPr lang="en-US" dirty="0">
                          <a:latin typeface="Alexandria"/>
                        </a:rPr>
                        <a:t>Service quality and operational continuity.</a:t>
                      </a:r>
                    </a:p>
                  </a:txBody>
                  <a:tcPr anchor="ctr">
                    <a:solidFill>
                      <a:schemeClr val="bg1"/>
                    </a:solidFill>
                  </a:tcPr>
                </a:tc>
                <a:tc>
                  <a:txBody>
                    <a:bodyPr/>
                    <a:lstStyle/>
                    <a:p>
                      <a:pPr algn="justLow">
                        <a:buNone/>
                      </a:pPr>
                      <a:r>
                        <a:rPr lang="en-US" dirty="0">
                          <a:latin typeface="Alexandria"/>
                        </a:rPr>
                        <a:t>Achieving core business objectives.</a:t>
                      </a:r>
                    </a:p>
                  </a:txBody>
                  <a:tcPr anchor="ctr">
                    <a:solidFill>
                      <a:schemeClr val="bg1"/>
                    </a:solidFill>
                  </a:tcPr>
                </a:tc>
                <a:extLst>
                  <a:ext uri="{0D108BD9-81ED-4DB2-BD59-A6C34878D82A}">
                    <a16:rowId xmlns:a16="http://schemas.microsoft.com/office/drawing/2014/main" val="1719772461"/>
                  </a:ext>
                </a:extLst>
              </a:tr>
              <a:tr h="599090">
                <a:tc>
                  <a:txBody>
                    <a:bodyPr/>
                    <a:lstStyle/>
                    <a:p>
                      <a:pPr algn="ctr">
                        <a:buNone/>
                      </a:pPr>
                      <a:r>
                        <a:rPr lang="en-US" sz="2000" b="1" dirty="0">
                          <a:latin typeface="Alexandria"/>
                        </a:rPr>
                        <a:t>Relationship</a:t>
                      </a:r>
                    </a:p>
                  </a:txBody>
                  <a:tcPr anchor="ctr"/>
                </a:tc>
                <a:tc>
                  <a:txBody>
                    <a:bodyPr/>
                    <a:lstStyle/>
                    <a:p>
                      <a:pPr algn="justLow">
                        <a:buNone/>
                      </a:pPr>
                      <a:r>
                        <a:rPr lang="en-US" dirty="0">
                          <a:latin typeface="Alexandria"/>
                        </a:rPr>
                        <a:t>Service provider.</a:t>
                      </a:r>
                    </a:p>
                  </a:txBody>
                  <a:tcPr anchor="ctr">
                    <a:solidFill>
                      <a:schemeClr val="bg1"/>
                    </a:solidFill>
                  </a:tcPr>
                </a:tc>
                <a:tc>
                  <a:txBody>
                    <a:bodyPr/>
                    <a:lstStyle/>
                    <a:p>
                      <a:pPr algn="justLow">
                        <a:buNone/>
                      </a:pPr>
                      <a:r>
                        <a:rPr lang="en-US" dirty="0">
                          <a:latin typeface="Alexandria"/>
                        </a:rPr>
                        <a:t>Service beneficiary/requester.</a:t>
                      </a:r>
                    </a:p>
                  </a:txBody>
                  <a:tcPr anchor="ctr">
                    <a:solidFill>
                      <a:schemeClr val="bg1"/>
                    </a:solidFill>
                  </a:tcPr>
                </a:tc>
                <a:extLst>
                  <a:ext uri="{0D108BD9-81ED-4DB2-BD59-A6C34878D82A}">
                    <a16:rowId xmlns:a16="http://schemas.microsoft.com/office/drawing/2014/main" val="1086173660"/>
                  </a:ext>
                </a:extLst>
              </a:tr>
              <a:tr h="1077829">
                <a:tc>
                  <a:txBody>
                    <a:bodyPr/>
                    <a:lstStyle/>
                    <a:p>
                      <a:pPr algn="ctr">
                        <a:buNone/>
                      </a:pPr>
                      <a:r>
                        <a:rPr lang="en-US" sz="2000" b="1" dirty="0">
                          <a:latin typeface="Alexandria"/>
                        </a:rPr>
                        <a:t>Example</a:t>
                      </a:r>
                    </a:p>
                  </a:txBody>
                  <a:tcPr anchor="ctr"/>
                </a:tc>
                <a:tc>
                  <a:txBody>
                    <a:bodyPr/>
                    <a:lstStyle/>
                    <a:p>
                      <a:pPr algn="justLow">
                        <a:buNone/>
                      </a:pPr>
                      <a:r>
                        <a:rPr lang="en-US">
                          <a:latin typeface="Alexandria"/>
                        </a:rPr>
                        <a:t>An FM company managing maintenance, cleaning, and security in a hospital.</a:t>
                      </a:r>
                    </a:p>
                  </a:txBody>
                  <a:tcPr anchor="ctr">
                    <a:solidFill>
                      <a:schemeClr val="bg1"/>
                    </a:solidFill>
                  </a:tcPr>
                </a:tc>
                <a:tc>
                  <a:txBody>
                    <a:bodyPr/>
                    <a:lstStyle/>
                    <a:p>
                      <a:pPr algn="justLow">
                        <a:buNone/>
                      </a:pPr>
                      <a:r>
                        <a:rPr lang="en-US" dirty="0">
                          <a:latin typeface="Alexandria"/>
                        </a:rPr>
                        <a:t>The hospital administration that requests these services to focus on healthcare delivery.</a:t>
                      </a:r>
                    </a:p>
                  </a:txBody>
                  <a:tcPr anchor="ctr">
                    <a:solidFill>
                      <a:schemeClr val="bg1"/>
                    </a:solidFill>
                  </a:tcPr>
                </a:tc>
                <a:extLst>
                  <a:ext uri="{0D108BD9-81ED-4DB2-BD59-A6C34878D82A}">
                    <a16:rowId xmlns:a16="http://schemas.microsoft.com/office/drawing/2014/main" val="3435232010"/>
                  </a:ext>
                </a:extLst>
              </a:tr>
            </a:tbl>
          </a:graphicData>
        </a:graphic>
      </p:graphicFrame>
    </p:spTree>
    <p:extLst>
      <p:ext uri="{BB962C8B-B14F-4D97-AF65-F5344CB8AC3E}">
        <p14:creationId xmlns:p14="http://schemas.microsoft.com/office/powerpoint/2010/main" val="1407494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8E67B-6853-B9A7-59EA-19F256000B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003AD8C-B9F1-D541-0AEC-405CFAAC78A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00FEE8-06C9-76BA-215A-04701FE7B3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0995196-B703-B7FF-DB51-06B2934DEC62}"/>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8" name="TextBox 7">
            <a:extLst>
              <a:ext uri="{FF2B5EF4-FFF2-40B4-BE49-F238E27FC236}">
                <a16:creationId xmlns:a16="http://schemas.microsoft.com/office/drawing/2014/main" id="{F09A5FB9-8D61-07D3-D314-0CE53D64FBF4}"/>
              </a:ext>
            </a:extLst>
          </p:cNvPr>
          <p:cNvSpPr txBox="1"/>
          <p:nvPr/>
        </p:nvSpPr>
        <p:spPr>
          <a:xfrm>
            <a:off x="334314" y="1132102"/>
            <a:ext cx="8100238"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2060"/>
                </a:solidFill>
                <a:effectLst/>
                <a:uLnTx/>
                <a:uFillTx/>
                <a:latin typeface="Alexandria"/>
                <a:ea typeface="+mn-ea"/>
                <a:cs typeface="+mn-cs"/>
              </a:rPr>
              <a:t>Perspectives for Classifying and Understanding the FM Organization</a:t>
            </a:r>
          </a:p>
        </p:txBody>
      </p:sp>
      <p:sp>
        <p:nvSpPr>
          <p:cNvPr id="4" name="TextBox 3">
            <a:extLst>
              <a:ext uri="{FF2B5EF4-FFF2-40B4-BE49-F238E27FC236}">
                <a16:creationId xmlns:a16="http://schemas.microsoft.com/office/drawing/2014/main" id="{FC4C00D6-EEE3-EF6E-DB9C-6A11CA231BE1}"/>
              </a:ext>
            </a:extLst>
          </p:cNvPr>
          <p:cNvSpPr txBox="1"/>
          <p:nvPr/>
        </p:nvSpPr>
        <p:spPr>
          <a:xfrm>
            <a:off x="482007" y="1731075"/>
            <a:ext cx="10623947" cy="435056"/>
          </a:xfrm>
          <a:prstGeom prst="rect">
            <a:avLst/>
          </a:prstGeom>
          <a:solidFill>
            <a:schemeClr val="bg1"/>
          </a:solidFill>
          <a:ln>
            <a:solidFill>
              <a:srgbClr val="FF3399"/>
            </a:solidFill>
          </a:ln>
        </p:spPr>
        <p:txBody>
          <a:bodyPr wrap="square">
            <a:spAutoFit/>
          </a:bodyPr>
          <a:lstStyle/>
          <a:p>
            <a:pPr lvl="0" algn="justLow">
              <a:lnSpc>
                <a:spcPct val="120000"/>
              </a:lnSpc>
              <a:spcBef>
                <a:spcPts val="300"/>
              </a:spcBef>
              <a:spcAft>
                <a:spcPts val="300"/>
              </a:spcAft>
              <a:defRPr/>
            </a:pPr>
            <a:r>
              <a:rPr lang="en-US" sz="2000" dirty="0">
                <a:solidFill>
                  <a:srgbClr val="C00000"/>
                </a:solidFill>
                <a:latin typeface="Alexandria"/>
              </a:rPr>
              <a:t>The Facility Management Organization</a:t>
            </a:r>
            <a:r>
              <a:rPr lang="ar-SY" sz="2000" dirty="0">
                <a:solidFill>
                  <a:srgbClr val="C00000"/>
                </a:solidFill>
                <a:latin typeface="Alexandria"/>
              </a:rPr>
              <a:t> </a:t>
            </a:r>
            <a:r>
              <a:rPr lang="en-US" sz="2000" dirty="0">
                <a:latin typeface="Alexandria"/>
              </a:rPr>
              <a:t>can be understood and classified from </a:t>
            </a:r>
            <a:r>
              <a:rPr lang="en-US" sz="2000" b="1" dirty="0">
                <a:solidFill>
                  <a:srgbClr val="C00000"/>
                </a:solidFill>
                <a:latin typeface="Alexandria"/>
              </a:rPr>
              <a:t>five</a:t>
            </a:r>
            <a:r>
              <a:rPr lang="en-US" sz="2000" dirty="0">
                <a:latin typeface="Alexandria"/>
              </a:rPr>
              <a:t> </a:t>
            </a:r>
            <a:r>
              <a:rPr lang="en-US" sz="2000" b="1" dirty="0">
                <a:latin typeface="Alexandria"/>
              </a:rPr>
              <a:t>main</a:t>
            </a:r>
            <a:r>
              <a:rPr lang="en-US" sz="2000" dirty="0">
                <a:latin typeface="Alexandria"/>
              </a:rPr>
              <a:t> </a:t>
            </a:r>
            <a:r>
              <a:rPr lang="en-US" sz="2000" dirty="0">
                <a:solidFill>
                  <a:srgbClr val="C00000"/>
                </a:solidFill>
                <a:latin typeface="Alexandria"/>
              </a:rPr>
              <a:t>perspectives</a:t>
            </a:r>
            <a:r>
              <a:rPr lang="en-US" sz="2000" dirty="0">
                <a:latin typeface="Alexandria"/>
              </a:rPr>
              <a:t>:</a:t>
            </a:r>
          </a:p>
        </p:txBody>
      </p:sp>
      <p:sp>
        <p:nvSpPr>
          <p:cNvPr id="7" name="Rectangle: Folded Corner 6">
            <a:extLst>
              <a:ext uri="{FF2B5EF4-FFF2-40B4-BE49-F238E27FC236}">
                <a16:creationId xmlns:a16="http://schemas.microsoft.com/office/drawing/2014/main" id="{F8B15867-AC8B-DB30-5587-D8826ECDBD90}"/>
              </a:ext>
            </a:extLst>
          </p:cNvPr>
          <p:cNvSpPr/>
          <p:nvPr/>
        </p:nvSpPr>
        <p:spPr>
          <a:xfrm>
            <a:off x="0" y="2516564"/>
            <a:ext cx="9007232" cy="584975"/>
          </a:xfrm>
          <a:prstGeom prst="foldedCorner">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algn="ctr">
              <a:buFont typeface="Wingdings" panose="05000000000000000000" pitchFamily="2" charset="2"/>
              <a:buChar char="v"/>
            </a:pPr>
            <a:r>
              <a:rPr lang="en-US" sz="2000" b="1" dirty="0">
                <a:solidFill>
                  <a:prstClr val="black"/>
                </a:solidFill>
                <a:latin typeface="Alexandria"/>
              </a:rPr>
              <a:t>Organizational Structure and Management Function</a:t>
            </a:r>
            <a:endParaRPr lang="en-US" sz="1600" b="1" dirty="0"/>
          </a:p>
        </p:txBody>
      </p:sp>
      <p:sp>
        <p:nvSpPr>
          <p:cNvPr id="10" name="Rectangle: Folded Corner 9">
            <a:extLst>
              <a:ext uri="{FF2B5EF4-FFF2-40B4-BE49-F238E27FC236}">
                <a16:creationId xmlns:a16="http://schemas.microsoft.com/office/drawing/2014/main" id="{42BD51F7-7F7B-0157-A314-A294187CA6D3}"/>
              </a:ext>
            </a:extLst>
          </p:cNvPr>
          <p:cNvSpPr/>
          <p:nvPr/>
        </p:nvSpPr>
        <p:spPr>
          <a:xfrm>
            <a:off x="0" y="3429000"/>
            <a:ext cx="9007232" cy="584975"/>
          </a:xfrm>
          <a:prstGeom prst="foldedCorner">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000" b="1" dirty="0">
                <a:solidFill>
                  <a:prstClr val="black"/>
                </a:solidFill>
                <a:latin typeface="Alexandria"/>
              </a:rPr>
              <a:t>Extent of Embeddedness within the Demand Organization</a:t>
            </a:r>
            <a:endParaRPr lang="en-US" sz="1600" b="1" dirty="0"/>
          </a:p>
        </p:txBody>
      </p:sp>
      <p:sp>
        <p:nvSpPr>
          <p:cNvPr id="11" name="Rectangle: Folded Corner 10">
            <a:extLst>
              <a:ext uri="{FF2B5EF4-FFF2-40B4-BE49-F238E27FC236}">
                <a16:creationId xmlns:a16="http://schemas.microsoft.com/office/drawing/2014/main" id="{47B5B333-268D-1DA8-4F87-C06F9E29F08C}"/>
              </a:ext>
            </a:extLst>
          </p:cNvPr>
          <p:cNvSpPr/>
          <p:nvPr/>
        </p:nvSpPr>
        <p:spPr>
          <a:xfrm>
            <a:off x="0" y="4397283"/>
            <a:ext cx="9007232" cy="584975"/>
          </a:xfrm>
          <a:prstGeom prst="foldedCorner">
            <a:avLst/>
          </a:prstGeom>
          <a:solidFill>
            <a:srgbClr val="FFE1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000" b="1" dirty="0">
                <a:solidFill>
                  <a:prstClr val="black"/>
                </a:solidFill>
                <a:latin typeface="Alexandria"/>
              </a:rPr>
              <a:t>Service Delivery Options</a:t>
            </a:r>
            <a:endParaRPr lang="en-US" sz="1600" b="1" dirty="0"/>
          </a:p>
        </p:txBody>
      </p:sp>
      <p:sp>
        <p:nvSpPr>
          <p:cNvPr id="12" name="Rectangle: Folded Corner 11">
            <a:extLst>
              <a:ext uri="{FF2B5EF4-FFF2-40B4-BE49-F238E27FC236}">
                <a16:creationId xmlns:a16="http://schemas.microsoft.com/office/drawing/2014/main" id="{5F6A4DD7-8BEC-297A-EA06-E739E410B7AE}"/>
              </a:ext>
            </a:extLst>
          </p:cNvPr>
          <p:cNvSpPr/>
          <p:nvPr/>
        </p:nvSpPr>
        <p:spPr>
          <a:xfrm>
            <a:off x="0" y="5349759"/>
            <a:ext cx="9007232" cy="584975"/>
          </a:xfrm>
          <a:prstGeom prst="foldedCorner">
            <a:avLst/>
          </a:prstGeom>
          <a:solidFill>
            <a:srgbClr val="BEF9A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000" b="1" dirty="0">
                <a:solidFill>
                  <a:prstClr val="black"/>
                </a:solidFill>
                <a:latin typeface="Alexandria"/>
              </a:rPr>
              <a:t>Support Processes and Activities</a:t>
            </a:r>
            <a:endParaRPr lang="en-US" sz="1600" b="1" dirty="0"/>
          </a:p>
        </p:txBody>
      </p:sp>
      <p:sp>
        <p:nvSpPr>
          <p:cNvPr id="13" name="Rectangle: Folded Corner 12">
            <a:extLst>
              <a:ext uri="{FF2B5EF4-FFF2-40B4-BE49-F238E27FC236}">
                <a16:creationId xmlns:a16="http://schemas.microsoft.com/office/drawing/2014/main" id="{66EBB535-5189-AC2D-2FB1-4BA3F1980AC3}"/>
              </a:ext>
            </a:extLst>
          </p:cNvPr>
          <p:cNvSpPr/>
          <p:nvPr/>
        </p:nvSpPr>
        <p:spPr>
          <a:xfrm>
            <a:off x="-703" y="6227221"/>
            <a:ext cx="9007232" cy="584975"/>
          </a:xfrm>
          <a:prstGeom prst="foldedCorner">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000" b="1" dirty="0">
                <a:solidFill>
                  <a:prstClr val="black"/>
                </a:solidFill>
                <a:latin typeface="Alexandria"/>
              </a:rPr>
              <a:t>Dynamic Capabilities</a:t>
            </a:r>
            <a:endParaRPr lang="en-US" sz="1600" b="1" dirty="0"/>
          </a:p>
        </p:txBody>
      </p:sp>
      <p:sp>
        <p:nvSpPr>
          <p:cNvPr id="15" name="TextBox 14">
            <a:extLst>
              <a:ext uri="{FF2B5EF4-FFF2-40B4-BE49-F238E27FC236}">
                <a16:creationId xmlns:a16="http://schemas.microsoft.com/office/drawing/2014/main" id="{A5D0B302-96F9-6AF2-D50E-E104B49C9D35}"/>
              </a:ext>
            </a:extLst>
          </p:cNvPr>
          <p:cNvSpPr txBox="1"/>
          <p:nvPr/>
        </p:nvSpPr>
        <p:spPr>
          <a:xfrm>
            <a:off x="9006528" y="2722920"/>
            <a:ext cx="3185472" cy="3312914"/>
          </a:xfrm>
          <a:prstGeom prst="star8">
            <a:avLst/>
          </a:prstGeom>
          <a:solidFill>
            <a:schemeClr val="bg1"/>
          </a:solidFill>
          <a:ln>
            <a:solidFill>
              <a:srgbClr val="FF3399"/>
            </a:solidFill>
          </a:ln>
        </p:spPr>
        <p:txBody>
          <a:bodyPr wrap="square">
            <a:spAutoFit/>
          </a:bodyPr>
          <a:lstStyle/>
          <a:p>
            <a:pPr algn="ctr"/>
            <a:r>
              <a:rPr lang="en-US" dirty="0">
                <a:latin typeface="Alexandria"/>
              </a:rPr>
              <a:t>The </a:t>
            </a:r>
            <a:r>
              <a:rPr lang="en-US" b="1" dirty="0">
                <a:latin typeface="Alexandria"/>
              </a:rPr>
              <a:t>demand organization </a:t>
            </a:r>
            <a:r>
              <a:rPr lang="en-US" dirty="0">
                <a:latin typeface="Alexandria"/>
              </a:rPr>
              <a:t>must select </a:t>
            </a:r>
            <a:r>
              <a:rPr lang="en-US" b="1" dirty="0">
                <a:latin typeface="Alexandria"/>
              </a:rPr>
              <a:t>a </a:t>
            </a:r>
            <a:r>
              <a:rPr lang="en-US" b="1" dirty="0">
                <a:solidFill>
                  <a:srgbClr val="0070C0"/>
                </a:solidFill>
                <a:latin typeface="Alexandria"/>
              </a:rPr>
              <a:t>facility management organizational form </a:t>
            </a:r>
            <a:r>
              <a:rPr lang="en-US" dirty="0">
                <a:latin typeface="Alexandria"/>
              </a:rPr>
              <a:t>that </a:t>
            </a:r>
            <a:r>
              <a:rPr lang="en-US" b="1" dirty="0">
                <a:latin typeface="Alexandria"/>
              </a:rPr>
              <a:t>aligns with its </a:t>
            </a:r>
            <a:r>
              <a:rPr lang="en-US" b="1" dirty="0">
                <a:solidFill>
                  <a:srgbClr val="C00000"/>
                </a:solidFill>
                <a:latin typeface="Alexandria"/>
              </a:rPr>
              <a:t>strategic needs and available resources.</a:t>
            </a:r>
          </a:p>
        </p:txBody>
      </p:sp>
    </p:spTree>
    <p:extLst>
      <p:ext uri="{BB962C8B-B14F-4D97-AF65-F5344CB8AC3E}">
        <p14:creationId xmlns:p14="http://schemas.microsoft.com/office/powerpoint/2010/main" val="3591033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0-#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1" grpId="0" animBg="1"/>
      <p:bldP spid="12" grpId="0" animBg="1"/>
      <p:bldP spid="13"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CC1A5-84F9-8017-EF16-4FEA370FA01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45CD3B2-155F-43C8-6AF4-F6D823AF389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42A0B3F-4503-59D0-3B84-BEF2CAFA0F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B5A303E-87EC-5D23-C35A-206FFF64DA03}"/>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graphicFrame>
        <p:nvGraphicFramePr>
          <p:cNvPr id="10" name="Table 9">
            <a:extLst>
              <a:ext uri="{FF2B5EF4-FFF2-40B4-BE49-F238E27FC236}">
                <a16:creationId xmlns:a16="http://schemas.microsoft.com/office/drawing/2014/main" id="{2500322C-F7E8-4BEA-03B3-7DB24AF1B83C}"/>
              </a:ext>
            </a:extLst>
          </p:cNvPr>
          <p:cNvGraphicFramePr>
            <a:graphicFrameLocks noGrp="1"/>
          </p:cNvGraphicFramePr>
          <p:nvPr>
            <p:extLst>
              <p:ext uri="{D42A27DB-BD31-4B8C-83A1-F6EECF244321}">
                <p14:modId xmlns:p14="http://schemas.microsoft.com/office/powerpoint/2010/main" val="4223719213"/>
              </p:ext>
            </p:extLst>
          </p:nvPr>
        </p:nvGraphicFramePr>
        <p:xfrm>
          <a:off x="180431" y="1786792"/>
          <a:ext cx="11803025" cy="4706973"/>
        </p:xfrm>
        <a:graphic>
          <a:graphicData uri="http://schemas.openxmlformats.org/drawingml/2006/table">
            <a:tbl>
              <a:tblPr>
                <a:tableStyleId>{69CF1AB2-1976-4502-BF36-3FF5EA218861}</a:tableStyleId>
              </a:tblPr>
              <a:tblGrid>
                <a:gridCol w="1468919">
                  <a:extLst>
                    <a:ext uri="{9D8B030D-6E8A-4147-A177-3AD203B41FA5}">
                      <a16:colId xmlns:a16="http://schemas.microsoft.com/office/drawing/2014/main" val="2444981067"/>
                    </a:ext>
                  </a:extLst>
                </a:gridCol>
                <a:gridCol w="2827400">
                  <a:extLst>
                    <a:ext uri="{9D8B030D-6E8A-4147-A177-3AD203B41FA5}">
                      <a16:colId xmlns:a16="http://schemas.microsoft.com/office/drawing/2014/main" val="752849155"/>
                    </a:ext>
                  </a:extLst>
                </a:gridCol>
                <a:gridCol w="2667000">
                  <a:extLst>
                    <a:ext uri="{9D8B030D-6E8A-4147-A177-3AD203B41FA5}">
                      <a16:colId xmlns:a16="http://schemas.microsoft.com/office/drawing/2014/main" val="1065332210"/>
                    </a:ext>
                  </a:extLst>
                </a:gridCol>
                <a:gridCol w="2479101">
                  <a:extLst>
                    <a:ext uri="{9D8B030D-6E8A-4147-A177-3AD203B41FA5}">
                      <a16:colId xmlns:a16="http://schemas.microsoft.com/office/drawing/2014/main" val="156454447"/>
                    </a:ext>
                  </a:extLst>
                </a:gridCol>
                <a:gridCol w="2360605">
                  <a:extLst>
                    <a:ext uri="{9D8B030D-6E8A-4147-A177-3AD203B41FA5}">
                      <a16:colId xmlns:a16="http://schemas.microsoft.com/office/drawing/2014/main" val="2162945943"/>
                    </a:ext>
                  </a:extLst>
                </a:gridCol>
              </a:tblGrid>
              <a:tr h="618048">
                <a:tc>
                  <a:txBody>
                    <a:bodyPr/>
                    <a:lstStyle/>
                    <a:p>
                      <a:pPr algn="ctr">
                        <a:buNone/>
                      </a:pPr>
                      <a:r>
                        <a:rPr lang="en-US" sz="1800" b="1" dirty="0">
                          <a:latin typeface="Alexandria"/>
                        </a:rPr>
                        <a:t>Organizational Structure</a:t>
                      </a:r>
                    </a:p>
                  </a:txBody>
                  <a:tcPr marL="25298" marR="25298" marT="12649" marB="12649" anchor="ctr"/>
                </a:tc>
                <a:tc>
                  <a:txBody>
                    <a:bodyPr/>
                    <a:lstStyle/>
                    <a:p>
                      <a:pPr algn="ctr">
                        <a:buNone/>
                      </a:pPr>
                      <a:r>
                        <a:rPr lang="en-US" sz="1800" b="1" dirty="0">
                          <a:latin typeface="Alexandria"/>
                        </a:rPr>
                        <a:t>Advantages (+)</a:t>
                      </a:r>
                    </a:p>
                  </a:txBody>
                  <a:tcPr marL="25298" marR="25298" marT="12649" marB="12649" anchor="ctr"/>
                </a:tc>
                <a:tc>
                  <a:txBody>
                    <a:bodyPr/>
                    <a:lstStyle/>
                    <a:p>
                      <a:pPr algn="ctr">
                        <a:buNone/>
                      </a:pPr>
                      <a:r>
                        <a:rPr lang="en-US" sz="1800" b="1" dirty="0">
                          <a:latin typeface="Alexandria"/>
                        </a:rPr>
                        <a:t>Disadvantages/Challenges (-)</a:t>
                      </a:r>
                    </a:p>
                  </a:txBody>
                  <a:tcPr marL="25298" marR="25298" marT="12649" marB="12649" anchor="ctr"/>
                </a:tc>
                <a:tc>
                  <a:txBody>
                    <a:bodyPr/>
                    <a:lstStyle/>
                    <a:p>
                      <a:pPr algn="ctr">
                        <a:buNone/>
                      </a:pPr>
                      <a:r>
                        <a:rPr lang="en-US" sz="1800" b="1" dirty="0">
                          <a:latin typeface="Alexandria"/>
                        </a:rPr>
                        <a:t>Usage Context</a:t>
                      </a:r>
                    </a:p>
                  </a:txBody>
                  <a:tcPr marL="25298" marR="25298" marT="12649" marB="12649" anchor="ctr"/>
                </a:tc>
                <a:tc>
                  <a:txBody>
                    <a:bodyPr/>
                    <a:lstStyle/>
                    <a:p>
                      <a:pPr algn="ctr">
                        <a:buNone/>
                      </a:pPr>
                      <a:r>
                        <a:rPr lang="en-US" sz="1800" b="1" dirty="0">
                          <a:latin typeface="Alexandria"/>
                        </a:rPr>
                        <a:t>Practical Example</a:t>
                      </a:r>
                    </a:p>
                  </a:txBody>
                  <a:tcPr marL="25298" marR="25298" marT="12649" marB="12649" anchor="ctr"/>
                </a:tc>
                <a:extLst>
                  <a:ext uri="{0D108BD9-81ED-4DB2-BD59-A6C34878D82A}">
                    <a16:rowId xmlns:a16="http://schemas.microsoft.com/office/drawing/2014/main" val="853233788"/>
                  </a:ext>
                </a:extLst>
              </a:tr>
              <a:tr h="1875700">
                <a:tc>
                  <a:txBody>
                    <a:bodyPr/>
                    <a:lstStyle/>
                    <a:p>
                      <a:pPr algn="ctr">
                        <a:buNone/>
                      </a:pPr>
                      <a:r>
                        <a:rPr lang="en-US" sz="1800" b="1" dirty="0">
                          <a:latin typeface="Alexandria"/>
                        </a:rPr>
                        <a:t>(1) Functional-Line (Top-Down)</a:t>
                      </a:r>
                    </a:p>
                  </a:txBody>
                  <a:tcPr marL="25298" marR="25298" marT="12649" marB="12649" anchor="ct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Easy to implement and clear responsibilities. </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Strong adherence to procedures and reproducibility of results.</a:t>
                      </a:r>
                    </a:p>
                  </a:txBody>
                  <a:tcPr marL="25298" marR="25298" marT="12649" marB="12649" anchor="ctr">
                    <a:solidFill>
                      <a:schemeClr val="bg1"/>
                    </a:solidFill>
                  </a:tcP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Rigidity and lack of flexibility. </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Encourages siloed working.</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Organizations with stable, ongoing operations requiring continuity, such as public sector entities and very large institutions.</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a:latin typeface="Alexandria"/>
                        </a:rPr>
                        <a:t>Facility Management department in a government authority, where procedures are fixed and outputs are standardized.</a:t>
                      </a:r>
                    </a:p>
                  </a:txBody>
                  <a:tcPr marL="25298" marR="25298" marT="12649" marB="12649" anchor="ctr">
                    <a:solidFill>
                      <a:schemeClr val="bg1"/>
                    </a:solidFill>
                  </a:tcPr>
                </a:tc>
                <a:extLst>
                  <a:ext uri="{0D108BD9-81ED-4DB2-BD59-A6C34878D82A}">
                    <a16:rowId xmlns:a16="http://schemas.microsoft.com/office/drawing/2014/main" val="1512466232"/>
                  </a:ext>
                </a:extLst>
              </a:tr>
              <a:tr h="2213225">
                <a:tc>
                  <a:txBody>
                    <a:bodyPr/>
                    <a:lstStyle/>
                    <a:p>
                      <a:pPr algn="ctr">
                        <a:buNone/>
                      </a:pPr>
                      <a:r>
                        <a:rPr lang="en-US" sz="1800" b="1" dirty="0">
                          <a:latin typeface="Alexandria"/>
                        </a:rPr>
                        <a:t>(2) Divisional</a:t>
                      </a:r>
                    </a:p>
                  </a:txBody>
                  <a:tcPr marL="25298" marR="25298" marT="12649" marB="12649" anchor="ct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Clear specialization for each division (e.g., maintenance, administrative services). </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Suitable for large, geographically dispersed organizations.</a:t>
                      </a:r>
                    </a:p>
                  </a:txBody>
                  <a:tcPr marL="25298" marR="25298" marT="12649" marB="12649" anchor="ctr">
                    <a:solidFill>
                      <a:schemeClr val="bg1"/>
                    </a:solidFill>
                  </a:tcP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Increased distance between top management and operational level.</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 Weak inter-departmental communication.</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Very large organizations operating in multiple markets/products or with multiple geographical sites.</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Large FM company with separate divisions managing industrial and healthcare facilities.</a:t>
                      </a:r>
                    </a:p>
                  </a:txBody>
                  <a:tcPr marL="25298" marR="25298" marT="12649" marB="12649" anchor="ctr">
                    <a:solidFill>
                      <a:schemeClr val="bg1"/>
                    </a:solidFill>
                  </a:tcPr>
                </a:tc>
                <a:extLst>
                  <a:ext uri="{0D108BD9-81ED-4DB2-BD59-A6C34878D82A}">
                    <a16:rowId xmlns:a16="http://schemas.microsoft.com/office/drawing/2014/main" val="196905466"/>
                  </a:ext>
                </a:extLst>
              </a:tr>
            </a:tbl>
          </a:graphicData>
        </a:graphic>
      </p:graphicFrame>
      <p:sp>
        <p:nvSpPr>
          <p:cNvPr id="12" name="Rectangle: Folded Corner 11">
            <a:extLst>
              <a:ext uri="{FF2B5EF4-FFF2-40B4-BE49-F238E27FC236}">
                <a16:creationId xmlns:a16="http://schemas.microsoft.com/office/drawing/2014/main" id="{D57C314C-A439-065F-AB0E-0A2A42791D73}"/>
              </a:ext>
            </a:extLst>
          </p:cNvPr>
          <p:cNvSpPr/>
          <p:nvPr/>
        </p:nvSpPr>
        <p:spPr>
          <a:xfrm>
            <a:off x="1771151" y="1177022"/>
            <a:ext cx="9007232" cy="463576"/>
          </a:xfrm>
          <a:prstGeom prst="foldedCorner">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200" b="1" dirty="0">
                <a:solidFill>
                  <a:srgbClr val="C00000"/>
                </a:solidFill>
                <a:latin typeface="Alexandria"/>
              </a:rPr>
              <a:t>Organizational Structure and Management Function</a:t>
            </a:r>
            <a:endParaRPr lang="en-US" sz="2200" b="1" dirty="0">
              <a:solidFill>
                <a:srgbClr val="C00000"/>
              </a:solidFill>
            </a:endParaRPr>
          </a:p>
        </p:txBody>
      </p:sp>
    </p:spTree>
    <p:extLst>
      <p:ext uri="{BB962C8B-B14F-4D97-AF65-F5344CB8AC3E}">
        <p14:creationId xmlns:p14="http://schemas.microsoft.com/office/powerpoint/2010/main" val="52155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CC7A9-CD19-5043-C0E2-F0566DC8F50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3AF40A4-264A-7C37-FE7E-598115607F8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5CD58EA-E5CE-58A8-C0FA-CD4ACE4316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11259BD-5492-E6DC-72C3-1E3951C04D96}"/>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graphicFrame>
        <p:nvGraphicFramePr>
          <p:cNvPr id="10" name="Table 9">
            <a:extLst>
              <a:ext uri="{FF2B5EF4-FFF2-40B4-BE49-F238E27FC236}">
                <a16:creationId xmlns:a16="http://schemas.microsoft.com/office/drawing/2014/main" id="{4CFA20D0-5CE8-1F14-7E9D-CBBD183F9F87}"/>
              </a:ext>
            </a:extLst>
          </p:cNvPr>
          <p:cNvGraphicFramePr>
            <a:graphicFrameLocks noGrp="1"/>
          </p:cNvGraphicFramePr>
          <p:nvPr>
            <p:extLst>
              <p:ext uri="{D42A27DB-BD31-4B8C-83A1-F6EECF244321}">
                <p14:modId xmlns:p14="http://schemas.microsoft.com/office/powerpoint/2010/main" val="557627469"/>
              </p:ext>
            </p:extLst>
          </p:nvPr>
        </p:nvGraphicFramePr>
        <p:xfrm>
          <a:off x="180431" y="1748693"/>
          <a:ext cx="11803025" cy="4997906"/>
        </p:xfrm>
        <a:graphic>
          <a:graphicData uri="http://schemas.openxmlformats.org/drawingml/2006/table">
            <a:tbl>
              <a:tblPr>
                <a:tableStyleId>{69CF1AB2-1976-4502-BF36-3FF5EA218861}</a:tableStyleId>
              </a:tblPr>
              <a:tblGrid>
                <a:gridCol w="1468919">
                  <a:extLst>
                    <a:ext uri="{9D8B030D-6E8A-4147-A177-3AD203B41FA5}">
                      <a16:colId xmlns:a16="http://schemas.microsoft.com/office/drawing/2014/main" val="2444981067"/>
                    </a:ext>
                  </a:extLst>
                </a:gridCol>
                <a:gridCol w="2751200">
                  <a:extLst>
                    <a:ext uri="{9D8B030D-6E8A-4147-A177-3AD203B41FA5}">
                      <a16:colId xmlns:a16="http://schemas.microsoft.com/office/drawing/2014/main" val="752849155"/>
                    </a:ext>
                  </a:extLst>
                </a:gridCol>
                <a:gridCol w="2533650">
                  <a:extLst>
                    <a:ext uri="{9D8B030D-6E8A-4147-A177-3AD203B41FA5}">
                      <a16:colId xmlns:a16="http://schemas.microsoft.com/office/drawing/2014/main" val="1065332210"/>
                    </a:ext>
                  </a:extLst>
                </a:gridCol>
                <a:gridCol w="2209800">
                  <a:extLst>
                    <a:ext uri="{9D8B030D-6E8A-4147-A177-3AD203B41FA5}">
                      <a16:colId xmlns:a16="http://schemas.microsoft.com/office/drawing/2014/main" val="156454447"/>
                    </a:ext>
                  </a:extLst>
                </a:gridCol>
                <a:gridCol w="2839456">
                  <a:extLst>
                    <a:ext uri="{9D8B030D-6E8A-4147-A177-3AD203B41FA5}">
                      <a16:colId xmlns:a16="http://schemas.microsoft.com/office/drawing/2014/main" val="2162945943"/>
                    </a:ext>
                  </a:extLst>
                </a:gridCol>
              </a:tblGrid>
              <a:tr h="211591">
                <a:tc>
                  <a:txBody>
                    <a:bodyPr/>
                    <a:lstStyle/>
                    <a:p>
                      <a:pPr algn="ctr">
                        <a:buNone/>
                      </a:pPr>
                      <a:r>
                        <a:rPr lang="en-US" sz="1800" b="1" dirty="0">
                          <a:latin typeface="Alexandria"/>
                        </a:rPr>
                        <a:t>Organizational Structure</a:t>
                      </a:r>
                    </a:p>
                  </a:txBody>
                  <a:tcPr marL="25298" marR="25298" marT="12649" marB="12649" anchor="ctr"/>
                </a:tc>
                <a:tc>
                  <a:txBody>
                    <a:bodyPr/>
                    <a:lstStyle/>
                    <a:p>
                      <a:pPr algn="ctr">
                        <a:buNone/>
                      </a:pPr>
                      <a:r>
                        <a:rPr lang="en-US" sz="1800" b="1" dirty="0">
                          <a:latin typeface="Alexandria"/>
                        </a:rPr>
                        <a:t>Advantages (+)</a:t>
                      </a:r>
                    </a:p>
                  </a:txBody>
                  <a:tcPr marL="25298" marR="25298" marT="12649" marB="12649" anchor="ctr"/>
                </a:tc>
                <a:tc>
                  <a:txBody>
                    <a:bodyPr/>
                    <a:lstStyle/>
                    <a:p>
                      <a:pPr algn="ctr">
                        <a:buNone/>
                      </a:pPr>
                      <a:r>
                        <a:rPr lang="en-US" sz="1800" b="1" dirty="0">
                          <a:latin typeface="Alexandria"/>
                        </a:rPr>
                        <a:t>Disadvantages/Challenges (-)</a:t>
                      </a:r>
                    </a:p>
                  </a:txBody>
                  <a:tcPr marL="25298" marR="25298" marT="12649" marB="12649" anchor="ctr"/>
                </a:tc>
                <a:tc>
                  <a:txBody>
                    <a:bodyPr/>
                    <a:lstStyle/>
                    <a:p>
                      <a:pPr algn="ctr">
                        <a:buNone/>
                      </a:pPr>
                      <a:r>
                        <a:rPr lang="en-US" sz="1800" b="1" dirty="0">
                          <a:latin typeface="Alexandria"/>
                        </a:rPr>
                        <a:t>Usage Context</a:t>
                      </a:r>
                    </a:p>
                  </a:txBody>
                  <a:tcPr marL="25298" marR="25298" marT="12649" marB="12649" anchor="ctr"/>
                </a:tc>
                <a:tc>
                  <a:txBody>
                    <a:bodyPr/>
                    <a:lstStyle/>
                    <a:p>
                      <a:pPr algn="ctr">
                        <a:buNone/>
                      </a:pPr>
                      <a:r>
                        <a:rPr lang="en-US" sz="1800" b="1" dirty="0">
                          <a:latin typeface="Alexandria"/>
                        </a:rPr>
                        <a:t>Practical Example</a:t>
                      </a:r>
                    </a:p>
                  </a:txBody>
                  <a:tcPr marL="25298" marR="25298" marT="12649" marB="12649" anchor="ctr"/>
                </a:tc>
                <a:extLst>
                  <a:ext uri="{0D108BD9-81ED-4DB2-BD59-A6C34878D82A}">
                    <a16:rowId xmlns:a16="http://schemas.microsoft.com/office/drawing/2014/main" val="853233788"/>
                  </a:ext>
                </a:extLst>
              </a:tr>
              <a:tr h="1724806">
                <a:tc>
                  <a:txBody>
                    <a:bodyPr/>
                    <a:lstStyle/>
                    <a:p>
                      <a:pPr algn="ctr">
                        <a:buNone/>
                      </a:pPr>
                      <a:r>
                        <a:rPr lang="en-US" sz="1800" b="1" dirty="0">
                          <a:latin typeface="Alexandria"/>
                        </a:rPr>
                        <a:t>(3) Matrix</a:t>
                      </a:r>
                    </a:p>
                  </a:txBody>
                  <a:tcPr marL="25298" marR="25298" marT="12649" marB="12649" anchor="ct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Suitable for projects, programs, and operations. </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Ability to achieve multiple functional and project goals simultaneously.</a:t>
                      </a:r>
                    </a:p>
                  </a:txBody>
                  <a:tcPr marL="25298" marR="25298" marT="12649" marB="12649" anchor="ctr">
                    <a:solidFill>
                      <a:schemeClr val="bg1"/>
                    </a:solidFill>
                  </a:tcP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Increased pressure on employees. </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Difficulty managing and prioritizing tasks.</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Project-based organizations requiring resources from different functional departments (e.g., construction or facility renovation projects).</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FM team working on a full headquarters renovation project (where the project manager reports to FM manager and maintenance manager reports to operations manager).</a:t>
                      </a:r>
                    </a:p>
                  </a:txBody>
                  <a:tcPr marL="25298" marR="25298" marT="12649" marB="12649" anchor="ctr">
                    <a:solidFill>
                      <a:schemeClr val="bg1"/>
                    </a:solidFill>
                  </a:tcPr>
                </a:tc>
                <a:extLst>
                  <a:ext uri="{0D108BD9-81ED-4DB2-BD59-A6C34878D82A}">
                    <a16:rowId xmlns:a16="http://schemas.microsoft.com/office/drawing/2014/main" val="709217655"/>
                  </a:ext>
                </a:extLst>
              </a:tr>
              <a:tr h="755995">
                <a:tc>
                  <a:txBody>
                    <a:bodyPr/>
                    <a:lstStyle/>
                    <a:p>
                      <a:pPr algn="ctr">
                        <a:buNone/>
                      </a:pPr>
                      <a:r>
                        <a:rPr lang="en-US" sz="1800" b="1" dirty="0">
                          <a:latin typeface="Alexandria"/>
                        </a:rPr>
                        <a:t>(4) Adaptive/Learning</a:t>
                      </a:r>
                    </a:p>
                  </a:txBody>
                  <a:tcPr marL="25298" marR="25298" marT="12649" marB="12649" anchor="ct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High flexibility – can adapt quickly to changing conditions.</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Encourages innovation and learning.</a:t>
                      </a:r>
                    </a:p>
                  </a:txBody>
                  <a:tcPr marL="25298" marR="25298" marT="12649" marB="12649" anchor="ctr">
                    <a:solidFill>
                      <a:schemeClr val="bg1"/>
                    </a:solidFill>
                  </a:tcPr>
                </a:tc>
                <a:tc>
                  <a:txBody>
                    <a:bodyPr/>
                    <a:lstStyle/>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High employee turnover. </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May cause confusion and discomfort for staff. </a:t>
                      </a:r>
                      <a:endParaRPr lang="ar-SY" sz="1800" dirty="0">
                        <a:latin typeface="Alexandria"/>
                      </a:endParaRPr>
                    </a:p>
                    <a:p>
                      <a:pPr marL="285750" indent="-285750" algn="l">
                        <a:lnSpc>
                          <a:spcPct val="105000"/>
                        </a:lnSpc>
                        <a:spcBef>
                          <a:spcPts val="100"/>
                        </a:spcBef>
                        <a:spcAft>
                          <a:spcPts val="100"/>
                        </a:spcAft>
                        <a:buFont typeface="Wingdings" panose="05000000000000000000" pitchFamily="2" charset="2"/>
                        <a:buChar char="§"/>
                      </a:pPr>
                      <a:r>
                        <a:rPr lang="en-US" sz="1800" dirty="0">
                          <a:latin typeface="Alexandria"/>
                        </a:rPr>
                        <a:t>Potential loss of organizational knowledge.</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a:latin typeface="Alexandria"/>
                        </a:rPr>
                        <a:t>Startups or FM organizations serving fast-changing clients (e.g., tech companies) in a volatile environment.</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FM team in an IT company with an agile work environment, continuously adjusting workspace according to team needs.</a:t>
                      </a:r>
                    </a:p>
                  </a:txBody>
                  <a:tcPr marL="25298" marR="25298" marT="12649" marB="12649" anchor="ctr">
                    <a:solidFill>
                      <a:schemeClr val="bg1"/>
                    </a:solidFill>
                  </a:tcPr>
                </a:tc>
                <a:extLst>
                  <a:ext uri="{0D108BD9-81ED-4DB2-BD59-A6C34878D82A}">
                    <a16:rowId xmlns:a16="http://schemas.microsoft.com/office/drawing/2014/main" val="820048042"/>
                  </a:ext>
                </a:extLst>
              </a:tr>
            </a:tbl>
          </a:graphicData>
        </a:graphic>
      </p:graphicFrame>
      <p:sp>
        <p:nvSpPr>
          <p:cNvPr id="2" name="Rectangle: Folded Corner 1">
            <a:extLst>
              <a:ext uri="{FF2B5EF4-FFF2-40B4-BE49-F238E27FC236}">
                <a16:creationId xmlns:a16="http://schemas.microsoft.com/office/drawing/2014/main" id="{5959ABDC-92DA-644E-3404-CCFA85B91E6B}"/>
              </a:ext>
            </a:extLst>
          </p:cNvPr>
          <p:cNvSpPr/>
          <p:nvPr/>
        </p:nvSpPr>
        <p:spPr>
          <a:xfrm>
            <a:off x="1771151" y="1177022"/>
            <a:ext cx="9007232" cy="463576"/>
          </a:xfrm>
          <a:prstGeom prst="foldedCorner">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200" b="1" dirty="0">
                <a:solidFill>
                  <a:srgbClr val="C00000"/>
                </a:solidFill>
                <a:latin typeface="Alexandria"/>
              </a:rPr>
              <a:t>Organizational Structure and Management Function</a:t>
            </a:r>
            <a:endParaRPr lang="en-US" sz="2200" b="1" dirty="0">
              <a:solidFill>
                <a:srgbClr val="C00000"/>
              </a:solidFill>
            </a:endParaRPr>
          </a:p>
        </p:txBody>
      </p:sp>
    </p:spTree>
    <p:extLst>
      <p:ext uri="{BB962C8B-B14F-4D97-AF65-F5344CB8AC3E}">
        <p14:creationId xmlns:p14="http://schemas.microsoft.com/office/powerpoint/2010/main" val="157738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418B3-0B56-C57E-D622-B3D21582858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858E7CF-F9D6-3FBC-8F8B-5CF14FFB56C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A65AEBB-20CF-9524-5F0B-38B13E910D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C4E453-37CB-6BA1-EC0B-6125CB7E19DB}"/>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graphicFrame>
        <p:nvGraphicFramePr>
          <p:cNvPr id="10" name="Table 9">
            <a:extLst>
              <a:ext uri="{FF2B5EF4-FFF2-40B4-BE49-F238E27FC236}">
                <a16:creationId xmlns:a16="http://schemas.microsoft.com/office/drawing/2014/main" id="{A61C9857-0345-9B9D-91A4-57D7F3F79FF8}"/>
              </a:ext>
            </a:extLst>
          </p:cNvPr>
          <p:cNvGraphicFramePr>
            <a:graphicFrameLocks noGrp="1"/>
          </p:cNvGraphicFramePr>
          <p:nvPr>
            <p:extLst>
              <p:ext uri="{D42A27DB-BD31-4B8C-83A1-F6EECF244321}">
                <p14:modId xmlns:p14="http://schemas.microsoft.com/office/powerpoint/2010/main" val="286005964"/>
              </p:ext>
            </p:extLst>
          </p:nvPr>
        </p:nvGraphicFramePr>
        <p:xfrm>
          <a:off x="180431" y="1710592"/>
          <a:ext cx="11803025" cy="5125030"/>
        </p:xfrm>
        <a:graphic>
          <a:graphicData uri="http://schemas.openxmlformats.org/drawingml/2006/table">
            <a:tbl>
              <a:tblPr>
                <a:tableStyleId>{69CF1AB2-1976-4502-BF36-3FF5EA218861}</a:tableStyleId>
              </a:tblPr>
              <a:tblGrid>
                <a:gridCol w="1468919">
                  <a:extLst>
                    <a:ext uri="{9D8B030D-6E8A-4147-A177-3AD203B41FA5}">
                      <a16:colId xmlns:a16="http://schemas.microsoft.com/office/drawing/2014/main" val="2444981067"/>
                    </a:ext>
                  </a:extLst>
                </a:gridCol>
                <a:gridCol w="2960750">
                  <a:extLst>
                    <a:ext uri="{9D8B030D-6E8A-4147-A177-3AD203B41FA5}">
                      <a16:colId xmlns:a16="http://schemas.microsoft.com/office/drawing/2014/main" val="752849155"/>
                    </a:ext>
                  </a:extLst>
                </a:gridCol>
                <a:gridCol w="2652146">
                  <a:extLst>
                    <a:ext uri="{9D8B030D-6E8A-4147-A177-3AD203B41FA5}">
                      <a16:colId xmlns:a16="http://schemas.microsoft.com/office/drawing/2014/main" val="1065332210"/>
                    </a:ext>
                  </a:extLst>
                </a:gridCol>
                <a:gridCol w="2360605">
                  <a:extLst>
                    <a:ext uri="{9D8B030D-6E8A-4147-A177-3AD203B41FA5}">
                      <a16:colId xmlns:a16="http://schemas.microsoft.com/office/drawing/2014/main" val="156454447"/>
                    </a:ext>
                  </a:extLst>
                </a:gridCol>
                <a:gridCol w="2360605">
                  <a:extLst>
                    <a:ext uri="{9D8B030D-6E8A-4147-A177-3AD203B41FA5}">
                      <a16:colId xmlns:a16="http://schemas.microsoft.com/office/drawing/2014/main" val="2162945943"/>
                    </a:ext>
                  </a:extLst>
                </a:gridCol>
              </a:tblGrid>
              <a:tr h="631338">
                <a:tc>
                  <a:txBody>
                    <a:bodyPr/>
                    <a:lstStyle/>
                    <a:p>
                      <a:pPr algn="ctr">
                        <a:buNone/>
                      </a:pPr>
                      <a:r>
                        <a:rPr lang="en-US" sz="1800" b="1" dirty="0">
                          <a:latin typeface="Alexandria"/>
                        </a:rPr>
                        <a:t>Organizational Structure</a:t>
                      </a:r>
                    </a:p>
                  </a:txBody>
                  <a:tcPr marL="25298" marR="25298" marT="12649" marB="12649" anchor="ctr"/>
                </a:tc>
                <a:tc>
                  <a:txBody>
                    <a:bodyPr/>
                    <a:lstStyle/>
                    <a:p>
                      <a:pPr algn="ctr">
                        <a:buNone/>
                      </a:pPr>
                      <a:r>
                        <a:rPr lang="en-US" sz="1800" b="1" dirty="0">
                          <a:latin typeface="Alexandria"/>
                        </a:rPr>
                        <a:t>Advantages (+)</a:t>
                      </a:r>
                    </a:p>
                  </a:txBody>
                  <a:tcPr marL="25298" marR="25298" marT="12649" marB="12649" anchor="ctr"/>
                </a:tc>
                <a:tc>
                  <a:txBody>
                    <a:bodyPr/>
                    <a:lstStyle/>
                    <a:p>
                      <a:pPr algn="ctr">
                        <a:buNone/>
                      </a:pPr>
                      <a:r>
                        <a:rPr lang="en-US" sz="1800" b="1" dirty="0">
                          <a:latin typeface="Alexandria"/>
                        </a:rPr>
                        <a:t>Disadvantages/Challenges (-)</a:t>
                      </a:r>
                    </a:p>
                  </a:txBody>
                  <a:tcPr marL="25298" marR="25298" marT="12649" marB="12649" anchor="ctr"/>
                </a:tc>
                <a:tc>
                  <a:txBody>
                    <a:bodyPr/>
                    <a:lstStyle/>
                    <a:p>
                      <a:pPr algn="ctr">
                        <a:buNone/>
                      </a:pPr>
                      <a:r>
                        <a:rPr lang="en-US" sz="1800" b="1" dirty="0">
                          <a:latin typeface="Alexandria"/>
                        </a:rPr>
                        <a:t>Usage Context</a:t>
                      </a:r>
                    </a:p>
                  </a:txBody>
                  <a:tcPr marL="25298" marR="25298" marT="12649" marB="12649" anchor="ctr"/>
                </a:tc>
                <a:tc>
                  <a:txBody>
                    <a:bodyPr/>
                    <a:lstStyle/>
                    <a:p>
                      <a:pPr algn="ctr">
                        <a:buNone/>
                      </a:pPr>
                      <a:r>
                        <a:rPr lang="en-US" sz="1800" b="1" dirty="0">
                          <a:latin typeface="Alexandria"/>
                        </a:rPr>
                        <a:t>Practical Example</a:t>
                      </a:r>
                    </a:p>
                  </a:txBody>
                  <a:tcPr marL="25298" marR="25298" marT="12649" marB="12649" anchor="ctr"/>
                </a:tc>
                <a:extLst>
                  <a:ext uri="{0D108BD9-81ED-4DB2-BD59-A6C34878D82A}">
                    <a16:rowId xmlns:a16="http://schemas.microsoft.com/office/drawing/2014/main" val="853233788"/>
                  </a:ext>
                </a:extLst>
              </a:tr>
              <a:tr h="2232876">
                <a:tc>
                  <a:txBody>
                    <a:bodyPr/>
                    <a:lstStyle/>
                    <a:p>
                      <a:pPr algn="ctr">
                        <a:buNone/>
                      </a:pPr>
                      <a:r>
                        <a:rPr lang="en-US" sz="1800" b="1" dirty="0">
                          <a:latin typeface="Alexandria"/>
                        </a:rPr>
                        <a:t>(5) Flat</a:t>
                      </a:r>
                    </a:p>
                  </a:txBody>
                  <a:tcPr marL="25298" marR="25298" marT="12649" marB="12649" anchor="ctr"/>
                </a:tc>
                <a:tc>
                  <a:txBody>
                    <a:bodyPr/>
                    <a:lstStyle/>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Reduces distance between management and employees.</a:t>
                      </a:r>
                      <a:endParaRPr lang="ar-SY" sz="1800" dirty="0">
                        <a:latin typeface="Alexandria"/>
                      </a:endParaRPr>
                    </a:p>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Direct communication and immediate feedback.</a:t>
                      </a:r>
                    </a:p>
                  </a:txBody>
                  <a:tcPr marL="25298" marR="25298" marT="12649" marB="12649" anchor="ctr">
                    <a:solidFill>
                      <a:schemeClr val="bg1"/>
                    </a:solidFill>
                  </a:tcPr>
                </a:tc>
                <a:tc>
                  <a:txBody>
                    <a:bodyPr/>
                    <a:lstStyle/>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Increased management workload. </a:t>
                      </a:r>
                      <a:endParaRPr lang="ar-SY" sz="1800" dirty="0">
                        <a:latin typeface="Alexandria"/>
                      </a:endParaRPr>
                    </a:p>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 Coordination challenges between teams when scaling.</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Small to medium-sized companies, or FM teams operating at a single, limited site with fast decision-making.</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Small specialized FM company providing services to a single office building, where technicians report directly to the facility manager.</a:t>
                      </a:r>
                    </a:p>
                  </a:txBody>
                  <a:tcPr marL="25298" marR="25298" marT="12649" marB="12649" anchor="ctr">
                    <a:solidFill>
                      <a:schemeClr val="bg1"/>
                    </a:solidFill>
                  </a:tcPr>
                </a:tc>
                <a:extLst>
                  <a:ext uri="{0D108BD9-81ED-4DB2-BD59-A6C34878D82A}">
                    <a16:rowId xmlns:a16="http://schemas.microsoft.com/office/drawing/2014/main" val="2056364755"/>
                  </a:ext>
                </a:extLst>
              </a:tr>
              <a:tr h="2260816">
                <a:tc>
                  <a:txBody>
                    <a:bodyPr/>
                    <a:lstStyle/>
                    <a:p>
                      <a:pPr algn="ctr">
                        <a:buNone/>
                      </a:pPr>
                      <a:r>
                        <a:rPr lang="en-US" sz="1800" b="1" dirty="0">
                          <a:latin typeface="Alexandria"/>
                        </a:rPr>
                        <a:t> (6) Team-Centered</a:t>
                      </a:r>
                    </a:p>
                  </a:txBody>
                  <a:tcPr marL="25298" marR="25298" marT="12649" marB="12649" anchor="ctr"/>
                </a:tc>
                <a:tc>
                  <a:txBody>
                    <a:bodyPr/>
                    <a:lstStyle/>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Combines advantages of flat and adaptive structures (small teams focus on specific areas).</a:t>
                      </a:r>
                      <a:endParaRPr lang="ar-SY" sz="1800" dirty="0">
                        <a:latin typeface="Alexandria"/>
                      </a:endParaRPr>
                    </a:p>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Encourages competition and innovation.</a:t>
                      </a:r>
                    </a:p>
                  </a:txBody>
                  <a:tcPr marL="25298" marR="25298" marT="12649" marB="12649" anchor="ctr">
                    <a:solidFill>
                      <a:schemeClr val="bg1"/>
                    </a:solidFill>
                  </a:tcPr>
                </a:tc>
                <a:tc>
                  <a:txBody>
                    <a:bodyPr/>
                    <a:lstStyle/>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Challenges in communication and coordination between teams.</a:t>
                      </a:r>
                      <a:endParaRPr lang="ar-SY" sz="1800" dirty="0">
                        <a:latin typeface="Alexandria"/>
                      </a:endParaRPr>
                    </a:p>
                    <a:p>
                      <a:pPr marL="285750" indent="-285750">
                        <a:lnSpc>
                          <a:spcPct val="105000"/>
                        </a:lnSpc>
                        <a:spcBef>
                          <a:spcPts val="100"/>
                        </a:spcBef>
                        <a:spcAft>
                          <a:spcPts val="100"/>
                        </a:spcAft>
                        <a:buFont typeface="Wingdings" panose="05000000000000000000" pitchFamily="2" charset="2"/>
                        <a:buChar char="§"/>
                      </a:pPr>
                      <a:r>
                        <a:rPr lang="en-US" sz="1800" dirty="0">
                          <a:latin typeface="Alexandria"/>
                        </a:rPr>
                        <a:t>Risk of unhealthy competition if poorly managed.</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Organizations relying on independent work units or self-managed teams delivering specific service bundles.</a:t>
                      </a:r>
                    </a:p>
                  </a:txBody>
                  <a:tcPr marL="25298" marR="25298" marT="12649" marB="12649" anchor="ctr">
                    <a:solidFill>
                      <a:schemeClr val="bg1"/>
                    </a:solidFill>
                  </a:tcPr>
                </a:tc>
                <a:tc>
                  <a:txBody>
                    <a:bodyPr/>
                    <a:lstStyle/>
                    <a:p>
                      <a:pPr algn="ctr">
                        <a:lnSpc>
                          <a:spcPct val="105000"/>
                        </a:lnSpc>
                        <a:spcBef>
                          <a:spcPts val="100"/>
                        </a:spcBef>
                        <a:spcAft>
                          <a:spcPts val="100"/>
                        </a:spcAft>
                        <a:buNone/>
                      </a:pPr>
                      <a:r>
                        <a:rPr lang="en-US" sz="1800" dirty="0">
                          <a:latin typeface="Alexandria"/>
                        </a:rPr>
                        <a:t>FM department dividing staff into specialized maintenance teams (mechanical team, electrical team), each operating as a semi-independent unit.</a:t>
                      </a:r>
                    </a:p>
                  </a:txBody>
                  <a:tcPr marL="25298" marR="25298" marT="12649" marB="12649" anchor="ctr">
                    <a:solidFill>
                      <a:schemeClr val="bg1"/>
                    </a:solidFill>
                  </a:tcPr>
                </a:tc>
                <a:extLst>
                  <a:ext uri="{0D108BD9-81ED-4DB2-BD59-A6C34878D82A}">
                    <a16:rowId xmlns:a16="http://schemas.microsoft.com/office/drawing/2014/main" val="1294731975"/>
                  </a:ext>
                </a:extLst>
              </a:tr>
            </a:tbl>
          </a:graphicData>
        </a:graphic>
      </p:graphicFrame>
      <p:sp>
        <p:nvSpPr>
          <p:cNvPr id="2" name="Rectangle: Folded Corner 1">
            <a:extLst>
              <a:ext uri="{FF2B5EF4-FFF2-40B4-BE49-F238E27FC236}">
                <a16:creationId xmlns:a16="http://schemas.microsoft.com/office/drawing/2014/main" id="{247292A4-3193-993A-A5B9-9A7C5B563CB7}"/>
              </a:ext>
            </a:extLst>
          </p:cNvPr>
          <p:cNvSpPr/>
          <p:nvPr/>
        </p:nvSpPr>
        <p:spPr>
          <a:xfrm>
            <a:off x="1771151" y="1138922"/>
            <a:ext cx="9007232" cy="463576"/>
          </a:xfrm>
          <a:prstGeom prst="foldedCorner">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200" b="1" dirty="0">
                <a:solidFill>
                  <a:srgbClr val="C00000"/>
                </a:solidFill>
                <a:latin typeface="Alexandria"/>
              </a:rPr>
              <a:t>Organizational Structure and Management Function</a:t>
            </a:r>
            <a:endParaRPr lang="en-US" sz="2200" b="1" dirty="0">
              <a:solidFill>
                <a:srgbClr val="C00000"/>
              </a:solidFill>
            </a:endParaRPr>
          </a:p>
        </p:txBody>
      </p:sp>
    </p:spTree>
    <p:extLst>
      <p:ext uri="{BB962C8B-B14F-4D97-AF65-F5344CB8AC3E}">
        <p14:creationId xmlns:p14="http://schemas.microsoft.com/office/powerpoint/2010/main" val="37576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94D9B-6AFF-4636-4769-86DE14A41BB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C8845A7-B5C1-93F9-A672-FCB910B72E6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6994C5C-E83A-C57D-C2BE-9933674756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C5E81AF-8626-665E-C4CD-D5FC843D98F0}"/>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9E83D19F-BA06-01E3-B7AA-D01CA5FA907D}"/>
              </a:ext>
            </a:extLst>
          </p:cNvPr>
          <p:cNvSpPr/>
          <p:nvPr/>
        </p:nvSpPr>
        <p:spPr>
          <a:xfrm>
            <a:off x="1771151" y="1138922"/>
            <a:ext cx="9007232" cy="463576"/>
          </a:xfrm>
          <a:prstGeom prst="foldedCorner">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Extent of Embeddedness within the Demand Organization</a:t>
            </a:r>
          </a:p>
        </p:txBody>
      </p:sp>
      <p:graphicFrame>
        <p:nvGraphicFramePr>
          <p:cNvPr id="8" name="Table 7">
            <a:extLst>
              <a:ext uri="{FF2B5EF4-FFF2-40B4-BE49-F238E27FC236}">
                <a16:creationId xmlns:a16="http://schemas.microsoft.com/office/drawing/2014/main" id="{34E0FF8A-6AC3-FAF5-F74B-19A2B4D1FD2C}"/>
              </a:ext>
            </a:extLst>
          </p:cNvPr>
          <p:cNvGraphicFramePr>
            <a:graphicFrameLocks noGrp="1"/>
          </p:cNvGraphicFramePr>
          <p:nvPr>
            <p:extLst>
              <p:ext uri="{D42A27DB-BD31-4B8C-83A1-F6EECF244321}">
                <p14:modId xmlns:p14="http://schemas.microsoft.com/office/powerpoint/2010/main" val="425544546"/>
              </p:ext>
            </p:extLst>
          </p:nvPr>
        </p:nvGraphicFramePr>
        <p:xfrm>
          <a:off x="50042" y="1724073"/>
          <a:ext cx="12141957" cy="3030364"/>
        </p:xfrm>
        <a:graphic>
          <a:graphicData uri="http://schemas.openxmlformats.org/drawingml/2006/table">
            <a:tbl>
              <a:tblPr>
                <a:tableStyleId>{22838BEF-8BB2-4498-84A7-C5851F593DF1}</a:tableStyleId>
              </a:tblPr>
              <a:tblGrid>
                <a:gridCol w="1304135">
                  <a:extLst>
                    <a:ext uri="{9D8B030D-6E8A-4147-A177-3AD203B41FA5}">
                      <a16:colId xmlns:a16="http://schemas.microsoft.com/office/drawing/2014/main" val="3579812935"/>
                    </a:ext>
                  </a:extLst>
                </a:gridCol>
                <a:gridCol w="2412605">
                  <a:extLst>
                    <a:ext uri="{9D8B030D-6E8A-4147-A177-3AD203B41FA5}">
                      <a16:colId xmlns:a16="http://schemas.microsoft.com/office/drawing/2014/main" val="300665458"/>
                    </a:ext>
                  </a:extLst>
                </a:gridCol>
                <a:gridCol w="3411940">
                  <a:extLst>
                    <a:ext uri="{9D8B030D-6E8A-4147-A177-3AD203B41FA5}">
                      <a16:colId xmlns:a16="http://schemas.microsoft.com/office/drawing/2014/main" val="251775806"/>
                    </a:ext>
                  </a:extLst>
                </a:gridCol>
                <a:gridCol w="2442950">
                  <a:extLst>
                    <a:ext uri="{9D8B030D-6E8A-4147-A177-3AD203B41FA5}">
                      <a16:colId xmlns:a16="http://schemas.microsoft.com/office/drawing/2014/main" val="2265448644"/>
                    </a:ext>
                  </a:extLst>
                </a:gridCol>
                <a:gridCol w="2570327">
                  <a:extLst>
                    <a:ext uri="{9D8B030D-6E8A-4147-A177-3AD203B41FA5}">
                      <a16:colId xmlns:a16="http://schemas.microsoft.com/office/drawing/2014/main" val="2738912273"/>
                    </a:ext>
                  </a:extLst>
                </a:gridCol>
              </a:tblGrid>
              <a:tr h="0">
                <a:tc>
                  <a:txBody>
                    <a:bodyPr/>
                    <a:lstStyle/>
                    <a:p>
                      <a:pPr algn="ctr">
                        <a:buNone/>
                      </a:pPr>
                      <a:r>
                        <a:rPr lang="en-US" sz="1800" b="1" dirty="0">
                          <a:latin typeface="Alexandria"/>
                        </a:rPr>
                        <a:t>Organizational Model</a:t>
                      </a:r>
                      <a:endParaRPr lang="en-US" sz="1800" dirty="0">
                        <a:latin typeface="Alexandria"/>
                      </a:endParaRPr>
                    </a:p>
                  </a:txBody>
                  <a:tcPr marL="18360" marR="18360" marT="9180" marB="9180" anchor="ctr"/>
                </a:tc>
                <a:tc>
                  <a:txBody>
                    <a:bodyPr/>
                    <a:lstStyle/>
                    <a:p>
                      <a:pPr algn="ctr">
                        <a:buNone/>
                      </a:pPr>
                      <a:r>
                        <a:rPr lang="en-US" sz="1800" b="1" dirty="0">
                          <a:latin typeface="Alexandria"/>
                        </a:rPr>
                        <a:t>Conceptual Definition</a:t>
                      </a:r>
                      <a:endParaRPr lang="en-US" sz="1800" dirty="0">
                        <a:latin typeface="Alexandria"/>
                      </a:endParaRPr>
                    </a:p>
                  </a:txBody>
                  <a:tcPr marL="18360" marR="18360" marT="9180" marB="9180" anchor="ctr"/>
                </a:tc>
                <a:tc>
                  <a:txBody>
                    <a:bodyPr/>
                    <a:lstStyle/>
                    <a:p>
                      <a:pPr algn="ctr">
                        <a:buNone/>
                      </a:pPr>
                      <a:r>
                        <a:rPr lang="en-US" sz="1800" b="1" dirty="0">
                          <a:latin typeface="Alexandria"/>
                        </a:rPr>
                        <a:t>Strategic Advantages</a:t>
                      </a:r>
                      <a:endParaRPr lang="en-US" sz="1800" dirty="0">
                        <a:latin typeface="Alexandria"/>
                      </a:endParaRPr>
                    </a:p>
                  </a:txBody>
                  <a:tcPr marL="18360" marR="18360" marT="9180" marB="9180" anchor="ctr"/>
                </a:tc>
                <a:tc>
                  <a:txBody>
                    <a:bodyPr/>
                    <a:lstStyle/>
                    <a:p>
                      <a:pPr algn="ctr">
                        <a:buNone/>
                      </a:pPr>
                      <a:r>
                        <a:rPr lang="en-US" sz="1800" b="1" dirty="0">
                          <a:latin typeface="Alexandria"/>
                        </a:rPr>
                        <a:t>Operational Constraints</a:t>
                      </a:r>
                      <a:endParaRPr lang="en-US" sz="1800" dirty="0">
                        <a:latin typeface="Alexandria"/>
                      </a:endParaRPr>
                    </a:p>
                  </a:txBody>
                  <a:tcPr marL="18360" marR="18360" marT="9180" marB="9180" anchor="ctr"/>
                </a:tc>
                <a:tc>
                  <a:txBody>
                    <a:bodyPr/>
                    <a:lstStyle/>
                    <a:p>
                      <a:pPr algn="ctr">
                        <a:buNone/>
                      </a:pPr>
                      <a:r>
                        <a:rPr lang="en-US" sz="1800" b="1" dirty="0">
                          <a:latin typeface="Alexandria"/>
                        </a:rPr>
                        <a:t>Optimal Application Scenarios</a:t>
                      </a:r>
                      <a:endParaRPr lang="en-US" sz="1800" dirty="0">
                        <a:latin typeface="Alexandria"/>
                      </a:endParaRPr>
                    </a:p>
                  </a:txBody>
                  <a:tcPr marL="18360" marR="18360" marT="9180" marB="9180" anchor="ctr"/>
                </a:tc>
                <a:extLst>
                  <a:ext uri="{0D108BD9-81ED-4DB2-BD59-A6C34878D82A}">
                    <a16:rowId xmlns:a16="http://schemas.microsoft.com/office/drawing/2014/main" val="1713641224"/>
                  </a:ext>
                </a:extLst>
              </a:tr>
              <a:tr h="1038346">
                <a:tc>
                  <a:txBody>
                    <a:bodyPr/>
                    <a:lstStyle/>
                    <a:p>
                      <a:pPr algn="ctr">
                        <a:buNone/>
                      </a:pPr>
                      <a:r>
                        <a:rPr lang="en-US" sz="1800" b="1" dirty="0">
                          <a:latin typeface="Alexandria"/>
                        </a:rPr>
                        <a:t>(1) In-House / Internalized</a:t>
                      </a:r>
                      <a:endParaRPr lang="ar-SY" sz="1800" b="1" dirty="0">
                        <a:latin typeface="Alexandria"/>
                      </a:endParaRPr>
                    </a:p>
                    <a:p>
                      <a:pPr marL="0" marR="0" lvl="0" indent="0" algn="ctr" defTabSz="914400" rtl="0" eaLnBrk="1" fontAlgn="auto" latinLnBrk="0" hangingPunct="1">
                        <a:lnSpc>
                          <a:spcPct val="105000"/>
                        </a:lnSpc>
                        <a:spcBef>
                          <a:spcPts val="200"/>
                        </a:spcBef>
                        <a:spcAft>
                          <a:spcPts val="200"/>
                        </a:spcAft>
                        <a:buClrTx/>
                        <a:buSzTx/>
                        <a:buFontTx/>
                        <a:buNone/>
                        <a:tabLst/>
                        <a:defRPr/>
                      </a:pPr>
                      <a:endParaRPr kumimoji="0" lang="ar-SY" sz="18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ctr" defTabSz="914400" rtl="0" eaLnBrk="1" fontAlgn="auto" latinLnBrk="0" hangingPunct="1">
                        <a:lnSpc>
                          <a:spcPct val="105000"/>
                        </a:lnSpc>
                        <a:spcBef>
                          <a:spcPts val="200"/>
                        </a:spcBef>
                        <a:spcAft>
                          <a:spcPts val="2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High Integration</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a:p>
                      <a:pPr algn="ctr">
                        <a:buNone/>
                      </a:pPr>
                      <a:endParaRPr lang="en-US" sz="1800" dirty="0">
                        <a:latin typeface="Alexandria"/>
                      </a:endParaRPr>
                    </a:p>
                  </a:txBody>
                  <a:tcPr marL="18360" marR="18360" marT="9180" marB="9180" anchor="ctr"/>
                </a:tc>
                <a:tc>
                  <a:txBody>
                    <a:bodyPr/>
                    <a:lstStyle/>
                    <a:p>
                      <a:pPr algn="ctr">
                        <a:lnSpc>
                          <a:spcPct val="105000"/>
                        </a:lnSpc>
                        <a:spcBef>
                          <a:spcPts val="200"/>
                        </a:spcBef>
                        <a:spcAft>
                          <a:spcPts val="200"/>
                        </a:spcAft>
                        <a:buNone/>
                      </a:pPr>
                      <a:r>
                        <a:rPr lang="en-US" sz="1800" dirty="0">
                          <a:latin typeface="Alexandria"/>
                        </a:rPr>
                        <a:t>An internal unit or department within the requesting organization responsible for delivering all FM services (e.g., mechanical and electrical maintenance, security, cleaning).</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Full operational control</a:t>
                      </a:r>
                    </a:p>
                    <a:p>
                      <a:pPr marL="285750" indent="-285750" algn="l">
                        <a:lnSpc>
                          <a:spcPct val="105000"/>
                        </a:lnSpc>
                        <a:spcBef>
                          <a:spcPts val="200"/>
                        </a:spcBef>
                        <a:spcAft>
                          <a:spcPts val="200"/>
                        </a:spcAft>
                        <a:buFontTx/>
                        <a:buChar char="-"/>
                      </a:pPr>
                      <a:r>
                        <a:rPr lang="en-US" sz="1800" dirty="0">
                          <a:latin typeface="Alexandria"/>
                        </a:rPr>
                        <a:t>Strong alignment with organizational strategic goals</a:t>
                      </a:r>
                    </a:p>
                    <a:p>
                      <a:pPr marL="285750" indent="-285750" algn="l">
                        <a:lnSpc>
                          <a:spcPct val="105000"/>
                        </a:lnSpc>
                        <a:spcBef>
                          <a:spcPts val="200"/>
                        </a:spcBef>
                        <a:spcAft>
                          <a:spcPts val="200"/>
                        </a:spcAft>
                        <a:buFontTx/>
                        <a:buChar char="-"/>
                      </a:pPr>
                      <a:r>
                        <a:rPr lang="en-US" sz="1800" dirty="0">
                          <a:latin typeface="Alexandria"/>
                        </a:rPr>
                        <a:t>Flexibility in resource allocation</a:t>
                      </a:r>
                    </a:p>
                    <a:p>
                      <a:pPr marL="285750" indent="-285750" algn="l">
                        <a:lnSpc>
                          <a:spcPct val="105000"/>
                        </a:lnSpc>
                        <a:spcBef>
                          <a:spcPts val="200"/>
                        </a:spcBef>
                        <a:spcAft>
                          <a:spcPts val="200"/>
                        </a:spcAft>
                        <a:buFontTx/>
                        <a:buChar char="-"/>
                      </a:pPr>
                      <a:r>
                        <a:rPr lang="en-US" sz="1800" dirty="0">
                          <a:latin typeface="Alexandria"/>
                        </a:rPr>
                        <a:t>Deep institutional knowledge of organizational needs</a:t>
                      </a:r>
                    </a:p>
                    <a:p>
                      <a:pPr marL="285750" indent="-285750" algn="l">
                        <a:lnSpc>
                          <a:spcPct val="105000"/>
                        </a:lnSpc>
                        <a:spcBef>
                          <a:spcPts val="200"/>
                        </a:spcBef>
                        <a:spcAft>
                          <a:spcPts val="200"/>
                        </a:spcAft>
                        <a:buFontTx/>
                        <a:buChar char="-"/>
                      </a:pPr>
                      <a:r>
                        <a:rPr lang="en-US" sz="1800" dirty="0">
                          <a:latin typeface="Alexandria"/>
                        </a:rPr>
                        <a:t>Smooth internal</a:t>
                      </a:r>
                      <a:r>
                        <a:rPr lang="ar-SY" sz="1800" dirty="0">
                          <a:latin typeface="Alexandria"/>
                        </a:rPr>
                        <a:t> </a:t>
                      </a:r>
                      <a:r>
                        <a:rPr lang="en-US" sz="1800" dirty="0">
                          <a:latin typeface="Alexandria"/>
                        </a:rPr>
                        <a:t>communication</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High cost (staff, training, infrastructure)</a:t>
                      </a:r>
                    </a:p>
                    <a:p>
                      <a:pPr marL="285750" indent="-285750" algn="l">
                        <a:lnSpc>
                          <a:spcPct val="105000"/>
                        </a:lnSpc>
                        <a:spcBef>
                          <a:spcPts val="200"/>
                        </a:spcBef>
                        <a:spcAft>
                          <a:spcPts val="200"/>
                        </a:spcAft>
                        <a:buFontTx/>
                        <a:buChar char="-"/>
                      </a:pPr>
                      <a:r>
                        <a:rPr lang="en-US" sz="1800" dirty="0">
                          <a:latin typeface="Alexandria"/>
                        </a:rPr>
                        <a:t>Possible gaps in specialized expertise</a:t>
                      </a:r>
                    </a:p>
                    <a:p>
                      <a:pPr marL="285750" indent="-285750" algn="l">
                        <a:lnSpc>
                          <a:spcPct val="105000"/>
                        </a:lnSpc>
                        <a:spcBef>
                          <a:spcPts val="200"/>
                        </a:spcBef>
                        <a:spcAft>
                          <a:spcPts val="200"/>
                        </a:spcAft>
                        <a:buFontTx/>
                        <a:buChar char="-"/>
                      </a:pPr>
                      <a:r>
                        <a:rPr lang="en-US" sz="1800" dirty="0">
                          <a:latin typeface="Alexandria"/>
                        </a:rPr>
                        <a:t>Limited scalability</a:t>
                      </a:r>
                    </a:p>
                    <a:p>
                      <a:pPr marL="285750" indent="-285750" algn="l">
                        <a:lnSpc>
                          <a:spcPct val="105000"/>
                        </a:lnSpc>
                        <a:spcBef>
                          <a:spcPts val="200"/>
                        </a:spcBef>
                        <a:spcAft>
                          <a:spcPts val="200"/>
                        </a:spcAft>
                        <a:buFontTx/>
                        <a:buChar char="-"/>
                      </a:pPr>
                      <a:r>
                        <a:rPr lang="en-US" sz="1800" dirty="0">
                          <a:latin typeface="Alexandria"/>
                        </a:rPr>
                        <a:t>Significant administrative burden</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Sensitive facilities (e.g., hospitals, factories)</a:t>
                      </a:r>
                    </a:p>
                    <a:p>
                      <a:pPr marL="285750" indent="-285750" algn="l">
                        <a:lnSpc>
                          <a:spcPct val="105000"/>
                        </a:lnSpc>
                        <a:spcBef>
                          <a:spcPts val="200"/>
                        </a:spcBef>
                        <a:spcAft>
                          <a:spcPts val="200"/>
                        </a:spcAft>
                        <a:buFontTx/>
                        <a:buChar char="-"/>
                      </a:pPr>
                      <a:r>
                        <a:rPr lang="en-US" sz="1800" dirty="0">
                          <a:latin typeface="Alexandria"/>
                        </a:rPr>
                        <a:t>Organizations requiring full control over FM services</a:t>
                      </a:r>
                    </a:p>
                    <a:p>
                      <a:pPr marL="285750" indent="-285750" algn="l">
                        <a:lnSpc>
                          <a:spcPct val="105000"/>
                        </a:lnSpc>
                        <a:spcBef>
                          <a:spcPts val="200"/>
                        </a:spcBef>
                        <a:spcAft>
                          <a:spcPts val="200"/>
                        </a:spcAft>
                        <a:buFontTx/>
                        <a:buChar char="-"/>
                      </a:pPr>
                      <a:r>
                        <a:rPr lang="en-US" sz="1800" dirty="0">
                          <a:latin typeface="Alexandria"/>
                        </a:rPr>
                        <a:t>Entities with unique operational requirements</a:t>
                      </a:r>
                    </a:p>
                  </a:txBody>
                  <a:tcPr marL="18360" marR="18360" marT="9180" marB="9180" anchor="ctr">
                    <a:solidFill>
                      <a:schemeClr val="bg1"/>
                    </a:solidFill>
                  </a:tcPr>
                </a:tc>
                <a:extLst>
                  <a:ext uri="{0D108BD9-81ED-4DB2-BD59-A6C34878D82A}">
                    <a16:rowId xmlns:a16="http://schemas.microsoft.com/office/drawing/2014/main" val="2605117349"/>
                  </a:ext>
                </a:extLst>
              </a:tr>
            </a:tbl>
          </a:graphicData>
        </a:graphic>
      </p:graphicFrame>
      <p:pic>
        <p:nvPicPr>
          <p:cNvPr id="10" name="Picture 9">
            <a:extLst>
              <a:ext uri="{FF2B5EF4-FFF2-40B4-BE49-F238E27FC236}">
                <a16:creationId xmlns:a16="http://schemas.microsoft.com/office/drawing/2014/main" id="{DB1C611F-746C-ED6D-2020-A820A13CC8E0}"/>
              </a:ext>
            </a:extLst>
          </p:cNvPr>
          <p:cNvPicPr>
            <a:picLocks noChangeAspect="1"/>
          </p:cNvPicPr>
          <p:nvPr/>
        </p:nvPicPr>
        <p:blipFill>
          <a:blip r:embed="rId4"/>
          <a:stretch>
            <a:fillRect/>
          </a:stretch>
        </p:blipFill>
        <p:spPr>
          <a:xfrm>
            <a:off x="3365305" y="4754438"/>
            <a:ext cx="4437287" cy="2103564"/>
          </a:xfrm>
          <a:prstGeom prst="rect">
            <a:avLst/>
          </a:prstGeom>
        </p:spPr>
      </p:pic>
      <p:sp>
        <p:nvSpPr>
          <p:cNvPr id="7" name="TextBox 6">
            <a:extLst>
              <a:ext uri="{FF2B5EF4-FFF2-40B4-BE49-F238E27FC236}">
                <a16:creationId xmlns:a16="http://schemas.microsoft.com/office/drawing/2014/main" id="{729262BE-F9BD-B18D-8EFB-7DD830AA9D39}"/>
              </a:ext>
            </a:extLst>
          </p:cNvPr>
          <p:cNvSpPr txBox="1"/>
          <p:nvPr/>
        </p:nvSpPr>
        <p:spPr>
          <a:xfrm>
            <a:off x="1117843" y="5344555"/>
            <a:ext cx="1919522" cy="923330"/>
          </a:xfrm>
          <a:prstGeom prst="rect">
            <a:avLst/>
          </a:prstGeom>
          <a:solidFill>
            <a:schemeClr val="bg1"/>
          </a:solidFill>
          <a:ln>
            <a:solidFill>
              <a:schemeClr val="accent1"/>
            </a:solidFill>
          </a:ln>
        </p:spPr>
        <p:txBody>
          <a:bodyPr wrap="square">
            <a:spAutoFit/>
          </a:bodyPr>
          <a:lstStyle/>
          <a:p>
            <a:pPr algn="ctr">
              <a:buNone/>
            </a:pPr>
            <a:r>
              <a:rPr lang="en-US" sz="1800" dirty="0">
                <a:latin typeface="Alexandria"/>
              </a:rPr>
              <a:t>An internal team delivering all FM services.</a:t>
            </a:r>
          </a:p>
        </p:txBody>
      </p:sp>
    </p:spTree>
    <p:extLst>
      <p:ext uri="{BB962C8B-B14F-4D97-AF65-F5344CB8AC3E}">
        <p14:creationId xmlns:p14="http://schemas.microsoft.com/office/powerpoint/2010/main" val="3585143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5783-6F5C-EF14-C1FD-78CE4903920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8620119-9ADE-EC32-5E3E-BC0F466FDC9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6567BA8-5982-02FD-46C8-FC1B2D97C8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B711A08-980E-67FE-4BCE-E45F7429D954}"/>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D9E68EEB-D1DB-CBA3-C7E4-C0F2EB55AD62}"/>
              </a:ext>
            </a:extLst>
          </p:cNvPr>
          <p:cNvSpPr/>
          <p:nvPr/>
        </p:nvSpPr>
        <p:spPr>
          <a:xfrm>
            <a:off x="1771151" y="1097978"/>
            <a:ext cx="9007232" cy="463576"/>
          </a:xfrm>
          <a:prstGeom prst="foldedCorner">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200" b="1" dirty="0">
                <a:solidFill>
                  <a:srgbClr val="C00000"/>
                </a:solidFill>
                <a:latin typeface="Alexandria"/>
              </a:rPr>
              <a:t>Extent of Embeddedness within the Demand Organization</a:t>
            </a:r>
          </a:p>
        </p:txBody>
      </p:sp>
      <p:graphicFrame>
        <p:nvGraphicFramePr>
          <p:cNvPr id="8" name="Table 7">
            <a:extLst>
              <a:ext uri="{FF2B5EF4-FFF2-40B4-BE49-F238E27FC236}">
                <a16:creationId xmlns:a16="http://schemas.microsoft.com/office/drawing/2014/main" id="{2121DFE8-F714-FAB8-22DF-F3A16F688B18}"/>
              </a:ext>
            </a:extLst>
          </p:cNvPr>
          <p:cNvGraphicFramePr>
            <a:graphicFrameLocks noGrp="1"/>
          </p:cNvGraphicFramePr>
          <p:nvPr>
            <p:extLst>
              <p:ext uri="{D42A27DB-BD31-4B8C-83A1-F6EECF244321}">
                <p14:modId xmlns:p14="http://schemas.microsoft.com/office/powerpoint/2010/main" val="3157242665"/>
              </p:ext>
            </p:extLst>
          </p:nvPr>
        </p:nvGraphicFramePr>
        <p:xfrm>
          <a:off x="54592" y="1602498"/>
          <a:ext cx="12037323" cy="3665538"/>
        </p:xfrm>
        <a:graphic>
          <a:graphicData uri="http://schemas.openxmlformats.org/drawingml/2006/table">
            <a:tbl>
              <a:tblPr>
                <a:tableStyleId>{22838BEF-8BB2-4498-84A7-C5851F593DF1}</a:tableStyleId>
              </a:tblPr>
              <a:tblGrid>
                <a:gridCol w="1568137">
                  <a:extLst>
                    <a:ext uri="{9D8B030D-6E8A-4147-A177-3AD203B41FA5}">
                      <a16:colId xmlns:a16="http://schemas.microsoft.com/office/drawing/2014/main" val="3579812935"/>
                    </a:ext>
                  </a:extLst>
                </a:gridCol>
                <a:gridCol w="2479151">
                  <a:extLst>
                    <a:ext uri="{9D8B030D-6E8A-4147-A177-3AD203B41FA5}">
                      <a16:colId xmlns:a16="http://schemas.microsoft.com/office/drawing/2014/main" val="300665458"/>
                    </a:ext>
                  </a:extLst>
                </a:gridCol>
                <a:gridCol w="2858478">
                  <a:extLst>
                    <a:ext uri="{9D8B030D-6E8A-4147-A177-3AD203B41FA5}">
                      <a16:colId xmlns:a16="http://schemas.microsoft.com/office/drawing/2014/main" val="251775806"/>
                    </a:ext>
                  </a:extLst>
                </a:gridCol>
                <a:gridCol w="2374711">
                  <a:extLst>
                    <a:ext uri="{9D8B030D-6E8A-4147-A177-3AD203B41FA5}">
                      <a16:colId xmlns:a16="http://schemas.microsoft.com/office/drawing/2014/main" val="2265448644"/>
                    </a:ext>
                  </a:extLst>
                </a:gridCol>
                <a:gridCol w="2756846">
                  <a:extLst>
                    <a:ext uri="{9D8B030D-6E8A-4147-A177-3AD203B41FA5}">
                      <a16:colId xmlns:a16="http://schemas.microsoft.com/office/drawing/2014/main" val="2738912273"/>
                    </a:ext>
                  </a:extLst>
                </a:gridCol>
              </a:tblGrid>
              <a:tr h="579217">
                <a:tc>
                  <a:txBody>
                    <a:bodyPr/>
                    <a:lstStyle/>
                    <a:p>
                      <a:pPr algn="ctr">
                        <a:buNone/>
                      </a:pPr>
                      <a:r>
                        <a:rPr lang="en-US" sz="1800" b="1" dirty="0">
                          <a:latin typeface="Alexandria"/>
                        </a:rPr>
                        <a:t>Organizational Model</a:t>
                      </a:r>
                      <a:endParaRPr lang="en-US" sz="1800" dirty="0">
                        <a:latin typeface="Alexandria"/>
                      </a:endParaRPr>
                    </a:p>
                  </a:txBody>
                  <a:tcPr marL="18360" marR="18360" marT="9180" marB="9180" anchor="ctr"/>
                </a:tc>
                <a:tc>
                  <a:txBody>
                    <a:bodyPr/>
                    <a:lstStyle/>
                    <a:p>
                      <a:pPr algn="ctr">
                        <a:buNone/>
                      </a:pPr>
                      <a:r>
                        <a:rPr lang="en-US" sz="1800" b="1" dirty="0">
                          <a:latin typeface="Alexandria"/>
                        </a:rPr>
                        <a:t>Conceptual Definition</a:t>
                      </a:r>
                      <a:endParaRPr lang="en-US" sz="1800" dirty="0">
                        <a:latin typeface="Alexandria"/>
                      </a:endParaRPr>
                    </a:p>
                  </a:txBody>
                  <a:tcPr marL="18360" marR="18360" marT="9180" marB="9180" anchor="ctr"/>
                </a:tc>
                <a:tc>
                  <a:txBody>
                    <a:bodyPr/>
                    <a:lstStyle/>
                    <a:p>
                      <a:pPr algn="ctr">
                        <a:buNone/>
                      </a:pPr>
                      <a:r>
                        <a:rPr lang="en-US" sz="1800" b="1" dirty="0">
                          <a:latin typeface="Alexandria"/>
                        </a:rPr>
                        <a:t>Strategic Advantages</a:t>
                      </a:r>
                      <a:endParaRPr lang="en-US" sz="1800" dirty="0">
                        <a:latin typeface="Alexandria"/>
                      </a:endParaRPr>
                    </a:p>
                  </a:txBody>
                  <a:tcPr marL="18360" marR="18360" marT="9180" marB="9180" anchor="ctr"/>
                </a:tc>
                <a:tc>
                  <a:txBody>
                    <a:bodyPr/>
                    <a:lstStyle/>
                    <a:p>
                      <a:pPr algn="ctr">
                        <a:buNone/>
                      </a:pPr>
                      <a:r>
                        <a:rPr lang="en-US" sz="1800" b="1" dirty="0">
                          <a:latin typeface="Alexandria"/>
                        </a:rPr>
                        <a:t>Operational Constraints</a:t>
                      </a:r>
                      <a:endParaRPr lang="en-US" sz="1800" dirty="0">
                        <a:latin typeface="Alexandria"/>
                      </a:endParaRPr>
                    </a:p>
                  </a:txBody>
                  <a:tcPr marL="18360" marR="18360" marT="9180" marB="9180" anchor="ctr"/>
                </a:tc>
                <a:tc>
                  <a:txBody>
                    <a:bodyPr/>
                    <a:lstStyle/>
                    <a:p>
                      <a:pPr algn="ctr">
                        <a:buNone/>
                      </a:pPr>
                      <a:r>
                        <a:rPr lang="en-US" sz="1800" b="1" dirty="0">
                          <a:latin typeface="Alexandria"/>
                        </a:rPr>
                        <a:t>Optimal Application Scenarios</a:t>
                      </a:r>
                      <a:endParaRPr lang="en-US" sz="1800" dirty="0">
                        <a:latin typeface="Alexandria"/>
                      </a:endParaRPr>
                    </a:p>
                  </a:txBody>
                  <a:tcPr marL="18360" marR="18360" marT="9180" marB="9180" anchor="ctr"/>
                </a:tc>
                <a:extLst>
                  <a:ext uri="{0D108BD9-81ED-4DB2-BD59-A6C34878D82A}">
                    <a16:rowId xmlns:a16="http://schemas.microsoft.com/office/drawing/2014/main" val="1713641224"/>
                  </a:ext>
                </a:extLst>
              </a:tr>
              <a:tr h="3086321">
                <a:tc>
                  <a:txBody>
                    <a:bodyPr/>
                    <a:lstStyle/>
                    <a:p>
                      <a:pPr algn="ctr">
                        <a:buNone/>
                      </a:pPr>
                      <a:r>
                        <a:rPr lang="en-US" sz="1800" b="1" dirty="0">
                          <a:latin typeface="Alexandria"/>
                        </a:rPr>
                        <a:t>(2) Externalized / Hybrid</a:t>
                      </a:r>
                      <a:endParaRPr lang="ar-SY" sz="1800" b="1" dirty="0">
                        <a:latin typeface="Alexandria"/>
                      </a:endParaRPr>
                    </a:p>
                    <a:p>
                      <a:pPr algn="ctr">
                        <a:buNone/>
                      </a:pPr>
                      <a:endParaRPr lang="ar-SY" sz="1800" b="1" dirty="0">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Alexandria"/>
                        </a:rPr>
                        <a:t>Medium Integration</a:t>
                      </a:r>
                      <a:endParaRPr lang="en-US" sz="1800" dirty="0">
                        <a:latin typeface="Alexandria"/>
                      </a:endParaRPr>
                    </a:p>
                    <a:p>
                      <a:pPr algn="ctr">
                        <a:buNone/>
                      </a:pPr>
                      <a:endParaRPr lang="en-US" sz="1800" dirty="0">
                        <a:latin typeface="Alexandria"/>
                      </a:endParaRPr>
                    </a:p>
                  </a:txBody>
                  <a:tcPr marL="18360" marR="18360" marT="9180" marB="9180" anchor="ctr"/>
                </a:tc>
                <a:tc>
                  <a:txBody>
                    <a:bodyPr/>
                    <a:lstStyle/>
                    <a:p>
                      <a:pPr algn="ctr">
                        <a:lnSpc>
                          <a:spcPct val="105000"/>
                        </a:lnSpc>
                        <a:spcBef>
                          <a:spcPts val="200"/>
                        </a:spcBef>
                        <a:spcAft>
                          <a:spcPts val="200"/>
                        </a:spcAft>
                        <a:buNone/>
                      </a:pPr>
                      <a:r>
                        <a:rPr lang="en-US" sz="1800" dirty="0">
                          <a:latin typeface="Alexandria"/>
                        </a:rPr>
                        <a:t>A semi-autonomous unit operating at the boundary of the organization, providing services to internal departments and external clients; may evolve into an independent entity (e.g., PPP partnerships or MBO-led units).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Ability to expand scope of services</a:t>
                      </a:r>
                    </a:p>
                    <a:p>
                      <a:pPr marL="285750" indent="-285750" algn="l">
                        <a:lnSpc>
                          <a:spcPct val="105000"/>
                        </a:lnSpc>
                        <a:spcBef>
                          <a:spcPts val="200"/>
                        </a:spcBef>
                        <a:spcAft>
                          <a:spcPts val="200"/>
                        </a:spcAft>
                        <a:buFontTx/>
                        <a:buChar char="-"/>
                      </a:pPr>
                      <a:r>
                        <a:rPr lang="en-US" sz="1800" dirty="0">
                          <a:latin typeface="Alexandria"/>
                        </a:rPr>
                        <a:t>Potential to transform into an independent company</a:t>
                      </a:r>
                    </a:p>
                    <a:p>
                      <a:pPr marL="285750" indent="-285750" algn="l">
                        <a:lnSpc>
                          <a:spcPct val="105000"/>
                        </a:lnSpc>
                        <a:spcBef>
                          <a:spcPts val="200"/>
                        </a:spcBef>
                        <a:spcAft>
                          <a:spcPts val="200"/>
                        </a:spcAft>
                        <a:buFontTx/>
                        <a:buChar char="-"/>
                      </a:pPr>
                      <a:r>
                        <a:rPr lang="en-US" sz="1800" dirty="0">
                          <a:latin typeface="Alexandria"/>
                        </a:rPr>
                        <a:t>Balance between control and flexibility</a:t>
                      </a:r>
                    </a:p>
                    <a:p>
                      <a:pPr marL="285750" indent="-285750" algn="l">
                        <a:lnSpc>
                          <a:spcPct val="105000"/>
                        </a:lnSpc>
                        <a:spcBef>
                          <a:spcPts val="200"/>
                        </a:spcBef>
                        <a:spcAft>
                          <a:spcPts val="200"/>
                        </a:spcAft>
                        <a:buFontTx/>
                        <a:buChar char="-"/>
                      </a:pPr>
                      <a:r>
                        <a:rPr lang="en-US" sz="1800" dirty="0">
                          <a:latin typeface="Alexandria"/>
                        </a:rPr>
                        <a:t>Diversifying revenue through external services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Complexity in managing internal and external clients</a:t>
                      </a:r>
                    </a:p>
                    <a:p>
                      <a:pPr marL="285750" indent="-285750" algn="l">
                        <a:lnSpc>
                          <a:spcPct val="105000"/>
                        </a:lnSpc>
                        <a:spcBef>
                          <a:spcPts val="200"/>
                        </a:spcBef>
                        <a:spcAft>
                          <a:spcPts val="200"/>
                        </a:spcAft>
                        <a:buFontTx/>
                        <a:buChar char="-"/>
                      </a:pPr>
                      <a:r>
                        <a:rPr lang="en-US" sz="1800" dirty="0">
                          <a:latin typeface="Alexandria"/>
                        </a:rPr>
                        <a:t>Risk of losing focus on the core mission</a:t>
                      </a:r>
                    </a:p>
                    <a:p>
                      <a:pPr marL="285750" indent="-285750" algn="l">
                        <a:lnSpc>
                          <a:spcPct val="105000"/>
                        </a:lnSpc>
                        <a:spcBef>
                          <a:spcPts val="200"/>
                        </a:spcBef>
                        <a:spcAft>
                          <a:spcPts val="200"/>
                        </a:spcAft>
                        <a:buFontTx/>
                        <a:buChar char="-"/>
                      </a:pPr>
                      <a:r>
                        <a:rPr lang="en-US" sz="1800" dirty="0">
                          <a:latin typeface="Alexandria"/>
                        </a:rPr>
                        <a:t>Challenges in prioritization</a:t>
                      </a:r>
                    </a:p>
                    <a:p>
                      <a:pPr marL="285750" indent="-285750" algn="l">
                        <a:lnSpc>
                          <a:spcPct val="105000"/>
                        </a:lnSpc>
                        <a:spcBef>
                          <a:spcPts val="200"/>
                        </a:spcBef>
                        <a:spcAft>
                          <a:spcPts val="200"/>
                        </a:spcAft>
                        <a:buFontTx/>
                        <a:buChar char="-"/>
                      </a:pPr>
                      <a:r>
                        <a:rPr lang="en-US" sz="1800" dirty="0">
                          <a:latin typeface="Alexandria"/>
                        </a:rPr>
                        <a:t>Potential conflicts of interest</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Organizations seeking to commercialize their services (e.g., universities managing multi-campus operations)</a:t>
                      </a:r>
                    </a:p>
                    <a:p>
                      <a:pPr marL="285750" indent="-285750" algn="l">
                        <a:lnSpc>
                          <a:spcPct val="105000"/>
                        </a:lnSpc>
                        <a:spcBef>
                          <a:spcPts val="200"/>
                        </a:spcBef>
                        <a:spcAft>
                          <a:spcPts val="200"/>
                        </a:spcAft>
                        <a:buFontTx/>
                        <a:buChar char="-"/>
                      </a:pPr>
                      <a:r>
                        <a:rPr lang="en-US" sz="1800" dirty="0">
                          <a:latin typeface="Alexandria"/>
                        </a:rPr>
                        <a:t>Entities exploring hybrid business models</a:t>
                      </a:r>
                    </a:p>
                    <a:p>
                      <a:pPr marL="285750" indent="-285750" algn="l">
                        <a:lnSpc>
                          <a:spcPct val="105000"/>
                        </a:lnSpc>
                        <a:spcBef>
                          <a:spcPts val="200"/>
                        </a:spcBef>
                        <a:spcAft>
                          <a:spcPts val="200"/>
                        </a:spcAft>
                        <a:buFontTx/>
                        <a:buChar char="-"/>
                      </a:pPr>
                      <a:r>
                        <a:rPr lang="en-US" sz="1800" dirty="0">
                          <a:latin typeface="Alexandria"/>
                        </a:rPr>
                        <a:t>Institutions seeking revenue diversification</a:t>
                      </a:r>
                    </a:p>
                  </a:txBody>
                  <a:tcPr marL="18360" marR="18360" marT="9180" marB="9180" anchor="ctr">
                    <a:solidFill>
                      <a:schemeClr val="bg1"/>
                    </a:solidFill>
                  </a:tcPr>
                </a:tc>
                <a:extLst>
                  <a:ext uri="{0D108BD9-81ED-4DB2-BD59-A6C34878D82A}">
                    <a16:rowId xmlns:a16="http://schemas.microsoft.com/office/drawing/2014/main" val="1456761129"/>
                  </a:ext>
                </a:extLst>
              </a:tr>
            </a:tbl>
          </a:graphicData>
        </a:graphic>
      </p:graphicFrame>
      <p:pic>
        <p:nvPicPr>
          <p:cNvPr id="10" name="Picture 9">
            <a:extLst>
              <a:ext uri="{FF2B5EF4-FFF2-40B4-BE49-F238E27FC236}">
                <a16:creationId xmlns:a16="http://schemas.microsoft.com/office/drawing/2014/main" id="{440C3645-43BD-BEC7-0746-BDCE02984649}"/>
              </a:ext>
            </a:extLst>
          </p:cNvPr>
          <p:cNvPicPr>
            <a:picLocks noChangeAspect="1"/>
          </p:cNvPicPr>
          <p:nvPr/>
        </p:nvPicPr>
        <p:blipFill>
          <a:blip r:embed="rId4"/>
          <a:stretch>
            <a:fillRect/>
          </a:stretch>
        </p:blipFill>
        <p:spPr>
          <a:xfrm>
            <a:off x="3727545" y="5215380"/>
            <a:ext cx="3560360" cy="1642620"/>
          </a:xfrm>
          <a:prstGeom prst="rect">
            <a:avLst/>
          </a:prstGeom>
        </p:spPr>
      </p:pic>
      <p:sp>
        <p:nvSpPr>
          <p:cNvPr id="7" name="TextBox 6">
            <a:extLst>
              <a:ext uri="{FF2B5EF4-FFF2-40B4-BE49-F238E27FC236}">
                <a16:creationId xmlns:a16="http://schemas.microsoft.com/office/drawing/2014/main" id="{A432A491-8040-486D-C457-C9D9FD0555B2}"/>
              </a:ext>
            </a:extLst>
          </p:cNvPr>
          <p:cNvSpPr txBox="1"/>
          <p:nvPr/>
        </p:nvSpPr>
        <p:spPr>
          <a:xfrm>
            <a:off x="1182414" y="5651601"/>
            <a:ext cx="2096814" cy="923330"/>
          </a:xfrm>
          <a:prstGeom prst="rect">
            <a:avLst/>
          </a:prstGeom>
          <a:solidFill>
            <a:schemeClr val="bg1"/>
          </a:solidFill>
          <a:ln>
            <a:solidFill>
              <a:schemeClr val="accent1"/>
            </a:solidFill>
          </a:ln>
        </p:spPr>
        <p:txBody>
          <a:bodyPr wrap="square">
            <a:spAutoFit/>
          </a:bodyPr>
          <a:lstStyle/>
          <a:p>
            <a:pPr algn="justLow">
              <a:buNone/>
            </a:pPr>
            <a:r>
              <a:rPr lang="en-US" sz="1800" dirty="0">
                <a:latin typeface="Alexandria"/>
              </a:rPr>
              <a:t>A semi-autonomous unit serving internal and external clients.</a:t>
            </a:r>
          </a:p>
        </p:txBody>
      </p:sp>
    </p:spTree>
    <p:extLst>
      <p:ext uri="{BB962C8B-B14F-4D97-AF65-F5344CB8AC3E}">
        <p14:creationId xmlns:p14="http://schemas.microsoft.com/office/powerpoint/2010/main" val="213835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87774-BAC8-E3CD-1975-9735F07C93A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6BF9D84-A7BA-F9A7-69A9-1ABC21B66D2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A224EBA-4484-898B-EC0F-30194D52F0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D95E054-3976-B5C6-DFC5-56F3922E67D4}"/>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9F5BC8D3-9B31-36BA-74F0-FD38F2DF63E0}"/>
              </a:ext>
            </a:extLst>
          </p:cNvPr>
          <p:cNvSpPr/>
          <p:nvPr/>
        </p:nvSpPr>
        <p:spPr>
          <a:xfrm>
            <a:off x="1771151" y="1138922"/>
            <a:ext cx="9007232" cy="463576"/>
          </a:xfrm>
          <a:prstGeom prst="foldedCorner">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Extent of Embeddedness within the Demand Organization</a:t>
            </a:r>
          </a:p>
        </p:txBody>
      </p:sp>
      <p:graphicFrame>
        <p:nvGraphicFramePr>
          <p:cNvPr id="8" name="Table 7">
            <a:extLst>
              <a:ext uri="{FF2B5EF4-FFF2-40B4-BE49-F238E27FC236}">
                <a16:creationId xmlns:a16="http://schemas.microsoft.com/office/drawing/2014/main" id="{0E09BB8A-4E53-0C9F-124E-EF7ACBD43D47}"/>
              </a:ext>
            </a:extLst>
          </p:cNvPr>
          <p:cNvGraphicFramePr>
            <a:graphicFrameLocks noGrp="1"/>
          </p:cNvGraphicFramePr>
          <p:nvPr>
            <p:extLst>
              <p:ext uri="{D42A27DB-BD31-4B8C-83A1-F6EECF244321}">
                <p14:modId xmlns:p14="http://schemas.microsoft.com/office/powerpoint/2010/main" val="493766758"/>
              </p:ext>
            </p:extLst>
          </p:nvPr>
        </p:nvGraphicFramePr>
        <p:xfrm>
          <a:off x="54592" y="1683128"/>
          <a:ext cx="11900847" cy="3285378"/>
        </p:xfrm>
        <a:graphic>
          <a:graphicData uri="http://schemas.openxmlformats.org/drawingml/2006/table">
            <a:tbl>
              <a:tblPr>
                <a:tableStyleId>{22838BEF-8BB2-4498-84A7-C5851F593DF1}</a:tableStyleId>
              </a:tblPr>
              <a:tblGrid>
                <a:gridCol w="1552283">
                  <a:extLst>
                    <a:ext uri="{9D8B030D-6E8A-4147-A177-3AD203B41FA5}">
                      <a16:colId xmlns:a16="http://schemas.microsoft.com/office/drawing/2014/main" val="3579812935"/>
                    </a:ext>
                  </a:extLst>
                </a:gridCol>
                <a:gridCol w="2439305">
                  <a:extLst>
                    <a:ext uri="{9D8B030D-6E8A-4147-A177-3AD203B41FA5}">
                      <a16:colId xmlns:a16="http://schemas.microsoft.com/office/drawing/2014/main" val="300665458"/>
                    </a:ext>
                  </a:extLst>
                </a:gridCol>
                <a:gridCol w="2695814">
                  <a:extLst>
                    <a:ext uri="{9D8B030D-6E8A-4147-A177-3AD203B41FA5}">
                      <a16:colId xmlns:a16="http://schemas.microsoft.com/office/drawing/2014/main" val="251775806"/>
                    </a:ext>
                  </a:extLst>
                </a:gridCol>
                <a:gridCol w="2661313">
                  <a:extLst>
                    <a:ext uri="{9D8B030D-6E8A-4147-A177-3AD203B41FA5}">
                      <a16:colId xmlns:a16="http://schemas.microsoft.com/office/drawing/2014/main" val="2265448644"/>
                    </a:ext>
                  </a:extLst>
                </a:gridCol>
                <a:gridCol w="2552132">
                  <a:extLst>
                    <a:ext uri="{9D8B030D-6E8A-4147-A177-3AD203B41FA5}">
                      <a16:colId xmlns:a16="http://schemas.microsoft.com/office/drawing/2014/main" val="2738912273"/>
                    </a:ext>
                  </a:extLst>
                </a:gridCol>
              </a:tblGrid>
              <a:tr h="509715">
                <a:tc>
                  <a:txBody>
                    <a:bodyPr/>
                    <a:lstStyle/>
                    <a:p>
                      <a:pPr algn="ctr">
                        <a:buNone/>
                      </a:pPr>
                      <a:r>
                        <a:rPr lang="en-US" sz="1800" b="1" dirty="0">
                          <a:latin typeface="Alexandria"/>
                        </a:rPr>
                        <a:t>Organizational Model</a:t>
                      </a:r>
                      <a:endParaRPr lang="en-US" sz="1800" dirty="0">
                        <a:latin typeface="Alexandria"/>
                      </a:endParaRPr>
                    </a:p>
                  </a:txBody>
                  <a:tcPr marL="18360" marR="18360" marT="9180" marB="9180" anchor="ctr"/>
                </a:tc>
                <a:tc>
                  <a:txBody>
                    <a:bodyPr/>
                    <a:lstStyle/>
                    <a:p>
                      <a:pPr algn="ctr">
                        <a:buNone/>
                      </a:pPr>
                      <a:r>
                        <a:rPr lang="en-US" sz="1800" b="1" dirty="0">
                          <a:latin typeface="Alexandria"/>
                        </a:rPr>
                        <a:t>Conceptual Definition</a:t>
                      </a:r>
                      <a:endParaRPr lang="en-US" sz="1800" dirty="0">
                        <a:latin typeface="Alexandria"/>
                      </a:endParaRPr>
                    </a:p>
                  </a:txBody>
                  <a:tcPr marL="18360" marR="18360" marT="9180" marB="9180" anchor="ctr"/>
                </a:tc>
                <a:tc>
                  <a:txBody>
                    <a:bodyPr/>
                    <a:lstStyle/>
                    <a:p>
                      <a:pPr algn="ctr">
                        <a:buNone/>
                      </a:pPr>
                      <a:r>
                        <a:rPr lang="en-US" sz="1800" b="1" dirty="0">
                          <a:latin typeface="Alexandria"/>
                        </a:rPr>
                        <a:t>Strategic Advantages</a:t>
                      </a:r>
                      <a:endParaRPr lang="en-US" sz="1800" dirty="0">
                        <a:latin typeface="Alexandria"/>
                      </a:endParaRPr>
                    </a:p>
                  </a:txBody>
                  <a:tcPr marL="18360" marR="18360" marT="9180" marB="9180" anchor="ctr"/>
                </a:tc>
                <a:tc>
                  <a:txBody>
                    <a:bodyPr/>
                    <a:lstStyle/>
                    <a:p>
                      <a:pPr algn="ctr">
                        <a:buNone/>
                      </a:pPr>
                      <a:r>
                        <a:rPr lang="en-US" sz="1800" b="1" dirty="0">
                          <a:latin typeface="Alexandria"/>
                        </a:rPr>
                        <a:t>Operational Constraints</a:t>
                      </a:r>
                      <a:endParaRPr lang="en-US" sz="1800" dirty="0">
                        <a:latin typeface="Alexandria"/>
                      </a:endParaRPr>
                    </a:p>
                  </a:txBody>
                  <a:tcPr marL="18360" marR="18360" marT="9180" marB="9180" anchor="ctr"/>
                </a:tc>
                <a:tc>
                  <a:txBody>
                    <a:bodyPr/>
                    <a:lstStyle/>
                    <a:p>
                      <a:pPr algn="ctr">
                        <a:buNone/>
                      </a:pPr>
                      <a:r>
                        <a:rPr lang="en-US" sz="1800" b="1" dirty="0">
                          <a:latin typeface="Alexandria"/>
                        </a:rPr>
                        <a:t>Optimal Application Scenarios</a:t>
                      </a:r>
                      <a:endParaRPr lang="en-US" sz="1800" dirty="0">
                        <a:latin typeface="Alexandria"/>
                      </a:endParaRPr>
                    </a:p>
                  </a:txBody>
                  <a:tcPr marL="18360" marR="18360" marT="9180" marB="9180" anchor="ctr"/>
                </a:tc>
                <a:extLst>
                  <a:ext uri="{0D108BD9-81ED-4DB2-BD59-A6C34878D82A}">
                    <a16:rowId xmlns:a16="http://schemas.microsoft.com/office/drawing/2014/main" val="1713641224"/>
                  </a:ext>
                </a:extLst>
              </a:tr>
              <a:tr h="2718378">
                <a:tc>
                  <a:txBody>
                    <a:bodyPr/>
                    <a:lstStyle/>
                    <a:p>
                      <a:pPr algn="ctr">
                        <a:buNone/>
                      </a:pPr>
                      <a:r>
                        <a:rPr lang="en-US" sz="1800" b="1" dirty="0">
                          <a:latin typeface="Alexandria"/>
                        </a:rPr>
                        <a:t>(3) Basic Outsourced</a:t>
                      </a:r>
                      <a:endParaRPr lang="ar-SY" sz="1800" b="1" dirty="0">
                        <a:latin typeface="Alexandria"/>
                      </a:endParaRPr>
                    </a:p>
                    <a:p>
                      <a:pPr algn="ctr">
                        <a:buNone/>
                      </a:pPr>
                      <a:endParaRPr lang="ar-SY" sz="1800" b="1" dirty="0">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Alexandria"/>
                        </a:rPr>
                        <a:t>Low Integration</a:t>
                      </a:r>
                      <a:endParaRPr lang="en-US" sz="1800" dirty="0">
                        <a:latin typeface="Alexandria"/>
                      </a:endParaRPr>
                    </a:p>
                    <a:p>
                      <a:pPr algn="ctr">
                        <a:buNone/>
                      </a:pPr>
                      <a:endParaRPr lang="en-US" sz="1800" dirty="0">
                        <a:latin typeface="Alexandria"/>
                      </a:endParaRPr>
                    </a:p>
                  </a:txBody>
                  <a:tcPr marL="18360" marR="18360" marT="9180" marB="9180" anchor="ctr"/>
                </a:tc>
                <a:tc>
                  <a:txBody>
                    <a:bodyPr/>
                    <a:lstStyle/>
                    <a:p>
                      <a:pPr algn="ctr">
                        <a:lnSpc>
                          <a:spcPct val="105000"/>
                        </a:lnSpc>
                        <a:spcBef>
                          <a:spcPts val="200"/>
                        </a:spcBef>
                        <a:spcAft>
                          <a:spcPts val="200"/>
                        </a:spcAft>
                        <a:buNone/>
                      </a:pPr>
                      <a:r>
                        <a:rPr lang="en-US" sz="1800" dirty="0">
                          <a:latin typeface="Alexandria"/>
                        </a:rPr>
                        <a:t>A simplified model where a contract manager or small team manages relationships with multiple external service providers without direct execution by the organization.</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Low cost due to reduced internal staffing</a:t>
                      </a:r>
                      <a:endParaRPr lang="ar-SY" sz="1800" dirty="0">
                        <a:latin typeface="Alexandria"/>
                      </a:endParaRPr>
                    </a:p>
                    <a:p>
                      <a:pPr marL="285750" indent="-285750" algn="l">
                        <a:lnSpc>
                          <a:spcPct val="105000"/>
                        </a:lnSpc>
                        <a:spcBef>
                          <a:spcPts val="200"/>
                        </a:spcBef>
                        <a:spcAft>
                          <a:spcPts val="200"/>
                        </a:spcAft>
                        <a:buFontTx/>
                        <a:buChar char="-"/>
                      </a:pPr>
                      <a:r>
                        <a:rPr lang="en-US" sz="1800" dirty="0">
                          <a:latin typeface="Alexandria"/>
                        </a:rPr>
                        <a:t>Focus on supervision rather than execution</a:t>
                      </a:r>
                      <a:endParaRPr lang="ar-SY" sz="1800" dirty="0">
                        <a:latin typeface="Alexandria"/>
                      </a:endParaRPr>
                    </a:p>
                    <a:p>
                      <a:pPr marL="285750" indent="-285750" algn="l">
                        <a:lnSpc>
                          <a:spcPct val="105000"/>
                        </a:lnSpc>
                        <a:spcBef>
                          <a:spcPts val="200"/>
                        </a:spcBef>
                        <a:spcAft>
                          <a:spcPts val="200"/>
                        </a:spcAft>
                        <a:buFontTx/>
                        <a:buChar char="-"/>
                      </a:pPr>
                      <a:r>
                        <a:rPr lang="en-US" sz="1800" dirty="0">
                          <a:latin typeface="Alexandria"/>
                        </a:rPr>
                        <a:t>High flexibility in contracting with service providers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Lack of a clear FM organizational structure</a:t>
                      </a:r>
                      <a:endParaRPr lang="ar-SY" sz="1800" dirty="0">
                        <a:latin typeface="Alexandria"/>
                      </a:endParaRPr>
                    </a:p>
                    <a:p>
                      <a:pPr marL="285750" indent="-285750" algn="l">
                        <a:lnSpc>
                          <a:spcPct val="105000"/>
                        </a:lnSpc>
                        <a:spcBef>
                          <a:spcPts val="200"/>
                        </a:spcBef>
                        <a:spcAft>
                          <a:spcPts val="200"/>
                        </a:spcAft>
                        <a:buFontTx/>
                        <a:buChar char="-"/>
                      </a:pPr>
                      <a:r>
                        <a:rPr lang="en-US" sz="1800" dirty="0">
                          <a:latin typeface="Alexandria"/>
                        </a:rPr>
                        <a:t>High dependency on external providers</a:t>
                      </a:r>
                      <a:endParaRPr lang="ar-SY" sz="1800" dirty="0">
                        <a:latin typeface="Alexandria"/>
                      </a:endParaRPr>
                    </a:p>
                    <a:p>
                      <a:pPr marL="285750" indent="-285750" algn="l">
                        <a:lnSpc>
                          <a:spcPct val="105000"/>
                        </a:lnSpc>
                        <a:spcBef>
                          <a:spcPts val="200"/>
                        </a:spcBef>
                        <a:spcAft>
                          <a:spcPts val="200"/>
                        </a:spcAft>
                        <a:buFontTx/>
                        <a:buChar char="-"/>
                      </a:pPr>
                      <a:r>
                        <a:rPr lang="en-US" sz="1800" dirty="0">
                          <a:latin typeface="Alexandria"/>
                        </a:rPr>
                        <a:t>Limited strategic impact</a:t>
                      </a:r>
                      <a:endParaRPr lang="ar-SY" sz="1800" dirty="0">
                        <a:latin typeface="Alexandria"/>
                      </a:endParaRPr>
                    </a:p>
                    <a:p>
                      <a:pPr marL="285750" indent="-285750" algn="l">
                        <a:lnSpc>
                          <a:spcPct val="105000"/>
                        </a:lnSpc>
                        <a:spcBef>
                          <a:spcPts val="200"/>
                        </a:spcBef>
                        <a:spcAft>
                          <a:spcPts val="200"/>
                        </a:spcAft>
                        <a:buFontTx/>
                        <a:buChar char="-"/>
                      </a:pPr>
                      <a:r>
                        <a:rPr lang="en-US" sz="1800" dirty="0">
                          <a:latin typeface="Alexandria"/>
                        </a:rPr>
                        <a:t>Service interruptions due to coordination gaps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Small and medium-sized enterprises (SMEs)</a:t>
                      </a:r>
                      <a:endParaRPr lang="ar-SY" sz="1800" dirty="0">
                        <a:latin typeface="Alexandria"/>
                      </a:endParaRPr>
                    </a:p>
                    <a:p>
                      <a:pPr marL="285750" indent="-285750" algn="l">
                        <a:lnSpc>
                          <a:spcPct val="105000"/>
                        </a:lnSpc>
                        <a:spcBef>
                          <a:spcPts val="200"/>
                        </a:spcBef>
                        <a:spcAft>
                          <a:spcPts val="200"/>
                        </a:spcAft>
                        <a:buFontTx/>
                        <a:buChar char="-"/>
                      </a:pPr>
                      <a:r>
                        <a:rPr lang="en-US" sz="1800" dirty="0">
                          <a:latin typeface="Alexandria"/>
                        </a:rPr>
                        <a:t>Organizations focusing on core business activities</a:t>
                      </a:r>
                      <a:endParaRPr lang="ar-SY" sz="1800" dirty="0">
                        <a:latin typeface="Alexandria"/>
                      </a:endParaRPr>
                    </a:p>
                    <a:p>
                      <a:pPr marL="285750" indent="-285750" algn="l">
                        <a:lnSpc>
                          <a:spcPct val="105000"/>
                        </a:lnSpc>
                        <a:spcBef>
                          <a:spcPts val="200"/>
                        </a:spcBef>
                        <a:spcAft>
                          <a:spcPts val="200"/>
                        </a:spcAft>
                        <a:buFontTx/>
                        <a:buChar char="-"/>
                      </a:pPr>
                      <a:r>
                        <a:rPr lang="en-US" sz="1800" dirty="0">
                          <a:latin typeface="Alexandria"/>
                        </a:rPr>
                        <a:t>Entities with limited resources</a:t>
                      </a:r>
                    </a:p>
                  </a:txBody>
                  <a:tcPr marL="18360" marR="18360" marT="9180" marB="9180" anchor="ctr">
                    <a:solidFill>
                      <a:schemeClr val="bg1"/>
                    </a:solidFill>
                  </a:tcPr>
                </a:tc>
                <a:extLst>
                  <a:ext uri="{0D108BD9-81ED-4DB2-BD59-A6C34878D82A}">
                    <a16:rowId xmlns:a16="http://schemas.microsoft.com/office/drawing/2014/main" val="1588726239"/>
                  </a:ext>
                </a:extLst>
              </a:tr>
            </a:tbl>
          </a:graphicData>
        </a:graphic>
      </p:graphicFrame>
      <p:pic>
        <p:nvPicPr>
          <p:cNvPr id="7" name="Picture 6">
            <a:extLst>
              <a:ext uri="{FF2B5EF4-FFF2-40B4-BE49-F238E27FC236}">
                <a16:creationId xmlns:a16="http://schemas.microsoft.com/office/drawing/2014/main" id="{776694DB-435D-F666-4423-8889B1C70CD5}"/>
              </a:ext>
            </a:extLst>
          </p:cNvPr>
          <p:cNvPicPr>
            <a:picLocks noChangeAspect="1"/>
          </p:cNvPicPr>
          <p:nvPr/>
        </p:nvPicPr>
        <p:blipFill>
          <a:blip r:embed="rId4"/>
          <a:stretch>
            <a:fillRect/>
          </a:stretch>
        </p:blipFill>
        <p:spPr>
          <a:xfrm>
            <a:off x="3639545" y="4968506"/>
            <a:ext cx="4367227" cy="1889494"/>
          </a:xfrm>
          <a:prstGeom prst="rect">
            <a:avLst/>
          </a:prstGeom>
        </p:spPr>
      </p:pic>
      <p:sp>
        <p:nvSpPr>
          <p:cNvPr id="9" name="TextBox 8">
            <a:extLst>
              <a:ext uri="{FF2B5EF4-FFF2-40B4-BE49-F238E27FC236}">
                <a16:creationId xmlns:a16="http://schemas.microsoft.com/office/drawing/2014/main" id="{5CAC634C-99FB-5EEE-6F77-1BBCA0B7EF09}"/>
              </a:ext>
            </a:extLst>
          </p:cNvPr>
          <p:cNvSpPr txBox="1"/>
          <p:nvPr/>
        </p:nvSpPr>
        <p:spPr>
          <a:xfrm>
            <a:off x="472966" y="5495765"/>
            <a:ext cx="2710185" cy="923330"/>
          </a:xfrm>
          <a:prstGeom prst="rect">
            <a:avLst/>
          </a:prstGeom>
          <a:solidFill>
            <a:schemeClr val="bg1"/>
          </a:solidFill>
          <a:ln>
            <a:solidFill>
              <a:schemeClr val="accent1"/>
            </a:solidFill>
          </a:ln>
        </p:spPr>
        <p:txBody>
          <a:bodyPr wrap="square">
            <a:spAutoFit/>
          </a:bodyPr>
          <a:lstStyle/>
          <a:p>
            <a:pPr algn="ctr">
              <a:buNone/>
            </a:pPr>
            <a:r>
              <a:rPr lang="en-US" sz="1800" dirty="0">
                <a:latin typeface="Alexandria"/>
              </a:rPr>
              <a:t>Contract manager overseeing multiple external service providers.</a:t>
            </a:r>
          </a:p>
        </p:txBody>
      </p:sp>
    </p:spTree>
    <p:extLst>
      <p:ext uri="{BB962C8B-B14F-4D97-AF65-F5344CB8AC3E}">
        <p14:creationId xmlns:p14="http://schemas.microsoft.com/office/powerpoint/2010/main" val="335914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E9B72-9617-2FB6-4749-8BA00E3EAEA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9BEEEDA-C843-DC65-FD28-0E013A62E61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2EF1709-0A37-2423-F6F5-44A2EABC6A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95B06B7-BA17-2D99-6EC0-6633DEFF7784}"/>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C27C1114-9C69-17B5-F931-DA384FBBC004}"/>
              </a:ext>
            </a:extLst>
          </p:cNvPr>
          <p:cNvSpPr/>
          <p:nvPr/>
        </p:nvSpPr>
        <p:spPr>
          <a:xfrm>
            <a:off x="1771151" y="1138922"/>
            <a:ext cx="9007232" cy="463576"/>
          </a:xfrm>
          <a:prstGeom prst="foldedCorner">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Extent of Embeddedness within the Demand Organization</a:t>
            </a:r>
          </a:p>
        </p:txBody>
      </p:sp>
      <p:graphicFrame>
        <p:nvGraphicFramePr>
          <p:cNvPr id="8" name="Table 7">
            <a:extLst>
              <a:ext uri="{FF2B5EF4-FFF2-40B4-BE49-F238E27FC236}">
                <a16:creationId xmlns:a16="http://schemas.microsoft.com/office/drawing/2014/main" id="{F3E0BFDA-8995-E3A6-8FDA-54B4DB2301BA}"/>
              </a:ext>
            </a:extLst>
          </p:cNvPr>
          <p:cNvGraphicFramePr>
            <a:graphicFrameLocks noGrp="1"/>
          </p:cNvGraphicFramePr>
          <p:nvPr>
            <p:extLst>
              <p:ext uri="{D42A27DB-BD31-4B8C-83A1-F6EECF244321}">
                <p14:modId xmlns:p14="http://schemas.microsoft.com/office/powerpoint/2010/main" val="2515130503"/>
              </p:ext>
            </p:extLst>
          </p:nvPr>
        </p:nvGraphicFramePr>
        <p:xfrm>
          <a:off x="54592" y="1642183"/>
          <a:ext cx="12037324" cy="3267600"/>
        </p:xfrm>
        <a:graphic>
          <a:graphicData uri="http://schemas.openxmlformats.org/drawingml/2006/table">
            <a:tbl>
              <a:tblPr>
                <a:tableStyleId>{22838BEF-8BB2-4498-84A7-C5851F593DF1}</a:tableStyleId>
              </a:tblPr>
              <a:tblGrid>
                <a:gridCol w="1570085">
                  <a:extLst>
                    <a:ext uri="{9D8B030D-6E8A-4147-A177-3AD203B41FA5}">
                      <a16:colId xmlns:a16="http://schemas.microsoft.com/office/drawing/2014/main" val="3579812935"/>
                    </a:ext>
                  </a:extLst>
                </a:gridCol>
                <a:gridCol w="1937389">
                  <a:extLst>
                    <a:ext uri="{9D8B030D-6E8A-4147-A177-3AD203B41FA5}">
                      <a16:colId xmlns:a16="http://schemas.microsoft.com/office/drawing/2014/main" val="300665458"/>
                    </a:ext>
                  </a:extLst>
                </a:gridCol>
                <a:gridCol w="2893325">
                  <a:extLst>
                    <a:ext uri="{9D8B030D-6E8A-4147-A177-3AD203B41FA5}">
                      <a16:colId xmlns:a16="http://schemas.microsoft.com/office/drawing/2014/main" val="251775806"/>
                    </a:ext>
                  </a:extLst>
                </a:gridCol>
                <a:gridCol w="2538484">
                  <a:extLst>
                    <a:ext uri="{9D8B030D-6E8A-4147-A177-3AD203B41FA5}">
                      <a16:colId xmlns:a16="http://schemas.microsoft.com/office/drawing/2014/main" val="2265448644"/>
                    </a:ext>
                  </a:extLst>
                </a:gridCol>
                <a:gridCol w="3098041">
                  <a:extLst>
                    <a:ext uri="{9D8B030D-6E8A-4147-A177-3AD203B41FA5}">
                      <a16:colId xmlns:a16="http://schemas.microsoft.com/office/drawing/2014/main" val="2738912273"/>
                    </a:ext>
                  </a:extLst>
                </a:gridCol>
              </a:tblGrid>
              <a:tr h="495096">
                <a:tc>
                  <a:txBody>
                    <a:bodyPr/>
                    <a:lstStyle/>
                    <a:p>
                      <a:pPr algn="ctr">
                        <a:buNone/>
                      </a:pPr>
                      <a:r>
                        <a:rPr lang="en-US" sz="1800" b="1" dirty="0">
                          <a:latin typeface="Alexandria"/>
                        </a:rPr>
                        <a:t>Organizational Model</a:t>
                      </a:r>
                      <a:endParaRPr lang="en-US" sz="1800" dirty="0">
                        <a:latin typeface="Alexandria"/>
                      </a:endParaRPr>
                    </a:p>
                  </a:txBody>
                  <a:tcPr marL="18360" marR="18360" marT="9180" marB="9180" anchor="ctr"/>
                </a:tc>
                <a:tc>
                  <a:txBody>
                    <a:bodyPr/>
                    <a:lstStyle/>
                    <a:p>
                      <a:pPr algn="ctr">
                        <a:buNone/>
                      </a:pPr>
                      <a:r>
                        <a:rPr lang="en-US" sz="1800" b="1" dirty="0">
                          <a:latin typeface="Alexandria"/>
                        </a:rPr>
                        <a:t>Conceptual Definition</a:t>
                      </a:r>
                      <a:endParaRPr lang="en-US" sz="1800" dirty="0">
                        <a:latin typeface="Alexandria"/>
                      </a:endParaRPr>
                    </a:p>
                  </a:txBody>
                  <a:tcPr marL="18360" marR="18360" marT="9180" marB="9180" anchor="ctr"/>
                </a:tc>
                <a:tc>
                  <a:txBody>
                    <a:bodyPr/>
                    <a:lstStyle/>
                    <a:p>
                      <a:pPr algn="ctr">
                        <a:buNone/>
                      </a:pPr>
                      <a:r>
                        <a:rPr lang="en-US" sz="1800" b="1" dirty="0">
                          <a:latin typeface="Alexandria"/>
                        </a:rPr>
                        <a:t>Strategic Advantages</a:t>
                      </a:r>
                      <a:endParaRPr lang="en-US" sz="1800" dirty="0">
                        <a:latin typeface="Alexandria"/>
                      </a:endParaRPr>
                    </a:p>
                  </a:txBody>
                  <a:tcPr marL="18360" marR="18360" marT="9180" marB="9180" anchor="ctr"/>
                </a:tc>
                <a:tc>
                  <a:txBody>
                    <a:bodyPr/>
                    <a:lstStyle/>
                    <a:p>
                      <a:pPr algn="ctr">
                        <a:buNone/>
                      </a:pPr>
                      <a:r>
                        <a:rPr lang="en-US" sz="1800" b="1" dirty="0">
                          <a:latin typeface="Alexandria"/>
                        </a:rPr>
                        <a:t>Operational Constraints</a:t>
                      </a:r>
                      <a:endParaRPr lang="en-US" sz="1800" dirty="0">
                        <a:latin typeface="Alexandria"/>
                      </a:endParaRPr>
                    </a:p>
                  </a:txBody>
                  <a:tcPr marL="18360" marR="18360" marT="9180" marB="9180" anchor="ctr"/>
                </a:tc>
                <a:tc>
                  <a:txBody>
                    <a:bodyPr/>
                    <a:lstStyle/>
                    <a:p>
                      <a:pPr algn="ctr">
                        <a:buNone/>
                      </a:pPr>
                      <a:r>
                        <a:rPr lang="en-US" sz="1800" b="1" dirty="0">
                          <a:latin typeface="Alexandria"/>
                        </a:rPr>
                        <a:t>Optimal Application Scenarios</a:t>
                      </a:r>
                      <a:endParaRPr lang="en-US" sz="1800" dirty="0">
                        <a:latin typeface="Alexandria"/>
                      </a:endParaRPr>
                    </a:p>
                  </a:txBody>
                  <a:tcPr marL="18360" marR="18360" marT="9180" marB="9180" anchor="ctr"/>
                </a:tc>
                <a:extLst>
                  <a:ext uri="{0D108BD9-81ED-4DB2-BD59-A6C34878D82A}">
                    <a16:rowId xmlns:a16="http://schemas.microsoft.com/office/drawing/2014/main" val="1713641224"/>
                  </a:ext>
                </a:extLst>
              </a:tr>
              <a:tr h="2269411">
                <a:tc>
                  <a:txBody>
                    <a:bodyPr/>
                    <a:lstStyle/>
                    <a:p>
                      <a:pPr algn="ctr">
                        <a:buNone/>
                      </a:pPr>
                      <a:r>
                        <a:rPr lang="en-US" sz="1800" b="1" dirty="0">
                          <a:latin typeface="Alexandria"/>
                        </a:rPr>
                        <a:t>(4) Managed / Third-Party Managed</a:t>
                      </a:r>
                      <a:endParaRPr lang="ar-SY" sz="1800" b="1" dirty="0">
                        <a:latin typeface="Alexandria"/>
                      </a:endParaRPr>
                    </a:p>
                    <a:p>
                      <a:pPr algn="ctr">
                        <a:buNone/>
                      </a:pPr>
                      <a:endParaRPr lang="ar-SY" sz="1800" b="1" dirty="0">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Alexandria"/>
                        </a:rPr>
                        <a:t>Medium to High Integration</a:t>
                      </a:r>
                      <a:endParaRPr lang="en-US" sz="1800" dirty="0">
                        <a:latin typeface="Alexandria"/>
                      </a:endParaRPr>
                    </a:p>
                    <a:p>
                      <a:pPr algn="ctr">
                        <a:buNone/>
                      </a:pPr>
                      <a:endParaRPr lang="en-US" sz="1800" dirty="0">
                        <a:latin typeface="Alexandria"/>
                      </a:endParaRPr>
                    </a:p>
                  </a:txBody>
                  <a:tcPr marL="18360" marR="18360" marT="9180" marB="9180" anchor="ctr"/>
                </a:tc>
                <a:tc>
                  <a:txBody>
                    <a:bodyPr/>
                    <a:lstStyle/>
                    <a:p>
                      <a:pPr algn="ctr">
                        <a:lnSpc>
                          <a:spcPct val="105000"/>
                        </a:lnSpc>
                        <a:spcBef>
                          <a:spcPts val="200"/>
                        </a:spcBef>
                        <a:spcAft>
                          <a:spcPts val="200"/>
                        </a:spcAft>
                        <a:buNone/>
                      </a:pPr>
                      <a:r>
                        <a:rPr lang="en-US" sz="1800" dirty="0">
                          <a:latin typeface="Alexandria"/>
                        </a:rPr>
                        <a:t>A small internal team manages the relationship with a specialized external FM provider responsible for coordinating multiple services.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Unified governance of services</a:t>
                      </a:r>
                    </a:p>
                    <a:p>
                      <a:pPr marL="285750" indent="-285750" algn="l">
                        <a:lnSpc>
                          <a:spcPct val="105000"/>
                        </a:lnSpc>
                        <a:spcBef>
                          <a:spcPts val="200"/>
                        </a:spcBef>
                        <a:spcAft>
                          <a:spcPts val="200"/>
                        </a:spcAft>
                        <a:buFontTx/>
                        <a:buChar char="-"/>
                      </a:pPr>
                      <a:r>
                        <a:rPr lang="en-US" sz="1800" dirty="0">
                          <a:latin typeface="Alexandria"/>
                        </a:rPr>
                        <a:t>Reduced administrative complexity via a single main contract</a:t>
                      </a:r>
                    </a:p>
                    <a:p>
                      <a:pPr marL="285750" indent="-285750" algn="l">
                        <a:lnSpc>
                          <a:spcPct val="105000"/>
                        </a:lnSpc>
                        <a:spcBef>
                          <a:spcPts val="200"/>
                        </a:spcBef>
                        <a:spcAft>
                          <a:spcPts val="200"/>
                        </a:spcAft>
                        <a:buFontTx/>
                        <a:buChar char="-"/>
                      </a:pPr>
                      <a:r>
                        <a:rPr lang="en-US" sz="1800" dirty="0">
                          <a:latin typeface="Alexandria"/>
                        </a:rPr>
                        <a:t>Organization can focus on strategic priorities- Scalability based on operational needs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Higher cost than simplified models</a:t>
                      </a:r>
                    </a:p>
                    <a:p>
                      <a:pPr marL="285750" indent="-285750" algn="l">
                        <a:lnSpc>
                          <a:spcPct val="105000"/>
                        </a:lnSpc>
                        <a:spcBef>
                          <a:spcPts val="200"/>
                        </a:spcBef>
                        <a:spcAft>
                          <a:spcPts val="200"/>
                        </a:spcAft>
                        <a:buFontTx/>
                        <a:buChar char="-"/>
                      </a:pPr>
                      <a:r>
                        <a:rPr lang="en-US" sz="1800" dirty="0">
                          <a:latin typeface="Alexandria"/>
                        </a:rPr>
                        <a:t>Dependency on the external provider</a:t>
                      </a:r>
                    </a:p>
                    <a:p>
                      <a:pPr marL="285750" indent="-285750" algn="l">
                        <a:lnSpc>
                          <a:spcPct val="105000"/>
                        </a:lnSpc>
                        <a:spcBef>
                          <a:spcPts val="200"/>
                        </a:spcBef>
                        <a:spcAft>
                          <a:spcPts val="200"/>
                        </a:spcAft>
                        <a:buFontTx/>
                        <a:buChar char="-"/>
                      </a:pPr>
                      <a:r>
                        <a:rPr lang="en-US" sz="1800" dirty="0">
                          <a:latin typeface="Alexandria"/>
                        </a:rPr>
                        <a:t>Possible misalignment of objectives</a:t>
                      </a:r>
                    </a:p>
                    <a:p>
                      <a:pPr marL="285750" indent="-285750" algn="l">
                        <a:lnSpc>
                          <a:spcPct val="105000"/>
                        </a:lnSpc>
                        <a:spcBef>
                          <a:spcPts val="200"/>
                        </a:spcBef>
                        <a:spcAft>
                          <a:spcPts val="200"/>
                        </a:spcAft>
                        <a:buFontTx/>
                        <a:buChar char="-"/>
                      </a:pPr>
                      <a:r>
                        <a:rPr lang="en-US" sz="1800" dirty="0">
                          <a:latin typeface="Alexandria"/>
                        </a:rPr>
                        <a:t>Potential for additional profit margins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Large organizations with complex operations</a:t>
                      </a:r>
                    </a:p>
                    <a:p>
                      <a:pPr marL="285750" indent="-285750" algn="l">
                        <a:lnSpc>
                          <a:spcPct val="105000"/>
                        </a:lnSpc>
                        <a:spcBef>
                          <a:spcPts val="200"/>
                        </a:spcBef>
                        <a:spcAft>
                          <a:spcPts val="200"/>
                        </a:spcAft>
                        <a:buFontTx/>
                        <a:buChar char="-"/>
                      </a:pPr>
                      <a:r>
                        <a:rPr lang="en-US" sz="1800" dirty="0">
                          <a:latin typeface="Alexandria"/>
                        </a:rPr>
                        <a:t>Entities seeking to minimize administrative load</a:t>
                      </a:r>
                    </a:p>
                    <a:p>
                      <a:pPr marL="285750" indent="-285750" algn="l">
                        <a:lnSpc>
                          <a:spcPct val="105000"/>
                        </a:lnSpc>
                        <a:spcBef>
                          <a:spcPts val="200"/>
                        </a:spcBef>
                        <a:spcAft>
                          <a:spcPts val="200"/>
                        </a:spcAft>
                        <a:buFontTx/>
                        <a:buChar char="-"/>
                      </a:pPr>
                      <a:r>
                        <a:rPr lang="en-US" sz="1800" dirty="0">
                          <a:latin typeface="Alexandria"/>
                        </a:rPr>
                        <a:t>Organizations requiring specialized FM expertise</a:t>
                      </a:r>
                    </a:p>
                    <a:p>
                      <a:pPr marL="285750" indent="-285750" algn="l">
                        <a:lnSpc>
                          <a:spcPct val="105000"/>
                        </a:lnSpc>
                        <a:spcBef>
                          <a:spcPts val="200"/>
                        </a:spcBef>
                        <a:spcAft>
                          <a:spcPts val="200"/>
                        </a:spcAft>
                        <a:buFontTx/>
                        <a:buChar char="-"/>
                      </a:pPr>
                      <a:r>
                        <a:rPr lang="en-US" sz="1800" dirty="0">
                          <a:latin typeface="Alexandria"/>
                        </a:rPr>
                        <a:t>Multi-site institutions</a:t>
                      </a:r>
                    </a:p>
                  </a:txBody>
                  <a:tcPr marL="18360" marR="18360" marT="9180" marB="9180" anchor="ctr">
                    <a:solidFill>
                      <a:schemeClr val="bg1"/>
                    </a:solidFill>
                  </a:tcPr>
                </a:tc>
                <a:extLst>
                  <a:ext uri="{0D108BD9-81ED-4DB2-BD59-A6C34878D82A}">
                    <a16:rowId xmlns:a16="http://schemas.microsoft.com/office/drawing/2014/main" val="2728224246"/>
                  </a:ext>
                </a:extLst>
              </a:tr>
            </a:tbl>
          </a:graphicData>
        </a:graphic>
      </p:graphicFrame>
      <p:pic>
        <p:nvPicPr>
          <p:cNvPr id="7" name="Picture 6">
            <a:extLst>
              <a:ext uri="{FF2B5EF4-FFF2-40B4-BE49-F238E27FC236}">
                <a16:creationId xmlns:a16="http://schemas.microsoft.com/office/drawing/2014/main" id="{25361157-23F4-DC47-A33A-C9E114A515BE}"/>
              </a:ext>
            </a:extLst>
          </p:cNvPr>
          <p:cNvPicPr>
            <a:picLocks noChangeAspect="1"/>
          </p:cNvPicPr>
          <p:nvPr/>
        </p:nvPicPr>
        <p:blipFill>
          <a:blip r:embed="rId4"/>
          <a:stretch>
            <a:fillRect/>
          </a:stretch>
        </p:blipFill>
        <p:spPr>
          <a:xfrm>
            <a:off x="3419547" y="4923189"/>
            <a:ext cx="4564394" cy="1934811"/>
          </a:xfrm>
          <a:prstGeom prst="rect">
            <a:avLst/>
          </a:prstGeom>
        </p:spPr>
      </p:pic>
      <p:sp>
        <p:nvSpPr>
          <p:cNvPr id="9" name="TextBox 8">
            <a:extLst>
              <a:ext uri="{FF2B5EF4-FFF2-40B4-BE49-F238E27FC236}">
                <a16:creationId xmlns:a16="http://schemas.microsoft.com/office/drawing/2014/main" id="{A9702A68-531B-9331-CB71-AE805F08C759}"/>
              </a:ext>
            </a:extLst>
          </p:cNvPr>
          <p:cNvSpPr txBox="1"/>
          <p:nvPr/>
        </p:nvSpPr>
        <p:spPr>
          <a:xfrm>
            <a:off x="772511" y="5396097"/>
            <a:ext cx="2415660" cy="923330"/>
          </a:xfrm>
          <a:prstGeom prst="rect">
            <a:avLst/>
          </a:prstGeom>
          <a:solidFill>
            <a:schemeClr val="bg1"/>
          </a:solidFill>
          <a:ln>
            <a:solidFill>
              <a:schemeClr val="accent1"/>
            </a:solidFill>
          </a:ln>
        </p:spPr>
        <p:txBody>
          <a:bodyPr wrap="square">
            <a:spAutoFit/>
          </a:bodyPr>
          <a:lstStyle/>
          <a:p>
            <a:pPr algn="ctr">
              <a:buNone/>
            </a:pPr>
            <a:r>
              <a:rPr lang="en-US" sz="1800" dirty="0">
                <a:latin typeface="Alexandria"/>
              </a:rPr>
              <a:t>Small internal team managing a specialized FM provider.</a:t>
            </a:r>
          </a:p>
        </p:txBody>
      </p:sp>
    </p:spTree>
    <p:extLst>
      <p:ext uri="{BB962C8B-B14F-4D97-AF65-F5344CB8AC3E}">
        <p14:creationId xmlns:p14="http://schemas.microsoft.com/office/powerpoint/2010/main" val="3270121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BF37E-0EDD-98B1-D4F0-1F3696906D4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90FBE11-AD97-F28D-48AD-A4E0B427375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C0AACBB-8976-246B-C0B6-D11561E944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B61E95B-4DA2-C774-A67F-1D0149C0D138}"/>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9CFD2AFD-9408-BC16-2E76-53D5E463927A}"/>
              </a:ext>
            </a:extLst>
          </p:cNvPr>
          <p:cNvSpPr/>
          <p:nvPr/>
        </p:nvSpPr>
        <p:spPr>
          <a:xfrm>
            <a:off x="1771151" y="1138922"/>
            <a:ext cx="9007232" cy="463576"/>
          </a:xfrm>
          <a:prstGeom prst="foldedCorner">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Extent of Embeddedness within the Demand Organization</a:t>
            </a:r>
          </a:p>
        </p:txBody>
      </p:sp>
      <p:graphicFrame>
        <p:nvGraphicFramePr>
          <p:cNvPr id="8" name="Table 7">
            <a:extLst>
              <a:ext uri="{FF2B5EF4-FFF2-40B4-BE49-F238E27FC236}">
                <a16:creationId xmlns:a16="http://schemas.microsoft.com/office/drawing/2014/main" id="{E912C9F5-8DA3-3EDF-DBE2-B0904DE25908}"/>
              </a:ext>
            </a:extLst>
          </p:cNvPr>
          <p:cNvGraphicFramePr>
            <a:graphicFrameLocks noGrp="1"/>
          </p:cNvGraphicFramePr>
          <p:nvPr>
            <p:extLst>
              <p:ext uri="{D42A27DB-BD31-4B8C-83A1-F6EECF244321}">
                <p14:modId xmlns:p14="http://schemas.microsoft.com/office/powerpoint/2010/main" val="2767241533"/>
              </p:ext>
            </p:extLst>
          </p:nvPr>
        </p:nvGraphicFramePr>
        <p:xfrm>
          <a:off x="54591" y="1640849"/>
          <a:ext cx="12010029" cy="3606436"/>
        </p:xfrm>
        <a:graphic>
          <a:graphicData uri="http://schemas.openxmlformats.org/drawingml/2006/table">
            <a:tbl>
              <a:tblPr>
                <a:tableStyleId>{22838BEF-8BB2-4498-84A7-C5851F593DF1}</a:tableStyleId>
              </a:tblPr>
              <a:tblGrid>
                <a:gridCol w="1553020">
                  <a:extLst>
                    <a:ext uri="{9D8B030D-6E8A-4147-A177-3AD203B41FA5}">
                      <a16:colId xmlns:a16="http://schemas.microsoft.com/office/drawing/2014/main" val="3579812935"/>
                    </a:ext>
                  </a:extLst>
                </a:gridCol>
                <a:gridCol w="2200114">
                  <a:extLst>
                    <a:ext uri="{9D8B030D-6E8A-4147-A177-3AD203B41FA5}">
                      <a16:colId xmlns:a16="http://schemas.microsoft.com/office/drawing/2014/main" val="300665458"/>
                    </a:ext>
                  </a:extLst>
                </a:gridCol>
                <a:gridCol w="2756848">
                  <a:extLst>
                    <a:ext uri="{9D8B030D-6E8A-4147-A177-3AD203B41FA5}">
                      <a16:colId xmlns:a16="http://schemas.microsoft.com/office/drawing/2014/main" val="251775806"/>
                    </a:ext>
                  </a:extLst>
                </a:gridCol>
                <a:gridCol w="2729552">
                  <a:extLst>
                    <a:ext uri="{9D8B030D-6E8A-4147-A177-3AD203B41FA5}">
                      <a16:colId xmlns:a16="http://schemas.microsoft.com/office/drawing/2014/main" val="2265448644"/>
                    </a:ext>
                  </a:extLst>
                </a:gridCol>
                <a:gridCol w="2770495">
                  <a:extLst>
                    <a:ext uri="{9D8B030D-6E8A-4147-A177-3AD203B41FA5}">
                      <a16:colId xmlns:a16="http://schemas.microsoft.com/office/drawing/2014/main" val="2738912273"/>
                    </a:ext>
                  </a:extLst>
                </a:gridCol>
              </a:tblGrid>
              <a:tr h="460804">
                <a:tc>
                  <a:txBody>
                    <a:bodyPr/>
                    <a:lstStyle/>
                    <a:p>
                      <a:pPr algn="ctr">
                        <a:buNone/>
                      </a:pPr>
                      <a:r>
                        <a:rPr lang="en-US" sz="1800" b="1" dirty="0">
                          <a:latin typeface="Alexandria"/>
                        </a:rPr>
                        <a:t>Organizational Model</a:t>
                      </a:r>
                      <a:endParaRPr lang="en-US" sz="1800" dirty="0">
                        <a:latin typeface="Alexandria"/>
                      </a:endParaRPr>
                    </a:p>
                  </a:txBody>
                  <a:tcPr marL="18360" marR="18360" marT="9180" marB="9180" anchor="ctr"/>
                </a:tc>
                <a:tc>
                  <a:txBody>
                    <a:bodyPr/>
                    <a:lstStyle/>
                    <a:p>
                      <a:pPr algn="ctr">
                        <a:buNone/>
                      </a:pPr>
                      <a:r>
                        <a:rPr lang="en-US" sz="1800" b="1" dirty="0">
                          <a:latin typeface="Alexandria"/>
                        </a:rPr>
                        <a:t>Conceptual Definition</a:t>
                      </a:r>
                      <a:endParaRPr lang="en-US" sz="1800" dirty="0">
                        <a:latin typeface="Alexandria"/>
                      </a:endParaRPr>
                    </a:p>
                  </a:txBody>
                  <a:tcPr marL="18360" marR="18360" marT="9180" marB="9180" anchor="ctr"/>
                </a:tc>
                <a:tc>
                  <a:txBody>
                    <a:bodyPr/>
                    <a:lstStyle/>
                    <a:p>
                      <a:pPr algn="ctr">
                        <a:buNone/>
                      </a:pPr>
                      <a:r>
                        <a:rPr lang="en-US" sz="1800" b="1" dirty="0">
                          <a:latin typeface="Alexandria"/>
                        </a:rPr>
                        <a:t>Strategic Advantages</a:t>
                      </a:r>
                      <a:endParaRPr lang="en-US" sz="1800" dirty="0">
                        <a:latin typeface="Alexandria"/>
                      </a:endParaRPr>
                    </a:p>
                  </a:txBody>
                  <a:tcPr marL="18360" marR="18360" marT="9180" marB="9180" anchor="ctr"/>
                </a:tc>
                <a:tc>
                  <a:txBody>
                    <a:bodyPr/>
                    <a:lstStyle/>
                    <a:p>
                      <a:pPr algn="ctr">
                        <a:buNone/>
                      </a:pPr>
                      <a:r>
                        <a:rPr lang="en-US" sz="1800" b="1" dirty="0">
                          <a:latin typeface="Alexandria"/>
                        </a:rPr>
                        <a:t>Operational Constraints</a:t>
                      </a:r>
                      <a:endParaRPr lang="en-US" sz="1800" dirty="0">
                        <a:latin typeface="Alexandria"/>
                      </a:endParaRPr>
                    </a:p>
                  </a:txBody>
                  <a:tcPr marL="18360" marR="18360" marT="9180" marB="9180" anchor="ctr"/>
                </a:tc>
                <a:tc>
                  <a:txBody>
                    <a:bodyPr/>
                    <a:lstStyle/>
                    <a:p>
                      <a:pPr algn="ctr">
                        <a:buNone/>
                      </a:pPr>
                      <a:r>
                        <a:rPr lang="en-US" sz="1800" b="1" dirty="0">
                          <a:latin typeface="Alexandria"/>
                        </a:rPr>
                        <a:t>Optimal Application Scenarios</a:t>
                      </a:r>
                      <a:endParaRPr lang="en-US" sz="1800" dirty="0">
                        <a:latin typeface="Alexandria"/>
                      </a:endParaRPr>
                    </a:p>
                  </a:txBody>
                  <a:tcPr marL="18360" marR="18360" marT="9180" marB="9180" anchor="ctr"/>
                </a:tc>
                <a:extLst>
                  <a:ext uri="{0D108BD9-81ED-4DB2-BD59-A6C34878D82A}">
                    <a16:rowId xmlns:a16="http://schemas.microsoft.com/office/drawing/2014/main" val="1713641224"/>
                  </a:ext>
                </a:extLst>
              </a:tr>
              <a:tr h="2704257">
                <a:tc>
                  <a:txBody>
                    <a:bodyPr/>
                    <a:lstStyle/>
                    <a:p>
                      <a:pPr algn="ctr">
                        <a:buNone/>
                      </a:pPr>
                      <a:r>
                        <a:rPr lang="en-US" sz="1800" b="1" dirty="0">
                          <a:latin typeface="Alexandria"/>
                        </a:rPr>
                        <a:t>(5) Turnkey / Fully Integrated</a:t>
                      </a:r>
                    </a:p>
                    <a:p>
                      <a:pPr algn="ctr">
                        <a:buNone/>
                      </a:pPr>
                      <a:endParaRPr lang="en-US" sz="1800" b="1" dirty="0">
                        <a:latin typeface="Alexandri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latin typeface="Alexandria"/>
                        </a:rPr>
                        <a:t>Full Integration</a:t>
                      </a:r>
                      <a:endParaRPr lang="en-US" sz="1800" dirty="0">
                        <a:latin typeface="Alexandria"/>
                      </a:endParaRPr>
                    </a:p>
                    <a:p>
                      <a:pPr algn="ctr">
                        <a:buNone/>
                      </a:pPr>
                      <a:endParaRPr lang="en-US" sz="1800" dirty="0">
                        <a:latin typeface="Alexandria"/>
                      </a:endParaRPr>
                    </a:p>
                  </a:txBody>
                  <a:tcPr marL="18360" marR="18360" marT="9180" marB="9180" anchor="ctr"/>
                </a:tc>
                <a:tc>
                  <a:txBody>
                    <a:bodyPr/>
                    <a:lstStyle/>
                    <a:p>
                      <a:pPr algn="ctr">
                        <a:lnSpc>
                          <a:spcPct val="105000"/>
                        </a:lnSpc>
                        <a:spcBef>
                          <a:spcPts val="200"/>
                        </a:spcBef>
                        <a:spcAft>
                          <a:spcPts val="200"/>
                        </a:spcAft>
                        <a:buNone/>
                      </a:pPr>
                      <a:r>
                        <a:rPr lang="en-US" sz="1800" dirty="0">
                          <a:latin typeface="Alexandria"/>
                        </a:rPr>
                        <a:t>FM is fully integrated as a core part of the business model (e.g., property companies offering full-service workspace environments without separation between core and non-core activities).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Complete integration between FM and core business activity</a:t>
                      </a:r>
                    </a:p>
                    <a:p>
                      <a:pPr marL="285750" indent="-285750" algn="l">
                        <a:lnSpc>
                          <a:spcPct val="105000"/>
                        </a:lnSpc>
                        <a:spcBef>
                          <a:spcPts val="200"/>
                        </a:spcBef>
                        <a:spcAft>
                          <a:spcPts val="200"/>
                        </a:spcAft>
                        <a:buFontTx/>
                        <a:buChar char="-"/>
                      </a:pPr>
                      <a:r>
                        <a:rPr lang="en-US" sz="1800" dirty="0">
                          <a:latin typeface="Alexandria"/>
                        </a:rPr>
                        <a:t>End-to-end service delivery</a:t>
                      </a:r>
                    </a:p>
                    <a:p>
                      <a:pPr marL="285750" indent="-285750" algn="l">
                        <a:lnSpc>
                          <a:spcPct val="105000"/>
                        </a:lnSpc>
                        <a:spcBef>
                          <a:spcPts val="200"/>
                        </a:spcBef>
                        <a:spcAft>
                          <a:spcPts val="200"/>
                        </a:spcAft>
                        <a:buFontTx/>
                        <a:buChar char="-"/>
                      </a:pPr>
                      <a:r>
                        <a:rPr lang="en-US" sz="1800" dirty="0">
                          <a:latin typeface="Alexandria"/>
                        </a:rPr>
                        <a:t>High scalability</a:t>
                      </a:r>
                    </a:p>
                    <a:p>
                      <a:pPr marL="285750" indent="-285750" algn="l">
                        <a:lnSpc>
                          <a:spcPct val="105000"/>
                        </a:lnSpc>
                        <a:spcBef>
                          <a:spcPts val="200"/>
                        </a:spcBef>
                        <a:spcAft>
                          <a:spcPts val="200"/>
                        </a:spcAft>
                        <a:buFontTx/>
                        <a:buChar char="-"/>
                      </a:pPr>
                      <a:r>
                        <a:rPr lang="en-US" sz="1800" dirty="0">
                          <a:latin typeface="Alexandria"/>
                        </a:rPr>
                        <a:t>No need to separate core vs. non-core operations</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High cost for tailored services</a:t>
                      </a:r>
                    </a:p>
                    <a:p>
                      <a:pPr marL="285750" indent="-285750" algn="l">
                        <a:lnSpc>
                          <a:spcPct val="105000"/>
                        </a:lnSpc>
                        <a:spcBef>
                          <a:spcPts val="200"/>
                        </a:spcBef>
                        <a:spcAft>
                          <a:spcPts val="200"/>
                        </a:spcAft>
                        <a:buFontTx/>
                        <a:buChar char="-"/>
                      </a:pPr>
                      <a:r>
                        <a:rPr lang="en-US" sz="1800" dirty="0">
                          <a:latin typeface="Alexandria"/>
                        </a:rPr>
                        <a:t>Difficulty distinguishing core from non-core operations</a:t>
                      </a:r>
                    </a:p>
                    <a:p>
                      <a:pPr marL="285750" indent="-285750" algn="l">
                        <a:lnSpc>
                          <a:spcPct val="105000"/>
                        </a:lnSpc>
                        <a:spcBef>
                          <a:spcPts val="200"/>
                        </a:spcBef>
                        <a:spcAft>
                          <a:spcPts val="200"/>
                        </a:spcAft>
                        <a:buFontTx/>
                        <a:buChar char="-"/>
                      </a:pPr>
                      <a:r>
                        <a:rPr lang="en-US" sz="1800" dirty="0">
                          <a:latin typeface="Alexandria"/>
                        </a:rPr>
                        <a:t>- Heavy reliance on the provider</a:t>
                      </a:r>
                    </a:p>
                    <a:p>
                      <a:pPr marL="285750" indent="-285750" algn="l">
                        <a:lnSpc>
                          <a:spcPct val="105000"/>
                        </a:lnSpc>
                        <a:spcBef>
                          <a:spcPts val="200"/>
                        </a:spcBef>
                        <a:spcAft>
                          <a:spcPts val="200"/>
                        </a:spcAft>
                        <a:buFontTx/>
                        <a:buChar char="-"/>
                      </a:pPr>
                      <a:r>
                        <a:rPr lang="en-US" sz="1800" dirty="0">
                          <a:latin typeface="Alexandria"/>
                        </a:rPr>
                        <a:t>- Possible limitations in customization (e.g., space design)</a:t>
                      </a:r>
                    </a:p>
                  </a:txBody>
                  <a:tcPr marL="18360" marR="18360" marT="9180" marB="9180" anchor="ctr">
                    <a:solidFill>
                      <a:schemeClr val="bg1"/>
                    </a:solidFill>
                  </a:tcPr>
                </a:tc>
                <a:tc>
                  <a:txBody>
                    <a:bodyPr/>
                    <a:lstStyle/>
                    <a:p>
                      <a:pPr marL="285750" indent="-285750" algn="l">
                        <a:lnSpc>
                          <a:spcPct val="105000"/>
                        </a:lnSpc>
                        <a:spcBef>
                          <a:spcPts val="200"/>
                        </a:spcBef>
                        <a:spcAft>
                          <a:spcPts val="200"/>
                        </a:spcAft>
                        <a:buFontTx/>
                        <a:buChar char="-"/>
                      </a:pPr>
                      <a:r>
                        <a:rPr lang="en-US" sz="1800" dirty="0">
                          <a:latin typeface="Alexandria"/>
                        </a:rPr>
                        <a:t>Coworking space models</a:t>
                      </a:r>
                    </a:p>
                    <a:p>
                      <a:pPr marL="285750" indent="-285750" algn="l">
                        <a:lnSpc>
                          <a:spcPct val="105000"/>
                        </a:lnSpc>
                        <a:spcBef>
                          <a:spcPts val="200"/>
                        </a:spcBef>
                        <a:spcAft>
                          <a:spcPts val="200"/>
                        </a:spcAft>
                        <a:buFontTx/>
                        <a:buChar char="-"/>
                      </a:pPr>
                      <a:r>
                        <a:rPr lang="en-US" sz="1800" dirty="0">
                          <a:latin typeface="Alexandria"/>
                        </a:rPr>
                        <a:t>Real estate companies offering furnished/serviced spaces</a:t>
                      </a:r>
                    </a:p>
                    <a:p>
                      <a:pPr marL="285750" indent="-285750" algn="l">
                        <a:lnSpc>
                          <a:spcPct val="105000"/>
                        </a:lnSpc>
                        <a:spcBef>
                          <a:spcPts val="200"/>
                        </a:spcBef>
                        <a:spcAft>
                          <a:spcPts val="200"/>
                        </a:spcAft>
                        <a:buFontTx/>
                        <a:buChar char="-"/>
                      </a:pPr>
                      <a:r>
                        <a:rPr lang="en-US" sz="1800" dirty="0">
                          <a:latin typeface="Alexandria"/>
                        </a:rPr>
                        <a:t>Fast-growing organizations (e.g., startups)</a:t>
                      </a:r>
                    </a:p>
                    <a:p>
                      <a:pPr marL="285750" indent="-285750" algn="l">
                        <a:lnSpc>
                          <a:spcPct val="105000"/>
                        </a:lnSpc>
                        <a:spcBef>
                          <a:spcPts val="200"/>
                        </a:spcBef>
                        <a:spcAft>
                          <a:spcPts val="200"/>
                        </a:spcAft>
                        <a:buFontTx/>
                        <a:buChar char="-"/>
                      </a:pPr>
                      <a:r>
                        <a:rPr lang="en-US" sz="1800" dirty="0">
                          <a:latin typeface="Alexandria"/>
                        </a:rPr>
                        <a:t>Entities seeking full focus on their core business</a:t>
                      </a:r>
                    </a:p>
                  </a:txBody>
                  <a:tcPr marL="18360" marR="18360" marT="9180" marB="9180" anchor="ctr">
                    <a:solidFill>
                      <a:schemeClr val="bg1"/>
                    </a:solidFill>
                  </a:tcPr>
                </a:tc>
                <a:extLst>
                  <a:ext uri="{0D108BD9-81ED-4DB2-BD59-A6C34878D82A}">
                    <a16:rowId xmlns:a16="http://schemas.microsoft.com/office/drawing/2014/main" val="512900420"/>
                  </a:ext>
                </a:extLst>
              </a:tr>
            </a:tbl>
          </a:graphicData>
        </a:graphic>
      </p:graphicFrame>
      <p:pic>
        <p:nvPicPr>
          <p:cNvPr id="7" name="Picture 6">
            <a:extLst>
              <a:ext uri="{FF2B5EF4-FFF2-40B4-BE49-F238E27FC236}">
                <a16:creationId xmlns:a16="http://schemas.microsoft.com/office/drawing/2014/main" id="{A4BF86A1-71AA-4BAE-60BB-88B4B96B6F4A}"/>
              </a:ext>
            </a:extLst>
          </p:cNvPr>
          <p:cNvPicPr>
            <a:picLocks noChangeAspect="1"/>
          </p:cNvPicPr>
          <p:nvPr/>
        </p:nvPicPr>
        <p:blipFill>
          <a:blip r:embed="rId4"/>
          <a:srcRect t="10563"/>
          <a:stretch>
            <a:fillRect/>
          </a:stretch>
        </p:blipFill>
        <p:spPr>
          <a:xfrm>
            <a:off x="4493188" y="5208954"/>
            <a:ext cx="3205623" cy="1649046"/>
          </a:xfrm>
          <a:prstGeom prst="rect">
            <a:avLst/>
          </a:prstGeom>
        </p:spPr>
      </p:pic>
      <p:sp>
        <p:nvSpPr>
          <p:cNvPr id="9" name="TextBox 8">
            <a:extLst>
              <a:ext uri="{FF2B5EF4-FFF2-40B4-BE49-F238E27FC236}">
                <a16:creationId xmlns:a16="http://schemas.microsoft.com/office/drawing/2014/main" id="{D4DB9340-09C9-9028-40B2-F19334A42F0C}"/>
              </a:ext>
            </a:extLst>
          </p:cNvPr>
          <p:cNvSpPr txBox="1"/>
          <p:nvPr/>
        </p:nvSpPr>
        <p:spPr>
          <a:xfrm>
            <a:off x="1771151" y="5590977"/>
            <a:ext cx="1949511" cy="923330"/>
          </a:xfrm>
          <a:prstGeom prst="rect">
            <a:avLst/>
          </a:prstGeom>
          <a:solidFill>
            <a:schemeClr val="bg1"/>
          </a:solidFill>
          <a:ln>
            <a:solidFill>
              <a:schemeClr val="accent1"/>
            </a:solidFill>
          </a:ln>
        </p:spPr>
        <p:txBody>
          <a:bodyPr wrap="square">
            <a:spAutoFit/>
          </a:bodyPr>
          <a:lstStyle/>
          <a:p>
            <a:pPr algn="justLow">
              <a:buNone/>
            </a:pPr>
            <a:r>
              <a:rPr lang="en-US" sz="1800" dirty="0">
                <a:latin typeface="Alexandria"/>
              </a:rPr>
              <a:t>FM fully integrated as part of the core business model.</a:t>
            </a:r>
          </a:p>
        </p:txBody>
      </p:sp>
    </p:spTree>
    <p:extLst>
      <p:ext uri="{BB962C8B-B14F-4D97-AF65-F5344CB8AC3E}">
        <p14:creationId xmlns:p14="http://schemas.microsoft.com/office/powerpoint/2010/main" val="1715413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646C0-4A35-5F40-34F3-53752F68E85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6D6510E-FDAF-DAB9-3F37-CCD0E03090D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F080344-B005-BBE7-C657-69901881B6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EEBD18D-C225-4CE4-DCDD-CE1DA351FB40}"/>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AA243F2F-8E42-5E2B-DCB0-D63339BA11EE}"/>
              </a:ext>
            </a:extLst>
          </p:cNvPr>
          <p:cNvSpPr/>
          <p:nvPr/>
        </p:nvSpPr>
        <p:spPr>
          <a:xfrm>
            <a:off x="1771151" y="1138922"/>
            <a:ext cx="9007232" cy="463576"/>
          </a:xfrm>
          <a:prstGeom prst="foldedCorner">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ctr">
              <a:buFont typeface="Wingdings" panose="05000000000000000000" pitchFamily="2" charset="2"/>
              <a:buChar char="v"/>
            </a:pPr>
            <a:r>
              <a:rPr lang="en-US" sz="2200" b="1" dirty="0">
                <a:solidFill>
                  <a:srgbClr val="C00000"/>
                </a:solidFill>
                <a:latin typeface="Alexandria"/>
              </a:rPr>
              <a:t>Service Delivery Options</a:t>
            </a:r>
          </a:p>
        </p:txBody>
      </p:sp>
      <p:sp>
        <p:nvSpPr>
          <p:cNvPr id="7" name="Rectangle 1">
            <a:extLst>
              <a:ext uri="{FF2B5EF4-FFF2-40B4-BE49-F238E27FC236}">
                <a16:creationId xmlns:a16="http://schemas.microsoft.com/office/drawing/2014/main" id="{F70B5398-C904-1C5E-5D2B-3A277B85A7DC}"/>
              </a:ext>
            </a:extLst>
          </p:cNvPr>
          <p:cNvSpPr>
            <a:spLocks noChangeArrowheads="1"/>
          </p:cNvSpPr>
          <p:nvPr/>
        </p:nvSpPr>
        <p:spPr bwMode="auto">
          <a:xfrm>
            <a:off x="220714" y="1549368"/>
            <a:ext cx="9736576"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2000" b="1" i="0" u="none" strike="noStrike" cap="none" normalizeH="0" baseline="0" dirty="0">
                <a:ln>
                  <a:noFill/>
                </a:ln>
                <a:solidFill>
                  <a:schemeClr val="tx1"/>
                </a:solidFill>
                <a:effectLst/>
                <a:latin typeface="Alexandria"/>
              </a:rPr>
              <a:t>Service delivery options vary depending on organizational needs and resource availability.</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Table 13">
            <a:extLst>
              <a:ext uri="{FF2B5EF4-FFF2-40B4-BE49-F238E27FC236}">
                <a16:creationId xmlns:a16="http://schemas.microsoft.com/office/drawing/2014/main" id="{72296609-656A-FF68-9E4D-7EE20FA18CC5}"/>
              </a:ext>
            </a:extLst>
          </p:cNvPr>
          <p:cNvGraphicFramePr>
            <a:graphicFrameLocks noGrp="1"/>
          </p:cNvGraphicFramePr>
          <p:nvPr>
            <p:extLst>
              <p:ext uri="{D42A27DB-BD31-4B8C-83A1-F6EECF244321}">
                <p14:modId xmlns:p14="http://schemas.microsoft.com/office/powerpoint/2010/main" val="758283577"/>
              </p:ext>
            </p:extLst>
          </p:nvPr>
        </p:nvGraphicFramePr>
        <p:xfrm>
          <a:off x="101118" y="1896944"/>
          <a:ext cx="11989764" cy="4993788"/>
        </p:xfrm>
        <a:graphic>
          <a:graphicData uri="http://schemas.openxmlformats.org/drawingml/2006/table">
            <a:tbl>
              <a:tblPr>
                <a:tableStyleId>{22838BEF-8BB2-4498-84A7-C5851F593DF1}</a:tableStyleId>
              </a:tblPr>
              <a:tblGrid>
                <a:gridCol w="1547208">
                  <a:extLst>
                    <a:ext uri="{9D8B030D-6E8A-4147-A177-3AD203B41FA5}">
                      <a16:colId xmlns:a16="http://schemas.microsoft.com/office/drawing/2014/main" val="2168643107"/>
                    </a:ext>
                  </a:extLst>
                </a:gridCol>
                <a:gridCol w="2093495">
                  <a:extLst>
                    <a:ext uri="{9D8B030D-6E8A-4147-A177-3AD203B41FA5}">
                      <a16:colId xmlns:a16="http://schemas.microsoft.com/office/drawing/2014/main" val="4195634313"/>
                    </a:ext>
                  </a:extLst>
                </a:gridCol>
                <a:gridCol w="2189747">
                  <a:extLst>
                    <a:ext uri="{9D8B030D-6E8A-4147-A177-3AD203B41FA5}">
                      <a16:colId xmlns:a16="http://schemas.microsoft.com/office/drawing/2014/main" val="901538933"/>
                    </a:ext>
                  </a:extLst>
                </a:gridCol>
                <a:gridCol w="2162726">
                  <a:extLst>
                    <a:ext uri="{9D8B030D-6E8A-4147-A177-3AD203B41FA5}">
                      <a16:colId xmlns:a16="http://schemas.microsoft.com/office/drawing/2014/main" val="4074828506"/>
                    </a:ext>
                  </a:extLst>
                </a:gridCol>
                <a:gridCol w="1998294">
                  <a:extLst>
                    <a:ext uri="{9D8B030D-6E8A-4147-A177-3AD203B41FA5}">
                      <a16:colId xmlns:a16="http://schemas.microsoft.com/office/drawing/2014/main" val="3093337664"/>
                    </a:ext>
                  </a:extLst>
                </a:gridCol>
                <a:gridCol w="1998294">
                  <a:extLst>
                    <a:ext uri="{9D8B030D-6E8A-4147-A177-3AD203B41FA5}">
                      <a16:colId xmlns:a16="http://schemas.microsoft.com/office/drawing/2014/main" val="1334981207"/>
                    </a:ext>
                  </a:extLst>
                </a:gridCol>
              </a:tblGrid>
              <a:tr h="126129">
                <a:tc>
                  <a:txBody>
                    <a:bodyPr/>
                    <a:lstStyle/>
                    <a:p>
                      <a:pPr algn="ctr">
                        <a:buNone/>
                      </a:pPr>
                      <a:r>
                        <a:rPr lang="en-US" sz="1800" b="1" dirty="0">
                          <a:latin typeface="Alexandria"/>
                        </a:rPr>
                        <a:t>Option</a:t>
                      </a:r>
                    </a:p>
                  </a:txBody>
                  <a:tcPr marL="18675" marR="18675" marT="9338" marB="9338" anchor="ctr"/>
                </a:tc>
                <a:tc>
                  <a:txBody>
                    <a:bodyPr/>
                    <a:lstStyle/>
                    <a:p>
                      <a:pPr algn="ctr">
                        <a:buNone/>
                      </a:pPr>
                      <a:r>
                        <a:rPr lang="en-US" sz="1800" b="1">
                          <a:latin typeface="Alexandria"/>
                        </a:rPr>
                        <a:t>Brief Description</a:t>
                      </a:r>
                    </a:p>
                  </a:txBody>
                  <a:tcPr marL="18675" marR="18675" marT="9338" marB="9338" anchor="ctr"/>
                </a:tc>
                <a:tc>
                  <a:txBody>
                    <a:bodyPr/>
                    <a:lstStyle/>
                    <a:p>
                      <a:pPr algn="ctr">
                        <a:buNone/>
                      </a:pPr>
                      <a:r>
                        <a:rPr lang="en-US" sz="1800" b="1">
                          <a:latin typeface="Alexandria"/>
                        </a:rPr>
                        <a:t>Advantages</a:t>
                      </a:r>
                    </a:p>
                  </a:txBody>
                  <a:tcPr marL="18675" marR="18675" marT="9338" marB="9338" anchor="ctr"/>
                </a:tc>
                <a:tc>
                  <a:txBody>
                    <a:bodyPr/>
                    <a:lstStyle/>
                    <a:p>
                      <a:pPr algn="ctr">
                        <a:buNone/>
                      </a:pPr>
                      <a:r>
                        <a:rPr lang="en-US" sz="1800" b="1">
                          <a:latin typeface="Alexandria"/>
                        </a:rPr>
                        <a:t>Disadvantages</a:t>
                      </a:r>
                    </a:p>
                  </a:txBody>
                  <a:tcPr marL="18675" marR="18675" marT="9338" marB="9338" anchor="ctr"/>
                </a:tc>
                <a:tc>
                  <a:txBody>
                    <a:bodyPr/>
                    <a:lstStyle/>
                    <a:p>
                      <a:pPr algn="ctr">
                        <a:buNone/>
                      </a:pPr>
                      <a:r>
                        <a:rPr lang="en-US" sz="1800" b="1">
                          <a:latin typeface="Alexandria"/>
                        </a:rPr>
                        <a:t>Optimal Usage</a:t>
                      </a:r>
                    </a:p>
                  </a:txBody>
                  <a:tcPr marL="18675" marR="18675" marT="9338" marB="9338" anchor="ctr"/>
                </a:tc>
                <a:tc>
                  <a:txBody>
                    <a:bodyPr/>
                    <a:lstStyle/>
                    <a:p>
                      <a:pPr algn="ctr">
                        <a:buNone/>
                      </a:pPr>
                      <a:r>
                        <a:rPr lang="en-US" sz="1800" b="1" dirty="0">
                          <a:latin typeface="Alexandria"/>
                        </a:rPr>
                        <a:t>Practical Example</a:t>
                      </a:r>
                    </a:p>
                  </a:txBody>
                  <a:tcPr marL="18675" marR="18675" marT="9338" marB="9338" anchor="ctr"/>
                </a:tc>
                <a:extLst>
                  <a:ext uri="{0D108BD9-81ED-4DB2-BD59-A6C34878D82A}">
                    <a16:rowId xmlns:a16="http://schemas.microsoft.com/office/drawing/2014/main" val="1986452871"/>
                  </a:ext>
                </a:extLst>
              </a:tr>
              <a:tr h="1001130">
                <a:tc>
                  <a:txBody>
                    <a:bodyPr/>
                    <a:lstStyle/>
                    <a:p>
                      <a:pPr algn="ctr">
                        <a:buNone/>
                      </a:pPr>
                      <a:r>
                        <a:rPr lang="en-US" sz="1800" b="1" dirty="0">
                          <a:latin typeface="Alexandria"/>
                        </a:rPr>
                        <a:t>(1) Single/Multiple Service Providers</a:t>
                      </a:r>
                      <a:endParaRPr lang="en-US" sz="1800" dirty="0">
                        <a:latin typeface="Alexandria"/>
                      </a:endParaRPr>
                    </a:p>
                  </a:txBody>
                  <a:tcPr marL="18675" marR="18675" marT="9338" marB="9338" anchor="ctr"/>
                </a:tc>
                <a:tc>
                  <a:txBody>
                    <a:bodyPr/>
                    <a:lstStyle/>
                    <a:p>
                      <a:pPr algn="ctr">
                        <a:buNone/>
                      </a:pPr>
                      <a:r>
                        <a:rPr lang="en-US" sz="1800" dirty="0">
                          <a:latin typeface="Alexandria"/>
                        </a:rPr>
                        <a:t>Direct contracting with one or more companies to deliver individual services (cleaning) or bundled services (operations and maintenance) based on organizational needs.</a:t>
                      </a: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latin typeface="Alexandria"/>
                        </a:rPr>
                        <a:t>High flexibility in selecting providers</a:t>
                      </a:r>
                      <a:endParaRPr lang="ar-SY" sz="1800" dirty="0">
                        <a:latin typeface="Alexandria"/>
                      </a:endParaRPr>
                    </a:p>
                    <a:p>
                      <a:pPr marL="285750" indent="-285750" algn="l">
                        <a:buFont typeface="Wingdings" panose="05000000000000000000" pitchFamily="2" charset="2"/>
                        <a:buChar char="§"/>
                      </a:pPr>
                      <a:r>
                        <a:rPr lang="en-US" sz="1800" dirty="0">
                          <a:latin typeface="Alexandria"/>
                        </a:rPr>
                        <a:t>Competitive pricing due to multiple bids</a:t>
                      </a:r>
                    </a:p>
                    <a:p>
                      <a:pPr marL="285750" indent="-285750" algn="l">
                        <a:buFont typeface="Wingdings" panose="05000000000000000000" pitchFamily="2" charset="2"/>
                        <a:buChar char="§"/>
                      </a:pPr>
                      <a:r>
                        <a:rPr lang="en-US" sz="1800" dirty="0">
                          <a:latin typeface="Alexandria"/>
                        </a:rPr>
                        <a:t> Ability to customize services.</a:t>
                      </a: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latin typeface="Alexandria"/>
                        </a:rPr>
                        <a:t>Multiple contracts increase administrative complexity</a:t>
                      </a:r>
                    </a:p>
                    <a:p>
                      <a:pPr marL="285750" indent="-285750" algn="l">
                        <a:buFont typeface="Wingdings" panose="05000000000000000000" pitchFamily="2" charset="2"/>
                        <a:buChar char="§"/>
                      </a:pPr>
                      <a:r>
                        <a:rPr lang="en-US" sz="1800" dirty="0">
                          <a:latin typeface="Alexandria"/>
                        </a:rPr>
                        <a:t>Coordination challenges</a:t>
                      </a:r>
                    </a:p>
                    <a:p>
                      <a:pPr marL="285750" indent="-285750" algn="l">
                        <a:buFont typeface="Wingdings" panose="05000000000000000000" pitchFamily="2" charset="2"/>
                        <a:buChar char="§"/>
                      </a:pPr>
                      <a:r>
                        <a:rPr lang="en-US" sz="1800" dirty="0">
                          <a:latin typeface="Alexandria"/>
                        </a:rPr>
                        <a:t> Higher management overhead.</a:t>
                      </a:r>
                    </a:p>
                  </a:txBody>
                  <a:tcPr marL="18675" marR="18675" marT="9338" marB="9338" anchor="ctr">
                    <a:solidFill>
                      <a:schemeClr val="bg1"/>
                    </a:solidFill>
                  </a:tcPr>
                </a:tc>
                <a:tc>
                  <a:txBody>
                    <a:bodyPr/>
                    <a:lstStyle/>
                    <a:p>
                      <a:pPr algn="ctr">
                        <a:buNone/>
                      </a:pPr>
                      <a:r>
                        <a:rPr lang="en-US" sz="1800" dirty="0">
                          <a:latin typeface="Alexandria"/>
                        </a:rPr>
                        <a:t>Organizations with internal contract management experience or those requiring specialized and variable services.</a:t>
                      </a:r>
                    </a:p>
                  </a:txBody>
                  <a:tcPr marL="18675" marR="18675" marT="9338" marB="9338" anchor="ctr">
                    <a:solidFill>
                      <a:schemeClr val="bg1"/>
                    </a:solidFill>
                  </a:tcPr>
                </a:tc>
                <a:tc>
                  <a:txBody>
                    <a:bodyPr/>
                    <a:lstStyle/>
                    <a:p>
                      <a:pPr algn="ctr">
                        <a:buNone/>
                      </a:pPr>
                      <a:r>
                        <a:rPr lang="en-US" sz="1800" dirty="0">
                          <a:latin typeface="Alexandria"/>
                        </a:rPr>
                        <a:t>Hospital contracts separately with a cleaning company and a maintenance firm.</a:t>
                      </a:r>
                    </a:p>
                  </a:txBody>
                  <a:tcPr marL="18675" marR="18675" marT="9338" marB="9338" anchor="ctr">
                    <a:solidFill>
                      <a:schemeClr val="bg1"/>
                    </a:solidFill>
                  </a:tcPr>
                </a:tc>
                <a:extLst>
                  <a:ext uri="{0D108BD9-81ED-4DB2-BD59-A6C34878D82A}">
                    <a16:rowId xmlns:a16="http://schemas.microsoft.com/office/drawing/2014/main" val="2011146581"/>
                  </a:ext>
                </a:extLst>
              </a:tr>
              <a:tr h="618317">
                <a:tc>
                  <a:txBody>
                    <a:bodyPr/>
                    <a:lstStyle/>
                    <a:p>
                      <a:pPr algn="ctr">
                        <a:buNone/>
                      </a:pPr>
                      <a:r>
                        <a:rPr lang="en-US" sz="1800" b="1" dirty="0">
                          <a:latin typeface="Alexandria"/>
                        </a:rPr>
                        <a:t> (2) Managing Agent</a:t>
                      </a:r>
                      <a:endParaRPr lang="en-US" sz="1800" dirty="0">
                        <a:latin typeface="Alexandria"/>
                      </a:endParaRPr>
                    </a:p>
                  </a:txBody>
                  <a:tcPr marL="18675" marR="18675" marT="9338" marB="9338" anchor="ctr"/>
                </a:tc>
                <a:tc>
                  <a:txBody>
                    <a:bodyPr/>
                    <a:lstStyle/>
                    <a:p>
                      <a:pPr algn="ctr">
                        <a:buNone/>
                      </a:pPr>
                      <a:r>
                        <a:rPr lang="en-US" sz="1800">
                          <a:latin typeface="Alexandria"/>
                        </a:rPr>
                        <a:t>External entity manages service contracts on behalf of the organization, while contracts remain under the organization’s name.</a:t>
                      </a: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latin typeface="Alexandria"/>
                        </a:rPr>
                        <a:t>Specialized FM expertise</a:t>
                      </a:r>
                    </a:p>
                    <a:p>
                      <a:pPr marL="285750" indent="-285750" algn="l">
                        <a:buFont typeface="Wingdings" panose="05000000000000000000" pitchFamily="2" charset="2"/>
                        <a:buChar char="§"/>
                      </a:pPr>
                      <a:r>
                        <a:rPr lang="en-US" sz="1800" dirty="0">
                          <a:latin typeface="Alexandria"/>
                        </a:rPr>
                        <a:t> Reduces administrative burden</a:t>
                      </a:r>
                    </a:p>
                    <a:p>
                      <a:pPr marL="285750" indent="-285750" algn="l">
                        <a:buFont typeface="Wingdings" panose="05000000000000000000" pitchFamily="2" charset="2"/>
                        <a:buChar char="§"/>
                      </a:pPr>
                      <a:r>
                        <a:rPr lang="en-US" sz="1800" dirty="0">
                          <a:latin typeface="Alexandria"/>
                        </a:rPr>
                        <a:t> Flexibility to switch providers without changing the agent.</a:t>
                      </a: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latin typeface="Alexandria"/>
                        </a:rPr>
                        <a:t>High administrative cost</a:t>
                      </a:r>
                    </a:p>
                    <a:p>
                      <a:pPr marL="285750" indent="-285750" algn="l">
                        <a:buFont typeface="Wingdings" panose="05000000000000000000" pitchFamily="2" charset="2"/>
                        <a:buChar char="§"/>
                      </a:pPr>
                      <a:r>
                        <a:rPr lang="en-US" sz="1800" dirty="0">
                          <a:latin typeface="Alexandria"/>
                        </a:rPr>
                        <a:t> Potential service gaps</a:t>
                      </a:r>
                    </a:p>
                    <a:p>
                      <a:pPr marL="285750" indent="-285750" algn="l">
                        <a:buFont typeface="Wingdings" panose="05000000000000000000" pitchFamily="2" charset="2"/>
                        <a:buChar char="§"/>
                      </a:pPr>
                      <a:r>
                        <a:rPr lang="en-US" sz="1800" dirty="0">
                          <a:latin typeface="Alexandria"/>
                        </a:rPr>
                        <a:t> Reliance on agent’s competence.</a:t>
                      </a:r>
                    </a:p>
                  </a:txBody>
                  <a:tcPr marL="18675" marR="18675" marT="9338" marB="9338" anchor="ctr">
                    <a:solidFill>
                      <a:schemeClr val="bg1"/>
                    </a:solidFill>
                  </a:tcPr>
                </a:tc>
                <a:tc>
                  <a:txBody>
                    <a:bodyPr/>
                    <a:lstStyle/>
                    <a:p>
                      <a:pPr algn="ctr">
                        <a:buNone/>
                      </a:pPr>
                      <a:r>
                        <a:rPr lang="en-US" sz="1800" dirty="0">
                          <a:latin typeface="Alexandria"/>
                        </a:rPr>
                        <a:t>Organizations lacking internal FM expertise or developing a more mature FM model.</a:t>
                      </a:r>
                    </a:p>
                  </a:txBody>
                  <a:tcPr marL="18675" marR="18675" marT="9338" marB="9338" anchor="ctr">
                    <a:solidFill>
                      <a:schemeClr val="bg1"/>
                    </a:solidFill>
                  </a:tcPr>
                </a:tc>
                <a:tc>
                  <a:txBody>
                    <a:bodyPr/>
                    <a:lstStyle/>
                    <a:p>
                      <a:pPr algn="ctr">
                        <a:buNone/>
                      </a:pPr>
                      <a:r>
                        <a:rPr lang="en-US" sz="1800" dirty="0">
                          <a:latin typeface="Alexandria"/>
                        </a:rPr>
                        <a:t>University engages an external agent to manage cleaning and maintenance contracts.</a:t>
                      </a:r>
                    </a:p>
                  </a:txBody>
                  <a:tcPr marL="18675" marR="18675" marT="9338" marB="9338" anchor="ctr">
                    <a:solidFill>
                      <a:schemeClr val="bg1"/>
                    </a:solidFill>
                  </a:tcPr>
                </a:tc>
                <a:extLst>
                  <a:ext uri="{0D108BD9-81ED-4DB2-BD59-A6C34878D82A}">
                    <a16:rowId xmlns:a16="http://schemas.microsoft.com/office/drawing/2014/main" val="1981432265"/>
                  </a:ext>
                </a:extLst>
              </a:tr>
            </a:tbl>
          </a:graphicData>
        </a:graphic>
      </p:graphicFrame>
    </p:spTree>
    <p:extLst>
      <p:ext uri="{BB962C8B-B14F-4D97-AF65-F5344CB8AC3E}">
        <p14:creationId xmlns:p14="http://schemas.microsoft.com/office/powerpoint/2010/main" val="16931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44C8B-CF68-76D3-ED5C-32A7EADA8B6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64DEF0D-1D70-2003-8CD2-7E7D6321DE2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4763F16-75B9-0F4B-5C85-633A9A9A15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D59F516-5624-F6F3-A219-16EB89C284B3}"/>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1A8BE04F-B9A6-F3AB-F8DD-D1A508444FB5}"/>
              </a:ext>
            </a:extLst>
          </p:cNvPr>
          <p:cNvSpPr/>
          <p:nvPr/>
        </p:nvSpPr>
        <p:spPr>
          <a:xfrm>
            <a:off x="1771151" y="1138922"/>
            <a:ext cx="9007232" cy="463576"/>
          </a:xfrm>
          <a:prstGeom prst="foldedCorner">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Service Delivery Options</a:t>
            </a:r>
          </a:p>
        </p:txBody>
      </p:sp>
      <p:graphicFrame>
        <p:nvGraphicFramePr>
          <p:cNvPr id="14" name="Table 13">
            <a:extLst>
              <a:ext uri="{FF2B5EF4-FFF2-40B4-BE49-F238E27FC236}">
                <a16:creationId xmlns:a16="http://schemas.microsoft.com/office/drawing/2014/main" id="{ED2B771F-4A5D-1830-B66D-24319B6F0E85}"/>
              </a:ext>
            </a:extLst>
          </p:cNvPr>
          <p:cNvGraphicFramePr>
            <a:graphicFrameLocks noGrp="1"/>
          </p:cNvGraphicFramePr>
          <p:nvPr>
            <p:extLst>
              <p:ext uri="{D42A27DB-BD31-4B8C-83A1-F6EECF244321}">
                <p14:modId xmlns:p14="http://schemas.microsoft.com/office/powerpoint/2010/main" val="1932982456"/>
              </p:ext>
            </p:extLst>
          </p:nvPr>
        </p:nvGraphicFramePr>
        <p:xfrm>
          <a:off x="112191" y="1721604"/>
          <a:ext cx="11989764" cy="4996405"/>
        </p:xfrm>
        <a:graphic>
          <a:graphicData uri="http://schemas.openxmlformats.org/drawingml/2006/table">
            <a:tbl>
              <a:tblPr>
                <a:tableStyleId>{22838BEF-8BB2-4498-84A7-C5851F593DF1}</a:tableStyleId>
              </a:tblPr>
              <a:tblGrid>
                <a:gridCol w="1127062">
                  <a:extLst>
                    <a:ext uri="{9D8B030D-6E8A-4147-A177-3AD203B41FA5}">
                      <a16:colId xmlns:a16="http://schemas.microsoft.com/office/drawing/2014/main" val="2168643107"/>
                    </a:ext>
                  </a:extLst>
                </a:gridCol>
                <a:gridCol w="2454442">
                  <a:extLst>
                    <a:ext uri="{9D8B030D-6E8A-4147-A177-3AD203B41FA5}">
                      <a16:colId xmlns:a16="http://schemas.microsoft.com/office/drawing/2014/main" val="4195634313"/>
                    </a:ext>
                  </a:extLst>
                </a:gridCol>
                <a:gridCol w="2413378">
                  <a:extLst>
                    <a:ext uri="{9D8B030D-6E8A-4147-A177-3AD203B41FA5}">
                      <a16:colId xmlns:a16="http://schemas.microsoft.com/office/drawing/2014/main" val="901538933"/>
                    </a:ext>
                  </a:extLst>
                </a:gridCol>
                <a:gridCol w="1998294">
                  <a:extLst>
                    <a:ext uri="{9D8B030D-6E8A-4147-A177-3AD203B41FA5}">
                      <a16:colId xmlns:a16="http://schemas.microsoft.com/office/drawing/2014/main" val="4074828506"/>
                    </a:ext>
                  </a:extLst>
                </a:gridCol>
                <a:gridCol w="1998294">
                  <a:extLst>
                    <a:ext uri="{9D8B030D-6E8A-4147-A177-3AD203B41FA5}">
                      <a16:colId xmlns:a16="http://schemas.microsoft.com/office/drawing/2014/main" val="3093337664"/>
                    </a:ext>
                  </a:extLst>
                </a:gridCol>
                <a:gridCol w="1998294">
                  <a:extLst>
                    <a:ext uri="{9D8B030D-6E8A-4147-A177-3AD203B41FA5}">
                      <a16:colId xmlns:a16="http://schemas.microsoft.com/office/drawing/2014/main" val="1334981207"/>
                    </a:ext>
                  </a:extLst>
                </a:gridCol>
              </a:tblGrid>
              <a:tr h="310189">
                <a:tc>
                  <a:txBody>
                    <a:bodyPr/>
                    <a:lstStyle/>
                    <a:p>
                      <a:pPr algn="ctr">
                        <a:buNone/>
                      </a:pPr>
                      <a:r>
                        <a:rPr lang="en-US" sz="1800" b="1" dirty="0">
                          <a:latin typeface="Alexandria"/>
                        </a:rPr>
                        <a:t>Option</a:t>
                      </a:r>
                    </a:p>
                  </a:txBody>
                  <a:tcPr marL="18675" marR="18675" marT="9338" marB="9338" anchor="ctr"/>
                </a:tc>
                <a:tc>
                  <a:txBody>
                    <a:bodyPr/>
                    <a:lstStyle/>
                    <a:p>
                      <a:pPr algn="ctr">
                        <a:buNone/>
                      </a:pPr>
                      <a:r>
                        <a:rPr lang="en-US" sz="1800" b="1" dirty="0">
                          <a:latin typeface="Alexandria"/>
                        </a:rPr>
                        <a:t>Brief Description</a:t>
                      </a:r>
                    </a:p>
                  </a:txBody>
                  <a:tcPr marL="18675" marR="18675" marT="9338" marB="9338" anchor="ctr"/>
                </a:tc>
                <a:tc>
                  <a:txBody>
                    <a:bodyPr/>
                    <a:lstStyle/>
                    <a:p>
                      <a:pPr algn="ctr">
                        <a:buNone/>
                      </a:pPr>
                      <a:r>
                        <a:rPr lang="en-US" sz="1800" b="1">
                          <a:latin typeface="Alexandria"/>
                        </a:rPr>
                        <a:t>Advantages</a:t>
                      </a:r>
                    </a:p>
                  </a:txBody>
                  <a:tcPr marL="18675" marR="18675" marT="9338" marB="9338" anchor="ctr"/>
                </a:tc>
                <a:tc>
                  <a:txBody>
                    <a:bodyPr/>
                    <a:lstStyle/>
                    <a:p>
                      <a:pPr algn="ctr">
                        <a:buNone/>
                      </a:pPr>
                      <a:r>
                        <a:rPr lang="en-US" sz="1800" b="1" dirty="0">
                          <a:latin typeface="Alexandria"/>
                        </a:rPr>
                        <a:t>Disadvantages</a:t>
                      </a:r>
                    </a:p>
                  </a:txBody>
                  <a:tcPr marL="18675" marR="18675" marT="9338" marB="9338" anchor="ctr"/>
                </a:tc>
                <a:tc>
                  <a:txBody>
                    <a:bodyPr/>
                    <a:lstStyle/>
                    <a:p>
                      <a:pPr algn="ctr">
                        <a:buNone/>
                      </a:pPr>
                      <a:r>
                        <a:rPr lang="en-US" sz="1800" b="1" dirty="0">
                          <a:latin typeface="Alexandria"/>
                        </a:rPr>
                        <a:t>Optimal Usage</a:t>
                      </a:r>
                    </a:p>
                  </a:txBody>
                  <a:tcPr marL="18675" marR="18675" marT="9338" marB="9338" anchor="ctr"/>
                </a:tc>
                <a:tc>
                  <a:txBody>
                    <a:bodyPr/>
                    <a:lstStyle/>
                    <a:p>
                      <a:pPr algn="ctr">
                        <a:buNone/>
                      </a:pPr>
                      <a:r>
                        <a:rPr lang="en-US" sz="1800" b="1" dirty="0">
                          <a:latin typeface="Alexandria"/>
                        </a:rPr>
                        <a:t>Practical Example</a:t>
                      </a:r>
                    </a:p>
                  </a:txBody>
                  <a:tcPr marL="18675" marR="18675" marT="9338" marB="9338" anchor="ctr"/>
                </a:tc>
                <a:extLst>
                  <a:ext uri="{0D108BD9-81ED-4DB2-BD59-A6C34878D82A}">
                    <a16:rowId xmlns:a16="http://schemas.microsoft.com/office/drawing/2014/main" val="1986452871"/>
                  </a:ext>
                </a:extLst>
              </a:tr>
              <a:tr h="2633525">
                <a:tc>
                  <a:txBody>
                    <a:bodyPr/>
                    <a:lstStyle/>
                    <a:p>
                      <a:pPr algn="ctr">
                        <a:buNone/>
                      </a:pPr>
                      <a:r>
                        <a:rPr lang="en-US" sz="1800" b="1" dirty="0">
                          <a:latin typeface="Alexandria"/>
                        </a:rPr>
                        <a:t>(3) </a:t>
                      </a:r>
                      <a:r>
                        <a:rPr lang="en-US" sz="1800" b="1" dirty="0"/>
                        <a:t>Managing Contractor</a:t>
                      </a:r>
                      <a:endParaRPr lang="en-US" sz="1800" dirty="0">
                        <a:latin typeface="Alexandria"/>
                      </a:endParaRPr>
                    </a:p>
                  </a:txBody>
                  <a:tcPr marL="18675" marR="18675" marT="9338" marB="9338" anchor="ctr"/>
                </a:tc>
                <a:tc>
                  <a:txBody>
                    <a:bodyPr/>
                    <a:lstStyle/>
                    <a:p>
                      <a:pPr algn="ctr">
                        <a:buNone/>
                      </a:pPr>
                      <a:r>
                        <a:rPr lang="en-US" sz="1800" dirty="0"/>
                        <a:t>Single company responsible for all subcontractors, acting as the sole point of contact for the organization.</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Simplified management through a single contract</a:t>
                      </a:r>
                    </a:p>
                    <a:p>
                      <a:pPr marL="285750" indent="-285750" algn="l">
                        <a:buFont typeface="Wingdings" panose="05000000000000000000" pitchFamily="2" charset="2"/>
                        <a:buChar char="§"/>
                      </a:pPr>
                      <a:r>
                        <a:rPr lang="en-US" sz="1800" dirty="0"/>
                        <a:t> Unified accountability</a:t>
                      </a:r>
                    </a:p>
                    <a:p>
                      <a:pPr marL="285750" indent="-285750" algn="l">
                        <a:buFont typeface="Wingdings" panose="05000000000000000000" pitchFamily="2" charset="2"/>
                        <a:buChar char="§"/>
                      </a:pPr>
                      <a:r>
                        <a:rPr lang="en-US" sz="1800" dirty="0"/>
                        <a:t> Reduced legal and administrative burden.</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Delays in problem resolution due to hierarchical chain</a:t>
                      </a:r>
                    </a:p>
                    <a:p>
                      <a:pPr marL="285750" indent="-285750" algn="l">
                        <a:buFont typeface="Wingdings" panose="05000000000000000000" pitchFamily="2" charset="2"/>
                        <a:buChar char="§"/>
                      </a:pPr>
                      <a:r>
                        <a:rPr lang="en-US" sz="1800" dirty="0"/>
                        <a:t> Difficulty in contract amendments</a:t>
                      </a:r>
                    </a:p>
                    <a:p>
                      <a:pPr marL="285750" indent="-285750" algn="l">
                        <a:buFont typeface="Wingdings" panose="05000000000000000000" pitchFamily="2" charset="2"/>
                        <a:buChar char="§"/>
                      </a:pPr>
                      <a:r>
                        <a:rPr lang="en-US" sz="1800" dirty="0"/>
                        <a:t> Potential additional profit margins.</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Large, multi-site organizations; organizations seeking streamlined FM management.</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Airport contracts a single company to manage security, cleaning, and maintenance.</a:t>
                      </a:r>
                      <a:endParaRPr lang="en-US" sz="1800" dirty="0">
                        <a:latin typeface="Alexandria"/>
                      </a:endParaRPr>
                    </a:p>
                  </a:txBody>
                  <a:tcPr marL="18675" marR="18675" marT="9338" marB="9338" anchor="ctr">
                    <a:solidFill>
                      <a:schemeClr val="bg1"/>
                    </a:solidFill>
                  </a:tcPr>
                </a:tc>
                <a:extLst>
                  <a:ext uri="{0D108BD9-81ED-4DB2-BD59-A6C34878D82A}">
                    <a16:rowId xmlns:a16="http://schemas.microsoft.com/office/drawing/2014/main" val="2047697746"/>
                  </a:ext>
                </a:extLst>
              </a:tr>
              <a:tr h="2052691">
                <a:tc>
                  <a:txBody>
                    <a:bodyPr/>
                    <a:lstStyle/>
                    <a:p>
                      <a:pPr algn="ctr">
                        <a:buNone/>
                      </a:pPr>
                      <a:r>
                        <a:rPr lang="en-US" sz="1800" b="1" dirty="0">
                          <a:latin typeface="Alexandria"/>
                        </a:rPr>
                        <a:t>(4) </a:t>
                      </a:r>
                      <a:r>
                        <a:rPr lang="en-US" sz="1800" b="1" dirty="0"/>
                        <a:t>Integrator</a:t>
                      </a:r>
                      <a:endParaRPr lang="en-US" sz="1800" dirty="0">
                        <a:latin typeface="Alexandria"/>
                      </a:endParaRPr>
                    </a:p>
                  </a:txBody>
                  <a:tcPr marL="18675" marR="18675" marT="9338" marB="9338" anchor="ctr"/>
                </a:tc>
                <a:tc>
                  <a:txBody>
                    <a:bodyPr/>
                    <a:lstStyle/>
                    <a:p>
                      <a:pPr algn="ctr">
                        <a:buNone/>
                      </a:pPr>
                      <a:r>
                        <a:rPr lang="en-US" sz="1800" dirty="0"/>
                        <a:t>Hybrid model combining strategic management (agent role) and operational execution (contractor role) with shared financial and performance risks.</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Higher service integration</a:t>
                      </a:r>
                    </a:p>
                    <a:p>
                      <a:pPr marL="285750" indent="-285750" algn="l">
                        <a:buFont typeface="Wingdings" panose="05000000000000000000" pitchFamily="2" charset="2"/>
                        <a:buChar char="§"/>
                      </a:pPr>
                      <a:r>
                        <a:rPr lang="en-US" sz="1800" dirty="0"/>
                        <a:t>Fewer financial transactions</a:t>
                      </a:r>
                    </a:p>
                    <a:p>
                      <a:pPr marL="285750" indent="-285750" algn="l">
                        <a:buFont typeface="Wingdings" panose="05000000000000000000" pitchFamily="2" charset="2"/>
                        <a:buChar char="§"/>
                      </a:pPr>
                      <a:r>
                        <a:rPr lang="en-US" sz="1800" dirty="0"/>
                        <a:t> Increased risk-sharing flexibility.</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Higher management fees</a:t>
                      </a:r>
                    </a:p>
                    <a:p>
                      <a:pPr marL="285750" indent="-285750" algn="l">
                        <a:buFont typeface="Wingdings" panose="05000000000000000000" pitchFamily="2" charset="2"/>
                        <a:buChar char="§"/>
                      </a:pPr>
                      <a:r>
                        <a:rPr lang="en-US" sz="1800" dirty="0"/>
                        <a:t> Administrative complexity</a:t>
                      </a:r>
                    </a:p>
                    <a:p>
                      <a:pPr marL="285750" indent="-285750" algn="l">
                        <a:buFont typeface="Wingdings" panose="05000000000000000000" pitchFamily="2" charset="2"/>
                        <a:buChar char="§"/>
                      </a:pPr>
                      <a:r>
                        <a:rPr lang="en-US" sz="1800" dirty="0"/>
                        <a:t> Strong dependence on provider.</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Global or multi-branch organizations; entities seeking integration and performance optimization.</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International company uses an integrated FM provider across several countries.</a:t>
                      </a:r>
                      <a:endParaRPr lang="en-US" sz="1800" dirty="0">
                        <a:latin typeface="Alexandria"/>
                      </a:endParaRPr>
                    </a:p>
                  </a:txBody>
                  <a:tcPr marL="18675" marR="18675" marT="9338" marB="9338" anchor="ctr">
                    <a:solidFill>
                      <a:schemeClr val="bg1"/>
                    </a:solidFill>
                  </a:tcPr>
                </a:tc>
                <a:extLst>
                  <a:ext uri="{0D108BD9-81ED-4DB2-BD59-A6C34878D82A}">
                    <a16:rowId xmlns:a16="http://schemas.microsoft.com/office/drawing/2014/main" val="99891953"/>
                  </a:ext>
                </a:extLst>
              </a:tr>
            </a:tbl>
          </a:graphicData>
        </a:graphic>
      </p:graphicFrame>
    </p:spTree>
    <p:extLst>
      <p:ext uri="{BB962C8B-B14F-4D97-AF65-F5344CB8AC3E}">
        <p14:creationId xmlns:p14="http://schemas.microsoft.com/office/powerpoint/2010/main" val="2571301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93F77-F39F-155A-F476-A1022854F13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B2FEA3C-F1D8-49A8-51D0-7BF83E350A1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378A6D5-90A6-620F-BCAE-3409F84DD7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112E47C-7BF7-E128-6027-4F7CEB5108E1}"/>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E414D82B-FBB8-7ECC-E7D3-12F36C3EB6BF}"/>
              </a:ext>
            </a:extLst>
          </p:cNvPr>
          <p:cNvSpPr/>
          <p:nvPr/>
        </p:nvSpPr>
        <p:spPr>
          <a:xfrm>
            <a:off x="1771151" y="1138922"/>
            <a:ext cx="9007232" cy="463576"/>
          </a:xfrm>
          <a:prstGeom prst="foldedCorner">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Service Delivery Options</a:t>
            </a:r>
          </a:p>
        </p:txBody>
      </p:sp>
      <p:graphicFrame>
        <p:nvGraphicFramePr>
          <p:cNvPr id="14" name="Table 13">
            <a:extLst>
              <a:ext uri="{FF2B5EF4-FFF2-40B4-BE49-F238E27FC236}">
                <a16:creationId xmlns:a16="http://schemas.microsoft.com/office/drawing/2014/main" id="{FF2E3E6B-E1EE-F8F2-997F-17FCC04D5BAC}"/>
              </a:ext>
            </a:extLst>
          </p:cNvPr>
          <p:cNvGraphicFramePr>
            <a:graphicFrameLocks noGrp="1"/>
          </p:cNvGraphicFramePr>
          <p:nvPr>
            <p:extLst>
              <p:ext uri="{D42A27DB-BD31-4B8C-83A1-F6EECF244321}">
                <p14:modId xmlns:p14="http://schemas.microsoft.com/office/powerpoint/2010/main" val="75638182"/>
              </p:ext>
            </p:extLst>
          </p:nvPr>
        </p:nvGraphicFramePr>
        <p:xfrm>
          <a:off x="112191" y="1737646"/>
          <a:ext cx="11989764" cy="5012464"/>
        </p:xfrm>
        <a:graphic>
          <a:graphicData uri="http://schemas.openxmlformats.org/drawingml/2006/table">
            <a:tbl>
              <a:tblPr>
                <a:tableStyleId>{22838BEF-8BB2-4498-84A7-C5851F593DF1}</a:tableStyleId>
              </a:tblPr>
              <a:tblGrid>
                <a:gridCol w="1127062">
                  <a:extLst>
                    <a:ext uri="{9D8B030D-6E8A-4147-A177-3AD203B41FA5}">
                      <a16:colId xmlns:a16="http://schemas.microsoft.com/office/drawing/2014/main" val="2168643107"/>
                    </a:ext>
                  </a:extLst>
                </a:gridCol>
                <a:gridCol w="2225842">
                  <a:extLst>
                    <a:ext uri="{9D8B030D-6E8A-4147-A177-3AD203B41FA5}">
                      <a16:colId xmlns:a16="http://schemas.microsoft.com/office/drawing/2014/main" val="4195634313"/>
                    </a:ext>
                  </a:extLst>
                </a:gridCol>
                <a:gridCol w="2237873">
                  <a:extLst>
                    <a:ext uri="{9D8B030D-6E8A-4147-A177-3AD203B41FA5}">
                      <a16:colId xmlns:a16="http://schemas.microsoft.com/office/drawing/2014/main" val="901538933"/>
                    </a:ext>
                  </a:extLst>
                </a:gridCol>
                <a:gridCol w="2402399">
                  <a:extLst>
                    <a:ext uri="{9D8B030D-6E8A-4147-A177-3AD203B41FA5}">
                      <a16:colId xmlns:a16="http://schemas.microsoft.com/office/drawing/2014/main" val="4074828506"/>
                    </a:ext>
                  </a:extLst>
                </a:gridCol>
                <a:gridCol w="1998294">
                  <a:extLst>
                    <a:ext uri="{9D8B030D-6E8A-4147-A177-3AD203B41FA5}">
                      <a16:colId xmlns:a16="http://schemas.microsoft.com/office/drawing/2014/main" val="3093337664"/>
                    </a:ext>
                  </a:extLst>
                </a:gridCol>
                <a:gridCol w="1998294">
                  <a:extLst>
                    <a:ext uri="{9D8B030D-6E8A-4147-A177-3AD203B41FA5}">
                      <a16:colId xmlns:a16="http://schemas.microsoft.com/office/drawing/2014/main" val="1334981207"/>
                    </a:ext>
                  </a:extLst>
                </a:gridCol>
              </a:tblGrid>
              <a:tr h="126129">
                <a:tc>
                  <a:txBody>
                    <a:bodyPr/>
                    <a:lstStyle/>
                    <a:p>
                      <a:pPr algn="ctr">
                        <a:buNone/>
                      </a:pPr>
                      <a:r>
                        <a:rPr lang="en-US" sz="1800" b="1" dirty="0">
                          <a:latin typeface="Alexandria"/>
                        </a:rPr>
                        <a:t>Option</a:t>
                      </a:r>
                    </a:p>
                  </a:txBody>
                  <a:tcPr marL="18675" marR="18675" marT="9338" marB="9338" anchor="ctr"/>
                </a:tc>
                <a:tc>
                  <a:txBody>
                    <a:bodyPr/>
                    <a:lstStyle/>
                    <a:p>
                      <a:pPr algn="ctr">
                        <a:buNone/>
                      </a:pPr>
                      <a:r>
                        <a:rPr lang="en-US" sz="1800" b="1" dirty="0">
                          <a:latin typeface="Alexandria"/>
                        </a:rPr>
                        <a:t>Brief Description</a:t>
                      </a:r>
                    </a:p>
                  </a:txBody>
                  <a:tcPr marL="18675" marR="18675" marT="9338" marB="9338" anchor="ctr"/>
                </a:tc>
                <a:tc>
                  <a:txBody>
                    <a:bodyPr/>
                    <a:lstStyle/>
                    <a:p>
                      <a:pPr algn="ctr">
                        <a:buNone/>
                      </a:pPr>
                      <a:r>
                        <a:rPr lang="en-US" sz="1800" b="1">
                          <a:latin typeface="Alexandria"/>
                        </a:rPr>
                        <a:t>Advantages</a:t>
                      </a:r>
                    </a:p>
                  </a:txBody>
                  <a:tcPr marL="18675" marR="18675" marT="9338" marB="9338" anchor="ctr"/>
                </a:tc>
                <a:tc>
                  <a:txBody>
                    <a:bodyPr/>
                    <a:lstStyle/>
                    <a:p>
                      <a:pPr algn="ctr">
                        <a:buNone/>
                      </a:pPr>
                      <a:r>
                        <a:rPr lang="en-US" sz="1800" b="1" dirty="0">
                          <a:latin typeface="Alexandria"/>
                        </a:rPr>
                        <a:t>Disadvantages</a:t>
                      </a:r>
                    </a:p>
                  </a:txBody>
                  <a:tcPr marL="18675" marR="18675" marT="9338" marB="9338" anchor="ctr"/>
                </a:tc>
                <a:tc>
                  <a:txBody>
                    <a:bodyPr/>
                    <a:lstStyle/>
                    <a:p>
                      <a:pPr algn="ctr">
                        <a:buNone/>
                      </a:pPr>
                      <a:r>
                        <a:rPr lang="en-US" sz="1800" b="1" dirty="0">
                          <a:latin typeface="Alexandria"/>
                        </a:rPr>
                        <a:t>Optimal Usage</a:t>
                      </a:r>
                    </a:p>
                  </a:txBody>
                  <a:tcPr marL="18675" marR="18675" marT="9338" marB="9338" anchor="ctr"/>
                </a:tc>
                <a:tc>
                  <a:txBody>
                    <a:bodyPr/>
                    <a:lstStyle/>
                    <a:p>
                      <a:pPr algn="ctr">
                        <a:buNone/>
                      </a:pPr>
                      <a:r>
                        <a:rPr lang="en-US" sz="1800" b="1" dirty="0">
                          <a:latin typeface="Alexandria"/>
                        </a:rPr>
                        <a:t>Practical Example</a:t>
                      </a:r>
                    </a:p>
                  </a:txBody>
                  <a:tcPr marL="18675" marR="18675" marT="9338" marB="9338" anchor="ctr"/>
                </a:tc>
                <a:extLst>
                  <a:ext uri="{0D108BD9-81ED-4DB2-BD59-A6C34878D82A}">
                    <a16:rowId xmlns:a16="http://schemas.microsoft.com/office/drawing/2014/main" val="1986452871"/>
                  </a:ext>
                </a:extLst>
              </a:tr>
              <a:tr h="618317">
                <a:tc>
                  <a:txBody>
                    <a:bodyPr/>
                    <a:lstStyle/>
                    <a:p>
                      <a:pPr algn="ctr">
                        <a:buNone/>
                      </a:pPr>
                      <a:r>
                        <a:rPr lang="en-US" sz="1800" b="1" dirty="0">
                          <a:latin typeface="Alexandria"/>
                        </a:rPr>
                        <a:t>(5) </a:t>
                      </a:r>
                      <a:r>
                        <a:rPr lang="en-US" sz="1800" b="1" dirty="0"/>
                        <a:t>Total FM</a:t>
                      </a:r>
                      <a:endParaRPr lang="en-US" sz="1800" dirty="0">
                        <a:latin typeface="Alexandria"/>
                      </a:endParaRPr>
                    </a:p>
                  </a:txBody>
                  <a:tcPr marL="18675" marR="18675" marT="9338" marB="9338" anchor="ctr"/>
                </a:tc>
                <a:tc>
                  <a:txBody>
                    <a:bodyPr/>
                    <a:lstStyle/>
                    <a:p>
                      <a:pPr algn="ctr">
                        <a:buNone/>
                      </a:pPr>
                      <a:r>
                        <a:rPr lang="en-US" sz="1800" dirty="0"/>
                        <a:t>Full outsourcing of all FM responsibilities to a single provider, covering operations, maintenance, cleaning, and security.</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Complete service integration</a:t>
                      </a:r>
                    </a:p>
                    <a:p>
                      <a:pPr marL="285750" indent="-285750" algn="l">
                        <a:buFont typeface="Wingdings" panose="05000000000000000000" pitchFamily="2" charset="2"/>
                        <a:buChar char="§"/>
                      </a:pPr>
                      <a:r>
                        <a:rPr lang="en-US" sz="1800" dirty="0"/>
                        <a:t> Single contract</a:t>
                      </a:r>
                    </a:p>
                    <a:p>
                      <a:pPr marL="285750" indent="-285750" algn="l">
                        <a:buFont typeface="Wingdings" panose="05000000000000000000" pitchFamily="2" charset="2"/>
                        <a:buChar char="§"/>
                      </a:pPr>
                      <a:r>
                        <a:rPr lang="en-US" sz="1800" dirty="0"/>
                        <a:t> Reduced administrative complexity.</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High cost</a:t>
                      </a:r>
                    </a:p>
                    <a:p>
                      <a:pPr marL="285750" indent="-285750" algn="l">
                        <a:buFont typeface="Wingdings" panose="05000000000000000000" pitchFamily="2" charset="2"/>
                        <a:buChar char="§"/>
                      </a:pPr>
                      <a:r>
                        <a:rPr lang="en-US" sz="1800" dirty="0"/>
                        <a:t> Loss of operational control</a:t>
                      </a:r>
                    </a:p>
                    <a:p>
                      <a:pPr marL="285750" indent="-285750" algn="l">
                        <a:buFont typeface="Wingdings" panose="05000000000000000000" pitchFamily="2" charset="2"/>
                        <a:buChar char="§"/>
                      </a:pPr>
                      <a:r>
                        <a:rPr lang="en-US" sz="1800" dirty="0"/>
                        <a:t> Difficulty switching providers.</a:t>
                      </a:r>
                      <a:endParaRPr lang="en-US" sz="1800" dirty="0">
                        <a:latin typeface="Alexandria"/>
                      </a:endParaRPr>
                    </a:p>
                  </a:txBody>
                  <a:tcPr marL="18675" marR="18675" marT="9338" marB="9338" anchor="ctr">
                    <a:solidFill>
                      <a:schemeClr val="bg1"/>
                    </a:solidFill>
                  </a:tcPr>
                </a:tc>
                <a:tc>
                  <a:txBody>
                    <a:bodyPr/>
                    <a:lstStyle/>
                    <a:p>
                      <a:pPr algn="ctr">
                        <a:buNone/>
                      </a:pPr>
                      <a:r>
                        <a:rPr lang="en-US" sz="1800"/>
                        <a:t>Large organizations with continuous 24/7 operations; organizations focused on core business.</a:t>
                      </a:r>
                      <a:endParaRPr lang="en-US" sz="1800">
                        <a:latin typeface="Alexandria"/>
                      </a:endParaRPr>
                    </a:p>
                  </a:txBody>
                  <a:tcPr marL="18675" marR="18675" marT="9338" marB="9338" anchor="ctr">
                    <a:solidFill>
                      <a:schemeClr val="bg1"/>
                    </a:solidFill>
                  </a:tcPr>
                </a:tc>
                <a:tc>
                  <a:txBody>
                    <a:bodyPr/>
                    <a:lstStyle/>
                    <a:p>
                      <a:pPr algn="ctr">
                        <a:buNone/>
                      </a:pPr>
                      <a:r>
                        <a:rPr lang="en-US" sz="1800" dirty="0"/>
                        <a:t>Large bank outsources all FM services to a single company.</a:t>
                      </a:r>
                      <a:endParaRPr lang="en-US" sz="1800" dirty="0">
                        <a:latin typeface="Alexandria"/>
                      </a:endParaRPr>
                    </a:p>
                  </a:txBody>
                  <a:tcPr marL="18675" marR="18675" marT="9338" marB="9338" anchor="ctr">
                    <a:solidFill>
                      <a:schemeClr val="bg1"/>
                    </a:solidFill>
                  </a:tcPr>
                </a:tc>
                <a:extLst>
                  <a:ext uri="{0D108BD9-81ED-4DB2-BD59-A6C34878D82A}">
                    <a16:rowId xmlns:a16="http://schemas.microsoft.com/office/drawing/2014/main" val="3502284672"/>
                  </a:ext>
                </a:extLst>
              </a:tr>
              <a:tr h="508943">
                <a:tc>
                  <a:txBody>
                    <a:bodyPr/>
                    <a:lstStyle/>
                    <a:p>
                      <a:pPr algn="ctr">
                        <a:buNone/>
                      </a:pPr>
                      <a:r>
                        <a:rPr lang="en-US" sz="1800" b="1" dirty="0">
                          <a:latin typeface="Alexandria"/>
                        </a:rPr>
                        <a:t>(6) </a:t>
                      </a:r>
                      <a:r>
                        <a:rPr lang="en-US" sz="1800" b="1" dirty="0"/>
                        <a:t>Out-tasking</a:t>
                      </a:r>
                      <a:endParaRPr lang="en-US" sz="1800" dirty="0">
                        <a:latin typeface="Alexandria"/>
                      </a:endParaRPr>
                    </a:p>
                  </a:txBody>
                  <a:tcPr marL="18675" marR="18675" marT="9338" marB="9338" anchor="ctr"/>
                </a:tc>
                <a:tc>
                  <a:txBody>
                    <a:bodyPr/>
                    <a:lstStyle/>
                    <a:p>
                      <a:pPr algn="ctr">
                        <a:buNone/>
                      </a:pPr>
                      <a:r>
                        <a:rPr lang="en-US" sz="1800"/>
                        <a:t>Internal FM team supplemented with external specialists for specific or periodic technical tasks.</a:t>
                      </a:r>
                      <a:endParaRPr lang="en-US" sz="180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Lower cost</a:t>
                      </a:r>
                    </a:p>
                    <a:p>
                      <a:pPr marL="285750" indent="-285750" algn="l">
                        <a:buFont typeface="Wingdings" panose="05000000000000000000" pitchFamily="2" charset="2"/>
                        <a:buChar char="§"/>
                      </a:pPr>
                      <a:r>
                        <a:rPr lang="en-US" sz="1800" dirty="0"/>
                        <a:t> Retention of internal control</a:t>
                      </a:r>
                    </a:p>
                    <a:p>
                      <a:pPr marL="285750" indent="-285750" algn="l">
                        <a:buFont typeface="Wingdings" panose="05000000000000000000" pitchFamily="2" charset="2"/>
                        <a:buChar char="§"/>
                      </a:pPr>
                      <a:r>
                        <a:rPr lang="en-US" sz="1800" dirty="0"/>
                        <a:t> Flexible use of specialists.</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Gaps in organizational responsibilities</a:t>
                      </a:r>
                    </a:p>
                    <a:p>
                      <a:pPr marL="285750" indent="-285750" algn="l">
                        <a:buFont typeface="Wingdings" panose="05000000000000000000" pitchFamily="2" charset="2"/>
                        <a:buChar char="§"/>
                      </a:pPr>
                      <a:r>
                        <a:rPr lang="en-US" sz="1800" dirty="0"/>
                        <a:t> Reliance on external experts</a:t>
                      </a:r>
                    </a:p>
                    <a:p>
                      <a:pPr marL="285750" indent="-285750" algn="l">
                        <a:buFont typeface="Wingdings" panose="05000000000000000000" pitchFamily="2" charset="2"/>
                        <a:buChar char="§"/>
                      </a:pPr>
                      <a:r>
                        <a:rPr lang="en-US" sz="1800" dirty="0"/>
                        <a:t> Service continuity risks.</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Organizations with internal FM teams; requiring periodic or highly specialized services.</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Factory hires specialists annually to inspect fire safety systems.</a:t>
                      </a:r>
                      <a:endParaRPr lang="en-US" sz="1800" dirty="0">
                        <a:latin typeface="Alexandria"/>
                      </a:endParaRPr>
                    </a:p>
                  </a:txBody>
                  <a:tcPr marL="18675" marR="18675" marT="9338" marB="9338" anchor="ctr">
                    <a:solidFill>
                      <a:schemeClr val="bg1"/>
                    </a:solidFill>
                  </a:tcPr>
                </a:tc>
                <a:extLst>
                  <a:ext uri="{0D108BD9-81ED-4DB2-BD59-A6C34878D82A}">
                    <a16:rowId xmlns:a16="http://schemas.microsoft.com/office/drawing/2014/main" val="3041505723"/>
                  </a:ext>
                </a:extLst>
              </a:tr>
              <a:tr h="563630">
                <a:tc>
                  <a:txBody>
                    <a:bodyPr/>
                    <a:lstStyle/>
                    <a:p>
                      <a:pPr algn="ctr">
                        <a:buNone/>
                      </a:pPr>
                      <a:r>
                        <a:rPr lang="en-US" sz="1800" b="1" dirty="0">
                          <a:latin typeface="Alexandria"/>
                        </a:rPr>
                        <a:t>(7) </a:t>
                      </a:r>
                      <a:r>
                        <a:rPr lang="en-US" sz="1800" b="1" dirty="0"/>
                        <a:t>Agency</a:t>
                      </a:r>
                      <a:endParaRPr lang="en-US" sz="1800" dirty="0">
                        <a:latin typeface="Alexandria"/>
                      </a:endParaRPr>
                    </a:p>
                  </a:txBody>
                  <a:tcPr marL="18675" marR="18675" marT="9338" marB="9338" anchor="ctr"/>
                </a:tc>
                <a:tc>
                  <a:txBody>
                    <a:bodyPr/>
                    <a:lstStyle/>
                    <a:p>
                      <a:pPr algn="ctr">
                        <a:buNone/>
                      </a:pPr>
                      <a:r>
                        <a:rPr lang="en-US" sz="1800"/>
                        <a:t>Hiring temporary staff through an employment agency to cover workforce gaps or seasonal peaks.</a:t>
                      </a:r>
                      <a:endParaRPr lang="en-US" sz="180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High staffing flexibility</a:t>
                      </a:r>
                    </a:p>
                    <a:p>
                      <a:pPr marL="285750" indent="-285750" algn="l">
                        <a:buFont typeface="Wingdings" panose="05000000000000000000" pitchFamily="2" charset="2"/>
                        <a:buChar char="§"/>
                      </a:pPr>
                      <a:r>
                        <a:rPr lang="en-US" sz="1800" dirty="0"/>
                        <a:t>Reduced fixed labor costs.</a:t>
                      </a:r>
                      <a:endParaRPr lang="en-US" sz="1800" dirty="0">
                        <a:latin typeface="Alexandria"/>
                      </a:endParaRPr>
                    </a:p>
                  </a:txBody>
                  <a:tcPr marL="18675" marR="18675" marT="9338" marB="9338" anchor="ctr">
                    <a:solidFill>
                      <a:schemeClr val="bg1"/>
                    </a:solidFill>
                  </a:tcPr>
                </a:tc>
                <a:tc>
                  <a:txBody>
                    <a:bodyPr/>
                    <a:lstStyle/>
                    <a:p>
                      <a:pPr marL="285750" indent="-285750" algn="l">
                        <a:buFont typeface="Wingdings" panose="05000000000000000000" pitchFamily="2" charset="2"/>
                        <a:buChar char="§"/>
                      </a:pPr>
                      <a:r>
                        <a:rPr lang="en-US" sz="1800" dirty="0"/>
                        <a:t>Variable quality</a:t>
                      </a:r>
                    </a:p>
                    <a:p>
                      <a:pPr marL="285750" indent="-285750" algn="l">
                        <a:buFont typeface="Wingdings" panose="05000000000000000000" pitchFamily="2" charset="2"/>
                        <a:buChar char="§"/>
                      </a:pPr>
                      <a:r>
                        <a:rPr lang="en-US" sz="1800" dirty="0"/>
                        <a:t> Limited training</a:t>
                      </a:r>
                    </a:p>
                    <a:p>
                      <a:pPr marL="285750" indent="-285750" algn="l">
                        <a:buFont typeface="Wingdings" panose="05000000000000000000" pitchFamily="2" charset="2"/>
                        <a:buChar char="§"/>
                      </a:pPr>
                      <a:r>
                        <a:rPr lang="en-US" sz="1800" dirty="0"/>
                        <a:t> High turnover.</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Organizations with seasonal labor demand or requiring flexible workforce.</a:t>
                      </a:r>
                      <a:endParaRPr lang="en-US" sz="1800" dirty="0">
                        <a:latin typeface="Alexandria"/>
                      </a:endParaRPr>
                    </a:p>
                  </a:txBody>
                  <a:tcPr marL="18675" marR="18675" marT="9338" marB="9338" anchor="ctr">
                    <a:solidFill>
                      <a:schemeClr val="bg1"/>
                    </a:solidFill>
                  </a:tcPr>
                </a:tc>
                <a:tc>
                  <a:txBody>
                    <a:bodyPr/>
                    <a:lstStyle/>
                    <a:p>
                      <a:pPr algn="ctr">
                        <a:buNone/>
                      </a:pPr>
                      <a:r>
                        <a:rPr lang="en-US" sz="1800" dirty="0"/>
                        <a:t>Shopping mall hires temporary cleaners during peak seasons.</a:t>
                      </a:r>
                      <a:endParaRPr lang="en-US" sz="1800" dirty="0">
                        <a:latin typeface="Alexandria"/>
                      </a:endParaRPr>
                    </a:p>
                  </a:txBody>
                  <a:tcPr marL="18675" marR="18675" marT="9338" marB="9338" anchor="ctr">
                    <a:solidFill>
                      <a:schemeClr val="bg1"/>
                    </a:solidFill>
                  </a:tcPr>
                </a:tc>
                <a:extLst>
                  <a:ext uri="{0D108BD9-81ED-4DB2-BD59-A6C34878D82A}">
                    <a16:rowId xmlns:a16="http://schemas.microsoft.com/office/drawing/2014/main" val="3205009590"/>
                  </a:ext>
                </a:extLst>
              </a:tr>
            </a:tbl>
          </a:graphicData>
        </a:graphic>
      </p:graphicFrame>
    </p:spTree>
    <p:extLst>
      <p:ext uri="{BB962C8B-B14F-4D97-AF65-F5344CB8AC3E}">
        <p14:creationId xmlns:p14="http://schemas.microsoft.com/office/powerpoint/2010/main" val="214197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41BF4-CE74-341D-6110-6A76B319CCF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3D0390E-9345-4AC7-7F8D-318B22376BE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5CD76E8-09EE-3F8C-8E03-9F48159926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EEC306-A728-D604-BFA4-39ECBF579A38}"/>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2" name="Rectangle: Folded Corner 1">
            <a:extLst>
              <a:ext uri="{FF2B5EF4-FFF2-40B4-BE49-F238E27FC236}">
                <a16:creationId xmlns:a16="http://schemas.microsoft.com/office/drawing/2014/main" id="{4B4D602E-D4B2-0408-2C17-E20147C0C796}"/>
              </a:ext>
            </a:extLst>
          </p:cNvPr>
          <p:cNvSpPr/>
          <p:nvPr/>
        </p:nvSpPr>
        <p:spPr>
          <a:xfrm>
            <a:off x="1771151" y="1138922"/>
            <a:ext cx="9007232" cy="463576"/>
          </a:xfrm>
          <a:prstGeom prst="foldedCorner">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Service Delivery Options</a:t>
            </a:r>
          </a:p>
        </p:txBody>
      </p:sp>
      <p:sp>
        <p:nvSpPr>
          <p:cNvPr id="4" name="TextBox 3">
            <a:extLst>
              <a:ext uri="{FF2B5EF4-FFF2-40B4-BE49-F238E27FC236}">
                <a16:creationId xmlns:a16="http://schemas.microsoft.com/office/drawing/2014/main" id="{CBF03644-123C-3AD2-F345-0CA286AD3213}"/>
              </a:ext>
            </a:extLst>
          </p:cNvPr>
          <p:cNvSpPr txBox="1"/>
          <p:nvPr/>
        </p:nvSpPr>
        <p:spPr>
          <a:xfrm>
            <a:off x="962793" y="1652847"/>
            <a:ext cx="10623947" cy="1028584"/>
          </a:xfrm>
          <a:prstGeom prst="doubleWave">
            <a:avLst/>
          </a:prstGeom>
          <a:solidFill>
            <a:schemeClr val="bg1"/>
          </a:solidFill>
          <a:ln>
            <a:solidFill>
              <a:schemeClr val="bg1">
                <a:lumMod val="65000"/>
              </a:schemeClr>
            </a:solidFill>
          </a:ln>
        </p:spPr>
        <p:txBody>
          <a:bodyPr wrap="square">
            <a:spAutoFit/>
          </a:bodyPr>
          <a:lstStyle/>
          <a:p>
            <a:pPr lvl="0" algn="justLow">
              <a:lnSpc>
                <a:spcPct val="114000"/>
              </a:lnSpc>
              <a:defRPr/>
            </a:pPr>
            <a:r>
              <a:rPr lang="en-US" sz="2000" b="1" dirty="0">
                <a:solidFill>
                  <a:srgbClr val="C00000"/>
                </a:solidFill>
                <a:latin typeface="Alexandria"/>
              </a:rPr>
              <a:t>Each outsourcing option </a:t>
            </a:r>
            <a:r>
              <a:rPr lang="en-US" sz="2000" b="1" dirty="0">
                <a:latin typeface="Alexandria"/>
              </a:rPr>
              <a:t>has its strengths and weaknesses; the organization must select the option that meets </a:t>
            </a:r>
            <a:r>
              <a:rPr lang="en-US" sz="2000" b="1" dirty="0">
                <a:solidFill>
                  <a:srgbClr val="0070C0"/>
                </a:solidFill>
                <a:latin typeface="Alexandria"/>
              </a:rPr>
              <a:t>user needs while delivering best value</a:t>
            </a:r>
            <a:r>
              <a:rPr lang="en-US" sz="2000" b="1" dirty="0">
                <a:solidFill>
                  <a:srgbClr val="C00000"/>
                </a:solidFill>
                <a:latin typeface="Alexandria"/>
              </a:rPr>
              <a:t>.</a:t>
            </a:r>
            <a:endParaRPr kumimoji="0" lang="en-US" sz="2000" i="0" u="none" strike="noStrike" kern="1200" cap="none" spc="0" normalizeH="0" baseline="0" noProof="0" dirty="0">
              <a:ln>
                <a:noFill/>
              </a:ln>
              <a:effectLst/>
              <a:uLnTx/>
              <a:uFillTx/>
              <a:latin typeface="Alexandria"/>
            </a:endParaRPr>
          </a:p>
        </p:txBody>
      </p:sp>
      <p:sp>
        <p:nvSpPr>
          <p:cNvPr id="7" name="Rectangle: Folded Corner 6">
            <a:extLst>
              <a:ext uri="{FF2B5EF4-FFF2-40B4-BE49-F238E27FC236}">
                <a16:creationId xmlns:a16="http://schemas.microsoft.com/office/drawing/2014/main" id="{92B28706-9344-3E2D-A0FB-6757628284F0}"/>
              </a:ext>
            </a:extLst>
          </p:cNvPr>
          <p:cNvSpPr/>
          <p:nvPr/>
        </p:nvSpPr>
        <p:spPr>
          <a:xfrm>
            <a:off x="511038" y="3782567"/>
            <a:ext cx="3413188" cy="1976329"/>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nSpc>
                <a:spcPct val="120000"/>
              </a:lnSpc>
              <a:defRPr/>
            </a:pPr>
            <a:endParaRPr lang="ar-SY" dirty="0">
              <a:solidFill>
                <a:prstClr val="black"/>
              </a:solidFill>
              <a:latin typeface="Alexandria"/>
            </a:endParaRPr>
          </a:p>
          <a:p>
            <a:pPr lvl="0" algn="ctr">
              <a:lnSpc>
                <a:spcPct val="120000"/>
              </a:lnSpc>
              <a:defRPr/>
            </a:pPr>
            <a:r>
              <a:rPr lang="en-US" b="1" dirty="0">
                <a:solidFill>
                  <a:prstClr val="black"/>
                </a:solidFill>
                <a:latin typeface="Alexandria"/>
              </a:rPr>
              <a:t>Decision-making requires time </a:t>
            </a:r>
            <a:r>
              <a:rPr lang="en-US" dirty="0">
                <a:solidFill>
                  <a:prstClr val="black"/>
                </a:solidFill>
                <a:latin typeface="Alexandria"/>
              </a:rPr>
              <a:t>for thorough preparation; well-structured procedures provide a solid foundation for subsequent procurement and ensure rational, transparent decisions.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TextBox 9">
            <a:extLst>
              <a:ext uri="{FF2B5EF4-FFF2-40B4-BE49-F238E27FC236}">
                <a16:creationId xmlns:a16="http://schemas.microsoft.com/office/drawing/2014/main" id="{E2DCC13D-4E08-88B7-38EB-6BAE944DFF7F}"/>
              </a:ext>
            </a:extLst>
          </p:cNvPr>
          <p:cNvSpPr txBox="1"/>
          <p:nvPr/>
        </p:nvSpPr>
        <p:spPr>
          <a:xfrm>
            <a:off x="9248971" y="2735571"/>
            <a:ext cx="1980236" cy="939046"/>
          </a:xfrm>
          <a:prstGeom prst="rect">
            <a:avLst/>
          </a:prstGeom>
          <a:solidFill>
            <a:srgbClr val="FFFF00"/>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tx1"/>
                </a:solidFill>
              </a:rPr>
              <a:t>Flexibility and Timing</a:t>
            </a:r>
          </a:p>
        </p:txBody>
      </p:sp>
      <p:sp>
        <p:nvSpPr>
          <p:cNvPr id="11" name="Rectangle: Folded Corner 10">
            <a:extLst>
              <a:ext uri="{FF2B5EF4-FFF2-40B4-BE49-F238E27FC236}">
                <a16:creationId xmlns:a16="http://schemas.microsoft.com/office/drawing/2014/main" id="{E339B137-F4A9-C908-184B-1C157606CC21}"/>
              </a:ext>
            </a:extLst>
          </p:cNvPr>
          <p:cNvSpPr/>
          <p:nvPr/>
        </p:nvSpPr>
        <p:spPr>
          <a:xfrm>
            <a:off x="4584676" y="3773077"/>
            <a:ext cx="3187675" cy="1981952"/>
          </a:xfrm>
          <a:prstGeom prst="foldedCorner">
            <a:avLst/>
          </a:prstGeom>
          <a:solidFill>
            <a:schemeClr val="bg1"/>
          </a:solidFill>
          <a:ln w="38100">
            <a:solidFill>
              <a:srgbClr val="F0748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Low">
              <a:lnSpc>
                <a:spcPct val="110000"/>
              </a:lnSpc>
              <a:buFont typeface="Wingdings" panose="05000000000000000000" pitchFamily="2" charset="2"/>
              <a:buChar char="Ø"/>
              <a:defRPr/>
            </a:pPr>
            <a:endParaRPr lang="en-US" dirty="0">
              <a:solidFill>
                <a:prstClr val="black"/>
              </a:solidFill>
              <a:latin typeface="Alexandria"/>
            </a:endParaRPr>
          </a:p>
          <a:p>
            <a:pPr lvl="0" algn="justLow">
              <a:lnSpc>
                <a:spcPct val="110000"/>
              </a:lnSpc>
              <a:defRPr/>
            </a:pPr>
            <a:r>
              <a:rPr lang="en-US" dirty="0">
                <a:solidFill>
                  <a:prstClr val="black"/>
                </a:solidFill>
                <a:latin typeface="Alexandria"/>
              </a:rPr>
              <a:t>Organizations can </a:t>
            </a:r>
            <a:r>
              <a:rPr lang="en-US" b="1" dirty="0">
                <a:solidFill>
                  <a:prstClr val="black"/>
                </a:solidFill>
                <a:latin typeface="Alexandria"/>
              </a:rPr>
              <a:t>assess</a:t>
            </a:r>
            <a:r>
              <a:rPr lang="en-US" dirty="0">
                <a:solidFill>
                  <a:prstClr val="black"/>
                </a:solidFill>
                <a:latin typeface="Alexandria"/>
              </a:rPr>
              <a:t> whether current options align with present and future service requirements and </a:t>
            </a:r>
            <a:r>
              <a:rPr lang="en-US" b="1" dirty="0">
                <a:solidFill>
                  <a:prstClr val="black"/>
                </a:solidFill>
                <a:latin typeface="Alexandria"/>
              </a:rPr>
              <a:t>select</a:t>
            </a:r>
            <a:r>
              <a:rPr lang="en-US" dirty="0">
                <a:solidFill>
                  <a:prstClr val="black"/>
                </a:solidFill>
                <a:latin typeface="Alexandria"/>
              </a:rPr>
              <a:t> the most appropriate choice based on circumstances.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2" name="Rectangle: Folded Corner 11">
            <a:extLst>
              <a:ext uri="{FF2B5EF4-FFF2-40B4-BE49-F238E27FC236}">
                <a16:creationId xmlns:a16="http://schemas.microsoft.com/office/drawing/2014/main" id="{034DD5D3-928F-9F6C-3F9F-D7DEF7178917}"/>
              </a:ext>
            </a:extLst>
          </p:cNvPr>
          <p:cNvSpPr/>
          <p:nvPr/>
        </p:nvSpPr>
        <p:spPr>
          <a:xfrm>
            <a:off x="8532494" y="3773077"/>
            <a:ext cx="3413189" cy="1997994"/>
          </a:xfrm>
          <a:prstGeom prst="foldedCorner">
            <a:avLst/>
          </a:prstGeom>
          <a:solidFill>
            <a:schemeClr val="bg1"/>
          </a:solidFill>
          <a:ln w="381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b="1" dirty="0">
                <a:solidFill>
                  <a:prstClr val="black"/>
                </a:solidFill>
                <a:latin typeface="Alexandria"/>
              </a:rPr>
              <a:t>Options that can adapt to changing conditions </a:t>
            </a:r>
            <a:r>
              <a:rPr lang="en-US" dirty="0">
                <a:solidFill>
                  <a:prstClr val="black"/>
                </a:solidFill>
                <a:latin typeface="Alexandria"/>
              </a:rPr>
              <a:t>are more effective; periodic market reviews are useful, while habitual testing may be counterproductive.</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3" name="Group 12">
            <a:extLst>
              <a:ext uri="{FF2B5EF4-FFF2-40B4-BE49-F238E27FC236}">
                <a16:creationId xmlns:a16="http://schemas.microsoft.com/office/drawing/2014/main" id="{553C92C2-70D0-57B1-3D4C-822238C30159}"/>
              </a:ext>
            </a:extLst>
          </p:cNvPr>
          <p:cNvGrpSpPr/>
          <p:nvPr/>
        </p:nvGrpSpPr>
        <p:grpSpPr>
          <a:xfrm>
            <a:off x="1304392" y="2755274"/>
            <a:ext cx="2152710" cy="931737"/>
            <a:chOff x="6030201" y="2728809"/>
            <a:chExt cx="1880720" cy="931737"/>
          </a:xfrm>
        </p:grpSpPr>
        <p:sp>
          <p:nvSpPr>
            <p:cNvPr id="15" name="Rectangle 14">
              <a:extLst>
                <a:ext uri="{FF2B5EF4-FFF2-40B4-BE49-F238E27FC236}">
                  <a16:creationId xmlns:a16="http://schemas.microsoft.com/office/drawing/2014/main" id="{E0E5A863-0733-AA61-6C06-429F53F1FAED}"/>
                </a:ext>
              </a:extLst>
            </p:cNvPr>
            <p:cNvSpPr/>
            <p:nvPr/>
          </p:nvSpPr>
          <p:spPr>
            <a:xfrm>
              <a:off x="6030202" y="2728809"/>
              <a:ext cx="1748510" cy="931737"/>
            </a:xfrm>
            <a:prstGeom prst="rect">
              <a:avLst/>
            </a:prstGeom>
            <a:solidFill>
              <a:srgbClr val="CC99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16" name="TextBox 15">
              <a:extLst>
                <a:ext uri="{FF2B5EF4-FFF2-40B4-BE49-F238E27FC236}">
                  <a16:creationId xmlns:a16="http://schemas.microsoft.com/office/drawing/2014/main" id="{DE0EA37A-E8E6-0DE3-69D1-AEA859A802FE}"/>
                </a:ext>
              </a:extLst>
            </p:cNvPr>
            <p:cNvSpPr txBox="1"/>
            <p:nvPr/>
          </p:nvSpPr>
          <p:spPr>
            <a:xfrm>
              <a:off x="6030201" y="2728809"/>
              <a:ext cx="1880720" cy="93173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Advance Planning</a:t>
              </a:r>
              <a:endParaRPr kumimoji="0" lang="en-US" sz="1300" b="0" i="0" u="none" strike="noStrike" kern="1200" cap="none" spc="0" normalizeH="0" baseline="0" noProof="0" dirty="0">
                <a:ln>
                  <a:noFill/>
                </a:ln>
                <a:solidFill>
                  <a:prstClr val="black"/>
                </a:solidFill>
                <a:effectLst/>
                <a:uLnTx/>
                <a:uFillTx/>
                <a:latin typeface="Alexandria"/>
                <a:ea typeface="+mn-ea"/>
                <a:cs typeface="+mn-cs"/>
              </a:endParaRPr>
            </a:p>
          </p:txBody>
        </p:sp>
      </p:grpSp>
      <p:grpSp>
        <p:nvGrpSpPr>
          <p:cNvPr id="17" name="Group 16">
            <a:extLst>
              <a:ext uri="{FF2B5EF4-FFF2-40B4-BE49-F238E27FC236}">
                <a16:creationId xmlns:a16="http://schemas.microsoft.com/office/drawing/2014/main" id="{A78F2B02-F455-22ED-197F-33FD138FF692}"/>
              </a:ext>
            </a:extLst>
          </p:cNvPr>
          <p:cNvGrpSpPr/>
          <p:nvPr/>
        </p:nvGrpSpPr>
        <p:grpSpPr>
          <a:xfrm>
            <a:off x="5092629" y="2739232"/>
            <a:ext cx="2000279" cy="931737"/>
            <a:chOff x="2104832" y="2728809"/>
            <a:chExt cx="1431627" cy="978851"/>
          </a:xfrm>
          <a:solidFill>
            <a:srgbClr val="F0748F"/>
          </a:solidFill>
        </p:grpSpPr>
        <p:sp>
          <p:nvSpPr>
            <p:cNvPr id="18" name="Rectangle 17">
              <a:extLst>
                <a:ext uri="{FF2B5EF4-FFF2-40B4-BE49-F238E27FC236}">
                  <a16:creationId xmlns:a16="http://schemas.microsoft.com/office/drawing/2014/main" id="{9D854483-710B-C61F-D72D-6408E986A336}"/>
                </a:ext>
              </a:extLst>
            </p:cNvPr>
            <p:cNvSpPr/>
            <p:nvPr/>
          </p:nvSpPr>
          <p:spPr>
            <a:xfrm>
              <a:off x="2104832" y="2728809"/>
              <a:ext cx="1431627" cy="978851"/>
            </a:xfrm>
            <a:prstGeom prst="rect">
              <a:avLst/>
            </a:prstGeom>
            <a:grpFill/>
            <a:ln>
              <a:solidFill>
                <a:srgbClr val="F0748F"/>
              </a:solidFill>
            </a:ln>
          </p:spPr>
          <p:style>
            <a:lnRef idx="2">
              <a:scrgbClr r="0" g="0" b="0"/>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19" name="TextBox 18">
              <a:extLst>
                <a:ext uri="{FF2B5EF4-FFF2-40B4-BE49-F238E27FC236}">
                  <a16:creationId xmlns:a16="http://schemas.microsoft.com/office/drawing/2014/main" id="{181B4FB6-4A9E-B403-5900-A76A9720B851}"/>
                </a:ext>
              </a:extLst>
            </p:cNvPr>
            <p:cNvSpPr txBox="1"/>
            <p:nvPr/>
          </p:nvSpPr>
          <p:spPr>
            <a:xfrm>
              <a:off x="2104832" y="2728809"/>
              <a:ext cx="1431627" cy="978851"/>
            </a:xfrm>
            <a:prstGeom prst="rect">
              <a:avLst/>
            </a:prstGeom>
            <a:grpFill/>
            <a:ln>
              <a:solidFill>
                <a:srgbClr val="F0748F"/>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Suitability Assessment</a:t>
              </a:r>
            </a:p>
          </p:txBody>
        </p:sp>
      </p:grpSp>
      <p:sp>
        <p:nvSpPr>
          <p:cNvPr id="20" name="TextBox 19">
            <a:extLst>
              <a:ext uri="{FF2B5EF4-FFF2-40B4-BE49-F238E27FC236}">
                <a16:creationId xmlns:a16="http://schemas.microsoft.com/office/drawing/2014/main" id="{DD83B183-0C26-685B-74D6-323E3D89A69B}"/>
              </a:ext>
            </a:extLst>
          </p:cNvPr>
          <p:cNvSpPr txBox="1"/>
          <p:nvPr/>
        </p:nvSpPr>
        <p:spPr>
          <a:xfrm>
            <a:off x="898625" y="5823064"/>
            <a:ext cx="10623947" cy="1028584"/>
          </a:xfrm>
          <a:prstGeom prst="horizontalScroll">
            <a:avLst/>
          </a:prstGeom>
          <a:solidFill>
            <a:schemeClr val="bg1"/>
          </a:solidFill>
          <a:ln>
            <a:solidFill>
              <a:schemeClr val="accent1"/>
            </a:solidFill>
          </a:ln>
        </p:spPr>
        <p:txBody>
          <a:bodyPr wrap="square">
            <a:spAutoFit/>
          </a:bodyPr>
          <a:lstStyle/>
          <a:p>
            <a:pPr lvl="0" algn="justLow">
              <a:lnSpc>
                <a:spcPct val="114000"/>
              </a:lnSpc>
              <a:defRPr/>
            </a:pPr>
            <a:r>
              <a:rPr lang="en-US" sz="2000" b="1" dirty="0">
                <a:latin typeface="Alexandria"/>
              </a:rPr>
              <a:t>When outsourcing is chosen, the organization effectively defines its </a:t>
            </a:r>
            <a:r>
              <a:rPr lang="en-US" sz="2000" b="1" dirty="0">
                <a:solidFill>
                  <a:srgbClr val="FF3399"/>
                </a:solidFill>
                <a:latin typeface="Alexandria"/>
              </a:rPr>
              <a:t>procurement policy</a:t>
            </a:r>
            <a:r>
              <a:rPr lang="en-US" sz="2000" b="1" dirty="0">
                <a:latin typeface="Alexandria"/>
              </a:rPr>
              <a:t>, followed by detailed processes for selecting and managing the </a:t>
            </a:r>
            <a:r>
              <a:rPr lang="en-US" sz="2000" b="1" dirty="0">
                <a:solidFill>
                  <a:srgbClr val="FF3399"/>
                </a:solidFill>
                <a:latin typeface="Alexandria"/>
              </a:rPr>
              <a:t>appropriate service provider(s).</a:t>
            </a:r>
            <a:endParaRPr kumimoji="0" lang="en-US" sz="2000" i="0" u="none" strike="noStrike" kern="1200" cap="none" spc="0" normalizeH="0" baseline="0" noProof="0" dirty="0">
              <a:ln>
                <a:noFill/>
              </a:ln>
              <a:solidFill>
                <a:srgbClr val="FF3399"/>
              </a:solidFill>
              <a:effectLst/>
              <a:uLnTx/>
              <a:uFillTx/>
              <a:latin typeface="Alexandria"/>
            </a:endParaRPr>
          </a:p>
        </p:txBody>
      </p:sp>
    </p:spTree>
    <p:extLst>
      <p:ext uri="{BB962C8B-B14F-4D97-AF65-F5344CB8AC3E}">
        <p14:creationId xmlns:p14="http://schemas.microsoft.com/office/powerpoint/2010/main" val="168783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7" grpId="0" animBg="1"/>
      <p:bldP spid="10" grpId="0" animBg="1"/>
      <p:bldP spid="11" grpId="0" animBg="1"/>
      <p:bldP spid="12"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DE152-A300-8E6B-B94D-B6AAE20C00E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06F5A44-F9F4-F01D-9B2F-4905C702E77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8693978-71D6-C80E-63FA-0DAA352CD7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BC8FB2-B5B4-E468-7FE5-5B63508675EC}"/>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4" name="Rectangle: Folded Corner 3">
            <a:extLst>
              <a:ext uri="{FF2B5EF4-FFF2-40B4-BE49-F238E27FC236}">
                <a16:creationId xmlns:a16="http://schemas.microsoft.com/office/drawing/2014/main" id="{E9954794-8271-9E70-A63B-DEE0E994AD78}"/>
              </a:ext>
            </a:extLst>
          </p:cNvPr>
          <p:cNvSpPr/>
          <p:nvPr/>
        </p:nvSpPr>
        <p:spPr>
          <a:xfrm>
            <a:off x="1748589" y="1056423"/>
            <a:ext cx="9007232" cy="617688"/>
          </a:xfrm>
          <a:prstGeom prst="foldedCorner">
            <a:avLst/>
          </a:prstGeom>
          <a:solidFill>
            <a:srgbClr val="BEF9A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200" b="1" dirty="0">
                <a:solidFill>
                  <a:srgbClr val="C00000"/>
                </a:solidFill>
                <a:latin typeface="Alexandria"/>
              </a:rPr>
              <a:t>Support Processes and Activities</a:t>
            </a:r>
            <a:endParaRPr lang="en-US" sz="2200" b="1" dirty="0">
              <a:solidFill>
                <a:srgbClr val="C00000"/>
              </a:solidFill>
            </a:endParaRPr>
          </a:p>
        </p:txBody>
      </p:sp>
      <p:graphicFrame>
        <p:nvGraphicFramePr>
          <p:cNvPr id="10" name="Table 9">
            <a:extLst>
              <a:ext uri="{FF2B5EF4-FFF2-40B4-BE49-F238E27FC236}">
                <a16:creationId xmlns:a16="http://schemas.microsoft.com/office/drawing/2014/main" id="{86A76C3E-7ABA-D0C7-88D3-08333D49F85A}"/>
              </a:ext>
            </a:extLst>
          </p:cNvPr>
          <p:cNvGraphicFramePr>
            <a:graphicFrameLocks noGrp="1"/>
          </p:cNvGraphicFramePr>
          <p:nvPr>
            <p:extLst>
              <p:ext uri="{D42A27DB-BD31-4B8C-83A1-F6EECF244321}">
                <p14:modId xmlns:p14="http://schemas.microsoft.com/office/powerpoint/2010/main" val="3002017252"/>
              </p:ext>
            </p:extLst>
          </p:nvPr>
        </p:nvGraphicFramePr>
        <p:xfrm>
          <a:off x="272664" y="1959935"/>
          <a:ext cx="11582503" cy="2072640"/>
        </p:xfrm>
        <a:graphic>
          <a:graphicData uri="http://schemas.openxmlformats.org/drawingml/2006/table">
            <a:tbl>
              <a:tblPr>
                <a:tableStyleId>{8A107856-5554-42FB-B03E-39F5DBC370BA}</a:tableStyleId>
              </a:tblPr>
              <a:tblGrid>
                <a:gridCol w="2518715">
                  <a:extLst>
                    <a:ext uri="{9D8B030D-6E8A-4147-A177-3AD203B41FA5}">
                      <a16:colId xmlns:a16="http://schemas.microsoft.com/office/drawing/2014/main" val="2194922061"/>
                    </a:ext>
                  </a:extLst>
                </a:gridCol>
                <a:gridCol w="3481137">
                  <a:extLst>
                    <a:ext uri="{9D8B030D-6E8A-4147-A177-3AD203B41FA5}">
                      <a16:colId xmlns:a16="http://schemas.microsoft.com/office/drawing/2014/main" val="3446385352"/>
                    </a:ext>
                  </a:extLst>
                </a:gridCol>
                <a:gridCol w="2069431">
                  <a:extLst>
                    <a:ext uri="{9D8B030D-6E8A-4147-A177-3AD203B41FA5}">
                      <a16:colId xmlns:a16="http://schemas.microsoft.com/office/drawing/2014/main" val="3871967944"/>
                    </a:ext>
                  </a:extLst>
                </a:gridCol>
                <a:gridCol w="3513220">
                  <a:extLst>
                    <a:ext uri="{9D8B030D-6E8A-4147-A177-3AD203B41FA5}">
                      <a16:colId xmlns:a16="http://schemas.microsoft.com/office/drawing/2014/main" val="2327617307"/>
                    </a:ext>
                  </a:extLst>
                </a:gridCol>
              </a:tblGrid>
              <a:tr h="0">
                <a:tc>
                  <a:txBody>
                    <a:bodyPr/>
                    <a:lstStyle/>
                    <a:p>
                      <a:pPr algn="ctr">
                        <a:buNone/>
                      </a:pPr>
                      <a:r>
                        <a:rPr lang="en-US" sz="2000" b="1" dirty="0">
                          <a:latin typeface="Alexandria"/>
                        </a:rPr>
                        <a:t>Type</a:t>
                      </a:r>
                    </a:p>
                  </a:txBody>
                  <a:tcPr anchor="ctr"/>
                </a:tc>
                <a:tc>
                  <a:txBody>
                    <a:bodyPr/>
                    <a:lstStyle/>
                    <a:p>
                      <a:pPr algn="ctr">
                        <a:buNone/>
                      </a:pPr>
                      <a:r>
                        <a:rPr lang="en-US" sz="2000" b="1" dirty="0">
                          <a:latin typeface="Alexandria"/>
                        </a:rPr>
                        <a:t>Examples</a:t>
                      </a:r>
                    </a:p>
                  </a:txBody>
                  <a:tcPr anchor="ctr"/>
                </a:tc>
                <a:tc>
                  <a:txBody>
                    <a:bodyPr/>
                    <a:lstStyle/>
                    <a:p>
                      <a:pPr algn="ctr">
                        <a:buNone/>
                      </a:pPr>
                      <a:r>
                        <a:rPr lang="en-US" sz="2000" b="1" dirty="0">
                          <a:latin typeface="Alexandria"/>
                        </a:rPr>
                        <a:t>Flexibility Level</a:t>
                      </a:r>
                    </a:p>
                  </a:txBody>
                  <a:tcPr anchor="ctr"/>
                </a:tc>
                <a:tc>
                  <a:txBody>
                    <a:bodyPr/>
                    <a:lstStyle/>
                    <a:p>
                      <a:pPr algn="ctr">
                        <a:buNone/>
                      </a:pPr>
                      <a:r>
                        <a:rPr lang="en-US" sz="2000" b="1" dirty="0">
                          <a:latin typeface="Alexandria"/>
                        </a:rPr>
                        <a:t>Challenges</a:t>
                      </a:r>
                    </a:p>
                  </a:txBody>
                  <a:tcPr anchor="ctr"/>
                </a:tc>
                <a:extLst>
                  <a:ext uri="{0D108BD9-81ED-4DB2-BD59-A6C34878D82A}">
                    <a16:rowId xmlns:a16="http://schemas.microsoft.com/office/drawing/2014/main" val="2195634765"/>
                  </a:ext>
                </a:extLst>
              </a:tr>
              <a:tr h="0">
                <a:tc>
                  <a:txBody>
                    <a:bodyPr/>
                    <a:lstStyle/>
                    <a:p>
                      <a:pPr algn="ctr">
                        <a:buNone/>
                      </a:pPr>
                      <a:r>
                        <a:rPr lang="en-US" sz="2000" b="1" dirty="0">
                          <a:latin typeface="Alexandria"/>
                        </a:rPr>
                        <a:t>Continuous Processes</a:t>
                      </a:r>
                      <a:endParaRPr lang="en-US" sz="2000" dirty="0">
                        <a:latin typeface="Alexandria"/>
                      </a:endParaRPr>
                    </a:p>
                  </a:txBody>
                  <a:tcPr anchor="ctr"/>
                </a:tc>
                <a:tc>
                  <a:txBody>
                    <a:bodyPr/>
                    <a:lstStyle/>
                    <a:p>
                      <a:pPr algn="ctr">
                        <a:buNone/>
                      </a:pPr>
                      <a:r>
                        <a:rPr lang="en-US" dirty="0">
                          <a:latin typeface="Alexandria"/>
                        </a:rPr>
                        <a:t>Cleaning, waste management</a:t>
                      </a:r>
                    </a:p>
                  </a:txBody>
                  <a:tcPr anchor="ctr">
                    <a:solidFill>
                      <a:schemeClr val="bg1"/>
                    </a:solidFill>
                  </a:tcPr>
                </a:tc>
                <a:tc>
                  <a:txBody>
                    <a:bodyPr/>
                    <a:lstStyle/>
                    <a:p>
                      <a:pPr algn="ctr">
                        <a:buNone/>
                      </a:pPr>
                      <a:r>
                        <a:rPr lang="en-US" dirty="0">
                          <a:latin typeface="Alexandria"/>
                        </a:rPr>
                        <a:t>Low</a:t>
                      </a:r>
                    </a:p>
                  </a:txBody>
                  <a:tcPr anchor="ctr">
                    <a:solidFill>
                      <a:schemeClr val="bg1"/>
                    </a:solidFill>
                  </a:tcPr>
                </a:tc>
                <a:tc>
                  <a:txBody>
                    <a:bodyPr/>
                    <a:lstStyle/>
                    <a:p>
                      <a:pPr algn="ctr">
                        <a:buNone/>
                      </a:pPr>
                      <a:r>
                        <a:rPr lang="en-US" dirty="0">
                          <a:latin typeface="Alexandria"/>
                        </a:rPr>
                        <a:t>Dependence on key personnel</a:t>
                      </a:r>
                    </a:p>
                  </a:txBody>
                  <a:tcPr anchor="ctr">
                    <a:solidFill>
                      <a:schemeClr val="bg1"/>
                    </a:solidFill>
                  </a:tcPr>
                </a:tc>
                <a:extLst>
                  <a:ext uri="{0D108BD9-81ED-4DB2-BD59-A6C34878D82A}">
                    <a16:rowId xmlns:a16="http://schemas.microsoft.com/office/drawing/2014/main" val="2325043004"/>
                  </a:ext>
                </a:extLst>
              </a:tr>
              <a:tr h="0">
                <a:tc>
                  <a:txBody>
                    <a:bodyPr/>
                    <a:lstStyle/>
                    <a:p>
                      <a:pPr algn="ctr">
                        <a:buNone/>
                      </a:pPr>
                      <a:r>
                        <a:rPr lang="en-US" sz="2000" b="1" dirty="0">
                          <a:latin typeface="Alexandria"/>
                        </a:rPr>
                        <a:t>Periodic Events</a:t>
                      </a:r>
                      <a:endParaRPr lang="en-US" sz="2000" dirty="0">
                        <a:latin typeface="Alexandria"/>
                      </a:endParaRPr>
                    </a:p>
                  </a:txBody>
                  <a:tcPr anchor="ctr"/>
                </a:tc>
                <a:tc>
                  <a:txBody>
                    <a:bodyPr/>
                    <a:lstStyle/>
                    <a:p>
                      <a:pPr algn="ctr">
                        <a:buNone/>
                      </a:pPr>
                      <a:r>
                        <a:rPr lang="en-US">
                          <a:latin typeface="Alexandria"/>
                        </a:rPr>
                        <a:t>Equipment maintenance, routine inspections</a:t>
                      </a:r>
                    </a:p>
                  </a:txBody>
                  <a:tcPr anchor="ctr">
                    <a:solidFill>
                      <a:schemeClr val="bg1"/>
                    </a:solidFill>
                  </a:tcPr>
                </a:tc>
                <a:tc>
                  <a:txBody>
                    <a:bodyPr/>
                    <a:lstStyle/>
                    <a:p>
                      <a:pPr algn="ctr">
                        <a:buNone/>
                      </a:pPr>
                      <a:r>
                        <a:rPr lang="en-US" dirty="0">
                          <a:latin typeface="Alexandria"/>
                        </a:rPr>
                        <a:t>Medium</a:t>
                      </a:r>
                    </a:p>
                  </a:txBody>
                  <a:tcPr anchor="ctr">
                    <a:solidFill>
                      <a:schemeClr val="bg1"/>
                    </a:solidFill>
                  </a:tcPr>
                </a:tc>
                <a:tc>
                  <a:txBody>
                    <a:bodyPr/>
                    <a:lstStyle/>
                    <a:p>
                      <a:pPr algn="ctr">
                        <a:buNone/>
                      </a:pPr>
                      <a:r>
                        <a:rPr lang="en-US" dirty="0">
                          <a:latin typeface="Alexandria"/>
                        </a:rPr>
                        <a:t>Requires coordination with external suppliers</a:t>
                      </a:r>
                    </a:p>
                  </a:txBody>
                  <a:tcPr anchor="ctr">
                    <a:solidFill>
                      <a:schemeClr val="bg1"/>
                    </a:solidFill>
                  </a:tcPr>
                </a:tc>
                <a:extLst>
                  <a:ext uri="{0D108BD9-81ED-4DB2-BD59-A6C34878D82A}">
                    <a16:rowId xmlns:a16="http://schemas.microsoft.com/office/drawing/2014/main" val="2614554406"/>
                  </a:ext>
                </a:extLst>
              </a:tr>
              <a:tr h="0">
                <a:tc>
                  <a:txBody>
                    <a:bodyPr/>
                    <a:lstStyle/>
                    <a:p>
                      <a:pPr algn="ctr">
                        <a:buNone/>
                      </a:pPr>
                      <a:r>
                        <a:rPr lang="en-US" sz="2000" b="1" dirty="0">
                          <a:latin typeface="Alexandria"/>
                        </a:rPr>
                        <a:t>Projects</a:t>
                      </a:r>
                      <a:endParaRPr lang="en-US" sz="2000" dirty="0">
                        <a:latin typeface="Alexandria"/>
                      </a:endParaRPr>
                    </a:p>
                  </a:txBody>
                  <a:tcPr anchor="ctr"/>
                </a:tc>
                <a:tc>
                  <a:txBody>
                    <a:bodyPr/>
                    <a:lstStyle/>
                    <a:p>
                      <a:pPr algn="ctr">
                        <a:buNone/>
                      </a:pPr>
                      <a:r>
                        <a:rPr lang="en-US" dirty="0">
                          <a:latin typeface="Alexandria"/>
                        </a:rPr>
                        <a:t>Construction work, renovations</a:t>
                      </a:r>
                    </a:p>
                  </a:txBody>
                  <a:tcPr anchor="ctr">
                    <a:solidFill>
                      <a:schemeClr val="bg1"/>
                    </a:solidFill>
                  </a:tcPr>
                </a:tc>
                <a:tc>
                  <a:txBody>
                    <a:bodyPr/>
                    <a:lstStyle/>
                    <a:p>
                      <a:pPr algn="ctr">
                        <a:buNone/>
                      </a:pPr>
                      <a:r>
                        <a:rPr lang="en-US" dirty="0">
                          <a:latin typeface="Alexandria"/>
                        </a:rPr>
                        <a:t>High</a:t>
                      </a:r>
                    </a:p>
                  </a:txBody>
                  <a:tcPr anchor="ctr">
                    <a:solidFill>
                      <a:schemeClr val="bg1"/>
                    </a:solidFill>
                  </a:tcPr>
                </a:tc>
                <a:tc>
                  <a:txBody>
                    <a:bodyPr/>
                    <a:lstStyle/>
                    <a:p>
                      <a:pPr algn="ctr">
                        <a:buNone/>
                      </a:pPr>
                      <a:r>
                        <a:rPr lang="en-US" dirty="0">
                          <a:latin typeface="Alexandria"/>
                        </a:rPr>
                        <a:t>Risk of neglecting day-to-day operations</a:t>
                      </a:r>
                    </a:p>
                  </a:txBody>
                  <a:tcPr anchor="ctr">
                    <a:solidFill>
                      <a:schemeClr val="bg1"/>
                    </a:solidFill>
                  </a:tcPr>
                </a:tc>
                <a:extLst>
                  <a:ext uri="{0D108BD9-81ED-4DB2-BD59-A6C34878D82A}">
                    <a16:rowId xmlns:a16="http://schemas.microsoft.com/office/drawing/2014/main" val="2829137563"/>
                  </a:ext>
                </a:extLst>
              </a:tr>
            </a:tbl>
          </a:graphicData>
        </a:graphic>
      </p:graphicFrame>
      <p:grpSp>
        <p:nvGrpSpPr>
          <p:cNvPr id="11" name="Group 10">
            <a:extLst>
              <a:ext uri="{FF2B5EF4-FFF2-40B4-BE49-F238E27FC236}">
                <a16:creationId xmlns:a16="http://schemas.microsoft.com/office/drawing/2014/main" id="{BCC0742C-4F3C-7011-B943-6D8E02C09B58}"/>
              </a:ext>
            </a:extLst>
          </p:cNvPr>
          <p:cNvGrpSpPr/>
          <p:nvPr/>
        </p:nvGrpSpPr>
        <p:grpSpPr>
          <a:xfrm>
            <a:off x="387522" y="5736895"/>
            <a:ext cx="2018288" cy="974236"/>
            <a:chOff x="4058511" y="284181"/>
            <a:chExt cx="2018288" cy="974236"/>
          </a:xfrm>
          <a:solidFill>
            <a:srgbClr val="F7EF81"/>
          </a:solidFill>
        </p:grpSpPr>
        <p:sp>
          <p:nvSpPr>
            <p:cNvPr id="15" name="Oval 14">
              <a:extLst>
                <a:ext uri="{FF2B5EF4-FFF2-40B4-BE49-F238E27FC236}">
                  <a16:creationId xmlns:a16="http://schemas.microsoft.com/office/drawing/2014/main" id="{BB038781-A202-D64B-A963-AAF770CE29EC}"/>
                </a:ext>
              </a:extLst>
            </p:cNvPr>
            <p:cNvSpPr/>
            <p:nvPr/>
          </p:nvSpPr>
          <p:spPr>
            <a:xfrm>
              <a:off x="4058511" y="284181"/>
              <a:ext cx="2018288" cy="974236"/>
            </a:xfrm>
            <a:prstGeom prst="ellipse">
              <a:avLst/>
            </a:prstGeom>
            <a:grpFill/>
            <a:ln>
              <a:solidFill>
                <a:schemeClr val="accent4"/>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6" name="Oval 4">
              <a:extLst>
                <a:ext uri="{FF2B5EF4-FFF2-40B4-BE49-F238E27FC236}">
                  <a16:creationId xmlns:a16="http://schemas.microsoft.com/office/drawing/2014/main" id="{4245D3DB-0A8E-64DB-8355-D4050F3CD2E7}"/>
                </a:ext>
              </a:extLst>
            </p:cNvPr>
            <p:cNvSpPr txBox="1"/>
            <p:nvPr/>
          </p:nvSpPr>
          <p:spPr>
            <a:xfrm>
              <a:off x="4354082" y="426855"/>
              <a:ext cx="1427146" cy="688888"/>
            </a:xfrm>
            <a:prstGeom prst="rect">
              <a:avLst/>
            </a:prstGeom>
            <a:grpFill/>
            <a:ln>
              <a:noFill/>
            </a:ln>
          </p:spPr>
          <p:style>
            <a:lnRef idx="0">
              <a:scrgbClr r="0" g="0" b="0"/>
            </a:lnRef>
            <a:fillRef idx="0">
              <a:scrgbClr r="0" g="0" b="0"/>
            </a:fillRef>
            <a:effectRef idx="0">
              <a:scrgbClr r="0" g="0" b="0"/>
            </a:effectRef>
            <a:fontRef idx="minor">
              <a:schemeClr val="lt1"/>
            </a:fontRef>
          </p:style>
          <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accent4">
                      <a:lumMod val="50000"/>
                    </a:schemeClr>
                  </a:solidFill>
                  <a:latin typeface="Alexandria"/>
                </a:rPr>
                <a:t>Large organizations</a:t>
              </a:r>
            </a:p>
          </p:txBody>
        </p:sp>
      </p:grpSp>
      <p:grpSp>
        <p:nvGrpSpPr>
          <p:cNvPr id="12" name="Group 11">
            <a:extLst>
              <a:ext uri="{FF2B5EF4-FFF2-40B4-BE49-F238E27FC236}">
                <a16:creationId xmlns:a16="http://schemas.microsoft.com/office/drawing/2014/main" id="{0434BB95-C204-6A20-C309-447DD3F9DE4D}"/>
              </a:ext>
            </a:extLst>
          </p:cNvPr>
          <p:cNvGrpSpPr/>
          <p:nvPr/>
        </p:nvGrpSpPr>
        <p:grpSpPr>
          <a:xfrm>
            <a:off x="460970" y="4189119"/>
            <a:ext cx="1871393" cy="974236"/>
            <a:chOff x="1769013" y="284197"/>
            <a:chExt cx="1871393" cy="974236"/>
          </a:xfrm>
        </p:grpSpPr>
        <p:sp>
          <p:nvSpPr>
            <p:cNvPr id="13" name="Oval 12">
              <a:extLst>
                <a:ext uri="{FF2B5EF4-FFF2-40B4-BE49-F238E27FC236}">
                  <a16:creationId xmlns:a16="http://schemas.microsoft.com/office/drawing/2014/main" id="{BDDFCAB0-897B-C7F9-C136-F290D4A1F920}"/>
                </a:ext>
              </a:extLst>
            </p:cNvPr>
            <p:cNvSpPr/>
            <p:nvPr/>
          </p:nvSpPr>
          <p:spPr>
            <a:xfrm>
              <a:off x="1769013" y="284197"/>
              <a:ext cx="1871393" cy="974236"/>
            </a:xfrm>
            <a:prstGeom prst="ellipse">
              <a:avLst/>
            </a:prstGeom>
            <a:solidFill>
              <a:srgbClr val="EBFFFF"/>
            </a:solidFill>
            <a:ln>
              <a:solidFill>
                <a:schemeClr val="accent1"/>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14" name="Oval 6">
              <a:extLst>
                <a:ext uri="{FF2B5EF4-FFF2-40B4-BE49-F238E27FC236}">
                  <a16:creationId xmlns:a16="http://schemas.microsoft.com/office/drawing/2014/main" id="{0B39DA08-B9DB-49CF-FFCB-07632D8DE933}"/>
                </a:ext>
              </a:extLst>
            </p:cNvPr>
            <p:cNvSpPr txBox="1"/>
            <p:nvPr/>
          </p:nvSpPr>
          <p:spPr>
            <a:xfrm>
              <a:off x="2043072" y="426871"/>
              <a:ext cx="1323275" cy="688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rgbClr val="002060"/>
                  </a:solidFill>
                  <a:latin typeface="Alexandria"/>
                </a:rPr>
                <a:t>Small organizations</a:t>
              </a:r>
              <a:endParaRPr lang="en-US" sz="1800" kern="1200" dirty="0">
                <a:solidFill>
                  <a:srgbClr val="002060"/>
                </a:solidFill>
                <a:latin typeface="Alexandria"/>
              </a:endParaRPr>
            </a:p>
          </p:txBody>
        </p:sp>
      </p:grpSp>
      <p:sp>
        <p:nvSpPr>
          <p:cNvPr id="17" name="TextBox 16">
            <a:extLst>
              <a:ext uri="{FF2B5EF4-FFF2-40B4-BE49-F238E27FC236}">
                <a16:creationId xmlns:a16="http://schemas.microsoft.com/office/drawing/2014/main" id="{7DF704E1-7F8D-C94A-F3EB-51BE0119B9E9}"/>
              </a:ext>
            </a:extLst>
          </p:cNvPr>
          <p:cNvSpPr txBox="1"/>
          <p:nvPr/>
        </p:nvSpPr>
        <p:spPr>
          <a:xfrm>
            <a:off x="2485572" y="4283667"/>
            <a:ext cx="3658756" cy="646331"/>
          </a:xfrm>
          <a:prstGeom prst="rect">
            <a:avLst/>
          </a:prstGeom>
          <a:solidFill>
            <a:schemeClr val="bg1"/>
          </a:solidFill>
          <a:ln>
            <a:solidFill>
              <a:schemeClr val="accent1"/>
            </a:solidFill>
          </a:ln>
        </p:spPr>
        <p:txBody>
          <a:bodyPr wrap="square">
            <a:spAutoFit/>
          </a:bodyPr>
          <a:lstStyle/>
          <a:p>
            <a:pPr algn="ctr">
              <a:buNone/>
            </a:pPr>
            <a:r>
              <a:rPr lang="en-US" sz="1800" dirty="0">
                <a:latin typeface="Alexandria"/>
              </a:rPr>
              <a:t>Can rely on continuous processes with high adaptability to changes</a:t>
            </a:r>
          </a:p>
        </p:txBody>
      </p:sp>
      <p:sp>
        <p:nvSpPr>
          <p:cNvPr id="18" name="TextBox 17">
            <a:extLst>
              <a:ext uri="{FF2B5EF4-FFF2-40B4-BE49-F238E27FC236}">
                <a16:creationId xmlns:a16="http://schemas.microsoft.com/office/drawing/2014/main" id="{F6D0AA79-2872-C6F2-1097-5B9D7342BC6D}"/>
              </a:ext>
            </a:extLst>
          </p:cNvPr>
          <p:cNvSpPr txBox="1"/>
          <p:nvPr/>
        </p:nvSpPr>
        <p:spPr>
          <a:xfrm>
            <a:off x="2485572" y="5772511"/>
            <a:ext cx="3658756" cy="923330"/>
          </a:xfrm>
          <a:prstGeom prst="rect">
            <a:avLst/>
          </a:prstGeom>
          <a:solidFill>
            <a:schemeClr val="bg1"/>
          </a:solidFill>
          <a:ln>
            <a:solidFill>
              <a:schemeClr val="accent4"/>
            </a:solidFill>
          </a:ln>
        </p:spPr>
        <p:txBody>
          <a:bodyPr wrap="square">
            <a:spAutoFit/>
          </a:bodyPr>
          <a:lstStyle/>
          <a:p>
            <a:pPr algn="ctr">
              <a:buNone/>
            </a:pPr>
            <a:r>
              <a:rPr lang="en-US" sz="1800" dirty="0">
                <a:latin typeface="Alexandria"/>
              </a:rPr>
              <a:t>Require more complex structures to manage projects and periodic events effectively.</a:t>
            </a:r>
          </a:p>
        </p:txBody>
      </p:sp>
      <p:sp>
        <p:nvSpPr>
          <p:cNvPr id="19" name="TextBox 18">
            <a:extLst>
              <a:ext uri="{FF2B5EF4-FFF2-40B4-BE49-F238E27FC236}">
                <a16:creationId xmlns:a16="http://schemas.microsoft.com/office/drawing/2014/main" id="{761F7219-6642-CEF5-3944-3D7BF417C34B}"/>
              </a:ext>
            </a:extLst>
          </p:cNvPr>
          <p:cNvSpPr txBox="1"/>
          <p:nvPr/>
        </p:nvSpPr>
        <p:spPr>
          <a:xfrm>
            <a:off x="6096000" y="4193316"/>
            <a:ext cx="5635030" cy="2341126"/>
          </a:xfrm>
          <a:prstGeom prst="star8">
            <a:avLst/>
          </a:prstGeom>
          <a:solidFill>
            <a:schemeClr val="bg1"/>
          </a:solidFill>
          <a:ln>
            <a:solidFill>
              <a:srgbClr val="FF3399"/>
            </a:solidFill>
          </a:ln>
        </p:spPr>
        <p:txBody>
          <a:bodyPr wrap="square">
            <a:spAutoFit/>
          </a:bodyPr>
          <a:lstStyle/>
          <a:p>
            <a:pPr algn="ctr"/>
            <a:r>
              <a:rPr lang="en-US" sz="2000" b="1" dirty="0">
                <a:solidFill>
                  <a:srgbClr val="FF3399"/>
                </a:solidFill>
                <a:latin typeface="Alexandria"/>
              </a:rPr>
              <a:t>Balancing projects and daily operations: </a:t>
            </a:r>
            <a:r>
              <a:rPr lang="en-US" sz="2000" dirty="0">
                <a:latin typeface="Alexandria"/>
              </a:rPr>
              <a:t>Day-to-day operations must not be neglected in favor of projects, as this can lead to financial, health, and safety risks.</a:t>
            </a:r>
            <a:endParaRPr lang="en-US" sz="2000" b="1" dirty="0">
              <a:solidFill>
                <a:srgbClr val="C00000"/>
              </a:solidFill>
              <a:latin typeface="Alexandria"/>
            </a:endParaRPr>
          </a:p>
        </p:txBody>
      </p:sp>
      <p:sp>
        <p:nvSpPr>
          <p:cNvPr id="20" name="Rectangle 1">
            <a:extLst>
              <a:ext uri="{FF2B5EF4-FFF2-40B4-BE49-F238E27FC236}">
                <a16:creationId xmlns:a16="http://schemas.microsoft.com/office/drawing/2014/main" id="{F15C3E85-F15F-925B-54BC-CF668CC0AFAA}"/>
              </a:ext>
            </a:extLst>
          </p:cNvPr>
          <p:cNvSpPr>
            <a:spLocks noChangeArrowheads="1"/>
          </p:cNvSpPr>
          <p:nvPr/>
        </p:nvSpPr>
        <p:spPr bwMode="auto">
          <a:xfrm>
            <a:off x="4616250" y="1623363"/>
            <a:ext cx="216764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2000" b="1" i="0" u="none" strike="noStrike" cap="none" normalizeH="0" baseline="0" dirty="0">
                <a:ln>
                  <a:noFill/>
                </a:ln>
                <a:solidFill>
                  <a:schemeClr val="tx1"/>
                </a:solidFill>
                <a:effectLst/>
                <a:latin typeface="Alexandria"/>
              </a:rPr>
              <a:t>Types of Processes</a:t>
            </a:r>
          </a:p>
        </p:txBody>
      </p:sp>
    </p:spTree>
    <p:extLst>
      <p:ext uri="{BB962C8B-B14F-4D97-AF65-F5344CB8AC3E}">
        <p14:creationId xmlns:p14="http://schemas.microsoft.com/office/powerpoint/2010/main" val="98168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1+#ppt_w/2"/>
                                          </p:val>
                                        </p:tav>
                                        <p:tav tm="100000">
                                          <p:val>
                                            <p:strVal val="#ppt_x"/>
                                          </p:val>
                                        </p:tav>
                                      </p:tavLst>
                                    </p:anim>
                                    <p:anim calcmode="lin" valueType="num">
                                      <p:cBhvr additive="base">
                                        <p:cTn id="34"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1+#ppt_w/2"/>
                                          </p:val>
                                        </p:tav>
                                        <p:tav tm="100000">
                                          <p:val>
                                            <p:strVal val="#ppt_x"/>
                                          </p:val>
                                        </p:tav>
                                      </p:tavLst>
                                    </p:anim>
                                    <p:anim calcmode="lin" valueType="num">
                                      <p:cBhvr additive="base">
                                        <p:cTn id="40"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animBg="1"/>
      <p:bldP spid="18" grpId="0" animBg="1"/>
      <p:bldP spid="19" grpId="0" animBg="1"/>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FACED-F6D8-1FFC-4E49-E5CCB3B928A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279D290-F3C5-7BA2-4553-AAAD51C9580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BEAAC8F-23F0-3614-118D-368F92C7A7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C0CDDAB-39FD-DAF9-9064-C7E1E987D9CD}"/>
              </a:ext>
            </a:extLst>
          </p:cNvPr>
          <p:cNvSpPr txBox="1"/>
          <p:nvPr/>
        </p:nvSpPr>
        <p:spPr>
          <a:xfrm>
            <a:off x="4014043" y="577351"/>
            <a:ext cx="532229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Management Organization</a:t>
            </a:r>
          </a:p>
        </p:txBody>
      </p:sp>
      <p:sp>
        <p:nvSpPr>
          <p:cNvPr id="10" name="Rectangle: Folded Corner 9">
            <a:extLst>
              <a:ext uri="{FF2B5EF4-FFF2-40B4-BE49-F238E27FC236}">
                <a16:creationId xmlns:a16="http://schemas.microsoft.com/office/drawing/2014/main" id="{92E43E33-C08E-EC26-4C13-D196C9199E7A}"/>
              </a:ext>
            </a:extLst>
          </p:cNvPr>
          <p:cNvSpPr/>
          <p:nvPr/>
        </p:nvSpPr>
        <p:spPr>
          <a:xfrm>
            <a:off x="2052687" y="1100571"/>
            <a:ext cx="9007232" cy="584975"/>
          </a:xfrm>
          <a:prstGeom prst="foldedCorner">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sz="2200" b="1" dirty="0">
                <a:solidFill>
                  <a:srgbClr val="C00000"/>
                </a:solidFill>
                <a:latin typeface="Alexandria"/>
              </a:rPr>
              <a:t>Dynamic Capabilities</a:t>
            </a:r>
            <a:endParaRPr lang="en-US" sz="2200" b="1" dirty="0">
              <a:solidFill>
                <a:srgbClr val="C00000"/>
              </a:solidFill>
            </a:endParaRPr>
          </a:p>
        </p:txBody>
      </p:sp>
      <p:sp>
        <p:nvSpPr>
          <p:cNvPr id="20" name="TextBox 19">
            <a:extLst>
              <a:ext uri="{FF2B5EF4-FFF2-40B4-BE49-F238E27FC236}">
                <a16:creationId xmlns:a16="http://schemas.microsoft.com/office/drawing/2014/main" id="{3B0B1DC3-9AC0-BCDA-94B1-5C4FD874C01D}"/>
              </a:ext>
            </a:extLst>
          </p:cNvPr>
          <p:cNvSpPr txBox="1"/>
          <p:nvPr/>
        </p:nvSpPr>
        <p:spPr>
          <a:xfrm>
            <a:off x="0" y="2006498"/>
            <a:ext cx="1979874" cy="595089"/>
          </a:xfrm>
          <a:prstGeom prst="ellipse">
            <a:avLst/>
          </a:prstGeom>
          <a:solidFill>
            <a:srgbClr val="EBFFFF"/>
          </a:solidFill>
          <a:ln>
            <a:solidFill>
              <a:schemeClr val="accent1">
                <a:lumMod val="60000"/>
                <a:lumOff val="40000"/>
              </a:schemeClr>
            </a:solidFill>
          </a:ln>
        </p:spPr>
        <p:txBody>
          <a:bodyPr wrap="square">
            <a:spAutoFit/>
          </a:bodyPr>
          <a:lstStyle/>
          <a:p>
            <a:pPr algn="ctr">
              <a:lnSpc>
                <a:spcPct val="114000"/>
              </a:lnSpc>
              <a:defRPr/>
            </a:pPr>
            <a:r>
              <a:rPr lang="en-US" sz="2000" b="1" dirty="0">
                <a:solidFill>
                  <a:srgbClr val="C00000"/>
                </a:solidFill>
                <a:latin typeface="Alexandria"/>
              </a:rPr>
              <a:t>Definition</a:t>
            </a:r>
          </a:p>
        </p:txBody>
      </p:sp>
      <p:sp>
        <p:nvSpPr>
          <p:cNvPr id="21" name="Rectangle: Folded Corner 20">
            <a:extLst>
              <a:ext uri="{FF2B5EF4-FFF2-40B4-BE49-F238E27FC236}">
                <a16:creationId xmlns:a16="http://schemas.microsoft.com/office/drawing/2014/main" id="{B5254E30-5050-A61C-8FAA-E973511A67BA}"/>
              </a:ext>
            </a:extLst>
          </p:cNvPr>
          <p:cNvSpPr/>
          <p:nvPr/>
        </p:nvSpPr>
        <p:spPr>
          <a:xfrm>
            <a:off x="2042508" y="1948648"/>
            <a:ext cx="9725996" cy="7579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dirty="0">
                <a:solidFill>
                  <a:prstClr val="black"/>
                </a:solidFill>
                <a:latin typeface="Alexandria"/>
              </a:rPr>
              <a:t>The organization's ability to integrate and reconfigure its internal and external capabilities to adapt to rapid changes in the environment.</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3" name="TextBox 22">
            <a:extLst>
              <a:ext uri="{FF2B5EF4-FFF2-40B4-BE49-F238E27FC236}">
                <a16:creationId xmlns:a16="http://schemas.microsoft.com/office/drawing/2014/main" id="{3C27820F-D8BD-28C4-57B9-A6AB68185EBA}"/>
              </a:ext>
            </a:extLst>
          </p:cNvPr>
          <p:cNvSpPr txBox="1"/>
          <p:nvPr/>
        </p:nvSpPr>
        <p:spPr>
          <a:xfrm>
            <a:off x="8117305" y="2837129"/>
            <a:ext cx="4074695" cy="3420130"/>
          </a:xfrm>
          <a:prstGeom prst="cloud">
            <a:avLst/>
          </a:prstGeom>
          <a:solidFill>
            <a:srgbClr val="F7EF81"/>
          </a:solidFill>
          <a:ln>
            <a:solidFill>
              <a:schemeClr val="accent4"/>
            </a:solidFill>
          </a:ln>
        </p:spPr>
        <p:txBody>
          <a:bodyPr wrap="square">
            <a:spAutoFit/>
          </a:bodyPr>
          <a:lstStyle/>
          <a:p>
            <a:pPr algn="ctr"/>
            <a:r>
              <a:rPr lang="en-US" sz="2000" dirty="0">
                <a:latin typeface="Alexandria"/>
              </a:rPr>
              <a:t>Dynamic capabilities are </a:t>
            </a:r>
            <a:r>
              <a:rPr lang="en-US" sz="2000" b="1" dirty="0">
                <a:latin typeface="Alexandria"/>
              </a:rPr>
              <a:t>developed, not acquired</a:t>
            </a:r>
            <a:r>
              <a:rPr lang="en-US" sz="2000" dirty="0">
                <a:latin typeface="Alexandria"/>
              </a:rPr>
              <a:t>, and are deeply rooted in organizational processes and historical paths.</a:t>
            </a:r>
          </a:p>
        </p:txBody>
      </p:sp>
      <p:sp>
        <p:nvSpPr>
          <p:cNvPr id="24" name="Rectangle: Folded Corner 23">
            <a:extLst>
              <a:ext uri="{FF2B5EF4-FFF2-40B4-BE49-F238E27FC236}">
                <a16:creationId xmlns:a16="http://schemas.microsoft.com/office/drawing/2014/main" id="{DDDDB759-CCD0-79EA-0507-1A8AFDE75718}"/>
              </a:ext>
            </a:extLst>
          </p:cNvPr>
          <p:cNvSpPr/>
          <p:nvPr/>
        </p:nvSpPr>
        <p:spPr>
          <a:xfrm>
            <a:off x="2293318" y="2969693"/>
            <a:ext cx="5845133" cy="899040"/>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dirty="0">
                <a:solidFill>
                  <a:prstClr val="black"/>
                </a:solidFill>
                <a:latin typeface="Alexandria"/>
              </a:rPr>
              <a:t>Facility management must be able to anticipate and respond to changes in the core business of the client organization.</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25" name="Group 24">
            <a:extLst>
              <a:ext uri="{FF2B5EF4-FFF2-40B4-BE49-F238E27FC236}">
                <a16:creationId xmlns:a16="http://schemas.microsoft.com/office/drawing/2014/main" id="{53B4244D-8BDA-EEC1-0903-50BDA8BEC24D}"/>
              </a:ext>
            </a:extLst>
          </p:cNvPr>
          <p:cNvGrpSpPr/>
          <p:nvPr/>
        </p:nvGrpSpPr>
        <p:grpSpPr>
          <a:xfrm>
            <a:off x="0" y="5640706"/>
            <a:ext cx="2000279" cy="969081"/>
            <a:chOff x="3910676" y="2056018"/>
            <a:chExt cx="1766208" cy="969081"/>
          </a:xfrm>
        </p:grpSpPr>
        <p:sp>
          <p:nvSpPr>
            <p:cNvPr id="26" name="Rectangle 25">
              <a:extLst>
                <a:ext uri="{FF2B5EF4-FFF2-40B4-BE49-F238E27FC236}">
                  <a16:creationId xmlns:a16="http://schemas.microsoft.com/office/drawing/2014/main" id="{59C36AC5-DD5F-D7CF-0390-B6AADB64126D}"/>
                </a:ext>
              </a:extLst>
            </p:cNvPr>
            <p:cNvSpPr/>
            <p:nvPr/>
          </p:nvSpPr>
          <p:spPr>
            <a:xfrm>
              <a:off x="3910676" y="2086053"/>
              <a:ext cx="1748510" cy="939046"/>
            </a:xfrm>
            <a:prstGeom prst="rect">
              <a:avLst/>
            </a:prstGeom>
            <a:solidFill>
              <a:srgbClr val="FF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27" name="TextBox 26">
              <a:extLst>
                <a:ext uri="{FF2B5EF4-FFF2-40B4-BE49-F238E27FC236}">
                  <a16:creationId xmlns:a16="http://schemas.microsoft.com/office/drawing/2014/main" id="{69E37872-B4DB-1D58-F989-A1D5B0C2CCE8}"/>
                </a:ext>
              </a:extLst>
            </p:cNvPr>
            <p:cNvSpPr txBox="1"/>
            <p:nvPr/>
          </p:nvSpPr>
          <p:spPr>
            <a:xfrm>
              <a:off x="3928374" y="2056018"/>
              <a:ext cx="1748510" cy="939046"/>
            </a:xfrm>
            <a:prstGeom prst="rect">
              <a:avLst/>
            </a:prstGeom>
            <a:solidFill>
              <a:srgbClr val="FFFF00"/>
            </a:solid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tx1"/>
                  </a:solidFill>
                </a:rPr>
                <a:t>Balancing Flexibility and Stability::</a:t>
              </a:r>
            </a:p>
          </p:txBody>
        </p:sp>
      </p:grpSp>
      <p:sp>
        <p:nvSpPr>
          <p:cNvPr id="28" name="Rectangle: Folded Corner 27">
            <a:extLst>
              <a:ext uri="{FF2B5EF4-FFF2-40B4-BE49-F238E27FC236}">
                <a16:creationId xmlns:a16="http://schemas.microsoft.com/office/drawing/2014/main" id="{CFDAD543-39C5-D553-DD7E-908CB330A0DF}"/>
              </a:ext>
            </a:extLst>
          </p:cNvPr>
          <p:cNvSpPr/>
          <p:nvPr/>
        </p:nvSpPr>
        <p:spPr>
          <a:xfrm>
            <a:off x="2293318" y="4250091"/>
            <a:ext cx="5845133" cy="994251"/>
          </a:xfrm>
          <a:prstGeom prst="foldedCorner">
            <a:avLst/>
          </a:prstGeom>
          <a:solidFill>
            <a:schemeClr val="bg1"/>
          </a:solidFill>
          <a:ln w="38100">
            <a:solidFill>
              <a:srgbClr val="F0748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Low">
              <a:lnSpc>
                <a:spcPct val="110000"/>
              </a:lnSpc>
              <a:buFont typeface="Wingdings" panose="05000000000000000000" pitchFamily="2" charset="2"/>
              <a:buChar char="Ø"/>
              <a:defRPr/>
            </a:pPr>
            <a:endParaRPr lang="en-US" dirty="0">
              <a:solidFill>
                <a:prstClr val="black"/>
              </a:solidFill>
              <a:latin typeface="Alexandria"/>
            </a:endParaRPr>
          </a:p>
          <a:p>
            <a:pPr marL="285750" lvl="0" indent="-285750" algn="justLow">
              <a:lnSpc>
                <a:spcPct val="110000"/>
              </a:lnSpc>
              <a:buFont typeface="Wingdings" panose="05000000000000000000" pitchFamily="2" charset="2"/>
              <a:buChar char="Ø"/>
              <a:defRPr/>
            </a:pPr>
            <a:r>
              <a:rPr lang="en-US" dirty="0">
                <a:solidFill>
                  <a:prstClr val="black"/>
                </a:solidFill>
                <a:latin typeface="Alexandria"/>
              </a:rPr>
              <a:t>Collaborate with the client organization to enhance service performance and user satisfaction.</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9" name="Rectangle: Folded Corner 28">
            <a:extLst>
              <a:ext uri="{FF2B5EF4-FFF2-40B4-BE49-F238E27FC236}">
                <a16:creationId xmlns:a16="http://schemas.microsoft.com/office/drawing/2014/main" id="{6AD54820-7DA3-1632-3B85-DB5CE66BE672}"/>
              </a:ext>
            </a:extLst>
          </p:cNvPr>
          <p:cNvSpPr/>
          <p:nvPr/>
        </p:nvSpPr>
        <p:spPr>
          <a:xfrm>
            <a:off x="2293318" y="5625700"/>
            <a:ext cx="5845133" cy="939046"/>
          </a:xfrm>
          <a:prstGeom prst="foldedCorner">
            <a:avLst/>
          </a:prstGeom>
          <a:solidFill>
            <a:schemeClr val="bg1"/>
          </a:solidFill>
          <a:ln w="381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dirty="0">
                <a:solidFill>
                  <a:prstClr val="black"/>
                </a:solidFill>
                <a:latin typeface="Alexandria"/>
              </a:rPr>
              <a:t>Avoid rigid structures that hinder change, but also prevent organizational chaos.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30" name="Group 29">
            <a:extLst>
              <a:ext uri="{FF2B5EF4-FFF2-40B4-BE49-F238E27FC236}">
                <a16:creationId xmlns:a16="http://schemas.microsoft.com/office/drawing/2014/main" id="{C0ABAA13-733A-02E3-A5F0-FC8AD0493449}"/>
              </a:ext>
            </a:extLst>
          </p:cNvPr>
          <p:cNvGrpSpPr/>
          <p:nvPr/>
        </p:nvGrpSpPr>
        <p:grpSpPr>
          <a:xfrm>
            <a:off x="20044" y="2937609"/>
            <a:ext cx="2152710" cy="931737"/>
            <a:chOff x="6030201" y="2728809"/>
            <a:chExt cx="1880720" cy="931737"/>
          </a:xfrm>
        </p:grpSpPr>
        <p:sp>
          <p:nvSpPr>
            <p:cNvPr id="31" name="Rectangle 30">
              <a:extLst>
                <a:ext uri="{FF2B5EF4-FFF2-40B4-BE49-F238E27FC236}">
                  <a16:creationId xmlns:a16="http://schemas.microsoft.com/office/drawing/2014/main" id="{D590A65D-E466-DAE0-023A-09CE8A645006}"/>
                </a:ext>
              </a:extLst>
            </p:cNvPr>
            <p:cNvSpPr/>
            <p:nvPr/>
          </p:nvSpPr>
          <p:spPr>
            <a:xfrm>
              <a:off x="6030202" y="2728809"/>
              <a:ext cx="1748510" cy="931737"/>
            </a:xfrm>
            <a:prstGeom prst="rect">
              <a:avLst/>
            </a:prstGeom>
            <a:solidFill>
              <a:srgbClr val="CC99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2" name="TextBox 31">
              <a:extLst>
                <a:ext uri="{FF2B5EF4-FFF2-40B4-BE49-F238E27FC236}">
                  <a16:creationId xmlns:a16="http://schemas.microsoft.com/office/drawing/2014/main" id="{B3EC1185-7345-F55C-05DC-06BD5636FE8A}"/>
                </a:ext>
              </a:extLst>
            </p:cNvPr>
            <p:cNvSpPr txBox="1"/>
            <p:nvPr/>
          </p:nvSpPr>
          <p:spPr>
            <a:xfrm>
              <a:off x="6030201" y="2728809"/>
              <a:ext cx="1880720" cy="93173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Adaptation to Change</a:t>
              </a:r>
              <a:endParaRPr kumimoji="0" lang="en-US" sz="1300" b="0" i="0" u="none" strike="noStrike" kern="1200" cap="none" spc="0" normalizeH="0" baseline="0" noProof="0" dirty="0">
                <a:ln>
                  <a:noFill/>
                </a:ln>
                <a:solidFill>
                  <a:prstClr val="black"/>
                </a:solidFill>
                <a:effectLst/>
                <a:uLnTx/>
                <a:uFillTx/>
                <a:latin typeface="Alexandria"/>
                <a:ea typeface="+mn-ea"/>
                <a:cs typeface="+mn-cs"/>
              </a:endParaRPr>
            </a:p>
          </p:txBody>
        </p:sp>
      </p:grpSp>
      <p:grpSp>
        <p:nvGrpSpPr>
          <p:cNvPr id="33" name="Group 32">
            <a:extLst>
              <a:ext uri="{FF2B5EF4-FFF2-40B4-BE49-F238E27FC236}">
                <a16:creationId xmlns:a16="http://schemas.microsoft.com/office/drawing/2014/main" id="{4D84700D-26E5-8621-C636-911942845012}"/>
              </a:ext>
            </a:extLst>
          </p:cNvPr>
          <p:cNvGrpSpPr/>
          <p:nvPr/>
        </p:nvGrpSpPr>
        <p:grpSpPr>
          <a:xfrm>
            <a:off x="20043" y="4263666"/>
            <a:ext cx="2000279" cy="978851"/>
            <a:chOff x="2104832" y="2728809"/>
            <a:chExt cx="1431627" cy="978851"/>
          </a:xfrm>
          <a:solidFill>
            <a:srgbClr val="F0748F"/>
          </a:solidFill>
        </p:grpSpPr>
        <p:sp>
          <p:nvSpPr>
            <p:cNvPr id="34" name="Rectangle 33">
              <a:extLst>
                <a:ext uri="{FF2B5EF4-FFF2-40B4-BE49-F238E27FC236}">
                  <a16:creationId xmlns:a16="http://schemas.microsoft.com/office/drawing/2014/main" id="{62E2B9F4-0C16-3AF7-4A3C-F7E22C847C66}"/>
                </a:ext>
              </a:extLst>
            </p:cNvPr>
            <p:cNvSpPr/>
            <p:nvPr/>
          </p:nvSpPr>
          <p:spPr>
            <a:xfrm>
              <a:off x="2104832" y="2728809"/>
              <a:ext cx="1431627" cy="978851"/>
            </a:xfrm>
            <a:prstGeom prst="rect">
              <a:avLst/>
            </a:prstGeom>
            <a:grp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txBody>
            <a:bodyPr/>
            <a:lstStyle/>
            <a:p>
              <a:endParaRPr lang="en-US"/>
            </a:p>
          </p:txBody>
        </p:sp>
        <p:sp>
          <p:nvSpPr>
            <p:cNvPr id="35" name="TextBox 34">
              <a:extLst>
                <a:ext uri="{FF2B5EF4-FFF2-40B4-BE49-F238E27FC236}">
                  <a16:creationId xmlns:a16="http://schemas.microsoft.com/office/drawing/2014/main" id="{DFFB418A-7EA9-2BF5-1071-42772FC709AB}"/>
                </a:ext>
              </a:extLst>
            </p:cNvPr>
            <p:cNvSpPr txBox="1"/>
            <p:nvPr/>
          </p:nvSpPr>
          <p:spPr>
            <a:xfrm>
              <a:off x="2104832" y="2728809"/>
              <a:ext cx="1431627" cy="97885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Innovation and Continuous Improvement:</a:t>
              </a:r>
            </a:p>
          </p:txBody>
        </p:sp>
      </p:grpSp>
    </p:spTree>
    <p:extLst>
      <p:ext uri="{BB962C8B-B14F-4D97-AF65-F5344CB8AC3E}">
        <p14:creationId xmlns:p14="http://schemas.microsoft.com/office/powerpoint/2010/main" val="369989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ppt_x"/>
                                          </p:val>
                                        </p:tav>
                                        <p:tav tm="100000">
                                          <p:val>
                                            <p:strVal val="#ppt_x"/>
                                          </p:val>
                                        </p:tav>
                                      </p:tavLst>
                                    </p:anim>
                                    <p:anim calcmode="lin" valueType="num">
                                      <p:cBhvr additive="base">
                                        <p:cTn id="2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ppt_x"/>
                                          </p:val>
                                        </p:tav>
                                        <p:tav tm="100000">
                                          <p:val>
                                            <p:strVal val="#ppt_x"/>
                                          </p:val>
                                        </p:tav>
                                      </p:tavLst>
                                    </p:anim>
                                    <p:anim calcmode="lin" valueType="num">
                                      <p:cBhvr additive="base">
                                        <p:cTn id="3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500" fill="hold"/>
                                        <p:tgtEl>
                                          <p:spTgt spid="28"/>
                                        </p:tgtEl>
                                        <p:attrNameLst>
                                          <p:attrName>ppt_x</p:attrName>
                                        </p:attrNameLst>
                                      </p:cBhvr>
                                      <p:tavLst>
                                        <p:tav tm="0">
                                          <p:val>
                                            <p:strVal val="#ppt_x"/>
                                          </p:val>
                                        </p:tav>
                                        <p:tav tm="100000">
                                          <p:val>
                                            <p:strVal val="#ppt_x"/>
                                          </p:val>
                                        </p:tav>
                                      </p:tavLst>
                                    </p:anim>
                                    <p:anim calcmode="lin" valueType="num">
                                      <p:cBhvr additive="base">
                                        <p:cTn id="4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ppt_x"/>
                                          </p:val>
                                        </p:tav>
                                        <p:tav tm="100000">
                                          <p:val>
                                            <p:strVal val="#ppt_x"/>
                                          </p:val>
                                        </p:tav>
                                      </p:tavLst>
                                    </p:anim>
                                    <p:anim calcmode="lin" valueType="num">
                                      <p:cBhvr additive="base">
                                        <p:cTn id="6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0" grpId="0" animBg="1"/>
      <p:bldP spid="21" grpId="0" animBg="1"/>
      <p:bldP spid="23" grpId="0" animBg="1"/>
      <p:bldP spid="24" grpId="0" animBg="1"/>
      <p:bldP spid="28" grpId="0" animBg="1"/>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CF704-AE46-0B60-460B-4317EFE8D52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9C6A0F4-8B3B-8B10-AA74-035523B70AE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E30235A-1FF2-9310-D14E-4E563AD109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031C7C1E-1195-AE35-33EB-6CC8DB2CE455}"/>
              </a:ext>
            </a:extLst>
          </p:cNvPr>
          <p:cNvSpPr txBox="1"/>
          <p:nvPr/>
        </p:nvSpPr>
        <p:spPr>
          <a:xfrm>
            <a:off x="134220" y="1611710"/>
            <a:ext cx="1979874" cy="595089"/>
          </a:xfrm>
          <a:prstGeom prst="ellipse">
            <a:avLst/>
          </a:prstGeom>
          <a:solidFill>
            <a:srgbClr val="EBFFFF"/>
          </a:solidFill>
          <a:ln>
            <a:solidFill>
              <a:schemeClr val="accent1">
                <a:lumMod val="60000"/>
                <a:lumOff val="40000"/>
              </a:schemeClr>
            </a:solidFill>
          </a:ln>
        </p:spPr>
        <p:txBody>
          <a:bodyPr wrap="square">
            <a:spAutoFit/>
          </a:bodyPr>
          <a:lstStyle/>
          <a:p>
            <a:pPr algn="ctr">
              <a:lnSpc>
                <a:spcPct val="114000"/>
              </a:lnSpc>
              <a:defRPr/>
            </a:pPr>
            <a:r>
              <a:rPr lang="en-US" sz="2000" b="1" dirty="0">
                <a:solidFill>
                  <a:srgbClr val="C00000"/>
                </a:solidFill>
                <a:latin typeface="Alexandria"/>
              </a:rPr>
              <a:t>Definition</a:t>
            </a:r>
          </a:p>
        </p:txBody>
      </p:sp>
      <p:sp>
        <p:nvSpPr>
          <p:cNvPr id="3" name="Rectangle: Folded Corner 2">
            <a:extLst>
              <a:ext uri="{FF2B5EF4-FFF2-40B4-BE49-F238E27FC236}">
                <a16:creationId xmlns:a16="http://schemas.microsoft.com/office/drawing/2014/main" id="{52921B7B-5AB3-F26B-9700-694C5FECFCC6}"/>
              </a:ext>
            </a:extLst>
          </p:cNvPr>
          <p:cNvSpPr/>
          <p:nvPr/>
        </p:nvSpPr>
        <p:spPr>
          <a:xfrm>
            <a:off x="2222939" y="1215820"/>
            <a:ext cx="9725996" cy="1536950"/>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Bef>
                <a:spcPts val="600"/>
              </a:spcBef>
              <a:defRPr/>
            </a:pPr>
            <a:endParaRPr lang="en-US" sz="2000" dirty="0">
              <a:solidFill>
                <a:prstClr val="black"/>
              </a:solidFill>
              <a:latin typeface="Alexandria"/>
            </a:endParaRPr>
          </a:p>
          <a:p>
            <a:pPr lvl="0" algn="justLow">
              <a:lnSpc>
                <a:spcPct val="114000"/>
              </a:lnSpc>
              <a:spcBef>
                <a:spcPts val="600"/>
              </a:spcBef>
              <a:defRPr/>
            </a:pPr>
            <a:r>
              <a:rPr lang="en-US" sz="2000" dirty="0">
                <a:solidFill>
                  <a:prstClr val="black"/>
                </a:solidFill>
                <a:latin typeface="Alexandria"/>
              </a:rPr>
              <a:t>The process of contracting external service providers to obtain various facility management services</a:t>
            </a:r>
            <a:r>
              <a:rPr lang="ar-SY" sz="2000" dirty="0">
                <a:solidFill>
                  <a:prstClr val="black"/>
                </a:solidFill>
                <a:latin typeface="Alexandria"/>
              </a:rPr>
              <a:t>:</a:t>
            </a:r>
            <a:r>
              <a:rPr lang="en-US" sz="2000" dirty="0">
                <a:solidFill>
                  <a:prstClr val="black"/>
                </a:solidFill>
                <a:latin typeface="Alexandria"/>
              </a:rPr>
              <a:t>(security, cleaning, waste management, pest control, building maintenance, engineering, minor construction works, helpdesk services, printing, catering, energy, and information and communication technologies…..</a:t>
            </a:r>
            <a:r>
              <a:rPr lang="en-US" sz="2000" dirty="0" err="1">
                <a:solidFill>
                  <a:prstClr val="black"/>
                </a:solidFill>
                <a:latin typeface="Alexandria"/>
              </a:rPr>
              <a:t>etc</a:t>
            </a:r>
            <a:r>
              <a:rPr lang="en-US" sz="2000" dirty="0">
                <a:solidFill>
                  <a:prstClr val="black"/>
                </a:solidFill>
                <a:latin typeface="Alexandria"/>
              </a:rPr>
              <a:t>)</a:t>
            </a:r>
          </a:p>
        </p:txBody>
      </p:sp>
      <p:sp>
        <p:nvSpPr>
          <p:cNvPr id="2" name="TextBox 1">
            <a:extLst>
              <a:ext uri="{FF2B5EF4-FFF2-40B4-BE49-F238E27FC236}">
                <a16:creationId xmlns:a16="http://schemas.microsoft.com/office/drawing/2014/main" id="{9B3DA933-88B7-A1B2-CEB3-F3272A653F47}"/>
              </a:ext>
            </a:extLst>
          </p:cNvPr>
          <p:cNvSpPr txBox="1"/>
          <p:nvPr/>
        </p:nvSpPr>
        <p:spPr>
          <a:xfrm>
            <a:off x="3907664" y="573411"/>
            <a:ext cx="5692712" cy="523220"/>
          </a:xfrm>
          <a:prstGeom prst="rect">
            <a:avLst/>
          </a:prstGeom>
          <a:noFill/>
        </p:spPr>
        <p:txBody>
          <a:bodyPr wrap="none" rtlCol="0">
            <a:spAutoFit/>
          </a:bodyPr>
          <a:lstStyle/>
          <a:p>
            <a:pPr lvl="0" algn="ctr">
              <a:defRPr/>
            </a:pPr>
            <a:r>
              <a:rPr lang="en-US" sz="2800" b="1" dirty="0">
                <a:solidFill>
                  <a:srgbClr val="00B0F0"/>
                </a:solidFill>
                <a:latin typeface="Alexandria" charset="0"/>
                <a:cs typeface="Alexandria" charset="0"/>
              </a:rPr>
              <a:t>Procurement in Facility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2011982F-A38C-E0A3-8E84-A0481EAF3714}"/>
              </a:ext>
            </a:extLst>
          </p:cNvPr>
          <p:cNvSpPr txBox="1"/>
          <p:nvPr/>
        </p:nvSpPr>
        <p:spPr>
          <a:xfrm>
            <a:off x="134220" y="3097159"/>
            <a:ext cx="1979874" cy="1088472"/>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Primary Objective</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5" name="Rectangle: Folded Corner 14">
            <a:extLst>
              <a:ext uri="{FF2B5EF4-FFF2-40B4-BE49-F238E27FC236}">
                <a16:creationId xmlns:a16="http://schemas.microsoft.com/office/drawing/2014/main" id="{D2245D9F-E57E-F186-ECC7-BE3A3481610F}"/>
              </a:ext>
            </a:extLst>
          </p:cNvPr>
          <p:cNvSpPr/>
          <p:nvPr/>
        </p:nvSpPr>
        <p:spPr>
          <a:xfrm>
            <a:off x="2222939" y="2976239"/>
            <a:ext cx="9725996" cy="133031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200" dirty="0">
                <a:solidFill>
                  <a:prstClr val="black"/>
                </a:solidFill>
                <a:latin typeface="Alexandria"/>
              </a:rPr>
              <a:t>To achieve </a:t>
            </a:r>
            <a:r>
              <a:rPr lang="en-US" sz="2200" b="1" dirty="0">
                <a:solidFill>
                  <a:prstClr val="black"/>
                </a:solidFill>
                <a:latin typeface="Alexandria"/>
              </a:rPr>
              <a:t>user satisfaction </a:t>
            </a:r>
            <a:r>
              <a:rPr lang="en-US" sz="2200" dirty="0">
                <a:solidFill>
                  <a:prstClr val="black"/>
                </a:solidFill>
                <a:latin typeface="Alexandria"/>
              </a:rPr>
              <a:t>with the </a:t>
            </a:r>
            <a:r>
              <a:rPr lang="en-US" sz="2200" b="1" dirty="0">
                <a:solidFill>
                  <a:prstClr val="black"/>
                </a:solidFill>
                <a:latin typeface="Alexandria"/>
              </a:rPr>
              <a:t>best possible value </a:t>
            </a:r>
            <a:r>
              <a:rPr lang="en-US" sz="2200" dirty="0">
                <a:solidFill>
                  <a:prstClr val="black"/>
                </a:solidFill>
                <a:latin typeface="Alexandria"/>
              </a:rPr>
              <a:t>by taking all relevant factors into account, including the type of service, its scope, and the organization’s requirements.</a:t>
            </a:r>
            <a:endParaRPr kumimoji="0" lang="en-US" sz="2200" i="0" u="none" strike="noStrike" kern="1200" cap="none" spc="0" normalizeH="0" baseline="0" noProof="0" dirty="0">
              <a:ln>
                <a:noFill/>
              </a:ln>
              <a:solidFill>
                <a:prstClr val="black"/>
              </a:solidFill>
              <a:effectLst/>
              <a:uLnTx/>
              <a:uFillTx/>
              <a:latin typeface="Alexandria"/>
            </a:endParaRPr>
          </a:p>
        </p:txBody>
      </p:sp>
      <p:sp>
        <p:nvSpPr>
          <p:cNvPr id="8" name="TextBox 7">
            <a:extLst>
              <a:ext uri="{FF2B5EF4-FFF2-40B4-BE49-F238E27FC236}">
                <a16:creationId xmlns:a16="http://schemas.microsoft.com/office/drawing/2014/main" id="{49E45DEF-7795-9449-1AFE-8025885CB0FD}"/>
              </a:ext>
            </a:extLst>
          </p:cNvPr>
          <p:cNvSpPr txBox="1"/>
          <p:nvPr/>
        </p:nvSpPr>
        <p:spPr>
          <a:xfrm>
            <a:off x="88009" y="4852493"/>
            <a:ext cx="2072295" cy="595089"/>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Importance</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4" name="Rectangle: Folded Corner 13">
            <a:extLst>
              <a:ext uri="{FF2B5EF4-FFF2-40B4-BE49-F238E27FC236}">
                <a16:creationId xmlns:a16="http://schemas.microsoft.com/office/drawing/2014/main" id="{01F9CB8B-4C6D-0939-3285-149908743ECD}"/>
              </a:ext>
            </a:extLst>
          </p:cNvPr>
          <p:cNvSpPr/>
          <p:nvPr/>
        </p:nvSpPr>
        <p:spPr>
          <a:xfrm>
            <a:off x="2222939" y="4632378"/>
            <a:ext cx="9725996" cy="107634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b="1" dirty="0">
                <a:solidFill>
                  <a:srgbClr val="002060"/>
                </a:solidFill>
                <a:latin typeface="Alexandria"/>
              </a:rPr>
              <a:t>Procurement</a:t>
            </a:r>
            <a:r>
              <a:rPr lang="en-US" sz="2000" dirty="0">
                <a:solidFill>
                  <a:prstClr val="black"/>
                </a:solidFill>
                <a:latin typeface="Alexandria"/>
              </a:rPr>
              <a:t> represents a </a:t>
            </a:r>
            <a:r>
              <a:rPr lang="en-US" sz="2000" b="1" dirty="0">
                <a:solidFill>
                  <a:prstClr val="black"/>
                </a:solidFill>
                <a:latin typeface="Alexandria"/>
              </a:rPr>
              <a:t>major and integral component </a:t>
            </a:r>
            <a:r>
              <a:rPr lang="en-US" sz="2000" dirty="0">
                <a:solidFill>
                  <a:prstClr val="black"/>
                </a:solidFill>
                <a:latin typeface="Alexandria"/>
              </a:rPr>
              <a:t>of </a:t>
            </a:r>
            <a:r>
              <a:rPr lang="en-US" sz="2000" b="1" dirty="0">
                <a:solidFill>
                  <a:srgbClr val="FF3399"/>
                </a:solidFill>
                <a:latin typeface="Alexandria"/>
              </a:rPr>
              <a:t>facility management</a:t>
            </a:r>
            <a:r>
              <a:rPr lang="en-US" sz="2000" dirty="0">
                <a:solidFill>
                  <a:prstClr val="black"/>
                </a:solidFill>
                <a:latin typeface="Alexandria"/>
              </a:rPr>
              <a:t>, rather than a series of simple purchasing decisions.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TextBox 6">
            <a:extLst>
              <a:ext uri="{FF2B5EF4-FFF2-40B4-BE49-F238E27FC236}">
                <a16:creationId xmlns:a16="http://schemas.microsoft.com/office/drawing/2014/main" id="{B3EB6B33-47D5-8AB9-98B3-756DBFA1716C}"/>
              </a:ext>
            </a:extLst>
          </p:cNvPr>
          <p:cNvSpPr txBox="1"/>
          <p:nvPr/>
        </p:nvSpPr>
        <p:spPr>
          <a:xfrm>
            <a:off x="449179" y="5814262"/>
            <a:ext cx="11391103" cy="995422"/>
          </a:xfrm>
          <a:prstGeom prst="flowChartMagneticTape">
            <a:avLst/>
          </a:prstGeom>
          <a:solidFill>
            <a:srgbClr val="FEECFB"/>
          </a:solidFill>
          <a:ln>
            <a:solidFill>
              <a:srgbClr val="FF3399"/>
            </a:solidFill>
          </a:ln>
        </p:spPr>
        <p:txBody>
          <a:bodyPr wrap="square">
            <a:spAutoFit/>
          </a:bodyPr>
          <a:lstStyle/>
          <a:p>
            <a:pPr algn="l"/>
            <a:r>
              <a:rPr lang="en-US" sz="2000" b="1" i="0" dirty="0">
                <a:solidFill>
                  <a:srgbClr val="34363D"/>
                </a:solidFill>
                <a:effectLst/>
                <a:latin typeface="Alexandria"/>
              </a:rPr>
              <a:t>Procurement ≠ Purchasing</a:t>
            </a:r>
            <a:r>
              <a:rPr lang="en-US" sz="2000" b="0" i="0" dirty="0">
                <a:solidFill>
                  <a:srgbClr val="34363D"/>
                </a:solidFill>
                <a:effectLst/>
                <a:latin typeface="Alexandria"/>
              </a:rPr>
              <a:t>: It’s a </a:t>
            </a:r>
            <a:r>
              <a:rPr lang="en-US" sz="2000" b="1" i="0" dirty="0">
                <a:solidFill>
                  <a:srgbClr val="34363D"/>
                </a:solidFill>
                <a:effectLst/>
                <a:latin typeface="Alexandria"/>
              </a:rPr>
              <a:t>strategic, multi-stage process</a:t>
            </a:r>
            <a:r>
              <a:rPr lang="en-US" sz="2000" b="0" i="0" dirty="0">
                <a:solidFill>
                  <a:srgbClr val="34363D"/>
                </a:solidFill>
                <a:effectLst/>
                <a:latin typeface="Alexandria"/>
              </a:rPr>
              <a:t> requiring alignment with organizational goals.</a:t>
            </a:r>
          </a:p>
        </p:txBody>
      </p:sp>
    </p:spTree>
    <p:extLst>
      <p:ext uri="{BB962C8B-B14F-4D97-AF65-F5344CB8AC3E}">
        <p14:creationId xmlns:p14="http://schemas.microsoft.com/office/powerpoint/2010/main" val="379278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10" grpId="0" animBg="1"/>
      <p:bldP spid="15" grpId="0" animBg="1"/>
      <p:bldP spid="8" grpId="0" animBg="1"/>
      <p:bldP spid="14"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0168B-52B6-1B77-BEB8-56F31135D2B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6F99941-9115-9AE3-A2BE-DD6F4918719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120260B-C1C5-E3A0-02FB-94092A5593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8E30224-0864-66E5-641E-47C039BA7C9F}"/>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652AF010-9E88-885A-5571-81127F84FF9B}"/>
              </a:ext>
            </a:extLst>
          </p:cNvPr>
          <p:cNvGrpSpPr/>
          <p:nvPr/>
        </p:nvGrpSpPr>
        <p:grpSpPr>
          <a:xfrm>
            <a:off x="2920704" y="1149960"/>
            <a:ext cx="7786432" cy="669956"/>
            <a:chOff x="2100283" y="1214229"/>
            <a:chExt cx="7786432" cy="669956"/>
          </a:xfrm>
        </p:grpSpPr>
        <p:sp>
          <p:nvSpPr>
            <p:cNvPr id="8" name="Rectangle 7">
              <a:extLst>
                <a:ext uri="{FF2B5EF4-FFF2-40B4-BE49-F238E27FC236}">
                  <a16:creationId xmlns:a16="http://schemas.microsoft.com/office/drawing/2014/main" id="{98A750B8-B9AF-16E4-2C95-549DB62A3D78}"/>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39447791-45C0-7E59-4BAC-9D90B382BA65}"/>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10" name="Diagram 9">
            <a:extLst>
              <a:ext uri="{FF2B5EF4-FFF2-40B4-BE49-F238E27FC236}">
                <a16:creationId xmlns:a16="http://schemas.microsoft.com/office/drawing/2014/main" id="{62831951-AFB6-C0F1-1B15-95EBB52A29A7}"/>
              </a:ext>
            </a:extLst>
          </p:cNvPr>
          <p:cNvGraphicFramePr/>
          <p:nvPr>
            <p:extLst>
              <p:ext uri="{D42A27DB-BD31-4B8C-83A1-F6EECF244321}">
                <p14:modId xmlns:p14="http://schemas.microsoft.com/office/powerpoint/2010/main" val="1781909711"/>
              </p:ext>
            </p:extLst>
          </p:nvPr>
        </p:nvGraphicFramePr>
        <p:xfrm>
          <a:off x="-1" y="430910"/>
          <a:ext cx="12011569" cy="60588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1" name="Diagram 10">
            <a:extLst>
              <a:ext uri="{FF2B5EF4-FFF2-40B4-BE49-F238E27FC236}">
                <a16:creationId xmlns:a16="http://schemas.microsoft.com/office/drawing/2014/main" id="{3ED236BE-7B9B-9EE7-827B-A54C1515D2A1}"/>
              </a:ext>
            </a:extLst>
          </p:cNvPr>
          <p:cNvGraphicFramePr/>
          <p:nvPr>
            <p:extLst>
              <p:ext uri="{D42A27DB-BD31-4B8C-83A1-F6EECF244321}">
                <p14:modId xmlns:p14="http://schemas.microsoft.com/office/powerpoint/2010/main" val="125857481"/>
              </p:ext>
            </p:extLst>
          </p:nvPr>
        </p:nvGraphicFramePr>
        <p:xfrm>
          <a:off x="169552" y="2903622"/>
          <a:ext cx="12011569" cy="551375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549165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Graphic spid="11"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14702-8211-AE7A-7F19-3945C4C3784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936F6D6-DFAE-2A9E-0F84-D98D990193F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CB8D246-ED01-4150-0839-FA7797FB1D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FF98931-A890-65CB-48F5-1F5CB0FA108C}"/>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CF0104EE-6AC4-7C08-A721-9443FC199CBF}"/>
              </a:ext>
            </a:extLst>
          </p:cNvPr>
          <p:cNvGrpSpPr/>
          <p:nvPr/>
        </p:nvGrpSpPr>
        <p:grpSpPr>
          <a:xfrm>
            <a:off x="2920704" y="1149960"/>
            <a:ext cx="7786432" cy="523220"/>
            <a:chOff x="2100283" y="1214229"/>
            <a:chExt cx="7786432" cy="669956"/>
          </a:xfrm>
        </p:grpSpPr>
        <p:sp>
          <p:nvSpPr>
            <p:cNvPr id="8" name="Rectangle 7">
              <a:extLst>
                <a:ext uri="{FF2B5EF4-FFF2-40B4-BE49-F238E27FC236}">
                  <a16:creationId xmlns:a16="http://schemas.microsoft.com/office/drawing/2014/main" id="{14615780-8543-C552-42BD-C68DA7360ADE}"/>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DA108E00-D565-7629-3D5D-A88BFA0654F6}"/>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2" name="Table 1">
            <a:extLst>
              <a:ext uri="{FF2B5EF4-FFF2-40B4-BE49-F238E27FC236}">
                <a16:creationId xmlns:a16="http://schemas.microsoft.com/office/drawing/2014/main" id="{B4042DA4-3D3E-8CC6-7AA9-C94C4B12941A}"/>
              </a:ext>
            </a:extLst>
          </p:cNvPr>
          <p:cNvGraphicFramePr>
            <a:graphicFrameLocks noGrp="1"/>
          </p:cNvGraphicFramePr>
          <p:nvPr>
            <p:extLst>
              <p:ext uri="{D42A27DB-BD31-4B8C-83A1-F6EECF244321}">
                <p14:modId xmlns:p14="http://schemas.microsoft.com/office/powerpoint/2010/main" val="3089806887"/>
              </p:ext>
            </p:extLst>
          </p:nvPr>
        </p:nvGraphicFramePr>
        <p:xfrm>
          <a:off x="148345" y="1880382"/>
          <a:ext cx="11947400" cy="4738616"/>
        </p:xfrm>
        <a:graphic>
          <a:graphicData uri="http://schemas.openxmlformats.org/drawingml/2006/table">
            <a:tbl>
              <a:tblPr>
                <a:tableStyleId>{16D9F66E-5EB9-4882-86FB-DCBF35E3C3E4}</a:tableStyleId>
              </a:tblPr>
              <a:tblGrid>
                <a:gridCol w="1311486">
                  <a:extLst>
                    <a:ext uri="{9D8B030D-6E8A-4147-A177-3AD203B41FA5}">
                      <a16:colId xmlns:a16="http://schemas.microsoft.com/office/drawing/2014/main" val="769658449"/>
                    </a:ext>
                  </a:extLst>
                </a:gridCol>
                <a:gridCol w="2807369">
                  <a:extLst>
                    <a:ext uri="{9D8B030D-6E8A-4147-A177-3AD203B41FA5}">
                      <a16:colId xmlns:a16="http://schemas.microsoft.com/office/drawing/2014/main" val="2748064615"/>
                    </a:ext>
                  </a:extLst>
                </a:gridCol>
                <a:gridCol w="3015915">
                  <a:extLst>
                    <a:ext uri="{9D8B030D-6E8A-4147-A177-3AD203B41FA5}">
                      <a16:colId xmlns:a16="http://schemas.microsoft.com/office/drawing/2014/main" val="1811241530"/>
                    </a:ext>
                  </a:extLst>
                </a:gridCol>
                <a:gridCol w="2390274">
                  <a:extLst>
                    <a:ext uri="{9D8B030D-6E8A-4147-A177-3AD203B41FA5}">
                      <a16:colId xmlns:a16="http://schemas.microsoft.com/office/drawing/2014/main" val="2799703377"/>
                    </a:ext>
                  </a:extLst>
                </a:gridCol>
                <a:gridCol w="2422356">
                  <a:extLst>
                    <a:ext uri="{9D8B030D-6E8A-4147-A177-3AD203B41FA5}">
                      <a16:colId xmlns:a16="http://schemas.microsoft.com/office/drawing/2014/main" val="537420627"/>
                    </a:ext>
                  </a:extLst>
                </a:gridCol>
              </a:tblGrid>
              <a:tr h="670846">
                <a:tc>
                  <a:txBody>
                    <a:bodyPr/>
                    <a:lstStyle/>
                    <a:p>
                      <a:pPr algn="ctr">
                        <a:buNone/>
                      </a:pPr>
                      <a:r>
                        <a:rPr lang="en-US" sz="2000" b="1" dirty="0">
                          <a:latin typeface="Alexandria"/>
                        </a:rPr>
                        <a:t>Stage</a:t>
                      </a:r>
                    </a:p>
                  </a:txBody>
                  <a:tcPr marL="15998" marR="15998" marT="7999" marB="7999" anchor="ctr"/>
                </a:tc>
                <a:tc>
                  <a:txBody>
                    <a:bodyPr/>
                    <a:lstStyle/>
                    <a:p>
                      <a:pPr algn="ctr">
                        <a:buNone/>
                      </a:pPr>
                      <a:r>
                        <a:rPr lang="en-US" sz="2000" b="1" dirty="0">
                          <a:latin typeface="Alexandria"/>
                        </a:rPr>
                        <a:t>Primary Objective</a:t>
                      </a:r>
                    </a:p>
                  </a:txBody>
                  <a:tcPr marL="15998" marR="15998" marT="7999" marB="7999" anchor="ctr"/>
                </a:tc>
                <a:tc>
                  <a:txBody>
                    <a:bodyPr/>
                    <a:lstStyle/>
                    <a:p>
                      <a:pPr algn="ctr">
                        <a:buNone/>
                      </a:pPr>
                      <a:r>
                        <a:rPr lang="en-US" sz="2000" b="1" dirty="0">
                          <a:latin typeface="Alexandria"/>
                        </a:rPr>
                        <a:t>Key Activities</a:t>
                      </a:r>
                    </a:p>
                  </a:txBody>
                  <a:tcPr marL="15998" marR="15998" marT="7999" marB="7999" anchor="ctr"/>
                </a:tc>
                <a:tc>
                  <a:txBody>
                    <a:bodyPr/>
                    <a:lstStyle/>
                    <a:p>
                      <a:pPr algn="ctr">
                        <a:buNone/>
                      </a:pPr>
                      <a:r>
                        <a:rPr lang="en-US" sz="2000" b="1" dirty="0">
                          <a:latin typeface="Alexandria"/>
                        </a:rPr>
                        <a:t>Risks / Challenges</a:t>
                      </a:r>
                    </a:p>
                  </a:txBody>
                  <a:tcPr marL="15998" marR="15998" marT="7999" marB="7999" anchor="ctr"/>
                </a:tc>
                <a:tc>
                  <a:txBody>
                    <a:bodyPr/>
                    <a:lstStyle/>
                    <a:p>
                      <a:pPr algn="ctr">
                        <a:buNone/>
                      </a:pPr>
                      <a:r>
                        <a:rPr lang="en-US" sz="2000" b="1" dirty="0">
                          <a:latin typeface="Alexandria"/>
                        </a:rPr>
                        <a:t>Practical Solutions / Recommendations</a:t>
                      </a:r>
                    </a:p>
                  </a:txBody>
                  <a:tcPr marL="15998" marR="15998" marT="7999" marB="7999" anchor="ctr"/>
                </a:tc>
                <a:extLst>
                  <a:ext uri="{0D108BD9-81ED-4DB2-BD59-A6C34878D82A}">
                    <a16:rowId xmlns:a16="http://schemas.microsoft.com/office/drawing/2014/main" val="91093864"/>
                  </a:ext>
                </a:extLst>
              </a:tr>
              <a:tr h="2100983">
                <a:tc>
                  <a:txBody>
                    <a:bodyPr/>
                    <a:lstStyle/>
                    <a:p>
                      <a:pPr algn="ctr">
                        <a:buNone/>
                      </a:pPr>
                      <a:r>
                        <a:rPr lang="en-US" sz="2000" b="1" dirty="0">
                          <a:latin typeface="Alexandria"/>
                        </a:rPr>
                        <a:t>1. Strategic Planning &amp; Alignment</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latin typeface="Alexandria"/>
                        </a:rPr>
                        <a:t>Align procurement activities with the FM strategy and the organization’s broader goals.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Define service scope and budget.</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Identify stakeholders.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Establish procurement policy.</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Misalignment between procurement decisions and operational needs.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Engage senior management early</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Ensure alignment with FM strategy.</a:t>
                      </a:r>
                    </a:p>
                  </a:txBody>
                  <a:tcPr marL="15998" marR="15998" marT="7999" marB="7999" anchor="ctr">
                    <a:solidFill>
                      <a:schemeClr val="bg1"/>
                    </a:solidFill>
                  </a:tcPr>
                </a:tc>
                <a:extLst>
                  <a:ext uri="{0D108BD9-81ED-4DB2-BD59-A6C34878D82A}">
                    <a16:rowId xmlns:a16="http://schemas.microsoft.com/office/drawing/2014/main" val="2546566675"/>
                  </a:ext>
                </a:extLst>
              </a:tr>
              <a:tr h="1966787">
                <a:tc>
                  <a:txBody>
                    <a:bodyPr/>
                    <a:lstStyle/>
                    <a:p>
                      <a:pPr algn="ctr">
                        <a:buNone/>
                      </a:pPr>
                      <a:r>
                        <a:rPr lang="en-US" sz="2000" b="1" dirty="0">
                          <a:latin typeface="Alexandria"/>
                        </a:rPr>
                        <a:t>2. Scheduling</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latin typeface="Alexandria"/>
                        </a:rPr>
                        <a:t>Develop a structured and realistic plan for the procurement process.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Create a Gantt chart for milestones.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Allocate resources and teams.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Establish deadlines and key milestones.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Schedule pressure</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Poor resource allocation</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Conflicting timelines</a:t>
                      </a:r>
                    </a:p>
                    <a:p>
                      <a:pPr marL="0" indent="0">
                        <a:lnSpc>
                          <a:spcPct val="105000"/>
                        </a:lnSpc>
                        <a:spcBef>
                          <a:spcPts val="200"/>
                        </a:spcBef>
                        <a:spcAft>
                          <a:spcPts val="200"/>
                        </a:spcAft>
                        <a:buFont typeface="Wingdings" panose="05000000000000000000" pitchFamily="2" charset="2"/>
                        <a:buNone/>
                      </a:pP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Validate timelines with all stakeholders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Ensure resource availability.</a:t>
                      </a:r>
                    </a:p>
                  </a:txBody>
                  <a:tcPr marL="15998" marR="15998" marT="7999" marB="7999" anchor="ctr">
                    <a:solidFill>
                      <a:schemeClr val="bg1"/>
                    </a:solidFill>
                  </a:tcPr>
                </a:tc>
                <a:extLst>
                  <a:ext uri="{0D108BD9-81ED-4DB2-BD59-A6C34878D82A}">
                    <a16:rowId xmlns:a16="http://schemas.microsoft.com/office/drawing/2014/main" val="3313962302"/>
                  </a:ext>
                </a:extLst>
              </a:tr>
            </a:tbl>
          </a:graphicData>
        </a:graphic>
      </p:graphicFrame>
    </p:spTree>
    <p:extLst>
      <p:ext uri="{BB962C8B-B14F-4D97-AF65-F5344CB8AC3E}">
        <p14:creationId xmlns:p14="http://schemas.microsoft.com/office/powerpoint/2010/main" val="222250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53013-17F9-CF46-FEC9-6C4AC33932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1DE5E0A-FD57-CD3D-4374-89C3B103AAE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616FAE-F3B2-6211-0A73-8EDCDF03CA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135539C-311E-79ED-2F79-768B33CF4427}"/>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6EE40072-4968-77EB-25A9-071B27C93A4B}"/>
              </a:ext>
            </a:extLst>
          </p:cNvPr>
          <p:cNvGrpSpPr/>
          <p:nvPr/>
        </p:nvGrpSpPr>
        <p:grpSpPr>
          <a:xfrm>
            <a:off x="2920704" y="1149960"/>
            <a:ext cx="7786432" cy="523220"/>
            <a:chOff x="2100283" y="1214229"/>
            <a:chExt cx="7786432" cy="669956"/>
          </a:xfrm>
        </p:grpSpPr>
        <p:sp>
          <p:nvSpPr>
            <p:cNvPr id="8" name="Rectangle 7">
              <a:extLst>
                <a:ext uri="{FF2B5EF4-FFF2-40B4-BE49-F238E27FC236}">
                  <a16:creationId xmlns:a16="http://schemas.microsoft.com/office/drawing/2014/main" id="{0A13D42D-F481-3863-EB33-25CE78390637}"/>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633E2AAD-56BD-B4F8-EA3C-B537F8334F51}"/>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2" name="Table 1">
            <a:extLst>
              <a:ext uri="{FF2B5EF4-FFF2-40B4-BE49-F238E27FC236}">
                <a16:creationId xmlns:a16="http://schemas.microsoft.com/office/drawing/2014/main" id="{E814CC44-DD32-6FD7-FC69-34F1B2697AEE}"/>
              </a:ext>
            </a:extLst>
          </p:cNvPr>
          <p:cNvGraphicFramePr>
            <a:graphicFrameLocks noGrp="1"/>
          </p:cNvGraphicFramePr>
          <p:nvPr>
            <p:extLst>
              <p:ext uri="{D42A27DB-BD31-4B8C-83A1-F6EECF244321}">
                <p14:modId xmlns:p14="http://schemas.microsoft.com/office/powerpoint/2010/main" val="3499046339"/>
              </p:ext>
            </p:extLst>
          </p:nvPr>
        </p:nvGraphicFramePr>
        <p:xfrm>
          <a:off x="84177" y="1880382"/>
          <a:ext cx="11947400" cy="4758538"/>
        </p:xfrm>
        <a:graphic>
          <a:graphicData uri="http://schemas.openxmlformats.org/drawingml/2006/table">
            <a:tbl>
              <a:tblPr>
                <a:tableStyleId>{16D9F66E-5EB9-4882-86FB-DCBF35E3C3E4}</a:tableStyleId>
              </a:tblPr>
              <a:tblGrid>
                <a:gridCol w="1311486">
                  <a:extLst>
                    <a:ext uri="{9D8B030D-6E8A-4147-A177-3AD203B41FA5}">
                      <a16:colId xmlns:a16="http://schemas.microsoft.com/office/drawing/2014/main" val="769658449"/>
                    </a:ext>
                  </a:extLst>
                </a:gridCol>
                <a:gridCol w="2534653">
                  <a:extLst>
                    <a:ext uri="{9D8B030D-6E8A-4147-A177-3AD203B41FA5}">
                      <a16:colId xmlns:a16="http://schemas.microsoft.com/office/drawing/2014/main" val="2748064615"/>
                    </a:ext>
                  </a:extLst>
                </a:gridCol>
                <a:gridCol w="3288631">
                  <a:extLst>
                    <a:ext uri="{9D8B030D-6E8A-4147-A177-3AD203B41FA5}">
                      <a16:colId xmlns:a16="http://schemas.microsoft.com/office/drawing/2014/main" val="1811241530"/>
                    </a:ext>
                  </a:extLst>
                </a:gridCol>
                <a:gridCol w="2390274">
                  <a:extLst>
                    <a:ext uri="{9D8B030D-6E8A-4147-A177-3AD203B41FA5}">
                      <a16:colId xmlns:a16="http://schemas.microsoft.com/office/drawing/2014/main" val="2799703377"/>
                    </a:ext>
                  </a:extLst>
                </a:gridCol>
                <a:gridCol w="2422356">
                  <a:extLst>
                    <a:ext uri="{9D8B030D-6E8A-4147-A177-3AD203B41FA5}">
                      <a16:colId xmlns:a16="http://schemas.microsoft.com/office/drawing/2014/main" val="537420627"/>
                    </a:ext>
                  </a:extLst>
                </a:gridCol>
              </a:tblGrid>
              <a:tr h="562751">
                <a:tc>
                  <a:txBody>
                    <a:bodyPr/>
                    <a:lstStyle/>
                    <a:p>
                      <a:pPr algn="ctr">
                        <a:buNone/>
                      </a:pPr>
                      <a:r>
                        <a:rPr lang="en-US" sz="2000" b="1" dirty="0">
                          <a:latin typeface="Alexandria"/>
                        </a:rPr>
                        <a:t>Stage</a:t>
                      </a:r>
                    </a:p>
                  </a:txBody>
                  <a:tcPr marL="15998" marR="15998" marT="7999" marB="7999" anchor="ctr"/>
                </a:tc>
                <a:tc>
                  <a:txBody>
                    <a:bodyPr/>
                    <a:lstStyle/>
                    <a:p>
                      <a:pPr algn="ctr">
                        <a:buNone/>
                      </a:pPr>
                      <a:r>
                        <a:rPr lang="en-US" sz="2000" b="1" dirty="0">
                          <a:latin typeface="Alexandria"/>
                        </a:rPr>
                        <a:t>Primary Objective</a:t>
                      </a:r>
                    </a:p>
                  </a:txBody>
                  <a:tcPr marL="15998" marR="15998" marT="7999" marB="7999" anchor="ctr"/>
                </a:tc>
                <a:tc>
                  <a:txBody>
                    <a:bodyPr/>
                    <a:lstStyle/>
                    <a:p>
                      <a:pPr algn="ctr">
                        <a:buNone/>
                      </a:pPr>
                      <a:r>
                        <a:rPr lang="en-US" sz="2000" b="1" dirty="0">
                          <a:latin typeface="Alexandria"/>
                        </a:rPr>
                        <a:t>Key Activities</a:t>
                      </a:r>
                    </a:p>
                  </a:txBody>
                  <a:tcPr marL="15998" marR="15998" marT="7999" marB="7999" anchor="ctr"/>
                </a:tc>
                <a:tc>
                  <a:txBody>
                    <a:bodyPr/>
                    <a:lstStyle/>
                    <a:p>
                      <a:pPr algn="ctr">
                        <a:buNone/>
                      </a:pPr>
                      <a:r>
                        <a:rPr lang="en-US" sz="2000" b="1" dirty="0">
                          <a:latin typeface="Alexandria"/>
                        </a:rPr>
                        <a:t>Risks / Challenges</a:t>
                      </a:r>
                    </a:p>
                  </a:txBody>
                  <a:tcPr marL="15998" marR="15998" marT="7999" marB="7999" anchor="ctr"/>
                </a:tc>
                <a:tc>
                  <a:txBody>
                    <a:bodyPr/>
                    <a:lstStyle/>
                    <a:p>
                      <a:pPr algn="ctr">
                        <a:buNone/>
                      </a:pPr>
                      <a:r>
                        <a:rPr lang="en-US" sz="2000" b="1" dirty="0">
                          <a:latin typeface="Alexandria"/>
                        </a:rPr>
                        <a:t>Practical Solutions / Recommendations</a:t>
                      </a:r>
                    </a:p>
                  </a:txBody>
                  <a:tcPr marL="15998" marR="15998" marT="7999" marB="7999" anchor="ctr"/>
                </a:tc>
                <a:extLst>
                  <a:ext uri="{0D108BD9-81ED-4DB2-BD59-A6C34878D82A}">
                    <a16:rowId xmlns:a16="http://schemas.microsoft.com/office/drawing/2014/main" val="91093864"/>
                  </a:ext>
                </a:extLst>
              </a:tr>
              <a:tr h="1656365">
                <a:tc>
                  <a:txBody>
                    <a:bodyPr/>
                    <a:lstStyle/>
                    <a:p>
                      <a:pPr algn="ctr">
                        <a:buNone/>
                      </a:pPr>
                      <a:r>
                        <a:rPr lang="en-US" sz="2000" b="1" dirty="0">
                          <a:latin typeface="Alexandria"/>
                        </a:rPr>
                        <a:t>3. Risk Assessment</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latin typeface="Alexandria"/>
                        </a:rPr>
                        <a:t>Identify and evaluate potential risks and opportunities associated with service procurement.</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Assess operational and financial risks.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Develop risk scenarios.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Estimate likelihood and impact.</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Underestimating or overlooking major risks.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Integrate risk assessment into all stages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Prepare a risk response plan.</a:t>
                      </a:r>
                    </a:p>
                  </a:txBody>
                  <a:tcPr marL="15998" marR="15998" marT="7999" marB="7999" anchor="ctr">
                    <a:solidFill>
                      <a:schemeClr val="bg1"/>
                    </a:solidFill>
                  </a:tcPr>
                </a:tc>
                <a:extLst>
                  <a:ext uri="{0D108BD9-81ED-4DB2-BD59-A6C34878D82A}">
                    <a16:rowId xmlns:a16="http://schemas.microsoft.com/office/drawing/2014/main" val="2249187050"/>
                  </a:ext>
                </a:extLst>
              </a:tr>
              <a:tr h="2476575">
                <a:tc>
                  <a:txBody>
                    <a:bodyPr/>
                    <a:lstStyle/>
                    <a:p>
                      <a:pPr algn="ctr">
                        <a:buNone/>
                      </a:pPr>
                      <a:r>
                        <a:rPr lang="en-US" sz="2000" b="1" dirty="0">
                          <a:latin typeface="Alexandria"/>
                        </a:rPr>
                        <a:t>4. Policies &amp; Procedures</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latin typeface="Alexandria"/>
                        </a:rPr>
                        <a:t>Establish clear organizational rules governing procurement, authority, and compliance.</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Define roles, responsibilities, and approval levels.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Ensure compliance with legal and </a:t>
                      </a:r>
                      <a:r>
                        <a:rPr lang="en-US" sz="1800" b="1" dirty="0">
                          <a:latin typeface="Alexandria"/>
                        </a:rPr>
                        <a:t>H</a:t>
                      </a:r>
                      <a:r>
                        <a:rPr lang="en-US" sz="1800" dirty="0">
                          <a:latin typeface="Alexandria"/>
                        </a:rPr>
                        <a:t>ealth,</a:t>
                      </a:r>
                      <a:r>
                        <a:rPr lang="en-US" sz="1800" b="1" dirty="0">
                          <a:latin typeface="Alexandria"/>
                        </a:rPr>
                        <a:t> S</a:t>
                      </a:r>
                      <a:r>
                        <a:rPr lang="en-US" sz="1800" dirty="0">
                          <a:latin typeface="Alexandria"/>
                        </a:rPr>
                        <a:t>afety, </a:t>
                      </a:r>
                      <a:r>
                        <a:rPr lang="en-US" sz="1800" b="1" dirty="0">
                          <a:latin typeface="Alexandria"/>
                        </a:rPr>
                        <a:t>S</a:t>
                      </a:r>
                      <a:r>
                        <a:rPr lang="en-US" sz="1800" dirty="0">
                          <a:latin typeface="Alexandria"/>
                        </a:rPr>
                        <a:t>ecurity &amp; </a:t>
                      </a:r>
                      <a:r>
                        <a:rPr lang="en-US" sz="1800" b="1" dirty="0">
                          <a:latin typeface="Alexandria"/>
                        </a:rPr>
                        <a:t>E</a:t>
                      </a:r>
                      <a:r>
                        <a:rPr lang="en-US" sz="1800" dirty="0">
                          <a:latin typeface="Alexandria"/>
                        </a:rPr>
                        <a:t>nvironment (HSSE) requirements.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Develop contract administration procedures.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Lack of clarity in authority</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Poor compliance</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Weak controls.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Use an authority matrix</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 Include compliance clauses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 Review policies regularly.</a:t>
                      </a:r>
                    </a:p>
                  </a:txBody>
                  <a:tcPr marL="15998" marR="15998" marT="7999" marB="7999" anchor="ctr">
                    <a:solidFill>
                      <a:schemeClr val="bg1"/>
                    </a:solidFill>
                  </a:tcPr>
                </a:tc>
                <a:extLst>
                  <a:ext uri="{0D108BD9-81ED-4DB2-BD59-A6C34878D82A}">
                    <a16:rowId xmlns:a16="http://schemas.microsoft.com/office/drawing/2014/main" val="2326596161"/>
                  </a:ext>
                </a:extLst>
              </a:tr>
            </a:tbl>
          </a:graphicData>
        </a:graphic>
      </p:graphicFrame>
    </p:spTree>
    <p:extLst>
      <p:ext uri="{BB962C8B-B14F-4D97-AF65-F5344CB8AC3E}">
        <p14:creationId xmlns:p14="http://schemas.microsoft.com/office/powerpoint/2010/main" val="138901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FC8D6-B937-AD73-94EC-F89D94C9714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1CFEB0E-C15B-544B-A360-E42EDFC494C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FA26C4E-BFA3-C483-F81C-9C5960D34B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9EB77F8-BB57-DF3C-EDC0-1CA04B4423DA}"/>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EAACF83B-8BEA-FD20-B673-58898520101C}"/>
              </a:ext>
            </a:extLst>
          </p:cNvPr>
          <p:cNvGrpSpPr/>
          <p:nvPr/>
        </p:nvGrpSpPr>
        <p:grpSpPr>
          <a:xfrm>
            <a:off x="2347163" y="1058369"/>
            <a:ext cx="7786432" cy="555304"/>
            <a:chOff x="2100283" y="1008819"/>
            <a:chExt cx="7786432" cy="711038"/>
          </a:xfrm>
        </p:grpSpPr>
        <p:sp>
          <p:nvSpPr>
            <p:cNvPr id="8" name="Rectangle 7">
              <a:extLst>
                <a:ext uri="{FF2B5EF4-FFF2-40B4-BE49-F238E27FC236}">
                  <a16:creationId xmlns:a16="http://schemas.microsoft.com/office/drawing/2014/main" id="{F3400BD6-63AC-6BDC-6D3C-5804AADC0FAE}"/>
                </a:ext>
              </a:extLst>
            </p:cNvPr>
            <p:cNvSpPr/>
            <p:nvPr/>
          </p:nvSpPr>
          <p:spPr>
            <a:xfrm>
              <a:off x="2100283" y="1049901"/>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520A652E-CF9A-8B9E-E8EF-1EB1C8D0991B}"/>
                </a:ext>
              </a:extLst>
            </p:cNvPr>
            <p:cNvSpPr txBox="1"/>
            <p:nvPr/>
          </p:nvSpPr>
          <p:spPr>
            <a:xfrm>
              <a:off x="2100283" y="100881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2" name="Table 1">
            <a:extLst>
              <a:ext uri="{FF2B5EF4-FFF2-40B4-BE49-F238E27FC236}">
                <a16:creationId xmlns:a16="http://schemas.microsoft.com/office/drawing/2014/main" id="{2BBE837A-048E-1AF8-AF15-A065DF501C55}"/>
              </a:ext>
            </a:extLst>
          </p:cNvPr>
          <p:cNvGraphicFramePr>
            <a:graphicFrameLocks noGrp="1"/>
          </p:cNvGraphicFramePr>
          <p:nvPr>
            <p:extLst>
              <p:ext uri="{D42A27DB-BD31-4B8C-83A1-F6EECF244321}">
                <p14:modId xmlns:p14="http://schemas.microsoft.com/office/powerpoint/2010/main" val="3485839310"/>
              </p:ext>
            </p:extLst>
          </p:nvPr>
        </p:nvGraphicFramePr>
        <p:xfrm>
          <a:off x="122300" y="1688839"/>
          <a:ext cx="11947400" cy="2555366"/>
        </p:xfrm>
        <a:graphic>
          <a:graphicData uri="http://schemas.openxmlformats.org/drawingml/2006/table">
            <a:tbl>
              <a:tblPr>
                <a:tableStyleId>{16D9F66E-5EB9-4882-86FB-DCBF35E3C3E4}</a:tableStyleId>
              </a:tblPr>
              <a:tblGrid>
                <a:gridCol w="1706500">
                  <a:extLst>
                    <a:ext uri="{9D8B030D-6E8A-4147-A177-3AD203B41FA5}">
                      <a16:colId xmlns:a16="http://schemas.microsoft.com/office/drawing/2014/main" val="769658449"/>
                    </a:ext>
                  </a:extLst>
                </a:gridCol>
                <a:gridCol w="2139639">
                  <a:extLst>
                    <a:ext uri="{9D8B030D-6E8A-4147-A177-3AD203B41FA5}">
                      <a16:colId xmlns:a16="http://schemas.microsoft.com/office/drawing/2014/main" val="2748064615"/>
                    </a:ext>
                  </a:extLst>
                </a:gridCol>
                <a:gridCol w="3288631">
                  <a:extLst>
                    <a:ext uri="{9D8B030D-6E8A-4147-A177-3AD203B41FA5}">
                      <a16:colId xmlns:a16="http://schemas.microsoft.com/office/drawing/2014/main" val="1811241530"/>
                    </a:ext>
                  </a:extLst>
                </a:gridCol>
                <a:gridCol w="2390274">
                  <a:extLst>
                    <a:ext uri="{9D8B030D-6E8A-4147-A177-3AD203B41FA5}">
                      <a16:colId xmlns:a16="http://schemas.microsoft.com/office/drawing/2014/main" val="2799703377"/>
                    </a:ext>
                  </a:extLst>
                </a:gridCol>
                <a:gridCol w="2422356">
                  <a:extLst>
                    <a:ext uri="{9D8B030D-6E8A-4147-A177-3AD203B41FA5}">
                      <a16:colId xmlns:a16="http://schemas.microsoft.com/office/drawing/2014/main" val="537420627"/>
                    </a:ext>
                  </a:extLst>
                </a:gridCol>
              </a:tblGrid>
              <a:tr h="562751">
                <a:tc>
                  <a:txBody>
                    <a:bodyPr/>
                    <a:lstStyle/>
                    <a:p>
                      <a:pPr algn="ctr">
                        <a:buNone/>
                      </a:pPr>
                      <a:r>
                        <a:rPr lang="en-US" sz="2000" b="1" dirty="0">
                          <a:latin typeface="Alexandria"/>
                        </a:rPr>
                        <a:t>Stage</a:t>
                      </a:r>
                    </a:p>
                  </a:txBody>
                  <a:tcPr marL="15998" marR="15998" marT="7999" marB="7999" anchor="ctr"/>
                </a:tc>
                <a:tc>
                  <a:txBody>
                    <a:bodyPr/>
                    <a:lstStyle/>
                    <a:p>
                      <a:pPr algn="ctr">
                        <a:buNone/>
                      </a:pPr>
                      <a:r>
                        <a:rPr lang="en-US" sz="2000" b="1" dirty="0">
                          <a:latin typeface="Alexandria"/>
                        </a:rPr>
                        <a:t>Primary Objective</a:t>
                      </a:r>
                    </a:p>
                  </a:txBody>
                  <a:tcPr marL="15998" marR="15998" marT="7999" marB="7999" anchor="ctr"/>
                </a:tc>
                <a:tc>
                  <a:txBody>
                    <a:bodyPr/>
                    <a:lstStyle/>
                    <a:p>
                      <a:pPr algn="ctr">
                        <a:buNone/>
                      </a:pPr>
                      <a:r>
                        <a:rPr lang="en-US" sz="2000" b="1" dirty="0">
                          <a:latin typeface="Alexandria"/>
                        </a:rPr>
                        <a:t>Key Activities</a:t>
                      </a:r>
                    </a:p>
                  </a:txBody>
                  <a:tcPr marL="15998" marR="15998" marT="7999" marB="7999" anchor="ctr"/>
                </a:tc>
                <a:tc>
                  <a:txBody>
                    <a:bodyPr/>
                    <a:lstStyle/>
                    <a:p>
                      <a:pPr algn="ctr">
                        <a:buNone/>
                      </a:pPr>
                      <a:r>
                        <a:rPr lang="en-US" sz="2000" b="1" dirty="0">
                          <a:latin typeface="Alexandria"/>
                        </a:rPr>
                        <a:t>Risks / Challenges</a:t>
                      </a:r>
                    </a:p>
                  </a:txBody>
                  <a:tcPr marL="15998" marR="15998" marT="7999" marB="7999" anchor="ctr"/>
                </a:tc>
                <a:tc>
                  <a:txBody>
                    <a:bodyPr/>
                    <a:lstStyle/>
                    <a:p>
                      <a:pPr algn="ctr">
                        <a:buNone/>
                      </a:pPr>
                      <a:r>
                        <a:rPr lang="en-US" sz="2000" b="1" dirty="0">
                          <a:latin typeface="Alexandria"/>
                        </a:rPr>
                        <a:t>Practical Solutions / Recommendations</a:t>
                      </a:r>
                    </a:p>
                  </a:txBody>
                  <a:tcPr marL="15998" marR="15998" marT="7999" marB="7999" anchor="ctr"/>
                </a:tc>
                <a:extLst>
                  <a:ext uri="{0D108BD9-81ED-4DB2-BD59-A6C34878D82A}">
                    <a16:rowId xmlns:a16="http://schemas.microsoft.com/office/drawing/2014/main" val="91093864"/>
                  </a:ext>
                </a:extLst>
              </a:tr>
              <a:tr h="1929768">
                <a:tc>
                  <a:txBody>
                    <a:bodyPr/>
                    <a:lstStyle/>
                    <a:p>
                      <a:pPr algn="ctr">
                        <a:buNone/>
                      </a:pPr>
                      <a:r>
                        <a:rPr lang="en-US" sz="2000" b="1" dirty="0">
                          <a:latin typeface="Alexandria"/>
                        </a:rPr>
                        <a:t>5. Prequalification </a:t>
                      </a:r>
                      <a:r>
                        <a:rPr lang="ar-SY" sz="2000" b="1" dirty="0">
                          <a:latin typeface="Alexandria"/>
                        </a:rPr>
                        <a:t>)</a:t>
                      </a:r>
                      <a:r>
                        <a:rPr lang="en-US" sz="2000" b="1" dirty="0">
                          <a:latin typeface="Alexandria"/>
                        </a:rPr>
                        <a:t>Request for Information RFI)</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latin typeface="Alexandria"/>
                        </a:rPr>
                        <a:t>Ensure only capable and financially stable providers are invited to tender.</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Issue RFI documents.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Evaluate technical and financial capabilities.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Assess previous experience and cultural fit.</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Receiving incomplete or inaccurate information</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Selecting an unqualified provider.</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Use structured RFI templates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Validate financial and operational information.</a:t>
                      </a:r>
                    </a:p>
                  </a:txBody>
                  <a:tcPr marL="15998" marR="15998" marT="7999" marB="7999" anchor="ctr">
                    <a:solidFill>
                      <a:schemeClr val="bg1"/>
                    </a:solidFill>
                  </a:tcPr>
                </a:tc>
                <a:extLst>
                  <a:ext uri="{0D108BD9-81ED-4DB2-BD59-A6C34878D82A}">
                    <a16:rowId xmlns:a16="http://schemas.microsoft.com/office/drawing/2014/main" val="1326648329"/>
                  </a:ext>
                </a:extLst>
              </a:tr>
            </a:tbl>
          </a:graphicData>
        </a:graphic>
      </p:graphicFrame>
      <p:sp>
        <p:nvSpPr>
          <p:cNvPr id="3" name="Heptagon 2">
            <a:extLst>
              <a:ext uri="{FF2B5EF4-FFF2-40B4-BE49-F238E27FC236}">
                <a16:creationId xmlns:a16="http://schemas.microsoft.com/office/drawing/2014/main" id="{059B939F-2AA8-D6CA-41EE-70741DC5225A}"/>
              </a:ext>
            </a:extLst>
          </p:cNvPr>
          <p:cNvSpPr/>
          <p:nvPr/>
        </p:nvSpPr>
        <p:spPr>
          <a:xfrm>
            <a:off x="122300" y="4904915"/>
            <a:ext cx="2601310" cy="1261241"/>
          </a:xfrm>
          <a:prstGeom prst="heptagon">
            <a:avLst/>
          </a:prstGeom>
        </p:spPr>
        <p:style>
          <a:lnRef idx="1">
            <a:schemeClr val="accent4"/>
          </a:lnRef>
          <a:fillRef idx="2">
            <a:schemeClr val="accent4"/>
          </a:fillRef>
          <a:effectRef idx="1">
            <a:schemeClr val="accent4"/>
          </a:effectRef>
          <a:fontRef idx="minor">
            <a:schemeClr val="dk1"/>
          </a:fontRef>
        </p:style>
        <p:txBody>
          <a:bodyPr rtlCol="0" anchor="ctr"/>
          <a:lstStyle/>
          <a:p>
            <a:pPr lvl="0" algn="ctr">
              <a:defRPr/>
            </a:pPr>
            <a:endParaRPr lang="en-US" sz="2200" b="1" dirty="0">
              <a:solidFill>
                <a:prstClr val="black"/>
              </a:solidFill>
              <a:latin typeface="Alexandria"/>
              <a:cs typeface="Times New Roman" panose="02020603050405020304" pitchFamily="18" charset="0"/>
            </a:endParaRPr>
          </a:p>
          <a:p>
            <a:pPr lvl="0" algn="ctr">
              <a:defRPr/>
            </a:pPr>
            <a:r>
              <a:rPr lang="en-US" sz="2200" b="1" dirty="0">
                <a:solidFill>
                  <a:prstClr val="black"/>
                </a:solidFill>
                <a:latin typeface="Alexandria"/>
                <a:cs typeface="Times New Roman" panose="02020603050405020304" pitchFamily="18" charset="0"/>
              </a:rPr>
              <a:t>Prequalification Process:</a:t>
            </a:r>
          </a:p>
          <a:p>
            <a:pPr lvl="0" algn="ctr">
              <a:defRPr/>
            </a:pPr>
            <a:endParaRPr lang="en-US" sz="2200" b="1" dirty="0">
              <a:solidFill>
                <a:prstClr val="black"/>
              </a:solidFill>
              <a:latin typeface="Alexandria"/>
              <a:cs typeface="Times New Roman" panose="02020603050405020304" pitchFamily="18" charset="0"/>
            </a:endParaRPr>
          </a:p>
        </p:txBody>
      </p:sp>
      <p:sp>
        <p:nvSpPr>
          <p:cNvPr id="11" name="Arrow: Pentagon 10">
            <a:extLst>
              <a:ext uri="{FF2B5EF4-FFF2-40B4-BE49-F238E27FC236}">
                <a16:creationId xmlns:a16="http://schemas.microsoft.com/office/drawing/2014/main" id="{8483BCBB-1DD5-1929-D613-80FFF633F012}"/>
              </a:ext>
            </a:extLst>
          </p:cNvPr>
          <p:cNvSpPr/>
          <p:nvPr/>
        </p:nvSpPr>
        <p:spPr>
          <a:xfrm>
            <a:off x="2762209" y="4369753"/>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Preliminary Screening: </a:t>
            </a:r>
            <a:r>
              <a:rPr lang="en-US" sz="2000" dirty="0">
                <a:solidFill>
                  <a:prstClr val="black"/>
                </a:solidFill>
                <a:latin typeface="Alexandria"/>
              </a:rPr>
              <a:t>Eliminate unqualified providers (e.g., financial instability).</a:t>
            </a:r>
          </a:p>
        </p:txBody>
      </p:sp>
      <p:sp>
        <p:nvSpPr>
          <p:cNvPr id="12" name="Arrow: Pentagon 11">
            <a:extLst>
              <a:ext uri="{FF2B5EF4-FFF2-40B4-BE49-F238E27FC236}">
                <a16:creationId xmlns:a16="http://schemas.microsoft.com/office/drawing/2014/main" id="{8305C46E-9771-664F-4858-F0BEF3709BEB}"/>
              </a:ext>
            </a:extLst>
          </p:cNvPr>
          <p:cNvSpPr/>
          <p:nvPr/>
        </p:nvSpPr>
        <p:spPr>
          <a:xfrm>
            <a:off x="2762209" y="6075204"/>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Shortlisting: </a:t>
            </a:r>
            <a:r>
              <a:rPr lang="en-US" sz="2000" dirty="0">
                <a:solidFill>
                  <a:prstClr val="black"/>
                </a:solidFill>
                <a:latin typeface="Alexandria"/>
              </a:rPr>
              <a:t>Select 3–5 top providers for tendering.</a:t>
            </a:r>
          </a:p>
        </p:txBody>
      </p:sp>
      <p:sp>
        <p:nvSpPr>
          <p:cNvPr id="13" name="Arrow: Pentagon 12">
            <a:extLst>
              <a:ext uri="{FF2B5EF4-FFF2-40B4-BE49-F238E27FC236}">
                <a16:creationId xmlns:a16="http://schemas.microsoft.com/office/drawing/2014/main" id="{6292FEF8-E87D-4DD9-6950-A539EEE690D5}"/>
              </a:ext>
            </a:extLst>
          </p:cNvPr>
          <p:cNvSpPr/>
          <p:nvPr/>
        </p:nvSpPr>
        <p:spPr>
          <a:xfrm>
            <a:off x="2762209" y="5203599"/>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Detailed Evaluation: </a:t>
            </a:r>
            <a:r>
              <a:rPr lang="en-US" sz="2000" dirty="0">
                <a:solidFill>
                  <a:prstClr val="black"/>
                </a:solidFill>
                <a:latin typeface="Alexandria"/>
              </a:rPr>
              <a:t>Score remaining providers on the following criteria</a:t>
            </a:r>
          </a:p>
        </p:txBody>
      </p:sp>
    </p:spTree>
    <p:extLst>
      <p:ext uri="{BB962C8B-B14F-4D97-AF65-F5344CB8AC3E}">
        <p14:creationId xmlns:p14="http://schemas.microsoft.com/office/powerpoint/2010/main" val="39167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77153-EBA2-A269-3E53-10D336081E2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CE3B042-C665-7729-2082-2ADD308698D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B71B204-7954-0CFB-CC8D-91E3E318AC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839D02-351C-2206-FABF-D1672282CAFE}"/>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04B37BEB-3AFB-301F-755C-5ECDEC05D812}"/>
              </a:ext>
            </a:extLst>
          </p:cNvPr>
          <p:cNvGrpSpPr/>
          <p:nvPr/>
        </p:nvGrpSpPr>
        <p:grpSpPr>
          <a:xfrm>
            <a:off x="2918341" y="1125326"/>
            <a:ext cx="7786432" cy="523220"/>
            <a:chOff x="2100283" y="1214229"/>
            <a:chExt cx="7786432" cy="669956"/>
          </a:xfrm>
        </p:grpSpPr>
        <p:sp>
          <p:nvSpPr>
            <p:cNvPr id="8" name="Rectangle 7">
              <a:extLst>
                <a:ext uri="{FF2B5EF4-FFF2-40B4-BE49-F238E27FC236}">
                  <a16:creationId xmlns:a16="http://schemas.microsoft.com/office/drawing/2014/main" id="{4829B6CB-FE45-7A07-3EB6-780271C7C222}"/>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9278FD15-8364-82E5-5274-0A22E67B9B5F}"/>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14" name="Diagram 13">
            <a:extLst>
              <a:ext uri="{FF2B5EF4-FFF2-40B4-BE49-F238E27FC236}">
                <a16:creationId xmlns:a16="http://schemas.microsoft.com/office/drawing/2014/main" id="{B8745889-24AD-5602-351E-8D55DBE93D41}"/>
              </a:ext>
            </a:extLst>
          </p:cNvPr>
          <p:cNvGraphicFramePr/>
          <p:nvPr>
            <p:extLst>
              <p:ext uri="{D42A27DB-BD31-4B8C-83A1-F6EECF244321}">
                <p14:modId xmlns:p14="http://schemas.microsoft.com/office/powerpoint/2010/main" val="206468136"/>
              </p:ext>
            </p:extLst>
          </p:nvPr>
        </p:nvGraphicFramePr>
        <p:xfrm>
          <a:off x="96252" y="1340069"/>
          <a:ext cx="12192000" cy="54384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81263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7B892-C307-1F19-B9BC-07201B51AC6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E5C5AED-2336-C21F-F90F-EDAEEBD992A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CE8D176-E97F-08DB-17DB-5FEBCE55B5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3C62537-FFB1-6F8B-CC63-1A6467A1B41F}"/>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CA0532FF-977F-166D-8608-A21E38D52ECF}"/>
              </a:ext>
            </a:extLst>
          </p:cNvPr>
          <p:cNvGrpSpPr/>
          <p:nvPr/>
        </p:nvGrpSpPr>
        <p:grpSpPr>
          <a:xfrm>
            <a:off x="2920704" y="1149960"/>
            <a:ext cx="7786432" cy="523220"/>
            <a:chOff x="2100283" y="1214229"/>
            <a:chExt cx="7786432" cy="669956"/>
          </a:xfrm>
        </p:grpSpPr>
        <p:sp>
          <p:nvSpPr>
            <p:cNvPr id="8" name="Rectangle 7">
              <a:extLst>
                <a:ext uri="{FF2B5EF4-FFF2-40B4-BE49-F238E27FC236}">
                  <a16:creationId xmlns:a16="http://schemas.microsoft.com/office/drawing/2014/main" id="{30739B94-634D-AFAF-725F-F8CC9B1D8356}"/>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EFF96F52-0FE2-DBCB-2D9B-AF36C4974AA0}"/>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2" name="Table 1">
            <a:extLst>
              <a:ext uri="{FF2B5EF4-FFF2-40B4-BE49-F238E27FC236}">
                <a16:creationId xmlns:a16="http://schemas.microsoft.com/office/drawing/2014/main" id="{DD61742F-F172-97EF-6DF2-804A29D51B3F}"/>
              </a:ext>
            </a:extLst>
          </p:cNvPr>
          <p:cNvGraphicFramePr>
            <a:graphicFrameLocks noGrp="1"/>
          </p:cNvGraphicFramePr>
          <p:nvPr>
            <p:extLst>
              <p:ext uri="{D42A27DB-BD31-4B8C-83A1-F6EECF244321}">
                <p14:modId xmlns:p14="http://schemas.microsoft.com/office/powerpoint/2010/main" val="1806548686"/>
              </p:ext>
            </p:extLst>
          </p:nvPr>
        </p:nvGraphicFramePr>
        <p:xfrm>
          <a:off x="84177" y="1880382"/>
          <a:ext cx="11947400" cy="2828769"/>
        </p:xfrm>
        <a:graphic>
          <a:graphicData uri="http://schemas.openxmlformats.org/drawingml/2006/table">
            <a:tbl>
              <a:tblPr>
                <a:tableStyleId>{16D9F66E-5EB9-4882-86FB-DCBF35E3C3E4}</a:tableStyleId>
              </a:tblPr>
              <a:tblGrid>
                <a:gridCol w="1455865">
                  <a:extLst>
                    <a:ext uri="{9D8B030D-6E8A-4147-A177-3AD203B41FA5}">
                      <a16:colId xmlns:a16="http://schemas.microsoft.com/office/drawing/2014/main" val="769658449"/>
                    </a:ext>
                  </a:extLst>
                </a:gridCol>
                <a:gridCol w="2390274">
                  <a:extLst>
                    <a:ext uri="{9D8B030D-6E8A-4147-A177-3AD203B41FA5}">
                      <a16:colId xmlns:a16="http://schemas.microsoft.com/office/drawing/2014/main" val="2748064615"/>
                    </a:ext>
                  </a:extLst>
                </a:gridCol>
                <a:gridCol w="3288631">
                  <a:extLst>
                    <a:ext uri="{9D8B030D-6E8A-4147-A177-3AD203B41FA5}">
                      <a16:colId xmlns:a16="http://schemas.microsoft.com/office/drawing/2014/main" val="1811241530"/>
                    </a:ext>
                  </a:extLst>
                </a:gridCol>
                <a:gridCol w="2390274">
                  <a:extLst>
                    <a:ext uri="{9D8B030D-6E8A-4147-A177-3AD203B41FA5}">
                      <a16:colId xmlns:a16="http://schemas.microsoft.com/office/drawing/2014/main" val="2799703377"/>
                    </a:ext>
                  </a:extLst>
                </a:gridCol>
                <a:gridCol w="2422356">
                  <a:extLst>
                    <a:ext uri="{9D8B030D-6E8A-4147-A177-3AD203B41FA5}">
                      <a16:colId xmlns:a16="http://schemas.microsoft.com/office/drawing/2014/main" val="537420627"/>
                    </a:ext>
                  </a:extLst>
                </a:gridCol>
              </a:tblGrid>
              <a:tr h="562751">
                <a:tc>
                  <a:txBody>
                    <a:bodyPr/>
                    <a:lstStyle/>
                    <a:p>
                      <a:pPr algn="ctr">
                        <a:buNone/>
                      </a:pPr>
                      <a:r>
                        <a:rPr lang="en-US" sz="2000" b="1" dirty="0">
                          <a:latin typeface="Alexandria"/>
                        </a:rPr>
                        <a:t>Stage</a:t>
                      </a:r>
                    </a:p>
                  </a:txBody>
                  <a:tcPr marL="15998" marR="15998" marT="7999" marB="7999" anchor="ctr"/>
                </a:tc>
                <a:tc>
                  <a:txBody>
                    <a:bodyPr/>
                    <a:lstStyle/>
                    <a:p>
                      <a:pPr algn="ctr">
                        <a:buNone/>
                      </a:pPr>
                      <a:r>
                        <a:rPr lang="en-US" sz="2000" b="1" dirty="0">
                          <a:latin typeface="Alexandria"/>
                        </a:rPr>
                        <a:t>Primary Objective</a:t>
                      </a:r>
                    </a:p>
                  </a:txBody>
                  <a:tcPr marL="15998" marR="15998" marT="7999" marB="7999" anchor="ctr"/>
                </a:tc>
                <a:tc>
                  <a:txBody>
                    <a:bodyPr/>
                    <a:lstStyle/>
                    <a:p>
                      <a:pPr algn="ctr">
                        <a:buNone/>
                      </a:pPr>
                      <a:r>
                        <a:rPr lang="en-US" sz="2000" b="1" dirty="0">
                          <a:latin typeface="Alexandria"/>
                        </a:rPr>
                        <a:t>Key Activities</a:t>
                      </a:r>
                    </a:p>
                  </a:txBody>
                  <a:tcPr marL="15998" marR="15998" marT="7999" marB="7999" anchor="ctr"/>
                </a:tc>
                <a:tc>
                  <a:txBody>
                    <a:bodyPr/>
                    <a:lstStyle/>
                    <a:p>
                      <a:pPr algn="ctr">
                        <a:buNone/>
                      </a:pPr>
                      <a:r>
                        <a:rPr lang="en-US" sz="2000" b="1" dirty="0">
                          <a:latin typeface="Alexandria"/>
                        </a:rPr>
                        <a:t>Risks / Challenges</a:t>
                      </a:r>
                    </a:p>
                  </a:txBody>
                  <a:tcPr marL="15998" marR="15998" marT="7999" marB="7999" anchor="ctr"/>
                </a:tc>
                <a:tc>
                  <a:txBody>
                    <a:bodyPr/>
                    <a:lstStyle/>
                    <a:p>
                      <a:pPr algn="ctr">
                        <a:buNone/>
                      </a:pPr>
                      <a:r>
                        <a:rPr lang="en-US" sz="2000" b="1" dirty="0">
                          <a:latin typeface="Alexandria"/>
                        </a:rPr>
                        <a:t>Practical Solutions / Recommendations</a:t>
                      </a:r>
                    </a:p>
                  </a:txBody>
                  <a:tcPr marL="15998" marR="15998" marT="7999" marB="7999" anchor="ctr"/>
                </a:tc>
                <a:extLst>
                  <a:ext uri="{0D108BD9-81ED-4DB2-BD59-A6C34878D82A}">
                    <a16:rowId xmlns:a16="http://schemas.microsoft.com/office/drawing/2014/main" val="91093864"/>
                  </a:ext>
                </a:extLst>
              </a:tr>
              <a:tr h="2203171">
                <a:tc>
                  <a:txBody>
                    <a:bodyPr/>
                    <a:lstStyle/>
                    <a:p>
                      <a:pPr algn="ctr">
                        <a:buNone/>
                      </a:pPr>
                      <a:r>
                        <a:rPr lang="en-US" sz="2000" b="1" dirty="0">
                          <a:latin typeface="Alexandria"/>
                        </a:rPr>
                        <a:t>6. Request for Proposal / Tendering (RFP/Tender)</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latin typeface="Alexandria"/>
                        </a:rPr>
                        <a:t>Obtain detailed and competitive proposals that meet performance-based requirements.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Prepare output-based specifications.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Define Service level agreements (SLAs), KPIs, incentives, and penalties.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Set submission timelines.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Ambiguous proposals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Delays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 Price-focused bids.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Apply a two-envelope system (technical + financial)</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Ensure clear specifications.</a:t>
                      </a:r>
                    </a:p>
                  </a:txBody>
                  <a:tcPr marL="15998" marR="15998" marT="7999" marB="7999" anchor="ctr">
                    <a:solidFill>
                      <a:schemeClr val="bg1"/>
                    </a:solidFill>
                  </a:tcPr>
                </a:tc>
                <a:extLst>
                  <a:ext uri="{0D108BD9-81ED-4DB2-BD59-A6C34878D82A}">
                    <a16:rowId xmlns:a16="http://schemas.microsoft.com/office/drawing/2014/main" val="60644167"/>
                  </a:ext>
                </a:extLst>
              </a:tr>
            </a:tbl>
          </a:graphicData>
        </a:graphic>
      </p:graphicFrame>
      <p:sp>
        <p:nvSpPr>
          <p:cNvPr id="10" name="Rectangle: Folded Corner 9">
            <a:extLst>
              <a:ext uri="{FF2B5EF4-FFF2-40B4-BE49-F238E27FC236}">
                <a16:creationId xmlns:a16="http://schemas.microsoft.com/office/drawing/2014/main" id="{B0F05DC6-4EAF-F2C7-EC7B-12C2AED59A4C}"/>
              </a:ext>
            </a:extLst>
          </p:cNvPr>
          <p:cNvSpPr/>
          <p:nvPr/>
        </p:nvSpPr>
        <p:spPr>
          <a:xfrm>
            <a:off x="2703602" y="4939563"/>
            <a:ext cx="9307967" cy="1792311"/>
          </a:xfrm>
          <a:prstGeom prst="foldedCorner">
            <a:avLst/>
          </a:prstGeom>
          <a:solidFill>
            <a:srgbClr val="FFFFFF"/>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Bef>
                <a:spcPts val="600"/>
              </a:spcBef>
              <a:defRPr/>
            </a:pPr>
            <a:endParaRPr lang="en-US" sz="2000" dirty="0">
              <a:solidFill>
                <a:prstClr val="black"/>
              </a:solidFill>
              <a:latin typeface="Alexandria"/>
            </a:endParaRPr>
          </a:p>
          <a:p>
            <a:pPr marL="342900" lvl="0" indent="-342900" algn="justLow">
              <a:lnSpc>
                <a:spcPct val="114000"/>
              </a:lnSpc>
              <a:spcBef>
                <a:spcPts val="600"/>
              </a:spcBef>
              <a:buFont typeface="Wingdings" panose="05000000000000000000" pitchFamily="2" charset="2"/>
              <a:buChar char="v"/>
              <a:defRPr/>
            </a:pPr>
            <a:r>
              <a:rPr lang="en-US" sz="2000" dirty="0">
                <a:solidFill>
                  <a:prstClr val="black"/>
                </a:solidFill>
                <a:latin typeface="Alexandria"/>
              </a:rPr>
              <a:t>Statements of intent between an organization and service providers on behalf of users.</a:t>
            </a:r>
            <a:endParaRPr lang="ar-SY" sz="2000" dirty="0">
              <a:solidFill>
                <a:prstClr val="black"/>
              </a:solidFill>
              <a:latin typeface="Alexandria"/>
            </a:endParaRPr>
          </a:p>
          <a:p>
            <a:pPr marL="342900" lvl="0" indent="-342900" algn="justLow">
              <a:lnSpc>
                <a:spcPct val="114000"/>
              </a:lnSpc>
              <a:spcBef>
                <a:spcPts val="600"/>
              </a:spcBef>
              <a:buFont typeface="Wingdings" panose="05000000000000000000" pitchFamily="2" charset="2"/>
              <a:buChar char="v"/>
              <a:defRPr/>
            </a:pPr>
            <a:r>
              <a:rPr lang="en-US" sz="2000" dirty="0">
                <a:solidFill>
                  <a:prstClr val="black"/>
                </a:solidFill>
                <a:latin typeface="Alexandria"/>
              </a:rPr>
              <a:t>Can be general for multiple services or specific to a particular facility/service.</a:t>
            </a:r>
            <a:endParaRPr lang="ar-SY" sz="2000" dirty="0">
              <a:solidFill>
                <a:prstClr val="black"/>
              </a:solidFill>
              <a:latin typeface="Alexandria"/>
            </a:endParaRPr>
          </a:p>
          <a:p>
            <a:pPr marL="342900" lvl="0" indent="-342900" algn="justLow">
              <a:lnSpc>
                <a:spcPct val="114000"/>
              </a:lnSpc>
              <a:spcBef>
                <a:spcPts val="600"/>
              </a:spcBef>
              <a:buFont typeface="Wingdings" panose="05000000000000000000" pitchFamily="2" charset="2"/>
              <a:buChar char="v"/>
              <a:defRPr/>
            </a:pPr>
            <a:r>
              <a:rPr lang="en-US" sz="2000" dirty="0">
                <a:solidFill>
                  <a:prstClr val="black"/>
                </a:solidFill>
                <a:latin typeface="Alexandria"/>
              </a:rPr>
              <a:t>Must align with the relevant service specifications.</a:t>
            </a:r>
          </a:p>
        </p:txBody>
      </p:sp>
      <p:sp>
        <p:nvSpPr>
          <p:cNvPr id="11" name="Rectangle: Beveled 10">
            <a:extLst>
              <a:ext uri="{FF2B5EF4-FFF2-40B4-BE49-F238E27FC236}">
                <a16:creationId xmlns:a16="http://schemas.microsoft.com/office/drawing/2014/main" id="{CEBBC3EB-FB87-9D54-B0F8-4ACA333D753B}"/>
              </a:ext>
            </a:extLst>
          </p:cNvPr>
          <p:cNvSpPr/>
          <p:nvPr/>
        </p:nvSpPr>
        <p:spPr>
          <a:xfrm>
            <a:off x="180431" y="5165511"/>
            <a:ext cx="2345375" cy="1340416"/>
          </a:xfrm>
          <a:prstGeom prst="bevel">
            <a:avLst/>
          </a:prstGeom>
          <a:solidFill>
            <a:srgbClr val="FEECFB"/>
          </a:solidFill>
          <a:ln>
            <a:solidFill>
              <a:srgbClr val="FF3399"/>
            </a:solid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200"/>
              </a:spcBef>
              <a:spcAft>
                <a:spcPts val="200"/>
              </a:spcAft>
              <a:buClrTx/>
              <a:buSzTx/>
              <a:buFontTx/>
              <a:buNone/>
              <a:tabLst/>
              <a:defRPr/>
            </a:pPr>
            <a:r>
              <a:rPr kumimoji="0" lang="en-US" sz="2200" b="1" i="0" u="none" strike="noStrike" kern="1200" cap="none" spc="0" normalizeH="0" baseline="0" noProof="0" dirty="0">
                <a:ln>
                  <a:noFill/>
                </a:ln>
                <a:solidFill>
                  <a:schemeClr val="tx1"/>
                </a:solidFill>
                <a:effectLst/>
                <a:uLnTx/>
                <a:uFillTx/>
                <a:latin typeface="Alexandria"/>
                <a:ea typeface="+mn-ea"/>
                <a:cs typeface="Times New Roman" panose="02020603050405020304" pitchFamily="18" charset="0"/>
              </a:rPr>
              <a:t>Service Level Agreements (SLAs)</a:t>
            </a:r>
          </a:p>
        </p:txBody>
      </p:sp>
    </p:spTree>
    <p:extLst>
      <p:ext uri="{BB962C8B-B14F-4D97-AF65-F5344CB8AC3E}">
        <p14:creationId xmlns:p14="http://schemas.microsoft.com/office/powerpoint/2010/main" val="151976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C914-9B75-C1DF-DFFB-2CAC77788E2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5FFA5A8-281B-E3E6-F5C1-D0839B98AD0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4F901DA-2ABA-F582-46B4-7DE95AA547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DCF12DF-3270-1C5C-5776-1A9FAD47D028}"/>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CFBA8B84-B9F6-A01A-18EC-416845BFDD41}"/>
              </a:ext>
            </a:extLst>
          </p:cNvPr>
          <p:cNvGrpSpPr/>
          <p:nvPr/>
        </p:nvGrpSpPr>
        <p:grpSpPr>
          <a:xfrm>
            <a:off x="2763049" y="1035081"/>
            <a:ext cx="7786432" cy="523220"/>
            <a:chOff x="2100283" y="1214229"/>
            <a:chExt cx="7786432" cy="669956"/>
          </a:xfrm>
        </p:grpSpPr>
        <p:sp>
          <p:nvSpPr>
            <p:cNvPr id="8" name="Rectangle 7">
              <a:extLst>
                <a:ext uri="{FF2B5EF4-FFF2-40B4-BE49-F238E27FC236}">
                  <a16:creationId xmlns:a16="http://schemas.microsoft.com/office/drawing/2014/main" id="{86E1D509-60D1-55F6-9196-69D7AD0706AD}"/>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2EC6951A-48A9-B9CF-A58B-F031875F5395}"/>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sp>
        <p:nvSpPr>
          <p:cNvPr id="3" name="Rectangle: Beveled 2">
            <a:extLst>
              <a:ext uri="{FF2B5EF4-FFF2-40B4-BE49-F238E27FC236}">
                <a16:creationId xmlns:a16="http://schemas.microsoft.com/office/drawing/2014/main" id="{CBF15903-F7FE-869B-05AF-EEC9A1A6E317}"/>
              </a:ext>
            </a:extLst>
          </p:cNvPr>
          <p:cNvSpPr/>
          <p:nvPr/>
        </p:nvSpPr>
        <p:spPr>
          <a:xfrm>
            <a:off x="4640090" y="1595520"/>
            <a:ext cx="4347659" cy="682819"/>
          </a:xfrm>
          <a:prstGeom prst="bevel">
            <a:avLst/>
          </a:prstGeom>
          <a:solidFill>
            <a:srgbClr val="FEECFB"/>
          </a:solidFill>
          <a:ln>
            <a:solidFill>
              <a:srgbClr val="FF3399"/>
            </a:solid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chemeClr val="tx1"/>
                </a:solidFill>
                <a:effectLst/>
                <a:uLnTx/>
                <a:uFillTx/>
                <a:latin typeface="Alexandria"/>
                <a:ea typeface="+mn-ea"/>
                <a:cs typeface="Times New Roman" panose="02020603050405020304" pitchFamily="18" charset="0"/>
              </a:rPr>
              <a:t>Service Level Agreements (SLAs)</a:t>
            </a:r>
          </a:p>
        </p:txBody>
      </p:sp>
      <p:sp>
        <p:nvSpPr>
          <p:cNvPr id="13" name="TextBox 12">
            <a:extLst>
              <a:ext uri="{FF2B5EF4-FFF2-40B4-BE49-F238E27FC236}">
                <a16:creationId xmlns:a16="http://schemas.microsoft.com/office/drawing/2014/main" id="{0C5B6257-DC01-98CB-8159-63142E751B4D}"/>
              </a:ext>
            </a:extLst>
          </p:cNvPr>
          <p:cNvSpPr txBox="1"/>
          <p:nvPr/>
        </p:nvSpPr>
        <p:spPr>
          <a:xfrm>
            <a:off x="0" y="2833911"/>
            <a:ext cx="2072295" cy="595089"/>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Importance</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4" name="Rectangle: Folded Corner 13">
            <a:extLst>
              <a:ext uri="{FF2B5EF4-FFF2-40B4-BE49-F238E27FC236}">
                <a16:creationId xmlns:a16="http://schemas.microsoft.com/office/drawing/2014/main" id="{E4AC0962-E571-5121-097F-27E2B84D0ACD}"/>
              </a:ext>
            </a:extLst>
          </p:cNvPr>
          <p:cNvSpPr/>
          <p:nvPr/>
        </p:nvSpPr>
        <p:spPr>
          <a:xfrm>
            <a:off x="2072295" y="2374688"/>
            <a:ext cx="9725996" cy="1637075"/>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Low">
              <a:lnSpc>
                <a:spcPct val="105000"/>
              </a:lnSpc>
              <a:spcAft>
                <a:spcPts val="300"/>
              </a:spcAft>
              <a:buFont typeface="Wingdings" panose="05000000000000000000" pitchFamily="2" charset="2"/>
              <a:buChar char="q"/>
              <a:defRPr/>
            </a:pPr>
            <a:endParaRPr lang="en-US" sz="2000" dirty="0">
              <a:solidFill>
                <a:schemeClr val="tx1"/>
              </a:solidFill>
              <a:latin typeface="Alexandria"/>
            </a:endParaRPr>
          </a:p>
          <a:p>
            <a:pPr marL="342900" lvl="0" indent="-342900" algn="justLow">
              <a:lnSpc>
                <a:spcPct val="105000"/>
              </a:lnSpc>
              <a:spcAft>
                <a:spcPts val="300"/>
              </a:spcAft>
              <a:buFont typeface="Wingdings" panose="05000000000000000000" pitchFamily="2" charset="2"/>
              <a:buChar char="q"/>
              <a:defRPr/>
            </a:pPr>
            <a:endParaRPr lang="en-US" sz="2000" dirty="0">
              <a:solidFill>
                <a:schemeClr val="tx1"/>
              </a:solidFill>
              <a:latin typeface="Alexandria"/>
            </a:endParaRPr>
          </a:p>
          <a:p>
            <a:pPr marL="342900" lvl="0" indent="-342900" algn="justLow">
              <a:lnSpc>
                <a:spcPct val="105000"/>
              </a:lnSpc>
              <a:spcAft>
                <a:spcPts val="300"/>
              </a:spcAft>
              <a:buFont typeface="Wingdings" panose="05000000000000000000" pitchFamily="2" charset="2"/>
              <a:buChar char="q"/>
              <a:defRPr/>
            </a:pPr>
            <a:endParaRPr lang="en-US" sz="2000" dirty="0">
              <a:solidFill>
                <a:schemeClr val="tx1"/>
              </a:solidFill>
              <a:latin typeface="Alexandria"/>
            </a:endParaRPr>
          </a:p>
          <a:p>
            <a:pPr marL="342900" lvl="0" indent="-342900" algn="justLow">
              <a:lnSpc>
                <a:spcPct val="105000"/>
              </a:lnSpc>
              <a:spcAft>
                <a:spcPts val="600"/>
              </a:spcAft>
              <a:buFont typeface="Wingdings" panose="05000000000000000000" pitchFamily="2" charset="2"/>
              <a:buChar char="q"/>
              <a:defRPr/>
            </a:pPr>
            <a:r>
              <a:rPr lang="en-US" sz="2000" b="1" dirty="0">
                <a:solidFill>
                  <a:schemeClr val="tx1"/>
                </a:solidFill>
                <a:latin typeface="Alexandria"/>
              </a:rPr>
              <a:t>Translating users  expectations </a:t>
            </a:r>
            <a:r>
              <a:rPr lang="en-US" sz="2000" dirty="0">
                <a:solidFill>
                  <a:schemeClr val="tx1"/>
                </a:solidFill>
                <a:latin typeface="Alexandria"/>
              </a:rPr>
              <a:t>regarding the level of service provided into formal, measurable requirements to ensure clarity of responsibilities and service quality.</a:t>
            </a:r>
          </a:p>
          <a:p>
            <a:pPr marL="342900" lvl="0" indent="-342900" algn="justLow">
              <a:lnSpc>
                <a:spcPct val="105000"/>
              </a:lnSpc>
              <a:spcAft>
                <a:spcPts val="300"/>
              </a:spcAft>
              <a:buFont typeface="Wingdings" panose="05000000000000000000" pitchFamily="2" charset="2"/>
              <a:buChar char="q"/>
              <a:defRPr/>
            </a:pPr>
            <a:r>
              <a:rPr lang="en-US" sz="2000" b="1" dirty="0">
                <a:solidFill>
                  <a:schemeClr val="tx1"/>
                </a:solidFill>
                <a:latin typeface="Alexandria"/>
              </a:rPr>
              <a:t>Consulting with service providers </a:t>
            </a:r>
            <a:r>
              <a:rPr lang="en-US" sz="2000" dirty="0">
                <a:solidFill>
                  <a:schemeClr val="tx1"/>
                </a:solidFill>
                <a:latin typeface="Alexandria"/>
              </a:rPr>
              <a:t>helps establish practical and achievable targets, ensuring a balance between user needs and the provider’s capabilities.</a:t>
            </a:r>
          </a:p>
          <a:p>
            <a:pPr lvl="0" algn="justLow">
              <a:defRPr/>
            </a:pPr>
            <a:endParaRPr lang="ar-SY" sz="2000" b="1" dirty="0">
              <a:solidFill>
                <a:srgbClr val="002060"/>
              </a:solidFill>
              <a:latin typeface="Alexandria"/>
            </a:endParaRPr>
          </a:p>
          <a:p>
            <a:pPr lvl="0" algn="justLow">
              <a:defRPr/>
            </a:pP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5" name="TextBox 14">
            <a:extLst>
              <a:ext uri="{FF2B5EF4-FFF2-40B4-BE49-F238E27FC236}">
                <a16:creationId xmlns:a16="http://schemas.microsoft.com/office/drawing/2014/main" id="{CA399827-58BC-1A71-5BC2-E92A633A27DF}"/>
              </a:ext>
            </a:extLst>
          </p:cNvPr>
          <p:cNvSpPr txBox="1"/>
          <p:nvPr/>
        </p:nvSpPr>
        <p:spPr>
          <a:xfrm>
            <a:off x="1324892" y="4279583"/>
            <a:ext cx="10662745" cy="2014597"/>
          </a:xfrm>
          <a:prstGeom prst="cloud">
            <a:avLst/>
          </a:prstGeom>
          <a:solidFill>
            <a:srgbClr val="F7EF81"/>
          </a:solidFill>
          <a:ln>
            <a:solidFill>
              <a:schemeClr val="accent4"/>
            </a:solidFill>
          </a:ln>
        </p:spPr>
        <p:txBody>
          <a:bodyPr wrap="square">
            <a:spAutoFit/>
          </a:bodyPr>
          <a:lstStyle/>
          <a:p>
            <a:pPr algn="ctr"/>
            <a:r>
              <a:rPr lang="en-US" sz="2000" b="1" dirty="0">
                <a:latin typeface="Alexandria"/>
              </a:rPr>
              <a:t>Example: </a:t>
            </a:r>
            <a:r>
              <a:rPr lang="en-US" sz="2000" dirty="0">
                <a:latin typeface="Alexandria"/>
              </a:rPr>
              <a:t>Setting a response time for equipment failure that is acceptable for users and feasible for the service provider.</a:t>
            </a:r>
          </a:p>
          <a:p>
            <a:pPr algn="ctr"/>
            <a:r>
              <a:rPr lang="en-US" sz="2000" dirty="0">
                <a:latin typeface="Alexandria"/>
              </a:rPr>
              <a:t>It may also include a maximum acceptable threshold for rectifying failures or malfunctions.</a:t>
            </a:r>
          </a:p>
        </p:txBody>
      </p:sp>
    </p:spTree>
    <p:extLst>
      <p:ext uri="{BB962C8B-B14F-4D97-AF65-F5344CB8AC3E}">
        <p14:creationId xmlns:p14="http://schemas.microsoft.com/office/powerpoint/2010/main" val="3601303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4"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C0718-86DB-DA18-9AD1-4821D5972A1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5F64544-976E-DB2E-73FD-17322F0C313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8653E0F-3758-75F6-0788-406BFF8C11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97A0C03-7097-B452-5D22-00F3FF6B8565}"/>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9AD8287F-F1C0-C68E-0B6F-E1B7D025997F}"/>
              </a:ext>
            </a:extLst>
          </p:cNvPr>
          <p:cNvGrpSpPr/>
          <p:nvPr/>
        </p:nvGrpSpPr>
        <p:grpSpPr>
          <a:xfrm>
            <a:off x="2763049" y="1035081"/>
            <a:ext cx="7786432" cy="523220"/>
            <a:chOff x="2100283" y="1214229"/>
            <a:chExt cx="7786432" cy="669956"/>
          </a:xfrm>
        </p:grpSpPr>
        <p:sp>
          <p:nvSpPr>
            <p:cNvPr id="8" name="Rectangle 7">
              <a:extLst>
                <a:ext uri="{FF2B5EF4-FFF2-40B4-BE49-F238E27FC236}">
                  <a16:creationId xmlns:a16="http://schemas.microsoft.com/office/drawing/2014/main" id="{1B036EA6-DFB9-F7CF-C0A3-0215BC0010CD}"/>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8092E177-5B6D-1B57-BBF1-3A5CC152EA93}"/>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sp>
        <p:nvSpPr>
          <p:cNvPr id="3" name="Rectangle: Beveled 2">
            <a:extLst>
              <a:ext uri="{FF2B5EF4-FFF2-40B4-BE49-F238E27FC236}">
                <a16:creationId xmlns:a16="http://schemas.microsoft.com/office/drawing/2014/main" id="{A0041C8D-63A6-CD86-316E-63279CDAE041}"/>
              </a:ext>
            </a:extLst>
          </p:cNvPr>
          <p:cNvSpPr/>
          <p:nvPr/>
        </p:nvSpPr>
        <p:spPr>
          <a:xfrm>
            <a:off x="4640090" y="1595520"/>
            <a:ext cx="4347659" cy="682819"/>
          </a:xfrm>
          <a:prstGeom prst="bevel">
            <a:avLst/>
          </a:prstGeom>
          <a:solidFill>
            <a:srgbClr val="FEECFB"/>
          </a:solidFill>
          <a:ln>
            <a:solidFill>
              <a:srgbClr val="FF3399"/>
            </a:solid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Service Level Agreements (SLAs)</a:t>
            </a:r>
          </a:p>
        </p:txBody>
      </p:sp>
      <p:sp>
        <p:nvSpPr>
          <p:cNvPr id="13" name="TextBox 12">
            <a:extLst>
              <a:ext uri="{FF2B5EF4-FFF2-40B4-BE49-F238E27FC236}">
                <a16:creationId xmlns:a16="http://schemas.microsoft.com/office/drawing/2014/main" id="{66C4EEFD-548C-D360-18E7-97CD932EE961}"/>
              </a:ext>
            </a:extLst>
          </p:cNvPr>
          <p:cNvSpPr txBox="1"/>
          <p:nvPr/>
        </p:nvSpPr>
        <p:spPr>
          <a:xfrm>
            <a:off x="0" y="2843902"/>
            <a:ext cx="2072295" cy="1581855"/>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Who prepares SLAs?</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4" name="Rectangle: Folded Corner 13">
            <a:extLst>
              <a:ext uri="{FF2B5EF4-FFF2-40B4-BE49-F238E27FC236}">
                <a16:creationId xmlns:a16="http://schemas.microsoft.com/office/drawing/2014/main" id="{4399471A-D577-D62A-8C6B-12160A74FABB}"/>
              </a:ext>
            </a:extLst>
          </p:cNvPr>
          <p:cNvSpPr/>
          <p:nvPr/>
        </p:nvSpPr>
        <p:spPr>
          <a:xfrm>
            <a:off x="2072295" y="2532343"/>
            <a:ext cx="9725996" cy="2204974"/>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0" eaLnBrk="1" fontAlgn="auto" latinLnBrk="0" hangingPunct="1">
              <a:lnSpc>
                <a:spcPct val="105000"/>
              </a:lnSpc>
              <a:spcBef>
                <a:spcPts val="0"/>
              </a:spcBef>
              <a:spcAft>
                <a:spcPts val="30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a:p>
            <a:pPr marL="342900" marR="0" lvl="0" indent="-342900" algn="justLow" defTabSz="914400" rtl="0" eaLnBrk="1" fontAlgn="auto" latinLnBrk="0" hangingPunct="1">
              <a:lnSpc>
                <a:spcPct val="105000"/>
              </a:lnSpc>
              <a:spcBef>
                <a:spcPts val="0"/>
              </a:spcBef>
              <a:spcAft>
                <a:spcPts val="30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a:p>
            <a:pPr marL="342900" lvl="0" indent="-342900" algn="justLow">
              <a:lnSpc>
                <a:spcPct val="105000"/>
              </a:lnSpc>
              <a:spcAft>
                <a:spcPts val="600"/>
              </a:spcAft>
              <a:buFont typeface="Wingdings" panose="05000000000000000000" pitchFamily="2" charset="2"/>
              <a:buChar char="q"/>
              <a:defRPr/>
            </a:pPr>
            <a:r>
              <a:rPr lang="en-US" sz="2000" dirty="0">
                <a:solidFill>
                  <a:prstClr val="black"/>
                </a:solidFill>
                <a:latin typeface="Alexandria"/>
              </a:rPr>
              <a:t>Typically, the </a:t>
            </a:r>
            <a:r>
              <a:rPr lang="en-US" sz="2000" b="1" dirty="0">
                <a:solidFill>
                  <a:prstClr val="black"/>
                </a:solidFill>
                <a:latin typeface="Alexandria"/>
              </a:rPr>
              <a:t>organization</a:t>
            </a:r>
            <a:r>
              <a:rPr lang="en-US" sz="2000" dirty="0">
                <a:solidFill>
                  <a:prstClr val="black"/>
                </a:solidFill>
                <a:latin typeface="Alexandria"/>
              </a:rPr>
              <a:t> prepares the SLAs.</a:t>
            </a:r>
          </a:p>
          <a:p>
            <a:pPr marL="342900" lvl="0" indent="-342900" algn="justLow">
              <a:lnSpc>
                <a:spcPct val="105000"/>
              </a:lnSpc>
              <a:spcAft>
                <a:spcPts val="600"/>
              </a:spcAft>
              <a:buFont typeface="Wingdings" panose="05000000000000000000" pitchFamily="2" charset="2"/>
              <a:buChar char="q"/>
              <a:defRPr/>
            </a:pPr>
            <a:r>
              <a:rPr lang="en-US" sz="2000" dirty="0">
                <a:solidFill>
                  <a:prstClr val="black"/>
                </a:solidFill>
                <a:latin typeface="Alexandria"/>
              </a:rPr>
              <a:t>In certain sectors (e.g., ICT services or utilities), </a:t>
            </a:r>
            <a:r>
              <a:rPr lang="en-US" sz="2000" b="1" dirty="0">
                <a:solidFill>
                  <a:prstClr val="black"/>
                </a:solidFill>
                <a:latin typeface="Alexandria"/>
              </a:rPr>
              <a:t>service providers </a:t>
            </a:r>
            <a:r>
              <a:rPr lang="en-US" sz="2000" dirty="0">
                <a:solidFill>
                  <a:prstClr val="black"/>
                </a:solidFill>
                <a:latin typeface="Alexandria"/>
              </a:rPr>
              <a:t>define the SLA within their standard terms and conditions.</a:t>
            </a:r>
          </a:p>
          <a:p>
            <a:pPr marL="342900" lvl="0" indent="-342900" algn="justLow">
              <a:lnSpc>
                <a:spcPct val="105000"/>
              </a:lnSpc>
              <a:spcAft>
                <a:spcPts val="600"/>
              </a:spcAft>
              <a:buFont typeface="Wingdings" panose="05000000000000000000" pitchFamily="2" charset="2"/>
              <a:buChar char="q"/>
              <a:defRPr/>
            </a:pPr>
            <a:r>
              <a:rPr lang="en-US" sz="2000" b="1" dirty="0">
                <a:solidFill>
                  <a:prstClr val="black"/>
                </a:solidFill>
                <a:latin typeface="Alexandria"/>
              </a:rPr>
              <a:t>Service Level Agreements </a:t>
            </a:r>
            <a:r>
              <a:rPr lang="en-US" sz="2000" dirty="0">
                <a:solidFill>
                  <a:prstClr val="black"/>
                </a:solidFill>
                <a:latin typeface="Alexandria"/>
              </a:rPr>
              <a:t>should </a:t>
            </a:r>
            <a:r>
              <a:rPr lang="en-US" sz="2000" b="1" dirty="0">
                <a:solidFill>
                  <a:prstClr val="black"/>
                </a:solidFill>
                <a:latin typeface="Alexandria"/>
              </a:rPr>
              <a:t>evolve</a:t>
            </a:r>
            <a:r>
              <a:rPr lang="en-US" sz="2000" dirty="0">
                <a:solidFill>
                  <a:prstClr val="black"/>
                </a:solidFill>
                <a:latin typeface="Alexandria"/>
              </a:rPr>
              <a:t> based on user feedback and technological advancements.</a:t>
            </a:r>
            <a:endParaRPr kumimoji="0" lang="en-US" sz="22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4064268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DF88E-139B-CEB2-6FFB-5338FB0C13C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E32082A-1AF1-981A-48A3-06B4CFC2E74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51862E7-66D2-A672-FA2B-43B21CB760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E905866-5C43-8168-8E6D-89252209762A}"/>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6A010294-3830-E425-19B8-8B8A7477773D}"/>
              </a:ext>
            </a:extLst>
          </p:cNvPr>
          <p:cNvGrpSpPr/>
          <p:nvPr/>
        </p:nvGrpSpPr>
        <p:grpSpPr>
          <a:xfrm>
            <a:off x="2763049" y="1035081"/>
            <a:ext cx="7786432" cy="523220"/>
            <a:chOff x="2100283" y="1214229"/>
            <a:chExt cx="7786432" cy="669956"/>
          </a:xfrm>
        </p:grpSpPr>
        <p:sp>
          <p:nvSpPr>
            <p:cNvPr id="8" name="Rectangle 7">
              <a:extLst>
                <a:ext uri="{FF2B5EF4-FFF2-40B4-BE49-F238E27FC236}">
                  <a16:creationId xmlns:a16="http://schemas.microsoft.com/office/drawing/2014/main" id="{B00B6718-4A73-7EC2-7192-EABDDA7F6096}"/>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9F380466-153F-1F92-5B01-84EAD238FF32}"/>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sp>
        <p:nvSpPr>
          <p:cNvPr id="3" name="Rectangle: Beveled 2">
            <a:extLst>
              <a:ext uri="{FF2B5EF4-FFF2-40B4-BE49-F238E27FC236}">
                <a16:creationId xmlns:a16="http://schemas.microsoft.com/office/drawing/2014/main" id="{7A523449-3B36-0D57-64A3-8FB3CC42F6BA}"/>
              </a:ext>
            </a:extLst>
          </p:cNvPr>
          <p:cNvSpPr/>
          <p:nvPr/>
        </p:nvSpPr>
        <p:spPr>
          <a:xfrm>
            <a:off x="4088297" y="1609447"/>
            <a:ext cx="4347659" cy="682819"/>
          </a:xfrm>
          <a:prstGeom prst="bevel">
            <a:avLst/>
          </a:prstGeom>
          <a:solidFill>
            <a:srgbClr val="FEECFB"/>
          </a:solidFill>
          <a:ln>
            <a:solidFill>
              <a:srgbClr val="FF3399"/>
            </a:solid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Service Level Agreements (SLAs)</a:t>
            </a:r>
          </a:p>
        </p:txBody>
      </p:sp>
      <p:sp>
        <p:nvSpPr>
          <p:cNvPr id="13" name="TextBox 12">
            <a:extLst>
              <a:ext uri="{FF2B5EF4-FFF2-40B4-BE49-F238E27FC236}">
                <a16:creationId xmlns:a16="http://schemas.microsoft.com/office/drawing/2014/main" id="{9DFFC37E-793E-763D-A2CA-4DD01B5EFEC8}"/>
              </a:ext>
            </a:extLst>
          </p:cNvPr>
          <p:cNvSpPr txBox="1"/>
          <p:nvPr/>
        </p:nvSpPr>
        <p:spPr>
          <a:xfrm>
            <a:off x="63233" y="2778429"/>
            <a:ext cx="1891862" cy="3062005"/>
          </a:xfrm>
          <a:prstGeom prst="ellipse">
            <a:avLst/>
          </a:prstGeom>
          <a:solidFill>
            <a:srgbClr val="EBFFFF"/>
          </a:solidFill>
          <a:ln>
            <a:solidFill>
              <a:schemeClr val="accent1">
                <a:lumMod val="60000"/>
                <a:lumOff val="40000"/>
              </a:schemeClr>
            </a:solidFill>
          </a:ln>
        </p:spPr>
        <p:txBody>
          <a:bodyPr wrap="square">
            <a:spAutoFit/>
          </a:bodyPr>
          <a:lstStyle/>
          <a:p>
            <a:pPr lvl="0" algn="ctr">
              <a:lnSpc>
                <a:spcPct val="114000"/>
              </a:lnSpc>
              <a:defRPr/>
            </a:pPr>
            <a:r>
              <a:rPr lang="en-US" sz="2000" b="1" dirty="0">
                <a:solidFill>
                  <a:srgbClr val="C00000"/>
                </a:solidFill>
                <a:latin typeface="Alexandria"/>
              </a:rPr>
              <a:t>Key elements to include when drafting an SLA</a:t>
            </a:r>
            <a:endParaRPr kumimoji="0" lang="en-US" sz="2000" b="1" i="0" u="none" strike="noStrike" kern="1200" cap="none" spc="0" normalizeH="0" baseline="0" noProof="0" dirty="0">
              <a:ln>
                <a:noFill/>
              </a:ln>
              <a:solidFill>
                <a:srgbClr val="C00000"/>
              </a:solidFill>
              <a:effectLst/>
              <a:uLnTx/>
              <a:uFillTx/>
              <a:latin typeface="Alexandria"/>
              <a:ea typeface="+mn-ea"/>
              <a:cs typeface="+mn-cs"/>
            </a:endParaRPr>
          </a:p>
        </p:txBody>
      </p:sp>
      <p:sp>
        <p:nvSpPr>
          <p:cNvPr id="17" name="Arrow: Pentagon 16">
            <a:extLst>
              <a:ext uri="{FF2B5EF4-FFF2-40B4-BE49-F238E27FC236}">
                <a16:creationId xmlns:a16="http://schemas.microsoft.com/office/drawing/2014/main" id="{2A06406F-85A4-05AE-E1ED-779B7F665F1A}"/>
              </a:ext>
            </a:extLst>
          </p:cNvPr>
          <p:cNvSpPr/>
          <p:nvPr/>
        </p:nvSpPr>
        <p:spPr>
          <a:xfrm>
            <a:off x="2040992" y="2386659"/>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Definitions, roles, and responsibilities</a:t>
            </a:r>
            <a:endParaRPr lang="en-US" sz="2000" dirty="0">
              <a:solidFill>
                <a:prstClr val="black"/>
              </a:solidFill>
              <a:latin typeface="Alexandria"/>
            </a:endParaRPr>
          </a:p>
        </p:txBody>
      </p:sp>
      <p:sp>
        <p:nvSpPr>
          <p:cNvPr id="18" name="Arrow: Pentagon 17">
            <a:extLst>
              <a:ext uri="{FF2B5EF4-FFF2-40B4-BE49-F238E27FC236}">
                <a16:creationId xmlns:a16="http://schemas.microsoft.com/office/drawing/2014/main" id="{3DCDD594-0C0F-CBFB-3422-F97C7DCC3D4F}"/>
              </a:ext>
            </a:extLst>
          </p:cNvPr>
          <p:cNvSpPr/>
          <p:nvPr/>
        </p:nvSpPr>
        <p:spPr>
          <a:xfrm>
            <a:off x="2040992" y="3854386"/>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Self-delivery vs. subcontracting</a:t>
            </a:r>
            <a:endParaRPr lang="en-US" sz="2000" dirty="0">
              <a:solidFill>
                <a:prstClr val="black"/>
              </a:solidFill>
              <a:latin typeface="Alexandria"/>
            </a:endParaRPr>
          </a:p>
        </p:txBody>
      </p:sp>
      <p:sp>
        <p:nvSpPr>
          <p:cNvPr id="19" name="Arrow: Pentagon 18">
            <a:extLst>
              <a:ext uri="{FF2B5EF4-FFF2-40B4-BE49-F238E27FC236}">
                <a16:creationId xmlns:a16="http://schemas.microsoft.com/office/drawing/2014/main" id="{0DC57BF4-4C45-80E9-AEAA-5C8B24497A6D}"/>
              </a:ext>
            </a:extLst>
          </p:cNvPr>
          <p:cNvSpPr/>
          <p:nvPr/>
        </p:nvSpPr>
        <p:spPr>
          <a:xfrm>
            <a:off x="2040992" y="3066984"/>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Services and service scope</a:t>
            </a:r>
            <a:endParaRPr lang="en-US" sz="2000" dirty="0">
              <a:solidFill>
                <a:prstClr val="black"/>
              </a:solidFill>
              <a:latin typeface="Alexandria"/>
            </a:endParaRPr>
          </a:p>
        </p:txBody>
      </p:sp>
      <p:sp>
        <p:nvSpPr>
          <p:cNvPr id="20" name="Arrow: Pentagon 19">
            <a:extLst>
              <a:ext uri="{FF2B5EF4-FFF2-40B4-BE49-F238E27FC236}">
                <a16:creationId xmlns:a16="http://schemas.microsoft.com/office/drawing/2014/main" id="{747E3EBA-0D0B-AC33-A4C1-AF09838ADD2D}"/>
              </a:ext>
            </a:extLst>
          </p:cNvPr>
          <p:cNvSpPr/>
          <p:nvPr/>
        </p:nvSpPr>
        <p:spPr>
          <a:xfrm>
            <a:off x="2040992" y="4599013"/>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Prioritization of requirements</a:t>
            </a:r>
            <a:endParaRPr lang="en-US" sz="2000" dirty="0">
              <a:solidFill>
                <a:prstClr val="black"/>
              </a:solidFill>
              <a:latin typeface="Alexandria"/>
            </a:endParaRPr>
          </a:p>
        </p:txBody>
      </p:sp>
      <p:sp>
        <p:nvSpPr>
          <p:cNvPr id="21" name="Arrow: Pentagon 20">
            <a:extLst>
              <a:ext uri="{FF2B5EF4-FFF2-40B4-BE49-F238E27FC236}">
                <a16:creationId xmlns:a16="http://schemas.microsoft.com/office/drawing/2014/main" id="{619897D0-023A-76B0-54B4-EA53D26566A3}"/>
              </a:ext>
            </a:extLst>
          </p:cNvPr>
          <p:cNvSpPr/>
          <p:nvPr/>
        </p:nvSpPr>
        <p:spPr>
          <a:xfrm>
            <a:off x="7296442" y="2386659"/>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Occupation of facilities</a:t>
            </a:r>
          </a:p>
        </p:txBody>
      </p:sp>
      <p:sp>
        <p:nvSpPr>
          <p:cNvPr id="22" name="Arrow: Pentagon 21">
            <a:extLst>
              <a:ext uri="{FF2B5EF4-FFF2-40B4-BE49-F238E27FC236}">
                <a16:creationId xmlns:a16="http://schemas.microsoft.com/office/drawing/2014/main" id="{17A60844-D307-3F60-DB8F-A207EFBCD51C}"/>
              </a:ext>
            </a:extLst>
          </p:cNvPr>
          <p:cNvSpPr/>
          <p:nvPr/>
        </p:nvSpPr>
        <p:spPr>
          <a:xfrm>
            <a:off x="2056529" y="5411144"/>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Performance targets</a:t>
            </a:r>
            <a:endParaRPr lang="en-US" sz="2000" dirty="0">
              <a:solidFill>
                <a:prstClr val="black"/>
              </a:solidFill>
              <a:latin typeface="Alexandria"/>
            </a:endParaRPr>
          </a:p>
        </p:txBody>
      </p:sp>
      <p:sp>
        <p:nvSpPr>
          <p:cNvPr id="23" name="Arrow: Pentagon 22">
            <a:extLst>
              <a:ext uri="{FF2B5EF4-FFF2-40B4-BE49-F238E27FC236}">
                <a16:creationId xmlns:a16="http://schemas.microsoft.com/office/drawing/2014/main" id="{C8EE9DB4-0FC6-26F8-B285-220976C3ED55}"/>
              </a:ext>
            </a:extLst>
          </p:cNvPr>
          <p:cNvSpPr/>
          <p:nvPr/>
        </p:nvSpPr>
        <p:spPr>
          <a:xfrm>
            <a:off x="7285932" y="3120624"/>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endParaRPr lang="ar-SY" sz="2000" b="1" dirty="0">
              <a:solidFill>
                <a:prstClr val="black"/>
              </a:solidFill>
              <a:latin typeface="Alexandria"/>
            </a:endParaRPr>
          </a:p>
          <a:p>
            <a:pPr algn="justLow"/>
            <a:r>
              <a:rPr lang="en-US" sz="2000" b="1" dirty="0">
                <a:solidFill>
                  <a:prstClr val="black"/>
                </a:solidFill>
                <a:latin typeface="Alexandria"/>
              </a:rPr>
              <a:t>Working hours</a:t>
            </a:r>
            <a:endParaRPr lang="en-US" sz="2000" dirty="0">
              <a:solidFill>
                <a:prstClr val="black"/>
              </a:solidFill>
              <a:latin typeface="Alexandria"/>
            </a:endParaRPr>
          </a:p>
          <a:p>
            <a:pPr algn="justLow"/>
            <a:endParaRPr lang="en-US" sz="2000" dirty="0">
              <a:solidFill>
                <a:prstClr val="black"/>
              </a:solidFill>
              <a:latin typeface="Alexandria"/>
            </a:endParaRPr>
          </a:p>
        </p:txBody>
      </p:sp>
      <p:sp>
        <p:nvSpPr>
          <p:cNvPr id="25" name="Arrow: Pentagon 24">
            <a:extLst>
              <a:ext uri="{FF2B5EF4-FFF2-40B4-BE49-F238E27FC236}">
                <a16:creationId xmlns:a16="http://schemas.microsoft.com/office/drawing/2014/main" id="{0C65F31C-C881-BFCA-8918-3AF92262905F}"/>
              </a:ext>
            </a:extLst>
          </p:cNvPr>
          <p:cNvSpPr/>
          <p:nvPr/>
        </p:nvSpPr>
        <p:spPr>
          <a:xfrm>
            <a:off x="7254629" y="4632765"/>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Inspection and audit</a:t>
            </a:r>
            <a:endParaRPr lang="en-US" sz="2000" dirty="0">
              <a:solidFill>
                <a:prstClr val="black"/>
              </a:solidFill>
              <a:latin typeface="Alexandria"/>
            </a:endParaRPr>
          </a:p>
        </p:txBody>
      </p:sp>
      <p:sp>
        <p:nvSpPr>
          <p:cNvPr id="26" name="Arrow: Pentagon 25">
            <a:extLst>
              <a:ext uri="{FF2B5EF4-FFF2-40B4-BE49-F238E27FC236}">
                <a16:creationId xmlns:a16="http://schemas.microsoft.com/office/drawing/2014/main" id="{5D949143-DDCC-4A4B-5AFD-43419EEA164D}"/>
              </a:ext>
            </a:extLst>
          </p:cNvPr>
          <p:cNvSpPr/>
          <p:nvPr/>
        </p:nvSpPr>
        <p:spPr>
          <a:xfrm>
            <a:off x="7259656" y="5411144"/>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Communication with users</a:t>
            </a:r>
            <a:endParaRPr lang="en-US" sz="2000" dirty="0">
              <a:solidFill>
                <a:prstClr val="black"/>
              </a:solidFill>
              <a:latin typeface="Alexandria"/>
            </a:endParaRPr>
          </a:p>
        </p:txBody>
      </p:sp>
      <p:sp>
        <p:nvSpPr>
          <p:cNvPr id="27" name="Arrow: Pentagon 26">
            <a:extLst>
              <a:ext uri="{FF2B5EF4-FFF2-40B4-BE49-F238E27FC236}">
                <a16:creationId xmlns:a16="http://schemas.microsoft.com/office/drawing/2014/main" id="{9C505C89-B4E2-A0A1-C7F2-A0E058F6FD59}"/>
              </a:ext>
            </a:extLst>
          </p:cNvPr>
          <p:cNvSpPr/>
          <p:nvPr/>
        </p:nvSpPr>
        <p:spPr>
          <a:xfrm>
            <a:off x="2040992" y="6221883"/>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Compliance and governance</a:t>
            </a:r>
          </a:p>
        </p:txBody>
      </p:sp>
      <p:sp>
        <p:nvSpPr>
          <p:cNvPr id="28" name="Arrow: Pentagon 27">
            <a:extLst>
              <a:ext uri="{FF2B5EF4-FFF2-40B4-BE49-F238E27FC236}">
                <a16:creationId xmlns:a16="http://schemas.microsoft.com/office/drawing/2014/main" id="{AAE4653E-39E5-A176-A569-F95BF83373BC}"/>
              </a:ext>
            </a:extLst>
          </p:cNvPr>
          <p:cNvSpPr/>
          <p:nvPr/>
        </p:nvSpPr>
        <p:spPr>
          <a:xfrm>
            <a:off x="7244119" y="6221883"/>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Periodic reviews</a:t>
            </a:r>
            <a:endParaRPr lang="en-US" sz="2000" dirty="0">
              <a:solidFill>
                <a:prstClr val="black"/>
              </a:solidFill>
              <a:latin typeface="Alexandria"/>
            </a:endParaRPr>
          </a:p>
        </p:txBody>
      </p:sp>
      <p:sp>
        <p:nvSpPr>
          <p:cNvPr id="34" name="Arrow: Pentagon 33">
            <a:extLst>
              <a:ext uri="{FF2B5EF4-FFF2-40B4-BE49-F238E27FC236}">
                <a16:creationId xmlns:a16="http://schemas.microsoft.com/office/drawing/2014/main" id="{7E4C926D-AACC-30E5-030C-6237E51FC9D9}"/>
              </a:ext>
            </a:extLst>
          </p:cNvPr>
          <p:cNvSpPr/>
          <p:nvPr/>
        </p:nvSpPr>
        <p:spPr>
          <a:xfrm>
            <a:off x="7285932" y="3838206"/>
            <a:ext cx="4727670" cy="523221"/>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Resources provided</a:t>
            </a:r>
            <a:endParaRPr lang="en-US" sz="2000" dirty="0">
              <a:solidFill>
                <a:prstClr val="black"/>
              </a:solidFill>
              <a:latin typeface="Alexandria"/>
            </a:endParaRPr>
          </a:p>
        </p:txBody>
      </p:sp>
    </p:spTree>
    <p:extLst>
      <p:ext uri="{BB962C8B-B14F-4D97-AF65-F5344CB8AC3E}">
        <p14:creationId xmlns:p14="http://schemas.microsoft.com/office/powerpoint/2010/main" val="10714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ppt_x"/>
                                          </p:val>
                                        </p:tav>
                                        <p:tav tm="100000">
                                          <p:val>
                                            <p:strVal val="#ppt_x"/>
                                          </p:val>
                                        </p:tav>
                                      </p:tavLst>
                                    </p:anim>
                                    <p:anim calcmode="lin" valueType="num">
                                      <p:cBhvr additive="base">
                                        <p:cTn id="1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ppt_x"/>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ppt_x"/>
                                          </p:val>
                                        </p:tav>
                                        <p:tav tm="100000">
                                          <p:val>
                                            <p:strVal val="#ppt_x"/>
                                          </p:val>
                                        </p:tav>
                                      </p:tavLst>
                                    </p:anim>
                                    <p:anim calcmode="lin" valueType="num">
                                      <p:cBhvr additive="base">
                                        <p:cTn id="4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ppt_x"/>
                                          </p:val>
                                        </p:tav>
                                        <p:tav tm="100000">
                                          <p:val>
                                            <p:strVal val="#ppt_x"/>
                                          </p:val>
                                        </p:tav>
                                      </p:tavLst>
                                    </p:anim>
                                    <p:anim calcmode="lin" valueType="num">
                                      <p:cBhvr additive="base">
                                        <p:cTn id="6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500" fill="hold"/>
                                        <p:tgtEl>
                                          <p:spTgt spid="34"/>
                                        </p:tgtEl>
                                        <p:attrNameLst>
                                          <p:attrName>ppt_x</p:attrName>
                                        </p:attrNameLst>
                                      </p:cBhvr>
                                      <p:tavLst>
                                        <p:tav tm="0">
                                          <p:val>
                                            <p:strVal val="#ppt_x"/>
                                          </p:val>
                                        </p:tav>
                                        <p:tav tm="100000">
                                          <p:val>
                                            <p:strVal val="#ppt_x"/>
                                          </p:val>
                                        </p:tav>
                                      </p:tavLst>
                                    </p:anim>
                                    <p:anim calcmode="lin" valueType="num">
                                      <p:cBhvr additive="base">
                                        <p:cTn id="6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500" fill="hold"/>
                                        <p:tgtEl>
                                          <p:spTgt spid="25"/>
                                        </p:tgtEl>
                                        <p:attrNameLst>
                                          <p:attrName>ppt_x</p:attrName>
                                        </p:attrNameLst>
                                      </p:cBhvr>
                                      <p:tavLst>
                                        <p:tav tm="0">
                                          <p:val>
                                            <p:strVal val="#ppt_x"/>
                                          </p:val>
                                        </p:tav>
                                        <p:tav tm="100000">
                                          <p:val>
                                            <p:strVal val="#ppt_x"/>
                                          </p:val>
                                        </p:tav>
                                      </p:tavLst>
                                    </p:anim>
                                    <p:anim calcmode="lin" valueType="num">
                                      <p:cBhvr additive="base">
                                        <p:cTn id="7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fill="hold"/>
                                        <p:tgtEl>
                                          <p:spTgt spid="26"/>
                                        </p:tgtEl>
                                        <p:attrNameLst>
                                          <p:attrName>ppt_x</p:attrName>
                                        </p:attrNameLst>
                                      </p:cBhvr>
                                      <p:tavLst>
                                        <p:tav tm="0">
                                          <p:val>
                                            <p:strVal val="#ppt_x"/>
                                          </p:val>
                                        </p:tav>
                                        <p:tav tm="100000">
                                          <p:val>
                                            <p:strVal val="#ppt_x"/>
                                          </p:val>
                                        </p:tav>
                                      </p:tavLst>
                                    </p:anim>
                                    <p:anim calcmode="lin" valueType="num">
                                      <p:cBhvr additive="base">
                                        <p:cTn id="7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fill="hold"/>
                                        <p:tgtEl>
                                          <p:spTgt spid="28"/>
                                        </p:tgtEl>
                                        <p:attrNameLst>
                                          <p:attrName>ppt_x</p:attrName>
                                        </p:attrNameLst>
                                      </p:cBhvr>
                                      <p:tavLst>
                                        <p:tav tm="0">
                                          <p:val>
                                            <p:strVal val="#ppt_x"/>
                                          </p:val>
                                        </p:tav>
                                        <p:tav tm="100000">
                                          <p:val>
                                            <p:strVal val="#ppt_x"/>
                                          </p:val>
                                        </p:tav>
                                      </p:tavLst>
                                    </p:anim>
                                    <p:anim calcmode="lin" valueType="num">
                                      <p:cBhvr additive="base">
                                        <p:cTn id="8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7" grpId="0" animBg="1"/>
      <p:bldP spid="18" grpId="0" animBg="1"/>
      <p:bldP spid="19" grpId="0" animBg="1"/>
      <p:bldP spid="20" grpId="0" animBg="1"/>
      <p:bldP spid="21" grpId="0" animBg="1"/>
      <p:bldP spid="22" grpId="0" animBg="1"/>
      <p:bldP spid="23" grpId="0" animBg="1"/>
      <p:bldP spid="25" grpId="0" animBg="1"/>
      <p:bldP spid="26" grpId="0" animBg="1"/>
      <p:bldP spid="27" grpId="0" animBg="1"/>
      <p:bldP spid="28" grpId="0" animBg="1"/>
      <p:bldP spid="3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4F3B9-FFCD-B138-7598-07C648DAE1F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D808C18-AAE8-606B-BF56-162C91823A2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70888AC-0AAF-4A5C-8F7C-9CD57F594B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4D3BB58-DC7D-AD52-38ED-1732D77DB752}"/>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BA248843-27BB-97A2-9BDB-BEC11E555956}"/>
              </a:ext>
            </a:extLst>
          </p:cNvPr>
          <p:cNvGrpSpPr/>
          <p:nvPr/>
        </p:nvGrpSpPr>
        <p:grpSpPr>
          <a:xfrm>
            <a:off x="2920704" y="1149960"/>
            <a:ext cx="7786432" cy="523220"/>
            <a:chOff x="2100283" y="1214229"/>
            <a:chExt cx="7786432" cy="669956"/>
          </a:xfrm>
        </p:grpSpPr>
        <p:sp>
          <p:nvSpPr>
            <p:cNvPr id="8" name="Rectangle 7">
              <a:extLst>
                <a:ext uri="{FF2B5EF4-FFF2-40B4-BE49-F238E27FC236}">
                  <a16:creationId xmlns:a16="http://schemas.microsoft.com/office/drawing/2014/main" id="{7283B484-9492-AD67-6C0D-E12B77939044}"/>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9C4080B8-4936-426E-1768-581A7D28797C}"/>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2" name="Table 1">
            <a:extLst>
              <a:ext uri="{FF2B5EF4-FFF2-40B4-BE49-F238E27FC236}">
                <a16:creationId xmlns:a16="http://schemas.microsoft.com/office/drawing/2014/main" id="{3618C06A-B627-5238-4B9A-77009327FE86}"/>
              </a:ext>
            </a:extLst>
          </p:cNvPr>
          <p:cNvGraphicFramePr>
            <a:graphicFrameLocks noGrp="1"/>
          </p:cNvGraphicFramePr>
          <p:nvPr>
            <p:extLst>
              <p:ext uri="{D42A27DB-BD31-4B8C-83A1-F6EECF244321}">
                <p14:modId xmlns:p14="http://schemas.microsoft.com/office/powerpoint/2010/main" val="2347726194"/>
              </p:ext>
            </p:extLst>
          </p:nvPr>
        </p:nvGraphicFramePr>
        <p:xfrm>
          <a:off x="84177" y="1880382"/>
          <a:ext cx="11947400" cy="2008559"/>
        </p:xfrm>
        <a:graphic>
          <a:graphicData uri="http://schemas.openxmlformats.org/drawingml/2006/table">
            <a:tbl>
              <a:tblPr>
                <a:tableStyleId>{16D9F66E-5EB9-4882-86FB-DCBF35E3C3E4}</a:tableStyleId>
              </a:tblPr>
              <a:tblGrid>
                <a:gridCol w="1311486">
                  <a:extLst>
                    <a:ext uri="{9D8B030D-6E8A-4147-A177-3AD203B41FA5}">
                      <a16:colId xmlns:a16="http://schemas.microsoft.com/office/drawing/2014/main" val="769658449"/>
                    </a:ext>
                  </a:extLst>
                </a:gridCol>
                <a:gridCol w="2534653">
                  <a:extLst>
                    <a:ext uri="{9D8B030D-6E8A-4147-A177-3AD203B41FA5}">
                      <a16:colId xmlns:a16="http://schemas.microsoft.com/office/drawing/2014/main" val="2748064615"/>
                    </a:ext>
                  </a:extLst>
                </a:gridCol>
                <a:gridCol w="3288631">
                  <a:extLst>
                    <a:ext uri="{9D8B030D-6E8A-4147-A177-3AD203B41FA5}">
                      <a16:colId xmlns:a16="http://schemas.microsoft.com/office/drawing/2014/main" val="1811241530"/>
                    </a:ext>
                  </a:extLst>
                </a:gridCol>
                <a:gridCol w="2390274">
                  <a:extLst>
                    <a:ext uri="{9D8B030D-6E8A-4147-A177-3AD203B41FA5}">
                      <a16:colId xmlns:a16="http://schemas.microsoft.com/office/drawing/2014/main" val="2799703377"/>
                    </a:ext>
                  </a:extLst>
                </a:gridCol>
                <a:gridCol w="2422356">
                  <a:extLst>
                    <a:ext uri="{9D8B030D-6E8A-4147-A177-3AD203B41FA5}">
                      <a16:colId xmlns:a16="http://schemas.microsoft.com/office/drawing/2014/main" val="537420627"/>
                    </a:ext>
                  </a:extLst>
                </a:gridCol>
              </a:tblGrid>
              <a:tr h="562751">
                <a:tc>
                  <a:txBody>
                    <a:bodyPr/>
                    <a:lstStyle/>
                    <a:p>
                      <a:pPr algn="ctr">
                        <a:buNone/>
                      </a:pPr>
                      <a:r>
                        <a:rPr lang="en-US" sz="2000" b="1" dirty="0">
                          <a:latin typeface="Alexandria"/>
                        </a:rPr>
                        <a:t>Stage</a:t>
                      </a:r>
                    </a:p>
                  </a:txBody>
                  <a:tcPr marL="15998" marR="15998" marT="7999" marB="7999" anchor="ctr"/>
                </a:tc>
                <a:tc>
                  <a:txBody>
                    <a:bodyPr/>
                    <a:lstStyle/>
                    <a:p>
                      <a:pPr algn="ctr">
                        <a:buNone/>
                      </a:pPr>
                      <a:r>
                        <a:rPr lang="en-US" sz="2000" b="1" dirty="0">
                          <a:latin typeface="Alexandria"/>
                        </a:rPr>
                        <a:t>Primary Objective</a:t>
                      </a:r>
                    </a:p>
                  </a:txBody>
                  <a:tcPr marL="15998" marR="15998" marT="7999" marB="7999" anchor="ctr"/>
                </a:tc>
                <a:tc>
                  <a:txBody>
                    <a:bodyPr/>
                    <a:lstStyle/>
                    <a:p>
                      <a:pPr algn="ctr">
                        <a:buNone/>
                      </a:pPr>
                      <a:r>
                        <a:rPr lang="en-US" sz="2000" b="1" dirty="0">
                          <a:latin typeface="Alexandria"/>
                        </a:rPr>
                        <a:t>Key Activities</a:t>
                      </a:r>
                    </a:p>
                  </a:txBody>
                  <a:tcPr marL="15998" marR="15998" marT="7999" marB="7999" anchor="ctr"/>
                </a:tc>
                <a:tc>
                  <a:txBody>
                    <a:bodyPr/>
                    <a:lstStyle/>
                    <a:p>
                      <a:pPr algn="ctr">
                        <a:buNone/>
                      </a:pPr>
                      <a:r>
                        <a:rPr lang="en-US" sz="2000" b="1" dirty="0">
                          <a:latin typeface="Alexandria"/>
                        </a:rPr>
                        <a:t>Risks / Challenges</a:t>
                      </a:r>
                    </a:p>
                  </a:txBody>
                  <a:tcPr marL="15998" marR="15998" marT="7999" marB="7999" anchor="ctr"/>
                </a:tc>
                <a:tc>
                  <a:txBody>
                    <a:bodyPr/>
                    <a:lstStyle/>
                    <a:p>
                      <a:pPr algn="ctr">
                        <a:buNone/>
                      </a:pPr>
                      <a:r>
                        <a:rPr lang="en-US" sz="2000" b="1" dirty="0">
                          <a:latin typeface="Alexandria"/>
                        </a:rPr>
                        <a:t>Practical Solutions / Recommendations</a:t>
                      </a:r>
                    </a:p>
                  </a:txBody>
                  <a:tcPr marL="15998" marR="15998" marT="7999" marB="7999" anchor="ctr"/>
                </a:tc>
                <a:extLst>
                  <a:ext uri="{0D108BD9-81ED-4DB2-BD59-A6C34878D82A}">
                    <a16:rowId xmlns:a16="http://schemas.microsoft.com/office/drawing/2014/main" val="91093864"/>
                  </a:ext>
                </a:extLst>
              </a:tr>
              <a:tr h="1382961">
                <a:tc>
                  <a:txBody>
                    <a:bodyPr/>
                    <a:lstStyle/>
                    <a:p>
                      <a:pPr algn="ctr">
                        <a:buNone/>
                      </a:pPr>
                      <a:r>
                        <a:rPr lang="en-US" sz="2000" b="1" dirty="0">
                          <a:latin typeface="Alexandria"/>
                        </a:rPr>
                        <a:t>7. Evaluation &amp; Selection</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latin typeface="Alexandria"/>
                        </a:rPr>
                        <a:t>Select the provider offering the best balance of quality, capability, and value.</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Score proposals using predefined criteria</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Conduct interviews.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Shortlist and rank bidders.</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Subjective evaluation</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Bias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lack of transparency.</a:t>
                      </a: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Use multi-disciplinary evaluation panels</a:t>
                      </a:r>
                    </a:p>
                    <a:p>
                      <a:pPr marL="285750" indent="-285750">
                        <a:lnSpc>
                          <a:spcPct val="105000"/>
                        </a:lnSpc>
                        <a:spcBef>
                          <a:spcPts val="200"/>
                        </a:spcBef>
                        <a:spcAft>
                          <a:spcPts val="200"/>
                        </a:spcAft>
                        <a:buFont typeface="Wingdings" panose="05000000000000000000" pitchFamily="2" charset="2"/>
                        <a:buChar char="§"/>
                      </a:pPr>
                      <a:r>
                        <a:rPr lang="en-US" sz="1800" dirty="0">
                          <a:latin typeface="Alexandria"/>
                        </a:rPr>
                        <a:t>document scoring decisions.</a:t>
                      </a:r>
                    </a:p>
                  </a:txBody>
                  <a:tcPr marL="15998" marR="15998" marT="7999" marB="7999" anchor="ctr">
                    <a:solidFill>
                      <a:schemeClr val="bg1"/>
                    </a:solidFill>
                  </a:tcPr>
                </a:tc>
                <a:extLst>
                  <a:ext uri="{0D108BD9-81ED-4DB2-BD59-A6C34878D82A}">
                    <a16:rowId xmlns:a16="http://schemas.microsoft.com/office/drawing/2014/main" val="2588344479"/>
                  </a:ext>
                </a:extLst>
              </a:tr>
            </a:tbl>
          </a:graphicData>
        </a:graphic>
      </p:graphicFrame>
      <p:graphicFrame>
        <p:nvGraphicFramePr>
          <p:cNvPr id="3" name="Table 2">
            <a:extLst>
              <a:ext uri="{FF2B5EF4-FFF2-40B4-BE49-F238E27FC236}">
                <a16:creationId xmlns:a16="http://schemas.microsoft.com/office/drawing/2014/main" id="{0471C452-A2E8-A6AF-F64A-D780064C3C80}"/>
              </a:ext>
            </a:extLst>
          </p:cNvPr>
          <p:cNvGraphicFramePr>
            <a:graphicFrameLocks noGrp="1"/>
          </p:cNvGraphicFramePr>
          <p:nvPr>
            <p:extLst>
              <p:ext uri="{D42A27DB-BD31-4B8C-83A1-F6EECF244321}">
                <p14:modId xmlns:p14="http://schemas.microsoft.com/office/powerpoint/2010/main" val="3747020710"/>
              </p:ext>
            </p:extLst>
          </p:nvPr>
        </p:nvGraphicFramePr>
        <p:xfrm>
          <a:off x="180431" y="4096143"/>
          <a:ext cx="11569261" cy="2707005"/>
        </p:xfrm>
        <a:graphic>
          <a:graphicData uri="http://schemas.openxmlformats.org/drawingml/2006/table">
            <a:tbl>
              <a:tblPr>
                <a:tableStyleId>{8A107856-5554-42FB-B03E-39F5DBC370BA}</a:tableStyleId>
              </a:tblPr>
              <a:tblGrid>
                <a:gridCol w="1540833">
                  <a:extLst>
                    <a:ext uri="{9D8B030D-6E8A-4147-A177-3AD203B41FA5}">
                      <a16:colId xmlns:a16="http://schemas.microsoft.com/office/drawing/2014/main" val="4226945934"/>
                    </a:ext>
                  </a:extLst>
                </a:gridCol>
                <a:gridCol w="5075568">
                  <a:extLst>
                    <a:ext uri="{9D8B030D-6E8A-4147-A177-3AD203B41FA5}">
                      <a16:colId xmlns:a16="http://schemas.microsoft.com/office/drawing/2014/main" val="4086468314"/>
                    </a:ext>
                  </a:extLst>
                </a:gridCol>
                <a:gridCol w="4952860">
                  <a:extLst>
                    <a:ext uri="{9D8B030D-6E8A-4147-A177-3AD203B41FA5}">
                      <a16:colId xmlns:a16="http://schemas.microsoft.com/office/drawing/2014/main" val="1899069392"/>
                    </a:ext>
                  </a:extLst>
                </a:gridCol>
              </a:tblGrid>
              <a:tr h="0">
                <a:tc>
                  <a:txBody>
                    <a:bodyPr/>
                    <a:lstStyle/>
                    <a:p>
                      <a:pPr algn="ctr">
                        <a:buNone/>
                      </a:pPr>
                      <a:r>
                        <a:rPr lang="en-US" sz="1800" b="1" dirty="0">
                          <a:latin typeface="Alexandria"/>
                        </a:rPr>
                        <a:t>Method</a:t>
                      </a:r>
                    </a:p>
                  </a:txBody>
                  <a:tcPr anchor="ctr"/>
                </a:tc>
                <a:tc>
                  <a:txBody>
                    <a:bodyPr/>
                    <a:lstStyle/>
                    <a:p>
                      <a:pPr algn="ctr">
                        <a:buNone/>
                      </a:pPr>
                      <a:r>
                        <a:rPr lang="en-US" sz="1800" b="1" dirty="0">
                          <a:latin typeface="Alexandria"/>
                        </a:rPr>
                        <a:t>Description</a:t>
                      </a:r>
                    </a:p>
                  </a:txBody>
                  <a:tcPr anchor="ctr"/>
                </a:tc>
                <a:tc>
                  <a:txBody>
                    <a:bodyPr/>
                    <a:lstStyle/>
                    <a:p>
                      <a:pPr algn="ctr">
                        <a:buNone/>
                      </a:pPr>
                      <a:r>
                        <a:rPr lang="en-US" sz="1800" b="1" dirty="0">
                          <a:latin typeface="Alexandria"/>
                        </a:rPr>
                        <a:t>Use Case</a:t>
                      </a:r>
                    </a:p>
                  </a:txBody>
                  <a:tcPr anchor="ctr"/>
                </a:tc>
                <a:extLst>
                  <a:ext uri="{0D108BD9-81ED-4DB2-BD59-A6C34878D82A}">
                    <a16:rowId xmlns:a16="http://schemas.microsoft.com/office/drawing/2014/main" val="3737842940"/>
                  </a:ext>
                </a:extLst>
              </a:tr>
              <a:tr h="147934">
                <a:tc>
                  <a:txBody>
                    <a:bodyPr/>
                    <a:lstStyle/>
                    <a:p>
                      <a:pPr>
                        <a:lnSpc>
                          <a:spcPct val="110000"/>
                        </a:lnSpc>
                        <a:buNone/>
                      </a:pPr>
                      <a:r>
                        <a:rPr lang="en-US" sz="1800" b="1" dirty="0">
                          <a:latin typeface="Alexandria"/>
                        </a:rPr>
                        <a:t>Two-Envelope System</a:t>
                      </a:r>
                      <a:endParaRPr lang="en-US" sz="1800" dirty="0">
                        <a:latin typeface="Alexandria"/>
                      </a:endParaRPr>
                    </a:p>
                  </a:txBody>
                  <a:tcPr anchor="ctr"/>
                </a:tc>
                <a:tc>
                  <a:txBody>
                    <a:bodyPr/>
                    <a:lstStyle/>
                    <a:p>
                      <a:pPr>
                        <a:lnSpc>
                          <a:spcPct val="110000"/>
                        </a:lnSpc>
                        <a:buNone/>
                      </a:pPr>
                      <a:r>
                        <a:rPr lang="en-US" sz="1800" dirty="0">
                          <a:latin typeface="Alexandria"/>
                        </a:rPr>
                        <a:t>Separates technical (quality) evaluation from financial (price) evaluation to focus on quality first.</a:t>
                      </a:r>
                    </a:p>
                  </a:txBody>
                  <a:tcPr anchor="ctr">
                    <a:solidFill>
                      <a:schemeClr val="bg1"/>
                    </a:solidFill>
                  </a:tcPr>
                </a:tc>
                <a:tc>
                  <a:txBody>
                    <a:bodyPr/>
                    <a:lstStyle/>
                    <a:p>
                      <a:pPr>
                        <a:lnSpc>
                          <a:spcPct val="110000"/>
                        </a:lnSpc>
                        <a:buNone/>
                      </a:pPr>
                      <a:r>
                        <a:rPr lang="en-US" sz="1800" dirty="0">
                          <a:latin typeface="Alexandria"/>
                        </a:rPr>
                        <a:t>Complex services where quality is critical, e.g., healthcare facility management.</a:t>
                      </a:r>
                    </a:p>
                  </a:txBody>
                  <a:tcPr anchor="ctr">
                    <a:solidFill>
                      <a:schemeClr val="bg1"/>
                    </a:solidFill>
                  </a:tcPr>
                </a:tc>
                <a:extLst>
                  <a:ext uri="{0D108BD9-81ED-4DB2-BD59-A6C34878D82A}">
                    <a16:rowId xmlns:a16="http://schemas.microsoft.com/office/drawing/2014/main" val="2838532349"/>
                  </a:ext>
                </a:extLst>
              </a:tr>
              <a:tr h="138475">
                <a:tc>
                  <a:txBody>
                    <a:bodyPr/>
                    <a:lstStyle/>
                    <a:p>
                      <a:pPr>
                        <a:lnSpc>
                          <a:spcPct val="110000"/>
                        </a:lnSpc>
                        <a:buNone/>
                      </a:pPr>
                      <a:r>
                        <a:rPr lang="en-US" sz="1800" b="1" dirty="0">
                          <a:latin typeface="Alexandria"/>
                        </a:rPr>
                        <a:t>Whole Life Cost (WLC)</a:t>
                      </a:r>
                      <a:endParaRPr lang="en-US" sz="1800" dirty="0">
                        <a:latin typeface="Alexandria"/>
                      </a:endParaRPr>
                    </a:p>
                  </a:txBody>
                  <a:tcPr anchor="ctr"/>
                </a:tc>
                <a:tc>
                  <a:txBody>
                    <a:bodyPr/>
                    <a:lstStyle/>
                    <a:p>
                      <a:pPr>
                        <a:lnSpc>
                          <a:spcPct val="110000"/>
                        </a:lnSpc>
                        <a:buNone/>
                      </a:pPr>
                      <a:r>
                        <a:rPr lang="en-US" sz="1800" dirty="0">
                          <a:latin typeface="Alexandria"/>
                        </a:rPr>
                        <a:t>Assesses the total cost of an asset over its lifecycle, including operation, maintenance, and replacement.</a:t>
                      </a:r>
                    </a:p>
                  </a:txBody>
                  <a:tcPr anchor="ctr">
                    <a:solidFill>
                      <a:schemeClr val="bg1"/>
                    </a:solidFill>
                  </a:tcPr>
                </a:tc>
                <a:tc>
                  <a:txBody>
                    <a:bodyPr/>
                    <a:lstStyle/>
                    <a:p>
                      <a:pPr>
                        <a:lnSpc>
                          <a:spcPct val="110000"/>
                        </a:lnSpc>
                        <a:buNone/>
                      </a:pPr>
                      <a:r>
                        <a:rPr lang="en-US" sz="1800" dirty="0">
                          <a:latin typeface="Alexandria"/>
                        </a:rPr>
                        <a:t>High-value, long-life assets, e.g., HVAC systems, elevators.</a:t>
                      </a:r>
                    </a:p>
                  </a:txBody>
                  <a:tcPr anchor="ctr">
                    <a:solidFill>
                      <a:schemeClr val="bg1"/>
                    </a:solidFill>
                  </a:tcPr>
                </a:tc>
                <a:extLst>
                  <a:ext uri="{0D108BD9-81ED-4DB2-BD59-A6C34878D82A}">
                    <a16:rowId xmlns:a16="http://schemas.microsoft.com/office/drawing/2014/main" val="523141900"/>
                  </a:ext>
                </a:extLst>
              </a:tr>
              <a:tr h="0">
                <a:tc>
                  <a:txBody>
                    <a:bodyPr/>
                    <a:lstStyle/>
                    <a:p>
                      <a:pPr>
                        <a:lnSpc>
                          <a:spcPct val="110000"/>
                        </a:lnSpc>
                        <a:buNone/>
                      </a:pPr>
                      <a:r>
                        <a:rPr lang="en-US" sz="1800" b="1" dirty="0">
                          <a:latin typeface="Alexandria"/>
                        </a:rPr>
                        <a:t>Scorecard / Weighted Scoring</a:t>
                      </a:r>
                      <a:endParaRPr lang="en-US" sz="1800" dirty="0">
                        <a:latin typeface="Alexandria"/>
                      </a:endParaRPr>
                    </a:p>
                  </a:txBody>
                  <a:tcPr anchor="ctr"/>
                </a:tc>
                <a:tc>
                  <a:txBody>
                    <a:bodyPr/>
                    <a:lstStyle/>
                    <a:p>
                      <a:pPr>
                        <a:lnSpc>
                          <a:spcPct val="110000"/>
                        </a:lnSpc>
                        <a:buNone/>
                      </a:pPr>
                      <a:r>
                        <a:rPr lang="en-US" sz="1800">
                          <a:latin typeface="Alexandria"/>
                        </a:rPr>
                        <a:t>Evaluates suppliers based on weighted criteria (e.g., 70% quality, 30% price).</a:t>
                      </a:r>
                    </a:p>
                  </a:txBody>
                  <a:tcPr anchor="ctr">
                    <a:solidFill>
                      <a:schemeClr val="bg1"/>
                    </a:solidFill>
                  </a:tcPr>
                </a:tc>
                <a:tc>
                  <a:txBody>
                    <a:bodyPr/>
                    <a:lstStyle/>
                    <a:p>
                      <a:pPr>
                        <a:lnSpc>
                          <a:spcPct val="110000"/>
                        </a:lnSpc>
                        <a:buNone/>
                      </a:pPr>
                      <a:r>
                        <a:rPr lang="en-US" sz="1800" dirty="0">
                          <a:latin typeface="Alexandria"/>
                        </a:rPr>
                        <a:t>Standard or recurring services, e.g., cleaning, security.</a:t>
                      </a:r>
                    </a:p>
                  </a:txBody>
                  <a:tcPr anchor="ctr">
                    <a:solidFill>
                      <a:schemeClr val="bg1"/>
                    </a:solidFill>
                  </a:tcPr>
                </a:tc>
                <a:extLst>
                  <a:ext uri="{0D108BD9-81ED-4DB2-BD59-A6C34878D82A}">
                    <a16:rowId xmlns:a16="http://schemas.microsoft.com/office/drawing/2014/main" val="463410349"/>
                  </a:ext>
                </a:extLst>
              </a:tr>
            </a:tbl>
          </a:graphicData>
        </a:graphic>
      </p:graphicFrame>
    </p:spTree>
    <p:extLst>
      <p:ext uri="{BB962C8B-B14F-4D97-AF65-F5344CB8AC3E}">
        <p14:creationId xmlns:p14="http://schemas.microsoft.com/office/powerpoint/2010/main" val="3018023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FFB89-C720-202C-18E7-66A9593D97D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6DE39B1-C8F0-1B34-215E-AB158C9F884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2F896ED-40B8-F288-111B-59651FB6CA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91C3149-FE47-DAA9-E469-4E4477479AFC}"/>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3FD8022D-A5EE-71A3-D72B-D22D36BEAE3F}"/>
              </a:ext>
            </a:extLst>
          </p:cNvPr>
          <p:cNvGrpSpPr/>
          <p:nvPr/>
        </p:nvGrpSpPr>
        <p:grpSpPr>
          <a:xfrm>
            <a:off x="2920704" y="1149960"/>
            <a:ext cx="7786432" cy="523220"/>
            <a:chOff x="2100283" y="1214229"/>
            <a:chExt cx="7786432" cy="669956"/>
          </a:xfrm>
        </p:grpSpPr>
        <p:sp>
          <p:nvSpPr>
            <p:cNvPr id="8" name="Rectangle 7">
              <a:extLst>
                <a:ext uri="{FF2B5EF4-FFF2-40B4-BE49-F238E27FC236}">
                  <a16:creationId xmlns:a16="http://schemas.microsoft.com/office/drawing/2014/main" id="{FC07BB54-9DAB-6C2D-EF8E-DAD92C403E80}"/>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8E023F39-D175-B3C2-9BC0-EB79FE6FF0C6}"/>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2" name="Table 1">
            <a:extLst>
              <a:ext uri="{FF2B5EF4-FFF2-40B4-BE49-F238E27FC236}">
                <a16:creationId xmlns:a16="http://schemas.microsoft.com/office/drawing/2014/main" id="{A9B13706-F7A4-EC4D-17FB-8879B866EF31}"/>
              </a:ext>
            </a:extLst>
          </p:cNvPr>
          <p:cNvGraphicFramePr>
            <a:graphicFrameLocks noGrp="1"/>
          </p:cNvGraphicFramePr>
          <p:nvPr>
            <p:extLst>
              <p:ext uri="{D42A27DB-BD31-4B8C-83A1-F6EECF244321}">
                <p14:modId xmlns:p14="http://schemas.microsoft.com/office/powerpoint/2010/main" val="361322982"/>
              </p:ext>
            </p:extLst>
          </p:nvPr>
        </p:nvGraphicFramePr>
        <p:xfrm>
          <a:off x="84177" y="1736100"/>
          <a:ext cx="11947400" cy="2555366"/>
        </p:xfrm>
        <a:graphic>
          <a:graphicData uri="http://schemas.openxmlformats.org/drawingml/2006/table">
            <a:tbl>
              <a:tblPr>
                <a:tableStyleId>{16D9F66E-5EB9-4882-86FB-DCBF35E3C3E4}</a:tableStyleId>
              </a:tblPr>
              <a:tblGrid>
                <a:gridCol w="1311486">
                  <a:extLst>
                    <a:ext uri="{9D8B030D-6E8A-4147-A177-3AD203B41FA5}">
                      <a16:colId xmlns:a16="http://schemas.microsoft.com/office/drawing/2014/main" val="769658449"/>
                    </a:ext>
                  </a:extLst>
                </a:gridCol>
                <a:gridCol w="2534653">
                  <a:extLst>
                    <a:ext uri="{9D8B030D-6E8A-4147-A177-3AD203B41FA5}">
                      <a16:colId xmlns:a16="http://schemas.microsoft.com/office/drawing/2014/main" val="2748064615"/>
                    </a:ext>
                  </a:extLst>
                </a:gridCol>
                <a:gridCol w="3288631">
                  <a:extLst>
                    <a:ext uri="{9D8B030D-6E8A-4147-A177-3AD203B41FA5}">
                      <a16:colId xmlns:a16="http://schemas.microsoft.com/office/drawing/2014/main" val="1811241530"/>
                    </a:ext>
                  </a:extLst>
                </a:gridCol>
                <a:gridCol w="2390274">
                  <a:extLst>
                    <a:ext uri="{9D8B030D-6E8A-4147-A177-3AD203B41FA5}">
                      <a16:colId xmlns:a16="http://schemas.microsoft.com/office/drawing/2014/main" val="2799703377"/>
                    </a:ext>
                  </a:extLst>
                </a:gridCol>
                <a:gridCol w="2422356">
                  <a:extLst>
                    <a:ext uri="{9D8B030D-6E8A-4147-A177-3AD203B41FA5}">
                      <a16:colId xmlns:a16="http://schemas.microsoft.com/office/drawing/2014/main" val="537420627"/>
                    </a:ext>
                  </a:extLst>
                </a:gridCol>
              </a:tblGrid>
              <a:tr h="562751">
                <a:tc>
                  <a:txBody>
                    <a:bodyPr/>
                    <a:lstStyle/>
                    <a:p>
                      <a:pPr algn="ctr">
                        <a:buNone/>
                      </a:pPr>
                      <a:r>
                        <a:rPr lang="en-US" sz="2000" b="1" dirty="0">
                          <a:latin typeface="Alexandria"/>
                        </a:rPr>
                        <a:t>Stage</a:t>
                      </a:r>
                    </a:p>
                  </a:txBody>
                  <a:tcPr marL="15998" marR="15998" marT="7999" marB="7999" anchor="ctr"/>
                </a:tc>
                <a:tc>
                  <a:txBody>
                    <a:bodyPr/>
                    <a:lstStyle/>
                    <a:p>
                      <a:pPr algn="ctr">
                        <a:buNone/>
                      </a:pPr>
                      <a:r>
                        <a:rPr lang="en-US" sz="2000" b="1" dirty="0">
                          <a:latin typeface="Alexandria"/>
                        </a:rPr>
                        <a:t>Primary Objective</a:t>
                      </a:r>
                    </a:p>
                  </a:txBody>
                  <a:tcPr marL="15998" marR="15998" marT="7999" marB="7999" anchor="ctr"/>
                </a:tc>
                <a:tc>
                  <a:txBody>
                    <a:bodyPr/>
                    <a:lstStyle/>
                    <a:p>
                      <a:pPr algn="ctr">
                        <a:buNone/>
                      </a:pPr>
                      <a:r>
                        <a:rPr lang="en-US" sz="2000" b="1" dirty="0">
                          <a:latin typeface="Alexandria"/>
                        </a:rPr>
                        <a:t>Key Activities</a:t>
                      </a:r>
                    </a:p>
                  </a:txBody>
                  <a:tcPr marL="15998" marR="15998" marT="7999" marB="7999" anchor="ctr"/>
                </a:tc>
                <a:tc>
                  <a:txBody>
                    <a:bodyPr/>
                    <a:lstStyle/>
                    <a:p>
                      <a:pPr algn="ctr">
                        <a:buNone/>
                      </a:pPr>
                      <a:r>
                        <a:rPr lang="en-US" sz="2000" b="1" dirty="0">
                          <a:latin typeface="Alexandria"/>
                        </a:rPr>
                        <a:t>Risks / Challenges</a:t>
                      </a:r>
                    </a:p>
                  </a:txBody>
                  <a:tcPr marL="15998" marR="15998" marT="7999" marB="7999" anchor="ctr"/>
                </a:tc>
                <a:tc>
                  <a:txBody>
                    <a:bodyPr/>
                    <a:lstStyle/>
                    <a:p>
                      <a:pPr algn="ctr">
                        <a:buNone/>
                      </a:pPr>
                      <a:r>
                        <a:rPr lang="en-US" sz="2000" b="1" dirty="0">
                          <a:latin typeface="Alexandria"/>
                        </a:rPr>
                        <a:t>Practical Solutions / Recommendations</a:t>
                      </a:r>
                    </a:p>
                  </a:txBody>
                  <a:tcPr marL="15998" marR="15998" marT="7999" marB="7999" anchor="ctr"/>
                </a:tc>
                <a:extLst>
                  <a:ext uri="{0D108BD9-81ED-4DB2-BD59-A6C34878D82A}">
                    <a16:rowId xmlns:a16="http://schemas.microsoft.com/office/drawing/2014/main" val="91093864"/>
                  </a:ext>
                </a:extLst>
              </a:tr>
              <a:tr h="1929768">
                <a:tc>
                  <a:txBody>
                    <a:bodyPr/>
                    <a:lstStyle/>
                    <a:p>
                      <a:pPr algn="ctr">
                        <a:buNone/>
                      </a:pPr>
                      <a:r>
                        <a:rPr lang="en-US" sz="2000" b="1" dirty="0">
                          <a:latin typeface="Alexandria"/>
                        </a:rPr>
                        <a:t>8. Financial Close &amp; Contract Finalization</a:t>
                      </a:r>
                      <a:endParaRPr lang="en-US" sz="2000" dirty="0">
                        <a:latin typeface="Alexandria"/>
                      </a:endParaRPr>
                    </a:p>
                  </a:txBody>
                  <a:tcPr marL="15998" marR="15998" marT="7999" marB="7999" anchor="ctr"/>
                </a:tc>
                <a:tc>
                  <a:txBody>
                    <a:bodyPr/>
                    <a:lstStyle/>
                    <a:p>
                      <a:pPr>
                        <a:lnSpc>
                          <a:spcPct val="105000"/>
                        </a:lnSpc>
                        <a:spcBef>
                          <a:spcPts val="200"/>
                        </a:spcBef>
                        <a:spcAft>
                          <a:spcPts val="200"/>
                        </a:spcAft>
                        <a:buNone/>
                      </a:pPr>
                      <a:r>
                        <a:rPr lang="en-US" sz="1800" dirty="0"/>
                        <a:t>Complete all contractual, commercial, and legal requirements before awarding the contract.</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Review and finalize contract terms.</a:t>
                      </a:r>
                    </a:p>
                    <a:p>
                      <a:pPr marL="285750" indent="-285750">
                        <a:lnSpc>
                          <a:spcPct val="105000"/>
                        </a:lnSpc>
                        <a:spcBef>
                          <a:spcPts val="200"/>
                        </a:spcBef>
                        <a:spcAft>
                          <a:spcPts val="200"/>
                        </a:spcAft>
                        <a:buFont typeface="Wingdings" panose="05000000000000000000" pitchFamily="2" charset="2"/>
                        <a:buChar char="§"/>
                      </a:pPr>
                      <a:r>
                        <a:rPr lang="en-US" sz="1800" dirty="0"/>
                        <a:t> Verify insurance, staffing plans, and subcontractor roles.</a:t>
                      </a:r>
                    </a:p>
                    <a:p>
                      <a:pPr marL="285750" indent="-285750">
                        <a:lnSpc>
                          <a:spcPct val="105000"/>
                        </a:lnSpc>
                        <a:spcBef>
                          <a:spcPts val="200"/>
                        </a:spcBef>
                        <a:spcAft>
                          <a:spcPts val="200"/>
                        </a:spcAft>
                        <a:buFont typeface="Wingdings" panose="05000000000000000000" pitchFamily="2" charset="2"/>
                        <a:buChar char="§"/>
                      </a:pPr>
                      <a:r>
                        <a:rPr lang="en-US" sz="1800" dirty="0"/>
                        <a:t>Ensure mobilization readiness.</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Contractual gaps or unclear obligations leading to disputes.</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Conduct a full legal review prior to signature</a:t>
                      </a:r>
                    </a:p>
                    <a:p>
                      <a:pPr marL="285750" indent="-285750">
                        <a:lnSpc>
                          <a:spcPct val="105000"/>
                        </a:lnSpc>
                        <a:spcBef>
                          <a:spcPts val="200"/>
                        </a:spcBef>
                        <a:spcAft>
                          <a:spcPts val="200"/>
                        </a:spcAft>
                        <a:buFont typeface="Wingdings" panose="05000000000000000000" pitchFamily="2" charset="2"/>
                        <a:buChar char="§"/>
                      </a:pPr>
                      <a:r>
                        <a:rPr lang="en-US" sz="1800" dirty="0"/>
                        <a:t>validate mobilization plans.</a:t>
                      </a:r>
                      <a:endParaRPr lang="en-US" sz="1800" dirty="0">
                        <a:latin typeface="Alexandria"/>
                      </a:endParaRPr>
                    </a:p>
                  </a:txBody>
                  <a:tcPr marL="15998" marR="15998" marT="7999" marB="7999" anchor="ctr">
                    <a:solidFill>
                      <a:schemeClr val="bg1"/>
                    </a:solidFill>
                  </a:tcPr>
                </a:tc>
                <a:extLst>
                  <a:ext uri="{0D108BD9-81ED-4DB2-BD59-A6C34878D82A}">
                    <a16:rowId xmlns:a16="http://schemas.microsoft.com/office/drawing/2014/main" val="1438970780"/>
                  </a:ext>
                </a:extLst>
              </a:tr>
            </a:tbl>
          </a:graphicData>
        </a:graphic>
      </p:graphicFrame>
      <p:graphicFrame>
        <p:nvGraphicFramePr>
          <p:cNvPr id="3" name="Table 2">
            <a:extLst>
              <a:ext uri="{FF2B5EF4-FFF2-40B4-BE49-F238E27FC236}">
                <a16:creationId xmlns:a16="http://schemas.microsoft.com/office/drawing/2014/main" id="{02E073D4-4B48-9E45-8F48-90BB66FD1FFD}"/>
              </a:ext>
            </a:extLst>
          </p:cNvPr>
          <p:cNvGraphicFramePr>
            <a:graphicFrameLocks noGrp="1"/>
          </p:cNvGraphicFramePr>
          <p:nvPr>
            <p:extLst>
              <p:ext uri="{D42A27DB-BD31-4B8C-83A1-F6EECF244321}">
                <p14:modId xmlns:p14="http://schemas.microsoft.com/office/powerpoint/2010/main" val="3530169533"/>
              </p:ext>
            </p:extLst>
          </p:nvPr>
        </p:nvGraphicFramePr>
        <p:xfrm>
          <a:off x="110362" y="4338112"/>
          <a:ext cx="11947399" cy="2519888"/>
        </p:xfrm>
        <a:graphic>
          <a:graphicData uri="http://schemas.openxmlformats.org/drawingml/2006/table">
            <a:tbl>
              <a:tblPr>
                <a:tableStyleId>{8A107856-5554-42FB-B03E-39F5DBC370BA}</a:tableStyleId>
              </a:tblPr>
              <a:tblGrid>
                <a:gridCol w="1334721">
                  <a:extLst>
                    <a:ext uri="{9D8B030D-6E8A-4147-A177-3AD203B41FA5}">
                      <a16:colId xmlns:a16="http://schemas.microsoft.com/office/drawing/2014/main" val="4206493780"/>
                    </a:ext>
                  </a:extLst>
                </a:gridCol>
                <a:gridCol w="5565225">
                  <a:extLst>
                    <a:ext uri="{9D8B030D-6E8A-4147-A177-3AD203B41FA5}">
                      <a16:colId xmlns:a16="http://schemas.microsoft.com/office/drawing/2014/main" val="3182103586"/>
                    </a:ext>
                  </a:extLst>
                </a:gridCol>
                <a:gridCol w="5047453">
                  <a:extLst>
                    <a:ext uri="{9D8B030D-6E8A-4147-A177-3AD203B41FA5}">
                      <a16:colId xmlns:a16="http://schemas.microsoft.com/office/drawing/2014/main" val="3328442018"/>
                    </a:ext>
                  </a:extLst>
                </a:gridCol>
              </a:tblGrid>
              <a:tr h="249429">
                <a:tc>
                  <a:txBody>
                    <a:bodyPr/>
                    <a:lstStyle/>
                    <a:p>
                      <a:pPr algn="ctr">
                        <a:buNone/>
                      </a:pPr>
                      <a:r>
                        <a:rPr lang="en-US" sz="1800" b="1" dirty="0">
                          <a:latin typeface="Alexandria"/>
                        </a:rPr>
                        <a:t>Type</a:t>
                      </a:r>
                    </a:p>
                  </a:txBody>
                  <a:tcPr marL="79115" marR="79115" marT="39558" marB="39558" anchor="ctr"/>
                </a:tc>
                <a:tc>
                  <a:txBody>
                    <a:bodyPr/>
                    <a:lstStyle/>
                    <a:p>
                      <a:pPr algn="ctr">
                        <a:buNone/>
                      </a:pPr>
                      <a:r>
                        <a:rPr lang="en-US" sz="1800" b="1" dirty="0">
                          <a:latin typeface="Alexandria"/>
                        </a:rPr>
                        <a:t>Description</a:t>
                      </a:r>
                    </a:p>
                  </a:txBody>
                  <a:tcPr marL="79115" marR="79115" marT="39558" marB="39558" anchor="ctr"/>
                </a:tc>
                <a:tc>
                  <a:txBody>
                    <a:bodyPr/>
                    <a:lstStyle/>
                    <a:p>
                      <a:pPr algn="ctr">
                        <a:buNone/>
                      </a:pPr>
                      <a:r>
                        <a:rPr lang="en-US" sz="1800" b="1" dirty="0">
                          <a:latin typeface="Alexandria"/>
                        </a:rPr>
                        <a:t>Use Case</a:t>
                      </a:r>
                    </a:p>
                  </a:txBody>
                  <a:tcPr marL="79115" marR="79115" marT="39558" marB="39558" anchor="ctr"/>
                </a:tc>
                <a:extLst>
                  <a:ext uri="{0D108BD9-81ED-4DB2-BD59-A6C34878D82A}">
                    <a16:rowId xmlns:a16="http://schemas.microsoft.com/office/drawing/2014/main" val="2884661475"/>
                  </a:ext>
                </a:extLst>
              </a:tr>
              <a:tr h="443024">
                <a:tc>
                  <a:txBody>
                    <a:bodyPr/>
                    <a:lstStyle/>
                    <a:p>
                      <a:pPr algn="ctr">
                        <a:buNone/>
                      </a:pPr>
                      <a:r>
                        <a:rPr lang="en-US" sz="1800" b="1" dirty="0">
                          <a:latin typeface="Alexandria"/>
                        </a:rPr>
                        <a:t>Fixed-Term Contract</a:t>
                      </a:r>
                      <a:endParaRPr lang="en-US" sz="1800" dirty="0">
                        <a:latin typeface="Alexandria"/>
                      </a:endParaRPr>
                    </a:p>
                  </a:txBody>
                  <a:tcPr marL="79115" marR="79115" marT="39558" marB="39558" anchor="ctr"/>
                </a:tc>
                <a:tc>
                  <a:txBody>
                    <a:bodyPr/>
                    <a:lstStyle/>
                    <a:p>
                      <a:pPr>
                        <a:buNone/>
                      </a:pPr>
                      <a:r>
                        <a:rPr lang="en-US" sz="1800" dirty="0">
                          <a:latin typeface="Alexandria"/>
                        </a:rPr>
                        <a:t>A standard contract for a set period, usually 3–5 years, with termination clauses included.</a:t>
                      </a:r>
                    </a:p>
                  </a:txBody>
                  <a:tcPr marL="79115" marR="79115" marT="39558" marB="39558" anchor="ctr">
                    <a:solidFill>
                      <a:schemeClr val="bg1"/>
                    </a:solidFill>
                  </a:tcPr>
                </a:tc>
                <a:tc>
                  <a:txBody>
                    <a:bodyPr/>
                    <a:lstStyle/>
                    <a:p>
                      <a:pPr>
                        <a:buNone/>
                      </a:pPr>
                      <a:r>
                        <a:rPr lang="en-US" sz="1800">
                          <a:latin typeface="Alexandria"/>
                        </a:rPr>
                        <a:t>Used for most routine facility management services such as cleaning, security, and general maintenance.</a:t>
                      </a:r>
                    </a:p>
                  </a:txBody>
                  <a:tcPr marL="79115" marR="79115" marT="39558" marB="39558" anchor="ctr">
                    <a:solidFill>
                      <a:schemeClr val="bg1"/>
                    </a:solidFill>
                  </a:tcPr>
                </a:tc>
                <a:extLst>
                  <a:ext uri="{0D108BD9-81ED-4DB2-BD59-A6C34878D82A}">
                    <a16:rowId xmlns:a16="http://schemas.microsoft.com/office/drawing/2014/main" val="1116932148"/>
                  </a:ext>
                </a:extLst>
              </a:tr>
              <a:tr h="636620">
                <a:tc>
                  <a:txBody>
                    <a:bodyPr/>
                    <a:lstStyle/>
                    <a:p>
                      <a:pPr algn="ctr">
                        <a:buNone/>
                      </a:pPr>
                      <a:r>
                        <a:rPr lang="en-US" sz="1800" b="1" dirty="0">
                          <a:latin typeface="Alexandria"/>
                        </a:rPr>
                        <a:t>Framework Agreement</a:t>
                      </a:r>
                      <a:endParaRPr lang="en-US" sz="1800" dirty="0">
                        <a:latin typeface="Alexandria"/>
                      </a:endParaRPr>
                    </a:p>
                  </a:txBody>
                  <a:tcPr marL="79115" marR="79115" marT="39558" marB="39558" anchor="ctr"/>
                </a:tc>
                <a:tc>
                  <a:txBody>
                    <a:bodyPr/>
                    <a:lstStyle/>
                    <a:p>
                      <a:pPr>
                        <a:buNone/>
                      </a:pPr>
                      <a:r>
                        <a:rPr lang="en-US" sz="1800" dirty="0">
                          <a:latin typeface="Alexandria"/>
                        </a:rPr>
                        <a:t>Pre-approved suppliers who can be called upon for future contracts without re-tendering each time. 5+ years</a:t>
                      </a:r>
                    </a:p>
                  </a:txBody>
                  <a:tcPr marL="79115" marR="79115" marT="39558" marB="39558" anchor="ctr">
                    <a:solidFill>
                      <a:schemeClr val="bg1"/>
                    </a:solidFill>
                  </a:tcPr>
                </a:tc>
                <a:tc>
                  <a:txBody>
                    <a:bodyPr/>
                    <a:lstStyle/>
                    <a:p>
                      <a:pPr>
                        <a:buNone/>
                      </a:pPr>
                      <a:r>
                        <a:rPr lang="en-US" sz="1800" dirty="0">
                          <a:latin typeface="Alexandria"/>
                        </a:rPr>
                        <a:t>Suitable for large or multinational organizations with continuous or recurring needs.</a:t>
                      </a:r>
                    </a:p>
                  </a:txBody>
                  <a:tcPr marL="79115" marR="79115" marT="39558" marB="39558" anchor="ctr">
                    <a:solidFill>
                      <a:schemeClr val="bg1"/>
                    </a:solidFill>
                  </a:tcPr>
                </a:tc>
                <a:extLst>
                  <a:ext uri="{0D108BD9-81ED-4DB2-BD59-A6C34878D82A}">
                    <a16:rowId xmlns:a16="http://schemas.microsoft.com/office/drawing/2014/main" val="559431775"/>
                  </a:ext>
                </a:extLst>
              </a:tr>
              <a:tr h="892175">
                <a:tc>
                  <a:txBody>
                    <a:bodyPr/>
                    <a:lstStyle/>
                    <a:p>
                      <a:pPr algn="ctr">
                        <a:buNone/>
                      </a:pPr>
                      <a:r>
                        <a:rPr lang="en-US" sz="1800" b="1" dirty="0">
                          <a:latin typeface="Alexandria"/>
                        </a:rPr>
                        <a:t>Partnership Model</a:t>
                      </a:r>
                      <a:endParaRPr lang="en-US" sz="1800" dirty="0">
                        <a:latin typeface="Alexandria"/>
                      </a:endParaRPr>
                    </a:p>
                  </a:txBody>
                  <a:tcPr marL="79115" marR="79115" marT="39558" marB="39558" anchor="ctr"/>
                </a:tc>
                <a:tc>
                  <a:txBody>
                    <a:bodyPr/>
                    <a:lstStyle/>
                    <a:p>
                      <a:pPr>
                        <a:buNone/>
                      </a:pPr>
                      <a:r>
                        <a:rPr lang="en-US" sz="1800" dirty="0">
                          <a:latin typeface="Alexandria"/>
                        </a:rPr>
                        <a:t>A long-term collaborative relationship between the organization and the supplier, sharing goals, risks, and rewards. 5–10 years</a:t>
                      </a:r>
                    </a:p>
                  </a:txBody>
                  <a:tcPr marL="79115" marR="79115" marT="39558" marB="39558" anchor="ctr">
                    <a:solidFill>
                      <a:schemeClr val="bg1"/>
                    </a:solidFill>
                  </a:tcPr>
                </a:tc>
                <a:tc>
                  <a:txBody>
                    <a:bodyPr/>
                    <a:lstStyle/>
                    <a:p>
                      <a:pPr>
                        <a:buNone/>
                      </a:pPr>
                      <a:r>
                        <a:rPr lang="en-US" sz="1800" dirty="0">
                          <a:latin typeface="Alexandria"/>
                        </a:rPr>
                        <a:t>Used for innovative or complex services, such as smart building management, requiring ongoing collaboration and innovation.</a:t>
                      </a:r>
                    </a:p>
                  </a:txBody>
                  <a:tcPr marL="79115" marR="79115" marT="39558" marB="39558" anchor="ctr">
                    <a:solidFill>
                      <a:schemeClr val="bg1"/>
                    </a:solidFill>
                  </a:tcPr>
                </a:tc>
                <a:extLst>
                  <a:ext uri="{0D108BD9-81ED-4DB2-BD59-A6C34878D82A}">
                    <a16:rowId xmlns:a16="http://schemas.microsoft.com/office/drawing/2014/main" val="3009276507"/>
                  </a:ext>
                </a:extLst>
              </a:tr>
            </a:tbl>
          </a:graphicData>
        </a:graphic>
      </p:graphicFrame>
    </p:spTree>
    <p:extLst>
      <p:ext uri="{BB962C8B-B14F-4D97-AF65-F5344CB8AC3E}">
        <p14:creationId xmlns:p14="http://schemas.microsoft.com/office/powerpoint/2010/main" val="395180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B2CFCB-6C19-479A-7652-276E701DB18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210B09C-B0F0-372E-F56A-96F63BEE55D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94B68FC-3A5F-CF3C-E5B2-4EA437F617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6A0AF84-7D08-17B5-F8B5-3EBAC0D068D3}"/>
              </a:ext>
            </a:extLst>
          </p:cNvPr>
          <p:cNvSpPr txBox="1"/>
          <p:nvPr/>
        </p:nvSpPr>
        <p:spPr>
          <a:xfrm>
            <a:off x="3967564" y="563820"/>
            <a:ext cx="5692713"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Procurement in Facility Management</a:t>
            </a:r>
          </a:p>
        </p:txBody>
      </p:sp>
      <p:grpSp>
        <p:nvGrpSpPr>
          <p:cNvPr id="7" name="Group 6">
            <a:extLst>
              <a:ext uri="{FF2B5EF4-FFF2-40B4-BE49-F238E27FC236}">
                <a16:creationId xmlns:a16="http://schemas.microsoft.com/office/drawing/2014/main" id="{F2B5A1CA-241A-5316-7B68-82CF327819EF}"/>
              </a:ext>
            </a:extLst>
          </p:cNvPr>
          <p:cNvGrpSpPr/>
          <p:nvPr/>
        </p:nvGrpSpPr>
        <p:grpSpPr>
          <a:xfrm>
            <a:off x="2920704" y="1149960"/>
            <a:ext cx="7786432" cy="523220"/>
            <a:chOff x="2100283" y="1214229"/>
            <a:chExt cx="7786432" cy="669956"/>
          </a:xfrm>
        </p:grpSpPr>
        <p:sp>
          <p:nvSpPr>
            <p:cNvPr id="8" name="Rectangle 7">
              <a:extLst>
                <a:ext uri="{FF2B5EF4-FFF2-40B4-BE49-F238E27FC236}">
                  <a16:creationId xmlns:a16="http://schemas.microsoft.com/office/drawing/2014/main" id="{08F55FC0-8D45-3CAF-1352-0DF9C8CAB2D5}"/>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48AEEA56-9C5B-8FDA-0345-197FC94106D9}"/>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Key Stages in the FM Procurement Cycle</a:t>
              </a:r>
            </a:p>
          </p:txBody>
        </p:sp>
      </p:grpSp>
      <p:graphicFrame>
        <p:nvGraphicFramePr>
          <p:cNvPr id="2" name="Table 1">
            <a:extLst>
              <a:ext uri="{FF2B5EF4-FFF2-40B4-BE49-F238E27FC236}">
                <a16:creationId xmlns:a16="http://schemas.microsoft.com/office/drawing/2014/main" id="{F2C5799E-F2A1-388A-EA6E-68431F145EC0}"/>
              </a:ext>
            </a:extLst>
          </p:cNvPr>
          <p:cNvGraphicFramePr>
            <a:graphicFrameLocks noGrp="1"/>
          </p:cNvGraphicFramePr>
          <p:nvPr>
            <p:extLst>
              <p:ext uri="{D42A27DB-BD31-4B8C-83A1-F6EECF244321}">
                <p14:modId xmlns:p14="http://schemas.microsoft.com/office/powerpoint/2010/main" val="639001585"/>
              </p:ext>
            </p:extLst>
          </p:nvPr>
        </p:nvGraphicFramePr>
        <p:xfrm>
          <a:off x="84177" y="1880383"/>
          <a:ext cx="11947400" cy="4115549"/>
        </p:xfrm>
        <a:graphic>
          <a:graphicData uri="http://schemas.openxmlformats.org/drawingml/2006/table">
            <a:tbl>
              <a:tblPr>
                <a:tableStyleId>{16D9F66E-5EB9-4882-86FB-DCBF35E3C3E4}</a:tableStyleId>
              </a:tblPr>
              <a:tblGrid>
                <a:gridCol w="1503991">
                  <a:extLst>
                    <a:ext uri="{9D8B030D-6E8A-4147-A177-3AD203B41FA5}">
                      <a16:colId xmlns:a16="http://schemas.microsoft.com/office/drawing/2014/main" val="769658449"/>
                    </a:ext>
                  </a:extLst>
                </a:gridCol>
                <a:gridCol w="2342148">
                  <a:extLst>
                    <a:ext uri="{9D8B030D-6E8A-4147-A177-3AD203B41FA5}">
                      <a16:colId xmlns:a16="http://schemas.microsoft.com/office/drawing/2014/main" val="2748064615"/>
                    </a:ext>
                  </a:extLst>
                </a:gridCol>
                <a:gridCol w="3288631">
                  <a:extLst>
                    <a:ext uri="{9D8B030D-6E8A-4147-A177-3AD203B41FA5}">
                      <a16:colId xmlns:a16="http://schemas.microsoft.com/office/drawing/2014/main" val="1811241530"/>
                    </a:ext>
                  </a:extLst>
                </a:gridCol>
                <a:gridCol w="2390274">
                  <a:extLst>
                    <a:ext uri="{9D8B030D-6E8A-4147-A177-3AD203B41FA5}">
                      <a16:colId xmlns:a16="http://schemas.microsoft.com/office/drawing/2014/main" val="2799703377"/>
                    </a:ext>
                  </a:extLst>
                </a:gridCol>
                <a:gridCol w="2422356">
                  <a:extLst>
                    <a:ext uri="{9D8B030D-6E8A-4147-A177-3AD203B41FA5}">
                      <a16:colId xmlns:a16="http://schemas.microsoft.com/office/drawing/2014/main" val="537420627"/>
                    </a:ext>
                  </a:extLst>
                </a:gridCol>
              </a:tblGrid>
              <a:tr h="593213">
                <a:tc>
                  <a:txBody>
                    <a:bodyPr/>
                    <a:lstStyle/>
                    <a:p>
                      <a:pPr algn="ctr">
                        <a:buNone/>
                      </a:pPr>
                      <a:r>
                        <a:rPr lang="en-US" sz="2000" b="1" dirty="0">
                          <a:latin typeface="Alexandria"/>
                        </a:rPr>
                        <a:t>Stage</a:t>
                      </a:r>
                    </a:p>
                  </a:txBody>
                  <a:tcPr marL="15998" marR="15998" marT="7999" marB="7999" anchor="ctr"/>
                </a:tc>
                <a:tc>
                  <a:txBody>
                    <a:bodyPr/>
                    <a:lstStyle/>
                    <a:p>
                      <a:pPr algn="ctr">
                        <a:buNone/>
                      </a:pPr>
                      <a:r>
                        <a:rPr lang="en-US" sz="2000" b="1" dirty="0">
                          <a:latin typeface="Alexandria"/>
                        </a:rPr>
                        <a:t>Primary Objective</a:t>
                      </a:r>
                    </a:p>
                  </a:txBody>
                  <a:tcPr marL="15998" marR="15998" marT="7999" marB="7999" anchor="ctr"/>
                </a:tc>
                <a:tc>
                  <a:txBody>
                    <a:bodyPr/>
                    <a:lstStyle/>
                    <a:p>
                      <a:pPr algn="ctr">
                        <a:buNone/>
                      </a:pPr>
                      <a:r>
                        <a:rPr lang="en-US" sz="2000" b="1" dirty="0">
                          <a:latin typeface="Alexandria"/>
                        </a:rPr>
                        <a:t>Key Activities</a:t>
                      </a:r>
                    </a:p>
                  </a:txBody>
                  <a:tcPr marL="15998" marR="15998" marT="7999" marB="7999" anchor="ctr"/>
                </a:tc>
                <a:tc>
                  <a:txBody>
                    <a:bodyPr/>
                    <a:lstStyle/>
                    <a:p>
                      <a:pPr algn="ctr">
                        <a:buNone/>
                      </a:pPr>
                      <a:r>
                        <a:rPr lang="en-US" sz="2000" b="1" dirty="0">
                          <a:latin typeface="Alexandria"/>
                        </a:rPr>
                        <a:t>Risks / Challenges</a:t>
                      </a:r>
                    </a:p>
                  </a:txBody>
                  <a:tcPr marL="15998" marR="15998" marT="7999" marB="7999" anchor="ctr"/>
                </a:tc>
                <a:tc>
                  <a:txBody>
                    <a:bodyPr/>
                    <a:lstStyle/>
                    <a:p>
                      <a:pPr algn="ctr">
                        <a:buNone/>
                      </a:pPr>
                      <a:r>
                        <a:rPr lang="en-US" sz="2000" b="1" dirty="0">
                          <a:latin typeface="Alexandria"/>
                        </a:rPr>
                        <a:t>Practical Solutions / Recommendations</a:t>
                      </a:r>
                    </a:p>
                  </a:txBody>
                  <a:tcPr marL="15998" marR="15998" marT="7999" marB="7999" anchor="ctr"/>
                </a:tc>
                <a:extLst>
                  <a:ext uri="{0D108BD9-81ED-4DB2-BD59-A6C34878D82A}">
                    <a16:rowId xmlns:a16="http://schemas.microsoft.com/office/drawing/2014/main" val="91093864"/>
                  </a:ext>
                </a:extLst>
              </a:tr>
              <a:tr h="1451631">
                <a:tc>
                  <a:txBody>
                    <a:bodyPr/>
                    <a:lstStyle/>
                    <a:p>
                      <a:pPr algn="ctr">
                        <a:buNone/>
                      </a:pPr>
                      <a:r>
                        <a:rPr lang="en-US" sz="2000" b="1" dirty="0">
                          <a:latin typeface="Alexandria"/>
                        </a:rPr>
                        <a:t>9. Mobilization &amp; Transition</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t>Ensure a smooth transfer from the outgoing provider to the new one without service disruption.</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Pre-contract meetings.</a:t>
                      </a:r>
                    </a:p>
                    <a:p>
                      <a:pPr marL="285750" indent="-285750">
                        <a:lnSpc>
                          <a:spcPct val="105000"/>
                        </a:lnSpc>
                        <a:spcBef>
                          <a:spcPts val="200"/>
                        </a:spcBef>
                        <a:spcAft>
                          <a:spcPts val="200"/>
                        </a:spcAft>
                        <a:buFont typeface="Wingdings" panose="05000000000000000000" pitchFamily="2" charset="2"/>
                        <a:buChar char="§"/>
                      </a:pPr>
                      <a:r>
                        <a:rPr lang="en-US" sz="1800" dirty="0"/>
                        <a:t>Engage end-users.</a:t>
                      </a:r>
                    </a:p>
                    <a:p>
                      <a:pPr marL="285750" indent="-285750">
                        <a:lnSpc>
                          <a:spcPct val="105000"/>
                        </a:lnSpc>
                        <a:spcBef>
                          <a:spcPts val="200"/>
                        </a:spcBef>
                        <a:spcAft>
                          <a:spcPts val="200"/>
                        </a:spcAft>
                        <a:buFont typeface="Wingdings" panose="05000000000000000000" pitchFamily="2" charset="2"/>
                        <a:buChar char="§"/>
                      </a:pPr>
                      <a:r>
                        <a:rPr lang="en-US" sz="1800" dirty="0"/>
                        <a:t>Establish handover and transition plans.</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Service disruption during changeover</a:t>
                      </a:r>
                    </a:p>
                    <a:p>
                      <a:pPr marL="285750" indent="-285750">
                        <a:lnSpc>
                          <a:spcPct val="105000"/>
                        </a:lnSpc>
                        <a:spcBef>
                          <a:spcPts val="200"/>
                        </a:spcBef>
                        <a:spcAft>
                          <a:spcPts val="200"/>
                        </a:spcAft>
                        <a:buFont typeface="Wingdings" panose="05000000000000000000" pitchFamily="2" charset="2"/>
                        <a:buChar char="§"/>
                      </a:pPr>
                      <a:r>
                        <a:rPr lang="en-US" sz="1800" dirty="0"/>
                        <a:t>communication gaps.</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Implement a phased transition</a:t>
                      </a:r>
                    </a:p>
                    <a:p>
                      <a:pPr marL="285750" indent="-285750">
                        <a:lnSpc>
                          <a:spcPct val="105000"/>
                        </a:lnSpc>
                        <a:spcBef>
                          <a:spcPts val="200"/>
                        </a:spcBef>
                        <a:spcAft>
                          <a:spcPts val="200"/>
                        </a:spcAft>
                        <a:buFont typeface="Wingdings" panose="05000000000000000000" pitchFamily="2" charset="2"/>
                        <a:buChar char="§"/>
                      </a:pPr>
                      <a:r>
                        <a:rPr lang="en-US" sz="1800" dirty="0"/>
                        <a:t>maintain dual-running for critical services.</a:t>
                      </a:r>
                      <a:endParaRPr lang="en-US" sz="1800" dirty="0">
                        <a:latin typeface="Alexandria"/>
                      </a:endParaRPr>
                    </a:p>
                  </a:txBody>
                  <a:tcPr marL="15998" marR="15998" marT="7999" marB="7999" anchor="ctr">
                    <a:solidFill>
                      <a:schemeClr val="bg1"/>
                    </a:solidFill>
                  </a:tcPr>
                </a:tc>
                <a:extLst>
                  <a:ext uri="{0D108BD9-81ED-4DB2-BD59-A6C34878D82A}">
                    <a16:rowId xmlns:a16="http://schemas.microsoft.com/office/drawing/2014/main" val="745058060"/>
                  </a:ext>
                </a:extLst>
              </a:tr>
              <a:tr h="2038320">
                <a:tc>
                  <a:txBody>
                    <a:bodyPr/>
                    <a:lstStyle/>
                    <a:p>
                      <a:pPr algn="ctr">
                        <a:buNone/>
                      </a:pPr>
                      <a:r>
                        <a:rPr lang="en-US" sz="2000" b="1" dirty="0">
                          <a:latin typeface="Alexandria"/>
                        </a:rPr>
                        <a:t>10. Contract Management &amp; Performance Monitoring</a:t>
                      </a:r>
                      <a:endParaRPr lang="en-US" sz="2000" dirty="0">
                        <a:latin typeface="Alexandria"/>
                      </a:endParaRPr>
                    </a:p>
                  </a:txBody>
                  <a:tcPr marL="15998" marR="15998" marT="7999" marB="7999" anchor="ctr"/>
                </a:tc>
                <a:tc>
                  <a:txBody>
                    <a:bodyPr/>
                    <a:lstStyle/>
                    <a:p>
                      <a:pPr algn="ctr">
                        <a:lnSpc>
                          <a:spcPct val="105000"/>
                        </a:lnSpc>
                        <a:spcBef>
                          <a:spcPts val="200"/>
                        </a:spcBef>
                        <a:spcAft>
                          <a:spcPts val="200"/>
                        </a:spcAft>
                        <a:buNone/>
                      </a:pPr>
                      <a:r>
                        <a:rPr lang="en-US" sz="1800" dirty="0"/>
                        <a:t>Maintain service quality and ensure full compliance with service-level agreements (SLAs).</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Track KPIs and SLAs.</a:t>
                      </a:r>
                    </a:p>
                    <a:p>
                      <a:pPr marL="285750" indent="-285750">
                        <a:lnSpc>
                          <a:spcPct val="105000"/>
                        </a:lnSpc>
                        <a:spcBef>
                          <a:spcPts val="200"/>
                        </a:spcBef>
                        <a:spcAft>
                          <a:spcPts val="200"/>
                        </a:spcAft>
                        <a:buFont typeface="Wingdings" panose="05000000000000000000" pitchFamily="2" charset="2"/>
                        <a:buChar char="§"/>
                      </a:pPr>
                      <a:r>
                        <a:rPr lang="en-US" sz="1800" dirty="0"/>
                        <a:t>Conduct audits and inspections.</a:t>
                      </a:r>
                    </a:p>
                    <a:p>
                      <a:pPr marL="285750" indent="-285750">
                        <a:lnSpc>
                          <a:spcPct val="105000"/>
                        </a:lnSpc>
                        <a:spcBef>
                          <a:spcPts val="200"/>
                        </a:spcBef>
                        <a:spcAft>
                          <a:spcPts val="200"/>
                        </a:spcAft>
                        <a:buFont typeface="Wingdings" panose="05000000000000000000" pitchFamily="2" charset="2"/>
                        <a:buChar char="§"/>
                      </a:pPr>
                      <a:r>
                        <a:rPr lang="en-US" sz="1800" dirty="0"/>
                        <a:t> Apply incentives and penalties.</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Provider complacency</a:t>
                      </a:r>
                    </a:p>
                    <a:p>
                      <a:pPr marL="285750" indent="-285750">
                        <a:lnSpc>
                          <a:spcPct val="105000"/>
                        </a:lnSpc>
                        <a:spcBef>
                          <a:spcPts val="200"/>
                        </a:spcBef>
                        <a:spcAft>
                          <a:spcPts val="200"/>
                        </a:spcAft>
                        <a:buFont typeface="Wingdings" panose="05000000000000000000" pitchFamily="2" charset="2"/>
                        <a:buChar char="§"/>
                      </a:pPr>
                      <a:r>
                        <a:rPr lang="en-US" sz="1800" dirty="0"/>
                        <a:t> poor performance</a:t>
                      </a:r>
                    </a:p>
                    <a:p>
                      <a:pPr marL="285750" indent="-285750">
                        <a:lnSpc>
                          <a:spcPct val="105000"/>
                        </a:lnSpc>
                        <a:spcBef>
                          <a:spcPts val="200"/>
                        </a:spcBef>
                        <a:spcAft>
                          <a:spcPts val="200"/>
                        </a:spcAft>
                        <a:buFont typeface="Wingdings" panose="05000000000000000000" pitchFamily="2" charset="2"/>
                        <a:buChar char="§"/>
                      </a:pPr>
                      <a:r>
                        <a:rPr lang="en-US" sz="1800" dirty="0"/>
                        <a:t> financial or operational risks.</a:t>
                      </a:r>
                      <a:endParaRPr lang="en-US" sz="1800" dirty="0">
                        <a:latin typeface="Alexandria"/>
                      </a:endParaRPr>
                    </a:p>
                  </a:txBody>
                  <a:tcPr marL="15998" marR="15998" marT="7999" marB="7999" anchor="ctr">
                    <a:solidFill>
                      <a:schemeClr val="bg1"/>
                    </a:solidFill>
                  </a:tcPr>
                </a:tc>
                <a:tc>
                  <a:txBody>
                    <a:bodyPr/>
                    <a:lstStyle/>
                    <a:p>
                      <a:pPr marL="285750" indent="-285750">
                        <a:lnSpc>
                          <a:spcPct val="105000"/>
                        </a:lnSpc>
                        <a:spcBef>
                          <a:spcPts val="200"/>
                        </a:spcBef>
                        <a:spcAft>
                          <a:spcPts val="200"/>
                        </a:spcAft>
                        <a:buFont typeface="Wingdings" panose="05000000000000000000" pitchFamily="2" charset="2"/>
                        <a:buChar char="§"/>
                      </a:pPr>
                      <a:r>
                        <a:rPr lang="en-US" sz="1800" dirty="0"/>
                        <a:t>Hold quarterly performance reviews</a:t>
                      </a:r>
                    </a:p>
                    <a:p>
                      <a:pPr marL="285750" indent="-285750">
                        <a:lnSpc>
                          <a:spcPct val="105000"/>
                        </a:lnSpc>
                        <a:spcBef>
                          <a:spcPts val="200"/>
                        </a:spcBef>
                        <a:spcAft>
                          <a:spcPts val="200"/>
                        </a:spcAft>
                        <a:buFont typeface="Wingdings" panose="05000000000000000000" pitchFamily="2" charset="2"/>
                        <a:buChar char="§"/>
                      </a:pPr>
                      <a:r>
                        <a:rPr lang="en-US" sz="1800" dirty="0"/>
                        <a:t>use ICT systems for monitoring.</a:t>
                      </a:r>
                      <a:endParaRPr lang="en-US" sz="1800" dirty="0">
                        <a:latin typeface="Alexandria"/>
                      </a:endParaRPr>
                    </a:p>
                  </a:txBody>
                  <a:tcPr marL="15998" marR="15998" marT="7999" marB="7999" anchor="ctr">
                    <a:solidFill>
                      <a:schemeClr val="bg1"/>
                    </a:solidFill>
                  </a:tcPr>
                </a:tc>
                <a:extLst>
                  <a:ext uri="{0D108BD9-81ED-4DB2-BD59-A6C34878D82A}">
                    <a16:rowId xmlns:a16="http://schemas.microsoft.com/office/drawing/2014/main" val="639604411"/>
                  </a:ext>
                </a:extLst>
              </a:tr>
            </a:tbl>
          </a:graphicData>
        </a:graphic>
      </p:graphicFrame>
    </p:spTree>
    <p:extLst>
      <p:ext uri="{BB962C8B-B14F-4D97-AF65-F5344CB8AC3E}">
        <p14:creationId xmlns:p14="http://schemas.microsoft.com/office/powerpoint/2010/main" val="86573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00C3B-D803-DD6D-8EE8-F1EAEDCC951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01AE932-DFA6-FD87-3909-AB7297E3C48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710381D-C83B-2590-71D2-934B3DA332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Folded Corner 2">
            <a:extLst>
              <a:ext uri="{FF2B5EF4-FFF2-40B4-BE49-F238E27FC236}">
                <a16:creationId xmlns:a16="http://schemas.microsoft.com/office/drawing/2014/main" id="{0573A017-801C-8C25-4D7C-23CDA7F5F6ED}"/>
              </a:ext>
            </a:extLst>
          </p:cNvPr>
          <p:cNvSpPr/>
          <p:nvPr/>
        </p:nvSpPr>
        <p:spPr>
          <a:xfrm>
            <a:off x="362607" y="1215820"/>
            <a:ext cx="11586328" cy="1732332"/>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spcBef>
                <a:spcPts val="600"/>
              </a:spcBef>
              <a:defRPr/>
            </a:pPr>
            <a:r>
              <a:rPr lang="en-US" sz="2000" b="1" dirty="0">
                <a:solidFill>
                  <a:srgbClr val="C00000"/>
                </a:solidFill>
                <a:latin typeface="Alexandria"/>
              </a:rPr>
              <a:t>Facility management </a:t>
            </a:r>
            <a:r>
              <a:rPr lang="en-US" sz="2000" dirty="0">
                <a:solidFill>
                  <a:prstClr val="black"/>
                </a:solidFill>
                <a:latin typeface="Alexandria"/>
              </a:rPr>
              <a:t>emerged from the need for </a:t>
            </a:r>
            <a:r>
              <a:rPr lang="en-US" sz="2000" b="1" dirty="0">
                <a:solidFill>
                  <a:prstClr val="black"/>
                </a:solidFill>
                <a:latin typeface="Alexandria"/>
              </a:rPr>
              <a:t>organized building maintenance </a:t>
            </a:r>
            <a:r>
              <a:rPr lang="en-US" sz="2000" dirty="0">
                <a:solidFill>
                  <a:prstClr val="black"/>
                </a:solidFill>
                <a:latin typeface="Alexandria"/>
              </a:rPr>
              <a:t>in many countries, where </a:t>
            </a:r>
            <a:r>
              <a:rPr lang="en-US" sz="2000" b="1" dirty="0">
                <a:solidFill>
                  <a:srgbClr val="FF3399"/>
                </a:solidFill>
                <a:latin typeface="Alexandria"/>
              </a:rPr>
              <a:t>Maintenance</a:t>
            </a:r>
            <a:r>
              <a:rPr lang="en-US" sz="2000" dirty="0">
                <a:solidFill>
                  <a:prstClr val="black"/>
                </a:solidFill>
                <a:latin typeface="Alexandria"/>
              </a:rPr>
              <a:t> was considered the </a:t>
            </a:r>
            <a:r>
              <a:rPr lang="en-US" sz="2000" b="1" dirty="0">
                <a:solidFill>
                  <a:prstClr val="black"/>
                </a:solidFill>
                <a:latin typeface="Alexandria"/>
              </a:rPr>
              <a:t>fundamental pillar </a:t>
            </a:r>
            <a:r>
              <a:rPr lang="en-US" sz="2000" dirty="0">
                <a:solidFill>
                  <a:prstClr val="black"/>
                </a:solidFill>
                <a:latin typeface="Alexandria"/>
              </a:rPr>
              <a:t>for keeping </a:t>
            </a:r>
            <a:r>
              <a:rPr lang="en-US" sz="2000" b="1" dirty="0">
                <a:solidFill>
                  <a:srgbClr val="0070C0"/>
                </a:solidFill>
                <a:latin typeface="Alexandria"/>
              </a:rPr>
              <a:t>buildings and facilities operational</a:t>
            </a:r>
            <a:r>
              <a:rPr lang="en-US" sz="2000" dirty="0">
                <a:solidFill>
                  <a:prstClr val="black"/>
                </a:solidFill>
                <a:latin typeface="Alexandria"/>
              </a:rPr>
              <a:t>. </a:t>
            </a:r>
          </a:p>
          <a:p>
            <a:pPr lvl="0" algn="justLow">
              <a:lnSpc>
                <a:spcPct val="114000"/>
              </a:lnSpc>
              <a:spcBef>
                <a:spcPts val="600"/>
              </a:spcBef>
              <a:defRPr/>
            </a:pPr>
            <a:r>
              <a:rPr lang="en-US" sz="2000" dirty="0">
                <a:solidFill>
                  <a:prstClr val="black"/>
                </a:solidFill>
                <a:latin typeface="Alexandria"/>
              </a:rPr>
              <a:t>With the evolution of </a:t>
            </a:r>
            <a:r>
              <a:rPr lang="en-US" sz="2000" b="1" dirty="0">
                <a:solidFill>
                  <a:prstClr val="black"/>
                </a:solidFill>
                <a:latin typeface="Alexandria"/>
              </a:rPr>
              <a:t>facility management</a:t>
            </a:r>
            <a:r>
              <a:rPr lang="en-US" sz="2000" dirty="0">
                <a:solidFill>
                  <a:prstClr val="black"/>
                </a:solidFill>
                <a:latin typeface="Alexandria"/>
              </a:rPr>
              <a:t>, the focus has expanded beyond merely maintaining buildings to include managing all resources and services that support the efficient and sustainable operation of facilities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TextBox 1">
            <a:extLst>
              <a:ext uri="{FF2B5EF4-FFF2-40B4-BE49-F238E27FC236}">
                <a16:creationId xmlns:a16="http://schemas.microsoft.com/office/drawing/2014/main" id="{78D50EB5-995C-519B-942F-0B663F1072D6}"/>
              </a:ext>
            </a:extLst>
          </p:cNvPr>
          <p:cNvSpPr txBox="1"/>
          <p:nvPr/>
        </p:nvSpPr>
        <p:spPr>
          <a:xfrm>
            <a:off x="4077165" y="573411"/>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sp>
        <p:nvSpPr>
          <p:cNvPr id="15" name="Rectangle: Folded Corner 14">
            <a:extLst>
              <a:ext uri="{FF2B5EF4-FFF2-40B4-BE49-F238E27FC236}">
                <a16:creationId xmlns:a16="http://schemas.microsoft.com/office/drawing/2014/main" id="{B7138A62-842A-F318-C2B8-AC7034B062A0}"/>
              </a:ext>
            </a:extLst>
          </p:cNvPr>
          <p:cNvSpPr/>
          <p:nvPr/>
        </p:nvSpPr>
        <p:spPr>
          <a:xfrm>
            <a:off x="362607" y="3244693"/>
            <a:ext cx="11586328" cy="885873"/>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r>
              <a:rPr lang="en-US" sz="2000" b="1" dirty="0">
                <a:solidFill>
                  <a:srgbClr val="FF3399"/>
                </a:solidFill>
                <a:latin typeface="Alexandria"/>
              </a:rPr>
              <a:t>Maintenance </a:t>
            </a:r>
            <a:r>
              <a:rPr lang="en-US" sz="2000" dirty="0">
                <a:solidFill>
                  <a:prstClr val="black"/>
                </a:solidFill>
                <a:latin typeface="Alexandria"/>
              </a:rPr>
              <a:t> is defined as  a set of activities and procedures carried out to preserve buildings, equipment, and facilities in good condition or to restore them to operational status after any malfunction or damage.</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4" name="Heptagon 3">
            <a:extLst>
              <a:ext uri="{FF2B5EF4-FFF2-40B4-BE49-F238E27FC236}">
                <a16:creationId xmlns:a16="http://schemas.microsoft.com/office/drawing/2014/main" id="{23BCCEB2-30AA-A7FD-38BC-FEA50898B044}"/>
              </a:ext>
            </a:extLst>
          </p:cNvPr>
          <p:cNvSpPr/>
          <p:nvPr/>
        </p:nvSpPr>
        <p:spPr>
          <a:xfrm>
            <a:off x="122300" y="4904915"/>
            <a:ext cx="2601310" cy="1261241"/>
          </a:xfrm>
          <a:prstGeom prst="heptagon">
            <a:avLst/>
          </a:prstGeom>
        </p:spPr>
        <p:style>
          <a:lnRef idx="1">
            <a:schemeClr val="accent4"/>
          </a:lnRef>
          <a:fillRef idx="2">
            <a:schemeClr val="accent4"/>
          </a:fillRef>
          <a:effectRef idx="1">
            <a:schemeClr val="accent4"/>
          </a:effectRef>
          <a:fontRef idx="minor">
            <a:schemeClr val="dk1"/>
          </a:fontRef>
        </p:style>
        <p:txBody>
          <a:bodyPr rtlCol="0" anchor="ctr"/>
          <a:lstStyle/>
          <a:p>
            <a:pPr lvl="0" algn="ctr">
              <a:defRPr/>
            </a:pPr>
            <a:r>
              <a:rPr lang="en-US" sz="2000" b="1" dirty="0">
                <a:solidFill>
                  <a:prstClr val="black"/>
                </a:solidFill>
                <a:latin typeface="Alexandria"/>
                <a:cs typeface="Times New Roman" panose="02020603050405020304" pitchFamily="18" charset="0"/>
              </a:rPr>
              <a:t>The Main Objectives</a:t>
            </a:r>
          </a:p>
        </p:txBody>
      </p:sp>
      <p:sp>
        <p:nvSpPr>
          <p:cNvPr id="9" name="Arrow: Pentagon 8">
            <a:extLst>
              <a:ext uri="{FF2B5EF4-FFF2-40B4-BE49-F238E27FC236}">
                <a16:creationId xmlns:a16="http://schemas.microsoft.com/office/drawing/2014/main" id="{D56E40A0-D826-83BC-DE1B-27F7F6F3BB11}"/>
              </a:ext>
            </a:extLst>
          </p:cNvPr>
          <p:cNvSpPr/>
          <p:nvPr/>
        </p:nvSpPr>
        <p:spPr>
          <a:xfrm>
            <a:off x="2762209" y="4369753"/>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Asset Protection and Continuity of Operations:</a:t>
            </a:r>
            <a:endParaRPr lang="en-US" sz="2000" dirty="0">
              <a:solidFill>
                <a:prstClr val="black"/>
              </a:solidFill>
              <a:latin typeface="Alexandria"/>
            </a:endParaRPr>
          </a:p>
        </p:txBody>
      </p:sp>
      <p:sp>
        <p:nvSpPr>
          <p:cNvPr id="12" name="Arrow: Pentagon 11">
            <a:extLst>
              <a:ext uri="{FF2B5EF4-FFF2-40B4-BE49-F238E27FC236}">
                <a16:creationId xmlns:a16="http://schemas.microsoft.com/office/drawing/2014/main" id="{D7C8DDC4-3D84-072C-0099-241B0A9D2ACA}"/>
              </a:ext>
            </a:extLst>
          </p:cNvPr>
          <p:cNvSpPr/>
          <p:nvPr/>
        </p:nvSpPr>
        <p:spPr>
          <a:xfrm>
            <a:off x="2762209" y="6075204"/>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Aligning Maintenance Strategy with Business Goals and Facility Management Strategy:</a:t>
            </a:r>
            <a:endParaRPr lang="en-US" sz="2000" dirty="0">
              <a:solidFill>
                <a:prstClr val="black"/>
              </a:solidFill>
              <a:latin typeface="Alexandria"/>
            </a:endParaRPr>
          </a:p>
        </p:txBody>
      </p:sp>
      <p:sp>
        <p:nvSpPr>
          <p:cNvPr id="13" name="Arrow: Pentagon 12">
            <a:extLst>
              <a:ext uri="{FF2B5EF4-FFF2-40B4-BE49-F238E27FC236}">
                <a16:creationId xmlns:a16="http://schemas.microsoft.com/office/drawing/2014/main" id="{CA63EF6E-DFC3-CFBC-837E-FA34CE352737}"/>
              </a:ext>
            </a:extLst>
          </p:cNvPr>
          <p:cNvSpPr/>
          <p:nvPr/>
        </p:nvSpPr>
        <p:spPr>
          <a:xfrm>
            <a:off x="2762209" y="5203599"/>
            <a:ext cx="9007232" cy="70829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r>
              <a:rPr lang="en-US" sz="2000" b="1" dirty="0">
                <a:solidFill>
                  <a:prstClr val="black"/>
                </a:solidFill>
                <a:latin typeface="Alexandria"/>
              </a:rPr>
              <a:t>Ensuring Safety, Security, and Operational Efficiency:</a:t>
            </a:r>
            <a:endParaRPr lang="en-US" sz="2000" dirty="0">
              <a:solidFill>
                <a:prstClr val="black"/>
              </a:solidFill>
              <a:latin typeface="Alexandria"/>
            </a:endParaRPr>
          </a:p>
        </p:txBody>
      </p:sp>
    </p:spTree>
    <p:extLst>
      <p:ext uri="{BB962C8B-B14F-4D97-AF65-F5344CB8AC3E}">
        <p14:creationId xmlns:p14="http://schemas.microsoft.com/office/powerpoint/2010/main" val="2909432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P spid="4" grpId="0" animBg="1"/>
      <p:bldP spid="9" grpId="0" animBg="1"/>
      <p:bldP spid="12" grpId="0"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E2CFA-D5B6-6CF7-7CB1-94716961903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64218DF-647C-8223-22CF-4D255802C6B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033C565-F2AE-7146-93E5-03DCEBDB46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0000858-2CC8-6B85-62A7-E7B816DA9576}"/>
              </a:ext>
            </a:extLst>
          </p:cNvPr>
          <p:cNvSpPr txBox="1"/>
          <p:nvPr/>
        </p:nvSpPr>
        <p:spPr>
          <a:xfrm>
            <a:off x="4077165" y="573411"/>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sp>
        <p:nvSpPr>
          <p:cNvPr id="15" name="Rectangle: Folded Corner 14">
            <a:extLst>
              <a:ext uri="{FF2B5EF4-FFF2-40B4-BE49-F238E27FC236}">
                <a16:creationId xmlns:a16="http://schemas.microsoft.com/office/drawing/2014/main" id="{2FA4E13A-A33E-AFE8-7878-63704016029C}"/>
              </a:ext>
            </a:extLst>
          </p:cNvPr>
          <p:cNvSpPr/>
          <p:nvPr/>
        </p:nvSpPr>
        <p:spPr>
          <a:xfrm>
            <a:off x="302836" y="1839745"/>
            <a:ext cx="11586328" cy="1833621"/>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4000"/>
              </a:lnSpc>
              <a:defRPr/>
            </a:pPr>
            <a:endParaRPr lang="en-US" sz="2000" b="1" dirty="0">
              <a:solidFill>
                <a:srgbClr val="FF3399"/>
              </a:solidFill>
              <a:latin typeface="Alexandria"/>
            </a:endParaRPr>
          </a:p>
          <a:p>
            <a:pPr lvl="0" algn="justLow">
              <a:lnSpc>
                <a:spcPct val="114000"/>
              </a:lnSpc>
              <a:defRPr/>
            </a:pPr>
            <a:r>
              <a:rPr lang="en-US" sz="2000" b="1" dirty="0">
                <a:solidFill>
                  <a:srgbClr val="FF3399"/>
                </a:solidFill>
                <a:latin typeface="Alexandria"/>
              </a:rPr>
              <a:t>A Maintenance Strategy</a:t>
            </a:r>
            <a:r>
              <a:rPr lang="en-US" sz="2000" dirty="0">
                <a:solidFill>
                  <a:schemeClr val="tx1"/>
                </a:solidFill>
                <a:latin typeface="Alexandria"/>
              </a:rPr>
              <a:t> is a planning framework that defines the approach for maintaining facilities and their assets. It should be an integral part of the facility management strategy and directly linked to business objectives.</a:t>
            </a:r>
          </a:p>
          <a:p>
            <a:pPr lvl="0" algn="justLow">
              <a:lnSpc>
                <a:spcPct val="114000"/>
              </a:lnSpc>
              <a:defRPr/>
            </a:pPr>
            <a:r>
              <a:rPr lang="en-US" sz="2000" b="1" dirty="0">
                <a:solidFill>
                  <a:schemeClr val="tx1"/>
                </a:solidFill>
                <a:latin typeface="Alexandria"/>
              </a:rPr>
              <a:t>The strategy aims to</a:t>
            </a:r>
            <a:r>
              <a:rPr lang="en-US" sz="2000" dirty="0">
                <a:solidFill>
                  <a:schemeClr val="tx1"/>
                </a:solidFill>
                <a:latin typeface="Alexandria"/>
              </a:rPr>
              <a:t> </a:t>
            </a:r>
            <a:r>
              <a:rPr lang="en-US" sz="2000" dirty="0">
                <a:solidFill>
                  <a:srgbClr val="002060"/>
                </a:solidFill>
                <a:latin typeface="Alexandria"/>
              </a:rPr>
              <a:t>ensure operational continuity</a:t>
            </a:r>
            <a:r>
              <a:rPr lang="en-US" sz="2000" dirty="0">
                <a:solidFill>
                  <a:schemeClr val="tx1"/>
                </a:solidFill>
                <a:latin typeface="Alexandria"/>
              </a:rPr>
              <a:t>, </a:t>
            </a:r>
            <a:r>
              <a:rPr lang="en-US" sz="2000" dirty="0">
                <a:solidFill>
                  <a:srgbClr val="00B050"/>
                </a:solidFill>
                <a:latin typeface="Alexandria"/>
              </a:rPr>
              <a:t>protect assets</a:t>
            </a:r>
            <a:r>
              <a:rPr lang="en-US" sz="2000" dirty="0">
                <a:solidFill>
                  <a:schemeClr val="tx1"/>
                </a:solidFill>
                <a:latin typeface="Alexandria"/>
              </a:rPr>
              <a:t>, </a:t>
            </a:r>
            <a:r>
              <a:rPr lang="en-US" sz="2000" dirty="0">
                <a:solidFill>
                  <a:schemeClr val="accent2"/>
                </a:solidFill>
                <a:latin typeface="Alexandria"/>
              </a:rPr>
              <a:t>achieve regulatory compliance</a:t>
            </a:r>
            <a:r>
              <a:rPr lang="en-US" sz="2000" dirty="0">
                <a:solidFill>
                  <a:schemeClr val="tx1"/>
                </a:solidFill>
                <a:latin typeface="Alexandria"/>
              </a:rPr>
              <a:t>, and </a:t>
            </a:r>
            <a:r>
              <a:rPr lang="en-US" sz="2000" dirty="0">
                <a:solidFill>
                  <a:srgbClr val="C00000"/>
                </a:solidFill>
                <a:latin typeface="Alexandria"/>
              </a:rPr>
              <a:t>support environmental sustainability</a:t>
            </a:r>
            <a:r>
              <a:rPr lang="en-US" sz="2000" dirty="0">
                <a:solidFill>
                  <a:schemeClr val="tx1"/>
                </a:solidFill>
                <a:latin typeface="Alexandria"/>
              </a:rPr>
              <a:t>.</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4" name="Heptagon 3">
            <a:extLst>
              <a:ext uri="{FF2B5EF4-FFF2-40B4-BE49-F238E27FC236}">
                <a16:creationId xmlns:a16="http://schemas.microsoft.com/office/drawing/2014/main" id="{71AB4560-F314-F1FA-3876-3E7E5154C4D3}"/>
              </a:ext>
            </a:extLst>
          </p:cNvPr>
          <p:cNvSpPr/>
          <p:nvPr/>
        </p:nvSpPr>
        <p:spPr>
          <a:xfrm>
            <a:off x="32347" y="4568358"/>
            <a:ext cx="2372301" cy="1665665"/>
          </a:xfrm>
          <a:prstGeom prst="heptagon">
            <a:avLst/>
          </a:prstGeom>
        </p:spPr>
        <p:style>
          <a:lnRef idx="1">
            <a:schemeClr val="accent4"/>
          </a:lnRef>
          <a:fillRef idx="2">
            <a:schemeClr val="accent4"/>
          </a:fillRef>
          <a:effectRef idx="1">
            <a:schemeClr val="accent4"/>
          </a:effectRef>
          <a:fontRef idx="minor">
            <a:schemeClr val="dk1"/>
          </a:fontRef>
        </p:style>
        <p:txBody>
          <a:bodyPr rtlCol="0" anchor="ctr"/>
          <a:lstStyle/>
          <a:p>
            <a:pPr lvl="0" algn="ctr">
              <a:defRPr/>
            </a:pPr>
            <a:r>
              <a:rPr lang="en-US" sz="2000" b="1" dirty="0">
                <a:solidFill>
                  <a:prstClr val="black"/>
                </a:solidFill>
                <a:latin typeface="Alexandria"/>
                <a:cs typeface="Times New Roman" panose="02020603050405020304" pitchFamily="18" charset="0"/>
              </a:rPr>
              <a:t>Stages in Developing a Maintenance Strategy:</a:t>
            </a:r>
            <a:endPar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9" name="Arrow: Pentagon 8">
            <a:extLst>
              <a:ext uri="{FF2B5EF4-FFF2-40B4-BE49-F238E27FC236}">
                <a16:creationId xmlns:a16="http://schemas.microsoft.com/office/drawing/2014/main" id="{47FA3B88-71E9-AFAB-FC89-3699BEAFFC8F}"/>
              </a:ext>
            </a:extLst>
          </p:cNvPr>
          <p:cNvSpPr/>
          <p:nvPr/>
        </p:nvSpPr>
        <p:spPr>
          <a:xfrm>
            <a:off x="2485572" y="4568358"/>
            <a:ext cx="9674080" cy="56207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lvl="0" indent="-514350" algn="justLow">
              <a:buFont typeface="+mj-lt"/>
              <a:buAutoNum type="romanUcPeriod" startAt="2"/>
            </a:pPr>
            <a:r>
              <a:rPr lang="en-US" sz="2000" b="1" dirty="0">
                <a:solidFill>
                  <a:prstClr val="black"/>
                </a:solidFill>
                <a:latin typeface="Alexandria"/>
              </a:rPr>
              <a:t>Asset Assessment: </a:t>
            </a:r>
            <a:r>
              <a:rPr lang="en-US" sz="2000" dirty="0">
                <a:solidFill>
                  <a:prstClr val="black"/>
                </a:solidFill>
                <a:latin typeface="Alexandria"/>
              </a:rPr>
              <a:t>Classify assets based on importance and impact on operations.</a:t>
            </a:r>
            <a:endParaRPr kumimoji="0" lang="en-US" sz="2000" u="none" strike="noStrike" kern="1200" cap="none" spc="0" normalizeH="0" baseline="0" noProof="0" dirty="0">
              <a:ln>
                <a:noFill/>
              </a:ln>
              <a:solidFill>
                <a:prstClr val="black"/>
              </a:solidFill>
              <a:effectLst/>
              <a:uLnTx/>
              <a:uFillTx/>
              <a:latin typeface="Alexandria"/>
            </a:endParaRPr>
          </a:p>
        </p:txBody>
      </p:sp>
      <p:sp>
        <p:nvSpPr>
          <p:cNvPr id="12" name="Arrow: Pentagon 11">
            <a:extLst>
              <a:ext uri="{FF2B5EF4-FFF2-40B4-BE49-F238E27FC236}">
                <a16:creationId xmlns:a16="http://schemas.microsoft.com/office/drawing/2014/main" id="{5CBC8D1B-0C15-B843-B4D8-D47968AB5C58}"/>
              </a:ext>
            </a:extLst>
          </p:cNvPr>
          <p:cNvSpPr/>
          <p:nvPr/>
        </p:nvSpPr>
        <p:spPr>
          <a:xfrm>
            <a:off x="2485572" y="6109922"/>
            <a:ext cx="9674081" cy="720809"/>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lvl="0" indent="-514350" algn="justLow">
              <a:buFont typeface="+mj-lt"/>
              <a:buAutoNum type="romanUcPeriod" startAt="4"/>
            </a:pPr>
            <a:r>
              <a:rPr lang="en-US" sz="2000" b="1" dirty="0">
                <a:solidFill>
                  <a:prstClr val="black"/>
                </a:solidFill>
                <a:latin typeface="Alexandria"/>
              </a:rPr>
              <a:t>Strategy Documentation: </a:t>
            </a:r>
            <a:r>
              <a:rPr lang="en-US" sz="2000" dirty="0">
                <a:solidFill>
                  <a:prstClr val="black"/>
                </a:solidFill>
                <a:latin typeface="Alexandria"/>
              </a:rPr>
              <a:t>Develop a clear maintenance policy including maintenance schedules, team responsibilities, and key performance indicators (KPIs).</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13" name="Arrow: Pentagon 12">
            <a:extLst>
              <a:ext uri="{FF2B5EF4-FFF2-40B4-BE49-F238E27FC236}">
                <a16:creationId xmlns:a16="http://schemas.microsoft.com/office/drawing/2014/main" id="{60C6C13F-465E-0A14-5C13-2D42D61114C3}"/>
              </a:ext>
            </a:extLst>
          </p:cNvPr>
          <p:cNvSpPr/>
          <p:nvPr/>
        </p:nvSpPr>
        <p:spPr>
          <a:xfrm>
            <a:off x="2485572" y="5276076"/>
            <a:ext cx="9674081" cy="70771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lvl="0" indent="-514350" algn="justLow">
              <a:buFont typeface="+mj-lt"/>
              <a:buAutoNum type="romanUcPeriod" startAt="3"/>
            </a:pPr>
            <a:r>
              <a:rPr lang="en-US" sz="2000" b="1" dirty="0">
                <a:solidFill>
                  <a:prstClr val="black"/>
                </a:solidFill>
                <a:latin typeface="Alexandria"/>
              </a:rPr>
              <a:t>Maintenance Approach Selection: </a:t>
            </a:r>
            <a:r>
              <a:rPr lang="en-US" sz="2000" dirty="0">
                <a:solidFill>
                  <a:prstClr val="black"/>
                </a:solidFill>
                <a:latin typeface="Alexandria"/>
              </a:rPr>
              <a:t>Determine whether maintenance will be preventive, corrective, or a combination.</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10" name="Rectangle: Beveled 9">
            <a:extLst>
              <a:ext uri="{FF2B5EF4-FFF2-40B4-BE49-F238E27FC236}">
                <a16:creationId xmlns:a16="http://schemas.microsoft.com/office/drawing/2014/main" id="{FC8C288C-F658-B37A-89A8-DFFC5B490516}"/>
              </a:ext>
            </a:extLst>
          </p:cNvPr>
          <p:cNvSpPr/>
          <p:nvPr/>
        </p:nvSpPr>
        <p:spPr>
          <a:xfrm>
            <a:off x="1771151" y="1138922"/>
            <a:ext cx="9007232" cy="542092"/>
          </a:xfrm>
          <a:prstGeom prst="bevel">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200" b="1" dirty="0">
                <a:solidFill>
                  <a:srgbClr val="C00000"/>
                </a:solidFill>
                <a:latin typeface="Alexandria"/>
              </a:rPr>
              <a:t>Maintenance Strategy</a:t>
            </a:r>
          </a:p>
        </p:txBody>
      </p:sp>
      <p:sp>
        <p:nvSpPr>
          <p:cNvPr id="16" name="Arrow: Pentagon 15">
            <a:extLst>
              <a:ext uri="{FF2B5EF4-FFF2-40B4-BE49-F238E27FC236}">
                <a16:creationId xmlns:a16="http://schemas.microsoft.com/office/drawing/2014/main" id="{D0CEEFC2-3A7C-1C71-0921-62D51CE0AE13}"/>
              </a:ext>
            </a:extLst>
          </p:cNvPr>
          <p:cNvSpPr/>
          <p:nvPr/>
        </p:nvSpPr>
        <p:spPr>
          <a:xfrm>
            <a:off x="2485571" y="3847549"/>
            <a:ext cx="9674080" cy="562078"/>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514350" lvl="0" indent="-514350" algn="justLow">
              <a:buFont typeface="+mj-lt"/>
              <a:buAutoNum type="romanUcPeriod"/>
            </a:pPr>
            <a:r>
              <a:rPr lang="en-US" sz="2000" b="1" dirty="0">
                <a:solidFill>
                  <a:prstClr val="black"/>
                </a:solidFill>
                <a:latin typeface="Alexandria"/>
              </a:rPr>
              <a:t>Needs Identification: </a:t>
            </a:r>
            <a:r>
              <a:rPr lang="en-US" sz="2000" dirty="0">
                <a:solidFill>
                  <a:prstClr val="black"/>
                </a:solidFill>
                <a:latin typeface="Alexandria"/>
              </a:rPr>
              <a:t>Analyze business requirements and risks associated with assets.</a:t>
            </a:r>
            <a:endParaRPr kumimoji="0" lang="en-US" sz="20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3190313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animBg="1"/>
      <p:bldP spid="9" grpId="0" animBg="1"/>
      <p:bldP spid="12" grpId="0" animBg="1"/>
      <p:bldP spid="13" grpId="0" animBg="1"/>
      <p:bldP spid="10" grpId="0" animBg="1"/>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730C9-8477-9798-B30C-D4C60D5B784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33D4EFA-1866-9DFF-E045-BA0B9BE43F2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4AC69CC-68BA-3176-0F29-CCAA2F8DAA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39514A5-CE3A-E2EE-8E92-2F32568E3868}"/>
              </a:ext>
            </a:extLst>
          </p:cNvPr>
          <p:cNvSpPr txBox="1"/>
          <p:nvPr/>
        </p:nvSpPr>
        <p:spPr>
          <a:xfrm>
            <a:off x="4077165" y="573411"/>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sp>
        <p:nvSpPr>
          <p:cNvPr id="15" name="Rectangle: Folded Corner 14">
            <a:extLst>
              <a:ext uri="{FF2B5EF4-FFF2-40B4-BE49-F238E27FC236}">
                <a16:creationId xmlns:a16="http://schemas.microsoft.com/office/drawing/2014/main" id="{24D12068-81B8-2050-99C2-A8DAE9019B23}"/>
              </a:ext>
            </a:extLst>
          </p:cNvPr>
          <p:cNvSpPr/>
          <p:nvPr/>
        </p:nvSpPr>
        <p:spPr>
          <a:xfrm>
            <a:off x="302836" y="1839745"/>
            <a:ext cx="11586328" cy="1170706"/>
          </a:xfrm>
          <a:prstGeom prst="foldedCorner">
            <a:avLst/>
          </a:prstGeom>
          <a:solidFill>
            <a:srgbClr val="FFFFFF"/>
          </a:solidFill>
          <a:ln w="127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14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FF3399"/>
              </a:solidFill>
              <a:effectLst/>
              <a:uLnTx/>
              <a:uFillTx/>
              <a:latin typeface="Alexandria"/>
              <a:ea typeface="+mn-ea"/>
              <a:cs typeface="+mn-cs"/>
            </a:endParaRPr>
          </a:p>
          <a:p>
            <a:pPr lvl="0" algn="justLow">
              <a:lnSpc>
                <a:spcPct val="114000"/>
              </a:lnSpc>
              <a:defRPr/>
            </a:pPr>
            <a:r>
              <a:rPr lang="en-US" sz="2000" b="1" dirty="0">
                <a:solidFill>
                  <a:srgbClr val="FF3399"/>
                </a:solidFill>
                <a:latin typeface="Alexandria"/>
              </a:rPr>
              <a:t>A Maintenance Policy </a:t>
            </a:r>
            <a:r>
              <a:rPr lang="en-US" sz="2000" dirty="0">
                <a:solidFill>
                  <a:schemeClr val="tx1"/>
                </a:solidFill>
                <a:latin typeface="Alexandria"/>
              </a:rPr>
              <a:t>is a set of guiding principles and rules that define the scope of procedures and controls necessary to ensure that all maintenance activities are carried out in alignment with the organization's objectives and its facility management strategy.</a:t>
            </a:r>
            <a:endParaRPr kumimoji="0" lang="en-US" sz="2000" i="0" u="none" strike="noStrike" kern="1200" cap="none" spc="0" normalizeH="0" baseline="0" noProof="0" dirty="0">
              <a:ln>
                <a:noFill/>
              </a:ln>
              <a:solidFill>
                <a:schemeClr val="tx1"/>
              </a:solidFill>
              <a:effectLst/>
              <a:uLnTx/>
              <a:uFillTx/>
              <a:latin typeface="Alexandria"/>
            </a:endParaRPr>
          </a:p>
        </p:txBody>
      </p:sp>
      <p:sp>
        <p:nvSpPr>
          <p:cNvPr id="10" name="Rectangle: Beveled 9">
            <a:extLst>
              <a:ext uri="{FF2B5EF4-FFF2-40B4-BE49-F238E27FC236}">
                <a16:creationId xmlns:a16="http://schemas.microsoft.com/office/drawing/2014/main" id="{7110CE28-EB14-8088-FC61-1192827963E1}"/>
              </a:ext>
            </a:extLst>
          </p:cNvPr>
          <p:cNvSpPr/>
          <p:nvPr/>
        </p:nvSpPr>
        <p:spPr>
          <a:xfrm>
            <a:off x="1771151" y="1138922"/>
            <a:ext cx="9007232" cy="542092"/>
          </a:xfrm>
          <a:prstGeom prst="bevel">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200" b="1" dirty="0">
                <a:solidFill>
                  <a:srgbClr val="C00000"/>
                </a:solidFill>
                <a:latin typeface="Alexandria"/>
              </a:rPr>
              <a:t>Maintenance Policy</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graphicFrame>
        <p:nvGraphicFramePr>
          <p:cNvPr id="3" name="Table 2">
            <a:extLst>
              <a:ext uri="{FF2B5EF4-FFF2-40B4-BE49-F238E27FC236}">
                <a16:creationId xmlns:a16="http://schemas.microsoft.com/office/drawing/2014/main" id="{C420A878-51B0-07D9-42F1-DE1405F69EDC}"/>
              </a:ext>
            </a:extLst>
          </p:cNvPr>
          <p:cNvGraphicFramePr>
            <a:graphicFrameLocks noGrp="1"/>
          </p:cNvGraphicFramePr>
          <p:nvPr>
            <p:extLst>
              <p:ext uri="{D42A27DB-BD31-4B8C-83A1-F6EECF244321}">
                <p14:modId xmlns:p14="http://schemas.microsoft.com/office/powerpoint/2010/main" val="2738345586"/>
              </p:ext>
            </p:extLst>
          </p:nvPr>
        </p:nvGraphicFramePr>
        <p:xfrm>
          <a:off x="85835" y="3114455"/>
          <a:ext cx="12025798" cy="3857169"/>
        </p:xfrm>
        <a:graphic>
          <a:graphicData uri="http://schemas.openxmlformats.org/drawingml/2006/table">
            <a:tbl>
              <a:tblPr>
                <a:tableStyleId>{16D9F66E-5EB9-4882-86FB-DCBF35E3C3E4}</a:tableStyleId>
              </a:tblPr>
              <a:tblGrid>
                <a:gridCol w="1812932">
                  <a:extLst>
                    <a:ext uri="{9D8B030D-6E8A-4147-A177-3AD203B41FA5}">
                      <a16:colId xmlns:a16="http://schemas.microsoft.com/office/drawing/2014/main" val="547176282"/>
                    </a:ext>
                  </a:extLst>
                </a:gridCol>
                <a:gridCol w="6725401">
                  <a:extLst>
                    <a:ext uri="{9D8B030D-6E8A-4147-A177-3AD203B41FA5}">
                      <a16:colId xmlns:a16="http://schemas.microsoft.com/office/drawing/2014/main" val="3106244039"/>
                    </a:ext>
                  </a:extLst>
                </a:gridCol>
                <a:gridCol w="3487465">
                  <a:extLst>
                    <a:ext uri="{9D8B030D-6E8A-4147-A177-3AD203B41FA5}">
                      <a16:colId xmlns:a16="http://schemas.microsoft.com/office/drawing/2014/main" val="402768568"/>
                    </a:ext>
                  </a:extLst>
                </a:gridCol>
              </a:tblGrid>
              <a:tr h="265950">
                <a:tc>
                  <a:txBody>
                    <a:bodyPr/>
                    <a:lstStyle/>
                    <a:p>
                      <a:pPr algn="ctr">
                        <a:lnSpc>
                          <a:spcPct val="105000"/>
                        </a:lnSpc>
                        <a:buNone/>
                      </a:pPr>
                      <a:r>
                        <a:rPr lang="en-US" sz="1800" b="1" dirty="0">
                          <a:latin typeface="Alexandria"/>
                        </a:rPr>
                        <a:t>Component</a:t>
                      </a:r>
                    </a:p>
                  </a:txBody>
                  <a:tcPr marL="72522" marR="72522" marT="36261" marB="36261" anchor="ctr"/>
                </a:tc>
                <a:tc>
                  <a:txBody>
                    <a:bodyPr/>
                    <a:lstStyle/>
                    <a:p>
                      <a:pPr algn="ctr">
                        <a:lnSpc>
                          <a:spcPct val="105000"/>
                        </a:lnSpc>
                        <a:buNone/>
                      </a:pPr>
                      <a:r>
                        <a:rPr lang="en-US" sz="1800" b="1" dirty="0">
                          <a:latin typeface="Alexandria"/>
                        </a:rPr>
                        <a:t>Details</a:t>
                      </a:r>
                      <a:endParaRPr lang="en-US" sz="1800" dirty="0">
                        <a:latin typeface="Alexandria"/>
                      </a:endParaRPr>
                    </a:p>
                  </a:txBody>
                  <a:tcPr marL="72522" marR="72522" marT="36261" marB="36261" anchor="ctr"/>
                </a:tc>
                <a:tc>
                  <a:txBody>
                    <a:bodyPr/>
                    <a:lstStyle/>
                    <a:p>
                      <a:pPr algn="ctr">
                        <a:lnSpc>
                          <a:spcPct val="105000"/>
                        </a:lnSpc>
                        <a:buNone/>
                      </a:pPr>
                      <a:r>
                        <a:rPr lang="en-US" sz="1800" b="1" dirty="0">
                          <a:latin typeface="Alexandria"/>
                        </a:rPr>
                        <a:t>Implementation Examples</a:t>
                      </a:r>
                      <a:endParaRPr lang="en-US" sz="1800" dirty="0">
                        <a:latin typeface="Alexandria"/>
                      </a:endParaRPr>
                    </a:p>
                  </a:txBody>
                  <a:tcPr marL="72522" marR="72522" marT="36261" marB="36261" anchor="ctr"/>
                </a:tc>
                <a:extLst>
                  <a:ext uri="{0D108BD9-81ED-4DB2-BD59-A6C34878D82A}">
                    <a16:rowId xmlns:a16="http://schemas.microsoft.com/office/drawing/2014/main" val="3957782255"/>
                  </a:ext>
                </a:extLst>
              </a:tr>
              <a:tr h="798383">
                <a:tc>
                  <a:txBody>
                    <a:bodyPr/>
                    <a:lstStyle/>
                    <a:p>
                      <a:pPr algn="ctr">
                        <a:lnSpc>
                          <a:spcPct val="105000"/>
                        </a:lnSpc>
                        <a:buNone/>
                      </a:pPr>
                      <a:r>
                        <a:rPr lang="en-US" sz="1800" b="1" dirty="0">
                          <a:latin typeface="Alexandria"/>
                        </a:rPr>
                        <a:t>Regulatory Compliance</a:t>
                      </a:r>
                    </a:p>
                  </a:txBody>
                  <a:tcPr marL="72522" marR="72522" marT="36261" marB="36261" anchor="ctr"/>
                </a:tc>
                <a:tc>
                  <a:txBody>
                    <a:bodyPr/>
                    <a:lstStyle/>
                    <a:p>
                      <a:pPr>
                        <a:lnSpc>
                          <a:spcPct val="105000"/>
                        </a:lnSpc>
                        <a:buNone/>
                      </a:pPr>
                      <a:r>
                        <a:rPr lang="en-US" sz="1800" dirty="0">
                          <a:latin typeface="Alexandria"/>
                        </a:rPr>
                        <a:t>Ensuring adherence to Health, Safety, and Environmental (HSSE) regulations, as well as accessibility and inclusion requirements</a:t>
                      </a:r>
                    </a:p>
                  </a:txBody>
                  <a:tcPr marL="72522" marR="72522" marT="36261" marB="36261" anchor="ctr">
                    <a:solidFill>
                      <a:schemeClr val="bg1"/>
                    </a:solidFill>
                  </a:tcPr>
                </a:tc>
                <a:tc>
                  <a:txBody>
                    <a:bodyPr/>
                    <a:lstStyle/>
                    <a:p>
                      <a:pPr>
                        <a:lnSpc>
                          <a:spcPct val="105000"/>
                        </a:lnSpc>
                        <a:buNone/>
                      </a:pPr>
                      <a:r>
                        <a:rPr lang="en-US" sz="1800" dirty="0">
                          <a:latin typeface="Alexandria"/>
                        </a:rPr>
                        <a:t>Regular audits of safety systems and equipment</a:t>
                      </a:r>
                    </a:p>
                  </a:txBody>
                  <a:tcPr marL="72522" marR="72522" marT="36261" marB="36261" anchor="ctr">
                    <a:solidFill>
                      <a:schemeClr val="bg1"/>
                    </a:solidFill>
                  </a:tcPr>
                </a:tc>
                <a:extLst>
                  <a:ext uri="{0D108BD9-81ED-4DB2-BD59-A6C34878D82A}">
                    <a16:rowId xmlns:a16="http://schemas.microsoft.com/office/drawing/2014/main" val="1871886705"/>
                  </a:ext>
                </a:extLst>
              </a:tr>
              <a:tr h="637709">
                <a:tc>
                  <a:txBody>
                    <a:bodyPr/>
                    <a:lstStyle/>
                    <a:p>
                      <a:pPr algn="ctr">
                        <a:lnSpc>
                          <a:spcPct val="105000"/>
                        </a:lnSpc>
                        <a:buNone/>
                      </a:pPr>
                      <a:r>
                        <a:rPr lang="en-US" sz="1800" b="1" dirty="0">
                          <a:latin typeface="Alexandria"/>
                        </a:rPr>
                        <a:t>Human Resources</a:t>
                      </a:r>
                    </a:p>
                  </a:txBody>
                  <a:tcPr marL="72522" marR="72522" marT="36261" marB="36261" anchor="ctr"/>
                </a:tc>
                <a:tc>
                  <a:txBody>
                    <a:bodyPr/>
                    <a:lstStyle/>
                    <a:p>
                      <a:pPr>
                        <a:lnSpc>
                          <a:spcPct val="105000"/>
                        </a:lnSpc>
                        <a:buNone/>
                      </a:pPr>
                      <a:r>
                        <a:rPr lang="en-US" sz="1800" dirty="0">
                          <a:latin typeface="Alexandria"/>
                        </a:rPr>
                        <a:t>Identifying required competencies for the maintenance team and developing their skills</a:t>
                      </a:r>
                    </a:p>
                  </a:txBody>
                  <a:tcPr marL="72522" marR="72522" marT="36261" marB="36261" anchor="ctr">
                    <a:solidFill>
                      <a:schemeClr val="bg1"/>
                    </a:solidFill>
                  </a:tcPr>
                </a:tc>
                <a:tc>
                  <a:txBody>
                    <a:bodyPr/>
                    <a:lstStyle/>
                    <a:p>
                      <a:pPr>
                        <a:lnSpc>
                          <a:spcPct val="105000"/>
                        </a:lnSpc>
                        <a:buNone/>
                      </a:pPr>
                      <a:r>
                        <a:rPr lang="en-US" sz="1800" dirty="0">
                          <a:latin typeface="Alexandria"/>
                        </a:rPr>
                        <a:t>Training staff on the use of modern maintenance systems</a:t>
                      </a:r>
                    </a:p>
                  </a:txBody>
                  <a:tcPr marL="72522" marR="72522" marT="36261" marB="36261" anchor="ctr">
                    <a:solidFill>
                      <a:schemeClr val="bg1"/>
                    </a:solidFill>
                  </a:tcPr>
                </a:tc>
                <a:extLst>
                  <a:ext uri="{0D108BD9-81ED-4DB2-BD59-A6C34878D82A}">
                    <a16:rowId xmlns:a16="http://schemas.microsoft.com/office/drawing/2014/main" val="1503544587"/>
                  </a:ext>
                </a:extLst>
              </a:tr>
              <a:tr h="614140">
                <a:tc>
                  <a:txBody>
                    <a:bodyPr/>
                    <a:lstStyle/>
                    <a:p>
                      <a:pPr algn="ctr">
                        <a:lnSpc>
                          <a:spcPct val="105000"/>
                        </a:lnSpc>
                        <a:buNone/>
                      </a:pPr>
                      <a:r>
                        <a:rPr lang="en-US" sz="1800" b="1" dirty="0">
                          <a:latin typeface="Alexandria"/>
                        </a:rPr>
                        <a:t>Spare Parts</a:t>
                      </a:r>
                    </a:p>
                  </a:txBody>
                  <a:tcPr marL="72522" marR="72522" marT="36261" marB="36261" anchor="ctr"/>
                </a:tc>
                <a:tc>
                  <a:txBody>
                    <a:bodyPr/>
                    <a:lstStyle/>
                    <a:p>
                      <a:pPr>
                        <a:lnSpc>
                          <a:spcPct val="105000"/>
                        </a:lnSpc>
                        <a:buNone/>
                      </a:pPr>
                      <a:r>
                        <a:rPr lang="en-US" sz="1800" dirty="0">
                          <a:latin typeface="Alexandria"/>
                        </a:rPr>
                        <a:t>Managing inventory of critical spare parts to avoid operational downtime</a:t>
                      </a:r>
                    </a:p>
                  </a:txBody>
                  <a:tcPr marL="72522" marR="72522" marT="36261" marB="36261" anchor="ctr">
                    <a:solidFill>
                      <a:schemeClr val="bg1"/>
                    </a:solidFill>
                  </a:tcPr>
                </a:tc>
                <a:tc>
                  <a:txBody>
                    <a:bodyPr/>
                    <a:lstStyle/>
                    <a:p>
                      <a:pPr>
                        <a:lnSpc>
                          <a:spcPct val="105000"/>
                        </a:lnSpc>
                        <a:buNone/>
                      </a:pPr>
                      <a:r>
                        <a:rPr lang="en-US" sz="1800" dirty="0">
                          <a:latin typeface="Alexandria"/>
                        </a:rPr>
                        <a:t>Storing essential spare parts near the facility to ensure rapid response</a:t>
                      </a:r>
                    </a:p>
                  </a:txBody>
                  <a:tcPr marL="72522" marR="72522" marT="36261" marB="36261" anchor="ctr">
                    <a:solidFill>
                      <a:schemeClr val="bg1"/>
                    </a:solidFill>
                  </a:tcPr>
                </a:tc>
                <a:extLst>
                  <a:ext uri="{0D108BD9-81ED-4DB2-BD59-A6C34878D82A}">
                    <a16:rowId xmlns:a16="http://schemas.microsoft.com/office/drawing/2014/main" val="701307398"/>
                  </a:ext>
                </a:extLst>
              </a:tr>
              <a:tr h="614140">
                <a:tc>
                  <a:txBody>
                    <a:bodyPr/>
                    <a:lstStyle/>
                    <a:p>
                      <a:pPr algn="ctr">
                        <a:lnSpc>
                          <a:spcPct val="105000"/>
                        </a:lnSpc>
                        <a:buNone/>
                      </a:pPr>
                      <a:r>
                        <a:rPr lang="en-US" sz="1800" b="1" dirty="0">
                          <a:latin typeface="Alexandria"/>
                        </a:rPr>
                        <a:t>Documentation</a:t>
                      </a:r>
                    </a:p>
                  </a:txBody>
                  <a:tcPr marL="72522" marR="72522" marT="36261" marB="36261" anchor="ctr"/>
                </a:tc>
                <a:tc>
                  <a:txBody>
                    <a:bodyPr/>
                    <a:lstStyle/>
                    <a:p>
                      <a:pPr>
                        <a:lnSpc>
                          <a:spcPct val="105000"/>
                        </a:lnSpc>
                        <a:buNone/>
                      </a:pPr>
                      <a:r>
                        <a:rPr lang="en-US" sz="1800" dirty="0">
                          <a:latin typeface="Alexandria"/>
                        </a:rPr>
                        <a:t>Keeping records of previous maintenance and modifications made to facilities</a:t>
                      </a:r>
                    </a:p>
                  </a:txBody>
                  <a:tcPr marL="72522" marR="72522" marT="36261" marB="36261" anchor="ctr">
                    <a:solidFill>
                      <a:schemeClr val="bg1"/>
                    </a:solidFill>
                  </a:tcPr>
                </a:tc>
                <a:tc>
                  <a:txBody>
                    <a:bodyPr/>
                    <a:lstStyle/>
                    <a:p>
                      <a:pPr>
                        <a:lnSpc>
                          <a:spcPct val="105000"/>
                        </a:lnSpc>
                        <a:buNone/>
                      </a:pPr>
                      <a:r>
                        <a:rPr lang="en-US" sz="1800" dirty="0">
                          <a:latin typeface="Alexandria"/>
                        </a:rPr>
                        <a:t>Using (BIM) to document data and facilitate access</a:t>
                      </a:r>
                    </a:p>
                  </a:txBody>
                  <a:tcPr marL="72522" marR="72522" marT="36261" marB="36261" anchor="ctr">
                    <a:solidFill>
                      <a:schemeClr val="bg1"/>
                    </a:solidFill>
                  </a:tcPr>
                </a:tc>
                <a:extLst>
                  <a:ext uri="{0D108BD9-81ED-4DB2-BD59-A6C34878D82A}">
                    <a16:rowId xmlns:a16="http://schemas.microsoft.com/office/drawing/2014/main" val="4260485595"/>
                  </a:ext>
                </a:extLst>
              </a:tr>
              <a:tr h="798383">
                <a:tc>
                  <a:txBody>
                    <a:bodyPr/>
                    <a:lstStyle/>
                    <a:p>
                      <a:pPr algn="ctr">
                        <a:lnSpc>
                          <a:spcPct val="105000"/>
                        </a:lnSpc>
                        <a:buNone/>
                      </a:pPr>
                      <a:r>
                        <a:rPr lang="en-US" sz="1800" b="1" dirty="0">
                          <a:latin typeface="Alexandria"/>
                        </a:rPr>
                        <a:t>Continuous Improvement</a:t>
                      </a:r>
                    </a:p>
                  </a:txBody>
                  <a:tcPr marL="72522" marR="72522" marT="36261" marB="36261" anchor="ctr"/>
                </a:tc>
                <a:tc>
                  <a:txBody>
                    <a:bodyPr/>
                    <a:lstStyle/>
                    <a:p>
                      <a:pPr>
                        <a:lnSpc>
                          <a:spcPct val="105000"/>
                        </a:lnSpc>
                        <a:buNone/>
                      </a:pPr>
                      <a:r>
                        <a:rPr lang="en-US" sz="1800">
                          <a:latin typeface="Alexandria"/>
                        </a:rPr>
                        <a:t>Adopting a continuous improvement approach, such as Kaizen, to review and enhance performance</a:t>
                      </a:r>
                    </a:p>
                  </a:txBody>
                  <a:tcPr marL="72522" marR="72522" marT="36261" marB="36261" anchor="ctr">
                    <a:solidFill>
                      <a:schemeClr val="bg1"/>
                    </a:solidFill>
                  </a:tcPr>
                </a:tc>
                <a:tc>
                  <a:txBody>
                    <a:bodyPr/>
                    <a:lstStyle/>
                    <a:p>
                      <a:pPr>
                        <a:lnSpc>
                          <a:spcPct val="105000"/>
                        </a:lnSpc>
                        <a:buNone/>
                      </a:pPr>
                      <a:r>
                        <a:rPr lang="en-US" sz="1800" dirty="0">
                          <a:latin typeface="Alexandria"/>
                        </a:rPr>
                        <a:t>Quarterly reviews of maintenance performance and KPI analysis</a:t>
                      </a:r>
                    </a:p>
                  </a:txBody>
                  <a:tcPr marL="72522" marR="72522" marT="36261" marB="36261" anchor="ctr">
                    <a:solidFill>
                      <a:schemeClr val="bg1"/>
                    </a:solidFill>
                  </a:tcPr>
                </a:tc>
                <a:extLst>
                  <a:ext uri="{0D108BD9-81ED-4DB2-BD59-A6C34878D82A}">
                    <a16:rowId xmlns:a16="http://schemas.microsoft.com/office/drawing/2014/main" val="3039658007"/>
                  </a:ext>
                </a:extLst>
              </a:tr>
            </a:tbl>
          </a:graphicData>
        </a:graphic>
      </p:graphicFrame>
    </p:spTree>
    <p:extLst>
      <p:ext uri="{BB962C8B-B14F-4D97-AF65-F5344CB8AC3E}">
        <p14:creationId xmlns:p14="http://schemas.microsoft.com/office/powerpoint/2010/main" val="941418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1267A-8F98-6EEE-6157-9708A4DAA78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02F6A79-53AD-F68B-96BE-22ED869B443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D5611DF-E6A8-2CA5-4EBB-483D1E397E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6BD80E9-38CD-F415-C821-A1DEC5930100}"/>
              </a:ext>
            </a:extLst>
          </p:cNvPr>
          <p:cNvSpPr txBox="1"/>
          <p:nvPr/>
        </p:nvSpPr>
        <p:spPr>
          <a:xfrm>
            <a:off x="4077165" y="573411"/>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sp>
        <p:nvSpPr>
          <p:cNvPr id="4" name="Rectangle: Beveled 3">
            <a:extLst>
              <a:ext uri="{FF2B5EF4-FFF2-40B4-BE49-F238E27FC236}">
                <a16:creationId xmlns:a16="http://schemas.microsoft.com/office/drawing/2014/main" id="{07301EB6-3FFF-D920-A779-6C82980DC5E9}"/>
              </a:ext>
            </a:extLst>
          </p:cNvPr>
          <p:cNvSpPr/>
          <p:nvPr/>
        </p:nvSpPr>
        <p:spPr>
          <a:xfrm>
            <a:off x="1771151" y="1138922"/>
            <a:ext cx="9007232" cy="542092"/>
          </a:xfrm>
          <a:prstGeom prst="bevel">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endParaRPr lang="en-US" sz="2200" b="1" dirty="0">
              <a:solidFill>
                <a:srgbClr val="C00000"/>
              </a:solidFill>
              <a:latin typeface="Alexandria"/>
            </a:endParaRPr>
          </a:p>
          <a:p>
            <a:pPr lvl="0" algn="ctr">
              <a:defRPr/>
            </a:pPr>
            <a:r>
              <a:rPr lang="en-US" sz="2200" b="1" dirty="0">
                <a:solidFill>
                  <a:srgbClr val="C00000"/>
                </a:solidFill>
                <a:latin typeface="Alexandria"/>
              </a:rPr>
              <a:t>Maintenance Strategy</a:t>
            </a:r>
            <a:r>
              <a:rPr lang="ar-SY" sz="2200" b="1" dirty="0">
                <a:solidFill>
                  <a:srgbClr val="C00000"/>
                </a:solidFill>
                <a:latin typeface="Alexandria"/>
              </a:rPr>
              <a:t> </a:t>
            </a:r>
            <a:r>
              <a:rPr lang="en-US" sz="2200" b="1" dirty="0">
                <a:solidFill>
                  <a:srgbClr val="C00000"/>
                </a:solidFill>
                <a:latin typeface="Alexandria"/>
              </a:rPr>
              <a:t>vs. Maintenance Policy</a:t>
            </a:r>
          </a:p>
          <a:p>
            <a:pPr lvl="0" algn="ctr">
              <a:defRPr/>
            </a:pPr>
            <a:endParaRPr lang="en-US" sz="2200" b="1" dirty="0">
              <a:solidFill>
                <a:srgbClr val="C00000"/>
              </a:solidFill>
              <a:latin typeface="Alexandria"/>
            </a:endParaRPr>
          </a:p>
        </p:txBody>
      </p:sp>
      <p:graphicFrame>
        <p:nvGraphicFramePr>
          <p:cNvPr id="7" name="Table 6">
            <a:extLst>
              <a:ext uri="{FF2B5EF4-FFF2-40B4-BE49-F238E27FC236}">
                <a16:creationId xmlns:a16="http://schemas.microsoft.com/office/drawing/2014/main" id="{4F2F59D7-8157-EF71-523D-65BF9FCA54DC}"/>
              </a:ext>
            </a:extLst>
          </p:cNvPr>
          <p:cNvGraphicFramePr>
            <a:graphicFrameLocks noGrp="1"/>
          </p:cNvGraphicFramePr>
          <p:nvPr>
            <p:extLst>
              <p:ext uri="{D42A27DB-BD31-4B8C-83A1-F6EECF244321}">
                <p14:modId xmlns:p14="http://schemas.microsoft.com/office/powerpoint/2010/main" val="1842659261"/>
              </p:ext>
            </p:extLst>
          </p:nvPr>
        </p:nvGraphicFramePr>
        <p:xfrm>
          <a:off x="180431" y="1793891"/>
          <a:ext cx="11864424" cy="4697455"/>
        </p:xfrm>
        <a:graphic>
          <a:graphicData uri="http://schemas.openxmlformats.org/drawingml/2006/table">
            <a:tbl>
              <a:tblPr>
                <a:tableStyleId>{C4B1156A-380E-4F78-BDF5-A606A8083BF9}</a:tableStyleId>
              </a:tblPr>
              <a:tblGrid>
                <a:gridCol w="1821790">
                  <a:extLst>
                    <a:ext uri="{9D8B030D-6E8A-4147-A177-3AD203B41FA5}">
                      <a16:colId xmlns:a16="http://schemas.microsoft.com/office/drawing/2014/main" val="2077915053"/>
                    </a:ext>
                  </a:extLst>
                </a:gridCol>
                <a:gridCol w="5407572">
                  <a:extLst>
                    <a:ext uri="{9D8B030D-6E8A-4147-A177-3AD203B41FA5}">
                      <a16:colId xmlns:a16="http://schemas.microsoft.com/office/drawing/2014/main" val="288533160"/>
                    </a:ext>
                  </a:extLst>
                </a:gridCol>
                <a:gridCol w="4635062">
                  <a:extLst>
                    <a:ext uri="{9D8B030D-6E8A-4147-A177-3AD203B41FA5}">
                      <a16:colId xmlns:a16="http://schemas.microsoft.com/office/drawing/2014/main" val="1163342746"/>
                    </a:ext>
                  </a:extLst>
                </a:gridCol>
              </a:tblGrid>
              <a:tr h="325318">
                <a:tc>
                  <a:txBody>
                    <a:bodyPr/>
                    <a:lstStyle/>
                    <a:p>
                      <a:pPr algn="ctr">
                        <a:lnSpc>
                          <a:spcPct val="110000"/>
                        </a:lnSpc>
                        <a:buNone/>
                      </a:pPr>
                      <a:r>
                        <a:rPr lang="en-US" sz="2000" b="1" dirty="0">
                          <a:latin typeface="Alexandria"/>
                        </a:rPr>
                        <a:t>Item</a:t>
                      </a:r>
                      <a:endParaRPr lang="en-US" sz="2000" dirty="0">
                        <a:latin typeface="Alexandria"/>
                      </a:endParaRPr>
                    </a:p>
                  </a:txBody>
                  <a:tcPr marL="80580" marR="80580" marT="40290" marB="40290" anchor="ctr"/>
                </a:tc>
                <a:tc>
                  <a:txBody>
                    <a:bodyPr/>
                    <a:lstStyle/>
                    <a:p>
                      <a:pPr algn="ctr">
                        <a:lnSpc>
                          <a:spcPct val="110000"/>
                        </a:lnSpc>
                        <a:buNone/>
                      </a:pPr>
                      <a:r>
                        <a:rPr lang="en-US" sz="2000" b="1" dirty="0">
                          <a:latin typeface="Alexandria"/>
                        </a:rPr>
                        <a:t>Maintenance Strategy</a:t>
                      </a:r>
                      <a:endParaRPr lang="en-US" sz="2000" dirty="0">
                        <a:latin typeface="Alexandria"/>
                      </a:endParaRPr>
                    </a:p>
                  </a:txBody>
                  <a:tcPr marL="80580" marR="80580" marT="40290" marB="40290" anchor="ctr"/>
                </a:tc>
                <a:tc>
                  <a:txBody>
                    <a:bodyPr/>
                    <a:lstStyle/>
                    <a:p>
                      <a:pPr algn="ctr">
                        <a:lnSpc>
                          <a:spcPct val="110000"/>
                        </a:lnSpc>
                        <a:buNone/>
                      </a:pPr>
                      <a:r>
                        <a:rPr lang="en-US" sz="2000" b="1" dirty="0">
                          <a:latin typeface="Alexandria"/>
                        </a:rPr>
                        <a:t>Maintenance Policy</a:t>
                      </a:r>
                      <a:endParaRPr lang="en-US" sz="2000" dirty="0">
                        <a:latin typeface="Alexandria"/>
                      </a:endParaRPr>
                    </a:p>
                  </a:txBody>
                  <a:tcPr marL="80580" marR="80580" marT="40290" marB="40290" anchor="ctr"/>
                </a:tc>
                <a:extLst>
                  <a:ext uri="{0D108BD9-81ED-4DB2-BD59-A6C34878D82A}">
                    <a16:rowId xmlns:a16="http://schemas.microsoft.com/office/drawing/2014/main" val="2932481481"/>
                  </a:ext>
                </a:extLst>
              </a:tr>
              <a:tr h="981870">
                <a:tc>
                  <a:txBody>
                    <a:bodyPr/>
                    <a:lstStyle/>
                    <a:p>
                      <a:pPr algn="ctr">
                        <a:lnSpc>
                          <a:spcPct val="110000"/>
                        </a:lnSpc>
                        <a:buNone/>
                      </a:pPr>
                      <a:r>
                        <a:rPr lang="en-US" sz="2000" b="1" dirty="0">
                          <a:latin typeface="Alexandria"/>
                        </a:rPr>
                        <a:t>Definition</a:t>
                      </a:r>
                      <a:endParaRPr lang="en-US" sz="2000" dirty="0">
                        <a:latin typeface="Alexandria"/>
                      </a:endParaRPr>
                    </a:p>
                  </a:txBody>
                  <a:tcPr marL="80580" marR="80580" marT="40290" marB="40290" anchor="ctr"/>
                </a:tc>
                <a:tc>
                  <a:txBody>
                    <a:bodyPr/>
                    <a:lstStyle/>
                    <a:p>
                      <a:pPr>
                        <a:lnSpc>
                          <a:spcPct val="110000"/>
                        </a:lnSpc>
                        <a:buNone/>
                      </a:pPr>
                      <a:r>
                        <a:rPr lang="en-US" sz="1800" dirty="0">
                          <a:latin typeface="Alexandria"/>
                        </a:rPr>
                        <a:t>A comprehensive plan that defines the overall approach to facility maintenance and links it to business objectives</a:t>
                      </a:r>
                    </a:p>
                  </a:txBody>
                  <a:tcPr marL="80580" marR="80580" marT="40290" marB="40290" anchor="ctr">
                    <a:solidFill>
                      <a:schemeClr val="bg1"/>
                    </a:solidFill>
                  </a:tcPr>
                </a:tc>
                <a:tc>
                  <a:txBody>
                    <a:bodyPr/>
                    <a:lstStyle/>
                    <a:p>
                      <a:pPr>
                        <a:lnSpc>
                          <a:spcPct val="110000"/>
                        </a:lnSpc>
                        <a:buNone/>
                      </a:pPr>
                      <a:r>
                        <a:rPr lang="en-US" sz="1800" dirty="0">
                          <a:latin typeface="Alexandria"/>
                        </a:rPr>
                        <a:t>A set of principles and procedures ensuring daily maintenance is carried out efficiently</a:t>
                      </a:r>
                    </a:p>
                  </a:txBody>
                  <a:tcPr marL="80580" marR="80580" marT="40290" marB="40290" anchor="ctr">
                    <a:solidFill>
                      <a:schemeClr val="bg1"/>
                    </a:solidFill>
                  </a:tcPr>
                </a:tc>
                <a:extLst>
                  <a:ext uri="{0D108BD9-81ED-4DB2-BD59-A6C34878D82A}">
                    <a16:rowId xmlns:a16="http://schemas.microsoft.com/office/drawing/2014/main" val="3899770975"/>
                  </a:ext>
                </a:extLst>
              </a:tr>
              <a:tr h="753196">
                <a:tc>
                  <a:txBody>
                    <a:bodyPr/>
                    <a:lstStyle/>
                    <a:p>
                      <a:pPr algn="ctr">
                        <a:lnSpc>
                          <a:spcPct val="110000"/>
                        </a:lnSpc>
                        <a:buNone/>
                      </a:pPr>
                      <a:r>
                        <a:rPr lang="en-US" sz="2000" b="1" dirty="0">
                          <a:latin typeface="Alexandria"/>
                        </a:rPr>
                        <a:t>Objective</a:t>
                      </a:r>
                      <a:endParaRPr lang="en-US" sz="2000" dirty="0">
                        <a:latin typeface="Alexandria"/>
                      </a:endParaRPr>
                    </a:p>
                  </a:txBody>
                  <a:tcPr marL="80580" marR="80580" marT="40290" marB="40290" anchor="ctr"/>
                </a:tc>
                <a:tc>
                  <a:txBody>
                    <a:bodyPr/>
                    <a:lstStyle/>
                    <a:p>
                      <a:pPr>
                        <a:lnSpc>
                          <a:spcPct val="110000"/>
                        </a:lnSpc>
                        <a:buNone/>
                      </a:pPr>
                      <a:r>
                        <a:rPr lang="en-US" sz="1800" dirty="0">
                          <a:latin typeface="Alexandria"/>
                        </a:rPr>
                        <a:t>Determines “what” and “why” maintenance is required</a:t>
                      </a:r>
                    </a:p>
                  </a:txBody>
                  <a:tcPr marL="80580" marR="80580" marT="40290" marB="40290" anchor="ctr">
                    <a:solidFill>
                      <a:schemeClr val="bg1"/>
                    </a:solidFill>
                  </a:tcPr>
                </a:tc>
                <a:tc>
                  <a:txBody>
                    <a:bodyPr/>
                    <a:lstStyle/>
                    <a:p>
                      <a:pPr>
                        <a:lnSpc>
                          <a:spcPct val="110000"/>
                        </a:lnSpc>
                        <a:buNone/>
                      </a:pPr>
                      <a:r>
                        <a:rPr lang="en-US" sz="1800" dirty="0">
                          <a:latin typeface="Alexandria"/>
                        </a:rPr>
                        <a:t>Determines “how” maintenance is executed and the daily procedures</a:t>
                      </a:r>
                    </a:p>
                  </a:txBody>
                  <a:tcPr marL="80580" marR="80580" marT="40290" marB="40290" anchor="ctr">
                    <a:solidFill>
                      <a:schemeClr val="bg1"/>
                    </a:solidFill>
                  </a:tcPr>
                </a:tc>
                <a:extLst>
                  <a:ext uri="{0D108BD9-81ED-4DB2-BD59-A6C34878D82A}">
                    <a16:rowId xmlns:a16="http://schemas.microsoft.com/office/drawing/2014/main" val="2158755427"/>
                  </a:ext>
                </a:extLst>
              </a:tr>
              <a:tr h="981870">
                <a:tc>
                  <a:txBody>
                    <a:bodyPr/>
                    <a:lstStyle/>
                    <a:p>
                      <a:pPr algn="ctr">
                        <a:lnSpc>
                          <a:spcPct val="110000"/>
                        </a:lnSpc>
                        <a:buNone/>
                      </a:pPr>
                      <a:r>
                        <a:rPr lang="en-US" sz="2000" b="1" dirty="0">
                          <a:latin typeface="Alexandria"/>
                        </a:rPr>
                        <a:t>Focus</a:t>
                      </a:r>
                      <a:endParaRPr lang="en-US" sz="2000" dirty="0">
                        <a:latin typeface="Alexandria"/>
                      </a:endParaRPr>
                    </a:p>
                  </a:txBody>
                  <a:tcPr marL="80580" marR="80580" marT="40290" marB="40290" anchor="ctr"/>
                </a:tc>
                <a:tc>
                  <a:txBody>
                    <a:bodyPr/>
                    <a:lstStyle/>
                    <a:p>
                      <a:pPr>
                        <a:lnSpc>
                          <a:spcPct val="110000"/>
                        </a:lnSpc>
                        <a:buNone/>
                      </a:pPr>
                      <a:r>
                        <a:rPr lang="en-US" sz="1800" dirty="0">
                          <a:latin typeface="Alexandria"/>
                        </a:rPr>
                        <a:t>Long-term planning, asset prioritization, selection of maintenance methods</a:t>
                      </a:r>
                    </a:p>
                  </a:txBody>
                  <a:tcPr marL="80580" marR="80580" marT="40290" marB="40290" anchor="ctr">
                    <a:solidFill>
                      <a:schemeClr val="bg1"/>
                    </a:solidFill>
                  </a:tcPr>
                </a:tc>
                <a:tc>
                  <a:txBody>
                    <a:bodyPr/>
                    <a:lstStyle/>
                    <a:p>
                      <a:pPr>
                        <a:lnSpc>
                          <a:spcPct val="110000"/>
                        </a:lnSpc>
                        <a:buNone/>
                      </a:pPr>
                      <a:r>
                        <a:rPr lang="en-US" sz="1800" dirty="0">
                          <a:latin typeface="Alexandria"/>
                        </a:rPr>
                        <a:t>Daily operations, regulatory compliance, resource management, and continuous improvement</a:t>
                      </a:r>
                    </a:p>
                  </a:txBody>
                  <a:tcPr marL="80580" marR="80580" marT="40290" marB="40290" anchor="ctr">
                    <a:solidFill>
                      <a:schemeClr val="bg1"/>
                    </a:solidFill>
                  </a:tcPr>
                </a:tc>
                <a:extLst>
                  <a:ext uri="{0D108BD9-81ED-4DB2-BD59-A6C34878D82A}">
                    <a16:rowId xmlns:a16="http://schemas.microsoft.com/office/drawing/2014/main" val="1487172457"/>
                  </a:ext>
                </a:extLst>
              </a:tr>
              <a:tr h="828227">
                <a:tc>
                  <a:txBody>
                    <a:bodyPr/>
                    <a:lstStyle/>
                    <a:p>
                      <a:pPr algn="ctr">
                        <a:lnSpc>
                          <a:spcPct val="110000"/>
                        </a:lnSpc>
                        <a:buNone/>
                      </a:pPr>
                      <a:r>
                        <a:rPr lang="en-US" sz="2000" b="1" dirty="0">
                          <a:latin typeface="Alexandria"/>
                        </a:rPr>
                        <a:t>Outputs</a:t>
                      </a:r>
                      <a:endParaRPr lang="en-US" sz="2000" dirty="0">
                        <a:latin typeface="Alexandria"/>
                      </a:endParaRPr>
                    </a:p>
                  </a:txBody>
                  <a:tcPr marL="80580" marR="80580" marT="40290" marB="40290" anchor="ctr"/>
                </a:tc>
                <a:tc>
                  <a:txBody>
                    <a:bodyPr/>
                    <a:lstStyle/>
                    <a:p>
                      <a:pPr>
                        <a:lnSpc>
                          <a:spcPct val="110000"/>
                        </a:lnSpc>
                        <a:buNone/>
                      </a:pPr>
                      <a:r>
                        <a:rPr lang="en-US" sz="1800">
                          <a:latin typeface="Alexandria"/>
                        </a:rPr>
                        <a:t>A clear strategy and long-term action plan</a:t>
                      </a:r>
                    </a:p>
                  </a:txBody>
                  <a:tcPr marL="80580" marR="80580" marT="40290" marB="40290" anchor="ctr">
                    <a:solidFill>
                      <a:schemeClr val="bg1"/>
                    </a:solidFill>
                  </a:tcPr>
                </a:tc>
                <a:tc>
                  <a:txBody>
                    <a:bodyPr/>
                    <a:lstStyle/>
                    <a:p>
                      <a:pPr>
                        <a:lnSpc>
                          <a:spcPct val="110000"/>
                        </a:lnSpc>
                        <a:buNone/>
                      </a:pPr>
                      <a:r>
                        <a:rPr lang="en-US" sz="1800" dirty="0">
                          <a:latin typeface="Alexandria"/>
                        </a:rPr>
                        <a:t>A documented policy defining procedures, responsibilities, and performance standards</a:t>
                      </a:r>
                    </a:p>
                  </a:txBody>
                  <a:tcPr marL="80580" marR="80580" marT="40290" marB="40290" anchor="ctr">
                    <a:solidFill>
                      <a:schemeClr val="bg1"/>
                    </a:solidFill>
                  </a:tcPr>
                </a:tc>
                <a:extLst>
                  <a:ext uri="{0D108BD9-81ED-4DB2-BD59-A6C34878D82A}">
                    <a16:rowId xmlns:a16="http://schemas.microsoft.com/office/drawing/2014/main" val="2040261114"/>
                  </a:ext>
                </a:extLst>
              </a:tr>
              <a:tr h="753196">
                <a:tc>
                  <a:txBody>
                    <a:bodyPr/>
                    <a:lstStyle/>
                    <a:p>
                      <a:pPr algn="ctr">
                        <a:lnSpc>
                          <a:spcPct val="110000"/>
                        </a:lnSpc>
                        <a:buNone/>
                      </a:pPr>
                      <a:r>
                        <a:rPr lang="en-US" sz="2000" b="1" dirty="0">
                          <a:latin typeface="Alexandria"/>
                        </a:rPr>
                        <a:t>Relationship</a:t>
                      </a:r>
                      <a:endParaRPr lang="en-US" sz="2000" dirty="0">
                        <a:latin typeface="Alexandria"/>
                      </a:endParaRPr>
                    </a:p>
                  </a:txBody>
                  <a:tcPr marL="80580" marR="80580" marT="40290" marB="40290" anchor="ctr"/>
                </a:tc>
                <a:tc>
                  <a:txBody>
                    <a:bodyPr/>
                    <a:lstStyle/>
                    <a:p>
                      <a:pPr>
                        <a:lnSpc>
                          <a:spcPct val="110000"/>
                        </a:lnSpc>
                        <a:buNone/>
                      </a:pPr>
                      <a:r>
                        <a:rPr lang="en-US" sz="1800">
                          <a:latin typeface="Alexandria"/>
                        </a:rPr>
                        <a:t>Guides the policy and defines the overall framework</a:t>
                      </a:r>
                    </a:p>
                  </a:txBody>
                  <a:tcPr marL="80580" marR="80580" marT="40290" marB="40290" anchor="ctr">
                    <a:solidFill>
                      <a:schemeClr val="bg1"/>
                    </a:solidFill>
                  </a:tcPr>
                </a:tc>
                <a:tc>
                  <a:txBody>
                    <a:bodyPr/>
                    <a:lstStyle/>
                    <a:p>
                      <a:pPr>
                        <a:lnSpc>
                          <a:spcPct val="110000"/>
                        </a:lnSpc>
                        <a:buNone/>
                      </a:pPr>
                      <a:r>
                        <a:rPr lang="en-US" sz="1800" dirty="0">
                          <a:latin typeface="Alexandria"/>
                        </a:rPr>
                        <a:t>Implements the strategy on the ground through daily operations</a:t>
                      </a:r>
                    </a:p>
                  </a:txBody>
                  <a:tcPr marL="80580" marR="80580" marT="40290" marB="40290" anchor="ctr">
                    <a:solidFill>
                      <a:schemeClr val="bg1"/>
                    </a:solidFill>
                  </a:tcPr>
                </a:tc>
                <a:extLst>
                  <a:ext uri="{0D108BD9-81ED-4DB2-BD59-A6C34878D82A}">
                    <a16:rowId xmlns:a16="http://schemas.microsoft.com/office/drawing/2014/main" val="2252542027"/>
                  </a:ext>
                </a:extLst>
              </a:tr>
            </a:tbl>
          </a:graphicData>
        </a:graphic>
      </p:graphicFrame>
    </p:spTree>
    <p:extLst>
      <p:ext uri="{BB962C8B-B14F-4D97-AF65-F5344CB8AC3E}">
        <p14:creationId xmlns:p14="http://schemas.microsoft.com/office/powerpoint/2010/main" val="33248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76A4C-F55B-84A9-29D6-04CEC26B136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0960E33-A5C6-EA33-F4C2-A434962B5BC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060256B-48BA-8B7D-7C20-C8CC739B76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ED35CA-C6B1-9368-CE0C-982190D8DF7C}"/>
              </a:ext>
            </a:extLst>
          </p:cNvPr>
          <p:cNvSpPr txBox="1"/>
          <p:nvPr/>
        </p:nvSpPr>
        <p:spPr>
          <a:xfrm>
            <a:off x="4077165" y="573411"/>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sp>
        <p:nvSpPr>
          <p:cNvPr id="10" name="Rectangle: Beveled 9">
            <a:extLst>
              <a:ext uri="{FF2B5EF4-FFF2-40B4-BE49-F238E27FC236}">
                <a16:creationId xmlns:a16="http://schemas.microsoft.com/office/drawing/2014/main" id="{0D3F6519-342C-BFA6-FA85-3ECFA1EBC6FD}"/>
              </a:ext>
            </a:extLst>
          </p:cNvPr>
          <p:cNvSpPr/>
          <p:nvPr/>
        </p:nvSpPr>
        <p:spPr>
          <a:xfrm>
            <a:off x="1771151" y="1138922"/>
            <a:ext cx="9007232" cy="542092"/>
          </a:xfrm>
          <a:prstGeom prst="bevel">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200" b="1" dirty="0">
                <a:solidFill>
                  <a:srgbClr val="C00000"/>
                </a:solidFill>
                <a:latin typeface="Alexandria"/>
              </a:rPr>
              <a:t>Maintenance Methods</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graphicFrame>
        <p:nvGraphicFramePr>
          <p:cNvPr id="4" name="Diagram 3">
            <a:extLst>
              <a:ext uri="{FF2B5EF4-FFF2-40B4-BE49-F238E27FC236}">
                <a16:creationId xmlns:a16="http://schemas.microsoft.com/office/drawing/2014/main" id="{C57A7175-5B72-F15C-77B2-3D03CAF9012E}"/>
              </a:ext>
            </a:extLst>
          </p:cNvPr>
          <p:cNvGraphicFramePr/>
          <p:nvPr>
            <p:extLst>
              <p:ext uri="{D42A27DB-BD31-4B8C-83A1-F6EECF244321}">
                <p14:modId xmlns:p14="http://schemas.microsoft.com/office/powerpoint/2010/main" val="461107288"/>
              </p:ext>
            </p:extLst>
          </p:nvPr>
        </p:nvGraphicFramePr>
        <p:xfrm>
          <a:off x="180431" y="1138922"/>
          <a:ext cx="12011569" cy="59962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92549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Graphic spid="4"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67700-ACF8-1215-32F3-7D7CB48CF87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7A8EAB7-DA02-996A-DE10-E54D8701213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E362539-6BAE-EE2A-AE7F-95865FEFFE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E42FB4C-680D-6007-43A0-3E138352587B}"/>
              </a:ext>
            </a:extLst>
          </p:cNvPr>
          <p:cNvSpPr txBox="1"/>
          <p:nvPr/>
        </p:nvSpPr>
        <p:spPr>
          <a:xfrm>
            <a:off x="4077165" y="573411"/>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sp>
        <p:nvSpPr>
          <p:cNvPr id="7" name="Rectangle: Beveled 6">
            <a:extLst>
              <a:ext uri="{FF2B5EF4-FFF2-40B4-BE49-F238E27FC236}">
                <a16:creationId xmlns:a16="http://schemas.microsoft.com/office/drawing/2014/main" id="{CACEDA91-48A4-0325-A073-E5844AF4079B}"/>
              </a:ext>
            </a:extLst>
          </p:cNvPr>
          <p:cNvSpPr/>
          <p:nvPr/>
        </p:nvSpPr>
        <p:spPr>
          <a:xfrm>
            <a:off x="1771151" y="1106838"/>
            <a:ext cx="9007232" cy="542092"/>
          </a:xfrm>
          <a:prstGeom prst="bevel">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200" b="1" dirty="0">
                <a:solidFill>
                  <a:srgbClr val="C00000"/>
                </a:solidFill>
                <a:latin typeface="Alexandria"/>
              </a:rPr>
              <a:t>Maintenance Methods</a:t>
            </a:r>
            <a:endParaRPr kumimoji="0" lang="en-US" sz="2200" b="1" i="0" u="none" strike="noStrike" kern="1200" cap="none" spc="0" normalizeH="0" baseline="0" noProof="0" dirty="0">
              <a:ln>
                <a:noFill/>
              </a:ln>
              <a:solidFill>
                <a:srgbClr val="C00000"/>
              </a:solidFill>
              <a:effectLst/>
              <a:uLnTx/>
              <a:uFillTx/>
              <a:latin typeface="Alexandria"/>
              <a:ea typeface="+mn-ea"/>
              <a:cs typeface="+mn-cs"/>
            </a:endParaRPr>
          </a:p>
        </p:txBody>
      </p:sp>
      <p:graphicFrame>
        <p:nvGraphicFramePr>
          <p:cNvPr id="12" name="Table 11">
            <a:extLst>
              <a:ext uri="{FF2B5EF4-FFF2-40B4-BE49-F238E27FC236}">
                <a16:creationId xmlns:a16="http://schemas.microsoft.com/office/drawing/2014/main" id="{611B44C7-E5AB-7463-B236-1F7781B8868B}"/>
              </a:ext>
            </a:extLst>
          </p:cNvPr>
          <p:cNvGraphicFramePr>
            <a:graphicFrameLocks noGrp="1"/>
          </p:cNvGraphicFramePr>
          <p:nvPr>
            <p:extLst>
              <p:ext uri="{D42A27DB-BD31-4B8C-83A1-F6EECF244321}">
                <p14:modId xmlns:p14="http://schemas.microsoft.com/office/powerpoint/2010/main" val="4218162152"/>
              </p:ext>
            </p:extLst>
          </p:nvPr>
        </p:nvGraphicFramePr>
        <p:xfrm>
          <a:off x="170427" y="1718317"/>
          <a:ext cx="11851146" cy="5181742"/>
        </p:xfrm>
        <a:graphic>
          <a:graphicData uri="http://schemas.openxmlformats.org/drawingml/2006/table">
            <a:tbl>
              <a:tblPr>
                <a:tableStyleId>{22838BEF-8BB2-4498-84A7-C5851F593DF1}</a:tableStyleId>
              </a:tblPr>
              <a:tblGrid>
                <a:gridCol w="701885">
                  <a:extLst>
                    <a:ext uri="{9D8B030D-6E8A-4147-A177-3AD203B41FA5}">
                      <a16:colId xmlns:a16="http://schemas.microsoft.com/office/drawing/2014/main" val="3973621070"/>
                    </a:ext>
                  </a:extLst>
                </a:gridCol>
                <a:gridCol w="1572126">
                  <a:extLst>
                    <a:ext uri="{9D8B030D-6E8A-4147-A177-3AD203B41FA5}">
                      <a16:colId xmlns:a16="http://schemas.microsoft.com/office/drawing/2014/main" val="1907360015"/>
                    </a:ext>
                  </a:extLst>
                </a:gridCol>
                <a:gridCol w="2037347">
                  <a:extLst>
                    <a:ext uri="{9D8B030D-6E8A-4147-A177-3AD203B41FA5}">
                      <a16:colId xmlns:a16="http://schemas.microsoft.com/office/drawing/2014/main" val="3755073878"/>
                    </a:ext>
                  </a:extLst>
                </a:gridCol>
                <a:gridCol w="2470485">
                  <a:extLst>
                    <a:ext uri="{9D8B030D-6E8A-4147-A177-3AD203B41FA5}">
                      <a16:colId xmlns:a16="http://schemas.microsoft.com/office/drawing/2014/main" val="3541982780"/>
                    </a:ext>
                  </a:extLst>
                </a:gridCol>
                <a:gridCol w="2486526">
                  <a:extLst>
                    <a:ext uri="{9D8B030D-6E8A-4147-A177-3AD203B41FA5}">
                      <a16:colId xmlns:a16="http://schemas.microsoft.com/office/drawing/2014/main" val="2146598220"/>
                    </a:ext>
                  </a:extLst>
                </a:gridCol>
                <a:gridCol w="2582777">
                  <a:extLst>
                    <a:ext uri="{9D8B030D-6E8A-4147-A177-3AD203B41FA5}">
                      <a16:colId xmlns:a16="http://schemas.microsoft.com/office/drawing/2014/main" val="1645421760"/>
                    </a:ext>
                  </a:extLst>
                </a:gridCol>
              </a:tblGrid>
              <a:tr h="267526">
                <a:tc>
                  <a:txBody>
                    <a:bodyPr/>
                    <a:lstStyle/>
                    <a:p>
                      <a:pPr algn="ctr">
                        <a:lnSpc>
                          <a:spcPct val="110000"/>
                        </a:lnSpc>
                        <a:spcBef>
                          <a:spcPts val="300"/>
                        </a:spcBef>
                        <a:spcAft>
                          <a:spcPts val="300"/>
                        </a:spcAft>
                        <a:buNone/>
                      </a:pPr>
                      <a:r>
                        <a:rPr lang="en-US" sz="2000" b="1" dirty="0">
                          <a:latin typeface="Alexandria"/>
                        </a:rPr>
                        <a:t>Category</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Type</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Description</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Advantages</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Disadvantages</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Suitable Applications</a:t>
                      </a:r>
                      <a:endParaRPr lang="en-US" sz="2000" dirty="0">
                        <a:latin typeface="Alexandria"/>
                      </a:endParaRPr>
                    </a:p>
                  </a:txBody>
                  <a:tcPr marL="34263" marR="34263" marT="17131" marB="17131" anchor="ctr"/>
                </a:tc>
                <a:extLst>
                  <a:ext uri="{0D108BD9-81ED-4DB2-BD59-A6C34878D82A}">
                    <a16:rowId xmlns:a16="http://schemas.microsoft.com/office/drawing/2014/main" val="1516118362"/>
                  </a:ext>
                </a:extLst>
              </a:tr>
              <a:tr h="728549">
                <a:tc rowSpan="3">
                  <a:txBody>
                    <a:bodyPr/>
                    <a:lstStyle/>
                    <a:p>
                      <a:pPr algn="ctr">
                        <a:lnSpc>
                          <a:spcPct val="110000"/>
                        </a:lnSpc>
                        <a:spcBef>
                          <a:spcPts val="300"/>
                        </a:spcBef>
                        <a:spcAft>
                          <a:spcPts val="300"/>
                        </a:spcAft>
                        <a:buNone/>
                      </a:pPr>
                      <a:r>
                        <a:rPr lang="en-US" sz="2200" b="1" dirty="0">
                          <a:latin typeface="Alexandria"/>
                        </a:rPr>
                        <a:t>Preventive Maintenance</a:t>
                      </a:r>
                    </a:p>
                  </a:txBody>
                  <a:tcPr marL="34263" marR="34263" marT="17131" marB="17131" vert="vert270" anchor="ctr"/>
                </a:tc>
                <a:tc>
                  <a:txBody>
                    <a:bodyPr/>
                    <a:lstStyle/>
                    <a:p>
                      <a:pPr marL="0" marR="0" lvl="0" indent="0" algn="ctr" defTabSz="914400" rtl="0" eaLnBrk="1" fontAlgn="auto" latinLnBrk="0" hangingPunct="1">
                        <a:lnSpc>
                          <a:spcPct val="110000"/>
                        </a:lnSpc>
                        <a:spcBef>
                          <a:spcPts val="300"/>
                        </a:spcBef>
                        <a:spcAft>
                          <a:spcPts val="300"/>
                        </a:spcAft>
                        <a:buClrTx/>
                        <a:buSzTx/>
                        <a:buFontTx/>
                        <a:buNone/>
                        <a:tabLst/>
                        <a:defRPr/>
                      </a:pPr>
                      <a:r>
                        <a:rPr lang="en-US" sz="2000" b="1" dirty="0">
                          <a:latin typeface="Alexandria"/>
                        </a:rPr>
                        <a:t>Scheduled Maintenance</a:t>
                      </a:r>
                    </a:p>
                    <a:p>
                      <a:pPr algn="ctr">
                        <a:lnSpc>
                          <a:spcPct val="110000"/>
                        </a:lnSpc>
                        <a:spcBef>
                          <a:spcPts val="300"/>
                        </a:spcBef>
                        <a:spcAft>
                          <a:spcPts val="300"/>
                        </a:spcAft>
                        <a:buNone/>
                      </a:pPr>
                      <a:endParaRPr lang="en-US" sz="2000" b="1"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1800" dirty="0">
                          <a:latin typeface="Alexandria"/>
                        </a:rPr>
                        <a:t>Regular maintenance based on a predefined timetable</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Prevents failures</a:t>
                      </a:r>
                    </a:p>
                    <a:p>
                      <a:pPr algn="l">
                        <a:lnSpc>
                          <a:spcPct val="110000"/>
                        </a:lnSpc>
                        <a:spcBef>
                          <a:spcPts val="300"/>
                        </a:spcBef>
                        <a:spcAft>
                          <a:spcPts val="300"/>
                        </a:spcAft>
                        <a:buNone/>
                      </a:pPr>
                      <a:r>
                        <a:rPr lang="en-US" sz="1800" dirty="0">
                          <a:latin typeface="Alexandria"/>
                        </a:rPr>
                        <a:t>• Improves reliability</a:t>
                      </a:r>
                    </a:p>
                    <a:p>
                      <a:pPr algn="l">
                        <a:lnSpc>
                          <a:spcPct val="110000"/>
                        </a:lnSpc>
                        <a:spcBef>
                          <a:spcPts val="300"/>
                        </a:spcBef>
                        <a:spcAft>
                          <a:spcPts val="300"/>
                        </a:spcAft>
                        <a:buNone/>
                      </a:pPr>
                      <a:r>
                        <a:rPr lang="en-US" sz="1800" dirty="0">
                          <a:latin typeface="Alexandria"/>
                        </a:rPr>
                        <a:t>• Reduces long-term costs</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Higher upfront costs</a:t>
                      </a:r>
                    </a:p>
                    <a:p>
                      <a:pPr algn="l">
                        <a:lnSpc>
                          <a:spcPct val="110000"/>
                        </a:lnSpc>
                        <a:spcBef>
                          <a:spcPts val="300"/>
                        </a:spcBef>
                        <a:spcAft>
                          <a:spcPts val="300"/>
                        </a:spcAft>
                        <a:buNone/>
                      </a:pPr>
                      <a:r>
                        <a:rPr lang="en-US" sz="1800" dirty="0">
                          <a:latin typeface="Alexandria"/>
                        </a:rPr>
                        <a:t>• May be unnecessary at times</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Critical assets</a:t>
                      </a:r>
                    </a:p>
                    <a:p>
                      <a:pPr algn="l">
                        <a:lnSpc>
                          <a:spcPct val="110000"/>
                        </a:lnSpc>
                        <a:spcBef>
                          <a:spcPts val="300"/>
                        </a:spcBef>
                        <a:spcAft>
                          <a:spcPts val="300"/>
                        </a:spcAft>
                        <a:buNone/>
                      </a:pPr>
                      <a:r>
                        <a:rPr lang="en-US" sz="1800" dirty="0">
                          <a:latin typeface="Alexandria"/>
                        </a:rPr>
                        <a:t>• High-risk environments</a:t>
                      </a:r>
                    </a:p>
                    <a:p>
                      <a:pPr algn="l">
                        <a:lnSpc>
                          <a:spcPct val="110000"/>
                        </a:lnSpc>
                        <a:spcBef>
                          <a:spcPts val="300"/>
                        </a:spcBef>
                        <a:spcAft>
                          <a:spcPts val="300"/>
                        </a:spcAft>
                        <a:buNone/>
                      </a:pPr>
                      <a:r>
                        <a:rPr lang="en-US" sz="1800" dirty="0">
                          <a:latin typeface="Alexandria"/>
                        </a:rPr>
                        <a:t>• High-value equipment</a:t>
                      </a:r>
                    </a:p>
                  </a:txBody>
                  <a:tcPr marL="34263" marR="34263" marT="17131" marB="17131" anchor="ctr">
                    <a:solidFill>
                      <a:schemeClr val="bg1"/>
                    </a:solidFill>
                  </a:tcPr>
                </a:tc>
                <a:extLst>
                  <a:ext uri="{0D108BD9-81ED-4DB2-BD59-A6C34878D82A}">
                    <a16:rowId xmlns:a16="http://schemas.microsoft.com/office/drawing/2014/main" val="2920559006"/>
                  </a:ext>
                </a:extLst>
              </a:tr>
              <a:tr h="843803">
                <a:tc vMerge="1">
                  <a:txBody>
                    <a:bodyPr/>
                    <a:lstStyle/>
                    <a:p>
                      <a:endParaRPr/>
                    </a:p>
                  </a:txBody>
                  <a:tcPr marL="34263" marR="34263" marT="17131" marB="17131" anchor="ctr"/>
                </a:tc>
                <a:tc>
                  <a:txBody>
                    <a:bodyPr/>
                    <a:lstStyle/>
                    <a:p>
                      <a:pPr marL="0" marR="0" lvl="0" indent="0" algn="ctr" defTabSz="914400" rtl="0" eaLnBrk="1" fontAlgn="auto" latinLnBrk="0" hangingPunct="1">
                        <a:lnSpc>
                          <a:spcPct val="110000"/>
                        </a:lnSpc>
                        <a:spcBef>
                          <a:spcPts val="300"/>
                        </a:spcBef>
                        <a:spcAft>
                          <a:spcPts val="300"/>
                        </a:spcAft>
                        <a:buClrTx/>
                        <a:buSzTx/>
                        <a:buFontTx/>
                        <a:buNone/>
                        <a:tabLst/>
                        <a:defRPr/>
                      </a:pPr>
                      <a:r>
                        <a:rPr lang="en-US" sz="2000" b="1" dirty="0">
                          <a:latin typeface="Alexandria"/>
                        </a:rPr>
                        <a:t>Condition-Based Maintenance</a:t>
                      </a:r>
                    </a:p>
                    <a:p>
                      <a:pPr algn="ctr">
                        <a:lnSpc>
                          <a:spcPct val="110000"/>
                        </a:lnSpc>
                        <a:spcBef>
                          <a:spcPts val="300"/>
                        </a:spcBef>
                        <a:spcAft>
                          <a:spcPts val="300"/>
                        </a:spcAft>
                        <a:buNone/>
                      </a:pPr>
                      <a:endParaRPr lang="en-US" sz="2000" b="1"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1800" dirty="0">
                          <a:latin typeface="Alexandria"/>
                        </a:rPr>
                        <a:t>Maintenance based on the actual condition of the asset</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Cost-effective</a:t>
                      </a:r>
                    </a:p>
                    <a:p>
                      <a:pPr algn="l">
                        <a:lnSpc>
                          <a:spcPct val="110000"/>
                        </a:lnSpc>
                        <a:spcBef>
                          <a:spcPts val="300"/>
                        </a:spcBef>
                        <a:spcAft>
                          <a:spcPts val="300"/>
                        </a:spcAft>
                        <a:buNone/>
                      </a:pPr>
                      <a:r>
                        <a:rPr lang="en-US" sz="1800" dirty="0">
                          <a:latin typeface="Alexandria"/>
                        </a:rPr>
                        <a:t>• Reduces unnecessary maintenance</a:t>
                      </a:r>
                    </a:p>
                    <a:p>
                      <a:pPr algn="l">
                        <a:lnSpc>
                          <a:spcPct val="110000"/>
                        </a:lnSpc>
                        <a:spcBef>
                          <a:spcPts val="300"/>
                        </a:spcBef>
                        <a:spcAft>
                          <a:spcPts val="300"/>
                        </a:spcAft>
                        <a:buNone/>
                      </a:pPr>
                      <a:r>
                        <a:rPr lang="en-US" sz="1800" dirty="0">
                          <a:latin typeface="Alexandria"/>
                        </a:rPr>
                        <a:t>• Enhances planning</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Requires advanced monitoring technologies</a:t>
                      </a:r>
                    </a:p>
                    <a:p>
                      <a:pPr algn="l">
                        <a:lnSpc>
                          <a:spcPct val="110000"/>
                        </a:lnSpc>
                        <a:spcBef>
                          <a:spcPts val="300"/>
                        </a:spcBef>
                        <a:spcAft>
                          <a:spcPts val="300"/>
                        </a:spcAft>
                        <a:buNone/>
                      </a:pPr>
                      <a:r>
                        <a:rPr lang="en-US" sz="1800" dirty="0">
                          <a:latin typeface="Alexandria"/>
                        </a:rPr>
                        <a:t>• Initial technology costs</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Complex equipment</a:t>
                      </a:r>
                    </a:p>
                    <a:p>
                      <a:pPr algn="l">
                        <a:lnSpc>
                          <a:spcPct val="110000"/>
                        </a:lnSpc>
                        <a:spcBef>
                          <a:spcPts val="300"/>
                        </a:spcBef>
                        <a:spcAft>
                          <a:spcPts val="300"/>
                        </a:spcAft>
                        <a:buNone/>
                      </a:pPr>
                      <a:r>
                        <a:rPr lang="en-US" sz="1800" dirty="0">
                          <a:latin typeface="Alexandria"/>
                        </a:rPr>
                        <a:t>• Remote locations</a:t>
                      </a:r>
                    </a:p>
                    <a:p>
                      <a:pPr algn="l">
                        <a:lnSpc>
                          <a:spcPct val="110000"/>
                        </a:lnSpc>
                        <a:spcBef>
                          <a:spcPts val="300"/>
                        </a:spcBef>
                        <a:spcAft>
                          <a:spcPts val="300"/>
                        </a:spcAft>
                        <a:buNone/>
                      </a:pPr>
                      <a:r>
                        <a:rPr lang="en-US" sz="1800" dirty="0">
                          <a:latin typeface="Alexandria"/>
                        </a:rPr>
                        <a:t>• High-cost maintenance assets</a:t>
                      </a:r>
                    </a:p>
                  </a:txBody>
                  <a:tcPr marL="34263" marR="34263" marT="17131" marB="17131" anchor="ctr">
                    <a:solidFill>
                      <a:schemeClr val="bg1"/>
                    </a:solidFill>
                  </a:tcPr>
                </a:tc>
                <a:extLst>
                  <a:ext uri="{0D108BD9-81ED-4DB2-BD59-A6C34878D82A}">
                    <a16:rowId xmlns:a16="http://schemas.microsoft.com/office/drawing/2014/main" val="524045758"/>
                  </a:ext>
                </a:extLst>
              </a:tr>
              <a:tr h="959060">
                <a:tc vMerge="1">
                  <a:txBody>
                    <a:bodyPr/>
                    <a:lstStyle/>
                    <a:p>
                      <a:endParaRPr dirty="0"/>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Shutdown Maintenance</a:t>
                      </a:r>
                    </a:p>
                  </a:txBody>
                  <a:tcPr marL="34263" marR="34263" marT="17131" marB="17131" anchor="ctr"/>
                </a:tc>
                <a:tc>
                  <a:txBody>
                    <a:bodyPr/>
                    <a:lstStyle/>
                    <a:p>
                      <a:pPr algn="ctr">
                        <a:lnSpc>
                          <a:spcPct val="110000"/>
                        </a:lnSpc>
                        <a:spcBef>
                          <a:spcPts val="300"/>
                        </a:spcBef>
                        <a:spcAft>
                          <a:spcPts val="300"/>
                        </a:spcAft>
                        <a:buNone/>
                      </a:pPr>
                      <a:r>
                        <a:rPr lang="en-US" sz="1800">
                          <a:latin typeface="Alexandria"/>
                        </a:rPr>
                        <a:t>Comprehensive maintenance performed during facility shutdown</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Comprehensive servicing</a:t>
                      </a:r>
                    </a:p>
                    <a:p>
                      <a:pPr algn="l">
                        <a:lnSpc>
                          <a:spcPct val="110000"/>
                        </a:lnSpc>
                        <a:spcBef>
                          <a:spcPts val="300"/>
                        </a:spcBef>
                        <a:spcAft>
                          <a:spcPts val="300"/>
                        </a:spcAft>
                        <a:buNone/>
                      </a:pPr>
                      <a:r>
                        <a:rPr lang="en-US" sz="1800" dirty="0">
                          <a:latin typeface="Alexandria"/>
                        </a:rPr>
                        <a:t>• Improved efficiency</a:t>
                      </a:r>
                    </a:p>
                    <a:p>
                      <a:pPr algn="l">
                        <a:lnSpc>
                          <a:spcPct val="110000"/>
                        </a:lnSpc>
                        <a:spcBef>
                          <a:spcPts val="300"/>
                        </a:spcBef>
                        <a:spcAft>
                          <a:spcPts val="300"/>
                        </a:spcAft>
                        <a:buNone/>
                      </a:pPr>
                      <a:r>
                        <a:rPr lang="en-US" sz="1800" dirty="0">
                          <a:latin typeface="Alexandria"/>
                        </a:rPr>
                        <a:t>• Reduced operational disruption</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Complete operational shutdown</a:t>
                      </a:r>
                    </a:p>
                    <a:p>
                      <a:pPr algn="l">
                        <a:lnSpc>
                          <a:spcPct val="110000"/>
                        </a:lnSpc>
                        <a:spcBef>
                          <a:spcPts val="300"/>
                        </a:spcBef>
                        <a:spcAft>
                          <a:spcPts val="300"/>
                        </a:spcAft>
                        <a:buNone/>
                      </a:pPr>
                      <a:r>
                        <a:rPr lang="en-US" sz="1800" dirty="0">
                          <a:latin typeface="Alexandria"/>
                        </a:rPr>
                        <a:t>• High costs</a:t>
                      </a:r>
                    </a:p>
                    <a:p>
                      <a:pPr algn="l">
                        <a:lnSpc>
                          <a:spcPct val="110000"/>
                        </a:lnSpc>
                        <a:spcBef>
                          <a:spcPts val="300"/>
                        </a:spcBef>
                        <a:spcAft>
                          <a:spcPts val="300"/>
                        </a:spcAft>
                        <a:buNone/>
                      </a:pPr>
                      <a:r>
                        <a:rPr lang="en-US" sz="1800" dirty="0">
                          <a:latin typeface="Alexandria"/>
                        </a:rPr>
                        <a:t>• Complex planning</a:t>
                      </a:r>
                    </a:p>
                  </a:txBody>
                  <a:tcPr marL="34263" marR="34263" marT="17131" marB="17131" anchor="ctr">
                    <a:solidFill>
                      <a:schemeClr val="bg1"/>
                    </a:solidFill>
                  </a:tcPr>
                </a:tc>
                <a:tc>
                  <a:txBody>
                    <a:bodyPr/>
                    <a:lstStyle/>
                    <a:p>
                      <a:pPr algn="l">
                        <a:lnSpc>
                          <a:spcPct val="110000"/>
                        </a:lnSpc>
                        <a:spcBef>
                          <a:spcPts val="300"/>
                        </a:spcBef>
                        <a:spcAft>
                          <a:spcPts val="300"/>
                        </a:spcAft>
                        <a:buNone/>
                      </a:pPr>
                      <a:r>
                        <a:rPr lang="en-US" sz="1800" dirty="0">
                          <a:latin typeface="Alexandria"/>
                        </a:rPr>
                        <a:t>• Continuous-process plants</a:t>
                      </a:r>
                    </a:p>
                    <a:p>
                      <a:pPr algn="l">
                        <a:lnSpc>
                          <a:spcPct val="110000"/>
                        </a:lnSpc>
                        <a:spcBef>
                          <a:spcPts val="300"/>
                        </a:spcBef>
                        <a:spcAft>
                          <a:spcPts val="300"/>
                        </a:spcAft>
                        <a:buNone/>
                      </a:pPr>
                      <a:r>
                        <a:rPr lang="en-US" sz="1800" dirty="0">
                          <a:latin typeface="Alexandria"/>
                        </a:rPr>
                        <a:t>• Industrial facilities</a:t>
                      </a:r>
                    </a:p>
                    <a:p>
                      <a:pPr algn="l">
                        <a:lnSpc>
                          <a:spcPct val="110000"/>
                        </a:lnSpc>
                        <a:spcBef>
                          <a:spcPts val="300"/>
                        </a:spcBef>
                        <a:spcAft>
                          <a:spcPts val="300"/>
                        </a:spcAft>
                        <a:buNone/>
                      </a:pPr>
                      <a:r>
                        <a:rPr lang="en-US" sz="1800" dirty="0">
                          <a:latin typeface="Alexandria"/>
                        </a:rPr>
                        <a:t>• Major annual maintenance</a:t>
                      </a:r>
                    </a:p>
                  </a:txBody>
                  <a:tcPr marL="34263" marR="34263" marT="17131" marB="17131" anchor="ctr">
                    <a:solidFill>
                      <a:schemeClr val="bg1"/>
                    </a:solidFill>
                  </a:tcPr>
                </a:tc>
                <a:extLst>
                  <a:ext uri="{0D108BD9-81ED-4DB2-BD59-A6C34878D82A}">
                    <a16:rowId xmlns:a16="http://schemas.microsoft.com/office/drawing/2014/main" val="4267376765"/>
                  </a:ext>
                </a:extLst>
              </a:tr>
            </a:tbl>
          </a:graphicData>
        </a:graphic>
      </p:graphicFrame>
    </p:spTree>
    <p:extLst>
      <p:ext uri="{BB962C8B-B14F-4D97-AF65-F5344CB8AC3E}">
        <p14:creationId xmlns:p14="http://schemas.microsoft.com/office/powerpoint/2010/main" val="4088916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E6A0D-56F9-02B8-E600-3DAC839F39A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3BCAEFB-A898-4801-73EE-181EDA8ED3D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26DA28A-1576-53AC-B14D-E02548D136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3DF7C79-871F-BF95-F387-FAEBFEA4D684}"/>
              </a:ext>
            </a:extLst>
          </p:cNvPr>
          <p:cNvSpPr txBox="1"/>
          <p:nvPr/>
        </p:nvSpPr>
        <p:spPr>
          <a:xfrm>
            <a:off x="4077165" y="573411"/>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sp>
        <p:nvSpPr>
          <p:cNvPr id="7" name="Rectangle: Beveled 6">
            <a:extLst>
              <a:ext uri="{FF2B5EF4-FFF2-40B4-BE49-F238E27FC236}">
                <a16:creationId xmlns:a16="http://schemas.microsoft.com/office/drawing/2014/main" id="{4CBA4D8B-AF05-99BA-08CD-DFD73C34ABDD}"/>
              </a:ext>
            </a:extLst>
          </p:cNvPr>
          <p:cNvSpPr/>
          <p:nvPr/>
        </p:nvSpPr>
        <p:spPr>
          <a:xfrm>
            <a:off x="1771151" y="1138922"/>
            <a:ext cx="9007232" cy="542092"/>
          </a:xfrm>
          <a:prstGeom prst="bevel">
            <a:avLst/>
          </a:prstGeom>
          <a:solidFill>
            <a:srgbClr val="FEEC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Maintenance Methods</a:t>
            </a:r>
          </a:p>
        </p:txBody>
      </p:sp>
      <p:graphicFrame>
        <p:nvGraphicFramePr>
          <p:cNvPr id="12" name="Table 11">
            <a:extLst>
              <a:ext uri="{FF2B5EF4-FFF2-40B4-BE49-F238E27FC236}">
                <a16:creationId xmlns:a16="http://schemas.microsoft.com/office/drawing/2014/main" id="{51CE0D7E-93A4-7E65-12CE-6FB51BC9FB1A}"/>
              </a:ext>
            </a:extLst>
          </p:cNvPr>
          <p:cNvGraphicFramePr>
            <a:graphicFrameLocks noGrp="1"/>
          </p:cNvGraphicFramePr>
          <p:nvPr>
            <p:extLst>
              <p:ext uri="{D42A27DB-BD31-4B8C-83A1-F6EECF244321}">
                <p14:modId xmlns:p14="http://schemas.microsoft.com/office/powerpoint/2010/main" val="320613305"/>
              </p:ext>
            </p:extLst>
          </p:nvPr>
        </p:nvGraphicFramePr>
        <p:xfrm>
          <a:off x="180431" y="1874100"/>
          <a:ext cx="11851146" cy="4521977"/>
        </p:xfrm>
        <a:graphic>
          <a:graphicData uri="http://schemas.openxmlformats.org/drawingml/2006/table">
            <a:tbl>
              <a:tblPr>
                <a:tableStyleId>{16D9F66E-5EB9-4882-86FB-DCBF35E3C3E4}</a:tableStyleId>
              </a:tblPr>
              <a:tblGrid>
                <a:gridCol w="701885">
                  <a:extLst>
                    <a:ext uri="{9D8B030D-6E8A-4147-A177-3AD203B41FA5}">
                      <a16:colId xmlns:a16="http://schemas.microsoft.com/office/drawing/2014/main" val="3973621070"/>
                    </a:ext>
                  </a:extLst>
                </a:gridCol>
                <a:gridCol w="1636295">
                  <a:extLst>
                    <a:ext uri="{9D8B030D-6E8A-4147-A177-3AD203B41FA5}">
                      <a16:colId xmlns:a16="http://schemas.microsoft.com/office/drawing/2014/main" val="1907360015"/>
                    </a:ext>
                  </a:extLst>
                </a:gridCol>
                <a:gridCol w="2053389">
                  <a:extLst>
                    <a:ext uri="{9D8B030D-6E8A-4147-A177-3AD203B41FA5}">
                      <a16:colId xmlns:a16="http://schemas.microsoft.com/office/drawing/2014/main" val="3755073878"/>
                    </a:ext>
                  </a:extLst>
                </a:gridCol>
                <a:gridCol w="2775284">
                  <a:extLst>
                    <a:ext uri="{9D8B030D-6E8A-4147-A177-3AD203B41FA5}">
                      <a16:colId xmlns:a16="http://schemas.microsoft.com/office/drawing/2014/main" val="3541982780"/>
                    </a:ext>
                  </a:extLst>
                </a:gridCol>
                <a:gridCol w="2358190">
                  <a:extLst>
                    <a:ext uri="{9D8B030D-6E8A-4147-A177-3AD203B41FA5}">
                      <a16:colId xmlns:a16="http://schemas.microsoft.com/office/drawing/2014/main" val="2146598220"/>
                    </a:ext>
                  </a:extLst>
                </a:gridCol>
                <a:gridCol w="2326103">
                  <a:extLst>
                    <a:ext uri="{9D8B030D-6E8A-4147-A177-3AD203B41FA5}">
                      <a16:colId xmlns:a16="http://schemas.microsoft.com/office/drawing/2014/main" val="1645421760"/>
                    </a:ext>
                  </a:extLst>
                </a:gridCol>
              </a:tblGrid>
              <a:tr h="267526">
                <a:tc>
                  <a:txBody>
                    <a:bodyPr/>
                    <a:lstStyle/>
                    <a:p>
                      <a:pPr algn="ctr">
                        <a:lnSpc>
                          <a:spcPct val="110000"/>
                        </a:lnSpc>
                        <a:spcBef>
                          <a:spcPts val="300"/>
                        </a:spcBef>
                        <a:spcAft>
                          <a:spcPts val="300"/>
                        </a:spcAft>
                        <a:buNone/>
                      </a:pPr>
                      <a:r>
                        <a:rPr lang="en-US" sz="2000" b="1" dirty="0">
                          <a:latin typeface="Alexandria"/>
                        </a:rPr>
                        <a:t>Category</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Type</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Description</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Advantages</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Disadvantages</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Suitable Applications</a:t>
                      </a:r>
                      <a:endParaRPr lang="en-US" sz="2000" dirty="0">
                        <a:latin typeface="Alexandria"/>
                      </a:endParaRPr>
                    </a:p>
                  </a:txBody>
                  <a:tcPr marL="34263" marR="34263" marT="17131" marB="17131" anchor="ctr"/>
                </a:tc>
                <a:extLst>
                  <a:ext uri="{0D108BD9-81ED-4DB2-BD59-A6C34878D82A}">
                    <a16:rowId xmlns:a16="http://schemas.microsoft.com/office/drawing/2014/main" val="1516118362"/>
                  </a:ext>
                </a:extLst>
              </a:tr>
              <a:tr h="728549">
                <a:tc rowSpan="3">
                  <a:txBody>
                    <a:bodyPr/>
                    <a:lstStyle/>
                    <a:p>
                      <a:pPr algn="ctr">
                        <a:lnSpc>
                          <a:spcPct val="110000"/>
                        </a:lnSpc>
                        <a:spcBef>
                          <a:spcPts val="300"/>
                        </a:spcBef>
                        <a:spcAft>
                          <a:spcPts val="300"/>
                        </a:spcAft>
                        <a:buNone/>
                      </a:pPr>
                      <a:r>
                        <a:rPr lang="en-US" sz="2200" b="1" dirty="0">
                          <a:latin typeface="Alexandria"/>
                        </a:rPr>
                        <a:t>Corrective Maintenance</a:t>
                      </a:r>
                    </a:p>
                  </a:txBody>
                  <a:tcPr marL="34263" marR="34263" marT="17131" marB="17131" vert="vert270" anchor="ctr"/>
                </a:tc>
                <a:tc>
                  <a:txBody>
                    <a:bodyPr/>
                    <a:lstStyle/>
                    <a:p>
                      <a:pPr algn="ctr">
                        <a:lnSpc>
                          <a:spcPct val="110000"/>
                        </a:lnSpc>
                        <a:spcBef>
                          <a:spcPts val="300"/>
                        </a:spcBef>
                        <a:spcAft>
                          <a:spcPts val="300"/>
                        </a:spcAft>
                        <a:buNone/>
                      </a:pPr>
                      <a:r>
                        <a:rPr lang="en-US" sz="2000" b="1" dirty="0">
                          <a:latin typeface="Alexandria"/>
                        </a:rPr>
                        <a:t>Unplanned Maintenance</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1800" dirty="0">
                          <a:latin typeface="Alexandria"/>
                        </a:rPr>
                        <a:t>Maintenance performed in response to failures or issues</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Fast response</a:t>
                      </a:r>
                    </a:p>
                    <a:p>
                      <a:pPr>
                        <a:lnSpc>
                          <a:spcPct val="110000"/>
                        </a:lnSpc>
                        <a:spcBef>
                          <a:spcPts val="300"/>
                        </a:spcBef>
                        <a:spcAft>
                          <a:spcPts val="300"/>
                        </a:spcAft>
                        <a:buNone/>
                      </a:pPr>
                      <a:r>
                        <a:rPr lang="en-US" sz="1800" dirty="0">
                          <a:latin typeface="Alexandria"/>
                        </a:rPr>
                        <a:t>• Flexible execution</a:t>
                      </a:r>
                    </a:p>
                    <a:p>
                      <a:pPr>
                        <a:lnSpc>
                          <a:spcPct val="110000"/>
                        </a:lnSpc>
                        <a:spcBef>
                          <a:spcPts val="300"/>
                        </a:spcBef>
                        <a:spcAft>
                          <a:spcPts val="300"/>
                        </a:spcAft>
                        <a:buNone/>
                      </a:pPr>
                      <a:r>
                        <a:rPr lang="en-US" sz="1800" dirty="0">
                          <a:latin typeface="Alexandria"/>
                        </a:rPr>
                        <a:t>• Suitable for emergencies</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Unplanned downtime</a:t>
                      </a:r>
                    </a:p>
                    <a:p>
                      <a:pPr>
                        <a:lnSpc>
                          <a:spcPct val="110000"/>
                        </a:lnSpc>
                        <a:spcBef>
                          <a:spcPts val="300"/>
                        </a:spcBef>
                        <a:spcAft>
                          <a:spcPts val="300"/>
                        </a:spcAft>
                        <a:buNone/>
                      </a:pPr>
                      <a:r>
                        <a:rPr lang="en-US" sz="1800" dirty="0">
                          <a:latin typeface="Alexandria"/>
                        </a:rPr>
                        <a:t>• Higher costs</a:t>
                      </a:r>
                    </a:p>
                    <a:p>
                      <a:pPr>
                        <a:lnSpc>
                          <a:spcPct val="110000"/>
                        </a:lnSpc>
                        <a:spcBef>
                          <a:spcPts val="300"/>
                        </a:spcBef>
                        <a:spcAft>
                          <a:spcPts val="300"/>
                        </a:spcAft>
                        <a:buNone/>
                      </a:pPr>
                      <a:r>
                        <a:rPr lang="en-US" sz="1800" dirty="0">
                          <a:latin typeface="Alexandria"/>
                        </a:rPr>
                        <a:t>• Potential safety impact</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Non-critical assets</a:t>
                      </a:r>
                    </a:p>
                    <a:p>
                      <a:pPr>
                        <a:lnSpc>
                          <a:spcPct val="110000"/>
                        </a:lnSpc>
                        <a:spcBef>
                          <a:spcPts val="300"/>
                        </a:spcBef>
                        <a:spcAft>
                          <a:spcPts val="300"/>
                        </a:spcAft>
                        <a:buNone/>
                      </a:pPr>
                      <a:r>
                        <a:rPr lang="en-US" sz="1800" dirty="0">
                          <a:latin typeface="Alexandria"/>
                        </a:rPr>
                        <a:t>• Simple facilities</a:t>
                      </a:r>
                    </a:p>
                    <a:p>
                      <a:pPr>
                        <a:lnSpc>
                          <a:spcPct val="110000"/>
                        </a:lnSpc>
                        <a:spcBef>
                          <a:spcPts val="300"/>
                        </a:spcBef>
                        <a:spcAft>
                          <a:spcPts val="300"/>
                        </a:spcAft>
                        <a:buNone/>
                      </a:pPr>
                      <a:r>
                        <a:rPr lang="en-US" sz="1800" dirty="0">
                          <a:latin typeface="Alexandria"/>
                        </a:rPr>
                        <a:t>• Emergency situations</a:t>
                      </a:r>
                    </a:p>
                  </a:txBody>
                  <a:tcPr marL="34263" marR="34263" marT="17131" marB="17131" anchor="ctr">
                    <a:solidFill>
                      <a:schemeClr val="bg1"/>
                    </a:solidFill>
                  </a:tcPr>
                </a:tc>
                <a:extLst>
                  <a:ext uri="{0D108BD9-81ED-4DB2-BD59-A6C34878D82A}">
                    <a16:rowId xmlns:a16="http://schemas.microsoft.com/office/drawing/2014/main" val="3603340765"/>
                  </a:ext>
                </a:extLst>
              </a:tr>
              <a:tr h="728549">
                <a:tc vMerge="1">
                  <a:txBody>
                    <a:bodyPr/>
                    <a:lstStyle/>
                    <a:p>
                      <a:endParaRPr/>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Breakdown Maintenance</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1800" dirty="0">
                          <a:latin typeface="Alexandria"/>
                        </a:rPr>
                        <a:t>Maintenance performed after total asset failure</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Low initial cost</a:t>
                      </a:r>
                    </a:p>
                    <a:p>
                      <a:pPr>
                        <a:lnSpc>
                          <a:spcPct val="110000"/>
                        </a:lnSpc>
                        <a:spcBef>
                          <a:spcPts val="300"/>
                        </a:spcBef>
                        <a:spcAft>
                          <a:spcPts val="300"/>
                        </a:spcAft>
                        <a:buNone/>
                      </a:pPr>
                      <a:r>
                        <a:rPr lang="en-US" sz="1800" dirty="0">
                          <a:latin typeface="Alexandria"/>
                        </a:rPr>
                        <a:t>• Simple management</a:t>
                      </a:r>
                    </a:p>
                    <a:p>
                      <a:pPr>
                        <a:lnSpc>
                          <a:spcPct val="110000"/>
                        </a:lnSpc>
                        <a:spcBef>
                          <a:spcPts val="300"/>
                        </a:spcBef>
                        <a:spcAft>
                          <a:spcPts val="300"/>
                        </a:spcAft>
                        <a:buNone/>
                      </a:pPr>
                      <a:r>
                        <a:rPr lang="en-US" sz="1800" dirty="0">
                          <a:latin typeface="Alexandria"/>
                        </a:rPr>
                        <a:t>• Suitable for low-value assets</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Long downtime</a:t>
                      </a:r>
                    </a:p>
                    <a:p>
                      <a:pPr>
                        <a:lnSpc>
                          <a:spcPct val="110000"/>
                        </a:lnSpc>
                        <a:spcBef>
                          <a:spcPts val="300"/>
                        </a:spcBef>
                        <a:spcAft>
                          <a:spcPts val="300"/>
                        </a:spcAft>
                        <a:buNone/>
                      </a:pPr>
                      <a:r>
                        <a:rPr lang="en-US" sz="1800" dirty="0">
                          <a:latin typeface="Alexandria"/>
                        </a:rPr>
                        <a:t>• High replacement costs</a:t>
                      </a:r>
                    </a:p>
                    <a:p>
                      <a:pPr>
                        <a:lnSpc>
                          <a:spcPct val="110000"/>
                        </a:lnSpc>
                        <a:spcBef>
                          <a:spcPts val="300"/>
                        </a:spcBef>
                        <a:spcAft>
                          <a:spcPts val="300"/>
                        </a:spcAft>
                        <a:buNone/>
                      </a:pPr>
                      <a:r>
                        <a:rPr lang="en-US" sz="1800" dirty="0">
                          <a:latin typeface="Alexandria"/>
                        </a:rPr>
                        <a:t>• Safety risks</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Low-value assets</a:t>
                      </a:r>
                    </a:p>
                    <a:p>
                      <a:pPr>
                        <a:lnSpc>
                          <a:spcPct val="110000"/>
                        </a:lnSpc>
                        <a:spcBef>
                          <a:spcPts val="300"/>
                        </a:spcBef>
                        <a:spcAft>
                          <a:spcPts val="300"/>
                        </a:spcAft>
                        <a:buNone/>
                      </a:pPr>
                      <a:r>
                        <a:rPr lang="en-US" sz="1800" dirty="0">
                          <a:latin typeface="Alexandria"/>
                        </a:rPr>
                        <a:t>• Temporary facilities</a:t>
                      </a:r>
                    </a:p>
                    <a:p>
                      <a:pPr>
                        <a:lnSpc>
                          <a:spcPct val="110000"/>
                        </a:lnSpc>
                        <a:spcBef>
                          <a:spcPts val="300"/>
                        </a:spcBef>
                        <a:spcAft>
                          <a:spcPts val="300"/>
                        </a:spcAft>
                        <a:buNone/>
                      </a:pPr>
                      <a:r>
                        <a:rPr lang="en-US" sz="1800" dirty="0">
                          <a:latin typeface="Alexandria"/>
                        </a:rPr>
                        <a:t>• Auxiliary equipment</a:t>
                      </a:r>
                    </a:p>
                  </a:txBody>
                  <a:tcPr marL="34263" marR="34263" marT="17131" marB="17131" anchor="ctr">
                    <a:solidFill>
                      <a:schemeClr val="bg1"/>
                    </a:solidFill>
                  </a:tcPr>
                </a:tc>
                <a:extLst>
                  <a:ext uri="{0D108BD9-81ED-4DB2-BD59-A6C34878D82A}">
                    <a16:rowId xmlns:a16="http://schemas.microsoft.com/office/drawing/2014/main" val="1500681948"/>
                  </a:ext>
                </a:extLst>
              </a:tr>
              <a:tr h="728549">
                <a:tc vMerge="1">
                  <a:txBody>
                    <a:bodyPr/>
                    <a:lstStyle/>
                    <a:p>
                      <a:endParaRPr dirty="0"/>
                    </a:p>
                  </a:txBody>
                  <a:tcPr marL="34263" marR="34263" marT="17131" marB="17131" anchor="ctr"/>
                </a:tc>
                <a:tc>
                  <a:txBody>
                    <a:bodyPr/>
                    <a:lstStyle/>
                    <a:p>
                      <a:pPr algn="ctr">
                        <a:lnSpc>
                          <a:spcPct val="110000"/>
                        </a:lnSpc>
                        <a:spcBef>
                          <a:spcPts val="300"/>
                        </a:spcBef>
                        <a:spcAft>
                          <a:spcPts val="300"/>
                        </a:spcAft>
                        <a:buNone/>
                      </a:pPr>
                      <a:r>
                        <a:rPr lang="en-US" sz="2000" b="1" dirty="0">
                          <a:latin typeface="Alexandria"/>
                        </a:rPr>
                        <a:t>Emergency Maintenance</a:t>
                      </a:r>
                      <a:endParaRPr lang="en-US" sz="2000" dirty="0">
                        <a:latin typeface="Alexandria"/>
                      </a:endParaRPr>
                    </a:p>
                  </a:txBody>
                  <a:tcPr marL="34263" marR="34263" marT="17131" marB="17131" anchor="ctr"/>
                </a:tc>
                <a:tc>
                  <a:txBody>
                    <a:bodyPr/>
                    <a:lstStyle/>
                    <a:p>
                      <a:pPr algn="ctr">
                        <a:lnSpc>
                          <a:spcPct val="110000"/>
                        </a:lnSpc>
                        <a:spcBef>
                          <a:spcPts val="300"/>
                        </a:spcBef>
                        <a:spcAft>
                          <a:spcPts val="300"/>
                        </a:spcAft>
                        <a:buNone/>
                      </a:pPr>
                      <a:r>
                        <a:rPr lang="en-US" sz="1800" dirty="0">
                          <a:latin typeface="Alexandria"/>
                        </a:rPr>
                        <a:t>Immediate response to sudden and critical events</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Rapid response</a:t>
                      </a:r>
                    </a:p>
                    <a:p>
                      <a:pPr>
                        <a:lnSpc>
                          <a:spcPct val="110000"/>
                        </a:lnSpc>
                        <a:spcBef>
                          <a:spcPts val="300"/>
                        </a:spcBef>
                        <a:spcAft>
                          <a:spcPts val="300"/>
                        </a:spcAft>
                        <a:buNone/>
                      </a:pPr>
                      <a:r>
                        <a:rPr lang="en-US" sz="1800" dirty="0">
                          <a:latin typeface="Alexandria"/>
                        </a:rPr>
                        <a:t>• Prevents severe damage</a:t>
                      </a:r>
                    </a:p>
                    <a:p>
                      <a:pPr>
                        <a:lnSpc>
                          <a:spcPct val="110000"/>
                        </a:lnSpc>
                        <a:spcBef>
                          <a:spcPts val="300"/>
                        </a:spcBef>
                        <a:spcAft>
                          <a:spcPts val="300"/>
                        </a:spcAft>
                        <a:buNone/>
                      </a:pPr>
                      <a:r>
                        <a:rPr lang="en-US" sz="1800" dirty="0">
                          <a:latin typeface="Alexandria"/>
                        </a:rPr>
                        <a:t>• Ensures safety protection</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High costs</a:t>
                      </a:r>
                    </a:p>
                    <a:p>
                      <a:pPr>
                        <a:lnSpc>
                          <a:spcPct val="110000"/>
                        </a:lnSpc>
                        <a:spcBef>
                          <a:spcPts val="300"/>
                        </a:spcBef>
                        <a:spcAft>
                          <a:spcPts val="300"/>
                        </a:spcAft>
                        <a:buNone/>
                      </a:pPr>
                      <a:r>
                        <a:rPr lang="en-US" sz="1800" dirty="0">
                          <a:latin typeface="Alexandria"/>
                        </a:rPr>
                        <a:t>• Resource pressure</a:t>
                      </a:r>
                    </a:p>
                    <a:p>
                      <a:pPr>
                        <a:lnSpc>
                          <a:spcPct val="110000"/>
                        </a:lnSpc>
                        <a:spcBef>
                          <a:spcPts val="300"/>
                        </a:spcBef>
                        <a:spcAft>
                          <a:spcPts val="300"/>
                        </a:spcAft>
                        <a:buNone/>
                      </a:pPr>
                      <a:r>
                        <a:rPr lang="en-US" sz="1800" dirty="0">
                          <a:latin typeface="Alexandria"/>
                        </a:rPr>
                        <a:t>• Limited planning</a:t>
                      </a:r>
                    </a:p>
                  </a:txBody>
                  <a:tcPr marL="34263" marR="34263" marT="17131" marB="17131" anchor="ctr">
                    <a:solidFill>
                      <a:schemeClr val="bg1"/>
                    </a:solidFill>
                  </a:tcPr>
                </a:tc>
                <a:tc>
                  <a:txBody>
                    <a:bodyPr/>
                    <a:lstStyle/>
                    <a:p>
                      <a:pPr>
                        <a:lnSpc>
                          <a:spcPct val="110000"/>
                        </a:lnSpc>
                        <a:spcBef>
                          <a:spcPts val="300"/>
                        </a:spcBef>
                        <a:spcAft>
                          <a:spcPts val="300"/>
                        </a:spcAft>
                        <a:buNone/>
                      </a:pPr>
                      <a:r>
                        <a:rPr lang="en-US" sz="1800" dirty="0">
                          <a:latin typeface="Alexandria"/>
                        </a:rPr>
                        <a:t>• Emergency cases</a:t>
                      </a:r>
                    </a:p>
                    <a:p>
                      <a:pPr>
                        <a:lnSpc>
                          <a:spcPct val="110000"/>
                        </a:lnSpc>
                        <a:spcBef>
                          <a:spcPts val="300"/>
                        </a:spcBef>
                        <a:spcAft>
                          <a:spcPts val="300"/>
                        </a:spcAft>
                        <a:buNone/>
                      </a:pPr>
                      <a:r>
                        <a:rPr lang="en-US" sz="1800" dirty="0">
                          <a:latin typeface="Alexandria"/>
                        </a:rPr>
                        <a:t>• Natural disasters</a:t>
                      </a:r>
                    </a:p>
                    <a:p>
                      <a:pPr>
                        <a:lnSpc>
                          <a:spcPct val="110000"/>
                        </a:lnSpc>
                        <a:spcBef>
                          <a:spcPts val="300"/>
                        </a:spcBef>
                        <a:spcAft>
                          <a:spcPts val="300"/>
                        </a:spcAft>
                        <a:buNone/>
                      </a:pPr>
                      <a:r>
                        <a:rPr lang="en-US" sz="1800" dirty="0">
                          <a:latin typeface="Alexandria"/>
                        </a:rPr>
                        <a:t>• Safety-related failures</a:t>
                      </a:r>
                    </a:p>
                  </a:txBody>
                  <a:tcPr marL="34263" marR="34263" marT="17131" marB="17131" anchor="ctr">
                    <a:solidFill>
                      <a:schemeClr val="bg1"/>
                    </a:solidFill>
                  </a:tcPr>
                </a:tc>
                <a:extLst>
                  <a:ext uri="{0D108BD9-81ED-4DB2-BD59-A6C34878D82A}">
                    <a16:rowId xmlns:a16="http://schemas.microsoft.com/office/drawing/2014/main" val="3296839901"/>
                  </a:ext>
                </a:extLst>
              </a:tr>
            </a:tbl>
          </a:graphicData>
        </a:graphic>
      </p:graphicFrame>
    </p:spTree>
    <p:extLst>
      <p:ext uri="{BB962C8B-B14F-4D97-AF65-F5344CB8AC3E}">
        <p14:creationId xmlns:p14="http://schemas.microsoft.com/office/powerpoint/2010/main" val="3513610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0B511-8214-27D6-3A14-1CA32441CA9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3B1732C-531B-BB60-C4C4-AC133B360C8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18CA19E-3698-871B-DAF6-37C290DC23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97C3300-9298-410E-F017-504E23B605D2}"/>
              </a:ext>
            </a:extLst>
          </p:cNvPr>
          <p:cNvSpPr txBox="1"/>
          <p:nvPr/>
        </p:nvSpPr>
        <p:spPr>
          <a:xfrm>
            <a:off x="4137066" y="563820"/>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grpSp>
        <p:nvGrpSpPr>
          <p:cNvPr id="7" name="Group 6">
            <a:extLst>
              <a:ext uri="{FF2B5EF4-FFF2-40B4-BE49-F238E27FC236}">
                <a16:creationId xmlns:a16="http://schemas.microsoft.com/office/drawing/2014/main" id="{67EA22D9-3089-42B3-FAD8-E3AC655E0F06}"/>
              </a:ext>
            </a:extLst>
          </p:cNvPr>
          <p:cNvGrpSpPr/>
          <p:nvPr/>
        </p:nvGrpSpPr>
        <p:grpSpPr>
          <a:xfrm>
            <a:off x="2920704" y="1149960"/>
            <a:ext cx="7786432" cy="669956"/>
            <a:chOff x="2100283" y="1214229"/>
            <a:chExt cx="7786432" cy="669956"/>
          </a:xfrm>
        </p:grpSpPr>
        <p:sp>
          <p:nvSpPr>
            <p:cNvPr id="8" name="Rectangle 7">
              <a:extLst>
                <a:ext uri="{FF2B5EF4-FFF2-40B4-BE49-F238E27FC236}">
                  <a16:creationId xmlns:a16="http://schemas.microsoft.com/office/drawing/2014/main" id="{29D3768F-CD70-4F08-E7B2-33F3D6416AF9}"/>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94623C80-A081-924A-24F6-E6C9616D2E5A}"/>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Steps of the Maintenance Process (10 Steps)</a:t>
              </a:r>
            </a:p>
          </p:txBody>
        </p:sp>
      </p:grpSp>
      <p:graphicFrame>
        <p:nvGraphicFramePr>
          <p:cNvPr id="10" name="Diagram 9">
            <a:extLst>
              <a:ext uri="{FF2B5EF4-FFF2-40B4-BE49-F238E27FC236}">
                <a16:creationId xmlns:a16="http://schemas.microsoft.com/office/drawing/2014/main" id="{DDF919A2-D7AF-954A-847D-B96B178A46F4}"/>
              </a:ext>
            </a:extLst>
          </p:cNvPr>
          <p:cNvGraphicFramePr/>
          <p:nvPr>
            <p:extLst>
              <p:ext uri="{D42A27DB-BD31-4B8C-83A1-F6EECF244321}">
                <p14:modId xmlns:p14="http://schemas.microsoft.com/office/powerpoint/2010/main" val="2758111236"/>
              </p:ext>
            </p:extLst>
          </p:nvPr>
        </p:nvGraphicFramePr>
        <p:xfrm>
          <a:off x="0" y="440434"/>
          <a:ext cx="12011569" cy="605880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1" name="Diagram 10">
            <a:extLst>
              <a:ext uri="{FF2B5EF4-FFF2-40B4-BE49-F238E27FC236}">
                <a16:creationId xmlns:a16="http://schemas.microsoft.com/office/drawing/2014/main" id="{685F7333-7218-34C1-A8AC-6A134941103D}"/>
              </a:ext>
            </a:extLst>
          </p:cNvPr>
          <p:cNvGraphicFramePr/>
          <p:nvPr>
            <p:extLst>
              <p:ext uri="{D42A27DB-BD31-4B8C-83A1-F6EECF244321}">
                <p14:modId xmlns:p14="http://schemas.microsoft.com/office/powerpoint/2010/main" val="2879492350"/>
              </p:ext>
            </p:extLst>
          </p:nvPr>
        </p:nvGraphicFramePr>
        <p:xfrm>
          <a:off x="180431" y="2951164"/>
          <a:ext cx="12011569" cy="551375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08952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Graphic spid="11" grpId="0">
        <p:bldAsOne/>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96EC6-EA3F-9754-0B9A-6CAAE5F1CEE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0CD6062-53D6-B959-7771-F92ECA13BB0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0A7D399-9726-510C-56D7-4FBC9FD419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D561155-562D-CD1C-96A0-E9C6E63768B0}"/>
              </a:ext>
            </a:extLst>
          </p:cNvPr>
          <p:cNvSpPr txBox="1"/>
          <p:nvPr/>
        </p:nvSpPr>
        <p:spPr>
          <a:xfrm>
            <a:off x="4137066" y="563820"/>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grpSp>
        <p:nvGrpSpPr>
          <p:cNvPr id="7" name="Group 6">
            <a:extLst>
              <a:ext uri="{FF2B5EF4-FFF2-40B4-BE49-F238E27FC236}">
                <a16:creationId xmlns:a16="http://schemas.microsoft.com/office/drawing/2014/main" id="{88D0FD8E-248F-4801-F04D-37A71C9B634B}"/>
              </a:ext>
            </a:extLst>
          </p:cNvPr>
          <p:cNvGrpSpPr/>
          <p:nvPr/>
        </p:nvGrpSpPr>
        <p:grpSpPr>
          <a:xfrm>
            <a:off x="2920704" y="1149960"/>
            <a:ext cx="7786432" cy="341822"/>
            <a:chOff x="2100283" y="1214229"/>
            <a:chExt cx="7786432" cy="669956"/>
          </a:xfrm>
        </p:grpSpPr>
        <p:sp>
          <p:nvSpPr>
            <p:cNvPr id="8" name="Rectangle 7">
              <a:extLst>
                <a:ext uri="{FF2B5EF4-FFF2-40B4-BE49-F238E27FC236}">
                  <a16:creationId xmlns:a16="http://schemas.microsoft.com/office/drawing/2014/main" id="{BE1ACFA2-BCD9-C457-AB23-533A14773A77}"/>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D68ACE8A-6617-E1BD-9FE0-4C88C51043C9}"/>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Steps of the Maintenance Process (10 Steps)</a:t>
              </a:r>
            </a:p>
          </p:txBody>
        </p:sp>
      </p:grpSp>
      <p:graphicFrame>
        <p:nvGraphicFramePr>
          <p:cNvPr id="12" name="Table 11">
            <a:extLst>
              <a:ext uri="{FF2B5EF4-FFF2-40B4-BE49-F238E27FC236}">
                <a16:creationId xmlns:a16="http://schemas.microsoft.com/office/drawing/2014/main" id="{6565F904-09F7-8674-238E-86641C3FF5E0}"/>
              </a:ext>
            </a:extLst>
          </p:cNvPr>
          <p:cNvGraphicFramePr>
            <a:graphicFrameLocks noGrp="1"/>
          </p:cNvGraphicFramePr>
          <p:nvPr>
            <p:extLst>
              <p:ext uri="{D42A27DB-BD31-4B8C-83A1-F6EECF244321}">
                <p14:modId xmlns:p14="http://schemas.microsoft.com/office/powerpoint/2010/main" val="2763473015"/>
              </p:ext>
            </p:extLst>
          </p:nvPr>
        </p:nvGraphicFramePr>
        <p:xfrm>
          <a:off x="180431" y="1554703"/>
          <a:ext cx="11899275" cy="5255171"/>
        </p:xfrm>
        <a:graphic>
          <a:graphicData uri="http://schemas.openxmlformats.org/drawingml/2006/table">
            <a:tbl>
              <a:tblPr>
                <a:tableStyleId>{C4B1156A-380E-4F78-BDF5-A606A8083BF9}</a:tableStyleId>
              </a:tblPr>
              <a:tblGrid>
                <a:gridCol w="3348832">
                  <a:extLst>
                    <a:ext uri="{9D8B030D-6E8A-4147-A177-3AD203B41FA5}">
                      <a16:colId xmlns:a16="http://schemas.microsoft.com/office/drawing/2014/main" val="3343733392"/>
                    </a:ext>
                  </a:extLst>
                </a:gridCol>
                <a:gridCol w="4584018">
                  <a:extLst>
                    <a:ext uri="{9D8B030D-6E8A-4147-A177-3AD203B41FA5}">
                      <a16:colId xmlns:a16="http://schemas.microsoft.com/office/drawing/2014/main" val="3838160084"/>
                    </a:ext>
                  </a:extLst>
                </a:gridCol>
                <a:gridCol w="3966425">
                  <a:extLst>
                    <a:ext uri="{9D8B030D-6E8A-4147-A177-3AD203B41FA5}">
                      <a16:colId xmlns:a16="http://schemas.microsoft.com/office/drawing/2014/main" val="1680907117"/>
                    </a:ext>
                  </a:extLst>
                </a:gridCol>
              </a:tblGrid>
              <a:tr h="369381">
                <a:tc>
                  <a:txBody>
                    <a:bodyPr/>
                    <a:lstStyle/>
                    <a:p>
                      <a:pPr algn="ctr">
                        <a:lnSpc>
                          <a:spcPct val="110000"/>
                        </a:lnSpc>
                        <a:spcBef>
                          <a:spcPts val="300"/>
                        </a:spcBef>
                        <a:spcAft>
                          <a:spcPts val="300"/>
                        </a:spcAft>
                        <a:buNone/>
                      </a:pPr>
                      <a:r>
                        <a:rPr lang="en-US" sz="2000" b="1" dirty="0">
                          <a:latin typeface="Alexandria"/>
                        </a:rPr>
                        <a:t>Step</a:t>
                      </a:r>
                      <a:endParaRPr lang="en-US" sz="2000" dirty="0">
                        <a:latin typeface="Alexandria"/>
                      </a:endParaRPr>
                    </a:p>
                  </a:txBody>
                  <a:tcPr marL="50597" marR="50597" marT="25298" marB="25298" anchor="ctr"/>
                </a:tc>
                <a:tc>
                  <a:txBody>
                    <a:bodyPr/>
                    <a:lstStyle/>
                    <a:p>
                      <a:pPr algn="ctr">
                        <a:lnSpc>
                          <a:spcPct val="110000"/>
                        </a:lnSpc>
                        <a:spcBef>
                          <a:spcPts val="300"/>
                        </a:spcBef>
                        <a:spcAft>
                          <a:spcPts val="300"/>
                        </a:spcAft>
                        <a:buNone/>
                      </a:pPr>
                      <a:r>
                        <a:rPr lang="en-US" sz="2000" b="1" dirty="0">
                          <a:latin typeface="Alexandria"/>
                        </a:rPr>
                        <a:t>Activity</a:t>
                      </a:r>
                      <a:endParaRPr lang="en-US" sz="2000" dirty="0">
                        <a:latin typeface="Alexandria"/>
                      </a:endParaRPr>
                    </a:p>
                  </a:txBody>
                  <a:tcPr marL="50597" marR="50597" marT="25298" marB="25298" anchor="ctr"/>
                </a:tc>
                <a:tc>
                  <a:txBody>
                    <a:bodyPr/>
                    <a:lstStyle/>
                    <a:p>
                      <a:pPr algn="ctr">
                        <a:lnSpc>
                          <a:spcPct val="110000"/>
                        </a:lnSpc>
                        <a:spcBef>
                          <a:spcPts val="300"/>
                        </a:spcBef>
                        <a:spcAft>
                          <a:spcPts val="300"/>
                        </a:spcAft>
                        <a:buNone/>
                      </a:pPr>
                      <a:r>
                        <a:rPr lang="en-US" sz="2000" b="1" dirty="0">
                          <a:latin typeface="Alexandria"/>
                        </a:rPr>
                        <a:t>Required Outputs</a:t>
                      </a:r>
                      <a:endParaRPr lang="en-US" sz="2000" dirty="0">
                        <a:latin typeface="Alexandria"/>
                      </a:endParaRPr>
                    </a:p>
                  </a:txBody>
                  <a:tcPr marL="50597" marR="50597" marT="25298" marB="25298" anchor="ctr"/>
                </a:tc>
                <a:extLst>
                  <a:ext uri="{0D108BD9-81ED-4DB2-BD59-A6C34878D82A}">
                    <a16:rowId xmlns:a16="http://schemas.microsoft.com/office/drawing/2014/main" val="2231990932"/>
                  </a:ext>
                </a:extLst>
              </a:tr>
              <a:tr h="1076846">
                <a:tc>
                  <a:txBody>
                    <a:bodyPr/>
                    <a:lstStyle/>
                    <a:p>
                      <a:pPr algn="ctr">
                        <a:lnSpc>
                          <a:spcPct val="110000"/>
                        </a:lnSpc>
                        <a:spcBef>
                          <a:spcPts val="300"/>
                        </a:spcBef>
                        <a:spcAft>
                          <a:spcPts val="300"/>
                        </a:spcAft>
                        <a:buNone/>
                      </a:pPr>
                      <a:r>
                        <a:rPr lang="en-US" sz="2000" b="1" dirty="0">
                          <a:latin typeface="Alexandria"/>
                        </a:rPr>
                        <a:t>1. Facility and Asset Identification</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Define the scope of the facility and its assets</a:t>
                      </a:r>
                      <a:endParaRPr lang="ar-SY" sz="1800" dirty="0">
                        <a:latin typeface="Alexandria"/>
                      </a:endParaRPr>
                    </a:p>
                    <a:p>
                      <a:pPr>
                        <a:lnSpc>
                          <a:spcPct val="110000"/>
                        </a:lnSpc>
                        <a:spcBef>
                          <a:spcPts val="300"/>
                        </a:spcBef>
                        <a:spcAft>
                          <a:spcPts val="300"/>
                        </a:spcAft>
                        <a:buNone/>
                      </a:pPr>
                      <a:r>
                        <a:rPr lang="en-US" sz="1800" dirty="0">
                          <a:latin typeface="Alexandria"/>
                        </a:rPr>
                        <a:t>• Develop a comprehensive database</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Complete asset map</a:t>
                      </a:r>
                      <a:endParaRPr lang="ar-SY" sz="1800" dirty="0">
                        <a:latin typeface="Alexandria"/>
                      </a:endParaRPr>
                    </a:p>
                    <a:p>
                      <a:pPr>
                        <a:lnSpc>
                          <a:spcPct val="110000"/>
                        </a:lnSpc>
                        <a:spcBef>
                          <a:spcPts val="300"/>
                        </a:spcBef>
                        <a:spcAft>
                          <a:spcPts val="300"/>
                        </a:spcAft>
                        <a:buNone/>
                      </a:pPr>
                      <a:r>
                        <a:rPr lang="en-US" sz="1800" dirty="0">
                          <a:latin typeface="Alexandria"/>
                        </a:rPr>
                        <a:t>• Updated asset register</a:t>
                      </a:r>
                    </a:p>
                  </a:txBody>
                  <a:tcPr marL="50597" marR="50597" marT="25298" marB="25298" anchor="ctr">
                    <a:solidFill>
                      <a:schemeClr val="bg1"/>
                    </a:solidFill>
                  </a:tcPr>
                </a:tc>
                <a:extLst>
                  <a:ext uri="{0D108BD9-81ED-4DB2-BD59-A6C34878D82A}">
                    <a16:rowId xmlns:a16="http://schemas.microsoft.com/office/drawing/2014/main" val="2466875965"/>
                  </a:ext>
                </a:extLst>
              </a:tr>
              <a:tr h="915068">
                <a:tc>
                  <a:txBody>
                    <a:bodyPr/>
                    <a:lstStyle/>
                    <a:p>
                      <a:pPr algn="ctr">
                        <a:lnSpc>
                          <a:spcPct val="110000"/>
                        </a:lnSpc>
                        <a:spcBef>
                          <a:spcPts val="300"/>
                        </a:spcBef>
                        <a:spcAft>
                          <a:spcPts val="300"/>
                        </a:spcAft>
                        <a:buNone/>
                      </a:pPr>
                      <a:r>
                        <a:rPr lang="en-US" sz="2000" b="1" dirty="0">
                          <a:latin typeface="Alexandria"/>
                        </a:rPr>
                        <a:t>2. Define Required Performance Levels</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Determine performance objectives</a:t>
                      </a:r>
                      <a:endParaRPr lang="ar-SY" sz="1800" dirty="0">
                        <a:latin typeface="Alexandria"/>
                      </a:endParaRPr>
                    </a:p>
                    <a:p>
                      <a:pPr>
                        <a:lnSpc>
                          <a:spcPct val="110000"/>
                        </a:lnSpc>
                        <a:spcBef>
                          <a:spcPts val="300"/>
                        </a:spcBef>
                        <a:spcAft>
                          <a:spcPts val="300"/>
                        </a:spcAft>
                        <a:buNone/>
                      </a:pPr>
                      <a:r>
                        <a:rPr lang="en-US" sz="1800" dirty="0">
                          <a:latin typeface="Alexandria"/>
                        </a:rPr>
                        <a:t>• Establish key performance indicators (KPIs)</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Defined performance targets</a:t>
                      </a:r>
                      <a:endParaRPr lang="ar-SY" sz="1800" dirty="0">
                        <a:latin typeface="Alexandria"/>
                      </a:endParaRPr>
                    </a:p>
                    <a:p>
                      <a:pPr>
                        <a:lnSpc>
                          <a:spcPct val="110000"/>
                        </a:lnSpc>
                        <a:spcBef>
                          <a:spcPts val="300"/>
                        </a:spcBef>
                        <a:spcAft>
                          <a:spcPts val="300"/>
                        </a:spcAft>
                        <a:buNone/>
                      </a:pPr>
                      <a:r>
                        <a:rPr lang="en-US" sz="1800" dirty="0">
                          <a:latin typeface="Alexandria"/>
                        </a:rPr>
                        <a:t>• Clear and measurable KPIs</a:t>
                      </a:r>
                    </a:p>
                  </a:txBody>
                  <a:tcPr marL="50597" marR="50597" marT="25298" marB="25298" anchor="ctr">
                    <a:solidFill>
                      <a:schemeClr val="bg1"/>
                    </a:solidFill>
                  </a:tcPr>
                </a:tc>
                <a:extLst>
                  <a:ext uri="{0D108BD9-81ED-4DB2-BD59-A6C34878D82A}">
                    <a16:rowId xmlns:a16="http://schemas.microsoft.com/office/drawing/2014/main" val="1314366339"/>
                  </a:ext>
                </a:extLst>
              </a:tr>
              <a:tr h="995337">
                <a:tc>
                  <a:txBody>
                    <a:bodyPr/>
                    <a:lstStyle/>
                    <a:p>
                      <a:pPr algn="ctr">
                        <a:lnSpc>
                          <a:spcPct val="110000"/>
                        </a:lnSpc>
                        <a:spcBef>
                          <a:spcPts val="300"/>
                        </a:spcBef>
                        <a:spcAft>
                          <a:spcPts val="300"/>
                        </a:spcAft>
                        <a:buNone/>
                      </a:pPr>
                      <a:r>
                        <a:rPr lang="en-US" sz="2000" b="1" dirty="0">
                          <a:latin typeface="Alexandria"/>
                        </a:rPr>
                        <a:t>3. Asset Condition Assessment</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Evaluate asset condition</a:t>
                      </a:r>
                      <a:endParaRPr lang="ar-SY" sz="1800" dirty="0">
                        <a:latin typeface="Alexandria"/>
                      </a:endParaRPr>
                    </a:p>
                    <a:p>
                      <a:pPr>
                        <a:lnSpc>
                          <a:spcPct val="110000"/>
                        </a:lnSpc>
                        <a:spcBef>
                          <a:spcPts val="300"/>
                        </a:spcBef>
                        <a:spcAft>
                          <a:spcPts val="300"/>
                        </a:spcAft>
                        <a:buNone/>
                      </a:pPr>
                      <a:r>
                        <a:rPr lang="en-US" sz="1800" dirty="0">
                          <a:latin typeface="Alexandria"/>
                        </a:rPr>
                        <a:t>• Determine fitness for purpose</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fr-FR" sz="1800" dirty="0">
                          <a:latin typeface="Alexandria"/>
                        </a:rPr>
                        <a:t>• Asset condition report</a:t>
                      </a:r>
                      <a:endParaRPr lang="ar-SY" sz="1800" dirty="0">
                        <a:latin typeface="Alexandria"/>
                      </a:endParaRPr>
                    </a:p>
                    <a:p>
                      <a:pPr>
                        <a:lnSpc>
                          <a:spcPct val="110000"/>
                        </a:lnSpc>
                        <a:spcBef>
                          <a:spcPts val="300"/>
                        </a:spcBef>
                        <a:spcAft>
                          <a:spcPts val="300"/>
                        </a:spcAft>
                        <a:buNone/>
                      </a:pPr>
                      <a:r>
                        <a:rPr lang="fr-FR" sz="1800" dirty="0">
                          <a:latin typeface="Alexandria"/>
                        </a:rPr>
                        <a:t>• Maintenance recommandations</a:t>
                      </a:r>
                    </a:p>
                  </a:txBody>
                  <a:tcPr marL="50597" marR="50597" marT="25298" marB="25298" anchor="ctr">
                    <a:solidFill>
                      <a:schemeClr val="bg1"/>
                    </a:solidFill>
                  </a:tcPr>
                </a:tc>
                <a:extLst>
                  <a:ext uri="{0D108BD9-81ED-4DB2-BD59-A6C34878D82A}">
                    <a16:rowId xmlns:a16="http://schemas.microsoft.com/office/drawing/2014/main" val="3444428843"/>
                  </a:ext>
                </a:extLst>
              </a:tr>
              <a:tr h="1075606">
                <a:tc>
                  <a:txBody>
                    <a:bodyPr/>
                    <a:lstStyle/>
                    <a:p>
                      <a:pPr algn="ctr">
                        <a:lnSpc>
                          <a:spcPct val="110000"/>
                        </a:lnSpc>
                        <a:spcBef>
                          <a:spcPts val="300"/>
                        </a:spcBef>
                        <a:spcAft>
                          <a:spcPts val="300"/>
                        </a:spcAft>
                        <a:buNone/>
                      </a:pPr>
                      <a:r>
                        <a:rPr lang="en-US" sz="2000" b="1" dirty="0">
                          <a:latin typeface="Alexandria"/>
                        </a:rPr>
                        <a:t>4. Define Required Maintenance Scope</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Identify maintenance requirements</a:t>
                      </a:r>
                      <a:endParaRPr lang="ar-SY" sz="1800" dirty="0">
                        <a:latin typeface="Alexandria"/>
                      </a:endParaRPr>
                    </a:p>
                    <a:p>
                      <a:pPr>
                        <a:lnSpc>
                          <a:spcPct val="110000"/>
                        </a:lnSpc>
                        <a:spcBef>
                          <a:spcPts val="300"/>
                        </a:spcBef>
                        <a:spcAft>
                          <a:spcPts val="300"/>
                        </a:spcAft>
                        <a:buNone/>
                      </a:pPr>
                      <a:r>
                        <a:rPr lang="en-US" sz="1800" dirty="0">
                          <a:latin typeface="Alexandria"/>
                        </a:rPr>
                        <a:t>• Establish priorities</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Defined maintenance scope</a:t>
                      </a:r>
                      <a:endParaRPr lang="ar-SY" sz="1800" dirty="0">
                        <a:latin typeface="Alexandria"/>
                      </a:endParaRPr>
                    </a:p>
                    <a:p>
                      <a:pPr>
                        <a:lnSpc>
                          <a:spcPct val="110000"/>
                        </a:lnSpc>
                        <a:spcBef>
                          <a:spcPts val="300"/>
                        </a:spcBef>
                        <a:spcAft>
                          <a:spcPts val="300"/>
                        </a:spcAft>
                        <a:buNone/>
                      </a:pPr>
                      <a:r>
                        <a:rPr lang="en-US" sz="1800" dirty="0">
                          <a:latin typeface="Alexandria"/>
                        </a:rPr>
                        <a:t>• Prioritized maintenance list</a:t>
                      </a:r>
                    </a:p>
                  </a:txBody>
                  <a:tcPr marL="50597" marR="50597" marT="25298" marB="25298" anchor="ctr">
                    <a:solidFill>
                      <a:schemeClr val="bg1"/>
                    </a:solidFill>
                  </a:tcPr>
                </a:tc>
                <a:extLst>
                  <a:ext uri="{0D108BD9-81ED-4DB2-BD59-A6C34878D82A}">
                    <a16:rowId xmlns:a16="http://schemas.microsoft.com/office/drawing/2014/main" val="906123477"/>
                  </a:ext>
                </a:extLst>
              </a:tr>
              <a:tr h="822933">
                <a:tc>
                  <a:txBody>
                    <a:bodyPr/>
                    <a:lstStyle/>
                    <a:p>
                      <a:pPr algn="ctr">
                        <a:lnSpc>
                          <a:spcPct val="110000"/>
                        </a:lnSpc>
                        <a:spcBef>
                          <a:spcPts val="300"/>
                        </a:spcBef>
                        <a:spcAft>
                          <a:spcPts val="300"/>
                        </a:spcAft>
                        <a:buNone/>
                      </a:pPr>
                      <a:r>
                        <a:rPr lang="en-US" sz="2000" b="1" dirty="0">
                          <a:latin typeface="Alexandria"/>
                        </a:rPr>
                        <a:t>5. Select the Appropriate Maintenance Approach</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Evaluate alternatives (preventive/corrective)</a:t>
                      </a:r>
                      <a:endParaRPr lang="ar-SY" sz="1800" dirty="0">
                        <a:latin typeface="Alexandria"/>
                      </a:endParaRPr>
                    </a:p>
                    <a:p>
                      <a:pPr>
                        <a:lnSpc>
                          <a:spcPct val="110000"/>
                        </a:lnSpc>
                        <a:spcBef>
                          <a:spcPts val="300"/>
                        </a:spcBef>
                        <a:spcAft>
                          <a:spcPts val="300"/>
                        </a:spcAft>
                        <a:buNone/>
                      </a:pPr>
                      <a:r>
                        <a:rPr lang="en-US" sz="1800" dirty="0">
                          <a:latin typeface="Alexandria"/>
                        </a:rPr>
                        <a:t>• Select the optimal approach</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Defined maintenance approach</a:t>
                      </a:r>
                      <a:endParaRPr lang="ar-SY" sz="1800" dirty="0">
                        <a:latin typeface="Alexandria"/>
                      </a:endParaRPr>
                    </a:p>
                    <a:p>
                      <a:pPr>
                        <a:lnSpc>
                          <a:spcPct val="110000"/>
                        </a:lnSpc>
                        <a:spcBef>
                          <a:spcPts val="300"/>
                        </a:spcBef>
                        <a:spcAft>
                          <a:spcPts val="300"/>
                        </a:spcAft>
                        <a:buNone/>
                      </a:pPr>
                      <a:r>
                        <a:rPr lang="en-US" sz="1800" dirty="0">
                          <a:latin typeface="Alexandria"/>
                        </a:rPr>
                        <a:t>• Justification for selection</a:t>
                      </a:r>
                    </a:p>
                  </a:txBody>
                  <a:tcPr marL="50597" marR="50597" marT="25298" marB="25298" anchor="ctr">
                    <a:solidFill>
                      <a:schemeClr val="bg1"/>
                    </a:solidFill>
                  </a:tcPr>
                </a:tc>
                <a:extLst>
                  <a:ext uri="{0D108BD9-81ED-4DB2-BD59-A6C34878D82A}">
                    <a16:rowId xmlns:a16="http://schemas.microsoft.com/office/drawing/2014/main" val="130820294"/>
                  </a:ext>
                </a:extLst>
              </a:tr>
            </a:tbl>
          </a:graphicData>
        </a:graphic>
      </p:graphicFrame>
    </p:spTree>
    <p:extLst>
      <p:ext uri="{BB962C8B-B14F-4D97-AF65-F5344CB8AC3E}">
        <p14:creationId xmlns:p14="http://schemas.microsoft.com/office/powerpoint/2010/main" val="4142494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7D391-39D7-DBDF-65DD-ED3C8A3F6C3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CDAF5A3-82B1-67D3-F0BE-36A53B4D36F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06003D4-72DA-80B8-17E3-AE9AAC7539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A5BABF-DB5C-78E7-D99B-49654572694D}"/>
              </a:ext>
            </a:extLst>
          </p:cNvPr>
          <p:cNvSpPr txBox="1"/>
          <p:nvPr/>
        </p:nvSpPr>
        <p:spPr>
          <a:xfrm>
            <a:off x="4137066" y="563820"/>
            <a:ext cx="535370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Facility Maintenance Management</a:t>
            </a:r>
          </a:p>
        </p:txBody>
      </p:sp>
      <p:grpSp>
        <p:nvGrpSpPr>
          <p:cNvPr id="7" name="Group 6">
            <a:extLst>
              <a:ext uri="{FF2B5EF4-FFF2-40B4-BE49-F238E27FC236}">
                <a16:creationId xmlns:a16="http://schemas.microsoft.com/office/drawing/2014/main" id="{37EC1B9C-505D-6BB8-82B3-95B529809090}"/>
              </a:ext>
            </a:extLst>
          </p:cNvPr>
          <p:cNvGrpSpPr/>
          <p:nvPr/>
        </p:nvGrpSpPr>
        <p:grpSpPr>
          <a:xfrm>
            <a:off x="2920704" y="1149960"/>
            <a:ext cx="7786432" cy="341822"/>
            <a:chOff x="2100283" y="1214229"/>
            <a:chExt cx="7786432" cy="669956"/>
          </a:xfrm>
        </p:grpSpPr>
        <p:sp>
          <p:nvSpPr>
            <p:cNvPr id="8" name="Rectangle 7">
              <a:extLst>
                <a:ext uri="{FF2B5EF4-FFF2-40B4-BE49-F238E27FC236}">
                  <a16:creationId xmlns:a16="http://schemas.microsoft.com/office/drawing/2014/main" id="{C6DFAED0-8CAF-41E5-4378-527C4EB1C184}"/>
                </a:ext>
              </a:extLst>
            </p:cNvPr>
            <p:cNvSpPr/>
            <p:nvPr/>
          </p:nvSpPr>
          <p:spPr>
            <a:xfrm>
              <a:off x="2100283" y="1214229"/>
              <a:ext cx="7786432" cy="66995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870664E8-3DDA-3672-714A-CE467CC70205}"/>
                </a:ext>
              </a:extLst>
            </p:cNvPr>
            <p:cNvSpPr txBox="1"/>
            <p:nvPr/>
          </p:nvSpPr>
          <p:spPr>
            <a:xfrm>
              <a:off x="2100283" y="1214229"/>
              <a:ext cx="7786432" cy="669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Steps of the Maintenance Process (10 Steps)</a:t>
              </a:r>
            </a:p>
          </p:txBody>
        </p:sp>
      </p:grpSp>
      <p:graphicFrame>
        <p:nvGraphicFramePr>
          <p:cNvPr id="12" name="Table 11">
            <a:extLst>
              <a:ext uri="{FF2B5EF4-FFF2-40B4-BE49-F238E27FC236}">
                <a16:creationId xmlns:a16="http://schemas.microsoft.com/office/drawing/2014/main" id="{88C63103-0488-1049-4A24-6E989F6D4220}"/>
              </a:ext>
            </a:extLst>
          </p:cNvPr>
          <p:cNvGraphicFramePr>
            <a:graphicFrameLocks noGrp="1"/>
          </p:cNvGraphicFramePr>
          <p:nvPr>
            <p:extLst>
              <p:ext uri="{D42A27DB-BD31-4B8C-83A1-F6EECF244321}">
                <p14:modId xmlns:p14="http://schemas.microsoft.com/office/powerpoint/2010/main" val="1358998204"/>
              </p:ext>
            </p:extLst>
          </p:nvPr>
        </p:nvGraphicFramePr>
        <p:xfrm>
          <a:off x="180431" y="1602828"/>
          <a:ext cx="11899275" cy="5180238"/>
        </p:xfrm>
        <a:graphic>
          <a:graphicData uri="http://schemas.openxmlformats.org/drawingml/2006/table">
            <a:tbl>
              <a:tblPr>
                <a:tableStyleId>{C4B1156A-380E-4F78-BDF5-A606A8083BF9}</a:tableStyleId>
              </a:tblPr>
              <a:tblGrid>
                <a:gridCol w="3348832">
                  <a:extLst>
                    <a:ext uri="{9D8B030D-6E8A-4147-A177-3AD203B41FA5}">
                      <a16:colId xmlns:a16="http://schemas.microsoft.com/office/drawing/2014/main" val="3343733392"/>
                    </a:ext>
                  </a:extLst>
                </a:gridCol>
                <a:gridCol w="4584018">
                  <a:extLst>
                    <a:ext uri="{9D8B030D-6E8A-4147-A177-3AD203B41FA5}">
                      <a16:colId xmlns:a16="http://schemas.microsoft.com/office/drawing/2014/main" val="3838160084"/>
                    </a:ext>
                  </a:extLst>
                </a:gridCol>
                <a:gridCol w="3966425">
                  <a:extLst>
                    <a:ext uri="{9D8B030D-6E8A-4147-A177-3AD203B41FA5}">
                      <a16:colId xmlns:a16="http://schemas.microsoft.com/office/drawing/2014/main" val="1680907117"/>
                    </a:ext>
                  </a:extLst>
                </a:gridCol>
              </a:tblGrid>
              <a:tr h="393261">
                <a:tc>
                  <a:txBody>
                    <a:bodyPr/>
                    <a:lstStyle/>
                    <a:p>
                      <a:pPr algn="ctr">
                        <a:lnSpc>
                          <a:spcPct val="110000"/>
                        </a:lnSpc>
                        <a:spcBef>
                          <a:spcPts val="300"/>
                        </a:spcBef>
                        <a:spcAft>
                          <a:spcPts val="300"/>
                        </a:spcAft>
                        <a:buNone/>
                      </a:pPr>
                      <a:r>
                        <a:rPr lang="en-US" sz="2000" b="1" dirty="0">
                          <a:latin typeface="Alexandria"/>
                        </a:rPr>
                        <a:t>Step</a:t>
                      </a:r>
                      <a:endParaRPr lang="en-US" sz="2000" dirty="0">
                        <a:latin typeface="Alexandria"/>
                      </a:endParaRPr>
                    </a:p>
                  </a:txBody>
                  <a:tcPr marL="50597" marR="50597" marT="25298" marB="25298" anchor="ctr"/>
                </a:tc>
                <a:tc>
                  <a:txBody>
                    <a:bodyPr/>
                    <a:lstStyle/>
                    <a:p>
                      <a:pPr algn="ctr">
                        <a:lnSpc>
                          <a:spcPct val="110000"/>
                        </a:lnSpc>
                        <a:spcBef>
                          <a:spcPts val="300"/>
                        </a:spcBef>
                        <a:spcAft>
                          <a:spcPts val="300"/>
                        </a:spcAft>
                        <a:buNone/>
                      </a:pPr>
                      <a:r>
                        <a:rPr lang="en-US" sz="2000" b="1" dirty="0">
                          <a:latin typeface="Alexandria"/>
                        </a:rPr>
                        <a:t>Activity</a:t>
                      </a:r>
                      <a:endParaRPr lang="en-US" sz="2000" dirty="0">
                        <a:latin typeface="Alexandria"/>
                      </a:endParaRPr>
                    </a:p>
                  </a:txBody>
                  <a:tcPr marL="50597" marR="50597" marT="25298" marB="25298" anchor="ctr"/>
                </a:tc>
                <a:tc>
                  <a:txBody>
                    <a:bodyPr/>
                    <a:lstStyle/>
                    <a:p>
                      <a:pPr algn="ctr">
                        <a:lnSpc>
                          <a:spcPct val="110000"/>
                        </a:lnSpc>
                        <a:spcBef>
                          <a:spcPts val="300"/>
                        </a:spcBef>
                        <a:spcAft>
                          <a:spcPts val="300"/>
                        </a:spcAft>
                        <a:buNone/>
                      </a:pPr>
                      <a:r>
                        <a:rPr lang="en-US" sz="2000" b="1" dirty="0">
                          <a:latin typeface="Alexandria"/>
                        </a:rPr>
                        <a:t>Required Outputs</a:t>
                      </a:r>
                      <a:endParaRPr lang="en-US" sz="2000" dirty="0">
                        <a:latin typeface="Alexandria"/>
                      </a:endParaRPr>
                    </a:p>
                  </a:txBody>
                  <a:tcPr marL="50597" marR="50597" marT="25298" marB="25298" anchor="ctr"/>
                </a:tc>
                <a:extLst>
                  <a:ext uri="{0D108BD9-81ED-4DB2-BD59-A6C34878D82A}">
                    <a16:rowId xmlns:a16="http://schemas.microsoft.com/office/drawing/2014/main" val="2231990932"/>
                  </a:ext>
                </a:extLst>
              </a:tr>
              <a:tr h="939616">
                <a:tc>
                  <a:txBody>
                    <a:bodyPr/>
                    <a:lstStyle/>
                    <a:p>
                      <a:pPr algn="ctr">
                        <a:lnSpc>
                          <a:spcPct val="110000"/>
                        </a:lnSpc>
                        <a:spcBef>
                          <a:spcPts val="300"/>
                        </a:spcBef>
                        <a:spcAft>
                          <a:spcPts val="300"/>
                        </a:spcAft>
                        <a:buNone/>
                      </a:pPr>
                      <a:r>
                        <a:rPr lang="en-US" sz="2000" b="1" dirty="0">
                          <a:latin typeface="Alexandria"/>
                        </a:rPr>
                        <a:t>6. Determine Required Resources</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Assess human resource needs</a:t>
                      </a:r>
                      <a:endParaRPr lang="ar-SY" sz="1800" dirty="0">
                        <a:latin typeface="Alexandria"/>
                      </a:endParaRPr>
                    </a:p>
                    <a:p>
                      <a:pPr>
                        <a:lnSpc>
                          <a:spcPct val="110000"/>
                        </a:lnSpc>
                        <a:spcBef>
                          <a:spcPts val="300"/>
                        </a:spcBef>
                        <a:spcAft>
                          <a:spcPts val="300"/>
                        </a:spcAft>
                        <a:buNone/>
                      </a:pPr>
                      <a:r>
                        <a:rPr lang="en-US" sz="1800" dirty="0">
                          <a:latin typeface="Alexandria"/>
                        </a:rPr>
                        <a:t>• Identify required tools and equipment</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Resource plan</a:t>
                      </a:r>
                      <a:endParaRPr lang="ar-SY" sz="1800" dirty="0">
                        <a:latin typeface="Alexandria"/>
                      </a:endParaRPr>
                    </a:p>
                    <a:p>
                      <a:pPr>
                        <a:lnSpc>
                          <a:spcPct val="110000"/>
                        </a:lnSpc>
                        <a:spcBef>
                          <a:spcPts val="300"/>
                        </a:spcBef>
                        <a:spcAft>
                          <a:spcPts val="300"/>
                        </a:spcAft>
                        <a:buNone/>
                      </a:pPr>
                      <a:r>
                        <a:rPr lang="en-US" sz="1800" dirty="0">
                          <a:latin typeface="Alexandria"/>
                        </a:rPr>
                        <a:t>• Implementation schedule</a:t>
                      </a:r>
                    </a:p>
                  </a:txBody>
                  <a:tcPr marL="50597" marR="50597" marT="25298" marB="25298" anchor="ctr">
                    <a:solidFill>
                      <a:schemeClr val="bg1"/>
                    </a:solidFill>
                  </a:tcPr>
                </a:tc>
                <a:extLst>
                  <a:ext uri="{0D108BD9-81ED-4DB2-BD59-A6C34878D82A}">
                    <a16:rowId xmlns:a16="http://schemas.microsoft.com/office/drawing/2014/main" val="3535163292"/>
                  </a:ext>
                </a:extLst>
              </a:tr>
              <a:tr h="946484">
                <a:tc>
                  <a:txBody>
                    <a:bodyPr/>
                    <a:lstStyle/>
                    <a:p>
                      <a:pPr algn="ctr">
                        <a:lnSpc>
                          <a:spcPct val="110000"/>
                        </a:lnSpc>
                        <a:spcBef>
                          <a:spcPts val="300"/>
                        </a:spcBef>
                        <a:spcAft>
                          <a:spcPts val="300"/>
                        </a:spcAft>
                        <a:buNone/>
                      </a:pPr>
                      <a:r>
                        <a:rPr lang="en-US" sz="2000" b="1" dirty="0">
                          <a:latin typeface="Alexandria"/>
                        </a:rPr>
                        <a:t>7. Develop Maintenance Plans and Budgets</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Create detailed plans</a:t>
                      </a:r>
                      <a:endParaRPr lang="ar-SY" sz="1800" dirty="0">
                        <a:latin typeface="Alexandria"/>
                      </a:endParaRPr>
                    </a:p>
                    <a:p>
                      <a:pPr>
                        <a:lnSpc>
                          <a:spcPct val="110000"/>
                        </a:lnSpc>
                        <a:spcBef>
                          <a:spcPts val="300"/>
                        </a:spcBef>
                        <a:spcAft>
                          <a:spcPts val="300"/>
                        </a:spcAft>
                        <a:buNone/>
                      </a:pPr>
                      <a:r>
                        <a:rPr lang="en-US" sz="1800" dirty="0">
                          <a:latin typeface="Alexandria"/>
                        </a:rPr>
                        <a:t>• Prepare budgets</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Annual maintenance plans</a:t>
                      </a:r>
                      <a:endParaRPr lang="ar-SY" sz="1800" dirty="0">
                        <a:latin typeface="Alexandria"/>
                      </a:endParaRPr>
                    </a:p>
                    <a:p>
                      <a:pPr>
                        <a:lnSpc>
                          <a:spcPct val="110000"/>
                        </a:lnSpc>
                        <a:spcBef>
                          <a:spcPts val="300"/>
                        </a:spcBef>
                        <a:spcAft>
                          <a:spcPts val="300"/>
                        </a:spcAft>
                        <a:buNone/>
                      </a:pPr>
                      <a:r>
                        <a:rPr lang="en-US" sz="1800" dirty="0">
                          <a:latin typeface="Alexandria"/>
                        </a:rPr>
                        <a:t>• Approved budgets</a:t>
                      </a:r>
                    </a:p>
                  </a:txBody>
                  <a:tcPr marL="50597" marR="50597" marT="25298" marB="25298" anchor="ctr">
                    <a:solidFill>
                      <a:schemeClr val="bg1"/>
                    </a:solidFill>
                  </a:tcPr>
                </a:tc>
                <a:extLst>
                  <a:ext uri="{0D108BD9-81ED-4DB2-BD59-A6C34878D82A}">
                    <a16:rowId xmlns:a16="http://schemas.microsoft.com/office/drawing/2014/main" val="184460905"/>
                  </a:ext>
                </a:extLst>
              </a:tr>
              <a:tr h="1164655">
                <a:tc>
                  <a:txBody>
                    <a:bodyPr/>
                    <a:lstStyle/>
                    <a:p>
                      <a:pPr algn="ctr">
                        <a:lnSpc>
                          <a:spcPct val="110000"/>
                        </a:lnSpc>
                        <a:spcBef>
                          <a:spcPts val="300"/>
                        </a:spcBef>
                        <a:spcAft>
                          <a:spcPts val="300"/>
                        </a:spcAft>
                        <a:buNone/>
                      </a:pPr>
                      <a:r>
                        <a:rPr lang="en-US" sz="2000" b="1" dirty="0">
                          <a:latin typeface="Alexandria"/>
                        </a:rPr>
                        <a:t>8. Mobilize Resources</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Prepare teams</a:t>
                      </a:r>
                      <a:endParaRPr lang="ar-SY" sz="1800" dirty="0">
                        <a:latin typeface="Alexandria"/>
                      </a:endParaRPr>
                    </a:p>
                    <a:p>
                      <a:pPr>
                        <a:lnSpc>
                          <a:spcPct val="110000"/>
                        </a:lnSpc>
                        <a:spcBef>
                          <a:spcPts val="300"/>
                        </a:spcBef>
                        <a:spcAft>
                          <a:spcPts val="300"/>
                        </a:spcAft>
                        <a:buNone/>
                      </a:pPr>
                      <a:r>
                        <a:rPr lang="en-US" sz="1800" dirty="0">
                          <a:latin typeface="Alexandria"/>
                        </a:rPr>
                        <a:t>• Provide equipment</a:t>
                      </a:r>
                      <a:endParaRPr lang="ar-SY" sz="1800" dirty="0">
                        <a:latin typeface="Alexandria"/>
                      </a:endParaRPr>
                    </a:p>
                    <a:p>
                      <a:pPr>
                        <a:lnSpc>
                          <a:spcPct val="110000"/>
                        </a:lnSpc>
                        <a:spcBef>
                          <a:spcPts val="300"/>
                        </a:spcBef>
                        <a:spcAft>
                          <a:spcPts val="300"/>
                        </a:spcAft>
                        <a:buNone/>
                      </a:pPr>
                      <a:r>
                        <a:rPr lang="en-US" sz="1800" dirty="0">
                          <a:latin typeface="Alexandria"/>
                        </a:rPr>
                        <a:t>• Train staff</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Ready teams• Available equipment</a:t>
                      </a:r>
                      <a:endParaRPr lang="ar-SY" sz="1800" dirty="0">
                        <a:latin typeface="Alexandria"/>
                      </a:endParaRPr>
                    </a:p>
                    <a:p>
                      <a:pPr>
                        <a:lnSpc>
                          <a:spcPct val="110000"/>
                        </a:lnSpc>
                        <a:spcBef>
                          <a:spcPts val="300"/>
                        </a:spcBef>
                        <a:spcAft>
                          <a:spcPts val="300"/>
                        </a:spcAft>
                        <a:buNone/>
                      </a:pPr>
                      <a:r>
                        <a:rPr lang="en-US" sz="1800" dirty="0">
                          <a:latin typeface="Alexandria"/>
                        </a:rPr>
                        <a:t>• Training plans</a:t>
                      </a:r>
                    </a:p>
                  </a:txBody>
                  <a:tcPr marL="50597" marR="50597" marT="25298" marB="25298" anchor="ctr">
                    <a:solidFill>
                      <a:schemeClr val="bg1"/>
                    </a:solidFill>
                  </a:tcPr>
                </a:tc>
                <a:extLst>
                  <a:ext uri="{0D108BD9-81ED-4DB2-BD59-A6C34878D82A}">
                    <a16:rowId xmlns:a16="http://schemas.microsoft.com/office/drawing/2014/main" val="1261054142"/>
                  </a:ext>
                </a:extLst>
              </a:tr>
              <a:tr h="974246">
                <a:tc>
                  <a:txBody>
                    <a:bodyPr/>
                    <a:lstStyle/>
                    <a:p>
                      <a:pPr algn="ctr">
                        <a:lnSpc>
                          <a:spcPct val="110000"/>
                        </a:lnSpc>
                        <a:spcBef>
                          <a:spcPts val="300"/>
                        </a:spcBef>
                        <a:spcAft>
                          <a:spcPts val="300"/>
                        </a:spcAft>
                        <a:buNone/>
                      </a:pPr>
                      <a:r>
                        <a:rPr lang="en-US" sz="2000" b="1" dirty="0">
                          <a:latin typeface="Alexandria"/>
                        </a:rPr>
                        <a:t>9. Maintenance Execution</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Carry out maintenance tasks</a:t>
                      </a:r>
                      <a:endParaRPr lang="ar-SY" sz="1800" dirty="0">
                        <a:latin typeface="Alexandria"/>
                      </a:endParaRPr>
                    </a:p>
                    <a:p>
                      <a:pPr>
                        <a:lnSpc>
                          <a:spcPct val="110000"/>
                        </a:lnSpc>
                        <a:spcBef>
                          <a:spcPts val="300"/>
                        </a:spcBef>
                        <a:spcAft>
                          <a:spcPts val="300"/>
                        </a:spcAft>
                        <a:buNone/>
                      </a:pPr>
                      <a:r>
                        <a:rPr lang="en-US" sz="1800" dirty="0">
                          <a:latin typeface="Alexandria"/>
                        </a:rPr>
                        <a:t>• Monitor progress</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Completed maintenance activities</a:t>
                      </a:r>
                      <a:endParaRPr lang="ar-SY" sz="1800" dirty="0">
                        <a:latin typeface="Alexandria"/>
                      </a:endParaRPr>
                    </a:p>
                    <a:p>
                      <a:pPr>
                        <a:lnSpc>
                          <a:spcPct val="110000"/>
                        </a:lnSpc>
                        <a:spcBef>
                          <a:spcPts val="300"/>
                        </a:spcBef>
                        <a:spcAft>
                          <a:spcPts val="300"/>
                        </a:spcAft>
                        <a:buNone/>
                      </a:pPr>
                      <a:r>
                        <a:rPr lang="en-US" sz="1800" dirty="0">
                          <a:latin typeface="Alexandria"/>
                        </a:rPr>
                        <a:t>• Progress reports</a:t>
                      </a:r>
                    </a:p>
                  </a:txBody>
                  <a:tcPr marL="50597" marR="50597" marT="25298" marB="25298" anchor="ctr">
                    <a:solidFill>
                      <a:schemeClr val="bg1"/>
                    </a:solidFill>
                  </a:tcPr>
                </a:tc>
                <a:extLst>
                  <a:ext uri="{0D108BD9-81ED-4DB2-BD59-A6C34878D82A}">
                    <a16:rowId xmlns:a16="http://schemas.microsoft.com/office/drawing/2014/main" val="3906772413"/>
                  </a:ext>
                </a:extLst>
              </a:tr>
              <a:tr h="761976">
                <a:tc>
                  <a:txBody>
                    <a:bodyPr/>
                    <a:lstStyle/>
                    <a:p>
                      <a:pPr algn="ctr">
                        <a:lnSpc>
                          <a:spcPct val="110000"/>
                        </a:lnSpc>
                        <a:spcBef>
                          <a:spcPts val="300"/>
                        </a:spcBef>
                        <a:spcAft>
                          <a:spcPts val="300"/>
                        </a:spcAft>
                        <a:buNone/>
                      </a:pPr>
                      <a:r>
                        <a:rPr lang="en-US" sz="2000" b="1" dirty="0">
                          <a:latin typeface="Alexandria"/>
                        </a:rPr>
                        <a:t>10. Monitoring, Control, and Review</a:t>
                      </a:r>
                      <a:endParaRPr lang="en-US" sz="2000" dirty="0">
                        <a:latin typeface="Alexandria"/>
                      </a:endParaRPr>
                    </a:p>
                  </a:txBody>
                  <a:tcPr marL="50597" marR="50597" marT="25298" marB="25298" anchor="ctr"/>
                </a:tc>
                <a:tc>
                  <a:txBody>
                    <a:bodyPr/>
                    <a:lstStyle/>
                    <a:p>
                      <a:pPr>
                        <a:lnSpc>
                          <a:spcPct val="110000"/>
                        </a:lnSpc>
                        <a:spcBef>
                          <a:spcPts val="300"/>
                        </a:spcBef>
                        <a:spcAft>
                          <a:spcPts val="300"/>
                        </a:spcAft>
                        <a:buNone/>
                      </a:pPr>
                      <a:r>
                        <a:rPr lang="en-US" sz="1800" dirty="0">
                          <a:latin typeface="Alexandria"/>
                        </a:rPr>
                        <a:t>• Monitor performance</a:t>
                      </a:r>
                      <a:endParaRPr lang="ar-SY" sz="1800" dirty="0">
                        <a:latin typeface="Alexandria"/>
                      </a:endParaRPr>
                    </a:p>
                    <a:p>
                      <a:pPr>
                        <a:lnSpc>
                          <a:spcPct val="110000"/>
                        </a:lnSpc>
                        <a:spcBef>
                          <a:spcPts val="300"/>
                        </a:spcBef>
                        <a:spcAft>
                          <a:spcPts val="300"/>
                        </a:spcAft>
                        <a:buNone/>
                      </a:pPr>
                      <a:r>
                        <a:rPr lang="en-US" sz="1800" dirty="0">
                          <a:latin typeface="Alexandria"/>
                        </a:rPr>
                        <a:t>• Compare results against targets</a:t>
                      </a:r>
                    </a:p>
                  </a:txBody>
                  <a:tcPr marL="50597" marR="50597" marT="25298" marB="25298" anchor="ctr">
                    <a:solidFill>
                      <a:schemeClr val="bg1"/>
                    </a:solidFill>
                  </a:tcPr>
                </a:tc>
                <a:tc>
                  <a:txBody>
                    <a:bodyPr/>
                    <a:lstStyle/>
                    <a:p>
                      <a:pPr>
                        <a:lnSpc>
                          <a:spcPct val="110000"/>
                        </a:lnSpc>
                        <a:spcBef>
                          <a:spcPts val="300"/>
                        </a:spcBef>
                        <a:spcAft>
                          <a:spcPts val="300"/>
                        </a:spcAft>
                        <a:buNone/>
                      </a:pPr>
                      <a:r>
                        <a:rPr lang="en-US" sz="1800" dirty="0">
                          <a:latin typeface="Alexandria"/>
                        </a:rPr>
                        <a:t>• Performance reports</a:t>
                      </a:r>
                      <a:endParaRPr lang="ar-SY" sz="1800" dirty="0">
                        <a:latin typeface="Alexandria"/>
                      </a:endParaRPr>
                    </a:p>
                    <a:p>
                      <a:pPr>
                        <a:lnSpc>
                          <a:spcPct val="110000"/>
                        </a:lnSpc>
                        <a:spcBef>
                          <a:spcPts val="300"/>
                        </a:spcBef>
                        <a:spcAft>
                          <a:spcPts val="300"/>
                        </a:spcAft>
                        <a:buNone/>
                      </a:pPr>
                      <a:r>
                        <a:rPr lang="en-US" sz="1800" dirty="0">
                          <a:latin typeface="Alexandria"/>
                        </a:rPr>
                        <a:t>• Improvement recommendations</a:t>
                      </a:r>
                    </a:p>
                  </a:txBody>
                  <a:tcPr marL="50597" marR="50597" marT="25298" marB="25298" anchor="ctr">
                    <a:solidFill>
                      <a:schemeClr val="bg1"/>
                    </a:solidFill>
                  </a:tcPr>
                </a:tc>
                <a:extLst>
                  <a:ext uri="{0D108BD9-81ED-4DB2-BD59-A6C34878D82A}">
                    <a16:rowId xmlns:a16="http://schemas.microsoft.com/office/drawing/2014/main" val="2053595440"/>
                  </a:ext>
                </a:extLst>
              </a:tr>
            </a:tbl>
          </a:graphicData>
        </a:graphic>
      </p:graphicFrame>
    </p:spTree>
    <p:extLst>
      <p:ext uri="{BB962C8B-B14F-4D97-AF65-F5344CB8AC3E}">
        <p14:creationId xmlns:p14="http://schemas.microsoft.com/office/powerpoint/2010/main" val="179229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1107D-DE14-E41A-D085-228F3597C16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321725-4E79-F8D7-89D0-3673C955AD6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3328F26-C189-2BC3-1408-83DC2C5C17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08A991C-D88C-4FC6-5B35-0E188C0243CB}"/>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A5E53FBC-2A67-473B-714D-F8A4B94162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A2C41D4E-8EFA-6B0C-0954-C177E91D5A9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74CAB490-30D0-E84C-F8DD-8B2010AD38E8}"/>
              </a:ext>
            </a:extLst>
          </p:cNvPr>
          <p:cNvSpPr/>
          <p:nvPr/>
        </p:nvSpPr>
        <p:spPr>
          <a:xfrm>
            <a:off x="3989713" y="1183048"/>
            <a:ext cx="5678024" cy="706752"/>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lang="en-US" sz="2400" b="1" dirty="0">
                <a:solidFill>
                  <a:srgbClr val="002060"/>
                </a:solidFill>
                <a:latin typeface="Alexandria"/>
              </a:rPr>
              <a:t>Facility Management Organization</a:t>
            </a:r>
            <a:endParaRPr lang="ar-SY" sz="2400" b="1" dirty="0">
              <a:solidFill>
                <a:srgbClr val="002060"/>
              </a:solidFill>
              <a:latin typeface="Alexandria"/>
            </a:endParaRPr>
          </a:p>
        </p:txBody>
      </p:sp>
      <p:grpSp>
        <p:nvGrpSpPr>
          <p:cNvPr id="34" name="Group 33">
            <a:extLst>
              <a:ext uri="{FF2B5EF4-FFF2-40B4-BE49-F238E27FC236}">
                <a16:creationId xmlns:a16="http://schemas.microsoft.com/office/drawing/2014/main" id="{C8C1AC38-6013-2A63-16F6-B834605C4485}"/>
              </a:ext>
            </a:extLst>
          </p:cNvPr>
          <p:cNvGrpSpPr/>
          <p:nvPr/>
        </p:nvGrpSpPr>
        <p:grpSpPr>
          <a:xfrm>
            <a:off x="4625267" y="2049106"/>
            <a:ext cx="4406916" cy="364526"/>
            <a:chOff x="2916542" y="1122538"/>
            <a:chExt cx="6178484" cy="2349065"/>
          </a:xfrm>
          <a:solidFill>
            <a:srgbClr val="FFE1FF"/>
          </a:solidFill>
        </p:grpSpPr>
        <p:sp>
          <p:nvSpPr>
            <p:cNvPr id="35" name="Rectangle 34">
              <a:extLst>
                <a:ext uri="{FF2B5EF4-FFF2-40B4-BE49-F238E27FC236}">
                  <a16:creationId xmlns:a16="http://schemas.microsoft.com/office/drawing/2014/main" id="{2BBCEAAE-E5DD-5542-937B-F6B9B6EBD96D}"/>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6" name="TextBox 35">
              <a:extLst>
                <a:ext uri="{FF2B5EF4-FFF2-40B4-BE49-F238E27FC236}">
                  <a16:creationId xmlns:a16="http://schemas.microsoft.com/office/drawing/2014/main" id="{BFA50CBE-FB98-5618-4E71-1BBD6566FAAC}"/>
                </a:ext>
              </a:extLst>
            </p:cNvPr>
            <p:cNvSpPr txBox="1"/>
            <p:nvPr/>
          </p:nvSpPr>
          <p:spPr>
            <a:xfrm>
              <a:off x="2916542" y="1122538"/>
              <a:ext cx="6178484" cy="2349065"/>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Concept</a:t>
              </a:r>
            </a:p>
          </p:txBody>
        </p:sp>
      </p:grpSp>
      <p:grpSp>
        <p:nvGrpSpPr>
          <p:cNvPr id="37" name="Group 36">
            <a:extLst>
              <a:ext uri="{FF2B5EF4-FFF2-40B4-BE49-F238E27FC236}">
                <a16:creationId xmlns:a16="http://schemas.microsoft.com/office/drawing/2014/main" id="{6444A3A7-3613-AC85-3D0A-4DAF71B0E122}"/>
              </a:ext>
            </a:extLst>
          </p:cNvPr>
          <p:cNvGrpSpPr/>
          <p:nvPr/>
        </p:nvGrpSpPr>
        <p:grpSpPr>
          <a:xfrm>
            <a:off x="4654393" y="2589737"/>
            <a:ext cx="4371081" cy="620213"/>
            <a:chOff x="2916542" y="1566314"/>
            <a:chExt cx="6178484" cy="718491"/>
          </a:xfrm>
          <a:solidFill>
            <a:srgbClr val="FFE1FF"/>
          </a:solidFill>
        </p:grpSpPr>
        <p:sp>
          <p:nvSpPr>
            <p:cNvPr id="38" name="Rectangle 37">
              <a:extLst>
                <a:ext uri="{FF2B5EF4-FFF2-40B4-BE49-F238E27FC236}">
                  <a16:creationId xmlns:a16="http://schemas.microsoft.com/office/drawing/2014/main" id="{4C9AB098-3CFE-2186-4891-F8C1BA38FEF2}"/>
                </a:ext>
              </a:extLst>
            </p:cNvPr>
            <p:cNvSpPr/>
            <p:nvPr/>
          </p:nvSpPr>
          <p:spPr>
            <a:xfrm>
              <a:off x="2916542" y="1566314"/>
              <a:ext cx="6178484" cy="531606"/>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9" name="TextBox 38">
              <a:extLst>
                <a:ext uri="{FF2B5EF4-FFF2-40B4-BE49-F238E27FC236}">
                  <a16:creationId xmlns:a16="http://schemas.microsoft.com/office/drawing/2014/main" id="{DD561BBE-7300-B04C-12BB-A438EF7D8FE8}"/>
                </a:ext>
              </a:extLst>
            </p:cNvPr>
            <p:cNvSpPr txBox="1"/>
            <p:nvPr/>
          </p:nvSpPr>
          <p:spPr>
            <a:xfrm>
              <a:off x="2916542" y="1566314"/>
              <a:ext cx="6178484" cy="718491"/>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Comparison Table (FM Organization vs. Demand Organization)</a:t>
              </a:r>
            </a:p>
          </p:txBody>
        </p:sp>
      </p:grpSp>
      <p:grpSp>
        <p:nvGrpSpPr>
          <p:cNvPr id="40" name="Group 39">
            <a:extLst>
              <a:ext uri="{FF2B5EF4-FFF2-40B4-BE49-F238E27FC236}">
                <a16:creationId xmlns:a16="http://schemas.microsoft.com/office/drawing/2014/main" id="{B0499D45-6D7D-A3C6-6BD6-6418BD32C743}"/>
              </a:ext>
            </a:extLst>
          </p:cNvPr>
          <p:cNvGrpSpPr/>
          <p:nvPr/>
        </p:nvGrpSpPr>
        <p:grpSpPr>
          <a:xfrm>
            <a:off x="4603309" y="3370011"/>
            <a:ext cx="4527544" cy="590367"/>
            <a:chOff x="1910920" y="1484027"/>
            <a:chExt cx="7977188" cy="737946"/>
          </a:xfrm>
          <a:solidFill>
            <a:srgbClr val="FFE1FF"/>
          </a:solidFill>
        </p:grpSpPr>
        <p:sp>
          <p:nvSpPr>
            <p:cNvPr id="41" name="Rectangle 40">
              <a:extLst>
                <a:ext uri="{FF2B5EF4-FFF2-40B4-BE49-F238E27FC236}">
                  <a16:creationId xmlns:a16="http://schemas.microsoft.com/office/drawing/2014/main" id="{12F0154D-7514-3B71-5C77-346F86C16ABA}"/>
                </a:ext>
              </a:extLst>
            </p:cNvPr>
            <p:cNvSpPr/>
            <p:nvPr/>
          </p:nvSpPr>
          <p:spPr>
            <a:xfrm>
              <a:off x="2123457" y="1567959"/>
              <a:ext cx="7764651" cy="654014"/>
            </a:xfrm>
            <a:prstGeom prst="rect">
              <a:avLst/>
            </a:prstGeom>
            <a:grpFill/>
            <a:ln>
              <a:solidFill>
                <a:srgbClr val="FF66FF"/>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a:extLst>
                <a:ext uri="{FF2B5EF4-FFF2-40B4-BE49-F238E27FC236}">
                  <a16:creationId xmlns:a16="http://schemas.microsoft.com/office/drawing/2014/main" id="{47DDFD80-277F-C867-1743-DA0607879827}"/>
                </a:ext>
              </a:extLst>
            </p:cNvPr>
            <p:cNvSpPr txBox="1"/>
            <p:nvPr/>
          </p:nvSpPr>
          <p:spPr>
            <a:xfrm>
              <a:off x="1910920" y="1484027"/>
              <a:ext cx="7764651" cy="654014"/>
            </a:xfrm>
            <a:prstGeom prst="rect">
              <a:avLst/>
            </a:prstGeom>
            <a:grp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Perspectives for Classifying the FM Organization</a:t>
              </a:r>
            </a:p>
          </p:txBody>
        </p:sp>
      </p:grpSp>
      <p:sp>
        <p:nvSpPr>
          <p:cNvPr id="20" name="Arrow: Pentagon 19">
            <a:extLst>
              <a:ext uri="{FF2B5EF4-FFF2-40B4-BE49-F238E27FC236}">
                <a16:creationId xmlns:a16="http://schemas.microsoft.com/office/drawing/2014/main" id="{612CE587-52B0-FA78-D8A7-B1A9B1AA41D8}"/>
              </a:ext>
            </a:extLst>
          </p:cNvPr>
          <p:cNvSpPr/>
          <p:nvPr/>
        </p:nvSpPr>
        <p:spPr>
          <a:xfrm>
            <a:off x="3989713" y="4021322"/>
            <a:ext cx="3780173" cy="584975"/>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algn="ctr">
              <a:buFont typeface="Wingdings" panose="05000000000000000000" pitchFamily="2" charset="2"/>
              <a:buChar char="v"/>
            </a:pPr>
            <a:r>
              <a:rPr lang="en-US" b="1" dirty="0">
                <a:solidFill>
                  <a:prstClr val="black"/>
                </a:solidFill>
                <a:latin typeface="Alexandria"/>
              </a:rPr>
              <a:t>Organizational Structure and Management Function</a:t>
            </a:r>
            <a:endParaRPr lang="en-US" sz="1400" b="1" dirty="0"/>
          </a:p>
        </p:txBody>
      </p:sp>
      <p:sp>
        <p:nvSpPr>
          <p:cNvPr id="21" name="Arrow: Pentagon 20">
            <a:extLst>
              <a:ext uri="{FF2B5EF4-FFF2-40B4-BE49-F238E27FC236}">
                <a16:creationId xmlns:a16="http://schemas.microsoft.com/office/drawing/2014/main" id="{28C4AB51-5F3C-E659-1BE5-5504996ECF91}"/>
              </a:ext>
            </a:extLst>
          </p:cNvPr>
          <p:cNvSpPr/>
          <p:nvPr/>
        </p:nvSpPr>
        <p:spPr>
          <a:xfrm>
            <a:off x="4519193" y="4658823"/>
            <a:ext cx="3780173" cy="584975"/>
          </a:xfrm>
          <a:prstGeom prst="homePlate">
            <a:avLst/>
          </a:prstGeom>
          <a:solidFill>
            <a:srgbClr val="FFFF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b="1" dirty="0">
                <a:solidFill>
                  <a:prstClr val="black"/>
                </a:solidFill>
                <a:latin typeface="Alexandria"/>
              </a:rPr>
              <a:t>Extent of Embeddedness within the Demand Organization</a:t>
            </a:r>
            <a:endParaRPr lang="en-US" sz="1400" b="1" dirty="0"/>
          </a:p>
        </p:txBody>
      </p:sp>
      <p:sp>
        <p:nvSpPr>
          <p:cNvPr id="23" name="Arrow: Pentagon 22">
            <a:extLst>
              <a:ext uri="{FF2B5EF4-FFF2-40B4-BE49-F238E27FC236}">
                <a16:creationId xmlns:a16="http://schemas.microsoft.com/office/drawing/2014/main" id="{8121A663-C593-3774-C0A1-E5229C3FB08A}"/>
              </a:ext>
            </a:extLst>
          </p:cNvPr>
          <p:cNvSpPr/>
          <p:nvPr/>
        </p:nvSpPr>
        <p:spPr>
          <a:xfrm>
            <a:off x="5004296" y="5333526"/>
            <a:ext cx="3780173" cy="368053"/>
          </a:xfrm>
          <a:prstGeom prst="homePlate">
            <a:avLst/>
          </a:prstGeom>
          <a:solidFill>
            <a:srgbClr val="FFE1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b="1" dirty="0">
                <a:solidFill>
                  <a:prstClr val="black"/>
                </a:solidFill>
                <a:latin typeface="Alexandria"/>
              </a:rPr>
              <a:t>Service Delivery Options</a:t>
            </a:r>
            <a:endParaRPr lang="en-US" sz="1400" b="1" dirty="0"/>
          </a:p>
        </p:txBody>
      </p:sp>
      <p:sp>
        <p:nvSpPr>
          <p:cNvPr id="24" name="Arrow: Pentagon 23">
            <a:extLst>
              <a:ext uri="{FF2B5EF4-FFF2-40B4-BE49-F238E27FC236}">
                <a16:creationId xmlns:a16="http://schemas.microsoft.com/office/drawing/2014/main" id="{1F35E69E-5CDB-0846-B103-BB6C7207B512}"/>
              </a:ext>
            </a:extLst>
          </p:cNvPr>
          <p:cNvSpPr/>
          <p:nvPr/>
        </p:nvSpPr>
        <p:spPr>
          <a:xfrm>
            <a:off x="5511055" y="5791308"/>
            <a:ext cx="3780173" cy="403086"/>
          </a:xfrm>
          <a:prstGeom prst="homePlate">
            <a:avLst/>
          </a:prstGeom>
          <a:solidFill>
            <a:srgbClr val="BEF9A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b="1" dirty="0">
                <a:solidFill>
                  <a:prstClr val="black"/>
                </a:solidFill>
                <a:latin typeface="Alexandria"/>
              </a:rPr>
              <a:t>Support Processes and Activities</a:t>
            </a:r>
            <a:endParaRPr lang="en-US" sz="1400" b="1" dirty="0"/>
          </a:p>
        </p:txBody>
      </p:sp>
      <p:sp>
        <p:nvSpPr>
          <p:cNvPr id="26" name="Arrow: Pentagon 25">
            <a:extLst>
              <a:ext uri="{FF2B5EF4-FFF2-40B4-BE49-F238E27FC236}">
                <a16:creationId xmlns:a16="http://schemas.microsoft.com/office/drawing/2014/main" id="{CEBBCA46-8032-BB3E-BD1E-F786C3E73CBB}"/>
              </a:ext>
            </a:extLst>
          </p:cNvPr>
          <p:cNvSpPr/>
          <p:nvPr/>
        </p:nvSpPr>
        <p:spPr>
          <a:xfrm>
            <a:off x="6002826" y="6334734"/>
            <a:ext cx="3780173" cy="403085"/>
          </a:xfrm>
          <a:prstGeom prst="homePlate">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gn="ctr">
              <a:buFont typeface="Wingdings" panose="05000000000000000000" pitchFamily="2" charset="2"/>
              <a:buChar char="v"/>
            </a:pPr>
            <a:r>
              <a:rPr lang="en-US" b="1" dirty="0">
                <a:solidFill>
                  <a:prstClr val="black"/>
                </a:solidFill>
                <a:latin typeface="Alexandria"/>
              </a:rPr>
              <a:t>Dynamic Capabilities</a:t>
            </a:r>
            <a:endParaRPr lang="en-US" sz="1400" b="1" dirty="0"/>
          </a:p>
        </p:txBody>
      </p:sp>
    </p:spTree>
    <p:extLst>
      <p:ext uri="{BB962C8B-B14F-4D97-AF65-F5344CB8AC3E}">
        <p14:creationId xmlns:p14="http://schemas.microsoft.com/office/powerpoint/2010/main" val="2851790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0-#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0-#ppt_w/2"/>
                                          </p:val>
                                        </p:tav>
                                        <p:tav tm="100000">
                                          <p:val>
                                            <p:strVal val="#ppt_x"/>
                                          </p:val>
                                        </p:tav>
                                      </p:tavLst>
                                    </p:anim>
                                    <p:anim calcmode="lin" valueType="num">
                                      <p:cBhvr additive="base">
                                        <p:cTn id="4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500" fill="hold"/>
                                        <p:tgtEl>
                                          <p:spTgt spid="26"/>
                                        </p:tgtEl>
                                        <p:attrNameLst>
                                          <p:attrName>ppt_x</p:attrName>
                                        </p:attrNameLst>
                                      </p:cBhvr>
                                      <p:tavLst>
                                        <p:tav tm="0">
                                          <p:val>
                                            <p:strVal val="0-#ppt_w/2"/>
                                          </p:val>
                                        </p:tav>
                                        <p:tav tm="100000">
                                          <p:val>
                                            <p:strVal val="#ppt_x"/>
                                          </p:val>
                                        </p:tav>
                                      </p:tavLst>
                                    </p:anim>
                                    <p:anim calcmode="lin" valueType="num">
                                      <p:cBhvr additive="base">
                                        <p:cTn id="54"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0" grpId="0" animBg="1"/>
      <p:bldP spid="21" grpId="0" animBg="1"/>
      <p:bldP spid="23" grpId="0" animBg="1"/>
      <p:bldP spid="24" grpId="0" animBg="1"/>
      <p:bldP spid="2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62A675CF-403D-C9E6-AA52-6F7730BE7E37}"/>
              </a:ext>
            </a:extLst>
          </p:cNvPr>
          <p:cNvSpPr/>
          <p:nvPr/>
        </p:nvSpPr>
        <p:spPr>
          <a:xfrm>
            <a:off x="371813" y="1163723"/>
            <a:ext cx="5678024" cy="697818"/>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400" b="1" dirty="0">
                <a:solidFill>
                  <a:srgbClr val="002060"/>
                </a:solidFill>
                <a:latin typeface="Alexandria"/>
              </a:rPr>
              <a:t>Procurement in Facility Management</a:t>
            </a:r>
          </a:p>
        </p:txBody>
      </p:sp>
      <p:grpSp>
        <p:nvGrpSpPr>
          <p:cNvPr id="34" name="Group 33">
            <a:extLst>
              <a:ext uri="{FF2B5EF4-FFF2-40B4-BE49-F238E27FC236}">
                <a16:creationId xmlns:a16="http://schemas.microsoft.com/office/drawing/2014/main" id="{3A826802-DEE6-7EEC-F43A-645F59B3C28F}"/>
              </a:ext>
            </a:extLst>
          </p:cNvPr>
          <p:cNvGrpSpPr/>
          <p:nvPr/>
        </p:nvGrpSpPr>
        <p:grpSpPr>
          <a:xfrm>
            <a:off x="1177906" y="2068206"/>
            <a:ext cx="4521836" cy="460429"/>
            <a:chOff x="2829430" y="990877"/>
            <a:chExt cx="6265596" cy="2349065"/>
          </a:xfrm>
          <a:solidFill>
            <a:srgbClr val="EBFFFF"/>
          </a:solidFill>
        </p:grpSpPr>
        <p:sp>
          <p:nvSpPr>
            <p:cNvPr id="35" name="Rectangle 34">
              <a:extLst>
                <a:ext uri="{FF2B5EF4-FFF2-40B4-BE49-F238E27FC236}">
                  <a16:creationId xmlns:a16="http://schemas.microsoft.com/office/drawing/2014/main" id="{521BA068-0B3B-4602-4325-C06E9F8E4AC6}"/>
                </a:ext>
              </a:extLst>
            </p:cNvPr>
            <p:cNvSpPr/>
            <p:nvPr/>
          </p:nvSpPr>
          <p:spPr>
            <a:xfrm>
              <a:off x="2916542" y="1566314"/>
              <a:ext cx="6178484" cy="531606"/>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6" name="TextBox 35">
              <a:extLst>
                <a:ext uri="{FF2B5EF4-FFF2-40B4-BE49-F238E27FC236}">
                  <a16:creationId xmlns:a16="http://schemas.microsoft.com/office/drawing/2014/main" id="{B648636C-1BCB-78BC-0077-33B09A0037C5}"/>
                </a:ext>
              </a:extLst>
            </p:cNvPr>
            <p:cNvSpPr txBox="1"/>
            <p:nvPr/>
          </p:nvSpPr>
          <p:spPr>
            <a:xfrm>
              <a:off x="2829430" y="990877"/>
              <a:ext cx="6178484" cy="2349065"/>
            </a:xfrm>
            <a:prstGeom prst="rect">
              <a:avLst/>
            </a:prstGeom>
            <a:grpFill/>
            <a:ln>
              <a:solidFill>
                <a:srgbClr val="0070C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Concept</a:t>
              </a:r>
            </a:p>
          </p:txBody>
        </p:sp>
      </p:grpSp>
      <p:sp>
        <p:nvSpPr>
          <p:cNvPr id="45" name="TextBox 44">
            <a:extLst>
              <a:ext uri="{FF2B5EF4-FFF2-40B4-BE49-F238E27FC236}">
                <a16:creationId xmlns:a16="http://schemas.microsoft.com/office/drawing/2014/main" id="{12BE893F-E07A-29A8-F6EE-DCD685C33189}"/>
              </a:ext>
            </a:extLst>
          </p:cNvPr>
          <p:cNvSpPr txBox="1"/>
          <p:nvPr/>
        </p:nvSpPr>
        <p:spPr>
          <a:xfrm>
            <a:off x="1188721" y="2851430"/>
            <a:ext cx="4511021" cy="449654"/>
          </a:xfrm>
          <a:prstGeom prst="rect">
            <a:avLst/>
          </a:prstGeom>
          <a:solidFill>
            <a:srgbClr val="EB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a:defRPr/>
            </a:pPr>
            <a:r>
              <a:rPr lang="en-US" b="1" dirty="0">
                <a:solidFill>
                  <a:prstClr val="black"/>
                </a:solidFill>
                <a:latin typeface="Alexandria"/>
              </a:rPr>
              <a:t>Key Stages in the FM Procurement Cycle</a:t>
            </a:r>
          </a:p>
        </p:txBody>
      </p:sp>
      <p:sp>
        <p:nvSpPr>
          <p:cNvPr id="15" name="Plaque 14">
            <a:extLst>
              <a:ext uri="{FF2B5EF4-FFF2-40B4-BE49-F238E27FC236}">
                <a16:creationId xmlns:a16="http://schemas.microsoft.com/office/drawing/2014/main" id="{9CB22F9A-315A-055F-56A7-8ED1ABDFF769}"/>
              </a:ext>
            </a:extLst>
          </p:cNvPr>
          <p:cNvSpPr/>
          <p:nvPr/>
        </p:nvSpPr>
        <p:spPr>
          <a:xfrm>
            <a:off x="6409280" y="1154248"/>
            <a:ext cx="5678024" cy="738843"/>
          </a:xfrm>
          <a:prstGeom prst="plaque">
            <a:avLst/>
          </a:prstGeom>
          <a:solidFill>
            <a:srgbClr val="FFFFFF"/>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2400" b="1" dirty="0">
                <a:solidFill>
                  <a:srgbClr val="002060"/>
                </a:solidFill>
                <a:latin typeface="Alexandria"/>
              </a:rPr>
              <a:t>Facility Maintenance Management</a:t>
            </a:r>
          </a:p>
        </p:txBody>
      </p:sp>
      <p:grpSp>
        <p:nvGrpSpPr>
          <p:cNvPr id="3" name="Group 2">
            <a:extLst>
              <a:ext uri="{FF2B5EF4-FFF2-40B4-BE49-F238E27FC236}">
                <a16:creationId xmlns:a16="http://schemas.microsoft.com/office/drawing/2014/main" id="{A30894F3-4872-5187-AB2D-2BAFF5698455}"/>
              </a:ext>
            </a:extLst>
          </p:cNvPr>
          <p:cNvGrpSpPr/>
          <p:nvPr/>
        </p:nvGrpSpPr>
        <p:grpSpPr>
          <a:xfrm>
            <a:off x="7045149" y="2085528"/>
            <a:ext cx="4521836" cy="332645"/>
            <a:chOff x="2829430" y="990877"/>
            <a:chExt cx="6265596" cy="2192648"/>
          </a:xfrm>
          <a:solidFill>
            <a:srgbClr val="EBFFFF"/>
          </a:solidFill>
        </p:grpSpPr>
        <p:sp>
          <p:nvSpPr>
            <p:cNvPr id="9" name="Rectangle 8">
              <a:extLst>
                <a:ext uri="{FF2B5EF4-FFF2-40B4-BE49-F238E27FC236}">
                  <a16:creationId xmlns:a16="http://schemas.microsoft.com/office/drawing/2014/main" id="{63DB18D6-4586-13F8-30DE-B64B4A78A374}"/>
                </a:ext>
              </a:extLst>
            </p:cNvPr>
            <p:cNvSpPr/>
            <p:nvPr/>
          </p:nvSpPr>
          <p:spPr>
            <a:xfrm>
              <a:off x="2916542" y="1566314"/>
              <a:ext cx="6178484" cy="531606"/>
            </a:xfrm>
            <a:prstGeom prst="rect">
              <a:avLst/>
            </a:prstGeom>
            <a:solidFill>
              <a:srgbClr val="D5FFD5"/>
            </a:solidFill>
            <a:ln w="12700">
              <a:solidFill>
                <a:srgbClr val="00B05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prstClr val="black"/>
                </a:solidFill>
                <a:effectLst/>
                <a:uLnTx/>
                <a:uFillTx/>
                <a:latin typeface="Alexandria"/>
                <a:ea typeface="+mn-ea"/>
                <a:cs typeface="Times New Roman" panose="02020603050405020304" pitchFamily="18" charset="0"/>
              </a:endParaRPr>
            </a:p>
          </p:txBody>
        </p:sp>
        <p:sp>
          <p:nvSpPr>
            <p:cNvPr id="10" name="TextBox 9">
              <a:extLst>
                <a:ext uri="{FF2B5EF4-FFF2-40B4-BE49-F238E27FC236}">
                  <a16:creationId xmlns:a16="http://schemas.microsoft.com/office/drawing/2014/main" id="{33D60542-F968-2706-3284-34BC124616CE}"/>
                </a:ext>
              </a:extLst>
            </p:cNvPr>
            <p:cNvSpPr txBox="1"/>
            <p:nvPr/>
          </p:nvSpPr>
          <p:spPr>
            <a:xfrm>
              <a:off x="2829430" y="990877"/>
              <a:ext cx="6178484" cy="2349065"/>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cs typeface="Times New Roman" panose="02020603050405020304" pitchFamily="18" charset="0"/>
                </a:rPr>
                <a:t>Concept</a:t>
              </a:r>
            </a:p>
          </p:txBody>
        </p:sp>
      </p:grpSp>
      <p:sp>
        <p:nvSpPr>
          <p:cNvPr id="12" name="TextBox 11">
            <a:extLst>
              <a:ext uri="{FF2B5EF4-FFF2-40B4-BE49-F238E27FC236}">
                <a16:creationId xmlns:a16="http://schemas.microsoft.com/office/drawing/2014/main" id="{83AB5BD2-FC32-849B-4132-E48A29C418F7}"/>
              </a:ext>
            </a:extLst>
          </p:cNvPr>
          <p:cNvSpPr txBox="1"/>
          <p:nvPr/>
        </p:nvSpPr>
        <p:spPr>
          <a:xfrm>
            <a:off x="6997120" y="2689458"/>
            <a:ext cx="4506997"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lang="en-US" dirty="0">
                <a:solidFill>
                  <a:prstClr val="black"/>
                </a:solidFill>
              </a:rPr>
              <a:t>Maintenance Strategy</a:t>
            </a:r>
          </a:p>
        </p:txBody>
      </p:sp>
      <p:sp>
        <p:nvSpPr>
          <p:cNvPr id="16" name="TextBox 15">
            <a:extLst>
              <a:ext uri="{FF2B5EF4-FFF2-40B4-BE49-F238E27FC236}">
                <a16:creationId xmlns:a16="http://schemas.microsoft.com/office/drawing/2014/main" id="{2AC0D089-E731-E2AD-67AA-C9BF170EFD82}"/>
              </a:ext>
            </a:extLst>
          </p:cNvPr>
          <p:cNvSpPr txBox="1"/>
          <p:nvPr/>
        </p:nvSpPr>
        <p:spPr>
          <a:xfrm>
            <a:off x="7009688" y="3339580"/>
            <a:ext cx="4511021"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lang="en-US" dirty="0">
                <a:solidFill>
                  <a:prstClr val="black"/>
                </a:solidFill>
              </a:rPr>
              <a:t>Maintenance Policy</a:t>
            </a:r>
          </a:p>
        </p:txBody>
      </p:sp>
      <p:sp>
        <p:nvSpPr>
          <p:cNvPr id="17" name="TextBox 16">
            <a:extLst>
              <a:ext uri="{FF2B5EF4-FFF2-40B4-BE49-F238E27FC236}">
                <a16:creationId xmlns:a16="http://schemas.microsoft.com/office/drawing/2014/main" id="{37600769-FC29-55B4-3C50-727FE016932C}"/>
              </a:ext>
            </a:extLst>
          </p:cNvPr>
          <p:cNvSpPr txBox="1"/>
          <p:nvPr/>
        </p:nvSpPr>
        <p:spPr>
          <a:xfrm>
            <a:off x="6992781" y="4042062"/>
            <a:ext cx="4511021"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lang="en-US" dirty="0">
                <a:solidFill>
                  <a:prstClr val="black"/>
                </a:solidFill>
              </a:rPr>
              <a:t>Maintenance Methods</a:t>
            </a:r>
          </a:p>
        </p:txBody>
      </p:sp>
      <p:sp>
        <p:nvSpPr>
          <p:cNvPr id="23" name="TextBox 22">
            <a:extLst>
              <a:ext uri="{FF2B5EF4-FFF2-40B4-BE49-F238E27FC236}">
                <a16:creationId xmlns:a16="http://schemas.microsoft.com/office/drawing/2014/main" id="{374BB438-074B-B3E1-86DD-23BBC05A3CB8}"/>
              </a:ext>
            </a:extLst>
          </p:cNvPr>
          <p:cNvSpPr txBox="1"/>
          <p:nvPr/>
        </p:nvSpPr>
        <p:spPr>
          <a:xfrm>
            <a:off x="6992781" y="4727899"/>
            <a:ext cx="4511021" cy="400110"/>
          </a:xfrm>
          <a:prstGeom prst="rect">
            <a:avLst/>
          </a:prstGeom>
          <a:solidFill>
            <a:srgbClr val="D5FFD5"/>
          </a:solidFill>
          <a:ln w="12700">
            <a:solidFill>
              <a:srgbClr val="00B050"/>
            </a:solidFill>
          </a:ln>
        </p:spPr>
        <p:txBody>
          <a:bodyPr wrap="square">
            <a:spAutoFit/>
          </a:bodyPr>
          <a:lstStyle>
            <a:defPPr>
              <a:defRPr lang="en-US"/>
            </a:defPPr>
            <a:lvl1pPr lvl="0" algn="ctr">
              <a:defRPr sz="2000" b="1">
                <a:solidFill>
                  <a:schemeClr val="tx1"/>
                </a:solidFill>
                <a:latin typeface="Alexandria"/>
                <a:ea typeface="Calibri" panose="020F0502020204030204" pitchFamily="34" charset="0"/>
                <a:cs typeface="Times New Roman" panose="02020603050405020304" pitchFamily="18" charset="0"/>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lang="en-US" dirty="0">
                <a:solidFill>
                  <a:prstClr val="black"/>
                </a:solidFill>
              </a:rPr>
              <a:t>Steps of the Maintenance Process</a:t>
            </a:r>
          </a:p>
        </p:txBody>
      </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ppt_x"/>
                                          </p:val>
                                        </p:tav>
                                        <p:tav tm="100000">
                                          <p:val>
                                            <p:strVal val="#ppt_x"/>
                                          </p:val>
                                        </p:tav>
                                      </p:tavLst>
                                    </p:anim>
                                    <p:anim calcmode="lin" valueType="num">
                                      <p:cBhvr additive="base">
                                        <p:cTn id="1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animBg="1"/>
      <p:bldP spid="15" grpId="0" animBg="1"/>
      <p:bldP spid="12" grpId="0" animBg="1"/>
      <p:bldP spid="16" grpId="0" animBg="1"/>
      <p:bldP spid="17" grpId="0" animBg="1"/>
      <p:bldP spid="2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www.w3.org/XML/1998/namespace"/>
    <ds:schemaRef ds:uri="http://schemas.openxmlformats.org/package/2006/metadata/core-properties"/>
    <ds:schemaRef ds:uri="http://schemas.microsoft.com/office/infopath/2007/PartnerControls"/>
    <ds:schemaRef ds:uri="http://purl.org/dc/dcmitype/"/>
    <ds:schemaRef ds:uri="688354b5-287c-4cda-825e-1d7935aea40e"/>
    <ds:schemaRef ds:uri="aca13214-df29-4e3c-a050-857c0bf7bd8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20798</TotalTime>
  <Words>5330</Words>
  <Application>Microsoft Office PowerPoint</Application>
  <PresentationFormat>Widescreen</PresentationFormat>
  <Paragraphs>954</Paragraphs>
  <Slides>48</Slides>
  <Notes>47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48</vt:i4>
      </vt:variant>
    </vt:vector>
  </HeadingPairs>
  <TitlesOfParts>
    <vt:vector size="55" baseType="lpstr">
      <vt:lpstr>Alexandria</vt:lpstr>
      <vt:lpstr>Arial</vt:lpstr>
      <vt:lpstr>Calibri</vt:lpstr>
      <vt:lpstr>Calibri Light</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134</cp:revision>
  <dcterms:created xsi:type="dcterms:W3CDTF">2023-04-29T09:08:00Z</dcterms:created>
  <dcterms:modified xsi:type="dcterms:W3CDTF">2025-12-03T06:58:17Z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