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30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64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1.xml" ContentType="application/vnd.openxmlformats-officedocument.presentationml.slide+xml"/>
  <Override PartName="/ppt/slides/slide31.xml" ContentType="application/vnd.openxmlformats-officedocument.presentationml.slid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4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media/image34.jpg" ContentType="image/jpg"/>
  <Override PartName="/ppt/media/image33.jpg" ContentType="image/jpg"/>
  <Override PartName="/ppt/media/image32.jpg" ContentType="image/jpg"/>
  <Override PartName="/ppt/media/image31.jpg" ContentType="image/jpg"/>
  <Override PartName="/ppt/media/image30.jpg" ContentType="image/jpg"/>
  <Override PartName="/ppt/media/image29.jpg" ContentType="image/jpg"/>
  <Override PartName="/ppt/theme/theme4.xml" ContentType="application/vnd.openxmlformats-officedocument.theme+xml"/>
  <Override PartName="/ppt/ink/inkAction1.xml" ContentType="application/vnd.ms-office.inkAction+xml"/>
  <Override PartName="/ppt/media/image55.jpg" ContentType="image/jpg"/>
  <Override PartName="/ppt/media/image60.jpg" ContentType="image/jpg"/>
  <Override PartName="/ppt/theme/theme1.xml" ContentType="application/vnd.openxmlformats-officedocument.theme+xml"/>
  <Override PartName="/ppt/theme/theme2.xml" ContentType="application/vnd.openxmlformats-officedocument.theme+xml"/>
  <Override PartName="/ppt/media/image53.jpg" ContentType="image/jpg"/>
  <Override PartName="/ppt/media/image51.jpg" ContentType="image/jpg"/>
  <Override PartName="/ppt/media/image52.jpg" ContentType="image/jpg"/>
  <Override PartName="/ppt/media/image49.jpg" ContentType="image/jpg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ppt/tags/tag1.xml" ContentType="application/vnd.openxmlformats-officedocument.presentationml.tag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  <p:sldMasterId id="2147483680" r:id="rId3"/>
  </p:sldMasterIdLst>
  <p:notesMasterIdLst>
    <p:notesMasterId r:id="rId71"/>
  </p:notesMasterIdLst>
  <p:sldIdLst>
    <p:sldId id="480" r:id="rId4"/>
    <p:sldId id="303" r:id="rId5"/>
    <p:sldId id="609" r:id="rId6"/>
    <p:sldId id="590" r:id="rId7"/>
    <p:sldId id="1047" r:id="rId8"/>
    <p:sldId id="1114" r:id="rId9"/>
    <p:sldId id="1132" r:id="rId10"/>
    <p:sldId id="1134" r:id="rId11"/>
    <p:sldId id="1135" r:id="rId12"/>
    <p:sldId id="1115" r:id="rId13"/>
    <p:sldId id="1136" r:id="rId14"/>
    <p:sldId id="1116" r:id="rId15"/>
    <p:sldId id="1137" r:id="rId16"/>
    <p:sldId id="1138" r:id="rId17"/>
    <p:sldId id="1117" r:id="rId18"/>
    <p:sldId id="1139" r:id="rId19"/>
    <p:sldId id="1140" r:id="rId20"/>
    <p:sldId id="1118" r:id="rId21"/>
    <p:sldId id="1096" r:id="rId22"/>
    <p:sldId id="1097" r:id="rId23"/>
    <p:sldId id="1098" r:id="rId24"/>
    <p:sldId id="1099" r:id="rId25"/>
    <p:sldId id="1100" r:id="rId26"/>
    <p:sldId id="1101" r:id="rId27"/>
    <p:sldId id="1102" r:id="rId28"/>
    <p:sldId id="1103" r:id="rId29"/>
    <p:sldId id="1104" r:id="rId30"/>
    <p:sldId id="1105" r:id="rId31"/>
    <p:sldId id="1131" r:id="rId32"/>
    <p:sldId id="1220" r:id="rId33"/>
    <p:sldId id="1221" r:id="rId34"/>
    <p:sldId id="1223" r:id="rId35"/>
    <p:sldId id="1182" r:id="rId36"/>
    <p:sldId id="1183" r:id="rId37"/>
    <p:sldId id="1184" r:id="rId38"/>
    <p:sldId id="1185" r:id="rId39"/>
    <p:sldId id="1186" r:id="rId40"/>
    <p:sldId id="1187" r:id="rId41"/>
    <p:sldId id="1188" r:id="rId42"/>
    <p:sldId id="1189" r:id="rId43"/>
    <p:sldId id="1190" r:id="rId44"/>
    <p:sldId id="1191" r:id="rId45"/>
    <p:sldId id="1192" r:id="rId46"/>
    <p:sldId id="1193" r:id="rId47"/>
    <p:sldId id="1194" r:id="rId48"/>
    <p:sldId id="1195" r:id="rId49"/>
    <p:sldId id="1196" r:id="rId50"/>
    <p:sldId id="1197" r:id="rId51"/>
    <p:sldId id="1198" r:id="rId52"/>
    <p:sldId id="1199" r:id="rId53"/>
    <p:sldId id="1200" r:id="rId54"/>
    <p:sldId id="1201" r:id="rId55"/>
    <p:sldId id="1202" r:id="rId56"/>
    <p:sldId id="1203" r:id="rId57"/>
    <p:sldId id="1204" r:id="rId58"/>
    <p:sldId id="1205" r:id="rId59"/>
    <p:sldId id="1206" r:id="rId60"/>
    <p:sldId id="1207" r:id="rId61"/>
    <p:sldId id="1208" r:id="rId62"/>
    <p:sldId id="1209" r:id="rId63"/>
    <p:sldId id="1210" r:id="rId64"/>
    <p:sldId id="1211" r:id="rId65"/>
    <p:sldId id="1212" r:id="rId66"/>
    <p:sldId id="1213" r:id="rId67"/>
    <p:sldId id="1214" r:id="rId68"/>
    <p:sldId id="1215" r:id="rId69"/>
    <p:sldId id="1222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09"/>
            <p14:sldId id="590"/>
            <p14:sldId id="1047"/>
            <p14:sldId id="1114"/>
            <p14:sldId id="1132"/>
            <p14:sldId id="1134"/>
            <p14:sldId id="1135"/>
            <p14:sldId id="1115"/>
            <p14:sldId id="1136"/>
            <p14:sldId id="1116"/>
            <p14:sldId id="1137"/>
            <p14:sldId id="1138"/>
            <p14:sldId id="1117"/>
            <p14:sldId id="1139"/>
            <p14:sldId id="1140"/>
            <p14:sldId id="1118"/>
            <p14:sldId id="1096"/>
            <p14:sldId id="1097"/>
            <p14:sldId id="1098"/>
            <p14:sldId id="1099"/>
            <p14:sldId id="1100"/>
            <p14:sldId id="1101"/>
            <p14:sldId id="1102"/>
            <p14:sldId id="1103"/>
            <p14:sldId id="1104"/>
            <p14:sldId id="1105"/>
            <p14:sldId id="1131"/>
            <p14:sldId id="1220"/>
            <p14:sldId id="1221"/>
            <p14:sldId id="1223"/>
            <p14:sldId id="1182"/>
            <p14:sldId id="1183"/>
            <p14:sldId id="1184"/>
            <p14:sldId id="1185"/>
            <p14:sldId id="1186"/>
            <p14:sldId id="1187"/>
            <p14:sldId id="1188"/>
            <p14:sldId id="1189"/>
            <p14:sldId id="1190"/>
            <p14:sldId id="1191"/>
            <p14:sldId id="1192"/>
            <p14:sldId id="1193"/>
            <p14:sldId id="1194"/>
            <p14:sldId id="1195"/>
            <p14:sldId id="1196"/>
            <p14:sldId id="1197"/>
            <p14:sldId id="1198"/>
            <p14:sldId id="1199"/>
            <p14:sldId id="1200"/>
            <p14:sldId id="1201"/>
            <p14:sldId id="1202"/>
            <p14:sldId id="1203"/>
            <p14:sldId id="1204"/>
            <p14:sldId id="1205"/>
            <p14:sldId id="1206"/>
            <p14:sldId id="1207"/>
            <p14:sldId id="1208"/>
            <p14:sldId id="1209"/>
            <p14:sldId id="1210"/>
            <p14:sldId id="1211"/>
            <p14:sldId id="1212"/>
            <p14:sldId id="1213"/>
            <p14:sldId id="1214"/>
            <p14:sldId id="1215"/>
            <p14:sldId id="1222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84" d="100"/>
          <a:sy n="84" d="100"/>
        </p:scale>
        <p:origin x="58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heme" Target="theme/theme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customXml" Target="../customXml/item2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viewProps" Target="viewProps.xml"/><Relationship Id="rId78" Type="http://schemas.openxmlformats.org/officeDocument/2006/relationships/customXml" Target="../customXml/item3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customXml" Target="../customXml/item1.xml"/><Relationship Id="rId7" Type="http://schemas.openxmlformats.org/officeDocument/2006/relationships/slide" Target="slides/slide4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3-05T22:46:25.29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0918">
    <iact:property name="dataType"/>
    <iact:actionData xml:id="d0">
      <inkml:trace xmlns:inkml="http://www.w3.org/2003/InkML" xml:id="stk0" contextRef="#ctx0" brushRef="#br0">4815 8431 0,'18'0'40,"53"0"-30,-18 0 5,-18 0-14,35 0 3,-34 0 11,-19 0-10,19 0 5,34 0-5,-17 0 0,18 0 12,87 0-16,-34 0 10,52 0-6,1 0 5,-1 0-3,-53 0 3,-17 0 2,88 0-11,-17 0 8,-36 0-4,0 0 7,-71 0-7,36 0 6,-35 0-3,52 0 4,-70 0-11,18 0 9,-1 0-1,-52 0-4,53 0 5,-1 0-5,36 0 7,17 0-7,-52 0 6,88 0-6,-53 0 6,70 0-4,-70 0 2,0 0-4,-1 0 10,1 0-10,-35 0 2,35 0 0,17 0 2,-52 0-4,35 0 6,70 0-6,-53 0 6,107 0-5,-54 0 3,36 0-4,-1 0 6,19 0-2,-54 0-4,53 0 5,18 0 0,36 0-2,-54 0-2,-17 0 4,-1 0-5,-34 0 5,-1 0-5,-53 0 6,-17 0-6,71 0 5,-71 0-1,35 0-2,-18 0 2,-70 0-4,70 0 6,-52 0-6,-18 0 6,18 0-6,-36 0 6,-18 0-4,54 0 2,0 0-4,34 0 6,-34 0-6,35 0 6,17 0-6,54 0 6,-54 0-6,18 0 6,71 0-1,-124 0-5,53 0 5,-17 0-3,-1 0 0,-52 0 3,35 0-5,-36 0 5,-17 0-5,35 0 6,18 0-6,-88 0 6,52 0-4,1 0 2,-54 0-2,54 0 1,-36 0 2,18 0-4,18 0-1,-36 0 7,-17 0-7,17 0 6,35 0 26,-52 0-34,53 0 3,-1 0 4,36 0-2,18 0-1,52 0-2,-35 0 6,35 0-2,-17 0-5,-53 0 13,-35 0-16,-1 0 9,-52 0-5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DA18FF-09AB-534E-BCD5-8E9C52E261E8}" type="slidenum">
              <a:rPr lang="en-AU" smtClean="0"/>
              <a:pPr>
                <a:defRPr/>
              </a:pPr>
              <a:t>21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125756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6033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6546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2647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22B01FC6-699F-49B7-8F9C-25701234B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B3117957-4102-4152-9511-6A2D8452F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B761CE8-5ACF-4086-B319-DF28CF610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2E2123DC-DFBA-4B53-859F-D576C850A326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2171649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D011C0F4-A3D7-43F1-BAEF-9F4DBE6C7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58583683-79E4-4784-ABE4-70446FD5D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FA437EA-A9A6-4B5C-B95E-437257CE3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8664E48-8EBF-45D4-86A6-5BE608535861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6105158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EE064036-A042-4113-975C-D76A3649A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9B147E8E-F86A-4774-8D73-6FE3C77D3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64EEA2EB-317C-4B1E-B1C8-0E0FC2C81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86ED179D-0692-4F36-8F87-24A7D81E41EB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41332953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8217" y="1143000"/>
            <a:ext cx="5444067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484" y="1143000"/>
            <a:ext cx="5444067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A7971844-4CB4-4ECB-9E1C-A3DF3AF7B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EBAC8536-041E-402E-A442-25C4A80B7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44090ABC-BA65-4379-91B6-854FBE197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0C8406F3-FDF8-41E1-AD13-82948F2FCA49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1152127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1859B0-126F-4BFF-B699-BE2C69117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B6A513-321A-4EA0-AE52-91FAD8FD9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8DDFD-33AF-4D51-A783-6BF653EA3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C40B3D3-437E-4EF5-8B9B-4613008D4C09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411353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6">
            <a:extLst>
              <a:ext uri="{FF2B5EF4-FFF2-40B4-BE49-F238E27FC236}">
                <a16:creationId xmlns:a16="http://schemas.microsoft.com/office/drawing/2014/main" id="{4A136CB0-DB4A-456D-8188-F53955535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oter Placeholder 7">
            <a:extLst>
              <a:ext uri="{FF2B5EF4-FFF2-40B4-BE49-F238E27FC236}">
                <a16:creationId xmlns:a16="http://schemas.microsoft.com/office/drawing/2014/main" id="{B61944C8-6F59-4CE6-91A8-8DE1B11B2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lide Number Placeholder 8">
            <a:extLst>
              <a:ext uri="{FF2B5EF4-FFF2-40B4-BE49-F238E27FC236}">
                <a16:creationId xmlns:a16="http://schemas.microsoft.com/office/drawing/2014/main" id="{BD66B6DA-5BBB-4267-A1CA-1AB7006C7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B3762368-7041-4862-85B1-46B2CE22961F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2897982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6">
            <a:extLst>
              <a:ext uri="{FF2B5EF4-FFF2-40B4-BE49-F238E27FC236}">
                <a16:creationId xmlns:a16="http://schemas.microsoft.com/office/drawing/2014/main" id="{1CC76518-94F5-430B-8269-487369ED6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7">
            <a:extLst>
              <a:ext uri="{FF2B5EF4-FFF2-40B4-BE49-F238E27FC236}">
                <a16:creationId xmlns:a16="http://schemas.microsoft.com/office/drawing/2014/main" id="{61D03084-C5B2-4825-80A0-9C8CF8CD2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lide Number Placeholder 8">
            <a:extLst>
              <a:ext uri="{FF2B5EF4-FFF2-40B4-BE49-F238E27FC236}">
                <a16:creationId xmlns:a16="http://schemas.microsoft.com/office/drawing/2014/main" id="{60C2E84D-775D-40F9-AF46-5C2567F4A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A54C5D0A-68C6-4F5E-8CA4-09CFA6B2E277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2977465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560DB81E-E90B-415B-8CEB-3AD41C913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948A6511-7667-462C-AB86-CB62951BA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D7A10B0C-2780-4D92-A33E-15513B7CB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E5FE8911-AB9F-4C99-AEC6-0A0FC62501BF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7087239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DE2E6433-A668-4571-8366-99B3FC5B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FD44604E-C32E-4096-B1BF-25ADE7A2E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04170D21-281D-43C0-9E15-4498BD3C7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989B355-62F4-4B95-9A45-052A9753D3A6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1488263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5AD772FD-3338-4EDA-AD8B-5BF72CD2F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29F2BB22-BFF5-4FB2-B7D4-11CF281F4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0227B879-3707-4624-A2EA-7AA1989D6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74B62A1-22B8-42FD-9E04-8138F77E95EA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8094386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58251" y="152400"/>
            <a:ext cx="2781300" cy="6172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0" y="152400"/>
            <a:ext cx="8147051" cy="6172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71E59568-71B5-40E4-820C-9A24BD1C5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0578E8C8-960B-4B8D-8F0A-66346630A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D4559B14-3CDC-4C94-A4A1-C6E75B4B3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125B7742-315A-4223-A578-4A01A42EE72E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6750047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1040533" cy="533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48217" y="1143000"/>
            <a:ext cx="5444067" cy="518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484" y="1143000"/>
            <a:ext cx="5444067" cy="518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5EC695CA-D314-40D9-A89D-EB35F49A1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9EDD70CF-0016-4814-B9EA-199B604CD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2A0872A6-FCE4-442D-974F-9A0EF4954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9EA7EB2A-6236-4A15-9E28-8DA517D22E33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42916893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1040533" cy="533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48217" y="1143000"/>
            <a:ext cx="5444067" cy="518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5484" y="1143000"/>
            <a:ext cx="5444067" cy="2514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5484" y="3810000"/>
            <a:ext cx="5444067" cy="2514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6">
            <a:extLst>
              <a:ext uri="{FF2B5EF4-FFF2-40B4-BE49-F238E27FC236}">
                <a16:creationId xmlns:a16="http://schemas.microsoft.com/office/drawing/2014/main" id="{502A3E25-37E2-4EBF-AA00-20427AD6B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7">
            <a:extLst>
              <a:ext uri="{FF2B5EF4-FFF2-40B4-BE49-F238E27FC236}">
                <a16:creationId xmlns:a16="http://schemas.microsoft.com/office/drawing/2014/main" id="{3D181E6C-6CD9-453F-9DFC-071F945A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Slide Number Placeholder 8">
            <a:extLst>
              <a:ext uri="{FF2B5EF4-FFF2-40B4-BE49-F238E27FC236}">
                <a16:creationId xmlns:a16="http://schemas.microsoft.com/office/drawing/2014/main" id="{8EC058AC-8AA5-4208-8257-0025469E5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5A323DAB-C2B0-4648-82BD-93DD305D8B00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9176488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625995" y="5079369"/>
            <a:ext cx="5758807" cy="384175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6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25995" y="5399365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25995" y="5719361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723" y="3829649"/>
            <a:ext cx="7900328" cy="398668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667" baseline="0">
                <a:solidFill>
                  <a:schemeClr val="bg2"/>
                </a:solidFill>
                <a:latin typeface="+mj-lt"/>
              </a:defRPr>
            </a:lvl1pPr>
            <a:lvl2pPr marL="406365" indent="0">
              <a:buNone/>
              <a:defRPr/>
            </a:lvl2pPr>
            <a:lvl3pPr marL="569854" indent="0">
              <a:buNone/>
              <a:defRPr/>
            </a:lvl3pPr>
            <a:lvl4pPr marL="688908" indent="0">
              <a:buNone/>
              <a:defRPr/>
            </a:lvl4pPr>
            <a:lvl5pPr marL="801608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567687" y="3067667"/>
            <a:ext cx="7940684" cy="85964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8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656167" y="527051"/>
            <a:ext cx="1062565" cy="565151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9196630"/>
      </p:ext>
    </p:extLst>
  </p:cSld>
  <p:clrMapOvr>
    <a:masterClrMapping/>
  </p:clrMapOvr>
  <p:transition spd="slow">
    <p:wipe/>
  </p:transition>
  <p:extLst mod="1">
    <p:ext uri="{DCECCB84-F9BA-43D5-87BE-67443E8EF086}">
      <p15:sldGuideLst xmlns:p15="http://schemas.microsoft.com/office/powerpoint/2012/main">
        <p15:guide id="1" orient="horz" pos="228">
          <p15:clr>
            <a:srgbClr val="FBAE40"/>
          </p15:clr>
        </p15:guide>
        <p15:guide id="2" pos="360">
          <p15:clr>
            <a:srgbClr val="FBAE40"/>
          </p15:clr>
        </p15:guide>
        <p15:guide id="3" orient="horz" pos="518">
          <p15:clr>
            <a:srgbClr val="FBAE40"/>
          </p15:clr>
        </p15:guide>
        <p15:guide id="4" pos="812">
          <p15:clr>
            <a:srgbClr val="FBAE40"/>
          </p15:clr>
        </p15:guide>
        <p15:guide id="5" pos="31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625995" y="5079369"/>
            <a:ext cx="5758807" cy="384175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600" b="0" i="0">
                <a:solidFill>
                  <a:schemeClr val="accent1"/>
                </a:solidFill>
                <a:latin typeface="+mn-lt"/>
                <a:cs typeface="CiscoSans"/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25995" y="5399365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25995" y="5719361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656167" y="527051"/>
            <a:ext cx="1062565" cy="565151"/>
            <a:chOff x="310" y="249"/>
            <a:chExt cx="502" cy="267"/>
          </a:xfrm>
          <a:solidFill>
            <a:srgbClr val="004C69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723" y="3829649"/>
            <a:ext cx="7900328" cy="398668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667" baseline="0">
                <a:solidFill>
                  <a:schemeClr val="accent1"/>
                </a:solidFill>
                <a:latin typeface="+mj-lt"/>
              </a:defRPr>
            </a:lvl1pPr>
            <a:lvl2pPr marL="406365" indent="0">
              <a:buNone/>
              <a:defRPr/>
            </a:lvl2pPr>
            <a:lvl3pPr marL="569854" indent="0">
              <a:buNone/>
              <a:defRPr/>
            </a:lvl3pPr>
            <a:lvl4pPr marL="688908" indent="0">
              <a:buNone/>
              <a:defRPr/>
            </a:lvl4pPr>
            <a:lvl5pPr marL="801608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567687" y="3067667"/>
            <a:ext cx="7940684" cy="85964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800" b="0" i="0" spc="0" baseline="0">
                <a:solidFill>
                  <a:schemeClr val="accent1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64015188"/>
      </p:ext>
    </p:extLst>
  </p:cSld>
  <p:clrMapOvr>
    <a:masterClrMapping/>
  </p:clrMapOvr>
  <p:transition spd="slow">
    <p:wipe/>
  </p:transition>
  <p:extLst mod="1">
    <p:ext uri="{DCECCB84-F9BA-43D5-87BE-67443E8EF086}">
      <p15:sldGuideLst xmlns:p15="http://schemas.microsoft.com/office/powerpoint/2012/main">
        <p15:guide id="1" orient="horz" pos="228">
          <p15:clr>
            <a:srgbClr val="FBAE40"/>
          </p15:clr>
        </p15:guide>
        <p15:guide id="2" pos="360">
          <p15:clr>
            <a:srgbClr val="FBAE40"/>
          </p15:clr>
        </p15:guide>
        <p15:guide id="3" orient="horz" pos="518">
          <p15:clr>
            <a:srgbClr val="FBAE40"/>
          </p15:clr>
        </p15:guide>
        <p15:guide id="4" pos="812">
          <p15:clr>
            <a:srgbClr val="FBAE40"/>
          </p15:clr>
        </p15:guide>
        <p15:guide id="5" pos="31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625995" y="5079369"/>
            <a:ext cx="5758807" cy="384175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6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25995" y="5399365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25995" y="5719361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656167" y="527051"/>
            <a:ext cx="1062565" cy="565151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723" y="3829649"/>
            <a:ext cx="7900328" cy="398668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667" baseline="0">
                <a:solidFill>
                  <a:schemeClr val="bg2"/>
                </a:solidFill>
                <a:latin typeface="+mj-lt"/>
              </a:defRPr>
            </a:lvl1pPr>
            <a:lvl2pPr marL="406365" indent="0">
              <a:buNone/>
              <a:defRPr/>
            </a:lvl2pPr>
            <a:lvl3pPr marL="569854" indent="0">
              <a:buNone/>
              <a:defRPr/>
            </a:lvl3pPr>
            <a:lvl4pPr marL="688908" indent="0">
              <a:buNone/>
              <a:defRPr/>
            </a:lvl4pPr>
            <a:lvl5pPr marL="801608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567687" y="3067667"/>
            <a:ext cx="7940684" cy="85964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8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80634310"/>
      </p:ext>
    </p:extLst>
  </p:cSld>
  <p:clrMapOvr>
    <a:masterClrMapping/>
  </p:clrMapOvr>
  <p:transition spd="slow">
    <p:wipe/>
  </p:transition>
  <p:extLst mod="1">
    <p:ext uri="{DCECCB84-F9BA-43D5-87BE-67443E8EF086}">
      <p15:sldGuideLst xmlns:p15="http://schemas.microsoft.com/office/powerpoint/2012/main">
        <p15:guide id="1" orient="horz" pos="228">
          <p15:clr>
            <a:srgbClr val="FBAE40"/>
          </p15:clr>
        </p15:guide>
        <p15:guide id="2" pos="360">
          <p15:clr>
            <a:srgbClr val="FBAE40"/>
          </p15:clr>
        </p15:guide>
        <p15:guide id="3" orient="horz" pos="518">
          <p15:clr>
            <a:srgbClr val="FBAE40"/>
          </p15:clr>
        </p15:guide>
        <p15:guide id="4" pos="812">
          <p15:clr>
            <a:srgbClr val="FBAE40"/>
          </p15:clr>
        </p15:guide>
        <p15:guide id="5" pos="31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Seg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555233" y="1220545"/>
            <a:ext cx="10130723" cy="342659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6133" b="0" i="0" spc="0" baseline="0">
                <a:solidFill>
                  <a:schemeClr val="accent5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ltGray">
          <a:xfrm>
            <a:off x="11354627" y="6323876"/>
            <a:ext cx="290868" cy="206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82115" tIns="41056" rIns="82115" bIns="41056" anchor="b">
            <a:spAutoFit/>
          </a:bodyPr>
          <a:lstStyle/>
          <a:p>
            <a:pPr marL="0" marR="0" lvl="0" indent="0" algn="r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E46DC-7EF6-4EA2-B285-14272867D133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38C6F4">
                    <a:lumMod val="50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pPr marL="0" marR="0" lvl="0" indent="0" algn="r" defTabSz="8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38C6F4">
                  <a:lumMod val="50000"/>
                </a:srgbClr>
              </a:solidFill>
              <a:effectLst/>
              <a:uLnTx/>
              <a:uFillTx/>
              <a:latin typeface="Arial"/>
              <a:ea typeface="ＭＳ Ｐゴシック" pitchFamily="34" charset="-128"/>
              <a:cs typeface="CiscoSans Thin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ltGray">
          <a:xfrm>
            <a:off x="7823344" y="6322205"/>
            <a:ext cx="3544024" cy="20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115" tIns="41056" rIns="82115" bIns="41056" anchor="b">
            <a:spAutoFit/>
          </a:bodyPr>
          <a:lstStyle/>
          <a:p>
            <a:pPr marL="0" marR="0" lvl="0" indent="0" algn="l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38C6F4">
                    <a:lumMod val="50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677386" y="6286929"/>
            <a:ext cx="453676" cy="241299"/>
            <a:chOff x="310" y="249"/>
            <a:chExt cx="502" cy="267"/>
          </a:xfrm>
          <a:solidFill>
            <a:srgbClr val="086D8E"/>
          </a:solidFill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0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3559652"/>
      </p:ext>
    </p:extLst>
  </p:cSld>
  <p:clrMapOvr>
    <a:masterClrMapping/>
  </p:clrMapOvr>
  <p:transition spd="slow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2883" y="1797051"/>
            <a:ext cx="11040076" cy="4098595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380910" marR="0" indent="-380910" algn="ctr" defTabSz="60945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667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583688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446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428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Oval 11"/>
          <p:cNvSpPr/>
          <p:nvPr/>
        </p:nvSpPr>
        <p:spPr>
          <a:xfrm>
            <a:off x="767480" y="3403400"/>
            <a:ext cx="931499" cy="931499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67480" y="1902143"/>
            <a:ext cx="931499" cy="931499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67480" y="4870791"/>
            <a:ext cx="931499" cy="931499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srgbClr val="049FD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820333" y="1910030"/>
            <a:ext cx="7298267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820333" y="3410391"/>
            <a:ext cx="7298267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820333" y="4870791"/>
            <a:ext cx="7298267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767480" y="3403401"/>
            <a:ext cx="931499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5333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767481" y="4868187"/>
            <a:ext cx="931499" cy="924508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5333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767480" y="1902998"/>
            <a:ext cx="931499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5333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2566474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Oval 11"/>
          <p:cNvSpPr/>
          <p:nvPr/>
        </p:nvSpPr>
        <p:spPr>
          <a:xfrm>
            <a:off x="767482" y="2639092"/>
            <a:ext cx="619753" cy="619753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67481" y="1771904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67482" y="3503262"/>
            <a:ext cx="619753" cy="619753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563179" y="1779790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563180" y="2646082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563180" y="3503262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767482" y="1770029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767482" y="2639091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767484" y="3500658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767484" y="4366109"/>
            <a:ext cx="619753" cy="619753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563181" y="4366109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767485" y="4363505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767485" y="5228956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563183" y="5228955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767486" y="5226351"/>
            <a:ext cx="619753" cy="615103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391311663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2" name="Oval 41"/>
          <p:cNvSpPr/>
          <p:nvPr/>
        </p:nvSpPr>
        <p:spPr>
          <a:xfrm>
            <a:off x="767482" y="2639092"/>
            <a:ext cx="619753" cy="619753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767481" y="1771904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767482" y="3503262"/>
            <a:ext cx="619753" cy="619753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5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563179" y="1779790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6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563180" y="2646082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563180" y="3503262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767482" y="1770029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49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767482" y="2639091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50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767484" y="3500658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767484" y="4366109"/>
            <a:ext cx="619753" cy="619753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2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563182" y="4366109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767485" y="4363505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767485" y="5228956"/>
            <a:ext cx="619753" cy="619753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5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563183" y="5228955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767486" y="5226351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  <p:sp>
        <p:nvSpPr>
          <p:cNvPr id="57" name="Oval 56"/>
          <p:cNvSpPr/>
          <p:nvPr/>
        </p:nvSpPr>
        <p:spPr>
          <a:xfrm>
            <a:off x="5886102" y="2644113"/>
            <a:ext cx="619753" cy="619753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886101" y="1776925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5886102" y="3508284"/>
            <a:ext cx="619753" cy="619753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0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6681799" y="1784811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1" name="Text Placeholder 17"/>
          <p:cNvSpPr>
            <a:spLocks noGrp="1"/>
          </p:cNvSpPr>
          <p:nvPr>
            <p:ph type="body" sz="quarter" idx="24"/>
          </p:nvPr>
        </p:nvSpPr>
        <p:spPr>
          <a:xfrm>
            <a:off x="6681800" y="2651103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Text Placeholder 17"/>
          <p:cNvSpPr>
            <a:spLocks noGrp="1"/>
          </p:cNvSpPr>
          <p:nvPr>
            <p:ph type="body" sz="quarter" idx="25"/>
          </p:nvPr>
        </p:nvSpPr>
        <p:spPr>
          <a:xfrm>
            <a:off x="6681800" y="3508283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Text Placeholder 17"/>
          <p:cNvSpPr>
            <a:spLocks noGrp="1"/>
          </p:cNvSpPr>
          <p:nvPr>
            <p:ph type="body" sz="quarter" idx="26" hasCustomPrompt="1"/>
          </p:nvPr>
        </p:nvSpPr>
        <p:spPr>
          <a:xfrm>
            <a:off x="5886102" y="1775050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6</a:t>
            </a:r>
          </a:p>
        </p:txBody>
      </p:sp>
      <p:sp>
        <p:nvSpPr>
          <p:cNvPr id="64" name="Text Placeholder 17"/>
          <p:cNvSpPr>
            <a:spLocks noGrp="1"/>
          </p:cNvSpPr>
          <p:nvPr>
            <p:ph type="body" sz="quarter" idx="27" hasCustomPrompt="1"/>
          </p:nvPr>
        </p:nvSpPr>
        <p:spPr>
          <a:xfrm>
            <a:off x="5886102" y="2644113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7</a:t>
            </a:r>
          </a:p>
        </p:txBody>
      </p:sp>
      <p:sp>
        <p:nvSpPr>
          <p:cNvPr id="65" name="Text Placeholder 17"/>
          <p:cNvSpPr>
            <a:spLocks noGrp="1"/>
          </p:cNvSpPr>
          <p:nvPr>
            <p:ph type="body" sz="quarter" idx="28" hasCustomPrompt="1"/>
          </p:nvPr>
        </p:nvSpPr>
        <p:spPr>
          <a:xfrm>
            <a:off x="5886104" y="3505679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8</a:t>
            </a:r>
          </a:p>
        </p:txBody>
      </p:sp>
      <p:sp>
        <p:nvSpPr>
          <p:cNvPr id="66" name="Oval 65"/>
          <p:cNvSpPr/>
          <p:nvPr/>
        </p:nvSpPr>
        <p:spPr>
          <a:xfrm>
            <a:off x="5886104" y="4371130"/>
            <a:ext cx="619753" cy="619753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7" name="Text Placeholder 17"/>
          <p:cNvSpPr>
            <a:spLocks noGrp="1"/>
          </p:cNvSpPr>
          <p:nvPr>
            <p:ph type="body" sz="quarter" idx="29"/>
          </p:nvPr>
        </p:nvSpPr>
        <p:spPr>
          <a:xfrm>
            <a:off x="6681801" y="4371130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8" name="Text Placeholder 17"/>
          <p:cNvSpPr>
            <a:spLocks noGrp="1"/>
          </p:cNvSpPr>
          <p:nvPr>
            <p:ph type="body" sz="quarter" idx="30" hasCustomPrompt="1"/>
          </p:nvPr>
        </p:nvSpPr>
        <p:spPr>
          <a:xfrm>
            <a:off x="5886105" y="4368526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9</a:t>
            </a:r>
          </a:p>
        </p:txBody>
      </p:sp>
      <p:sp>
        <p:nvSpPr>
          <p:cNvPr id="69" name="Oval 68"/>
          <p:cNvSpPr/>
          <p:nvPr/>
        </p:nvSpPr>
        <p:spPr>
          <a:xfrm>
            <a:off x="5886105" y="5233977"/>
            <a:ext cx="619753" cy="619753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0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6681803" y="5233977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1" name="Text Placeholder 17"/>
          <p:cNvSpPr>
            <a:spLocks noGrp="1"/>
          </p:cNvSpPr>
          <p:nvPr>
            <p:ph type="body" sz="quarter" idx="32" hasCustomPrompt="1"/>
          </p:nvPr>
        </p:nvSpPr>
        <p:spPr>
          <a:xfrm>
            <a:off x="5886106" y="5231373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512689462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"/>
            <a:ext cx="12191999" cy="6887832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995059" y="2839808"/>
            <a:ext cx="2157259" cy="1147389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7780387"/>
      </p:ext>
    </p:extLst>
  </p:cSld>
  <p:clrMapOvr>
    <a:masterClrMapping/>
  </p:clrMapOvr>
  <p:transition spd="slow"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995059" y="2839808"/>
            <a:ext cx="2157259" cy="1147389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97845"/>
      </p:ext>
    </p:extLst>
  </p:cSld>
  <p:clrMapOvr>
    <a:masterClrMapping/>
  </p:clrMapOvr>
  <p:transition spd="slow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995059" y="2839808"/>
            <a:ext cx="2157259" cy="1147389"/>
            <a:chOff x="310" y="249"/>
            <a:chExt cx="502" cy="267"/>
          </a:xfrm>
          <a:solidFill>
            <a:schemeClr val="accent1">
              <a:lumMod val="75000"/>
            </a:schemeClr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3992623"/>
      </p:ext>
    </p:extLst>
  </p:cSld>
  <p:clrMapOvr>
    <a:masterClrMapping/>
  </p:clrMapOvr>
  <p:transition spd="slow"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1225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95" r:id="rId15"/>
    <p:sldLayoutId id="214748372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1D03D88-203D-4D90-A5F8-3075BB602D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08000" y="152400"/>
            <a:ext cx="11040533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C337DF7-7AE7-4A85-9AB5-C075431783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48218" y="1143000"/>
            <a:ext cx="11091333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 Third Level</a:t>
            </a:r>
          </a:p>
        </p:txBody>
      </p:sp>
      <p:grpSp>
        <p:nvGrpSpPr>
          <p:cNvPr id="1028" name="Group 16">
            <a:extLst>
              <a:ext uri="{FF2B5EF4-FFF2-40B4-BE49-F238E27FC236}">
                <a16:creationId xmlns:a16="http://schemas.microsoft.com/office/drawing/2014/main" id="{79A345F1-6B59-44A5-A4AB-70C24FF0D87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6400" y="838200"/>
            <a:ext cx="11379200" cy="152400"/>
            <a:chOff x="264" y="788"/>
            <a:chExt cx="5232" cy="124"/>
          </a:xfrm>
        </p:grpSpPr>
        <p:sp>
          <p:nvSpPr>
            <p:cNvPr id="1032" name="Rectangle 17">
              <a:extLst>
                <a:ext uri="{FF2B5EF4-FFF2-40B4-BE49-F238E27FC236}">
                  <a16:creationId xmlns:a16="http://schemas.microsoft.com/office/drawing/2014/main" id="{BD383B36-B313-4AA9-9734-0C1E41612B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" y="788"/>
              <a:ext cx="5232" cy="61"/>
            </a:xfrm>
            <a:prstGeom prst="rect">
              <a:avLst/>
            </a:prstGeom>
            <a:gradFill rotWithShape="0">
              <a:gsLst>
                <a:gs pos="0">
                  <a:srgbClr val="0E9BBA"/>
                </a:gs>
                <a:gs pos="50000">
                  <a:srgbClr val="12C2E9"/>
                </a:gs>
                <a:gs pos="100000">
                  <a:srgbClr val="0E9BBA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14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033" name="Rectangle 18">
              <a:extLst>
                <a:ext uri="{FF2B5EF4-FFF2-40B4-BE49-F238E27FC236}">
                  <a16:creationId xmlns:a16="http://schemas.microsoft.com/office/drawing/2014/main" id="{D2E097D8-70EE-4739-BF27-511BF22A60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" y="881"/>
              <a:ext cx="5232" cy="31"/>
            </a:xfrm>
            <a:prstGeom prst="rect">
              <a:avLst/>
            </a:prstGeom>
            <a:gradFill rotWithShape="0">
              <a:gsLst>
                <a:gs pos="0">
                  <a:srgbClr val="B200B2"/>
                </a:gs>
                <a:gs pos="50000">
                  <a:srgbClr val="FF00FF"/>
                </a:gs>
                <a:gs pos="100000">
                  <a:srgbClr val="B200B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14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BAA8FC-8B9A-4F89-B53E-DA8A780610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B32BAC-A326-4F1C-931E-786ECA1439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64000" y="6356351"/>
            <a:ext cx="416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03D021-AF87-4F25-983B-0FADEE5452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4E630134-C3B3-4B59-A84B-52E65CCBE6D9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143698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hf hdr="0" ftr="0" dt="0"/>
  <p:txStyles>
    <p:titleStyle>
      <a:lvl1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2pPr>
      <a:lvl3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3pPr>
      <a:lvl4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4pPr>
      <a:lvl5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5pPr>
      <a:lvl6pPr marL="4572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6pPr>
      <a:lvl7pPr marL="9144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7pPr>
      <a:lvl8pPr marL="13716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8pPr>
      <a:lvl9pPr marL="18288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9pPr>
    </p:titleStyle>
    <p:bodyStyle>
      <a:lvl1pPr marL="292100" indent="-292100" algn="l" rtl="0" eaLnBrk="0" fontAlgn="base" hangingPunct="0">
        <a:spcBef>
          <a:spcPct val="10000"/>
        </a:spcBef>
        <a:spcAft>
          <a:spcPts val="400"/>
        </a:spcAft>
        <a:buClr>
          <a:srgbClr val="0C7B9C"/>
        </a:buClr>
        <a:buSzPct val="75000"/>
        <a:buFont typeface="Monotype Sort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0100" indent="-342900" algn="l" rtl="0" eaLnBrk="0" fontAlgn="base" hangingPunct="0">
        <a:spcBef>
          <a:spcPct val="10000"/>
        </a:spcBef>
        <a:spcAft>
          <a:spcPts val="400"/>
        </a:spcAft>
        <a:buClr>
          <a:srgbClr val="0C7B9C"/>
        </a:buClr>
        <a:buSzPct val="100000"/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</a:defRPr>
      </a:lvl2pPr>
      <a:lvl3pPr marL="914400" algn="l" rtl="0" eaLnBrk="0" fontAlgn="base" hangingPunct="0">
        <a:spcBef>
          <a:spcPct val="10000"/>
        </a:spcBef>
        <a:spcAft>
          <a:spcPts val="400"/>
        </a:spcAft>
        <a:buClr>
          <a:srgbClr val="0C7B9C"/>
        </a:buClr>
        <a:buSzPct val="70000"/>
        <a:buFont typeface="Wingdings" panose="05000000000000000000" pitchFamily="2" charset="2"/>
        <a:buChar char="u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5"/>
          <p:cNvSpPr>
            <a:spLocks noGrp="1"/>
          </p:cNvSpPr>
          <p:nvPr>
            <p:ph type="title"/>
          </p:nvPr>
        </p:nvSpPr>
        <p:spPr bwMode="auto">
          <a:xfrm>
            <a:off x="584200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Title Goes Here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ltGray">
          <a:xfrm>
            <a:off x="11354627" y="6323876"/>
            <a:ext cx="290868" cy="206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82115" tIns="41056" rIns="82115" bIns="41056" anchor="b">
            <a:spAutoFit/>
          </a:bodyPr>
          <a:lstStyle/>
          <a:p>
            <a:pPr marL="0" marR="0" lvl="0" indent="0" algn="r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E46DC-7EF6-4EA2-B285-14272867D133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lumMod val="85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pPr marL="0" marR="0" lvl="0" indent="0" algn="r" defTabSz="8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85000"/>
                </a:srgbClr>
              </a:solidFill>
              <a:effectLst/>
              <a:uLnTx/>
              <a:uFillTx/>
              <a:latin typeface="Arial"/>
              <a:ea typeface="ＭＳ Ｐゴシック" pitchFamily="34" charset="-128"/>
              <a:cs typeface="CiscoSans Thin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ltGray">
          <a:xfrm>
            <a:off x="7823344" y="6322205"/>
            <a:ext cx="3544024" cy="20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115" tIns="41056" rIns="82115" bIns="41056" anchor="b">
            <a:spAutoFit/>
          </a:bodyPr>
          <a:lstStyle/>
          <a:p>
            <a:pPr marL="0" marR="0" lvl="0" indent="0" algn="l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85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677386" y="6286929"/>
            <a:ext cx="453676" cy="241299"/>
            <a:chOff x="310" y="249"/>
            <a:chExt cx="502" cy="267"/>
          </a:xfrm>
          <a:solidFill>
            <a:schemeClr val="accent5"/>
          </a:solidFill>
        </p:grpSpPr>
        <p:sp>
          <p:nvSpPr>
            <p:cNvPr id="7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9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0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5708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4" r:id="rId13"/>
  </p:sldLayoutIdLst>
  <p:transition spd="slow">
    <p:wipe/>
  </p:transition>
  <p:txStyles>
    <p:titleStyle>
      <a:lvl1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lang="en-US" sz="4267" kern="1200" dirty="0">
          <a:solidFill>
            <a:schemeClr val="accent4"/>
          </a:solidFill>
          <a:latin typeface="+mj-lt"/>
          <a:ea typeface="ＭＳ Ｐゴシック" charset="0"/>
          <a:cs typeface="CiscoSans"/>
        </a:defRPr>
      </a:lvl1pPr>
      <a:lvl2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2pPr>
      <a:lvl3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3pPr>
      <a:lvl4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4pPr>
      <a:lvl5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5pPr>
      <a:lvl6pPr marL="609585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6pPr>
      <a:lvl7pPr marL="1219170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7pPr>
      <a:lvl8pPr marL="1828754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8pPr>
      <a:lvl9pPr marL="2438339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9pPr>
    </p:titleStyle>
    <p:bodyStyle>
      <a:lvl1pPr marL="226478" indent="-226478" algn="l" defTabSz="912261" rtl="0" eaLnBrk="1" fontAlgn="base" hangingPunct="1">
        <a:lnSpc>
          <a:spcPct val="95000"/>
        </a:lnSpc>
        <a:spcBef>
          <a:spcPts val="1433"/>
        </a:spcBef>
        <a:spcAft>
          <a:spcPct val="0"/>
        </a:spcAft>
        <a:buClr>
          <a:schemeClr val="tx2"/>
        </a:buClr>
        <a:buSzPct val="90000"/>
        <a:buFont typeface="Arial" charset="0"/>
        <a:buChar char="•"/>
        <a:defRPr lang="en-US" sz="20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1pPr>
      <a:lvl2pPr marL="478355" indent="-287859" algn="l" defTabSz="912261" rtl="0" eaLnBrk="1" fontAlgn="base" hangingPunct="1">
        <a:lnSpc>
          <a:spcPct val="95000"/>
        </a:lnSpc>
        <a:spcBef>
          <a:spcPts val="800"/>
        </a:spcBef>
        <a:spcAft>
          <a:spcPct val="0"/>
        </a:spcAft>
        <a:buClr>
          <a:schemeClr val="tx2"/>
        </a:buClr>
        <a:buFont typeface="Arial" charset="0"/>
        <a:buChar char="•"/>
        <a:defRPr lang="en-US" sz="1867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2pPr>
      <a:lvl3pPr marL="575719" indent="-226478" algn="l" defTabSz="912261" rtl="0" eaLnBrk="1" fontAlgn="base" hangingPunct="1">
        <a:lnSpc>
          <a:spcPct val="95000"/>
        </a:lnSpc>
        <a:spcBef>
          <a:spcPts val="833"/>
        </a:spcBef>
        <a:spcAft>
          <a:spcPct val="0"/>
        </a:spcAft>
        <a:buFont typeface="Arial" charset="0"/>
        <a:buChar char="•"/>
        <a:defRPr lang="en-US" sz="16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3pPr>
      <a:lvl4pPr marL="670967" indent="-226478" algn="l" defTabSz="912261" rtl="0" eaLnBrk="1" fontAlgn="base" hangingPunct="1">
        <a:lnSpc>
          <a:spcPct val="95000"/>
        </a:lnSpc>
        <a:spcBef>
          <a:spcPts val="833"/>
        </a:spcBef>
        <a:spcAft>
          <a:spcPct val="0"/>
        </a:spcAft>
        <a:buFont typeface="Arial" charset="0"/>
        <a:buChar char="•"/>
        <a:defRPr lang="en-US" sz="1467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4pPr>
      <a:lvl5pPr marL="766214" indent="-226478" algn="l" defTabSz="912261" rtl="0" eaLnBrk="1" fontAlgn="base" hangingPunct="1">
        <a:lnSpc>
          <a:spcPct val="95000"/>
        </a:lnSpc>
        <a:spcBef>
          <a:spcPts val="833"/>
        </a:spcBef>
        <a:spcAft>
          <a:spcPct val="0"/>
        </a:spcAft>
        <a:buFont typeface="Arial" charset="0"/>
        <a:buChar char="•"/>
        <a:defRPr lang="en-US" sz="1467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5pPr>
      <a:lvl6pPr marL="1151779" indent="-228588" algn="l" defTabSz="914346" rtl="0" eaLnBrk="1" latinLnBrk="0" hangingPunct="1">
        <a:spcBef>
          <a:spcPts val="800"/>
        </a:spcBef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247761" indent="-228557" algn="l" defTabSz="914346" rtl="0" eaLnBrk="1" latinLnBrk="0" hangingPunct="1">
        <a:spcBef>
          <a:spcPts val="800"/>
        </a:spcBef>
        <a:buFont typeface="Arial" pitchFamily="34" charset="0"/>
        <a:buChar char="•"/>
        <a:defRPr sz="1067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213" indent="0" algn="l" defTabSz="914346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4" indent="-228588" algn="l" defTabSz="91434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7170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914346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9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4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1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3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9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  <p15:guide id="2" pos="33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101computing.net/mono-alphabetic-substitution-cipher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9.png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11/relationships/inkAction" Target="../ink/inkAction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7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7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7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7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7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7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64.png"/><Relationship Id="rId7" Type="http://schemas.openxmlformats.org/officeDocument/2006/relationships/image" Target="../media/image65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Relationship Id="rId9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Diaa Salama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5910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Cybersecurity </a:t>
            </a:r>
            <a:endParaRPr lang="ar-EG" sz="3600" b="1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Concepts</a:t>
            </a:r>
            <a:endParaRPr lang="en-US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8" y="5104240"/>
            <a:ext cx="6194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FNT625</a:t>
            </a: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 </a:t>
            </a:r>
          </a:p>
          <a:p>
            <a:r>
              <a:rPr lang="en-US" sz="1600" b="1" dirty="0">
                <a:latin typeface="Alexandria" pitchFamily="2" charset="-78"/>
                <a:cs typeface="Alexandria" pitchFamily="2" charset="-78"/>
              </a:rPr>
              <a:t>Classical Encryption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Techniques </a:t>
            </a:r>
            <a:r>
              <a:rPr lang="en-US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(part 2)</a:t>
            </a:r>
            <a:endParaRPr lang="en-US" sz="16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40382" y="-636588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321"/>
    </mc:Choice>
    <mc:Fallback>
      <p:transition spd="slow" advTm="9832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5910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Cybersecurity </a:t>
            </a:r>
            <a:endParaRPr lang="ar-EG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Concepts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08549" y="4832070"/>
            <a:ext cx="43492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FNT625 </a:t>
            </a:r>
            <a:endParaRPr lang="en-US" sz="1600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1600" b="1" dirty="0">
                <a:latin typeface="Alexandria" pitchFamily="2" charset="-78"/>
                <a:cs typeface="Alexandria" pitchFamily="2" charset="-78"/>
              </a:rPr>
              <a:t>Classical Encryption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Techniques</a:t>
            </a:r>
            <a:r>
              <a:rPr 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(part 2)</a:t>
            </a:r>
          </a:p>
          <a:p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Diaa Salama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883"/>
    </mc:Choice>
    <mc:Fallback>
      <p:transition spd="slow" advTm="28883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842D80-A21C-481D-8BBB-E852B8012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8664E48-8EBF-45D4-86A6-5BE608535861}" type="slidenum">
              <a:rPr lang="en-US" altLang="en-US" b="1">
                <a:latin typeface="Arial" panose="020B060402020202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 b="1" dirty="0">
              <a:latin typeface="Arial" panose="020B0604020202020204" pitchFamily="34" charset="0"/>
            </a:endParaRPr>
          </a:p>
        </p:txBody>
      </p:sp>
      <p:pic>
        <p:nvPicPr>
          <p:cNvPr id="6" name="Picture 4" descr="http://www.clker.com/cliparts/e/e/4/f/">
            <a:extLst>
              <a:ext uri="{FF2B5EF4-FFF2-40B4-BE49-F238E27FC236}">
                <a16:creationId xmlns:a16="http://schemas.microsoft.com/office/drawing/2014/main" id="{E46A29D7-9008-4B50-945F-8A1413BDD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194" y="3599816"/>
            <a:ext cx="2114006" cy="211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0E66A9-3341-4690-8FF2-0A84181448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3581401"/>
            <a:ext cx="1981200" cy="24372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095C8F0-5825-4065-AE00-D506976183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653" y="1066800"/>
            <a:ext cx="2862695" cy="2209800"/>
          </a:xfrm>
          <a:prstGeom prst="rect">
            <a:avLst/>
          </a:prstGeom>
        </p:spPr>
      </p:pic>
      <p:pic>
        <p:nvPicPr>
          <p:cNvPr id="9" name="Picture 2" descr="ÙØªÙØ¬Ø© Ø¨Ø­Ø« Ø§ÙØµÙØ± Ø¹Ù âªgif Countdown 10â¬â">
            <a:extLst>
              <a:ext uri="{FF2B5EF4-FFF2-40B4-BE49-F238E27FC236}">
                <a16:creationId xmlns:a16="http://schemas.microsoft.com/office/drawing/2014/main" id="{17D1AA2E-649B-489D-B8E3-E4CECEA257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3704319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132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89"/>
    </mc:Choice>
    <mc:Fallback>
      <p:transition spd="slow" advTm="1128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274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Classical </a:t>
            </a:r>
            <a:r>
              <a:rPr lang="en-US" sz="32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Encryption </a:t>
            </a:r>
            <a:r>
              <a:rPr lang="en-US" sz="32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Techniques </a:t>
            </a:r>
            <a:r>
              <a:rPr lang="en-US" sz="32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Part 2</a:t>
            </a:r>
            <a:endParaRPr lang="en-US" sz="32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3935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Lets Start the </a:t>
            </a:r>
            <a:r>
              <a:rPr lang="en-US" sz="20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sixth </a:t>
            </a:r>
            <a:r>
              <a:rPr lang="en-US" sz="20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Lecture </a:t>
            </a:r>
            <a:endParaRPr lang="en-US" sz="20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93808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547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90"/>
    </mc:Choice>
    <mc:Fallback>
      <p:transition spd="slow" advTm="8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400080" y="923091"/>
            <a:ext cx="9595107" cy="3712467"/>
            <a:chOff x="1254252" y="949448"/>
            <a:chExt cx="9595107" cy="3712467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49448"/>
              <a:ext cx="9511298" cy="8671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4252" y="969251"/>
              <a:ext cx="4514088" cy="8991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370076" y="96316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1886708"/>
              <a:ext cx="9511298" cy="8671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54252" y="1904987"/>
              <a:ext cx="4718304" cy="89917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370076" y="190042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5019" y="2813213"/>
              <a:ext cx="9514340" cy="87037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54252" y="2834627"/>
              <a:ext cx="3174492" cy="8991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1"/>
                  </a:lnTo>
                  <a:lnTo>
                    <a:pt x="0" y="670559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1"/>
                  </a:lnTo>
                  <a:lnTo>
                    <a:pt x="9314688" y="804671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59"/>
                  </a:lnTo>
                  <a:lnTo>
                    <a:pt x="9448800" y="134111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3" name="object 13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0" y="134111"/>
                  </a:moveTo>
                  <a:lnTo>
                    <a:pt x="6839" y="91732"/>
                  </a:lnTo>
                  <a:lnTo>
                    <a:pt x="25883" y="54918"/>
                  </a:lnTo>
                  <a:lnTo>
                    <a:pt x="54918" y="25883"/>
                  </a:lnTo>
                  <a:lnTo>
                    <a:pt x="91732" y="6839"/>
                  </a:lnTo>
                  <a:lnTo>
                    <a:pt x="134112" y="0"/>
                  </a:lnTo>
                  <a:lnTo>
                    <a:pt x="9314688" y="0"/>
                  </a:lnTo>
                  <a:lnTo>
                    <a:pt x="9357067" y="6839"/>
                  </a:lnTo>
                  <a:lnTo>
                    <a:pt x="9393881" y="25883"/>
                  </a:lnTo>
                  <a:lnTo>
                    <a:pt x="9422916" y="54918"/>
                  </a:lnTo>
                  <a:lnTo>
                    <a:pt x="9441960" y="91732"/>
                  </a:lnTo>
                  <a:lnTo>
                    <a:pt x="9448800" y="134111"/>
                  </a:lnTo>
                  <a:lnTo>
                    <a:pt x="9448800" y="670559"/>
                  </a:lnTo>
                  <a:lnTo>
                    <a:pt x="9441960" y="712939"/>
                  </a:lnTo>
                  <a:lnTo>
                    <a:pt x="9422916" y="749753"/>
                  </a:lnTo>
                  <a:lnTo>
                    <a:pt x="9393881" y="778788"/>
                  </a:lnTo>
                  <a:lnTo>
                    <a:pt x="9357067" y="797832"/>
                  </a:lnTo>
                  <a:lnTo>
                    <a:pt x="9314688" y="804671"/>
                  </a:lnTo>
                  <a:lnTo>
                    <a:pt x="134112" y="804671"/>
                  </a:lnTo>
                  <a:lnTo>
                    <a:pt x="91732" y="797832"/>
                  </a:lnTo>
                  <a:lnTo>
                    <a:pt x="54918" y="778788"/>
                  </a:lnTo>
                  <a:lnTo>
                    <a:pt x="25883" y="749753"/>
                  </a:lnTo>
                  <a:lnTo>
                    <a:pt x="6839" y="712939"/>
                  </a:lnTo>
                  <a:lnTo>
                    <a:pt x="0" y="670559"/>
                  </a:lnTo>
                  <a:lnTo>
                    <a:pt x="0" y="134111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3744464"/>
              <a:ext cx="9511298" cy="86717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4252" y="3762743"/>
              <a:ext cx="4693920" cy="89917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370076" y="3758183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6" name="Rectangle 25"/>
          <p:cNvSpPr/>
          <p:nvPr/>
        </p:nvSpPr>
        <p:spPr>
          <a:xfrm>
            <a:off x="1782885" y="1078523"/>
            <a:ext cx="36933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Symmetric</a:t>
            </a:r>
            <a:r>
              <a:rPr lang="en-US" sz="2800" b="1" spc="-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Encryption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787629" y="1902023"/>
            <a:ext cx="38918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Substitution</a:t>
            </a:r>
            <a:r>
              <a:rPr lang="en-US" b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</a:t>
            </a:r>
            <a:r>
              <a:rPr lang="en-US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889324" y="2949127"/>
            <a:ext cx="251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Caesar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89324" y="3901489"/>
            <a:ext cx="3876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Monoalphabetic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33714" y="1849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33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766"/>
    </mc:Choice>
    <mc:Fallback>
      <p:transition spd="slow" advTm="8576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400080" y="923091"/>
            <a:ext cx="9595107" cy="3712467"/>
            <a:chOff x="1254252" y="949448"/>
            <a:chExt cx="9595107" cy="3712467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49448"/>
              <a:ext cx="9511298" cy="8671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4252" y="969251"/>
              <a:ext cx="4514088" cy="8991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370076" y="96316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1886708"/>
              <a:ext cx="9511298" cy="8671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54252" y="1904987"/>
              <a:ext cx="4718304" cy="89917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370076" y="190042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5019" y="2813213"/>
              <a:ext cx="9514340" cy="87037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54252" y="2834627"/>
              <a:ext cx="3174492" cy="8991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1"/>
                  </a:lnTo>
                  <a:lnTo>
                    <a:pt x="0" y="670559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1"/>
                  </a:lnTo>
                  <a:lnTo>
                    <a:pt x="9314688" y="804671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59"/>
                  </a:lnTo>
                  <a:lnTo>
                    <a:pt x="9448800" y="134111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0" y="134111"/>
                  </a:moveTo>
                  <a:lnTo>
                    <a:pt x="6839" y="91732"/>
                  </a:lnTo>
                  <a:lnTo>
                    <a:pt x="25883" y="54918"/>
                  </a:lnTo>
                  <a:lnTo>
                    <a:pt x="54918" y="25883"/>
                  </a:lnTo>
                  <a:lnTo>
                    <a:pt x="91732" y="6839"/>
                  </a:lnTo>
                  <a:lnTo>
                    <a:pt x="134112" y="0"/>
                  </a:lnTo>
                  <a:lnTo>
                    <a:pt x="9314688" y="0"/>
                  </a:lnTo>
                  <a:lnTo>
                    <a:pt x="9357067" y="6839"/>
                  </a:lnTo>
                  <a:lnTo>
                    <a:pt x="9393881" y="25883"/>
                  </a:lnTo>
                  <a:lnTo>
                    <a:pt x="9422916" y="54918"/>
                  </a:lnTo>
                  <a:lnTo>
                    <a:pt x="9441960" y="91732"/>
                  </a:lnTo>
                  <a:lnTo>
                    <a:pt x="9448800" y="134111"/>
                  </a:lnTo>
                  <a:lnTo>
                    <a:pt x="9448800" y="670559"/>
                  </a:lnTo>
                  <a:lnTo>
                    <a:pt x="9441960" y="712939"/>
                  </a:lnTo>
                  <a:lnTo>
                    <a:pt x="9422916" y="749753"/>
                  </a:lnTo>
                  <a:lnTo>
                    <a:pt x="9393881" y="778788"/>
                  </a:lnTo>
                  <a:lnTo>
                    <a:pt x="9357067" y="797832"/>
                  </a:lnTo>
                  <a:lnTo>
                    <a:pt x="9314688" y="804671"/>
                  </a:lnTo>
                  <a:lnTo>
                    <a:pt x="134112" y="804671"/>
                  </a:lnTo>
                  <a:lnTo>
                    <a:pt x="91732" y="797832"/>
                  </a:lnTo>
                  <a:lnTo>
                    <a:pt x="54918" y="778788"/>
                  </a:lnTo>
                  <a:lnTo>
                    <a:pt x="25883" y="749753"/>
                  </a:lnTo>
                  <a:lnTo>
                    <a:pt x="6839" y="712939"/>
                  </a:lnTo>
                  <a:lnTo>
                    <a:pt x="0" y="670559"/>
                  </a:lnTo>
                  <a:lnTo>
                    <a:pt x="0" y="134111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3744464"/>
              <a:ext cx="9511298" cy="86717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4252" y="3762743"/>
              <a:ext cx="4693920" cy="89917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370076" y="3758183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Rectangle 25"/>
          <p:cNvSpPr/>
          <p:nvPr/>
        </p:nvSpPr>
        <p:spPr>
          <a:xfrm>
            <a:off x="1782885" y="1078523"/>
            <a:ext cx="36933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Symmetric</a:t>
            </a:r>
            <a:r>
              <a:rPr lang="en-US" sz="2800" b="1" spc="-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Encryption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787629" y="1902023"/>
            <a:ext cx="38918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Substitution</a:t>
            </a:r>
            <a:r>
              <a:rPr lang="en-US" b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</a:t>
            </a:r>
            <a:r>
              <a:rPr lang="en-US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889324" y="2949127"/>
            <a:ext cx="251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Caesar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89324" y="3901489"/>
            <a:ext cx="3876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Monoalphabetic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41095" y="-469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927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376"/>
    </mc:Choice>
    <mc:Fallback>
      <p:transition spd="slow" advTm="3037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618636" y="116064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Figure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3.1 Simplified Model of Symmetric Encryption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pic>
        <p:nvPicPr>
          <p:cNvPr id="12" name="Picture Placeholder 5" descr="The simplified model illustrates flow, with steps listed below&#10;• Cap X from data block open parens plaintext close parens points as input to encryption algorithm with secret key cap K, shared by sender and recipient&#10;• Transmitted cipher text cap Y equals cap E open parens cap K, cap X close parens to decryption algorithm with K as secret key.&#10;• From this an arrow pointing to the right labelled as cap X equals cap D open parens K, cap Y close to data block open parens plaintext output close parens.&#10;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835" y="2332128"/>
            <a:ext cx="8817861" cy="36073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5302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76194"/>
    </mc:Choice>
    <mc:Fallback>
      <p:transition advTm="17619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3150" y="1414237"/>
            <a:ext cx="10812720" cy="46915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1020861" y="2449349"/>
            <a:ext cx="9801891" cy="328808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Plaintext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An original message</a:t>
            </a:r>
          </a:p>
          <a:p>
            <a:pPr>
              <a:lnSpc>
                <a:spcPct val="150000"/>
              </a:lnSpc>
            </a:pPr>
            <a:r>
              <a:rPr lang="en-US" b="1" dirty="0" err="1">
                <a:latin typeface="Alexandria" pitchFamily="2" charset="-78"/>
                <a:cs typeface="Alexandria" pitchFamily="2" charset="-78"/>
              </a:rPr>
              <a:t>Ciphertext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coded message</a:t>
            </a:r>
          </a:p>
          <a:p>
            <a:pPr>
              <a:lnSpc>
                <a:spcPct val="15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Enciphering/encryption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process of converting from plaintext to 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ciphertext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Deciphering/decryption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Restoring the plaintext from the 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ciphertext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Definitions (1 of 2)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2040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2470"/>
    </mc:Choice>
    <mc:Fallback>
      <p:transition advTm="10247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1149443" y="2011980"/>
            <a:ext cx="9801891" cy="4190891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28600" lvl="0" indent="-2286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Cryptography</a:t>
            </a:r>
          </a:p>
          <a:p>
            <a:pPr marL="685800" lvl="1" indent="-228600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area of study of the many schemes used for encryption</a:t>
            </a:r>
          </a:p>
          <a:p>
            <a:pPr marL="228600" lvl="0" indent="-2286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Cryptographic system/cipher</a:t>
            </a:r>
          </a:p>
          <a:p>
            <a:pPr marL="685800" lvl="1" indent="-228600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scheme</a:t>
            </a:r>
          </a:p>
          <a:p>
            <a:pPr marL="228600" lvl="0" indent="-2286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Cryptanalysis</a:t>
            </a:r>
          </a:p>
          <a:p>
            <a:pPr marL="685800" lvl="1" indent="-228600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Techniques used for deciphering a message without any knowledge of the enciphering details</a:t>
            </a:r>
          </a:p>
          <a:p>
            <a:pPr marL="228600" lvl="0" indent="-2286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Cryptology</a:t>
            </a:r>
          </a:p>
          <a:p>
            <a:pPr marL="685800" lvl="1" indent="-228600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areas of cryptography and cryptanalysis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618636" y="116064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Definitions (2 of 2)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121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2823"/>
    </mc:Choice>
    <mc:Fallback>
      <p:transition advTm="10282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400080" y="923091"/>
            <a:ext cx="9595107" cy="3712467"/>
            <a:chOff x="1254252" y="949448"/>
            <a:chExt cx="9595107" cy="3712467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49448"/>
              <a:ext cx="9511298" cy="8671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4252" y="969251"/>
              <a:ext cx="4514088" cy="8991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370076" y="96316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1886708"/>
              <a:ext cx="9511298" cy="8671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54252" y="1904987"/>
              <a:ext cx="4718304" cy="89917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370076" y="190042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5019" y="2813213"/>
              <a:ext cx="9514340" cy="87037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54252" y="2834627"/>
              <a:ext cx="3174492" cy="8991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1"/>
                  </a:lnTo>
                  <a:lnTo>
                    <a:pt x="0" y="670559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1"/>
                  </a:lnTo>
                  <a:lnTo>
                    <a:pt x="9314688" y="804671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59"/>
                  </a:lnTo>
                  <a:lnTo>
                    <a:pt x="9448800" y="134111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0" y="134111"/>
                  </a:moveTo>
                  <a:lnTo>
                    <a:pt x="6839" y="91732"/>
                  </a:lnTo>
                  <a:lnTo>
                    <a:pt x="25883" y="54918"/>
                  </a:lnTo>
                  <a:lnTo>
                    <a:pt x="54918" y="25883"/>
                  </a:lnTo>
                  <a:lnTo>
                    <a:pt x="91732" y="6839"/>
                  </a:lnTo>
                  <a:lnTo>
                    <a:pt x="134112" y="0"/>
                  </a:lnTo>
                  <a:lnTo>
                    <a:pt x="9314688" y="0"/>
                  </a:lnTo>
                  <a:lnTo>
                    <a:pt x="9357067" y="6839"/>
                  </a:lnTo>
                  <a:lnTo>
                    <a:pt x="9393881" y="25883"/>
                  </a:lnTo>
                  <a:lnTo>
                    <a:pt x="9422916" y="54918"/>
                  </a:lnTo>
                  <a:lnTo>
                    <a:pt x="9441960" y="91732"/>
                  </a:lnTo>
                  <a:lnTo>
                    <a:pt x="9448800" y="134111"/>
                  </a:lnTo>
                  <a:lnTo>
                    <a:pt x="9448800" y="670559"/>
                  </a:lnTo>
                  <a:lnTo>
                    <a:pt x="9441960" y="712939"/>
                  </a:lnTo>
                  <a:lnTo>
                    <a:pt x="9422916" y="749753"/>
                  </a:lnTo>
                  <a:lnTo>
                    <a:pt x="9393881" y="778788"/>
                  </a:lnTo>
                  <a:lnTo>
                    <a:pt x="9357067" y="797832"/>
                  </a:lnTo>
                  <a:lnTo>
                    <a:pt x="9314688" y="804671"/>
                  </a:lnTo>
                  <a:lnTo>
                    <a:pt x="134112" y="804671"/>
                  </a:lnTo>
                  <a:lnTo>
                    <a:pt x="91732" y="797832"/>
                  </a:lnTo>
                  <a:lnTo>
                    <a:pt x="54918" y="778788"/>
                  </a:lnTo>
                  <a:lnTo>
                    <a:pt x="25883" y="749753"/>
                  </a:lnTo>
                  <a:lnTo>
                    <a:pt x="6839" y="712939"/>
                  </a:lnTo>
                  <a:lnTo>
                    <a:pt x="0" y="670559"/>
                  </a:lnTo>
                  <a:lnTo>
                    <a:pt x="0" y="134111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3744464"/>
              <a:ext cx="9511298" cy="86717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4252" y="3762743"/>
              <a:ext cx="4693920" cy="89917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370076" y="3758183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Rectangle 25"/>
          <p:cNvSpPr/>
          <p:nvPr/>
        </p:nvSpPr>
        <p:spPr>
          <a:xfrm>
            <a:off x="1782885" y="1078523"/>
            <a:ext cx="36933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Symmetric</a:t>
            </a:r>
            <a:r>
              <a:rPr lang="en-US" sz="2800" b="1" spc="-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Encryption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787629" y="1902023"/>
            <a:ext cx="38918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Substitution</a:t>
            </a:r>
            <a:r>
              <a:rPr lang="en-US" b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</a:t>
            </a:r>
            <a:r>
              <a:rPr lang="en-US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889324" y="2949127"/>
            <a:ext cx="251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Caesar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89324" y="3901489"/>
            <a:ext cx="3876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Monoalphabetic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397908" y="61280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2133" y="10437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20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300"/>
    </mc:Choice>
    <mc:Fallback>
      <p:transition spd="slow" advTm="393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814538" y="16561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1484" indent="-439420">
              <a:lnSpc>
                <a:spcPct val="150000"/>
              </a:lnSpc>
              <a:spcBef>
                <a:spcPts val="2090"/>
              </a:spcBef>
              <a:buFont typeface="Wingdings"/>
              <a:buChar char=""/>
              <a:tabLst>
                <a:tab pos="452120" algn="l"/>
              </a:tabLst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5956126" y="2275109"/>
            <a:ext cx="5067749" cy="24340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451484" indent="-439420">
              <a:lnSpc>
                <a:spcPct val="150000"/>
              </a:lnSpc>
              <a:spcBef>
                <a:spcPts val="2090"/>
              </a:spcBef>
              <a:buFont typeface="Wingdings"/>
              <a:buChar char=""/>
              <a:tabLst>
                <a:tab pos="452120" algn="l"/>
              </a:tabLst>
            </a:pPr>
            <a:r>
              <a:rPr lang="en-US" spc="-40" dirty="0" smtClean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Polyalphabetic</a:t>
            </a:r>
            <a:r>
              <a:rPr lang="en-US" spc="-105" dirty="0" smtClean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pc="-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Ciphers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50000"/>
              </a:lnSpc>
              <a:spcBef>
                <a:spcPts val="2085"/>
              </a:spcBef>
              <a:buFont typeface="Wingdings"/>
              <a:buChar char=""/>
              <a:tabLst>
                <a:tab pos="452120" algn="l"/>
              </a:tabLst>
            </a:pPr>
            <a:r>
              <a:rPr lang="en-US" spc="-35" dirty="0" err="1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Vigenère</a:t>
            </a:r>
            <a:r>
              <a:rPr lang="en-US"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Cipher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50000"/>
              </a:lnSpc>
              <a:spcBef>
                <a:spcPts val="2095"/>
              </a:spcBef>
              <a:buFont typeface="Wingdings"/>
              <a:buChar char=""/>
              <a:tabLst>
                <a:tab pos="452120" algn="l"/>
              </a:tabLst>
            </a:pPr>
            <a:r>
              <a:rPr lang="en-US" spc="-55" dirty="0" err="1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Autokey</a:t>
            </a:r>
            <a:r>
              <a:rPr lang="en-US" spc="-1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Cipher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50000"/>
              </a:lnSpc>
              <a:spcBef>
                <a:spcPts val="2090"/>
              </a:spcBef>
              <a:buFont typeface="Wingdings"/>
              <a:buChar char=""/>
              <a:tabLst>
                <a:tab pos="452120" algn="l"/>
              </a:tabLst>
            </a:pPr>
            <a:r>
              <a:rPr lang="en-US" spc="-40" dirty="0" err="1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Vernam</a:t>
            </a:r>
            <a:r>
              <a:rPr lang="en-US" spc="-14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Cipher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618636" y="116064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Substitution Techniques </a:t>
            </a:r>
          </a:p>
        </p:txBody>
      </p:sp>
      <p:sp>
        <p:nvSpPr>
          <p:cNvPr id="13" name="object 9"/>
          <p:cNvSpPr txBox="1"/>
          <p:nvPr/>
        </p:nvSpPr>
        <p:spPr>
          <a:xfrm>
            <a:off x="888377" y="2352807"/>
            <a:ext cx="5067749" cy="2480807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451484" indent="-439420">
              <a:lnSpc>
                <a:spcPct val="150000"/>
              </a:lnSpc>
              <a:spcBef>
                <a:spcPts val="105"/>
              </a:spcBef>
              <a:buFont typeface="Wingdings"/>
              <a:buChar char=""/>
              <a:tabLst>
                <a:tab pos="452120" algn="l"/>
              </a:tabLst>
            </a:pPr>
            <a:r>
              <a:rPr lang="en-US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Caesar</a:t>
            </a:r>
            <a:r>
              <a:rPr lang="en-US" spc="-1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Cipher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50000"/>
              </a:lnSpc>
              <a:spcBef>
                <a:spcPts val="2085"/>
              </a:spcBef>
              <a:buFont typeface="Wingdings"/>
              <a:buChar char=""/>
              <a:tabLst>
                <a:tab pos="452120" algn="l"/>
              </a:tabLst>
            </a:pPr>
            <a:r>
              <a:rPr lang="en-US" spc="-15" dirty="0" err="1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Monoalphabetic</a:t>
            </a:r>
            <a:r>
              <a:rPr lang="en-US" spc="-1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pc="-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Ciphers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50000"/>
              </a:lnSpc>
              <a:spcBef>
                <a:spcPts val="2090"/>
              </a:spcBef>
              <a:buFont typeface="Wingdings"/>
              <a:buChar char=""/>
              <a:tabLst>
                <a:tab pos="452120" algn="l"/>
              </a:tabLst>
            </a:pPr>
            <a:r>
              <a:rPr lang="en-US" spc="-15" dirty="0" err="1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Playfair</a:t>
            </a:r>
            <a:r>
              <a:rPr lang="en-US" spc="-1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Cipher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50000"/>
              </a:lnSpc>
              <a:spcBef>
                <a:spcPts val="2090"/>
              </a:spcBef>
              <a:buFont typeface="Wingdings"/>
              <a:buChar char=""/>
              <a:tabLst>
                <a:tab pos="452120" algn="l"/>
              </a:tabLst>
            </a:pPr>
            <a:r>
              <a:rPr lang="en-US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Hill</a:t>
            </a:r>
            <a:r>
              <a:rPr lang="en-US" spc="-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pc="5" dirty="0" smtClean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Cipher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0094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2280"/>
    </mc:Choice>
    <mc:Fallback>
      <p:transition advTm="3228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400080" y="923091"/>
            <a:ext cx="9595107" cy="3712467"/>
            <a:chOff x="1254252" y="949448"/>
            <a:chExt cx="9595107" cy="3712467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49448"/>
              <a:ext cx="9511298" cy="8671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4252" y="969251"/>
              <a:ext cx="4514088" cy="8991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370076" y="96316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1886708"/>
              <a:ext cx="9511298" cy="8671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54252" y="1904987"/>
              <a:ext cx="4718304" cy="89917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370076" y="190042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5019" y="2813213"/>
              <a:ext cx="9514340" cy="87037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54252" y="2834627"/>
              <a:ext cx="3174492" cy="8991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1"/>
                  </a:lnTo>
                  <a:lnTo>
                    <a:pt x="0" y="670559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1"/>
                  </a:lnTo>
                  <a:lnTo>
                    <a:pt x="9314688" y="804671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59"/>
                  </a:lnTo>
                  <a:lnTo>
                    <a:pt x="9448800" y="134111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0" y="134111"/>
                  </a:moveTo>
                  <a:lnTo>
                    <a:pt x="6839" y="91732"/>
                  </a:lnTo>
                  <a:lnTo>
                    <a:pt x="25883" y="54918"/>
                  </a:lnTo>
                  <a:lnTo>
                    <a:pt x="54918" y="25883"/>
                  </a:lnTo>
                  <a:lnTo>
                    <a:pt x="91732" y="6839"/>
                  </a:lnTo>
                  <a:lnTo>
                    <a:pt x="134112" y="0"/>
                  </a:lnTo>
                  <a:lnTo>
                    <a:pt x="9314688" y="0"/>
                  </a:lnTo>
                  <a:lnTo>
                    <a:pt x="9357067" y="6839"/>
                  </a:lnTo>
                  <a:lnTo>
                    <a:pt x="9393881" y="25883"/>
                  </a:lnTo>
                  <a:lnTo>
                    <a:pt x="9422916" y="54918"/>
                  </a:lnTo>
                  <a:lnTo>
                    <a:pt x="9441960" y="91732"/>
                  </a:lnTo>
                  <a:lnTo>
                    <a:pt x="9448800" y="134111"/>
                  </a:lnTo>
                  <a:lnTo>
                    <a:pt x="9448800" y="670559"/>
                  </a:lnTo>
                  <a:lnTo>
                    <a:pt x="9441960" y="712939"/>
                  </a:lnTo>
                  <a:lnTo>
                    <a:pt x="9422916" y="749753"/>
                  </a:lnTo>
                  <a:lnTo>
                    <a:pt x="9393881" y="778788"/>
                  </a:lnTo>
                  <a:lnTo>
                    <a:pt x="9357067" y="797832"/>
                  </a:lnTo>
                  <a:lnTo>
                    <a:pt x="9314688" y="804671"/>
                  </a:lnTo>
                  <a:lnTo>
                    <a:pt x="134112" y="804671"/>
                  </a:lnTo>
                  <a:lnTo>
                    <a:pt x="91732" y="797832"/>
                  </a:lnTo>
                  <a:lnTo>
                    <a:pt x="54918" y="778788"/>
                  </a:lnTo>
                  <a:lnTo>
                    <a:pt x="25883" y="749753"/>
                  </a:lnTo>
                  <a:lnTo>
                    <a:pt x="6839" y="712939"/>
                  </a:lnTo>
                  <a:lnTo>
                    <a:pt x="0" y="670559"/>
                  </a:lnTo>
                  <a:lnTo>
                    <a:pt x="0" y="134111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3744464"/>
              <a:ext cx="9511298" cy="86717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4252" y="3762743"/>
              <a:ext cx="4693920" cy="89917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370076" y="3758183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Rectangle 25"/>
          <p:cNvSpPr/>
          <p:nvPr/>
        </p:nvSpPr>
        <p:spPr>
          <a:xfrm>
            <a:off x="1782885" y="1078523"/>
            <a:ext cx="36933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Symmetric</a:t>
            </a:r>
            <a:r>
              <a:rPr lang="en-US" sz="2800" b="1" spc="-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Encryption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787629" y="1902023"/>
            <a:ext cx="38918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Substitution</a:t>
            </a:r>
            <a:r>
              <a:rPr lang="en-US" b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</a:t>
            </a:r>
            <a:r>
              <a:rPr lang="en-US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889324" y="2949127"/>
            <a:ext cx="251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Caesar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89324" y="3901489"/>
            <a:ext cx="3876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Monoalphabetic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5426" y="1849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676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376"/>
    </mc:Choice>
    <mc:Fallback>
      <p:transition spd="slow" advTm="112376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770834" y="2120735"/>
            <a:ext cx="9801891" cy="3457998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Example: 1 Use the Caesar cipher to </a:t>
            </a:r>
            <a:r>
              <a:rPr lang="en-US" b="1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encrypt</a:t>
            </a:r>
            <a:r>
              <a:rPr lang="en-US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 and </a:t>
            </a:r>
            <a:r>
              <a:rPr lang="en-US" b="1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decrypt</a:t>
            </a:r>
            <a:r>
              <a:rPr lang="en-US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 the message "</a:t>
            </a:r>
            <a:r>
              <a:rPr lang="en-US" b="1" dirty="0">
                <a:solidFill>
                  <a:srgbClr val="FF0000"/>
                </a:solidFill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JAVATPOINT</a:t>
            </a:r>
            <a:r>
              <a:rPr lang="en-US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," and </a:t>
            </a:r>
            <a:r>
              <a:rPr lang="en-US" b="1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the key </a:t>
            </a:r>
            <a:r>
              <a:rPr lang="en-US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(shift) value of this message is</a:t>
            </a:r>
            <a:r>
              <a:rPr lang="en-US" b="1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 3</a:t>
            </a:r>
            <a:r>
              <a:rPr lang="en-US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.</a:t>
            </a:r>
            <a:endParaRPr lang="en-AU" dirty="0">
              <a:latin typeface="Alexandria" pitchFamily="2" charset="-78"/>
              <a:ea typeface="ＭＳ Ｐゴシック" pitchFamily="-107" charset="-128"/>
              <a:cs typeface="Alexandria" pitchFamily="2" charset="-78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Encryption</a:t>
            </a:r>
          </a:p>
          <a:p>
            <a:pPr>
              <a:spcBef>
                <a:spcPts val="600"/>
              </a:spcBef>
              <a:defRPr/>
            </a:pPr>
            <a:endParaRPr lang="en-US" dirty="0">
              <a:ea typeface="ＭＳ Ｐゴシック" pitchFamily="-107" charset="-128"/>
            </a:endParaRPr>
          </a:p>
          <a:p>
            <a:pPr>
              <a:spcBef>
                <a:spcPts val="600"/>
              </a:spcBef>
              <a:defRPr/>
            </a:pPr>
            <a:r>
              <a:rPr lang="en-US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We apply encryption formulas by character, based on alphabetical order.</a:t>
            </a:r>
          </a:p>
          <a:p>
            <a:pPr>
              <a:spcBef>
                <a:spcPts val="600"/>
              </a:spcBef>
              <a:defRPr/>
            </a:pPr>
            <a:endParaRPr lang="en-US" dirty="0">
              <a:latin typeface="Alexandria" pitchFamily="2" charset="-78"/>
              <a:ea typeface="ＭＳ Ｐゴシック" pitchFamily="-107" charset="-128"/>
              <a:cs typeface="Alexandria" pitchFamily="2" charset="-78"/>
            </a:endParaRPr>
          </a:p>
          <a:p>
            <a:pPr>
              <a:spcBef>
                <a:spcPts val="600"/>
              </a:spcBef>
              <a:defRPr/>
            </a:pPr>
            <a:r>
              <a:rPr lang="en-US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The formula of encryption is:</a:t>
            </a:r>
          </a:p>
          <a:p>
            <a:pPr>
              <a:spcBef>
                <a:spcPts val="600"/>
              </a:spcBef>
              <a:defRPr/>
            </a:pPr>
            <a:endParaRPr lang="en-US" dirty="0">
              <a:ea typeface="ＭＳ Ｐゴシック" pitchFamily="-107" charset="-128"/>
            </a:endParaRPr>
          </a:p>
          <a:p>
            <a:pPr>
              <a:spcBef>
                <a:spcPts val="600"/>
              </a:spcBef>
              <a:defRPr/>
            </a:pPr>
            <a:r>
              <a:rPr lang="en-US" b="1" dirty="0" err="1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En</a:t>
            </a:r>
            <a:r>
              <a:rPr lang="en-US" b="1" dirty="0">
                <a:latin typeface="Alexandria" pitchFamily="2" charset="-78"/>
                <a:ea typeface="ＭＳ Ｐゴシック" pitchFamily="-107" charset="-128"/>
                <a:cs typeface="Alexandria" pitchFamily="2" charset="-78"/>
              </a:rPr>
              <a:t> (x) = (x + n) mod 26</a:t>
            </a:r>
            <a:endParaRPr lang="en-US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591204" y="114679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Caesar Cipher Algorithm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7497" y="4924867"/>
            <a:ext cx="6889077" cy="92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294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7839"/>
    </mc:Choice>
    <mc:Fallback>
      <p:transition advTm="8783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88160" y="952790"/>
            <a:ext cx="10812720" cy="5408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05732" y="19473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6573" y="23531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77603" y="49112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271164" y="18918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Figure 3.3 Brute-Force Cryptanalysis of Caesar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pic>
        <p:nvPicPr>
          <p:cNvPr id="13" name="Picture Placeholder 5" descr="The table shows the Brute-Force Cryptanalysis of Caesar Cipher with the encryption and decryption text using 25 keys.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878" y="1049643"/>
            <a:ext cx="3390138" cy="52658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017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6237"/>
    </mc:Choice>
    <mc:Fallback>
      <p:transition advTm="46237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400080" y="923091"/>
            <a:ext cx="9595107" cy="3712467"/>
            <a:chOff x="1254252" y="949448"/>
            <a:chExt cx="9595107" cy="3712467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49448"/>
              <a:ext cx="9511298" cy="8671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4252" y="969251"/>
              <a:ext cx="4514088" cy="8991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370076" y="96316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1886708"/>
              <a:ext cx="9511298" cy="8671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54252" y="1904987"/>
              <a:ext cx="4718304" cy="89917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370076" y="190042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5019" y="2813213"/>
              <a:ext cx="9514340" cy="87037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54252" y="2834627"/>
              <a:ext cx="3174492" cy="8991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1"/>
                  </a:lnTo>
                  <a:lnTo>
                    <a:pt x="0" y="670559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1"/>
                  </a:lnTo>
                  <a:lnTo>
                    <a:pt x="9314688" y="804671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59"/>
                  </a:lnTo>
                  <a:lnTo>
                    <a:pt x="9448800" y="134111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0" y="134111"/>
                  </a:moveTo>
                  <a:lnTo>
                    <a:pt x="6839" y="91732"/>
                  </a:lnTo>
                  <a:lnTo>
                    <a:pt x="25883" y="54918"/>
                  </a:lnTo>
                  <a:lnTo>
                    <a:pt x="54918" y="25883"/>
                  </a:lnTo>
                  <a:lnTo>
                    <a:pt x="91732" y="6839"/>
                  </a:lnTo>
                  <a:lnTo>
                    <a:pt x="134112" y="0"/>
                  </a:lnTo>
                  <a:lnTo>
                    <a:pt x="9314688" y="0"/>
                  </a:lnTo>
                  <a:lnTo>
                    <a:pt x="9357067" y="6839"/>
                  </a:lnTo>
                  <a:lnTo>
                    <a:pt x="9393881" y="25883"/>
                  </a:lnTo>
                  <a:lnTo>
                    <a:pt x="9422916" y="54918"/>
                  </a:lnTo>
                  <a:lnTo>
                    <a:pt x="9441960" y="91732"/>
                  </a:lnTo>
                  <a:lnTo>
                    <a:pt x="9448800" y="134111"/>
                  </a:lnTo>
                  <a:lnTo>
                    <a:pt x="9448800" y="670559"/>
                  </a:lnTo>
                  <a:lnTo>
                    <a:pt x="9441960" y="712939"/>
                  </a:lnTo>
                  <a:lnTo>
                    <a:pt x="9422916" y="749753"/>
                  </a:lnTo>
                  <a:lnTo>
                    <a:pt x="9393881" y="778788"/>
                  </a:lnTo>
                  <a:lnTo>
                    <a:pt x="9357067" y="797832"/>
                  </a:lnTo>
                  <a:lnTo>
                    <a:pt x="9314688" y="804671"/>
                  </a:lnTo>
                  <a:lnTo>
                    <a:pt x="134112" y="804671"/>
                  </a:lnTo>
                  <a:lnTo>
                    <a:pt x="91732" y="797832"/>
                  </a:lnTo>
                  <a:lnTo>
                    <a:pt x="54918" y="778788"/>
                  </a:lnTo>
                  <a:lnTo>
                    <a:pt x="25883" y="749753"/>
                  </a:lnTo>
                  <a:lnTo>
                    <a:pt x="6839" y="712939"/>
                  </a:lnTo>
                  <a:lnTo>
                    <a:pt x="0" y="670559"/>
                  </a:lnTo>
                  <a:lnTo>
                    <a:pt x="0" y="134111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3744464"/>
              <a:ext cx="9511298" cy="86717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4252" y="3762743"/>
              <a:ext cx="4693920" cy="89917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370076" y="3758183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Rectangle 25"/>
          <p:cNvSpPr/>
          <p:nvPr/>
        </p:nvSpPr>
        <p:spPr>
          <a:xfrm>
            <a:off x="1782885" y="1078523"/>
            <a:ext cx="36933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Symmetric</a:t>
            </a:r>
            <a:r>
              <a:rPr lang="en-US" sz="2800" b="1" spc="-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Encryption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787629" y="1902023"/>
            <a:ext cx="38918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Substitution</a:t>
            </a:r>
            <a:r>
              <a:rPr lang="en-US" b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</a:t>
            </a:r>
            <a:r>
              <a:rPr lang="en-US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889324" y="2949127"/>
            <a:ext cx="251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Caesar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89324" y="3901489"/>
            <a:ext cx="3876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Monoalphabetic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2133" y="1283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5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10"/>
    </mc:Choice>
    <mc:Fallback>
      <p:transition spd="slow" advTm="371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altLang="en-US" sz="20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monoalphabetic</a:t>
            </a:r>
            <a:r>
              <a:rPr lang="en-IN" altLang="en-US" sz="20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</a:t>
            </a:r>
            <a:r>
              <a:rPr lang="en-IN" altLang="en-US" sz="20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cipher </a:t>
            </a:r>
            <a:endParaRPr lang="en-US" sz="2000" dirty="0">
              <a:latin typeface="Alexandria Black" pitchFamily="2" charset="-78"/>
              <a:cs typeface="Alexandria Black" pitchFamily="2" charset="-78"/>
            </a:endParaRPr>
          </a:p>
          <a:p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8" y="2155119"/>
            <a:ext cx="9582435" cy="2042226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A mono-alphabetic cipher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(aka simple substitution cipher) is a substitution cipher where each letter of the plain text is replaced with another letter of the alphabet.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It uses a fixed key which consist of the 26 letters of a “shuffled alphabet”.</a:t>
            </a:r>
            <a:endParaRPr lang="ar-EG" dirty="0">
              <a:latin typeface="Alexandria" pitchFamily="2" charset="-78"/>
              <a:cs typeface="Alexandria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Plaintext : How Are you</a:t>
            </a:r>
            <a:r>
              <a:rPr lang="ar-EG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        </a:t>
            </a: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 cipher text : ?????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hlinkClick r:id="rId3"/>
              </a:rPr>
              <a:t>https://www.101computing.net/mono-alphabetic-substitution-cipher/</a:t>
            </a:r>
            <a:endParaRPr lang="en-US" sz="1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785" y="4321980"/>
            <a:ext cx="8490783" cy="193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65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1627"/>
    </mc:Choice>
    <mc:Fallback>
      <p:transition advTm="51627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8116" y="1107716"/>
            <a:ext cx="10812720" cy="52656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445232"/>
            <a:ext cx="7299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0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Figure </a:t>
            </a:r>
            <a:r>
              <a:rPr lang="en-US" altLang="en-US" sz="20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3.5 Relative Frequency of Letters in English </a:t>
            </a:r>
            <a:r>
              <a:rPr lang="en-US" altLang="en-US" sz="20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Text</a:t>
            </a:r>
            <a:endParaRPr 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33189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7247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62828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3" name="Picture Placeholder 5" descr="A graph plots the relative frequency (%) for each letter in the English alphabet.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437" y="1388189"/>
            <a:ext cx="7353300" cy="48615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760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8175"/>
    </mc:Choice>
    <mc:Fallback>
      <p:transition advTm="58175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400080" y="923091"/>
            <a:ext cx="9595485" cy="4642485"/>
            <a:chOff x="1254252" y="949448"/>
            <a:chExt cx="9595485" cy="46424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49448"/>
              <a:ext cx="9511298" cy="8671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4252" y="969251"/>
              <a:ext cx="4514088" cy="8991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370076" y="96316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1886708"/>
              <a:ext cx="9511298" cy="8671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54252" y="1904987"/>
              <a:ext cx="4718304" cy="89917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370076" y="190042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5019" y="2813213"/>
              <a:ext cx="9514340" cy="87037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54252" y="2834627"/>
              <a:ext cx="3174492" cy="8991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1"/>
                  </a:lnTo>
                  <a:lnTo>
                    <a:pt x="0" y="670559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1"/>
                  </a:lnTo>
                  <a:lnTo>
                    <a:pt x="9314688" y="804671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59"/>
                  </a:lnTo>
                  <a:lnTo>
                    <a:pt x="9448800" y="134111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0" y="134111"/>
                  </a:moveTo>
                  <a:lnTo>
                    <a:pt x="6839" y="91732"/>
                  </a:lnTo>
                  <a:lnTo>
                    <a:pt x="25883" y="54918"/>
                  </a:lnTo>
                  <a:lnTo>
                    <a:pt x="54918" y="25883"/>
                  </a:lnTo>
                  <a:lnTo>
                    <a:pt x="91732" y="6839"/>
                  </a:lnTo>
                  <a:lnTo>
                    <a:pt x="134112" y="0"/>
                  </a:lnTo>
                  <a:lnTo>
                    <a:pt x="9314688" y="0"/>
                  </a:lnTo>
                  <a:lnTo>
                    <a:pt x="9357067" y="6839"/>
                  </a:lnTo>
                  <a:lnTo>
                    <a:pt x="9393881" y="25883"/>
                  </a:lnTo>
                  <a:lnTo>
                    <a:pt x="9422916" y="54918"/>
                  </a:lnTo>
                  <a:lnTo>
                    <a:pt x="9441960" y="91732"/>
                  </a:lnTo>
                  <a:lnTo>
                    <a:pt x="9448800" y="134111"/>
                  </a:lnTo>
                  <a:lnTo>
                    <a:pt x="9448800" y="670559"/>
                  </a:lnTo>
                  <a:lnTo>
                    <a:pt x="9441960" y="712939"/>
                  </a:lnTo>
                  <a:lnTo>
                    <a:pt x="9422916" y="749753"/>
                  </a:lnTo>
                  <a:lnTo>
                    <a:pt x="9393881" y="778788"/>
                  </a:lnTo>
                  <a:lnTo>
                    <a:pt x="9357067" y="797832"/>
                  </a:lnTo>
                  <a:lnTo>
                    <a:pt x="9314688" y="804671"/>
                  </a:lnTo>
                  <a:lnTo>
                    <a:pt x="134112" y="804671"/>
                  </a:lnTo>
                  <a:lnTo>
                    <a:pt x="91732" y="797832"/>
                  </a:lnTo>
                  <a:lnTo>
                    <a:pt x="54918" y="778788"/>
                  </a:lnTo>
                  <a:lnTo>
                    <a:pt x="25883" y="749753"/>
                  </a:lnTo>
                  <a:lnTo>
                    <a:pt x="6839" y="712939"/>
                  </a:lnTo>
                  <a:lnTo>
                    <a:pt x="0" y="670559"/>
                  </a:lnTo>
                  <a:lnTo>
                    <a:pt x="0" y="134111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3744464"/>
              <a:ext cx="9511298" cy="86717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4252" y="3762743"/>
              <a:ext cx="4693920" cy="89917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370076" y="3758183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4672580"/>
              <a:ext cx="9511298" cy="86717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4252" y="4692395"/>
              <a:ext cx="3262884" cy="899172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370076" y="4686299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Rectangle 25"/>
          <p:cNvSpPr/>
          <p:nvPr/>
        </p:nvSpPr>
        <p:spPr>
          <a:xfrm>
            <a:off x="1782885" y="1078523"/>
            <a:ext cx="36933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Symmetric</a:t>
            </a:r>
            <a:r>
              <a:rPr lang="en-US" sz="2800" b="1" spc="-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Encryption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787629" y="1902023"/>
            <a:ext cx="38918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Substitution</a:t>
            </a:r>
            <a:r>
              <a:rPr lang="en-US" b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</a:t>
            </a:r>
            <a:r>
              <a:rPr lang="en-US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889324" y="2949127"/>
            <a:ext cx="251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Caesar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89324" y="3901489"/>
            <a:ext cx="3876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Monoalphabetic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  <a:r>
              <a:rPr lang="en-US" b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040492" y="4838749"/>
            <a:ext cx="25484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Playfair</a:t>
            </a:r>
            <a:r>
              <a:rPr lang="en-US" b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2133" y="3632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302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004"/>
    </mc:Choice>
    <mc:Fallback>
      <p:transition spd="slow" advTm="42004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766191" y="1522481"/>
            <a:ext cx="9806534" cy="33361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marR="5715" indent="-439420">
              <a:lnSpc>
                <a:spcPct val="15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pc="-2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spc="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Playfair</a:t>
            </a:r>
            <a:r>
              <a:rPr spc="1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system</a:t>
            </a:r>
            <a:r>
              <a:rPr spc="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was</a:t>
            </a:r>
            <a:r>
              <a:rPr spc="1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invented</a:t>
            </a:r>
            <a:r>
              <a:rPr spc="1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by</a:t>
            </a:r>
            <a:r>
              <a:rPr spc="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Charles</a:t>
            </a:r>
            <a:r>
              <a:rPr spc="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Wheatstone,</a:t>
            </a:r>
            <a:r>
              <a:rPr spc="20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who</a:t>
            </a:r>
            <a:r>
              <a:rPr spc="1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first </a:t>
            </a:r>
            <a:r>
              <a:rPr spc="-9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described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it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in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1854.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  <a:buClr>
                <a:srgbClr val="0F243E"/>
              </a:buClr>
              <a:buFont typeface="Wingdings"/>
              <a:buChar char=""/>
            </a:pPr>
            <a:endParaRPr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  <a:buClr>
                <a:srgbClr val="0F243E"/>
              </a:buClr>
              <a:buFont typeface="Wingdings"/>
              <a:buChar char=""/>
            </a:pPr>
            <a:endParaRPr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50000"/>
              </a:lnSpc>
              <a:buFont typeface="Wingdings"/>
              <a:buChar char=""/>
              <a:tabLst>
                <a:tab pos="452120" algn="l"/>
              </a:tabLst>
            </a:pP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Used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by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many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0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countries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during</a:t>
            </a:r>
            <a:r>
              <a:rPr spc="-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wartime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  <a:spcBef>
                <a:spcPts val="10"/>
              </a:spcBef>
              <a:buClr>
                <a:srgbClr val="0F243E"/>
              </a:buClr>
              <a:buFont typeface="Wingdings"/>
              <a:buChar char=""/>
            </a:pPr>
            <a:endParaRPr dirty="0">
              <a:latin typeface="Alexandria" pitchFamily="2" charset="-78"/>
              <a:cs typeface="Alexandria" pitchFamily="2" charset="-78"/>
            </a:endParaRPr>
          </a:p>
          <a:p>
            <a:pPr marL="451484" marR="5080" indent="-439420">
              <a:lnSpc>
                <a:spcPct val="150000"/>
              </a:lnSpc>
              <a:buFont typeface="Wingdings"/>
              <a:buChar char=""/>
              <a:tabLst>
                <a:tab pos="452120" algn="l"/>
                <a:tab pos="1216025" algn="l"/>
                <a:tab pos="2663190" algn="l"/>
                <a:tab pos="4431030" algn="l"/>
                <a:tab pos="4871720" algn="l"/>
                <a:tab pos="6058535" algn="l"/>
                <a:tab pos="6666865" algn="l"/>
                <a:tab pos="7348220" algn="l"/>
                <a:tab pos="8082915" algn="l"/>
                <a:tab pos="8591550" algn="l"/>
                <a:tab pos="8998585" algn="l"/>
                <a:tab pos="9414510" algn="l"/>
                <a:tab pos="9795510" algn="l"/>
                <a:tab pos="10212070" algn="l"/>
                <a:tab pos="11445240" algn="l"/>
              </a:tabLst>
            </a:pPr>
            <a:r>
              <a:rPr spc="-2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14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l</a:t>
            </a:r>
            <a:r>
              <a:rPr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ayfair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al</a:t>
            </a:r>
            <a:r>
              <a:rPr spc="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g</a:t>
            </a:r>
            <a:r>
              <a:rPr spc="-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</a:t>
            </a:r>
            <a:r>
              <a:rPr spc="-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r</a:t>
            </a:r>
            <a:r>
              <a:rPr spc="-14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ithm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b</a:t>
            </a:r>
            <a:r>
              <a:rPr spc="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spc="-14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n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1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u</a:t>
            </a:r>
            <a:r>
              <a:rPr spc="-1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spc="-1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10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f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5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5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</a:t>
            </a:r>
            <a:r>
              <a:rPr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spc="-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tr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pc="-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of  </a:t>
            </a:r>
            <a:r>
              <a:rPr spc="-1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letters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constructed</a:t>
            </a:r>
            <a:r>
              <a:rPr spc="-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using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keyword.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758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1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61135" y="209916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Playfair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985" y="6877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685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144"/>
    </mc:Choice>
    <mc:Fallback>
      <p:transition spd="slow" advTm="15914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352450" y="1090004"/>
            <a:ext cx="6781800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pc="-2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In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this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case,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keyword</a:t>
            </a:r>
            <a:r>
              <a:rPr spc="-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b="1" spc="-2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</a:t>
            </a:r>
            <a:r>
              <a:rPr b="1" spc="-14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</a:t>
            </a:r>
            <a:r>
              <a:rPr b="1"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n</a:t>
            </a:r>
            <a:r>
              <a:rPr b="1" spc="-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b="1"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r</a:t>
            </a:r>
            <a:r>
              <a:rPr b="1" spc="-20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</a:t>
            </a:r>
            <a:r>
              <a:rPr b="1" spc="-22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</a:t>
            </a:r>
            <a:r>
              <a:rPr b="1" spc="-1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y</a:t>
            </a:r>
            <a:r>
              <a:rPr spc="-4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12110" y="2226544"/>
            <a:ext cx="4144137" cy="299468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758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1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1135" y="209916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Playfair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936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477"/>
    </mc:Choice>
    <mc:Fallback>
      <p:transition spd="slow" advTm="211477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200" dirty="0">
                <a:latin typeface="Alexandria Black" pitchFamily="2" charset="-78"/>
                <a:cs typeface="Alexandria Black" pitchFamily="2" charset="-78"/>
              </a:rPr>
              <a:t>Encryption and Decryption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5" y="1762126"/>
            <a:ext cx="8496943" cy="42894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plaintext is encrypted two letters at a time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if a pair is a repeated letter, insert filler like 'X’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if both letters fall in the same row, replace each with letter to right (wrapping back to start from end)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if both letters fall in the same column, replace each with the letter below it (wrapping to top from bottom)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otherwise each letter is replaced by the letter in the same row and in the column of the other letter of the pair</a:t>
            </a:r>
          </a:p>
          <a:p>
            <a:endParaRPr lang="en-US" sz="2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2252AA-41B4-46C5-A3A1-483648FE1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86DFBD-27E2-E046-A517-7C0202BD7FAE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422655" y="633885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15978" y="5581490"/>
            <a:ext cx="2305141" cy="1076343"/>
          </a:xfrm>
          <a:prstGeom prst="rect">
            <a:avLst/>
          </a:prstGeom>
        </p:spPr>
      </p:pic>
      <p:pic>
        <p:nvPicPr>
          <p:cNvPr id="8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29600" y="117794"/>
            <a:ext cx="3505200" cy="207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159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2544"/>
    </mc:Choice>
    <mc:Fallback>
      <p:transition spd="slow" advTm="492544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200" dirty="0">
                <a:latin typeface="Alexandria Black" pitchFamily="2" charset="-78"/>
                <a:cs typeface="Alexandria Black" pitchFamily="2" charset="-78"/>
              </a:rPr>
              <a:t>Example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3009900" y="1977628"/>
            <a:ext cx="6172200" cy="33944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Encrypting the message "Hide the gold in the tree stump":</a:t>
            </a:r>
          </a:p>
          <a:p>
            <a:pPr>
              <a:lnSpc>
                <a:spcPct val="150000"/>
              </a:lnSpc>
              <a:defRPr/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Using "</a:t>
            </a:r>
            <a:r>
              <a:rPr lang="en-US" sz="1800" dirty="0" err="1">
                <a:latin typeface="Alexandria" pitchFamily="2" charset="-78"/>
                <a:cs typeface="Alexandria" pitchFamily="2" charset="-78"/>
              </a:rPr>
              <a:t>playfair</a:t>
            </a:r>
            <a:r>
              <a:rPr lang="en-US" sz="1800" dirty="0">
                <a:latin typeface="Alexandria" pitchFamily="2" charset="-78"/>
                <a:cs typeface="Alexandria" pitchFamily="2" charset="-78"/>
              </a:rPr>
              <a:t> example" as the key</a:t>
            </a: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es-ES" sz="1800" dirty="0">
                <a:latin typeface="Alexandria" pitchFamily="2" charset="-78"/>
                <a:cs typeface="Alexandria" pitchFamily="2" charset="-78"/>
              </a:rPr>
              <a:t>   hi de </a:t>
            </a:r>
            <a:r>
              <a:rPr lang="es-ES" sz="1800" dirty="0" err="1">
                <a:latin typeface="Alexandria" pitchFamily="2" charset="-78"/>
                <a:cs typeface="Alexandria" pitchFamily="2" charset="-78"/>
              </a:rPr>
              <a:t>th</a:t>
            </a:r>
            <a:r>
              <a:rPr lang="es-ES" sz="18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s-ES" sz="1800" dirty="0" err="1">
                <a:latin typeface="Alexandria" pitchFamily="2" charset="-78"/>
                <a:cs typeface="Alexandria" pitchFamily="2" charset="-78"/>
              </a:rPr>
              <a:t>eg</a:t>
            </a:r>
            <a:r>
              <a:rPr lang="es-ES" sz="18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s-ES" sz="1800" dirty="0" err="1">
                <a:latin typeface="Alexandria" pitchFamily="2" charset="-78"/>
                <a:cs typeface="Alexandria" pitchFamily="2" charset="-78"/>
              </a:rPr>
              <a:t>ol</a:t>
            </a:r>
            <a:r>
              <a:rPr lang="es-ES" sz="1800" dirty="0">
                <a:latin typeface="Alexandria" pitchFamily="2" charset="-78"/>
                <a:cs typeface="Alexandria" pitchFamily="2" charset="-78"/>
              </a:rPr>
              <a:t> di </a:t>
            </a:r>
            <a:r>
              <a:rPr lang="es-ES" sz="1800" dirty="0" err="1">
                <a:latin typeface="Alexandria" pitchFamily="2" charset="-78"/>
                <a:cs typeface="Alexandria" pitchFamily="2" charset="-78"/>
              </a:rPr>
              <a:t>nt</a:t>
            </a:r>
            <a:r>
              <a:rPr lang="es-ES" sz="1800" dirty="0">
                <a:latin typeface="Alexandria" pitchFamily="2" charset="-78"/>
                <a:cs typeface="Alexandria" pitchFamily="2" charset="-78"/>
              </a:rPr>
              <a:t> he </a:t>
            </a:r>
            <a:r>
              <a:rPr lang="es-ES" sz="1800" dirty="0" err="1">
                <a:latin typeface="Alexandria" pitchFamily="2" charset="-78"/>
                <a:cs typeface="Alexandria" pitchFamily="2" charset="-78"/>
              </a:rPr>
              <a:t>tr</a:t>
            </a:r>
            <a:r>
              <a:rPr lang="es-ES" sz="1800" dirty="0">
                <a:latin typeface="Alexandria" pitchFamily="2" charset="-78"/>
                <a:cs typeface="Alexandria" pitchFamily="2" charset="-78"/>
              </a:rPr>
              <a:t> e</a:t>
            </a:r>
            <a:r>
              <a:rPr lang="es-ES" sz="18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lang="es-ES" sz="1800" dirty="0">
                <a:latin typeface="Alexandria" pitchFamily="2" charset="-78"/>
                <a:cs typeface="Alexandria" pitchFamily="2" charset="-78"/>
              </a:rPr>
              <a:t> es tu </a:t>
            </a:r>
            <a:r>
              <a:rPr lang="es-ES" sz="1800" dirty="0" err="1">
                <a:latin typeface="Alexandria" pitchFamily="2" charset="-78"/>
                <a:cs typeface="Alexandria" pitchFamily="2" charset="-78"/>
              </a:rPr>
              <a:t>mp</a:t>
            </a:r>
            <a:endParaRPr lang="en-US" sz="18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3797" name="Picture 2" descr="Playfair Cipher building grid omitted letter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7969" y="4581128"/>
            <a:ext cx="4321969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F82676C-737B-4CD4-9AA3-38A69FB0A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86DFBD-27E2-E046-A517-7C0202BD7FAE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16270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6503"/>
    </mc:Choice>
    <mc:Fallback>
      <p:transition spd="slow" advTm="586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637667" y="984994"/>
            <a:ext cx="8626958" cy="12586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marR="5080" indent="-439420">
              <a:lnSpc>
                <a:spcPct val="15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  <a:tab pos="1609725" algn="l"/>
                <a:tab pos="2315210" algn="l"/>
                <a:tab pos="3540760" algn="l"/>
                <a:tab pos="4586605" algn="l"/>
                <a:tab pos="6064885" algn="l"/>
                <a:tab pos="8125459" algn="l"/>
                <a:tab pos="9140190" algn="l"/>
                <a:tab pos="9631045" algn="l"/>
                <a:tab pos="10673715" algn="l"/>
                <a:tab pos="11214735" algn="l"/>
              </a:tabLst>
            </a:pPr>
            <a:r>
              <a:rPr spc="-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How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1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to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build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5</a:t>
            </a:r>
            <a:r>
              <a:rPr spc="-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spc="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5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Matr</a:t>
            </a:r>
            <a:r>
              <a:rPr spc="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pc="-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spc="-1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spc="-1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ssumi</a:t>
            </a:r>
            <a:r>
              <a:rPr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n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g	</a:t>
            </a:r>
            <a:r>
              <a:rPr spc="-2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</a:t>
            </a:r>
            <a:r>
              <a:rPr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</a:t>
            </a:r>
            <a:r>
              <a:rPr spc="-10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at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44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and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J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spc="-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are  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interchangeable),</a:t>
            </a:r>
            <a:r>
              <a:rPr spc="-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table</a:t>
            </a:r>
            <a:r>
              <a:rPr spc="-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becomes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4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(omitted</a:t>
            </a:r>
            <a:r>
              <a:rPr spc="-4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letters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in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red):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51319" y="2621719"/>
            <a:ext cx="4971685" cy="3658662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758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1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1135" y="209916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Playfair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202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148"/>
    </mc:Choice>
    <mc:Fallback>
      <p:transition spd="slow" advTm="73148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206146" y="972438"/>
            <a:ext cx="9312758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2400" spc="-3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P=</a:t>
            </a:r>
            <a:r>
              <a:rPr sz="2400"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290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H</a:t>
            </a:r>
            <a:r>
              <a:rPr sz="2400" spc="-160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z="2400" spc="-70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sz="2400"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20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</a:t>
            </a:r>
            <a:r>
              <a:rPr sz="24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G</a:t>
            </a:r>
            <a:r>
              <a:rPr sz="2400"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OL</a:t>
            </a:r>
            <a:r>
              <a:rPr sz="24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3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sz="2400"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z="2400"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N</a:t>
            </a:r>
            <a:r>
              <a:rPr sz="2400" spc="-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</a:t>
            </a:r>
            <a:r>
              <a:rPr sz="2400"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H</a:t>
            </a:r>
            <a:r>
              <a:rPr sz="2400"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3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TR</a:t>
            </a:r>
            <a:r>
              <a:rPr sz="2400"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25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sz="2400" spc="-7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TU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MP</a:t>
            </a:r>
            <a:endParaRPr sz="24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218944"/>
            <a:ext cx="11951072" cy="4029455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758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1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1135" y="209916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Playfair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126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607"/>
    </mc:Choice>
    <mc:Fallback>
      <p:transition spd="slow" advTm="55607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206146" y="972438"/>
            <a:ext cx="8155940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2400" spc="-3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P=</a:t>
            </a:r>
            <a:r>
              <a:rPr sz="2400"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2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</a:t>
            </a:r>
            <a:r>
              <a:rPr sz="2400" spc="-1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z="2400"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90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sz="2400" spc="-80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65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20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</a:t>
            </a:r>
            <a:r>
              <a:rPr sz="24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G</a:t>
            </a:r>
            <a:r>
              <a:rPr sz="2400"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OL</a:t>
            </a:r>
            <a:r>
              <a:rPr sz="24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3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sz="2400"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z="2400"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N</a:t>
            </a:r>
            <a:r>
              <a:rPr sz="2400" spc="-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</a:t>
            </a:r>
            <a:r>
              <a:rPr sz="2400"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H</a:t>
            </a:r>
            <a:r>
              <a:rPr sz="2400"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3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TR</a:t>
            </a:r>
            <a:r>
              <a:rPr sz="2400"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25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sz="2400" spc="-7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TU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MP</a:t>
            </a:r>
            <a:endParaRPr sz="24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086355"/>
            <a:ext cx="12188952" cy="4140708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758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1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1135" y="209916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Playfair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66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422"/>
    </mc:Choice>
    <mc:Fallback>
      <p:transition spd="slow" advTm="57422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206146" y="972438"/>
            <a:ext cx="8155940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2400" spc="-3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P=</a:t>
            </a:r>
            <a:r>
              <a:rPr sz="2400"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2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</a:t>
            </a:r>
            <a:r>
              <a:rPr sz="2400" spc="-1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z="2400"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sz="2400"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204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TH</a:t>
            </a:r>
            <a:r>
              <a:rPr sz="2400" spc="-85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G</a:t>
            </a:r>
            <a:r>
              <a:rPr sz="2400"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OL</a:t>
            </a:r>
            <a:r>
              <a:rPr sz="24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3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sz="2400"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z="2400"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N</a:t>
            </a:r>
            <a:r>
              <a:rPr sz="2400" spc="-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</a:t>
            </a:r>
            <a:r>
              <a:rPr sz="2400"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H</a:t>
            </a:r>
            <a:r>
              <a:rPr sz="2400"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3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TR</a:t>
            </a:r>
            <a:r>
              <a:rPr sz="2400"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25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sz="2400" spc="-7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TU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MP</a:t>
            </a:r>
            <a:endParaRPr sz="24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214372"/>
            <a:ext cx="12179239" cy="41148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758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1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1135" y="209916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Playfair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39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618"/>
    </mc:Choice>
    <mc:Fallback>
      <p:transition spd="slow" advTm="4661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206146" y="972438"/>
            <a:ext cx="8155940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2400" spc="-3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P=</a:t>
            </a:r>
            <a:r>
              <a:rPr sz="2400"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2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</a:t>
            </a:r>
            <a:r>
              <a:rPr sz="2400" spc="-1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z="2400"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sz="2400"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20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</a:t>
            </a:r>
            <a:r>
              <a:rPr sz="24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95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114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G</a:t>
            </a:r>
            <a:r>
              <a:rPr sz="2400" spc="-60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OL</a:t>
            </a:r>
            <a:r>
              <a:rPr sz="24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3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sz="2400"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z="2400"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N</a:t>
            </a:r>
            <a:r>
              <a:rPr sz="2400" spc="-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</a:t>
            </a:r>
            <a:r>
              <a:rPr sz="2400"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H</a:t>
            </a:r>
            <a:r>
              <a:rPr sz="2400"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3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TR</a:t>
            </a:r>
            <a:r>
              <a:rPr sz="2400"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25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sz="2400" spc="-7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TU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MP</a:t>
            </a:r>
            <a:endParaRPr sz="24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155" y="2226564"/>
            <a:ext cx="11943590" cy="40005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758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1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1135" y="209916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Playfair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0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029"/>
    </mc:Choice>
    <mc:Fallback>
      <p:transition spd="slow" advTm="38029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206146" y="972438"/>
            <a:ext cx="8155940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2400" spc="-3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P=</a:t>
            </a:r>
            <a:r>
              <a:rPr sz="2400"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2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</a:t>
            </a:r>
            <a:r>
              <a:rPr sz="2400" spc="-1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z="2400"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sz="2400"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20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</a:t>
            </a:r>
            <a:r>
              <a:rPr sz="24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G</a:t>
            </a:r>
            <a:r>
              <a:rPr sz="2400"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OL</a:t>
            </a:r>
            <a:r>
              <a:rPr sz="24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3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D</a:t>
            </a:r>
            <a:r>
              <a:rPr sz="2400"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sz="2400"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N</a:t>
            </a:r>
            <a:r>
              <a:rPr sz="2400" spc="-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</a:t>
            </a:r>
            <a:r>
              <a:rPr sz="2400"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H</a:t>
            </a:r>
            <a:r>
              <a:rPr sz="2400"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3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TR</a:t>
            </a:r>
            <a:r>
              <a:rPr sz="2400"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80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EX</a:t>
            </a:r>
            <a:r>
              <a:rPr sz="2400" spc="-70" dirty="0">
                <a:solidFill>
                  <a:srgbClr val="00AF5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z="2400" spc="-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-1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TU</a:t>
            </a:r>
            <a:r>
              <a:rPr sz="2400"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400" spc="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MP</a:t>
            </a:r>
            <a:endParaRPr sz="24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366772"/>
            <a:ext cx="12102969" cy="3962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758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1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1135" y="209916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Playfair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8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389"/>
    </mc:Choice>
    <mc:Fallback>
      <p:transition spd="slow" advTm="108389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8" y="2502636"/>
            <a:ext cx="9801891" cy="2006318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451484" marR="5080" lvl="0" indent="-439420" algn="just">
              <a:lnSpc>
                <a:spcPct val="200000"/>
              </a:lnSpc>
              <a:spcBef>
                <a:spcPts val="10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= BM OD ZB XD NA BE KU DM UI XM MO UV IF</a:t>
            </a:r>
          </a:p>
          <a:p>
            <a:pPr marL="451484" marR="5080" lvl="0" indent="-439420" algn="just">
              <a:lnSpc>
                <a:spcPct val="200000"/>
              </a:lnSpc>
              <a:spcBef>
                <a:spcPts val="105"/>
              </a:spcBef>
              <a:buFont typeface="Wingdings"/>
              <a:buChar char=""/>
              <a:tabLst>
                <a:tab pos="451484" algn="l"/>
              </a:tabLst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1484" marR="5080" lvl="0" indent="-439420" algn="just">
              <a:lnSpc>
                <a:spcPct val="200000"/>
              </a:lnSpc>
              <a:spcBef>
                <a:spcPts val="10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message "Hide the gold in the tree stump" becomes  "BMODZ BXDNA BEKUD MUIXM MOUVI F"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618636" y="116064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Playfair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3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33400" y="3035160"/>
              <a:ext cx="4725000" cy="360"/>
            </p14:xfrm>
          </p:contentPart>
        </mc:Choice>
        <mc:Fallback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724040" y="3025800"/>
                <a:ext cx="474372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15516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7874"/>
    </mc:Choice>
    <mc:Fallback>
      <p:transition advTm="27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8" y="2502636"/>
            <a:ext cx="9801891" cy="92333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97814" marR="5080" lvl="0" indent="-285750" algn="just">
              <a:lnSpc>
                <a:spcPct val="200000"/>
              </a:lnSpc>
              <a:spcBef>
                <a:spcPts val="105"/>
              </a:spcBef>
              <a:buFont typeface="Arial" panose="020B0604020202020204" pitchFamily="34" charset="0"/>
              <a:buChar char="•"/>
              <a:tabLst>
                <a:tab pos="451484" algn="l"/>
              </a:tabLst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message "Hide the gold in the tree stump" becomes  "BMODZ BXDNA BEKUD MUIXM MOUVI F"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618636" y="116064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Playfair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pic>
        <p:nvPicPr>
          <p:cNvPr id="12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38999" y="3425966"/>
            <a:ext cx="3505200" cy="207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066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64628"/>
    </mc:Choice>
    <mc:Fallback>
      <p:transition advTm="26462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354097" y="342087"/>
            <a:ext cx="9595485" cy="4642485"/>
            <a:chOff x="1254252" y="949448"/>
            <a:chExt cx="9595485" cy="46424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49448"/>
              <a:ext cx="9511298" cy="8671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4252" y="969251"/>
              <a:ext cx="4514088" cy="8991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370076" y="96316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1886708"/>
              <a:ext cx="9511298" cy="8671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54252" y="1904987"/>
              <a:ext cx="4718304" cy="89917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370076" y="1900427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80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5019" y="2813213"/>
              <a:ext cx="9514340" cy="87037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54252" y="2834627"/>
              <a:ext cx="3174492" cy="8991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1"/>
                  </a:lnTo>
                  <a:lnTo>
                    <a:pt x="0" y="670559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1"/>
                  </a:lnTo>
                  <a:lnTo>
                    <a:pt x="9314688" y="804671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59"/>
                  </a:lnTo>
                  <a:lnTo>
                    <a:pt x="9448800" y="134111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70076" y="2828544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0" y="134111"/>
                  </a:moveTo>
                  <a:lnTo>
                    <a:pt x="6839" y="91732"/>
                  </a:lnTo>
                  <a:lnTo>
                    <a:pt x="25883" y="54918"/>
                  </a:lnTo>
                  <a:lnTo>
                    <a:pt x="54918" y="25883"/>
                  </a:lnTo>
                  <a:lnTo>
                    <a:pt x="91732" y="6839"/>
                  </a:lnTo>
                  <a:lnTo>
                    <a:pt x="134112" y="0"/>
                  </a:lnTo>
                  <a:lnTo>
                    <a:pt x="9314688" y="0"/>
                  </a:lnTo>
                  <a:lnTo>
                    <a:pt x="9357067" y="6839"/>
                  </a:lnTo>
                  <a:lnTo>
                    <a:pt x="9393881" y="25883"/>
                  </a:lnTo>
                  <a:lnTo>
                    <a:pt x="9422916" y="54918"/>
                  </a:lnTo>
                  <a:lnTo>
                    <a:pt x="9441960" y="91732"/>
                  </a:lnTo>
                  <a:lnTo>
                    <a:pt x="9448800" y="134111"/>
                  </a:lnTo>
                  <a:lnTo>
                    <a:pt x="9448800" y="670559"/>
                  </a:lnTo>
                  <a:lnTo>
                    <a:pt x="9441960" y="712939"/>
                  </a:lnTo>
                  <a:lnTo>
                    <a:pt x="9422916" y="749753"/>
                  </a:lnTo>
                  <a:lnTo>
                    <a:pt x="9393881" y="778788"/>
                  </a:lnTo>
                  <a:lnTo>
                    <a:pt x="9357067" y="797832"/>
                  </a:lnTo>
                  <a:lnTo>
                    <a:pt x="9314688" y="804671"/>
                  </a:lnTo>
                  <a:lnTo>
                    <a:pt x="134112" y="804671"/>
                  </a:lnTo>
                  <a:lnTo>
                    <a:pt x="91732" y="797832"/>
                  </a:lnTo>
                  <a:lnTo>
                    <a:pt x="54918" y="778788"/>
                  </a:lnTo>
                  <a:lnTo>
                    <a:pt x="25883" y="749753"/>
                  </a:lnTo>
                  <a:lnTo>
                    <a:pt x="6839" y="712939"/>
                  </a:lnTo>
                  <a:lnTo>
                    <a:pt x="0" y="670559"/>
                  </a:lnTo>
                  <a:lnTo>
                    <a:pt x="0" y="134111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3744464"/>
              <a:ext cx="9511298" cy="86717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4252" y="3762743"/>
              <a:ext cx="4693920" cy="89917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370076" y="3758183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4672580"/>
              <a:ext cx="9511298" cy="86717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4252" y="4692395"/>
              <a:ext cx="3262884" cy="899172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370076" y="4686299"/>
              <a:ext cx="9448800" cy="805180"/>
            </a:xfrm>
            <a:custGeom>
              <a:avLst/>
              <a:gdLst/>
              <a:ahLst/>
              <a:cxnLst/>
              <a:rect l="l" t="t" r="r" b="b"/>
              <a:pathLst>
                <a:path w="9448800" h="805179">
                  <a:moveTo>
                    <a:pt x="9314688" y="0"/>
                  </a:moveTo>
                  <a:lnTo>
                    <a:pt x="134112" y="0"/>
                  </a:lnTo>
                  <a:lnTo>
                    <a:pt x="91732" y="6839"/>
                  </a:lnTo>
                  <a:lnTo>
                    <a:pt x="54918" y="25883"/>
                  </a:lnTo>
                  <a:lnTo>
                    <a:pt x="25883" y="54918"/>
                  </a:lnTo>
                  <a:lnTo>
                    <a:pt x="6839" y="91732"/>
                  </a:lnTo>
                  <a:lnTo>
                    <a:pt x="0" y="134112"/>
                  </a:lnTo>
                  <a:lnTo>
                    <a:pt x="0" y="670560"/>
                  </a:lnTo>
                  <a:lnTo>
                    <a:pt x="6839" y="712939"/>
                  </a:lnTo>
                  <a:lnTo>
                    <a:pt x="25883" y="749753"/>
                  </a:lnTo>
                  <a:lnTo>
                    <a:pt x="54918" y="778788"/>
                  </a:lnTo>
                  <a:lnTo>
                    <a:pt x="91732" y="797832"/>
                  </a:lnTo>
                  <a:lnTo>
                    <a:pt x="134112" y="804672"/>
                  </a:lnTo>
                  <a:lnTo>
                    <a:pt x="9314688" y="804672"/>
                  </a:lnTo>
                  <a:lnTo>
                    <a:pt x="9357067" y="797832"/>
                  </a:lnTo>
                  <a:lnTo>
                    <a:pt x="9393881" y="778788"/>
                  </a:lnTo>
                  <a:lnTo>
                    <a:pt x="9422916" y="749753"/>
                  </a:lnTo>
                  <a:lnTo>
                    <a:pt x="9441960" y="712939"/>
                  </a:lnTo>
                  <a:lnTo>
                    <a:pt x="9448800" y="670560"/>
                  </a:lnTo>
                  <a:lnTo>
                    <a:pt x="9448800" y="134112"/>
                  </a:lnTo>
                  <a:lnTo>
                    <a:pt x="9441960" y="91732"/>
                  </a:lnTo>
                  <a:lnTo>
                    <a:pt x="9422916" y="54918"/>
                  </a:lnTo>
                  <a:lnTo>
                    <a:pt x="9393881" y="25883"/>
                  </a:lnTo>
                  <a:lnTo>
                    <a:pt x="9357067" y="6839"/>
                  </a:lnTo>
                  <a:lnTo>
                    <a:pt x="931468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Rectangle 25"/>
          <p:cNvSpPr/>
          <p:nvPr/>
        </p:nvSpPr>
        <p:spPr>
          <a:xfrm>
            <a:off x="1005645" y="484163"/>
            <a:ext cx="37785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Polyalphabetic Ciphers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010389" y="1307663"/>
            <a:ext cx="27940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Vigenère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Cipher </a:t>
            </a:r>
            <a:endParaRPr lang="en-US" b="1" spc="-3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112084" y="2354767"/>
            <a:ext cx="3121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80"/>
            <a:r>
              <a:rPr lang="en-US" sz="28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Autokey</a:t>
            </a:r>
            <a:r>
              <a:rPr lang="en-US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112084" y="3307129"/>
            <a:ext cx="25703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"/>
            <a:r>
              <a:rPr lang="en-US" sz="28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Vernam</a:t>
            </a:r>
            <a:r>
              <a:rPr lang="en-US" sz="2800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Cipher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41095" y="-4697"/>
            <a:ext cx="2305141" cy="1076343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1112083" y="4219918"/>
            <a:ext cx="40276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8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lang="en-US" sz="2800" b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Techniques</a:t>
            </a:r>
            <a:endParaRPr lang="en-US" sz="2800" dirty="0">
              <a:latin typeface="Times New Roman"/>
              <a:cs typeface="Times New Roman"/>
            </a:endParaRPr>
          </a:p>
        </p:txBody>
      </p:sp>
      <p:sp>
        <p:nvSpPr>
          <p:cNvPr id="34" name="object 16"/>
          <p:cNvSpPr/>
          <p:nvPr/>
        </p:nvSpPr>
        <p:spPr>
          <a:xfrm>
            <a:off x="500782" y="4984572"/>
            <a:ext cx="9448800" cy="805180"/>
          </a:xfrm>
          <a:custGeom>
            <a:avLst/>
            <a:gdLst/>
            <a:ahLst/>
            <a:cxnLst/>
            <a:rect l="l" t="t" r="r" b="b"/>
            <a:pathLst>
              <a:path w="9448800" h="805179">
                <a:moveTo>
                  <a:pt x="9314688" y="0"/>
                </a:moveTo>
                <a:lnTo>
                  <a:pt x="134112" y="0"/>
                </a:lnTo>
                <a:lnTo>
                  <a:pt x="91732" y="6839"/>
                </a:lnTo>
                <a:lnTo>
                  <a:pt x="54918" y="25883"/>
                </a:lnTo>
                <a:lnTo>
                  <a:pt x="25883" y="54918"/>
                </a:lnTo>
                <a:lnTo>
                  <a:pt x="6839" y="91732"/>
                </a:lnTo>
                <a:lnTo>
                  <a:pt x="0" y="134112"/>
                </a:lnTo>
                <a:lnTo>
                  <a:pt x="0" y="670560"/>
                </a:lnTo>
                <a:lnTo>
                  <a:pt x="6839" y="712939"/>
                </a:lnTo>
                <a:lnTo>
                  <a:pt x="25883" y="749753"/>
                </a:lnTo>
                <a:lnTo>
                  <a:pt x="54918" y="778788"/>
                </a:lnTo>
                <a:lnTo>
                  <a:pt x="91732" y="797832"/>
                </a:lnTo>
                <a:lnTo>
                  <a:pt x="134112" y="804672"/>
                </a:lnTo>
                <a:lnTo>
                  <a:pt x="9314688" y="804672"/>
                </a:lnTo>
                <a:lnTo>
                  <a:pt x="9357067" y="797832"/>
                </a:lnTo>
                <a:lnTo>
                  <a:pt x="9393881" y="778788"/>
                </a:lnTo>
                <a:lnTo>
                  <a:pt x="9422916" y="749753"/>
                </a:lnTo>
                <a:lnTo>
                  <a:pt x="9441960" y="712939"/>
                </a:lnTo>
                <a:lnTo>
                  <a:pt x="9448800" y="670560"/>
                </a:lnTo>
                <a:lnTo>
                  <a:pt x="9448800" y="134112"/>
                </a:lnTo>
                <a:lnTo>
                  <a:pt x="9441960" y="91732"/>
                </a:lnTo>
                <a:lnTo>
                  <a:pt x="9422916" y="54918"/>
                </a:lnTo>
                <a:lnTo>
                  <a:pt x="9393881" y="25883"/>
                </a:lnTo>
                <a:lnTo>
                  <a:pt x="9357067" y="6839"/>
                </a:lnTo>
                <a:lnTo>
                  <a:pt x="931468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1112084" y="5114590"/>
            <a:ext cx="3025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8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Rail Fence Cipher </a:t>
            </a:r>
            <a:endParaRPr lang="en-US" sz="2800" dirty="0">
              <a:latin typeface="Times New Roman"/>
              <a:cs typeface="Times New Roman"/>
            </a:endParaRPr>
          </a:p>
        </p:txBody>
      </p:sp>
      <p:sp>
        <p:nvSpPr>
          <p:cNvPr id="36" name="object 16"/>
          <p:cNvSpPr/>
          <p:nvPr/>
        </p:nvSpPr>
        <p:spPr>
          <a:xfrm>
            <a:off x="479446" y="5868492"/>
            <a:ext cx="9448800" cy="805180"/>
          </a:xfrm>
          <a:custGeom>
            <a:avLst/>
            <a:gdLst/>
            <a:ahLst/>
            <a:cxnLst/>
            <a:rect l="l" t="t" r="r" b="b"/>
            <a:pathLst>
              <a:path w="9448800" h="805179">
                <a:moveTo>
                  <a:pt x="9314688" y="0"/>
                </a:moveTo>
                <a:lnTo>
                  <a:pt x="134112" y="0"/>
                </a:lnTo>
                <a:lnTo>
                  <a:pt x="91732" y="6839"/>
                </a:lnTo>
                <a:lnTo>
                  <a:pt x="54918" y="25883"/>
                </a:lnTo>
                <a:lnTo>
                  <a:pt x="25883" y="54918"/>
                </a:lnTo>
                <a:lnTo>
                  <a:pt x="6839" y="91732"/>
                </a:lnTo>
                <a:lnTo>
                  <a:pt x="0" y="134112"/>
                </a:lnTo>
                <a:lnTo>
                  <a:pt x="0" y="670560"/>
                </a:lnTo>
                <a:lnTo>
                  <a:pt x="6839" y="712939"/>
                </a:lnTo>
                <a:lnTo>
                  <a:pt x="25883" y="749753"/>
                </a:lnTo>
                <a:lnTo>
                  <a:pt x="54918" y="778788"/>
                </a:lnTo>
                <a:lnTo>
                  <a:pt x="91732" y="797832"/>
                </a:lnTo>
                <a:lnTo>
                  <a:pt x="134112" y="804672"/>
                </a:lnTo>
                <a:lnTo>
                  <a:pt x="9314688" y="804672"/>
                </a:lnTo>
                <a:lnTo>
                  <a:pt x="9357067" y="797832"/>
                </a:lnTo>
                <a:lnTo>
                  <a:pt x="9393881" y="778788"/>
                </a:lnTo>
                <a:lnTo>
                  <a:pt x="9422916" y="749753"/>
                </a:lnTo>
                <a:lnTo>
                  <a:pt x="9441960" y="712939"/>
                </a:lnTo>
                <a:lnTo>
                  <a:pt x="9448800" y="670560"/>
                </a:lnTo>
                <a:lnTo>
                  <a:pt x="9448800" y="134112"/>
                </a:lnTo>
                <a:lnTo>
                  <a:pt x="9441960" y="91732"/>
                </a:lnTo>
                <a:lnTo>
                  <a:pt x="9422916" y="54918"/>
                </a:lnTo>
                <a:lnTo>
                  <a:pt x="9393881" y="25883"/>
                </a:lnTo>
                <a:lnTo>
                  <a:pt x="9357067" y="6839"/>
                </a:lnTo>
                <a:lnTo>
                  <a:pt x="931468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Rectangle 36"/>
          <p:cNvSpPr/>
          <p:nvPr/>
        </p:nvSpPr>
        <p:spPr>
          <a:xfrm>
            <a:off x="1090748" y="5998510"/>
            <a:ext cx="4193649" cy="9669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800" b="1" spc="-20" dirty="0" smtClean="0">
                <a:solidFill>
                  <a:srgbClr val="FFFFFF"/>
                </a:solidFill>
                <a:latin typeface="Times New Roman"/>
                <a:cs typeface="Times New Roman"/>
              </a:rPr>
              <a:t>Row </a:t>
            </a:r>
            <a:r>
              <a:rPr lang="en-US" sz="28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 Cipher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US" sz="2800" b="1" spc="-2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1510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34"/>
    </mc:Choice>
    <mc:Fallback>
      <p:transition spd="slow" advTm="23034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8" y="2502636"/>
            <a:ext cx="9801891" cy="273792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97814" marR="5080" lvl="0" indent="-285750" algn="just">
              <a:lnSpc>
                <a:spcPct val="200000"/>
              </a:lnSpc>
              <a:spcBef>
                <a:spcPts val="105"/>
              </a:spcBef>
              <a:buFont typeface="Arial" panose="020B0604020202020204" pitchFamily="34" charset="0"/>
              <a:buChar char="•"/>
              <a:tabLst>
                <a:tab pos="451484" algn="l"/>
              </a:tabLst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	polyalphabetic	cipher	is	any	cipher	based	on	substitution,	using  multiple substitution alphabets.</a:t>
            </a:r>
          </a:p>
          <a:p>
            <a:pPr marL="297814" marR="5080" lvl="0" indent="-285750" algn="just">
              <a:lnSpc>
                <a:spcPct val="200000"/>
              </a:lnSpc>
              <a:spcBef>
                <a:spcPts val="105"/>
              </a:spcBef>
              <a:buFont typeface="Arial" panose="020B0604020202020204" pitchFamily="34" charset="0"/>
              <a:buChar char="•"/>
              <a:tabLst>
                <a:tab pos="451484" algn="l"/>
              </a:tabLst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polyalphabetic cipher techniques have the following features in common:</a:t>
            </a:r>
          </a:p>
          <a:p>
            <a:pPr marL="297814" marR="5080" lvl="0" indent="-285750" algn="just">
              <a:lnSpc>
                <a:spcPct val="200000"/>
              </a:lnSpc>
              <a:spcBef>
                <a:spcPts val="105"/>
              </a:spcBef>
              <a:buFont typeface="Arial" panose="020B0604020202020204" pitchFamily="34" charset="0"/>
              <a:buChar char="•"/>
              <a:tabLst>
                <a:tab pos="451484" algn="l"/>
              </a:tabLst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set of related 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monoalphabetic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substitution rules is used.</a:t>
            </a:r>
          </a:p>
          <a:p>
            <a:pPr marL="297814" marR="5080" lvl="0" indent="-285750" algn="just">
              <a:lnSpc>
                <a:spcPct val="200000"/>
              </a:lnSpc>
              <a:spcBef>
                <a:spcPts val="105"/>
              </a:spcBef>
              <a:buFont typeface="Arial" panose="020B0604020202020204" pitchFamily="34" charset="0"/>
              <a:buChar char="•"/>
              <a:tabLst>
                <a:tab pos="451484" algn="l"/>
              </a:tabLst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key determines which particular rule is chosen for a given  transformation.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618636" y="116064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polyalphabetic</a:t>
            </a:r>
            <a:r>
              <a:rPr lang="en-IN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	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824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64628"/>
    </mc:Choice>
    <mc:Fallback>
      <p:transition advTm="264628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206146" y="972438"/>
            <a:ext cx="1737995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2000" b="1" spc="-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Assume</a:t>
            </a:r>
            <a:endParaRPr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6146" y="4988814"/>
            <a:ext cx="4536440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pc="-1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Then</a:t>
            </a:r>
            <a:r>
              <a:rPr spc="-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1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We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20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set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these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Rule</a:t>
            </a:r>
            <a:r>
              <a:rPr spc="-14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spc="-20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: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0631" y="1847649"/>
            <a:ext cx="11846614" cy="244419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561236" y="275466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polyalphabetic</a:t>
            </a:r>
            <a:r>
              <a:rPr lang="en-IN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	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58818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687"/>
    </mc:Choice>
    <mc:Fallback>
      <p:transition spd="slow" advTm="53687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206146" y="972438"/>
            <a:ext cx="8054975" cy="3325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5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Then We set Key as Rules:</a:t>
            </a:r>
          </a:p>
          <a:p>
            <a:pPr marL="527685" indent="-515620">
              <a:lnSpc>
                <a:spcPct val="150000"/>
              </a:lnSpc>
              <a:spcBef>
                <a:spcPts val="2605"/>
              </a:spcBef>
              <a:buAutoNum type="arabicParenR"/>
              <a:tabLst>
                <a:tab pos="5283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Shift the first letter three position to the right</a:t>
            </a:r>
          </a:p>
          <a:p>
            <a:pPr marL="527685" indent="-515620">
              <a:lnSpc>
                <a:spcPct val="150000"/>
              </a:lnSpc>
              <a:spcBef>
                <a:spcPts val="2605"/>
              </a:spcBef>
              <a:buAutoNum type="arabicParenR"/>
              <a:tabLst>
                <a:tab pos="5283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Shift the second letter five position to the right</a:t>
            </a:r>
          </a:p>
          <a:p>
            <a:pPr marL="527685" indent="-515620">
              <a:lnSpc>
                <a:spcPct val="150000"/>
              </a:lnSpc>
              <a:spcBef>
                <a:spcPts val="2605"/>
              </a:spcBef>
              <a:buAutoNum type="arabicParenR"/>
              <a:tabLst>
                <a:tab pos="5283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Shift the third letter seven position to the right</a:t>
            </a: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4521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Given Plaintext = security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pic>
        <p:nvPicPr>
          <p:cNvPr id="11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9091" y="4626650"/>
            <a:ext cx="10833661" cy="1512066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426251" y="247104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polyalphabetic</a:t>
            </a:r>
            <a:r>
              <a:rPr lang="en-IN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	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7462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4924"/>
    </mc:Choice>
    <mc:Fallback>
      <p:transition spd="slow" advTm="344924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206146" y="972438"/>
            <a:ext cx="6423254" cy="11297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5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Given Plaintext = security</a:t>
            </a:r>
          </a:p>
          <a:p>
            <a:pPr marL="12700">
              <a:lnSpc>
                <a:spcPct val="150000"/>
              </a:lnSpc>
              <a:spcBef>
                <a:spcPts val="2605"/>
              </a:spcBef>
            </a:pPr>
            <a:r>
              <a:rPr dirty="0">
                <a:latin typeface="Alexandria" pitchFamily="2" charset="-78"/>
                <a:cs typeface="Alexandria" pitchFamily="2" charset="-78"/>
              </a:rPr>
              <a:t>1) Divide Plaintext to three words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06146" y="2418983"/>
            <a:ext cx="4493870" cy="899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27685" indent="-515620">
              <a:lnSpc>
                <a:spcPct val="100000"/>
              </a:lnSpc>
              <a:spcBef>
                <a:spcPts val="95"/>
              </a:spcBef>
              <a:buAutoNum type="arabicParenR" startAt="2"/>
              <a:tabLst>
                <a:tab pos="5283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P= sec uri ty</a:t>
            </a:r>
          </a:p>
          <a:p>
            <a:pPr marL="527685" indent="-515620">
              <a:lnSpc>
                <a:spcPct val="100000"/>
              </a:lnSpc>
              <a:spcBef>
                <a:spcPts val="2605"/>
              </a:spcBef>
              <a:buAutoNum type="arabicParenR" startAt="2"/>
              <a:tabLst>
                <a:tab pos="5283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C= VJJ XWP WD</a:t>
            </a: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6959" y="3588529"/>
            <a:ext cx="10203413" cy="210528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426251" y="247104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polyalphabetic</a:t>
            </a:r>
            <a:r>
              <a:rPr lang="en-IN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	cipher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923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003"/>
    </mc:Choice>
    <mc:Fallback>
      <p:transition spd="slow" advTm="139003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955954" y="1103612"/>
            <a:ext cx="7779384" cy="33207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5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Then We set Key as Rules: (reverse)</a:t>
            </a:r>
          </a:p>
          <a:p>
            <a:pPr marL="527685" indent="-515620">
              <a:lnSpc>
                <a:spcPct val="150000"/>
              </a:lnSpc>
              <a:spcBef>
                <a:spcPts val="2605"/>
              </a:spcBef>
              <a:buAutoNum type="arabicParenR"/>
              <a:tabLst>
                <a:tab pos="5283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Shift the first letter three position to the </a:t>
            </a:r>
            <a:r>
              <a:rPr sz="2000" spc="-145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left</a:t>
            </a:r>
            <a:endParaRPr sz="2000" dirty="0">
              <a:latin typeface="Alexandria" pitchFamily="2" charset="-78"/>
              <a:cs typeface="Alexandria" pitchFamily="2" charset="-78"/>
            </a:endParaRPr>
          </a:p>
          <a:p>
            <a:pPr marL="527685" indent="-515620">
              <a:lnSpc>
                <a:spcPct val="150000"/>
              </a:lnSpc>
              <a:spcBef>
                <a:spcPts val="2605"/>
              </a:spcBef>
              <a:buAutoNum type="arabicParenR"/>
              <a:tabLst>
                <a:tab pos="5283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Shift the second letter five position to the </a:t>
            </a:r>
            <a:r>
              <a:rPr sz="2000" spc="-145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left</a:t>
            </a:r>
            <a:endParaRPr sz="2000" dirty="0">
              <a:latin typeface="Alexandria" pitchFamily="2" charset="-78"/>
              <a:cs typeface="Alexandria" pitchFamily="2" charset="-78"/>
            </a:endParaRPr>
          </a:p>
          <a:p>
            <a:pPr marL="527685" indent="-515620">
              <a:lnSpc>
                <a:spcPct val="150000"/>
              </a:lnSpc>
              <a:spcBef>
                <a:spcPts val="2605"/>
              </a:spcBef>
              <a:buAutoNum type="arabicParenR"/>
              <a:tabLst>
                <a:tab pos="5283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Shift the third letter seven position to the </a:t>
            </a:r>
            <a:r>
              <a:rPr sz="2000" spc="-145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left</a:t>
            </a:r>
            <a:endParaRPr sz="2400"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50000"/>
              </a:lnSpc>
              <a:spcBef>
                <a:spcPts val="5"/>
              </a:spcBef>
              <a:buFont typeface="Wingdings"/>
              <a:buChar char=""/>
              <a:tabLst>
                <a:tab pos="4521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Given Ciphertext = VJJXWPWD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pic>
        <p:nvPicPr>
          <p:cNvPr id="12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8670" y="4572000"/>
            <a:ext cx="9668188" cy="1332295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490259" y="290560"/>
            <a:ext cx="5575193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polyalphabetic</a:t>
            </a:r>
            <a:r>
              <a:rPr lang="en-IN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	cipher 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Decryption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7582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677"/>
    </mc:Choice>
    <mc:Fallback>
      <p:transition spd="slow" advTm="23677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206146" y="972438"/>
            <a:ext cx="9161145" cy="11297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5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Given C= VJJXWPWD</a:t>
            </a:r>
          </a:p>
          <a:p>
            <a:pPr marL="12700">
              <a:lnSpc>
                <a:spcPct val="150000"/>
              </a:lnSpc>
              <a:spcBef>
                <a:spcPts val="2605"/>
              </a:spcBef>
            </a:pPr>
            <a:r>
              <a:rPr dirty="0">
                <a:latin typeface="Alexandria" pitchFamily="2" charset="-78"/>
                <a:cs typeface="Alexandria" pitchFamily="2" charset="-78"/>
              </a:rPr>
              <a:t>1) Divide Plaintext to three words as your rules number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06146" y="4988814"/>
            <a:ext cx="3401060" cy="899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27685" indent="-515620">
              <a:lnSpc>
                <a:spcPct val="100000"/>
              </a:lnSpc>
              <a:spcBef>
                <a:spcPts val="95"/>
              </a:spcBef>
              <a:buAutoNum type="arabicParenR" startAt="2"/>
              <a:tabLst>
                <a:tab pos="5283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C= VJJ XWP WD</a:t>
            </a:r>
          </a:p>
          <a:p>
            <a:pPr marL="527685" indent="-515620">
              <a:lnSpc>
                <a:spcPct val="100000"/>
              </a:lnSpc>
              <a:spcBef>
                <a:spcPts val="2605"/>
              </a:spcBef>
              <a:buAutoNum type="arabicParenR" startAt="2"/>
              <a:tabLst>
                <a:tab pos="5283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C= SEC URI TY</a:t>
            </a: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9361" y="2624684"/>
            <a:ext cx="10203413" cy="210528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490259" y="290560"/>
            <a:ext cx="5575193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polyalphabetic</a:t>
            </a:r>
            <a:r>
              <a:rPr lang="en-IN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	cipher 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Decryption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3371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255"/>
    </mc:Choice>
    <mc:Fallback>
      <p:transition spd="slow" advTm="24255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2191" y="902195"/>
            <a:ext cx="12214860" cy="5969635"/>
            <a:chOff x="-12191" y="902195"/>
            <a:chExt cx="12214860" cy="59696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17367"/>
              <a:ext cx="9511298" cy="7987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1204" y="902195"/>
              <a:ext cx="4604004" cy="89917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70075" y="931164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1708404"/>
              <a:ext cx="9529572" cy="81838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51204" y="1703819"/>
              <a:ext cx="3406140" cy="89917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370075" y="1731263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69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548E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25880" y="2505468"/>
              <a:ext cx="9532620" cy="81989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1204" y="2500871"/>
              <a:ext cx="3432048" cy="89917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2"/>
                  </a:lnTo>
                  <a:lnTo>
                    <a:pt x="9326118" y="736092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0" y="122682"/>
                  </a:moveTo>
                  <a:lnTo>
                    <a:pt x="9650" y="74955"/>
                  </a:lnTo>
                  <a:lnTo>
                    <a:pt x="35956" y="35956"/>
                  </a:lnTo>
                  <a:lnTo>
                    <a:pt x="74955" y="9650"/>
                  </a:lnTo>
                  <a:lnTo>
                    <a:pt x="122682" y="0"/>
                  </a:lnTo>
                  <a:lnTo>
                    <a:pt x="9326118" y="0"/>
                  </a:lnTo>
                  <a:lnTo>
                    <a:pt x="9373844" y="9650"/>
                  </a:lnTo>
                  <a:lnTo>
                    <a:pt x="9412843" y="35956"/>
                  </a:lnTo>
                  <a:lnTo>
                    <a:pt x="9439149" y="74955"/>
                  </a:lnTo>
                  <a:lnTo>
                    <a:pt x="9448800" y="122682"/>
                  </a:lnTo>
                  <a:lnTo>
                    <a:pt x="9448800" y="613410"/>
                  </a:lnTo>
                  <a:lnTo>
                    <a:pt x="9439149" y="661136"/>
                  </a:lnTo>
                  <a:lnTo>
                    <a:pt x="9412843" y="700135"/>
                  </a:lnTo>
                  <a:lnTo>
                    <a:pt x="9373844" y="726441"/>
                  </a:lnTo>
                  <a:lnTo>
                    <a:pt x="9326118" y="736092"/>
                  </a:lnTo>
                  <a:lnTo>
                    <a:pt x="122682" y="736092"/>
                  </a:lnTo>
                  <a:lnTo>
                    <a:pt x="74955" y="726441"/>
                  </a:lnTo>
                  <a:lnTo>
                    <a:pt x="35956" y="700135"/>
                  </a:lnTo>
                  <a:lnTo>
                    <a:pt x="9650" y="661136"/>
                  </a:lnTo>
                  <a:lnTo>
                    <a:pt x="0" y="613410"/>
                  </a:lnTo>
                  <a:lnTo>
                    <a:pt x="0" y="122682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3304032"/>
              <a:ext cx="9529572" cy="81838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1204" y="3297936"/>
              <a:ext cx="3255264" cy="90068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370075" y="332689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6"/>
                  </a:lnTo>
                  <a:lnTo>
                    <a:pt x="9325864" y="737616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27404" y="4102595"/>
              <a:ext cx="9529572" cy="81687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51204" y="4096499"/>
              <a:ext cx="4981956" cy="89917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370075" y="4125467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1"/>
                  </a:lnTo>
                  <a:lnTo>
                    <a:pt x="0" y="613409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09"/>
                  </a:lnTo>
                  <a:lnTo>
                    <a:pt x="9448800" y="122681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4899659"/>
              <a:ext cx="9529572" cy="81838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51204" y="4893564"/>
              <a:ext cx="3803904" cy="89917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370075" y="4922520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5696711"/>
              <a:ext cx="9529572" cy="81838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51204" y="5690615"/>
              <a:ext cx="5234940" cy="90068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370075" y="571957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61"/>
                  </a:lnTo>
                  <a:lnTo>
                    <a:pt x="35988" y="36007"/>
                  </a:lnTo>
                  <a:lnTo>
                    <a:pt x="9653" y="75084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84"/>
                  </a:lnTo>
                  <a:lnTo>
                    <a:pt x="9412811" y="36007"/>
                  </a:lnTo>
                  <a:lnTo>
                    <a:pt x="9373737" y="9661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515236" y="1001649"/>
            <a:ext cx="4623435" cy="5304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Polyalphabetic</a:t>
            </a:r>
            <a:r>
              <a:rPr sz="3200" b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Ciphers</a:t>
            </a:r>
            <a:endParaRPr sz="3200">
              <a:latin typeface="Times New Roman"/>
              <a:cs typeface="Times New Roman"/>
            </a:endParaRPr>
          </a:p>
          <a:p>
            <a:pPr marL="12700" marR="1746250" algn="just">
              <a:lnSpc>
                <a:spcPct val="163600"/>
              </a:lnSpc>
              <a:spcBef>
                <a:spcPts val="25"/>
              </a:spcBef>
            </a:pPr>
            <a:r>
              <a:rPr sz="3200" b="1" spc="-20" dirty="0">
                <a:solidFill>
                  <a:srgbClr val="0F243E"/>
                </a:solidFill>
                <a:latin typeface="Times New Roman"/>
                <a:cs typeface="Times New Roman"/>
              </a:rPr>
              <a:t>Vigenère</a:t>
            </a:r>
            <a:r>
              <a:rPr sz="3200" b="1" spc="-13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0F243E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Autokey </a:t>
            </a:r>
            <a:r>
              <a:rPr sz="3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Vernam</a:t>
            </a:r>
            <a:r>
              <a:rPr sz="3200" b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marR="164465" algn="just">
              <a:lnSpc>
                <a:spcPts val="6280"/>
              </a:lnSpc>
              <a:spcBef>
                <a:spcPts val="620"/>
              </a:spcBef>
            </a:pP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Techniques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Rail</a:t>
            </a:r>
            <a:r>
              <a:rPr sz="3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Fence</a:t>
            </a:r>
            <a:r>
              <a:rPr sz="32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825"/>
              </a:spcBef>
            </a:pPr>
            <a:r>
              <a:rPr sz="32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Row</a:t>
            </a:r>
            <a:r>
              <a:rPr sz="3200" b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2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15"/>
    </mc:Choice>
    <mc:Fallback>
      <p:transition spd="slow" advTm="15815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307365" y="1004971"/>
            <a:ext cx="11777980" cy="10393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1484" marR="5080" indent="-439420">
              <a:lnSpc>
                <a:spcPct val="200000"/>
              </a:lnSpc>
              <a:spcBef>
                <a:spcPts val="100"/>
              </a:spcBef>
              <a:buFont typeface="Wingdings"/>
              <a:buChar char=""/>
              <a:tabLst>
                <a:tab pos="4521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The Vigenère cipher, was invented by a Frenchman, Blaise  de Vigenère in the 16th century</a:t>
            </a:r>
            <a:r>
              <a:rPr dirty="0">
                <a:latin typeface="Alexandria" pitchFamily="2" charset="-78"/>
                <a:cs typeface="Alexandria" pitchFamily="2" charset="-78"/>
              </a:rPr>
              <a:t>.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200000"/>
              </a:lnSpc>
              <a:spcBef>
                <a:spcPts val="5"/>
              </a:spcBef>
              <a:buFont typeface="Wingdings"/>
              <a:buChar char=""/>
              <a:tabLst>
                <a:tab pos="4521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Vigenère cipher is a simple polyalphabetic cipher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579524" y="209664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Vigenère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13" name="object 9"/>
          <p:cNvSpPr txBox="1"/>
          <p:nvPr/>
        </p:nvSpPr>
        <p:spPr>
          <a:xfrm>
            <a:off x="912266" y="2442633"/>
            <a:ext cx="5762854" cy="137127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76884" indent="-439420">
              <a:lnSpc>
                <a:spcPct val="200000"/>
              </a:lnSpc>
              <a:spcBef>
                <a:spcPts val="95"/>
              </a:spcBef>
              <a:buFont typeface="Wingdings"/>
              <a:buChar char=""/>
              <a:tabLst>
                <a:tab pos="477520" algn="l"/>
                <a:tab pos="924560" algn="l"/>
                <a:tab pos="1491615" algn="l"/>
                <a:tab pos="2738755" algn="l"/>
              </a:tabLst>
            </a:pP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𝐶</a:t>
            </a:r>
            <a:r>
              <a:rPr spc="-82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𝑖	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=	</a:t>
            </a:r>
            <a:r>
              <a:rPr spc="-1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𝑃</a:t>
            </a:r>
            <a:r>
              <a:rPr spc="-195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𝑖</a:t>
            </a:r>
            <a:r>
              <a:rPr spc="585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+</a:t>
            </a:r>
            <a:r>
              <a:rPr spc="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𝐾	</a:t>
            </a:r>
            <a:r>
              <a:rPr spc="-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𝑚𝑜𝑑</a:t>
            </a:r>
            <a:r>
              <a:rPr spc="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26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 marL="476884" indent="-439420">
              <a:lnSpc>
                <a:spcPct val="200000"/>
              </a:lnSpc>
              <a:spcBef>
                <a:spcPts val="2605"/>
              </a:spcBef>
              <a:buFont typeface="Wingdings"/>
              <a:buChar char=""/>
              <a:tabLst>
                <a:tab pos="477520" algn="l"/>
                <a:tab pos="915669" algn="l"/>
                <a:tab pos="1480820" algn="l"/>
                <a:tab pos="2738755" algn="l"/>
              </a:tabLst>
            </a:pPr>
            <a:r>
              <a:rPr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𝑃</a:t>
            </a:r>
            <a:r>
              <a:rPr spc="-202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𝑖	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=	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𝐶</a:t>
            </a:r>
            <a:r>
              <a:rPr spc="-82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𝑖</a:t>
            </a:r>
            <a:r>
              <a:rPr spc="585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−</a:t>
            </a:r>
            <a:r>
              <a:rPr spc="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𝐾	</a:t>
            </a:r>
            <a:r>
              <a:rPr spc="-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𝑚𝑜𝑑</a:t>
            </a:r>
            <a:r>
              <a:rPr spc="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26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bject 10"/>
          <p:cNvSpPr txBox="1"/>
          <p:nvPr/>
        </p:nvSpPr>
        <p:spPr>
          <a:xfrm>
            <a:off x="851304" y="4212181"/>
            <a:ext cx="3843020" cy="486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11809" indent="-499745">
              <a:lnSpc>
                <a:spcPct val="200000"/>
              </a:lnSpc>
              <a:spcBef>
                <a:spcPts val="105"/>
              </a:spcBef>
              <a:buSzPct val="97727"/>
              <a:buFont typeface="Wingdings"/>
              <a:buChar char=""/>
              <a:tabLst>
                <a:tab pos="512445" algn="l"/>
              </a:tabLst>
            </a:pPr>
            <a:r>
              <a:rPr spc="-3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R</a:t>
            </a:r>
            <a:r>
              <a:rPr spc="-3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pe</a:t>
            </a:r>
            <a:r>
              <a:rPr spc="-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spc="-2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ting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3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</a:t>
            </a:r>
            <a:r>
              <a:rPr spc="-30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ey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32682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73"/>
    </mc:Choice>
    <mc:Fallback>
      <p:transition spd="slow" advTm="16973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1542669" y="1083691"/>
            <a:ext cx="1342390" cy="364490"/>
          </a:xfrm>
          <a:custGeom>
            <a:avLst/>
            <a:gdLst/>
            <a:ahLst/>
            <a:cxnLst/>
            <a:rect l="l" t="t" r="r" b="b"/>
            <a:pathLst>
              <a:path w="1342389" h="364490">
                <a:moveTo>
                  <a:pt x="1226058" y="0"/>
                </a:moveTo>
                <a:lnTo>
                  <a:pt x="1220851" y="14732"/>
                </a:lnTo>
                <a:lnTo>
                  <a:pt x="1241948" y="23903"/>
                </a:lnTo>
                <a:lnTo>
                  <a:pt x="1260094" y="36576"/>
                </a:lnTo>
                <a:lnTo>
                  <a:pt x="1287526" y="72517"/>
                </a:lnTo>
                <a:lnTo>
                  <a:pt x="1303639" y="120888"/>
                </a:lnTo>
                <a:lnTo>
                  <a:pt x="1308989" y="180212"/>
                </a:lnTo>
                <a:lnTo>
                  <a:pt x="1307633" y="212359"/>
                </a:lnTo>
                <a:lnTo>
                  <a:pt x="1296826" y="267795"/>
                </a:lnTo>
                <a:lnTo>
                  <a:pt x="1275189" y="311086"/>
                </a:lnTo>
                <a:lnTo>
                  <a:pt x="1242196" y="340233"/>
                </a:lnTo>
                <a:lnTo>
                  <a:pt x="1221486" y="349376"/>
                </a:lnTo>
                <a:lnTo>
                  <a:pt x="1226058" y="364236"/>
                </a:lnTo>
                <a:lnTo>
                  <a:pt x="1275699" y="340899"/>
                </a:lnTo>
                <a:lnTo>
                  <a:pt x="1312291" y="300609"/>
                </a:lnTo>
                <a:lnTo>
                  <a:pt x="1334754" y="246522"/>
                </a:lnTo>
                <a:lnTo>
                  <a:pt x="1342263" y="182245"/>
                </a:lnTo>
                <a:lnTo>
                  <a:pt x="1340381" y="148838"/>
                </a:lnTo>
                <a:lnTo>
                  <a:pt x="1325332" y="89644"/>
                </a:lnTo>
                <a:lnTo>
                  <a:pt x="1295495" y="41469"/>
                </a:lnTo>
                <a:lnTo>
                  <a:pt x="1252442" y="9552"/>
                </a:lnTo>
                <a:lnTo>
                  <a:pt x="1226058" y="0"/>
                </a:lnTo>
                <a:close/>
              </a:path>
              <a:path w="1342389" h="364490">
                <a:moveTo>
                  <a:pt x="116078" y="0"/>
                </a:moveTo>
                <a:lnTo>
                  <a:pt x="66548" y="23367"/>
                </a:lnTo>
                <a:lnTo>
                  <a:pt x="29971" y="63881"/>
                </a:lnTo>
                <a:lnTo>
                  <a:pt x="7508" y="117967"/>
                </a:lnTo>
                <a:lnTo>
                  <a:pt x="0" y="182245"/>
                </a:lnTo>
                <a:lnTo>
                  <a:pt x="1861" y="215651"/>
                </a:lnTo>
                <a:lnTo>
                  <a:pt x="16823" y="274845"/>
                </a:lnTo>
                <a:lnTo>
                  <a:pt x="46569" y="322873"/>
                </a:lnTo>
                <a:lnTo>
                  <a:pt x="89622" y="354687"/>
                </a:lnTo>
                <a:lnTo>
                  <a:pt x="116078" y="364236"/>
                </a:lnTo>
                <a:lnTo>
                  <a:pt x="120776" y="349376"/>
                </a:lnTo>
                <a:lnTo>
                  <a:pt x="100010" y="340233"/>
                </a:lnTo>
                <a:lnTo>
                  <a:pt x="82089" y="327469"/>
                </a:lnTo>
                <a:lnTo>
                  <a:pt x="54737" y="291084"/>
                </a:lnTo>
                <a:lnTo>
                  <a:pt x="38560" y="241553"/>
                </a:lnTo>
                <a:lnTo>
                  <a:pt x="33146" y="180212"/>
                </a:lnTo>
                <a:lnTo>
                  <a:pt x="34502" y="149187"/>
                </a:lnTo>
                <a:lnTo>
                  <a:pt x="45309" y="95327"/>
                </a:lnTo>
                <a:lnTo>
                  <a:pt x="67028" y="52772"/>
                </a:lnTo>
                <a:lnTo>
                  <a:pt x="100278" y="23903"/>
                </a:lnTo>
                <a:lnTo>
                  <a:pt x="121285" y="14732"/>
                </a:lnTo>
                <a:lnTo>
                  <a:pt x="11607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33525" y="1886839"/>
            <a:ext cx="1351915" cy="364490"/>
          </a:xfrm>
          <a:custGeom>
            <a:avLst/>
            <a:gdLst/>
            <a:ahLst/>
            <a:cxnLst/>
            <a:rect l="l" t="t" r="r" b="b"/>
            <a:pathLst>
              <a:path w="1351914" h="364489">
                <a:moveTo>
                  <a:pt x="1235202" y="0"/>
                </a:moveTo>
                <a:lnTo>
                  <a:pt x="1229995" y="14732"/>
                </a:lnTo>
                <a:lnTo>
                  <a:pt x="1251092" y="23903"/>
                </a:lnTo>
                <a:lnTo>
                  <a:pt x="1269238" y="36575"/>
                </a:lnTo>
                <a:lnTo>
                  <a:pt x="1296670" y="72516"/>
                </a:lnTo>
                <a:lnTo>
                  <a:pt x="1312783" y="120888"/>
                </a:lnTo>
                <a:lnTo>
                  <a:pt x="1318133" y="180212"/>
                </a:lnTo>
                <a:lnTo>
                  <a:pt x="1316777" y="212359"/>
                </a:lnTo>
                <a:lnTo>
                  <a:pt x="1305970" y="267795"/>
                </a:lnTo>
                <a:lnTo>
                  <a:pt x="1284333" y="311086"/>
                </a:lnTo>
                <a:lnTo>
                  <a:pt x="1251340" y="340233"/>
                </a:lnTo>
                <a:lnTo>
                  <a:pt x="1230630" y="349376"/>
                </a:lnTo>
                <a:lnTo>
                  <a:pt x="1235202" y="364236"/>
                </a:lnTo>
                <a:lnTo>
                  <a:pt x="1284843" y="340899"/>
                </a:lnTo>
                <a:lnTo>
                  <a:pt x="1321435" y="300609"/>
                </a:lnTo>
                <a:lnTo>
                  <a:pt x="1343898" y="246522"/>
                </a:lnTo>
                <a:lnTo>
                  <a:pt x="1351407" y="182245"/>
                </a:lnTo>
                <a:lnTo>
                  <a:pt x="1349525" y="148838"/>
                </a:lnTo>
                <a:lnTo>
                  <a:pt x="1334476" y="89644"/>
                </a:lnTo>
                <a:lnTo>
                  <a:pt x="1304639" y="41469"/>
                </a:lnTo>
                <a:lnTo>
                  <a:pt x="1261586" y="9552"/>
                </a:lnTo>
                <a:lnTo>
                  <a:pt x="1235202" y="0"/>
                </a:lnTo>
                <a:close/>
              </a:path>
              <a:path w="1351914" h="364489">
                <a:moveTo>
                  <a:pt x="116077" y="0"/>
                </a:moveTo>
                <a:lnTo>
                  <a:pt x="66547" y="23367"/>
                </a:lnTo>
                <a:lnTo>
                  <a:pt x="29971" y="63881"/>
                </a:lnTo>
                <a:lnTo>
                  <a:pt x="7508" y="117967"/>
                </a:lnTo>
                <a:lnTo>
                  <a:pt x="0" y="182245"/>
                </a:lnTo>
                <a:lnTo>
                  <a:pt x="1861" y="215651"/>
                </a:lnTo>
                <a:lnTo>
                  <a:pt x="16823" y="274845"/>
                </a:lnTo>
                <a:lnTo>
                  <a:pt x="46569" y="322873"/>
                </a:lnTo>
                <a:lnTo>
                  <a:pt x="89622" y="354687"/>
                </a:lnTo>
                <a:lnTo>
                  <a:pt x="116077" y="364236"/>
                </a:lnTo>
                <a:lnTo>
                  <a:pt x="120776" y="349376"/>
                </a:lnTo>
                <a:lnTo>
                  <a:pt x="100010" y="340233"/>
                </a:lnTo>
                <a:lnTo>
                  <a:pt x="82089" y="327469"/>
                </a:lnTo>
                <a:lnTo>
                  <a:pt x="54737" y="291084"/>
                </a:lnTo>
                <a:lnTo>
                  <a:pt x="38560" y="241553"/>
                </a:lnTo>
                <a:lnTo>
                  <a:pt x="33146" y="180212"/>
                </a:lnTo>
                <a:lnTo>
                  <a:pt x="34502" y="149187"/>
                </a:lnTo>
                <a:lnTo>
                  <a:pt x="45309" y="95327"/>
                </a:lnTo>
                <a:lnTo>
                  <a:pt x="67028" y="52772"/>
                </a:lnTo>
                <a:lnTo>
                  <a:pt x="100278" y="23903"/>
                </a:lnTo>
                <a:lnTo>
                  <a:pt x="121285" y="14732"/>
                </a:lnTo>
                <a:lnTo>
                  <a:pt x="116077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45338" y="880056"/>
            <a:ext cx="5762854" cy="137127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76884" indent="-439420">
              <a:lnSpc>
                <a:spcPct val="200000"/>
              </a:lnSpc>
              <a:spcBef>
                <a:spcPts val="95"/>
              </a:spcBef>
              <a:buFont typeface="Wingdings"/>
              <a:buChar char=""/>
              <a:tabLst>
                <a:tab pos="477520" algn="l"/>
                <a:tab pos="924560" algn="l"/>
                <a:tab pos="1491615" algn="l"/>
                <a:tab pos="2738755" algn="l"/>
              </a:tabLst>
            </a:pP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𝐶</a:t>
            </a:r>
            <a:r>
              <a:rPr spc="-82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𝑖	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=	</a:t>
            </a:r>
            <a:r>
              <a:rPr spc="-1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𝑃</a:t>
            </a:r>
            <a:r>
              <a:rPr spc="-195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𝑖</a:t>
            </a:r>
            <a:r>
              <a:rPr spc="585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+</a:t>
            </a:r>
            <a:r>
              <a:rPr spc="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𝐾	</a:t>
            </a:r>
            <a:r>
              <a:rPr spc="-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𝑚𝑜𝑑</a:t>
            </a:r>
            <a:r>
              <a:rPr spc="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26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 marL="476884" indent="-439420">
              <a:lnSpc>
                <a:spcPct val="200000"/>
              </a:lnSpc>
              <a:spcBef>
                <a:spcPts val="2605"/>
              </a:spcBef>
              <a:buFont typeface="Wingdings"/>
              <a:buChar char=""/>
              <a:tabLst>
                <a:tab pos="477520" algn="l"/>
                <a:tab pos="915669" algn="l"/>
                <a:tab pos="1480820" algn="l"/>
                <a:tab pos="2738755" algn="l"/>
              </a:tabLst>
            </a:pPr>
            <a:r>
              <a:rPr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𝑃</a:t>
            </a:r>
            <a:r>
              <a:rPr spc="-202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𝑖	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=	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𝐶</a:t>
            </a:r>
            <a:r>
              <a:rPr spc="-82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𝑖</a:t>
            </a:r>
            <a:r>
              <a:rPr spc="585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−</a:t>
            </a:r>
            <a:r>
              <a:rPr spc="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𝐾	</a:t>
            </a:r>
            <a:r>
              <a:rPr spc="-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𝑚𝑜𝑑</a:t>
            </a:r>
            <a:r>
              <a:rPr spc="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26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6146" y="3477844"/>
            <a:ext cx="3843020" cy="486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11809" indent="-499745">
              <a:lnSpc>
                <a:spcPct val="200000"/>
              </a:lnSpc>
              <a:spcBef>
                <a:spcPts val="105"/>
              </a:spcBef>
              <a:buSzPct val="97727"/>
              <a:buFont typeface="Wingdings"/>
              <a:buChar char=""/>
              <a:tabLst>
                <a:tab pos="512445" algn="l"/>
              </a:tabLst>
            </a:pPr>
            <a:r>
              <a:rPr spc="-3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R</a:t>
            </a:r>
            <a:r>
              <a:rPr spc="-3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</a:t>
            </a:r>
            <a:r>
              <a:rPr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pe</a:t>
            </a:r>
            <a:r>
              <a:rPr spc="-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spc="-2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ting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3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</a:t>
            </a:r>
            <a:r>
              <a:rPr spc="-30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ey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579524" y="209664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Vigenère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65320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952"/>
    </mc:Choice>
    <mc:Fallback>
      <p:transition spd="slow" advTm="133952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206146" y="972438"/>
            <a:ext cx="6216650" cy="145360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2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pc="-1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𝐾=deceptive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200000"/>
              </a:lnSpc>
              <a:spcBef>
                <a:spcPts val="2605"/>
              </a:spcBef>
              <a:buFont typeface="Wingdings"/>
              <a:buChar char=""/>
              <a:tabLst>
                <a:tab pos="452120" algn="l"/>
              </a:tabLst>
            </a:pPr>
            <a:r>
              <a:rPr spc="-1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𝑃=</a:t>
            </a:r>
            <a:r>
              <a:rPr dirty="0">
                <a:latin typeface="Alexandria" pitchFamily="2" charset="-78"/>
                <a:cs typeface="Alexandria" pitchFamily="2" charset="-78"/>
              </a:rPr>
              <a:t>we are discovered save yourself</a:t>
            </a: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55026" y="2919984"/>
            <a:ext cx="8466983" cy="73342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51615" y="3959305"/>
            <a:ext cx="10203413" cy="210528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Vigenère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Encryption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1092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165"/>
    </mc:Choice>
    <mc:Fallback>
      <p:transition spd="slow" advTm="122165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3358" y="3152796"/>
            <a:ext cx="11552716" cy="285784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6104" y="1812035"/>
            <a:ext cx="11179620" cy="96812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Vigenère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Encryption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1860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209"/>
    </mc:Choice>
    <mc:Fallback>
      <p:transition spd="slow" advTm="38209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476226" y="1868550"/>
            <a:ext cx="1403985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2000" b="1"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Result</a:t>
            </a:r>
            <a:endParaRPr sz="20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80211" y="2810636"/>
            <a:ext cx="8476147" cy="12001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Vigenère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Encryption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7887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90"/>
    </mc:Choice>
    <mc:Fallback>
      <p:transition spd="slow" advTm="1089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206146" y="707141"/>
            <a:ext cx="8429242" cy="159274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marR="5080" indent="-439420">
              <a:lnSpc>
                <a:spcPct val="200000"/>
              </a:lnSpc>
              <a:spcBef>
                <a:spcPts val="95"/>
              </a:spcBef>
              <a:buSzPct val="97500"/>
              <a:buFont typeface="Wingdings"/>
              <a:buChar char=""/>
              <a:tabLst>
                <a:tab pos="466090" algn="l"/>
                <a:tab pos="1487805" algn="l"/>
                <a:tab pos="3441700" algn="l"/>
                <a:tab pos="4133850" algn="l"/>
                <a:tab pos="6332855" algn="l"/>
                <a:tab pos="8049259" algn="l"/>
                <a:tab pos="8651240" algn="l"/>
                <a:tab pos="9719945" algn="l"/>
                <a:tab pos="1105789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The	strength	of	Vigenère	Cipher	is	that	there	are  multiple ciphertext letters for each plaintext letter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05788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Vigenère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Encryption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1127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40"/>
    </mc:Choice>
    <mc:Fallback>
      <p:transition spd="slow" advTm="1414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1533525" y="1918842"/>
            <a:ext cx="1351915" cy="364490"/>
          </a:xfrm>
          <a:custGeom>
            <a:avLst/>
            <a:gdLst/>
            <a:ahLst/>
            <a:cxnLst/>
            <a:rect l="l" t="t" r="r" b="b"/>
            <a:pathLst>
              <a:path w="1351914" h="364489">
                <a:moveTo>
                  <a:pt x="1235202" y="0"/>
                </a:moveTo>
                <a:lnTo>
                  <a:pt x="1229995" y="14732"/>
                </a:lnTo>
                <a:lnTo>
                  <a:pt x="1251092" y="23903"/>
                </a:lnTo>
                <a:lnTo>
                  <a:pt x="1269238" y="36576"/>
                </a:lnTo>
                <a:lnTo>
                  <a:pt x="1296670" y="72517"/>
                </a:lnTo>
                <a:lnTo>
                  <a:pt x="1312783" y="120888"/>
                </a:lnTo>
                <a:lnTo>
                  <a:pt x="1318133" y="180212"/>
                </a:lnTo>
                <a:lnTo>
                  <a:pt x="1316777" y="212359"/>
                </a:lnTo>
                <a:lnTo>
                  <a:pt x="1305970" y="267795"/>
                </a:lnTo>
                <a:lnTo>
                  <a:pt x="1284333" y="311086"/>
                </a:lnTo>
                <a:lnTo>
                  <a:pt x="1251340" y="340233"/>
                </a:lnTo>
                <a:lnTo>
                  <a:pt x="1230630" y="349377"/>
                </a:lnTo>
                <a:lnTo>
                  <a:pt x="1235202" y="364236"/>
                </a:lnTo>
                <a:lnTo>
                  <a:pt x="1284843" y="340899"/>
                </a:lnTo>
                <a:lnTo>
                  <a:pt x="1321435" y="300609"/>
                </a:lnTo>
                <a:lnTo>
                  <a:pt x="1343898" y="246522"/>
                </a:lnTo>
                <a:lnTo>
                  <a:pt x="1351407" y="182245"/>
                </a:lnTo>
                <a:lnTo>
                  <a:pt x="1349525" y="148838"/>
                </a:lnTo>
                <a:lnTo>
                  <a:pt x="1334476" y="89644"/>
                </a:lnTo>
                <a:lnTo>
                  <a:pt x="1304639" y="41469"/>
                </a:lnTo>
                <a:lnTo>
                  <a:pt x="1261586" y="9552"/>
                </a:lnTo>
                <a:lnTo>
                  <a:pt x="1235202" y="0"/>
                </a:lnTo>
                <a:close/>
              </a:path>
              <a:path w="1351914" h="364489">
                <a:moveTo>
                  <a:pt x="116077" y="0"/>
                </a:moveTo>
                <a:lnTo>
                  <a:pt x="66547" y="23368"/>
                </a:lnTo>
                <a:lnTo>
                  <a:pt x="29971" y="63881"/>
                </a:lnTo>
                <a:lnTo>
                  <a:pt x="7508" y="117967"/>
                </a:lnTo>
                <a:lnTo>
                  <a:pt x="0" y="182245"/>
                </a:lnTo>
                <a:lnTo>
                  <a:pt x="1861" y="215651"/>
                </a:lnTo>
                <a:lnTo>
                  <a:pt x="16823" y="274845"/>
                </a:lnTo>
                <a:lnTo>
                  <a:pt x="46569" y="322873"/>
                </a:lnTo>
                <a:lnTo>
                  <a:pt x="89622" y="354687"/>
                </a:lnTo>
                <a:lnTo>
                  <a:pt x="116077" y="364236"/>
                </a:lnTo>
                <a:lnTo>
                  <a:pt x="120776" y="349377"/>
                </a:lnTo>
                <a:lnTo>
                  <a:pt x="100010" y="340233"/>
                </a:lnTo>
                <a:lnTo>
                  <a:pt x="82089" y="327469"/>
                </a:lnTo>
                <a:lnTo>
                  <a:pt x="54737" y="291084"/>
                </a:lnTo>
                <a:lnTo>
                  <a:pt x="38560" y="241554"/>
                </a:lnTo>
                <a:lnTo>
                  <a:pt x="33146" y="180212"/>
                </a:lnTo>
                <a:lnTo>
                  <a:pt x="34502" y="149187"/>
                </a:lnTo>
                <a:lnTo>
                  <a:pt x="45309" y="95327"/>
                </a:lnTo>
                <a:lnTo>
                  <a:pt x="67028" y="52772"/>
                </a:lnTo>
                <a:lnTo>
                  <a:pt x="100278" y="23903"/>
                </a:lnTo>
                <a:lnTo>
                  <a:pt x="121285" y="14732"/>
                </a:lnTo>
                <a:lnTo>
                  <a:pt x="116077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05788" y="1091560"/>
            <a:ext cx="6219825" cy="1219565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476884" indent="-439420">
              <a:lnSpc>
                <a:spcPct val="200000"/>
              </a:lnSpc>
              <a:spcBef>
                <a:spcPts val="470"/>
              </a:spcBef>
              <a:buFont typeface="Wingdings"/>
              <a:buChar char=""/>
              <a:tabLst>
                <a:tab pos="4775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decryption simply works in reverse</a:t>
            </a:r>
          </a:p>
          <a:p>
            <a:pPr marL="476884" indent="-439420">
              <a:lnSpc>
                <a:spcPct val="200000"/>
              </a:lnSpc>
              <a:spcBef>
                <a:spcPts val="375"/>
              </a:spcBef>
              <a:buFont typeface="Wingdings"/>
              <a:buChar char=""/>
              <a:tabLst>
                <a:tab pos="477520" algn="l"/>
                <a:tab pos="915669" algn="l"/>
                <a:tab pos="1480820" algn="l"/>
                <a:tab pos="2738755" algn="l"/>
              </a:tabLst>
            </a:pPr>
            <a:r>
              <a:rPr spc="-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𝑃</a:t>
            </a:r>
            <a:r>
              <a:rPr spc="-202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𝑖	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=	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𝐶</a:t>
            </a:r>
            <a:r>
              <a:rPr spc="-82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𝑖</a:t>
            </a:r>
            <a:r>
              <a:rPr spc="585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−</a:t>
            </a:r>
            <a:r>
              <a:rPr spc="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𝐾	</a:t>
            </a:r>
            <a:r>
              <a:rPr spc="-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𝑚𝑜𝑑</a:t>
            </a: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26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6099" y="3040379"/>
            <a:ext cx="11821686" cy="428625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6099" y="3727669"/>
            <a:ext cx="11821686" cy="107600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405788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Vigenère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Decryption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63715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121"/>
    </mc:Choice>
    <mc:Fallback>
      <p:transition spd="slow" advTm="57121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2191" y="902195"/>
            <a:ext cx="12214860" cy="5969635"/>
            <a:chOff x="-12191" y="902195"/>
            <a:chExt cx="12214860" cy="59696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17367"/>
              <a:ext cx="9511298" cy="7987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1204" y="902195"/>
              <a:ext cx="4604004" cy="89917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70075" y="931164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1708404"/>
              <a:ext cx="9529572" cy="81838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51204" y="1703819"/>
              <a:ext cx="3406140" cy="89917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370075" y="1731263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69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25880" y="2505468"/>
              <a:ext cx="9532620" cy="81989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1204" y="2500871"/>
              <a:ext cx="3432048" cy="89917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2"/>
                  </a:lnTo>
                  <a:lnTo>
                    <a:pt x="9326118" y="736092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548E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0" y="122682"/>
                  </a:moveTo>
                  <a:lnTo>
                    <a:pt x="9650" y="74955"/>
                  </a:lnTo>
                  <a:lnTo>
                    <a:pt x="35956" y="35956"/>
                  </a:lnTo>
                  <a:lnTo>
                    <a:pt x="74955" y="9650"/>
                  </a:lnTo>
                  <a:lnTo>
                    <a:pt x="122682" y="0"/>
                  </a:lnTo>
                  <a:lnTo>
                    <a:pt x="9326118" y="0"/>
                  </a:lnTo>
                  <a:lnTo>
                    <a:pt x="9373844" y="9650"/>
                  </a:lnTo>
                  <a:lnTo>
                    <a:pt x="9412843" y="35956"/>
                  </a:lnTo>
                  <a:lnTo>
                    <a:pt x="9439149" y="74955"/>
                  </a:lnTo>
                  <a:lnTo>
                    <a:pt x="9448800" y="122682"/>
                  </a:lnTo>
                  <a:lnTo>
                    <a:pt x="9448800" y="613410"/>
                  </a:lnTo>
                  <a:lnTo>
                    <a:pt x="9439149" y="661136"/>
                  </a:lnTo>
                  <a:lnTo>
                    <a:pt x="9412843" y="700135"/>
                  </a:lnTo>
                  <a:lnTo>
                    <a:pt x="9373844" y="726441"/>
                  </a:lnTo>
                  <a:lnTo>
                    <a:pt x="9326118" y="736092"/>
                  </a:lnTo>
                  <a:lnTo>
                    <a:pt x="122682" y="736092"/>
                  </a:lnTo>
                  <a:lnTo>
                    <a:pt x="74955" y="726441"/>
                  </a:lnTo>
                  <a:lnTo>
                    <a:pt x="35956" y="700135"/>
                  </a:lnTo>
                  <a:lnTo>
                    <a:pt x="9650" y="661136"/>
                  </a:lnTo>
                  <a:lnTo>
                    <a:pt x="0" y="613410"/>
                  </a:lnTo>
                  <a:lnTo>
                    <a:pt x="0" y="122682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3304032"/>
              <a:ext cx="9529572" cy="81838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1204" y="3297936"/>
              <a:ext cx="3255264" cy="90068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370075" y="332689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6"/>
                  </a:lnTo>
                  <a:lnTo>
                    <a:pt x="9325864" y="737616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27404" y="4102595"/>
              <a:ext cx="9529572" cy="81687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51204" y="4096499"/>
              <a:ext cx="4981956" cy="89917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370075" y="4125467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1"/>
                  </a:lnTo>
                  <a:lnTo>
                    <a:pt x="0" y="613409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09"/>
                  </a:lnTo>
                  <a:lnTo>
                    <a:pt x="9448800" y="122681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4899659"/>
              <a:ext cx="9529572" cy="81838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51204" y="4893564"/>
              <a:ext cx="3803904" cy="89917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370075" y="4922520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5696711"/>
              <a:ext cx="9529572" cy="81838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51204" y="5690615"/>
              <a:ext cx="5234940" cy="90068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370075" y="571957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61"/>
                  </a:lnTo>
                  <a:lnTo>
                    <a:pt x="35988" y="36007"/>
                  </a:lnTo>
                  <a:lnTo>
                    <a:pt x="9653" y="75084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84"/>
                  </a:lnTo>
                  <a:lnTo>
                    <a:pt x="9412811" y="36007"/>
                  </a:lnTo>
                  <a:lnTo>
                    <a:pt x="9373737" y="9661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515236" y="1001649"/>
            <a:ext cx="4623435" cy="5304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Polyalphabetic</a:t>
            </a:r>
            <a:r>
              <a:rPr sz="3200" b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Ciphers</a:t>
            </a:r>
            <a:endParaRPr sz="3200">
              <a:latin typeface="Times New Roman"/>
              <a:cs typeface="Times New Roman"/>
            </a:endParaRPr>
          </a:p>
          <a:p>
            <a:pPr marL="12700" marR="1746250" algn="just">
              <a:lnSpc>
                <a:spcPct val="163600"/>
              </a:lnSpc>
              <a:spcBef>
                <a:spcPts val="25"/>
              </a:spcBef>
            </a:pP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Vigenère</a:t>
            </a:r>
            <a:r>
              <a:rPr sz="3200" b="1" spc="-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0F243E"/>
                </a:solidFill>
                <a:latin typeface="Times New Roman"/>
                <a:cs typeface="Times New Roman"/>
              </a:rPr>
              <a:t>Autokey </a:t>
            </a:r>
            <a:r>
              <a:rPr sz="3200" b="1" spc="-5" dirty="0">
                <a:solidFill>
                  <a:srgbClr val="0F243E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2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Vernam</a:t>
            </a:r>
            <a:r>
              <a:rPr sz="3200" b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marR="164465" algn="just">
              <a:lnSpc>
                <a:spcPts val="6280"/>
              </a:lnSpc>
              <a:spcBef>
                <a:spcPts val="620"/>
              </a:spcBef>
            </a:pP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Techniques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Rail</a:t>
            </a:r>
            <a:r>
              <a:rPr sz="3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Fence</a:t>
            </a:r>
            <a:r>
              <a:rPr sz="32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825"/>
              </a:spcBef>
            </a:pPr>
            <a:r>
              <a:rPr sz="32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Row</a:t>
            </a:r>
            <a:r>
              <a:rPr sz="3200" b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57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42"/>
    </mc:Choice>
    <mc:Fallback>
      <p:transition spd="slow" advTm="14342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 txBox="1"/>
          <p:nvPr/>
        </p:nvSpPr>
        <p:spPr>
          <a:xfrm>
            <a:off x="1239926" y="1524614"/>
            <a:ext cx="9326499" cy="382091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14984" marR="43180" indent="-439420" algn="just">
              <a:lnSpc>
                <a:spcPct val="200000"/>
              </a:lnSpc>
              <a:spcBef>
                <a:spcPts val="95"/>
              </a:spcBef>
              <a:buSzPct val="97619"/>
              <a:buFont typeface="Wingdings"/>
              <a:buChar char=""/>
              <a:tabLst>
                <a:tab pos="55245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An autokey cipher (also known as the autoclave  cipher) is a cipher which incorporates the  message (the plaintext) into the key.</a:t>
            </a:r>
          </a:p>
          <a:p>
            <a:pPr marL="514984" indent="-439420">
              <a:lnSpc>
                <a:spcPct val="200000"/>
              </a:lnSpc>
              <a:spcBef>
                <a:spcPts val="2875"/>
              </a:spcBef>
              <a:buFont typeface="Wingdings"/>
              <a:buChar char=""/>
              <a:tabLst>
                <a:tab pos="515620" algn="l"/>
              </a:tabLst>
            </a:pP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𝑃</a:t>
            </a:r>
            <a:r>
              <a:rPr spc="2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=</a:t>
            </a:r>
            <a:r>
              <a:rPr spc="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{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𝑝</a:t>
            </a:r>
            <a:r>
              <a:rPr spc="284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𝑝</a:t>
            </a:r>
            <a:r>
              <a:rPr spc="284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𝑝</a:t>
            </a:r>
            <a:r>
              <a:rPr spc="284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…</a:t>
            </a:r>
            <a:r>
              <a:rPr spc="-1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𝑝</a:t>
            </a:r>
            <a:r>
              <a:rPr spc="705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𝑛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}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 marL="514984" indent="-439420">
              <a:lnSpc>
                <a:spcPct val="200000"/>
              </a:lnSpc>
              <a:spcBef>
                <a:spcPts val="2610"/>
              </a:spcBef>
              <a:buFont typeface="Wingdings"/>
              <a:buChar char=""/>
              <a:tabLst>
                <a:tab pos="515620" algn="l"/>
              </a:tabLst>
            </a:pP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𝐾</a:t>
            </a:r>
            <a:r>
              <a:rPr spc="2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=</a:t>
            </a:r>
            <a:r>
              <a:rPr spc="1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{</a:t>
            </a:r>
            <a:r>
              <a:rPr spc="-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𝑘</a:t>
            </a:r>
            <a:r>
              <a:rPr spc="277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𝑝</a:t>
            </a:r>
            <a:r>
              <a:rPr spc="277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0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𝑝</a:t>
            </a:r>
            <a:r>
              <a:rPr spc="277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0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𝑝</a:t>
            </a:r>
            <a:r>
              <a:rPr spc="277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…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0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𝑝</a:t>
            </a:r>
            <a:r>
              <a:rPr spc="517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𝑛</a:t>
            </a:r>
            <a:r>
              <a:rPr spc="-60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−</a:t>
            </a:r>
            <a:r>
              <a:rPr spc="277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}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 marL="514984" indent="-439420">
              <a:lnSpc>
                <a:spcPct val="200000"/>
              </a:lnSpc>
              <a:spcBef>
                <a:spcPts val="2600"/>
              </a:spcBef>
              <a:buFont typeface="Wingdings"/>
              <a:buChar char=""/>
              <a:tabLst>
                <a:tab pos="515620" algn="l"/>
              </a:tabLst>
            </a:pP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𝐶</a:t>
            </a:r>
            <a:r>
              <a:rPr spc="3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=</a:t>
            </a:r>
            <a:r>
              <a:rPr spc="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{</a:t>
            </a:r>
            <a:r>
              <a:rPr spc="-1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𝑐</a:t>
            </a:r>
            <a:r>
              <a:rPr spc="284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𝑐</a:t>
            </a:r>
            <a:r>
              <a:rPr spc="277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𝑐</a:t>
            </a:r>
            <a:r>
              <a:rPr spc="277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8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…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spc="-1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𝑐</a:t>
            </a:r>
            <a:r>
              <a:rPr spc="697" baseline="-16049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𝑛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}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autokey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7143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23"/>
    </mc:Choice>
    <mc:Fallback>
      <p:transition spd="slow" advTm="28323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2162" y="3401568"/>
            <a:ext cx="10390632" cy="2286000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542669" y="1083691"/>
            <a:ext cx="1424940" cy="364490"/>
          </a:xfrm>
          <a:custGeom>
            <a:avLst/>
            <a:gdLst/>
            <a:ahLst/>
            <a:cxnLst/>
            <a:rect l="l" t="t" r="r" b="b"/>
            <a:pathLst>
              <a:path w="1424939" h="364490">
                <a:moveTo>
                  <a:pt x="1308354" y="0"/>
                </a:moveTo>
                <a:lnTo>
                  <a:pt x="1303147" y="14732"/>
                </a:lnTo>
                <a:lnTo>
                  <a:pt x="1324244" y="23903"/>
                </a:lnTo>
                <a:lnTo>
                  <a:pt x="1342390" y="36576"/>
                </a:lnTo>
                <a:lnTo>
                  <a:pt x="1369822" y="72517"/>
                </a:lnTo>
                <a:lnTo>
                  <a:pt x="1385935" y="120888"/>
                </a:lnTo>
                <a:lnTo>
                  <a:pt x="1391285" y="180212"/>
                </a:lnTo>
                <a:lnTo>
                  <a:pt x="1389929" y="212359"/>
                </a:lnTo>
                <a:lnTo>
                  <a:pt x="1379122" y="267795"/>
                </a:lnTo>
                <a:lnTo>
                  <a:pt x="1357485" y="311086"/>
                </a:lnTo>
                <a:lnTo>
                  <a:pt x="1324492" y="340233"/>
                </a:lnTo>
                <a:lnTo>
                  <a:pt x="1303782" y="349376"/>
                </a:lnTo>
                <a:lnTo>
                  <a:pt x="1308354" y="364236"/>
                </a:lnTo>
                <a:lnTo>
                  <a:pt x="1357995" y="340899"/>
                </a:lnTo>
                <a:lnTo>
                  <a:pt x="1394587" y="300609"/>
                </a:lnTo>
                <a:lnTo>
                  <a:pt x="1417050" y="246522"/>
                </a:lnTo>
                <a:lnTo>
                  <a:pt x="1424558" y="182245"/>
                </a:lnTo>
                <a:lnTo>
                  <a:pt x="1422677" y="148838"/>
                </a:lnTo>
                <a:lnTo>
                  <a:pt x="1407628" y="89644"/>
                </a:lnTo>
                <a:lnTo>
                  <a:pt x="1377791" y="41469"/>
                </a:lnTo>
                <a:lnTo>
                  <a:pt x="1334738" y="9552"/>
                </a:lnTo>
                <a:lnTo>
                  <a:pt x="1308354" y="0"/>
                </a:lnTo>
                <a:close/>
              </a:path>
              <a:path w="1424939" h="364490">
                <a:moveTo>
                  <a:pt x="116078" y="0"/>
                </a:moveTo>
                <a:lnTo>
                  <a:pt x="66548" y="23367"/>
                </a:lnTo>
                <a:lnTo>
                  <a:pt x="29971" y="63881"/>
                </a:lnTo>
                <a:lnTo>
                  <a:pt x="7508" y="117967"/>
                </a:lnTo>
                <a:lnTo>
                  <a:pt x="0" y="182245"/>
                </a:lnTo>
                <a:lnTo>
                  <a:pt x="1861" y="215651"/>
                </a:lnTo>
                <a:lnTo>
                  <a:pt x="16823" y="274845"/>
                </a:lnTo>
                <a:lnTo>
                  <a:pt x="46569" y="322873"/>
                </a:lnTo>
                <a:lnTo>
                  <a:pt x="89622" y="354687"/>
                </a:lnTo>
                <a:lnTo>
                  <a:pt x="116078" y="364236"/>
                </a:lnTo>
                <a:lnTo>
                  <a:pt x="120776" y="349376"/>
                </a:lnTo>
                <a:lnTo>
                  <a:pt x="100010" y="340233"/>
                </a:lnTo>
                <a:lnTo>
                  <a:pt x="82089" y="327469"/>
                </a:lnTo>
                <a:lnTo>
                  <a:pt x="54737" y="291084"/>
                </a:lnTo>
                <a:lnTo>
                  <a:pt x="38560" y="241553"/>
                </a:lnTo>
                <a:lnTo>
                  <a:pt x="33146" y="180212"/>
                </a:lnTo>
                <a:lnTo>
                  <a:pt x="34502" y="149187"/>
                </a:lnTo>
                <a:lnTo>
                  <a:pt x="45309" y="95327"/>
                </a:lnTo>
                <a:lnTo>
                  <a:pt x="67028" y="52772"/>
                </a:lnTo>
                <a:lnTo>
                  <a:pt x="100278" y="23903"/>
                </a:lnTo>
                <a:lnTo>
                  <a:pt x="121285" y="14732"/>
                </a:lnTo>
                <a:lnTo>
                  <a:pt x="11607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33525" y="1886839"/>
            <a:ext cx="1433830" cy="364490"/>
          </a:xfrm>
          <a:custGeom>
            <a:avLst/>
            <a:gdLst/>
            <a:ahLst/>
            <a:cxnLst/>
            <a:rect l="l" t="t" r="r" b="b"/>
            <a:pathLst>
              <a:path w="1433830" h="364489">
                <a:moveTo>
                  <a:pt x="1317498" y="0"/>
                </a:moveTo>
                <a:lnTo>
                  <a:pt x="1312291" y="14732"/>
                </a:lnTo>
                <a:lnTo>
                  <a:pt x="1333388" y="23903"/>
                </a:lnTo>
                <a:lnTo>
                  <a:pt x="1351534" y="36575"/>
                </a:lnTo>
                <a:lnTo>
                  <a:pt x="1378966" y="72516"/>
                </a:lnTo>
                <a:lnTo>
                  <a:pt x="1395079" y="120888"/>
                </a:lnTo>
                <a:lnTo>
                  <a:pt x="1400429" y="180212"/>
                </a:lnTo>
                <a:lnTo>
                  <a:pt x="1399073" y="212359"/>
                </a:lnTo>
                <a:lnTo>
                  <a:pt x="1388266" y="267795"/>
                </a:lnTo>
                <a:lnTo>
                  <a:pt x="1366629" y="311086"/>
                </a:lnTo>
                <a:lnTo>
                  <a:pt x="1333636" y="340233"/>
                </a:lnTo>
                <a:lnTo>
                  <a:pt x="1312926" y="349376"/>
                </a:lnTo>
                <a:lnTo>
                  <a:pt x="1317498" y="364236"/>
                </a:lnTo>
                <a:lnTo>
                  <a:pt x="1367139" y="340899"/>
                </a:lnTo>
                <a:lnTo>
                  <a:pt x="1403731" y="300609"/>
                </a:lnTo>
                <a:lnTo>
                  <a:pt x="1426194" y="246522"/>
                </a:lnTo>
                <a:lnTo>
                  <a:pt x="1433702" y="182245"/>
                </a:lnTo>
                <a:lnTo>
                  <a:pt x="1431821" y="148838"/>
                </a:lnTo>
                <a:lnTo>
                  <a:pt x="1416772" y="89644"/>
                </a:lnTo>
                <a:lnTo>
                  <a:pt x="1386935" y="41469"/>
                </a:lnTo>
                <a:lnTo>
                  <a:pt x="1343882" y="9552"/>
                </a:lnTo>
                <a:lnTo>
                  <a:pt x="1317498" y="0"/>
                </a:lnTo>
                <a:close/>
              </a:path>
              <a:path w="1433830" h="364489">
                <a:moveTo>
                  <a:pt x="116077" y="0"/>
                </a:moveTo>
                <a:lnTo>
                  <a:pt x="66547" y="23367"/>
                </a:lnTo>
                <a:lnTo>
                  <a:pt x="29971" y="63881"/>
                </a:lnTo>
                <a:lnTo>
                  <a:pt x="7508" y="117967"/>
                </a:lnTo>
                <a:lnTo>
                  <a:pt x="0" y="182245"/>
                </a:lnTo>
                <a:lnTo>
                  <a:pt x="1861" y="215651"/>
                </a:lnTo>
                <a:lnTo>
                  <a:pt x="16823" y="274845"/>
                </a:lnTo>
                <a:lnTo>
                  <a:pt x="46569" y="322873"/>
                </a:lnTo>
                <a:lnTo>
                  <a:pt x="89622" y="354687"/>
                </a:lnTo>
                <a:lnTo>
                  <a:pt x="116077" y="364236"/>
                </a:lnTo>
                <a:lnTo>
                  <a:pt x="120776" y="349376"/>
                </a:lnTo>
                <a:lnTo>
                  <a:pt x="100010" y="340233"/>
                </a:lnTo>
                <a:lnTo>
                  <a:pt x="82089" y="327469"/>
                </a:lnTo>
                <a:lnTo>
                  <a:pt x="54737" y="291084"/>
                </a:lnTo>
                <a:lnTo>
                  <a:pt x="38560" y="241553"/>
                </a:lnTo>
                <a:lnTo>
                  <a:pt x="33146" y="180212"/>
                </a:lnTo>
                <a:lnTo>
                  <a:pt x="34502" y="149187"/>
                </a:lnTo>
                <a:lnTo>
                  <a:pt x="45309" y="95327"/>
                </a:lnTo>
                <a:lnTo>
                  <a:pt x="67028" y="52772"/>
                </a:lnTo>
                <a:lnTo>
                  <a:pt x="100278" y="23903"/>
                </a:lnTo>
                <a:lnTo>
                  <a:pt x="121285" y="14732"/>
                </a:lnTo>
                <a:lnTo>
                  <a:pt x="116077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44754" y="1031016"/>
            <a:ext cx="5086198" cy="12073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768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77520" algn="l"/>
                <a:tab pos="924560" algn="l"/>
                <a:tab pos="1491615" algn="l"/>
                <a:tab pos="2820670" algn="l"/>
              </a:tabLst>
            </a:pPr>
            <a:r>
              <a:rPr sz="2800" spc="-5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𝐶</a:t>
            </a:r>
            <a:r>
              <a:rPr sz="3200" spc="-82" baseline="-16049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𝑖	</a:t>
            </a:r>
            <a:r>
              <a:rPr sz="2800" spc="-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=	</a:t>
            </a:r>
            <a:r>
              <a:rPr sz="2800" spc="-130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𝑃</a:t>
            </a:r>
            <a:r>
              <a:rPr sz="3200" spc="-195" baseline="-16049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𝑖</a:t>
            </a:r>
            <a:r>
              <a:rPr sz="3200" spc="585" baseline="-16049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r>
              <a:rPr sz="2800" spc="-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+</a:t>
            </a:r>
            <a:r>
              <a:rPr sz="2800" spc="1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r>
              <a:rPr sz="2800" spc="-90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𝐾</a:t>
            </a:r>
            <a:r>
              <a:rPr sz="3200" spc="-135" baseline="-16049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𝑖	</a:t>
            </a:r>
            <a:r>
              <a:rPr sz="2800" spc="-10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𝑚𝑜𝑑</a:t>
            </a:r>
            <a:r>
              <a:rPr sz="2800" spc="3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r>
              <a:rPr sz="2800" spc="-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26</a:t>
            </a:r>
            <a:endParaRPr sz="2800" dirty="0">
              <a:latin typeface="Alexandria Black" pitchFamily="2" charset="-78"/>
              <a:cs typeface="Alexandria Black" pitchFamily="2" charset="-78"/>
            </a:endParaRPr>
          </a:p>
          <a:p>
            <a:pPr marL="476884" indent="-439420">
              <a:lnSpc>
                <a:spcPct val="100000"/>
              </a:lnSpc>
              <a:spcBef>
                <a:spcPts val="2605"/>
              </a:spcBef>
              <a:buFont typeface="Wingdings"/>
              <a:buChar char=""/>
              <a:tabLst>
                <a:tab pos="477520" algn="l"/>
                <a:tab pos="915669" algn="l"/>
                <a:tab pos="1480820" algn="l"/>
                <a:tab pos="2820670" algn="l"/>
              </a:tabLst>
            </a:pPr>
            <a:r>
              <a:rPr sz="2800" spc="-13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𝑃</a:t>
            </a:r>
            <a:r>
              <a:rPr sz="3200" spc="-202" baseline="-16049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𝑖	</a:t>
            </a:r>
            <a:r>
              <a:rPr sz="2800" spc="-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=	</a:t>
            </a:r>
            <a:r>
              <a:rPr sz="2800" spc="-5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𝐶</a:t>
            </a:r>
            <a:r>
              <a:rPr sz="3200" spc="-82" baseline="-16049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𝑖</a:t>
            </a:r>
            <a:r>
              <a:rPr sz="3200" spc="585" baseline="-16049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r>
              <a:rPr sz="2800" spc="-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−</a:t>
            </a:r>
            <a:r>
              <a:rPr sz="2800" spc="1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r>
              <a:rPr sz="2800" spc="-90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𝐾</a:t>
            </a:r>
            <a:r>
              <a:rPr sz="3200" spc="-135" baseline="-16049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𝑖	</a:t>
            </a:r>
            <a:r>
              <a:rPr sz="2800" spc="-10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𝑚𝑜𝑑</a:t>
            </a:r>
            <a:r>
              <a:rPr sz="2800" spc="40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r>
              <a:rPr sz="2800" spc="-5" dirty="0">
                <a:solidFill>
                  <a:srgbClr val="0F243E"/>
                </a:solidFill>
                <a:latin typeface="Alexandria Black" pitchFamily="2" charset="-78"/>
                <a:cs typeface="Alexandria Black" pitchFamily="2" charset="-78"/>
              </a:rPr>
              <a:t>26</a:t>
            </a:r>
            <a:endParaRPr sz="28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9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396644" y="14770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autokey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8391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164"/>
    </mc:Choice>
    <mc:Fallback>
      <p:transition spd="slow" advTm="28164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 txBox="1"/>
          <p:nvPr/>
        </p:nvSpPr>
        <p:spPr>
          <a:xfrm>
            <a:off x="206146" y="975487"/>
            <a:ext cx="3089275" cy="8880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452120" algn="l"/>
              </a:tabLst>
            </a:pPr>
            <a:r>
              <a:rPr spc="-24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𝑲=</a:t>
            </a:r>
            <a:r>
              <a:rPr spc="-24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m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00000"/>
              </a:lnSpc>
              <a:spcBef>
                <a:spcPts val="2450"/>
              </a:spcBef>
              <a:buFont typeface="Wingdings"/>
              <a:buChar char=""/>
              <a:tabLst>
                <a:tab pos="452120" algn="l"/>
              </a:tabLst>
            </a:pPr>
            <a:r>
              <a:rPr spc="-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𝑷</a:t>
            </a:r>
            <a:r>
              <a:rPr spc="-15" dirty="0" smtClean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=</a:t>
            </a:r>
            <a:r>
              <a:rPr lang="en-US" spc="70" dirty="0" smtClean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 </a:t>
            </a:r>
            <a:r>
              <a:rPr lang="en-US" spc="70" dirty="0" err="1" smtClean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ttack</a:t>
            </a:r>
            <a:r>
              <a:rPr lang="en-US" spc="70" dirty="0" smtClean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is today</a:t>
            </a:r>
            <a:endParaRPr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158292" y="2286000"/>
          <a:ext cx="11643991" cy="42062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87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8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83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83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01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407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077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74675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9087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8674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6675" algn="ctr">
                        <a:lnSpc>
                          <a:spcPct val="100000"/>
                        </a:lnSpc>
                      </a:pPr>
                      <a:r>
                        <a:rPr sz="2000" b="1" spc="-15" dirty="0">
                          <a:latin typeface="Calibri"/>
                          <a:cs typeface="Calibri"/>
                        </a:rPr>
                        <a:t>Plaintext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R="2349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c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375920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k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i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o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R="2286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17716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122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731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P</a:t>
                      </a:r>
                      <a:r>
                        <a:rPr sz="20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25" dirty="0">
                          <a:latin typeface="Calibri"/>
                          <a:cs typeface="Calibri"/>
                        </a:rPr>
                        <a:t>Value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667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07340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476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784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24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15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7945" algn="ctr">
                        <a:lnSpc>
                          <a:spcPct val="100000"/>
                        </a:lnSpc>
                      </a:pPr>
                      <a:r>
                        <a:rPr sz="2000" b="1" spc="-25" dirty="0">
                          <a:latin typeface="Calibri"/>
                          <a:cs typeface="Calibri"/>
                        </a:rPr>
                        <a:t>Key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12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413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71475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286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7653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12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731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2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25" dirty="0">
                          <a:latin typeface="Calibri"/>
                          <a:cs typeface="Calibri"/>
                        </a:rPr>
                        <a:t>Value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413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07340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7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286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17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784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24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479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9215" algn="ctr">
                        <a:lnSpc>
                          <a:spcPct val="100000"/>
                        </a:lnSpc>
                      </a:pPr>
                      <a:r>
                        <a:rPr sz="2000" b="1" spc="-10" dirty="0">
                          <a:latin typeface="Calibri"/>
                          <a:cs typeface="Calibri"/>
                        </a:rPr>
                        <a:t>Ciphertext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m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m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476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c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33375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m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h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349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7716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21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autokey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Encryption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02718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742"/>
    </mc:Choice>
    <mc:Fallback>
      <p:transition spd="slow" advTm="75742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 txBox="1"/>
          <p:nvPr/>
        </p:nvSpPr>
        <p:spPr>
          <a:xfrm>
            <a:off x="699922" y="955802"/>
            <a:ext cx="3141345" cy="8880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𝑲=m</a:t>
            </a:r>
          </a:p>
          <a:p>
            <a:pPr marL="451484" indent="-439420">
              <a:lnSpc>
                <a:spcPct val="100000"/>
              </a:lnSpc>
              <a:spcBef>
                <a:spcPts val="2450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𝑪=mtmtcmsalhrdy</a:t>
            </a: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158292" y="2286000"/>
          <a:ext cx="11643991" cy="42062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87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8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83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83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01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407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077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74675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9087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8674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9215" algn="ctr">
                        <a:lnSpc>
                          <a:spcPct val="100000"/>
                        </a:lnSpc>
                      </a:pPr>
                      <a:r>
                        <a:rPr sz="2000" b="1" spc="-10" dirty="0">
                          <a:latin typeface="Calibri"/>
                          <a:cs typeface="Calibri"/>
                        </a:rPr>
                        <a:t>Ciphertext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m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m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R="2476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c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333375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m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h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R="2349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17716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122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731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2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25" dirty="0">
                          <a:latin typeface="Calibri"/>
                          <a:cs typeface="Calibri"/>
                        </a:rPr>
                        <a:t>Value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413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07340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7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286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17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784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24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15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7945" algn="ctr">
                        <a:lnSpc>
                          <a:spcPct val="100000"/>
                        </a:lnSpc>
                      </a:pPr>
                      <a:r>
                        <a:rPr sz="2000" b="1" spc="-25" dirty="0">
                          <a:latin typeface="Calibri"/>
                          <a:cs typeface="Calibri"/>
                        </a:rPr>
                        <a:t>Key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12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413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71475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286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7653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12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731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P</a:t>
                      </a:r>
                      <a:r>
                        <a:rPr sz="20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25" dirty="0">
                          <a:latin typeface="Calibri"/>
                          <a:cs typeface="Calibri"/>
                        </a:rPr>
                        <a:t>Value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667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07340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14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476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784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24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479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6675" algn="ctr">
                        <a:lnSpc>
                          <a:spcPct val="100000"/>
                        </a:lnSpc>
                      </a:pPr>
                      <a:r>
                        <a:rPr sz="2000" b="1" spc="-15" dirty="0">
                          <a:latin typeface="Calibri"/>
                          <a:cs typeface="Calibri"/>
                        </a:rPr>
                        <a:t>Plaintext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349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c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75920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k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i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o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2286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7716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81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21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autokey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Decryption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2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817"/>
    </mc:Choice>
    <mc:Fallback>
      <p:transition spd="slow" advTm="53817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2191" y="902195"/>
            <a:ext cx="12214860" cy="5969635"/>
            <a:chOff x="-12191" y="902195"/>
            <a:chExt cx="12214860" cy="59696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17367"/>
              <a:ext cx="9511298" cy="7987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1204" y="902195"/>
              <a:ext cx="4604004" cy="89917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70075" y="931164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1708404"/>
              <a:ext cx="9529572" cy="81838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51204" y="1703819"/>
              <a:ext cx="3406140" cy="89917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370075" y="1731263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69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25880" y="2505468"/>
              <a:ext cx="9532620" cy="81989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1204" y="2500871"/>
              <a:ext cx="3432048" cy="89917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2"/>
                  </a:lnTo>
                  <a:lnTo>
                    <a:pt x="9326118" y="736092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0" y="122682"/>
                  </a:moveTo>
                  <a:lnTo>
                    <a:pt x="9650" y="74955"/>
                  </a:lnTo>
                  <a:lnTo>
                    <a:pt x="35956" y="35956"/>
                  </a:lnTo>
                  <a:lnTo>
                    <a:pt x="74955" y="9650"/>
                  </a:lnTo>
                  <a:lnTo>
                    <a:pt x="122682" y="0"/>
                  </a:lnTo>
                  <a:lnTo>
                    <a:pt x="9326118" y="0"/>
                  </a:lnTo>
                  <a:lnTo>
                    <a:pt x="9373844" y="9650"/>
                  </a:lnTo>
                  <a:lnTo>
                    <a:pt x="9412843" y="35956"/>
                  </a:lnTo>
                  <a:lnTo>
                    <a:pt x="9439149" y="74955"/>
                  </a:lnTo>
                  <a:lnTo>
                    <a:pt x="9448800" y="122682"/>
                  </a:lnTo>
                  <a:lnTo>
                    <a:pt x="9448800" y="613410"/>
                  </a:lnTo>
                  <a:lnTo>
                    <a:pt x="9439149" y="661136"/>
                  </a:lnTo>
                  <a:lnTo>
                    <a:pt x="9412843" y="700135"/>
                  </a:lnTo>
                  <a:lnTo>
                    <a:pt x="9373844" y="726441"/>
                  </a:lnTo>
                  <a:lnTo>
                    <a:pt x="9326118" y="736092"/>
                  </a:lnTo>
                  <a:lnTo>
                    <a:pt x="122682" y="736092"/>
                  </a:lnTo>
                  <a:lnTo>
                    <a:pt x="74955" y="726441"/>
                  </a:lnTo>
                  <a:lnTo>
                    <a:pt x="35956" y="700135"/>
                  </a:lnTo>
                  <a:lnTo>
                    <a:pt x="9650" y="661136"/>
                  </a:lnTo>
                  <a:lnTo>
                    <a:pt x="0" y="613410"/>
                  </a:lnTo>
                  <a:lnTo>
                    <a:pt x="0" y="122682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3304032"/>
              <a:ext cx="9529572" cy="81838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1204" y="3297936"/>
              <a:ext cx="3255264" cy="90068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370075" y="332689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6"/>
                  </a:lnTo>
                  <a:lnTo>
                    <a:pt x="9325864" y="737616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548E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27404" y="4102595"/>
              <a:ext cx="9529572" cy="81687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51204" y="4096499"/>
              <a:ext cx="4981956" cy="89917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370075" y="4125467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1"/>
                  </a:lnTo>
                  <a:lnTo>
                    <a:pt x="0" y="613409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09"/>
                  </a:lnTo>
                  <a:lnTo>
                    <a:pt x="9448800" y="122681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4899659"/>
              <a:ext cx="9529572" cy="81838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51204" y="4893564"/>
              <a:ext cx="3803904" cy="89917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370075" y="4922520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5696711"/>
              <a:ext cx="9529572" cy="81838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51204" y="5690615"/>
              <a:ext cx="5234940" cy="90068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370075" y="571957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61"/>
                  </a:lnTo>
                  <a:lnTo>
                    <a:pt x="35988" y="36007"/>
                  </a:lnTo>
                  <a:lnTo>
                    <a:pt x="9653" y="75084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84"/>
                  </a:lnTo>
                  <a:lnTo>
                    <a:pt x="9412811" y="36007"/>
                  </a:lnTo>
                  <a:lnTo>
                    <a:pt x="9373737" y="9661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515236" y="1001649"/>
            <a:ext cx="4623435" cy="5304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Polyalphabetic</a:t>
            </a:r>
            <a:r>
              <a:rPr sz="3200" b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Ciphers</a:t>
            </a:r>
            <a:endParaRPr sz="3200">
              <a:latin typeface="Times New Roman"/>
              <a:cs typeface="Times New Roman"/>
            </a:endParaRPr>
          </a:p>
          <a:p>
            <a:pPr marL="12700" marR="1746250" algn="just">
              <a:lnSpc>
                <a:spcPct val="163600"/>
              </a:lnSpc>
              <a:spcBef>
                <a:spcPts val="25"/>
              </a:spcBef>
            </a:pP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Vigenère</a:t>
            </a:r>
            <a:r>
              <a:rPr sz="3200" b="1" spc="-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Autokey </a:t>
            </a:r>
            <a:r>
              <a:rPr sz="3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45" dirty="0">
                <a:solidFill>
                  <a:srgbClr val="0F243E"/>
                </a:solidFill>
                <a:latin typeface="Times New Roman"/>
                <a:cs typeface="Times New Roman"/>
              </a:rPr>
              <a:t>Vernam</a:t>
            </a:r>
            <a:r>
              <a:rPr sz="3200" b="1" spc="-8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0F243E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marR="164465" algn="just">
              <a:lnSpc>
                <a:spcPts val="6280"/>
              </a:lnSpc>
              <a:spcBef>
                <a:spcPts val="620"/>
              </a:spcBef>
            </a:pP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Techniques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Rail</a:t>
            </a:r>
            <a:r>
              <a:rPr sz="3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Fence</a:t>
            </a:r>
            <a:r>
              <a:rPr sz="32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825"/>
              </a:spcBef>
            </a:pPr>
            <a:r>
              <a:rPr sz="32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Row</a:t>
            </a:r>
            <a:r>
              <a:rPr sz="3200" b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105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87"/>
    </mc:Choice>
    <mc:Fallback>
      <p:transition spd="slow" advTm="20087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206146" y="735609"/>
            <a:ext cx="11777980" cy="1489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1484" marR="6985" indent="-439420" algn="just">
              <a:lnSpc>
                <a:spcPct val="150000"/>
              </a:lnSpc>
              <a:spcBef>
                <a:spcPts val="100"/>
              </a:spcBef>
              <a:buFont typeface="Wingdings"/>
              <a:buChar char=""/>
              <a:tabLst>
                <a:tab pos="4521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Vernam Cipher was introduced by an AT&amp;T engineer named  Gilbert Vernam in 1918.</a:t>
            </a:r>
          </a:p>
          <a:p>
            <a:pPr>
              <a:lnSpc>
                <a:spcPct val="100000"/>
              </a:lnSpc>
              <a:spcBef>
                <a:spcPts val="5"/>
              </a:spcBef>
              <a:buClr>
                <a:srgbClr val="0F243E"/>
              </a:buClr>
              <a:buFont typeface="Wingdings"/>
              <a:buChar char=""/>
            </a:pPr>
            <a:endParaRPr dirty="0">
              <a:latin typeface="Alexandria" pitchFamily="2" charset="-78"/>
              <a:cs typeface="Alexandria" pitchFamily="2" charset="-78"/>
            </a:endParaRPr>
          </a:p>
          <a:p>
            <a:pPr marL="451484" marR="5080" indent="-439420" algn="just">
              <a:lnSpc>
                <a:spcPct val="150000"/>
              </a:lnSpc>
              <a:spcBef>
                <a:spcPts val="5"/>
              </a:spcBef>
              <a:buFont typeface="Wingdings"/>
              <a:buChar char=""/>
              <a:tabLst>
                <a:tab pos="452120" algn="l"/>
              </a:tabLst>
            </a:pPr>
            <a:r>
              <a:rPr dirty="0">
                <a:latin typeface="Alexandria" pitchFamily="2" charset="-78"/>
                <a:cs typeface="Alexandria" pitchFamily="2" charset="-78"/>
              </a:rPr>
              <a:t>The ultimate defense against such a cryptanalysis is to choose a  keyword that is as long as the plaintext and has no statistical  relationship to it.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Vernam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5159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16"/>
    </mc:Choice>
    <mc:Fallback>
      <p:transition spd="slow" advTm="12316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798" y="1614269"/>
            <a:ext cx="11619533" cy="4333542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Vernam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813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326"/>
    </mc:Choice>
    <mc:Fallback>
      <p:transition spd="slow" advTm="30326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1440586" y="1255902"/>
            <a:ext cx="3592829" cy="34490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75" dirty="0">
                <a:solidFill>
                  <a:srgbClr val="0F243E"/>
                </a:solidFill>
                <a:latin typeface="Tahoma"/>
                <a:cs typeface="Tahoma"/>
              </a:rPr>
              <a:t>Encryption</a:t>
            </a:r>
            <a:endParaRPr sz="3100" dirty="0">
              <a:latin typeface="Tahoma"/>
              <a:cs typeface="Tahoma"/>
            </a:endParaRPr>
          </a:p>
          <a:p>
            <a:pPr marL="965200" lvl="1" indent="-365760">
              <a:lnSpc>
                <a:spcPct val="100000"/>
              </a:lnSpc>
              <a:spcBef>
                <a:spcPts val="2895"/>
              </a:spcBef>
              <a:buSzPct val="97222"/>
              <a:buFont typeface="Wingdings"/>
              <a:buChar char=""/>
              <a:tabLst>
                <a:tab pos="96520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𝐶 = 𝑃 𝑋𝑂𝑅 𝐾</a:t>
            </a:r>
          </a:p>
          <a:p>
            <a:pPr lvl="1">
              <a:lnSpc>
                <a:spcPct val="100000"/>
              </a:lnSpc>
              <a:buClr>
                <a:srgbClr val="0F243E"/>
              </a:buClr>
              <a:buFont typeface="Wingdings"/>
              <a:buChar char=""/>
            </a:pPr>
            <a:endParaRPr sz="4200" dirty="0">
              <a:latin typeface="Cambria Math"/>
              <a:cs typeface="Cambria Math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Clr>
                <a:srgbClr val="0F243E"/>
              </a:buClr>
              <a:buFont typeface="Wingdings"/>
              <a:buChar char=""/>
            </a:pPr>
            <a:endParaRPr sz="3500" dirty="0">
              <a:latin typeface="Cambria Math"/>
              <a:cs typeface="Cambria Math"/>
            </a:endParaRPr>
          </a:p>
          <a:p>
            <a:pPr marL="451484" indent="-439420">
              <a:lnSpc>
                <a:spcPct val="100000"/>
              </a:lnSpc>
              <a:buFont typeface="Wingdings"/>
              <a:buChar char=""/>
              <a:tabLst>
                <a:tab pos="452120" algn="l"/>
              </a:tabLst>
            </a:pPr>
            <a:r>
              <a:rPr sz="3100" spc="-65" dirty="0">
                <a:solidFill>
                  <a:srgbClr val="0F243E"/>
                </a:solidFill>
                <a:latin typeface="Tahoma"/>
                <a:cs typeface="Tahoma"/>
              </a:rPr>
              <a:t>Decryption</a:t>
            </a:r>
            <a:endParaRPr sz="3100" dirty="0">
              <a:latin typeface="Tahoma"/>
              <a:cs typeface="Tahoma"/>
            </a:endParaRPr>
          </a:p>
          <a:p>
            <a:pPr marL="965200" lvl="1" indent="-365760">
              <a:lnSpc>
                <a:spcPct val="100000"/>
              </a:lnSpc>
              <a:spcBef>
                <a:spcPts val="2900"/>
              </a:spcBef>
              <a:buSzPct val="97222"/>
              <a:buFont typeface="Wingdings"/>
              <a:buChar char=""/>
              <a:tabLst>
                <a:tab pos="96520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𝑃 = 𝐶 𝑋𝑂𝑅 𝐾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Vernam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61236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56"/>
    </mc:Choice>
    <mc:Fallback>
      <p:transition spd="slow" advTm="28056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206146" y="972438"/>
            <a:ext cx="5494020" cy="296427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P=11100011101010101101</a:t>
            </a:r>
          </a:p>
          <a:p>
            <a:pPr marL="451484" indent="-439420">
              <a:lnSpc>
                <a:spcPct val="100000"/>
              </a:lnSpc>
              <a:spcBef>
                <a:spcPts val="260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K=1001010101</a:t>
            </a:r>
          </a:p>
          <a:p>
            <a:pPr>
              <a:lnSpc>
                <a:spcPct val="100000"/>
              </a:lnSpc>
              <a:buClr>
                <a:srgbClr val="0F243E"/>
              </a:buClr>
              <a:buFont typeface="Wingdings"/>
              <a:buChar char=""/>
            </a:pPr>
            <a:endParaRPr spc="70" dirty="0">
              <a:solidFill>
                <a:srgbClr val="0F243E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lr>
                <a:srgbClr val="0F243E"/>
              </a:buClr>
              <a:buFont typeface="Wingdings"/>
              <a:buChar char=""/>
            </a:pPr>
            <a:endParaRPr spc="70" dirty="0">
              <a:solidFill>
                <a:srgbClr val="0F243E"/>
              </a:solidFill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00000"/>
              </a:lnSpc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P=11100011101010101101</a:t>
            </a:r>
          </a:p>
          <a:p>
            <a:pPr marL="451484" indent="-439420">
              <a:lnSpc>
                <a:spcPct val="100000"/>
              </a:lnSpc>
              <a:spcBef>
                <a:spcPts val="2610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K=10010101011001010101</a:t>
            </a:r>
          </a:p>
          <a:p>
            <a:pPr marL="451484" indent="-439420">
              <a:lnSpc>
                <a:spcPct val="100000"/>
              </a:lnSpc>
              <a:spcBef>
                <a:spcPts val="260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C=01110110110011111000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Vernam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Encryption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3470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565"/>
    </mc:Choice>
    <mc:Fallback>
      <p:transition spd="slow" advTm="53565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206146" y="1775586"/>
            <a:ext cx="5494020" cy="15100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C=01110110110011111000</a:t>
            </a:r>
          </a:p>
          <a:p>
            <a:pPr marL="451484" indent="-439420">
              <a:lnSpc>
                <a:spcPct val="100000"/>
              </a:lnSpc>
              <a:spcBef>
                <a:spcPts val="260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K=10010101011001010101</a:t>
            </a:r>
          </a:p>
          <a:p>
            <a:pPr marL="451484" indent="-439420">
              <a:lnSpc>
                <a:spcPct val="100000"/>
              </a:lnSpc>
              <a:spcBef>
                <a:spcPts val="260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P=11100011101010101101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97228" y="33496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err="1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Vernam</a:t>
            </a:r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cipher Decryption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00801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88"/>
    </mc:Choice>
    <mc:Fallback>
      <p:transition spd="slow" advTm="10788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2191" y="902195"/>
            <a:ext cx="12214860" cy="5969635"/>
            <a:chOff x="-12191" y="902195"/>
            <a:chExt cx="12214860" cy="59696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17367"/>
              <a:ext cx="9511298" cy="7987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1204" y="902195"/>
              <a:ext cx="4604004" cy="89917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70075" y="931164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1708404"/>
              <a:ext cx="9529572" cy="81838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51204" y="1703819"/>
              <a:ext cx="3406140" cy="89917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370075" y="1731263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69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25880" y="2505468"/>
              <a:ext cx="9532620" cy="81989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1204" y="2500871"/>
              <a:ext cx="3432048" cy="89917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2"/>
                  </a:lnTo>
                  <a:lnTo>
                    <a:pt x="9326118" y="736092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0" y="122682"/>
                  </a:moveTo>
                  <a:lnTo>
                    <a:pt x="9650" y="74955"/>
                  </a:lnTo>
                  <a:lnTo>
                    <a:pt x="35956" y="35956"/>
                  </a:lnTo>
                  <a:lnTo>
                    <a:pt x="74955" y="9650"/>
                  </a:lnTo>
                  <a:lnTo>
                    <a:pt x="122682" y="0"/>
                  </a:lnTo>
                  <a:lnTo>
                    <a:pt x="9326118" y="0"/>
                  </a:lnTo>
                  <a:lnTo>
                    <a:pt x="9373844" y="9650"/>
                  </a:lnTo>
                  <a:lnTo>
                    <a:pt x="9412843" y="35956"/>
                  </a:lnTo>
                  <a:lnTo>
                    <a:pt x="9439149" y="74955"/>
                  </a:lnTo>
                  <a:lnTo>
                    <a:pt x="9448800" y="122682"/>
                  </a:lnTo>
                  <a:lnTo>
                    <a:pt x="9448800" y="613410"/>
                  </a:lnTo>
                  <a:lnTo>
                    <a:pt x="9439149" y="661136"/>
                  </a:lnTo>
                  <a:lnTo>
                    <a:pt x="9412843" y="700135"/>
                  </a:lnTo>
                  <a:lnTo>
                    <a:pt x="9373844" y="726441"/>
                  </a:lnTo>
                  <a:lnTo>
                    <a:pt x="9326118" y="736092"/>
                  </a:lnTo>
                  <a:lnTo>
                    <a:pt x="122682" y="736092"/>
                  </a:lnTo>
                  <a:lnTo>
                    <a:pt x="74955" y="726441"/>
                  </a:lnTo>
                  <a:lnTo>
                    <a:pt x="35956" y="700135"/>
                  </a:lnTo>
                  <a:lnTo>
                    <a:pt x="9650" y="661136"/>
                  </a:lnTo>
                  <a:lnTo>
                    <a:pt x="0" y="613410"/>
                  </a:lnTo>
                  <a:lnTo>
                    <a:pt x="0" y="122682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3304032"/>
              <a:ext cx="9529572" cy="81838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1204" y="3297936"/>
              <a:ext cx="3255264" cy="90068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370075" y="332689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6"/>
                  </a:lnTo>
                  <a:lnTo>
                    <a:pt x="9325864" y="737616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27404" y="4102595"/>
              <a:ext cx="9529572" cy="81687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51204" y="4096499"/>
              <a:ext cx="4981956" cy="89917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370075" y="4125467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1"/>
                  </a:lnTo>
                  <a:lnTo>
                    <a:pt x="0" y="613409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09"/>
                  </a:lnTo>
                  <a:lnTo>
                    <a:pt x="9448800" y="122681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548E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4899659"/>
              <a:ext cx="9529572" cy="81838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51204" y="4893564"/>
              <a:ext cx="3803904" cy="89917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370075" y="4922520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5696711"/>
              <a:ext cx="9529572" cy="81838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51204" y="5690615"/>
              <a:ext cx="5234940" cy="90068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370075" y="571957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61"/>
                  </a:lnTo>
                  <a:lnTo>
                    <a:pt x="35988" y="36007"/>
                  </a:lnTo>
                  <a:lnTo>
                    <a:pt x="9653" y="75084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84"/>
                  </a:lnTo>
                  <a:lnTo>
                    <a:pt x="9412811" y="36007"/>
                  </a:lnTo>
                  <a:lnTo>
                    <a:pt x="9373737" y="9661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515236" y="1001649"/>
            <a:ext cx="4623435" cy="5304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Polyalphabetic</a:t>
            </a:r>
            <a:r>
              <a:rPr sz="3200" b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Ciphers</a:t>
            </a:r>
            <a:endParaRPr sz="3200">
              <a:latin typeface="Times New Roman"/>
              <a:cs typeface="Times New Roman"/>
            </a:endParaRPr>
          </a:p>
          <a:p>
            <a:pPr marL="12700" marR="1746250" algn="just">
              <a:lnSpc>
                <a:spcPct val="163600"/>
              </a:lnSpc>
              <a:spcBef>
                <a:spcPts val="25"/>
              </a:spcBef>
            </a:pP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Vigenère</a:t>
            </a:r>
            <a:r>
              <a:rPr sz="3200" b="1" spc="-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Autokey </a:t>
            </a:r>
            <a:r>
              <a:rPr sz="3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Vernam</a:t>
            </a:r>
            <a:r>
              <a:rPr sz="3200" b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marR="164465" algn="just">
              <a:lnSpc>
                <a:spcPts val="6280"/>
              </a:lnSpc>
              <a:spcBef>
                <a:spcPts val="620"/>
              </a:spcBef>
            </a:pPr>
            <a:r>
              <a:rPr sz="3200" b="1" spc="-20" dirty="0">
                <a:solidFill>
                  <a:srgbClr val="0F243E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10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200" b="1" spc="-30" dirty="0">
                <a:solidFill>
                  <a:srgbClr val="0F243E"/>
                </a:solidFill>
                <a:latin typeface="Times New Roman"/>
                <a:cs typeface="Times New Roman"/>
              </a:rPr>
              <a:t>Techniques </a:t>
            </a:r>
            <a:r>
              <a:rPr sz="3200" b="1" spc="-78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Rail</a:t>
            </a:r>
            <a:r>
              <a:rPr sz="3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Fence</a:t>
            </a:r>
            <a:r>
              <a:rPr sz="32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825"/>
              </a:spcBef>
            </a:pPr>
            <a:r>
              <a:rPr sz="32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Row</a:t>
            </a:r>
            <a:r>
              <a:rPr sz="3200" b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894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207"/>
    </mc:Choice>
    <mc:Fallback>
      <p:transition spd="slow" advTm="60207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79064" y="3314700"/>
            <a:ext cx="2891155" cy="260985"/>
          </a:xfrm>
          <a:prstGeom prst="rect">
            <a:avLst/>
          </a:prstGeom>
          <a:solidFill>
            <a:srgbClr val="DDDDDD"/>
          </a:solidFill>
        </p:spPr>
        <p:txBody>
          <a:bodyPr vert="horz" wrap="square" lIns="0" tIns="0" rIns="0" bIns="0" rtlCol="0">
            <a:spAutoFit/>
          </a:bodyPr>
          <a:lstStyle/>
          <a:p>
            <a:pPr marL="101600">
              <a:lnSpc>
                <a:spcPts val="1835"/>
              </a:lnSpc>
            </a:pPr>
            <a:r>
              <a:rPr sz="1600" spc="-5" dirty="0">
                <a:latin typeface="Courier New"/>
                <a:cs typeface="Courier New"/>
              </a:rPr>
              <a:t>F...K...T...T...A...W.</a:t>
            </a:r>
            <a:endParaRPr sz="1600">
              <a:latin typeface="Courier New"/>
              <a:cs typeface="Courier New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79064" y="3535807"/>
            <a:ext cx="289115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16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Courier New"/>
                <a:cs typeface="Courier New"/>
              </a:rPr>
              <a:t>.L.N.E.S.A.T.A.K.T.A.N</a:t>
            </a:r>
            <a:endParaRPr sz="1600">
              <a:latin typeface="Courier New"/>
              <a:cs typeface="Courier New"/>
            </a:endParaRPr>
          </a:p>
          <a:p>
            <a:pPr marL="101600">
              <a:lnSpc>
                <a:spcPct val="100000"/>
              </a:lnSpc>
            </a:pPr>
            <a:r>
              <a:rPr sz="1600" spc="-5" dirty="0">
                <a:latin typeface="Courier New"/>
                <a:cs typeface="Courier New"/>
              </a:rPr>
              <a:t>..A...A...T...C...D...</a:t>
            </a:r>
            <a:endParaRPr sz="16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92702" y="5966256"/>
            <a:ext cx="10312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Arial"/>
                <a:cs typeface="Arial"/>
              </a:rPr>
              <a:t>Ciphered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25" dirty="0">
                <a:latin typeface="Arial"/>
                <a:cs typeface="Arial"/>
              </a:rPr>
              <a:t>Text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432304" y="4949952"/>
            <a:ext cx="390525" cy="390525"/>
            <a:chOff x="2432304" y="4949952"/>
            <a:chExt cx="390525" cy="390525"/>
          </a:xfrm>
        </p:grpSpPr>
        <p:sp>
          <p:nvSpPr>
            <p:cNvPr id="6" name="object 6"/>
            <p:cNvSpPr/>
            <p:nvPr/>
          </p:nvSpPr>
          <p:spPr>
            <a:xfrm>
              <a:off x="2436876" y="4954524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190500" y="0"/>
                  </a:moveTo>
                  <a:lnTo>
                    <a:pt x="146837" y="5034"/>
                  </a:lnTo>
                  <a:lnTo>
                    <a:pt x="106746" y="19372"/>
                  </a:lnTo>
                  <a:lnTo>
                    <a:pt x="71374" y="41867"/>
                  </a:lnTo>
                  <a:lnTo>
                    <a:pt x="41867" y="71374"/>
                  </a:lnTo>
                  <a:lnTo>
                    <a:pt x="19372" y="106746"/>
                  </a:lnTo>
                  <a:lnTo>
                    <a:pt x="5034" y="146837"/>
                  </a:lnTo>
                  <a:lnTo>
                    <a:pt x="0" y="190500"/>
                  </a:lnTo>
                  <a:lnTo>
                    <a:pt x="5034" y="234162"/>
                  </a:lnTo>
                  <a:lnTo>
                    <a:pt x="19372" y="274253"/>
                  </a:lnTo>
                  <a:lnTo>
                    <a:pt x="41867" y="309625"/>
                  </a:lnTo>
                  <a:lnTo>
                    <a:pt x="71374" y="339132"/>
                  </a:lnTo>
                  <a:lnTo>
                    <a:pt x="106746" y="361627"/>
                  </a:lnTo>
                  <a:lnTo>
                    <a:pt x="146837" y="375965"/>
                  </a:lnTo>
                  <a:lnTo>
                    <a:pt x="190500" y="381000"/>
                  </a:lnTo>
                  <a:lnTo>
                    <a:pt x="234162" y="375965"/>
                  </a:lnTo>
                  <a:lnTo>
                    <a:pt x="274253" y="361627"/>
                  </a:lnTo>
                  <a:lnTo>
                    <a:pt x="309625" y="339132"/>
                  </a:lnTo>
                  <a:lnTo>
                    <a:pt x="339132" y="309625"/>
                  </a:lnTo>
                  <a:lnTo>
                    <a:pt x="361627" y="274253"/>
                  </a:lnTo>
                  <a:lnTo>
                    <a:pt x="375965" y="234162"/>
                  </a:lnTo>
                  <a:lnTo>
                    <a:pt x="381000" y="190500"/>
                  </a:lnTo>
                  <a:lnTo>
                    <a:pt x="375965" y="146837"/>
                  </a:lnTo>
                  <a:lnTo>
                    <a:pt x="361627" y="106746"/>
                  </a:lnTo>
                  <a:lnTo>
                    <a:pt x="339132" y="71374"/>
                  </a:lnTo>
                  <a:lnTo>
                    <a:pt x="309625" y="41867"/>
                  </a:lnTo>
                  <a:lnTo>
                    <a:pt x="274253" y="19372"/>
                  </a:lnTo>
                  <a:lnTo>
                    <a:pt x="234162" y="5034"/>
                  </a:lnTo>
                  <a:lnTo>
                    <a:pt x="1905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436876" y="4954524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0" y="190500"/>
                  </a:moveTo>
                  <a:lnTo>
                    <a:pt x="5034" y="146837"/>
                  </a:lnTo>
                  <a:lnTo>
                    <a:pt x="19372" y="106746"/>
                  </a:lnTo>
                  <a:lnTo>
                    <a:pt x="41867" y="71374"/>
                  </a:lnTo>
                  <a:lnTo>
                    <a:pt x="71374" y="41867"/>
                  </a:lnTo>
                  <a:lnTo>
                    <a:pt x="106746" y="19372"/>
                  </a:lnTo>
                  <a:lnTo>
                    <a:pt x="146837" y="5034"/>
                  </a:lnTo>
                  <a:lnTo>
                    <a:pt x="190500" y="0"/>
                  </a:lnTo>
                  <a:lnTo>
                    <a:pt x="234162" y="5034"/>
                  </a:lnTo>
                  <a:lnTo>
                    <a:pt x="274253" y="19372"/>
                  </a:lnTo>
                  <a:lnTo>
                    <a:pt x="309625" y="41867"/>
                  </a:lnTo>
                  <a:lnTo>
                    <a:pt x="339132" y="71374"/>
                  </a:lnTo>
                  <a:lnTo>
                    <a:pt x="361627" y="106746"/>
                  </a:lnTo>
                  <a:lnTo>
                    <a:pt x="375965" y="146837"/>
                  </a:lnTo>
                  <a:lnTo>
                    <a:pt x="381000" y="190500"/>
                  </a:lnTo>
                  <a:lnTo>
                    <a:pt x="375965" y="234162"/>
                  </a:lnTo>
                  <a:lnTo>
                    <a:pt x="361627" y="274253"/>
                  </a:lnTo>
                  <a:lnTo>
                    <a:pt x="339132" y="309625"/>
                  </a:lnTo>
                  <a:lnTo>
                    <a:pt x="309625" y="339132"/>
                  </a:lnTo>
                  <a:lnTo>
                    <a:pt x="274253" y="361627"/>
                  </a:lnTo>
                  <a:lnTo>
                    <a:pt x="234162" y="375965"/>
                  </a:lnTo>
                  <a:lnTo>
                    <a:pt x="190500" y="381000"/>
                  </a:lnTo>
                  <a:lnTo>
                    <a:pt x="146837" y="375965"/>
                  </a:lnTo>
                  <a:lnTo>
                    <a:pt x="106746" y="361627"/>
                  </a:lnTo>
                  <a:lnTo>
                    <a:pt x="71374" y="339132"/>
                  </a:lnTo>
                  <a:lnTo>
                    <a:pt x="41867" y="309625"/>
                  </a:lnTo>
                  <a:lnTo>
                    <a:pt x="19372" y="274253"/>
                  </a:lnTo>
                  <a:lnTo>
                    <a:pt x="5034" y="234162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565907" y="5019802"/>
            <a:ext cx="12509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98876" y="4878323"/>
            <a:ext cx="2667000" cy="118110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4016755" y="5103698"/>
            <a:ext cx="1198880" cy="666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-2540" algn="ctr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latin typeface="Courier New"/>
                <a:cs typeface="Courier New"/>
              </a:rPr>
              <a:t>FKTTAW </a:t>
            </a:r>
            <a:r>
              <a:rPr sz="1400" b="1" dirty="0">
                <a:latin typeface="Courier New"/>
                <a:cs typeface="Courier New"/>
              </a:rPr>
              <a:t> </a:t>
            </a:r>
            <a:r>
              <a:rPr sz="1400" b="1" spc="-5" dirty="0">
                <a:latin typeface="Courier New"/>
                <a:cs typeface="Courier New"/>
              </a:rPr>
              <a:t>LNESAT</a:t>
            </a:r>
            <a:r>
              <a:rPr sz="1400" b="1" spc="-15" dirty="0">
                <a:latin typeface="Courier New"/>
                <a:cs typeface="Courier New"/>
              </a:rPr>
              <a:t>A</a:t>
            </a:r>
            <a:r>
              <a:rPr sz="1400" b="1" spc="-5" dirty="0">
                <a:latin typeface="Courier New"/>
                <a:cs typeface="Courier New"/>
              </a:rPr>
              <a:t>KTAN  AATCD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6650228" y="1470504"/>
            <a:ext cx="3749675" cy="8752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800" spc="70" dirty="0">
                <a:solidFill>
                  <a:srgbClr val="0F243E"/>
                </a:solidFill>
                <a:latin typeface="Alexandria" pitchFamily="2" charset="-78"/>
                <a:ea typeface="+mn-ea"/>
                <a:cs typeface="Alexandria" pitchFamily="2" charset="-78"/>
              </a:rPr>
              <a:t>The clear text message would be</a:t>
            </a:r>
          </a:p>
          <a:p>
            <a:pPr marL="12700">
              <a:lnSpc>
                <a:spcPct val="100000"/>
              </a:lnSpc>
            </a:pPr>
            <a:r>
              <a:rPr sz="1800" spc="70" dirty="0">
                <a:solidFill>
                  <a:srgbClr val="0F243E"/>
                </a:solidFill>
                <a:latin typeface="Alexandria" pitchFamily="2" charset="-78"/>
                <a:ea typeface="+mn-ea"/>
                <a:cs typeface="Alexandria" pitchFamily="2" charset="-78"/>
              </a:rPr>
              <a:t>encoded using a key of 3</a:t>
            </a:r>
            <a:r>
              <a:rPr sz="2000" b="0" dirty="0">
                <a:solidFill>
                  <a:srgbClr val="000000"/>
                </a:solidFill>
                <a:latin typeface="Arial MT"/>
                <a:cs typeface="Arial MT"/>
              </a:rPr>
              <a:t>.</a:t>
            </a:r>
            <a:endParaRPr sz="2000" dirty="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2432304" y="1408175"/>
            <a:ext cx="390525" cy="390525"/>
            <a:chOff x="2432304" y="1408175"/>
            <a:chExt cx="390525" cy="390525"/>
          </a:xfrm>
        </p:grpSpPr>
        <p:sp>
          <p:nvSpPr>
            <p:cNvPr id="13" name="object 13"/>
            <p:cNvSpPr/>
            <p:nvPr/>
          </p:nvSpPr>
          <p:spPr>
            <a:xfrm>
              <a:off x="2436876" y="141274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190500" y="0"/>
                  </a:moveTo>
                  <a:lnTo>
                    <a:pt x="146837" y="5034"/>
                  </a:lnTo>
                  <a:lnTo>
                    <a:pt x="106746" y="19372"/>
                  </a:lnTo>
                  <a:lnTo>
                    <a:pt x="71374" y="41867"/>
                  </a:lnTo>
                  <a:lnTo>
                    <a:pt x="41867" y="71374"/>
                  </a:lnTo>
                  <a:lnTo>
                    <a:pt x="19372" y="106746"/>
                  </a:lnTo>
                  <a:lnTo>
                    <a:pt x="5034" y="146837"/>
                  </a:lnTo>
                  <a:lnTo>
                    <a:pt x="0" y="190500"/>
                  </a:lnTo>
                  <a:lnTo>
                    <a:pt x="5034" y="234162"/>
                  </a:lnTo>
                  <a:lnTo>
                    <a:pt x="19372" y="274253"/>
                  </a:lnTo>
                  <a:lnTo>
                    <a:pt x="41867" y="309625"/>
                  </a:lnTo>
                  <a:lnTo>
                    <a:pt x="71374" y="339132"/>
                  </a:lnTo>
                  <a:lnTo>
                    <a:pt x="106746" y="361627"/>
                  </a:lnTo>
                  <a:lnTo>
                    <a:pt x="146837" y="375965"/>
                  </a:lnTo>
                  <a:lnTo>
                    <a:pt x="190500" y="381000"/>
                  </a:lnTo>
                  <a:lnTo>
                    <a:pt x="234162" y="375965"/>
                  </a:lnTo>
                  <a:lnTo>
                    <a:pt x="274253" y="361627"/>
                  </a:lnTo>
                  <a:lnTo>
                    <a:pt x="309625" y="339132"/>
                  </a:lnTo>
                  <a:lnTo>
                    <a:pt x="339132" y="309625"/>
                  </a:lnTo>
                  <a:lnTo>
                    <a:pt x="361627" y="274253"/>
                  </a:lnTo>
                  <a:lnTo>
                    <a:pt x="375965" y="234162"/>
                  </a:lnTo>
                  <a:lnTo>
                    <a:pt x="381000" y="190500"/>
                  </a:lnTo>
                  <a:lnTo>
                    <a:pt x="375965" y="146837"/>
                  </a:lnTo>
                  <a:lnTo>
                    <a:pt x="361627" y="106746"/>
                  </a:lnTo>
                  <a:lnTo>
                    <a:pt x="339132" y="71374"/>
                  </a:lnTo>
                  <a:lnTo>
                    <a:pt x="309625" y="41867"/>
                  </a:lnTo>
                  <a:lnTo>
                    <a:pt x="274253" y="19372"/>
                  </a:lnTo>
                  <a:lnTo>
                    <a:pt x="234162" y="5034"/>
                  </a:lnTo>
                  <a:lnTo>
                    <a:pt x="1905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436876" y="141274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0" y="190500"/>
                  </a:moveTo>
                  <a:lnTo>
                    <a:pt x="5034" y="146837"/>
                  </a:lnTo>
                  <a:lnTo>
                    <a:pt x="19372" y="106746"/>
                  </a:lnTo>
                  <a:lnTo>
                    <a:pt x="41867" y="71374"/>
                  </a:lnTo>
                  <a:lnTo>
                    <a:pt x="71374" y="41867"/>
                  </a:lnTo>
                  <a:lnTo>
                    <a:pt x="106746" y="19372"/>
                  </a:lnTo>
                  <a:lnTo>
                    <a:pt x="146837" y="5034"/>
                  </a:lnTo>
                  <a:lnTo>
                    <a:pt x="190500" y="0"/>
                  </a:lnTo>
                  <a:lnTo>
                    <a:pt x="234162" y="5034"/>
                  </a:lnTo>
                  <a:lnTo>
                    <a:pt x="274253" y="19372"/>
                  </a:lnTo>
                  <a:lnTo>
                    <a:pt x="309625" y="41867"/>
                  </a:lnTo>
                  <a:lnTo>
                    <a:pt x="339132" y="71374"/>
                  </a:lnTo>
                  <a:lnTo>
                    <a:pt x="361627" y="106746"/>
                  </a:lnTo>
                  <a:lnTo>
                    <a:pt x="375965" y="146837"/>
                  </a:lnTo>
                  <a:lnTo>
                    <a:pt x="381000" y="190500"/>
                  </a:lnTo>
                  <a:lnTo>
                    <a:pt x="375965" y="234162"/>
                  </a:lnTo>
                  <a:lnTo>
                    <a:pt x="361627" y="274253"/>
                  </a:lnTo>
                  <a:lnTo>
                    <a:pt x="339132" y="309625"/>
                  </a:lnTo>
                  <a:lnTo>
                    <a:pt x="309625" y="339132"/>
                  </a:lnTo>
                  <a:lnTo>
                    <a:pt x="274253" y="361627"/>
                  </a:lnTo>
                  <a:lnTo>
                    <a:pt x="234162" y="375965"/>
                  </a:lnTo>
                  <a:lnTo>
                    <a:pt x="190500" y="381000"/>
                  </a:lnTo>
                  <a:lnTo>
                    <a:pt x="146837" y="375965"/>
                  </a:lnTo>
                  <a:lnTo>
                    <a:pt x="106746" y="361627"/>
                  </a:lnTo>
                  <a:lnTo>
                    <a:pt x="71374" y="339132"/>
                  </a:lnTo>
                  <a:lnTo>
                    <a:pt x="41867" y="309625"/>
                  </a:lnTo>
                  <a:lnTo>
                    <a:pt x="19372" y="274253"/>
                  </a:lnTo>
                  <a:lnTo>
                    <a:pt x="5034" y="234162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2565907" y="1477518"/>
            <a:ext cx="12509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55189" y="1290839"/>
            <a:ext cx="2582229" cy="1205449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3856735" y="1667967"/>
            <a:ext cx="151701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latin typeface="Courier New"/>
                <a:cs typeface="Courier New"/>
              </a:rPr>
              <a:t>FLANK</a:t>
            </a:r>
            <a:r>
              <a:rPr sz="1400" b="1" spc="-60" dirty="0">
                <a:latin typeface="Courier New"/>
                <a:cs typeface="Courier New"/>
              </a:rPr>
              <a:t> </a:t>
            </a:r>
            <a:r>
              <a:rPr sz="1400" b="1" spc="-5" dirty="0">
                <a:latin typeface="Courier New"/>
                <a:cs typeface="Courier New"/>
              </a:rPr>
              <a:t>EAST</a:t>
            </a:r>
            <a:endParaRPr sz="1400">
              <a:latin typeface="Courier New"/>
              <a:cs typeface="Courier New"/>
            </a:endParaRPr>
          </a:p>
          <a:p>
            <a:pPr algn="ctr">
              <a:lnSpc>
                <a:spcPct val="100000"/>
              </a:lnSpc>
            </a:pPr>
            <a:r>
              <a:rPr sz="1400" b="1" spc="-5" dirty="0">
                <a:latin typeface="Courier New"/>
                <a:cs typeface="Courier New"/>
              </a:rPr>
              <a:t>ATTACK</a:t>
            </a:r>
            <a:r>
              <a:rPr sz="1400" b="1" spc="-45" dirty="0">
                <a:latin typeface="Courier New"/>
                <a:cs typeface="Courier New"/>
              </a:rPr>
              <a:t> </a:t>
            </a:r>
            <a:r>
              <a:rPr sz="1400" b="1" spc="-5" dirty="0">
                <a:latin typeface="Courier New"/>
                <a:cs typeface="Courier New"/>
              </a:rPr>
              <a:t>AT</a:t>
            </a:r>
            <a:r>
              <a:rPr sz="1400" b="1" spc="-25" dirty="0">
                <a:latin typeface="Courier New"/>
                <a:cs typeface="Courier New"/>
              </a:rPr>
              <a:t> </a:t>
            </a:r>
            <a:r>
              <a:rPr sz="1400" b="1" spc="-10" dirty="0">
                <a:latin typeface="Courier New"/>
                <a:cs typeface="Courier New"/>
              </a:rPr>
              <a:t>DAWN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659626" y="3417519"/>
            <a:ext cx="3255645" cy="84446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Use a rail fence cipher and a</a:t>
            </a:r>
          </a:p>
          <a:p>
            <a:pPr marL="12700">
              <a:lnSpc>
                <a:spcPct val="100000"/>
              </a:lnSpc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key of 3.</a:t>
            </a:r>
          </a:p>
        </p:txBody>
      </p:sp>
      <p:grpSp>
        <p:nvGrpSpPr>
          <p:cNvPr id="19" name="object 19"/>
          <p:cNvGrpSpPr/>
          <p:nvPr/>
        </p:nvGrpSpPr>
        <p:grpSpPr>
          <a:xfrm>
            <a:off x="2432304" y="2968751"/>
            <a:ext cx="390525" cy="390525"/>
            <a:chOff x="2432304" y="2968751"/>
            <a:chExt cx="390525" cy="390525"/>
          </a:xfrm>
        </p:grpSpPr>
        <p:sp>
          <p:nvSpPr>
            <p:cNvPr id="20" name="object 20"/>
            <p:cNvSpPr/>
            <p:nvPr/>
          </p:nvSpPr>
          <p:spPr>
            <a:xfrm>
              <a:off x="2436876" y="2973323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190500" y="0"/>
                  </a:moveTo>
                  <a:lnTo>
                    <a:pt x="146837" y="5034"/>
                  </a:lnTo>
                  <a:lnTo>
                    <a:pt x="106746" y="19372"/>
                  </a:lnTo>
                  <a:lnTo>
                    <a:pt x="71374" y="41867"/>
                  </a:lnTo>
                  <a:lnTo>
                    <a:pt x="41867" y="71374"/>
                  </a:lnTo>
                  <a:lnTo>
                    <a:pt x="19372" y="106746"/>
                  </a:lnTo>
                  <a:lnTo>
                    <a:pt x="5034" y="146837"/>
                  </a:lnTo>
                  <a:lnTo>
                    <a:pt x="0" y="190500"/>
                  </a:lnTo>
                  <a:lnTo>
                    <a:pt x="5034" y="234162"/>
                  </a:lnTo>
                  <a:lnTo>
                    <a:pt x="19372" y="274253"/>
                  </a:lnTo>
                  <a:lnTo>
                    <a:pt x="41867" y="309625"/>
                  </a:lnTo>
                  <a:lnTo>
                    <a:pt x="71374" y="339132"/>
                  </a:lnTo>
                  <a:lnTo>
                    <a:pt x="106746" y="361627"/>
                  </a:lnTo>
                  <a:lnTo>
                    <a:pt x="146837" y="375965"/>
                  </a:lnTo>
                  <a:lnTo>
                    <a:pt x="190500" y="381000"/>
                  </a:lnTo>
                  <a:lnTo>
                    <a:pt x="234162" y="375965"/>
                  </a:lnTo>
                  <a:lnTo>
                    <a:pt x="274253" y="361627"/>
                  </a:lnTo>
                  <a:lnTo>
                    <a:pt x="309625" y="339132"/>
                  </a:lnTo>
                  <a:lnTo>
                    <a:pt x="339132" y="309625"/>
                  </a:lnTo>
                  <a:lnTo>
                    <a:pt x="361627" y="274253"/>
                  </a:lnTo>
                  <a:lnTo>
                    <a:pt x="375965" y="234162"/>
                  </a:lnTo>
                  <a:lnTo>
                    <a:pt x="381000" y="190500"/>
                  </a:lnTo>
                  <a:lnTo>
                    <a:pt x="375965" y="146837"/>
                  </a:lnTo>
                  <a:lnTo>
                    <a:pt x="361627" y="106746"/>
                  </a:lnTo>
                  <a:lnTo>
                    <a:pt x="339132" y="71374"/>
                  </a:lnTo>
                  <a:lnTo>
                    <a:pt x="309625" y="41867"/>
                  </a:lnTo>
                  <a:lnTo>
                    <a:pt x="274253" y="19372"/>
                  </a:lnTo>
                  <a:lnTo>
                    <a:pt x="234162" y="5034"/>
                  </a:lnTo>
                  <a:lnTo>
                    <a:pt x="1905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436876" y="2973323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0" y="190500"/>
                  </a:moveTo>
                  <a:lnTo>
                    <a:pt x="5034" y="146837"/>
                  </a:lnTo>
                  <a:lnTo>
                    <a:pt x="19372" y="106746"/>
                  </a:lnTo>
                  <a:lnTo>
                    <a:pt x="41867" y="71374"/>
                  </a:lnTo>
                  <a:lnTo>
                    <a:pt x="71374" y="41867"/>
                  </a:lnTo>
                  <a:lnTo>
                    <a:pt x="106746" y="19372"/>
                  </a:lnTo>
                  <a:lnTo>
                    <a:pt x="146837" y="5034"/>
                  </a:lnTo>
                  <a:lnTo>
                    <a:pt x="190500" y="0"/>
                  </a:lnTo>
                  <a:lnTo>
                    <a:pt x="234162" y="5034"/>
                  </a:lnTo>
                  <a:lnTo>
                    <a:pt x="274253" y="19372"/>
                  </a:lnTo>
                  <a:lnTo>
                    <a:pt x="309625" y="41867"/>
                  </a:lnTo>
                  <a:lnTo>
                    <a:pt x="339132" y="71374"/>
                  </a:lnTo>
                  <a:lnTo>
                    <a:pt x="361627" y="106746"/>
                  </a:lnTo>
                  <a:lnTo>
                    <a:pt x="375965" y="146837"/>
                  </a:lnTo>
                  <a:lnTo>
                    <a:pt x="381000" y="190500"/>
                  </a:lnTo>
                  <a:lnTo>
                    <a:pt x="375965" y="234162"/>
                  </a:lnTo>
                  <a:lnTo>
                    <a:pt x="361627" y="274253"/>
                  </a:lnTo>
                  <a:lnTo>
                    <a:pt x="339132" y="309625"/>
                  </a:lnTo>
                  <a:lnTo>
                    <a:pt x="309625" y="339132"/>
                  </a:lnTo>
                  <a:lnTo>
                    <a:pt x="274253" y="361627"/>
                  </a:lnTo>
                  <a:lnTo>
                    <a:pt x="234162" y="375965"/>
                  </a:lnTo>
                  <a:lnTo>
                    <a:pt x="190500" y="381000"/>
                  </a:lnTo>
                  <a:lnTo>
                    <a:pt x="146837" y="375965"/>
                  </a:lnTo>
                  <a:lnTo>
                    <a:pt x="106746" y="361627"/>
                  </a:lnTo>
                  <a:lnTo>
                    <a:pt x="71374" y="339132"/>
                  </a:lnTo>
                  <a:lnTo>
                    <a:pt x="41867" y="309625"/>
                  </a:lnTo>
                  <a:lnTo>
                    <a:pt x="19372" y="274253"/>
                  </a:lnTo>
                  <a:lnTo>
                    <a:pt x="5034" y="234162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2565907" y="3038348"/>
            <a:ext cx="12509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631051" y="5113782"/>
            <a:ext cx="340169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 clear text message would  appear as follows.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213605" y="2354071"/>
            <a:ext cx="751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Arial"/>
                <a:cs typeface="Arial"/>
              </a:rPr>
              <a:t>Clear</a:t>
            </a:r>
            <a:r>
              <a:rPr sz="1200" b="1" spc="-75" dirty="0">
                <a:latin typeface="Arial"/>
                <a:cs typeface="Arial"/>
              </a:rPr>
              <a:t> </a:t>
            </a:r>
            <a:r>
              <a:rPr sz="1200" b="1" spc="-25" dirty="0">
                <a:latin typeface="Arial"/>
                <a:cs typeface="Arial"/>
              </a:rPr>
              <a:t>Text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348228" y="3563111"/>
            <a:ext cx="2684145" cy="533400"/>
          </a:xfrm>
          <a:custGeom>
            <a:avLst/>
            <a:gdLst/>
            <a:ahLst/>
            <a:cxnLst/>
            <a:rect l="l" t="t" r="r" b="b"/>
            <a:pathLst>
              <a:path w="2684145" h="533400">
                <a:moveTo>
                  <a:pt x="0" y="9143"/>
                </a:moveTo>
                <a:lnTo>
                  <a:pt x="249936" y="515112"/>
                </a:lnTo>
              </a:path>
              <a:path w="2684145" h="533400">
                <a:moveTo>
                  <a:pt x="481584" y="4572"/>
                </a:moveTo>
                <a:lnTo>
                  <a:pt x="260604" y="515112"/>
                </a:lnTo>
              </a:path>
              <a:path w="2684145" h="533400">
                <a:moveTo>
                  <a:pt x="598932" y="7620"/>
                </a:moveTo>
                <a:lnTo>
                  <a:pt x="798576" y="515112"/>
                </a:lnTo>
              </a:path>
              <a:path w="2684145" h="533400">
                <a:moveTo>
                  <a:pt x="1042416" y="4572"/>
                </a:moveTo>
                <a:lnTo>
                  <a:pt x="821436" y="515112"/>
                </a:lnTo>
              </a:path>
              <a:path w="2684145" h="533400">
                <a:moveTo>
                  <a:pt x="1132332" y="3048"/>
                </a:moveTo>
                <a:lnTo>
                  <a:pt x="1354836" y="515112"/>
                </a:lnTo>
              </a:path>
              <a:path w="2684145" h="533400">
                <a:moveTo>
                  <a:pt x="1583436" y="0"/>
                </a:moveTo>
                <a:lnTo>
                  <a:pt x="1354836" y="533400"/>
                </a:lnTo>
              </a:path>
              <a:path w="2684145" h="533400">
                <a:moveTo>
                  <a:pt x="1671827" y="0"/>
                </a:moveTo>
                <a:lnTo>
                  <a:pt x="1917192" y="495300"/>
                </a:lnTo>
              </a:path>
              <a:path w="2684145" h="533400">
                <a:moveTo>
                  <a:pt x="2130552" y="13715"/>
                </a:moveTo>
                <a:lnTo>
                  <a:pt x="1917192" y="495300"/>
                </a:lnTo>
              </a:path>
              <a:path w="2684145" h="533400">
                <a:moveTo>
                  <a:pt x="2226564" y="13715"/>
                </a:moveTo>
                <a:lnTo>
                  <a:pt x="2470404" y="504444"/>
                </a:lnTo>
              </a:path>
              <a:path w="2684145" h="533400">
                <a:moveTo>
                  <a:pt x="2683764" y="9143"/>
                </a:moveTo>
                <a:lnTo>
                  <a:pt x="2474976" y="509015"/>
                </a:lnTo>
              </a:path>
            </a:pathLst>
          </a:custGeom>
          <a:ln w="9144">
            <a:solidFill>
              <a:srgbClr val="EA00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41253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296"/>
    </mc:Choice>
    <mc:Fallback>
      <p:transition spd="slow" advTm="74296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928522" y="1867027"/>
            <a:ext cx="10154006" cy="25504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1484" marR="5080" indent="-439420" algn="just">
              <a:lnSpc>
                <a:spcPct val="140000"/>
              </a:lnSpc>
              <a:spcBef>
                <a:spcPts val="100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Transposition Techniques performing some sort of  permutation on the plaintext letters (reorder the position of  letters in plaintext).</a:t>
            </a:r>
          </a:p>
          <a:p>
            <a:pPr>
              <a:lnSpc>
                <a:spcPct val="100000"/>
              </a:lnSpc>
              <a:spcBef>
                <a:spcPts val="30"/>
              </a:spcBef>
              <a:buChar char=""/>
            </a:pPr>
            <a:endParaRPr spc="70" dirty="0">
              <a:solidFill>
                <a:srgbClr val="0F243E"/>
              </a:solidFill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Types:</a:t>
            </a:r>
          </a:p>
          <a:p>
            <a:pPr marL="965200" lvl="1" indent="-365760">
              <a:lnSpc>
                <a:spcPct val="100000"/>
              </a:lnSpc>
              <a:spcBef>
                <a:spcPts val="2475"/>
              </a:spcBef>
              <a:buFont typeface="Wingdings"/>
              <a:buChar char=""/>
              <a:tabLst>
                <a:tab pos="96520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Rail Fence Cipher</a:t>
            </a:r>
          </a:p>
          <a:p>
            <a:pPr marL="965200" lvl="1" indent="-365760">
              <a:lnSpc>
                <a:spcPct val="100000"/>
              </a:lnSpc>
              <a:spcBef>
                <a:spcPts val="2595"/>
              </a:spcBef>
              <a:buFont typeface="Wingdings"/>
              <a:buChar char=""/>
              <a:tabLst>
                <a:tab pos="96520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Row Transposition Cipher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1236" y="218234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Transposition </a:t>
            </a:r>
            <a:r>
              <a:rPr lang="en-IN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Techniques 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7166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200"/>
    </mc:Choice>
    <mc:Fallback>
      <p:transition spd="slow" advTm="192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2191" y="902195"/>
            <a:ext cx="12214860" cy="5969635"/>
            <a:chOff x="-12191" y="902195"/>
            <a:chExt cx="12214860" cy="59696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17367"/>
              <a:ext cx="9511298" cy="7987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1204" y="902195"/>
              <a:ext cx="4604004" cy="89917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70075" y="931164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1708404"/>
              <a:ext cx="9529572" cy="81838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51204" y="1703819"/>
              <a:ext cx="3406140" cy="89917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370075" y="1731263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69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25880" y="2505468"/>
              <a:ext cx="9532620" cy="81989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1204" y="2500871"/>
              <a:ext cx="3432048" cy="89917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2"/>
                  </a:lnTo>
                  <a:lnTo>
                    <a:pt x="9326118" y="736092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0" y="122682"/>
                  </a:moveTo>
                  <a:lnTo>
                    <a:pt x="9650" y="74955"/>
                  </a:lnTo>
                  <a:lnTo>
                    <a:pt x="35956" y="35956"/>
                  </a:lnTo>
                  <a:lnTo>
                    <a:pt x="74955" y="9650"/>
                  </a:lnTo>
                  <a:lnTo>
                    <a:pt x="122682" y="0"/>
                  </a:lnTo>
                  <a:lnTo>
                    <a:pt x="9326118" y="0"/>
                  </a:lnTo>
                  <a:lnTo>
                    <a:pt x="9373844" y="9650"/>
                  </a:lnTo>
                  <a:lnTo>
                    <a:pt x="9412843" y="35956"/>
                  </a:lnTo>
                  <a:lnTo>
                    <a:pt x="9439149" y="74955"/>
                  </a:lnTo>
                  <a:lnTo>
                    <a:pt x="9448800" y="122682"/>
                  </a:lnTo>
                  <a:lnTo>
                    <a:pt x="9448800" y="613410"/>
                  </a:lnTo>
                  <a:lnTo>
                    <a:pt x="9439149" y="661136"/>
                  </a:lnTo>
                  <a:lnTo>
                    <a:pt x="9412843" y="700135"/>
                  </a:lnTo>
                  <a:lnTo>
                    <a:pt x="9373844" y="726441"/>
                  </a:lnTo>
                  <a:lnTo>
                    <a:pt x="9326118" y="736092"/>
                  </a:lnTo>
                  <a:lnTo>
                    <a:pt x="122682" y="736092"/>
                  </a:lnTo>
                  <a:lnTo>
                    <a:pt x="74955" y="726441"/>
                  </a:lnTo>
                  <a:lnTo>
                    <a:pt x="35956" y="700135"/>
                  </a:lnTo>
                  <a:lnTo>
                    <a:pt x="9650" y="661136"/>
                  </a:lnTo>
                  <a:lnTo>
                    <a:pt x="0" y="613410"/>
                  </a:lnTo>
                  <a:lnTo>
                    <a:pt x="0" y="122682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3304032"/>
              <a:ext cx="9529572" cy="81838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1204" y="3297936"/>
              <a:ext cx="3255264" cy="90068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370075" y="332689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6"/>
                  </a:lnTo>
                  <a:lnTo>
                    <a:pt x="9325864" y="737616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27404" y="4102595"/>
              <a:ext cx="9529572" cy="81687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51204" y="4096499"/>
              <a:ext cx="4981956" cy="89917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370075" y="4125467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1"/>
                  </a:lnTo>
                  <a:lnTo>
                    <a:pt x="0" y="613409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09"/>
                  </a:lnTo>
                  <a:lnTo>
                    <a:pt x="9448800" y="122681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4899659"/>
              <a:ext cx="9529572" cy="81838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51204" y="4893564"/>
              <a:ext cx="3803904" cy="89917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370075" y="4922520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548E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5696711"/>
              <a:ext cx="9529572" cy="81838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51204" y="5690615"/>
              <a:ext cx="5234940" cy="90068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370075" y="571957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61"/>
                  </a:lnTo>
                  <a:lnTo>
                    <a:pt x="35988" y="36007"/>
                  </a:lnTo>
                  <a:lnTo>
                    <a:pt x="9653" y="75084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84"/>
                  </a:lnTo>
                  <a:lnTo>
                    <a:pt x="9412811" y="36007"/>
                  </a:lnTo>
                  <a:lnTo>
                    <a:pt x="9373737" y="9661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515236" y="1001649"/>
            <a:ext cx="4623435" cy="5304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Polyalphabetic</a:t>
            </a:r>
            <a:r>
              <a:rPr sz="3200" b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Ciphers</a:t>
            </a:r>
            <a:endParaRPr sz="3200">
              <a:latin typeface="Times New Roman"/>
              <a:cs typeface="Times New Roman"/>
            </a:endParaRPr>
          </a:p>
          <a:p>
            <a:pPr marL="12700" marR="1746250" algn="just">
              <a:lnSpc>
                <a:spcPct val="163600"/>
              </a:lnSpc>
              <a:spcBef>
                <a:spcPts val="25"/>
              </a:spcBef>
            </a:pP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Vigenère</a:t>
            </a:r>
            <a:r>
              <a:rPr sz="3200" b="1" spc="-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Autokey </a:t>
            </a:r>
            <a:r>
              <a:rPr sz="3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Vernam</a:t>
            </a:r>
            <a:r>
              <a:rPr sz="3200" b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marR="164465" algn="just">
              <a:lnSpc>
                <a:spcPts val="6280"/>
              </a:lnSpc>
              <a:spcBef>
                <a:spcPts val="620"/>
              </a:spcBef>
            </a:pP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Techniques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0F243E"/>
                </a:solidFill>
                <a:latin typeface="Times New Roman"/>
                <a:cs typeface="Times New Roman"/>
              </a:rPr>
              <a:t>Rail</a:t>
            </a:r>
            <a:r>
              <a:rPr sz="3200" b="1" spc="-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0F243E"/>
                </a:solidFill>
                <a:latin typeface="Times New Roman"/>
                <a:cs typeface="Times New Roman"/>
              </a:rPr>
              <a:t>Fence</a:t>
            </a:r>
            <a:r>
              <a:rPr sz="3200" b="1" spc="-1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0F243E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825"/>
              </a:spcBef>
            </a:pPr>
            <a:r>
              <a:rPr sz="32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Row</a:t>
            </a:r>
            <a:r>
              <a:rPr sz="3200" b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96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64"/>
    </mc:Choice>
    <mc:Fallback>
      <p:transition spd="slow" advTm="6764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206146" y="972438"/>
            <a:ext cx="5699125" cy="899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P= meet me after the toga party</a:t>
            </a:r>
          </a:p>
          <a:p>
            <a:pPr marL="451484" indent="-439420">
              <a:lnSpc>
                <a:spcPct val="100000"/>
              </a:lnSpc>
              <a:spcBef>
                <a:spcPts val="260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K=2</a:t>
            </a:r>
          </a:p>
        </p:txBody>
      </p:sp>
      <p:sp>
        <p:nvSpPr>
          <p:cNvPr id="17" name="object 17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06146" y="4812029"/>
            <a:ext cx="5148580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100" dirty="0">
                <a:solidFill>
                  <a:srgbClr val="0F243E"/>
                </a:solidFill>
                <a:latin typeface="Tahoma"/>
                <a:cs typeface="Tahoma"/>
              </a:rPr>
              <a:t>2)</a:t>
            </a:r>
            <a:r>
              <a:rPr sz="3100" spc="31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C=mematrhtgpryetefeteoaat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9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2014" y="2729914"/>
            <a:ext cx="7666384" cy="1059272"/>
          </a:xfrm>
          <a:prstGeom prst="rect">
            <a:avLst/>
          </a:prstGeom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5788" y="344987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Rail Fence Cipher Encryption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289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668"/>
    </mc:Choice>
    <mc:Fallback>
      <p:transition spd="slow" advTm="81668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206146" y="972438"/>
            <a:ext cx="5072380" cy="899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C=mematrhtgpryetefeteoaat</a:t>
            </a:r>
          </a:p>
          <a:p>
            <a:pPr marL="451484" indent="-439420">
              <a:lnSpc>
                <a:spcPct val="100000"/>
              </a:lnSpc>
              <a:spcBef>
                <a:spcPts val="260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K=2</a:t>
            </a:r>
          </a:p>
        </p:txBody>
      </p:sp>
      <p:sp>
        <p:nvSpPr>
          <p:cNvPr id="8" name="object 8"/>
          <p:cNvSpPr/>
          <p:nvPr/>
        </p:nvSpPr>
        <p:spPr>
          <a:xfrm>
            <a:off x="8400669" y="3703319"/>
            <a:ext cx="96520" cy="782320"/>
          </a:xfrm>
          <a:custGeom>
            <a:avLst/>
            <a:gdLst/>
            <a:ahLst/>
            <a:cxnLst/>
            <a:rect l="l" t="t" r="r" b="b"/>
            <a:pathLst>
              <a:path w="96520" h="782320">
                <a:moveTo>
                  <a:pt x="96520" y="0"/>
                </a:moveTo>
                <a:lnTo>
                  <a:pt x="0" y="0"/>
                </a:lnTo>
                <a:lnTo>
                  <a:pt x="0" y="17780"/>
                </a:lnTo>
                <a:lnTo>
                  <a:pt x="58928" y="17780"/>
                </a:lnTo>
                <a:lnTo>
                  <a:pt x="58928" y="764540"/>
                </a:lnTo>
                <a:lnTo>
                  <a:pt x="0" y="764540"/>
                </a:lnTo>
                <a:lnTo>
                  <a:pt x="0" y="782320"/>
                </a:lnTo>
                <a:lnTo>
                  <a:pt x="96520" y="782320"/>
                </a:lnTo>
                <a:lnTo>
                  <a:pt x="96520" y="764540"/>
                </a:lnTo>
                <a:lnTo>
                  <a:pt x="96520" y="17780"/>
                </a:lnTo>
                <a:lnTo>
                  <a:pt x="96520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41145" y="3703319"/>
            <a:ext cx="97155" cy="782320"/>
          </a:xfrm>
          <a:custGeom>
            <a:avLst/>
            <a:gdLst/>
            <a:ahLst/>
            <a:cxnLst/>
            <a:rect l="l" t="t" r="r" b="b"/>
            <a:pathLst>
              <a:path w="97155" h="782320">
                <a:moveTo>
                  <a:pt x="96647" y="0"/>
                </a:moveTo>
                <a:lnTo>
                  <a:pt x="0" y="0"/>
                </a:lnTo>
                <a:lnTo>
                  <a:pt x="0" y="17780"/>
                </a:lnTo>
                <a:lnTo>
                  <a:pt x="0" y="764540"/>
                </a:lnTo>
                <a:lnTo>
                  <a:pt x="0" y="782320"/>
                </a:lnTo>
                <a:lnTo>
                  <a:pt x="96647" y="782320"/>
                </a:lnTo>
                <a:lnTo>
                  <a:pt x="96647" y="764540"/>
                </a:lnTo>
                <a:lnTo>
                  <a:pt x="37719" y="764540"/>
                </a:lnTo>
                <a:lnTo>
                  <a:pt x="37719" y="17780"/>
                </a:lnTo>
                <a:lnTo>
                  <a:pt x="96647" y="17780"/>
                </a:lnTo>
                <a:lnTo>
                  <a:pt x="96647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80746" y="3800932"/>
            <a:ext cx="1833880" cy="497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3850"/>
              </a:lnSpc>
              <a:tabLst>
                <a:tab pos="1465580" algn="l"/>
              </a:tabLst>
            </a:pPr>
            <a:r>
              <a:rPr sz="3250" spc="-75" dirty="0">
                <a:solidFill>
                  <a:srgbClr val="0F243E"/>
                </a:solidFill>
                <a:latin typeface="Cambria Math"/>
                <a:cs typeface="Cambria Math"/>
              </a:rPr>
              <a:t>1)</a:t>
            </a:r>
            <a:r>
              <a:rPr sz="3250" spc="33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3100" spc="3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	</a:t>
            </a:r>
            <a:r>
              <a:rPr sz="4650" spc="-7" baseline="35842" dirty="0">
                <a:solidFill>
                  <a:srgbClr val="FF0000"/>
                </a:solidFill>
                <a:latin typeface="Cambria Math"/>
                <a:cs typeface="Cambria Math"/>
              </a:rPr>
              <a:t>𝑚</a:t>
            </a:r>
            <a:endParaRPr sz="4650" baseline="35842">
              <a:latin typeface="Cambria Math"/>
              <a:cs typeface="Cambria Math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01164" y="3549777"/>
            <a:ext cx="88582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algn="r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  <a:p>
            <a:pPr marR="26034" algn="r">
              <a:lnSpc>
                <a:spcPts val="3679"/>
              </a:lnSpc>
              <a:tabLst>
                <a:tab pos="682625" algn="l"/>
              </a:tabLst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𝑒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63417" y="3529965"/>
            <a:ext cx="66865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4650" spc="-7" baseline="-2688" dirty="0">
                <a:solidFill>
                  <a:srgbClr val="0F243E"/>
                </a:solidFill>
                <a:latin typeface="Cambria Math"/>
                <a:cs typeface="Cambria Math"/>
              </a:rPr>
              <a:t>𝑚</a:t>
            </a:r>
            <a:r>
              <a:rPr sz="4650" spc="-44" baseline="-2688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>
              <a:latin typeface="Cambria Math"/>
              <a:cs typeface="Cambria Math"/>
            </a:endParaRPr>
          </a:p>
          <a:p>
            <a:pPr marL="78105">
              <a:lnSpc>
                <a:spcPts val="3679"/>
              </a:lnSpc>
            </a:pPr>
            <a:r>
              <a:rPr sz="4650" spc="-7" baseline="-2688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r>
              <a:rPr sz="4650" spc="292" baseline="-2688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𝑓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983482" y="3529965"/>
            <a:ext cx="136398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7785">
              <a:lnSpc>
                <a:spcPts val="3679"/>
              </a:lnSpc>
              <a:spcBef>
                <a:spcPts val="95"/>
              </a:spcBef>
              <a:tabLst>
                <a:tab pos="636905" algn="l"/>
                <a:tab pos="109410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	𝑟	</a:t>
            </a:r>
            <a:r>
              <a:rPr sz="4650" spc="-7" baseline="-8960" dirty="0">
                <a:solidFill>
                  <a:srgbClr val="0F243E"/>
                </a:solidFill>
                <a:latin typeface="Cambria Math"/>
                <a:cs typeface="Cambria Math"/>
              </a:rPr>
              <a:t>ℎ</a:t>
            </a:r>
            <a:endParaRPr sz="4650" baseline="-8960">
              <a:latin typeface="Cambria Math"/>
              <a:cs typeface="Cambria Math"/>
            </a:endParaRPr>
          </a:p>
          <a:p>
            <a:pPr marL="38100">
              <a:lnSpc>
                <a:spcPts val="3679"/>
              </a:lnSpc>
              <a:tabLst>
                <a:tab pos="652145" algn="l"/>
                <a:tab pos="106235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	𝑡	</a:t>
            </a:r>
            <a:r>
              <a:rPr sz="4650" spc="-7" baseline="-8960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4650" baseline="-8960">
              <a:latin typeface="Cambria Math"/>
              <a:cs typeface="Cambria Math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84011" y="3593972"/>
            <a:ext cx="86677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0005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6343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𝑜	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245859" y="3477878"/>
            <a:ext cx="2124075" cy="105854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63500">
              <a:lnSpc>
                <a:spcPct val="100000"/>
              </a:lnSpc>
              <a:spcBef>
                <a:spcPts val="445"/>
              </a:spcBef>
              <a:tabLst>
                <a:tab pos="488315" algn="l"/>
                <a:tab pos="1195705" algn="l"/>
                <a:tab pos="1852295" algn="l"/>
              </a:tabLst>
            </a:pPr>
            <a:r>
              <a:rPr sz="4650" spc="-7" baseline="-9856" dirty="0">
                <a:solidFill>
                  <a:srgbClr val="0F243E"/>
                </a:solidFill>
                <a:latin typeface="Cambria Math"/>
                <a:cs typeface="Cambria Math"/>
              </a:rPr>
              <a:t>𝑔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	𝑟	𝑦</a:t>
            </a:r>
            <a:endParaRPr sz="3100">
              <a:latin typeface="Cambria Math"/>
              <a:cs typeface="Cambria Math"/>
            </a:endParaRPr>
          </a:p>
          <a:p>
            <a:pPr marL="573405">
              <a:lnSpc>
                <a:spcPct val="100000"/>
              </a:lnSpc>
              <a:spcBef>
                <a:spcPts val="350"/>
              </a:spcBef>
              <a:tabLst>
                <a:tab pos="121094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	𝑡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43685" y="5050205"/>
            <a:ext cx="5130268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2) P= meetmeafterthetogaparty</a:t>
            </a:r>
          </a:p>
        </p:txBody>
      </p:sp>
      <p:sp>
        <p:nvSpPr>
          <p:cNvPr id="17" name="object 17"/>
          <p:cNvSpPr/>
          <p:nvPr/>
        </p:nvSpPr>
        <p:spPr>
          <a:xfrm>
            <a:off x="8799576" y="3733800"/>
            <a:ext cx="228600" cy="685800"/>
          </a:xfrm>
          <a:custGeom>
            <a:avLst/>
            <a:gdLst/>
            <a:ahLst/>
            <a:cxnLst/>
            <a:rect l="l" t="t" r="r" b="b"/>
            <a:pathLst>
              <a:path w="228600" h="685800">
                <a:moveTo>
                  <a:pt x="76200" y="457200"/>
                </a:moveTo>
                <a:lnTo>
                  <a:pt x="0" y="457200"/>
                </a:lnTo>
                <a:lnTo>
                  <a:pt x="114300" y="685800"/>
                </a:lnTo>
                <a:lnTo>
                  <a:pt x="209550" y="495300"/>
                </a:lnTo>
                <a:lnTo>
                  <a:pt x="76200" y="495300"/>
                </a:lnTo>
                <a:lnTo>
                  <a:pt x="76200" y="457200"/>
                </a:lnTo>
                <a:close/>
              </a:path>
              <a:path w="228600" h="685800">
                <a:moveTo>
                  <a:pt x="152400" y="0"/>
                </a:moveTo>
                <a:lnTo>
                  <a:pt x="76200" y="0"/>
                </a:lnTo>
                <a:lnTo>
                  <a:pt x="76200" y="495300"/>
                </a:lnTo>
                <a:lnTo>
                  <a:pt x="152400" y="495300"/>
                </a:lnTo>
                <a:lnTo>
                  <a:pt x="152400" y="0"/>
                </a:lnTo>
                <a:close/>
              </a:path>
              <a:path w="228600" h="685800">
                <a:moveTo>
                  <a:pt x="228600" y="457200"/>
                </a:moveTo>
                <a:lnTo>
                  <a:pt x="152400" y="457200"/>
                </a:lnTo>
                <a:lnTo>
                  <a:pt x="152400" y="495300"/>
                </a:lnTo>
                <a:lnTo>
                  <a:pt x="209550" y="495300"/>
                </a:lnTo>
                <a:lnTo>
                  <a:pt x="228600" y="45720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0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508914" y="19969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Rail Fence Cipher Decryption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368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507"/>
    </mc:Choice>
    <mc:Fallback>
      <p:transition spd="slow" advTm="32507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2191" y="902195"/>
            <a:ext cx="12214860" cy="5969635"/>
            <a:chOff x="-12191" y="902195"/>
            <a:chExt cx="12214860" cy="59696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6540" y="917367"/>
              <a:ext cx="9511298" cy="7987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1204" y="902195"/>
              <a:ext cx="4604004" cy="89917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70075" y="931164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1708404"/>
              <a:ext cx="9529572" cy="81838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51204" y="1703819"/>
              <a:ext cx="3406140" cy="89917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370075" y="1731263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69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25880" y="2505468"/>
              <a:ext cx="9532620" cy="81989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1204" y="2500871"/>
              <a:ext cx="3432048" cy="89917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2"/>
                  </a:lnTo>
                  <a:lnTo>
                    <a:pt x="9326118" y="736092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10"/>
                  </a:lnTo>
                  <a:lnTo>
                    <a:pt x="9448800" y="122682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70075" y="2529839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0" y="122682"/>
                  </a:moveTo>
                  <a:lnTo>
                    <a:pt x="9650" y="74955"/>
                  </a:lnTo>
                  <a:lnTo>
                    <a:pt x="35956" y="35956"/>
                  </a:lnTo>
                  <a:lnTo>
                    <a:pt x="74955" y="9650"/>
                  </a:lnTo>
                  <a:lnTo>
                    <a:pt x="122682" y="0"/>
                  </a:lnTo>
                  <a:lnTo>
                    <a:pt x="9326118" y="0"/>
                  </a:lnTo>
                  <a:lnTo>
                    <a:pt x="9373844" y="9650"/>
                  </a:lnTo>
                  <a:lnTo>
                    <a:pt x="9412843" y="35956"/>
                  </a:lnTo>
                  <a:lnTo>
                    <a:pt x="9439149" y="74955"/>
                  </a:lnTo>
                  <a:lnTo>
                    <a:pt x="9448800" y="122682"/>
                  </a:lnTo>
                  <a:lnTo>
                    <a:pt x="9448800" y="613410"/>
                  </a:lnTo>
                  <a:lnTo>
                    <a:pt x="9439149" y="661136"/>
                  </a:lnTo>
                  <a:lnTo>
                    <a:pt x="9412843" y="700135"/>
                  </a:lnTo>
                  <a:lnTo>
                    <a:pt x="9373844" y="726441"/>
                  </a:lnTo>
                  <a:lnTo>
                    <a:pt x="9326118" y="736092"/>
                  </a:lnTo>
                  <a:lnTo>
                    <a:pt x="122682" y="736092"/>
                  </a:lnTo>
                  <a:lnTo>
                    <a:pt x="74955" y="726441"/>
                  </a:lnTo>
                  <a:lnTo>
                    <a:pt x="35956" y="700135"/>
                  </a:lnTo>
                  <a:lnTo>
                    <a:pt x="9650" y="661136"/>
                  </a:lnTo>
                  <a:lnTo>
                    <a:pt x="0" y="613410"/>
                  </a:lnTo>
                  <a:lnTo>
                    <a:pt x="0" y="122682"/>
                  </a:lnTo>
                  <a:close/>
                </a:path>
              </a:pathLst>
            </a:custGeom>
            <a:ln w="3175">
              <a:solidFill>
                <a:srgbClr val="375F9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3304032"/>
              <a:ext cx="9529572" cy="81838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1204" y="3297936"/>
              <a:ext cx="3255264" cy="90068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370075" y="332689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6"/>
                  </a:lnTo>
                  <a:lnTo>
                    <a:pt x="0" y="614680"/>
                  </a:lnTo>
                  <a:lnTo>
                    <a:pt x="9653" y="662553"/>
                  </a:lnTo>
                  <a:lnTo>
                    <a:pt x="35988" y="701627"/>
                  </a:lnTo>
                  <a:lnTo>
                    <a:pt x="75062" y="727962"/>
                  </a:lnTo>
                  <a:lnTo>
                    <a:pt x="122936" y="737616"/>
                  </a:lnTo>
                  <a:lnTo>
                    <a:pt x="9325864" y="737616"/>
                  </a:lnTo>
                  <a:lnTo>
                    <a:pt x="9373737" y="727962"/>
                  </a:lnTo>
                  <a:lnTo>
                    <a:pt x="9412811" y="701627"/>
                  </a:lnTo>
                  <a:lnTo>
                    <a:pt x="9439146" y="662553"/>
                  </a:lnTo>
                  <a:lnTo>
                    <a:pt x="9448800" y="614680"/>
                  </a:lnTo>
                  <a:lnTo>
                    <a:pt x="9448800" y="122936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27404" y="4102595"/>
              <a:ext cx="9529572" cy="81687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51204" y="4096499"/>
              <a:ext cx="4981956" cy="89917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370075" y="4125467"/>
              <a:ext cx="9448800" cy="736600"/>
            </a:xfrm>
            <a:custGeom>
              <a:avLst/>
              <a:gdLst/>
              <a:ahLst/>
              <a:cxnLst/>
              <a:rect l="l" t="t" r="r" b="b"/>
              <a:pathLst>
                <a:path w="9448800" h="736600">
                  <a:moveTo>
                    <a:pt x="9326118" y="0"/>
                  </a:moveTo>
                  <a:lnTo>
                    <a:pt x="122682" y="0"/>
                  </a:lnTo>
                  <a:lnTo>
                    <a:pt x="74955" y="9650"/>
                  </a:lnTo>
                  <a:lnTo>
                    <a:pt x="35956" y="35956"/>
                  </a:lnTo>
                  <a:lnTo>
                    <a:pt x="9650" y="74955"/>
                  </a:lnTo>
                  <a:lnTo>
                    <a:pt x="0" y="122681"/>
                  </a:lnTo>
                  <a:lnTo>
                    <a:pt x="0" y="613409"/>
                  </a:lnTo>
                  <a:lnTo>
                    <a:pt x="9650" y="661136"/>
                  </a:lnTo>
                  <a:lnTo>
                    <a:pt x="35956" y="700135"/>
                  </a:lnTo>
                  <a:lnTo>
                    <a:pt x="74955" y="726441"/>
                  </a:lnTo>
                  <a:lnTo>
                    <a:pt x="122682" y="736091"/>
                  </a:lnTo>
                  <a:lnTo>
                    <a:pt x="9326118" y="736091"/>
                  </a:lnTo>
                  <a:lnTo>
                    <a:pt x="9373844" y="726441"/>
                  </a:lnTo>
                  <a:lnTo>
                    <a:pt x="9412843" y="700135"/>
                  </a:lnTo>
                  <a:lnTo>
                    <a:pt x="9439149" y="661136"/>
                  </a:lnTo>
                  <a:lnTo>
                    <a:pt x="9448800" y="613409"/>
                  </a:lnTo>
                  <a:lnTo>
                    <a:pt x="9448800" y="122681"/>
                  </a:lnTo>
                  <a:lnTo>
                    <a:pt x="9439149" y="74955"/>
                  </a:lnTo>
                  <a:lnTo>
                    <a:pt x="9412843" y="35956"/>
                  </a:lnTo>
                  <a:lnTo>
                    <a:pt x="9373844" y="9650"/>
                  </a:lnTo>
                  <a:lnTo>
                    <a:pt x="9326118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4899659"/>
              <a:ext cx="9529572" cy="81838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51204" y="4893564"/>
              <a:ext cx="3803904" cy="89917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370075" y="4922520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53"/>
                  </a:lnTo>
                  <a:lnTo>
                    <a:pt x="35988" y="35988"/>
                  </a:lnTo>
                  <a:lnTo>
                    <a:pt x="9653" y="75062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62"/>
                  </a:lnTo>
                  <a:lnTo>
                    <a:pt x="9412811" y="35988"/>
                  </a:lnTo>
                  <a:lnTo>
                    <a:pt x="9373737" y="9653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7404" y="5696711"/>
              <a:ext cx="9529572" cy="81838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51204" y="5690615"/>
              <a:ext cx="5234940" cy="90068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370075" y="5719572"/>
              <a:ext cx="9448800" cy="737870"/>
            </a:xfrm>
            <a:custGeom>
              <a:avLst/>
              <a:gdLst/>
              <a:ahLst/>
              <a:cxnLst/>
              <a:rect l="l" t="t" r="r" b="b"/>
              <a:pathLst>
                <a:path w="9448800" h="737870">
                  <a:moveTo>
                    <a:pt x="9325864" y="0"/>
                  </a:moveTo>
                  <a:lnTo>
                    <a:pt x="122936" y="0"/>
                  </a:lnTo>
                  <a:lnTo>
                    <a:pt x="75062" y="9661"/>
                  </a:lnTo>
                  <a:lnTo>
                    <a:pt x="35988" y="36007"/>
                  </a:lnTo>
                  <a:lnTo>
                    <a:pt x="9653" y="75084"/>
                  </a:lnTo>
                  <a:lnTo>
                    <a:pt x="0" y="122935"/>
                  </a:lnTo>
                  <a:lnTo>
                    <a:pt x="0" y="614679"/>
                  </a:lnTo>
                  <a:lnTo>
                    <a:pt x="9653" y="662531"/>
                  </a:lnTo>
                  <a:lnTo>
                    <a:pt x="35988" y="701608"/>
                  </a:lnTo>
                  <a:lnTo>
                    <a:pt x="75062" y="727954"/>
                  </a:lnTo>
                  <a:lnTo>
                    <a:pt x="122936" y="737615"/>
                  </a:lnTo>
                  <a:lnTo>
                    <a:pt x="9325864" y="737615"/>
                  </a:lnTo>
                  <a:lnTo>
                    <a:pt x="9373737" y="727954"/>
                  </a:lnTo>
                  <a:lnTo>
                    <a:pt x="9412811" y="701608"/>
                  </a:lnTo>
                  <a:lnTo>
                    <a:pt x="9439146" y="662531"/>
                  </a:lnTo>
                  <a:lnTo>
                    <a:pt x="9448800" y="614679"/>
                  </a:lnTo>
                  <a:lnTo>
                    <a:pt x="9448800" y="122935"/>
                  </a:lnTo>
                  <a:lnTo>
                    <a:pt x="9439146" y="75084"/>
                  </a:lnTo>
                  <a:lnTo>
                    <a:pt x="9412811" y="36007"/>
                  </a:lnTo>
                  <a:lnTo>
                    <a:pt x="9373737" y="9661"/>
                  </a:lnTo>
                  <a:lnTo>
                    <a:pt x="9325864" y="0"/>
                  </a:lnTo>
                  <a:close/>
                </a:path>
              </a:pathLst>
            </a:custGeom>
            <a:solidFill>
              <a:srgbClr val="548E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515236" y="1001649"/>
            <a:ext cx="4623435" cy="5304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Polyalphabetic</a:t>
            </a:r>
            <a:r>
              <a:rPr sz="3200" b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Ciphers</a:t>
            </a:r>
            <a:endParaRPr sz="3200">
              <a:latin typeface="Times New Roman"/>
              <a:cs typeface="Times New Roman"/>
            </a:endParaRPr>
          </a:p>
          <a:p>
            <a:pPr marL="12700" marR="1746250" algn="just">
              <a:lnSpc>
                <a:spcPct val="163600"/>
              </a:lnSpc>
              <a:spcBef>
                <a:spcPts val="25"/>
              </a:spcBef>
            </a:pP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Vigenère</a:t>
            </a:r>
            <a:r>
              <a:rPr sz="3200" b="1" spc="-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Autokey </a:t>
            </a:r>
            <a:r>
              <a:rPr sz="3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Cipher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Vernam</a:t>
            </a:r>
            <a:r>
              <a:rPr sz="3200" b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marR="164465" algn="just">
              <a:lnSpc>
                <a:spcPts val="6280"/>
              </a:lnSpc>
              <a:spcBef>
                <a:spcPts val="620"/>
              </a:spcBef>
            </a:pPr>
            <a:r>
              <a:rPr sz="3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Techniques </a:t>
            </a:r>
            <a:r>
              <a:rPr sz="3200" b="1" spc="-7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Rail</a:t>
            </a:r>
            <a:r>
              <a:rPr sz="3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Fence</a:t>
            </a:r>
            <a:r>
              <a:rPr sz="32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825"/>
              </a:spcBef>
            </a:pPr>
            <a:r>
              <a:rPr sz="3200" b="1" spc="5" dirty="0">
                <a:solidFill>
                  <a:srgbClr val="0F243E"/>
                </a:solidFill>
                <a:latin typeface="Times New Roman"/>
                <a:cs typeface="Times New Roman"/>
              </a:rPr>
              <a:t>Row</a:t>
            </a:r>
            <a:r>
              <a:rPr sz="3200" b="1" spc="-9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200" b="1" spc="-20" dirty="0">
                <a:solidFill>
                  <a:srgbClr val="0F243E"/>
                </a:solidFill>
                <a:latin typeface="Times New Roman"/>
                <a:cs typeface="Times New Roman"/>
              </a:rPr>
              <a:t>Transposition</a:t>
            </a:r>
            <a:r>
              <a:rPr sz="3200" b="1" spc="-3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0F243E"/>
                </a:solidFill>
                <a:latin typeface="Times New Roman"/>
                <a:cs typeface="Times New Roman"/>
              </a:rPr>
              <a:t>Cipher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572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290"/>
    </mc:Choice>
    <mc:Fallback>
      <p:transition spd="slow" advTm="1929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206146" y="961085"/>
            <a:ext cx="5612130" cy="8752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P= attack postponed until two am</a:t>
            </a:r>
          </a:p>
          <a:p>
            <a:pPr marL="451484" indent="-439420">
              <a:lnSpc>
                <a:spcPct val="100000"/>
              </a:lnSpc>
              <a:spcBef>
                <a:spcPts val="2440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K= 4312567</a:t>
            </a: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187096" y="3724101"/>
          <a:ext cx="11452222" cy="213812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0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45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97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51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84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25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0807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42726">
                <a:tc gridSpan="2">
                  <a:txBody>
                    <a:bodyPr/>
                    <a:lstStyle/>
                    <a:p>
                      <a:pPr marR="197485" algn="r">
                        <a:lnSpc>
                          <a:spcPts val="33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4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ts val="33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3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ts val="33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1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895" algn="ctr">
                        <a:lnSpc>
                          <a:spcPts val="3360"/>
                        </a:lnSpc>
                        <a:spcBef>
                          <a:spcPts val="25"/>
                        </a:spcBef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2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R="189230" algn="r">
                        <a:lnSpc>
                          <a:spcPts val="3360"/>
                        </a:lnSpc>
                        <a:spcBef>
                          <a:spcPts val="25"/>
                        </a:spcBef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5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169545">
                        <a:lnSpc>
                          <a:spcPts val="3360"/>
                        </a:lnSpc>
                        <a:spcBef>
                          <a:spcPts val="25"/>
                        </a:spcBef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6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3175" marB="0"/>
                </a:tc>
                <a:tc gridSpan="2">
                  <a:txBody>
                    <a:bodyPr/>
                    <a:lstStyle/>
                    <a:p>
                      <a:pPr marL="189230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7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090">
                <a:tc gridSpan="2">
                  <a:txBody>
                    <a:bodyPr/>
                    <a:lstStyle/>
                    <a:p>
                      <a:pPr marR="153670" algn="r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𝑎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14629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𝑡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𝑡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 algn="ctr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𝑎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13360" algn="r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𝑐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7480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𝑘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186690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𝑝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502">
                <a:tc>
                  <a:txBody>
                    <a:bodyPr/>
                    <a:lstStyle/>
                    <a:p>
                      <a:pPr marL="470534" indent="-439420">
                        <a:lnSpc>
                          <a:spcPts val="3385"/>
                        </a:lnSpc>
                        <a:buFont typeface="Wingdings"/>
                        <a:buChar char=""/>
                        <a:tabLst>
                          <a:tab pos="471170" algn="l"/>
                        </a:tabLst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𝐶</a:t>
                      </a:r>
                      <a:r>
                        <a:rPr sz="2900" spc="24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=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𝑜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𝑠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3354"/>
                        </a:lnSpc>
                        <a:spcBef>
                          <a:spcPts val="25"/>
                        </a:spcBef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𝑡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25400" algn="ctr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𝑝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49860" algn="r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𝑜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79070" algn="r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𝑛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𝑒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1790">
                        <a:lnSpc>
                          <a:spcPts val="33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2900" spc="175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2900" spc="-5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𝑡𝑡𝑛𝑎𝑎𝑝𝑡𝑚𝑡𝑠𝑢𝑜𝑎𝑜𝑑𝑤𝑐𝑜𝑖𝑥𝑘𝑛𝑙𝑥𝑝𝑒𝑡𝑥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8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2384">
                        <a:lnSpc>
                          <a:spcPts val="326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𝑑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4150">
                        <a:lnSpc>
                          <a:spcPts val="325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𝑢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ts val="330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𝑛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ts val="326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𝑡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1770" algn="r">
                        <a:lnSpc>
                          <a:spcPts val="326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𝑖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ts val="326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𝑙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8419" algn="r">
                        <a:lnSpc>
                          <a:spcPts val="326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𝑡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9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𝑤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1770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𝑜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ts val="3379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𝑎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860" algn="ctr">
                        <a:lnSpc>
                          <a:spcPts val="3260"/>
                        </a:lnSpc>
                      </a:pPr>
                      <a:r>
                        <a:rPr sz="2900" spc="5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𝑚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49860" algn="r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𝑥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87960" algn="r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𝑥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3020" algn="r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𝑥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object 10"/>
          <p:cNvSpPr/>
          <p:nvPr/>
        </p:nvSpPr>
        <p:spPr>
          <a:xfrm>
            <a:off x="1414907" y="3782567"/>
            <a:ext cx="4354195" cy="2045970"/>
          </a:xfrm>
          <a:custGeom>
            <a:avLst/>
            <a:gdLst/>
            <a:ahLst/>
            <a:cxnLst/>
            <a:rect l="l" t="t" r="r" b="b"/>
            <a:pathLst>
              <a:path w="4354195" h="2045970">
                <a:moveTo>
                  <a:pt x="4136008" y="0"/>
                </a:moveTo>
                <a:lnTo>
                  <a:pt x="4121912" y="11683"/>
                </a:lnTo>
                <a:lnTo>
                  <a:pt x="4147594" y="50865"/>
                </a:lnTo>
                <a:lnTo>
                  <a:pt x="4171519" y="93298"/>
                </a:lnTo>
                <a:lnTo>
                  <a:pt x="4193687" y="138986"/>
                </a:lnTo>
                <a:lnTo>
                  <a:pt x="4214098" y="187931"/>
                </a:lnTo>
                <a:lnTo>
                  <a:pt x="4232751" y="240135"/>
                </a:lnTo>
                <a:lnTo>
                  <a:pt x="4249648" y="295601"/>
                </a:lnTo>
                <a:lnTo>
                  <a:pt x="4264787" y="354329"/>
                </a:lnTo>
                <a:lnTo>
                  <a:pt x="4275304" y="401540"/>
                </a:lnTo>
                <a:lnTo>
                  <a:pt x="4284590" y="449277"/>
                </a:lnTo>
                <a:lnTo>
                  <a:pt x="4292647" y="497538"/>
                </a:lnTo>
                <a:lnTo>
                  <a:pt x="4299473" y="546324"/>
                </a:lnTo>
                <a:lnTo>
                  <a:pt x="4305072" y="595631"/>
                </a:lnTo>
                <a:lnTo>
                  <a:pt x="4309443" y="645461"/>
                </a:lnTo>
                <a:lnTo>
                  <a:pt x="4312589" y="695810"/>
                </a:lnTo>
                <a:lnTo>
                  <a:pt x="4314509" y="746680"/>
                </a:lnTo>
                <a:lnTo>
                  <a:pt x="4315206" y="798067"/>
                </a:lnTo>
                <a:lnTo>
                  <a:pt x="4315192" y="1248282"/>
                </a:lnTo>
                <a:lnTo>
                  <a:pt x="4314509" y="1298654"/>
                </a:lnTo>
                <a:lnTo>
                  <a:pt x="4312589" y="1349524"/>
                </a:lnTo>
                <a:lnTo>
                  <a:pt x="4309443" y="1399873"/>
                </a:lnTo>
                <a:lnTo>
                  <a:pt x="4305072" y="1449703"/>
                </a:lnTo>
                <a:lnTo>
                  <a:pt x="4299473" y="1499010"/>
                </a:lnTo>
                <a:lnTo>
                  <a:pt x="4292647" y="1547796"/>
                </a:lnTo>
                <a:lnTo>
                  <a:pt x="4284590" y="1596057"/>
                </a:lnTo>
                <a:lnTo>
                  <a:pt x="4275304" y="1643794"/>
                </a:lnTo>
                <a:lnTo>
                  <a:pt x="4264787" y="1691004"/>
                </a:lnTo>
                <a:lnTo>
                  <a:pt x="4249648" y="1749723"/>
                </a:lnTo>
                <a:lnTo>
                  <a:pt x="4232751" y="1805187"/>
                </a:lnTo>
                <a:lnTo>
                  <a:pt x="4214098" y="1857397"/>
                </a:lnTo>
                <a:lnTo>
                  <a:pt x="4193687" y="1906351"/>
                </a:lnTo>
                <a:lnTo>
                  <a:pt x="4171519" y="1952049"/>
                </a:lnTo>
                <a:lnTo>
                  <a:pt x="4147594" y="1994491"/>
                </a:lnTo>
                <a:lnTo>
                  <a:pt x="4121912" y="2033676"/>
                </a:lnTo>
                <a:lnTo>
                  <a:pt x="4136008" y="2045385"/>
                </a:lnTo>
                <a:lnTo>
                  <a:pt x="4163448" y="2006935"/>
                </a:lnTo>
                <a:lnTo>
                  <a:pt x="4189271" y="1965049"/>
                </a:lnTo>
                <a:lnTo>
                  <a:pt x="4213476" y="1919729"/>
                </a:lnTo>
                <a:lnTo>
                  <a:pt x="4236064" y="1870973"/>
                </a:lnTo>
                <a:lnTo>
                  <a:pt x="4257034" y="1818781"/>
                </a:lnTo>
                <a:lnTo>
                  <a:pt x="4276388" y="1763152"/>
                </a:lnTo>
                <a:lnTo>
                  <a:pt x="4294124" y="1704085"/>
                </a:lnTo>
                <a:lnTo>
                  <a:pt x="4306416" y="1657217"/>
                </a:lnTo>
                <a:lnTo>
                  <a:pt x="4317291" y="1609578"/>
                </a:lnTo>
                <a:lnTo>
                  <a:pt x="4326746" y="1561170"/>
                </a:lnTo>
                <a:lnTo>
                  <a:pt x="4334779" y="1511998"/>
                </a:lnTo>
                <a:lnTo>
                  <a:pt x="4341390" y="1462064"/>
                </a:lnTo>
                <a:lnTo>
                  <a:pt x="4346576" y="1411370"/>
                </a:lnTo>
                <a:lnTo>
                  <a:pt x="4350337" y="1359921"/>
                </a:lnTo>
                <a:lnTo>
                  <a:pt x="4352671" y="1307718"/>
                </a:lnTo>
                <a:lnTo>
                  <a:pt x="4353687" y="1248282"/>
                </a:lnTo>
                <a:lnTo>
                  <a:pt x="4353687" y="798067"/>
                </a:lnTo>
                <a:lnTo>
                  <a:pt x="4352671" y="737615"/>
                </a:lnTo>
                <a:lnTo>
                  <a:pt x="4350337" y="685418"/>
                </a:lnTo>
                <a:lnTo>
                  <a:pt x="4346576" y="633982"/>
                </a:lnTo>
                <a:lnTo>
                  <a:pt x="4341390" y="583304"/>
                </a:lnTo>
                <a:lnTo>
                  <a:pt x="4334779" y="533384"/>
                </a:lnTo>
                <a:lnTo>
                  <a:pt x="4326746" y="484219"/>
                </a:lnTo>
                <a:lnTo>
                  <a:pt x="4317291" y="435810"/>
                </a:lnTo>
                <a:lnTo>
                  <a:pt x="4306416" y="388153"/>
                </a:lnTo>
                <a:lnTo>
                  <a:pt x="4294124" y="341248"/>
                </a:lnTo>
                <a:lnTo>
                  <a:pt x="4276388" y="282177"/>
                </a:lnTo>
                <a:lnTo>
                  <a:pt x="4257034" y="226554"/>
                </a:lnTo>
                <a:lnTo>
                  <a:pt x="4236064" y="174374"/>
                </a:lnTo>
                <a:lnTo>
                  <a:pt x="4213476" y="125633"/>
                </a:lnTo>
                <a:lnTo>
                  <a:pt x="4189271" y="80326"/>
                </a:lnTo>
                <a:lnTo>
                  <a:pt x="4163448" y="38450"/>
                </a:lnTo>
                <a:lnTo>
                  <a:pt x="4136008" y="0"/>
                </a:lnTo>
                <a:close/>
              </a:path>
              <a:path w="4354195" h="2045970">
                <a:moveTo>
                  <a:pt x="217805" y="0"/>
                </a:moveTo>
                <a:lnTo>
                  <a:pt x="190358" y="38450"/>
                </a:lnTo>
                <a:lnTo>
                  <a:pt x="164517" y="80326"/>
                </a:lnTo>
                <a:lnTo>
                  <a:pt x="140287" y="125633"/>
                </a:lnTo>
                <a:lnTo>
                  <a:pt x="117672" y="174374"/>
                </a:lnTo>
                <a:lnTo>
                  <a:pt x="96677" y="226554"/>
                </a:lnTo>
                <a:lnTo>
                  <a:pt x="77305" y="282177"/>
                </a:lnTo>
                <a:lnTo>
                  <a:pt x="59562" y="341248"/>
                </a:lnTo>
                <a:lnTo>
                  <a:pt x="47841" y="385877"/>
                </a:lnTo>
                <a:lnTo>
                  <a:pt x="37400" y="431201"/>
                </a:lnTo>
                <a:lnTo>
                  <a:pt x="28241" y="477218"/>
                </a:lnTo>
                <a:lnTo>
                  <a:pt x="20364" y="523929"/>
                </a:lnTo>
                <a:lnTo>
                  <a:pt x="13770" y="571332"/>
                </a:lnTo>
                <a:lnTo>
                  <a:pt x="8461" y="619426"/>
                </a:lnTo>
                <a:lnTo>
                  <a:pt x="4438" y="668209"/>
                </a:lnTo>
                <a:lnTo>
                  <a:pt x="1702" y="717681"/>
                </a:lnTo>
                <a:lnTo>
                  <a:pt x="254" y="767841"/>
                </a:lnTo>
                <a:lnTo>
                  <a:pt x="0" y="798067"/>
                </a:lnTo>
                <a:lnTo>
                  <a:pt x="0" y="1248282"/>
                </a:lnTo>
                <a:lnTo>
                  <a:pt x="1702" y="1327869"/>
                </a:lnTo>
                <a:lnTo>
                  <a:pt x="4438" y="1377313"/>
                </a:lnTo>
                <a:lnTo>
                  <a:pt x="8461" y="1426078"/>
                </a:lnTo>
                <a:lnTo>
                  <a:pt x="13770" y="1474162"/>
                </a:lnTo>
                <a:lnTo>
                  <a:pt x="20364" y="1521565"/>
                </a:lnTo>
                <a:lnTo>
                  <a:pt x="28241" y="1568285"/>
                </a:lnTo>
                <a:lnTo>
                  <a:pt x="37400" y="1614321"/>
                </a:lnTo>
                <a:lnTo>
                  <a:pt x="47841" y="1659673"/>
                </a:lnTo>
                <a:lnTo>
                  <a:pt x="59562" y="1704339"/>
                </a:lnTo>
                <a:lnTo>
                  <a:pt x="77305" y="1763378"/>
                </a:lnTo>
                <a:lnTo>
                  <a:pt x="96677" y="1818987"/>
                </a:lnTo>
                <a:lnTo>
                  <a:pt x="117672" y="1871166"/>
                </a:lnTo>
                <a:lnTo>
                  <a:pt x="140287" y="1919913"/>
                </a:lnTo>
                <a:lnTo>
                  <a:pt x="164517" y="1965229"/>
                </a:lnTo>
                <a:lnTo>
                  <a:pt x="190358" y="2007113"/>
                </a:lnTo>
                <a:lnTo>
                  <a:pt x="217805" y="2045563"/>
                </a:lnTo>
                <a:lnTo>
                  <a:pt x="231775" y="2033866"/>
                </a:lnTo>
                <a:lnTo>
                  <a:pt x="206092" y="1994677"/>
                </a:lnTo>
                <a:lnTo>
                  <a:pt x="182167" y="1952231"/>
                </a:lnTo>
                <a:lnTo>
                  <a:pt x="159999" y="1906527"/>
                </a:lnTo>
                <a:lnTo>
                  <a:pt x="139588" y="1857566"/>
                </a:lnTo>
                <a:lnTo>
                  <a:pt x="120935" y="1805347"/>
                </a:lnTo>
                <a:lnTo>
                  <a:pt x="104038" y="1749869"/>
                </a:lnTo>
                <a:lnTo>
                  <a:pt x="88900" y="1691131"/>
                </a:lnTo>
                <a:lnTo>
                  <a:pt x="78420" y="1643925"/>
                </a:lnTo>
                <a:lnTo>
                  <a:pt x="69163" y="1596199"/>
                </a:lnTo>
                <a:lnTo>
                  <a:pt x="61129" y="1547951"/>
                </a:lnTo>
                <a:lnTo>
                  <a:pt x="54318" y="1499179"/>
                </a:lnTo>
                <a:lnTo>
                  <a:pt x="48730" y="1449882"/>
                </a:lnTo>
                <a:lnTo>
                  <a:pt x="44365" y="1400057"/>
                </a:lnTo>
                <a:lnTo>
                  <a:pt x="41223" y="1349702"/>
                </a:lnTo>
                <a:lnTo>
                  <a:pt x="39304" y="1298815"/>
                </a:lnTo>
                <a:lnTo>
                  <a:pt x="38620" y="1248282"/>
                </a:lnTo>
                <a:lnTo>
                  <a:pt x="38608" y="798067"/>
                </a:lnTo>
                <a:lnTo>
                  <a:pt x="39304" y="746680"/>
                </a:lnTo>
                <a:lnTo>
                  <a:pt x="41223" y="695810"/>
                </a:lnTo>
                <a:lnTo>
                  <a:pt x="44365" y="645461"/>
                </a:lnTo>
                <a:lnTo>
                  <a:pt x="48730" y="595631"/>
                </a:lnTo>
                <a:lnTo>
                  <a:pt x="54318" y="546324"/>
                </a:lnTo>
                <a:lnTo>
                  <a:pt x="61129" y="497538"/>
                </a:lnTo>
                <a:lnTo>
                  <a:pt x="69163" y="449277"/>
                </a:lnTo>
                <a:lnTo>
                  <a:pt x="78420" y="401540"/>
                </a:lnTo>
                <a:lnTo>
                  <a:pt x="88900" y="354329"/>
                </a:lnTo>
                <a:lnTo>
                  <a:pt x="104038" y="295601"/>
                </a:lnTo>
                <a:lnTo>
                  <a:pt x="120935" y="240135"/>
                </a:lnTo>
                <a:lnTo>
                  <a:pt x="139588" y="187931"/>
                </a:lnTo>
                <a:lnTo>
                  <a:pt x="159999" y="138986"/>
                </a:lnTo>
                <a:lnTo>
                  <a:pt x="182167" y="93298"/>
                </a:lnTo>
                <a:lnTo>
                  <a:pt x="206092" y="50865"/>
                </a:lnTo>
                <a:lnTo>
                  <a:pt x="231775" y="11683"/>
                </a:lnTo>
                <a:lnTo>
                  <a:pt x="217805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784479" y="336304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Row Transposition Cipher Encryption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692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719"/>
    </mc:Choice>
    <mc:Fallback>
      <p:transition spd="slow" advTm="179719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104647" y="929081"/>
            <a:ext cx="8383905" cy="13830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C= 𝑡𝑡𝑛𝑎𝑎𝑝𝑡𝑚𝑡𝑠𝑢𝑜𝑎𝑜𝑑𝑤𝑐𝑜𝑖𝑥𝑘𝑛𝑙𝑥𝑝𝑒𝑡𝑥 = Len(C)=28</a:t>
            </a:r>
          </a:p>
          <a:p>
            <a:pPr marL="451484" indent="-439420">
              <a:lnSpc>
                <a:spcPct val="100000"/>
              </a:lnSpc>
              <a:spcBef>
                <a:spcPts val="2090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K= 4312567</a:t>
            </a:r>
          </a:p>
          <a:p>
            <a:pPr marL="451484" indent="-439420">
              <a:lnSpc>
                <a:spcPct val="100000"/>
              </a:lnSpc>
              <a:spcBef>
                <a:spcPts val="2090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Each Column have 28/7= 4 letter</a:t>
            </a: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85597" y="4343226"/>
          <a:ext cx="11455398" cy="21379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3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9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57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97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64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91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260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07758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42502">
                <a:tc gridSpan="2">
                  <a:txBody>
                    <a:bodyPr/>
                    <a:lstStyle/>
                    <a:p>
                      <a:pPr marR="197485" algn="r">
                        <a:lnSpc>
                          <a:spcPts val="33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4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ts val="33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3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7640">
                        <a:lnSpc>
                          <a:spcPts val="33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1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6990" algn="ctr">
                        <a:lnSpc>
                          <a:spcPts val="3354"/>
                        </a:lnSpc>
                        <a:spcBef>
                          <a:spcPts val="25"/>
                        </a:spcBef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2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R="191135" algn="r">
                        <a:lnSpc>
                          <a:spcPts val="3354"/>
                        </a:lnSpc>
                        <a:spcBef>
                          <a:spcPts val="25"/>
                        </a:spcBef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5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ts val="3354"/>
                        </a:lnSpc>
                        <a:spcBef>
                          <a:spcPts val="25"/>
                        </a:spcBef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6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3175" marB="0"/>
                </a:tc>
                <a:tc gridSpan="2">
                  <a:txBody>
                    <a:bodyPr/>
                    <a:lstStyle/>
                    <a:p>
                      <a:pPr marL="189865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7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933">
                <a:tc gridSpan="2">
                  <a:txBody>
                    <a:bodyPr/>
                    <a:lstStyle/>
                    <a:p>
                      <a:pPr marR="153670" algn="r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𝑎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14629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𝑡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3355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FF0000"/>
                          </a:solidFill>
                          <a:latin typeface="Cambria Math"/>
                          <a:cs typeface="Cambria Math"/>
                        </a:rPr>
                        <a:t>𝑡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260" algn="ctr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𝑎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14629" algn="r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𝑐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7480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𝑘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186690">
                        <a:lnSpc>
                          <a:spcPts val="28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𝑝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332">
                <a:tc>
                  <a:txBody>
                    <a:bodyPr/>
                    <a:lstStyle/>
                    <a:p>
                      <a:pPr marL="470534" indent="-439420">
                        <a:lnSpc>
                          <a:spcPts val="3385"/>
                        </a:lnSpc>
                        <a:buFont typeface="Wingdings"/>
                        <a:buChar char=""/>
                        <a:tabLst>
                          <a:tab pos="471170" algn="l"/>
                        </a:tabLst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𝑃</a:t>
                      </a:r>
                      <a:r>
                        <a:rPr sz="2900" spc="19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=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𝑜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𝑠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ts val="3354"/>
                        </a:lnSpc>
                        <a:spcBef>
                          <a:spcPts val="25"/>
                        </a:spcBef>
                      </a:pPr>
                      <a:r>
                        <a:rPr sz="2900" dirty="0">
                          <a:solidFill>
                            <a:srgbClr val="FF0000"/>
                          </a:solidFill>
                          <a:latin typeface="Cambria Math"/>
                          <a:cs typeface="Cambria Math"/>
                        </a:rPr>
                        <a:t>𝑡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24130" algn="ctr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𝑝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49860" algn="r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𝑜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79070" algn="r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𝑛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ts val="334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𝑒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1790">
                        <a:lnSpc>
                          <a:spcPts val="338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2900" spc="13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2900" spc="-5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𝑎𝑡𝑡𝑎𝑐𝑘𝑝𝑜𝑠𝑡𝑝𝑜𝑛𝑒𝑑𝑢𝑛𝑡𝑖𝑙𝑡𝑤𝑜𝑎𝑚𝑥𝑥𝑥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35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326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𝑑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6055">
                        <a:lnSpc>
                          <a:spcPts val="325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𝑢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8915">
                        <a:lnSpc>
                          <a:spcPts val="3304"/>
                        </a:lnSpc>
                      </a:pPr>
                      <a:r>
                        <a:rPr sz="2900" dirty="0">
                          <a:solidFill>
                            <a:srgbClr val="FF0000"/>
                          </a:solidFill>
                          <a:latin typeface="Cambria Math"/>
                          <a:cs typeface="Cambria Math"/>
                        </a:rPr>
                        <a:t>𝑛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ts val="326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𝑡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1135" algn="r">
                        <a:lnSpc>
                          <a:spcPts val="326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𝑖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ts val="326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𝑙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7785" algn="r">
                        <a:lnSpc>
                          <a:spcPts val="3265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𝑡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85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𝑤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3675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𝑜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10185">
                        <a:lnSpc>
                          <a:spcPts val="3379"/>
                        </a:lnSpc>
                      </a:pPr>
                      <a:r>
                        <a:rPr sz="2900" dirty="0">
                          <a:solidFill>
                            <a:srgbClr val="FF0000"/>
                          </a:solidFill>
                          <a:latin typeface="Cambria Math"/>
                          <a:cs typeface="Cambria Math"/>
                        </a:rPr>
                        <a:t>𝑎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4130" algn="ctr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𝑚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51765" algn="r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𝑥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𝑥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3020" algn="r">
                        <a:lnSpc>
                          <a:spcPts val="3260"/>
                        </a:lnSpc>
                      </a:pPr>
                      <a:r>
                        <a:rPr sz="2900" dirty="0">
                          <a:solidFill>
                            <a:srgbClr val="0F243E"/>
                          </a:solidFill>
                          <a:latin typeface="Cambria Math"/>
                          <a:cs typeface="Cambria Math"/>
                        </a:rPr>
                        <a:t>𝑥</a:t>
                      </a:r>
                      <a:endParaRPr sz="2900">
                        <a:latin typeface="Cambria Math"/>
                        <a:cs typeface="Cambria Math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object 9"/>
          <p:cNvSpPr/>
          <p:nvPr/>
        </p:nvSpPr>
        <p:spPr>
          <a:xfrm>
            <a:off x="1316482" y="4401311"/>
            <a:ext cx="4353560" cy="2045970"/>
          </a:xfrm>
          <a:custGeom>
            <a:avLst/>
            <a:gdLst/>
            <a:ahLst/>
            <a:cxnLst/>
            <a:rect l="l" t="t" r="r" b="b"/>
            <a:pathLst>
              <a:path w="4353560" h="2045970">
                <a:moveTo>
                  <a:pt x="4135881" y="0"/>
                </a:moveTo>
                <a:lnTo>
                  <a:pt x="4121784" y="11683"/>
                </a:lnTo>
                <a:lnTo>
                  <a:pt x="4147467" y="50865"/>
                </a:lnTo>
                <a:lnTo>
                  <a:pt x="4171395" y="93298"/>
                </a:lnTo>
                <a:lnTo>
                  <a:pt x="4193570" y="138986"/>
                </a:lnTo>
                <a:lnTo>
                  <a:pt x="4213995" y="187931"/>
                </a:lnTo>
                <a:lnTo>
                  <a:pt x="4232671" y="240135"/>
                </a:lnTo>
                <a:lnTo>
                  <a:pt x="4249601" y="295601"/>
                </a:lnTo>
                <a:lnTo>
                  <a:pt x="4264787" y="354330"/>
                </a:lnTo>
                <a:lnTo>
                  <a:pt x="4275266" y="401540"/>
                </a:lnTo>
                <a:lnTo>
                  <a:pt x="4284523" y="449277"/>
                </a:lnTo>
                <a:lnTo>
                  <a:pt x="4292557" y="497538"/>
                </a:lnTo>
                <a:lnTo>
                  <a:pt x="4299368" y="546324"/>
                </a:lnTo>
                <a:lnTo>
                  <a:pt x="4304956" y="595631"/>
                </a:lnTo>
                <a:lnTo>
                  <a:pt x="4309321" y="645461"/>
                </a:lnTo>
                <a:lnTo>
                  <a:pt x="4312463" y="695810"/>
                </a:lnTo>
                <a:lnTo>
                  <a:pt x="4314382" y="746680"/>
                </a:lnTo>
                <a:lnTo>
                  <a:pt x="4315079" y="798068"/>
                </a:lnTo>
                <a:lnTo>
                  <a:pt x="4315064" y="1248333"/>
                </a:lnTo>
                <a:lnTo>
                  <a:pt x="4314382" y="1298668"/>
                </a:lnTo>
                <a:lnTo>
                  <a:pt x="4312463" y="1349544"/>
                </a:lnTo>
                <a:lnTo>
                  <a:pt x="4309321" y="1399896"/>
                </a:lnTo>
                <a:lnTo>
                  <a:pt x="4304956" y="1449723"/>
                </a:lnTo>
                <a:lnTo>
                  <a:pt x="4299368" y="1499025"/>
                </a:lnTo>
                <a:lnTo>
                  <a:pt x="4292557" y="1547803"/>
                </a:lnTo>
                <a:lnTo>
                  <a:pt x="4284523" y="1596057"/>
                </a:lnTo>
                <a:lnTo>
                  <a:pt x="4275266" y="1643786"/>
                </a:lnTo>
                <a:lnTo>
                  <a:pt x="4264787" y="1690992"/>
                </a:lnTo>
                <a:lnTo>
                  <a:pt x="4249601" y="1749715"/>
                </a:lnTo>
                <a:lnTo>
                  <a:pt x="4232671" y="1805183"/>
                </a:lnTo>
                <a:lnTo>
                  <a:pt x="4213995" y="1857395"/>
                </a:lnTo>
                <a:lnTo>
                  <a:pt x="4193570" y="1906352"/>
                </a:lnTo>
                <a:lnTo>
                  <a:pt x="4171395" y="1952054"/>
                </a:lnTo>
                <a:lnTo>
                  <a:pt x="4147467" y="1994499"/>
                </a:lnTo>
                <a:lnTo>
                  <a:pt x="4121784" y="2033689"/>
                </a:lnTo>
                <a:lnTo>
                  <a:pt x="4135881" y="2045385"/>
                </a:lnTo>
                <a:lnTo>
                  <a:pt x="4163322" y="2006935"/>
                </a:lnTo>
                <a:lnTo>
                  <a:pt x="4189147" y="1965051"/>
                </a:lnTo>
                <a:lnTo>
                  <a:pt x="4213359" y="1919733"/>
                </a:lnTo>
                <a:lnTo>
                  <a:pt x="4235960" y="1870983"/>
                </a:lnTo>
                <a:lnTo>
                  <a:pt x="4256954" y="1818800"/>
                </a:lnTo>
                <a:lnTo>
                  <a:pt x="4276341" y="1763184"/>
                </a:lnTo>
                <a:lnTo>
                  <a:pt x="4294124" y="1704136"/>
                </a:lnTo>
                <a:lnTo>
                  <a:pt x="4306375" y="1657233"/>
                </a:lnTo>
                <a:lnTo>
                  <a:pt x="4317220" y="1609572"/>
                </a:lnTo>
                <a:lnTo>
                  <a:pt x="4326657" y="1561153"/>
                </a:lnTo>
                <a:lnTo>
                  <a:pt x="4334684" y="1511976"/>
                </a:lnTo>
                <a:lnTo>
                  <a:pt x="4341301" y="1462040"/>
                </a:lnTo>
                <a:lnTo>
                  <a:pt x="4346505" y="1411346"/>
                </a:lnTo>
                <a:lnTo>
                  <a:pt x="4350295" y="1359893"/>
                </a:lnTo>
                <a:lnTo>
                  <a:pt x="4352671" y="1307680"/>
                </a:lnTo>
                <a:lnTo>
                  <a:pt x="4353559" y="1248333"/>
                </a:lnTo>
                <a:lnTo>
                  <a:pt x="4353559" y="798068"/>
                </a:lnTo>
                <a:lnTo>
                  <a:pt x="4352671" y="737615"/>
                </a:lnTo>
                <a:lnTo>
                  <a:pt x="4350295" y="685418"/>
                </a:lnTo>
                <a:lnTo>
                  <a:pt x="4346505" y="633982"/>
                </a:lnTo>
                <a:lnTo>
                  <a:pt x="4341301" y="583304"/>
                </a:lnTo>
                <a:lnTo>
                  <a:pt x="4334684" y="533384"/>
                </a:lnTo>
                <a:lnTo>
                  <a:pt x="4326657" y="484219"/>
                </a:lnTo>
                <a:lnTo>
                  <a:pt x="4317220" y="435810"/>
                </a:lnTo>
                <a:lnTo>
                  <a:pt x="4306375" y="388153"/>
                </a:lnTo>
                <a:lnTo>
                  <a:pt x="4294124" y="341249"/>
                </a:lnTo>
                <a:lnTo>
                  <a:pt x="4276341" y="282177"/>
                </a:lnTo>
                <a:lnTo>
                  <a:pt x="4256954" y="226554"/>
                </a:lnTo>
                <a:lnTo>
                  <a:pt x="4235960" y="174374"/>
                </a:lnTo>
                <a:lnTo>
                  <a:pt x="4213359" y="125633"/>
                </a:lnTo>
                <a:lnTo>
                  <a:pt x="4189147" y="80326"/>
                </a:lnTo>
                <a:lnTo>
                  <a:pt x="4163322" y="38450"/>
                </a:lnTo>
                <a:lnTo>
                  <a:pt x="4135881" y="0"/>
                </a:lnTo>
                <a:close/>
              </a:path>
              <a:path w="4353560" h="2045970">
                <a:moveTo>
                  <a:pt x="217678" y="0"/>
                </a:moveTo>
                <a:lnTo>
                  <a:pt x="190237" y="38450"/>
                </a:lnTo>
                <a:lnTo>
                  <a:pt x="164412" y="80326"/>
                </a:lnTo>
                <a:lnTo>
                  <a:pt x="140200" y="125633"/>
                </a:lnTo>
                <a:lnTo>
                  <a:pt x="117599" y="174374"/>
                </a:lnTo>
                <a:lnTo>
                  <a:pt x="96605" y="226554"/>
                </a:lnTo>
                <a:lnTo>
                  <a:pt x="77218" y="282177"/>
                </a:lnTo>
                <a:lnTo>
                  <a:pt x="59436" y="341249"/>
                </a:lnTo>
                <a:lnTo>
                  <a:pt x="47718" y="385877"/>
                </a:lnTo>
                <a:lnTo>
                  <a:pt x="37289" y="431201"/>
                </a:lnTo>
                <a:lnTo>
                  <a:pt x="28146" y="477218"/>
                </a:lnTo>
                <a:lnTo>
                  <a:pt x="20290" y="523929"/>
                </a:lnTo>
                <a:lnTo>
                  <a:pt x="13717" y="571332"/>
                </a:lnTo>
                <a:lnTo>
                  <a:pt x="8429" y="619426"/>
                </a:lnTo>
                <a:lnTo>
                  <a:pt x="4422" y="668209"/>
                </a:lnTo>
                <a:lnTo>
                  <a:pt x="1698" y="717681"/>
                </a:lnTo>
                <a:lnTo>
                  <a:pt x="254" y="767842"/>
                </a:lnTo>
                <a:lnTo>
                  <a:pt x="0" y="798068"/>
                </a:lnTo>
                <a:lnTo>
                  <a:pt x="0" y="1248333"/>
                </a:lnTo>
                <a:lnTo>
                  <a:pt x="1698" y="1327838"/>
                </a:lnTo>
                <a:lnTo>
                  <a:pt x="4422" y="1377305"/>
                </a:lnTo>
                <a:lnTo>
                  <a:pt x="8429" y="1426083"/>
                </a:lnTo>
                <a:lnTo>
                  <a:pt x="13717" y="1474174"/>
                </a:lnTo>
                <a:lnTo>
                  <a:pt x="20290" y="1521577"/>
                </a:lnTo>
                <a:lnTo>
                  <a:pt x="28146" y="1568292"/>
                </a:lnTo>
                <a:lnTo>
                  <a:pt x="37289" y="1614320"/>
                </a:lnTo>
                <a:lnTo>
                  <a:pt x="47718" y="1659660"/>
                </a:lnTo>
                <a:lnTo>
                  <a:pt x="59436" y="1704314"/>
                </a:lnTo>
                <a:lnTo>
                  <a:pt x="77218" y="1763362"/>
                </a:lnTo>
                <a:lnTo>
                  <a:pt x="96605" y="1818978"/>
                </a:lnTo>
                <a:lnTo>
                  <a:pt x="117599" y="1871161"/>
                </a:lnTo>
                <a:lnTo>
                  <a:pt x="140200" y="1919911"/>
                </a:lnTo>
                <a:lnTo>
                  <a:pt x="164412" y="1965228"/>
                </a:lnTo>
                <a:lnTo>
                  <a:pt x="190237" y="2007112"/>
                </a:lnTo>
                <a:lnTo>
                  <a:pt x="217678" y="2045563"/>
                </a:lnTo>
                <a:lnTo>
                  <a:pt x="231648" y="2033866"/>
                </a:lnTo>
                <a:lnTo>
                  <a:pt x="206012" y="1994677"/>
                </a:lnTo>
                <a:lnTo>
                  <a:pt x="182118" y="1952232"/>
                </a:lnTo>
                <a:lnTo>
                  <a:pt x="159965" y="1906530"/>
                </a:lnTo>
                <a:lnTo>
                  <a:pt x="139554" y="1857573"/>
                </a:lnTo>
                <a:lnTo>
                  <a:pt x="120885" y="1805360"/>
                </a:lnTo>
                <a:lnTo>
                  <a:pt x="103958" y="1749893"/>
                </a:lnTo>
                <a:lnTo>
                  <a:pt x="88773" y="1691170"/>
                </a:lnTo>
                <a:lnTo>
                  <a:pt x="78293" y="1643964"/>
                </a:lnTo>
                <a:lnTo>
                  <a:pt x="69036" y="1596235"/>
                </a:lnTo>
                <a:lnTo>
                  <a:pt x="61002" y="1547981"/>
                </a:lnTo>
                <a:lnTo>
                  <a:pt x="54191" y="1499203"/>
                </a:lnTo>
                <a:lnTo>
                  <a:pt x="48603" y="1449900"/>
                </a:lnTo>
                <a:lnTo>
                  <a:pt x="44238" y="1400073"/>
                </a:lnTo>
                <a:lnTo>
                  <a:pt x="41096" y="1349722"/>
                </a:lnTo>
                <a:lnTo>
                  <a:pt x="39177" y="1298845"/>
                </a:lnTo>
                <a:lnTo>
                  <a:pt x="38493" y="1248333"/>
                </a:lnTo>
                <a:lnTo>
                  <a:pt x="38481" y="798068"/>
                </a:lnTo>
                <a:lnTo>
                  <a:pt x="39177" y="746680"/>
                </a:lnTo>
                <a:lnTo>
                  <a:pt x="41096" y="695810"/>
                </a:lnTo>
                <a:lnTo>
                  <a:pt x="44238" y="645461"/>
                </a:lnTo>
                <a:lnTo>
                  <a:pt x="48603" y="595631"/>
                </a:lnTo>
                <a:lnTo>
                  <a:pt x="54191" y="546324"/>
                </a:lnTo>
                <a:lnTo>
                  <a:pt x="61002" y="497538"/>
                </a:lnTo>
                <a:lnTo>
                  <a:pt x="69036" y="449277"/>
                </a:lnTo>
                <a:lnTo>
                  <a:pt x="78293" y="401540"/>
                </a:lnTo>
                <a:lnTo>
                  <a:pt x="88773" y="354330"/>
                </a:lnTo>
                <a:lnTo>
                  <a:pt x="103958" y="295601"/>
                </a:lnTo>
                <a:lnTo>
                  <a:pt x="120885" y="240135"/>
                </a:lnTo>
                <a:lnTo>
                  <a:pt x="139554" y="187931"/>
                </a:lnTo>
                <a:lnTo>
                  <a:pt x="159965" y="138986"/>
                </a:lnTo>
                <a:lnTo>
                  <a:pt x="182118" y="93298"/>
                </a:lnTo>
                <a:lnTo>
                  <a:pt x="206012" y="50865"/>
                </a:lnTo>
                <a:lnTo>
                  <a:pt x="231648" y="11683"/>
                </a:lnTo>
                <a:lnTo>
                  <a:pt x="21767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784479" y="336304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Row Transposition Cipher Decryption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383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78"/>
    </mc:Choice>
    <mc:Fallback>
      <p:transition spd="slow" advTm="18478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2255" y="4314190"/>
            <a:ext cx="12215495" cy="2557780"/>
            <a:chOff x="-12255" y="4314190"/>
            <a:chExt cx="12215495" cy="2557780"/>
          </a:xfrm>
        </p:grpSpPr>
        <p:sp>
          <p:nvSpPr>
            <p:cNvPr id="3" name="object 3"/>
            <p:cNvSpPr/>
            <p:nvPr/>
          </p:nvSpPr>
          <p:spPr>
            <a:xfrm>
              <a:off x="3656076" y="4343400"/>
              <a:ext cx="3755390" cy="981710"/>
            </a:xfrm>
            <a:custGeom>
              <a:avLst/>
              <a:gdLst/>
              <a:ahLst/>
              <a:cxnLst/>
              <a:rect l="l" t="t" r="r" b="b"/>
              <a:pathLst>
                <a:path w="3755390" h="981710">
                  <a:moveTo>
                    <a:pt x="0" y="981456"/>
                  </a:moveTo>
                  <a:lnTo>
                    <a:pt x="3755135" y="981456"/>
                  </a:lnTo>
                  <a:lnTo>
                    <a:pt x="3755135" y="0"/>
                  </a:lnTo>
                  <a:lnTo>
                    <a:pt x="0" y="0"/>
                  </a:lnTo>
                  <a:lnTo>
                    <a:pt x="0" y="981456"/>
                  </a:lnTo>
                  <a:close/>
                </a:path>
              </a:pathLst>
            </a:custGeom>
            <a:ln w="57912">
              <a:solidFill>
                <a:srgbClr val="385D89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809237" y="4603242"/>
              <a:ext cx="3260090" cy="462280"/>
            </a:xfrm>
            <a:custGeom>
              <a:avLst/>
              <a:gdLst/>
              <a:ahLst/>
              <a:cxnLst/>
              <a:rect l="l" t="t" r="r" b="b"/>
              <a:pathLst>
                <a:path w="3260090" h="462279">
                  <a:moveTo>
                    <a:pt x="3259836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3259836" y="461772"/>
                  </a:lnTo>
                  <a:lnTo>
                    <a:pt x="325983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809237" y="4603242"/>
              <a:ext cx="3260090" cy="462280"/>
            </a:xfrm>
            <a:custGeom>
              <a:avLst/>
              <a:gdLst/>
              <a:ahLst/>
              <a:cxnLst/>
              <a:rect l="l" t="t" r="r" b="b"/>
              <a:pathLst>
                <a:path w="3260090" h="462279">
                  <a:moveTo>
                    <a:pt x="0" y="461772"/>
                  </a:moveTo>
                  <a:lnTo>
                    <a:pt x="3259836" y="461772"/>
                  </a:lnTo>
                  <a:lnTo>
                    <a:pt x="3259836" y="0"/>
                  </a:lnTo>
                  <a:lnTo>
                    <a:pt x="0" y="0"/>
                  </a:lnTo>
                  <a:lnTo>
                    <a:pt x="0" y="461772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744973" y="4708144"/>
              <a:ext cx="817244" cy="282575"/>
            </a:xfrm>
            <a:custGeom>
              <a:avLst/>
              <a:gdLst/>
              <a:ahLst/>
              <a:cxnLst/>
              <a:rect l="l" t="t" r="r" b="b"/>
              <a:pathLst>
                <a:path w="817245" h="282575">
                  <a:moveTo>
                    <a:pt x="726693" y="0"/>
                  </a:moveTo>
                  <a:lnTo>
                    <a:pt x="722629" y="11429"/>
                  </a:lnTo>
                  <a:lnTo>
                    <a:pt x="738993" y="18504"/>
                  </a:lnTo>
                  <a:lnTo>
                    <a:pt x="753046" y="28305"/>
                  </a:lnTo>
                  <a:lnTo>
                    <a:pt x="781579" y="73852"/>
                  </a:lnTo>
                  <a:lnTo>
                    <a:pt x="789910" y="115623"/>
                  </a:lnTo>
                  <a:lnTo>
                    <a:pt x="790955" y="139699"/>
                  </a:lnTo>
                  <a:lnTo>
                    <a:pt x="789908" y="164580"/>
                  </a:lnTo>
                  <a:lnTo>
                    <a:pt x="781526" y="207529"/>
                  </a:lnTo>
                  <a:lnTo>
                    <a:pt x="753046" y="253730"/>
                  </a:lnTo>
                  <a:lnTo>
                    <a:pt x="723138" y="270763"/>
                  </a:lnTo>
                  <a:lnTo>
                    <a:pt x="726693" y="282320"/>
                  </a:lnTo>
                  <a:lnTo>
                    <a:pt x="765190" y="264191"/>
                  </a:lnTo>
                  <a:lnTo>
                    <a:pt x="793496" y="232917"/>
                  </a:lnTo>
                  <a:lnTo>
                    <a:pt x="810926" y="191023"/>
                  </a:lnTo>
                  <a:lnTo>
                    <a:pt x="816737" y="141223"/>
                  </a:lnTo>
                  <a:lnTo>
                    <a:pt x="815282" y="115339"/>
                  </a:lnTo>
                  <a:lnTo>
                    <a:pt x="803610" y="69429"/>
                  </a:lnTo>
                  <a:lnTo>
                    <a:pt x="780486" y="32093"/>
                  </a:lnTo>
                  <a:lnTo>
                    <a:pt x="747148" y="7379"/>
                  </a:lnTo>
                  <a:lnTo>
                    <a:pt x="726693" y="0"/>
                  </a:lnTo>
                  <a:close/>
                </a:path>
                <a:path w="817245" h="282575">
                  <a:moveTo>
                    <a:pt x="90042" y="0"/>
                  </a:moveTo>
                  <a:lnTo>
                    <a:pt x="51657" y="18081"/>
                  </a:lnTo>
                  <a:lnTo>
                    <a:pt x="23367" y="49402"/>
                  </a:lnTo>
                  <a:lnTo>
                    <a:pt x="5873" y="91408"/>
                  </a:lnTo>
                  <a:lnTo>
                    <a:pt x="0" y="141223"/>
                  </a:lnTo>
                  <a:lnTo>
                    <a:pt x="1452" y="167106"/>
                  </a:lnTo>
                  <a:lnTo>
                    <a:pt x="13073" y="212965"/>
                  </a:lnTo>
                  <a:lnTo>
                    <a:pt x="36143" y="250209"/>
                  </a:lnTo>
                  <a:lnTo>
                    <a:pt x="69568" y="274887"/>
                  </a:lnTo>
                  <a:lnTo>
                    <a:pt x="90042" y="282320"/>
                  </a:lnTo>
                  <a:lnTo>
                    <a:pt x="93725" y="270763"/>
                  </a:lnTo>
                  <a:lnTo>
                    <a:pt x="77602" y="263646"/>
                  </a:lnTo>
                  <a:lnTo>
                    <a:pt x="63706" y="253730"/>
                  </a:lnTo>
                  <a:lnTo>
                    <a:pt x="35210" y="207529"/>
                  </a:lnTo>
                  <a:lnTo>
                    <a:pt x="26828" y="164580"/>
                  </a:lnTo>
                  <a:lnTo>
                    <a:pt x="25780" y="139699"/>
                  </a:lnTo>
                  <a:lnTo>
                    <a:pt x="26828" y="115623"/>
                  </a:lnTo>
                  <a:lnTo>
                    <a:pt x="35210" y="73852"/>
                  </a:lnTo>
                  <a:lnTo>
                    <a:pt x="63801" y="28305"/>
                  </a:lnTo>
                  <a:lnTo>
                    <a:pt x="94106" y="11429"/>
                  </a:lnTo>
                  <a:lnTo>
                    <a:pt x="9004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50379" y="4639030"/>
              <a:ext cx="1504187" cy="43131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068312" y="4748657"/>
              <a:ext cx="1247775" cy="173990"/>
            </a:xfrm>
            <a:custGeom>
              <a:avLst/>
              <a:gdLst/>
              <a:ahLst/>
              <a:cxnLst/>
              <a:rect l="l" t="t" r="r" b="b"/>
              <a:pathLst>
                <a:path w="1247775" h="173989">
                  <a:moveTo>
                    <a:pt x="174498" y="0"/>
                  </a:moveTo>
                  <a:lnTo>
                    <a:pt x="0" y="85471"/>
                  </a:lnTo>
                  <a:lnTo>
                    <a:pt x="172974" y="173736"/>
                  </a:lnTo>
                  <a:lnTo>
                    <a:pt x="173482" y="115806"/>
                  </a:lnTo>
                  <a:lnTo>
                    <a:pt x="144526" y="115570"/>
                  </a:lnTo>
                  <a:lnTo>
                    <a:pt x="145034" y="57658"/>
                  </a:lnTo>
                  <a:lnTo>
                    <a:pt x="173992" y="57658"/>
                  </a:lnTo>
                  <a:lnTo>
                    <a:pt x="174498" y="0"/>
                  </a:lnTo>
                  <a:close/>
                </a:path>
                <a:path w="1247775" h="173989">
                  <a:moveTo>
                    <a:pt x="173990" y="57894"/>
                  </a:moveTo>
                  <a:lnTo>
                    <a:pt x="173482" y="115806"/>
                  </a:lnTo>
                  <a:lnTo>
                    <a:pt x="1247013" y="124587"/>
                  </a:lnTo>
                  <a:lnTo>
                    <a:pt x="1247521" y="66675"/>
                  </a:lnTo>
                  <a:lnTo>
                    <a:pt x="173990" y="57894"/>
                  </a:lnTo>
                  <a:close/>
                </a:path>
                <a:path w="1247775" h="173989">
                  <a:moveTo>
                    <a:pt x="145034" y="57658"/>
                  </a:moveTo>
                  <a:lnTo>
                    <a:pt x="144526" y="115570"/>
                  </a:lnTo>
                  <a:lnTo>
                    <a:pt x="173482" y="115806"/>
                  </a:lnTo>
                  <a:lnTo>
                    <a:pt x="173990" y="57894"/>
                  </a:lnTo>
                  <a:lnTo>
                    <a:pt x="145034" y="57658"/>
                  </a:lnTo>
                  <a:close/>
                </a:path>
                <a:path w="1247775" h="173989">
                  <a:moveTo>
                    <a:pt x="173992" y="57658"/>
                  </a:moveTo>
                  <a:lnTo>
                    <a:pt x="145034" y="57658"/>
                  </a:lnTo>
                  <a:lnTo>
                    <a:pt x="173990" y="57894"/>
                  </a:lnTo>
                  <a:lnTo>
                    <a:pt x="173992" y="576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06146" y="706098"/>
            <a:ext cx="11776710" cy="813236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451484" marR="5080" indent="-439420">
              <a:lnSpc>
                <a:spcPct val="146800"/>
              </a:lnSpc>
              <a:spcBef>
                <a:spcPts val="340"/>
              </a:spcBef>
              <a:buFont typeface="Wingdings"/>
              <a:buChar char=""/>
              <a:tabLst>
                <a:tab pos="452120" algn="l"/>
              </a:tabLst>
            </a:pPr>
            <a:r>
              <a:rPr spc="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As shown in Figure below, use Multiplicative Cipher to encrypt  “enemy attack tonight” with key = 4.</a:t>
            </a:r>
          </a:p>
        </p:txBody>
      </p:sp>
      <p:pic>
        <p:nvPicPr>
          <p:cNvPr id="19" name="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746787" y="4571187"/>
            <a:ext cx="298969" cy="562356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8740520" y="3928109"/>
            <a:ext cx="29781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Cambria Math"/>
                <a:cs typeface="Cambria Math"/>
              </a:rPr>
              <a:t>𝑲</a:t>
            </a:r>
            <a:endParaRPr sz="2800">
              <a:latin typeface="Cambria Math"/>
              <a:cs typeface="Cambria Math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809238" y="3025901"/>
            <a:ext cx="3260090" cy="524510"/>
          </a:xfrm>
          <a:prstGeom prst="rect">
            <a:avLst/>
          </a:prstGeom>
          <a:solidFill>
            <a:srgbClr val="9BBA58"/>
          </a:solidFill>
          <a:ln w="25907">
            <a:solidFill>
              <a:srgbClr val="70883E"/>
            </a:solidFill>
          </a:ln>
        </p:spPr>
        <p:txBody>
          <a:bodyPr vert="horz" wrap="square" lIns="0" tIns="24130" rIns="0" bIns="0" rtlCol="0">
            <a:spAutoFit/>
          </a:bodyPr>
          <a:lstStyle/>
          <a:p>
            <a:pPr marL="801370">
              <a:lnSpc>
                <a:spcPct val="100000"/>
              </a:lnSpc>
              <a:spcBef>
                <a:spcPts val="190"/>
              </a:spcBef>
            </a:pPr>
            <a:r>
              <a:rPr sz="2800" spc="-5" dirty="0">
                <a:solidFill>
                  <a:srgbClr val="FFFFFF"/>
                </a:solidFill>
                <a:latin typeface="Cambria Math"/>
                <a:cs typeface="Cambria Math"/>
              </a:rPr>
              <a:t>𝑷𝒍𝒂𝒊𝒏𝒕𝒆𝒙𝒕</a:t>
            </a:r>
            <a:endParaRPr sz="2800">
              <a:latin typeface="Cambria Math"/>
              <a:cs typeface="Cambria Math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5210555" y="3529584"/>
            <a:ext cx="440690" cy="3164205"/>
            <a:chOff x="5210555" y="3529584"/>
            <a:chExt cx="440690" cy="3164205"/>
          </a:xfrm>
        </p:grpSpPr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19699" y="3529584"/>
              <a:ext cx="431317" cy="1310639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350763" y="3549396"/>
              <a:ext cx="173990" cy="1054735"/>
            </a:xfrm>
            <a:custGeom>
              <a:avLst/>
              <a:gdLst/>
              <a:ahLst/>
              <a:cxnLst/>
              <a:rect l="l" t="t" r="r" b="b"/>
              <a:pathLst>
                <a:path w="173989" h="1054735">
                  <a:moveTo>
                    <a:pt x="57912" y="880617"/>
                  </a:moveTo>
                  <a:lnTo>
                    <a:pt x="0" y="880617"/>
                  </a:lnTo>
                  <a:lnTo>
                    <a:pt x="86868" y="1054353"/>
                  </a:lnTo>
                  <a:lnTo>
                    <a:pt x="159258" y="909573"/>
                  </a:lnTo>
                  <a:lnTo>
                    <a:pt x="57912" y="909573"/>
                  </a:lnTo>
                  <a:lnTo>
                    <a:pt x="57912" y="880617"/>
                  </a:lnTo>
                  <a:close/>
                </a:path>
                <a:path w="173989" h="1054735">
                  <a:moveTo>
                    <a:pt x="115824" y="0"/>
                  </a:moveTo>
                  <a:lnTo>
                    <a:pt x="57912" y="0"/>
                  </a:lnTo>
                  <a:lnTo>
                    <a:pt x="57912" y="909573"/>
                  </a:lnTo>
                  <a:lnTo>
                    <a:pt x="115824" y="909573"/>
                  </a:lnTo>
                  <a:lnTo>
                    <a:pt x="115824" y="0"/>
                  </a:lnTo>
                  <a:close/>
                </a:path>
                <a:path w="173989" h="1054735">
                  <a:moveTo>
                    <a:pt x="173736" y="880617"/>
                  </a:moveTo>
                  <a:lnTo>
                    <a:pt x="115824" y="880617"/>
                  </a:lnTo>
                  <a:lnTo>
                    <a:pt x="115824" y="909573"/>
                  </a:lnTo>
                  <a:lnTo>
                    <a:pt x="159258" y="909573"/>
                  </a:lnTo>
                  <a:lnTo>
                    <a:pt x="173736" y="88061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10555" y="5320296"/>
              <a:ext cx="431317" cy="137312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5343270" y="5339842"/>
              <a:ext cx="173990" cy="1118235"/>
            </a:xfrm>
            <a:custGeom>
              <a:avLst/>
              <a:gdLst/>
              <a:ahLst/>
              <a:cxnLst/>
              <a:rect l="l" t="t" r="r" b="b"/>
              <a:pathLst>
                <a:path w="173989" h="1118235">
                  <a:moveTo>
                    <a:pt x="0" y="943483"/>
                  </a:moveTo>
                  <a:lnTo>
                    <a:pt x="85216" y="1118031"/>
                  </a:lnTo>
                  <a:lnTo>
                    <a:pt x="159191" y="973531"/>
                  </a:lnTo>
                  <a:lnTo>
                    <a:pt x="115569" y="973531"/>
                  </a:lnTo>
                  <a:lnTo>
                    <a:pt x="57657" y="972985"/>
                  </a:lnTo>
                  <a:lnTo>
                    <a:pt x="57930" y="944029"/>
                  </a:lnTo>
                  <a:lnTo>
                    <a:pt x="0" y="943483"/>
                  </a:lnTo>
                  <a:close/>
                </a:path>
                <a:path w="173989" h="1118235">
                  <a:moveTo>
                    <a:pt x="66801" y="0"/>
                  </a:moveTo>
                  <a:lnTo>
                    <a:pt x="57657" y="972985"/>
                  </a:lnTo>
                  <a:lnTo>
                    <a:pt x="115569" y="973531"/>
                  </a:lnTo>
                  <a:lnTo>
                    <a:pt x="124713" y="508"/>
                  </a:lnTo>
                  <a:lnTo>
                    <a:pt x="66801" y="0"/>
                  </a:lnTo>
                  <a:close/>
                </a:path>
                <a:path w="173989" h="1118235">
                  <a:moveTo>
                    <a:pt x="115842" y="944575"/>
                  </a:moveTo>
                  <a:lnTo>
                    <a:pt x="115569" y="973531"/>
                  </a:lnTo>
                  <a:lnTo>
                    <a:pt x="159191" y="973531"/>
                  </a:lnTo>
                  <a:lnTo>
                    <a:pt x="173736" y="945121"/>
                  </a:lnTo>
                  <a:lnTo>
                    <a:pt x="115842" y="944575"/>
                  </a:lnTo>
                  <a:close/>
                </a:path>
                <a:path w="173989" h="1118235">
                  <a:moveTo>
                    <a:pt x="115847" y="944029"/>
                  </a:moveTo>
                  <a:lnTo>
                    <a:pt x="57930" y="944029"/>
                  </a:lnTo>
                  <a:lnTo>
                    <a:pt x="115842" y="944575"/>
                  </a:lnTo>
                  <a:lnTo>
                    <a:pt x="115847" y="94402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3687571" y="3699129"/>
            <a:ext cx="13563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latin typeface="Calibri"/>
                <a:cs typeface="Calibri"/>
              </a:rPr>
              <a:t>Sender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ftr" sz="quarter" idx="4294967295"/>
          </p:nvPr>
        </p:nvSpPr>
        <p:spPr>
          <a:xfrm>
            <a:off x="104647" y="6626453"/>
            <a:ext cx="3456304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pc="-5" dirty="0"/>
              <a:t>Classical</a:t>
            </a:r>
            <a:r>
              <a:rPr spc="10" dirty="0"/>
              <a:t> </a:t>
            </a:r>
            <a:r>
              <a:rPr dirty="0"/>
              <a:t>Encryption</a:t>
            </a:r>
            <a:r>
              <a:rPr spc="-40" dirty="0"/>
              <a:t> </a:t>
            </a:r>
            <a:r>
              <a:rPr spc="-20" dirty="0"/>
              <a:t>Techniques</a:t>
            </a:r>
            <a:r>
              <a:rPr spc="-30" dirty="0"/>
              <a:t> </a:t>
            </a:r>
            <a:r>
              <a:rPr dirty="0"/>
              <a:t>2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3807078" y="4618735"/>
            <a:ext cx="2951480" cy="18503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4485">
              <a:lnSpc>
                <a:spcPct val="100000"/>
              </a:lnSpc>
              <a:spcBef>
                <a:spcPts val="100"/>
              </a:spcBef>
              <a:tabLst>
                <a:tab pos="1038225" algn="l"/>
                <a:tab pos="1850389" algn="l"/>
              </a:tabLst>
            </a:pPr>
            <a:r>
              <a:rPr sz="2400" dirty="0">
                <a:solidFill>
                  <a:srgbClr val="FFFFFF"/>
                </a:solidFill>
                <a:latin typeface="Cambria Math"/>
                <a:cs typeface="Cambria Math"/>
              </a:rPr>
              <a:t>𝑪</a:t>
            </a:r>
            <a:r>
              <a:rPr sz="2400" spc="140" dirty="0">
                <a:solidFill>
                  <a:srgbClr val="FFFFFF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FFFFFF"/>
                </a:solidFill>
                <a:latin typeface="Cambria Math"/>
                <a:cs typeface="Cambria Math"/>
              </a:rPr>
              <a:t>=	</a:t>
            </a:r>
            <a:r>
              <a:rPr sz="2400" spc="-5" dirty="0">
                <a:solidFill>
                  <a:srgbClr val="FFFFFF"/>
                </a:solidFill>
                <a:latin typeface="Cambria Math"/>
                <a:cs typeface="Cambria Math"/>
              </a:rPr>
              <a:t>𝑷𝒙𝑲	𝒎𝒐𝒅</a:t>
            </a:r>
            <a:r>
              <a:rPr sz="2400" spc="-65" dirty="0">
                <a:solidFill>
                  <a:srgbClr val="FFFFFF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FFFFFF"/>
                </a:solidFill>
                <a:latin typeface="Cambria Math"/>
                <a:cs typeface="Cambria Math"/>
              </a:rPr>
              <a:t>𝟐𝟔</a:t>
            </a:r>
            <a:endParaRPr sz="2400">
              <a:latin typeface="Cambria Math"/>
              <a:cs typeface="Cambria Math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Cambria Math"/>
              <a:cs typeface="Cambria Math"/>
            </a:endParaRPr>
          </a:p>
          <a:p>
            <a:pPr marL="12700">
              <a:lnSpc>
                <a:spcPct val="100000"/>
              </a:lnSpc>
            </a:pPr>
            <a:r>
              <a:rPr sz="2400" b="1" spc="-5" dirty="0">
                <a:latin typeface="Calibri"/>
                <a:cs typeface="Calibri"/>
              </a:rPr>
              <a:t>Encryption</a:t>
            </a:r>
            <a:endParaRPr sz="2400">
              <a:latin typeface="Calibri"/>
              <a:cs typeface="Calibri"/>
            </a:endParaRPr>
          </a:p>
          <a:p>
            <a:pPr marL="1866900">
              <a:lnSpc>
                <a:spcPct val="100000"/>
              </a:lnSpc>
              <a:spcBef>
                <a:spcPts val="1850"/>
              </a:spcBef>
            </a:pPr>
            <a:r>
              <a:rPr sz="3200" dirty="0">
                <a:latin typeface="Cambria Math"/>
                <a:cs typeface="Cambria Math"/>
              </a:rPr>
              <a:t>𝑪</a:t>
            </a:r>
            <a:endParaRPr sz="3200">
              <a:latin typeface="Cambria Math"/>
              <a:cs typeface="Cambria Math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1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3" name="Title 1"/>
          <p:cNvSpPr txBox="1">
            <a:spLocks/>
          </p:cNvSpPr>
          <p:nvPr/>
        </p:nvSpPr>
        <p:spPr>
          <a:xfrm>
            <a:off x="784479" y="336304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Task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316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74"/>
    </mc:Choice>
    <mc:Fallback>
      <p:transition spd="slow" advTm="16074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490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45"/>
    </mc:Choice>
    <mc:Fallback>
      <p:transition spd="slow" advTm="20145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10|9.6|293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C.BRev.FY97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LC.BRev.FY97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C.BRev.FY9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C.BRev.FY9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fault Theme">
  <a:themeElements>
    <a:clrScheme name="Custom 6">
      <a:dk1>
        <a:srgbClr val="58585B"/>
      </a:dk1>
      <a:lt1>
        <a:srgbClr val="FFFFFF"/>
      </a:lt1>
      <a:dk2>
        <a:srgbClr val="58585B"/>
      </a:dk2>
      <a:lt2>
        <a:srgbClr val="81C569"/>
      </a:lt2>
      <a:accent1>
        <a:srgbClr val="004C69"/>
      </a:accent1>
      <a:accent2>
        <a:srgbClr val="9E0B0F"/>
      </a:accent2>
      <a:accent3>
        <a:srgbClr val="FFFFFF"/>
      </a:accent3>
      <a:accent4>
        <a:srgbClr val="367187"/>
      </a:accent4>
      <a:accent5>
        <a:srgbClr val="38C6F4"/>
      </a:accent5>
      <a:accent6>
        <a:srgbClr val="FBAB18"/>
      </a:accent6>
      <a:hlink>
        <a:srgbClr val="38C6F4"/>
      </a:hlink>
      <a:folHlink>
        <a:srgbClr val="81C569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6A4D7"/>
        </a:solidFill>
        <a:ln>
          <a:noFill/>
        </a:ln>
        <a:effectLst/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Default Theme" id="{A3178FD6-045E-43BB-9FF9-79BDC55288A1}" vid="{B3635A64-254C-4D4D-B1C2-6197525273FD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58A728E-C2CE-451F-B4FD-A5B1840904FE}"/>
</file>

<file path=customXml/itemProps2.xml><?xml version="1.0" encoding="utf-8"?>
<ds:datastoreItem xmlns:ds="http://schemas.openxmlformats.org/officeDocument/2006/customXml" ds:itemID="{C7B2B38A-9B84-490A-87C1-CA97E2598E65}"/>
</file>

<file path=customXml/itemProps3.xml><?xml version="1.0" encoding="utf-8"?>
<ds:datastoreItem xmlns:ds="http://schemas.openxmlformats.org/officeDocument/2006/customXml" ds:itemID="{5FFB43C8-3963-4055-A6B5-9599C3032C2C}"/>
</file>

<file path=docProps/app.xml><?xml version="1.0" encoding="utf-8"?>
<Properties xmlns="http://schemas.openxmlformats.org/officeDocument/2006/extended-properties" xmlns:vt="http://schemas.openxmlformats.org/officeDocument/2006/docPropsVTypes">
  <TotalTime>4223</TotalTime>
  <Words>1759</Words>
  <Application>Microsoft Office PowerPoint</Application>
  <PresentationFormat>Widescreen</PresentationFormat>
  <Paragraphs>771</Paragraphs>
  <Slides>67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67</vt:i4>
      </vt:variant>
    </vt:vector>
  </HeadingPairs>
  <TitlesOfParts>
    <vt:vector size="88" baseType="lpstr">
      <vt:lpstr>ＭＳ Ｐゴシック</vt:lpstr>
      <vt:lpstr>Alexandria</vt:lpstr>
      <vt:lpstr>Alexandria Black</vt:lpstr>
      <vt:lpstr>Arial</vt:lpstr>
      <vt:lpstr>Arial MT</vt:lpstr>
      <vt:lpstr>Calibri</vt:lpstr>
      <vt:lpstr>Calibri Light</vt:lpstr>
      <vt:lpstr>Cambria Math</vt:lpstr>
      <vt:lpstr>CiscoSans</vt:lpstr>
      <vt:lpstr>CiscoSans ExtraLight</vt:lpstr>
      <vt:lpstr>CiscoSans Thin</vt:lpstr>
      <vt:lpstr>Courier New</vt:lpstr>
      <vt:lpstr>Monotype Sorts</vt:lpstr>
      <vt:lpstr>Roboto Light</vt:lpstr>
      <vt:lpstr>Tahoma</vt:lpstr>
      <vt:lpstr>Times New Roman</vt:lpstr>
      <vt:lpstr>Wingdings</vt:lpstr>
      <vt:lpstr>ヒラギノ角ゴ Pro W3</vt:lpstr>
      <vt:lpstr>Office Theme</vt:lpstr>
      <vt:lpstr>LC.BRev.FY97</vt:lpstr>
      <vt:lpstr>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Encryption and Decryption</vt:lpstr>
      <vt:lpstr>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clear text message would be encoded using a key of 3.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Diaa Salama</cp:lastModifiedBy>
  <cp:revision>209</cp:revision>
  <dcterms:created xsi:type="dcterms:W3CDTF">2023-04-29T09:08:00Z</dcterms:created>
  <dcterms:modified xsi:type="dcterms:W3CDTF">2024-03-06T00:16:52Z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