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3840">
          <p15:clr>
            <a:srgbClr val="000000"/>
          </p15:clr>
        </p15:guide>
      </p15:sldGuideLst>
    </p:ext>
    <p:ext uri="GoogleSlidesCustomDataVersion2">
      <go:slidesCustomData xmlns:go="http://customooxmlschemas.google.com/" r:id="rId41" roundtripDataSignature="AMtx7miIiCXO+c8QfRkd6QmfGcAthDHBT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1" Type="http://customschemas.google.com/relationships/presentationmetadata" Target="metadata"/><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ar-EG"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2" name="Google Shape;102;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3" name="Google Shape;103;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5" name="Google Shape;115;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6" name="Google Shape;116;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0" name="Google Shape;130;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0" name="Google Shape;140;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1" name="Google Shape;141;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4" name="Google Shape;154;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5" name="Google Shape;165;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6" name="Google Shape;176;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7" name="Google Shape;187;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8" name="Google Shape;198;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9" name="Google Shape;209;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0" name="Google Shape;220;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1" name="Google Shape;231;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2" name="Google Shape;242;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3" name="Google Shape;253;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4" name="Google Shape;264;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5" name="Google Shape;275;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6" name="Google Shape;286;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7" name="Google Shape;297;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8" name="Google Shape;308;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9" name="Google Shape;319;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0" name="Google Shape;330;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1" name="Google Shape;341;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2" name="Google Shape;352;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3" name="Google Shape;363;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4" name="Google Shape;374;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5" name="Shape 385"/>
        <p:cNvGrpSpPr/>
        <p:nvPr/>
      </p:nvGrpSpPr>
      <p:grpSpPr>
        <a:xfrm>
          <a:off x="0" y="0"/>
          <a:ext cx="0" cy="0"/>
          <a:chOff x="0" y="0"/>
          <a:chExt cx="0" cy="0"/>
        </a:xfrm>
      </p:grpSpPr>
      <p:sp>
        <p:nvSpPr>
          <p:cNvPr id="386" name="Google Shape;386;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7" name="Google Shape;387;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8" name="Shape 398"/>
        <p:cNvGrpSpPr/>
        <p:nvPr/>
      </p:nvGrpSpPr>
      <p:grpSpPr>
        <a:xfrm>
          <a:off x="0" y="0"/>
          <a:ext cx="0" cy="0"/>
          <a:chOff x="0" y="0"/>
          <a:chExt cx="0" cy="0"/>
        </a:xfrm>
      </p:grpSpPr>
      <p:sp>
        <p:nvSpPr>
          <p:cNvPr id="399" name="Google Shape;399;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0" name="Google Shape;400;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1" name="Shape 411"/>
        <p:cNvGrpSpPr/>
        <p:nvPr/>
      </p:nvGrpSpPr>
      <p:grpSpPr>
        <a:xfrm>
          <a:off x="0" y="0"/>
          <a:ext cx="0" cy="0"/>
          <a:chOff x="0" y="0"/>
          <a:chExt cx="0" cy="0"/>
        </a:xfrm>
      </p:grpSpPr>
      <p:sp>
        <p:nvSpPr>
          <p:cNvPr id="412" name="Google Shape;412;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3" name="Google Shape;413;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4" name="Shape 424"/>
        <p:cNvGrpSpPr/>
        <p:nvPr/>
      </p:nvGrpSpPr>
      <p:grpSpPr>
        <a:xfrm>
          <a:off x="0" y="0"/>
          <a:ext cx="0" cy="0"/>
          <a:chOff x="0" y="0"/>
          <a:chExt cx="0" cy="0"/>
        </a:xfrm>
      </p:grpSpPr>
      <p:sp>
        <p:nvSpPr>
          <p:cNvPr id="425" name="Google Shape;425;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6" name="Google Shape;426;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5" name="Shape 435"/>
        <p:cNvGrpSpPr/>
        <p:nvPr/>
      </p:nvGrpSpPr>
      <p:grpSpPr>
        <a:xfrm>
          <a:off x="0" y="0"/>
          <a:ext cx="0" cy="0"/>
          <a:chOff x="0" y="0"/>
          <a:chExt cx="0" cy="0"/>
        </a:xfrm>
      </p:grpSpPr>
      <p:sp>
        <p:nvSpPr>
          <p:cNvPr id="436" name="Google Shape;436;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7" name="Google Shape;437;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6" name="Shape 446"/>
        <p:cNvGrpSpPr/>
        <p:nvPr/>
      </p:nvGrpSpPr>
      <p:grpSpPr>
        <a:xfrm>
          <a:off x="0" y="0"/>
          <a:ext cx="0" cy="0"/>
          <a:chOff x="0" y="0"/>
          <a:chExt cx="0" cy="0"/>
        </a:xfrm>
      </p:grpSpPr>
      <p:sp>
        <p:nvSpPr>
          <p:cNvPr id="447" name="Google Shape;447;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8" name="Google Shape;448;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7" name="Shape 457"/>
        <p:cNvGrpSpPr/>
        <p:nvPr/>
      </p:nvGrpSpPr>
      <p:grpSpPr>
        <a:xfrm>
          <a:off x="0" y="0"/>
          <a:ext cx="0" cy="0"/>
          <a:chOff x="0" y="0"/>
          <a:chExt cx="0" cy="0"/>
        </a:xfrm>
      </p:grpSpPr>
      <p:sp>
        <p:nvSpPr>
          <p:cNvPr id="458" name="Google Shape;458;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9" name="Google Shape;459;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8" name="Shape 468"/>
        <p:cNvGrpSpPr/>
        <p:nvPr/>
      </p:nvGrpSpPr>
      <p:grpSpPr>
        <a:xfrm>
          <a:off x="0" y="0"/>
          <a:ext cx="0" cy="0"/>
          <a:chOff x="0" y="0"/>
          <a:chExt cx="0" cy="0"/>
        </a:xfrm>
      </p:grpSpPr>
      <p:sp>
        <p:nvSpPr>
          <p:cNvPr id="469" name="Google Shape;469;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0" name="Google Shape;470;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9" name="Shape 479"/>
        <p:cNvGrpSpPr/>
        <p:nvPr/>
      </p:nvGrpSpPr>
      <p:grpSpPr>
        <a:xfrm>
          <a:off x="0" y="0"/>
          <a:ext cx="0" cy="0"/>
          <a:chOff x="0" y="0"/>
          <a:chExt cx="0" cy="0"/>
        </a:xfrm>
      </p:grpSpPr>
      <p:sp>
        <p:nvSpPr>
          <p:cNvPr id="480" name="Google Shape;480;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1" name="Google Shape;481;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0" name="Shape 490"/>
        <p:cNvGrpSpPr/>
        <p:nvPr/>
      </p:nvGrpSpPr>
      <p:grpSpPr>
        <a:xfrm>
          <a:off x="0" y="0"/>
          <a:ext cx="0" cy="0"/>
          <a:chOff x="0" y="0"/>
          <a:chExt cx="0" cy="0"/>
        </a:xfrm>
      </p:grpSpPr>
      <p:sp>
        <p:nvSpPr>
          <p:cNvPr id="491" name="Google Shape;491;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92" name="Google Shape;492;p3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3" name="Google Shape;493;p3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7" name="Shape 17"/>
        <p:cNvGrpSpPr/>
        <p:nvPr/>
      </p:nvGrpSpPr>
      <p:grpSpPr>
        <a:xfrm>
          <a:off x="0" y="0"/>
          <a:ext cx="0" cy="0"/>
          <a:chOff x="0" y="0"/>
          <a:chExt cx="0" cy="0"/>
        </a:xfrm>
      </p:grpSpPr>
      <p:sp>
        <p:nvSpPr>
          <p:cNvPr id="18" name="Google Shape;18;p37"/>
          <p:cNvSpPr/>
          <p:nvPr>
            <p:ph idx="2" type="pic"/>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19" name="Shape 19"/>
        <p:cNvGrpSpPr/>
        <p:nvPr/>
      </p:nvGrpSpPr>
      <p:grpSpPr>
        <a:xfrm>
          <a:off x="0" y="0"/>
          <a:ext cx="0" cy="0"/>
          <a:chOff x="0" y="0"/>
          <a:chExt cx="0" cy="0"/>
        </a:xfrm>
      </p:grpSpPr>
      <p:sp>
        <p:nvSpPr>
          <p:cNvPr id="20" name="Google Shape;20;p38"/>
          <p:cNvSpPr/>
          <p:nvPr>
            <p:ph idx="2" type="pic"/>
          </p:nvPr>
        </p:nvSpPr>
        <p:spPr>
          <a:xfrm>
            <a:off x="1" y="0"/>
            <a:ext cx="9740898" cy="596265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500"/>
                                        <p:tgtEl>
                                          <p:spTgt spid="20"/>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9_Title Slide">
  <p:cSld name="29_Title Slide">
    <p:spTree>
      <p:nvGrpSpPr>
        <p:cNvPr id="21" name="Shape 21"/>
        <p:cNvGrpSpPr/>
        <p:nvPr/>
      </p:nvGrpSpPr>
      <p:grpSpPr>
        <a:xfrm>
          <a:off x="0" y="0"/>
          <a:ext cx="0" cy="0"/>
          <a:chOff x="0" y="0"/>
          <a:chExt cx="0" cy="0"/>
        </a:xfrm>
      </p:grpSpPr>
      <p:sp>
        <p:nvSpPr>
          <p:cNvPr id="22" name="Google Shape;22;p39"/>
          <p:cNvSpPr/>
          <p:nvPr>
            <p:ph idx="2" type="pic"/>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0"/>
                                  </p:stCondLst>
                                  <p:childTnLst>
                                    <p:set>
                                      <p:cBhvr>
                                        <p:cTn dur="1" fill="hold">
                                          <p:stCondLst>
                                            <p:cond delay="0"/>
                                          </p:stCondLst>
                                        </p:cTn>
                                        <p:tgtEl>
                                          <p:spTgt spid="22"/>
                                        </p:tgtEl>
                                        <p:attrNameLst>
                                          <p:attrName>style.visibility</p:attrName>
                                        </p:attrNameLst>
                                      </p:cBhvr>
                                      <p:to>
                                        <p:strVal val="visible"/>
                                      </p:to>
                                    </p:set>
                                    <p:anim calcmode="lin" valueType="num">
                                      <p:cBhvr additive="base">
                                        <p:cTn dur="500"/>
                                        <p:tgtEl>
                                          <p:spTgt spid="22"/>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Title Slide">
  <p:cSld name="33_Title Slide">
    <p:spTree>
      <p:nvGrpSpPr>
        <p:cNvPr id="23" name="Shape 23"/>
        <p:cNvGrpSpPr/>
        <p:nvPr/>
      </p:nvGrpSpPr>
      <p:grpSpPr>
        <a:xfrm>
          <a:off x="0" y="0"/>
          <a:ext cx="0" cy="0"/>
          <a:chOff x="0" y="0"/>
          <a:chExt cx="0" cy="0"/>
        </a:xfrm>
      </p:grpSpPr>
      <p:sp>
        <p:nvSpPr>
          <p:cNvPr id="24" name="Google Shape;24;p40"/>
          <p:cNvSpPr/>
          <p:nvPr>
            <p:ph idx="2" type="pic"/>
          </p:nvPr>
        </p:nvSpPr>
        <p:spPr>
          <a:xfrm>
            <a:off x="0" y="1"/>
            <a:ext cx="6826172" cy="6857998"/>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500"/>
                                        <p:tgtEl>
                                          <p:spTgt spid="24"/>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spTree>
      <p:nvGrpSpPr>
        <p:cNvPr id="25" name="Shape 25"/>
        <p:cNvGrpSpPr/>
        <p:nvPr/>
      </p:nvGrpSpPr>
      <p:grpSpPr>
        <a:xfrm>
          <a:off x="0" y="0"/>
          <a:ext cx="0" cy="0"/>
          <a:chOff x="0" y="0"/>
          <a:chExt cx="0" cy="0"/>
        </a:xfrm>
      </p:grpSpPr>
      <p:sp>
        <p:nvSpPr>
          <p:cNvPr id="26" name="Google Shape;26;p41"/>
          <p:cNvSpPr/>
          <p:nvPr>
            <p:ph idx="2" type="pic"/>
          </p:nvPr>
        </p:nvSpPr>
        <p:spPr>
          <a:xfrm>
            <a:off x="7088924" y="508820"/>
            <a:ext cx="3701847" cy="5184057"/>
          </a:xfrm>
          <a:prstGeom prst="rect">
            <a:avLst/>
          </a:prstGeom>
          <a:solidFill>
            <a:srgbClr val="D8D8D8">
              <a:alpha val="49803"/>
            </a:srgbClr>
          </a:solidFill>
          <a:ln cap="flat" cmpd="sng" w="127000">
            <a:solidFill>
              <a:schemeClr val="lt1"/>
            </a:solidFill>
            <a:prstDash val="solid"/>
            <a:miter lim="800000"/>
            <a:headEnd len="sm" w="sm" type="none"/>
            <a:tailEnd len="sm" w="sm" type="none"/>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750"/>
                                  </p:stCondLst>
                                  <p:childTnLst>
                                    <p:set>
                                      <p:cBhvr>
                                        <p:cTn dur="1" fill="hold">
                                          <p:stCondLst>
                                            <p:cond delay="0"/>
                                          </p:stCondLst>
                                        </p:cTn>
                                        <p:tgtEl>
                                          <p:spTgt spid="26"/>
                                        </p:tgtEl>
                                        <p:attrNameLst>
                                          <p:attrName>style.visibility</p:attrName>
                                        </p:attrNameLst>
                                      </p:cBhvr>
                                      <p:to>
                                        <p:strVal val="visible"/>
                                      </p:to>
                                    </p:set>
                                    <p:anim calcmode="lin" valueType="num">
                                      <p:cBhvr additive="base">
                                        <p:cTn dur="500"/>
                                        <p:tgtEl>
                                          <p:spTgt spid="26"/>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7" name="Shape 27"/>
        <p:cNvGrpSpPr/>
        <p:nvPr/>
      </p:nvGrpSpPr>
      <p:grpSpPr>
        <a:xfrm>
          <a:off x="0" y="0"/>
          <a:ext cx="0" cy="0"/>
          <a:chOff x="0" y="0"/>
          <a:chExt cx="0" cy="0"/>
        </a:xfrm>
      </p:grpSpPr>
      <p:sp>
        <p:nvSpPr>
          <p:cNvPr id="28" name="Google Shape;28;p42"/>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42"/>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30" name="Google Shape;30;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5_Title Slide">
  <p:cSld name="25_Title Slide">
    <p:spTree>
      <p:nvGrpSpPr>
        <p:cNvPr id="33" name="Shape 33"/>
        <p:cNvGrpSpPr/>
        <p:nvPr/>
      </p:nvGrpSpPr>
      <p:grpSpPr>
        <a:xfrm>
          <a:off x="0" y="0"/>
          <a:ext cx="0" cy="0"/>
          <a:chOff x="0" y="0"/>
          <a:chExt cx="0" cy="0"/>
        </a:xfrm>
      </p:grpSpPr>
      <p:sp>
        <p:nvSpPr>
          <p:cNvPr id="34" name="Google Shape;34;p43"/>
          <p:cNvSpPr/>
          <p:nvPr>
            <p:ph idx="2" type="pic"/>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250"/>
                                  </p:stCondLst>
                                  <p:childTnLst>
                                    <p:set>
                                      <p:cBhvr>
                                        <p:cTn dur="1" fill="hold">
                                          <p:stCondLst>
                                            <p:cond delay="0"/>
                                          </p:stCondLst>
                                        </p:cTn>
                                        <p:tgtEl>
                                          <p:spTgt spid="34"/>
                                        </p:tgtEl>
                                        <p:attrNameLst>
                                          <p:attrName>style.visibility</p:attrName>
                                        </p:attrNameLst>
                                      </p:cBhvr>
                                      <p:to>
                                        <p:strVal val="visible"/>
                                      </p:to>
                                    </p:set>
                                    <p:anim calcmode="lin" valueType="num">
                                      <p:cBhvr additive="base">
                                        <p:cTn dur="500"/>
                                        <p:tgtEl>
                                          <p:spTgt spid="34"/>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35" name="Shape 35"/>
        <p:cNvGrpSpPr/>
        <p:nvPr/>
      </p:nvGrpSpPr>
      <p:grpSpPr>
        <a:xfrm>
          <a:off x="0" y="0"/>
          <a:ext cx="0" cy="0"/>
          <a:chOff x="0" y="0"/>
          <a:chExt cx="0" cy="0"/>
        </a:xfrm>
      </p:grpSpPr>
      <p:sp>
        <p:nvSpPr>
          <p:cNvPr id="36" name="Google Shape;36;p44"/>
          <p:cNvSpPr/>
          <p:nvPr>
            <p:ph idx="2" type="pic"/>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36"/>
                                        </p:tgtEl>
                                        <p:attrNameLst>
                                          <p:attrName>style.visibility</p:attrName>
                                        </p:attrNameLst>
                                      </p:cBhvr>
                                      <p:to>
                                        <p:strVal val="visible"/>
                                      </p:to>
                                    </p:set>
                                    <p:anim calcmode="lin" valueType="num">
                                      <p:cBhvr additive="base">
                                        <p:cTn dur="500"/>
                                        <p:tgtEl>
                                          <p:spTgt spid="36"/>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7" name="Shape 37"/>
        <p:cNvGrpSpPr/>
        <p:nvPr/>
      </p:nvGrpSpPr>
      <p:grpSpPr>
        <a:xfrm>
          <a:off x="0" y="0"/>
          <a:ext cx="0" cy="0"/>
          <a:chOff x="0" y="0"/>
          <a:chExt cx="0" cy="0"/>
        </a:xfrm>
      </p:grpSpPr>
      <p:sp>
        <p:nvSpPr>
          <p:cNvPr id="38" name="Google Shape;38;p4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4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3" name="Shape 43"/>
        <p:cNvGrpSpPr/>
        <p:nvPr/>
      </p:nvGrpSpPr>
      <p:grpSpPr>
        <a:xfrm>
          <a:off x="0" y="0"/>
          <a:ext cx="0" cy="0"/>
          <a:chOff x="0" y="0"/>
          <a:chExt cx="0" cy="0"/>
        </a:xfrm>
      </p:grpSpPr>
      <p:sp>
        <p:nvSpPr>
          <p:cNvPr id="44" name="Google Shape;44;p46"/>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5" name="Google Shape;45;p46"/>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6" name="Google Shape;46;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9" name="Shape 49"/>
        <p:cNvGrpSpPr/>
        <p:nvPr/>
      </p:nvGrpSpPr>
      <p:grpSpPr>
        <a:xfrm>
          <a:off x="0" y="0"/>
          <a:ext cx="0" cy="0"/>
          <a:chOff x="0" y="0"/>
          <a:chExt cx="0" cy="0"/>
        </a:xfrm>
      </p:grpSpPr>
      <p:sp>
        <p:nvSpPr>
          <p:cNvPr id="50" name="Google Shape;50;p4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47"/>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2" name="Google Shape;52;p47"/>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3" name="Google Shape;53;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6" name="Shape 56"/>
        <p:cNvGrpSpPr/>
        <p:nvPr/>
      </p:nvGrpSpPr>
      <p:grpSpPr>
        <a:xfrm>
          <a:off x="0" y="0"/>
          <a:ext cx="0" cy="0"/>
          <a:chOff x="0" y="0"/>
          <a:chExt cx="0" cy="0"/>
        </a:xfrm>
      </p:grpSpPr>
      <p:sp>
        <p:nvSpPr>
          <p:cNvPr id="57" name="Google Shape;57;p48"/>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8" name="Google Shape;58;p48"/>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9" name="Google Shape;59;p48"/>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0" name="Google Shape;60;p48"/>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1" name="Google Shape;61;p48"/>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2" name="Google Shape;62;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5" name="Shape 65"/>
        <p:cNvGrpSpPr/>
        <p:nvPr/>
      </p:nvGrpSpPr>
      <p:grpSpPr>
        <a:xfrm>
          <a:off x="0" y="0"/>
          <a:ext cx="0" cy="0"/>
          <a:chOff x="0" y="0"/>
          <a:chExt cx="0" cy="0"/>
        </a:xfrm>
      </p:grpSpPr>
      <p:sp>
        <p:nvSpPr>
          <p:cNvPr id="66" name="Google Shape;66;p4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0" name="Shape 70"/>
        <p:cNvGrpSpPr/>
        <p:nvPr/>
      </p:nvGrpSpPr>
      <p:grpSpPr>
        <a:xfrm>
          <a:off x="0" y="0"/>
          <a:ext cx="0" cy="0"/>
          <a:chOff x="0" y="0"/>
          <a:chExt cx="0" cy="0"/>
        </a:xfrm>
      </p:grpSpPr>
      <p:sp>
        <p:nvSpPr>
          <p:cNvPr id="71" name="Google Shape;71;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4" name="Shape 74"/>
        <p:cNvGrpSpPr/>
        <p:nvPr/>
      </p:nvGrpSpPr>
      <p:grpSpPr>
        <a:xfrm>
          <a:off x="0" y="0"/>
          <a:ext cx="0" cy="0"/>
          <a:chOff x="0" y="0"/>
          <a:chExt cx="0" cy="0"/>
        </a:xfrm>
      </p:grpSpPr>
      <p:sp>
        <p:nvSpPr>
          <p:cNvPr id="75" name="Google Shape;75;p5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51"/>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77" name="Google Shape;77;p51"/>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8" name="Google Shape;78;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81" name="Shape 81"/>
        <p:cNvGrpSpPr/>
        <p:nvPr/>
      </p:nvGrpSpPr>
      <p:grpSpPr>
        <a:xfrm>
          <a:off x="0" y="0"/>
          <a:ext cx="0" cy="0"/>
          <a:chOff x="0" y="0"/>
          <a:chExt cx="0" cy="0"/>
        </a:xfrm>
      </p:grpSpPr>
      <p:sp>
        <p:nvSpPr>
          <p:cNvPr id="82" name="Google Shape;82;p5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3" name="Google Shape;83;p52"/>
          <p:cNvSpPr/>
          <p:nvPr>
            <p:ph idx="2" type="pic"/>
          </p:nvPr>
        </p:nvSpPr>
        <p:spPr>
          <a:xfrm>
            <a:off x="5183188" y="987425"/>
            <a:ext cx="6172200" cy="4873625"/>
          </a:xfrm>
          <a:prstGeom prst="rect">
            <a:avLst/>
          </a:prstGeom>
          <a:noFill/>
          <a:ln>
            <a:noFill/>
          </a:ln>
        </p:spPr>
      </p:sp>
      <p:sp>
        <p:nvSpPr>
          <p:cNvPr id="84" name="Google Shape;84;p52"/>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85" name="Google Shape;85;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8" name="Shape 88"/>
        <p:cNvGrpSpPr/>
        <p:nvPr/>
      </p:nvGrpSpPr>
      <p:grpSpPr>
        <a:xfrm>
          <a:off x="0" y="0"/>
          <a:ext cx="0" cy="0"/>
          <a:chOff x="0" y="0"/>
          <a:chExt cx="0" cy="0"/>
        </a:xfrm>
      </p:grpSpPr>
      <p:sp>
        <p:nvSpPr>
          <p:cNvPr id="89" name="Google Shape;89;p5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0" name="Google Shape;90;p53"/>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1" name="Google Shape;91;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4" name="Shape 94"/>
        <p:cNvGrpSpPr/>
        <p:nvPr/>
      </p:nvGrpSpPr>
      <p:grpSpPr>
        <a:xfrm>
          <a:off x="0" y="0"/>
          <a:ext cx="0" cy="0"/>
          <a:chOff x="0" y="0"/>
          <a:chExt cx="0" cy="0"/>
        </a:xfrm>
      </p:grpSpPr>
      <p:sp>
        <p:nvSpPr>
          <p:cNvPr id="95" name="Google Shape;95;p54"/>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6" name="Google Shape;96;p54"/>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7" name="Google Shape;97;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18.xml"/><Relationship Id="rId11" Type="http://schemas.openxmlformats.org/officeDocument/2006/relationships/slideLayout" Target="../slideLayouts/slideLayout9.xml"/><Relationship Id="rId10" Type="http://schemas.openxmlformats.org/officeDocument/2006/relationships/slideLayout" Target="../slideLayouts/slideLayout8.xml"/><Relationship Id="rId21" Type="http://schemas.openxmlformats.org/officeDocument/2006/relationships/theme" Target="../theme/theme1.xml"/><Relationship Id="rId13" Type="http://schemas.openxmlformats.org/officeDocument/2006/relationships/slideLayout" Target="../slideLayouts/slideLayout11.xml"/><Relationship Id="rId12" Type="http://schemas.openxmlformats.org/officeDocument/2006/relationships/slideLayout" Target="../slideLayouts/slideLayout10.xml"/><Relationship Id="rId1" Type="http://schemas.openxmlformats.org/officeDocument/2006/relationships/image" Target="../media/image9.png"/><Relationship Id="rId2" Type="http://schemas.openxmlformats.org/officeDocument/2006/relationships/image" Target="../media/image1.png"/><Relationship Id="rId3" Type="http://schemas.openxmlformats.org/officeDocument/2006/relationships/slideLayout" Target="../slideLayouts/slideLayout1.xml"/><Relationship Id="rId4" Type="http://schemas.openxmlformats.org/officeDocument/2006/relationships/slideLayout" Target="../slideLayouts/slideLayout2.xml"/><Relationship Id="rId9" Type="http://schemas.openxmlformats.org/officeDocument/2006/relationships/slideLayout" Target="../slideLayouts/slideLayout7.xml"/><Relationship Id="rId15" Type="http://schemas.openxmlformats.org/officeDocument/2006/relationships/slideLayout" Target="../slideLayouts/slideLayout13.xml"/><Relationship Id="rId14" Type="http://schemas.openxmlformats.org/officeDocument/2006/relationships/slideLayout" Target="../slideLayouts/slideLayout12.xml"/><Relationship Id="rId17" Type="http://schemas.openxmlformats.org/officeDocument/2006/relationships/slideLayout" Target="../slideLayouts/slideLayout15.xml"/><Relationship Id="rId16" Type="http://schemas.openxmlformats.org/officeDocument/2006/relationships/slideLayout" Target="../slideLayouts/slideLayout14.xml"/><Relationship Id="rId5" Type="http://schemas.openxmlformats.org/officeDocument/2006/relationships/slideLayout" Target="../slideLayouts/slideLayout3.xml"/><Relationship Id="rId19" Type="http://schemas.openxmlformats.org/officeDocument/2006/relationships/slideLayout" Target="../slideLayouts/slideLayout17.xml"/><Relationship Id="rId6" Type="http://schemas.openxmlformats.org/officeDocument/2006/relationships/slideLayout" Target="../slideLayouts/slideLayout4.xml"/><Relationship Id="rId18" Type="http://schemas.openxmlformats.org/officeDocument/2006/relationships/slideLayout" Target="../slideLayouts/slideLayout16.xml"/><Relationship Id="rId7" Type="http://schemas.openxmlformats.org/officeDocument/2006/relationships/slideLayout" Target="../slideLayouts/slideLayout5.xml"/><Relationship Id="rId8"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
        <p:nvSpPr>
          <p:cNvPr id="10" name="Google Shape;10;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ar-EG"/>
              <a:t>‹#›</a:t>
            </a:fld>
            <a:endParaRPr/>
          </a:p>
        </p:txBody>
      </p:sp>
      <p:pic>
        <p:nvPicPr>
          <p:cNvPr id="15" name="Google Shape;15;p36"/>
          <p:cNvPicPr preferRelativeResize="0"/>
          <p:nvPr/>
        </p:nvPicPr>
        <p:blipFill rotWithShape="1">
          <a:blip r:embed="rId2">
            <a:alphaModFix/>
          </a:blip>
          <a:srcRect b="0" l="0" r="0" t="0"/>
          <a:stretch/>
        </p:blipFill>
        <p:spPr>
          <a:xfrm>
            <a:off x="9691058" y="87721"/>
            <a:ext cx="2383737" cy="1125123"/>
          </a:xfrm>
          <a:prstGeom prst="rect">
            <a:avLst/>
          </a:prstGeom>
          <a:noFill/>
          <a:ln>
            <a:noFill/>
          </a:ln>
        </p:spPr>
      </p:pic>
      <p:sp>
        <p:nvSpPr>
          <p:cNvPr id="16" name="Google Shape;16;p36"/>
          <p:cNvSpPr/>
          <p:nvPr/>
        </p:nvSpPr>
        <p:spPr>
          <a:xfrm flipH="1" rot="10800000">
            <a:off x="-124683" y="603769"/>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 id="2147483665" r:id="rId19"/>
    <p:sldLayoutId id="2147483666" r:id="rId20"/>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9.png"/><Relationship Id="rId4" Type="http://schemas.openxmlformats.org/officeDocument/2006/relationships/image" Target="../media/image4.png"/><Relationship Id="rId5" Type="http://schemas.openxmlformats.org/officeDocument/2006/relationships/image" Target="../media/image1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1.jpg"/><Relationship Id="rId4" Type="http://schemas.openxmlformats.org/officeDocument/2006/relationships/image" Target="../media/image2.png"/><Relationship Id="rId5"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 Id="rId3" Type="http://schemas.openxmlformats.org/officeDocument/2006/relationships/image" Target="../media/image6.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5.xml"/><Relationship Id="rId3" Type="http://schemas.openxmlformats.org/officeDocument/2006/relationships/image" Target="../media/image10.png"/><Relationship Id="rId4" Type="http://schemas.openxmlformats.org/officeDocument/2006/relationships/image" Target="../media/image2.png"/><Relationship Id="rId5" Type="http://schemas.openxmlformats.org/officeDocument/2006/relationships/image" Target="../media/image7.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pic>
        <p:nvPicPr>
          <p:cNvPr id="105" name="Google Shape;105;p1"/>
          <p:cNvPicPr preferRelativeResize="0"/>
          <p:nvPr/>
        </p:nvPicPr>
        <p:blipFill rotWithShape="1">
          <a:blip r:embed="rId3">
            <a:alphaModFix/>
          </a:blip>
          <a:srcRect b="0" l="0" r="0" t="0"/>
          <a:stretch/>
        </p:blipFill>
        <p:spPr>
          <a:xfrm>
            <a:off x="-57150" y="-44450"/>
            <a:ext cx="12311979" cy="6858000"/>
          </a:xfrm>
          <a:prstGeom prst="rect">
            <a:avLst/>
          </a:prstGeom>
          <a:noFill/>
          <a:ln>
            <a:noFill/>
          </a:ln>
        </p:spPr>
      </p:pic>
      <p:sp>
        <p:nvSpPr>
          <p:cNvPr id="106" name="Google Shape;106;p1"/>
          <p:cNvSpPr/>
          <p:nvPr/>
        </p:nvSpPr>
        <p:spPr>
          <a:xfrm>
            <a:off x="6054429" y="-720725"/>
            <a:ext cx="7782357" cy="7578725"/>
          </a:xfrm>
          <a:prstGeom prst="ellipse">
            <a:avLst/>
          </a:prstGeom>
          <a:solidFill>
            <a:srgbClr val="00B0F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7" name="Google Shape;107;p1"/>
          <p:cNvSpPr txBox="1"/>
          <p:nvPr/>
        </p:nvSpPr>
        <p:spPr>
          <a:xfrm>
            <a:off x="1105196" y="3794396"/>
            <a:ext cx="488646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ar-EG" sz="2400" u="none" cap="none" strike="noStrike">
                <a:solidFill>
                  <a:schemeClr val="lt1"/>
                </a:solidFill>
                <a:latin typeface="Times New Roman"/>
                <a:ea typeface="Times New Roman"/>
                <a:cs typeface="Times New Roman"/>
                <a:sym typeface="Times New Roman"/>
              </a:rPr>
              <a:t>Prepared by Dr. Galal Elmasry</a:t>
            </a:r>
            <a:endParaRPr/>
          </a:p>
        </p:txBody>
      </p:sp>
      <p:sp>
        <p:nvSpPr>
          <p:cNvPr id="108" name="Google Shape;108;p1"/>
          <p:cNvSpPr txBox="1"/>
          <p:nvPr/>
        </p:nvSpPr>
        <p:spPr>
          <a:xfrm>
            <a:off x="1556395" y="2424037"/>
            <a:ext cx="3430747" cy="144655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4400">
                <a:solidFill>
                  <a:srgbClr val="00B0F0"/>
                </a:solidFill>
                <a:latin typeface="Times New Roman"/>
                <a:ea typeface="Times New Roman"/>
                <a:cs typeface="Times New Roman"/>
                <a:sym typeface="Times New Roman"/>
              </a:rPr>
              <a:t>التنظيم القانوني </a:t>
            </a:r>
            <a:endParaRPr/>
          </a:p>
          <a:p>
            <a:pPr indent="0" lvl="0" marL="0" marR="0" rtl="0" algn="ctr">
              <a:spcBef>
                <a:spcPts val="0"/>
              </a:spcBef>
              <a:spcAft>
                <a:spcPts val="0"/>
              </a:spcAft>
              <a:buNone/>
            </a:pPr>
            <a:r>
              <a:rPr b="1" lang="ar-EG" sz="4400">
                <a:solidFill>
                  <a:srgbClr val="00B0F0"/>
                </a:solidFill>
                <a:latin typeface="Times New Roman"/>
                <a:ea typeface="Times New Roman"/>
                <a:cs typeface="Times New Roman"/>
                <a:sym typeface="Times New Roman"/>
              </a:rPr>
              <a:t>للذكاء الاصطناعي</a:t>
            </a:r>
            <a:endParaRPr b="1" sz="4400">
              <a:solidFill>
                <a:srgbClr val="00B0F0"/>
              </a:solidFill>
              <a:latin typeface="Times New Roman"/>
              <a:ea typeface="Times New Roman"/>
              <a:cs typeface="Times New Roman"/>
              <a:sym typeface="Times New Roman"/>
            </a:endParaRPr>
          </a:p>
        </p:txBody>
      </p:sp>
      <p:sp>
        <p:nvSpPr>
          <p:cNvPr id="109" name="Google Shape;109;p1"/>
          <p:cNvSpPr/>
          <p:nvPr/>
        </p:nvSpPr>
        <p:spPr>
          <a:xfrm>
            <a:off x="-64592" y="5843657"/>
            <a:ext cx="3516608" cy="529167"/>
          </a:xfrm>
          <a:prstGeom prst="roundRect">
            <a:avLst>
              <a:gd fmla="val 16667" name="adj"/>
            </a:avLst>
          </a:prstGeom>
          <a:solidFill>
            <a:schemeClr val="lt1"/>
          </a:solidFill>
          <a:ln cap="flat" cmpd="sng" w="12700">
            <a:solidFill>
              <a:srgbClr val="00B0F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2800">
                <a:solidFill>
                  <a:srgbClr val="000000"/>
                </a:solidFill>
                <a:latin typeface="Times New Roman"/>
                <a:ea typeface="Times New Roman"/>
                <a:cs typeface="Times New Roman"/>
                <a:sym typeface="Times New Roman"/>
              </a:rPr>
              <a:t>Lecture 2</a:t>
            </a:r>
            <a:endParaRPr b="1" sz="2800">
              <a:solidFill>
                <a:srgbClr val="000000"/>
              </a:solidFill>
              <a:latin typeface="Times New Roman"/>
              <a:ea typeface="Times New Roman"/>
              <a:cs typeface="Times New Roman"/>
              <a:sym typeface="Times New Roman"/>
            </a:endParaRPr>
          </a:p>
        </p:txBody>
      </p:sp>
      <p:pic>
        <p:nvPicPr>
          <p:cNvPr id="110" name="Google Shape;110;p1"/>
          <p:cNvPicPr preferRelativeResize="0"/>
          <p:nvPr/>
        </p:nvPicPr>
        <p:blipFill rotWithShape="1">
          <a:blip r:embed="rId4">
            <a:alphaModFix/>
          </a:blip>
          <a:srcRect b="0" l="0" r="0" t="0"/>
          <a:stretch/>
        </p:blipFill>
        <p:spPr>
          <a:xfrm>
            <a:off x="328545" y="198943"/>
            <a:ext cx="2876694" cy="1357799"/>
          </a:xfrm>
          <a:prstGeom prst="rect">
            <a:avLst/>
          </a:prstGeom>
          <a:noFill/>
          <a:ln>
            <a:noFill/>
          </a:ln>
        </p:spPr>
      </p:pic>
      <p:sp>
        <p:nvSpPr>
          <p:cNvPr id="111" name="Google Shape;111;p1"/>
          <p:cNvSpPr txBox="1"/>
          <p:nvPr/>
        </p:nvSpPr>
        <p:spPr>
          <a:xfrm>
            <a:off x="329269" y="5104240"/>
            <a:ext cx="1133965"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ar-EG" sz="2000">
                <a:solidFill>
                  <a:schemeClr val="lt1"/>
                </a:solidFill>
                <a:latin typeface="Times New Roman"/>
                <a:ea typeface="Times New Roman"/>
                <a:cs typeface="Times New Roman"/>
                <a:sym typeface="Times New Roman"/>
              </a:rPr>
              <a:t>LAW626</a:t>
            </a:r>
            <a:endParaRPr sz="2000">
              <a:solidFill>
                <a:schemeClr val="lt1"/>
              </a:solidFill>
              <a:latin typeface="Times New Roman"/>
              <a:ea typeface="Times New Roman"/>
              <a:cs typeface="Times New Roman"/>
              <a:sym typeface="Times New Roman"/>
            </a:endParaRPr>
          </a:p>
        </p:txBody>
      </p:sp>
      <p:sp>
        <p:nvSpPr>
          <p:cNvPr id="112" name="Google Shape;112;p1"/>
          <p:cNvSpPr/>
          <p:nvPr/>
        </p:nvSpPr>
        <p:spPr>
          <a:xfrm>
            <a:off x="6200343" y="-320675"/>
            <a:ext cx="7410450" cy="7410450"/>
          </a:xfrm>
          <a:prstGeom prst="ellipse">
            <a:avLst/>
          </a:prstGeom>
          <a:blipFill rotWithShape="1">
            <a:blip r:embed="rId5">
              <a:alphaModFix/>
            </a:blip>
            <a:stretch>
              <a:fillRect b="0" l="0" r="0" t="-999"/>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2"/>
          <p:cNvSpPr/>
          <p:nvPr/>
        </p:nvSpPr>
        <p:spPr>
          <a:xfrm flipH="1" rot="10800000">
            <a:off x="-1" y="-43544"/>
            <a:ext cx="12191999" cy="5816453"/>
          </a:xfrm>
          <a:prstGeom prst="round1Rect">
            <a:avLst>
              <a:gd fmla="val 32222" name="adj"/>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19" name="Google Shape;119;p2"/>
          <p:cNvPicPr preferRelativeResize="0"/>
          <p:nvPr>
            <p:ph idx="2" type="pic"/>
          </p:nvPr>
        </p:nvPicPr>
        <p:blipFill rotWithShape="1">
          <a:blip r:embed="rId3">
            <a:alphaModFix/>
          </a:blip>
          <a:srcRect b="0" l="4175" r="4175" t="0"/>
          <a:stretch/>
        </p:blipFill>
        <p:spPr>
          <a:xfrm>
            <a:off x="0" y="-43542"/>
            <a:ext cx="8659664" cy="5300798"/>
          </a:xfrm>
          <a:prstGeom prst="rect">
            <a:avLst/>
          </a:prstGeom>
          <a:solidFill>
            <a:srgbClr val="D8D8D8">
              <a:alpha val="49803"/>
            </a:srgbClr>
          </a:solidFill>
          <a:ln>
            <a:noFill/>
          </a:ln>
        </p:spPr>
      </p:pic>
      <p:sp>
        <p:nvSpPr>
          <p:cNvPr id="120" name="Google Shape;120;p2"/>
          <p:cNvSpPr txBox="1"/>
          <p:nvPr/>
        </p:nvSpPr>
        <p:spPr>
          <a:xfrm>
            <a:off x="6755649" y="2785710"/>
            <a:ext cx="3430747" cy="144655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4400">
                <a:solidFill>
                  <a:srgbClr val="00B0F0"/>
                </a:solidFill>
                <a:latin typeface="Times New Roman"/>
                <a:ea typeface="Times New Roman"/>
                <a:cs typeface="Times New Roman"/>
                <a:sym typeface="Times New Roman"/>
              </a:rPr>
              <a:t>التنظيم القانوني </a:t>
            </a:r>
            <a:endParaRPr/>
          </a:p>
          <a:p>
            <a:pPr indent="0" lvl="0" marL="0" marR="0" rtl="0" algn="ctr">
              <a:spcBef>
                <a:spcPts val="0"/>
              </a:spcBef>
              <a:spcAft>
                <a:spcPts val="0"/>
              </a:spcAft>
              <a:buNone/>
            </a:pPr>
            <a:r>
              <a:rPr b="1" lang="ar-EG" sz="4400">
                <a:solidFill>
                  <a:srgbClr val="00B0F0"/>
                </a:solidFill>
                <a:latin typeface="Times New Roman"/>
                <a:ea typeface="Times New Roman"/>
                <a:cs typeface="Times New Roman"/>
                <a:sym typeface="Times New Roman"/>
              </a:rPr>
              <a:t>للذكاء الاصطناعي</a:t>
            </a:r>
            <a:endParaRPr b="1" sz="4400">
              <a:solidFill>
                <a:srgbClr val="00B0F0"/>
              </a:solidFill>
              <a:latin typeface="Times New Roman"/>
              <a:ea typeface="Times New Roman"/>
              <a:cs typeface="Times New Roman"/>
              <a:sym typeface="Times New Roman"/>
            </a:endParaRPr>
          </a:p>
        </p:txBody>
      </p:sp>
      <p:sp>
        <p:nvSpPr>
          <p:cNvPr id="121" name="Google Shape;121;p2"/>
          <p:cNvSpPr/>
          <p:nvPr/>
        </p:nvSpPr>
        <p:spPr>
          <a:xfrm>
            <a:off x="6384738" y="4232260"/>
            <a:ext cx="3516608"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2800">
                <a:solidFill>
                  <a:schemeClr val="dk1"/>
                </a:solidFill>
                <a:latin typeface="Times New Roman"/>
                <a:ea typeface="Times New Roman"/>
                <a:cs typeface="Times New Roman"/>
                <a:sym typeface="Times New Roman"/>
              </a:rPr>
              <a:t>Lecture 2</a:t>
            </a:r>
            <a:endParaRPr b="1" sz="2800">
              <a:solidFill>
                <a:schemeClr val="dk1"/>
              </a:solidFill>
              <a:latin typeface="Times New Roman"/>
              <a:ea typeface="Times New Roman"/>
              <a:cs typeface="Times New Roman"/>
              <a:sym typeface="Times New Roman"/>
            </a:endParaRPr>
          </a:p>
        </p:txBody>
      </p:sp>
      <p:sp>
        <p:nvSpPr>
          <p:cNvPr id="122" name="Google Shape;122;p2"/>
          <p:cNvSpPr txBox="1"/>
          <p:nvPr/>
        </p:nvSpPr>
        <p:spPr>
          <a:xfrm>
            <a:off x="6370224" y="4802552"/>
            <a:ext cx="1189749"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000">
                <a:solidFill>
                  <a:schemeClr val="dk1"/>
                </a:solidFill>
                <a:latin typeface="Times New Roman"/>
                <a:ea typeface="Times New Roman"/>
                <a:cs typeface="Times New Roman"/>
                <a:sym typeface="Times New Roman"/>
              </a:rPr>
              <a:t>LAW626</a:t>
            </a:r>
            <a:endParaRPr sz="2000">
              <a:solidFill>
                <a:schemeClr val="dk1"/>
              </a:solidFill>
              <a:latin typeface="Times New Roman"/>
              <a:ea typeface="Times New Roman"/>
              <a:cs typeface="Times New Roman"/>
              <a:sym typeface="Times New Roman"/>
            </a:endParaRPr>
          </a:p>
        </p:txBody>
      </p:sp>
      <p:sp>
        <p:nvSpPr>
          <p:cNvPr id="123" name="Google Shape;123;p2"/>
          <p:cNvSpPr txBox="1"/>
          <p:nvPr/>
        </p:nvSpPr>
        <p:spPr>
          <a:xfrm>
            <a:off x="459185" y="6187539"/>
            <a:ext cx="4886463"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rgbClr val="00B0F0"/>
                </a:solidFill>
                <a:latin typeface="Times New Roman"/>
                <a:ea typeface="Times New Roman"/>
                <a:cs typeface="Times New Roman"/>
                <a:sym typeface="Times New Roman"/>
              </a:rPr>
              <a:t>Dr. Galal Elmasry</a:t>
            </a:r>
            <a:endParaRPr/>
          </a:p>
        </p:txBody>
      </p:sp>
      <p:sp>
        <p:nvSpPr>
          <p:cNvPr id="124" name="Google Shape;124;p2"/>
          <p:cNvSpPr txBox="1"/>
          <p:nvPr/>
        </p:nvSpPr>
        <p:spPr>
          <a:xfrm>
            <a:off x="459185" y="5830966"/>
            <a:ext cx="488646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ar-EG" sz="2400">
                <a:solidFill>
                  <a:srgbClr val="00B0F0"/>
                </a:solidFill>
                <a:latin typeface="Times New Roman"/>
                <a:ea typeface="Times New Roman"/>
                <a:cs typeface="Times New Roman"/>
                <a:sym typeface="Times New Roman"/>
              </a:rPr>
              <a:t>Prepared by</a:t>
            </a:r>
            <a:endParaRPr/>
          </a:p>
        </p:txBody>
      </p:sp>
      <p:pic>
        <p:nvPicPr>
          <p:cNvPr id="125" name="Google Shape;125;p2"/>
          <p:cNvPicPr preferRelativeResize="0"/>
          <p:nvPr/>
        </p:nvPicPr>
        <p:blipFill rotWithShape="1">
          <a:blip r:embed="rId4">
            <a:alphaModFix/>
          </a:blip>
          <a:srcRect b="0" l="0" r="0" t="0"/>
          <a:stretch/>
        </p:blipFill>
        <p:spPr>
          <a:xfrm>
            <a:off x="313679" y="372325"/>
            <a:ext cx="2457656" cy="670874"/>
          </a:xfrm>
          <a:prstGeom prst="rect">
            <a:avLst/>
          </a:prstGeom>
          <a:noFill/>
          <a:ln>
            <a:noFill/>
          </a:ln>
        </p:spPr>
      </p:pic>
      <p:pic>
        <p:nvPicPr>
          <p:cNvPr id="126" name="Google Shape;126;p2"/>
          <p:cNvPicPr preferRelativeResize="0"/>
          <p:nvPr/>
        </p:nvPicPr>
        <p:blipFill rotWithShape="1">
          <a:blip r:embed="rId5">
            <a:alphaModFix/>
          </a:blip>
          <a:srcRect b="0" l="0" r="0" t="0"/>
          <a:stretch/>
        </p:blipFill>
        <p:spPr>
          <a:xfrm>
            <a:off x="9264625" y="248508"/>
            <a:ext cx="2470340" cy="1166001"/>
          </a:xfrm>
          <a:prstGeom prst="rect">
            <a:avLst/>
          </a:prstGeom>
          <a:noFill/>
          <a:ln>
            <a:noFill/>
          </a:ln>
        </p:spPr>
      </p:pic>
      <p:sp>
        <p:nvSpPr>
          <p:cNvPr id="127" name="Google Shape;127;p2"/>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2000">
                <a:solidFill>
                  <a:schemeClr val="lt1"/>
                </a:solidFill>
                <a:latin typeface="Calibri"/>
                <a:ea typeface="Calibri"/>
                <a:cs typeface="Calibri"/>
                <a:sym typeface="Calibri"/>
              </a:rPr>
              <a:t>www.midocean.ae</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3"/>
          <p:cNvSpPr/>
          <p:nvPr/>
        </p:nvSpPr>
        <p:spPr>
          <a:xfrm>
            <a:off x="44172" y="672613"/>
            <a:ext cx="1562100" cy="962568"/>
          </a:xfrm>
          <a:prstGeom prst="rect">
            <a:avLst/>
          </a:prstGeom>
          <a:solidFill>
            <a:srgbClr val="00B0F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100">
              <a:solidFill>
                <a:srgbClr val="00B0F0"/>
              </a:solidFill>
              <a:latin typeface="Calibri"/>
              <a:ea typeface="Calibri"/>
              <a:cs typeface="Calibri"/>
              <a:sym typeface="Calibri"/>
            </a:endParaRPr>
          </a:p>
        </p:txBody>
      </p:sp>
      <p:sp>
        <p:nvSpPr>
          <p:cNvPr id="133" name="Google Shape;133;p3"/>
          <p:cNvSpPr/>
          <p:nvPr/>
        </p:nvSpPr>
        <p:spPr>
          <a:xfrm>
            <a:off x="44172" y="2064989"/>
            <a:ext cx="12147828" cy="2529923"/>
          </a:xfrm>
          <a:prstGeom prst="rect">
            <a:avLst/>
          </a:prstGeom>
          <a:noFill/>
          <a:ln>
            <a:noFill/>
          </a:ln>
        </p:spPr>
        <p:txBody>
          <a:bodyPr anchorCtr="0" anchor="t" bIns="45700" lIns="91425" spcFirstLastPara="1" rIns="91425" wrap="square" tIns="45700">
            <a:spAutoFit/>
          </a:bodyPr>
          <a:lstStyle/>
          <a:p>
            <a:pPr indent="0" lvl="0" marL="0" marR="0" rtl="1" algn="r">
              <a:lnSpc>
                <a:spcPct val="120000"/>
              </a:lnSpc>
              <a:spcBef>
                <a:spcPts val="0"/>
              </a:spcBef>
              <a:spcAft>
                <a:spcPts val="0"/>
              </a:spcAft>
              <a:buNone/>
            </a:pPr>
            <a:r>
              <a:rPr b="1" lang="ar-EG" sz="2800" u="sng">
                <a:solidFill>
                  <a:schemeClr val="lt1"/>
                </a:solidFill>
                <a:latin typeface="Times New Roman"/>
                <a:ea typeface="Times New Roman"/>
                <a:cs typeface="Times New Roman"/>
                <a:sym typeface="Times New Roman"/>
              </a:rPr>
              <a:t>أهم المحاور الأساسية للمحاضرة:</a:t>
            </a:r>
            <a:endParaRPr/>
          </a:p>
          <a:p>
            <a:pPr indent="0" lvl="0" marL="0" marR="0" rtl="1" algn="r">
              <a:lnSpc>
                <a:spcPct val="120000"/>
              </a:lnSpc>
              <a:spcBef>
                <a:spcPts val="0"/>
              </a:spcBef>
              <a:spcAft>
                <a:spcPts val="0"/>
              </a:spcAft>
              <a:buNone/>
            </a:pPr>
            <a:r>
              <a:rPr b="1" lang="ar-EG" sz="2800">
                <a:solidFill>
                  <a:schemeClr val="lt1"/>
                </a:solidFill>
                <a:latin typeface="Times New Roman"/>
                <a:ea typeface="Times New Roman"/>
                <a:cs typeface="Times New Roman"/>
                <a:sym typeface="Times New Roman"/>
              </a:rPr>
              <a:t>1- أهمية الذكاء الاصطناعي.</a:t>
            </a:r>
            <a:endParaRPr/>
          </a:p>
          <a:p>
            <a:pPr indent="0" lvl="0" marL="0" marR="0" rtl="1" algn="r">
              <a:lnSpc>
                <a:spcPct val="120000"/>
              </a:lnSpc>
              <a:spcBef>
                <a:spcPts val="0"/>
              </a:spcBef>
              <a:spcAft>
                <a:spcPts val="0"/>
              </a:spcAft>
              <a:buNone/>
            </a:pPr>
            <a:r>
              <a:rPr b="1" lang="ar-EG" sz="2800">
                <a:solidFill>
                  <a:schemeClr val="lt1"/>
                </a:solidFill>
                <a:latin typeface="Times New Roman"/>
                <a:ea typeface="Times New Roman"/>
                <a:cs typeface="Times New Roman"/>
                <a:sym typeface="Times New Roman"/>
              </a:rPr>
              <a:t>2- تمييز الذكاء الاصطناعي عما يشتبه به من أوضاع أخرى. </a:t>
            </a:r>
            <a:endParaRPr/>
          </a:p>
          <a:p>
            <a:pPr indent="0" lvl="0" marL="0" marR="0" rtl="0" algn="l">
              <a:lnSpc>
                <a:spcPct val="120000"/>
              </a:lnSpc>
              <a:spcBef>
                <a:spcPts val="0"/>
              </a:spcBef>
              <a:spcAft>
                <a:spcPts val="0"/>
              </a:spcAft>
              <a:buNone/>
            </a:pPr>
            <a:r>
              <a:t/>
            </a:r>
            <a:endParaRPr sz="3200">
              <a:solidFill>
                <a:schemeClr val="lt1"/>
              </a:solidFill>
              <a:latin typeface="Times New Roman"/>
              <a:ea typeface="Times New Roman"/>
              <a:cs typeface="Times New Roman"/>
              <a:sym typeface="Times New Roman"/>
            </a:endParaRPr>
          </a:p>
          <a:p>
            <a:pPr indent="0" lvl="0" marL="0" marR="0" rtl="0" algn="l">
              <a:lnSpc>
                <a:spcPct val="120000"/>
              </a:lnSpc>
              <a:spcBef>
                <a:spcPts val="0"/>
              </a:spcBef>
              <a:spcAft>
                <a:spcPts val="0"/>
              </a:spcAft>
              <a:buNone/>
            </a:pPr>
            <a:r>
              <a:t/>
            </a:r>
            <a:endParaRPr sz="1600">
              <a:solidFill>
                <a:schemeClr val="lt1"/>
              </a:solidFill>
              <a:latin typeface="Times New Roman"/>
              <a:ea typeface="Times New Roman"/>
              <a:cs typeface="Times New Roman"/>
              <a:sym typeface="Times New Roman"/>
            </a:endParaRPr>
          </a:p>
        </p:txBody>
      </p:sp>
      <p:sp>
        <p:nvSpPr>
          <p:cNvPr id="134" name="Google Shape;134;p3"/>
          <p:cNvSpPr txBox="1"/>
          <p:nvPr/>
        </p:nvSpPr>
        <p:spPr>
          <a:xfrm>
            <a:off x="2313940" y="658046"/>
            <a:ext cx="5631670" cy="52322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ar-EG" sz="2800">
                <a:solidFill>
                  <a:srgbClr val="00B0F0"/>
                </a:solidFill>
                <a:latin typeface="Times New Roman"/>
                <a:ea typeface="Times New Roman"/>
                <a:cs typeface="Times New Roman"/>
                <a:sym typeface="Times New Roman"/>
              </a:rPr>
              <a:t>أهمية الذكاء الاصطناعي وتمييزه عما يشتبه به </a:t>
            </a:r>
            <a:endParaRPr b="1" sz="2800">
              <a:solidFill>
                <a:srgbClr val="00B0F0"/>
              </a:solidFill>
              <a:latin typeface="Times New Roman"/>
              <a:ea typeface="Times New Roman"/>
              <a:cs typeface="Times New Roman"/>
              <a:sym typeface="Times New Roman"/>
            </a:endParaRPr>
          </a:p>
        </p:txBody>
      </p:sp>
      <p:sp>
        <p:nvSpPr>
          <p:cNvPr id="135" name="Google Shape;135;p3"/>
          <p:cNvSpPr txBox="1"/>
          <p:nvPr/>
        </p:nvSpPr>
        <p:spPr>
          <a:xfrm>
            <a:off x="44172" y="658046"/>
            <a:ext cx="122455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800">
                <a:solidFill>
                  <a:schemeClr val="lt1"/>
                </a:solidFill>
                <a:latin typeface="Times New Roman"/>
                <a:ea typeface="Times New Roman"/>
                <a:cs typeface="Times New Roman"/>
                <a:sym typeface="Times New Roman"/>
              </a:rPr>
              <a:t>lecture</a:t>
            </a:r>
            <a:endParaRPr sz="1800">
              <a:solidFill>
                <a:schemeClr val="lt1"/>
              </a:solidFill>
              <a:latin typeface="Times New Roman"/>
              <a:ea typeface="Times New Roman"/>
              <a:cs typeface="Times New Roman"/>
              <a:sym typeface="Times New Roman"/>
            </a:endParaRPr>
          </a:p>
        </p:txBody>
      </p:sp>
      <p:sp>
        <p:nvSpPr>
          <p:cNvPr id="136" name="Google Shape;136;p3"/>
          <p:cNvSpPr txBox="1"/>
          <p:nvPr/>
        </p:nvSpPr>
        <p:spPr>
          <a:xfrm>
            <a:off x="185142" y="927973"/>
            <a:ext cx="942618"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4400">
                <a:solidFill>
                  <a:schemeClr val="lt1"/>
                </a:solidFill>
                <a:latin typeface="Times New Roman"/>
                <a:ea typeface="Times New Roman"/>
                <a:cs typeface="Times New Roman"/>
                <a:sym typeface="Times New Roman"/>
              </a:rPr>
              <a:t>02</a:t>
            </a:r>
            <a:endParaRPr b="1" sz="1400">
              <a:solidFill>
                <a:schemeClr val="lt1"/>
              </a:solidFill>
              <a:latin typeface="Times New Roman"/>
              <a:ea typeface="Times New Roman"/>
              <a:cs typeface="Times New Roman"/>
              <a:sym typeface="Times New Roman"/>
            </a:endParaRPr>
          </a:p>
        </p:txBody>
      </p:sp>
      <p:sp>
        <p:nvSpPr>
          <p:cNvPr id="137" name="Google Shape;137;p3"/>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000">
                <a:solidFill>
                  <a:schemeClr val="lt1"/>
                </a:solidFill>
                <a:latin typeface="Calibri"/>
                <a:ea typeface="Calibri"/>
                <a:cs typeface="Calibri"/>
                <a:sym typeface="Calibri"/>
              </a:rPr>
              <a:t>www.midocean.ae</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pic>
        <p:nvPicPr>
          <p:cNvPr id="143" name="Google Shape;143;p4"/>
          <p:cNvPicPr preferRelativeResize="0"/>
          <p:nvPr>
            <p:ph idx="2" type="pic"/>
          </p:nvPr>
        </p:nvPicPr>
        <p:blipFill rotWithShape="1">
          <a:blip r:embed="rId3">
            <a:alphaModFix/>
          </a:blip>
          <a:srcRect b="0" l="13924" r="13924" t="0"/>
          <a:stretch/>
        </p:blipFill>
        <p:spPr>
          <a:xfrm>
            <a:off x="2808" y="0"/>
            <a:ext cx="5547685" cy="5573488"/>
          </a:xfrm>
          <a:prstGeom prst="rect">
            <a:avLst/>
          </a:prstGeom>
          <a:solidFill>
            <a:srgbClr val="D8D8D8">
              <a:alpha val="49803"/>
            </a:srgbClr>
          </a:solidFill>
          <a:ln>
            <a:noFill/>
          </a:ln>
        </p:spPr>
      </p:pic>
      <p:sp>
        <p:nvSpPr>
          <p:cNvPr id="144" name="Google Shape;144;p4"/>
          <p:cNvSpPr/>
          <p:nvPr/>
        </p:nvSpPr>
        <p:spPr>
          <a:xfrm rot="5400000">
            <a:off x="-4175" y="4176"/>
            <a:ext cx="1799302" cy="1790952"/>
          </a:xfrm>
          <a:prstGeom prst="rtTriangl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45" name="Google Shape;145;p4"/>
          <p:cNvSpPr/>
          <p:nvPr/>
        </p:nvSpPr>
        <p:spPr>
          <a:xfrm flipH="1" rot="5400000">
            <a:off x="-639822" y="4099490"/>
            <a:ext cx="5573486" cy="2477106"/>
          </a:xfrm>
          <a:prstGeom prst="parallelogram">
            <a:avLst>
              <a:gd fmla="val 100467" name="adj"/>
            </a:avLst>
          </a:prstGeom>
          <a:solidFill>
            <a:srgbClr val="669BBC">
              <a:alpha val="27058"/>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669BBC"/>
              </a:solidFill>
              <a:latin typeface="Calibri"/>
              <a:ea typeface="Calibri"/>
              <a:cs typeface="Calibri"/>
              <a:sym typeface="Calibri"/>
            </a:endParaRPr>
          </a:p>
        </p:txBody>
      </p:sp>
      <p:sp>
        <p:nvSpPr>
          <p:cNvPr id="146" name="Google Shape;146;p4"/>
          <p:cNvSpPr txBox="1"/>
          <p:nvPr/>
        </p:nvSpPr>
        <p:spPr>
          <a:xfrm>
            <a:off x="4630245" y="718482"/>
            <a:ext cx="4718050" cy="523220"/>
          </a:xfrm>
          <a:prstGeom prst="rect">
            <a:avLst/>
          </a:prstGeom>
          <a:noFill/>
          <a:ln>
            <a:noFill/>
          </a:ln>
        </p:spPr>
        <p:txBody>
          <a:bodyPr anchorCtr="0" anchor="t" bIns="45700" lIns="91425" spcFirstLastPara="1" rIns="91425" wrap="square" tIns="45700">
            <a:spAutoFit/>
          </a:bodyPr>
          <a:lstStyle/>
          <a:p>
            <a:pPr indent="0" lvl="0" marL="0" marR="0" rtl="1" algn="ctr">
              <a:spcBef>
                <a:spcPts val="0"/>
              </a:spcBef>
              <a:spcAft>
                <a:spcPts val="0"/>
              </a:spcAft>
              <a:buNone/>
            </a:pPr>
            <a:r>
              <a:rPr b="1" lang="ar-EG" sz="2800">
                <a:solidFill>
                  <a:srgbClr val="00B0F0"/>
                </a:solidFill>
                <a:latin typeface="Times New Roman"/>
                <a:ea typeface="Times New Roman"/>
                <a:cs typeface="Times New Roman"/>
                <a:sym typeface="Times New Roman"/>
              </a:rPr>
              <a:t>1- أهمية الذكاء الاصطناعي:</a:t>
            </a:r>
            <a:endParaRPr b="1" sz="2800">
              <a:solidFill>
                <a:srgbClr val="00B0F0"/>
              </a:solidFill>
              <a:latin typeface="Times New Roman"/>
              <a:ea typeface="Times New Roman"/>
              <a:cs typeface="Times New Roman"/>
              <a:sym typeface="Times New Roman"/>
            </a:endParaRPr>
          </a:p>
        </p:txBody>
      </p:sp>
      <p:sp>
        <p:nvSpPr>
          <p:cNvPr id="147" name="Google Shape;147;p4"/>
          <p:cNvSpPr txBox="1"/>
          <p:nvPr/>
        </p:nvSpPr>
        <p:spPr>
          <a:xfrm>
            <a:off x="49795" y="2043588"/>
            <a:ext cx="12192000" cy="2987549"/>
          </a:xfrm>
          <a:prstGeom prst="rect">
            <a:avLst/>
          </a:prstGeom>
          <a:noFill/>
          <a:ln>
            <a:noFill/>
          </a:ln>
        </p:spPr>
        <p:txBody>
          <a:bodyPr anchorCtr="0" anchor="t" bIns="45700" lIns="91425" spcFirstLastPara="1" rIns="91425" wrap="square" tIns="45700">
            <a:spAutoFit/>
          </a:bodyPr>
          <a:lstStyle/>
          <a:p>
            <a:pPr indent="0" lvl="0" marL="0" marR="0" rtl="1" algn="just">
              <a:lnSpc>
                <a:spcPct val="120000"/>
              </a:lnSpc>
              <a:spcBef>
                <a:spcPts val="0"/>
              </a:spcBef>
              <a:spcAft>
                <a:spcPts val="0"/>
              </a:spcAft>
              <a:buClr>
                <a:schemeClr val="lt1"/>
              </a:buClr>
              <a:buSzPts val="2400"/>
              <a:buFont typeface="Noto Sans Symbols"/>
              <a:buChar char="❑"/>
            </a:pPr>
            <a:r>
              <a:rPr b="1" lang="ar-EG" sz="2400">
                <a:solidFill>
                  <a:schemeClr val="lt1"/>
                </a:solidFill>
                <a:latin typeface="Arial"/>
                <a:ea typeface="Arial"/>
                <a:cs typeface="Arial"/>
                <a:sym typeface="Arial"/>
              </a:rPr>
              <a:t>تلعب تطبيقات الذكاء الاصطناعي اليوم الدور الأبرز بالنسبة إلى إنجاز المهام الموكلة إليها وفي مختلف القطاعات الصحية والتعليمية والصناعية والقانونية، وهذا ما يجعل لها أهمية خاصة فيما يتعلق بمردوداتها المادية والإنتاجية، والأهم من ذلك هو دورها الأبرز فيما يتعلق بالتصرفات القانونية وإتمام إبرامها ومنع انتهاكها من خلال تطبيقات الذكاء المتنوعة التي لها الدور الجوهري في حفظ حقوق الأفراد وصيانتها.</a:t>
            </a:r>
            <a:endParaRPr/>
          </a:p>
          <a:p>
            <a:pPr indent="0" lvl="0" marL="0" marR="0" rtl="1" algn="just">
              <a:lnSpc>
                <a:spcPct val="120000"/>
              </a:lnSpc>
              <a:spcBef>
                <a:spcPts val="0"/>
              </a:spcBef>
              <a:spcAft>
                <a:spcPts val="0"/>
              </a:spcAft>
              <a:buClr>
                <a:schemeClr val="lt1"/>
              </a:buClr>
              <a:buSzPts val="2400"/>
              <a:buFont typeface="Noto Sans Symbols"/>
              <a:buChar char="❑"/>
            </a:pPr>
            <a:r>
              <a:rPr b="1" lang="ar-EG" sz="2400">
                <a:solidFill>
                  <a:schemeClr val="lt1"/>
                </a:solidFill>
                <a:latin typeface="Arial"/>
                <a:ea typeface="Arial"/>
                <a:cs typeface="Arial"/>
                <a:sym typeface="Arial"/>
              </a:rPr>
              <a:t>ومن أبرز الجوانب التي من الممكن أن يكون للذكاء مكان فيها، ألا حماية الذكاء الاصطناعي للتصرفات القانونية وإثباتها.</a:t>
            </a:r>
            <a:endParaRPr b="1" sz="2400">
              <a:solidFill>
                <a:schemeClr val="lt1"/>
              </a:solidFill>
              <a:latin typeface="Arial"/>
              <a:ea typeface="Arial"/>
              <a:cs typeface="Arial"/>
              <a:sym typeface="Arial"/>
            </a:endParaRPr>
          </a:p>
          <a:p>
            <a:pPr indent="88900" lvl="0" marL="0" marR="0" rtl="1" algn="just">
              <a:lnSpc>
                <a:spcPct val="120000"/>
              </a:lnSpc>
              <a:spcBef>
                <a:spcPts val="0"/>
              </a:spcBef>
              <a:spcAft>
                <a:spcPts val="0"/>
              </a:spcAft>
              <a:buClr>
                <a:schemeClr val="dk1"/>
              </a:buClr>
              <a:buSzPts val="1400"/>
              <a:buFont typeface="Noto Sans Symbols"/>
              <a:buNone/>
            </a:pPr>
            <a:r>
              <a:t/>
            </a:r>
            <a:endParaRPr b="1" sz="1400">
              <a:solidFill>
                <a:schemeClr val="lt1"/>
              </a:solidFill>
              <a:latin typeface="Arial"/>
              <a:ea typeface="Arial"/>
              <a:cs typeface="Arial"/>
              <a:sym typeface="Arial"/>
            </a:endParaRPr>
          </a:p>
        </p:txBody>
      </p:sp>
      <p:sp>
        <p:nvSpPr>
          <p:cNvPr id="148" name="Google Shape;148;p4"/>
          <p:cNvSpPr/>
          <p:nvPr/>
        </p:nvSpPr>
        <p:spPr>
          <a:xfrm>
            <a:off x="0" y="-36526"/>
            <a:ext cx="1190600" cy="988453"/>
          </a:xfrm>
          <a:prstGeom prst="rect">
            <a:avLst/>
          </a:prstGeom>
          <a:solidFill>
            <a:srgbClr val="00B0F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149" name="Google Shape;149;p4"/>
          <p:cNvSpPr txBox="1"/>
          <p:nvPr/>
        </p:nvSpPr>
        <p:spPr>
          <a:xfrm>
            <a:off x="49795" y="0"/>
            <a:ext cx="1091009"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0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150" name="Google Shape;150;p4"/>
          <p:cNvSpPr txBox="1"/>
          <p:nvPr/>
        </p:nvSpPr>
        <p:spPr>
          <a:xfrm>
            <a:off x="185750" y="182486"/>
            <a:ext cx="819100"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4400">
                <a:solidFill>
                  <a:schemeClr val="lt1"/>
                </a:solidFill>
                <a:latin typeface="Times New Roman"/>
                <a:ea typeface="Times New Roman"/>
                <a:cs typeface="Times New Roman"/>
                <a:sym typeface="Times New Roman"/>
              </a:rPr>
              <a:t>02</a:t>
            </a:r>
            <a:endParaRPr b="1" sz="1200">
              <a:solidFill>
                <a:schemeClr val="lt1"/>
              </a:solidFill>
              <a:latin typeface="Times New Roman"/>
              <a:ea typeface="Times New Roman"/>
              <a:cs typeface="Times New Roman"/>
              <a:sym typeface="Times New Roman"/>
            </a:endParaRPr>
          </a:p>
        </p:txBody>
      </p:sp>
      <p:sp>
        <p:nvSpPr>
          <p:cNvPr id="151" name="Google Shape;151;p4"/>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000">
                <a:solidFill>
                  <a:schemeClr val="lt1"/>
                </a:solidFill>
                <a:latin typeface="Calibri"/>
                <a:ea typeface="Calibri"/>
                <a:cs typeface="Calibri"/>
                <a:sym typeface="Calibri"/>
              </a:rPr>
              <a:t>www.midocean.ae</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5"/>
          <p:cNvSpPr/>
          <p:nvPr/>
        </p:nvSpPr>
        <p:spPr>
          <a:xfrm>
            <a:off x="109050" y="1956000"/>
            <a:ext cx="11874403" cy="4370412"/>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57" name="Google Shape;157;p5"/>
          <p:cNvSpPr txBox="1"/>
          <p:nvPr/>
        </p:nvSpPr>
        <p:spPr>
          <a:xfrm>
            <a:off x="3205633" y="829860"/>
            <a:ext cx="5056395"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rgbClr val="00B0F0"/>
                </a:solidFill>
                <a:latin typeface="Times New Roman"/>
                <a:ea typeface="Times New Roman"/>
                <a:cs typeface="Times New Roman"/>
                <a:sym typeface="Times New Roman"/>
              </a:rPr>
              <a:t>1- أهمية الذكاء الاصطناعي: </a:t>
            </a:r>
            <a:endParaRPr b="1" sz="2800">
              <a:solidFill>
                <a:srgbClr val="00B0F0"/>
              </a:solidFill>
              <a:latin typeface="Times New Roman"/>
              <a:ea typeface="Times New Roman"/>
              <a:cs typeface="Times New Roman"/>
              <a:sym typeface="Times New Roman"/>
            </a:endParaRPr>
          </a:p>
        </p:txBody>
      </p:sp>
      <p:sp>
        <p:nvSpPr>
          <p:cNvPr id="158" name="Google Shape;158;p5"/>
          <p:cNvSpPr/>
          <p:nvPr/>
        </p:nvSpPr>
        <p:spPr>
          <a:xfrm>
            <a:off x="75837" y="699698"/>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59" name="Google Shape;159;p5"/>
          <p:cNvSpPr txBox="1"/>
          <p:nvPr/>
        </p:nvSpPr>
        <p:spPr>
          <a:xfrm>
            <a:off x="109051" y="651572"/>
            <a:ext cx="1371243"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400">
                <a:solidFill>
                  <a:schemeClr val="lt1"/>
                </a:solidFill>
                <a:latin typeface="Times New Roman"/>
                <a:ea typeface="Times New Roman"/>
                <a:cs typeface="Times New Roman"/>
                <a:sym typeface="Times New Roman"/>
              </a:rPr>
              <a:t>Lecture</a:t>
            </a:r>
            <a:endParaRPr sz="2400">
              <a:solidFill>
                <a:schemeClr val="lt1"/>
              </a:solidFill>
              <a:latin typeface="Times New Roman"/>
              <a:ea typeface="Times New Roman"/>
              <a:cs typeface="Times New Roman"/>
              <a:sym typeface="Times New Roman"/>
            </a:endParaRPr>
          </a:p>
        </p:txBody>
      </p:sp>
      <p:sp>
        <p:nvSpPr>
          <p:cNvPr id="160" name="Google Shape;160;p5"/>
          <p:cNvSpPr txBox="1"/>
          <p:nvPr/>
        </p:nvSpPr>
        <p:spPr>
          <a:xfrm>
            <a:off x="294951" y="939770"/>
            <a:ext cx="966228"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4400">
                <a:solidFill>
                  <a:schemeClr val="lt1"/>
                </a:solidFill>
                <a:latin typeface="Times New Roman"/>
                <a:ea typeface="Times New Roman"/>
                <a:cs typeface="Times New Roman"/>
                <a:sym typeface="Times New Roman"/>
              </a:rPr>
              <a:t>02</a:t>
            </a:r>
            <a:endParaRPr b="1" sz="1200">
              <a:solidFill>
                <a:schemeClr val="lt1"/>
              </a:solidFill>
              <a:latin typeface="Times New Roman"/>
              <a:ea typeface="Times New Roman"/>
              <a:cs typeface="Times New Roman"/>
              <a:sym typeface="Times New Roman"/>
            </a:endParaRPr>
          </a:p>
        </p:txBody>
      </p:sp>
      <p:sp>
        <p:nvSpPr>
          <p:cNvPr id="161" name="Google Shape;161;p5"/>
          <p:cNvSpPr txBox="1"/>
          <p:nvPr/>
        </p:nvSpPr>
        <p:spPr>
          <a:xfrm>
            <a:off x="109051" y="2381001"/>
            <a:ext cx="11661840" cy="3108543"/>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u="sng">
                <a:solidFill>
                  <a:srgbClr val="2D3956"/>
                </a:solidFill>
                <a:latin typeface="Times New Roman"/>
                <a:ea typeface="Times New Roman"/>
                <a:cs typeface="Times New Roman"/>
                <a:sym typeface="Times New Roman"/>
              </a:rPr>
              <a:t>أولاً: أهمية الذكاء الاصطناعي في ابرام التصرفات القانونية:</a:t>
            </a:r>
            <a:endParaRPr/>
          </a:p>
          <a:p>
            <a:pPr indent="-342900" lvl="0" marL="342900" marR="0" rtl="1" algn="just">
              <a:spcBef>
                <a:spcPts val="0"/>
              </a:spcBef>
              <a:spcAft>
                <a:spcPts val="0"/>
              </a:spcAft>
              <a:buClr>
                <a:srgbClr val="2D3956"/>
              </a:buClr>
              <a:buSzPts val="2400"/>
              <a:buFont typeface="Noto Sans Symbols"/>
              <a:buChar char="❑"/>
            </a:pPr>
            <a:r>
              <a:rPr b="1" lang="ar-EG" sz="2400">
                <a:solidFill>
                  <a:srgbClr val="2D3956"/>
                </a:solidFill>
                <a:latin typeface="Times New Roman"/>
                <a:ea typeface="Times New Roman"/>
                <a:cs typeface="Times New Roman"/>
                <a:sym typeface="Times New Roman"/>
              </a:rPr>
              <a:t>للذكاء الاصطناعي اليوم فائدة كبيرة لايمكن إنكارها، في مختلف المجالات القانونية المدنية منها وغير المدنية، ومن أوجه استخدام في مجال التصرفات القانونية:</a:t>
            </a:r>
            <a:endParaRPr/>
          </a:p>
          <a:p>
            <a:pPr indent="0" lvl="0" marL="0" marR="0" rtl="1" algn="just">
              <a:spcBef>
                <a:spcPts val="0"/>
              </a:spcBef>
              <a:spcAft>
                <a:spcPts val="0"/>
              </a:spcAft>
              <a:buNone/>
            </a:pPr>
            <a:r>
              <a:rPr b="1" lang="ar-EG" sz="2400" u="sng">
                <a:solidFill>
                  <a:srgbClr val="2D3956"/>
                </a:solidFill>
                <a:latin typeface="Times New Roman"/>
                <a:ea typeface="Times New Roman"/>
                <a:cs typeface="Times New Roman"/>
                <a:sym typeface="Times New Roman"/>
              </a:rPr>
              <a:t>1- استخدامه في إبرام العقود الذكية: </a:t>
            </a:r>
            <a:endParaRPr b="1" sz="2400" u="sng">
              <a:solidFill>
                <a:srgbClr val="2D3956"/>
              </a:solidFill>
              <a:latin typeface="Times New Roman"/>
              <a:ea typeface="Times New Roman"/>
              <a:cs typeface="Times New Roman"/>
              <a:sym typeface="Times New Roman"/>
            </a:endParaRPr>
          </a:p>
          <a:p>
            <a:pPr indent="0" lvl="0" marL="0" marR="0" rtl="1" algn="just">
              <a:spcBef>
                <a:spcPts val="0"/>
              </a:spcBef>
              <a:spcAft>
                <a:spcPts val="0"/>
              </a:spcAft>
              <a:buNone/>
            </a:pPr>
            <a:r>
              <a:rPr lang="ar-EG" sz="2400">
                <a:solidFill>
                  <a:srgbClr val="2D3956"/>
                </a:solidFill>
                <a:latin typeface="Times New Roman"/>
                <a:ea typeface="Times New Roman"/>
                <a:cs typeface="Times New Roman"/>
                <a:sym typeface="Times New Roman"/>
              </a:rPr>
              <a:t>- يقصد بالعقد الذكي: "هو عبارة عن مجموعة من الوعود التي تكون محددة في نمط رقمي على شكل أكواد، ولا يتم التعبير عنه في صورة كتابية بل في شكل أكواد رقمية، بما في ذلك البروتوكولات التي بموجبها يؤدي أطراف العقد الوعود والالتزامات محل التعاقد الذكي، لغرض إنشاء سلسلة من الإرشادات القابلة للتنفيذ والمعالجة حاسوبياً، وهذه الإرشادات غالباً ما تنطوي إرادات الأطراف المتعاقدة فعلها عند الترتيب للتعاقد". </a:t>
            </a:r>
            <a:endParaRPr/>
          </a:p>
        </p:txBody>
      </p:sp>
      <p:sp>
        <p:nvSpPr>
          <p:cNvPr id="162" name="Google Shape;162;p5"/>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000">
                <a:solidFill>
                  <a:schemeClr val="lt1"/>
                </a:solidFill>
                <a:latin typeface="Calibri"/>
                <a:ea typeface="Calibri"/>
                <a:cs typeface="Calibri"/>
                <a:sym typeface="Calibri"/>
              </a:rPr>
              <a:t>www.midocean.ae</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6"/>
          <p:cNvSpPr/>
          <p:nvPr/>
        </p:nvSpPr>
        <p:spPr>
          <a:xfrm>
            <a:off x="109050" y="1956000"/>
            <a:ext cx="11874403" cy="4370412"/>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8" name="Google Shape;168;p6"/>
          <p:cNvSpPr txBox="1"/>
          <p:nvPr/>
        </p:nvSpPr>
        <p:spPr>
          <a:xfrm>
            <a:off x="3205633" y="829860"/>
            <a:ext cx="5056395"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rgbClr val="00B0F0"/>
                </a:solidFill>
                <a:latin typeface="Times New Roman"/>
                <a:ea typeface="Times New Roman"/>
                <a:cs typeface="Times New Roman"/>
                <a:sym typeface="Times New Roman"/>
              </a:rPr>
              <a:t>1- أهمية الذكاء الاصطناعي: </a:t>
            </a:r>
            <a:endParaRPr b="1" sz="2800">
              <a:solidFill>
                <a:srgbClr val="00B0F0"/>
              </a:solidFill>
              <a:latin typeface="Times New Roman"/>
              <a:ea typeface="Times New Roman"/>
              <a:cs typeface="Times New Roman"/>
              <a:sym typeface="Times New Roman"/>
            </a:endParaRPr>
          </a:p>
        </p:txBody>
      </p:sp>
      <p:sp>
        <p:nvSpPr>
          <p:cNvPr id="169" name="Google Shape;169;p6"/>
          <p:cNvSpPr/>
          <p:nvPr/>
        </p:nvSpPr>
        <p:spPr>
          <a:xfrm>
            <a:off x="75837" y="699698"/>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70" name="Google Shape;170;p6"/>
          <p:cNvSpPr txBox="1"/>
          <p:nvPr/>
        </p:nvSpPr>
        <p:spPr>
          <a:xfrm>
            <a:off x="109051" y="651572"/>
            <a:ext cx="1371243"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400">
                <a:solidFill>
                  <a:schemeClr val="lt1"/>
                </a:solidFill>
                <a:latin typeface="Times New Roman"/>
                <a:ea typeface="Times New Roman"/>
                <a:cs typeface="Times New Roman"/>
                <a:sym typeface="Times New Roman"/>
              </a:rPr>
              <a:t>Lecture</a:t>
            </a:r>
            <a:endParaRPr sz="2400">
              <a:solidFill>
                <a:schemeClr val="lt1"/>
              </a:solidFill>
              <a:latin typeface="Times New Roman"/>
              <a:ea typeface="Times New Roman"/>
              <a:cs typeface="Times New Roman"/>
              <a:sym typeface="Times New Roman"/>
            </a:endParaRPr>
          </a:p>
        </p:txBody>
      </p:sp>
      <p:sp>
        <p:nvSpPr>
          <p:cNvPr id="171" name="Google Shape;171;p6"/>
          <p:cNvSpPr txBox="1"/>
          <p:nvPr/>
        </p:nvSpPr>
        <p:spPr>
          <a:xfrm>
            <a:off x="294951" y="939770"/>
            <a:ext cx="966228"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4400">
                <a:solidFill>
                  <a:schemeClr val="lt1"/>
                </a:solidFill>
                <a:latin typeface="Times New Roman"/>
                <a:ea typeface="Times New Roman"/>
                <a:cs typeface="Times New Roman"/>
                <a:sym typeface="Times New Roman"/>
              </a:rPr>
              <a:t>02</a:t>
            </a:r>
            <a:endParaRPr b="1" sz="1200">
              <a:solidFill>
                <a:schemeClr val="lt1"/>
              </a:solidFill>
              <a:latin typeface="Times New Roman"/>
              <a:ea typeface="Times New Roman"/>
              <a:cs typeface="Times New Roman"/>
              <a:sym typeface="Times New Roman"/>
            </a:endParaRPr>
          </a:p>
        </p:txBody>
      </p:sp>
      <p:sp>
        <p:nvSpPr>
          <p:cNvPr id="172" name="Google Shape;172;p6"/>
          <p:cNvSpPr txBox="1"/>
          <p:nvPr/>
        </p:nvSpPr>
        <p:spPr>
          <a:xfrm>
            <a:off x="109051" y="2381001"/>
            <a:ext cx="11661840" cy="2677656"/>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u="sng">
                <a:solidFill>
                  <a:srgbClr val="2D3956"/>
                </a:solidFill>
                <a:latin typeface="Times New Roman"/>
                <a:ea typeface="Times New Roman"/>
                <a:cs typeface="Times New Roman"/>
                <a:sym typeface="Times New Roman"/>
              </a:rPr>
              <a:t>أولاً: أهمية الذكاء الاصطناعي في ابرام التصرفات القانونية:</a:t>
            </a:r>
            <a:endParaRPr b="1" sz="2800">
              <a:solidFill>
                <a:srgbClr val="2D3956"/>
              </a:solidFill>
              <a:latin typeface="Times New Roman"/>
              <a:ea typeface="Times New Roman"/>
              <a:cs typeface="Times New Roman"/>
              <a:sym typeface="Times New Roman"/>
            </a:endParaRPr>
          </a:p>
          <a:p>
            <a:pPr indent="0" lvl="0" marL="0" marR="0" rtl="1" algn="just">
              <a:spcBef>
                <a:spcPts val="0"/>
              </a:spcBef>
              <a:spcAft>
                <a:spcPts val="0"/>
              </a:spcAft>
              <a:buNone/>
            </a:pPr>
            <a:r>
              <a:rPr b="1" lang="ar-EG" sz="2800" u="sng">
                <a:solidFill>
                  <a:srgbClr val="2D3956"/>
                </a:solidFill>
                <a:latin typeface="Times New Roman"/>
                <a:ea typeface="Times New Roman"/>
                <a:cs typeface="Times New Roman"/>
                <a:sym typeface="Times New Roman"/>
              </a:rPr>
              <a:t>2- استخدامه في مراجعة العقود: </a:t>
            </a:r>
            <a:endParaRPr/>
          </a:p>
          <a:p>
            <a:pPr indent="0" lvl="0" marL="0" marR="0" rtl="1" algn="just">
              <a:spcBef>
                <a:spcPts val="0"/>
              </a:spcBef>
              <a:spcAft>
                <a:spcPts val="0"/>
              </a:spcAft>
              <a:buNone/>
            </a:pPr>
            <a:r>
              <a:rPr lang="ar-EG" sz="2800">
                <a:solidFill>
                  <a:srgbClr val="2D3956"/>
                </a:solidFill>
                <a:latin typeface="Times New Roman"/>
                <a:ea typeface="Times New Roman"/>
                <a:cs typeface="Times New Roman"/>
                <a:sym typeface="Times New Roman"/>
              </a:rPr>
              <a:t>- الذكاء الاصطناعي بما يتميز به من دقة وسرعة، يجد له دوراً مهماً في مراجعة العقود وتدقيقها يعادل في ذلك دور البشر بل يتفوق عليه أحياناً؛ ذلك بكونه مصمماً على نظم وبرمجيات  تمكنه من المراجعة بسرعة فائقة، كما ويمكن لنظمه أن تجري التحليلات والتدقيقات للقرارات والسوابق القضائية.</a:t>
            </a:r>
            <a:endParaRPr/>
          </a:p>
          <a:p>
            <a:pPr indent="0" lvl="0" marL="0" marR="0" rtl="1" algn="r">
              <a:spcBef>
                <a:spcPts val="0"/>
              </a:spcBef>
              <a:spcAft>
                <a:spcPts val="0"/>
              </a:spcAft>
              <a:buNone/>
            </a:pPr>
            <a:r>
              <a:t/>
            </a:r>
            <a:endParaRPr b="1" sz="2800" u="sng">
              <a:solidFill>
                <a:srgbClr val="2D3956"/>
              </a:solidFill>
              <a:latin typeface="Times New Roman"/>
              <a:ea typeface="Times New Roman"/>
              <a:cs typeface="Times New Roman"/>
              <a:sym typeface="Times New Roman"/>
            </a:endParaRPr>
          </a:p>
        </p:txBody>
      </p:sp>
      <p:sp>
        <p:nvSpPr>
          <p:cNvPr id="173" name="Google Shape;173;p6"/>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000">
                <a:solidFill>
                  <a:schemeClr val="lt1"/>
                </a:solidFill>
                <a:latin typeface="Calibri"/>
                <a:ea typeface="Calibri"/>
                <a:cs typeface="Calibri"/>
                <a:sym typeface="Calibri"/>
              </a:rPr>
              <a:t>www.midocean.ae</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7"/>
          <p:cNvSpPr/>
          <p:nvPr/>
        </p:nvSpPr>
        <p:spPr>
          <a:xfrm>
            <a:off x="109050" y="1956000"/>
            <a:ext cx="11874403" cy="4370412"/>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79" name="Google Shape;179;p7"/>
          <p:cNvSpPr txBox="1"/>
          <p:nvPr/>
        </p:nvSpPr>
        <p:spPr>
          <a:xfrm>
            <a:off x="3205633" y="829860"/>
            <a:ext cx="5056395"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rgbClr val="00B0F0"/>
                </a:solidFill>
                <a:latin typeface="Times New Roman"/>
                <a:ea typeface="Times New Roman"/>
                <a:cs typeface="Times New Roman"/>
                <a:sym typeface="Times New Roman"/>
              </a:rPr>
              <a:t>1- أهمية الذكاء الاصطناعي: </a:t>
            </a:r>
            <a:endParaRPr b="1" sz="2800">
              <a:solidFill>
                <a:srgbClr val="00B0F0"/>
              </a:solidFill>
              <a:latin typeface="Times New Roman"/>
              <a:ea typeface="Times New Roman"/>
              <a:cs typeface="Times New Roman"/>
              <a:sym typeface="Times New Roman"/>
            </a:endParaRPr>
          </a:p>
        </p:txBody>
      </p:sp>
      <p:sp>
        <p:nvSpPr>
          <p:cNvPr id="180" name="Google Shape;180;p7"/>
          <p:cNvSpPr/>
          <p:nvPr/>
        </p:nvSpPr>
        <p:spPr>
          <a:xfrm>
            <a:off x="75837" y="699698"/>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81" name="Google Shape;181;p7"/>
          <p:cNvSpPr txBox="1"/>
          <p:nvPr/>
        </p:nvSpPr>
        <p:spPr>
          <a:xfrm>
            <a:off x="109051" y="651572"/>
            <a:ext cx="1371243"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400">
                <a:solidFill>
                  <a:schemeClr val="lt1"/>
                </a:solidFill>
                <a:latin typeface="Times New Roman"/>
                <a:ea typeface="Times New Roman"/>
                <a:cs typeface="Times New Roman"/>
                <a:sym typeface="Times New Roman"/>
              </a:rPr>
              <a:t>Lecture</a:t>
            </a:r>
            <a:endParaRPr sz="2400">
              <a:solidFill>
                <a:schemeClr val="lt1"/>
              </a:solidFill>
              <a:latin typeface="Times New Roman"/>
              <a:ea typeface="Times New Roman"/>
              <a:cs typeface="Times New Roman"/>
              <a:sym typeface="Times New Roman"/>
            </a:endParaRPr>
          </a:p>
        </p:txBody>
      </p:sp>
      <p:sp>
        <p:nvSpPr>
          <p:cNvPr id="182" name="Google Shape;182;p7"/>
          <p:cNvSpPr txBox="1"/>
          <p:nvPr/>
        </p:nvSpPr>
        <p:spPr>
          <a:xfrm>
            <a:off x="294951" y="939770"/>
            <a:ext cx="966228"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4400">
                <a:solidFill>
                  <a:schemeClr val="lt1"/>
                </a:solidFill>
                <a:latin typeface="Times New Roman"/>
                <a:ea typeface="Times New Roman"/>
                <a:cs typeface="Times New Roman"/>
                <a:sym typeface="Times New Roman"/>
              </a:rPr>
              <a:t>02</a:t>
            </a:r>
            <a:endParaRPr b="1" sz="1200">
              <a:solidFill>
                <a:schemeClr val="lt1"/>
              </a:solidFill>
              <a:latin typeface="Times New Roman"/>
              <a:ea typeface="Times New Roman"/>
              <a:cs typeface="Times New Roman"/>
              <a:sym typeface="Times New Roman"/>
            </a:endParaRPr>
          </a:p>
        </p:txBody>
      </p:sp>
      <p:sp>
        <p:nvSpPr>
          <p:cNvPr id="183" name="Google Shape;183;p7"/>
          <p:cNvSpPr txBox="1"/>
          <p:nvPr/>
        </p:nvSpPr>
        <p:spPr>
          <a:xfrm>
            <a:off x="109051" y="2048318"/>
            <a:ext cx="11661840" cy="3847207"/>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u="sng">
                <a:solidFill>
                  <a:srgbClr val="2D3956"/>
                </a:solidFill>
                <a:latin typeface="Times New Roman"/>
                <a:ea typeface="Times New Roman"/>
                <a:cs typeface="Times New Roman"/>
                <a:sym typeface="Times New Roman"/>
              </a:rPr>
              <a:t>أولاً: أهمية الذكاء الاصطناعي في ابرام التصرفات القانونية:</a:t>
            </a:r>
            <a:endParaRPr b="1" sz="2800">
              <a:solidFill>
                <a:srgbClr val="2D3956"/>
              </a:solidFill>
              <a:latin typeface="Times New Roman"/>
              <a:ea typeface="Times New Roman"/>
              <a:cs typeface="Times New Roman"/>
              <a:sym typeface="Times New Roman"/>
            </a:endParaRPr>
          </a:p>
          <a:p>
            <a:pPr indent="0" lvl="0" marL="0" marR="0" rtl="1" algn="just">
              <a:spcBef>
                <a:spcPts val="0"/>
              </a:spcBef>
              <a:spcAft>
                <a:spcPts val="0"/>
              </a:spcAft>
              <a:buNone/>
            </a:pPr>
            <a:r>
              <a:rPr lang="ar-EG" sz="2400">
                <a:solidFill>
                  <a:srgbClr val="2D3956"/>
                </a:solidFill>
                <a:latin typeface="Times New Roman"/>
                <a:ea typeface="Times New Roman"/>
                <a:cs typeface="Times New Roman"/>
                <a:sym typeface="Times New Roman"/>
              </a:rPr>
              <a:t>- </a:t>
            </a:r>
            <a:r>
              <a:rPr b="1" lang="ar-EG" sz="2400">
                <a:solidFill>
                  <a:srgbClr val="2D3956"/>
                </a:solidFill>
                <a:latin typeface="Times New Roman"/>
                <a:ea typeface="Times New Roman"/>
                <a:cs typeface="Times New Roman"/>
                <a:sym typeface="Times New Roman"/>
              </a:rPr>
              <a:t>ومن أمثلة التطبيقات الذكية للذكاء الاصطناعي التي تستخدم في مجال إبرام التصرفات القانونية</a:t>
            </a:r>
            <a:r>
              <a:rPr lang="ar-EG" sz="2400">
                <a:solidFill>
                  <a:srgbClr val="2D3956"/>
                </a:solidFill>
                <a:latin typeface="Times New Roman"/>
                <a:ea typeface="Times New Roman"/>
                <a:cs typeface="Times New Roman"/>
                <a:sym typeface="Times New Roman"/>
              </a:rPr>
              <a:t>، </a:t>
            </a:r>
            <a:r>
              <a:rPr b="1" lang="ar-EG" sz="2400" u="sng">
                <a:solidFill>
                  <a:srgbClr val="2D3956"/>
                </a:solidFill>
                <a:latin typeface="Times New Roman"/>
                <a:ea typeface="Times New Roman"/>
                <a:cs typeface="Times New Roman"/>
                <a:sym typeface="Times New Roman"/>
              </a:rPr>
              <a:t>هو (الوكيل العقاري الذكي)</a:t>
            </a:r>
            <a:r>
              <a:rPr lang="ar-EG" sz="2400">
                <a:solidFill>
                  <a:srgbClr val="2D3956"/>
                </a:solidFill>
                <a:latin typeface="Times New Roman"/>
                <a:ea typeface="Times New Roman"/>
                <a:cs typeface="Times New Roman"/>
                <a:sym typeface="Times New Roman"/>
              </a:rPr>
              <a:t>، إذ أصبح اليوم بيع العقار من المسائل الشاقة وتستلزم العديد من الإجراءات وتنطوي على مخاطر كبيرة، لذلك قررت أغلبية بائعي المنازل والشركات العقارية العثور على (وكيل عقاري) ليتعامل مع تسويق العقارات وجميع الإجراءات وعمل المفاوضات وإبرام الصفقات العقارية والإشراف عليها بما لديه من خبرات، </a:t>
            </a:r>
            <a:r>
              <a:rPr b="1" lang="ar-EG" sz="2400" u="sng">
                <a:solidFill>
                  <a:srgbClr val="2D3956"/>
                </a:solidFill>
                <a:latin typeface="Times New Roman"/>
                <a:ea typeface="Times New Roman"/>
                <a:cs typeface="Times New Roman"/>
                <a:sym typeface="Times New Roman"/>
              </a:rPr>
              <a:t>ومن أبرز الخدمات التي يقدمها الوكيل العقاري الذكي هي (خدمة الضمان)، التي لها أهمية كبرى في هذا المجال</a:t>
            </a:r>
            <a:r>
              <a:rPr lang="ar-EG" sz="2400">
                <a:solidFill>
                  <a:srgbClr val="2D3956"/>
                </a:solidFill>
                <a:latin typeface="Times New Roman"/>
                <a:ea typeface="Times New Roman"/>
                <a:cs typeface="Times New Roman"/>
                <a:sym typeface="Times New Roman"/>
              </a:rPr>
              <a:t>، إذ إن المبالغ المتحصلة من البيع العقاري هي مبالغ ضخمة جداً؛ وإن تسليمها إلى شخص معين فيه نوع من عدم الثقة، ومن أجل تعزيز تلك الثقة فإن التطبيق الذكي لا يثم الصفقة بين البائعين ووكيل المشتري إلا إذا تم تسليم كامل المبلغ إلى النظام الذكي (مقابل عمولة يحصلها النظام)، الذي بدوره سيقوم بإتمام الصفقة وخزن المال، ومن ثم نقل الملكية وتوزيعها على الأطراف في نفس اللحظة.</a:t>
            </a:r>
            <a:endParaRPr b="1" sz="2400" u="sng">
              <a:solidFill>
                <a:srgbClr val="2D3956"/>
              </a:solidFill>
              <a:latin typeface="Times New Roman"/>
              <a:ea typeface="Times New Roman"/>
              <a:cs typeface="Times New Roman"/>
              <a:sym typeface="Times New Roman"/>
            </a:endParaRPr>
          </a:p>
        </p:txBody>
      </p:sp>
      <p:sp>
        <p:nvSpPr>
          <p:cNvPr id="184" name="Google Shape;184;p7"/>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000">
                <a:solidFill>
                  <a:schemeClr val="lt1"/>
                </a:solidFill>
                <a:latin typeface="Calibri"/>
                <a:ea typeface="Calibri"/>
                <a:cs typeface="Calibri"/>
                <a:sym typeface="Calibri"/>
              </a:rPr>
              <a:t>www.midocean.ae</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8"/>
          <p:cNvSpPr/>
          <p:nvPr/>
        </p:nvSpPr>
        <p:spPr>
          <a:xfrm>
            <a:off x="109050" y="1956000"/>
            <a:ext cx="11874403" cy="4370412"/>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90" name="Google Shape;190;p8"/>
          <p:cNvSpPr txBox="1"/>
          <p:nvPr/>
        </p:nvSpPr>
        <p:spPr>
          <a:xfrm>
            <a:off x="3205633" y="829860"/>
            <a:ext cx="5056395"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rgbClr val="00B0F0"/>
                </a:solidFill>
                <a:latin typeface="Times New Roman"/>
                <a:ea typeface="Times New Roman"/>
                <a:cs typeface="Times New Roman"/>
                <a:sym typeface="Times New Roman"/>
              </a:rPr>
              <a:t>1- أهمية الذكاء الاصطناعي: </a:t>
            </a:r>
            <a:endParaRPr b="1" sz="2800">
              <a:solidFill>
                <a:srgbClr val="00B0F0"/>
              </a:solidFill>
              <a:latin typeface="Times New Roman"/>
              <a:ea typeface="Times New Roman"/>
              <a:cs typeface="Times New Roman"/>
              <a:sym typeface="Times New Roman"/>
            </a:endParaRPr>
          </a:p>
        </p:txBody>
      </p:sp>
      <p:sp>
        <p:nvSpPr>
          <p:cNvPr id="191" name="Google Shape;191;p8"/>
          <p:cNvSpPr/>
          <p:nvPr/>
        </p:nvSpPr>
        <p:spPr>
          <a:xfrm>
            <a:off x="75837" y="699698"/>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92" name="Google Shape;192;p8"/>
          <p:cNvSpPr txBox="1"/>
          <p:nvPr/>
        </p:nvSpPr>
        <p:spPr>
          <a:xfrm>
            <a:off x="109051" y="651572"/>
            <a:ext cx="1371243"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400">
                <a:solidFill>
                  <a:schemeClr val="lt1"/>
                </a:solidFill>
                <a:latin typeface="Times New Roman"/>
                <a:ea typeface="Times New Roman"/>
                <a:cs typeface="Times New Roman"/>
                <a:sym typeface="Times New Roman"/>
              </a:rPr>
              <a:t>Lecture</a:t>
            </a:r>
            <a:endParaRPr sz="2400">
              <a:solidFill>
                <a:schemeClr val="lt1"/>
              </a:solidFill>
              <a:latin typeface="Times New Roman"/>
              <a:ea typeface="Times New Roman"/>
              <a:cs typeface="Times New Roman"/>
              <a:sym typeface="Times New Roman"/>
            </a:endParaRPr>
          </a:p>
        </p:txBody>
      </p:sp>
      <p:sp>
        <p:nvSpPr>
          <p:cNvPr id="193" name="Google Shape;193;p8"/>
          <p:cNvSpPr txBox="1"/>
          <p:nvPr/>
        </p:nvSpPr>
        <p:spPr>
          <a:xfrm>
            <a:off x="294951" y="939770"/>
            <a:ext cx="966228"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4400">
                <a:solidFill>
                  <a:schemeClr val="lt1"/>
                </a:solidFill>
                <a:latin typeface="Times New Roman"/>
                <a:ea typeface="Times New Roman"/>
                <a:cs typeface="Times New Roman"/>
                <a:sym typeface="Times New Roman"/>
              </a:rPr>
              <a:t>02</a:t>
            </a:r>
            <a:endParaRPr b="1" sz="1200">
              <a:solidFill>
                <a:schemeClr val="lt1"/>
              </a:solidFill>
              <a:latin typeface="Times New Roman"/>
              <a:ea typeface="Times New Roman"/>
              <a:cs typeface="Times New Roman"/>
              <a:sym typeface="Times New Roman"/>
            </a:endParaRPr>
          </a:p>
        </p:txBody>
      </p:sp>
      <p:sp>
        <p:nvSpPr>
          <p:cNvPr id="194" name="Google Shape;194;p8"/>
          <p:cNvSpPr txBox="1"/>
          <p:nvPr/>
        </p:nvSpPr>
        <p:spPr>
          <a:xfrm>
            <a:off x="109051" y="2048318"/>
            <a:ext cx="11661840" cy="3477875"/>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u="sng">
                <a:solidFill>
                  <a:srgbClr val="2D3956"/>
                </a:solidFill>
                <a:latin typeface="Times New Roman"/>
                <a:ea typeface="Times New Roman"/>
                <a:cs typeface="Times New Roman"/>
                <a:sym typeface="Times New Roman"/>
              </a:rPr>
              <a:t>أولاً: أهمية الذكاء الاصطناعي في ابرام التصرفات القانونية:</a:t>
            </a:r>
            <a:endParaRPr/>
          </a:p>
          <a:p>
            <a:pPr indent="-342900" lvl="0" marL="342900" marR="0" rtl="1" algn="just">
              <a:spcBef>
                <a:spcPts val="0"/>
              </a:spcBef>
              <a:spcAft>
                <a:spcPts val="0"/>
              </a:spcAft>
              <a:buClr>
                <a:srgbClr val="2D3956"/>
              </a:buClr>
              <a:buSzPts val="2400"/>
              <a:buFont typeface="Times New Roman"/>
              <a:buChar char="-"/>
            </a:pPr>
            <a:r>
              <a:rPr lang="ar-EG" sz="2400">
                <a:solidFill>
                  <a:srgbClr val="2D3956"/>
                </a:solidFill>
                <a:latin typeface="Times New Roman"/>
                <a:ea typeface="Times New Roman"/>
                <a:cs typeface="Times New Roman"/>
                <a:sym typeface="Times New Roman"/>
              </a:rPr>
              <a:t>وإذا كانت تكنولوجيـا الذكاء الاصطناعي تثيـر بصورة عامة مشـكلات تتعلق بالإثبات أو بحفظ المعلومات، </a:t>
            </a:r>
            <a:r>
              <a:rPr b="1" lang="ar-EG" sz="2400" u="sng">
                <a:solidFill>
                  <a:srgbClr val="2D3956"/>
                </a:solidFill>
                <a:latin typeface="Times New Roman"/>
                <a:ea typeface="Times New Roman"/>
                <a:cs typeface="Times New Roman"/>
                <a:sym typeface="Times New Roman"/>
              </a:rPr>
              <a:t>فإن انعدام الثقة الذي ينشـأ عن استخدامها يؤثر بصفة خاصة على التبادل الإلكتروني للمعلومـات في علاقات العمل المختلفة التي تقوم بين رجال الأعمال، أو عند إبرامهم للعقود مع الأفراد</a:t>
            </a:r>
            <a:r>
              <a:rPr lang="ar-EG" sz="2400">
                <a:solidFill>
                  <a:srgbClr val="2D3956"/>
                </a:solidFill>
                <a:latin typeface="Times New Roman"/>
                <a:ea typeface="Times New Roman"/>
                <a:cs typeface="Times New Roman"/>
                <a:sym typeface="Times New Roman"/>
              </a:rPr>
              <a:t>؛ فهذه التكنولوجيات المتمثلة في تطبيقات الذكاء الاصطناعي عالية المستوى، لهـا قيمة كبرى لا يمكـن إنكارها في الإثبات ؛ ولـو كانت كدلالة أو كقرينة يمكن اعتبارها بداية للدليل الكتابي المحتذى به في الإثبات إلا أنه لا يمكنه الأخذ بها طالما كان تسجيلها قد تم وفقا لاحتمال وجود خطأ أو عيب في عملية نقل المعلومات والبيانات، سواء من جانب المصدر أم من جانب وسائل وآليات تطبيق الذكاء الاصطناعي.</a:t>
            </a:r>
            <a:endParaRPr/>
          </a:p>
          <a:p>
            <a:pPr indent="-190500" lvl="0" marL="342900" marR="0" rtl="1" algn="just">
              <a:spcBef>
                <a:spcPts val="0"/>
              </a:spcBef>
              <a:spcAft>
                <a:spcPts val="0"/>
              </a:spcAft>
              <a:buClr>
                <a:schemeClr val="dk1"/>
              </a:buClr>
              <a:buSzPts val="2400"/>
              <a:buFont typeface="Calibri"/>
              <a:buNone/>
            </a:pPr>
            <a:r>
              <a:t/>
            </a:r>
            <a:endParaRPr sz="2400">
              <a:solidFill>
                <a:srgbClr val="2D3956"/>
              </a:solidFill>
              <a:latin typeface="Times New Roman"/>
              <a:ea typeface="Times New Roman"/>
              <a:cs typeface="Times New Roman"/>
              <a:sym typeface="Times New Roman"/>
            </a:endParaRPr>
          </a:p>
        </p:txBody>
      </p:sp>
      <p:sp>
        <p:nvSpPr>
          <p:cNvPr id="195" name="Google Shape;195;p8"/>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000">
                <a:solidFill>
                  <a:schemeClr val="lt1"/>
                </a:solidFill>
                <a:latin typeface="Calibri"/>
                <a:ea typeface="Calibri"/>
                <a:cs typeface="Calibri"/>
                <a:sym typeface="Calibri"/>
              </a:rPr>
              <a:t>www.midocean.ae</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9"/>
          <p:cNvSpPr/>
          <p:nvPr/>
        </p:nvSpPr>
        <p:spPr>
          <a:xfrm>
            <a:off x="109050" y="1956000"/>
            <a:ext cx="11874403" cy="4370412"/>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1" name="Google Shape;201;p9"/>
          <p:cNvSpPr txBox="1"/>
          <p:nvPr/>
        </p:nvSpPr>
        <p:spPr>
          <a:xfrm>
            <a:off x="3205633" y="829860"/>
            <a:ext cx="5056395"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rgbClr val="00B0F0"/>
                </a:solidFill>
                <a:latin typeface="Times New Roman"/>
                <a:ea typeface="Times New Roman"/>
                <a:cs typeface="Times New Roman"/>
                <a:sym typeface="Times New Roman"/>
              </a:rPr>
              <a:t>1- أهمية الذكاء الاصطناعي: </a:t>
            </a:r>
            <a:endParaRPr b="1" sz="2800">
              <a:solidFill>
                <a:srgbClr val="00B0F0"/>
              </a:solidFill>
              <a:latin typeface="Times New Roman"/>
              <a:ea typeface="Times New Roman"/>
              <a:cs typeface="Times New Roman"/>
              <a:sym typeface="Times New Roman"/>
            </a:endParaRPr>
          </a:p>
        </p:txBody>
      </p:sp>
      <p:sp>
        <p:nvSpPr>
          <p:cNvPr id="202" name="Google Shape;202;p9"/>
          <p:cNvSpPr/>
          <p:nvPr/>
        </p:nvSpPr>
        <p:spPr>
          <a:xfrm>
            <a:off x="75837" y="699698"/>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3" name="Google Shape;203;p9"/>
          <p:cNvSpPr txBox="1"/>
          <p:nvPr/>
        </p:nvSpPr>
        <p:spPr>
          <a:xfrm>
            <a:off x="109051" y="651572"/>
            <a:ext cx="1371243"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400">
                <a:solidFill>
                  <a:schemeClr val="lt1"/>
                </a:solidFill>
                <a:latin typeface="Times New Roman"/>
                <a:ea typeface="Times New Roman"/>
                <a:cs typeface="Times New Roman"/>
                <a:sym typeface="Times New Roman"/>
              </a:rPr>
              <a:t>Lecture</a:t>
            </a:r>
            <a:endParaRPr sz="2400">
              <a:solidFill>
                <a:schemeClr val="lt1"/>
              </a:solidFill>
              <a:latin typeface="Times New Roman"/>
              <a:ea typeface="Times New Roman"/>
              <a:cs typeface="Times New Roman"/>
              <a:sym typeface="Times New Roman"/>
            </a:endParaRPr>
          </a:p>
        </p:txBody>
      </p:sp>
      <p:sp>
        <p:nvSpPr>
          <p:cNvPr id="204" name="Google Shape;204;p9"/>
          <p:cNvSpPr txBox="1"/>
          <p:nvPr/>
        </p:nvSpPr>
        <p:spPr>
          <a:xfrm>
            <a:off x="294951" y="939770"/>
            <a:ext cx="966228"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4400">
                <a:solidFill>
                  <a:schemeClr val="lt1"/>
                </a:solidFill>
                <a:latin typeface="Times New Roman"/>
                <a:ea typeface="Times New Roman"/>
                <a:cs typeface="Times New Roman"/>
                <a:sym typeface="Times New Roman"/>
              </a:rPr>
              <a:t>02</a:t>
            </a:r>
            <a:endParaRPr b="1" sz="1200">
              <a:solidFill>
                <a:schemeClr val="lt1"/>
              </a:solidFill>
              <a:latin typeface="Times New Roman"/>
              <a:ea typeface="Times New Roman"/>
              <a:cs typeface="Times New Roman"/>
              <a:sym typeface="Times New Roman"/>
            </a:endParaRPr>
          </a:p>
        </p:txBody>
      </p:sp>
      <p:sp>
        <p:nvSpPr>
          <p:cNvPr id="205" name="Google Shape;205;p9"/>
          <p:cNvSpPr txBox="1"/>
          <p:nvPr/>
        </p:nvSpPr>
        <p:spPr>
          <a:xfrm>
            <a:off x="109051" y="2048318"/>
            <a:ext cx="11661840" cy="3477875"/>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u="sng">
                <a:solidFill>
                  <a:srgbClr val="2D3956"/>
                </a:solidFill>
                <a:latin typeface="Times New Roman"/>
                <a:ea typeface="Times New Roman"/>
                <a:cs typeface="Times New Roman"/>
                <a:sym typeface="Times New Roman"/>
              </a:rPr>
              <a:t>أولاً: أهمية الذكاء الاصطناعي في ابرام التصرفات القانونية:</a:t>
            </a:r>
            <a:endParaRPr/>
          </a:p>
          <a:p>
            <a:pPr indent="-342900" lvl="0" marL="342900" marR="0" rtl="1" algn="just">
              <a:spcBef>
                <a:spcPts val="0"/>
              </a:spcBef>
              <a:spcAft>
                <a:spcPts val="0"/>
              </a:spcAft>
              <a:buClr>
                <a:srgbClr val="2D3956"/>
              </a:buClr>
              <a:buSzPts val="2400"/>
              <a:buFont typeface="Times New Roman"/>
              <a:buChar char="-"/>
            </a:pPr>
            <a:r>
              <a:rPr b="1" lang="ar-EG" sz="2400">
                <a:solidFill>
                  <a:srgbClr val="2D3956"/>
                </a:solidFill>
                <a:latin typeface="Times New Roman"/>
                <a:ea typeface="Times New Roman"/>
                <a:cs typeface="Times New Roman"/>
                <a:sym typeface="Times New Roman"/>
              </a:rPr>
              <a:t>السؤال هنا: هـل يمكن اختراق هذا السـجل والتلاعب بما موجود فيه من معلومات؟ </a:t>
            </a:r>
            <a:r>
              <a:rPr lang="ar-EG" sz="2400">
                <a:solidFill>
                  <a:srgbClr val="2D3956"/>
                </a:solidFill>
                <a:latin typeface="Times New Roman"/>
                <a:ea typeface="Times New Roman"/>
                <a:cs typeface="Times New Roman"/>
                <a:sym typeface="Times New Roman"/>
              </a:rPr>
              <a:t>على الرغم من مخاطر اختراق أنظمة الذكاء الاصطناعي، </a:t>
            </a:r>
            <a:r>
              <a:rPr b="1" lang="ar-EG" sz="2400" u="sng">
                <a:solidFill>
                  <a:srgbClr val="2D3956"/>
                </a:solidFill>
                <a:latin typeface="Times New Roman"/>
                <a:ea typeface="Times New Roman"/>
                <a:cs typeface="Times New Roman"/>
                <a:sym typeface="Times New Roman"/>
              </a:rPr>
              <a:t>إلا أنه بالوقت نفسه من الصعب جداً حدوث ذلك الاختراق في هذه الحالة؛ ذلك بأن هذا السجل هو ليس بمثابة قاعـدة بيانات موحدة مركزية حتى يمكن اختراقها</a:t>
            </a:r>
            <a:r>
              <a:rPr lang="ar-EG" sz="2400">
                <a:solidFill>
                  <a:srgbClr val="2D3956"/>
                </a:solidFill>
                <a:latin typeface="Times New Roman"/>
                <a:ea typeface="Times New Roman"/>
                <a:cs typeface="Times New Roman"/>
                <a:sym typeface="Times New Roman"/>
              </a:rPr>
              <a:t>، بل هو قاعدة بيانات موزعة بين مجموعة الأفراد المشتركين فيها حول العالم، بمعنى أن كل فرد من الأفراد حول العالم يملك نسخة خاصة به من هذا السجل هو فقط من له الاطلاع عليها، وحتى يمكن اختراق أحد المعاملات الإلكترونية التي تتم داخل السـجل والتلاعب بها، لا بد من اختراق حسابات جميع الأفراد المشتركين في ذلك السجل في ذات الوقت، وهو أمر يصعب حدوثه؛ لأن المعاملة التي توثق بهذا السجل حتى تتم فإنها تمر على جميع المستخدمين لذلك السجل بهدف تأكيد المعاملة وتسجيلها بصورة دقيقة.</a:t>
            </a:r>
            <a:endParaRPr sz="2400">
              <a:solidFill>
                <a:srgbClr val="2D3956"/>
              </a:solidFill>
              <a:latin typeface="Times New Roman"/>
              <a:ea typeface="Times New Roman"/>
              <a:cs typeface="Times New Roman"/>
              <a:sym typeface="Times New Roman"/>
            </a:endParaRPr>
          </a:p>
        </p:txBody>
      </p:sp>
      <p:sp>
        <p:nvSpPr>
          <p:cNvPr id="206" name="Google Shape;206;p9"/>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000">
                <a:solidFill>
                  <a:schemeClr val="lt1"/>
                </a:solidFill>
                <a:latin typeface="Calibri"/>
                <a:ea typeface="Calibri"/>
                <a:cs typeface="Calibri"/>
                <a:sym typeface="Calibri"/>
              </a:rPr>
              <a:t>www.midocean.ae</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sp>
        <p:nvSpPr>
          <p:cNvPr id="211" name="Google Shape;211;p10"/>
          <p:cNvSpPr/>
          <p:nvPr/>
        </p:nvSpPr>
        <p:spPr>
          <a:xfrm>
            <a:off x="109050" y="1956000"/>
            <a:ext cx="11874403" cy="4370412"/>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12" name="Google Shape;212;p10"/>
          <p:cNvSpPr txBox="1"/>
          <p:nvPr/>
        </p:nvSpPr>
        <p:spPr>
          <a:xfrm>
            <a:off x="3205633" y="829860"/>
            <a:ext cx="5056395"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rgbClr val="00B0F0"/>
                </a:solidFill>
                <a:latin typeface="Times New Roman"/>
                <a:ea typeface="Times New Roman"/>
                <a:cs typeface="Times New Roman"/>
                <a:sym typeface="Times New Roman"/>
              </a:rPr>
              <a:t>1- أهمية الذكاء الاصطناعي: </a:t>
            </a:r>
            <a:endParaRPr b="1" sz="2800">
              <a:solidFill>
                <a:srgbClr val="00B0F0"/>
              </a:solidFill>
              <a:latin typeface="Times New Roman"/>
              <a:ea typeface="Times New Roman"/>
              <a:cs typeface="Times New Roman"/>
              <a:sym typeface="Times New Roman"/>
            </a:endParaRPr>
          </a:p>
        </p:txBody>
      </p:sp>
      <p:sp>
        <p:nvSpPr>
          <p:cNvPr id="213" name="Google Shape;213;p10"/>
          <p:cNvSpPr/>
          <p:nvPr/>
        </p:nvSpPr>
        <p:spPr>
          <a:xfrm>
            <a:off x="75837" y="699698"/>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14" name="Google Shape;214;p10"/>
          <p:cNvSpPr txBox="1"/>
          <p:nvPr/>
        </p:nvSpPr>
        <p:spPr>
          <a:xfrm>
            <a:off x="109051" y="651572"/>
            <a:ext cx="1371243"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400">
                <a:solidFill>
                  <a:schemeClr val="lt1"/>
                </a:solidFill>
                <a:latin typeface="Times New Roman"/>
                <a:ea typeface="Times New Roman"/>
                <a:cs typeface="Times New Roman"/>
                <a:sym typeface="Times New Roman"/>
              </a:rPr>
              <a:t>Lecture</a:t>
            </a:r>
            <a:endParaRPr sz="2400">
              <a:solidFill>
                <a:schemeClr val="lt1"/>
              </a:solidFill>
              <a:latin typeface="Times New Roman"/>
              <a:ea typeface="Times New Roman"/>
              <a:cs typeface="Times New Roman"/>
              <a:sym typeface="Times New Roman"/>
            </a:endParaRPr>
          </a:p>
        </p:txBody>
      </p:sp>
      <p:sp>
        <p:nvSpPr>
          <p:cNvPr id="215" name="Google Shape;215;p10"/>
          <p:cNvSpPr txBox="1"/>
          <p:nvPr/>
        </p:nvSpPr>
        <p:spPr>
          <a:xfrm>
            <a:off x="294951" y="939770"/>
            <a:ext cx="966228"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4400">
                <a:solidFill>
                  <a:schemeClr val="lt1"/>
                </a:solidFill>
                <a:latin typeface="Times New Roman"/>
                <a:ea typeface="Times New Roman"/>
                <a:cs typeface="Times New Roman"/>
                <a:sym typeface="Times New Roman"/>
              </a:rPr>
              <a:t>02</a:t>
            </a:r>
            <a:endParaRPr b="1" sz="1200">
              <a:solidFill>
                <a:schemeClr val="lt1"/>
              </a:solidFill>
              <a:latin typeface="Times New Roman"/>
              <a:ea typeface="Times New Roman"/>
              <a:cs typeface="Times New Roman"/>
              <a:sym typeface="Times New Roman"/>
            </a:endParaRPr>
          </a:p>
        </p:txBody>
      </p:sp>
      <p:sp>
        <p:nvSpPr>
          <p:cNvPr id="216" name="Google Shape;216;p10"/>
          <p:cNvSpPr txBox="1"/>
          <p:nvPr/>
        </p:nvSpPr>
        <p:spPr>
          <a:xfrm>
            <a:off x="109051" y="2048318"/>
            <a:ext cx="11661840" cy="3847207"/>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u="sng">
                <a:solidFill>
                  <a:srgbClr val="2D3956"/>
                </a:solidFill>
                <a:latin typeface="Times New Roman"/>
                <a:ea typeface="Times New Roman"/>
                <a:cs typeface="Times New Roman"/>
                <a:sym typeface="Times New Roman"/>
              </a:rPr>
              <a:t>أولاً: أهمية الذكاء الاصطناعي في ابرام التصرفات القانونية:</a:t>
            </a:r>
            <a:endParaRPr/>
          </a:p>
          <a:p>
            <a:pPr indent="0" lvl="0" marL="0" marR="0" rtl="1" algn="just">
              <a:spcBef>
                <a:spcPts val="0"/>
              </a:spcBef>
              <a:spcAft>
                <a:spcPts val="0"/>
              </a:spcAft>
              <a:buNone/>
            </a:pPr>
            <a:r>
              <a:rPr lang="ar-EG" sz="2400">
                <a:solidFill>
                  <a:srgbClr val="2D3956"/>
                </a:solidFill>
                <a:latin typeface="Times New Roman"/>
                <a:ea typeface="Times New Roman"/>
                <a:cs typeface="Times New Roman"/>
                <a:sym typeface="Times New Roman"/>
              </a:rPr>
              <a:t>- </a:t>
            </a:r>
            <a:r>
              <a:rPr b="1" lang="ar-EG" sz="2400">
                <a:solidFill>
                  <a:srgbClr val="2D3956"/>
                </a:solidFill>
                <a:latin typeface="Times New Roman"/>
                <a:ea typeface="Times New Roman"/>
                <a:cs typeface="Times New Roman"/>
                <a:sym typeface="Times New Roman"/>
              </a:rPr>
              <a:t>وهنا يبرز لدينا تساؤل آخر: ماهي وسائل حماية الذكاء الاصطناعي للتصرفات القانونية ؟ </a:t>
            </a:r>
            <a:r>
              <a:rPr lang="ar-EG" sz="2400">
                <a:solidFill>
                  <a:srgbClr val="2D3956"/>
                </a:solidFill>
                <a:latin typeface="Times New Roman"/>
                <a:ea typeface="Times New Roman"/>
                <a:cs typeface="Times New Roman"/>
                <a:sym typeface="Times New Roman"/>
              </a:rPr>
              <a:t>يمكن الإجابة عن ذلك بالقول: إن اعتماد نظام قانوني خاص لحماية التصرفات القانونية بشكل خاص يشكل وسيلة مهمة لتحقيق الانسجام مع البشر عند استخدامهم الذكاء الاصطناعي، </a:t>
            </a:r>
            <a:r>
              <a:rPr b="1" lang="ar-EG" sz="2400" u="sng">
                <a:solidFill>
                  <a:srgbClr val="2D3956"/>
                </a:solidFill>
                <a:latin typeface="Times New Roman"/>
                <a:ea typeface="Times New Roman"/>
                <a:cs typeface="Times New Roman"/>
                <a:sym typeface="Times New Roman"/>
              </a:rPr>
              <a:t>وهناك عدة وسائل يمكن من خلالها تحقيق الحماية الناجعة للتصرفات القانونية وهي:</a:t>
            </a:r>
            <a:endParaRPr/>
          </a:p>
          <a:p>
            <a:pPr indent="0" lvl="0" marL="0" marR="0" rtl="1" algn="just">
              <a:spcBef>
                <a:spcPts val="0"/>
              </a:spcBef>
              <a:spcAft>
                <a:spcPts val="0"/>
              </a:spcAft>
              <a:buNone/>
            </a:pPr>
            <a:r>
              <a:rPr b="1" lang="ar-EG" sz="2400" u="sng">
                <a:solidFill>
                  <a:srgbClr val="2D3956"/>
                </a:solidFill>
                <a:latin typeface="Times New Roman"/>
                <a:ea typeface="Times New Roman"/>
                <a:cs typeface="Times New Roman"/>
                <a:sym typeface="Times New Roman"/>
              </a:rPr>
              <a:t>1.السجل المفتوح: </a:t>
            </a:r>
            <a:r>
              <a:rPr lang="ar-EG" sz="2400">
                <a:solidFill>
                  <a:srgbClr val="2D3956"/>
                </a:solidFill>
                <a:latin typeface="Times New Roman"/>
                <a:ea typeface="Times New Roman"/>
                <a:cs typeface="Times New Roman"/>
                <a:sym typeface="Times New Roman"/>
              </a:rPr>
              <a:t>وتكون فيه جميع المعلومات الموجودة داخل تطبيق الذكاء الاصطناعي متاحة للكافة، إذ يرى جميع الأفراد الموجودين داخل السلسلة الواحد ممتلكات غيرهم، فمثلاً إذا كانت هذه السلسلة خاصة بتحويل أموال، فيستطيع كل من هو موجود بالسلسـلة رؤية أموال الآخرين، لكن دون معرفة هويتهم الحقيقية، وذلك لأن السلسلة تتيح للأفراد إمكانية استخدام أسماء غير أسمائهم الحقيقية تظهر لمستخدمي السلسلة الآخرين، كما ويعتبر السجل المفتوح أحد الروابط الرئيسية لتقنية البلوك تشين، ومن خلالها يمكن الربط بينها وبين وسائل وآليات هذه التقنية.</a:t>
            </a:r>
            <a:endParaRPr/>
          </a:p>
        </p:txBody>
      </p:sp>
      <p:sp>
        <p:nvSpPr>
          <p:cNvPr id="217" name="Google Shape;217;p10"/>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000">
                <a:solidFill>
                  <a:schemeClr val="lt1"/>
                </a:solidFill>
                <a:latin typeface="Calibri"/>
                <a:ea typeface="Calibri"/>
                <a:cs typeface="Calibri"/>
                <a:sym typeface="Calibri"/>
              </a:rPr>
              <a:t>www.midocean.ae</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11"/>
          <p:cNvSpPr/>
          <p:nvPr/>
        </p:nvSpPr>
        <p:spPr>
          <a:xfrm>
            <a:off x="109050" y="1956000"/>
            <a:ext cx="11874403" cy="4370412"/>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23" name="Google Shape;223;p11"/>
          <p:cNvSpPr txBox="1"/>
          <p:nvPr/>
        </p:nvSpPr>
        <p:spPr>
          <a:xfrm>
            <a:off x="3205633" y="829860"/>
            <a:ext cx="5056395"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rgbClr val="00B0F0"/>
                </a:solidFill>
                <a:latin typeface="Times New Roman"/>
                <a:ea typeface="Times New Roman"/>
                <a:cs typeface="Times New Roman"/>
                <a:sym typeface="Times New Roman"/>
              </a:rPr>
              <a:t>1- أهمية الذكاء الاصطناعي: </a:t>
            </a:r>
            <a:endParaRPr b="1" sz="2800">
              <a:solidFill>
                <a:srgbClr val="00B0F0"/>
              </a:solidFill>
              <a:latin typeface="Times New Roman"/>
              <a:ea typeface="Times New Roman"/>
              <a:cs typeface="Times New Roman"/>
              <a:sym typeface="Times New Roman"/>
            </a:endParaRPr>
          </a:p>
        </p:txBody>
      </p:sp>
      <p:sp>
        <p:nvSpPr>
          <p:cNvPr id="224" name="Google Shape;224;p11"/>
          <p:cNvSpPr/>
          <p:nvPr/>
        </p:nvSpPr>
        <p:spPr>
          <a:xfrm>
            <a:off x="75837" y="699698"/>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25" name="Google Shape;225;p11"/>
          <p:cNvSpPr txBox="1"/>
          <p:nvPr/>
        </p:nvSpPr>
        <p:spPr>
          <a:xfrm>
            <a:off x="109051" y="651572"/>
            <a:ext cx="1371243"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400">
                <a:solidFill>
                  <a:schemeClr val="lt1"/>
                </a:solidFill>
                <a:latin typeface="Times New Roman"/>
                <a:ea typeface="Times New Roman"/>
                <a:cs typeface="Times New Roman"/>
                <a:sym typeface="Times New Roman"/>
              </a:rPr>
              <a:t>Lecture</a:t>
            </a:r>
            <a:endParaRPr sz="2400">
              <a:solidFill>
                <a:schemeClr val="lt1"/>
              </a:solidFill>
              <a:latin typeface="Times New Roman"/>
              <a:ea typeface="Times New Roman"/>
              <a:cs typeface="Times New Roman"/>
              <a:sym typeface="Times New Roman"/>
            </a:endParaRPr>
          </a:p>
        </p:txBody>
      </p:sp>
      <p:sp>
        <p:nvSpPr>
          <p:cNvPr id="226" name="Google Shape;226;p11"/>
          <p:cNvSpPr txBox="1"/>
          <p:nvPr/>
        </p:nvSpPr>
        <p:spPr>
          <a:xfrm>
            <a:off x="294951" y="939770"/>
            <a:ext cx="966228"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4400">
                <a:solidFill>
                  <a:schemeClr val="lt1"/>
                </a:solidFill>
                <a:latin typeface="Times New Roman"/>
                <a:ea typeface="Times New Roman"/>
                <a:cs typeface="Times New Roman"/>
                <a:sym typeface="Times New Roman"/>
              </a:rPr>
              <a:t>02</a:t>
            </a:r>
            <a:endParaRPr b="1" sz="1200">
              <a:solidFill>
                <a:schemeClr val="lt1"/>
              </a:solidFill>
              <a:latin typeface="Times New Roman"/>
              <a:ea typeface="Times New Roman"/>
              <a:cs typeface="Times New Roman"/>
              <a:sym typeface="Times New Roman"/>
            </a:endParaRPr>
          </a:p>
        </p:txBody>
      </p:sp>
      <p:sp>
        <p:nvSpPr>
          <p:cNvPr id="227" name="Google Shape;227;p11"/>
          <p:cNvSpPr txBox="1"/>
          <p:nvPr/>
        </p:nvSpPr>
        <p:spPr>
          <a:xfrm>
            <a:off x="109051" y="2048318"/>
            <a:ext cx="11661840" cy="2739211"/>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u="sng">
                <a:solidFill>
                  <a:srgbClr val="2D3956"/>
                </a:solidFill>
                <a:latin typeface="Times New Roman"/>
                <a:ea typeface="Times New Roman"/>
                <a:cs typeface="Times New Roman"/>
                <a:sym typeface="Times New Roman"/>
              </a:rPr>
              <a:t>أولاً: أهمية الذكاء الاصطناعي في ابرام التصرفات القانونية:</a:t>
            </a:r>
            <a:endParaRPr/>
          </a:p>
          <a:p>
            <a:pPr indent="0" lvl="0" marL="0" marR="0" rtl="1" algn="just">
              <a:spcBef>
                <a:spcPts val="0"/>
              </a:spcBef>
              <a:spcAft>
                <a:spcPts val="0"/>
              </a:spcAft>
              <a:buNone/>
            </a:pPr>
            <a:r>
              <a:rPr b="1" lang="ar-EG" sz="2400" u="sng">
                <a:solidFill>
                  <a:srgbClr val="2D3956"/>
                </a:solidFill>
                <a:latin typeface="Times New Roman"/>
                <a:ea typeface="Times New Roman"/>
                <a:cs typeface="Times New Roman"/>
                <a:sym typeface="Times New Roman"/>
              </a:rPr>
              <a:t>2- قاعدة البيانات الموزعة: </a:t>
            </a:r>
            <a:r>
              <a:rPr b="1" lang="ar-EG" sz="2400">
                <a:solidFill>
                  <a:srgbClr val="2D3956"/>
                </a:solidFill>
                <a:latin typeface="Times New Roman"/>
                <a:ea typeface="Times New Roman"/>
                <a:cs typeface="Times New Roman"/>
                <a:sym typeface="Times New Roman"/>
              </a:rPr>
              <a:t>ا</a:t>
            </a:r>
            <a:r>
              <a:rPr lang="ar-EG" sz="2400">
                <a:solidFill>
                  <a:srgbClr val="2D3956"/>
                </a:solidFill>
                <a:latin typeface="Times New Roman"/>
                <a:ea typeface="Times New Roman"/>
                <a:cs typeface="Times New Roman"/>
                <a:sym typeface="Times New Roman"/>
              </a:rPr>
              <a:t>لغرض من هذه القاعدة هي القضاء على فكـرة المركزية، إذ لا توجد جهة واحدة أو خـادم أو جهاز واحـد يتحكم في (سلسلة الكتلة)، فهذه السلسلة موزعة بين جميع الأفراد المشتركين فيها حول العالم، حيث يكون لأي شخص في العالم القيام بتحميل السلسلة والاطلاع عليها والمشاركة فيها، وتعد هذه القاعدة أحدى أهم عناصر الأمان للسلسلة، فمثلاً إذا أراد أحد القراصنة التلاعـب بالسلسلة أو اختراقهـا، فلا بد عليـه أن يخترق جميـع الأفراد الموجودين فيها، وهو أمر مستبعد حدوثه بدرجة كبيرة. </a:t>
            </a:r>
            <a:endParaRPr sz="2400">
              <a:solidFill>
                <a:srgbClr val="2D3956"/>
              </a:solidFill>
              <a:latin typeface="Times New Roman"/>
              <a:ea typeface="Times New Roman"/>
              <a:cs typeface="Times New Roman"/>
              <a:sym typeface="Times New Roman"/>
            </a:endParaRPr>
          </a:p>
          <a:p>
            <a:pPr indent="0" lvl="0" marL="0" marR="0" rtl="1" algn="just">
              <a:spcBef>
                <a:spcPts val="0"/>
              </a:spcBef>
              <a:spcAft>
                <a:spcPts val="0"/>
              </a:spcAft>
              <a:buNone/>
            </a:pPr>
            <a:r>
              <a:t/>
            </a:r>
            <a:endParaRPr sz="2400">
              <a:solidFill>
                <a:srgbClr val="2D3956"/>
              </a:solidFill>
              <a:latin typeface="Times New Roman"/>
              <a:ea typeface="Times New Roman"/>
              <a:cs typeface="Times New Roman"/>
              <a:sym typeface="Times New Roman"/>
            </a:endParaRPr>
          </a:p>
        </p:txBody>
      </p:sp>
      <p:sp>
        <p:nvSpPr>
          <p:cNvPr id="228" name="Google Shape;228;p11"/>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000">
                <a:solidFill>
                  <a:schemeClr val="lt1"/>
                </a:solidFill>
                <a:latin typeface="Calibri"/>
                <a:ea typeface="Calibri"/>
                <a:cs typeface="Calibri"/>
                <a:sym typeface="Calibri"/>
              </a:rPr>
              <a:t>www.midocean.ae</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12"/>
          <p:cNvSpPr/>
          <p:nvPr/>
        </p:nvSpPr>
        <p:spPr>
          <a:xfrm>
            <a:off x="109050" y="1956000"/>
            <a:ext cx="11874403" cy="4370412"/>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34" name="Google Shape;234;p12"/>
          <p:cNvSpPr txBox="1"/>
          <p:nvPr/>
        </p:nvSpPr>
        <p:spPr>
          <a:xfrm>
            <a:off x="3205633" y="829860"/>
            <a:ext cx="5056395"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rgbClr val="00B0F0"/>
                </a:solidFill>
                <a:latin typeface="Times New Roman"/>
                <a:ea typeface="Times New Roman"/>
                <a:cs typeface="Times New Roman"/>
                <a:sym typeface="Times New Roman"/>
              </a:rPr>
              <a:t>1- أهمية الذكاء الاصطناعي: </a:t>
            </a:r>
            <a:endParaRPr b="1" sz="2800">
              <a:solidFill>
                <a:srgbClr val="00B0F0"/>
              </a:solidFill>
              <a:latin typeface="Times New Roman"/>
              <a:ea typeface="Times New Roman"/>
              <a:cs typeface="Times New Roman"/>
              <a:sym typeface="Times New Roman"/>
            </a:endParaRPr>
          </a:p>
        </p:txBody>
      </p:sp>
      <p:sp>
        <p:nvSpPr>
          <p:cNvPr id="235" name="Google Shape;235;p12"/>
          <p:cNvSpPr/>
          <p:nvPr/>
        </p:nvSpPr>
        <p:spPr>
          <a:xfrm>
            <a:off x="75837" y="699698"/>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36" name="Google Shape;236;p12"/>
          <p:cNvSpPr txBox="1"/>
          <p:nvPr/>
        </p:nvSpPr>
        <p:spPr>
          <a:xfrm>
            <a:off x="109051" y="651572"/>
            <a:ext cx="1371243"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400">
                <a:solidFill>
                  <a:schemeClr val="lt1"/>
                </a:solidFill>
                <a:latin typeface="Times New Roman"/>
                <a:ea typeface="Times New Roman"/>
                <a:cs typeface="Times New Roman"/>
                <a:sym typeface="Times New Roman"/>
              </a:rPr>
              <a:t>Lecture</a:t>
            </a:r>
            <a:endParaRPr sz="2400">
              <a:solidFill>
                <a:schemeClr val="lt1"/>
              </a:solidFill>
              <a:latin typeface="Times New Roman"/>
              <a:ea typeface="Times New Roman"/>
              <a:cs typeface="Times New Roman"/>
              <a:sym typeface="Times New Roman"/>
            </a:endParaRPr>
          </a:p>
        </p:txBody>
      </p:sp>
      <p:sp>
        <p:nvSpPr>
          <p:cNvPr id="237" name="Google Shape;237;p12"/>
          <p:cNvSpPr txBox="1"/>
          <p:nvPr/>
        </p:nvSpPr>
        <p:spPr>
          <a:xfrm>
            <a:off x="294951" y="939770"/>
            <a:ext cx="966228"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4400">
                <a:solidFill>
                  <a:schemeClr val="lt1"/>
                </a:solidFill>
                <a:latin typeface="Times New Roman"/>
                <a:ea typeface="Times New Roman"/>
                <a:cs typeface="Times New Roman"/>
                <a:sym typeface="Times New Roman"/>
              </a:rPr>
              <a:t>02</a:t>
            </a:r>
            <a:endParaRPr b="1" sz="1200">
              <a:solidFill>
                <a:schemeClr val="lt1"/>
              </a:solidFill>
              <a:latin typeface="Times New Roman"/>
              <a:ea typeface="Times New Roman"/>
              <a:cs typeface="Times New Roman"/>
              <a:sym typeface="Times New Roman"/>
            </a:endParaRPr>
          </a:p>
        </p:txBody>
      </p:sp>
      <p:sp>
        <p:nvSpPr>
          <p:cNvPr id="238" name="Google Shape;238;p12"/>
          <p:cNvSpPr txBox="1"/>
          <p:nvPr/>
        </p:nvSpPr>
        <p:spPr>
          <a:xfrm>
            <a:off x="109051" y="2048318"/>
            <a:ext cx="11661840" cy="3477875"/>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u="sng">
                <a:solidFill>
                  <a:srgbClr val="2D3956"/>
                </a:solidFill>
                <a:latin typeface="Times New Roman"/>
                <a:ea typeface="Times New Roman"/>
                <a:cs typeface="Times New Roman"/>
                <a:sym typeface="Times New Roman"/>
              </a:rPr>
              <a:t>أولاً: أهمية الذكاء الاصطناعي في ابرام التصرفات القانونية:</a:t>
            </a:r>
            <a:endParaRPr/>
          </a:p>
          <a:p>
            <a:pPr indent="0" lvl="0" marL="0" marR="0" rtl="1" algn="just">
              <a:spcBef>
                <a:spcPts val="0"/>
              </a:spcBef>
              <a:spcAft>
                <a:spcPts val="0"/>
              </a:spcAft>
              <a:buNone/>
            </a:pPr>
            <a:r>
              <a:rPr b="1" lang="ar-EG" sz="2400" u="sng">
                <a:solidFill>
                  <a:srgbClr val="2D3956"/>
                </a:solidFill>
                <a:latin typeface="Times New Roman"/>
                <a:ea typeface="Times New Roman"/>
                <a:cs typeface="Times New Roman"/>
                <a:sym typeface="Times New Roman"/>
              </a:rPr>
              <a:t>3- التوقيع الرقمـي: </a:t>
            </a:r>
            <a:endParaRPr/>
          </a:p>
          <a:p>
            <a:pPr indent="0" lvl="0" marL="0" marR="0" rtl="1" algn="just">
              <a:spcBef>
                <a:spcPts val="0"/>
              </a:spcBef>
              <a:spcAft>
                <a:spcPts val="0"/>
              </a:spcAft>
              <a:buNone/>
            </a:pPr>
            <a:r>
              <a:rPr lang="ar-EG" sz="2400">
                <a:solidFill>
                  <a:srgbClr val="2D3956"/>
                </a:solidFill>
                <a:latin typeface="Times New Roman"/>
                <a:ea typeface="Times New Roman"/>
                <a:cs typeface="Times New Roman"/>
                <a:sym typeface="Times New Roman"/>
              </a:rPr>
              <a:t>- هو عبارة عن كود متميز يتم إنتاجه عبر خوارزمية ذكية موجودة داخل برنامج سلسـلة الكتلة يطلق عليها (آلية الهاش)، وبمجرد الحصول عليه تتم المعاملة ويسمح بإدخالها في السلسلة ويتم  ضمها إلى غيرها من العمليات داخل الكتلة، مكونة في النهاية سلسلة الكتلة، وهو ما يجعل عملية قرصنة النظام أو اختراقه أمراً بالغ الصعوبة، وهوما يجعل تطبيق نظم الذكاء الاصطناعي من أهم وسائل حماية التصرفات القانونية، وبصورة خاصة ما يحتاج منها إلى التوثيق أو التسجيل لغرض إتمامها أو إثباتها، كسجلات التسجيل العقاري مثلاً، وهو الوسيلة القانونية التي تصبح بديلاً عن الأساليب التقليدية، </a:t>
            </a:r>
            <a:r>
              <a:rPr b="1" lang="ar-EG" sz="2400">
                <a:solidFill>
                  <a:srgbClr val="2D3956"/>
                </a:solidFill>
                <a:latin typeface="Times New Roman"/>
                <a:ea typeface="Times New Roman"/>
                <a:cs typeface="Times New Roman"/>
                <a:sym typeface="Times New Roman"/>
              </a:rPr>
              <a:t>وتبدو أهميتها على النحو الآتي:</a:t>
            </a:r>
            <a:endParaRPr/>
          </a:p>
          <a:p>
            <a:pPr indent="0" lvl="0" marL="0" marR="0" rtl="1" algn="just">
              <a:spcBef>
                <a:spcPts val="0"/>
              </a:spcBef>
              <a:spcAft>
                <a:spcPts val="0"/>
              </a:spcAft>
              <a:buNone/>
            </a:pPr>
            <a:r>
              <a:t/>
            </a:r>
            <a:endParaRPr sz="2400">
              <a:solidFill>
                <a:srgbClr val="2D3956"/>
              </a:solidFill>
              <a:latin typeface="Times New Roman"/>
              <a:ea typeface="Times New Roman"/>
              <a:cs typeface="Times New Roman"/>
              <a:sym typeface="Times New Roman"/>
            </a:endParaRPr>
          </a:p>
        </p:txBody>
      </p:sp>
      <p:sp>
        <p:nvSpPr>
          <p:cNvPr id="239" name="Google Shape;239;p12"/>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000">
                <a:solidFill>
                  <a:schemeClr val="lt1"/>
                </a:solidFill>
                <a:latin typeface="Calibri"/>
                <a:ea typeface="Calibri"/>
                <a:cs typeface="Calibri"/>
                <a:sym typeface="Calibri"/>
              </a:rPr>
              <a:t>www.midocean.ae</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13"/>
          <p:cNvSpPr/>
          <p:nvPr/>
        </p:nvSpPr>
        <p:spPr>
          <a:xfrm>
            <a:off x="109050" y="1956000"/>
            <a:ext cx="11874403" cy="4370412"/>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45" name="Google Shape;245;p13"/>
          <p:cNvSpPr txBox="1"/>
          <p:nvPr/>
        </p:nvSpPr>
        <p:spPr>
          <a:xfrm>
            <a:off x="3205633" y="829860"/>
            <a:ext cx="5056395"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rgbClr val="00B0F0"/>
                </a:solidFill>
                <a:latin typeface="Times New Roman"/>
                <a:ea typeface="Times New Roman"/>
                <a:cs typeface="Times New Roman"/>
                <a:sym typeface="Times New Roman"/>
              </a:rPr>
              <a:t>1- أهمية الذكاء الاصطناعي: </a:t>
            </a:r>
            <a:endParaRPr b="1" sz="2800">
              <a:solidFill>
                <a:srgbClr val="00B0F0"/>
              </a:solidFill>
              <a:latin typeface="Times New Roman"/>
              <a:ea typeface="Times New Roman"/>
              <a:cs typeface="Times New Roman"/>
              <a:sym typeface="Times New Roman"/>
            </a:endParaRPr>
          </a:p>
        </p:txBody>
      </p:sp>
      <p:sp>
        <p:nvSpPr>
          <p:cNvPr id="246" name="Google Shape;246;p13"/>
          <p:cNvSpPr/>
          <p:nvPr/>
        </p:nvSpPr>
        <p:spPr>
          <a:xfrm>
            <a:off x="75837" y="699698"/>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47" name="Google Shape;247;p13"/>
          <p:cNvSpPr txBox="1"/>
          <p:nvPr/>
        </p:nvSpPr>
        <p:spPr>
          <a:xfrm>
            <a:off x="109051" y="651572"/>
            <a:ext cx="1371243"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400">
                <a:solidFill>
                  <a:schemeClr val="lt1"/>
                </a:solidFill>
                <a:latin typeface="Times New Roman"/>
                <a:ea typeface="Times New Roman"/>
                <a:cs typeface="Times New Roman"/>
                <a:sym typeface="Times New Roman"/>
              </a:rPr>
              <a:t>Lecture</a:t>
            </a:r>
            <a:endParaRPr sz="2400">
              <a:solidFill>
                <a:schemeClr val="lt1"/>
              </a:solidFill>
              <a:latin typeface="Times New Roman"/>
              <a:ea typeface="Times New Roman"/>
              <a:cs typeface="Times New Roman"/>
              <a:sym typeface="Times New Roman"/>
            </a:endParaRPr>
          </a:p>
        </p:txBody>
      </p:sp>
      <p:sp>
        <p:nvSpPr>
          <p:cNvPr id="248" name="Google Shape;248;p13"/>
          <p:cNvSpPr txBox="1"/>
          <p:nvPr/>
        </p:nvSpPr>
        <p:spPr>
          <a:xfrm>
            <a:off x="294951" y="939770"/>
            <a:ext cx="966228"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4400">
                <a:solidFill>
                  <a:schemeClr val="lt1"/>
                </a:solidFill>
                <a:latin typeface="Times New Roman"/>
                <a:ea typeface="Times New Roman"/>
                <a:cs typeface="Times New Roman"/>
                <a:sym typeface="Times New Roman"/>
              </a:rPr>
              <a:t>02</a:t>
            </a:r>
            <a:endParaRPr b="1" sz="1200">
              <a:solidFill>
                <a:schemeClr val="lt1"/>
              </a:solidFill>
              <a:latin typeface="Times New Roman"/>
              <a:ea typeface="Times New Roman"/>
              <a:cs typeface="Times New Roman"/>
              <a:sym typeface="Times New Roman"/>
            </a:endParaRPr>
          </a:p>
        </p:txBody>
      </p:sp>
      <p:sp>
        <p:nvSpPr>
          <p:cNvPr id="249" name="Google Shape;249;p13"/>
          <p:cNvSpPr txBox="1"/>
          <p:nvPr/>
        </p:nvSpPr>
        <p:spPr>
          <a:xfrm>
            <a:off x="109051" y="2048318"/>
            <a:ext cx="11661840" cy="3108543"/>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u="sng">
                <a:solidFill>
                  <a:srgbClr val="2D3956"/>
                </a:solidFill>
                <a:latin typeface="Times New Roman"/>
                <a:ea typeface="Times New Roman"/>
                <a:cs typeface="Times New Roman"/>
                <a:sym typeface="Times New Roman"/>
              </a:rPr>
              <a:t>أولاً: أهمية الذكاء الاصطناعي في ابرام التصرفات القانونية:</a:t>
            </a:r>
            <a:endParaRPr/>
          </a:p>
          <a:p>
            <a:pPr indent="0" lvl="0" marL="0" marR="0" rtl="1" algn="just">
              <a:spcBef>
                <a:spcPts val="0"/>
              </a:spcBef>
              <a:spcAft>
                <a:spcPts val="0"/>
              </a:spcAft>
              <a:buNone/>
            </a:pPr>
            <a:r>
              <a:rPr b="1" lang="ar-EG" sz="2400">
                <a:solidFill>
                  <a:srgbClr val="2D3956"/>
                </a:solidFill>
                <a:latin typeface="Times New Roman"/>
                <a:ea typeface="Times New Roman"/>
                <a:cs typeface="Times New Roman"/>
                <a:sym typeface="Times New Roman"/>
              </a:rPr>
              <a:t>1- نقـل أصـل الملفات: </a:t>
            </a:r>
            <a:endParaRPr/>
          </a:p>
          <a:p>
            <a:pPr indent="0" lvl="0" marL="0" marR="0" rtl="1" algn="just">
              <a:spcBef>
                <a:spcPts val="0"/>
              </a:spcBef>
              <a:spcAft>
                <a:spcPts val="0"/>
              </a:spcAft>
              <a:buNone/>
            </a:pPr>
            <a:r>
              <a:rPr lang="ar-EG" sz="2400">
                <a:solidFill>
                  <a:srgbClr val="2D3956"/>
                </a:solidFill>
                <a:latin typeface="Times New Roman"/>
                <a:ea typeface="Times New Roman"/>
                <a:cs typeface="Times New Roman"/>
                <a:sym typeface="Times New Roman"/>
              </a:rPr>
              <a:t>- ويتم ذلك عبر استخدام النظم الذكية التي تتولى مهمة نقل أصل الشيء من طرف إلى الطرف الآخر عبر شبكة الإنترنت، فما يحدث دائما هو نقل نسخة من الملف وليس نقل الملف ذاته من الأصل، وهذا يعني إنه عند إرسـال إيميل أو ملف عبر الإنترنت، فما يحدث هو إرسال فقط نسخة ومن الملف أو المعلومات الموجودة عند المرسل إلى الطرف المرسل إليه، مـع احتفاظ الطرف الأول بالأصل، وهو أمر مغاير لما يحـدث عند محاولة نقل أصل الشـيء المادي، كالعقارات والمنقولات، والحصول على حقوق الملكية الفكرية وبراءات الاختراع، فلا تبقى نسخة منها عند نقلها.</a:t>
            </a:r>
            <a:endParaRPr/>
          </a:p>
          <a:p>
            <a:pPr indent="0" lvl="0" marL="0" marR="0" rtl="1" algn="just">
              <a:spcBef>
                <a:spcPts val="0"/>
              </a:spcBef>
              <a:spcAft>
                <a:spcPts val="0"/>
              </a:spcAft>
              <a:buNone/>
            </a:pPr>
            <a:r>
              <a:t/>
            </a:r>
            <a:endParaRPr sz="2400">
              <a:solidFill>
                <a:srgbClr val="2D3956"/>
              </a:solidFill>
              <a:latin typeface="Times New Roman"/>
              <a:ea typeface="Times New Roman"/>
              <a:cs typeface="Times New Roman"/>
              <a:sym typeface="Times New Roman"/>
            </a:endParaRPr>
          </a:p>
        </p:txBody>
      </p:sp>
      <p:sp>
        <p:nvSpPr>
          <p:cNvPr id="250" name="Google Shape;250;p13"/>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000">
                <a:solidFill>
                  <a:schemeClr val="lt1"/>
                </a:solidFill>
                <a:latin typeface="Calibri"/>
                <a:ea typeface="Calibri"/>
                <a:cs typeface="Calibri"/>
                <a:sym typeface="Calibri"/>
              </a:rPr>
              <a:t>www.midocean.ae</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14"/>
          <p:cNvSpPr/>
          <p:nvPr/>
        </p:nvSpPr>
        <p:spPr>
          <a:xfrm>
            <a:off x="109050" y="1956000"/>
            <a:ext cx="11874403" cy="4370412"/>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56" name="Google Shape;256;p14"/>
          <p:cNvSpPr txBox="1"/>
          <p:nvPr/>
        </p:nvSpPr>
        <p:spPr>
          <a:xfrm>
            <a:off x="3205633" y="829860"/>
            <a:ext cx="5056395"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rgbClr val="00B0F0"/>
                </a:solidFill>
                <a:latin typeface="Times New Roman"/>
                <a:ea typeface="Times New Roman"/>
                <a:cs typeface="Times New Roman"/>
                <a:sym typeface="Times New Roman"/>
              </a:rPr>
              <a:t>1- أهمية الذكاء الاصطناعي: </a:t>
            </a:r>
            <a:endParaRPr b="1" sz="2800">
              <a:solidFill>
                <a:srgbClr val="00B0F0"/>
              </a:solidFill>
              <a:latin typeface="Times New Roman"/>
              <a:ea typeface="Times New Roman"/>
              <a:cs typeface="Times New Roman"/>
              <a:sym typeface="Times New Roman"/>
            </a:endParaRPr>
          </a:p>
        </p:txBody>
      </p:sp>
      <p:sp>
        <p:nvSpPr>
          <p:cNvPr id="257" name="Google Shape;257;p14"/>
          <p:cNvSpPr/>
          <p:nvPr/>
        </p:nvSpPr>
        <p:spPr>
          <a:xfrm>
            <a:off x="75837" y="699698"/>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58" name="Google Shape;258;p14"/>
          <p:cNvSpPr txBox="1"/>
          <p:nvPr/>
        </p:nvSpPr>
        <p:spPr>
          <a:xfrm>
            <a:off x="109051" y="651572"/>
            <a:ext cx="1371243"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400">
                <a:solidFill>
                  <a:schemeClr val="lt1"/>
                </a:solidFill>
                <a:latin typeface="Times New Roman"/>
                <a:ea typeface="Times New Roman"/>
                <a:cs typeface="Times New Roman"/>
                <a:sym typeface="Times New Roman"/>
              </a:rPr>
              <a:t>Lecture</a:t>
            </a:r>
            <a:endParaRPr sz="2400">
              <a:solidFill>
                <a:schemeClr val="lt1"/>
              </a:solidFill>
              <a:latin typeface="Times New Roman"/>
              <a:ea typeface="Times New Roman"/>
              <a:cs typeface="Times New Roman"/>
              <a:sym typeface="Times New Roman"/>
            </a:endParaRPr>
          </a:p>
        </p:txBody>
      </p:sp>
      <p:sp>
        <p:nvSpPr>
          <p:cNvPr id="259" name="Google Shape;259;p14"/>
          <p:cNvSpPr txBox="1"/>
          <p:nvPr/>
        </p:nvSpPr>
        <p:spPr>
          <a:xfrm>
            <a:off x="294951" y="939770"/>
            <a:ext cx="966228"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4400">
                <a:solidFill>
                  <a:schemeClr val="lt1"/>
                </a:solidFill>
                <a:latin typeface="Times New Roman"/>
                <a:ea typeface="Times New Roman"/>
                <a:cs typeface="Times New Roman"/>
                <a:sym typeface="Times New Roman"/>
              </a:rPr>
              <a:t>02</a:t>
            </a:r>
            <a:endParaRPr b="1" sz="1200">
              <a:solidFill>
                <a:schemeClr val="lt1"/>
              </a:solidFill>
              <a:latin typeface="Times New Roman"/>
              <a:ea typeface="Times New Roman"/>
              <a:cs typeface="Times New Roman"/>
              <a:sym typeface="Times New Roman"/>
            </a:endParaRPr>
          </a:p>
        </p:txBody>
      </p:sp>
      <p:sp>
        <p:nvSpPr>
          <p:cNvPr id="260" name="Google Shape;260;p14"/>
          <p:cNvSpPr txBox="1"/>
          <p:nvPr/>
        </p:nvSpPr>
        <p:spPr>
          <a:xfrm>
            <a:off x="109051" y="2048318"/>
            <a:ext cx="11661840" cy="3477875"/>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u="sng">
                <a:solidFill>
                  <a:srgbClr val="2D3956"/>
                </a:solidFill>
                <a:latin typeface="Times New Roman"/>
                <a:ea typeface="Times New Roman"/>
                <a:cs typeface="Times New Roman"/>
                <a:sym typeface="Times New Roman"/>
              </a:rPr>
              <a:t>أولاً: أهمية الذكاء الاصطناعي في ابرام التصرفات القانونية:</a:t>
            </a:r>
            <a:endParaRPr/>
          </a:p>
          <a:p>
            <a:pPr indent="0" lvl="0" marL="0" marR="0" rtl="1" algn="just">
              <a:spcBef>
                <a:spcPts val="0"/>
              </a:spcBef>
              <a:spcAft>
                <a:spcPts val="0"/>
              </a:spcAft>
              <a:buNone/>
            </a:pPr>
            <a:r>
              <a:rPr b="1" lang="ar-EG" sz="2400">
                <a:solidFill>
                  <a:srgbClr val="2D3956"/>
                </a:solidFill>
                <a:latin typeface="Times New Roman"/>
                <a:ea typeface="Times New Roman"/>
                <a:cs typeface="Times New Roman"/>
                <a:sym typeface="Times New Roman"/>
              </a:rPr>
              <a:t>2- حماية المعاملـة مـن التلاعب: </a:t>
            </a:r>
            <a:endParaRPr/>
          </a:p>
          <a:p>
            <a:pPr indent="0" lvl="0" marL="0" marR="0" rtl="1" algn="just">
              <a:spcBef>
                <a:spcPts val="0"/>
              </a:spcBef>
              <a:spcAft>
                <a:spcPts val="0"/>
              </a:spcAft>
              <a:buNone/>
            </a:pPr>
            <a:r>
              <a:rPr lang="ar-EG" sz="2400">
                <a:solidFill>
                  <a:srgbClr val="2D3956"/>
                </a:solidFill>
                <a:latin typeface="Times New Roman"/>
                <a:ea typeface="Times New Roman"/>
                <a:cs typeface="Times New Roman"/>
                <a:sym typeface="Times New Roman"/>
              </a:rPr>
              <a:t>يتميز تطبيق الذكاء الاصطناعـي بخاصية مهمة، وهـي التأكد من عدم الغش أو التدليس أثنـاء تنفيذ المعاملات العقارية التي يتـم إجراؤها عبر تطبيقات الذكاء، وعدم التلاعب بالمعاملات بعد إتمامها، وينطبق ذلك على العديد من الأنشطة اليومية، مثل عمليات نقل الأموال والطرود والشحنات والحاويات، وعمليات تسجيل العقود والممتلكات، وشحن البضائع، والتأكد من خط سـير المركبات والمواصلات، وإجراء المعاملات الحكومية، إذ يمنع تطبيق الذكاء الاصطناعي قرصنة المعاملات العقارية التي تتسبب في الإضرار بثروات الدولـة، أو الإخلال بمبدأ تكافؤ الفرص مما يساعد في القضاء على الفساد بصورة كبيرة.</a:t>
            </a:r>
            <a:endParaRPr/>
          </a:p>
          <a:p>
            <a:pPr indent="0" lvl="0" marL="0" marR="0" rtl="1" algn="just">
              <a:spcBef>
                <a:spcPts val="0"/>
              </a:spcBef>
              <a:spcAft>
                <a:spcPts val="0"/>
              </a:spcAft>
              <a:buNone/>
            </a:pPr>
            <a:r>
              <a:t/>
            </a:r>
            <a:endParaRPr sz="2400">
              <a:solidFill>
                <a:srgbClr val="2D3956"/>
              </a:solidFill>
              <a:latin typeface="Times New Roman"/>
              <a:ea typeface="Times New Roman"/>
              <a:cs typeface="Times New Roman"/>
              <a:sym typeface="Times New Roman"/>
            </a:endParaRPr>
          </a:p>
        </p:txBody>
      </p:sp>
      <p:sp>
        <p:nvSpPr>
          <p:cNvPr id="261" name="Google Shape;261;p14"/>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000">
                <a:solidFill>
                  <a:schemeClr val="lt1"/>
                </a:solidFill>
                <a:latin typeface="Calibri"/>
                <a:ea typeface="Calibri"/>
                <a:cs typeface="Calibri"/>
                <a:sym typeface="Calibri"/>
              </a:rPr>
              <a:t>www.midocean.ae</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15"/>
          <p:cNvSpPr/>
          <p:nvPr/>
        </p:nvSpPr>
        <p:spPr>
          <a:xfrm>
            <a:off x="109050" y="1956000"/>
            <a:ext cx="11874403" cy="4370412"/>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67" name="Google Shape;267;p15"/>
          <p:cNvSpPr txBox="1"/>
          <p:nvPr/>
        </p:nvSpPr>
        <p:spPr>
          <a:xfrm>
            <a:off x="3205633" y="829860"/>
            <a:ext cx="5056395"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rgbClr val="00B0F0"/>
                </a:solidFill>
                <a:latin typeface="Times New Roman"/>
                <a:ea typeface="Times New Roman"/>
                <a:cs typeface="Times New Roman"/>
                <a:sym typeface="Times New Roman"/>
              </a:rPr>
              <a:t>1- أهمية الذكاء الاصطناعي: </a:t>
            </a:r>
            <a:endParaRPr b="1" sz="2800">
              <a:solidFill>
                <a:srgbClr val="00B0F0"/>
              </a:solidFill>
              <a:latin typeface="Times New Roman"/>
              <a:ea typeface="Times New Roman"/>
              <a:cs typeface="Times New Roman"/>
              <a:sym typeface="Times New Roman"/>
            </a:endParaRPr>
          </a:p>
        </p:txBody>
      </p:sp>
      <p:sp>
        <p:nvSpPr>
          <p:cNvPr id="268" name="Google Shape;268;p15"/>
          <p:cNvSpPr/>
          <p:nvPr/>
        </p:nvSpPr>
        <p:spPr>
          <a:xfrm>
            <a:off x="75837" y="699698"/>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69" name="Google Shape;269;p15"/>
          <p:cNvSpPr txBox="1"/>
          <p:nvPr/>
        </p:nvSpPr>
        <p:spPr>
          <a:xfrm>
            <a:off x="109051" y="651572"/>
            <a:ext cx="1371243"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400">
                <a:solidFill>
                  <a:schemeClr val="lt1"/>
                </a:solidFill>
                <a:latin typeface="Times New Roman"/>
                <a:ea typeface="Times New Roman"/>
                <a:cs typeface="Times New Roman"/>
                <a:sym typeface="Times New Roman"/>
              </a:rPr>
              <a:t>Lecture</a:t>
            </a:r>
            <a:endParaRPr sz="2400">
              <a:solidFill>
                <a:schemeClr val="lt1"/>
              </a:solidFill>
              <a:latin typeface="Times New Roman"/>
              <a:ea typeface="Times New Roman"/>
              <a:cs typeface="Times New Roman"/>
              <a:sym typeface="Times New Roman"/>
            </a:endParaRPr>
          </a:p>
        </p:txBody>
      </p:sp>
      <p:sp>
        <p:nvSpPr>
          <p:cNvPr id="270" name="Google Shape;270;p15"/>
          <p:cNvSpPr txBox="1"/>
          <p:nvPr/>
        </p:nvSpPr>
        <p:spPr>
          <a:xfrm>
            <a:off x="294951" y="939770"/>
            <a:ext cx="966228"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4400">
                <a:solidFill>
                  <a:schemeClr val="lt1"/>
                </a:solidFill>
                <a:latin typeface="Times New Roman"/>
                <a:ea typeface="Times New Roman"/>
                <a:cs typeface="Times New Roman"/>
                <a:sym typeface="Times New Roman"/>
              </a:rPr>
              <a:t>02</a:t>
            </a:r>
            <a:endParaRPr b="1" sz="1200">
              <a:solidFill>
                <a:schemeClr val="lt1"/>
              </a:solidFill>
              <a:latin typeface="Times New Roman"/>
              <a:ea typeface="Times New Roman"/>
              <a:cs typeface="Times New Roman"/>
              <a:sym typeface="Times New Roman"/>
            </a:endParaRPr>
          </a:p>
        </p:txBody>
      </p:sp>
      <p:sp>
        <p:nvSpPr>
          <p:cNvPr id="271" name="Google Shape;271;p15"/>
          <p:cNvSpPr txBox="1"/>
          <p:nvPr/>
        </p:nvSpPr>
        <p:spPr>
          <a:xfrm>
            <a:off x="109051" y="2048318"/>
            <a:ext cx="11661840" cy="3108543"/>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u="sng">
                <a:solidFill>
                  <a:srgbClr val="2D3956"/>
                </a:solidFill>
                <a:latin typeface="Times New Roman"/>
                <a:ea typeface="Times New Roman"/>
                <a:cs typeface="Times New Roman"/>
                <a:sym typeface="Times New Roman"/>
              </a:rPr>
              <a:t>أولاً: أهمية الذكاء الاصطناعي في ابرام التصرفات القانونية:</a:t>
            </a:r>
            <a:endParaRPr/>
          </a:p>
          <a:p>
            <a:pPr indent="0" lvl="0" marL="0" marR="0" rtl="1" algn="just">
              <a:spcBef>
                <a:spcPts val="0"/>
              </a:spcBef>
              <a:spcAft>
                <a:spcPts val="0"/>
              </a:spcAft>
              <a:buNone/>
            </a:pPr>
            <a:r>
              <a:rPr b="1" lang="ar-EG" sz="2400">
                <a:solidFill>
                  <a:srgbClr val="2D3956"/>
                </a:solidFill>
                <a:latin typeface="Times New Roman"/>
                <a:ea typeface="Times New Roman"/>
                <a:cs typeface="Times New Roman"/>
                <a:sym typeface="Times New Roman"/>
              </a:rPr>
              <a:t>والسؤال هنا: ما هي آليات حماية التصرفات القانونية التي تتم عبر تطبيق الذكاء الاصطناعي؟ هنالك عدة آليات يتم من خلالها حماية تطبيقات الذكاء الاصطناعي للتصرفات الثانوية من أهمها ما يأتي: </a:t>
            </a:r>
            <a:endParaRPr/>
          </a:p>
          <a:p>
            <a:pPr indent="0" lvl="0" marL="0" marR="0" rtl="1" algn="just">
              <a:spcBef>
                <a:spcPts val="0"/>
              </a:spcBef>
              <a:spcAft>
                <a:spcPts val="0"/>
              </a:spcAft>
              <a:buNone/>
            </a:pPr>
            <a:r>
              <a:rPr b="1" lang="ar-EG" sz="2400">
                <a:solidFill>
                  <a:srgbClr val="2D3956"/>
                </a:solidFill>
                <a:latin typeface="Times New Roman"/>
                <a:ea typeface="Times New Roman"/>
                <a:cs typeface="Times New Roman"/>
                <a:sym typeface="Times New Roman"/>
              </a:rPr>
              <a:t>1- تسجيل الممتلكات:  </a:t>
            </a:r>
            <a:endParaRPr b="1" sz="2400">
              <a:solidFill>
                <a:srgbClr val="2D3956"/>
              </a:solidFill>
              <a:latin typeface="Times New Roman"/>
              <a:ea typeface="Times New Roman"/>
              <a:cs typeface="Times New Roman"/>
              <a:sym typeface="Times New Roman"/>
            </a:endParaRPr>
          </a:p>
          <a:p>
            <a:pPr indent="0" lvl="0" marL="0" marR="0" rtl="1" algn="just">
              <a:spcBef>
                <a:spcPts val="0"/>
              </a:spcBef>
              <a:spcAft>
                <a:spcPts val="0"/>
              </a:spcAft>
              <a:buNone/>
            </a:pPr>
            <a:r>
              <a:rPr lang="ar-EG" sz="2400">
                <a:solidFill>
                  <a:srgbClr val="2D3956"/>
                </a:solidFill>
                <a:latin typeface="Times New Roman"/>
                <a:ea typeface="Times New Roman"/>
                <a:cs typeface="Times New Roman"/>
                <a:sym typeface="Times New Roman"/>
              </a:rPr>
              <a:t>من الخدمات التي تقدمها تقنيات الذكاء الاصطناعي، إنها تمكن الأفراد من تسجيل ممتلكاتهم مهما كانت طبيعتها سواء أكانت هذه الممتلكات من عقارات أو سيارات أم أراضي أم مجوهـرات أم براءات اختراع شـخصية وحقوق الملكية الفكرية وغير ذلك من أشـياء مادية وذهنية. </a:t>
            </a:r>
            <a:endParaRPr/>
          </a:p>
          <a:p>
            <a:pPr indent="0" lvl="0" marL="0" marR="0" rtl="1" algn="just">
              <a:spcBef>
                <a:spcPts val="0"/>
              </a:spcBef>
              <a:spcAft>
                <a:spcPts val="0"/>
              </a:spcAft>
              <a:buNone/>
            </a:pPr>
            <a:r>
              <a:t/>
            </a:r>
            <a:endParaRPr sz="2400">
              <a:solidFill>
                <a:srgbClr val="2D3956"/>
              </a:solidFill>
              <a:latin typeface="Times New Roman"/>
              <a:ea typeface="Times New Roman"/>
              <a:cs typeface="Times New Roman"/>
              <a:sym typeface="Times New Roman"/>
            </a:endParaRPr>
          </a:p>
        </p:txBody>
      </p:sp>
      <p:sp>
        <p:nvSpPr>
          <p:cNvPr id="272" name="Google Shape;272;p15"/>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000">
                <a:solidFill>
                  <a:schemeClr val="lt1"/>
                </a:solidFill>
                <a:latin typeface="Calibri"/>
                <a:ea typeface="Calibri"/>
                <a:cs typeface="Calibri"/>
                <a:sym typeface="Calibri"/>
              </a:rPr>
              <a:t>www.midocean.ae</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16"/>
          <p:cNvSpPr/>
          <p:nvPr/>
        </p:nvSpPr>
        <p:spPr>
          <a:xfrm>
            <a:off x="109050" y="1956000"/>
            <a:ext cx="11874403" cy="4370412"/>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78" name="Google Shape;278;p16"/>
          <p:cNvSpPr txBox="1"/>
          <p:nvPr/>
        </p:nvSpPr>
        <p:spPr>
          <a:xfrm>
            <a:off x="3205633" y="829860"/>
            <a:ext cx="5056395"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rgbClr val="00B0F0"/>
                </a:solidFill>
                <a:latin typeface="Times New Roman"/>
                <a:ea typeface="Times New Roman"/>
                <a:cs typeface="Times New Roman"/>
                <a:sym typeface="Times New Roman"/>
              </a:rPr>
              <a:t>1- أهمية الذكاء الاصطناعي: </a:t>
            </a:r>
            <a:endParaRPr b="1" sz="2800">
              <a:solidFill>
                <a:srgbClr val="00B0F0"/>
              </a:solidFill>
              <a:latin typeface="Times New Roman"/>
              <a:ea typeface="Times New Roman"/>
              <a:cs typeface="Times New Roman"/>
              <a:sym typeface="Times New Roman"/>
            </a:endParaRPr>
          </a:p>
        </p:txBody>
      </p:sp>
      <p:sp>
        <p:nvSpPr>
          <p:cNvPr id="279" name="Google Shape;279;p16"/>
          <p:cNvSpPr/>
          <p:nvPr/>
        </p:nvSpPr>
        <p:spPr>
          <a:xfrm>
            <a:off x="75837" y="699698"/>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80" name="Google Shape;280;p16"/>
          <p:cNvSpPr txBox="1"/>
          <p:nvPr/>
        </p:nvSpPr>
        <p:spPr>
          <a:xfrm>
            <a:off x="109051" y="651572"/>
            <a:ext cx="1371243"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400">
                <a:solidFill>
                  <a:schemeClr val="lt1"/>
                </a:solidFill>
                <a:latin typeface="Times New Roman"/>
                <a:ea typeface="Times New Roman"/>
                <a:cs typeface="Times New Roman"/>
                <a:sym typeface="Times New Roman"/>
              </a:rPr>
              <a:t>Lecture</a:t>
            </a:r>
            <a:endParaRPr sz="2400">
              <a:solidFill>
                <a:schemeClr val="lt1"/>
              </a:solidFill>
              <a:latin typeface="Times New Roman"/>
              <a:ea typeface="Times New Roman"/>
              <a:cs typeface="Times New Roman"/>
              <a:sym typeface="Times New Roman"/>
            </a:endParaRPr>
          </a:p>
        </p:txBody>
      </p:sp>
      <p:sp>
        <p:nvSpPr>
          <p:cNvPr id="281" name="Google Shape;281;p16"/>
          <p:cNvSpPr txBox="1"/>
          <p:nvPr/>
        </p:nvSpPr>
        <p:spPr>
          <a:xfrm>
            <a:off x="294951" y="939770"/>
            <a:ext cx="966228"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4400">
                <a:solidFill>
                  <a:schemeClr val="lt1"/>
                </a:solidFill>
                <a:latin typeface="Times New Roman"/>
                <a:ea typeface="Times New Roman"/>
                <a:cs typeface="Times New Roman"/>
                <a:sym typeface="Times New Roman"/>
              </a:rPr>
              <a:t>02</a:t>
            </a:r>
            <a:endParaRPr b="1" sz="1200">
              <a:solidFill>
                <a:schemeClr val="lt1"/>
              </a:solidFill>
              <a:latin typeface="Times New Roman"/>
              <a:ea typeface="Times New Roman"/>
              <a:cs typeface="Times New Roman"/>
              <a:sym typeface="Times New Roman"/>
            </a:endParaRPr>
          </a:p>
        </p:txBody>
      </p:sp>
      <p:sp>
        <p:nvSpPr>
          <p:cNvPr id="282" name="Google Shape;282;p16"/>
          <p:cNvSpPr txBox="1"/>
          <p:nvPr/>
        </p:nvSpPr>
        <p:spPr>
          <a:xfrm>
            <a:off x="109051" y="2048318"/>
            <a:ext cx="11661840" cy="3477875"/>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u="sng">
                <a:solidFill>
                  <a:srgbClr val="2D3956"/>
                </a:solidFill>
                <a:latin typeface="Times New Roman"/>
                <a:ea typeface="Times New Roman"/>
                <a:cs typeface="Times New Roman"/>
                <a:sym typeface="Times New Roman"/>
              </a:rPr>
              <a:t>أولاً: أهمية الذكاء الاصطناعي في ابرام التصرفات القانونية:</a:t>
            </a:r>
            <a:endParaRPr/>
          </a:p>
          <a:p>
            <a:pPr indent="0" lvl="0" marL="0" marR="0" rtl="1" algn="just">
              <a:spcBef>
                <a:spcPts val="0"/>
              </a:spcBef>
              <a:spcAft>
                <a:spcPts val="0"/>
              </a:spcAft>
              <a:buNone/>
            </a:pPr>
            <a:r>
              <a:rPr b="1" lang="ar-EG" sz="2400">
                <a:solidFill>
                  <a:srgbClr val="2D3956"/>
                </a:solidFill>
                <a:latin typeface="Times New Roman"/>
                <a:ea typeface="Times New Roman"/>
                <a:cs typeface="Times New Roman"/>
                <a:sym typeface="Times New Roman"/>
              </a:rPr>
              <a:t>2- توثيق المعاملات:  </a:t>
            </a:r>
            <a:endParaRPr b="1" sz="2400">
              <a:solidFill>
                <a:srgbClr val="2D3956"/>
              </a:solidFill>
              <a:latin typeface="Times New Roman"/>
              <a:ea typeface="Times New Roman"/>
              <a:cs typeface="Times New Roman"/>
              <a:sym typeface="Times New Roman"/>
            </a:endParaRPr>
          </a:p>
          <a:p>
            <a:pPr indent="0" lvl="0" marL="0" marR="0" rtl="1" algn="just">
              <a:spcBef>
                <a:spcPts val="0"/>
              </a:spcBef>
              <a:spcAft>
                <a:spcPts val="0"/>
              </a:spcAft>
              <a:buNone/>
            </a:pPr>
            <a:r>
              <a:rPr lang="ar-EG" sz="2400">
                <a:solidFill>
                  <a:srgbClr val="2D3956"/>
                </a:solidFill>
                <a:latin typeface="Times New Roman"/>
                <a:ea typeface="Times New Roman"/>
                <a:cs typeface="Times New Roman"/>
                <a:sym typeface="Times New Roman"/>
              </a:rPr>
              <a:t>- يشمل ذلك التوثيق جميع أنواع المعاملات، سواء بين الأفراد أنفسهم أم داخل شركة من الشركات التجارية أم مع مؤسسـة حكومية أم غير حكومية، فسلسلة الكتل (البلوك تشين) تعتبر بمثابة سـجل رقمي مفتوح وموزع، يسـمح للجميع بإدخال كافة بياناتهم عليه، سـواء أكانت هذه البيانـات هي إجراءات حكومية أم متابعة خطوط الإنتاج في أحد المصانع، أم خط سير الطائرات، فضلاً عن تسجيل معاملات البيع والشراء، ومعاملات نقل الملكية، ومتابعة خدمة العملاء وطلباتهم، وتسجيل كافة المعاملات التي تمت بين الأفراد وفي كافة المجالات، وهذا مـا يتيح معرفة واكتشاف الثغرات ومكافحة شبهات الفساد ومراقبة الجودة في أداء الأعمال والصفقات.</a:t>
            </a:r>
            <a:endParaRPr/>
          </a:p>
          <a:p>
            <a:pPr indent="0" lvl="0" marL="0" marR="0" rtl="1" algn="just">
              <a:spcBef>
                <a:spcPts val="0"/>
              </a:spcBef>
              <a:spcAft>
                <a:spcPts val="0"/>
              </a:spcAft>
              <a:buNone/>
            </a:pPr>
            <a:r>
              <a:t/>
            </a:r>
            <a:endParaRPr sz="2400">
              <a:solidFill>
                <a:srgbClr val="2D3956"/>
              </a:solidFill>
              <a:latin typeface="Times New Roman"/>
              <a:ea typeface="Times New Roman"/>
              <a:cs typeface="Times New Roman"/>
              <a:sym typeface="Times New Roman"/>
            </a:endParaRPr>
          </a:p>
        </p:txBody>
      </p:sp>
      <p:sp>
        <p:nvSpPr>
          <p:cNvPr id="283" name="Google Shape;283;p16"/>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000">
                <a:solidFill>
                  <a:schemeClr val="lt1"/>
                </a:solidFill>
                <a:latin typeface="Calibri"/>
                <a:ea typeface="Calibri"/>
                <a:cs typeface="Calibri"/>
                <a:sym typeface="Calibri"/>
              </a:rPr>
              <a:t>www.midocean.ae</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id="288" name="Google Shape;288;p17"/>
          <p:cNvSpPr/>
          <p:nvPr/>
        </p:nvSpPr>
        <p:spPr>
          <a:xfrm>
            <a:off x="109050" y="1956000"/>
            <a:ext cx="11874403" cy="4370412"/>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89" name="Google Shape;289;p17"/>
          <p:cNvSpPr txBox="1"/>
          <p:nvPr/>
        </p:nvSpPr>
        <p:spPr>
          <a:xfrm>
            <a:off x="3205633" y="829860"/>
            <a:ext cx="5056395"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rgbClr val="00B0F0"/>
                </a:solidFill>
                <a:latin typeface="Times New Roman"/>
                <a:ea typeface="Times New Roman"/>
                <a:cs typeface="Times New Roman"/>
                <a:sym typeface="Times New Roman"/>
              </a:rPr>
              <a:t>1- أهمية الذكاء الاصطناعي: </a:t>
            </a:r>
            <a:endParaRPr b="1" sz="2800">
              <a:solidFill>
                <a:srgbClr val="00B0F0"/>
              </a:solidFill>
              <a:latin typeface="Times New Roman"/>
              <a:ea typeface="Times New Roman"/>
              <a:cs typeface="Times New Roman"/>
              <a:sym typeface="Times New Roman"/>
            </a:endParaRPr>
          </a:p>
        </p:txBody>
      </p:sp>
      <p:sp>
        <p:nvSpPr>
          <p:cNvPr id="290" name="Google Shape;290;p17"/>
          <p:cNvSpPr/>
          <p:nvPr/>
        </p:nvSpPr>
        <p:spPr>
          <a:xfrm>
            <a:off x="75837" y="699698"/>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91" name="Google Shape;291;p17"/>
          <p:cNvSpPr txBox="1"/>
          <p:nvPr/>
        </p:nvSpPr>
        <p:spPr>
          <a:xfrm>
            <a:off x="109051" y="651572"/>
            <a:ext cx="1371243"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400">
                <a:solidFill>
                  <a:schemeClr val="lt1"/>
                </a:solidFill>
                <a:latin typeface="Times New Roman"/>
                <a:ea typeface="Times New Roman"/>
                <a:cs typeface="Times New Roman"/>
                <a:sym typeface="Times New Roman"/>
              </a:rPr>
              <a:t>Lecture</a:t>
            </a:r>
            <a:endParaRPr sz="2400">
              <a:solidFill>
                <a:schemeClr val="lt1"/>
              </a:solidFill>
              <a:latin typeface="Times New Roman"/>
              <a:ea typeface="Times New Roman"/>
              <a:cs typeface="Times New Roman"/>
              <a:sym typeface="Times New Roman"/>
            </a:endParaRPr>
          </a:p>
        </p:txBody>
      </p:sp>
      <p:sp>
        <p:nvSpPr>
          <p:cNvPr id="292" name="Google Shape;292;p17"/>
          <p:cNvSpPr txBox="1"/>
          <p:nvPr/>
        </p:nvSpPr>
        <p:spPr>
          <a:xfrm>
            <a:off x="294951" y="939770"/>
            <a:ext cx="966228"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4400">
                <a:solidFill>
                  <a:schemeClr val="lt1"/>
                </a:solidFill>
                <a:latin typeface="Times New Roman"/>
                <a:ea typeface="Times New Roman"/>
                <a:cs typeface="Times New Roman"/>
                <a:sym typeface="Times New Roman"/>
              </a:rPr>
              <a:t>02</a:t>
            </a:r>
            <a:endParaRPr b="1" sz="1200">
              <a:solidFill>
                <a:schemeClr val="lt1"/>
              </a:solidFill>
              <a:latin typeface="Times New Roman"/>
              <a:ea typeface="Times New Roman"/>
              <a:cs typeface="Times New Roman"/>
              <a:sym typeface="Times New Roman"/>
            </a:endParaRPr>
          </a:p>
        </p:txBody>
      </p:sp>
      <p:sp>
        <p:nvSpPr>
          <p:cNvPr id="293" name="Google Shape;293;p17"/>
          <p:cNvSpPr txBox="1"/>
          <p:nvPr/>
        </p:nvSpPr>
        <p:spPr>
          <a:xfrm>
            <a:off x="109051" y="2048318"/>
            <a:ext cx="11661840" cy="3477875"/>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u="sng">
                <a:solidFill>
                  <a:srgbClr val="2D3956"/>
                </a:solidFill>
                <a:latin typeface="Times New Roman"/>
                <a:ea typeface="Times New Roman"/>
                <a:cs typeface="Times New Roman"/>
                <a:sym typeface="Times New Roman"/>
              </a:rPr>
              <a:t>أولاً: أهمية الذكاء الاصطناعي في ابرام التصرفات القانونية:</a:t>
            </a:r>
            <a:endParaRPr/>
          </a:p>
          <a:p>
            <a:pPr indent="0" lvl="0" marL="0" marR="0" rtl="1" algn="just">
              <a:spcBef>
                <a:spcPts val="0"/>
              </a:spcBef>
              <a:spcAft>
                <a:spcPts val="0"/>
              </a:spcAft>
              <a:buNone/>
            </a:pPr>
            <a:r>
              <a:rPr b="1" lang="ar-EG" sz="2400">
                <a:solidFill>
                  <a:srgbClr val="2D3956"/>
                </a:solidFill>
                <a:latin typeface="Times New Roman"/>
                <a:ea typeface="Times New Roman"/>
                <a:cs typeface="Times New Roman"/>
                <a:sym typeface="Times New Roman"/>
              </a:rPr>
              <a:t>3- أعمال الوساطة: </a:t>
            </a:r>
            <a:endParaRPr b="1" sz="2400">
              <a:solidFill>
                <a:srgbClr val="2D3956"/>
              </a:solidFill>
              <a:latin typeface="Times New Roman"/>
              <a:ea typeface="Times New Roman"/>
              <a:cs typeface="Times New Roman"/>
              <a:sym typeface="Times New Roman"/>
            </a:endParaRPr>
          </a:p>
          <a:p>
            <a:pPr indent="0" lvl="0" marL="0" marR="0" rtl="1" algn="just">
              <a:spcBef>
                <a:spcPts val="0"/>
              </a:spcBef>
              <a:spcAft>
                <a:spcPts val="0"/>
              </a:spcAft>
              <a:buNone/>
            </a:pPr>
            <a:r>
              <a:rPr b="1" lang="ar-EG" sz="2400">
                <a:solidFill>
                  <a:srgbClr val="2D3956"/>
                </a:solidFill>
                <a:latin typeface="Times New Roman"/>
                <a:ea typeface="Times New Roman"/>
                <a:cs typeface="Times New Roman"/>
                <a:sym typeface="Times New Roman"/>
              </a:rPr>
              <a:t>إذ تقوم تطبيقات الذكاء الاصطناعي بدور الوكيل العادي أو الوكيل أو الوسيط الإلكتروني أثناء تقديم الخدمة إلى العملاء، </a:t>
            </a:r>
            <a:r>
              <a:rPr lang="ar-EG" sz="2400">
                <a:solidFill>
                  <a:srgbClr val="2D3956"/>
                </a:solidFill>
                <a:latin typeface="Times New Roman"/>
                <a:ea typeface="Times New Roman"/>
                <a:cs typeface="Times New Roman"/>
                <a:sym typeface="Times New Roman"/>
              </a:rPr>
              <a:t>فيحل محل التسجيل العقاري مثلاً في تسجيل الممتلكات، ومحـل البنوك التجارية والشركات المتخصصة في تحويل الأموال من العملاء، ومحل دائرة المرور في تسجيل المركبات، وكذلك الكشـف عن هوية مرتكبي جرائم السرقة من خلال تركيب الملصق الإلكتروني، وكذلك محل الشـركات مثل (أوبر وكريم) في تقديم مختلف الخدمات لصالح وسـيط جديد، وهو الملايين من الأشخاص في مختلف بقع العالم الذين يستخدمون تطبيقات الذكاء الاصطناعي ويستفيدون من عوائدها المادية بعد أن كانت تعود إلى الوسيط التقليدي، إذ كان العائد المادي في نظام التسجيل العقاري وفي حصر وتسجيل الأراضي والأملاك يؤول إلى الدولة كأحد محاور العملية التعاقدية التي تعزز توفير الأمان التعاقدي للأشخاص.</a:t>
            </a:r>
            <a:endParaRPr sz="2400">
              <a:solidFill>
                <a:srgbClr val="2D3956"/>
              </a:solidFill>
              <a:latin typeface="Times New Roman"/>
              <a:ea typeface="Times New Roman"/>
              <a:cs typeface="Times New Roman"/>
              <a:sym typeface="Times New Roman"/>
            </a:endParaRPr>
          </a:p>
        </p:txBody>
      </p:sp>
      <p:sp>
        <p:nvSpPr>
          <p:cNvPr id="294" name="Google Shape;294;p17"/>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000">
                <a:solidFill>
                  <a:schemeClr val="lt1"/>
                </a:solidFill>
                <a:latin typeface="Calibri"/>
                <a:ea typeface="Calibri"/>
                <a:cs typeface="Calibri"/>
                <a:sym typeface="Calibri"/>
              </a:rPr>
              <a:t>www.midocean.ae</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8" name="Shape 298"/>
        <p:cNvGrpSpPr/>
        <p:nvPr/>
      </p:nvGrpSpPr>
      <p:grpSpPr>
        <a:xfrm>
          <a:off x="0" y="0"/>
          <a:ext cx="0" cy="0"/>
          <a:chOff x="0" y="0"/>
          <a:chExt cx="0" cy="0"/>
        </a:xfrm>
      </p:grpSpPr>
      <p:sp>
        <p:nvSpPr>
          <p:cNvPr id="299" name="Google Shape;299;p18"/>
          <p:cNvSpPr/>
          <p:nvPr/>
        </p:nvSpPr>
        <p:spPr>
          <a:xfrm>
            <a:off x="109050" y="1956000"/>
            <a:ext cx="11874403" cy="4370412"/>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00" name="Google Shape;300;p18"/>
          <p:cNvSpPr txBox="1"/>
          <p:nvPr/>
        </p:nvSpPr>
        <p:spPr>
          <a:xfrm>
            <a:off x="3205633" y="829860"/>
            <a:ext cx="5056395"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rgbClr val="00B0F0"/>
                </a:solidFill>
                <a:latin typeface="Times New Roman"/>
                <a:ea typeface="Times New Roman"/>
                <a:cs typeface="Times New Roman"/>
                <a:sym typeface="Times New Roman"/>
              </a:rPr>
              <a:t>1- أهمية الذكاء الاصطناعي: </a:t>
            </a:r>
            <a:endParaRPr b="1" sz="2800">
              <a:solidFill>
                <a:srgbClr val="00B0F0"/>
              </a:solidFill>
              <a:latin typeface="Times New Roman"/>
              <a:ea typeface="Times New Roman"/>
              <a:cs typeface="Times New Roman"/>
              <a:sym typeface="Times New Roman"/>
            </a:endParaRPr>
          </a:p>
        </p:txBody>
      </p:sp>
      <p:sp>
        <p:nvSpPr>
          <p:cNvPr id="301" name="Google Shape;301;p18"/>
          <p:cNvSpPr/>
          <p:nvPr/>
        </p:nvSpPr>
        <p:spPr>
          <a:xfrm>
            <a:off x="75837" y="699698"/>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02" name="Google Shape;302;p18"/>
          <p:cNvSpPr txBox="1"/>
          <p:nvPr/>
        </p:nvSpPr>
        <p:spPr>
          <a:xfrm>
            <a:off x="109051" y="651572"/>
            <a:ext cx="1371243"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400">
                <a:solidFill>
                  <a:schemeClr val="lt1"/>
                </a:solidFill>
                <a:latin typeface="Times New Roman"/>
                <a:ea typeface="Times New Roman"/>
                <a:cs typeface="Times New Roman"/>
                <a:sym typeface="Times New Roman"/>
              </a:rPr>
              <a:t>Lecture</a:t>
            </a:r>
            <a:endParaRPr sz="2400">
              <a:solidFill>
                <a:schemeClr val="lt1"/>
              </a:solidFill>
              <a:latin typeface="Times New Roman"/>
              <a:ea typeface="Times New Roman"/>
              <a:cs typeface="Times New Roman"/>
              <a:sym typeface="Times New Roman"/>
            </a:endParaRPr>
          </a:p>
        </p:txBody>
      </p:sp>
      <p:sp>
        <p:nvSpPr>
          <p:cNvPr id="303" name="Google Shape;303;p18"/>
          <p:cNvSpPr txBox="1"/>
          <p:nvPr/>
        </p:nvSpPr>
        <p:spPr>
          <a:xfrm>
            <a:off x="294951" y="939770"/>
            <a:ext cx="966228"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4400">
                <a:solidFill>
                  <a:schemeClr val="lt1"/>
                </a:solidFill>
                <a:latin typeface="Times New Roman"/>
                <a:ea typeface="Times New Roman"/>
                <a:cs typeface="Times New Roman"/>
                <a:sym typeface="Times New Roman"/>
              </a:rPr>
              <a:t>02</a:t>
            </a:r>
            <a:endParaRPr b="1" sz="1200">
              <a:solidFill>
                <a:schemeClr val="lt1"/>
              </a:solidFill>
              <a:latin typeface="Times New Roman"/>
              <a:ea typeface="Times New Roman"/>
              <a:cs typeface="Times New Roman"/>
              <a:sym typeface="Times New Roman"/>
            </a:endParaRPr>
          </a:p>
        </p:txBody>
      </p:sp>
      <p:sp>
        <p:nvSpPr>
          <p:cNvPr id="304" name="Google Shape;304;p18"/>
          <p:cNvSpPr txBox="1"/>
          <p:nvPr/>
        </p:nvSpPr>
        <p:spPr>
          <a:xfrm>
            <a:off x="109050" y="1902797"/>
            <a:ext cx="11661840" cy="4585871"/>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u="sng">
                <a:solidFill>
                  <a:srgbClr val="2D3956"/>
                </a:solidFill>
                <a:latin typeface="Times New Roman"/>
                <a:ea typeface="Times New Roman"/>
                <a:cs typeface="Times New Roman"/>
                <a:sym typeface="Times New Roman"/>
              </a:rPr>
              <a:t>أولاً: أهمية الذكاء الاصطناعي في ابرام التصرفات القانونية:</a:t>
            </a:r>
            <a:endParaRPr/>
          </a:p>
          <a:p>
            <a:pPr indent="0" lvl="0" marL="0" marR="0" rtl="1" algn="just">
              <a:spcBef>
                <a:spcPts val="0"/>
              </a:spcBef>
              <a:spcAft>
                <a:spcPts val="0"/>
              </a:spcAft>
              <a:buNone/>
            </a:pPr>
            <a:r>
              <a:rPr b="1" lang="ar-EG" sz="2400">
                <a:solidFill>
                  <a:srgbClr val="2D3956"/>
                </a:solidFill>
                <a:latin typeface="Times New Roman"/>
                <a:ea typeface="Times New Roman"/>
                <a:cs typeface="Times New Roman"/>
                <a:sym typeface="Times New Roman"/>
              </a:rPr>
              <a:t>- وتجدر الإشارة إلى مسألة مهمة لابد وأن يوفرها الذكاء الاصطناعي للتصرف القانوني لكي يضمن حمايته ألا وهي: مبدأ الأمن القانوني، </a:t>
            </a:r>
            <a:r>
              <a:rPr lang="ar-EG" sz="2400">
                <a:solidFill>
                  <a:srgbClr val="2D3956"/>
                </a:solidFill>
                <a:latin typeface="Times New Roman"/>
                <a:ea typeface="Times New Roman"/>
                <a:cs typeface="Times New Roman"/>
                <a:sym typeface="Times New Roman"/>
              </a:rPr>
              <a:t>إذ يعد هذا المبدأ من أهـم المبادئ التي تقوم على، أساسها دولة القانون، وفحوى ذلك أن تكون المراكز القانونية التي يخلقها المشرع واضحـة وفعالة غير معرضة؛ للإضرابات القانونية المتتالية والتعديلات المتكررة، </a:t>
            </a:r>
            <a:r>
              <a:rPr b="1" lang="ar-EG" sz="2400" u="sng">
                <a:solidFill>
                  <a:srgbClr val="2D3956"/>
                </a:solidFill>
                <a:latin typeface="Times New Roman"/>
                <a:ea typeface="Times New Roman"/>
                <a:cs typeface="Times New Roman"/>
                <a:sym typeface="Times New Roman"/>
              </a:rPr>
              <a:t>ويستند هذا المبدأ فـي قيامه على مجموعة من المبـادئ القانونية التي لابد من الالتزام بها في ظل أي مجتمع يقوم على حكم العدالة القانونية</a:t>
            </a:r>
            <a:r>
              <a:rPr lang="ar-EG" sz="2400">
                <a:solidFill>
                  <a:srgbClr val="2D3956"/>
                </a:solidFill>
                <a:latin typeface="Times New Roman"/>
                <a:ea typeface="Times New Roman"/>
                <a:cs typeface="Times New Roman"/>
                <a:sym typeface="Times New Roman"/>
              </a:rPr>
              <a:t>، كالعلم بالقاعدة القانونية وإمكانية الوصول إليها والالتزام بتعزيز الأمن التعاقدي للأفراد من قبل دولتهم، </a:t>
            </a:r>
            <a:r>
              <a:rPr b="1" lang="ar-EG" sz="2400" u="sng">
                <a:solidFill>
                  <a:srgbClr val="2D3956"/>
                </a:solidFill>
                <a:latin typeface="Times New Roman"/>
                <a:ea typeface="Times New Roman"/>
                <a:cs typeface="Times New Roman"/>
                <a:sym typeface="Times New Roman"/>
              </a:rPr>
              <a:t>ومن أجل تكريس مبدأ الأمن القانوني بمفهومـه الحديث عبر تطبيق الذكاء الاصطناعي يجب مراعاة المبادئ التالية:1</a:t>
            </a:r>
            <a:r>
              <a:rPr lang="ar-EG" sz="2400">
                <a:solidFill>
                  <a:srgbClr val="2D3956"/>
                </a:solidFill>
                <a:latin typeface="Times New Roman"/>
                <a:ea typeface="Times New Roman"/>
                <a:cs typeface="Times New Roman"/>
                <a:sym typeface="Times New Roman"/>
              </a:rPr>
              <a:t>- تأكيد المبادئ العامة للعقد: كمبدأ حسن النية، ومبدأ حرية التعاقد، ورضائية العقود، وتحديد قواعد إبرامها، وتنظيـم القواعد التي تهيمن على مرحلة المفاوضات وتلك التي تتعلق بالإيجاب والقبول. </a:t>
            </a:r>
            <a:endParaRPr/>
          </a:p>
          <a:p>
            <a:pPr indent="0" lvl="0" marL="0" marR="0" rtl="1" algn="just">
              <a:spcBef>
                <a:spcPts val="0"/>
              </a:spcBef>
              <a:spcAft>
                <a:spcPts val="0"/>
              </a:spcAft>
              <a:buNone/>
            </a:pPr>
            <a:r>
              <a:rPr lang="ar-EG" sz="2400">
                <a:solidFill>
                  <a:srgbClr val="2D3956"/>
                </a:solidFill>
                <a:latin typeface="Times New Roman"/>
                <a:ea typeface="Times New Roman"/>
                <a:cs typeface="Times New Roman"/>
                <a:sym typeface="Times New Roman"/>
              </a:rPr>
              <a:t>2- تبسيط القواعد المتعلقة بصحة العقد: كتلك المتعلقة بالرضا والأهلية والنيابة في التعاقد ومضمون العقد. </a:t>
            </a:r>
            <a:endParaRPr/>
          </a:p>
          <a:p>
            <a:pPr indent="0" lvl="0" marL="0" marR="0" rtl="1" algn="just">
              <a:spcBef>
                <a:spcPts val="0"/>
              </a:spcBef>
              <a:spcAft>
                <a:spcPts val="0"/>
              </a:spcAft>
              <a:buNone/>
            </a:pPr>
            <a:r>
              <a:rPr lang="ar-EG" sz="2400">
                <a:solidFill>
                  <a:srgbClr val="2D3956"/>
                </a:solidFill>
                <a:latin typeface="Times New Roman"/>
                <a:ea typeface="Times New Roman"/>
                <a:cs typeface="Times New Roman"/>
                <a:sym typeface="Times New Roman"/>
              </a:rPr>
              <a:t>3- تحديد القواعد التي تحكم آثار العقد عند تغير الظروف أثناء التنفيذ: بهدف التبسيط في أحكام قوانين ومبادئ الذكاء الاصطناعي لتكون متاحة للمواطنين كافة؛ وتعزيز الأمان والاستقرار القانوني في التصرفات القانونية بصورة عامة.</a:t>
            </a:r>
            <a:endParaRPr sz="2400">
              <a:solidFill>
                <a:srgbClr val="2D3956"/>
              </a:solidFill>
              <a:latin typeface="Times New Roman"/>
              <a:ea typeface="Times New Roman"/>
              <a:cs typeface="Times New Roman"/>
              <a:sym typeface="Times New Roman"/>
            </a:endParaRPr>
          </a:p>
        </p:txBody>
      </p:sp>
      <p:sp>
        <p:nvSpPr>
          <p:cNvPr id="305" name="Google Shape;305;p18"/>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000">
                <a:solidFill>
                  <a:schemeClr val="lt1"/>
                </a:solidFill>
                <a:latin typeface="Calibri"/>
                <a:ea typeface="Calibri"/>
                <a:cs typeface="Calibri"/>
                <a:sym typeface="Calibri"/>
              </a:rPr>
              <a:t>www.midocean.ae</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p19"/>
          <p:cNvSpPr/>
          <p:nvPr/>
        </p:nvSpPr>
        <p:spPr>
          <a:xfrm>
            <a:off x="203200" y="1964267"/>
            <a:ext cx="11650133" cy="4436498"/>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11" name="Google Shape;311;p19"/>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000">
                <a:solidFill>
                  <a:schemeClr val="lt1"/>
                </a:solidFill>
                <a:latin typeface="Calibri"/>
                <a:ea typeface="Calibri"/>
                <a:cs typeface="Calibri"/>
                <a:sym typeface="Calibri"/>
              </a:rPr>
              <a:t>www.midocean.ae</a:t>
            </a:r>
            <a:endParaRPr/>
          </a:p>
        </p:txBody>
      </p:sp>
      <p:sp>
        <p:nvSpPr>
          <p:cNvPr id="312" name="Google Shape;312;p19"/>
          <p:cNvSpPr txBox="1"/>
          <p:nvPr/>
        </p:nvSpPr>
        <p:spPr>
          <a:xfrm>
            <a:off x="109051" y="2005141"/>
            <a:ext cx="11744282" cy="3477875"/>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u="sng">
                <a:solidFill>
                  <a:srgbClr val="2D3956"/>
                </a:solidFill>
                <a:latin typeface="Times New Roman"/>
                <a:ea typeface="Times New Roman"/>
                <a:cs typeface="Times New Roman"/>
                <a:sym typeface="Times New Roman"/>
              </a:rPr>
              <a:t>ثانياً: أهمية الذكاء الاصطناعي في الإثبات: </a:t>
            </a:r>
            <a:endParaRPr/>
          </a:p>
          <a:p>
            <a:pPr indent="0" lvl="0" marL="0" marR="0" rtl="1" algn="just">
              <a:spcBef>
                <a:spcPts val="0"/>
              </a:spcBef>
              <a:spcAft>
                <a:spcPts val="0"/>
              </a:spcAft>
              <a:buNone/>
            </a:pPr>
            <a:r>
              <a:rPr b="1" lang="ar-EG" sz="2400">
                <a:solidFill>
                  <a:srgbClr val="2D3956"/>
                </a:solidFill>
                <a:latin typeface="Times New Roman"/>
                <a:ea typeface="Times New Roman"/>
                <a:cs typeface="Times New Roman"/>
                <a:sym typeface="Times New Roman"/>
              </a:rPr>
              <a:t>- للذكاء الاصطناعي جوانب فنية متطورة وأهمية كبيرة في حل الكثير من المشكلات والقضايا القانونية، وذلك من خلال، دوره الكبير في إثباتها، والذي يبدو في عدة صور نجملها فيما يلي:</a:t>
            </a:r>
            <a:endParaRPr/>
          </a:p>
          <a:p>
            <a:pPr indent="0" lvl="0" marL="0" marR="0" rtl="1" algn="just">
              <a:spcBef>
                <a:spcPts val="0"/>
              </a:spcBef>
              <a:spcAft>
                <a:spcPts val="0"/>
              </a:spcAft>
              <a:buNone/>
            </a:pPr>
            <a:r>
              <a:rPr b="1" lang="ar-EG" sz="2400" u="sng">
                <a:solidFill>
                  <a:srgbClr val="2D3956"/>
                </a:solidFill>
                <a:latin typeface="Times New Roman"/>
                <a:ea typeface="Times New Roman"/>
                <a:cs typeface="Times New Roman"/>
                <a:sym typeface="Times New Roman"/>
              </a:rPr>
              <a:t>1- دور الذكاء الاصطناعي في تحليل الصور والفيديوهات: </a:t>
            </a:r>
            <a:endParaRPr b="1" sz="2400" u="sng">
              <a:solidFill>
                <a:srgbClr val="2D3956"/>
              </a:solidFill>
              <a:latin typeface="Times New Roman"/>
              <a:ea typeface="Times New Roman"/>
              <a:cs typeface="Times New Roman"/>
              <a:sym typeface="Times New Roman"/>
            </a:endParaRPr>
          </a:p>
          <a:p>
            <a:pPr indent="0" lvl="0" marL="0" marR="0" rtl="1" algn="just">
              <a:spcBef>
                <a:spcPts val="0"/>
              </a:spcBef>
              <a:spcAft>
                <a:spcPts val="0"/>
              </a:spcAft>
              <a:buNone/>
            </a:pPr>
            <a:r>
              <a:rPr lang="ar-EG" sz="2400">
                <a:solidFill>
                  <a:srgbClr val="2D3956"/>
                </a:solidFill>
                <a:latin typeface="Times New Roman"/>
                <a:ea typeface="Times New Roman"/>
                <a:cs typeface="Times New Roman"/>
                <a:sym typeface="Times New Roman"/>
              </a:rPr>
              <a:t>- يتم ذلك من خلال التقنيات التي تشملها تطبيقات الذكاء الاصطناعي، كاستخدام الكاميرات الذكية ذات القدرة العالية على تحليل الصور والمقاطع المتحركة وما يصب ذلك في خدمة المختصين إثبات التصرفات والوقائع المادية، وكذلك معرفة أماكن تواجد المطلوبين للعدالة والمشبوهين، والأمور غير الطبيعية وتنبيه مراكز التحكم المرتبطة بها مباشرة، وكذلك من خلال استخدام تقنيات تعلم الآلة في مجال الأمن الإلكتروني، وكذلك تطبيقات التنبؤ الشرطي، وكذلك استخدام الطائرات الذكية بدون طيار (سمارت درونز) لغرض المراقبة الجوية. </a:t>
            </a:r>
            <a:endParaRPr/>
          </a:p>
        </p:txBody>
      </p:sp>
      <p:sp>
        <p:nvSpPr>
          <p:cNvPr id="313" name="Google Shape;313;p19"/>
          <p:cNvSpPr txBox="1"/>
          <p:nvPr/>
        </p:nvSpPr>
        <p:spPr>
          <a:xfrm>
            <a:off x="3631301" y="737893"/>
            <a:ext cx="5056395"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rgbClr val="00B0F0"/>
                </a:solidFill>
                <a:latin typeface="Times New Roman"/>
                <a:ea typeface="Times New Roman"/>
                <a:cs typeface="Times New Roman"/>
                <a:sym typeface="Times New Roman"/>
              </a:rPr>
              <a:t>1- أهمية الذكاء الاصطناعي: </a:t>
            </a:r>
            <a:endParaRPr b="1" sz="2800">
              <a:solidFill>
                <a:srgbClr val="00B0F0"/>
              </a:solidFill>
              <a:latin typeface="Times New Roman"/>
              <a:ea typeface="Times New Roman"/>
              <a:cs typeface="Times New Roman"/>
              <a:sym typeface="Times New Roman"/>
            </a:endParaRPr>
          </a:p>
        </p:txBody>
      </p:sp>
      <p:sp>
        <p:nvSpPr>
          <p:cNvPr id="314" name="Google Shape;314;p19"/>
          <p:cNvSpPr/>
          <p:nvPr/>
        </p:nvSpPr>
        <p:spPr>
          <a:xfrm>
            <a:off x="0" y="612000"/>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15" name="Google Shape;315;p19"/>
          <p:cNvSpPr txBox="1"/>
          <p:nvPr/>
        </p:nvSpPr>
        <p:spPr>
          <a:xfrm>
            <a:off x="109051" y="651572"/>
            <a:ext cx="1371243"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8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316" name="Google Shape;316;p19"/>
          <p:cNvSpPr txBox="1"/>
          <p:nvPr/>
        </p:nvSpPr>
        <p:spPr>
          <a:xfrm>
            <a:off x="294951" y="939770"/>
            <a:ext cx="966228"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4400">
                <a:solidFill>
                  <a:schemeClr val="lt1"/>
                </a:solidFill>
                <a:latin typeface="Times New Roman"/>
                <a:ea typeface="Times New Roman"/>
                <a:cs typeface="Times New Roman"/>
                <a:sym typeface="Times New Roman"/>
              </a:rPr>
              <a:t>02</a:t>
            </a:r>
            <a:endParaRPr b="1" sz="1200">
              <a:solidFill>
                <a:schemeClr val="lt1"/>
              </a:solidFill>
              <a:latin typeface="Times New Roman"/>
              <a:ea typeface="Times New Roman"/>
              <a:cs typeface="Times New Roman"/>
              <a:sym typeface="Times New Roman"/>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 name="Shape 320"/>
        <p:cNvGrpSpPr/>
        <p:nvPr/>
      </p:nvGrpSpPr>
      <p:grpSpPr>
        <a:xfrm>
          <a:off x="0" y="0"/>
          <a:ext cx="0" cy="0"/>
          <a:chOff x="0" y="0"/>
          <a:chExt cx="0" cy="0"/>
        </a:xfrm>
      </p:grpSpPr>
      <p:sp>
        <p:nvSpPr>
          <p:cNvPr id="321" name="Google Shape;321;p20"/>
          <p:cNvSpPr/>
          <p:nvPr/>
        </p:nvSpPr>
        <p:spPr>
          <a:xfrm>
            <a:off x="203200" y="1964267"/>
            <a:ext cx="11650133" cy="4436498"/>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22" name="Google Shape;322;p20"/>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000">
                <a:solidFill>
                  <a:schemeClr val="lt1"/>
                </a:solidFill>
                <a:latin typeface="Calibri"/>
                <a:ea typeface="Calibri"/>
                <a:cs typeface="Calibri"/>
                <a:sym typeface="Calibri"/>
              </a:rPr>
              <a:t>www.midocean.ae</a:t>
            </a:r>
            <a:endParaRPr/>
          </a:p>
        </p:txBody>
      </p:sp>
      <p:sp>
        <p:nvSpPr>
          <p:cNvPr id="323" name="Google Shape;323;p20"/>
          <p:cNvSpPr txBox="1"/>
          <p:nvPr/>
        </p:nvSpPr>
        <p:spPr>
          <a:xfrm>
            <a:off x="109051" y="2005141"/>
            <a:ext cx="11744282" cy="3108543"/>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u="sng">
                <a:solidFill>
                  <a:srgbClr val="2D3956"/>
                </a:solidFill>
                <a:latin typeface="Times New Roman"/>
                <a:ea typeface="Times New Roman"/>
                <a:cs typeface="Times New Roman"/>
                <a:sym typeface="Times New Roman"/>
              </a:rPr>
              <a:t>ثانياً: أهمية الذكاء الاصطناعي في الإثبات: </a:t>
            </a:r>
            <a:endParaRPr/>
          </a:p>
          <a:p>
            <a:pPr indent="0" lvl="0" marL="0" marR="0" rtl="1" algn="just">
              <a:spcBef>
                <a:spcPts val="0"/>
              </a:spcBef>
              <a:spcAft>
                <a:spcPts val="0"/>
              </a:spcAft>
              <a:buNone/>
            </a:pPr>
            <a:r>
              <a:rPr b="1" lang="ar-EG" sz="2400">
                <a:solidFill>
                  <a:srgbClr val="2D3956"/>
                </a:solidFill>
                <a:latin typeface="Times New Roman"/>
                <a:ea typeface="Times New Roman"/>
                <a:cs typeface="Times New Roman"/>
                <a:sym typeface="Times New Roman"/>
              </a:rPr>
              <a:t>2</a:t>
            </a:r>
            <a:r>
              <a:rPr b="1" lang="ar-EG" sz="2400" u="sng">
                <a:solidFill>
                  <a:srgbClr val="2D3956"/>
                </a:solidFill>
                <a:latin typeface="Times New Roman"/>
                <a:ea typeface="Times New Roman"/>
                <a:cs typeface="Times New Roman"/>
                <a:sym typeface="Times New Roman"/>
              </a:rPr>
              <a:t>- استخدام تقنيات الذكاء الاصطناعي في المراقبات الجوية:  </a:t>
            </a:r>
            <a:endParaRPr b="1" sz="2400" u="sng">
              <a:solidFill>
                <a:srgbClr val="2D3956"/>
              </a:solidFill>
              <a:latin typeface="Times New Roman"/>
              <a:ea typeface="Times New Roman"/>
              <a:cs typeface="Times New Roman"/>
              <a:sym typeface="Times New Roman"/>
            </a:endParaRPr>
          </a:p>
          <a:p>
            <a:pPr indent="0" lvl="0" marL="0" marR="0" rtl="1" algn="just">
              <a:spcBef>
                <a:spcPts val="0"/>
              </a:spcBef>
              <a:spcAft>
                <a:spcPts val="0"/>
              </a:spcAft>
              <a:buNone/>
            </a:pPr>
            <a:r>
              <a:rPr lang="ar-EG" sz="2400">
                <a:solidFill>
                  <a:srgbClr val="2D3956"/>
                </a:solidFill>
                <a:latin typeface="Times New Roman"/>
                <a:ea typeface="Times New Roman"/>
                <a:cs typeface="Times New Roman"/>
                <a:sym typeface="Times New Roman"/>
              </a:rPr>
              <a:t>الغرض من ذلك الاستخدام لتطبيقات الذكاء الاصطناعي: هو إعطاء أكبر مساحة ممكنة للمختصين بالإثبات لغرض الاطلاع على كافة مجريات الامور بالنسبة إلى الوقائع المراد إثباتها في الأماكن التي هي في مرمى تلك الأجهزة الذكية، كاستخدام تقنية (الدرونز) من قبل الدول المتقدمة تكنلوجيا في رصد الأضرار التي تترتب على الحوادث التي تقع في الساحات والمواقع العامة كالملاعب الرياضية والمهرجانات والاحتفالات، لغرض الوصول إلى حقيقة مرتكبي الأفعال الضارة وضمان محاسبتهم.</a:t>
            </a:r>
            <a:endParaRPr/>
          </a:p>
          <a:p>
            <a:pPr indent="0" lvl="0" marL="0" marR="0" rtl="1" algn="just">
              <a:spcBef>
                <a:spcPts val="0"/>
              </a:spcBef>
              <a:spcAft>
                <a:spcPts val="0"/>
              </a:spcAft>
              <a:buNone/>
            </a:pPr>
            <a:r>
              <a:t/>
            </a:r>
            <a:endParaRPr sz="2400">
              <a:solidFill>
                <a:srgbClr val="2D3956"/>
              </a:solidFill>
              <a:latin typeface="Times New Roman"/>
              <a:ea typeface="Times New Roman"/>
              <a:cs typeface="Times New Roman"/>
              <a:sym typeface="Times New Roman"/>
            </a:endParaRPr>
          </a:p>
        </p:txBody>
      </p:sp>
      <p:sp>
        <p:nvSpPr>
          <p:cNvPr id="324" name="Google Shape;324;p20"/>
          <p:cNvSpPr txBox="1"/>
          <p:nvPr/>
        </p:nvSpPr>
        <p:spPr>
          <a:xfrm>
            <a:off x="3631301" y="737893"/>
            <a:ext cx="5056395"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rgbClr val="00B0F0"/>
                </a:solidFill>
                <a:latin typeface="Times New Roman"/>
                <a:ea typeface="Times New Roman"/>
                <a:cs typeface="Times New Roman"/>
                <a:sym typeface="Times New Roman"/>
              </a:rPr>
              <a:t>1- أهمية الذكاء الاصطناعي: </a:t>
            </a:r>
            <a:endParaRPr b="1" sz="2800">
              <a:solidFill>
                <a:srgbClr val="00B0F0"/>
              </a:solidFill>
              <a:latin typeface="Times New Roman"/>
              <a:ea typeface="Times New Roman"/>
              <a:cs typeface="Times New Roman"/>
              <a:sym typeface="Times New Roman"/>
            </a:endParaRPr>
          </a:p>
        </p:txBody>
      </p:sp>
      <p:sp>
        <p:nvSpPr>
          <p:cNvPr id="325" name="Google Shape;325;p20"/>
          <p:cNvSpPr/>
          <p:nvPr/>
        </p:nvSpPr>
        <p:spPr>
          <a:xfrm>
            <a:off x="0" y="612000"/>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26" name="Google Shape;326;p20"/>
          <p:cNvSpPr txBox="1"/>
          <p:nvPr/>
        </p:nvSpPr>
        <p:spPr>
          <a:xfrm>
            <a:off x="109051" y="651572"/>
            <a:ext cx="1371243"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8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327" name="Google Shape;327;p20"/>
          <p:cNvSpPr txBox="1"/>
          <p:nvPr/>
        </p:nvSpPr>
        <p:spPr>
          <a:xfrm>
            <a:off x="294951" y="939770"/>
            <a:ext cx="966228"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4400">
                <a:solidFill>
                  <a:schemeClr val="lt1"/>
                </a:solidFill>
                <a:latin typeface="Times New Roman"/>
                <a:ea typeface="Times New Roman"/>
                <a:cs typeface="Times New Roman"/>
                <a:sym typeface="Times New Roman"/>
              </a:rPr>
              <a:t>02</a:t>
            </a:r>
            <a:endParaRPr b="1" sz="1200">
              <a:solidFill>
                <a:schemeClr val="lt1"/>
              </a:solidFill>
              <a:latin typeface="Times New Roman"/>
              <a:ea typeface="Times New Roman"/>
              <a:cs typeface="Times New Roman"/>
              <a:sym typeface="Times New Roman"/>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21"/>
          <p:cNvSpPr/>
          <p:nvPr/>
        </p:nvSpPr>
        <p:spPr>
          <a:xfrm>
            <a:off x="203200" y="1964267"/>
            <a:ext cx="11650133" cy="4436498"/>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33" name="Google Shape;333;p21"/>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000">
                <a:solidFill>
                  <a:schemeClr val="lt1"/>
                </a:solidFill>
                <a:latin typeface="Calibri"/>
                <a:ea typeface="Calibri"/>
                <a:cs typeface="Calibri"/>
                <a:sym typeface="Calibri"/>
              </a:rPr>
              <a:t>www.midocean.ae</a:t>
            </a:r>
            <a:endParaRPr/>
          </a:p>
        </p:txBody>
      </p:sp>
      <p:sp>
        <p:nvSpPr>
          <p:cNvPr id="334" name="Google Shape;334;p21"/>
          <p:cNvSpPr txBox="1"/>
          <p:nvPr/>
        </p:nvSpPr>
        <p:spPr>
          <a:xfrm>
            <a:off x="109051" y="2005141"/>
            <a:ext cx="11744282" cy="3477875"/>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u="sng">
                <a:solidFill>
                  <a:srgbClr val="2D3956"/>
                </a:solidFill>
                <a:latin typeface="Times New Roman"/>
                <a:ea typeface="Times New Roman"/>
                <a:cs typeface="Times New Roman"/>
                <a:sym typeface="Times New Roman"/>
              </a:rPr>
              <a:t>ثانياً: أهمية الذكاء الاصطناعي في الإثبات: </a:t>
            </a:r>
            <a:endParaRPr/>
          </a:p>
          <a:p>
            <a:pPr indent="0" lvl="0" marL="0" marR="0" rtl="1" algn="just">
              <a:spcBef>
                <a:spcPts val="0"/>
              </a:spcBef>
              <a:spcAft>
                <a:spcPts val="0"/>
              </a:spcAft>
              <a:buNone/>
            </a:pPr>
            <a:r>
              <a:rPr b="1" lang="ar-EG" sz="2400">
                <a:solidFill>
                  <a:srgbClr val="2D3956"/>
                </a:solidFill>
                <a:latin typeface="Times New Roman"/>
                <a:ea typeface="Times New Roman"/>
                <a:cs typeface="Times New Roman"/>
                <a:sym typeface="Times New Roman"/>
              </a:rPr>
              <a:t>3- دور تطبيقات الذكاء الاصطناعي في إثبات الحوادث المرورية : </a:t>
            </a:r>
            <a:endParaRPr/>
          </a:p>
          <a:p>
            <a:pPr indent="0" lvl="0" marL="0" marR="0" rtl="1" algn="just">
              <a:spcBef>
                <a:spcPts val="0"/>
              </a:spcBef>
              <a:spcAft>
                <a:spcPts val="0"/>
              </a:spcAft>
              <a:buNone/>
            </a:pPr>
            <a:r>
              <a:rPr lang="ar-EG" sz="2400">
                <a:solidFill>
                  <a:srgbClr val="2D3956"/>
                </a:solidFill>
                <a:latin typeface="Times New Roman"/>
                <a:ea typeface="Times New Roman"/>
                <a:cs typeface="Times New Roman"/>
                <a:sym typeface="Times New Roman"/>
              </a:rPr>
              <a:t>- يتم استخدام تطبيقات الذكاء الاصطناعي بكثرة في هذا الجانب، وذلك من خلال اللجوء إلى التقنيات الذكية التي تنظم حركة المرور والعبور، وما يترتب على ذلك من تجنب كثرة الحوادث المرورية بواسطة ما تتمتع به تقنيات الذكاء الاصطناعي من قدرات عالية على التنبؤ بالحوادث وأضرارها حتى قبل حصولها، وكذلك من خلال استخدام العقول الذكية في المركبات الذاتية القيادة، لغرض منع أي حالة من حلات الاصطدام والتسبب بخسارة الأرواح والأموال، وكذلك لما تتمتع به تلك العقول الآلية الذكية من قدرات على تخزين واقعي للحوادث التي تسببها وتحديد سبب نشوئها، كما ويتم استخدام تقنيات تعلم الذكاء الاصطناعي لاكتشاف ومكافحة كثير من حالات الغش والنصب والاحتيال. </a:t>
            </a:r>
            <a:endParaRPr/>
          </a:p>
          <a:p>
            <a:pPr indent="0" lvl="0" marL="0" marR="0" rtl="1" algn="just">
              <a:spcBef>
                <a:spcPts val="0"/>
              </a:spcBef>
              <a:spcAft>
                <a:spcPts val="0"/>
              </a:spcAft>
              <a:buNone/>
            </a:pPr>
            <a:r>
              <a:t/>
            </a:r>
            <a:endParaRPr sz="2400">
              <a:solidFill>
                <a:srgbClr val="2D3956"/>
              </a:solidFill>
              <a:latin typeface="Times New Roman"/>
              <a:ea typeface="Times New Roman"/>
              <a:cs typeface="Times New Roman"/>
              <a:sym typeface="Times New Roman"/>
            </a:endParaRPr>
          </a:p>
        </p:txBody>
      </p:sp>
      <p:sp>
        <p:nvSpPr>
          <p:cNvPr id="335" name="Google Shape;335;p21"/>
          <p:cNvSpPr txBox="1"/>
          <p:nvPr/>
        </p:nvSpPr>
        <p:spPr>
          <a:xfrm>
            <a:off x="3631301" y="737893"/>
            <a:ext cx="5056395"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rgbClr val="00B0F0"/>
                </a:solidFill>
                <a:latin typeface="Times New Roman"/>
                <a:ea typeface="Times New Roman"/>
                <a:cs typeface="Times New Roman"/>
                <a:sym typeface="Times New Roman"/>
              </a:rPr>
              <a:t>1- أهمية الذكاء الاصطناعي: </a:t>
            </a:r>
            <a:endParaRPr b="1" sz="2800">
              <a:solidFill>
                <a:srgbClr val="00B0F0"/>
              </a:solidFill>
              <a:latin typeface="Times New Roman"/>
              <a:ea typeface="Times New Roman"/>
              <a:cs typeface="Times New Roman"/>
              <a:sym typeface="Times New Roman"/>
            </a:endParaRPr>
          </a:p>
        </p:txBody>
      </p:sp>
      <p:sp>
        <p:nvSpPr>
          <p:cNvPr id="336" name="Google Shape;336;p21"/>
          <p:cNvSpPr/>
          <p:nvPr/>
        </p:nvSpPr>
        <p:spPr>
          <a:xfrm>
            <a:off x="0" y="612000"/>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37" name="Google Shape;337;p21"/>
          <p:cNvSpPr txBox="1"/>
          <p:nvPr/>
        </p:nvSpPr>
        <p:spPr>
          <a:xfrm>
            <a:off x="109051" y="651572"/>
            <a:ext cx="1371243"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8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338" name="Google Shape;338;p21"/>
          <p:cNvSpPr txBox="1"/>
          <p:nvPr/>
        </p:nvSpPr>
        <p:spPr>
          <a:xfrm>
            <a:off x="294951" y="939770"/>
            <a:ext cx="966228"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4400">
                <a:solidFill>
                  <a:schemeClr val="lt1"/>
                </a:solidFill>
                <a:latin typeface="Times New Roman"/>
                <a:ea typeface="Times New Roman"/>
                <a:cs typeface="Times New Roman"/>
                <a:sym typeface="Times New Roman"/>
              </a:rPr>
              <a:t>02</a:t>
            </a:r>
            <a:endParaRPr b="1" sz="1200">
              <a:solidFill>
                <a:schemeClr val="lt1"/>
              </a:solidFill>
              <a:latin typeface="Times New Roman"/>
              <a:ea typeface="Times New Roman"/>
              <a:cs typeface="Times New Roman"/>
              <a:sym typeface="Times New Roman"/>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p22"/>
          <p:cNvSpPr/>
          <p:nvPr/>
        </p:nvSpPr>
        <p:spPr>
          <a:xfrm>
            <a:off x="203200" y="1964267"/>
            <a:ext cx="11650133" cy="4436498"/>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44" name="Google Shape;344;p22"/>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000">
                <a:solidFill>
                  <a:schemeClr val="lt1"/>
                </a:solidFill>
                <a:latin typeface="Calibri"/>
                <a:ea typeface="Calibri"/>
                <a:cs typeface="Calibri"/>
                <a:sym typeface="Calibri"/>
              </a:rPr>
              <a:t>www.midocean.ae</a:t>
            </a:r>
            <a:endParaRPr/>
          </a:p>
        </p:txBody>
      </p:sp>
      <p:sp>
        <p:nvSpPr>
          <p:cNvPr id="345" name="Google Shape;345;p22"/>
          <p:cNvSpPr txBox="1"/>
          <p:nvPr/>
        </p:nvSpPr>
        <p:spPr>
          <a:xfrm>
            <a:off x="109051" y="2005141"/>
            <a:ext cx="11744282" cy="3477875"/>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u="sng">
                <a:solidFill>
                  <a:srgbClr val="2D3956"/>
                </a:solidFill>
                <a:latin typeface="Times New Roman"/>
                <a:ea typeface="Times New Roman"/>
                <a:cs typeface="Times New Roman"/>
                <a:sym typeface="Times New Roman"/>
              </a:rPr>
              <a:t>ثانياً: أهمية الذكاء الاصطناعي في الإثبات: </a:t>
            </a:r>
            <a:endParaRPr/>
          </a:p>
          <a:p>
            <a:pPr indent="0" lvl="0" marL="0" marR="0" rtl="1" algn="just">
              <a:spcBef>
                <a:spcPts val="0"/>
              </a:spcBef>
              <a:spcAft>
                <a:spcPts val="0"/>
              </a:spcAft>
              <a:buNone/>
            </a:pPr>
            <a:r>
              <a:rPr b="1" lang="ar-EG" sz="2400">
                <a:solidFill>
                  <a:srgbClr val="2D3956"/>
                </a:solidFill>
                <a:latin typeface="Times New Roman"/>
                <a:ea typeface="Times New Roman"/>
                <a:cs typeface="Times New Roman"/>
                <a:sym typeface="Times New Roman"/>
              </a:rPr>
              <a:t>4- دور الذكاء الاصطناعي في إثبات وتحليل بيانات شبكات التواصل الاجتماعي:  </a:t>
            </a:r>
            <a:endParaRPr b="1" sz="2400">
              <a:solidFill>
                <a:srgbClr val="2D3956"/>
              </a:solidFill>
              <a:latin typeface="Times New Roman"/>
              <a:ea typeface="Times New Roman"/>
              <a:cs typeface="Times New Roman"/>
              <a:sym typeface="Times New Roman"/>
            </a:endParaRPr>
          </a:p>
          <a:p>
            <a:pPr indent="0" lvl="0" marL="0" marR="0" rtl="1" algn="just">
              <a:spcBef>
                <a:spcPts val="0"/>
              </a:spcBef>
              <a:spcAft>
                <a:spcPts val="0"/>
              </a:spcAft>
              <a:buNone/>
            </a:pPr>
            <a:r>
              <a:rPr lang="ar-EG" sz="2400">
                <a:solidFill>
                  <a:srgbClr val="2D3956"/>
                </a:solidFill>
                <a:latin typeface="Times New Roman"/>
                <a:ea typeface="Times New Roman"/>
                <a:cs typeface="Times New Roman"/>
                <a:sym typeface="Times New Roman"/>
              </a:rPr>
              <a:t>- ومن أجل مكافحة كافة المظاهر السلبية في مواقع التواصل الاجتماعي وشبكاته وإثباته ولغرض الوصول إلى مرتكب تلك المظاهر، فإن المختصون كثيراً ما يلجئون إلى استخدام مختلف تطبيقات الذكاء الاصطناعية لتحقيق تلك الأهداف وغيرها، كالقضاء على عمليات التطرف والتشهير واكتشاف مرتكبيها باستخدام اللآلات الذكية المعدة لهذا الغرض.</a:t>
            </a:r>
            <a:endParaRPr/>
          </a:p>
          <a:p>
            <a:pPr indent="0" lvl="0" marL="0" marR="0" rtl="1" algn="just">
              <a:spcBef>
                <a:spcPts val="0"/>
              </a:spcBef>
              <a:spcAft>
                <a:spcPts val="0"/>
              </a:spcAft>
              <a:buNone/>
            </a:pPr>
            <a:r>
              <a:rPr lang="ar-EG" sz="2400">
                <a:solidFill>
                  <a:srgbClr val="2D3956"/>
                </a:solidFill>
                <a:latin typeface="Times New Roman"/>
                <a:ea typeface="Times New Roman"/>
                <a:cs typeface="Times New Roman"/>
                <a:sym typeface="Times New Roman"/>
              </a:rPr>
              <a:t>- وبسبب كثرة الأخطاء والحوادث المرتكبة عبر المواقع الالكترونية وشبكات التواصل الاجتماعي، فقد أصبح الاهتمام متزايداً في استخدام التطبيقات الذكية لاكتشاف الأضرار الممكن حدوثها في منطقة ما، وأياً كانت أسبابها كأعمال الشغب مثلاً، وذلك من خلال التحليل الاجتماعي لبيانات التواصل الاجتماعي.</a:t>
            </a:r>
            <a:endParaRPr/>
          </a:p>
          <a:p>
            <a:pPr indent="0" lvl="0" marL="0" marR="0" rtl="1" algn="just">
              <a:spcBef>
                <a:spcPts val="0"/>
              </a:spcBef>
              <a:spcAft>
                <a:spcPts val="0"/>
              </a:spcAft>
              <a:buNone/>
            </a:pPr>
            <a:r>
              <a:t/>
            </a:r>
            <a:endParaRPr sz="2400">
              <a:solidFill>
                <a:srgbClr val="2D3956"/>
              </a:solidFill>
              <a:latin typeface="Times New Roman"/>
              <a:ea typeface="Times New Roman"/>
              <a:cs typeface="Times New Roman"/>
              <a:sym typeface="Times New Roman"/>
            </a:endParaRPr>
          </a:p>
        </p:txBody>
      </p:sp>
      <p:sp>
        <p:nvSpPr>
          <p:cNvPr id="346" name="Google Shape;346;p22"/>
          <p:cNvSpPr txBox="1"/>
          <p:nvPr/>
        </p:nvSpPr>
        <p:spPr>
          <a:xfrm>
            <a:off x="3631301" y="737893"/>
            <a:ext cx="5056395"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rgbClr val="00B0F0"/>
                </a:solidFill>
                <a:latin typeface="Times New Roman"/>
                <a:ea typeface="Times New Roman"/>
                <a:cs typeface="Times New Roman"/>
                <a:sym typeface="Times New Roman"/>
              </a:rPr>
              <a:t>1- أهمية الذكاء الاصطناعي: </a:t>
            </a:r>
            <a:endParaRPr b="1" sz="2800">
              <a:solidFill>
                <a:srgbClr val="00B0F0"/>
              </a:solidFill>
              <a:latin typeface="Times New Roman"/>
              <a:ea typeface="Times New Roman"/>
              <a:cs typeface="Times New Roman"/>
              <a:sym typeface="Times New Roman"/>
            </a:endParaRPr>
          </a:p>
        </p:txBody>
      </p:sp>
      <p:sp>
        <p:nvSpPr>
          <p:cNvPr id="347" name="Google Shape;347;p22"/>
          <p:cNvSpPr/>
          <p:nvPr/>
        </p:nvSpPr>
        <p:spPr>
          <a:xfrm>
            <a:off x="0" y="612000"/>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48" name="Google Shape;348;p22"/>
          <p:cNvSpPr txBox="1"/>
          <p:nvPr/>
        </p:nvSpPr>
        <p:spPr>
          <a:xfrm>
            <a:off x="109051" y="651572"/>
            <a:ext cx="1371243"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8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349" name="Google Shape;349;p22"/>
          <p:cNvSpPr txBox="1"/>
          <p:nvPr/>
        </p:nvSpPr>
        <p:spPr>
          <a:xfrm>
            <a:off x="294951" y="939770"/>
            <a:ext cx="966228"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4400">
                <a:solidFill>
                  <a:schemeClr val="lt1"/>
                </a:solidFill>
                <a:latin typeface="Times New Roman"/>
                <a:ea typeface="Times New Roman"/>
                <a:cs typeface="Times New Roman"/>
                <a:sym typeface="Times New Roman"/>
              </a:rPr>
              <a:t>02</a:t>
            </a:r>
            <a:endParaRPr b="1" sz="1200">
              <a:solidFill>
                <a:schemeClr val="lt1"/>
              </a:solidFill>
              <a:latin typeface="Times New Roman"/>
              <a:ea typeface="Times New Roman"/>
              <a:cs typeface="Times New Roman"/>
              <a:sym typeface="Times New Roman"/>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3" name="Shape 353"/>
        <p:cNvGrpSpPr/>
        <p:nvPr/>
      </p:nvGrpSpPr>
      <p:grpSpPr>
        <a:xfrm>
          <a:off x="0" y="0"/>
          <a:ext cx="0" cy="0"/>
          <a:chOff x="0" y="0"/>
          <a:chExt cx="0" cy="0"/>
        </a:xfrm>
      </p:grpSpPr>
      <p:sp>
        <p:nvSpPr>
          <p:cNvPr id="354" name="Google Shape;354;p23"/>
          <p:cNvSpPr/>
          <p:nvPr/>
        </p:nvSpPr>
        <p:spPr>
          <a:xfrm>
            <a:off x="203200" y="1964267"/>
            <a:ext cx="11650133" cy="4436498"/>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55" name="Google Shape;355;p23"/>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000">
                <a:solidFill>
                  <a:schemeClr val="lt1"/>
                </a:solidFill>
                <a:latin typeface="Calibri"/>
                <a:ea typeface="Calibri"/>
                <a:cs typeface="Calibri"/>
                <a:sym typeface="Calibri"/>
              </a:rPr>
              <a:t>www.midocean.ae</a:t>
            </a:r>
            <a:endParaRPr/>
          </a:p>
        </p:txBody>
      </p:sp>
      <p:sp>
        <p:nvSpPr>
          <p:cNvPr id="356" name="Google Shape;356;p23"/>
          <p:cNvSpPr txBox="1"/>
          <p:nvPr/>
        </p:nvSpPr>
        <p:spPr>
          <a:xfrm>
            <a:off x="109051" y="2005141"/>
            <a:ext cx="11744282" cy="4216539"/>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u="sng">
                <a:solidFill>
                  <a:srgbClr val="2D3956"/>
                </a:solidFill>
                <a:latin typeface="Times New Roman"/>
                <a:ea typeface="Times New Roman"/>
                <a:cs typeface="Times New Roman"/>
                <a:sym typeface="Times New Roman"/>
              </a:rPr>
              <a:t>ثانياً: أهمية الذكاء الاصطناعي في الإثبات: </a:t>
            </a:r>
            <a:endParaRPr/>
          </a:p>
          <a:p>
            <a:pPr indent="0" lvl="0" marL="0" marR="0" rtl="1" algn="just">
              <a:spcBef>
                <a:spcPts val="0"/>
              </a:spcBef>
              <a:spcAft>
                <a:spcPts val="0"/>
              </a:spcAft>
              <a:buNone/>
            </a:pPr>
            <a:r>
              <a:rPr b="1" lang="ar-EG" sz="2400">
                <a:solidFill>
                  <a:srgbClr val="2D3956"/>
                </a:solidFill>
                <a:latin typeface="Times New Roman"/>
                <a:ea typeface="Times New Roman"/>
                <a:cs typeface="Times New Roman"/>
                <a:sym typeface="Times New Roman"/>
              </a:rPr>
              <a:t>5- أهمية الذكاء الاصطناعي في محاربة الجرائم وإثباتها: </a:t>
            </a:r>
            <a:endParaRPr/>
          </a:p>
          <a:p>
            <a:pPr indent="0" lvl="0" marL="0" marR="0" rtl="1" algn="just">
              <a:spcBef>
                <a:spcPts val="0"/>
              </a:spcBef>
              <a:spcAft>
                <a:spcPts val="0"/>
              </a:spcAft>
              <a:buNone/>
            </a:pPr>
            <a:r>
              <a:rPr lang="ar-EG" sz="2400">
                <a:solidFill>
                  <a:srgbClr val="2D3956"/>
                </a:solidFill>
                <a:latin typeface="Times New Roman"/>
                <a:ea typeface="Times New Roman"/>
                <a:cs typeface="Times New Roman"/>
                <a:sym typeface="Times New Roman"/>
              </a:rPr>
              <a:t>- للذكاء الاصطناعي كذلك أهمية كبيرة في محاربة الجريمة وإثباتها، فالجرائم اليوم هي ليست ذاتها جرائم الامس، فقد تعددت أنواعها وصورها تبعاً لتعدد صور التقدم العلمي وأنواعه والذي قد أصبح يسخر في الوقت الحاضر لارتكاب الجرائم التقليدية وغير التقليدية في الواقع الرقمي كالقرصنة وإتلاف البيانات، ولا شك أن هذه الجرائم لا تشكل معضلة فيما يتعلق بتجريمها والعقاب عليها، ولكن المشكلة التي تثور هنا هو كيفية إثبات تلك الأفعال المجرمة، وتعقب مرتكبيها وملاحقتهم وجمع الأدلة ضدهم؟ وهنا يبرز دور الذكاء الاصطناعي فقد لجأت الكثير من دول العالم إلى استخدام أنظمة الذكاء الاصطناعي في اثبات تلك الجرائم، وخير مثال على ذلك هو ما قامت به الشرطة الأمريكية من انشاء مركز لإدارة المعلومات الجرمية وتم استخدام تطبيقات الذكاء الاصطناعي في جمع بيانات عن الجرائم وتحليل بياناته، من حوادث ومخالفات واتصالات، من أجل إثبات الجرائم المرتكبة، والتنبؤ بالحوادث والجرائم التي قد تقع مستقبلاً.</a:t>
            </a:r>
            <a:endParaRPr/>
          </a:p>
          <a:p>
            <a:pPr indent="0" lvl="0" marL="0" marR="0" rtl="1" algn="just">
              <a:spcBef>
                <a:spcPts val="0"/>
              </a:spcBef>
              <a:spcAft>
                <a:spcPts val="0"/>
              </a:spcAft>
              <a:buNone/>
            </a:pPr>
            <a:r>
              <a:t/>
            </a:r>
            <a:endParaRPr sz="2400">
              <a:solidFill>
                <a:srgbClr val="2D3956"/>
              </a:solidFill>
              <a:latin typeface="Times New Roman"/>
              <a:ea typeface="Times New Roman"/>
              <a:cs typeface="Times New Roman"/>
              <a:sym typeface="Times New Roman"/>
            </a:endParaRPr>
          </a:p>
        </p:txBody>
      </p:sp>
      <p:sp>
        <p:nvSpPr>
          <p:cNvPr id="357" name="Google Shape;357;p23"/>
          <p:cNvSpPr txBox="1"/>
          <p:nvPr/>
        </p:nvSpPr>
        <p:spPr>
          <a:xfrm>
            <a:off x="3631301" y="737893"/>
            <a:ext cx="5056395"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rgbClr val="00B0F0"/>
                </a:solidFill>
                <a:latin typeface="Times New Roman"/>
                <a:ea typeface="Times New Roman"/>
                <a:cs typeface="Times New Roman"/>
                <a:sym typeface="Times New Roman"/>
              </a:rPr>
              <a:t>1- أهمية الذكاء الاصطناعي: </a:t>
            </a:r>
            <a:endParaRPr b="1" sz="2800">
              <a:solidFill>
                <a:srgbClr val="00B0F0"/>
              </a:solidFill>
              <a:latin typeface="Times New Roman"/>
              <a:ea typeface="Times New Roman"/>
              <a:cs typeface="Times New Roman"/>
              <a:sym typeface="Times New Roman"/>
            </a:endParaRPr>
          </a:p>
        </p:txBody>
      </p:sp>
      <p:sp>
        <p:nvSpPr>
          <p:cNvPr id="358" name="Google Shape;358;p23"/>
          <p:cNvSpPr/>
          <p:nvPr/>
        </p:nvSpPr>
        <p:spPr>
          <a:xfrm>
            <a:off x="0" y="612000"/>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59" name="Google Shape;359;p23"/>
          <p:cNvSpPr txBox="1"/>
          <p:nvPr/>
        </p:nvSpPr>
        <p:spPr>
          <a:xfrm>
            <a:off x="109051" y="651572"/>
            <a:ext cx="1371243"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8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360" name="Google Shape;360;p23"/>
          <p:cNvSpPr txBox="1"/>
          <p:nvPr/>
        </p:nvSpPr>
        <p:spPr>
          <a:xfrm>
            <a:off x="294951" y="939770"/>
            <a:ext cx="966228"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4400">
                <a:solidFill>
                  <a:schemeClr val="lt1"/>
                </a:solidFill>
                <a:latin typeface="Times New Roman"/>
                <a:ea typeface="Times New Roman"/>
                <a:cs typeface="Times New Roman"/>
                <a:sym typeface="Times New Roman"/>
              </a:rPr>
              <a:t>02</a:t>
            </a:r>
            <a:endParaRPr b="1" sz="1200">
              <a:solidFill>
                <a:schemeClr val="lt1"/>
              </a:solidFill>
              <a:latin typeface="Times New Roman"/>
              <a:ea typeface="Times New Roman"/>
              <a:cs typeface="Times New Roman"/>
              <a:sym typeface="Times New Roman"/>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 name="Shape 364"/>
        <p:cNvGrpSpPr/>
        <p:nvPr/>
      </p:nvGrpSpPr>
      <p:grpSpPr>
        <a:xfrm>
          <a:off x="0" y="0"/>
          <a:ext cx="0" cy="0"/>
          <a:chOff x="0" y="0"/>
          <a:chExt cx="0" cy="0"/>
        </a:xfrm>
      </p:grpSpPr>
      <p:sp>
        <p:nvSpPr>
          <p:cNvPr id="365" name="Google Shape;365;p24"/>
          <p:cNvSpPr/>
          <p:nvPr/>
        </p:nvSpPr>
        <p:spPr>
          <a:xfrm>
            <a:off x="203200" y="1964267"/>
            <a:ext cx="11650133" cy="4436498"/>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66" name="Google Shape;366;p24"/>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000">
                <a:solidFill>
                  <a:schemeClr val="lt1"/>
                </a:solidFill>
                <a:latin typeface="Calibri"/>
                <a:ea typeface="Calibri"/>
                <a:cs typeface="Calibri"/>
                <a:sym typeface="Calibri"/>
              </a:rPr>
              <a:t>www.midocean.ae</a:t>
            </a:r>
            <a:endParaRPr/>
          </a:p>
        </p:txBody>
      </p:sp>
      <p:sp>
        <p:nvSpPr>
          <p:cNvPr id="367" name="Google Shape;367;p24"/>
          <p:cNvSpPr txBox="1"/>
          <p:nvPr/>
        </p:nvSpPr>
        <p:spPr>
          <a:xfrm>
            <a:off x="109051" y="2005141"/>
            <a:ext cx="11744282" cy="4216539"/>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u="sng">
                <a:solidFill>
                  <a:srgbClr val="2D3956"/>
                </a:solidFill>
                <a:latin typeface="Times New Roman"/>
                <a:ea typeface="Times New Roman"/>
                <a:cs typeface="Times New Roman"/>
                <a:sym typeface="Times New Roman"/>
              </a:rPr>
              <a:t>ثانياً: أهمية الذكاء الاصطناعي في الإثبات: </a:t>
            </a:r>
            <a:endParaRPr/>
          </a:p>
          <a:p>
            <a:pPr indent="0" lvl="0" marL="0" marR="0" rtl="1" algn="just">
              <a:spcBef>
                <a:spcPts val="0"/>
              </a:spcBef>
              <a:spcAft>
                <a:spcPts val="0"/>
              </a:spcAft>
              <a:buNone/>
            </a:pPr>
            <a:r>
              <a:rPr b="1" lang="ar-EG" sz="2400">
                <a:solidFill>
                  <a:srgbClr val="2D3956"/>
                </a:solidFill>
                <a:latin typeface="Times New Roman"/>
                <a:ea typeface="Times New Roman"/>
                <a:cs typeface="Times New Roman"/>
                <a:sym typeface="Times New Roman"/>
              </a:rPr>
              <a:t>6- دور الذكاء الاصصطناعي في تتبع المخطئين في إطار المسؤولية المدنية والجزائية: </a:t>
            </a:r>
            <a:endParaRPr/>
          </a:p>
          <a:p>
            <a:pPr indent="0" lvl="0" marL="0" marR="0" rtl="1" algn="just">
              <a:spcBef>
                <a:spcPts val="0"/>
              </a:spcBef>
              <a:spcAft>
                <a:spcPts val="0"/>
              </a:spcAft>
              <a:buNone/>
            </a:pPr>
            <a:r>
              <a:rPr b="1" lang="ar-EG" sz="2400">
                <a:solidFill>
                  <a:srgbClr val="2D3956"/>
                </a:solidFill>
                <a:latin typeface="Times New Roman"/>
                <a:ea typeface="Times New Roman"/>
                <a:cs typeface="Times New Roman"/>
                <a:sym typeface="Times New Roman"/>
              </a:rPr>
              <a:t>- </a:t>
            </a:r>
            <a:r>
              <a:rPr lang="ar-EG" sz="2400">
                <a:solidFill>
                  <a:srgbClr val="2D3956"/>
                </a:solidFill>
                <a:latin typeface="Times New Roman"/>
                <a:ea typeface="Times New Roman"/>
                <a:cs typeface="Times New Roman"/>
                <a:sym typeface="Times New Roman"/>
              </a:rPr>
              <a:t>تعمل الحكومات بالتعاون مع شركات الاتصالات وشركات صناعة اللأجهزة الذكية في مجموعة من بلدان العالم على تتبع مواقع الأشخاص عبر شبكات الهاتف، وكذلك عبر تطبيقات تطلقها على الهواتف والساعات الذكية وأجهزة تتبع اللياقة البدنية التي تمكن من تحديد أماكن الأشخاص المسببين للضرر سواء في الواقع المادي أم في الحياة الالكترونية، من أجل معاقبتهم جزائياً أو مدنياً، وكذلك لتحذير الأشخاص محل الخطر المتوقع، كما هو الحال بالنسبة إلى استخدام تطبيقات الذكاء الاصطناعي كالحصول على التسجلات التي تثبت التصرفات القانونية، وكذلك تتبع مكان المصابين بفايروس ( كورونا ) من خلال البيانات الصادرة عنها وتنبيه الأشخاص الذين كانوا بالقرب منهم لفترة معينة من الوقت عبر هواتفهم، كما قامت شركتا ( (Google , Apple ) بتطوير  تطبيقات تستخدم إشارات (Bluetooth)، ونظام (GPS ) لتحديد المخالطين لحاملي الفيروس وتنبيههم عبر إرسال إشعارات تحذيرية لهم.</a:t>
            </a:r>
            <a:endParaRPr/>
          </a:p>
          <a:p>
            <a:pPr indent="0" lvl="0" marL="0" marR="0" rtl="1" algn="just">
              <a:spcBef>
                <a:spcPts val="0"/>
              </a:spcBef>
              <a:spcAft>
                <a:spcPts val="0"/>
              </a:spcAft>
              <a:buNone/>
            </a:pPr>
            <a:r>
              <a:t/>
            </a:r>
            <a:endParaRPr sz="2400">
              <a:solidFill>
                <a:srgbClr val="2D3956"/>
              </a:solidFill>
              <a:latin typeface="Times New Roman"/>
              <a:ea typeface="Times New Roman"/>
              <a:cs typeface="Times New Roman"/>
              <a:sym typeface="Times New Roman"/>
            </a:endParaRPr>
          </a:p>
        </p:txBody>
      </p:sp>
      <p:sp>
        <p:nvSpPr>
          <p:cNvPr id="368" name="Google Shape;368;p24"/>
          <p:cNvSpPr txBox="1"/>
          <p:nvPr/>
        </p:nvSpPr>
        <p:spPr>
          <a:xfrm>
            <a:off x="3631301" y="737893"/>
            <a:ext cx="5056395"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rgbClr val="00B0F0"/>
                </a:solidFill>
                <a:latin typeface="Times New Roman"/>
                <a:ea typeface="Times New Roman"/>
                <a:cs typeface="Times New Roman"/>
                <a:sym typeface="Times New Roman"/>
              </a:rPr>
              <a:t>1- أهمية الذكاء الاصطناعي: </a:t>
            </a:r>
            <a:endParaRPr b="1" sz="2800">
              <a:solidFill>
                <a:srgbClr val="00B0F0"/>
              </a:solidFill>
              <a:latin typeface="Times New Roman"/>
              <a:ea typeface="Times New Roman"/>
              <a:cs typeface="Times New Roman"/>
              <a:sym typeface="Times New Roman"/>
            </a:endParaRPr>
          </a:p>
        </p:txBody>
      </p:sp>
      <p:sp>
        <p:nvSpPr>
          <p:cNvPr id="369" name="Google Shape;369;p24"/>
          <p:cNvSpPr/>
          <p:nvPr/>
        </p:nvSpPr>
        <p:spPr>
          <a:xfrm>
            <a:off x="0" y="612000"/>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70" name="Google Shape;370;p24"/>
          <p:cNvSpPr txBox="1"/>
          <p:nvPr/>
        </p:nvSpPr>
        <p:spPr>
          <a:xfrm>
            <a:off x="109051" y="651572"/>
            <a:ext cx="1371243"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8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371" name="Google Shape;371;p24"/>
          <p:cNvSpPr txBox="1"/>
          <p:nvPr/>
        </p:nvSpPr>
        <p:spPr>
          <a:xfrm>
            <a:off x="294951" y="939770"/>
            <a:ext cx="966228"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4400">
                <a:solidFill>
                  <a:schemeClr val="lt1"/>
                </a:solidFill>
                <a:latin typeface="Times New Roman"/>
                <a:ea typeface="Times New Roman"/>
                <a:cs typeface="Times New Roman"/>
                <a:sym typeface="Times New Roman"/>
              </a:rPr>
              <a:t>02</a:t>
            </a:r>
            <a:endParaRPr b="1" sz="1200">
              <a:solidFill>
                <a:schemeClr val="lt1"/>
              </a:solidFill>
              <a:latin typeface="Times New Roman"/>
              <a:ea typeface="Times New Roman"/>
              <a:cs typeface="Times New Roman"/>
              <a:sym typeface="Times New Roman"/>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 name="Shape 375"/>
        <p:cNvGrpSpPr/>
        <p:nvPr/>
      </p:nvGrpSpPr>
      <p:grpSpPr>
        <a:xfrm>
          <a:off x="0" y="0"/>
          <a:ext cx="0" cy="0"/>
          <a:chOff x="0" y="0"/>
          <a:chExt cx="0" cy="0"/>
        </a:xfrm>
      </p:grpSpPr>
      <p:sp>
        <p:nvSpPr>
          <p:cNvPr id="376" name="Google Shape;376;p25"/>
          <p:cNvSpPr/>
          <p:nvPr/>
        </p:nvSpPr>
        <p:spPr>
          <a:xfrm>
            <a:off x="8063578" y="1418897"/>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77" name="Google Shape;377;p25"/>
          <p:cNvSpPr/>
          <p:nvPr/>
        </p:nvSpPr>
        <p:spPr>
          <a:xfrm>
            <a:off x="417785" y="1751243"/>
            <a:ext cx="11083159" cy="428761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78" name="Google Shape;378;p25"/>
          <p:cNvSpPr txBox="1"/>
          <p:nvPr/>
        </p:nvSpPr>
        <p:spPr>
          <a:xfrm>
            <a:off x="417785" y="1728530"/>
            <a:ext cx="10949153" cy="3416320"/>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ar-EG" sz="2400" u="sng">
                <a:solidFill>
                  <a:srgbClr val="2D3956"/>
                </a:solidFill>
                <a:latin typeface="Times New Roman"/>
                <a:ea typeface="Times New Roman"/>
                <a:cs typeface="Times New Roman"/>
                <a:sym typeface="Times New Roman"/>
              </a:rPr>
              <a:t>أولاً: تمييز الذكاء الاصطناعي عن الذكاء الإنساني:</a:t>
            </a:r>
            <a:endParaRPr b="1" sz="2400" u="sng">
              <a:solidFill>
                <a:srgbClr val="2D3956"/>
              </a:solidFill>
              <a:latin typeface="Times New Roman"/>
              <a:ea typeface="Times New Roman"/>
              <a:cs typeface="Times New Roman"/>
              <a:sym typeface="Times New Roman"/>
            </a:endParaRPr>
          </a:p>
          <a:p>
            <a:pPr indent="0" lvl="0" marL="0" marR="0" rtl="1" algn="just">
              <a:spcBef>
                <a:spcPts val="0"/>
              </a:spcBef>
              <a:spcAft>
                <a:spcPts val="0"/>
              </a:spcAft>
              <a:buNone/>
            </a:pPr>
            <a:r>
              <a:rPr b="1" lang="ar-EG" sz="2400">
                <a:solidFill>
                  <a:srgbClr val="2D3956"/>
                </a:solidFill>
                <a:latin typeface="Times New Roman"/>
                <a:ea typeface="Times New Roman"/>
                <a:cs typeface="Times New Roman"/>
                <a:sym typeface="Times New Roman"/>
              </a:rPr>
              <a:t>- يعرف الذكاء الاصطناعي، بأنه: </a:t>
            </a:r>
            <a:r>
              <a:rPr lang="ar-EG" sz="2400">
                <a:solidFill>
                  <a:srgbClr val="2D3956"/>
                </a:solidFill>
                <a:latin typeface="Times New Roman"/>
                <a:ea typeface="Times New Roman"/>
                <a:cs typeface="Times New Roman"/>
                <a:sym typeface="Times New Roman"/>
              </a:rPr>
              <a:t>المقدرة على تمثيل البيانات حاسوبياً من  خلال تعليم الآلة الذكية وتلقينها بمعلومات عن كيفية أدائها لمهامها بشكل تلقائي بمساعدة الإنسان أحياناً، وبدونه في أكثر الأحيان وفي كل مجالات الحياة، بحيث تكون الآلة قادرة على إبداء ردود فعل ذكية تتناسب مع الموقف الذي يتطلب أدائها لعملها مجابهته، من أجل الخروج بنتائج مفيدة تخدم  الهدف المنشود منها.</a:t>
            </a:r>
            <a:endParaRPr/>
          </a:p>
          <a:p>
            <a:pPr indent="0" lvl="0" marL="0" marR="0" rtl="1" algn="just">
              <a:spcBef>
                <a:spcPts val="0"/>
              </a:spcBef>
              <a:spcAft>
                <a:spcPts val="0"/>
              </a:spcAft>
              <a:buNone/>
            </a:pPr>
            <a:r>
              <a:rPr b="1" lang="ar-EG" sz="2400">
                <a:solidFill>
                  <a:srgbClr val="2D3956"/>
                </a:solidFill>
                <a:latin typeface="Times New Roman"/>
                <a:ea typeface="Times New Roman"/>
                <a:cs typeface="Times New Roman"/>
                <a:sym typeface="Times New Roman"/>
              </a:rPr>
              <a:t>- أما الذكاء الإنساني فيقصد به: </a:t>
            </a:r>
            <a:r>
              <a:rPr lang="ar-EG" sz="2400">
                <a:solidFill>
                  <a:srgbClr val="2D3956"/>
                </a:solidFill>
                <a:latin typeface="Times New Roman"/>
                <a:ea typeface="Times New Roman"/>
                <a:cs typeface="Times New Roman"/>
                <a:sym typeface="Times New Roman"/>
              </a:rPr>
              <a:t>"هو المقدرات المعرفية والاستيعابية للشخص ومدى مقدرته للاكتساب للمعلومة وتحليلها والاستفادة منها". أو هو المقدرة التي يكتسبها الإنسان من أجل تحقيق التوافق الاجتماعي والنضوج الوجداني، بمعنى: "أن الذكاء هو المقدرة العقلية أو الذهنية التي من خلالها نستوعب ونعرف المعلومات التي في محيطنا، وكيف نستفيد من هذه المعلومات من أجل تسيير أمور حياتنا والتوافق مع أنفسنا والتوافق مع الآخرين.</a:t>
            </a:r>
            <a:endParaRPr sz="2400">
              <a:solidFill>
                <a:srgbClr val="2D3956"/>
              </a:solidFill>
              <a:latin typeface="Times New Roman"/>
              <a:ea typeface="Times New Roman"/>
              <a:cs typeface="Times New Roman"/>
              <a:sym typeface="Times New Roman"/>
            </a:endParaRPr>
          </a:p>
        </p:txBody>
      </p:sp>
      <p:sp>
        <p:nvSpPr>
          <p:cNvPr id="379" name="Google Shape;379;p25"/>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000">
                <a:solidFill>
                  <a:schemeClr val="lt1"/>
                </a:solidFill>
                <a:latin typeface="Calibri"/>
                <a:ea typeface="Calibri"/>
                <a:cs typeface="Calibri"/>
                <a:sym typeface="Calibri"/>
              </a:rPr>
              <a:t>www.midocean.ae</a:t>
            </a:r>
            <a:endParaRPr/>
          </a:p>
        </p:txBody>
      </p:sp>
      <p:sp>
        <p:nvSpPr>
          <p:cNvPr id="380" name="Google Shape;380;p25"/>
          <p:cNvSpPr/>
          <p:nvPr/>
        </p:nvSpPr>
        <p:spPr>
          <a:xfrm flipH="1" rot="10800000">
            <a:off x="173420" y="554054"/>
            <a:ext cx="945840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81" name="Google Shape;381;p25"/>
          <p:cNvSpPr txBox="1"/>
          <p:nvPr/>
        </p:nvSpPr>
        <p:spPr>
          <a:xfrm>
            <a:off x="1907628" y="737893"/>
            <a:ext cx="7378262"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rgbClr val="00B0F0"/>
                </a:solidFill>
                <a:latin typeface="Times New Roman"/>
                <a:ea typeface="Times New Roman"/>
                <a:cs typeface="Times New Roman"/>
                <a:sym typeface="Times New Roman"/>
              </a:rPr>
              <a:t>2- تمييز الذكاء الاصطناعي عما يشتبه به من أوضاع أخرى: </a:t>
            </a:r>
            <a:endParaRPr b="1" sz="2800">
              <a:solidFill>
                <a:srgbClr val="00B0F0"/>
              </a:solidFill>
              <a:latin typeface="Times New Roman"/>
              <a:ea typeface="Times New Roman"/>
              <a:cs typeface="Times New Roman"/>
              <a:sym typeface="Times New Roman"/>
            </a:endParaRPr>
          </a:p>
        </p:txBody>
      </p:sp>
      <p:sp>
        <p:nvSpPr>
          <p:cNvPr id="382" name="Google Shape;382;p25"/>
          <p:cNvSpPr/>
          <p:nvPr/>
        </p:nvSpPr>
        <p:spPr>
          <a:xfrm>
            <a:off x="24310" y="707045"/>
            <a:ext cx="1404457" cy="942162"/>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83" name="Google Shape;383;p25"/>
          <p:cNvSpPr txBox="1"/>
          <p:nvPr/>
        </p:nvSpPr>
        <p:spPr>
          <a:xfrm>
            <a:off x="109051" y="651572"/>
            <a:ext cx="1371243"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8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384" name="Google Shape;384;p25"/>
          <p:cNvSpPr txBox="1"/>
          <p:nvPr/>
        </p:nvSpPr>
        <p:spPr>
          <a:xfrm>
            <a:off x="294951" y="939770"/>
            <a:ext cx="966228"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4400">
                <a:solidFill>
                  <a:schemeClr val="lt1"/>
                </a:solidFill>
                <a:latin typeface="Times New Roman"/>
                <a:ea typeface="Times New Roman"/>
                <a:cs typeface="Times New Roman"/>
                <a:sym typeface="Times New Roman"/>
              </a:rPr>
              <a:t>02</a:t>
            </a:r>
            <a:endParaRPr b="1" sz="1200">
              <a:solidFill>
                <a:schemeClr val="lt1"/>
              </a:solidFill>
              <a:latin typeface="Times New Roman"/>
              <a:ea typeface="Times New Roman"/>
              <a:cs typeface="Times New Roman"/>
              <a:sym typeface="Times New Roman"/>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8" name="Shape 388"/>
        <p:cNvGrpSpPr/>
        <p:nvPr/>
      </p:nvGrpSpPr>
      <p:grpSpPr>
        <a:xfrm>
          <a:off x="0" y="0"/>
          <a:ext cx="0" cy="0"/>
          <a:chOff x="0" y="0"/>
          <a:chExt cx="0" cy="0"/>
        </a:xfrm>
      </p:grpSpPr>
      <p:sp>
        <p:nvSpPr>
          <p:cNvPr id="389" name="Google Shape;389;p26"/>
          <p:cNvSpPr/>
          <p:nvPr/>
        </p:nvSpPr>
        <p:spPr>
          <a:xfrm>
            <a:off x="8063578" y="1418897"/>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90" name="Google Shape;390;p26"/>
          <p:cNvSpPr/>
          <p:nvPr/>
        </p:nvSpPr>
        <p:spPr>
          <a:xfrm>
            <a:off x="417785" y="1751243"/>
            <a:ext cx="11083159" cy="428761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91" name="Google Shape;391;p26"/>
          <p:cNvSpPr txBox="1"/>
          <p:nvPr/>
        </p:nvSpPr>
        <p:spPr>
          <a:xfrm>
            <a:off x="417785" y="1728530"/>
            <a:ext cx="10949153" cy="3416320"/>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ar-EG" sz="2400" u="sng">
                <a:solidFill>
                  <a:srgbClr val="2D3956"/>
                </a:solidFill>
                <a:latin typeface="Times New Roman"/>
                <a:ea typeface="Times New Roman"/>
                <a:cs typeface="Times New Roman"/>
                <a:sym typeface="Times New Roman"/>
              </a:rPr>
              <a:t>أولاً: تمييز الذكاء الاصطناعي عن الذكاء الإنساني:</a:t>
            </a:r>
            <a:endParaRPr b="1" sz="2400" u="sng">
              <a:solidFill>
                <a:srgbClr val="2D3956"/>
              </a:solidFill>
              <a:latin typeface="Times New Roman"/>
              <a:ea typeface="Times New Roman"/>
              <a:cs typeface="Times New Roman"/>
              <a:sym typeface="Times New Roman"/>
            </a:endParaRPr>
          </a:p>
          <a:p>
            <a:pPr indent="0" lvl="0" marL="0" marR="0" rtl="1" algn="just">
              <a:spcBef>
                <a:spcPts val="0"/>
              </a:spcBef>
              <a:spcAft>
                <a:spcPts val="0"/>
              </a:spcAft>
              <a:buNone/>
            </a:pPr>
            <a:r>
              <a:rPr b="1" lang="ar-EG" sz="2400">
                <a:solidFill>
                  <a:srgbClr val="2D3956"/>
                </a:solidFill>
                <a:latin typeface="Times New Roman"/>
                <a:ea typeface="Times New Roman"/>
                <a:cs typeface="Times New Roman"/>
                <a:sym typeface="Times New Roman"/>
              </a:rPr>
              <a:t>- والذكاء البشري يتشابه مع الذكاء الاصطناعي في جملة أمور، منها:</a:t>
            </a:r>
            <a:endParaRPr/>
          </a:p>
          <a:p>
            <a:pPr indent="0" lvl="0" marL="0" marR="0" rtl="1" algn="just">
              <a:spcBef>
                <a:spcPts val="0"/>
              </a:spcBef>
              <a:spcAft>
                <a:spcPts val="0"/>
              </a:spcAft>
              <a:buNone/>
            </a:pPr>
            <a:r>
              <a:rPr lang="ar-EG" sz="2400">
                <a:solidFill>
                  <a:srgbClr val="2D3956"/>
                </a:solidFill>
                <a:latin typeface="Times New Roman"/>
                <a:ea typeface="Times New Roman"/>
                <a:cs typeface="Times New Roman"/>
                <a:sym typeface="Times New Roman"/>
              </a:rPr>
              <a:t>1- أن كل منهما يقوم على الاستنتاج من خلال تحليل البيانات التي يتلقاها الجزء المسؤول عن التفكير سواء في الإنسان أم الآلة الذكية، ومن ثم تحليل تلك البيانات والترجيح بينها من أجل تصويب القرار المتخذ من قبل الجزء العاقل المفكر في الدماغ البشري والاصطناعي. </a:t>
            </a:r>
            <a:endParaRPr/>
          </a:p>
          <a:p>
            <a:pPr indent="0" lvl="0" marL="0" marR="0" rtl="1" algn="just">
              <a:spcBef>
                <a:spcPts val="0"/>
              </a:spcBef>
              <a:spcAft>
                <a:spcPts val="0"/>
              </a:spcAft>
              <a:buNone/>
            </a:pPr>
            <a:r>
              <a:rPr lang="ar-EG" sz="2400">
                <a:solidFill>
                  <a:srgbClr val="2D3956"/>
                </a:solidFill>
                <a:latin typeface="Times New Roman"/>
                <a:ea typeface="Times New Roman"/>
                <a:cs typeface="Times New Roman"/>
                <a:sym typeface="Times New Roman"/>
              </a:rPr>
              <a:t>2- كذلك يتشابه المصطلحان من حيث الأنواع التي يحتويها، فكل منهما قد يكون ذكاء بسيط أو ذكاء فائق ولعل ذلك يرجع إلى الطبيعة الخلقية بالنسبة للذكاء البشري، وإلى طريقة تعلم الآلة بالنسبة  للذكاء الاصطناعي.</a:t>
            </a:r>
            <a:endParaRPr/>
          </a:p>
          <a:p>
            <a:pPr indent="0" lvl="0" marL="0" marR="0" rtl="1" algn="just">
              <a:spcBef>
                <a:spcPts val="0"/>
              </a:spcBef>
              <a:spcAft>
                <a:spcPts val="0"/>
              </a:spcAft>
              <a:buNone/>
            </a:pPr>
            <a:r>
              <a:rPr lang="ar-EG" sz="2400">
                <a:solidFill>
                  <a:srgbClr val="2D3956"/>
                </a:solidFill>
                <a:latin typeface="Times New Roman"/>
                <a:ea typeface="Times New Roman"/>
                <a:cs typeface="Times New Roman"/>
                <a:sym typeface="Times New Roman"/>
              </a:rPr>
              <a:t>3- كما ويتشابهان في بعض خصائصهما كالقدرة على الترجيح بين المعلومات والتعامل مع البيانات المتناقضة وسرعة الأداء والقدرة على الاحتفاظ بالبيانات.</a:t>
            </a:r>
            <a:endParaRPr/>
          </a:p>
        </p:txBody>
      </p:sp>
      <p:sp>
        <p:nvSpPr>
          <p:cNvPr id="392" name="Google Shape;392;p26"/>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000">
                <a:solidFill>
                  <a:schemeClr val="lt1"/>
                </a:solidFill>
                <a:latin typeface="Calibri"/>
                <a:ea typeface="Calibri"/>
                <a:cs typeface="Calibri"/>
                <a:sym typeface="Calibri"/>
              </a:rPr>
              <a:t>www.midocean.ae</a:t>
            </a:r>
            <a:endParaRPr/>
          </a:p>
        </p:txBody>
      </p:sp>
      <p:sp>
        <p:nvSpPr>
          <p:cNvPr id="393" name="Google Shape;393;p26"/>
          <p:cNvSpPr/>
          <p:nvPr/>
        </p:nvSpPr>
        <p:spPr>
          <a:xfrm flipH="1" rot="10800000">
            <a:off x="173420" y="554054"/>
            <a:ext cx="945840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94" name="Google Shape;394;p26"/>
          <p:cNvSpPr txBox="1"/>
          <p:nvPr/>
        </p:nvSpPr>
        <p:spPr>
          <a:xfrm>
            <a:off x="1907628" y="737893"/>
            <a:ext cx="7378262"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rgbClr val="00B0F0"/>
                </a:solidFill>
                <a:latin typeface="Times New Roman"/>
                <a:ea typeface="Times New Roman"/>
                <a:cs typeface="Times New Roman"/>
                <a:sym typeface="Times New Roman"/>
              </a:rPr>
              <a:t>2- تمييز الذكاء الاصطناعي عما يشتبه به من أوضاع أخرى: </a:t>
            </a:r>
            <a:endParaRPr b="1" sz="2800">
              <a:solidFill>
                <a:srgbClr val="00B0F0"/>
              </a:solidFill>
              <a:latin typeface="Times New Roman"/>
              <a:ea typeface="Times New Roman"/>
              <a:cs typeface="Times New Roman"/>
              <a:sym typeface="Times New Roman"/>
            </a:endParaRPr>
          </a:p>
        </p:txBody>
      </p:sp>
      <p:sp>
        <p:nvSpPr>
          <p:cNvPr id="395" name="Google Shape;395;p26"/>
          <p:cNvSpPr/>
          <p:nvPr/>
        </p:nvSpPr>
        <p:spPr>
          <a:xfrm>
            <a:off x="24310" y="707045"/>
            <a:ext cx="1404457" cy="942162"/>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96" name="Google Shape;396;p26"/>
          <p:cNvSpPr txBox="1"/>
          <p:nvPr/>
        </p:nvSpPr>
        <p:spPr>
          <a:xfrm>
            <a:off x="109051" y="651572"/>
            <a:ext cx="1371243"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8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397" name="Google Shape;397;p26"/>
          <p:cNvSpPr txBox="1"/>
          <p:nvPr/>
        </p:nvSpPr>
        <p:spPr>
          <a:xfrm>
            <a:off x="294951" y="939770"/>
            <a:ext cx="966228"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4400">
                <a:solidFill>
                  <a:schemeClr val="lt1"/>
                </a:solidFill>
                <a:latin typeface="Times New Roman"/>
                <a:ea typeface="Times New Roman"/>
                <a:cs typeface="Times New Roman"/>
                <a:sym typeface="Times New Roman"/>
              </a:rPr>
              <a:t>02</a:t>
            </a:r>
            <a:endParaRPr b="1" sz="1200">
              <a:solidFill>
                <a:schemeClr val="lt1"/>
              </a:solidFill>
              <a:latin typeface="Times New Roman"/>
              <a:ea typeface="Times New Roman"/>
              <a:cs typeface="Times New Roman"/>
              <a:sym typeface="Times New Roman"/>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1" name="Shape 401"/>
        <p:cNvGrpSpPr/>
        <p:nvPr/>
      </p:nvGrpSpPr>
      <p:grpSpPr>
        <a:xfrm>
          <a:off x="0" y="0"/>
          <a:ext cx="0" cy="0"/>
          <a:chOff x="0" y="0"/>
          <a:chExt cx="0" cy="0"/>
        </a:xfrm>
      </p:grpSpPr>
      <p:sp>
        <p:nvSpPr>
          <p:cNvPr id="402" name="Google Shape;402;p27"/>
          <p:cNvSpPr/>
          <p:nvPr/>
        </p:nvSpPr>
        <p:spPr>
          <a:xfrm>
            <a:off x="8063578" y="1418897"/>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03" name="Google Shape;403;p27"/>
          <p:cNvSpPr/>
          <p:nvPr/>
        </p:nvSpPr>
        <p:spPr>
          <a:xfrm>
            <a:off x="417785" y="1751243"/>
            <a:ext cx="11083159" cy="428761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04" name="Google Shape;404;p27"/>
          <p:cNvSpPr txBox="1"/>
          <p:nvPr/>
        </p:nvSpPr>
        <p:spPr>
          <a:xfrm>
            <a:off x="417785" y="1728530"/>
            <a:ext cx="10949153" cy="3046988"/>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ar-EG" sz="2400" u="sng">
                <a:solidFill>
                  <a:srgbClr val="2D3956"/>
                </a:solidFill>
                <a:latin typeface="Times New Roman"/>
                <a:ea typeface="Times New Roman"/>
                <a:cs typeface="Times New Roman"/>
                <a:sym typeface="Times New Roman"/>
              </a:rPr>
              <a:t>أولاً: تمييز الذكاء الاصطناعي عن الذكاء الإنساني:</a:t>
            </a:r>
            <a:endParaRPr b="1" sz="2400" u="sng">
              <a:solidFill>
                <a:srgbClr val="2D3956"/>
              </a:solidFill>
              <a:latin typeface="Times New Roman"/>
              <a:ea typeface="Times New Roman"/>
              <a:cs typeface="Times New Roman"/>
              <a:sym typeface="Times New Roman"/>
            </a:endParaRPr>
          </a:p>
          <a:p>
            <a:pPr indent="0" lvl="0" marL="0" marR="0" rtl="1" algn="just">
              <a:spcBef>
                <a:spcPts val="0"/>
              </a:spcBef>
              <a:spcAft>
                <a:spcPts val="0"/>
              </a:spcAft>
              <a:buNone/>
            </a:pPr>
            <a:r>
              <a:rPr b="1" lang="ar-EG" sz="2400">
                <a:solidFill>
                  <a:srgbClr val="2D3956"/>
                </a:solidFill>
                <a:latin typeface="Times New Roman"/>
                <a:ea typeface="Times New Roman"/>
                <a:cs typeface="Times New Roman"/>
                <a:sym typeface="Times New Roman"/>
              </a:rPr>
              <a:t>- أما أوجه الاختلاف بينهما تتمثل فيما يلي:</a:t>
            </a:r>
            <a:endParaRPr/>
          </a:p>
          <a:p>
            <a:pPr indent="0" lvl="0" marL="0" marR="0" rtl="1" algn="just">
              <a:spcBef>
                <a:spcPts val="0"/>
              </a:spcBef>
              <a:spcAft>
                <a:spcPts val="0"/>
              </a:spcAft>
              <a:buNone/>
            </a:pPr>
            <a:r>
              <a:rPr lang="ar-EG" sz="2400">
                <a:solidFill>
                  <a:srgbClr val="2D3956"/>
                </a:solidFill>
                <a:latin typeface="Times New Roman"/>
                <a:ea typeface="Times New Roman"/>
                <a:cs typeface="Times New Roman"/>
                <a:sym typeface="Times New Roman"/>
              </a:rPr>
              <a:t>1- يختلف الذكاء الإنساني عن الاصطناعي في قدرته على استحداث النماذج، فالإنسان أكثر قدرة على إبداع واختراع نماذج العمل من نظم الذكاء الاصطناعي التي يقتصر دورها على تمثيل نماذج سبق وأن تم استحداثها في ذهن الإنسان.</a:t>
            </a:r>
            <a:endParaRPr/>
          </a:p>
          <a:p>
            <a:pPr indent="0" lvl="0" marL="0" marR="0" rtl="1" algn="just">
              <a:spcBef>
                <a:spcPts val="0"/>
              </a:spcBef>
              <a:spcAft>
                <a:spcPts val="0"/>
              </a:spcAft>
              <a:buNone/>
            </a:pPr>
            <a:r>
              <a:rPr lang="ar-EG" sz="2400">
                <a:solidFill>
                  <a:srgbClr val="2D3956"/>
                </a:solidFill>
                <a:latin typeface="Times New Roman"/>
                <a:ea typeface="Times New Roman"/>
                <a:cs typeface="Times New Roman"/>
                <a:sym typeface="Times New Roman"/>
              </a:rPr>
              <a:t>2- يختلفان من حيث نوع الاستنتاجات التي يتم التوصل إليها، فيكون الإنسان أكثر مقدرة على استخدام مختلف أنواع العمليات الذهنية، كالاختراع، والابتكار، وكذلك الاستنتاج، في حين تقتصر العمليات الحاسوبية الذكية على بعض الاستنتاجات المحدودة وذلك طبقاً لقوانين معرفية يتم برمجتها في ذات النظام الصناعي الذكي.</a:t>
            </a:r>
            <a:endParaRPr sz="2400">
              <a:solidFill>
                <a:srgbClr val="2D3956"/>
              </a:solidFill>
              <a:latin typeface="Times New Roman"/>
              <a:ea typeface="Times New Roman"/>
              <a:cs typeface="Times New Roman"/>
              <a:sym typeface="Times New Roman"/>
            </a:endParaRPr>
          </a:p>
        </p:txBody>
      </p:sp>
      <p:sp>
        <p:nvSpPr>
          <p:cNvPr id="405" name="Google Shape;405;p27"/>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000">
                <a:solidFill>
                  <a:schemeClr val="lt1"/>
                </a:solidFill>
                <a:latin typeface="Calibri"/>
                <a:ea typeface="Calibri"/>
                <a:cs typeface="Calibri"/>
                <a:sym typeface="Calibri"/>
              </a:rPr>
              <a:t>www.midocean.ae</a:t>
            </a:r>
            <a:endParaRPr/>
          </a:p>
        </p:txBody>
      </p:sp>
      <p:sp>
        <p:nvSpPr>
          <p:cNvPr id="406" name="Google Shape;406;p27"/>
          <p:cNvSpPr/>
          <p:nvPr/>
        </p:nvSpPr>
        <p:spPr>
          <a:xfrm flipH="1" rot="10800000">
            <a:off x="173420" y="554054"/>
            <a:ext cx="945840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07" name="Google Shape;407;p27"/>
          <p:cNvSpPr txBox="1"/>
          <p:nvPr/>
        </p:nvSpPr>
        <p:spPr>
          <a:xfrm>
            <a:off x="1907628" y="737893"/>
            <a:ext cx="7378262"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rgbClr val="00B0F0"/>
                </a:solidFill>
                <a:latin typeface="Times New Roman"/>
                <a:ea typeface="Times New Roman"/>
                <a:cs typeface="Times New Roman"/>
                <a:sym typeface="Times New Roman"/>
              </a:rPr>
              <a:t>2- تمييز الذكاء الاصطناعي عما يشتبه به من أوضاع أخرى: </a:t>
            </a:r>
            <a:endParaRPr b="1" sz="2800">
              <a:solidFill>
                <a:srgbClr val="00B0F0"/>
              </a:solidFill>
              <a:latin typeface="Times New Roman"/>
              <a:ea typeface="Times New Roman"/>
              <a:cs typeface="Times New Roman"/>
              <a:sym typeface="Times New Roman"/>
            </a:endParaRPr>
          </a:p>
        </p:txBody>
      </p:sp>
      <p:sp>
        <p:nvSpPr>
          <p:cNvPr id="408" name="Google Shape;408;p27"/>
          <p:cNvSpPr/>
          <p:nvPr/>
        </p:nvSpPr>
        <p:spPr>
          <a:xfrm>
            <a:off x="24310" y="707045"/>
            <a:ext cx="1404457" cy="942162"/>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09" name="Google Shape;409;p27"/>
          <p:cNvSpPr txBox="1"/>
          <p:nvPr/>
        </p:nvSpPr>
        <p:spPr>
          <a:xfrm>
            <a:off x="109051" y="651572"/>
            <a:ext cx="1371243"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8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410" name="Google Shape;410;p27"/>
          <p:cNvSpPr txBox="1"/>
          <p:nvPr/>
        </p:nvSpPr>
        <p:spPr>
          <a:xfrm>
            <a:off x="294951" y="939770"/>
            <a:ext cx="966228"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4400">
                <a:solidFill>
                  <a:schemeClr val="lt1"/>
                </a:solidFill>
                <a:latin typeface="Times New Roman"/>
                <a:ea typeface="Times New Roman"/>
                <a:cs typeface="Times New Roman"/>
                <a:sym typeface="Times New Roman"/>
              </a:rPr>
              <a:t>02</a:t>
            </a:r>
            <a:endParaRPr b="1" sz="1200">
              <a:solidFill>
                <a:schemeClr val="lt1"/>
              </a:solidFill>
              <a:latin typeface="Times New Roman"/>
              <a:ea typeface="Times New Roman"/>
              <a:cs typeface="Times New Roman"/>
              <a:sym typeface="Times New Roman"/>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4" name="Shape 414"/>
        <p:cNvGrpSpPr/>
        <p:nvPr/>
      </p:nvGrpSpPr>
      <p:grpSpPr>
        <a:xfrm>
          <a:off x="0" y="0"/>
          <a:ext cx="0" cy="0"/>
          <a:chOff x="0" y="0"/>
          <a:chExt cx="0" cy="0"/>
        </a:xfrm>
      </p:grpSpPr>
      <p:sp>
        <p:nvSpPr>
          <p:cNvPr id="415" name="Google Shape;415;p28"/>
          <p:cNvSpPr/>
          <p:nvPr/>
        </p:nvSpPr>
        <p:spPr>
          <a:xfrm>
            <a:off x="8063578" y="1418897"/>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16" name="Google Shape;416;p28"/>
          <p:cNvSpPr/>
          <p:nvPr/>
        </p:nvSpPr>
        <p:spPr>
          <a:xfrm>
            <a:off x="417785" y="1751243"/>
            <a:ext cx="11083159" cy="428761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17" name="Google Shape;417;p28"/>
          <p:cNvSpPr txBox="1"/>
          <p:nvPr/>
        </p:nvSpPr>
        <p:spPr>
          <a:xfrm>
            <a:off x="417785" y="1728530"/>
            <a:ext cx="10949153" cy="3046988"/>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ar-EG" sz="2400" u="sng">
                <a:solidFill>
                  <a:srgbClr val="2D3956"/>
                </a:solidFill>
                <a:latin typeface="Times New Roman"/>
                <a:ea typeface="Times New Roman"/>
                <a:cs typeface="Times New Roman"/>
                <a:sym typeface="Times New Roman"/>
              </a:rPr>
              <a:t>أولاً: تمييز الذكاء الاصطناعي عن الذكاء الإنساني:</a:t>
            </a:r>
            <a:endParaRPr b="1" sz="2400" u="sng">
              <a:solidFill>
                <a:srgbClr val="2D3956"/>
              </a:solidFill>
              <a:latin typeface="Times New Roman"/>
              <a:ea typeface="Times New Roman"/>
              <a:cs typeface="Times New Roman"/>
              <a:sym typeface="Times New Roman"/>
            </a:endParaRPr>
          </a:p>
          <a:p>
            <a:pPr indent="0" lvl="0" marL="0" marR="0" rtl="1" algn="just">
              <a:spcBef>
                <a:spcPts val="0"/>
              </a:spcBef>
              <a:spcAft>
                <a:spcPts val="0"/>
              </a:spcAft>
              <a:buNone/>
            </a:pPr>
            <a:r>
              <a:rPr b="1" lang="ar-EG" sz="2400">
                <a:solidFill>
                  <a:srgbClr val="2D3956"/>
                </a:solidFill>
                <a:latin typeface="Times New Roman"/>
                <a:ea typeface="Times New Roman"/>
                <a:cs typeface="Times New Roman"/>
                <a:sym typeface="Times New Roman"/>
              </a:rPr>
              <a:t>- أما أوجه الاختلاف بينهما تتمثل فيما يلي:</a:t>
            </a:r>
            <a:endParaRPr/>
          </a:p>
          <a:p>
            <a:pPr indent="0" lvl="0" marL="0" marR="0" rtl="1" algn="just">
              <a:spcBef>
                <a:spcPts val="0"/>
              </a:spcBef>
              <a:spcAft>
                <a:spcPts val="0"/>
              </a:spcAft>
              <a:buNone/>
            </a:pPr>
            <a:r>
              <a:rPr lang="ar-EG" sz="2400">
                <a:solidFill>
                  <a:srgbClr val="2D3956"/>
                </a:solidFill>
                <a:latin typeface="Times New Roman"/>
                <a:ea typeface="Times New Roman"/>
                <a:cs typeface="Times New Roman"/>
                <a:sym typeface="Times New Roman"/>
              </a:rPr>
              <a:t>3- الذكاء الطبيعي لديه القدرة على الاستنتاج واكتساب معرفه جديدة وإمكانية على التعلم، من خلال التجارب المختلفة، ومعالجة الأشياء المحيطة، كما يتميز بالاستجابة المرنة للمواقف المختلفة وحل المسائل أو تقسيم المسألة المعقدة إلى أجزاء أبسط، والفهم والإدراك وعلى الأخص عند وجود معلومات غامضه ومتناقضة والتخطيط والتنبؤ بنتيجة التصرفات قبل حدوثها ومقارنه البدائل المتاحة والتمييز بين المواقف المتشابهة واستنتاج أوجه الاختلاف بينهما، والتعميم أو إيجاد أوجه التشابه بين المواقف المختلفة، في حين ان ذلك لا يتسنى للذكاء الاصطناعي القيام به بذات المرونة والقدرة التي يتمتع بها البشر.</a:t>
            </a:r>
            <a:endParaRPr/>
          </a:p>
        </p:txBody>
      </p:sp>
      <p:sp>
        <p:nvSpPr>
          <p:cNvPr id="418" name="Google Shape;418;p28"/>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000">
                <a:solidFill>
                  <a:schemeClr val="lt1"/>
                </a:solidFill>
                <a:latin typeface="Calibri"/>
                <a:ea typeface="Calibri"/>
                <a:cs typeface="Calibri"/>
                <a:sym typeface="Calibri"/>
              </a:rPr>
              <a:t>www.midocean.ae</a:t>
            </a:r>
            <a:endParaRPr/>
          </a:p>
        </p:txBody>
      </p:sp>
      <p:sp>
        <p:nvSpPr>
          <p:cNvPr id="419" name="Google Shape;419;p28"/>
          <p:cNvSpPr/>
          <p:nvPr/>
        </p:nvSpPr>
        <p:spPr>
          <a:xfrm flipH="1" rot="10800000">
            <a:off x="173420" y="554054"/>
            <a:ext cx="945840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20" name="Google Shape;420;p28"/>
          <p:cNvSpPr txBox="1"/>
          <p:nvPr/>
        </p:nvSpPr>
        <p:spPr>
          <a:xfrm>
            <a:off x="1907628" y="737893"/>
            <a:ext cx="7378262"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rgbClr val="00B0F0"/>
                </a:solidFill>
                <a:latin typeface="Times New Roman"/>
                <a:ea typeface="Times New Roman"/>
                <a:cs typeface="Times New Roman"/>
                <a:sym typeface="Times New Roman"/>
              </a:rPr>
              <a:t>2- تمييز الذكاء الاصطناعي عما يشتبه به من أوضاع أخرى: </a:t>
            </a:r>
            <a:endParaRPr b="1" sz="2800">
              <a:solidFill>
                <a:srgbClr val="00B0F0"/>
              </a:solidFill>
              <a:latin typeface="Times New Roman"/>
              <a:ea typeface="Times New Roman"/>
              <a:cs typeface="Times New Roman"/>
              <a:sym typeface="Times New Roman"/>
            </a:endParaRPr>
          </a:p>
        </p:txBody>
      </p:sp>
      <p:sp>
        <p:nvSpPr>
          <p:cNvPr id="421" name="Google Shape;421;p28"/>
          <p:cNvSpPr/>
          <p:nvPr/>
        </p:nvSpPr>
        <p:spPr>
          <a:xfrm>
            <a:off x="24310" y="707045"/>
            <a:ext cx="1404457" cy="942162"/>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22" name="Google Shape;422;p28"/>
          <p:cNvSpPr txBox="1"/>
          <p:nvPr/>
        </p:nvSpPr>
        <p:spPr>
          <a:xfrm>
            <a:off x="109051" y="651572"/>
            <a:ext cx="1371243"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8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423" name="Google Shape;423;p28"/>
          <p:cNvSpPr txBox="1"/>
          <p:nvPr/>
        </p:nvSpPr>
        <p:spPr>
          <a:xfrm>
            <a:off x="294951" y="939770"/>
            <a:ext cx="966228"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4400">
                <a:solidFill>
                  <a:schemeClr val="lt1"/>
                </a:solidFill>
                <a:latin typeface="Times New Roman"/>
                <a:ea typeface="Times New Roman"/>
                <a:cs typeface="Times New Roman"/>
                <a:sym typeface="Times New Roman"/>
              </a:rPr>
              <a:t>02</a:t>
            </a:r>
            <a:endParaRPr b="1" sz="1200">
              <a:solidFill>
                <a:schemeClr val="lt1"/>
              </a:solidFill>
              <a:latin typeface="Times New Roman"/>
              <a:ea typeface="Times New Roman"/>
              <a:cs typeface="Times New Roman"/>
              <a:sym typeface="Times New Roman"/>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7" name="Shape 427"/>
        <p:cNvGrpSpPr/>
        <p:nvPr/>
      </p:nvGrpSpPr>
      <p:grpSpPr>
        <a:xfrm>
          <a:off x="0" y="0"/>
          <a:ext cx="0" cy="0"/>
          <a:chOff x="0" y="0"/>
          <a:chExt cx="0" cy="0"/>
        </a:xfrm>
      </p:grpSpPr>
      <p:sp>
        <p:nvSpPr>
          <p:cNvPr id="428" name="Google Shape;428;p29"/>
          <p:cNvSpPr/>
          <p:nvPr/>
        </p:nvSpPr>
        <p:spPr>
          <a:xfrm>
            <a:off x="144517" y="1641229"/>
            <a:ext cx="11902966" cy="4414561"/>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29" name="Google Shape;429;p29"/>
          <p:cNvSpPr/>
          <p:nvPr/>
        </p:nvSpPr>
        <p:spPr>
          <a:xfrm>
            <a:off x="268014" y="1710371"/>
            <a:ext cx="11401897" cy="4745915"/>
          </a:xfrm>
          <a:prstGeom prst="rect">
            <a:avLst/>
          </a:prstGeom>
          <a:noFill/>
          <a:ln>
            <a:noFill/>
          </a:ln>
        </p:spPr>
        <p:txBody>
          <a:bodyPr anchorCtr="0" anchor="t" bIns="45700" lIns="91425" spcFirstLastPara="1" rIns="91425" wrap="square" tIns="45700">
            <a:spAutoFit/>
          </a:bodyPr>
          <a:lstStyle/>
          <a:p>
            <a:pPr indent="0" lvl="0" marL="0" marR="0" rtl="1" algn="just">
              <a:lnSpc>
                <a:spcPct val="120000"/>
              </a:lnSpc>
              <a:spcBef>
                <a:spcPts val="0"/>
              </a:spcBef>
              <a:spcAft>
                <a:spcPts val="0"/>
              </a:spcAft>
              <a:buNone/>
            </a:pPr>
            <a:r>
              <a:rPr b="1" lang="ar-EG" sz="2800" u="sng">
                <a:solidFill>
                  <a:srgbClr val="000000"/>
                </a:solidFill>
                <a:latin typeface="Times New Roman"/>
                <a:ea typeface="Times New Roman"/>
                <a:cs typeface="Times New Roman"/>
                <a:sym typeface="Times New Roman"/>
              </a:rPr>
              <a:t>ثانياً: تمييز الذكاء الاصطناعي عن الأتمتة: </a:t>
            </a:r>
            <a:endParaRPr b="1" sz="2800" u="sng">
              <a:solidFill>
                <a:srgbClr val="000000"/>
              </a:solidFill>
              <a:latin typeface="Times New Roman"/>
              <a:ea typeface="Times New Roman"/>
              <a:cs typeface="Times New Roman"/>
              <a:sym typeface="Times New Roman"/>
            </a:endParaRPr>
          </a:p>
          <a:p>
            <a:pPr indent="0" lvl="0" marL="0" marR="0" rtl="1" algn="just">
              <a:lnSpc>
                <a:spcPct val="120000"/>
              </a:lnSpc>
              <a:spcBef>
                <a:spcPts val="0"/>
              </a:spcBef>
              <a:spcAft>
                <a:spcPts val="0"/>
              </a:spcAft>
              <a:buNone/>
            </a:pPr>
            <a:r>
              <a:rPr b="1" lang="ar-EG" sz="2400">
                <a:solidFill>
                  <a:srgbClr val="000000"/>
                </a:solidFill>
                <a:latin typeface="Times New Roman"/>
                <a:ea typeface="Times New Roman"/>
                <a:cs typeface="Times New Roman"/>
                <a:sym typeface="Times New Roman"/>
              </a:rPr>
              <a:t>- تعرف الأتمتة بأنها: </a:t>
            </a:r>
            <a:r>
              <a:rPr lang="ar-EG" sz="2400">
                <a:solidFill>
                  <a:srgbClr val="000000"/>
                </a:solidFill>
                <a:latin typeface="Times New Roman"/>
                <a:ea typeface="Times New Roman"/>
                <a:cs typeface="Times New Roman"/>
                <a:sym typeface="Times New Roman"/>
              </a:rPr>
              <a:t>"ذلك المصطلح الذي يشير إلى انتشار التكنولوجيا والتقنيات الحديثة والآلات المتطورة والمعدات في نطاق بيئة عمل ما، بالقدر الذي يمكنه أن يلغي دور الإنسان بشكل  كلي أو جزئي. وهي منتشرة في الوقت الحاضر في معظم المجالات اليومية سواء الصناعية ة منها أم الزراعية أم الأعمال المنزلية وحتى بالنسبة إلى لأعمال الإدارية... إلخ.</a:t>
            </a:r>
            <a:endParaRPr/>
          </a:p>
          <a:p>
            <a:pPr indent="0" lvl="0" marL="0" marR="0" rtl="1" algn="just">
              <a:lnSpc>
                <a:spcPct val="120000"/>
              </a:lnSpc>
              <a:spcBef>
                <a:spcPts val="0"/>
              </a:spcBef>
              <a:spcAft>
                <a:spcPts val="0"/>
              </a:spcAft>
              <a:buNone/>
            </a:pPr>
            <a:r>
              <a:rPr b="1" lang="ar-EG" sz="2400">
                <a:solidFill>
                  <a:srgbClr val="000000"/>
                </a:solidFill>
                <a:latin typeface="Times New Roman"/>
                <a:ea typeface="Times New Roman"/>
                <a:cs typeface="Times New Roman"/>
                <a:sym typeface="Times New Roman"/>
              </a:rPr>
              <a:t>- وكلمة(الأتمتة) ظهرت إلى الوجود وزاد انتشارها في النصف الثاني من ثلاثينيات القرن العشرين، </a:t>
            </a:r>
            <a:r>
              <a:rPr lang="ar-EG" sz="2400">
                <a:solidFill>
                  <a:srgbClr val="000000"/>
                </a:solidFill>
                <a:latin typeface="Times New Roman"/>
                <a:ea typeface="Times New Roman"/>
                <a:cs typeface="Times New Roman"/>
                <a:sym typeface="Times New Roman"/>
              </a:rPr>
              <a:t>بغرض للتعبير عن كافة العمليات التي استطاع الإنسان انجازها عن طريق تسخير آلات ميكانيكية سريعة لأداء تلك الأعمال بدلاً عنه أو بمساعدته، وأصبح انتشار تلك الآلات بكثافة خاصة في المجالات الصناعية، حتى أصبحت تعبر عن كل عمليات الإنتاج التي يتطلب إنجازها تدخل مباشر من الإنسان كمجالات الطب والهندسة الكيميائية والصناعات البتروكيمياوية والدوائية وغيرها.</a:t>
            </a:r>
            <a:endParaRPr/>
          </a:p>
        </p:txBody>
      </p:sp>
      <p:sp>
        <p:nvSpPr>
          <p:cNvPr id="430" name="Google Shape;430;p29"/>
          <p:cNvSpPr txBox="1"/>
          <p:nvPr/>
        </p:nvSpPr>
        <p:spPr>
          <a:xfrm>
            <a:off x="1560786" y="714921"/>
            <a:ext cx="7930055"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rgbClr val="00B0F0"/>
                </a:solidFill>
                <a:latin typeface="Times New Roman"/>
                <a:ea typeface="Times New Roman"/>
                <a:cs typeface="Times New Roman"/>
                <a:sym typeface="Times New Roman"/>
              </a:rPr>
              <a:t>2- تمييز الذكاء الاصطناعي عما يشتبه به من أوضاع أخرى:</a:t>
            </a:r>
            <a:endParaRPr b="1" sz="2800">
              <a:solidFill>
                <a:srgbClr val="00B0F0"/>
              </a:solidFill>
              <a:latin typeface="Times New Roman"/>
              <a:ea typeface="Times New Roman"/>
              <a:cs typeface="Times New Roman"/>
              <a:sym typeface="Times New Roman"/>
            </a:endParaRPr>
          </a:p>
        </p:txBody>
      </p:sp>
      <p:sp>
        <p:nvSpPr>
          <p:cNvPr id="431" name="Google Shape;431;p29"/>
          <p:cNvSpPr/>
          <p:nvPr/>
        </p:nvSpPr>
        <p:spPr>
          <a:xfrm>
            <a:off x="0" y="561033"/>
            <a:ext cx="1190600" cy="988453"/>
          </a:xfrm>
          <a:prstGeom prst="rect">
            <a:avLst/>
          </a:prstGeom>
          <a:solidFill>
            <a:srgbClr val="00B0F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432" name="Google Shape;432;p29"/>
          <p:cNvSpPr txBox="1"/>
          <p:nvPr/>
        </p:nvSpPr>
        <p:spPr>
          <a:xfrm>
            <a:off x="0" y="576421"/>
            <a:ext cx="1091009"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0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433" name="Google Shape;433;p29"/>
          <p:cNvSpPr txBox="1"/>
          <p:nvPr/>
        </p:nvSpPr>
        <p:spPr>
          <a:xfrm>
            <a:off x="135954" y="871788"/>
            <a:ext cx="819100"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4400">
                <a:solidFill>
                  <a:schemeClr val="lt1"/>
                </a:solidFill>
                <a:latin typeface="Times New Roman"/>
                <a:ea typeface="Times New Roman"/>
                <a:cs typeface="Times New Roman"/>
                <a:sym typeface="Times New Roman"/>
              </a:rPr>
              <a:t>02</a:t>
            </a:r>
            <a:endParaRPr b="1" sz="1200">
              <a:solidFill>
                <a:schemeClr val="lt1"/>
              </a:solidFill>
              <a:latin typeface="Times New Roman"/>
              <a:ea typeface="Times New Roman"/>
              <a:cs typeface="Times New Roman"/>
              <a:sym typeface="Times New Roman"/>
            </a:endParaRPr>
          </a:p>
        </p:txBody>
      </p:sp>
      <p:sp>
        <p:nvSpPr>
          <p:cNvPr id="434" name="Google Shape;434;p29"/>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000">
                <a:solidFill>
                  <a:schemeClr val="lt1"/>
                </a:solidFill>
                <a:latin typeface="Calibri"/>
                <a:ea typeface="Calibri"/>
                <a:cs typeface="Calibri"/>
                <a:sym typeface="Calibri"/>
              </a:rPr>
              <a:t>www.midocean.ae</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8" name="Shape 438"/>
        <p:cNvGrpSpPr/>
        <p:nvPr/>
      </p:nvGrpSpPr>
      <p:grpSpPr>
        <a:xfrm>
          <a:off x="0" y="0"/>
          <a:ext cx="0" cy="0"/>
          <a:chOff x="0" y="0"/>
          <a:chExt cx="0" cy="0"/>
        </a:xfrm>
      </p:grpSpPr>
      <p:sp>
        <p:nvSpPr>
          <p:cNvPr id="439" name="Google Shape;439;p30"/>
          <p:cNvSpPr/>
          <p:nvPr/>
        </p:nvSpPr>
        <p:spPr>
          <a:xfrm>
            <a:off x="144517" y="1641229"/>
            <a:ext cx="11902966" cy="4414561"/>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40" name="Google Shape;440;p30"/>
          <p:cNvSpPr/>
          <p:nvPr/>
        </p:nvSpPr>
        <p:spPr>
          <a:xfrm>
            <a:off x="268014" y="1710371"/>
            <a:ext cx="11401897" cy="3268587"/>
          </a:xfrm>
          <a:prstGeom prst="rect">
            <a:avLst/>
          </a:prstGeom>
          <a:noFill/>
          <a:ln>
            <a:noFill/>
          </a:ln>
        </p:spPr>
        <p:txBody>
          <a:bodyPr anchorCtr="0" anchor="t" bIns="45700" lIns="91425" spcFirstLastPara="1" rIns="91425" wrap="square" tIns="45700">
            <a:spAutoFit/>
          </a:bodyPr>
          <a:lstStyle/>
          <a:p>
            <a:pPr indent="0" lvl="0" marL="0" marR="0" rtl="1" algn="just">
              <a:lnSpc>
                <a:spcPct val="120000"/>
              </a:lnSpc>
              <a:spcBef>
                <a:spcPts val="0"/>
              </a:spcBef>
              <a:spcAft>
                <a:spcPts val="0"/>
              </a:spcAft>
              <a:buNone/>
            </a:pPr>
            <a:r>
              <a:rPr b="1" lang="ar-EG" sz="2800" u="sng">
                <a:solidFill>
                  <a:srgbClr val="000000"/>
                </a:solidFill>
                <a:latin typeface="Times New Roman"/>
                <a:ea typeface="Times New Roman"/>
                <a:cs typeface="Times New Roman"/>
                <a:sym typeface="Times New Roman"/>
              </a:rPr>
              <a:t>ثانياً: تمييز الذكاء الاصطناعي عن الأتمتة: </a:t>
            </a:r>
            <a:endParaRPr b="1" sz="2800" u="sng">
              <a:solidFill>
                <a:srgbClr val="000000"/>
              </a:solidFill>
              <a:latin typeface="Times New Roman"/>
              <a:ea typeface="Times New Roman"/>
              <a:cs typeface="Times New Roman"/>
              <a:sym typeface="Times New Roman"/>
            </a:endParaRPr>
          </a:p>
          <a:p>
            <a:pPr indent="0" lvl="0" marL="0" marR="0" rtl="1" algn="just">
              <a:lnSpc>
                <a:spcPct val="120000"/>
              </a:lnSpc>
              <a:spcBef>
                <a:spcPts val="0"/>
              </a:spcBef>
              <a:spcAft>
                <a:spcPts val="0"/>
              </a:spcAft>
              <a:buNone/>
            </a:pPr>
            <a:r>
              <a:rPr lang="ar-EG" sz="2400">
                <a:solidFill>
                  <a:srgbClr val="000000"/>
                </a:solidFill>
                <a:latin typeface="Times New Roman"/>
                <a:ea typeface="Times New Roman"/>
                <a:cs typeface="Times New Roman"/>
                <a:sym typeface="Times New Roman"/>
              </a:rPr>
              <a:t>- والذكاء الاصطناعي كعلم، يقوم ويستند على برمجيات وتكنلوجيا ذكية وقواعد محددة وهو مرحلة لاحقة للأتمتة، فمثلاً لو أرادت إحدى المؤسسات أو الشركات تحويل الأتمتة (الآلات) إلى ذكاء اصطناعي، فإنها ستحتاج إلى تزويدها بالبيانات التي تؤهل الآلة لأداء مهامها بصورة تلقائية، هذه البيانات تسمى (بالبيانات الضخمة)، وتتألف من عدة مراحل، منها مرحلة تعلم الآلة، ثم ادخال الرسوم البيانية اليها، ثم بعد ذلك تزويدها بالشبكات العصبية، حتى يصبح إنتاجها أكثر فعالية وبشكل غير محدود، عكس انتاج الأتمتة الذي يكون ضيق ومحدد القيمة؛ ومع ذلك فإن الذكاء الاصطناعي قد يحمل مخاطر عدم اليقين تماماً مثل العقل البشري.</a:t>
            </a:r>
            <a:endParaRPr/>
          </a:p>
        </p:txBody>
      </p:sp>
      <p:sp>
        <p:nvSpPr>
          <p:cNvPr id="441" name="Google Shape;441;p30"/>
          <p:cNvSpPr txBox="1"/>
          <p:nvPr/>
        </p:nvSpPr>
        <p:spPr>
          <a:xfrm>
            <a:off x="1560786" y="714921"/>
            <a:ext cx="7930055"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rgbClr val="00B0F0"/>
                </a:solidFill>
                <a:latin typeface="Times New Roman"/>
                <a:ea typeface="Times New Roman"/>
                <a:cs typeface="Times New Roman"/>
                <a:sym typeface="Times New Roman"/>
              </a:rPr>
              <a:t>2- تمييز الذكاء الاصطناعي عما يشتبه به من أوضاع أخرى:</a:t>
            </a:r>
            <a:endParaRPr b="1" sz="2800">
              <a:solidFill>
                <a:srgbClr val="00B0F0"/>
              </a:solidFill>
              <a:latin typeface="Times New Roman"/>
              <a:ea typeface="Times New Roman"/>
              <a:cs typeface="Times New Roman"/>
              <a:sym typeface="Times New Roman"/>
            </a:endParaRPr>
          </a:p>
        </p:txBody>
      </p:sp>
      <p:sp>
        <p:nvSpPr>
          <p:cNvPr id="442" name="Google Shape;442;p30"/>
          <p:cNvSpPr/>
          <p:nvPr/>
        </p:nvSpPr>
        <p:spPr>
          <a:xfrm>
            <a:off x="0" y="561033"/>
            <a:ext cx="1190600" cy="988453"/>
          </a:xfrm>
          <a:prstGeom prst="rect">
            <a:avLst/>
          </a:prstGeom>
          <a:solidFill>
            <a:srgbClr val="00B0F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443" name="Google Shape;443;p30"/>
          <p:cNvSpPr txBox="1"/>
          <p:nvPr/>
        </p:nvSpPr>
        <p:spPr>
          <a:xfrm>
            <a:off x="0" y="576421"/>
            <a:ext cx="1091009"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0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444" name="Google Shape;444;p30"/>
          <p:cNvSpPr txBox="1"/>
          <p:nvPr/>
        </p:nvSpPr>
        <p:spPr>
          <a:xfrm>
            <a:off x="135954" y="871788"/>
            <a:ext cx="819100"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4400">
                <a:solidFill>
                  <a:schemeClr val="lt1"/>
                </a:solidFill>
                <a:latin typeface="Times New Roman"/>
                <a:ea typeface="Times New Roman"/>
                <a:cs typeface="Times New Roman"/>
                <a:sym typeface="Times New Roman"/>
              </a:rPr>
              <a:t>02</a:t>
            </a:r>
            <a:endParaRPr b="1" sz="1200">
              <a:solidFill>
                <a:schemeClr val="lt1"/>
              </a:solidFill>
              <a:latin typeface="Times New Roman"/>
              <a:ea typeface="Times New Roman"/>
              <a:cs typeface="Times New Roman"/>
              <a:sym typeface="Times New Roman"/>
            </a:endParaRPr>
          </a:p>
        </p:txBody>
      </p:sp>
      <p:sp>
        <p:nvSpPr>
          <p:cNvPr id="445" name="Google Shape;445;p30"/>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000">
                <a:solidFill>
                  <a:schemeClr val="lt1"/>
                </a:solidFill>
                <a:latin typeface="Calibri"/>
                <a:ea typeface="Calibri"/>
                <a:cs typeface="Calibri"/>
                <a:sym typeface="Calibri"/>
              </a:rPr>
              <a:t>www.midocean.ae</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9" name="Shape 449"/>
        <p:cNvGrpSpPr/>
        <p:nvPr/>
      </p:nvGrpSpPr>
      <p:grpSpPr>
        <a:xfrm>
          <a:off x="0" y="0"/>
          <a:ext cx="0" cy="0"/>
          <a:chOff x="0" y="0"/>
          <a:chExt cx="0" cy="0"/>
        </a:xfrm>
      </p:grpSpPr>
      <p:sp>
        <p:nvSpPr>
          <p:cNvPr id="450" name="Google Shape;450;p31"/>
          <p:cNvSpPr/>
          <p:nvPr/>
        </p:nvSpPr>
        <p:spPr>
          <a:xfrm>
            <a:off x="144517" y="1641229"/>
            <a:ext cx="11902966" cy="4414561"/>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51" name="Google Shape;451;p31"/>
          <p:cNvSpPr/>
          <p:nvPr/>
        </p:nvSpPr>
        <p:spPr>
          <a:xfrm>
            <a:off x="268014" y="1710371"/>
            <a:ext cx="11401897" cy="4302716"/>
          </a:xfrm>
          <a:prstGeom prst="rect">
            <a:avLst/>
          </a:prstGeom>
          <a:noFill/>
          <a:ln>
            <a:noFill/>
          </a:ln>
        </p:spPr>
        <p:txBody>
          <a:bodyPr anchorCtr="0" anchor="t" bIns="45700" lIns="91425" spcFirstLastPara="1" rIns="91425" wrap="square" tIns="45700">
            <a:spAutoFit/>
          </a:bodyPr>
          <a:lstStyle/>
          <a:p>
            <a:pPr indent="0" lvl="0" marL="0" marR="0" rtl="1" algn="just">
              <a:lnSpc>
                <a:spcPct val="120000"/>
              </a:lnSpc>
              <a:spcBef>
                <a:spcPts val="0"/>
              </a:spcBef>
              <a:spcAft>
                <a:spcPts val="0"/>
              </a:spcAft>
              <a:buNone/>
            </a:pPr>
            <a:r>
              <a:rPr b="1" lang="ar-EG" sz="2800" u="sng">
                <a:solidFill>
                  <a:srgbClr val="000000"/>
                </a:solidFill>
                <a:latin typeface="Times New Roman"/>
                <a:ea typeface="Times New Roman"/>
                <a:cs typeface="Times New Roman"/>
                <a:sym typeface="Times New Roman"/>
              </a:rPr>
              <a:t>ثانياً: تمييز الذكاء الاصطناعي عن الأتمتة: </a:t>
            </a:r>
            <a:endParaRPr b="1" sz="2800" u="sng">
              <a:solidFill>
                <a:srgbClr val="000000"/>
              </a:solidFill>
              <a:latin typeface="Times New Roman"/>
              <a:ea typeface="Times New Roman"/>
              <a:cs typeface="Times New Roman"/>
              <a:sym typeface="Times New Roman"/>
            </a:endParaRPr>
          </a:p>
          <a:p>
            <a:pPr indent="0" lvl="0" marL="0" marR="0" rtl="1" algn="just">
              <a:lnSpc>
                <a:spcPct val="120000"/>
              </a:lnSpc>
              <a:spcBef>
                <a:spcPts val="0"/>
              </a:spcBef>
              <a:spcAft>
                <a:spcPts val="0"/>
              </a:spcAft>
              <a:buNone/>
            </a:pPr>
            <a:r>
              <a:rPr b="1" lang="ar-EG" sz="2400">
                <a:solidFill>
                  <a:srgbClr val="000000"/>
                </a:solidFill>
                <a:latin typeface="Times New Roman"/>
                <a:ea typeface="Times New Roman"/>
                <a:cs typeface="Times New Roman"/>
                <a:sym typeface="Times New Roman"/>
              </a:rPr>
              <a:t>- ويتمثل أوجه الشبه بينهما فيما يلي:</a:t>
            </a:r>
            <a:endParaRPr/>
          </a:p>
          <a:p>
            <a:pPr indent="0" lvl="0" marL="0" marR="0" rtl="1" algn="just">
              <a:lnSpc>
                <a:spcPct val="120000"/>
              </a:lnSpc>
              <a:spcBef>
                <a:spcPts val="0"/>
              </a:spcBef>
              <a:spcAft>
                <a:spcPts val="0"/>
              </a:spcAft>
              <a:buNone/>
            </a:pPr>
            <a:r>
              <a:rPr lang="ar-EG" sz="2400">
                <a:solidFill>
                  <a:srgbClr val="000000"/>
                </a:solidFill>
                <a:latin typeface="Times New Roman"/>
                <a:ea typeface="Times New Roman"/>
                <a:cs typeface="Times New Roman"/>
                <a:sym typeface="Times New Roman"/>
              </a:rPr>
              <a:t>1- يلعب الذكاء الاصطناعي إلى جانب الأتمتة دوراً حيوياً في الوقت الحاضر وفي عدد غير قليل من أماكن العمل المختلفة في الوقت نفسه، وذلك نظراً لتوفر البيانات الهائلة والضخمة والتطورات التكنولوجية السريعة، ووفقاً لمسح (جارتنر) أن أكثر من (37%) من المنظمات حول العالم تستخدم الذكاء الاصطناعي في شكل ما وفي مجالات متنوعة، وهذه الأرقام لا تأخذ في الاعتبار التعقيدات التي تواجه التنفيذ وما يتطلب من تطبيقات ذكية للقيام بتنفيذ العمل</a:t>
            </a:r>
            <a:endParaRPr/>
          </a:p>
          <a:p>
            <a:pPr indent="0" lvl="0" marL="0" marR="0" rtl="1" algn="just">
              <a:lnSpc>
                <a:spcPct val="120000"/>
              </a:lnSpc>
              <a:spcBef>
                <a:spcPts val="0"/>
              </a:spcBef>
              <a:spcAft>
                <a:spcPts val="0"/>
              </a:spcAft>
              <a:buNone/>
            </a:pPr>
            <a:r>
              <a:rPr lang="ar-EG" sz="2400">
                <a:solidFill>
                  <a:srgbClr val="000000"/>
                </a:solidFill>
                <a:latin typeface="Times New Roman"/>
                <a:ea typeface="Times New Roman"/>
                <a:cs typeface="Times New Roman"/>
                <a:sym typeface="Times New Roman"/>
              </a:rPr>
              <a:t>2- للذكاء الاصطناعي نقطة التقاء مع الأتمتة من حيث تأثيرهم على العمل أو الوظيفة التي يقوم بها البشر، إذ يعتقد العديد من الموظفين حول العالم أن كل من الذكاء الاصطناعي والأتمتة موجودان لتولي الوظائف بدلاً عنهم, ولكن على العكس من ذلك فكلاهما يساعدان على سرعة أداء الأعمال والمعاملات وسلاسة اتمامها وتوفير الوقت والجهد.</a:t>
            </a:r>
            <a:endParaRPr sz="2400">
              <a:solidFill>
                <a:srgbClr val="000000"/>
              </a:solidFill>
              <a:latin typeface="Times New Roman"/>
              <a:ea typeface="Times New Roman"/>
              <a:cs typeface="Times New Roman"/>
              <a:sym typeface="Times New Roman"/>
            </a:endParaRPr>
          </a:p>
        </p:txBody>
      </p:sp>
      <p:sp>
        <p:nvSpPr>
          <p:cNvPr id="452" name="Google Shape;452;p31"/>
          <p:cNvSpPr txBox="1"/>
          <p:nvPr/>
        </p:nvSpPr>
        <p:spPr>
          <a:xfrm>
            <a:off x="1560786" y="714921"/>
            <a:ext cx="7930055"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rgbClr val="00B0F0"/>
                </a:solidFill>
                <a:latin typeface="Times New Roman"/>
                <a:ea typeface="Times New Roman"/>
                <a:cs typeface="Times New Roman"/>
                <a:sym typeface="Times New Roman"/>
              </a:rPr>
              <a:t>2- تمييز الذكاء الاصطناعي عما يشتبه به من أوضاع أخرى:</a:t>
            </a:r>
            <a:endParaRPr b="1" sz="2800">
              <a:solidFill>
                <a:srgbClr val="00B0F0"/>
              </a:solidFill>
              <a:latin typeface="Times New Roman"/>
              <a:ea typeface="Times New Roman"/>
              <a:cs typeface="Times New Roman"/>
              <a:sym typeface="Times New Roman"/>
            </a:endParaRPr>
          </a:p>
        </p:txBody>
      </p:sp>
      <p:sp>
        <p:nvSpPr>
          <p:cNvPr id="453" name="Google Shape;453;p31"/>
          <p:cNvSpPr/>
          <p:nvPr/>
        </p:nvSpPr>
        <p:spPr>
          <a:xfrm>
            <a:off x="0" y="561033"/>
            <a:ext cx="1190600" cy="988453"/>
          </a:xfrm>
          <a:prstGeom prst="rect">
            <a:avLst/>
          </a:prstGeom>
          <a:solidFill>
            <a:srgbClr val="00B0F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454" name="Google Shape;454;p31"/>
          <p:cNvSpPr txBox="1"/>
          <p:nvPr/>
        </p:nvSpPr>
        <p:spPr>
          <a:xfrm>
            <a:off x="0" y="576421"/>
            <a:ext cx="1091009"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0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455" name="Google Shape;455;p31"/>
          <p:cNvSpPr txBox="1"/>
          <p:nvPr/>
        </p:nvSpPr>
        <p:spPr>
          <a:xfrm>
            <a:off x="135954" y="871788"/>
            <a:ext cx="819100"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4400">
                <a:solidFill>
                  <a:schemeClr val="lt1"/>
                </a:solidFill>
                <a:latin typeface="Times New Roman"/>
                <a:ea typeface="Times New Roman"/>
                <a:cs typeface="Times New Roman"/>
                <a:sym typeface="Times New Roman"/>
              </a:rPr>
              <a:t>02</a:t>
            </a:r>
            <a:endParaRPr b="1" sz="1200">
              <a:solidFill>
                <a:schemeClr val="lt1"/>
              </a:solidFill>
              <a:latin typeface="Times New Roman"/>
              <a:ea typeface="Times New Roman"/>
              <a:cs typeface="Times New Roman"/>
              <a:sym typeface="Times New Roman"/>
            </a:endParaRPr>
          </a:p>
        </p:txBody>
      </p:sp>
      <p:sp>
        <p:nvSpPr>
          <p:cNvPr id="456" name="Google Shape;456;p31"/>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000">
                <a:solidFill>
                  <a:schemeClr val="lt1"/>
                </a:solidFill>
                <a:latin typeface="Calibri"/>
                <a:ea typeface="Calibri"/>
                <a:cs typeface="Calibri"/>
                <a:sym typeface="Calibri"/>
              </a:rPr>
              <a:t>www.midocean.ae</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0" name="Shape 460"/>
        <p:cNvGrpSpPr/>
        <p:nvPr/>
      </p:nvGrpSpPr>
      <p:grpSpPr>
        <a:xfrm>
          <a:off x="0" y="0"/>
          <a:ext cx="0" cy="0"/>
          <a:chOff x="0" y="0"/>
          <a:chExt cx="0" cy="0"/>
        </a:xfrm>
      </p:grpSpPr>
      <p:sp>
        <p:nvSpPr>
          <p:cNvPr id="461" name="Google Shape;461;p32"/>
          <p:cNvSpPr/>
          <p:nvPr/>
        </p:nvSpPr>
        <p:spPr>
          <a:xfrm>
            <a:off x="144517" y="1641229"/>
            <a:ext cx="11902966" cy="4414561"/>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62" name="Google Shape;462;p32"/>
          <p:cNvSpPr/>
          <p:nvPr/>
        </p:nvSpPr>
        <p:spPr>
          <a:xfrm>
            <a:off x="268014" y="1710371"/>
            <a:ext cx="11401897" cy="2825389"/>
          </a:xfrm>
          <a:prstGeom prst="rect">
            <a:avLst/>
          </a:prstGeom>
          <a:noFill/>
          <a:ln>
            <a:noFill/>
          </a:ln>
        </p:spPr>
        <p:txBody>
          <a:bodyPr anchorCtr="0" anchor="t" bIns="45700" lIns="91425" spcFirstLastPara="1" rIns="91425" wrap="square" tIns="45700">
            <a:spAutoFit/>
          </a:bodyPr>
          <a:lstStyle/>
          <a:p>
            <a:pPr indent="0" lvl="0" marL="0" marR="0" rtl="1" algn="just">
              <a:lnSpc>
                <a:spcPct val="120000"/>
              </a:lnSpc>
              <a:spcBef>
                <a:spcPts val="0"/>
              </a:spcBef>
              <a:spcAft>
                <a:spcPts val="0"/>
              </a:spcAft>
              <a:buNone/>
            </a:pPr>
            <a:r>
              <a:rPr b="1" lang="ar-EG" sz="2800" u="sng">
                <a:solidFill>
                  <a:srgbClr val="000000"/>
                </a:solidFill>
                <a:latin typeface="Times New Roman"/>
                <a:ea typeface="Times New Roman"/>
                <a:cs typeface="Times New Roman"/>
                <a:sym typeface="Times New Roman"/>
              </a:rPr>
              <a:t>ثانياً: تمييز الذكاء الاصطناعي عن الأتمتة: </a:t>
            </a:r>
            <a:endParaRPr b="1" sz="2800" u="sng">
              <a:solidFill>
                <a:srgbClr val="000000"/>
              </a:solidFill>
              <a:latin typeface="Times New Roman"/>
              <a:ea typeface="Times New Roman"/>
              <a:cs typeface="Times New Roman"/>
              <a:sym typeface="Times New Roman"/>
            </a:endParaRPr>
          </a:p>
          <a:p>
            <a:pPr indent="0" lvl="0" marL="0" marR="0" rtl="1" algn="just">
              <a:lnSpc>
                <a:spcPct val="120000"/>
              </a:lnSpc>
              <a:spcBef>
                <a:spcPts val="0"/>
              </a:spcBef>
              <a:spcAft>
                <a:spcPts val="0"/>
              </a:spcAft>
              <a:buNone/>
            </a:pPr>
            <a:r>
              <a:rPr b="1" lang="ar-EG" sz="2400">
                <a:solidFill>
                  <a:srgbClr val="000000"/>
                </a:solidFill>
                <a:latin typeface="Times New Roman"/>
                <a:ea typeface="Times New Roman"/>
                <a:cs typeface="Times New Roman"/>
                <a:sym typeface="Times New Roman"/>
              </a:rPr>
              <a:t>- ويتمثل أوجه الشبه بينهما فيما يلي:</a:t>
            </a:r>
            <a:endParaRPr/>
          </a:p>
          <a:p>
            <a:pPr indent="0" lvl="0" marL="0" marR="0" rtl="1" algn="just">
              <a:lnSpc>
                <a:spcPct val="120000"/>
              </a:lnSpc>
              <a:spcBef>
                <a:spcPts val="0"/>
              </a:spcBef>
              <a:spcAft>
                <a:spcPts val="0"/>
              </a:spcAft>
              <a:buNone/>
            </a:pPr>
            <a:r>
              <a:rPr lang="ar-EG" sz="2400">
                <a:solidFill>
                  <a:srgbClr val="000000"/>
                </a:solidFill>
                <a:latin typeface="Times New Roman"/>
                <a:ea typeface="Times New Roman"/>
                <a:cs typeface="Times New Roman"/>
                <a:sym typeface="Times New Roman"/>
              </a:rPr>
              <a:t>3- هناك شيء واحد يربط كلاً من الذكاء الاصطناعي والأتمتة، وهو البيانات، إذ تقوم الأجهزة الآلية بجمع البيانات، بينما تفهمها الأنظمة ذات الذكاء الاصطناعي.</a:t>
            </a:r>
            <a:endParaRPr/>
          </a:p>
          <a:p>
            <a:pPr indent="0" lvl="0" marL="0" marR="0" rtl="1" algn="just">
              <a:lnSpc>
                <a:spcPct val="120000"/>
              </a:lnSpc>
              <a:spcBef>
                <a:spcPts val="0"/>
              </a:spcBef>
              <a:spcAft>
                <a:spcPts val="0"/>
              </a:spcAft>
              <a:buNone/>
            </a:pPr>
            <a:r>
              <a:rPr lang="ar-EG" sz="2400">
                <a:solidFill>
                  <a:srgbClr val="000000"/>
                </a:solidFill>
                <a:latin typeface="Times New Roman"/>
                <a:ea typeface="Times New Roman"/>
                <a:cs typeface="Times New Roman"/>
                <a:sym typeface="Times New Roman"/>
              </a:rPr>
              <a:t>4- كما ويمكن للجمع بين الذكاء الاصطناعي والأتمتة أن يولد برنامجا لا يتطلب أي تدخل بشري ويعطي دقة 100% وامتثالاً قانونياً للعملية المطلوبة منه.</a:t>
            </a:r>
            <a:endParaRPr/>
          </a:p>
        </p:txBody>
      </p:sp>
      <p:sp>
        <p:nvSpPr>
          <p:cNvPr id="463" name="Google Shape;463;p32"/>
          <p:cNvSpPr txBox="1"/>
          <p:nvPr/>
        </p:nvSpPr>
        <p:spPr>
          <a:xfrm>
            <a:off x="1560786" y="714921"/>
            <a:ext cx="7930055"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rgbClr val="00B0F0"/>
                </a:solidFill>
                <a:latin typeface="Times New Roman"/>
                <a:ea typeface="Times New Roman"/>
                <a:cs typeface="Times New Roman"/>
                <a:sym typeface="Times New Roman"/>
              </a:rPr>
              <a:t>2- تمييز الذكاء الاصطناعي عما يشتبه به من أوضاع أخرى:</a:t>
            </a:r>
            <a:endParaRPr b="1" sz="2800">
              <a:solidFill>
                <a:srgbClr val="00B0F0"/>
              </a:solidFill>
              <a:latin typeface="Times New Roman"/>
              <a:ea typeface="Times New Roman"/>
              <a:cs typeface="Times New Roman"/>
              <a:sym typeface="Times New Roman"/>
            </a:endParaRPr>
          </a:p>
        </p:txBody>
      </p:sp>
      <p:sp>
        <p:nvSpPr>
          <p:cNvPr id="464" name="Google Shape;464;p32"/>
          <p:cNvSpPr/>
          <p:nvPr/>
        </p:nvSpPr>
        <p:spPr>
          <a:xfrm>
            <a:off x="0" y="561033"/>
            <a:ext cx="1190600" cy="988453"/>
          </a:xfrm>
          <a:prstGeom prst="rect">
            <a:avLst/>
          </a:prstGeom>
          <a:solidFill>
            <a:srgbClr val="00B0F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465" name="Google Shape;465;p32"/>
          <p:cNvSpPr txBox="1"/>
          <p:nvPr/>
        </p:nvSpPr>
        <p:spPr>
          <a:xfrm>
            <a:off x="0" y="576421"/>
            <a:ext cx="1091009"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0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466" name="Google Shape;466;p32"/>
          <p:cNvSpPr txBox="1"/>
          <p:nvPr/>
        </p:nvSpPr>
        <p:spPr>
          <a:xfrm>
            <a:off x="135954" y="871788"/>
            <a:ext cx="819100"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4400">
                <a:solidFill>
                  <a:schemeClr val="lt1"/>
                </a:solidFill>
                <a:latin typeface="Times New Roman"/>
                <a:ea typeface="Times New Roman"/>
                <a:cs typeface="Times New Roman"/>
                <a:sym typeface="Times New Roman"/>
              </a:rPr>
              <a:t>02</a:t>
            </a:r>
            <a:endParaRPr b="1" sz="1200">
              <a:solidFill>
                <a:schemeClr val="lt1"/>
              </a:solidFill>
              <a:latin typeface="Times New Roman"/>
              <a:ea typeface="Times New Roman"/>
              <a:cs typeface="Times New Roman"/>
              <a:sym typeface="Times New Roman"/>
            </a:endParaRPr>
          </a:p>
        </p:txBody>
      </p:sp>
      <p:sp>
        <p:nvSpPr>
          <p:cNvPr id="467" name="Google Shape;467;p32"/>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000">
                <a:solidFill>
                  <a:schemeClr val="lt1"/>
                </a:solidFill>
                <a:latin typeface="Calibri"/>
                <a:ea typeface="Calibri"/>
                <a:cs typeface="Calibri"/>
                <a:sym typeface="Calibri"/>
              </a:rPr>
              <a:t>www.midocean.ae</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1" name="Shape 471"/>
        <p:cNvGrpSpPr/>
        <p:nvPr/>
      </p:nvGrpSpPr>
      <p:grpSpPr>
        <a:xfrm>
          <a:off x="0" y="0"/>
          <a:ext cx="0" cy="0"/>
          <a:chOff x="0" y="0"/>
          <a:chExt cx="0" cy="0"/>
        </a:xfrm>
      </p:grpSpPr>
      <p:sp>
        <p:nvSpPr>
          <p:cNvPr id="472" name="Google Shape;472;p33"/>
          <p:cNvSpPr/>
          <p:nvPr/>
        </p:nvSpPr>
        <p:spPr>
          <a:xfrm>
            <a:off x="144517" y="1641229"/>
            <a:ext cx="11902966" cy="4414561"/>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73" name="Google Shape;473;p33"/>
          <p:cNvSpPr/>
          <p:nvPr/>
        </p:nvSpPr>
        <p:spPr>
          <a:xfrm>
            <a:off x="268014" y="1710371"/>
            <a:ext cx="11401897" cy="4302716"/>
          </a:xfrm>
          <a:prstGeom prst="rect">
            <a:avLst/>
          </a:prstGeom>
          <a:noFill/>
          <a:ln>
            <a:noFill/>
          </a:ln>
        </p:spPr>
        <p:txBody>
          <a:bodyPr anchorCtr="0" anchor="t" bIns="45700" lIns="91425" spcFirstLastPara="1" rIns="91425" wrap="square" tIns="45700">
            <a:spAutoFit/>
          </a:bodyPr>
          <a:lstStyle/>
          <a:p>
            <a:pPr indent="0" lvl="0" marL="0" marR="0" rtl="1" algn="just">
              <a:lnSpc>
                <a:spcPct val="120000"/>
              </a:lnSpc>
              <a:spcBef>
                <a:spcPts val="0"/>
              </a:spcBef>
              <a:spcAft>
                <a:spcPts val="0"/>
              </a:spcAft>
              <a:buNone/>
            </a:pPr>
            <a:r>
              <a:rPr b="1" lang="ar-EG" sz="2800" u="sng">
                <a:solidFill>
                  <a:srgbClr val="000000"/>
                </a:solidFill>
                <a:latin typeface="Times New Roman"/>
                <a:ea typeface="Times New Roman"/>
                <a:cs typeface="Times New Roman"/>
                <a:sym typeface="Times New Roman"/>
              </a:rPr>
              <a:t>ثانياً: تمييز الذكاء الاصطناعي عن الأتمتة: </a:t>
            </a:r>
            <a:endParaRPr b="1" sz="2800" u="sng">
              <a:solidFill>
                <a:srgbClr val="000000"/>
              </a:solidFill>
              <a:latin typeface="Times New Roman"/>
              <a:ea typeface="Times New Roman"/>
              <a:cs typeface="Times New Roman"/>
              <a:sym typeface="Times New Roman"/>
            </a:endParaRPr>
          </a:p>
          <a:p>
            <a:pPr indent="0" lvl="0" marL="0" marR="0" rtl="1" algn="just">
              <a:lnSpc>
                <a:spcPct val="120000"/>
              </a:lnSpc>
              <a:spcBef>
                <a:spcPts val="0"/>
              </a:spcBef>
              <a:spcAft>
                <a:spcPts val="0"/>
              </a:spcAft>
              <a:buNone/>
            </a:pPr>
            <a:r>
              <a:rPr b="1" lang="ar-EG" sz="2400">
                <a:solidFill>
                  <a:srgbClr val="000000"/>
                </a:solidFill>
                <a:latin typeface="Times New Roman"/>
                <a:ea typeface="Times New Roman"/>
                <a:cs typeface="Times New Roman"/>
                <a:sym typeface="Times New Roman"/>
              </a:rPr>
              <a:t>- وهناك عدة اختلافات بينهما تتثمل فيما يلي:</a:t>
            </a:r>
            <a:endParaRPr/>
          </a:p>
          <a:p>
            <a:pPr indent="0" lvl="0" marL="0" marR="0" rtl="1" algn="just">
              <a:lnSpc>
                <a:spcPct val="120000"/>
              </a:lnSpc>
              <a:spcBef>
                <a:spcPts val="0"/>
              </a:spcBef>
              <a:spcAft>
                <a:spcPts val="0"/>
              </a:spcAft>
              <a:buNone/>
            </a:pPr>
            <a:r>
              <a:rPr lang="ar-EG" sz="2400">
                <a:solidFill>
                  <a:srgbClr val="000000"/>
                </a:solidFill>
                <a:latin typeface="Times New Roman"/>
                <a:ea typeface="Times New Roman"/>
                <a:cs typeface="Times New Roman"/>
                <a:sym typeface="Times New Roman"/>
              </a:rPr>
              <a:t>1- إن الأتمتة تعني عملية صنع نظام البرمجيات أو الأجهزة التي يمكنها إنجاز المهام وصنع الأشياء تلقائياً بأقل تدخل بشري، بينما الذكاء الاصطناعي يشير إلى جعل الآلات المؤتمتة أكثر ذكاءً، بحيث لا تحتاج إلى تدخل الإنسان لتوجيهها في أغلب الأحيان. والأتمتة مناسبة لإتمام المهام اليومية المتكررة وقد تتطلب الحد الأدنى من التدخل البشري أو لا تتطلب ذلك.</a:t>
            </a:r>
            <a:endParaRPr/>
          </a:p>
          <a:p>
            <a:pPr indent="0" lvl="0" marL="0" marR="0" rtl="1" algn="just">
              <a:lnSpc>
                <a:spcPct val="120000"/>
              </a:lnSpc>
              <a:spcBef>
                <a:spcPts val="0"/>
              </a:spcBef>
              <a:spcAft>
                <a:spcPts val="0"/>
              </a:spcAft>
              <a:buNone/>
            </a:pPr>
            <a:r>
              <a:rPr lang="ar-EG" sz="2400">
                <a:solidFill>
                  <a:srgbClr val="000000"/>
                </a:solidFill>
                <a:latin typeface="Times New Roman"/>
                <a:ea typeface="Times New Roman"/>
                <a:cs typeface="Times New Roman"/>
                <a:sym typeface="Times New Roman"/>
              </a:rPr>
              <a:t>2-  على عكس الأتمتة، لا يتوافق الذكاء الاصطناعي مع المهام المتكررة أو الأوامر المتتالية، ولكن الغرض منه هو البحث عن الأنماط والتعلم من التجربة واختيار الاستجابات المناسبة في مواقف معينة دون الاعتماد على التدخل البشري أو التوجيه، وهذا ما يجعل الذكاء الاصطناعي أكثر أهمية وانتشاراً.</a:t>
            </a:r>
            <a:endParaRPr/>
          </a:p>
        </p:txBody>
      </p:sp>
      <p:sp>
        <p:nvSpPr>
          <p:cNvPr id="474" name="Google Shape;474;p33"/>
          <p:cNvSpPr txBox="1"/>
          <p:nvPr/>
        </p:nvSpPr>
        <p:spPr>
          <a:xfrm>
            <a:off x="1560786" y="714921"/>
            <a:ext cx="7930055"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rgbClr val="00B0F0"/>
                </a:solidFill>
                <a:latin typeface="Times New Roman"/>
                <a:ea typeface="Times New Roman"/>
                <a:cs typeface="Times New Roman"/>
                <a:sym typeface="Times New Roman"/>
              </a:rPr>
              <a:t>2- تمييز الذكاء الاصطناعي عما يشتبه به من أوضاع أخرى:</a:t>
            </a:r>
            <a:endParaRPr b="1" sz="2800">
              <a:solidFill>
                <a:srgbClr val="00B0F0"/>
              </a:solidFill>
              <a:latin typeface="Times New Roman"/>
              <a:ea typeface="Times New Roman"/>
              <a:cs typeface="Times New Roman"/>
              <a:sym typeface="Times New Roman"/>
            </a:endParaRPr>
          </a:p>
        </p:txBody>
      </p:sp>
      <p:sp>
        <p:nvSpPr>
          <p:cNvPr id="475" name="Google Shape;475;p33"/>
          <p:cNvSpPr/>
          <p:nvPr/>
        </p:nvSpPr>
        <p:spPr>
          <a:xfrm>
            <a:off x="0" y="561033"/>
            <a:ext cx="1190600" cy="988453"/>
          </a:xfrm>
          <a:prstGeom prst="rect">
            <a:avLst/>
          </a:prstGeom>
          <a:solidFill>
            <a:srgbClr val="00B0F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476" name="Google Shape;476;p33"/>
          <p:cNvSpPr txBox="1"/>
          <p:nvPr/>
        </p:nvSpPr>
        <p:spPr>
          <a:xfrm>
            <a:off x="0" y="576421"/>
            <a:ext cx="1091009"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0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477" name="Google Shape;477;p33"/>
          <p:cNvSpPr txBox="1"/>
          <p:nvPr/>
        </p:nvSpPr>
        <p:spPr>
          <a:xfrm>
            <a:off x="135954" y="871788"/>
            <a:ext cx="819100"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4400">
                <a:solidFill>
                  <a:schemeClr val="lt1"/>
                </a:solidFill>
                <a:latin typeface="Times New Roman"/>
                <a:ea typeface="Times New Roman"/>
                <a:cs typeface="Times New Roman"/>
                <a:sym typeface="Times New Roman"/>
              </a:rPr>
              <a:t>02</a:t>
            </a:r>
            <a:endParaRPr b="1" sz="1200">
              <a:solidFill>
                <a:schemeClr val="lt1"/>
              </a:solidFill>
              <a:latin typeface="Times New Roman"/>
              <a:ea typeface="Times New Roman"/>
              <a:cs typeface="Times New Roman"/>
              <a:sym typeface="Times New Roman"/>
            </a:endParaRPr>
          </a:p>
        </p:txBody>
      </p:sp>
      <p:sp>
        <p:nvSpPr>
          <p:cNvPr id="478" name="Google Shape;478;p33"/>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000">
                <a:solidFill>
                  <a:schemeClr val="lt1"/>
                </a:solidFill>
                <a:latin typeface="Calibri"/>
                <a:ea typeface="Calibri"/>
                <a:cs typeface="Calibri"/>
                <a:sym typeface="Calibri"/>
              </a:rPr>
              <a:t>www.midocean.ae</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2" name="Shape 482"/>
        <p:cNvGrpSpPr/>
        <p:nvPr/>
      </p:nvGrpSpPr>
      <p:grpSpPr>
        <a:xfrm>
          <a:off x="0" y="0"/>
          <a:ext cx="0" cy="0"/>
          <a:chOff x="0" y="0"/>
          <a:chExt cx="0" cy="0"/>
        </a:xfrm>
      </p:grpSpPr>
      <p:sp>
        <p:nvSpPr>
          <p:cNvPr id="483" name="Google Shape;483;p34"/>
          <p:cNvSpPr/>
          <p:nvPr/>
        </p:nvSpPr>
        <p:spPr>
          <a:xfrm>
            <a:off x="144517" y="1641229"/>
            <a:ext cx="11902966" cy="4414561"/>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84" name="Google Shape;484;p34"/>
          <p:cNvSpPr/>
          <p:nvPr/>
        </p:nvSpPr>
        <p:spPr>
          <a:xfrm>
            <a:off x="268014" y="1710371"/>
            <a:ext cx="11401897" cy="4302716"/>
          </a:xfrm>
          <a:prstGeom prst="rect">
            <a:avLst/>
          </a:prstGeom>
          <a:noFill/>
          <a:ln>
            <a:noFill/>
          </a:ln>
        </p:spPr>
        <p:txBody>
          <a:bodyPr anchorCtr="0" anchor="t" bIns="45700" lIns="91425" spcFirstLastPara="1" rIns="91425" wrap="square" tIns="45700">
            <a:spAutoFit/>
          </a:bodyPr>
          <a:lstStyle/>
          <a:p>
            <a:pPr indent="0" lvl="0" marL="0" marR="0" rtl="1" algn="just">
              <a:lnSpc>
                <a:spcPct val="120000"/>
              </a:lnSpc>
              <a:spcBef>
                <a:spcPts val="0"/>
              </a:spcBef>
              <a:spcAft>
                <a:spcPts val="0"/>
              </a:spcAft>
              <a:buNone/>
            </a:pPr>
            <a:r>
              <a:rPr b="1" lang="ar-EG" sz="2800" u="sng">
                <a:solidFill>
                  <a:srgbClr val="000000"/>
                </a:solidFill>
                <a:latin typeface="Times New Roman"/>
                <a:ea typeface="Times New Roman"/>
                <a:cs typeface="Times New Roman"/>
                <a:sym typeface="Times New Roman"/>
              </a:rPr>
              <a:t>ثانياً: تمييز الذكاء الاصطناعي عن الأتمتة: </a:t>
            </a:r>
            <a:endParaRPr b="1" sz="2800" u="sng">
              <a:solidFill>
                <a:srgbClr val="000000"/>
              </a:solidFill>
              <a:latin typeface="Times New Roman"/>
              <a:ea typeface="Times New Roman"/>
              <a:cs typeface="Times New Roman"/>
              <a:sym typeface="Times New Roman"/>
            </a:endParaRPr>
          </a:p>
          <a:p>
            <a:pPr indent="0" lvl="0" marL="0" marR="0" rtl="1" algn="just">
              <a:lnSpc>
                <a:spcPct val="120000"/>
              </a:lnSpc>
              <a:spcBef>
                <a:spcPts val="0"/>
              </a:spcBef>
              <a:spcAft>
                <a:spcPts val="0"/>
              </a:spcAft>
              <a:buNone/>
            </a:pPr>
            <a:r>
              <a:rPr b="1" lang="ar-EG" sz="2400">
                <a:solidFill>
                  <a:srgbClr val="000000"/>
                </a:solidFill>
                <a:latin typeface="Times New Roman"/>
                <a:ea typeface="Times New Roman"/>
                <a:cs typeface="Times New Roman"/>
                <a:sym typeface="Times New Roman"/>
              </a:rPr>
              <a:t>- وهناك عدة اختلافات بينهما تتثمل فيما يلي:</a:t>
            </a:r>
            <a:endParaRPr/>
          </a:p>
          <a:p>
            <a:pPr indent="0" lvl="0" marL="0" marR="0" rtl="1" algn="just">
              <a:lnSpc>
                <a:spcPct val="120000"/>
              </a:lnSpc>
              <a:spcBef>
                <a:spcPts val="0"/>
              </a:spcBef>
              <a:spcAft>
                <a:spcPts val="0"/>
              </a:spcAft>
              <a:buNone/>
            </a:pPr>
            <a:r>
              <a:rPr lang="ar-EG" sz="2400">
                <a:solidFill>
                  <a:srgbClr val="000000"/>
                </a:solidFill>
                <a:latin typeface="Times New Roman"/>
                <a:ea typeface="Times New Roman"/>
                <a:cs typeface="Times New Roman"/>
                <a:sym typeface="Times New Roman"/>
              </a:rPr>
              <a:t>3- لكلا من الذكاء الاصطناعي والأتمتة له أهداف مختلفة عن الآخر، فالهدف الرئيس للذكاء الاصطناعي هو إنشاء آلات رائعة لتنفيذ المهام التي تتطلب تفكيراً ذكياً مثل البشر، أما الأتمتة فإنها هندسة وعلم صنع أجهزة ذكية للغاية بحيث يمكنها محاكاة السلوك  البشري والذكاء. </a:t>
            </a:r>
            <a:endParaRPr/>
          </a:p>
          <a:p>
            <a:pPr indent="0" lvl="0" marL="0" marR="0" rtl="1" algn="just">
              <a:lnSpc>
                <a:spcPct val="120000"/>
              </a:lnSpc>
              <a:spcBef>
                <a:spcPts val="0"/>
              </a:spcBef>
              <a:spcAft>
                <a:spcPts val="0"/>
              </a:spcAft>
              <a:buNone/>
            </a:pPr>
            <a:r>
              <a:rPr lang="ar-EG" sz="2400">
                <a:solidFill>
                  <a:srgbClr val="000000"/>
                </a:solidFill>
                <a:latin typeface="Times New Roman"/>
                <a:ea typeface="Times New Roman"/>
                <a:cs typeface="Times New Roman"/>
                <a:sym typeface="Times New Roman"/>
              </a:rPr>
              <a:t>4- تقوم الآلات المؤتمتة بعملية جمع البيانات؛ أما أنظمة الذكاء الاصطناعي فتقوم بفهمها.</a:t>
            </a:r>
            <a:endParaRPr/>
          </a:p>
          <a:p>
            <a:pPr indent="0" lvl="0" marL="0" marR="0" rtl="1" algn="just">
              <a:lnSpc>
                <a:spcPct val="120000"/>
              </a:lnSpc>
              <a:spcBef>
                <a:spcPts val="0"/>
              </a:spcBef>
              <a:spcAft>
                <a:spcPts val="0"/>
              </a:spcAft>
              <a:buNone/>
            </a:pPr>
            <a:r>
              <a:rPr lang="ar-EG" sz="2400">
                <a:solidFill>
                  <a:srgbClr val="000000"/>
                </a:solidFill>
                <a:latin typeface="Times New Roman"/>
                <a:ea typeface="Times New Roman"/>
                <a:cs typeface="Times New Roman"/>
                <a:sym typeface="Times New Roman"/>
              </a:rPr>
              <a:t>5- يخلق الذكاء الاصطناعي تقنية تمكن أجهزة الكمبيوتر والآلات من التفكير والتصرف مثل البشر والتعلم منهم، على العكس من ذلك، تركز الأتمتة على تبسيط وتسريع المهام الروتينية المتكررة لزيادة كفاءة وجودة المخرجات بأقل تدخل بشري أو بدون تدخل بشري.</a:t>
            </a:r>
            <a:endParaRPr/>
          </a:p>
        </p:txBody>
      </p:sp>
      <p:sp>
        <p:nvSpPr>
          <p:cNvPr id="485" name="Google Shape;485;p34"/>
          <p:cNvSpPr txBox="1"/>
          <p:nvPr/>
        </p:nvSpPr>
        <p:spPr>
          <a:xfrm>
            <a:off x="1560786" y="714921"/>
            <a:ext cx="7930055"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EG" sz="2800">
                <a:solidFill>
                  <a:srgbClr val="00B0F0"/>
                </a:solidFill>
                <a:latin typeface="Times New Roman"/>
                <a:ea typeface="Times New Roman"/>
                <a:cs typeface="Times New Roman"/>
                <a:sym typeface="Times New Roman"/>
              </a:rPr>
              <a:t>2- تمييز الذكاء الاصطناعي عما يشتبه به من أوضاع أخرى:</a:t>
            </a:r>
            <a:endParaRPr b="1" sz="2800">
              <a:solidFill>
                <a:srgbClr val="00B0F0"/>
              </a:solidFill>
              <a:latin typeface="Times New Roman"/>
              <a:ea typeface="Times New Roman"/>
              <a:cs typeface="Times New Roman"/>
              <a:sym typeface="Times New Roman"/>
            </a:endParaRPr>
          </a:p>
        </p:txBody>
      </p:sp>
      <p:sp>
        <p:nvSpPr>
          <p:cNvPr id="486" name="Google Shape;486;p34"/>
          <p:cNvSpPr/>
          <p:nvPr/>
        </p:nvSpPr>
        <p:spPr>
          <a:xfrm>
            <a:off x="0" y="561033"/>
            <a:ext cx="1190600" cy="988453"/>
          </a:xfrm>
          <a:prstGeom prst="rect">
            <a:avLst/>
          </a:prstGeom>
          <a:solidFill>
            <a:srgbClr val="00B0F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487" name="Google Shape;487;p34"/>
          <p:cNvSpPr txBox="1"/>
          <p:nvPr/>
        </p:nvSpPr>
        <p:spPr>
          <a:xfrm>
            <a:off x="0" y="576421"/>
            <a:ext cx="1091009"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0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488" name="Google Shape;488;p34"/>
          <p:cNvSpPr txBox="1"/>
          <p:nvPr/>
        </p:nvSpPr>
        <p:spPr>
          <a:xfrm>
            <a:off x="135954" y="871788"/>
            <a:ext cx="819100"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4400">
                <a:solidFill>
                  <a:schemeClr val="lt1"/>
                </a:solidFill>
                <a:latin typeface="Times New Roman"/>
                <a:ea typeface="Times New Roman"/>
                <a:cs typeface="Times New Roman"/>
                <a:sym typeface="Times New Roman"/>
              </a:rPr>
              <a:t>02</a:t>
            </a:r>
            <a:endParaRPr b="1" sz="1200">
              <a:solidFill>
                <a:schemeClr val="lt1"/>
              </a:solidFill>
              <a:latin typeface="Times New Roman"/>
              <a:ea typeface="Times New Roman"/>
              <a:cs typeface="Times New Roman"/>
              <a:sym typeface="Times New Roman"/>
            </a:endParaRPr>
          </a:p>
        </p:txBody>
      </p:sp>
      <p:sp>
        <p:nvSpPr>
          <p:cNvPr id="489" name="Google Shape;489;p34"/>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EG" sz="2000">
                <a:solidFill>
                  <a:schemeClr val="lt1"/>
                </a:solidFill>
                <a:latin typeface="Calibri"/>
                <a:ea typeface="Calibri"/>
                <a:cs typeface="Calibri"/>
                <a:sym typeface="Calibri"/>
              </a:rPr>
              <a:t>www.midocean.ae</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4" name="Shape 494"/>
        <p:cNvGrpSpPr/>
        <p:nvPr/>
      </p:nvGrpSpPr>
      <p:grpSpPr>
        <a:xfrm>
          <a:off x="0" y="0"/>
          <a:ext cx="0" cy="0"/>
          <a:chOff x="0" y="0"/>
          <a:chExt cx="0" cy="0"/>
        </a:xfrm>
      </p:grpSpPr>
      <p:pic>
        <p:nvPicPr>
          <p:cNvPr id="495" name="Google Shape;495;p35"/>
          <p:cNvPicPr preferRelativeResize="0"/>
          <p:nvPr/>
        </p:nvPicPr>
        <p:blipFill rotWithShape="1">
          <a:blip r:embed="rId3">
            <a:alphaModFix/>
          </a:blip>
          <a:srcRect b="0" l="0" r="0" t="0"/>
          <a:stretch/>
        </p:blipFill>
        <p:spPr>
          <a:xfrm>
            <a:off x="9576180" y="6168740"/>
            <a:ext cx="2279266" cy="384052"/>
          </a:xfrm>
          <a:prstGeom prst="rect">
            <a:avLst/>
          </a:prstGeom>
          <a:noFill/>
          <a:ln>
            <a:noFill/>
          </a:ln>
        </p:spPr>
      </p:pic>
      <p:pic>
        <p:nvPicPr>
          <p:cNvPr id="496" name="Google Shape;496;p35"/>
          <p:cNvPicPr preferRelativeResize="0"/>
          <p:nvPr/>
        </p:nvPicPr>
        <p:blipFill rotWithShape="1">
          <a:blip r:embed="rId4">
            <a:alphaModFix/>
          </a:blip>
          <a:srcRect b="0" l="0" r="0" t="0"/>
          <a:stretch/>
        </p:blipFill>
        <p:spPr>
          <a:xfrm>
            <a:off x="367465" y="656998"/>
            <a:ext cx="2758843" cy="753090"/>
          </a:xfrm>
          <a:prstGeom prst="rect">
            <a:avLst/>
          </a:prstGeom>
          <a:noFill/>
          <a:ln>
            <a:noFill/>
          </a:ln>
        </p:spPr>
      </p:pic>
      <p:sp>
        <p:nvSpPr>
          <p:cNvPr id="497" name="Google Shape;497;p35"/>
          <p:cNvSpPr txBox="1"/>
          <p:nvPr/>
        </p:nvSpPr>
        <p:spPr>
          <a:xfrm>
            <a:off x="534381" y="5945200"/>
            <a:ext cx="4524565"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4000">
                <a:solidFill>
                  <a:schemeClr val="lt1"/>
                </a:solidFill>
                <a:latin typeface="Times New Roman"/>
                <a:ea typeface="Times New Roman"/>
                <a:cs typeface="Times New Roman"/>
                <a:sym typeface="Times New Roman"/>
              </a:rPr>
              <a:t>Thank You</a:t>
            </a:r>
            <a:endParaRPr/>
          </a:p>
        </p:txBody>
      </p:sp>
      <p:sp>
        <p:nvSpPr>
          <p:cNvPr id="498" name="Google Shape;498;p35"/>
          <p:cNvSpPr/>
          <p:nvPr/>
        </p:nvSpPr>
        <p:spPr>
          <a:xfrm>
            <a:off x="1340017" y="1410088"/>
            <a:ext cx="9661358" cy="4312207"/>
          </a:xfrm>
          <a:custGeom>
            <a:rect b="b" l="l" r="r" t="t"/>
            <a:pathLst>
              <a:path extrusionOk="0" h="4595536" w="10296146">
                <a:moveTo>
                  <a:pt x="0" y="190500"/>
                </a:moveTo>
                <a:lnTo>
                  <a:pt x="9886571" y="0"/>
                </a:lnTo>
                <a:lnTo>
                  <a:pt x="10296146" y="4328836"/>
                </a:lnTo>
                <a:lnTo>
                  <a:pt x="438150" y="4595536"/>
                </a:lnTo>
                <a:lnTo>
                  <a:pt x="0" y="190500"/>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99" name="Google Shape;499;p35"/>
          <p:cNvSpPr/>
          <p:nvPr/>
        </p:nvSpPr>
        <p:spPr>
          <a:xfrm>
            <a:off x="1468709" y="1526062"/>
            <a:ext cx="9473666" cy="4142390"/>
          </a:xfrm>
          <a:prstGeom prst="rect">
            <a:avLst/>
          </a:prstGeom>
          <a:blipFill rotWithShape="1">
            <a:blip r:embed="rId5">
              <a:alphaModFix/>
            </a:blip>
            <a:tile algn="ctr" flip="none" tx="0" sx="99000" ty="-381000" sy="98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2023-04-29T09:08:23Z</dcterms:created>
  <dc:creator>start</dc:creator>
</cp:coreProperties>
</file>