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574" r:id="rId5"/>
    <p:sldId id="578" r:id="rId6"/>
    <p:sldId id="577" r:id="rId7"/>
    <p:sldId id="575" r:id="rId8"/>
    <p:sldId id="482" r:id="rId9"/>
    <p:sldId id="579" r:id="rId10"/>
    <p:sldId id="271" r:id="rId11"/>
    <p:sldId id="601" r:id="rId12"/>
    <p:sldId id="530" r:id="rId13"/>
    <p:sldId id="602" r:id="rId14"/>
    <p:sldId id="603" r:id="rId15"/>
    <p:sldId id="533" r:id="rId16"/>
    <p:sldId id="604" r:id="rId17"/>
    <p:sldId id="605" r:id="rId18"/>
    <p:sldId id="606" r:id="rId19"/>
    <p:sldId id="570" r:id="rId20"/>
    <p:sldId id="581" r:id="rId21"/>
    <p:sldId id="608" r:id="rId22"/>
    <p:sldId id="610" r:id="rId23"/>
    <p:sldId id="611" r:id="rId24"/>
    <p:sldId id="609" r:id="rId25"/>
    <p:sldId id="612" r:id="rId26"/>
    <p:sldId id="613" r:id="rId27"/>
    <p:sldId id="614" r:id="rId28"/>
    <p:sldId id="615" r:id="rId29"/>
    <p:sldId id="616" r:id="rId30"/>
    <p:sldId id="617" r:id="rId31"/>
    <p:sldId id="618" r:id="rId32"/>
    <p:sldId id="619" r:id="rId33"/>
    <p:sldId id="620" r:id="rId34"/>
    <p:sldId id="621" r:id="rId35"/>
    <p:sldId id="624" r:id="rId36"/>
    <p:sldId id="623" r:id="rId37"/>
    <p:sldId id="622" r:id="rId38"/>
    <p:sldId id="502" r:id="rId39"/>
    <p:sldId id="485"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577"/>
            <p14:sldId id="575"/>
            <p14:sldId id="482"/>
            <p14:sldId id="579"/>
            <p14:sldId id="271"/>
            <p14:sldId id="601"/>
            <p14:sldId id="530"/>
            <p14:sldId id="602"/>
            <p14:sldId id="603"/>
            <p14:sldId id="533"/>
            <p14:sldId id="604"/>
            <p14:sldId id="605"/>
            <p14:sldId id="606"/>
            <p14:sldId id="570"/>
            <p14:sldId id="581"/>
            <p14:sldId id="608"/>
            <p14:sldId id="610"/>
            <p14:sldId id="611"/>
            <p14:sldId id="609"/>
            <p14:sldId id="612"/>
            <p14:sldId id="613"/>
            <p14:sldId id="614"/>
            <p14:sldId id="615"/>
            <p14:sldId id="616"/>
            <p14:sldId id="617"/>
            <p14:sldId id="618"/>
            <p14:sldId id="619"/>
            <p14:sldId id="620"/>
            <p14:sldId id="621"/>
            <p14:sldId id="624"/>
            <p14:sldId id="623"/>
            <p14:sldId id="622"/>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73A2"/>
    <a:srgbClr val="D57AA3"/>
    <a:srgbClr val="1B5195"/>
    <a:srgbClr val="DF67AC"/>
    <a:srgbClr val="FAFFFB"/>
    <a:srgbClr val="F2F2F2"/>
    <a:srgbClr val="ECDEE1"/>
    <a:srgbClr val="D7DFE1"/>
    <a:srgbClr val="D3DDDE"/>
    <a:srgbClr val="EBD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0" d="100"/>
          <a:sy n="70" d="100"/>
        </p:scale>
        <p:origin x="660"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6T17:42:14.560"/>
    </inkml:context>
    <inkml:brush xml:id="br0">
      <inkml:brushProperty name="width" value="0.05292" units="cm"/>
      <inkml:brushProperty name="height" value="0.05292" units="cm"/>
      <inkml:brushProperty name="color" value="#FF0000"/>
    </inkml:brush>
  </inkml:definitions>
  <inkml:trace contextRef="#ctx0" brushRef="#br0">33786-1 0</inkml:trace>
  <inkml:trace contextRef="#ctx0" brushRef="#br0" timeOffset="529.0875">33786-1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6T18:08:15.221"/>
    </inkml:context>
    <inkml:brush xml:id="br0">
      <inkml:brushProperty name="width" value="0.05292" units="cm"/>
      <inkml:brushProperty name="height" value="0.05292" units="cm"/>
      <inkml:brushProperty name="color" value="#FF0000"/>
    </inkml:brush>
  </inkml:definitions>
  <inkml:trace contextRef="#ctx0" brushRef="#br0">33827 40 0</inkml:trace>
  <inkml:trace contextRef="#ctx0" brushRef="#br0" timeOffset="258.3703">33827 40 0</inkml:trace>
  <inkml:trace contextRef="#ctx0" brushRef="#br0" timeOffset="500.1659">33827 40 0</inkml:trace>
  <inkml:trace contextRef="#ctx0" brushRef="#br0" timeOffset="159460.2748">33746-1 0</inkml:trace>
  <inkml:trace contextRef="#ctx0" brushRef="#br0" timeOffset="159788.4859">33746-1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2024-10-27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2024-10-27</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6" Type="http://schemas.openxmlformats.org/officeDocument/2006/relationships/image" Target="../media/image14.emf"/><Relationship Id="rId5" Type="http://schemas.openxmlformats.org/officeDocument/2006/relationships/customXml" Target="../ink/ink1.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21.emf"/><Relationship Id="rId4" Type="http://schemas.openxmlformats.org/officeDocument/2006/relationships/customXml" Target="../ink/ink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1.jp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30.jpg"/><Relationship Id="rId5" Type="http://schemas.openxmlformats.org/officeDocument/2006/relationships/image" Target="../media/image29.jpeg"/><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33.jpg"/><Relationship Id="rId5" Type="http://schemas.openxmlformats.org/officeDocument/2006/relationships/image" Target="../media/image32.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8.jp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3.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5.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6.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8.jpeg"/><Relationship Id="rId4" Type="http://schemas.openxmlformats.org/officeDocument/2006/relationships/image" Target="../media/image47.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9.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0.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1.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2.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3.jpeg"/><Relationship Id="rId4" Type="http://schemas.openxmlformats.org/officeDocument/2006/relationships/image" Target="../media/image54.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5.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0.emf"/></Relationships>
</file>

<file path=ppt/slides/_rels/slide40.xml.rels><?xml version="1.0" encoding="UTF-8" standalone="yes"?>
<Relationships xmlns="http://schemas.openxmlformats.org/package/2006/relationships"><Relationship Id="rId3" Type="http://schemas.openxmlformats.org/officeDocument/2006/relationships/hyperlink" Target="https://dl.acm.org/doi/proceedings/10.1145/3298689" TargetMode="External"/><Relationship Id="rId2" Type="http://schemas.openxmlformats.org/officeDocument/2006/relationships/image" Target="../media/image56.png"/><Relationship Id="rId1" Type="http://schemas.openxmlformats.org/officeDocument/2006/relationships/slideLayout" Target="../slideLayouts/slideLayout1.xml"/><Relationship Id="rId4" Type="http://schemas.openxmlformats.org/officeDocument/2006/relationships/hyperlink" Target="https://doi.org/10.1145/3298689.3347022"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7.svg"/><Relationship Id="rId2" Type="http://schemas.openxmlformats.org/officeDocument/2006/relationships/image" Target="../media/image57.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58786" y="2807194"/>
            <a:ext cx="4626587" cy="1261884"/>
          </a:xfrm>
          <a:prstGeom prst="rect">
            <a:avLst/>
          </a:prstGeom>
          <a:noFill/>
        </p:spPr>
        <p:txBody>
          <a:bodyPr wrap="non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marL="682625" indent="-403225" algn="ctr" rtl="1">
              <a:buFont typeface="+mj-lt"/>
              <a:buAutoNum type="arabicPeriod" startAt="3"/>
            </a:pPr>
            <a:r>
              <a:rPr lang="ar-SA" sz="3200" b="1" dirty="0" smtClean="0">
                <a:solidFill>
                  <a:srgbClr val="00B0F0"/>
                </a:solidFill>
                <a:latin typeface="Times New Roman" panose="02020603050405020304" pitchFamily="18" charset="0"/>
                <a:cs typeface="Times New Roman" panose="02020603050405020304" pitchFamily="18" charset="0"/>
              </a:rPr>
              <a:t>العناصر البصرية </a:t>
            </a:r>
            <a:r>
              <a:rPr lang="en-US" sz="3200" b="1" dirty="0" smtClean="0">
                <a:solidFill>
                  <a:srgbClr val="00B0F0"/>
                </a:solidFill>
                <a:latin typeface="Times New Roman" panose="02020603050405020304" pitchFamily="18" charset="0"/>
                <a:cs typeface="Times New Roman" panose="02020603050405020304" pitchFamily="18" charset="0"/>
              </a:rPr>
              <a:t>Visuals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6045650" cy="512292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5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991367" y="2065581"/>
            <a:ext cx="5299163"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 </a:t>
            </a:r>
          </a:p>
          <a:p>
            <a:pPr algn="r" rtl="1">
              <a:lnSpc>
                <a:spcPct val="150000"/>
              </a:lnSpc>
            </a:pPr>
            <a:r>
              <a:rPr lang="ar-SA" sz="2000" b="1" dirty="0">
                <a:solidFill>
                  <a:srgbClr val="002060"/>
                </a:solidFill>
                <a:latin typeface="Alexandria ExtraBold" pitchFamily="2" charset="-78"/>
                <a:ea typeface="Calibri" panose="020F0502020204030204" pitchFamily="34" charset="0"/>
                <a:cs typeface="Alexandria ExtraBold" pitchFamily="2" charset="-78"/>
              </a:rPr>
              <a:t>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3-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العناصر البصرية " الجرافيكية "</a:t>
            </a:r>
          </a:p>
          <a:p>
            <a:pPr marL="682625" indent="-219075" algn="r" rtl="1">
              <a:lnSpc>
                <a:spcPct val="150000"/>
              </a:lnSpc>
              <a:buFont typeface="Wingdings" panose="05000000000000000000" pitchFamily="2" charset="2"/>
              <a:buChar char="§"/>
              <a:tabLst>
                <a:tab pos="804863"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الصور الفوتوغرافية: سمات </a:t>
            </a:r>
            <a:r>
              <a:rPr lang="ar-SA" sz="1600" b="1" dirty="0">
                <a:solidFill>
                  <a:srgbClr val="002060"/>
                </a:solidFill>
                <a:latin typeface="Alexandria ExtraBold" pitchFamily="2" charset="-78"/>
                <a:ea typeface="Calibri" panose="020F0502020204030204" pitchFamily="34" charset="0"/>
                <a:cs typeface="Alexandria ExtraBold" pitchFamily="2" charset="-78"/>
              </a:rPr>
              <a:t>الصورة الفعالة</a:t>
            </a:r>
          </a:p>
          <a:p>
            <a:pPr marL="682625" indent="-219075" algn="r" rtl="1">
              <a:lnSpc>
                <a:spcPct val="150000"/>
              </a:lnSpc>
              <a:buFont typeface="Wingdings" panose="05000000000000000000" pitchFamily="2" charset="2"/>
              <a:buChar char="§"/>
              <a:tabLst>
                <a:tab pos="804863"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أنواع الصور في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682625" indent="-219075" algn="r" rtl="1">
              <a:lnSpc>
                <a:spcPct val="150000"/>
              </a:lnSpc>
              <a:buFont typeface="Wingdings" panose="05000000000000000000" pitchFamily="2" charset="2"/>
              <a:buChar char="§"/>
              <a:tabLst>
                <a:tab pos="804863"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الرسوم في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682625" indent="-219075" algn="r" rtl="1">
              <a:lnSpc>
                <a:spcPct val="150000"/>
              </a:lnSpc>
              <a:buFont typeface="Wingdings" panose="05000000000000000000" pitchFamily="2" charset="2"/>
              <a:buChar char="§"/>
              <a:tabLst>
                <a:tab pos="804863"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الرموز </a:t>
            </a:r>
            <a:r>
              <a:rPr lang="ar-SA" sz="1600" b="1" dirty="0">
                <a:solidFill>
                  <a:srgbClr val="002060"/>
                </a:solidFill>
                <a:latin typeface="Alexandria ExtraBold" pitchFamily="2" charset="-78"/>
                <a:ea typeface="Calibri" panose="020F0502020204030204" pitchFamily="34" charset="0"/>
                <a:cs typeface="Alexandria ExtraBold" pitchFamily="2" charset="-78"/>
              </a:rPr>
              <a:t>في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682625" indent="-219075" algn="r" rtl="1">
              <a:lnSpc>
                <a:spcPct val="150000"/>
              </a:lnSpc>
              <a:buFont typeface="Wingdings" panose="05000000000000000000" pitchFamily="2" charset="2"/>
              <a:buChar char="§"/>
              <a:tabLst>
                <a:tab pos="804863"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العلامة التجارية في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gradFill flip="none" rotWithShape="1">
            <a:gsLst>
              <a:gs pos="45000">
                <a:srgbClr val="D7DFE1"/>
              </a:gs>
              <a:gs pos="100000">
                <a:srgbClr val="ECDEE1"/>
              </a:gs>
            </a:gsLst>
            <a:path path="circle">
              <a:fillToRect t="100000" r="100000"/>
            </a:path>
            <a:tileRect l="-100000" b="-100000"/>
          </a:gra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015" t="3184" r="5298" b="12040"/>
          <a:stretch/>
        </p:blipFill>
        <p:spPr>
          <a:xfrm>
            <a:off x="1465942" y="1733654"/>
            <a:ext cx="8894351" cy="4426444"/>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2700000" scaled="1"/>
            <a:tileRect/>
          </a:gradFill>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6936" t="61720" r="27419" b="3225"/>
          <a:stretch/>
        </p:blipFill>
        <p:spPr>
          <a:xfrm>
            <a:off x="0" y="5271233"/>
            <a:ext cx="1592826" cy="1578077"/>
          </a:xfrm>
          <a:prstGeom prst="rect">
            <a:avLst/>
          </a:prstGeom>
        </p:spPr>
      </p:pic>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7298" t="56559"/>
          <a:stretch/>
        </p:blipFill>
        <p:spPr>
          <a:xfrm>
            <a:off x="8731827" y="1530143"/>
            <a:ext cx="1065595" cy="1100765"/>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0530" y="1507257"/>
            <a:ext cx="8897679"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6045" t="5573" r="5075" b="12039"/>
          <a:stretch/>
        </p:blipFill>
        <p:spPr>
          <a:xfrm>
            <a:off x="2201211" y="1585795"/>
            <a:ext cx="8565892" cy="446634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0247" y="10900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6210" b="71183"/>
          <a:stretch/>
        </p:blipFill>
        <p:spPr>
          <a:xfrm>
            <a:off x="-1" y="2811914"/>
            <a:ext cx="2020531" cy="1976284"/>
          </a:xfrm>
          <a:prstGeom prst="rect">
            <a:avLst/>
          </a:prstGeom>
        </p:spPr>
      </p:pic>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12162960" y="-360"/>
              <a:ext cx="360" cy="360"/>
            </p14:xfrm>
          </p:contentPart>
        </mc:Choice>
        <mc:Fallback xmlns="">
          <p:pic>
            <p:nvPicPr>
              <p:cNvPr id="2" name="Ink 1"/>
              <p:cNvPicPr/>
              <p:nvPr/>
            </p:nvPicPr>
            <p:blipFill>
              <a:blip r:embed="rId6"/>
              <a:stretch>
                <a:fillRect/>
              </a:stretch>
            </p:blipFill>
            <p:spPr>
              <a:xfrm>
                <a:off x="12153600" y="-9720"/>
                <a:ext cx="19080" cy="19080"/>
              </a:xfrm>
              <a:prstGeom prst="rect">
                <a:avLst/>
              </a:prstGeom>
            </p:spPr>
          </p:pic>
        </mc:Fallback>
      </mc:AlternateContent>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8232" y="1539802"/>
            <a:ext cx="9075761" cy="4702132"/>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6493" t="3980" r="8097" b="8854"/>
          <a:stretch/>
        </p:blipFill>
        <p:spPr>
          <a:xfrm>
            <a:off x="2497539" y="1910172"/>
            <a:ext cx="8652681" cy="429417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47451"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600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t="69032" r="73992"/>
          <a:stretch/>
        </p:blipFill>
        <p:spPr>
          <a:xfrm>
            <a:off x="111254" y="2429875"/>
            <a:ext cx="2058738" cy="2921985"/>
          </a:xfrm>
          <a:prstGeom prst="rect">
            <a:avLst/>
          </a:prstGeom>
        </p:spPr>
      </p:pic>
    </p:spTree>
    <p:extLst>
      <p:ext uri="{BB962C8B-B14F-4D97-AF65-F5344CB8AC3E}">
        <p14:creationId xmlns:p14="http://schemas.microsoft.com/office/powerpoint/2010/main" val="296867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954" y="1629187"/>
            <a:ext cx="9028413" cy="4591463"/>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5597" t="6767" r="7425" b="6069"/>
          <a:stretch/>
        </p:blipFill>
        <p:spPr>
          <a:xfrm>
            <a:off x="1760227" y="1701169"/>
            <a:ext cx="8461945" cy="445893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85596"/>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462818" y="2022903"/>
            <a:ext cx="6619002" cy="398393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704252" y="15067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285396" y="2132134"/>
            <a:ext cx="6588567"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بعد أن نحجت العناصر اللفظية (العنوان والنص) في     جذب انتباه المستخدم وإثارة اهتمامه بالإعلان، تبدأ مرحلة أخرى تؤديها العناصر البصرية في الإعلان الصحفي لجذب </a:t>
            </a:r>
            <a:r>
              <a:rPr lang="ar-SA" dirty="0">
                <a:solidFill>
                  <a:srgbClr val="000000"/>
                </a:solidFill>
                <a:latin typeface="Alexandria SemiBold" pitchFamily="2" charset="-78"/>
                <a:cs typeface="Alexandria SemiBold" pitchFamily="2" charset="-78"/>
              </a:rPr>
              <a:t>انتباه المستخدم بمحتوى الرسالة الإعلانية . تعتبر العناصر </a:t>
            </a:r>
            <a:r>
              <a:rPr lang="ar-SA" dirty="0" smtClean="0">
                <a:solidFill>
                  <a:srgbClr val="000000"/>
                </a:solidFill>
                <a:latin typeface="Alexandria SemiBold" pitchFamily="2" charset="-78"/>
                <a:cs typeface="Alexandria SemiBold" pitchFamily="2" charset="-78"/>
              </a:rPr>
              <a:t>البصرية </a:t>
            </a:r>
            <a:r>
              <a:rPr lang="ar-SA" dirty="0">
                <a:solidFill>
                  <a:srgbClr val="000000"/>
                </a:solidFill>
                <a:latin typeface="Alexandria SemiBold" pitchFamily="2" charset="-78"/>
                <a:cs typeface="Alexandria SemiBold" pitchFamily="2" charset="-78"/>
              </a:rPr>
              <a:t>جزءاً أساسياً من أي استراتيجية إعلانية ناجحة، حيث تلعب دوراً حيوياً في جذب انتباه الجمهور وإيصال الرسالة بشكل </a:t>
            </a:r>
            <a:r>
              <a:rPr lang="ar-SA" dirty="0" smtClean="0">
                <a:solidFill>
                  <a:srgbClr val="000000"/>
                </a:solidFill>
                <a:latin typeface="Alexandria SemiBold" pitchFamily="2" charset="-78"/>
                <a:cs typeface="Alexandria SemiBold" pitchFamily="2" charset="-78"/>
              </a:rPr>
              <a:t>فعال </a:t>
            </a:r>
            <a:r>
              <a:rPr lang="ar-SA" dirty="0">
                <a:solidFill>
                  <a:srgbClr val="000000"/>
                </a:solidFill>
                <a:latin typeface="Alexandria SemiBold" pitchFamily="2" charset="-78"/>
                <a:cs typeface="Alexandria SemiBold" pitchFamily="2" charset="-78"/>
              </a:rPr>
              <a:t>في عالم مليء بالمعلومات والرسائل التسويقية، يصبح من الضروري استخدام عناصر بصرية قوية لجذب الانتباه وتحفيز التفاعل مع الإعلان</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717900" y="1514754"/>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95530" y="1715971"/>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66677" y="2555016"/>
            <a:ext cx="3427903" cy="3400888"/>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232787" y="1995607"/>
            <a:ext cx="6849033" cy="438384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336245" y="2101898"/>
            <a:ext cx="6642115" cy="4293483"/>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وتُشير العناصر البصرية إلى أي عنصر يشترك في بناء الرسالة الإعلانية دون أن يكون مقروءاً أو مسموعاً، أي أن يخلو تماماً من الحروف والكلمات، لذا يُطلق عليها بالعناصر المرئية أو الجرافيكية.</a:t>
            </a:r>
          </a:p>
          <a:p>
            <a:pPr algn="r" rtl="1">
              <a:lnSpc>
                <a:spcPct val="150000"/>
              </a:lnSpc>
            </a:pPr>
            <a:endParaRPr lang="ar-SA" sz="200" dirty="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وتؤدي العناصر الجرافيكية بالتنسيق مع العناصر اللفظية دوراً تكاملياً في إدراك المعنى الكُلي للرسالة الإعلانية، لذا فهي تحتل نفس المرتبة إن لم تكُن </a:t>
            </a:r>
            <a:r>
              <a:rPr lang="ar-SA" dirty="0">
                <a:solidFill>
                  <a:srgbClr val="000000"/>
                </a:solidFill>
                <a:latin typeface="Alexandria SemiBold" pitchFamily="2" charset="-78"/>
                <a:cs typeface="Alexandria SemiBold" pitchFamily="2" charset="-78"/>
              </a:rPr>
              <a:t>تفوقها. </a:t>
            </a:r>
            <a:r>
              <a:rPr lang="ar-SA" dirty="0" smtClean="0">
                <a:solidFill>
                  <a:srgbClr val="000000"/>
                </a:solidFill>
                <a:latin typeface="Alexandria SemiBold" pitchFamily="2" charset="-78"/>
                <a:cs typeface="Alexandria SemiBold" pitchFamily="2" charset="-78"/>
              </a:rPr>
              <a:t>وتشمل هذه </a:t>
            </a:r>
            <a:r>
              <a:rPr lang="ar-SA" dirty="0">
                <a:solidFill>
                  <a:srgbClr val="000000"/>
                </a:solidFill>
                <a:latin typeface="Alexandria SemiBold" pitchFamily="2" charset="-78"/>
                <a:cs typeface="Alexandria SemiBold" pitchFamily="2" charset="-78"/>
              </a:rPr>
              <a:t>العناصر </a:t>
            </a:r>
            <a:r>
              <a:rPr lang="ar-SA" dirty="0" smtClean="0">
                <a:solidFill>
                  <a:srgbClr val="000000"/>
                </a:solidFill>
                <a:latin typeface="Alexandria SemiBold" pitchFamily="2" charset="-78"/>
                <a:cs typeface="Alexandria SemiBold" pitchFamily="2" charset="-78"/>
              </a:rPr>
              <a:t>مجموعة </a:t>
            </a:r>
            <a:r>
              <a:rPr lang="ar-SA" dirty="0">
                <a:solidFill>
                  <a:srgbClr val="000000"/>
                </a:solidFill>
                <a:latin typeface="Alexandria SemiBold" pitchFamily="2" charset="-78"/>
                <a:cs typeface="Alexandria SemiBold" pitchFamily="2" charset="-78"/>
              </a:rPr>
              <a:t>متنوعة من المكونات </a:t>
            </a:r>
            <a:r>
              <a:rPr lang="ar-SA" dirty="0" smtClean="0">
                <a:solidFill>
                  <a:srgbClr val="000000"/>
                </a:solidFill>
                <a:latin typeface="Alexandria SemiBold" pitchFamily="2" charset="-78"/>
                <a:cs typeface="Alexandria SemiBold" pitchFamily="2" charset="-78"/>
              </a:rPr>
              <a:t>تتمثل في الصور الفوتوغرافية والرسوم التوضيحية والرموز والعلامة التجارية والفيديو والألوان.</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346" y="2317888"/>
            <a:ext cx="3746477" cy="3746477"/>
          </a:xfrm>
          <a:prstGeom prst="rect">
            <a:avLst/>
          </a:prstGeom>
        </p:spPr>
      </p:pic>
    </p:spTree>
    <p:extLst>
      <p:ext uri="{BB962C8B-B14F-4D97-AF65-F5344CB8AC3E}">
        <p14:creationId xmlns:p14="http://schemas.microsoft.com/office/powerpoint/2010/main" val="28016847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016156" y="1646582"/>
            <a:ext cx="8366078" cy="4674749"/>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575131" y="134845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575131" y="1370086"/>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680057" y="1584951"/>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71860"/>
            <a:ext cx="2983752" cy="3314029"/>
          </a:xfrm>
          <a:prstGeom prst="rect">
            <a:avLst/>
          </a:prstGeom>
        </p:spPr>
      </p:pic>
      <p:sp>
        <p:nvSpPr>
          <p:cNvPr id="3" name="Rectangle 2"/>
          <p:cNvSpPr/>
          <p:nvPr/>
        </p:nvSpPr>
        <p:spPr>
          <a:xfrm>
            <a:off x="3016157" y="1629816"/>
            <a:ext cx="8178848" cy="4662815"/>
          </a:xfrm>
          <a:prstGeom prst="rect">
            <a:avLst/>
          </a:prstGeom>
          <a:noFill/>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أهمية العناصر المرئية</a:t>
            </a:r>
          </a:p>
          <a:p>
            <a:pPr marL="342900" indent="-342900" algn="r" rtl="1">
              <a:lnSpc>
                <a:spcPct val="150000"/>
              </a:lnSpc>
              <a:buClr>
                <a:srgbClr val="C00000"/>
              </a:buClr>
              <a:buFont typeface="+mj-lt"/>
              <a:buAutoNum type="arabicPeriod"/>
            </a:pPr>
            <a:r>
              <a:rPr lang="ar-SA" dirty="0">
                <a:solidFill>
                  <a:schemeClr val="accent1">
                    <a:lumMod val="75000"/>
                  </a:schemeClr>
                </a:solidFill>
                <a:latin typeface="Alexandria SemiBold" pitchFamily="2" charset="-78"/>
                <a:cs typeface="Alexandria SemiBold" pitchFamily="2" charset="-78"/>
              </a:rPr>
              <a:t>جذب الانتباه: </a:t>
            </a:r>
            <a:r>
              <a:rPr lang="ar-SA" dirty="0">
                <a:solidFill>
                  <a:srgbClr val="000000"/>
                </a:solidFill>
                <a:latin typeface="Alexandria SemiBold" pitchFamily="2" charset="-78"/>
                <a:cs typeface="Alexandria SemiBold" pitchFamily="2" charset="-78"/>
              </a:rPr>
              <a:t>تعتبر العناصر المرئية مثل الصور </a:t>
            </a:r>
            <a:r>
              <a:rPr lang="ar-SA" dirty="0" smtClean="0">
                <a:solidFill>
                  <a:srgbClr val="000000"/>
                </a:solidFill>
                <a:latin typeface="Alexandria SemiBold" pitchFamily="2" charset="-78"/>
                <a:cs typeface="Alexandria SemiBold" pitchFamily="2" charset="-78"/>
              </a:rPr>
              <a:t>والفيديو </a:t>
            </a:r>
            <a:r>
              <a:rPr lang="ar-SA" dirty="0">
                <a:solidFill>
                  <a:srgbClr val="000000"/>
                </a:solidFill>
                <a:latin typeface="Alexandria SemiBold" pitchFamily="2" charset="-78"/>
                <a:cs typeface="Alexandria SemiBold" pitchFamily="2" charset="-78"/>
              </a:rPr>
              <a:t>هي أول ما يلاحظه الجمهور عند </a:t>
            </a:r>
            <a:r>
              <a:rPr lang="ar-SA" dirty="0" smtClean="0">
                <a:solidFill>
                  <a:srgbClr val="000000"/>
                </a:solidFill>
                <a:latin typeface="Alexandria SemiBold" pitchFamily="2" charset="-78"/>
                <a:cs typeface="Alexandria SemiBold" pitchFamily="2" charset="-78"/>
              </a:rPr>
              <a:t>تعرضهم للإعلان . فالصور أو مقطع الفيديو </a:t>
            </a:r>
            <a:r>
              <a:rPr lang="ar-SA" dirty="0">
                <a:solidFill>
                  <a:srgbClr val="000000"/>
                </a:solidFill>
                <a:latin typeface="Alexandria SemiBold" pitchFamily="2" charset="-78"/>
                <a:cs typeface="Alexandria SemiBold" pitchFamily="2" charset="-78"/>
              </a:rPr>
              <a:t>الجذاب يجذب انتباه الجمهور، مما يزيد من تفاعلهم مع </a:t>
            </a:r>
            <a:r>
              <a:rPr lang="ar-SA" dirty="0" smtClean="0">
                <a:solidFill>
                  <a:srgbClr val="000000"/>
                </a:solidFill>
                <a:latin typeface="Alexandria SemiBold" pitchFamily="2" charset="-78"/>
                <a:cs typeface="Alexandria SemiBold" pitchFamily="2" charset="-78"/>
              </a:rPr>
              <a:t>الإعلان .</a:t>
            </a:r>
          </a:p>
          <a:p>
            <a:pPr marL="342900" indent="-342900" algn="r" rtl="1">
              <a:lnSpc>
                <a:spcPct val="150000"/>
              </a:lnSpc>
              <a:buClr>
                <a:srgbClr val="C00000"/>
              </a:buClr>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نقل </a:t>
            </a:r>
            <a:r>
              <a:rPr lang="ar-SA" dirty="0">
                <a:solidFill>
                  <a:schemeClr val="accent1">
                    <a:lumMod val="75000"/>
                  </a:schemeClr>
                </a:solidFill>
                <a:latin typeface="Alexandria SemiBold" pitchFamily="2" charset="-78"/>
                <a:cs typeface="Alexandria SemiBold" pitchFamily="2" charset="-78"/>
              </a:rPr>
              <a:t>المشاعر: </a:t>
            </a:r>
            <a:r>
              <a:rPr lang="ar-SA" dirty="0">
                <a:solidFill>
                  <a:srgbClr val="000000"/>
                </a:solidFill>
                <a:latin typeface="Alexandria SemiBold" pitchFamily="2" charset="-78"/>
                <a:cs typeface="Alexandria SemiBold" pitchFamily="2" charset="-78"/>
              </a:rPr>
              <a:t>تمتلك العناصر المرئية القدرة على إثارة مشاعر معينة لدى الجمهور، مما يساعد في إنشاء اتصال عاطفي مع العلامة التجارية. على سبيل المثال، يمكن لصورة تعكس الفرح أو الحماس أن تجعل الجمهور يشعر بالإيجابية تجاه المنتج</a:t>
            </a:r>
            <a:r>
              <a:rPr lang="ar-SA" dirty="0" smtClean="0">
                <a:solidFill>
                  <a:srgbClr val="000000"/>
                </a:solidFill>
                <a:latin typeface="Alexandria SemiBold" pitchFamily="2" charset="-78"/>
                <a:cs typeface="Alexandria SemiBold" pitchFamily="2" charset="-78"/>
              </a:rPr>
              <a:t>.</a:t>
            </a:r>
            <a:endParaRPr lang="en-US" dirty="0" smtClean="0">
              <a:solidFill>
                <a:srgbClr val="000000"/>
              </a:solidFill>
              <a:latin typeface="Alexandria SemiBold" pitchFamily="2" charset="-78"/>
              <a:cs typeface="Alexandria SemiBold" pitchFamily="2" charset="-78"/>
            </a:endParaRPr>
          </a:p>
          <a:p>
            <a:pPr marL="342900" indent="-342900" algn="r" rtl="1">
              <a:lnSpc>
                <a:spcPct val="150000"/>
              </a:lnSpc>
              <a:buClr>
                <a:srgbClr val="C00000"/>
              </a:buClr>
              <a:buFont typeface="+mj-lt"/>
              <a:buAutoNum type="arabicPeriod"/>
            </a:pPr>
            <a:r>
              <a:rPr lang="ar-SA" dirty="0">
                <a:solidFill>
                  <a:schemeClr val="accent1">
                    <a:lumMod val="75000"/>
                  </a:schemeClr>
                </a:solidFill>
                <a:latin typeface="Alexandria SemiBold" pitchFamily="2" charset="-78"/>
                <a:cs typeface="Alexandria SemiBold" pitchFamily="2" charset="-78"/>
              </a:rPr>
              <a:t>تحسين الفهم: </a:t>
            </a:r>
            <a:r>
              <a:rPr lang="ar-SA" dirty="0">
                <a:solidFill>
                  <a:srgbClr val="000000"/>
                </a:solidFill>
                <a:latin typeface="Alexandria SemiBold" pitchFamily="2" charset="-78"/>
                <a:cs typeface="Alexandria SemiBold" pitchFamily="2" charset="-78"/>
              </a:rPr>
              <a:t>تساعد العناصر المرئية في تبسيط المعلومات المعقدة وتسهيل </a:t>
            </a:r>
            <a:r>
              <a:rPr lang="ar-SA" dirty="0" smtClean="0">
                <a:solidFill>
                  <a:srgbClr val="000000"/>
                </a:solidFill>
                <a:latin typeface="Alexandria SemiBold" pitchFamily="2" charset="-78"/>
                <a:cs typeface="Alexandria SemiBold" pitchFamily="2" charset="-78"/>
              </a:rPr>
              <a:t>فهمها بدلاً </a:t>
            </a:r>
            <a:r>
              <a:rPr lang="ar-SA" dirty="0">
                <a:solidFill>
                  <a:srgbClr val="000000"/>
                </a:solidFill>
                <a:latin typeface="Alexandria SemiBold" pitchFamily="2" charset="-78"/>
                <a:cs typeface="Alexandria SemiBold" pitchFamily="2" charset="-78"/>
              </a:rPr>
              <a:t>من الاعتماد فقط على النصوص الطويلة، </a:t>
            </a:r>
            <a:r>
              <a:rPr lang="ar-SA" dirty="0" smtClean="0">
                <a:solidFill>
                  <a:srgbClr val="000000"/>
                </a:solidFill>
                <a:latin typeface="Alexandria SemiBold" pitchFamily="2" charset="-78"/>
                <a:cs typeface="Alexandria SemiBold" pitchFamily="2" charset="-78"/>
              </a:rPr>
              <a:t>فيتم </a:t>
            </a:r>
            <a:r>
              <a:rPr lang="ar-SA" dirty="0">
                <a:solidFill>
                  <a:srgbClr val="000000"/>
                </a:solidFill>
                <a:latin typeface="Alexandria SemiBold" pitchFamily="2" charset="-78"/>
                <a:cs typeface="Alexandria SemiBold" pitchFamily="2" charset="-78"/>
              </a:rPr>
              <a:t>استخدام الرسوم </a:t>
            </a:r>
            <a:r>
              <a:rPr lang="ar-SA" dirty="0" smtClean="0">
                <a:solidFill>
                  <a:srgbClr val="000000"/>
                </a:solidFill>
                <a:latin typeface="Alexandria SemiBold" pitchFamily="2" charset="-78"/>
                <a:cs typeface="Alexandria SemiBold" pitchFamily="2" charset="-78"/>
              </a:rPr>
              <a:t>التوضيحية </a:t>
            </a:r>
            <a:r>
              <a:rPr lang="ar-SA" dirty="0">
                <a:solidFill>
                  <a:srgbClr val="000000"/>
                </a:solidFill>
                <a:latin typeface="Alexandria SemiBold" pitchFamily="2" charset="-78"/>
                <a:cs typeface="Alexandria SemiBold" pitchFamily="2" charset="-78"/>
              </a:rPr>
              <a:t>لتوضيح الأفكار بطريقة أكثر </a:t>
            </a:r>
            <a:r>
              <a:rPr lang="ar-SA" dirty="0" smtClean="0">
                <a:solidFill>
                  <a:srgbClr val="000000"/>
                </a:solidFill>
                <a:latin typeface="Alexandria SemiBold" pitchFamily="2" charset="-78"/>
                <a:cs typeface="Alexandria SemiBold" pitchFamily="2" charset="-78"/>
              </a:rPr>
              <a:t>وضوحاً </a:t>
            </a:r>
            <a:r>
              <a:rPr lang="ar-SA" dirty="0">
                <a:solidFill>
                  <a:srgbClr val="000000"/>
                </a:solidFill>
                <a:latin typeface="Alexandria SemiBold" pitchFamily="2" charset="-78"/>
                <a:cs typeface="Alexandria SemiBold" pitchFamily="2" charset="-78"/>
              </a:rPr>
              <a:t>وجاذبية</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mc:AlternateContent xmlns:mc="http://schemas.openxmlformats.org/markup-compatibility/2006" xmlns:p14="http://schemas.microsoft.com/office/powerpoint/2010/main">
        <mc:Choice Requires="p14">
          <p:contentPart p14:bwMode="auto" r:id="rId4">
            <p14:nvContentPartPr>
              <p14:cNvPr id="7" name="Ink 6"/>
              <p14:cNvContentPartPr/>
              <p14:nvPr/>
            </p14:nvContentPartPr>
            <p14:xfrm>
              <a:off x="12148560" y="-360"/>
              <a:ext cx="29520" cy="15120"/>
            </p14:xfrm>
          </p:contentPart>
        </mc:Choice>
        <mc:Fallback xmlns="">
          <p:pic>
            <p:nvPicPr>
              <p:cNvPr id="7" name="Ink 6"/>
              <p:cNvPicPr/>
              <p:nvPr/>
            </p:nvPicPr>
            <p:blipFill>
              <a:blip r:embed="rId5"/>
              <a:stretch>
                <a:fillRect/>
              </a:stretch>
            </p:blipFill>
            <p:spPr>
              <a:xfrm>
                <a:off x="12139200" y="-9720"/>
                <a:ext cx="48240" cy="33840"/>
              </a:xfrm>
              <a:prstGeom prst="rect">
                <a:avLst/>
              </a:prstGeom>
            </p:spPr>
          </p:pic>
        </mc:Fallback>
      </mc:AlternateContent>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96" y="2230390"/>
            <a:ext cx="3662287" cy="3624502"/>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3714750" y="1871663"/>
            <a:ext cx="7667483" cy="432553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04429" y="12405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504429" y="1262162"/>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09355" y="147702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4750" y="2123002"/>
            <a:ext cx="7479614" cy="4074192"/>
          </a:xfrm>
          <a:prstGeom prst="rect">
            <a:avLst/>
          </a:prstGeom>
          <a:noFill/>
        </p:spPr>
        <p:txBody>
          <a:bodyPr wrap="square">
            <a:spAutoFit/>
          </a:bodyPr>
          <a:lstStyle/>
          <a:p>
            <a:pPr marL="342900" indent="-342900" algn="r" rtl="1">
              <a:lnSpc>
                <a:spcPct val="150000"/>
              </a:lnSpc>
              <a:buClr>
                <a:srgbClr val="C00000"/>
              </a:buClr>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تعزيز </a:t>
            </a:r>
            <a:r>
              <a:rPr lang="ar-SA" dirty="0">
                <a:solidFill>
                  <a:schemeClr val="accent1">
                    <a:lumMod val="75000"/>
                  </a:schemeClr>
                </a:solidFill>
                <a:latin typeface="Alexandria SemiBold" pitchFamily="2" charset="-78"/>
                <a:cs typeface="Alexandria SemiBold" pitchFamily="2" charset="-78"/>
              </a:rPr>
              <a:t>الهوية البصرية للعلامة التجارية</a:t>
            </a:r>
            <a:r>
              <a:rPr lang="ar-SA" dirty="0">
                <a:solidFill>
                  <a:srgbClr val="000000"/>
                </a:solidFill>
                <a:latin typeface="Alexandria SemiBold" pitchFamily="2" charset="-78"/>
                <a:cs typeface="Alexandria SemiBold" pitchFamily="2" charset="-78"/>
              </a:rPr>
              <a:t>: من خلال استخدام عناصر مرئية متسقة عبر جميع الحملات الإعلانية، يمكن للعلامات التجارية تعزيز هويتها وزيادة التعرف عليها بين الجمهور </a:t>
            </a:r>
            <a:r>
              <a:rPr lang="ar-SA" dirty="0" smtClean="0">
                <a:solidFill>
                  <a:srgbClr val="000000"/>
                </a:solidFill>
                <a:latin typeface="Alexandria SemiBold" pitchFamily="2" charset="-78"/>
                <a:cs typeface="Alexandria SemiBold" pitchFamily="2" charset="-78"/>
              </a:rPr>
              <a:t>المستهدف.</a:t>
            </a:r>
          </a:p>
          <a:p>
            <a:pPr marL="342900" indent="-342900" algn="r" rtl="1">
              <a:lnSpc>
                <a:spcPct val="150000"/>
              </a:lnSpc>
              <a:buClr>
                <a:srgbClr val="C00000"/>
              </a:buClr>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زيادة </a:t>
            </a:r>
            <a:r>
              <a:rPr lang="ar-SA" dirty="0">
                <a:solidFill>
                  <a:schemeClr val="accent1">
                    <a:lumMod val="75000"/>
                  </a:schemeClr>
                </a:solidFill>
                <a:latin typeface="Alexandria SemiBold" pitchFamily="2" charset="-78"/>
                <a:cs typeface="Alexandria SemiBold" pitchFamily="2" charset="-78"/>
              </a:rPr>
              <a:t>التفاعل والمشاركة</a:t>
            </a:r>
            <a:r>
              <a:rPr lang="ar-SA" dirty="0">
                <a:solidFill>
                  <a:srgbClr val="000000"/>
                </a:solidFill>
                <a:latin typeface="Alexandria SemiBold" pitchFamily="2" charset="-78"/>
                <a:cs typeface="Alexandria SemiBold" pitchFamily="2" charset="-78"/>
              </a:rPr>
              <a:t>: الإعلانات التي تحتوي على عناصر مرئية جذابة </a:t>
            </a:r>
            <a:r>
              <a:rPr lang="ar-SA" dirty="0" smtClean="0">
                <a:solidFill>
                  <a:srgbClr val="000000"/>
                </a:solidFill>
                <a:latin typeface="Alexandria SemiBold" pitchFamily="2" charset="-78"/>
                <a:cs typeface="Alexandria SemiBold" pitchFamily="2" charset="-78"/>
              </a:rPr>
              <a:t>تُحقق </a:t>
            </a:r>
            <a:r>
              <a:rPr lang="ar-SA" dirty="0">
                <a:solidFill>
                  <a:srgbClr val="000000"/>
                </a:solidFill>
                <a:latin typeface="Alexandria SemiBold" pitchFamily="2" charset="-78"/>
                <a:cs typeface="Alexandria SemiBold" pitchFamily="2" charset="-78"/>
              </a:rPr>
              <a:t>معدلات أعلى من التفاعل والمشاركة مقارنةً بتلك التي تعتمد فقط على </a:t>
            </a:r>
            <a:r>
              <a:rPr lang="ar-SA" dirty="0" smtClean="0">
                <a:solidFill>
                  <a:srgbClr val="000000"/>
                </a:solidFill>
                <a:latin typeface="Alexandria SemiBold" pitchFamily="2" charset="-78"/>
                <a:cs typeface="Alexandria SemiBold" pitchFamily="2" charset="-78"/>
              </a:rPr>
              <a:t>العناصر اللفظية فقط.</a:t>
            </a:r>
          </a:p>
          <a:p>
            <a:pPr algn="r" rtl="1">
              <a:lnSpc>
                <a:spcPct val="150000"/>
              </a:lnSpc>
              <a:buClr>
                <a:srgbClr val="C00000"/>
              </a:buClr>
            </a:pPr>
            <a:endParaRPr lang="ar-SA" sz="500" dirty="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فتُعد </a:t>
            </a:r>
            <a:r>
              <a:rPr lang="ar-SA" dirty="0">
                <a:solidFill>
                  <a:srgbClr val="000000"/>
                </a:solidFill>
                <a:latin typeface="Alexandria SemiBold" pitchFamily="2" charset="-78"/>
                <a:cs typeface="Alexandria SemiBold" pitchFamily="2" charset="-78"/>
              </a:rPr>
              <a:t>العناصر المرئية أداة قوية في عالم الإعلان الحديث، حيث </a:t>
            </a:r>
            <a:r>
              <a:rPr lang="ar-SA" dirty="0" smtClean="0">
                <a:solidFill>
                  <a:srgbClr val="000000"/>
                </a:solidFill>
                <a:latin typeface="Alexandria SemiBold" pitchFamily="2" charset="-78"/>
                <a:cs typeface="Alexandria SemiBold" pitchFamily="2" charset="-78"/>
              </a:rPr>
              <a:t>تساهم </a:t>
            </a:r>
            <a:r>
              <a:rPr lang="ar-SA" dirty="0">
                <a:solidFill>
                  <a:srgbClr val="000000"/>
                </a:solidFill>
                <a:latin typeface="Alexandria SemiBold" pitchFamily="2" charset="-78"/>
                <a:cs typeface="Alexandria SemiBold" pitchFamily="2" charset="-78"/>
              </a:rPr>
              <a:t>بشكل كبير في تحسين فعالية الحملات التسويقية وتعزيز تجربة المستخدم</a:t>
            </a:r>
            <a:r>
              <a:rPr lang="ar-SA" dirty="0" smtClean="0">
                <a:solidFill>
                  <a:srgbClr val="111827"/>
                </a:solidFill>
                <a:latin typeface="Inter"/>
              </a:rPr>
              <a:t>.</a:t>
            </a:r>
            <a:endParaRPr lang="ar-SA" dirty="0">
              <a:solidFill>
                <a:srgbClr val="111827"/>
              </a:solidFill>
              <a:latin typeface="Inter"/>
            </a:endParaRPr>
          </a:p>
        </p:txBody>
      </p:sp>
    </p:spTree>
    <p:extLst>
      <p:ext uri="{BB962C8B-B14F-4D97-AF65-F5344CB8AC3E}">
        <p14:creationId xmlns:p14="http://schemas.microsoft.com/office/powerpoint/2010/main" val="35707737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4999" b="4791"/>
          <a:stretch/>
        </p:blipFill>
        <p:spPr>
          <a:xfrm>
            <a:off x="333925" y="1989245"/>
            <a:ext cx="3804304" cy="223141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4245478" y="1962289"/>
            <a:ext cx="7273232" cy="4220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13553" y="13576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46516" y="141225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828052" y="16399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52728" y="2350620"/>
            <a:ext cx="7054938" cy="3831818"/>
          </a:xfrm>
          <a:prstGeom prst="rect">
            <a:avLst/>
          </a:prstGeom>
          <a:noFill/>
        </p:spPr>
        <p:txBody>
          <a:bodyPr wrap="square" rtlCol="0">
            <a:spAutoFit/>
          </a:bodyPr>
          <a:lstStyle/>
          <a:p>
            <a:pPr marL="342900" indent="-288925"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أن تكون عاطفية: </a:t>
            </a:r>
            <a:r>
              <a:rPr lang="ar-SA" dirty="0" smtClean="0">
                <a:latin typeface="Alexandria SemiBold" pitchFamily="2" charset="-78"/>
                <a:cs typeface="Alexandria SemiBold" pitchFamily="2" charset="-78"/>
              </a:rPr>
              <a:t>فالصور وسيلة </a:t>
            </a:r>
            <a:r>
              <a:rPr lang="ar-SA" dirty="0">
                <a:latin typeface="Alexandria SemiBold" pitchFamily="2" charset="-78"/>
                <a:cs typeface="Alexandria SemiBold" pitchFamily="2" charset="-78"/>
              </a:rPr>
              <a:t>قوية للتعبير </a:t>
            </a:r>
            <a:r>
              <a:rPr lang="ar-SA" dirty="0" smtClean="0">
                <a:latin typeface="Alexandria SemiBold" pitchFamily="2" charset="-78"/>
                <a:cs typeface="Alexandria SemiBold" pitchFamily="2" charset="-78"/>
              </a:rPr>
              <a:t>عن       العواطف كأن </a:t>
            </a:r>
            <a:r>
              <a:rPr lang="ar-SA" dirty="0">
                <a:latin typeface="Alexandria SemiBold" pitchFamily="2" charset="-78"/>
                <a:cs typeface="Alexandria SemiBold" pitchFamily="2" charset="-78"/>
              </a:rPr>
              <a:t>تقدم صورة لطفل </a:t>
            </a:r>
            <a:r>
              <a:rPr lang="ar-SA" dirty="0" smtClean="0">
                <a:latin typeface="Alexandria SemiBold" pitchFamily="2" charset="-78"/>
                <a:cs typeface="Alexandria SemiBold" pitchFamily="2" charset="-78"/>
              </a:rPr>
              <a:t>جميل تعكس البراءة </a:t>
            </a:r>
            <a:r>
              <a:rPr lang="ar-SA" dirty="0">
                <a:latin typeface="Alexandria SemiBold" pitchFamily="2" charset="-78"/>
                <a:cs typeface="Alexandria SemiBold" pitchFamily="2" charset="-78"/>
              </a:rPr>
              <a:t>أو لأسرة سعيدة </a:t>
            </a:r>
            <a:r>
              <a:rPr lang="ar-SA" dirty="0" smtClean="0">
                <a:latin typeface="Alexandria SemiBold" pitchFamily="2" charset="-78"/>
                <a:cs typeface="Alexandria SemiBold" pitchFamily="2" charset="-78"/>
              </a:rPr>
              <a:t>أو صورة تمس عاطفة الأبوة أو الأمومة.</a:t>
            </a:r>
          </a:p>
          <a:p>
            <a:pPr marL="342900" indent="-288925"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تُقدم لمحة </a:t>
            </a:r>
            <a:r>
              <a:rPr lang="ar-SA" dirty="0">
                <a:solidFill>
                  <a:srgbClr val="0070C0"/>
                </a:solidFill>
                <a:latin typeface="Alexandria SemiBold" pitchFamily="2" charset="-78"/>
                <a:cs typeface="Alexandria SemiBold" pitchFamily="2" charset="-78"/>
              </a:rPr>
              <a:t>خيالية </a:t>
            </a:r>
            <a:r>
              <a:rPr lang="ar-SA" dirty="0" smtClean="0">
                <a:latin typeface="Alexandria SemiBold" pitchFamily="2" charset="-78"/>
                <a:cs typeface="Alexandria SemiBold" pitchFamily="2" charset="-78"/>
              </a:rPr>
              <a:t>تأخذ المستهلك بعيداً عن ضغوطات الحياة، وإن لم تكن السلعة المُعلن عنها تقع في دائرة اهتمامه أو احتياجاته الحالية.</a:t>
            </a:r>
          </a:p>
          <a:p>
            <a:pPr marL="342900" indent="-288925"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تُعبر عن واقع حقيقي للسلعة </a:t>
            </a:r>
            <a:r>
              <a:rPr lang="ar-SA" dirty="0" smtClean="0">
                <a:latin typeface="Alexandria SemiBold" pitchFamily="2" charset="-78"/>
                <a:cs typeface="Alexandria SemiBold" pitchFamily="2" charset="-78"/>
              </a:rPr>
              <a:t>بحيث تعتبر دليل وبرهان واقعي للمستهلك مثل صور السلع الغذائية والسيارات والأجهزة الكهربائية.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5060615" y="1413880"/>
            <a:ext cx="3077671"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1- الصور الفوتوغرافية</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924" y="4274786"/>
            <a:ext cx="3773085" cy="245465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8288407" y="1981552"/>
            <a:ext cx="3077671" cy="461024"/>
          </a:xfrm>
          <a:prstGeom prst="rect">
            <a:avLst/>
          </a:prstGeom>
          <a:no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Black" pitchFamily="2" charset="-78"/>
                <a:cs typeface="Alexandria Black" pitchFamily="2" charset="-78"/>
              </a:rPr>
              <a:t>سمات الصورة الفعالة:</a:t>
            </a:r>
          </a:p>
        </p:txBody>
      </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56494" y="2174755"/>
            <a:ext cx="6775613" cy="383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85417"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90244" y="145445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85848" y="17102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606497" y="2428670"/>
            <a:ext cx="6516428" cy="3416320"/>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rgbClr val="0070C0"/>
                </a:solidFill>
                <a:latin typeface="Alexandria SemiBold" pitchFamily="2" charset="-78"/>
                <a:cs typeface="Alexandria SemiBold" pitchFamily="2" charset="-78"/>
              </a:rPr>
              <a:t>اختيار </a:t>
            </a:r>
            <a:r>
              <a:rPr lang="ar-SA" dirty="0">
                <a:solidFill>
                  <a:srgbClr val="0070C0"/>
                </a:solidFill>
                <a:latin typeface="Alexandria SemiBold" pitchFamily="2" charset="-78"/>
                <a:cs typeface="Alexandria SemiBold" pitchFamily="2" charset="-78"/>
              </a:rPr>
              <a:t>الشخصيات المناسبة في </a:t>
            </a:r>
            <a:r>
              <a:rPr lang="ar-SA" dirty="0" smtClean="0">
                <a:solidFill>
                  <a:srgbClr val="0070C0"/>
                </a:solidFill>
                <a:latin typeface="Alexandria SemiBold" pitchFamily="2" charset="-78"/>
                <a:cs typeface="Alexandria SemiBold" pitchFamily="2" charset="-78"/>
              </a:rPr>
              <a:t>الإعلانات: </a:t>
            </a:r>
            <a:r>
              <a:rPr lang="ar-SA" dirty="0">
                <a:latin typeface="Alexandria SemiBold" pitchFamily="2" charset="-78"/>
                <a:cs typeface="Alexandria SemiBold" pitchFamily="2" charset="-78"/>
              </a:rPr>
              <a:t>عند استخدام صورة شخصية مشهورة، سواء كانت رياضية أو فنية، بهدف جذب الانتباه، من الضروري أن تكون هذه الشخصية متوافقة مع طبيعة المنتج أو الخدمة </a:t>
            </a:r>
            <a:r>
              <a:rPr lang="ar-SA" dirty="0" smtClean="0">
                <a:latin typeface="Alexandria SemiBold" pitchFamily="2" charset="-78"/>
                <a:cs typeface="Alexandria SemiBold" pitchFamily="2" charset="-78"/>
              </a:rPr>
              <a:t>المعلن عنها؛ حتى لا يشك المستهلك في مصداقية الرسالة الإعلانية. علاوة </a:t>
            </a:r>
            <a:r>
              <a:rPr lang="ar-SA" dirty="0">
                <a:latin typeface="Alexandria SemiBold" pitchFamily="2" charset="-78"/>
                <a:cs typeface="Alexandria SemiBold" pitchFamily="2" charset="-78"/>
              </a:rPr>
              <a:t>على ذلك، </a:t>
            </a:r>
            <a:r>
              <a:rPr lang="ar-SA" dirty="0" smtClean="0">
                <a:latin typeface="Alexandria SemiBold" pitchFamily="2" charset="-78"/>
                <a:cs typeface="Alexandria SemiBold" pitchFamily="2" charset="-78"/>
              </a:rPr>
              <a:t>يجب تثبيت هذه الشخصية - قدر الإمكان - لخلق ارتباط قوي بين الشخصية والمنتج في ذهن المستهلك ويزيد من تذكره لها.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5041262" y="1627948"/>
            <a:ext cx="307767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سمات الصورة الفعالة</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33603"/>
            <a:ext cx="4406066" cy="3659028"/>
          </a:xfrm>
          <a:prstGeom prst="rect">
            <a:avLst/>
          </a:prstGeom>
        </p:spPr>
      </p:pic>
    </p:spTree>
    <p:extLst>
      <p:ext uri="{BB962C8B-B14F-4D97-AF65-F5344CB8AC3E}">
        <p14:creationId xmlns:p14="http://schemas.microsoft.com/office/powerpoint/2010/main" val="15639415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77489" y="2174755"/>
            <a:ext cx="6922857" cy="41178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85417"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90244" y="145445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85848" y="17102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58101" y="2378139"/>
            <a:ext cx="6905768" cy="1754326"/>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البساطة والوضوح: </a:t>
            </a:r>
            <a:r>
              <a:rPr lang="ar-SA" dirty="0">
                <a:latin typeface="Alexandria SemiBold" pitchFamily="2" charset="-78"/>
                <a:cs typeface="Alexandria SemiBold" pitchFamily="2" charset="-78"/>
              </a:rPr>
              <a:t>أن تتسم الصورة بالرقة والبساطة والتناغم ؛ مما تساهم في جذب </a:t>
            </a:r>
            <a:r>
              <a:rPr lang="ar-SA" dirty="0" smtClean="0">
                <a:latin typeface="Alexandria SemiBold" pitchFamily="2" charset="-78"/>
                <a:cs typeface="Alexandria SemiBold" pitchFamily="2" charset="-78"/>
              </a:rPr>
              <a:t>الانتباه المستهلكين </a:t>
            </a:r>
            <a:r>
              <a:rPr lang="ar-SA" dirty="0">
                <a:latin typeface="Alexandria SemiBold" pitchFamily="2" charset="-78"/>
                <a:cs typeface="Alexandria SemiBold" pitchFamily="2" charset="-78"/>
              </a:rPr>
              <a:t>وتحفيزهم على قراءة النص . </a:t>
            </a: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الابتكار</a:t>
            </a:r>
            <a:r>
              <a:rPr lang="ar-SA" dirty="0" smtClean="0">
                <a:latin typeface="Alexandria SemiBold" pitchFamily="2" charset="-78"/>
                <a:cs typeface="Alexandria SemiBold" pitchFamily="2" charset="-78"/>
              </a:rPr>
              <a:t>: يتحقق عندما تقدم فكرة مبتكرة مميزة غير تقليدية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5094701" y="1600652"/>
            <a:ext cx="295599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سمات الصورة الفعالة</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7498" y="2672709"/>
            <a:ext cx="4191751" cy="3370904"/>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17229" y="4208900"/>
            <a:ext cx="3414791" cy="2083731"/>
          </a:xfrm>
          <a:prstGeom prst="rect">
            <a:avLst/>
          </a:prstGeom>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b="17733"/>
          <a:stretch/>
        </p:blipFill>
        <p:spPr>
          <a:xfrm>
            <a:off x="7911026" y="4208900"/>
            <a:ext cx="3039102" cy="2081456"/>
          </a:xfrm>
          <a:prstGeom prst="rect">
            <a:avLst/>
          </a:prstGeom>
        </p:spPr>
      </p:pic>
    </p:spTree>
    <p:extLst>
      <p:ext uri="{BB962C8B-B14F-4D97-AF65-F5344CB8AC3E}">
        <p14:creationId xmlns:p14="http://schemas.microsoft.com/office/powerpoint/2010/main" val="2235116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332" y="2371681"/>
            <a:ext cx="3147446" cy="3057645"/>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3956601" y="1979739"/>
            <a:ext cx="7001912" cy="4312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15633" y="12056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44831" y="1286464"/>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5561" y="15180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05913" y="2031302"/>
            <a:ext cx="6866777" cy="4247317"/>
          </a:xfrm>
          <a:prstGeom prst="rect">
            <a:avLst/>
          </a:prstGeom>
          <a:noFill/>
        </p:spPr>
        <p:txBody>
          <a:bodyPr wrap="square" rtlCol="0">
            <a:spAutoFit/>
          </a:bodyPr>
          <a:lstStyle/>
          <a:p>
            <a:pPr indent="236538" algn="r" rtl="1">
              <a:lnSpc>
                <a:spcPct val="150000"/>
              </a:lnSpc>
              <a:buClr>
                <a:srgbClr val="C00000"/>
              </a:buClr>
            </a:pPr>
            <a:r>
              <a:rPr lang="ar-SA" dirty="0" smtClean="0">
                <a:latin typeface="Alexandria SemiBold" pitchFamily="2" charset="-78"/>
                <a:cs typeface="Alexandria SemiBold" pitchFamily="2" charset="-78"/>
              </a:rPr>
              <a:t>أكد خبراء الإعلان على أن الصور الناجحة لم يقتصر دورها في الإعلان على جذب انتباه المستهلك فقط، وإنما هي الصور ذات قيمة بيعية أيضاً . فارتباط الصورة بالفكرة البيعية من أهم الاعتبارات التي يجب أن يضعها المصمم في اعتباره عن اختيار صورة الإعلان. وفيما يلي أهم أنواع استخدامات الصور في الإعلان: </a:t>
            </a:r>
          </a:p>
          <a:p>
            <a:pPr indent="236538" algn="r" rtl="1">
              <a:lnSpc>
                <a:spcPct val="150000"/>
              </a:lnSpc>
              <a:buClr>
                <a:srgbClr val="C00000"/>
              </a:buClr>
            </a:pPr>
            <a:r>
              <a:rPr lang="ar-SA" dirty="0" smtClean="0">
                <a:solidFill>
                  <a:srgbClr val="C00000"/>
                </a:solidFill>
                <a:latin typeface="Alexandria SemiBold" pitchFamily="2" charset="-78"/>
                <a:cs typeface="Alexandria SemiBold" pitchFamily="2" charset="-78"/>
              </a:rPr>
              <a:t>(</a:t>
            </a:r>
            <a:r>
              <a:rPr lang="ar-SA" dirty="0">
                <a:solidFill>
                  <a:srgbClr val="C00000"/>
                </a:solidFill>
                <a:latin typeface="Alexandria SemiBold" pitchFamily="2" charset="-78"/>
                <a:cs typeface="Alexandria SemiBold" pitchFamily="2" charset="-78"/>
              </a:rPr>
              <a:t>1) </a:t>
            </a:r>
            <a:r>
              <a:rPr lang="ar-SA" dirty="0" smtClean="0">
                <a:solidFill>
                  <a:srgbClr val="C00000"/>
                </a:solidFill>
                <a:latin typeface="Alexandria SemiBold" pitchFamily="2" charset="-78"/>
                <a:cs typeface="Alexandria SemiBold" pitchFamily="2" charset="-78"/>
              </a:rPr>
              <a:t>صورة السلعة أو بعض تفصيلاتها: </a:t>
            </a:r>
            <a:r>
              <a:rPr lang="ar-SA" dirty="0">
                <a:latin typeface="Alexandria SemiBold" pitchFamily="2" charset="-78"/>
                <a:cs typeface="Alexandria SemiBold" pitchFamily="2" charset="-78"/>
              </a:rPr>
              <a:t>صورة </a:t>
            </a:r>
            <a:r>
              <a:rPr lang="ar-SA" dirty="0" smtClean="0">
                <a:latin typeface="Alexandria SemiBold" pitchFamily="2" charset="-78"/>
                <a:cs typeface="Alexandria SemiBold" pitchFamily="2" charset="-78"/>
              </a:rPr>
              <a:t>السيارة تعتبر </a:t>
            </a:r>
            <a:r>
              <a:rPr lang="ar-SA" dirty="0">
                <a:latin typeface="Alexandria SemiBold" pitchFamily="2" charset="-78"/>
                <a:cs typeface="Alexandria SemiBold" pitchFamily="2" charset="-78"/>
              </a:rPr>
              <a:t>نقطة بيعية مهمة في إعلان إحدى </a:t>
            </a:r>
            <a:r>
              <a:rPr lang="ar-SA" dirty="0" smtClean="0">
                <a:latin typeface="Alexandria SemiBold" pitchFamily="2" charset="-78"/>
                <a:cs typeface="Alexandria SemiBold" pitchFamily="2" charset="-78"/>
              </a:rPr>
              <a:t>السيارات، </a:t>
            </a:r>
            <a:r>
              <a:rPr lang="ar-SA" dirty="0">
                <a:latin typeface="Alexandria SemiBold" pitchFamily="2" charset="-78"/>
                <a:cs typeface="Alexandria SemiBold" pitchFamily="2" charset="-78"/>
              </a:rPr>
              <a:t>إلى جانب توضيح أجزائها الداخلية والخارجية والمزودة بكل الكماليات الجديدة التي تؤكد جودتها</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956601" y="1432658"/>
            <a:ext cx="295011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أنواع الصور في الإعلان</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8867" y="5429326"/>
            <a:ext cx="3051912" cy="1600224"/>
          </a:xfrm>
          <a:prstGeom prst="rect">
            <a:avLst/>
          </a:prstGeom>
        </p:spPr>
      </p:pic>
    </p:spTree>
    <p:extLst>
      <p:ext uri="{BB962C8B-B14F-4D97-AF65-F5344CB8AC3E}">
        <p14:creationId xmlns:p14="http://schemas.microsoft.com/office/powerpoint/2010/main" val="10303940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487512" y="2107690"/>
            <a:ext cx="5512521" cy="4021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229961" y="1998040"/>
            <a:ext cx="5291086" cy="4287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15633" y="12056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44831" y="1286464"/>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5561" y="15180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35923" y="2039881"/>
            <a:ext cx="5211176" cy="1574149"/>
          </a:xfrm>
          <a:prstGeom prst="rect">
            <a:avLst/>
          </a:prstGeom>
          <a:noFill/>
        </p:spPr>
        <p:txBody>
          <a:bodyPr wrap="square" rtlCol="0">
            <a:spAutoFit/>
          </a:bodyPr>
          <a:lstStyle/>
          <a:p>
            <a:pPr marL="342900" indent="-285750" algn="r" rtl="1">
              <a:lnSpc>
                <a:spcPct val="150000"/>
              </a:lnSpc>
              <a:buClr>
                <a:srgbClr val="C00000"/>
              </a:buClr>
            </a:pPr>
            <a:r>
              <a:rPr lang="ar-SA" dirty="0" smtClean="0">
                <a:solidFill>
                  <a:srgbClr val="C00000"/>
                </a:solidFill>
                <a:latin typeface="Alexandria SemiBold" pitchFamily="2" charset="-78"/>
                <a:cs typeface="Alexandria SemiBold" pitchFamily="2" charset="-78"/>
              </a:rPr>
              <a:t>(2) صورة السلعة أثناء استخدامها: </a:t>
            </a:r>
            <a:r>
              <a:rPr lang="ar-SA" sz="1600" dirty="0">
                <a:latin typeface="Alexandria SemiBold" pitchFamily="2" charset="-78"/>
                <a:cs typeface="Alexandria SemiBold" pitchFamily="2" charset="-78"/>
              </a:rPr>
              <a:t>صورة </a:t>
            </a:r>
            <a:r>
              <a:rPr lang="ar-SA" sz="1600" dirty="0" smtClean="0">
                <a:latin typeface="Alexandria SemiBold" pitchFamily="2" charset="-78"/>
                <a:cs typeface="Alexandria SemiBold" pitchFamily="2" charset="-78"/>
              </a:rPr>
              <a:t>توضح كيفية الاستخدام المريح والسهل للتطبيق والحصول على الخدمة البنكية بمنتهى السرعة والسهولة.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956601" y="1432658"/>
            <a:ext cx="295011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أنواع الصور في الإعلان</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4504"/>
          <a:stretch/>
        </p:blipFill>
        <p:spPr>
          <a:xfrm>
            <a:off x="6639167" y="3352262"/>
            <a:ext cx="3341473" cy="288544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6545" y="4063846"/>
            <a:ext cx="2547938" cy="2757487"/>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642" y="3674163"/>
            <a:ext cx="3228259" cy="3198125"/>
          </a:xfrm>
          <a:prstGeom prst="rect">
            <a:avLst/>
          </a:prstGeom>
        </p:spPr>
      </p:pic>
      <p:sp>
        <p:nvSpPr>
          <p:cNvPr id="15" name="TextBox 14">
            <a:extLst>
              <a:ext uri="{FF2B5EF4-FFF2-40B4-BE49-F238E27FC236}">
                <a16:creationId xmlns:a16="http://schemas.microsoft.com/office/drawing/2014/main" id="{050976E4-0CF2-BA00-34CA-2F9419409B9E}"/>
              </a:ext>
            </a:extLst>
          </p:cNvPr>
          <p:cNvSpPr txBox="1"/>
          <p:nvPr/>
        </p:nvSpPr>
        <p:spPr>
          <a:xfrm>
            <a:off x="487512" y="2308370"/>
            <a:ext cx="5512521" cy="1615827"/>
          </a:xfrm>
          <a:prstGeom prst="rect">
            <a:avLst/>
          </a:prstGeom>
          <a:noFill/>
        </p:spPr>
        <p:txBody>
          <a:bodyPr wrap="square" rtlCol="0">
            <a:spAutoFit/>
          </a:bodyPr>
          <a:lstStyle/>
          <a:p>
            <a:pPr marL="228600" indent="-171450" algn="r" rtl="1">
              <a:lnSpc>
                <a:spcPct val="150000"/>
              </a:lnSpc>
              <a:buClr>
                <a:srgbClr val="C00000"/>
              </a:buClr>
            </a:pPr>
            <a:r>
              <a:rPr lang="ar-SA" dirty="0" smtClean="0">
                <a:solidFill>
                  <a:srgbClr val="C00000"/>
                </a:solidFill>
                <a:latin typeface="Alexandria SemiBold" pitchFamily="2" charset="-78"/>
                <a:cs typeface="Alexandria SemiBold" pitchFamily="2" charset="-78"/>
              </a:rPr>
              <a:t>(3) </a:t>
            </a:r>
            <a:r>
              <a:rPr lang="ar-SA" dirty="0">
                <a:solidFill>
                  <a:srgbClr val="C00000"/>
                </a:solidFill>
                <a:latin typeface="Alexandria SemiBold" pitchFamily="2" charset="-78"/>
                <a:cs typeface="Alexandria SemiBold" pitchFamily="2" charset="-78"/>
              </a:rPr>
              <a:t>صورة </a:t>
            </a:r>
            <a:r>
              <a:rPr lang="ar-SA" dirty="0" smtClean="0">
                <a:solidFill>
                  <a:srgbClr val="C00000"/>
                </a:solidFill>
                <a:latin typeface="Alexandria SemiBold" pitchFamily="2" charset="-78"/>
                <a:cs typeface="Alexandria SemiBold" pitchFamily="2" charset="-78"/>
              </a:rPr>
              <a:t>نتائج استخدام السلعة: </a:t>
            </a:r>
            <a:r>
              <a:rPr lang="ar-SA" sz="1600" dirty="0">
                <a:latin typeface="Alexandria SemiBold" pitchFamily="2" charset="-78"/>
                <a:cs typeface="Alexandria SemiBold" pitchFamily="2" charset="-78"/>
              </a:rPr>
              <a:t>فتصور الصورة الفائدة التي </a:t>
            </a:r>
            <a:r>
              <a:rPr lang="ar-SA" sz="1600" dirty="0" smtClean="0">
                <a:latin typeface="Alexandria SemiBold" pitchFamily="2" charset="-78"/>
                <a:cs typeface="Alexandria SemiBold" pitchFamily="2" charset="-78"/>
              </a:rPr>
              <a:t>ستعود على المستهلك من استخدام المنتج، وتظهر كفاءة المنتج مثل: شعر بدون قشرة ، وبشرة خالية من التجاعيد . </a:t>
            </a:r>
            <a:endParaRPr lang="ar-SA" sz="16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582104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391976" y="2107690"/>
            <a:ext cx="5512521" cy="4021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020128" y="2025336"/>
            <a:ext cx="5860697" cy="4287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8866" y="3922032"/>
            <a:ext cx="3302412" cy="2287403"/>
          </a:xfrm>
          <a:prstGeom prst="rect">
            <a:avLst/>
          </a:prstGeom>
          <a:solidFill>
            <a:srgbClr val="FFFFFF">
              <a:shade val="85000"/>
            </a:srgbClr>
          </a:solidFill>
          <a:ln w="63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4">
            <a:extLst>
              <a:ext uri="{FF2B5EF4-FFF2-40B4-BE49-F238E27FC236}">
                <a16:creationId xmlns:a16="http://schemas.microsoft.com/office/drawing/2014/main" id="{3985EAE6-BFA6-766D-A032-077E4DCB399E}"/>
              </a:ext>
            </a:extLst>
          </p:cNvPr>
          <p:cNvSpPr/>
          <p:nvPr/>
        </p:nvSpPr>
        <p:spPr>
          <a:xfrm>
            <a:off x="2515633" y="12056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44831" y="1286464"/>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5561" y="15180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74720" y="2023377"/>
            <a:ext cx="5826199" cy="1985159"/>
          </a:xfrm>
          <a:prstGeom prst="rect">
            <a:avLst/>
          </a:prstGeom>
          <a:noFill/>
        </p:spPr>
        <p:txBody>
          <a:bodyPr wrap="square" rtlCol="0">
            <a:spAutoFit/>
          </a:bodyPr>
          <a:lstStyle/>
          <a:p>
            <a:pPr marL="342900" indent="-285750" algn="r" rtl="1">
              <a:lnSpc>
                <a:spcPct val="150000"/>
              </a:lnSpc>
              <a:buClr>
                <a:srgbClr val="C00000"/>
              </a:buClr>
            </a:pPr>
            <a:r>
              <a:rPr lang="ar-SA" dirty="0" smtClean="0">
                <a:solidFill>
                  <a:srgbClr val="C00000"/>
                </a:solidFill>
                <a:latin typeface="Alexandria SemiBold" pitchFamily="2" charset="-78"/>
                <a:cs typeface="Alexandria SemiBold" pitchFamily="2" charset="-78"/>
              </a:rPr>
              <a:t>(4) الصورة الدرامية: </a:t>
            </a:r>
            <a:r>
              <a:rPr lang="ar-SA" sz="1600" dirty="0">
                <a:latin typeface="Alexandria SemiBold" pitchFamily="2" charset="-78"/>
                <a:cs typeface="Alexandria SemiBold" pitchFamily="2" charset="-78"/>
              </a:rPr>
              <a:t>هي الصور التي تستخدم عناصر عاطفية قوية لتسليط الضوء على مزايا أو فوائد المنتج بهدف توصيل رسائل قوية بطريقة بصرية تجذب انتياه الجمهور وتحثهم على التفكير أو اتخاذ قرار الشراء مما يعزز من قوة الرسالة الإعلانية. </a:t>
            </a:r>
            <a:endParaRPr lang="ar-SA" sz="16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956601" y="1432658"/>
            <a:ext cx="295011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أنواع الصور في الإعلان</a:t>
            </a:r>
          </a:p>
        </p:txBody>
      </p:sp>
      <p:sp>
        <p:nvSpPr>
          <p:cNvPr id="15" name="TextBox 14">
            <a:extLst>
              <a:ext uri="{FF2B5EF4-FFF2-40B4-BE49-F238E27FC236}">
                <a16:creationId xmlns:a16="http://schemas.microsoft.com/office/drawing/2014/main" id="{050976E4-0CF2-BA00-34CA-2F9419409B9E}"/>
              </a:ext>
            </a:extLst>
          </p:cNvPr>
          <p:cNvSpPr txBox="1"/>
          <p:nvPr/>
        </p:nvSpPr>
        <p:spPr>
          <a:xfrm>
            <a:off x="487512" y="2308370"/>
            <a:ext cx="5512521" cy="877163"/>
          </a:xfrm>
          <a:prstGeom prst="rect">
            <a:avLst/>
          </a:prstGeom>
          <a:noFill/>
        </p:spPr>
        <p:txBody>
          <a:bodyPr wrap="square" rtlCol="0">
            <a:spAutoFit/>
          </a:bodyPr>
          <a:lstStyle/>
          <a:p>
            <a:pPr marL="228600" indent="-171450" algn="r" rtl="1">
              <a:lnSpc>
                <a:spcPct val="150000"/>
              </a:lnSpc>
              <a:buClr>
                <a:srgbClr val="C00000"/>
              </a:buClr>
            </a:pPr>
            <a:r>
              <a:rPr lang="ar-SA" dirty="0" smtClean="0">
                <a:solidFill>
                  <a:srgbClr val="C00000"/>
                </a:solidFill>
                <a:latin typeface="Alexandria SemiBold" pitchFamily="2" charset="-78"/>
                <a:cs typeface="Alexandria SemiBold" pitchFamily="2" charset="-78"/>
              </a:rPr>
              <a:t>(5) </a:t>
            </a:r>
            <a:r>
              <a:rPr lang="ar-SA" dirty="0">
                <a:solidFill>
                  <a:srgbClr val="C00000"/>
                </a:solidFill>
                <a:latin typeface="Alexandria SemiBold" pitchFamily="2" charset="-78"/>
                <a:cs typeface="Alexandria SemiBold" pitchFamily="2" charset="-78"/>
              </a:rPr>
              <a:t>صورة </a:t>
            </a:r>
            <a:r>
              <a:rPr lang="ar-SA" dirty="0" smtClean="0">
                <a:solidFill>
                  <a:srgbClr val="C00000"/>
                </a:solidFill>
                <a:latin typeface="Alexandria SemiBold" pitchFamily="2" charset="-78"/>
                <a:cs typeface="Alexandria SemiBold" pitchFamily="2" charset="-78"/>
              </a:rPr>
              <a:t>توضح كيفية استخدام السلعة: </a:t>
            </a:r>
            <a:r>
              <a:rPr lang="ar-SA" sz="1600" dirty="0" smtClean="0">
                <a:latin typeface="Alexandria SemiBold" pitchFamily="2" charset="-78"/>
                <a:cs typeface="Alexandria SemiBold" pitchFamily="2" charset="-78"/>
              </a:rPr>
              <a:t>فتظهر </a:t>
            </a:r>
            <a:r>
              <a:rPr lang="ar-SA" sz="1600" dirty="0">
                <a:latin typeface="Alexandria SemiBold" pitchFamily="2" charset="-78"/>
                <a:cs typeface="Alexandria SemiBold" pitchFamily="2" charset="-78"/>
              </a:rPr>
              <a:t>الصورة </a:t>
            </a:r>
            <a:r>
              <a:rPr lang="ar-SA" sz="1600" dirty="0" smtClean="0">
                <a:latin typeface="Alexandria SemiBold" pitchFamily="2" charset="-78"/>
                <a:cs typeface="Alexandria SemiBold" pitchFamily="2" charset="-78"/>
              </a:rPr>
              <a:t>كيفية استخدام السلعة أو خطوات تحضيرها .</a:t>
            </a:r>
            <a:endParaRPr lang="ar-SA" sz="1600" dirty="0">
              <a:latin typeface="Alexandria SemiBold" pitchFamily="2" charset="-78"/>
              <a:cs typeface="Alexandria SemiBold" pitchFamily="2" charset="-78"/>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44" y="3386213"/>
            <a:ext cx="3073548" cy="3471787"/>
          </a:xfrm>
          <a:prstGeom prst="rect">
            <a:avLst/>
          </a:prstGeom>
        </p:spPr>
      </p:pic>
      <p:pic>
        <p:nvPicPr>
          <p:cNvPr id="16" name="Picture 1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175532" y="3450135"/>
            <a:ext cx="2586037" cy="2586037"/>
          </a:xfrm>
          <a:prstGeom prst="rect">
            <a:avLst/>
          </a:prstGeom>
        </p:spPr>
      </p:pic>
      <p:sp>
        <p:nvSpPr>
          <p:cNvPr id="18" name="TextBox 17">
            <a:extLst>
              <a:ext uri="{FF2B5EF4-FFF2-40B4-BE49-F238E27FC236}">
                <a16:creationId xmlns:a16="http://schemas.microsoft.com/office/drawing/2014/main" id="{050976E4-0CF2-BA00-34CA-2F9419409B9E}"/>
              </a:ext>
            </a:extLst>
          </p:cNvPr>
          <p:cNvSpPr txBox="1"/>
          <p:nvPr/>
        </p:nvSpPr>
        <p:spPr>
          <a:xfrm>
            <a:off x="9459517" y="3953105"/>
            <a:ext cx="2100455" cy="2169825"/>
          </a:xfrm>
          <a:prstGeom prst="rect">
            <a:avLst/>
          </a:prstGeom>
          <a:solidFill>
            <a:schemeClr val="bg1">
              <a:lumMod val="95000"/>
            </a:schemeClr>
          </a:solidFill>
        </p:spPr>
        <p:txBody>
          <a:bodyPr wrap="square" rtlCol="0">
            <a:spAutoFit/>
          </a:bodyPr>
          <a:lstStyle/>
          <a:p>
            <a:pPr algn="r" rtl="1">
              <a:lnSpc>
                <a:spcPct val="150000"/>
              </a:lnSpc>
              <a:buClr>
                <a:srgbClr val="C00000"/>
              </a:buClr>
              <a:tabLst>
                <a:tab pos="1882775" algn="l"/>
                <a:tab pos="2170113" algn="l"/>
              </a:tabLst>
            </a:pPr>
            <a:r>
              <a:rPr lang="ar-SA" sz="1500" dirty="0" smtClean="0">
                <a:latin typeface="Alexandria SemiBold" pitchFamily="2" charset="-78"/>
                <a:cs typeface="Alexandria SemiBold" pitchFamily="2" charset="-78"/>
              </a:rPr>
              <a:t>وهنا قد لا تكون السلعة هي محور الصورة، بل تُستخدم صورة السلعة كجزء </a:t>
            </a:r>
            <a:r>
              <a:rPr lang="ar-SA" sz="1500" dirty="0">
                <a:latin typeface="Alexandria SemiBold" pitchFamily="2" charset="-78"/>
                <a:cs typeface="Alexandria SemiBold" pitchFamily="2" charset="-78"/>
              </a:rPr>
              <a:t>من المشهد </a:t>
            </a:r>
            <a:r>
              <a:rPr lang="ar-SA" sz="1500" dirty="0" smtClean="0">
                <a:latin typeface="Alexandria SemiBold" pitchFamily="2" charset="-78"/>
                <a:cs typeface="Alexandria SemiBold" pitchFamily="2" charset="-78"/>
              </a:rPr>
              <a:t>الذي يعزز الرسالة الإعلانية.</a:t>
            </a:r>
          </a:p>
        </p:txBody>
      </p:sp>
    </p:spTree>
    <p:extLst>
      <p:ext uri="{BB962C8B-B14F-4D97-AF65-F5344CB8AC3E}">
        <p14:creationId xmlns:p14="http://schemas.microsoft.com/office/powerpoint/2010/main" val="29984133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99476" y="1789520"/>
            <a:ext cx="7957854" cy="4325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80361" y="1828626"/>
            <a:ext cx="8205913" cy="4247317"/>
          </a:xfrm>
          <a:prstGeom prst="rect">
            <a:avLst/>
          </a:prstGeom>
          <a:noFill/>
        </p:spPr>
        <p:txBody>
          <a:bodyPr wrap="square" rtlCol="0">
            <a:spAutoFit/>
          </a:bodyPr>
          <a:lstStyle/>
          <a:p>
            <a:pPr marL="109538" algn="r" rtl="1">
              <a:lnSpc>
                <a:spcPct val="150000"/>
              </a:lnSpc>
            </a:pPr>
            <a:r>
              <a:rPr lang="ar-SA" dirty="0" smtClean="0">
                <a:solidFill>
                  <a:schemeClr val="accent1"/>
                </a:solidFill>
                <a:latin typeface="Alexandria SemiBold" pitchFamily="2" charset="-78"/>
                <a:cs typeface="Alexandria SemiBold" pitchFamily="2" charset="-78"/>
              </a:rPr>
              <a:t>الرسوم : </a:t>
            </a:r>
            <a:r>
              <a:rPr lang="ar-SA" dirty="0" smtClean="0">
                <a:latin typeface="Alexandria SemiBold" pitchFamily="2" charset="-78"/>
                <a:cs typeface="Alexandria SemiBold" pitchFamily="2" charset="-78"/>
              </a:rPr>
              <a:t>تُعد من أقدم العناصر الجرافيكية استخداماً في الإعلانات، وتمثل كل ما ينتجه الرسام أو المصمم لتصوير فكرة الإعلان وعرض تفاصيله. </a:t>
            </a:r>
            <a:endParaRPr lang="ar-SA" dirty="0" smtClean="0">
              <a:solidFill>
                <a:schemeClr val="accent1"/>
              </a:solidFill>
              <a:latin typeface="Alexandria SemiBold" pitchFamily="2" charset="-78"/>
              <a:cs typeface="Alexandria SemiBold" pitchFamily="2" charset="-78"/>
            </a:endParaRPr>
          </a:p>
          <a:p>
            <a:pPr marL="463550" indent="-341313" algn="r" rtl="1">
              <a:lnSpc>
                <a:spcPct val="150000"/>
              </a:lnSpc>
              <a:buFont typeface="Wingdings" panose="05000000000000000000" pitchFamily="2" charset="2"/>
              <a:buChar char="§"/>
              <a:tabLst>
                <a:tab pos="463550" algn="l"/>
              </a:tabLst>
            </a:pPr>
            <a:r>
              <a:rPr lang="ar-SA" sz="1900" dirty="0" smtClean="0">
                <a:solidFill>
                  <a:srgbClr val="88351E"/>
                </a:solidFill>
                <a:latin typeface="Alexandria SemiBold" pitchFamily="2" charset="-78"/>
                <a:cs typeface="Alexandria SemiBold" pitchFamily="2" charset="-78"/>
              </a:rPr>
              <a:t>أهمية استخدام الرسوم في الإعلان الصحفي: </a:t>
            </a:r>
          </a:p>
          <a:p>
            <a:pPr marL="465137" indent="-342900" algn="r" rtl="1">
              <a:lnSpc>
                <a:spcPct val="150000"/>
              </a:lnSpc>
              <a:buAutoNum type="arabicParenBoth"/>
              <a:tabLst>
                <a:tab pos="463550" algn="l"/>
              </a:tabLst>
            </a:pPr>
            <a:r>
              <a:rPr lang="ar-SA" dirty="0" smtClean="0">
                <a:solidFill>
                  <a:srgbClr val="C00000"/>
                </a:solidFill>
                <a:latin typeface="Alexandria SemiBold" pitchFamily="2" charset="-78"/>
                <a:cs typeface="Alexandria SemiBold" pitchFamily="2" charset="-78"/>
              </a:rPr>
              <a:t>تقوم الرسوم بتصوير الأفكار والمعاني الخيالية:</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فالرسوم التي يبدعها الرسام تتجاوز حدود الواقعية التي تتميز بها الصور الفوتوغرافية التي تنقل الواقع بصدق. </a:t>
            </a:r>
          </a:p>
          <a:p>
            <a:pPr marL="465137" indent="-342900" algn="r" rtl="1">
              <a:lnSpc>
                <a:spcPct val="150000"/>
              </a:lnSpc>
              <a:buAutoNum type="arabicParenBoth"/>
              <a:tabLst>
                <a:tab pos="463550" algn="l"/>
              </a:tabLst>
            </a:pPr>
            <a:r>
              <a:rPr lang="ar-SA" dirty="0" smtClean="0">
                <a:solidFill>
                  <a:srgbClr val="C00000"/>
                </a:solidFill>
                <a:latin typeface="Alexandria SemiBold" pitchFamily="2" charset="-78"/>
                <a:cs typeface="Alexandria SemiBold" pitchFamily="2" charset="-78"/>
              </a:rPr>
              <a:t>تبسيط </a:t>
            </a:r>
            <a:r>
              <a:rPr lang="ar-SA" dirty="0">
                <a:solidFill>
                  <a:srgbClr val="C00000"/>
                </a:solidFill>
                <a:latin typeface="Alexandria SemiBold" pitchFamily="2" charset="-78"/>
                <a:cs typeface="Alexandria SemiBold" pitchFamily="2" charset="-78"/>
              </a:rPr>
              <a:t>المعلومات المعقدة</a:t>
            </a:r>
            <a:r>
              <a:rPr lang="ar-SA" dirty="0" smtClean="0">
                <a:latin typeface="Alexandria SemiBold" pitchFamily="2" charset="-78"/>
                <a:cs typeface="Alexandria SemiBold" pitchFamily="2" charset="-78"/>
              </a:rPr>
              <a:t>: تساعد الرسوم الثابتة أو المتحركة في توضيح المفاهيم المعقدة بطريقة سهلة الفهم. على سبيل المثال، يمكن استخدام الرسوم البيانية المتحركة لشرح العمليات المالية أو التقنية بشكل مبسط</a:t>
            </a:r>
            <a:r>
              <a:rPr lang="ar-SA" dirty="0" smtClean="0"/>
              <a:t>.</a:t>
            </a:r>
            <a:endParaRPr lang="ar-EG"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48492" y="1251978"/>
            <a:ext cx="3734446"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2- الرسوم في الإعلان الصحفي</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02136"/>
            <a:ext cx="3570532" cy="285566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3939" y="5325731"/>
            <a:ext cx="3022805" cy="1200329"/>
          </a:xfrm>
          <a:prstGeom prst="rect">
            <a:avLst/>
          </a:prstGeom>
          <a:solidFill>
            <a:schemeClr val="accent5">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600" dirty="0" smtClean="0">
                <a:latin typeface="Alexandria" pitchFamily="2" charset="-78"/>
                <a:cs typeface="Alexandria" pitchFamily="2" charset="-78"/>
              </a:rPr>
              <a:t>إعلان: رسم توضيحي للتعبير عن أهمية المحافظة على موارد المياة</a:t>
            </a:r>
          </a:p>
        </p:txBody>
      </p:sp>
    </p:spTree>
    <p:extLst>
      <p:ext uri="{BB962C8B-B14F-4D97-AF65-F5344CB8AC3E}">
        <p14:creationId xmlns:p14="http://schemas.microsoft.com/office/powerpoint/2010/main" val="12822951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29377" y="1814156"/>
            <a:ext cx="8259542" cy="415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90683" y="2032536"/>
            <a:ext cx="7930827" cy="3831818"/>
          </a:xfrm>
          <a:prstGeom prst="rect">
            <a:avLst/>
          </a:prstGeom>
          <a:noFill/>
        </p:spPr>
        <p:txBody>
          <a:bodyPr wrap="square" rtlCol="0">
            <a:spAutoFit/>
          </a:bodyPr>
          <a:lstStyle/>
          <a:p>
            <a:pPr marL="400050" indent="-277813" algn="r" rtl="1">
              <a:lnSpc>
                <a:spcPct val="150000"/>
              </a:lnSpc>
              <a:buFont typeface="Wingdings" panose="05000000000000000000" pitchFamily="2" charset="2"/>
              <a:buChar char="§"/>
              <a:tabLst>
                <a:tab pos="463550" algn="l"/>
              </a:tabLst>
            </a:pPr>
            <a:r>
              <a:rPr lang="ar-SA" u="sng" dirty="0" smtClean="0">
                <a:solidFill>
                  <a:srgbClr val="88351E"/>
                </a:solidFill>
                <a:latin typeface="Alexandria SemiBold" pitchFamily="2" charset="-78"/>
                <a:cs typeface="Alexandria SemiBold" pitchFamily="2" charset="-78"/>
              </a:rPr>
              <a:t>استخدامات الرسوم في الإعلان الصحفي</a:t>
            </a:r>
            <a:r>
              <a:rPr lang="ar-SA" dirty="0" smtClean="0">
                <a:solidFill>
                  <a:srgbClr val="88351E"/>
                </a:solidFill>
                <a:latin typeface="Alexandria SemiBold" pitchFamily="2" charset="-78"/>
                <a:cs typeface="Alexandria SemiBold" pitchFamily="2" charset="-78"/>
              </a:rPr>
              <a:t>: </a:t>
            </a:r>
          </a:p>
          <a:p>
            <a:pPr marL="514350" indent="-393700" algn="r" rtl="1">
              <a:lnSpc>
                <a:spcPct val="150000"/>
              </a:lnSpc>
              <a:tabLst>
                <a:tab pos="463550" algn="l"/>
              </a:tabLst>
            </a:pPr>
            <a:r>
              <a:rPr lang="ar-SA" dirty="0" smtClean="0">
                <a:solidFill>
                  <a:srgbClr val="C00000"/>
                </a:solidFill>
                <a:latin typeface="Alexandria SemiBold" pitchFamily="2" charset="-78"/>
                <a:cs typeface="Alexandria SemiBold" pitchFamily="2" charset="-78"/>
              </a:rPr>
              <a:t>(3) إبراز بعض التفاصيل الدقيقة للسلع أو الخدمات:</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فالمستخدم قد لا يكتفي بمزايا الشكل الخارجي للسلعة، وإنما يرغب في رؤية الأبعاد المختلفة لها، والتي تستطيع الرسوم توضيحها بدقة .</a:t>
            </a:r>
          </a:p>
          <a:p>
            <a:pPr marL="514350" indent="-393700" algn="r" rtl="1">
              <a:lnSpc>
                <a:spcPct val="150000"/>
              </a:lnSpc>
              <a:tabLst>
                <a:tab pos="463550" algn="l"/>
              </a:tabLst>
            </a:pPr>
            <a:r>
              <a:rPr lang="ar-SA" dirty="0" smtClean="0">
                <a:solidFill>
                  <a:srgbClr val="C00000"/>
                </a:solidFill>
                <a:latin typeface="Alexandria SemiBold" pitchFamily="2" charset="-78"/>
                <a:cs typeface="Alexandria SemiBold" pitchFamily="2" charset="-78"/>
              </a:rPr>
              <a:t>(4) التعبير عن نوعية خاصة من السلع والخدمات</a:t>
            </a:r>
            <a:r>
              <a:rPr lang="ar-SA" dirty="0" smtClean="0">
                <a:latin typeface="Alexandria SemiBold" pitchFamily="2" charset="-78"/>
                <a:cs typeface="Alexandria SemiBold" pitchFamily="2" charset="-78"/>
              </a:rPr>
              <a:t>: توجد بعض السلع المعقدة والتي يصعب تصويرها بكامل أبعادها أو بشكلها النهائي في الصورة الفوتوغرافية، مما يصعب على المستهلك تخيل خصائصها وتقدير منافعها، لذا تقوم الرسوم بتوضيح أبعاد السلع للمستهلك بشكل مبسط .</a:t>
            </a:r>
            <a:endParaRPr lang="ar-EG"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48491" y="1251978"/>
            <a:ext cx="380268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2- الرسوم في الإعلان الصحفي</a:t>
            </a:r>
          </a:p>
        </p:txBody>
      </p:sp>
      <p:pic>
        <p:nvPicPr>
          <p:cNvPr id="14" name="Picture 13"/>
          <p:cNvPicPr>
            <a:picLocks noChangeAspect="1"/>
          </p:cNvPicPr>
          <p:nvPr/>
        </p:nvPicPr>
        <p:blipFill rotWithShape="1">
          <a:blip r:embed="rId4" cstate="hqprint">
            <a:extLst>
              <a:ext uri="{28A0092B-C50C-407E-A947-70E740481C1C}">
                <a14:useLocalDpi xmlns:a14="http://schemas.microsoft.com/office/drawing/2010/main" val="0"/>
              </a:ext>
            </a:extLst>
          </a:blip>
          <a:srcRect l="925" t="8125" r="1072"/>
          <a:stretch/>
        </p:blipFill>
        <p:spPr>
          <a:xfrm>
            <a:off x="109601" y="2462180"/>
            <a:ext cx="2661969" cy="34021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88634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393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12362" y="1813359"/>
            <a:ext cx="8008758" cy="3831818"/>
          </a:xfrm>
          <a:prstGeom prst="rect">
            <a:avLst/>
          </a:prstGeom>
          <a:noFill/>
        </p:spPr>
        <p:txBody>
          <a:bodyPr wrap="square" rtlCol="0">
            <a:spAutoFit/>
          </a:bodyPr>
          <a:lstStyle/>
          <a:p>
            <a:pPr algn="r" rtl="1">
              <a:lnSpc>
                <a:spcPct val="150000"/>
              </a:lnSpc>
            </a:pPr>
            <a:r>
              <a:rPr lang="ar-SA" dirty="0" smtClean="0">
                <a:solidFill>
                  <a:srgbClr val="88351E"/>
                </a:solidFill>
                <a:latin typeface="Alexandria SemiBold" pitchFamily="2" charset="-78"/>
                <a:cs typeface="Alexandria SemiBold" pitchFamily="2" charset="-78"/>
              </a:rPr>
              <a:t>الرموز التعبيرية في الصور : </a:t>
            </a:r>
            <a:r>
              <a:rPr lang="ar-SA" dirty="0" smtClean="0">
                <a:latin typeface="Alexandria SemiBold" pitchFamily="2" charset="-78"/>
                <a:cs typeface="Alexandria SemiBold" pitchFamily="2" charset="-78"/>
              </a:rPr>
              <a:t>تعتبر </a:t>
            </a:r>
            <a:r>
              <a:rPr lang="ar-SA" dirty="0">
                <a:latin typeface="Alexandria SemiBold" pitchFamily="2" charset="-78"/>
                <a:cs typeface="Alexandria SemiBold" pitchFamily="2" charset="-78"/>
              </a:rPr>
              <a:t>الرموز التعبيرية، بما في ذلك تعبيرات الوجه وحركات اليدين، أدوات فعالة في الإعلانات </a:t>
            </a:r>
            <a:r>
              <a:rPr lang="ar-SA" dirty="0" smtClean="0">
                <a:latin typeface="Alexandria SemiBold" pitchFamily="2" charset="-78"/>
                <a:cs typeface="Alexandria SemiBold" pitchFamily="2" charset="-78"/>
              </a:rPr>
              <a:t>الرقمية، حيث تلعب </a:t>
            </a:r>
            <a:r>
              <a:rPr lang="ar-SA" dirty="0">
                <a:latin typeface="Alexandria SemiBold" pitchFamily="2" charset="-78"/>
                <a:cs typeface="Alexandria SemiBold" pitchFamily="2" charset="-78"/>
              </a:rPr>
              <a:t>هذه الرموز </a:t>
            </a:r>
            <a:r>
              <a:rPr lang="ar-SA" dirty="0" smtClean="0">
                <a:latin typeface="Alexandria SemiBold" pitchFamily="2" charset="-78"/>
                <a:cs typeface="Alexandria SemiBold" pitchFamily="2" charset="-78"/>
              </a:rPr>
              <a:t>دوراً حيوياً </a:t>
            </a:r>
            <a:r>
              <a:rPr lang="ar-SA" dirty="0">
                <a:latin typeface="Alexandria SemiBold" pitchFamily="2" charset="-78"/>
                <a:cs typeface="Alexandria SemiBold" pitchFamily="2" charset="-78"/>
              </a:rPr>
              <a:t>في تعزيز الرسائل التسويقية من خلال إضافة عناصر بصرية </a:t>
            </a:r>
            <a:r>
              <a:rPr lang="ar-SA" dirty="0" smtClean="0">
                <a:latin typeface="Alexandria SemiBold" pitchFamily="2" charset="-78"/>
                <a:cs typeface="Alexandria SemiBold" pitchFamily="2" charset="-78"/>
              </a:rPr>
              <a:t>تُعبر </a:t>
            </a:r>
            <a:r>
              <a:rPr lang="ar-SA" dirty="0">
                <a:latin typeface="Alexandria SemiBold" pitchFamily="2" charset="-78"/>
                <a:cs typeface="Alexandria SemiBold" pitchFamily="2" charset="-78"/>
              </a:rPr>
              <a:t>عن المشاعر والأفكار بطريقة سريعة وفعالة. </a:t>
            </a:r>
            <a:r>
              <a:rPr lang="ar-SA" dirty="0" smtClean="0">
                <a:latin typeface="Alexandria SemiBold" pitchFamily="2" charset="-78"/>
                <a:cs typeface="Alexandria SemiBold" pitchFamily="2" charset="-78"/>
              </a:rPr>
              <a:t>فقد أكدت نتائج دراسات التسويق أن 90% من مضامين الرسائل الإعلانية يتم نقلها باستخدام الرموز ؛ لذا فهي تؤدي دوراً تكاملياً مع بقية عناصر الإعلان لإدراك المعنى الكُلى للرسالة الإعلانية.</a:t>
            </a:r>
          </a:p>
          <a:p>
            <a:pPr algn="r" rtl="1">
              <a:lnSpc>
                <a:spcPct val="150000"/>
              </a:lnSpc>
            </a:pPr>
            <a:r>
              <a:rPr lang="ar-SA" dirty="0" smtClean="0">
                <a:latin typeface="Alexandria SemiBold" pitchFamily="2" charset="-78"/>
                <a:cs typeface="Alexandria SemiBold" pitchFamily="2" charset="-78"/>
              </a:rPr>
              <a:t>وتشمل الرموز التعبيرية المصورة تعبيرات الوجه وحركات الأيدي وأسلوب الجلوس ونمط الملابس، والمسافة بين الشخصيات، وحركة العين... وغيرها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1" y="1251978"/>
            <a:ext cx="358432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91901"/>
            <a:ext cx="2771570" cy="3222015"/>
          </a:xfrm>
          <a:prstGeom prst="rect">
            <a:avLst/>
          </a:prstGeom>
        </p:spPr>
      </p:pic>
    </p:spTree>
    <p:extLst>
      <p:ext uri="{BB962C8B-B14F-4D97-AF65-F5344CB8AC3E}">
        <p14:creationId xmlns:p14="http://schemas.microsoft.com/office/powerpoint/2010/main" val="36447589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69" y="1798341"/>
            <a:ext cx="8644019" cy="4370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12361" y="1913057"/>
            <a:ext cx="8703227" cy="4062651"/>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استخدامات </a:t>
            </a:r>
            <a:r>
              <a:rPr lang="ar-SA" dirty="0">
                <a:solidFill>
                  <a:srgbClr val="C00000"/>
                </a:solidFill>
                <a:latin typeface="Alexandria SemiBold" pitchFamily="2" charset="-78"/>
                <a:cs typeface="Alexandria SemiBold" pitchFamily="2" charset="-78"/>
              </a:rPr>
              <a:t>الرموز في الإعلانات</a:t>
            </a:r>
            <a:r>
              <a:rPr lang="ar-SA" dirty="0" smtClean="0">
                <a:solidFill>
                  <a:srgbClr val="88351E"/>
                </a:solidFill>
                <a:latin typeface="Alexandria SemiBold" pitchFamily="2" charset="-78"/>
                <a:cs typeface="Alexandria SemiBold" pitchFamily="2" charset="-78"/>
              </a:rPr>
              <a:t>:</a:t>
            </a:r>
          </a:p>
          <a:p>
            <a:pPr marL="342900" indent="-342900" algn="r" rtl="1">
              <a:lnSpc>
                <a:spcPct val="150000"/>
              </a:lnSpc>
              <a:buAutoNum type="arabicParenBoth"/>
            </a:pPr>
            <a:r>
              <a:rPr lang="ar-SA" dirty="0" smtClean="0">
                <a:solidFill>
                  <a:schemeClr val="accent1"/>
                </a:solidFill>
                <a:latin typeface="Alexandria SemiBold" pitchFamily="2" charset="-78"/>
                <a:cs typeface="Alexandria SemiBold" pitchFamily="2" charset="-78"/>
              </a:rPr>
              <a:t>تعبيرات </a:t>
            </a:r>
            <a:r>
              <a:rPr lang="ar-SA" dirty="0">
                <a:solidFill>
                  <a:schemeClr val="accent1"/>
                </a:solidFill>
                <a:latin typeface="Alexandria SemiBold" pitchFamily="2" charset="-78"/>
                <a:cs typeface="Alexandria SemiBold" pitchFamily="2" charset="-78"/>
              </a:rPr>
              <a:t>الوجه</a:t>
            </a:r>
            <a:r>
              <a:rPr lang="ar-SA" dirty="0" smtClean="0">
                <a:solidFill>
                  <a:schemeClr val="accent1"/>
                </a:solidFill>
                <a:latin typeface="Alexandria SemiBold" pitchFamily="2" charset="-78"/>
                <a:cs typeface="Alexandria SemiBold" pitchFamily="2" charset="-78"/>
              </a:rPr>
              <a:t>:</a:t>
            </a:r>
            <a:r>
              <a:rPr lang="ar-SA"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كثيراً ما تتكون انطباعاتنا عن الآخرين من ملامح الوجه وايحاءاته؛ لذا يزيد استخدام تعبيرات </a:t>
            </a:r>
            <a:r>
              <a:rPr lang="ar-SA" dirty="0">
                <a:latin typeface="Alexandria SemiBold" pitchFamily="2" charset="-78"/>
                <a:cs typeface="Alexandria SemiBold" pitchFamily="2" charset="-78"/>
              </a:rPr>
              <a:t>وجوه </a:t>
            </a:r>
            <a:r>
              <a:rPr lang="ar-SA" dirty="0" smtClean="0">
                <a:latin typeface="Alexandria SemiBold" pitchFamily="2" charset="-78"/>
                <a:cs typeface="Alexandria SemiBold" pitchFamily="2" charset="-78"/>
              </a:rPr>
              <a:t>الشخصيات كوسيلة لتدعيم الفكرة الإعلانية أو التأكيد على سعادة مُستخدم السلعة ورضاه عنها، كما تساعد في </a:t>
            </a:r>
            <a:r>
              <a:rPr lang="ar-SA" dirty="0">
                <a:latin typeface="Alexandria SemiBold" pitchFamily="2" charset="-78"/>
                <a:cs typeface="Alexandria SemiBold" pitchFamily="2" charset="-78"/>
              </a:rPr>
              <a:t>خلق اتصال عاطفي مع الجمهور، مما يزيد من </a:t>
            </a:r>
            <a:r>
              <a:rPr lang="ar-SA" dirty="0" smtClean="0">
                <a:latin typeface="Alexandria SemiBold" pitchFamily="2" charset="-78"/>
                <a:cs typeface="Alexandria SemiBold" pitchFamily="2" charset="-78"/>
              </a:rPr>
              <a:t>تفاعلهم </a:t>
            </a:r>
            <a:r>
              <a:rPr lang="ar-SA" dirty="0">
                <a:latin typeface="Alexandria SemiBold" pitchFamily="2" charset="-78"/>
                <a:cs typeface="Alexandria SemiBold" pitchFamily="2" charset="-78"/>
              </a:rPr>
              <a:t>مع المحتوى. تُستخدم تعبيرات الوجه لنقل مشاعر معينة بسرعة مثل الابتسامة أو الحزن أو الغضب </a:t>
            </a:r>
            <a:endParaRPr lang="ar-SA"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sz="1600" dirty="0">
                <a:solidFill>
                  <a:schemeClr val="accent2">
                    <a:lumMod val="50000"/>
                  </a:schemeClr>
                </a:solidFill>
                <a:latin typeface="Alexandria SemiBold" pitchFamily="2" charset="-78"/>
                <a:cs typeface="Alexandria SemiBold" pitchFamily="2" charset="-78"/>
              </a:rPr>
              <a:t>وجه مبتسم</a:t>
            </a:r>
            <a:r>
              <a:rPr lang="ar-SA" sz="1600" dirty="0">
                <a:latin typeface="Alexandria SemiBold" pitchFamily="2" charset="-78"/>
                <a:cs typeface="Alexandria SemiBold" pitchFamily="2" charset="-78"/>
              </a:rPr>
              <a:t>: يُستخدم للتعبير عن السعادة والإيجابية، مما يجعل الإعلان يبدو أكثر جاذبية.</a:t>
            </a:r>
          </a:p>
          <a:p>
            <a:pPr marL="285750" indent="-285750" algn="r" rtl="1">
              <a:lnSpc>
                <a:spcPct val="150000"/>
              </a:lnSpc>
              <a:buFont typeface="Wingdings" panose="05000000000000000000" pitchFamily="2" charset="2"/>
              <a:buChar char="Ø"/>
            </a:pPr>
            <a:r>
              <a:rPr lang="ar-SA" sz="1600" dirty="0">
                <a:solidFill>
                  <a:schemeClr val="accent2">
                    <a:lumMod val="50000"/>
                  </a:schemeClr>
                </a:solidFill>
                <a:latin typeface="Alexandria SemiBold" pitchFamily="2" charset="-78"/>
                <a:cs typeface="Alexandria SemiBold" pitchFamily="2" charset="-78"/>
              </a:rPr>
              <a:t>وجه حزين:</a:t>
            </a:r>
            <a:r>
              <a:rPr lang="ar-SA" sz="1600" dirty="0">
                <a:latin typeface="Alexandria SemiBold" pitchFamily="2" charset="-78"/>
                <a:cs typeface="Alexandria SemiBold" pitchFamily="2" charset="-78"/>
              </a:rPr>
              <a:t> يمكن أن يُستخدم لإظهار التعاطف مع قضية معينة، مثل الترويج لحملة </a:t>
            </a:r>
            <a:r>
              <a:rPr lang="ar-SA" sz="1600" dirty="0" smtClean="0">
                <a:latin typeface="Alexandria SemiBold" pitchFamily="2" charset="-78"/>
                <a:cs typeface="Alexandria SemiBold" pitchFamily="2" charset="-78"/>
              </a:rPr>
              <a:t>خيرية أو التبرع لمرضى السرطان.</a:t>
            </a:r>
            <a:endParaRPr lang="ar-SA" sz="16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sz="1600" dirty="0">
                <a:solidFill>
                  <a:schemeClr val="accent2">
                    <a:lumMod val="50000"/>
                  </a:schemeClr>
                </a:solidFill>
                <a:latin typeface="Alexandria SemiBold" pitchFamily="2" charset="-78"/>
                <a:cs typeface="Alexandria SemiBold" pitchFamily="2" charset="-78"/>
              </a:rPr>
              <a:t>وجه غاضب:</a:t>
            </a:r>
            <a:r>
              <a:rPr lang="ar-SA" sz="1600" dirty="0">
                <a:latin typeface="Alexandria SemiBold" pitchFamily="2" charset="-78"/>
                <a:cs typeface="Alexandria SemiBold" pitchFamily="2" charset="-78"/>
              </a:rPr>
              <a:t> قد يُستخدم لجذب الانتباه إلى مشكلة ملحة أو منتج يحل مشكلة معينة</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251978"/>
            <a:ext cx="359796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741" y="2202081"/>
            <a:ext cx="2596619" cy="209550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5741" y="4357689"/>
            <a:ext cx="2596619" cy="2500312"/>
          </a:xfrm>
          <a:prstGeom prst="rect">
            <a:avLst/>
          </a:prstGeom>
        </p:spPr>
      </p:pic>
    </p:spTree>
    <p:extLst>
      <p:ext uri="{BB962C8B-B14F-4D97-AF65-F5344CB8AC3E}">
        <p14:creationId xmlns:p14="http://schemas.microsoft.com/office/powerpoint/2010/main" val="58581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492" y="1798341"/>
            <a:ext cx="8367096" cy="4264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67607" y="1913057"/>
            <a:ext cx="7937205" cy="3831818"/>
          </a:xfrm>
          <a:prstGeom prst="rect">
            <a:avLst/>
          </a:prstGeom>
          <a:noFill/>
        </p:spPr>
        <p:txBody>
          <a:bodyPr wrap="square" rtlCol="0">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استخدامات </a:t>
            </a:r>
            <a:r>
              <a:rPr lang="ar-SA" u="sng" dirty="0">
                <a:solidFill>
                  <a:srgbClr val="C00000"/>
                </a:solidFill>
                <a:latin typeface="Alexandria SemiBold" pitchFamily="2" charset="-78"/>
                <a:cs typeface="Alexandria SemiBold" pitchFamily="2" charset="-78"/>
              </a:rPr>
              <a:t>الرموز في الإعلانات</a:t>
            </a:r>
            <a:r>
              <a:rPr lang="ar-SA" u="sng" dirty="0" smtClean="0">
                <a:solidFill>
                  <a:srgbClr val="88351E"/>
                </a:solidFill>
                <a:latin typeface="Alexandria SemiBold" pitchFamily="2" charset="-78"/>
                <a:cs typeface="Alexandria SemiBold" pitchFamily="2" charset="-78"/>
              </a:rPr>
              <a:t>:</a:t>
            </a:r>
          </a:p>
          <a:p>
            <a:pPr marL="341313" indent="-287338" algn="r" rtl="1">
              <a:lnSpc>
                <a:spcPct val="150000"/>
              </a:lnSpc>
            </a:pPr>
            <a:r>
              <a:rPr lang="ar-SA" dirty="0">
                <a:solidFill>
                  <a:schemeClr val="accent1"/>
                </a:solidFill>
                <a:latin typeface="Alexandria SemiBold" pitchFamily="2" charset="-78"/>
                <a:cs typeface="Alexandria SemiBold" pitchFamily="2" charset="-78"/>
              </a:rPr>
              <a:t>(2) </a:t>
            </a:r>
            <a:r>
              <a:rPr lang="ar-SA" dirty="0" smtClean="0">
                <a:solidFill>
                  <a:schemeClr val="accent1"/>
                </a:solidFill>
                <a:latin typeface="Alexandria SemiBold" pitchFamily="2" charset="-78"/>
                <a:cs typeface="Alexandria SemiBold" pitchFamily="2" charset="-78"/>
              </a:rPr>
              <a:t>حركات الأيدي: </a:t>
            </a:r>
            <a:r>
              <a:rPr lang="ar-SA" dirty="0" smtClean="0">
                <a:latin typeface="Alexandria SemiBold" pitchFamily="2" charset="-78"/>
                <a:cs typeface="Alexandria SemiBold" pitchFamily="2" charset="-78"/>
              </a:rPr>
              <a:t>تُساهم حركات أيدي الشخصيات في الإعلان في خلق انطباعات ومعانٍ وأفكار مرتبطة بالسلعة أو الخدمة المُعلن عنها، بما يساهم في تأكيد قيمتها وأهميتها للمستهلك. </a:t>
            </a:r>
          </a:p>
          <a:p>
            <a:pPr marL="341313" indent="-287338" algn="r" rtl="1">
              <a:lnSpc>
                <a:spcPct val="150000"/>
              </a:lnSpc>
            </a:pPr>
            <a:r>
              <a:rPr lang="ar-SA" dirty="0" smtClean="0">
                <a:solidFill>
                  <a:schemeClr val="accent2">
                    <a:lumMod val="50000"/>
                  </a:schemeClr>
                </a:solidFill>
                <a:latin typeface="Alexandria SemiBold" pitchFamily="2" charset="-78"/>
                <a:cs typeface="Alexandria SemiBold" pitchFamily="2" charset="-78"/>
              </a:rPr>
              <a:t>وتُصنف حركات الأيدي إلى ثلاثة أنواع هي:</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حركات رمزية </a:t>
            </a:r>
            <a:r>
              <a:rPr lang="en-US" dirty="0" smtClean="0">
                <a:solidFill>
                  <a:schemeClr val="accent2">
                    <a:lumMod val="75000"/>
                  </a:schemeClr>
                </a:solidFill>
                <a:latin typeface="Alexandria SemiBold" pitchFamily="2" charset="-78"/>
                <a:cs typeface="Alexandria SemiBold" pitchFamily="2" charset="-78"/>
              </a:rPr>
              <a:t>Emblems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ويترجم معناها أو مغزاها إلى كلمة أو جملة . مثل حركة أصبع الإبهام لأعلى التي تُشير </a:t>
            </a:r>
            <a:r>
              <a:rPr lang="ar-SA" dirty="0">
                <a:latin typeface="Alexandria SemiBold" pitchFamily="2" charset="-78"/>
                <a:cs typeface="Alexandria SemiBold" pitchFamily="2" charset="-78"/>
              </a:rPr>
              <a:t>إلى الموافقة أو الإعجاب، مما يعزز الرسالة الإيجابية </a:t>
            </a:r>
            <a:r>
              <a:rPr lang="ar-SA" dirty="0" smtClean="0">
                <a:latin typeface="Alexandria SemiBold" pitchFamily="2" charset="-78"/>
                <a:cs typeface="Alexandria SemiBold" pitchFamily="2" charset="-78"/>
              </a:rPr>
              <a:t>للمنتج، أو </a:t>
            </a:r>
            <a:r>
              <a:rPr lang="ar-SA" dirty="0">
                <a:latin typeface="Alexandria SemiBold" pitchFamily="2" charset="-78"/>
                <a:cs typeface="Alexandria SemiBold" pitchFamily="2" charset="-78"/>
              </a:rPr>
              <a:t>يد </a:t>
            </a:r>
            <a:r>
              <a:rPr lang="ar-SA" dirty="0" smtClean="0">
                <a:latin typeface="Alexandria SemiBold" pitchFamily="2" charset="-78"/>
                <a:cs typeface="Alexandria SemiBold" pitchFamily="2" charset="-78"/>
              </a:rPr>
              <a:t>تشير يمكن </a:t>
            </a:r>
            <a:r>
              <a:rPr lang="ar-SA" dirty="0">
                <a:latin typeface="Alexandria SemiBold" pitchFamily="2" charset="-78"/>
                <a:cs typeface="Alexandria SemiBold" pitchFamily="2" charset="-78"/>
              </a:rPr>
              <a:t>استخدامها لتوجيه انتباه الجمهور إلى شيء معين داخل </a:t>
            </a:r>
            <a:r>
              <a:rPr lang="ar-SA" dirty="0" smtClean="0">
                <a:latin typeface="Alexandria SemiBold" pitchFamily="2" charset="-78"/>
                <a:cs typeface="Alexandria SemiBold" pitchFamily="2" charset="-78"/>
              </a:rPr>
              <a:t>الإعلان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251978"/>
            <a:ext cx="361161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477" y="2355677"/>
            <a:ext cx="2828519" cy="3423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843019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5" name="Rectangle: Rounded Corners 24">
            <a:extLst>
              <a:ext uri="{FF2B5EF4-FFF2-40B4-BE49-F238E27FC236}">
                <a16:creationId xmlns:a16="http://schemas.microsoft.com/office/drawing/2014/main" id="{2BC869EB-5623-4AA1-9123-4AF9DF916049}"/>
              </a:ext>
            </a:extLst>
          </p:cNvPr>
          <p:cNvSpPr/>
          <p:nvPr/>
        </p:nvSpPr>
        <p:spPr>
          <a:xfrm>
            <a:off x="464026" y="1866700"/>
            <a:ext cx="5187928" cy="4494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02829" y="1798341"/>
            <a:ext cx="5838711" cy="4494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00728" y="1913057"/>
            <a:ext cx="5740812" cy="2100575"/>
          </a:xfrm>
          <a:prstGeom prst="rect">
            <a:avLst/>
          </a:prstGeom>
          <a:noFill/>
        </p:spPr>
        <p:txBody>
          <a:bodyPr wrap="square" rtlCol="0">
            <a:spAutoFit/>
          </a:bodyPr>
          <a:lstStyle/>
          <a:p>
            <a:pPr marL="341313" indent="-287338" algn="r" rtl="1">
              <a:lnSpc>
                <a:spcPct val="150000"/>
              </a:lnSpc>
            </a:pPr>
            <a:r>
              <a:rPr lang="ar-SA" dirty="0" smtClean="0">
                <a:solidFill>
                  <a:schemeClr val="accent2">
                    <a:lumMod val="50000"/>
                  </a:schemeClr>
                </a:solidFill>
                <a:latin typeface="Alexandria SemiBold" pitchFamily="2" charset="-78"/>
                <a:cs typeface="Alexandria SemiBold" pitchFamily="2" charset="-78"/>
              </a:rPr>
              <a:t>وتُصنف حركات الأيدي إلى ثلاثة أنواع هي:</a:t>
            </a:r>
          </a:p>
          <a:p>
            <a:pPr marL="342900" indent="-233363" algn="r" rtl="1">
              <a:lnSpc>
                <a:spcPct val="150000"/>
              </a:lnSpc>
              <a:buFont typeface="+mj-lt"/>
              <a:buAutoNum type="arabicPeriod" startAt="2"/>
            </a:pPr>
            <a:r>
              <a:rPr lang="ar-SA" dirty="0" smtClean="0">
                <a:solidFill>
                  <a:schemeClr val="accent2">
                    <a:lumMod val="75000"/>
                  </a:schemeClr>
                </a:solidFill>
                <a:latin typeface="Alexandria SemiBold" pitchFamily="2" charset="-78"/>
                <a:cs typeface="Alexandria SemiBold" pitchFamily="2" charset="-78"/>
              </a:rPr>
              <a:t>حركات توضيحية </a:t>
            </a:r>
            <a:r>
              <a:rPr lang="en-US" dirty="0" smtClean="0">
                <a:solidFill>
                  <a:schemeClr val="accent2">
                    <a:lumMod val="75000"/>
                  </a:schemeClr>
                </a:solidFill>
                <a:latin typeface="Alexandria SemiBold" pitchFamily="2" charset="-78"/>
                <a:cs typeface="Alexandria SemiBold" pitchFamily="2" charset="-78"/>
              </a:rPr>
              <a:t>Illustrators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وهي تصاحب معاني الكلمات أو الجمل اللفظية في الإعلان بغرض تأكيد معناها أو توضيحها. مثل حركة اليد لمعنى التعاون والمُشاركة والتضامن الموجود في العنوان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251978"/>
            <a:ext cx="359796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6129" r="16250"/>
          <a:stretch/>
        </p:blipFill>
        <p:spPr>
          <a:xfrm>
            <a:off x="5957646" y="4082882"/>
            <a:ext cx="3104469" cy="209550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30353" y="4113845"/>
            <a:ext cx="1879214" cy="2064537"/>
          </a:xfrm>
          <a:prstGeom prst="rect">
            <a:avLst/>
          </a:prstGeom>
        </p:spPr>
      </p:pic>
      <p:sp>
        <p:nvSpPr>
          <p:cNvPr id="16" name="TextBox 15">
            <a:extLst>
              <a:ext uri="{FF2B5EF4-FFF2-40B4-BE49-F238E27FC236}">
                <a16:creationId xmlns:a16="http://schemas.microsoft.com/office/drawing/2014/main" id="{050976E4-0CF2-BA00-34CA-2F9419409B9E}"/>
              </a:ext>
            </a:extLst>
          </p:cNvPr>
          <p:cNvSpPr txBox="1"/>
          <p:nvPr/>
        </p:nvSpPr>
        <p:spPr>
          <a:xfrm>
            <a:off x="464025" y="2110744"/>
            <a:ext cx="5119690" cy="1292020"/>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حركة </a:t>
            </a:r>
            <a:r>
              <a:rPr lang="ar-SA" dirty="0">
                <a:solidFill>
                  <a:schemeClr val="accent2">
                    <a:lumMod val="75000"/>
                  </a:schemeClr>
                </a:solidFill>
                <a:latin typeface="Alexandria SemiBold" pitchFamily="2" charset="-78"/>
                <a:cs typeface="Alexandria SemiBold" pitchFamily="2" charset="-78"/>
              </a:rPr>
              <a:t>ذاتية </a:t>
            </a:r>
            <a:r>
              <a:rPr lang="en-US" dirty="0">
                <a:solidFill>
                  <a:schemeClr val="accent2">
                    <a:lumMod val="75000"/>
                  </a:schemeClr>
                </a:solidFill>
                <a:latin typeface="Alexandria SemiBold" pitchFamily="2" charset="-78"/>
                <a:cs typeface="Alexandria SemiBold" pitchFamily="2" charset="-78"/>
              </a:rPr>
              <a:t>Adaptors</a:t>
            </a:r>
            <a:r>
              <a:rPr lang="ar-SA" dirty="0" smtClean="0">
                <a:latin typeface="Alexandria SemiBold" pitchFamily="2" charset="-78"/>
                <a:cs typeface="Alexandria SemiBold" pitchFamily="2" charset="-78"/>
              </a:rPr>
              <a:t>: ويقصد بها الحركات الموجهة إلى الذات . مثل حركة يد ذاتية للدلالة على استغراق الشخصية في التفكير . </a:t>
            </a:r>
            <a:endParaRPr lang="ar-SA" dirty="0">
              <a:latin typeface="Alexandria SemiBold" pitchFamily="2" charset="-78"/>
              <a:cs typeface="Alexandria SemiBold" pitchFamily="2" charset="-78"/>
            </a:endParaRPr>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0776" y="3519839"/>
            <a:ext cx="3012695" cy="2772792"/>
          </a:xfrm>
          <a:prstGeom prst="rect">
            <a:avLst/>
          </a:prstGeom>
        </p:spPr>
      </p:pic>
    </p:spTree>
    <p:extLst>
      <p:ext uri="{BB962C8B-B14F-4D97-AF65-F5344CB8AC3E}">
        <p14:creationId xmlns:p14="http://schemas.microsoft.com/office/powerpoint/2010/main" val="21443596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69" y="1798341"/>
            <a:ext cx="8644019" cy="4165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13234" y="1907049"/>
            <a:ext cx="8602354" cy="3831818"/>
          </a:xfrm>
          <a:prstGeom prst="rect">
            <a:avLst/>
          </a:prstGeom>
          <a:noFill/>
        </p:spPr>
        <p:txBody>
          <a:bodyPr wrap="square" rtlCol="0">
            <a:spAutoFit/>
          </a:bodyPr>
          <a:lstStyle/>
          <a:p>
            <a:pPr marL="393700" indent="-393700" algn="r" rtl="1">
              <a:lnSpc>
                <a:spcPct val="150000"/>
              </a:lnSpc>
            </a:pPr>
            <a:r>
              <a:rPr lang="ar-SA" dirty="0" smtClean="0">
                <a:solidFill>
                  <a:schemeClr val="accent1"/>
                </a:solidFill>
                <a:latin typeface="Alexandria SemiBold" pitchFamily="2" charset="-78"/>
                <a:cs typeface="Alexandria SemiBold" pitchFamily="2" charset="-78"/>
              </a:rPr>
              <a:t>(3) التقارب بين الشخصيات: </a:t>
            </a:r>
            <a:r>
              <a:rPr lang="ar-SA" dirty="0" smtClean="0">
                <a:latin typeface="Alexandria SemiBold" pitchFamily="2" charset="-78"/>
                <a:cs typeface="Alexandria SemiBold" pitchFamily="2" charset="-78"/>
              </a:rPr>
              <a:t>ويقصد بها المسافة المُثلى التي يُفضل أن يتركها شخصان عندما يتحدثان؛ وتعتبر إحدى اللغات الصامتة التي يجب على مُصمم الإعلان الصحفي مراعاتها لتحقيق التواصل البصري بين الأفراد، خاصة أن الأفراد يعتادون على ترك مسافة معينة ليشعروا </a:t>
            </a:r>
            <a:r>
              <a:rPr lang="ar-SA" dirty="0">
                <a:latin typeface="Alexandria SemiBold" pitchFamily="2" charset="-78"/>
                <a:cs typeface="Alexandria SemiBold" pitchFamily="2" charset="-78"/>
              </a:rPr>
              <a:t>بالراحة مع غيرهم </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استخدام التقارب بين الشخصيات </a:t>
            </a:r>
            <a:r>
              <a:rPr lang="ar-SA" dirty="0">
                <a:solidFill>
                  <a:schemeClr val="accent2">
                    <a:lumMod val="50000"/>
                  </a:schemeClr>
                </a:solidFill>
                <a:latin typeface="Alexandria SemiBold" pitchFamily="2" charset="-78"/>
                <a:cs typeface="Alexandria SemiBold" pitchFamily="2" charset="-78"/>
              </a:rPr>
              <a:t>في الإعلان للتعبير عن المشاعر </a:t>
            </a:r>
            <a:r>
              <a:rPr lang="ar-SA" dirty="0" smtClean="0">
                <a:solidFill>
                  <a:schemeClr val="accent2">
                    <a:lumMod val="50000"/>
                  </a:schemeClr>
                </a:solidFill>
                <a:latin typeface="Alexandria SemiBold" pitchFamily="2" charset="-78"/>
                <a:cs typeface="Alexandria SemiBold" pitchFamily="2" charset="-78"/>
              </a:rPr>
              <a:t>وتأثيره </a:t>
            </a:r>
            <a:r>
              <a:rPr lang="ar-SA" dirty="0">
                <a:solidFill>
                  <a:schemeClr val="accent2">
                    <a:lumMod val="50000"/>
                  </a:schemeClr>
                </a:solidFill>
                <a:latin typeface="Alexandria SemiBold" pitchFamily="2" charset="-78"/>
                <a:cs typeface="Alexandria SemiBold" pitchFamily="2" charset="-78"/>
              </a:rPr>
              <a:t>على </a:t>
            </a:r>
            <a:r>
              <a:rPr lang="ar-SA" dirty="0" smtClean="0">
                <a:solidFill>
                  <a:schemeClr val="accent2">
                    <a:lumMod val="50000"/>
                  </a:schemeClr>
                </a:solidFill>
                <a:latin typeface="Alexandria SemiBold" pitchFamily="2" charset="-78"/>
                <a:cs typeface="Alexandria SemiBold" pitchFamily="2" charset="-78"/>
              </a:rPr>
              <a:t>الرسالة كما يلي:</a:t>
            </a:r>
            <a:endParaRPr lang="ar-SA" dirty="0">
              <a:solidFill>
                <a:srgbClr val="002060"/>
              </a:solidFill>
              <a:latin typeface="Alexandria SemiBold" pitchFamily="2" charset="-78"/>
              <a:cs typeface="Alexandria SemiBold" pitchFamily="2" charset="-78"/>
            </a:endParaRPr>
          </a:p>
          <a:p>
            <a:pPr marL="339725" indent="-285750" algn="r" rtl="1">
              <a:lnSpc>
                <a:spcPct val="150000"/>
              </a:lnSpc>
              <a:buFont typeface="Wingdings" panose="05000000000000000000" pitchFamily="2" charset="2"/>
              <a:buChar char="Ø"/>
            </a:pPr>
            <a:r>
              <a:rPr lang="ar-SA" dirty="0" smtClean="0">
                <a:solidFill>
                  <a:schemeClr val="accent2">
                    <a:lumMod val="75000"/>
                  </a:schemeClr>
                </a:solidFill>
                <a:latin typeface="Alexandria SemiBold" pitchFamily="2" charset="-78"/>
                <a:cs typeface="Alexandria SemiBold" pitchFamily="2" charset="-78"/>
              </a:rPr>
              <a:t>الألفة:</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عندما يتم تصوير شخصيتين </a:t>
            </a:r>
            <a:r>
              <a:rPr lang="ar-SA" dirty="0" smtClean="0">
                <a:latin typeface="Alexandria SemiBold" pitchFamily="2" charset="-78"/>
                <a:cs typeface="Alexandria SemiBold" pitchFamily="2" charset="-78"/>
              </a:rPr>
              <a:t>متقاربين مثل </a:t>
            </a:r>
            <a:r>
              <a:rPr lang="ar-SA" dirty="0">
                <a:latin typeface="Alexandria SemiBold" pitchFamily="2" charset="-78"/>
                <a:cs typeface="Alexandria SemiBold" pitchFamily="2" charset="-78"/>
              </a:rPr>
              <a:t>الإمساك بالأيدي، فإن ذلك يخلق </a:t>
            </a:r>
            <a:r>
              <a:rPr lang="ar-SA" dirty="0" smtClean="0">
                <a:latin typeface="Alexandria SemiBold" pitchFamily="2" charset="-78"/>
                <a:cs typeface="Alexandria SemiBold" pitchFamily="2" charset="-78"/>
              </a:rPr>
              <a:t>شعوراً </a:t>
            </a:r>
            <a:r>
              <a:rPr lang="ar-SA" dirty="0">
                <a:latin typeface="Alexandria SemiBold" pitchFamily="2" charset="-78"/>
                <a:cs typeface="Alexandria SemiBold" pitchFamily="2" charset="-78"/>
              </a:rPr>
              <a:t>بالألفة. على سبيل المثال، قد تستخدم إعلانات </a:t>
            </a:r>
            <a:r>
              <a:rPr lang="ar-SA" dirty="0" smtClean="0">
                <a:latin typeface="Alexandria SemiBold" pitchFamily="2" charset="-78"/>
                <a:cs typeface="Alexandria SemiBold" pitchFamily="2" charset="-78"/>
              </a:rPr>
              <a:t>صورة أم وطفلها مستغلاً وتر الأمومة مع إبراز التقارب بينهما لتأكيد المعنى.</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251978"/>
            <a:ext cx="355702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585891"/>
            <a:ext cx="2750737" cy="2845918"/>
          </a:xfrm>
          <a:prstGeom prst="rect">
            <a:avLst/>
          </a:prstGeom>
        </p:spPr>
      </p:pic>
    </p:spTree>
    <p:extLst>
      <p:ext uri="{BB962C8B-B14F-4D97-AF65-F5344CB8AC3E}">
        <p14:creationId xmlns:p14="http://schemas.microsoft.com/office/powerpoint/2010/main" val="12263839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7284" y="1973512"/>
            <a:ext cx="6974007" cy="3622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620531" y="2050585"/>
            <a:ext cx="6625224" cy="3416320"/>
          </a:xfrm>
          <a:prstGeom prst="rect">
            <a:avLst/>
          </a:prstGeom>
          <a:noFill/>
        </p:spPr>
        <p:txBody>
          <a:bodyPr wrap="square" rtlCol="0">
            <a:spAutoFit/>
          </a:bodyPr>
          <a:lstStyle/>
          <a:p>
            <a:pPr marL="287338" indent="-233363" algn="r" rtl="1">
              <a:lnSpc>
                <a:spcPct val="150000"/>
              </a:lnSpc>
            </a:pPr>
            <a:r>
              <a:rPr lang="ar-SA" u="sng" dirty="0" smtClean="0">
                <a:solidFill>
                  <a:schemeClr val="accent1"/>
                </a:solidFill>
                <a:latin typeface="Alexandria SemiBold" pitchFamily="2" charset="-78"/>
                <a:cs typeface="Alexandria SemiBold" pitchFamily="2" charset="-78"/>
              </a:rPr>
              <a:t>(3) التقارب بين الشخصيات: </a:t>
            </a:r>
          </a:p>
          <a:p>
            <a:pPr marL="339725" indent="-285750" algn="r" rtl="1">
              <a:lnSpc>
                <a:spcPct val="150000"/>
              </a:lnSpc>
              <a:buFont typeface="Wingdings" panose="05000000000000000000" pitchFamily="2" charset="2"/>
              <a:buChar char="Ø"/>
            </a:pPr>
            <a:r>
              <a:rPr lang="ar-SA" dirty="0">
                <a:solidFill>
                  <a:schemeClr val="accent2">
                    <a:lumMod val="75000"/>
                  </a:schemeClr>
                </a:solidFill>
                <a:latin typeface="Alexandria SemiBold" pitchFamily="2" charset="-78"/>
                <a:cs typeface="Alexandria SemiBold" pitchFamily="2" charset="-78"/>
              </a:rPr>
              <a:t>التعاون والعمل </a:t>
            </a:r>
            <a:r>
              <a:rPr lang="ar-SA" dirty="0" smtClean="0">
                <a:solidFill>
                  <a:schemeClr val="accent2">
                    <a:lumMod val="75000"/>
                  </a:schemeClr>
                </a:solidFill>
                <a:latin typeface="Alexandria SemiBold" pitchFamily="2" charset="-78"/>
                <a:cs typeface="Alexandria SemiBold" pitchFamily="2" charset="-78"/>
              </a:rPr>
              <a:t>الجماعي:</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يُظهر التقارب </a:t>
            </a:r>
            <a:r>
              <a:rPr lang="ar-SA" dirty="0" smtClean="0">
                <a:latin typeface="Alexandria SemiBold" pitchFamily="2" charset="-78"/>
                <a:cs typeface="Alexandria SemiBold" pitchFamily="2" charset="-78"/>
              </a:rPr>
              <a:t>أيضاً </a:t>
            </a:r>
            <a:r>
              <a:rPr lang="ar-SA" dirty="0">
                <a:latin typeface="Alexandria SemiBold" pitchFamily="2" charset="-78"/>
                <a:cs typeface="Alexandria SemiBold" pitchFamily="2" charset="-78"/>
              </a:rPr>
              <a:t>التعاون بين </a:t>
            </a:r>
            <a:r>
              <a:rPr lang="ar-SA" dirty="0" smtClean="0">
                <a:latin typeface="Alexandria SemiBold" pitchFamily="2" charset="-78"/>
                <a:cs typeface="Alexandria SemiBold" pitchFamily="2" charset="-78"/>
              </a:rPr>
              <a:t>الشخصيات في </a:t>
            </a:r>
            <a:r>
              <a:rPr lang="ar-SA" dirty="0">
                <a:latin typeface="Alexandria SemiBold" pitchFamily="2" charset="-78"/>
                <a:cs typeface="Alexandria SemiBold" pitchFamily="2" charset="-78"/>
              </a:rPr>
              <a:t>إعلانات الشركات التي تروج لمنتجات تعزز العمل الجماعي، </a:t>
            </a:r>
            <a:r>
              <a:rPr lang="ar-SA" dirty="0" smtClean="0">
                <a:latin typeface="Alexandria SemiBold" pitchFamily="2" charset="-78"/>
                <a:cs typeface="Alexandria SemiBold" pitchFamily="2" charset="-78"/>
              </a:rPr>
              <a:t>فقد </a:t>
            </a:r>
            <a:r>
              <a:rPr lang="ar-SA" dirty="0">
                <a:latin typeface="Alexandria SemiBold" pitchFamily="2" charset="-78"/>
                <a:cs typeface="Alexandria SemiBold" pitchFamily="2" charset="-78"/>
              </a:rPr>
              <a:t>تُظهر </a:t>
            </a:r>
            <a:r>
              <a:rPr lang="ar-SA" dirty="0" smtClean="0">
                <a:latin typeface="Alexandria SemiBold" pitchFamily="2" charset="-78"/>
                <a:cs typeface="Alexandria SemiBold" pitchFamily="2" charset="-78"/>
              </a:rPr>
              <a:t>الصور </a:t>
            </a:r>
            <a:r>
              <a:rPr lang="ar-SA" dirty="0">
                <a:latin typeface="Alexandria SemiBold" pitchFamily="2" charset="-78"/>
                <a:cs typeface="Alexandria SemiBold" pitchFamily="2" charset="-78"/>
              </a:rPr>
              <a:t>شخصيات تعمل </a:t>
            </a:r>
            <a:r>
              <a:rPr lang="ar-SA" dirty="0" smtClean="0">
                <a:latin typeface="Alexandria SemiBold" pitchFamily="2" charset="-78"/>
                <a:cs typeface="Alexandria SemiBold" pitchFamily="2" charset="-78"/>
              </a:rPr>
              <a:t>معاً على إنجاز </a:t>
            </a:r>
            <a:r>
              <a:rPr lang="ar-SA" dirty="0">
                <a:latin typeface="Alexandria SemiBold" pitchFamily="2" charset="-78"/>
                <a:cs typeface="Alexandria SemiBold" pitchFamily="2" charset="-78"/>
              </a:rPr>
              <a:t>مشروع </a:t>
            </a:r>
            <a:r>
              <a:rPr lang="ar-SA" dirty="0" smtClean="0">
                <a:latin typeface="Alexandria SemiBold" pitchFamily="2" charset="-78"/>
                <a:cs typeface="Alexandria SemiBold" pitchFamily="2" charset="-78"/>
              </a:rPr>
              <a:t>معين. </a:t>
            </a:r>
            <a:r>
              <a:rPr lang="ar-SA" dirty="0">
                <a:latin typeface="Alexandria SemiBold" pitchFamily="2" charset="-78"/>
                <a:cs typeface="Alexandria SemiBold" pitchFamily="2" charset="-78"/>
              </a:rPr>
              <a:t>على سبيل المثال، يمكن أن تُظهر صورة مجموعة من الأشخاص يتعاونون في بناء شيء ما أو حل مشكلة </a:t>
            </a:r>
            <a:r>
              <a:rPr lang="ar-SA" dirty="0" smtClean="0">
                <a:latin typeface="Alexandria SemiBold" pitchFamily="2" charset="-78"/>
                <a:cs typeface="Alexandria SemiBold" pitchFamily="2" charset="-78"/>
              </a:rPr>
              <a:t>معاً، </a:t>
            </a:r>
            <a:r>
              <a:rPr lang="ar-SA" dirty="0">
                <a:latin typeface="Alexandria SemiBold" pitchFamily="2" charset="-78"/>
                <a:cs typeface="Alexandria SemiBold" pitchFamily="2" charset="-78"/>
              </a:rPr>
              <a:t>مما يعكس قيمة العمل </a:t>
            </a:r>
            <a:r>
              <a:rPr lang="ar-SA" dirty="0" smtClean="0">
                <a:latin typeface="Alexandria SemiBold" pitchFamily="2" charset="-78"/>
                <a:cs typeface="Alexandria SemiBold" pitchFamily="2" charset="-78"/>
              </a:rPr>
              <a:t>الجماعي. </a:t>
            </a:r>
            <a:r>
              <a:rPr lang="ar-SA" dirty="0">
                <a:latin typeface="Alexandria SemiBold" pitchFamily="2" charset="-78"/>
                <a:cs typeface="Alexandria SemiBold" pitchFamily="2" charset="-78"/>
              </a:rPr>
              <a:t> </a:t>
            </a:r>
            <a:endParaRPr lang="ar-SA" sz="16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374810"/>
            <a:ext cx="362526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830" y="2202081"/>
            <a:ext cx="4148918" cy="4295232"/>
          </a:xfrm>
          <a:prstGeom prst="rect">
            <a:avLst/>
          </a:prstGeom>
        </p:spPr>
      </p:pic>
    </p:spTree>
    <p:extLst>
      <p:ext uri="{BB962C8B-B14F-4D97-AF65-F5344CB8AC3E}">
        <p14:creationId xmlns:p14="http://schemas.microsoft.com/office/powerpoint/2010/main" val="6986079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0863" y="2339272"/>
            <a:ext cx="6749224" cy="3622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64540" y="1222349"/>
            <a:ext cx="1404457" cy="1226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47" y="1297775"/>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383654" y="15106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90862" y="2852156"/>
            <a:ext cx="6625224" cy="2585323"/>
          </a:xfrm>
          <a:prstGeom prst="rect">
            <a:avLst/>
          </a:prstGeom>
          <a:noFill/>
        </p:spPr>
        <p:txBody>
          <a:bodyPr wrap="square" rtlCol="0">
            <a:spAutoFit/>
          </a:bodyPr>
          <a:lstStyle/>
          <a:p>
            <a:pPr marL="287338" indent="-233363" algn="r" rtl="1">
              <a:lnSpc>
                <a:spcPct val="150000"/>
              </a:lnSpc>
            </a:pPr>
            <a:r>
              <a:rPr lang="ar-SA" u="sng" dirty="0" smtClean="0">
                <a:solidFill>
                  <a:schemeClr val="accent1"/>
                </a:solidFill>
                <a:latin typeface="Alexandria SemiBold" pitchFamily="2" charset="-78"/>
                <a:cs typeface="Alexandria SemiBold" pitchFamily="2" charset="-78"/>
              </a:rPr>
              <a:t>(3) التقارب بين الشخصيات: </a:t>
            </a:r>
          </a:p>
          <a:p>
            <a:pPr marL="285750" indent="-285750" algn="r" rtl="1">
              <a:lnSpc>
                <a:spcPct val="150000"/>
              </a:lnSpc>
              <a:buFont typeface="Wingdings" panose="05000000000000000000" pitchFamily="2" charset="2"/>
              <a:buChar char="Ø"/>
            </a:pPr>
            <a:r>
              <a:rPr lang="ar-SA" dirty="0" smtClean="0">
                <a:solidFill>
                  <a:schemeClr val="accent2">
                    <a:lumMod val="75000"/>
                  </a:schemeClr>
                </a:solidFill>
                <a:latin typeface="Alexandria SemiBold" pitchFamily="2" charset="-78"/>
                <a:cs typeface="Alexandria SemiBold" pitchFamily="2" charset="-78"/>
              </a:rPr>
              <a:t>المنافسة والتحدي:</a:t>
            </a:r>
            <a:r>
              <a:rPr lang="ar-SA" dirty="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أن يُستخدم التقارب </a:t>
            </a:r>
            <a:r>
              <a:rPr lang="ar-SA" dirty="0" smtClean="0">
                <a:latin typeface="Alexandria SemiBold" pitchFamily="2" charset="-78"/>
                <a:cs typeface="Alexandria SemiBold" pitchFamily="2" charset="-78"/>
              </a:rPr>
              <a:t>بين الشخصيات </a:t>
            </a:r>
            <a:r>
              <a:rPr lang="ar-SA" dirty="0">
                <a:latin typeface="Alexandria SemiBold" pitchFamily="2" charset="-78"/>
                <a:cs typeface="Alexandria SemiBold" pitchFamily="2" charset="-78"/>
              </a:rPr>
              <a:t>لتصوير المنافسة بين الشخصيات. على سبيل المثال، في إعلانات الرياضة، قد تُظهر </a:t>
            </a:r>
            <a:r>
              <a:rPr lang="ar-SA" dirty="0" smtClean="0">
                <a:latin typeface="Alexandria SemiBold" pitchFamily="2" charset="-78"/>
                <a:cs typeface="Alexandria SemiBold" pitchFamily="2" charset="-78"/>
              </a:rPr>
              <a:t>الصور رياضيين </a:t>
            </a:r>
            <a:r>
              <a:rPr lang="ar-SA" dirty="0">
                <a:latin typeface="Alexandria SemiBold" pitchFamily="2" charset="-78"/>
                <a:cs typeface="Alexandria SemiBold" pitchFamily="2" charset="-78"/>
              </a:rPr>
              <a:t>يتنافسون عن كثب في سباق أو مباراة. هذا النوع من التصوير يبرز الإثارة والتوتر المرتبط بالمنافسة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639337" y="1754067"/>
            <a:ext cx="360762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18541" b="13073"/>
          <a:stretch/>
        </p:blipFill>
        <p:spPr>
          <a:xfrm>
            <a:off x="82639" y="2600055"/>
            <a:ext cx="4183018" cy="3692575"/>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266251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54478" y="1973512"/>
            <a:ext cx="7086813" cy="4146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96671" y="2063363"/>
            <a:ext cx="7032221" cy="3416320"/>
          </a:xfrm>
          <a:prstGeom prst="rect">
            <a:avLst/>
          </a:prstGeom>
          <a:noFill/>
        </p:spPr>
        <p:txBody>
          <a:bodyPr wrap="square" rtlCol="0">
            <a:spAutoFit/>
          </a:bodyPr>
          <a:lstStyle/>
          <a:p>
            <a:pPr marL="287338" indent="-233363" algn="r" rtl="1">
              <a:lnSpc>
                <a:spcPct val="150000"/>
              </a:lnSpc>
            </a:pPr>
            <a:r>
              <a:rPr lang="ar-SA" u="sng" dirty="0" smtClean="0">
                <a:solidFill>
                  <a:schemeClr val="accent1"/>
                </a:solidFill>
                <a:latin typeface="Alexandria SemiBold" pitchFamily="2" charset="-78"/>
                <a:cs typeface="Alexandria SemiBold" pitchFamily="2" charset="-78"/>
              </a:rPr>
              <a:t>(3) التقارب بين الشخصيات: </a:t>
            </a:r>
          </a:p>
          <a:p>
            <a:pPr marL="285750" indent="-285750" algn="r" rtl="1">
              <a:lnSpc>
                <a:spcPct val="150000"/>
              </a:lnSpc>
              <a:buFont typeface="Wingdings" panose="05000000000000000000" pitchFamily="2" charset="2"/>
              <a:buChar char="Ø"/>
            </a:pPr>
            <a:r>
              <a:rPr lang="ar-SA" dirty="0" smtClean="0">
                <a:solidFill>
                  <a:schemeClr val="accent2">
                    <a:lumMod val="75000"/>
                  </a:schemeClr>
                </a:solidFill>
                <a:latin typeface="Alexandria SemiBold" pitchFamily="2" charset="-78"/>
                <a:cs typeface="Alexandria SemiBold" pitchFamily="2" charset="-78"/>
              </a:rPr>
              <a:t>التعبير </a:t>
            </a:r>
            <a:r>
              <a:rPr lang="ar-SA" dirty="0">
                <a:solidFill>
                  <a:schemeClr val="accent2">
                    <a:lumMod val="75000"/>
                  </a:schemeClr>
                </a:solidFill>
                <a:latin typeface="Alexandria SemiBold" pitchFamily="2" charset="-78"/>
                <a:cs typeface="Alexandria SemiBold" pitchFamily="2" charset="-78"/>
              </a:rPr>
              <a:t>عن </a:t>
            </a:r>
            <a:r>
              <a:rPr lang="ar-SA" dirty="0" smtClean="0">
                <a:solidFill>
                  <a:schemeClr val="accent2">
                    <a:lumMod val="75000"/>
                  </a:schemeClr>
                </a:solidFill>
                <a:latin typeface="Alexandria SemiBold" pitchFamily="2" charset="-78"/>
                <a:cs typeface="Alexandria SemiBold" pitchFamily="2" charset="-78"/>
              </a:rPr>
              <a:t>المشاعر:</a:t>
            </a:r>
            <a:r>
              <a:rPr lang="ar-SA" dirty="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أن يُستخدم </a:t>
            </a:r>
            <a:r>
              <a:rPr lang="ar-SA" dirty="0" smtClean="0">
                <a:latin typeface="Alexandria SemiBold" pitchFamily="2" charset="-78"/>
                <a:cs typeface="Alexandria SemiBold" pitchFamily="2" charset="-78"/>
              </a:rPr>
              <a:t>التقارب للتعبير </a:t>
            </a:r>
            <a:r>
              <a:rPr lang="ar-SA" dirty="0">
                <a:latin typeface="Alexandria SemiBold" pitchFamily="2" charset="-78"/>
                <a:cs typeface="Alexandria SemiBold" pitchFamily="2" charset="-78"/>
              </a:rPr>
              <a:t>عن مجموعة متنوعة من المشاعر </a:t>
            </a:r>
            <a:r>
              <a:rPr lang="ar-SA" dirty="0" smtClean="0">
                <a:latin typeface="Alexandria SemiBold" pitchFamily="2" charset="-78"/>
                <a:cs typeface="Alexandria SemiBold" pitchFamily="2" charset="-78"/>
              </a:rPr>
              <a:t>مثل </a:t>
            </a:r>
            <a:r>
              <a:rPr lang="ar-SA" dirty="0">
                <a:latin typeface="Alexandria SemiBold" pitchFamily="2" charset="-78"/>
                <a:cs typeface="Alexandria SemiBold" pitchFamily="2" charset="-78"/>
              </a:rPr>
              <a:t>الفرح أو الحزن. على سبيل المثال، قد تُظهر صورة </a:t>
            </a:r>
            <a:r>
              <a:rPr lang="ar-SA" dirty="0" smtClean="0">
                <a:latin typeface="Alexandria SemiBold" pitchFamily="2" charset="-78"/>
                <a:cs typeface="Alexandria SemiBold" pitchFamily="2" charset="-78"/>
              </a:rPr>
              <a:t>لشخصين </a:t>
            </a:r>
            <a:r>
              <a:rPr lang="ar-SA" dirty="0">
                <a:latin typeface="Alexandria SemiBold" pitchFamily="2" charset="-78"/>
                <a:cs typeface="Alexandria SemiBold" pitchFamily="2" charset="-78"/>
              </a:rPr>
              <a:t>ي</a:t>
            </a:r>
            <a:r>
              <a:rPr lang="ar-SA" dirty="0" smtClean="0">
                <a:latin typeface="Alexandria SemiBold" pitchFamily="2" charset="-78"/>
                <a:cs typeface="Alexandria SemiBold" pitchFamily="2" charset="-78"/>
              </a:rPr>
              <a:t>تعانقان </a:t>
            </a:r>
            <a:r>
              <a:rPr lang="ar-SA" dirty="0">
                <a:latin typeface="Alexandria SemiBold" pitchFamily="2" charset="-78"/>
                <a:cs typeface="Alexandria SemiBold" pitchFamily="2" charset="-78"/>
              </a:rPr>
              <a:t>بعد فترة طويلة من الفراق تعبيرات وجه سعيدة ومؤثرة تعكس الفرح والحنين</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استخدام </a:t>
            </a:r>
            <a:r>
              <a:rPr lang="ar-SA" dirty="0">
                <a:latin typeface="Alexandria SemiBold" pitchFamily="2" charset="-78"/>
                <a:cs typeface="Alexandria SemiBold" pitchFamily="2" charset="-78"/>
              </a:rPr>
              <a:t>هذه الأمثلة التوضيحية </a:t>
            </a:r>
            <a:r>
              <a:rPr lang="ar-SA" dirty="0" smtClean="0">
                <a:latin typeface="Alexandria SemiBold" pitchFamily="2" charset="-78"/>
                <a:cs typeface="Alexandria SemiBold" pitchFamily="2" charset="-78"/>
              </a:rPr>
              <a:t>للتقارب </a:t>
            </a:r>
            <a:r>
              <a:rPr lang="ar-SA" dirty="0">
                <a:latin typeface="Alexandria SemiBold" pitchFamily="2" charset="-78"/>
                <a:cs typeface="Alexandria SemiBold" pitchFamily="2" charset="-78"/>
              </a:rPr>
              <a:t>بين الشخصيات في الصور </a:t>
            </a:r>
            <a:r>
              <a:rPr lang="ar-SA" dirty="0" smtClean="0">
                <a:latin typeface="Alexandria SemiBold" pitchFamily="2" charset="-78"/>
                <a:cs typeface="Alexandria SemiBold" pitchFamily="2" charset="-78"/>
              </a:rPr>
              <a:t>الإعلانية يعمل على تعزيز الرسالة الإعلانية ويجذب </a:t>
            </a:r>
            <a:r>
              <a:rPr lang="ar-SA" dirty="0">
                <a:latin typeface="Alexandria SemiBold" pitchFamily="2" charset="-78"/>
                <a:cs typeface="Alexandria SemiBold" pitchFamily="2" charset="-78"/>
              </a:rPr>
              <a:t>انتباه الجمهور بطريقة عاطفية وبصرية قوية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374810"/>
            <a:ext cx="357067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15800" t="34627" r="3536" b="31542"/>
          <a:stretch/>
        </p:blipFill>
        <p:spPr>
          <a:xfrm>
            <a:off x="265451" y="2402136"/>
            <a:ext cx="3931220" cy="3479259"/>
          </a:xfrm>
          <a:prstGeom prst="rect">
            <a:avLst/>
          </a:prstGeom>
        </p:spPr>
      </p:pic>
    </p:spTree>
    <p:extLst>
      <p:ext uri="{BB962C8B-B14F-4D97-AF65-F5344CB8AC3E}">
        <p14:creationId xmlns:p14="http://schemas.microsoft.com/office/powerpoint/2010/main" val="34281858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10892" y="1968098"/>
            <a:ext cx="8719845" cy="43191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10893" y="2063363"/>
            <a:ext cx="8607567" cy="4224233"/>
          </a:xfrm>
          <a:prstGeom prst="rect">
            <a:avLst/>
          </a:prstGeom>
          <a:noFill/>
        </p:spPr>
        <p:txBody>
          <a:bodyPr wrap="square" rtlCol="0">
            <a:spAutoFit/>
          </a:bodyPr>
          <a:lstStyle/>
          <a:p>
            <a:pPr marL="287338" indent="-233363" algn="r" rtl="1">
              <a:lnSpc>
                <a:spcPct val="150000"/>
              </a:lnSpc>
            </a:pPr>
            <a:r>
              <a:rPr lang="ar-SA" dirty="0" smtClean="0">
                <a:solidFill>
                  <a:schemeClr val="accent1"/>
                </a:solidFill>
                <a:latin typeface="Alexandria SemiBold" pitchFamily="2" charset="-78"/>
                <a:cs typeface="Alexandria SemiBold" pitchFamily="2" charset="-78"/>
              </a:rPr>
              <a:t>(4) أساليب الحياة المصورة في الإعلان: </a:t>
            </a:r>
          </a:p>
          <a:p>
            <a:pPr algn="r" rtl="1">
              <a:lnSpc>
                <a:spcPct val="150000"/>
              </a:lnSpc>
            </a:pPr>
            <a:r>
              <a:rPr lang="ar-SA" dirty="0" smtClean="0">
                <a:latin typeface="Alexandria SemiBold" pitchFamily="2" charset="-78"/>
                <a:cs typeface="Alexandria SemiBold" pitchFamily="2" charset="-78"/>
              </a:rPr>
              <a:t>يُشير مصطلح أسلوب الحياة </a:t>
            </a:r>
            <a:r>
              <a:rPr lang="en-US" dirty="0" smtClean="0">
                <a:latin typeface="Alexandria SemiBold" pitchFamily="2" charset="-78"/>
                <a:cs typeface="Alexandria SemiBold" pitchFamily="2" charset="-78"/>
              </a:rPr>
              <a:t>Life-Style</a:t>
            </a:r>
            <a:r>
              <a:rPr lang="ar-SA" dirty="0" smtClean="0">
                <a:latin typeface="Alexandria SemiBold" pitchFamily="2" charset="-78"/>
                <a:cs typeface="Alexandria SemiBold" pitchFamily="2" charset="-78"/>
              </a:rPr>
              <a:t> إلى أنماط أو طرق يعيش بها الأفراد داخل المجتمع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وتعتبر </a:t>
            </a:r>
            <a:r>
              <a:rPr lang="ar-SA" dirty="0">
                <a:latin typeface="Alexandria SemiBold" pitchFamily="2" charset="-78"/>
                <a:cs typeface="Alexandria SemiBold" pitchFamily="2" charset="-78"/>
              </a:rPr>
              <a:t>الصور </a:t>
            </a:r>
            <a:r>
              <a:rPr lang="ar-SA" dirty="0" smtClean="0">
                <a:latin typeface="Alexandria SemiBold" pitchFamily="2" charset="-78"/>
                <a:cs typeface="Alexandria SemiBold" pitchFamily="2" charset="-78"/>
              </a:rPr>
              <a:t>وسيلة </a:t>
            </a:r>
            <a:r>
              <a:rPr lang="ar-SA" dirty="0">
                <a:latin typeface="Alexandria SemiBold" pitchFamily="2" charset="-78"/>
                <a:cs typeface="Alexandria SemiBold" pitchFamily="2" charset="-78"/>
              </a:rPr>
              <a:t>فعالة لنقل أسلوب حياة معين أو رسالة </a:t>
            </a:r>
            <a:r>
              <a:rPr lang="ar-SA" dirty="0" smtClean="0">
                <a:latin typeface="Alexandria SemiBold" pitchFamily="2" charset="-78"/>
                <a:cs typeface="Alexandria SemiBold" pitchFamily="2" charset="-78"/>
              </a:rPr>
              <a:t>تسويقية من </a:t>
            </a:r>
            <a:r>
              <a:rPr lang="ar-SA" dirty="0">
                <a:latin typeface="Alexandria SemiBold" pitchFamily="2" charset="-78"/>
                <a:cs typeface="Alexandria SemiBold" pitchFamily="2" charset="-78"/>
              </a:rPr>
              <a:t>خلال استخدام عناصر </a:t>
            </a:r>
            <a:r>
              <a:rPr lang="ar-SA" dirty="0" smtClean="0">
                <a:latin typeface="Alexandria SemiBold" pitchFamily="2" charset="-78"/>
                <a:cs typeface="Alexandria SemiBold" pitchFamily="2" charset="-78"/>
              </a:rPr>
              <a:t>بصرية تعكس </a:t>
            </a:r>
            <a:r>
              <a:rPr lang="ar-SA" dirty="0">
                <a:latin typeface="Alexandria SemiBold" pitchFamily="2" charset="-78"/>
                <a:cs typeface="Alexandria SemiBold" pitchFamily="2" charset="-78"/>
              </a:rPr>
              <a:t>تجارب الحياة اليومية وتصورات مثالية عن كيفية استخدام المنتجات. </a:t>
            </a:r>
            <a:r>
              <a:rPr lang="ar-SA" dirty="0" smtClean="0">
                <a:latin typeface="Alexandria SemiBold" pitchFamily="2" charset="-78"/>
                <a:cs typeface="Alexandria SemiBold" pitchFamily="2" charset="-78"/>
              </a:rPr>
              <a:t>وفيما يلي </a:t>
            </a:r>
            <a:r>
              <a:rPr lang="ar-SA" dirty="0">
                <a:latin typeface="Alexandria SemiBold" pitchFamily="2" charset="-78"/>
                <a:cs typeface="Alexandria SemiBold" pitchFamily="2" charset="-78"/>
              </a:rPr>
              <a:t>بعض الأساليب الشائعة التي يتم تصويرها في صور الإعلانات </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أسلوب </a:t>
            </a:r>
            <a:r>
              <a:rPr lang="ar-SA" b="1" dirty="0">
                <a:solidFill>
                  <a:schemeClr val="accent2">
                    <a:lumMod val="50000"/>
                  </a:schemeClr>
                </a:solidFill>
                <a:latin typeface="Alexandria SemiBold" pitchFamily="2" charset="-78"/>
                <a:cs typeface="Alexandria SemiBold" pitchFamily="2" charset="-78"/>
              </a:rPr>
              <a:t>حياة نشط </a:t>
            </a:r>
            <a:r>
              <a:rPr lang="ar-SA" b="1" dirty="0" smtClean="0">
                <a:solidFill>
                  <a:schemeClr val="accent2">
                    <a:lumMod val="50000"/>
                  </a:schemeClr>
                </a:solidFill>
                <a:latin typeface="Alexandria SemiBold" pitchFamily="2" charset="-78"/>
                <a:cs typeface="Alexandria SemiBold" pitchFamily="2" charset="-78"/>
              </a:rPr>
              <a:t>وصحى:</a:t>
            </a:r>
            <a:r>
              <a:rPr lang="ar-SA" b="1" dirty="0">
                <a:latin typeface="Alexandria SemiBold" pitchFamily="2" charset="-78"/>
                <a:cs typeface="Alexandria SemiBold" pitchFamily="2" charset="-78"/>
              </a:rPr>
              <a:t> تستخدم العديد من العلامات التجارية الرياضية والمنتجات الصحية </a:t>
            </a:r>
            <a:r>
              <a:rPr lang="ar-SA" b="1" dirty="0" smtClean="0">
                <a:latin typeface="Alexandria SemiBold" pitchFamily="2" charset="-78"/>
                <a:cs typeface="Alexandria SemiBold" pitchFamily="2" charset="-78"/>
              </a:rPr>
              <a:t>صوراً </a:t>
            </a:r>
            <a:r>
              <a:rPr lang="ar-SA" b="1" dirty="0">
                <a:latin typeface="Alexandria SemiBold" pitchFamily="2" charset="-78"/>
                <a:cs typeface="Alexandria SemiBold" pitchFamily="2" charset="-78"/>
              </a:rPr>
              <a:t>لأشخاص يمارسون الرياضة أو يتناولون </a:t>
            </a:r>
            <a:r>
              <a:rPr lang="ar-SA" b="1" dirty="0" smtClean="0">
                <a:latin typeface="Alexandria SemiBold" pitchFamily="2" charset="-78"/>
                <a:cs typeface="Alexandria SemiBold" pitchFamily="2" charset="-78"/>
              </a:rPr>
              <a:t>طعاماً صحياً. مثل، </a:t>
            </a:r>
            <a:r>
              <a:rPr lang="ar-SA" sz="1600" b="1" dirty="0" smtClean="0">
                <a:solidFill>
                  <a:schemeClr val="accent6">
                    <a:lumMod val="75000"/>
                  </a:schemeClr>
                </a:solidFill>
                <a:latin typeface="Alexandria SemiBold" pitchFamily="2" charset="-78"/>
                <a:cs typeface="Alexandria SemiBold" pitchFamily="2" charset="-78"/>
              </a:rPr>
              <a:t>إعلانات </a:t>
            </a:r>
            <a:r>
              <a:rPr lang="ar-SA" sz="1600" b="1" dirty="0">
                <a:solidFill>
                  <a:schemeClr val="accent6">
                    <a:lumMod val="75000"/>
                  </a:schemeClr>
                </a:solidFill>
                <a:latin typeface="Alexandria SemiBold" pitchFamily="2" charset="-78"/>
                <a:cs typeface="Alexandria SemiBold" pitchFamily="2" charset="-78"/>
              </a:rPr>
              <a:t>لماركات مثل نايكي أو </a:t>
            </a:r>
            <a:r>
              <a:rPr lang="ar-SA" sz="1600" b="1" dirty="0" smtClean="0">
                <a:solidFill>
                  <a:schemeClr val="accent6">
                    <a:lumMod val="75000"/>
                  </a:schemeClr>
                </a:solidFill>
                <a:latin typeface="Alexandria SemiBold" pitchFamily="2" charset="-78"/>
                <a:cs typeface="Alexandria SemiBold" pitchFamily="2" charset="-78"/>
              </a:rPr>
              <a:t>أديداس تعرض </a:t>
            </a:r>
            <a:r>
              <a:rPr lang="ar-SA" sz="1600" b="1" dirty="0">
                <a:solidFill>
                  <a:schemeClr val="accent6">
                    <a:lumMod val="75000"/>
                  </a:schemeClr>
                </a:solidFill>
                <a:latin typeface="Alexandria SemiBold" pitchFamily="2" charset="-78"/>
                <a:cs typeface="Alexandria SemiBold" pitchFamily="2" charset="-78"/>
              </a:rPr>
              <a:t>أشخاصًا يركضون في الطبيعة أو في أماكن جميلة. </a:t>
            </a:r>
            <a:r>
              <a:rPr lang="ar-SA" sz="1700" b="1" dirty="0">
                <a:latin typeface="Alexandria SemiBold" pitchFamily="2" charset="-78"/>
                <a:cs typeface="Alexandria SemiBold" pitchFamily="2" charset="-78"/>
              </a:rPr>
              <a:t>هذه الصور تهدف إلى إلهام المستهلكين لتبني نمط حياة نشط</a:t>
            </a:r>
            <a:r>
              <a:rPr lang="ar-SA" sz="1700" b="1"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374810"/>
            <a:ext cx="355702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860" y="2725404"/>
            <a:ext cx="2497663" cy="29001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617204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37066" y="2242860"/>
            <a:ext cx="6499919" cy="3302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33405" y="2393696"/>
            <a:ext cx="6482687" cy="3000821"/>
          </a:xfrm>
          <a:prstGeom prst="rect">
            <a:avLst/>
          </a:prstGeom>
          <a:noFill/>
        </p:spPr>
        <p:txBody>
          <a:bodyPr wrap="square" rtlCol="0">
            <a:spAutoFit/>
          </a:bodyPr>
          <a:lstStyle/>
          <a:p>
            <a:pPr marL="287338" indent="-233363" algn="r" rtl="1">
              <a:lnSpc>
                <a:spcPct val="150000"/>
              </a:lnSpc>
            </a:pPr>
            <a:r>
              <a:rPr lang="ar-SA" dirty="0" smtClean="0">
                <a:solidFill>
                  <a:schemeClr val="accent1"/>
                </a:solidFill>
                <a:latin typeface="Alexandria SemiBold" pitchFamily="2" charset="-78"/>
                <a:cs typeface="Alexandria SemiBold" pitchFamily="2" charset="-78"/>
              </a:rPr>
              <a:t>(4) أساليب الحياة المصورة في الإعلان: </a:t>
            </a:r>
          </a:p>
          <a:p>
            <a:pPr marL="342900" indent="-342900" algn="r" rtl="1">
              <a:lnSpc>
                <a:spcPct val="150000"/>
              </a:lnSpc>
              <a:buFont typeface="+mj-lt"/>
              <a:buAutoNum type="arabicPeriod" startAt="2"/>
            </a:pPr>
            <a:r>
              <a:rPr lang="ar-SA" b="1" dirty="0" smtClean="0">
                <a:solidFill>
                  <a:schemeClr val="accent2">
                    <a:lumMod val="50000"/>
                  </a:schemeClr>
                </a:solidFill>
                <a:latin typeface="Alexandria SemiBold" pitchFamily="2" charset="-78"/>
                <a:cs typeface="Alexandria SemiBold" pitchFamily="2" charset="-78"/>
              </a:rPr>
              <a:t>أسلوب </a:t>
            </a:r>
            <a:r>
              <a:rPr lang="ar-SA" b="1" dirty="0">
                <a:solidFill>
                  <a:schemeClr val="accent2">
                    <a:lumMod val="50000"/>
                  </a:schemeClr>
                </a:solidFill>
                <a:latin typeface="Alexandria SemiBold" pitchFamily="2" charset="-78"/>
                <a:cs typeface="Alexandria SemiBold" pitchFamily="2" charset="-78"/>
              </a:rPr>
              <a:t>حياة </a:t>
            </a:r>
            <a:r>
              <a:rPr lang="ar-SA" b="1" dirty="0" smtClean="0">
                <a:solidFill>
                  <a:schemeClr val="accent2">
                    <a:lumMod val="50000"/>
                  </a:schemeClr>
                </a:solidFill>
                <a:latin typeface="Alexandria SemiBold" pitchFamily="2" charset="-78"/>
                <a:cs typeface="Alexandria SemiBold" pitchFamily="2" charset="-78"/>
              </a:rPr>
              <a:t>عائلي سعيد:</a:t>
            </a:r>
            <a:r>
              <a:rPr lang="ar-SA" b="1" dirty="0">
                <a:latin typeface="Alexandria SemiBold" pitchFamily="2" charset="-78"/>
                <a:cs typeface="Alexandria SemiBold" pitchFamily="2" charset="-78"/>
              </a:rPr>
              <a:t> تظهر إعلانات المنتجات الغذائية </a:t>
            </a:r>
            <a:r>
              <a:rPr lang="ar-SA" b="1" dirty="0" smtClean="0">
                <a:latin typeface="Alexandria SemiBold" pitchFamily="2" charset="-78"/>
                <a:cs typeface="Alexandria SemiBold" pitchFamily="2" charset="-78"/>
              </a:rPr>
              <a:t>غالباً </a:t>
            </a:r>
            <a:r>
              <a:rPr lang="ar-SA" b="1" dirty="0">
                <a:latin typeface="Alexandria SemiBold" pitchFamily="2" charset="-78"/>
                <a:cs typeface="Alexandria SemiBold" pitchFamily="2" charset="-78"/>
              </a:rPr>
              <a:t>عائلات سعيدة تتناول الطعام </a:t>
            </a:r>
            <a:r>
              <a:rPr lang="ar-SA" b="1" dirty="0" smtClean="0">
                <a:latin typeface="Alexandria SemiBold" pitchFamily="2" charset="-78"/>
                <a:cs typeface="Alexandria SemiBold" pitchFamily="2" charset="-78"/>
              </a:rPr>
              <a:t>معاً. </a:t>
            </a:r>
            <a:r>
              <a:rPr lang="ar-SA" b="1" dirty="0">
                <a:latin typeface="Alexandria SemiBold" pitchFamily="2" charset="-78"/>
                <a:cs typeface="Alexandria SemiBold" pitchFamily="2" charset="-78"/>
              </a:rPr>
              <a:t>على سبيل المثال، قد تعرض إعلانات لمنتجات مثل </a:t>
            </a:r>
            <a:r>
              <a:rPr lang="ar-SA" b="1" dirty="0" smtClean="0">
                <a:latin typeface="Alexandria SemiBold" pitchFamily="2" charset="-78"/>
                <a:cs typeface="Alexandria SemiBold" pitchFamily="2" charset="-78"/>
              </a:rPr>
              <a:t>المكرونة </a:t>
            </a:r>
            <a:r>
              <a:rPr lang="ar-SA" b="1" dirty="0">
                <a:latin typeface="Alexandria SemiBold" pitchFamily="2" charset="-78"/>
                <a:cs typeface="Alexandria SemiBold" pitchFamily="2" charset="-78"/>
              </a:rPr>
              <a:t>أو الصلصات مشاهد لعائلة تجتمع حول مائدة الطعام، مما يعكس قيمة </a:t>
            </a:r>
            <a:r>
              <a:rPr lang="ar-SA" b="1" dirty="0" smtClean="0">
                <a:latin typeface="Alexandria SemiBold" pitchFamily="2" charset="-78"/>
                <a:cs typeface="Alexandria SemiBold" pitchFamily="2" charset="-78"/>
              </a:rPr>
              <a:t>الترابط الأسري </a:t>
            </a:r>
            <a:r>
              <a:rPr lang="ar-SA" b="1" dirty="0">
                <a:latin typeface="Alexandria SemiBold" pitchFamily="2" charset="-78"/>
                <a:cs typeface="Alexandria SemiBold" pitchFamily="2" charset="-78"/>
              </a:rPr>
              <a:t>ويعزز فكرة أن المنتج يجلب السعادة </a:t>
            </a:r>
            <a:r>
              <a:rPr lang="ar-SA" b="1" dirty="0" smtClean="0">
                <a:latin typeface="Alexandria SemiBold" pitchFamily="2" charset="-78"/>
                <a:cs typeface="Alexandria SemiBold" pitchFamily="2" charset="-78"/>
              </a:rPr>
              <a:t>والتواصل</a:t>
            </a:r>
            <a:r>
              <a:rPr lang="ar-SA" dirty="0" smtClean="0"/>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610642"/>
            <a:ext cx="355702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11294" b="11094"/>
          <a:stretch/>
        </p:blipFill>
        <p:spPr>
          <a:xfrm>
            <a:off x="791622" y="2244696"/>
            <a:ext cx="3641783" cy="211984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622" y="4407155"/>
            <a:ext cx="3641783" cy="2500309"/>
          </a:xfrm>
          <a:prstGeom prst="rect">
            <a:avLst/>
          </a:prstGeom>
        </p:spPr>
      </p:pic>
    </p:spTree>
    <p:extLst>
      <p:ext uri="{BB962C8B-B14F-4D97-AF65-F5344CB8AC3E}">
        <p14:creationId xmlns:p14="http://schemas.microsoft.com/office/powerpoint/2010/main" val="36006274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40728" y="1897302"/>
            <a:ext cx="6499919" cy="3302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45683" y="2041559"/>
            <a:ext cx="6482687" cy="3000821"/>
          </a:xfrm>
          <a:prstGeom prst="rect">
            <a:avLst/>
          </a:prstGeom>
          <a:noFill/>
        </p:spPr>
        <p:txBody>
          <a:bodyPr wrap="square" rtlCol="0">
            <a:spAutoFit/>
          </a:bodyPr>
          <a:lstStyle/>
          <a:p>
            <a:pPr marL="287338" indent="-233363" algn="r" rtl="1">
              <a:lnSpc>
                <a:spcPct val="150000"/>
              </a:lnSpc>
            </a:pPr>
            <a:r>
              <a:rPr lang="ar-SA" u="sng" dirty="0" smtClean="0">
                <a:solidFill>
                  <a:schemeClr val="accent1"/>
                </a:solidFill>
                <a:latin typeface="Alexandria SemiBold" pitchFamily="2" charset="-78"/>
                <a:cs typeface="Alexandria SemiBold" pitchFamily="2" charset="-78"/>
              </a:rPr>
              <a:t>(4) أساليب الحياة المصورة في الإعلان: </a:t>
            </a:r>
          </a:p>
          <a:p>
            <a:pPr marL="342900" indent="-342900" algn="r" rtl="1">
              <a:lnSpc>
                <a:spcPct val="150000"/>
              </a:lnSpc>
              <a:buFont typeface="+mj-lt"/>
              <a:buAutoNum type="arabicPeriod" startAt="3"/>
            </a:pPr>
            <a:r>
              <a:rPr lang="ar-SA" b="1" dirty="0" smtClean="0">
                <a:solidFill>
                  <a:schemeClr val="accent2">
                    <a:lumMod val="50000"/>
                  </a:schemeClr>
                </a:solidFill>
                <a:latin typeface="Alexandria SemiBold" pitchFamily="2" charset="-78"/>
                <a:cs typeface="Alexandria SemiBold" pitchFamily="2" charset="-78"/>
              </a:rPr>
              <a:t>أسلوب </a:t>
            </a:r>
            <a:r>
              <a:rPr lang="ar-SA" b="1" dirty="0">
                <a:solidFill>
                  <a:schemeClr val="accent2">
                    <a:lumMod val="50000"/>
                  </a:schemeClr>
                </a:solidFill>
                <a:latin typeface="Alexandria SemiBold" pitchFamily="2" charset="-78"/>
                <a:cs typeface="Alexandria SemiBold" pitchFamily="2" charset="-78"/>
              </a:rPr>
              <a:t>حياة </a:t>
            </a:r>
            <a:r>
              <a:rPr lang="ar-SA" b="1" dirty="0" smtClean="0">
                <a:solidFill>
                  <a:schemeClr val="accent2">
                    <a:lumMod val="50000"/>
                  </a:schemeClr>
                </a:solidFill>
                <a:latin typeface="Alexandria SemiBold" pitchFamily="2" charset="-78"/>
                <a:cs typeface="Alexandria SemiBold" pitchFamily="2" charset="-78"/>
              </a:rPr>
              <a:t>فاخر:</a:t>
            </a:r>
            <a:r>
              <a:rPr lang="ar-SA" b="1" dirty="0">
                <a:latin typeface="Alexandria SemiBold" pitchFamily="2" charset="-78"/>
                <a:cs typeface="Alexandria SemiBold" pitchFamily="2" charset="-78"/>
              </a:rPr>
              <a:t> تستخدم العلامات التجارية الفاخرة مثل شانيل أو لوي فيتون صوراً تعكس الرفاهية والأناقة. قد تتضمن هذه الصور مشاهد لأشخاص يرتدون ملابس فاخرة في أماكن راقية مثل الفنادق الفخمة أو اليخوت. الهدف هنا هو جذب المستهلكين الذين يسعون للحصول على أسلوب حياة </a:t>
            </a:r>
            <a:r>
              <a:rPr lang="ar-SA" b="1" dirty="0" smtClean="0">
                <a:latin typeface="Alexandria SemiBold" pitchFamily="2" charset="-78"/>
                <a:cs typeface="Alexandria SemiBold" pitchFamily="2" charset="-78"/>
              </a:rPr>
              <a:t>متميز</a:t>
            </a:r>
            <a:r>
              <a:rPr lang="ar-SA" dirty="0"/>
              <a:t> </a:t>
            </a:r>
            <a:r>
              <a:rPr lang="ar-SA" dirty="0" smtClean="0"/>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374810"/>
            <a:ext cx="361161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151" y="2244696"/>
            <a:ext cx="4194255" cy="4445316"/>
          </a:xfrm>
          <a:prstGeom prst="rect">
            <a:avLst/>
          </a:prstGeom>
        </p:spPr>
      </p:pic>
    </p:spTree>
    <p:extLst>
      <p:ext uri="{BB962C8B-B14F-4D97-AF65-F5344CB8AC3E}">
        <p14:creationId xmlns:p14="http://schemas.microsoft.com/office/powerpoint/2010/main" val="11725680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04652" y="2001293"/>
            <a:ext cx="7683963" cy="429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03844" y="2029428"/>
            <a:ext cx="7567541" cy="4293483"/>
          </a:xfrm>
          <a:prstGeom prst="rect">
            <a:avLst/>
          </a:prstGeom>
          <a:noFill/>
        </p:spPr>
        <p:txBody>
          <a:bodyPr wrap="square" rtlCol="0">
            <a:spAutoFit/>
          </a:bodyPr>
          <a:lstStyle/>
          <a:p>
            <a:pPr marL="287338" indent="-233363" algn="r" rtl="1">
              <a:lnSpc>
                <a:spcPct val="150000"/>
              </a:lnSpc>
            </a:pPr>
            <a:r>
              <a:rPr lang="ar-SA" u="sng" dirty="0" smtClean="0">
                <a:solidFill>
                  <a:schemeClr val="accent1"/>
                </a:solidFill>
                <a:latin typeface="Alexandria SemiBold" pitchFamily="2" charset="-78"/>
                <a:cs typeface="Alexandria SemiBold" pitchFamily="2" charset="-78"/>
              </a:rPr>
              <a:t>(4) أساليب الحياة المصورة في الإعلان: </a:t>
            </a:r>
          </a:p>
          <a:p>
            <a:pPr marL="342900" indent="-342900" algn="r" rtl="1">
              <a:lnSpc>
                <a:spcPct val="150000"/>
              </a:lnSpc>
              <a:buFont typeface="+mj-lt"/>
              <a:buAutoNum type="arabicPeriod" startAt="4"/>
            </a:pPr>
            <a:r>
              <a:rPr lang="ar-SA" b="1" dirty="0" smtClean="0">
                <a:solidFill>
                  <a:schemeClr val="accent2">
                    <a:lumMod val="50000"/>
                  </a:schemeClr>
                </a:solidFill>
                <a:latin typeface="Alexandria SemiBold" pitchFamily="2" charset="-78"/>
                <a:cs typeface="Alexandria SemiBold" pitchFamily="2" charset="-78"/>
              </a:rPr>
              <a:t>أسلوب </a:t>
            </a:r>
            <a:r>
              <a:rPr lang="ar-SA" b="1" dirty="0">
                <a:solidFill>
                  <a:schemeClr val="accent2">
                    <a:lumMod val="50000"/>
                  </a:schemeClr>
                </a:solidFill>
                <a:latin typeface="Alexandria SemiBold" pitchFamily="2" charset="-78"/>
                <a:cs typeface="Alexandria SemiBold" pitchFamily="2" charset="-78"/>
              </a:rPr>
              <a:t>حياة </a:t>
            </a:r>
            <a:r>
              <a:rPr lang="ar-SA" b="1" dirty="0" smtClean="0">
                <a:solidFill>
                  <a:schemeClr val="accent2">
                    <a:lumMod val="50000"/>
                  </a:schemeClr>
                </a:solidFill>
                <a:latin typeface="Alexandria SemiBold" pitchFamily="2" charset="-78"/>
                <a:cs typeface="Alexandria SemiBold" pitchFamily="2" charset="-78"/>
              </a:rPr>
              <a:t>مُغامر:</a:t>
            </a:r>
            <a:r>
              <a:rPr lang="ar-SA" b="1" dirty="0">
                <a:latin typeface="Alexandria SemiBold" pitchFamily="2" charset="-78"/>
                <a:cs typeface="Alexandria SemiBold" pitchFamily="2" charset="-78"/>
              </a:rPr>
              <a:t> تستخدم إعلانات شركات الطيران والفنادق </a:t>
            </a:r>
            <a:r>
              <a:rPr lang="ar-SA" b="1" dirty="0" smtClean="0">
                <a:latin typeface="Alexandria SemiBold" pitchFamily="2" charset="-78"/>
                <a:cs typeface="Alexandria SemiBold" pitchFamily="2" charset="-78"/>
              </a:rPr>
              <a:t>صوراً </a:t>
            </a:r>
            <a:r>
              <a:rPr lang="ar-SA" b="1" dirty="0">
                <a:latin typeface="Alexandria SemiBold" pitchFamily="2" charset="-78"/>
                <a:cs typeface="Alexandria SemiBold" pitchFamily="2" charset="-78"/>
              </a:rPr>
              <a:t>لأشخاص يستمتعون بتجارب سفر مثيرة، مثل استكشاف الشواطئ الاستوائية أو زيارة المعالم السياحية الشهيرة. هذه الصور تهدف إلى إثارة رغبة المستهلكين في السفر واستكشاف العالم</a:t>
            </a:r>
            <a:r>
              <a:rPr lang="ar-SA" b="1" dirty="0" smtClean="0">
                <a:latin typeface="Alexandria SemiBold" pitchFamily="2" charset="-78"/>
                <a:cs typeface="Alexandria SemiBold" pitchFamily="2" charset="-78"/>
              </a:rPr>
              <a:t>.</a:t>
            </a:r>
          </a:p>
          <a:p>
            <a:pPr algn="r" rtl="1">
              <a:lnSpc>
                <a:spcPct val="150000"/>
              </a:lnSpc>
            </a:pPr>
            <a:endParaRPr lang="ar-SA" sz="100" b="1" dirty="0">
              <a:latin typeface="Alexandria SemiBold" pitchFamily="2" charset="-78"/>
              <a:cs typeface="Alexandria SemiBold" pitchFamily="2" charset="-78"/>
            </a:endParaRPr>
          </a:p>
          <a:p>
            <a:pPr algn="r" rtl="1">
              <a:lnSpc>
                <a:spcPct val="150000"/>
              </a:lnSpc>
            </a:pPr>
            <a:r>
              <a:rPr lang="ar-SA" b="1" dirty="0" smtClean="0">
                <a:latin typeface="Alexandria SemiBold" pitchFamily="2" charset="-78"/>
                <a:cs typeface="Alexandria SemiBold" pitchFamily="2" charset="-78"/>
              </a:rPr>
              <a:t>   من </a:t>
            </a:r>
            <a:r>
              <a:rPr lang="ar-SA" b="1" dirty="0">
                <a:latin typeface="Alexandria SemiBold" pitchFamily="2" charset="-78"/>
                <a:cs typeface="Alexandria SemiBold" pitchFamily="2" charset="-78"/>
              </a:rPr>
              <a:t>خلال </a:t>
            </a:r>
            <a:r>
              <a:rPr lang="ar-SA" b="1" dirty="0" smtClean="0">
                <a:latin typeface="Alexandria SemiBold" pitchFamily="2" charset="-78"/>
                <a:cs typeface="Alexandria SemiBold" pitchFamily="2" charset="-78"/>
              </a:rPr>
              <a:t>أساليب الحياة المختلفة</a:t>
            </a:r>
            <a:r>
              <a:rPr lang="en-US" b="1" dirty="0" smtClean="0">
                <a:latin typeface="Alexandria SemiBold" pitchFamily="2" charset="-78"/>
                <a:cs typeface="Alexandria SemiBold" pitchFamily="2" charset="-78"/>
              </a:rPr>
              <a:t>Life-Style</a:t>
            </a:r>
            <a:r>
              <a:rPr lang="ar-SA" b="1" dirty="0" smtClean="0">
                <a:latin typeface="Alexandria SemiBold" pitchFamily="2" charset="-78"/>
                <a:cs typeface="Alexandria SemiBold" pitchFamily="2" charset="-78"/>
              </a:rPr>
              <a:t> يُمكن </a:t>
            </a:r>
            <a:r>
              <a:rPr lang="ar-SA" b="1" dirty="0">
                <a:latin typeface="Alexandria SemiBold" pitchFamily="2" charset="-78"/>
                <a:cs typeface="Alexandria SemiBold" pitchFamily="2" charset="-78"/>
              </a:rPr>
              <a:t>للإعلانات أن تؤثر بشكل كبير على تصورات الجمهور حول المنتجات وكيفية استخدامها في حياتهم اليومية</a:t>
            </a:r>
            <a:r>
              <a:rPr lang="ar-SA" b="1" dirty="0" smtClean="0">
                <a:latin typeface="Alexandria SemiBold" pitchFamily="2" charset="-78"/>
                <a:cs typeface="Alexandria SemiBold" pitchFamily="2" charset="-78"/>
              </a:rPr>
              <a:t>. </a:t>
            </a:r>
            <a:r>
              <a:rPr lang="ar-SA" b="1" u="sng" dirty="0" smtClean="0">
                <a:latin typeface="Alexandria SemiBold" pitchFamily="2" charset="-78"/>
                <a:cs typeface="Alexandria SemiBold" pitchFamily="2" charset="-78"/>
              </a:rPr>
              <a:t>فتحديد أسلوب حياة الشخصيات المستخدمة للسلعة يساعد في الاختيار الدقيق للخلفية المناسبة للإعلان ونوع الشخصيات وأدائها ومظهرها والألوان المستخدمة </a:t>
            </a:r>
            <a:r>
              <a:rPr lang="ar-SA" b="1"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426882"/>
            <a:ext cx="355702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3- الرموز في الإعلان الصحفي</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785" y="2252001"/>
            <a:ext cx="3652252" cy="3738491"/>
          </a:xfrm>
          <a:prstGeom prst="rect">
            <a:avLst/>
          </a:prstGeom>
        </p:spPr>
      </p:pic>
    </p:spTree>
    <p:extLst>
      <p:ext uri="{BB962C8B-B14F-4D97-AF65-F5344CB8AC3E}">
        <p14:creationId xmlns:p14="http://schemas.microsoft.com/office/powerpoint/2010/main" val="38366473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04652" y="2141974"/>
            <a:ext cx="7683963" cy="3965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04652" y="2202986"/>
            <a:ext cx="7567541" cy="3947234"/>
          </a:xfrm>
          <a:prstGeom prst="rect">
            <a:avLst/>
          </a:prstGeom>
          <a:noFill/>
        </p:spPr>
        <p:txBody>
          <a:bodyPr wrap="square" rtlCol="0">
            <a:spAutoFit/>
          </a:bodyPr>
          <a:lstStyle/>
          <a:p>
            <a:pPr algn="r" rtl="1">
              <a:lnSpc>
                <a:spcPct val="150000"/>
              </a:lnSpc>
            </a:pPr>
            <a:endParaRPr lang="ar-SA" sz="100" b="1" dirty="0" smtClean="0">
              <a:latin typeface="Alexandria SemiBold" pitchFamily="2" charset="-78"/>
              <a:cs typeface="Alexandria SemiBold" pitchFamily="2" charset="-78"/>
            </a:endParaRPr>
          </a:p>
          <a:p>
            <a:pPr algn="r" rtl="1">
              <a:lnSpc>
                <a:spcPct val="150000"/>
              </a:lnSpc>
            </a:pPr>
            <a:r>
              <a:rPr lang="ar-SA" b="1" dirty="0" smtClean="0">
                <a:latin typeface="Alexandria SemiBold" pitchFamily="2" charset="-78"/>
                <a:cs typeface="Alexandria SemiBold" pitchFamily="2" charset="-78"/>
              </a:rPr>
              <a:t>     تعتبر </a:t>
            </a:r>
            <a:r>
              <a:rPr lang="ar-SA" b="1" dirty="0">
                <a:latin typeface="Alexandria SemiBold" pitchFamily="2" charset="-78"/>
                <a:cs typeface="Alexandria SemiBold" pitchFamily="2" charset="-78"/>
              </a:rPr>
              <a:t>العلامة التجارية </a:t>
            </a:r>
            <a:r>
              <a:rPr lang="ar-SA" b="1" dirty="0" smtClean="0">
                <a:latin typeface="Alexandria SemiBold" pitchFamily="2" charset="-78"/>
                <a:cs typeface="Alexandria SemiBold" pitchFamily="2" charset="-78"/>
              </a:rPr>
              <a:t>عنصراً أساسياً في </a:t>
            </a:r>
            <a:r>
              <a:rPr lang="ar-SA" b="1" dirty="0">
                <a:latin typeface="Alexandria SemiBold" pitchFamily="2" charset="-78"/>
                <a:cs typeface="Alexandria SemiBold" pitchFamily="2" charset="-78"/>
              </a:rPr>
              <a:t>الإعلانات، حيث تلعب </a:t>
            </a:r>
            <a:r>
              <a:rPr lang="ar-SA" b="1" dirty="0" smtClean="0">
                <a:latin typeface="Alexandria SemiBold" pitchFamily="2" charset="-78"/>
                <a:cs typeface="Alexandria SemiBold" pitchFamily="2" charset="-78"/>
              </a:rPr>
              <a:t>دوراً كبيراً </a:t>
            </a:r>
            <a:r>
              <a:rPr lang="ar-SA" b="1" dirty="0">
                <a:latin typeface="Alexandria SemiBold" pitchFamily="2" charset="-78"/>
                <a:cs typeface="Alexandria SemiBold" pitchFamily="2" charset="-78"/>
              </a:rPr>
              <a:t>في كيفية تفاعل المستهلكين مع المنتجات والخدمات. العلامة التجارية ليست مجرد اسم أو </a:t>
            </a:r>
            <a:r>
              <a:rPr lang="ar-SA" b="1" dirty="0" smtClean="0">
                <a:latin typeface="Alexandria SemiBold" pitchFamily="2" charset="-78"/>
                <a:cs typeface="Alexandria SemiBold" pitchFamily="2" charset="-78"/>
              </a:rPr>
              <a:t>صورة، </a:t>
            </a:r>
            <a:r>
              <a:rPr lang="ar-SA" b="1" dirty="0">
                <a:latin typeface="Alexandria SemiBold" pitchFamily="2" charset="-78"/>
                <a:cs typeface="Alexandria SemiBold" pitchFamily="2" charset="-78"/>
              </a:rPr>
              <a:t>بل هي مجموعة من الانطباعات والمشاعر </a:t>
            </a:r>
            <a:r>
              <a:rPr lang="ar-SA" b="1" dirty="0" smtClean="0">
                <a:latin typeface="Alexandria SemiBold" pitchFamily="2" charset="-78"/>
                <a:cs typeface="Alexandria SemiBold" pitchFamily="2" charset="-78"/>
              </a:rPr>
              <a:t>التى </a:t>
            </a:r>
            <a:r>
              <a:rPr lang="ar-SA" b="1" dirty="0">
                <a:latin typeface="Alexandria SemiBold" pitchFamily="2" charset="-78"/>
                <a:cs typeface="Alexandria SemiBold" pitchFamily="2" charset="-78"/>
              </a:rPr>
              <a:t>يرتبط بها </a:t>
            </a:r>
            <a:r>
              <a:rPr lang="ar-SA" b="1" dirty="0" smtClean="0">
                <a:latin typeface="Alexandria SemiBold" pitchFamily="2" charset="-78"/>
                <a:cs typeface="Alexandria SemiBold" pitchFamily="2" charset="-78"/>
              </a:rPr>
              <a:t>المستهلكون، كما تؤثر على </a:t>
            </a:r>
            <a:r>
              <a:rPr lang="ar-SA" b="1" dirty="0">
                <a:latin typeface="Alexandria SemiBold" pitchFamily="2" charset="-78"/>
                <a:cs typeface="Alexandria SemiBold" pitchFamily="2" charset="-78"/>
              </a:rPr>
              <a:t>قرارات الشراء، مما يجعلها </a:t>
            </a:r>
            <a:r>
              <a:rPr lang="ar-SA" b="1" dirty="0" smtClean="0">
                <a:latin typeface="Alexandria SemiBold" pitchFamily="2" charset="-78"/>
                <a:cs typeface="Alexandria SemiBold" pitchFamily="2" charset="-78"/>
              </a:rPr>
              <a:t>محوراً أساسياً </a:t>
            </a:r>
            <a:r>
              <a:rPr lang="ar-SA" b="1" dirty="0">
                <a:latin typeface="Alexandria SemiBold" pitchFamily="2" charset="-78"/>
                <a:cs typeface="Alexandria SemiBold" pitchFamily="2" charset="-78"/>
              </a:rPr>
              <a:t>في استراتيجيات التسويق</a:t>
            </a:r>
            <a:r>
              <a:rPr lang="ar-SA" b="1" dirty="0" smtClean="0">
                <a:latin typeface="Alexandria SemiBold" pitchFamily="2" charset="-78"/>
                <a:cs typeface="Alexandria SemiBold" pitchFamily="2" charset="-78"/>
              </a:rPr>
              <a:t>.</a:t>
            </a:r>
          </a:p>
          <a:p>
            <a:pPr algn="r" rtl="1">
              <a:lnSpc>
                <a:spcPct val="150000"/>
              </a:lnSpc>
            </a:pPr>
            <a:endParaRPr lang="ar-SA" sz="400" b="1" dirty="0">
              <a:latin typeface="Alexandria SemiBold" pitchFamily="2" charset="-78"/>
              <a:cs typeface="Alexandria SemiBold" pitchFamily="2" charset="-78"/>
            </a:endParaRPr>
          </a:p>
          <a:p>
            <a:pPr algn="r" rtl="1">
              <a:lnSpc>
                <a:spcPct val="150000"/>
              </a:lnSpc>
            </a:pPr>
            <a:r>
              <a:rPr lang="ar-SA" b="1" dirty="0" smtClean="0">
                <a:latin typeface="Alexandria SemiBold" pitchFamily="2" charset="-78"/>
                <a:cs typeface="Alexandria SemiBold" pitchFamily="2" charset="-78"/>
              </a:rPr>
              <a:t>    إن </a:t>
            </a:r>
            <a:r>
              <a:rPr lang="ar-SA" b="1" dirty="0">
                <a:latin typeface="Alexandria SemiBold" pitchFamily="2" charset="-78"/>
                <a:cs typeface="Alexandria SemiBold" pitchFamily="2" charset="-78"/>
              </a:rPr>
              <a:t>وجود العلامة التجارية أمرٌ لا جدال فيه، </a:t>
            </a:r>
            <a:r>
              <a:rPr lang="ar-SA" b="1" dirty="0" smtClean="0">
                <a:latin typeface="Alexandria SemiBold" pitchFamily="2" charset="-78"/>
                <a:cs typeface="Alexandria SemiBold" pitchFamily="2" charset="-78"/>
              </a:rPr>
              <a:t>إذ </a:t>
            </a:r>
            <a:r>
              <a:rPr lang="ar-SA" b="1" dirty="0">
                <a:latin typeface="Alexandria SemiBold" pitchFamily="2" charset="-78"/>
                <a:cs typeface="Alexandria SemiBold" pitchFamily="2" charset="-78"/>
              </a:rPr>
              <a:t>لا يمكن أن يكون هناك إعلان بدون علامة </a:t>
            </a:r>
            <a:r>
              <a:rPr lang="ar-SA" b="1" dirty="0" smtClean="0">
                <a:latin typeface="Alexandria SemiBold" pitchFamily="2" charset="-78"/>
                <a:cs typeface="Alexandria SemiBold" pitchFamily="2" charset="-78"/>
              </a:rPr>
              <a:t>تجارية؛ فهي تمثل الهوية التي تميز الشركة عن منافسيها وتساعد في بناء علاقة مع العملاء؛ لذا يتم عرضها العلامة التجارية في مكان بارز بالإعلان. </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1" y="1511290"/>
            <a:ext cx="47307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92" y="2623609"/>
            <a:ext cx="3700717" cy="3261375"/>
          </a:xfrm>
          <a:prstGeom prst="rect">
            <a:avLst/>
          </a:prstGeom>
        </p:spPr>
      </p:pic>
    </p:spTree>
    <p:extLst>
      <p:ext uri="{BB962C8B-B14F-4D97-AF65-F5344CB8AC3E}">
        <p14:creationId xmlns:p14="http://schemas.microsoft.com/office/powerpoint/2010/main" val="25279510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04652" y="1972315"/>
            <a:ext cx="7871533" cy="4341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10447" y="2015360"/>
            <a:ext cx="7860229" cy="4270400"/>
          </a:xfrm>
          <a:prstGeom prst="rect">
            <a:avLst/>
          </a:prstGeom>
          <a:noFill/>
        </p:spPr>
        <p:txBody>
          <a:bodyPr wrap="square" rtlCol="0">
            <a:spAutoFit/>
          </a:bodyPr>
          <a:lstStyle/>
          <a:p>
            <a:pPr algn="r" rtl="1">
              <a:lnSpc>
                <a:spcPct val="150000"/>
              </a:lnSpc>
            </a:pPr>
            <a:endParaRPr lang="ar-SA" sz="100" b="1" dirty="0" smtClean="0">
              <a:latin typeface="Alexandria SemiBold" pitchFamily="2" charset="-78"/>
              <a:cs typeface="Alexandria SemiBold" pitchFamily="2" charset="-78"/>
            </a:endParaRPr>
          </a:p>
          <a:p>
            <a:pPr algn="r" rtl="1">
              <a:lnSpc>
                <a:spcPct val="150000"/>
              </a:lnSpc>
            </a:pPr>
            <a:r>
              <a:rPr lang="ar-SA" b="1" dirty="0" smtClean="0">
                <a:solidFill>
                  <a:srgbClr val="C00000"/>
                </a:solidFill>
                <a:latin typeface="Alexandria SemiBold" pitchFamily="2" charset="-78"/>
                <a:cs typeface="Alexandria SemiBold" pitchFamily="2" charset="-78"/>
              </a:rPr>
              <a:t>أهمية </a:t>
            </a:r>
            <a:r>
              <a:rPr lang="ar-SA" b="1" dirty="0">
                <a:solidFill>
                  <a:srgbClr val="C00000"/>
                </a:solidFill>
                <a:latin typeface="Alexandria SemiBold" pitchFamily="2" charset="-78"/>
                <a:cs typeface="Alexandria SemiBold" pitchFamily="2" charset="-78"/>
              </a:rPr>
              <a:t>العلامة </a:t>
            </a:r>
            <a:r>
              <a:rPr lang="ar-SA" b="1" dirty="0" smtClean="0">
                <a:solidFill>
                  <a:srgbClr val="C00000"/>
                </a:solidFill>
                <a:latin typeface="Alexandria SemiBold" pitchFamily="2" charset="-78"/>
                <a:cs typeface="Alexandria SemiBold" pitchFamily="2" charset="-78"/>
              </a:rPr>
              <a:t>التجارية:</a:t>
            </a:r>
            <a:endParaRPr lang="ar-SA" b="1"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تمييز المنتج</a:t>
            </a:r>
            <a:r>
              <a:rPr lang="ar-SA" b="1" dirty="0">
                <a:latin typeface="Alexandria SemiBold" pitchFamily="2" charset="-78"/>
                <a:cs typeface="Alexandria SemiBold" pitchFamily="2" charset="-78"/>
              </a:rPr>
              <a:t>: تساعد العلامة التجارية على تمييز المنتج عن المنافسين. في سوق </a:t>
            </a:r>
            <a:r>
              <a:rPr lang="ar-SA" b="1" dirty="0" smtClean="0">
                <a:latin typeface="Alexandria SemiBold" pitchFamily="2" charset="-78"/>
                <a:cs typeface="Alexandria SemiBold" pitchFamily="2" charset="-78"/>
              </a:rPr>
              <a:t>مُزدحم </a:t>
            </a:r>
            <a:r>
              <a:rPr lang="ar-SA" b="1" dirty="0">
                <a:latin typeface="Alexandria SemiBold" pitchFamily="2" charset="-78"/>
                <a:cs typeface="Alexandria SemiBold" pitchFamily="2" charset="-78"/>
              </a:rPr>
              <a:t>بالخيارات، يمكن أن تكون علامة تجارية قوية هي ما يميز </a:t>
            </a:r>
            <a:r>
              <a:rPr lang="ar-SA" b="1" dirty="0" smtClean="0">
                <a:latin typeface="Alexandria SemiBold" pitchFamily="2" charset="-78"/>
                <a:cs typeface="Alexandria SemiBold" pitchFamily="2" charset="-78"/>
              </a:rPr>
              <a:t>منتجاً معيناً </a:t>
            </a:r>
            <a:r>
              <a:rPr lang="ar-SA" b="1" dirty="0">
                <a:latin typeface="Alexandria SemiBold" pitchFamily="2" charset="-78"/>
                <a:cs typeface="Alexandria SemiBold" pitchFamily="2" charset="-78"/>
              </a:rPr>
              <a:t>ويجعله أكثر جاذبية للمستهلكين.</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بناء الثقة:</a:t>
            </a:r>
            <a:r>
              <a:rPr lang="ar-SA" b="1" dirty="0">
                <a:latin typeface="Alexandria SemiBold" pitchFamily="2" charset="-78"/>
                <a:cs typeface="Alexandria SemiBold" pitchFamily="2" charset="-78"/>
              </a:rPr>
              <a:t> عندما تتعرف الجماهير على علامة تجارية معينة وتثق بها، فإنها تكون </a:t>
            </a:r>
            <a:r>
              <a:rPr lang="ar-SA" b="1" dirty="0" smtClean="0">
                <a:latin typeface="Alexandria SemiBold" pitchFamily="2" charset="-78"/>
                <a:cs typeface="Alexandria SemiBold" pitchFamily="2" charset="-78"/>
              </a:rPr>
              <a:t>أكثر شراءً </a:t>
            </a:r>
            <a:r>
              <a:rPr lang="ar-SA" b="1" dirty="0">
                <a:latin typeface="Alexandria SemiBold" pitchFamily="2" charset="-78"/>
                <a:cs typeface="Alexandria SemiBold" pitchFamily="2" charset="-78"/>
              </a:rPr>
              <a:t>منها. الثقة تُبنى عبر التجارب الإيجابية المتكررة مع المنتج أو الخدمة.</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زيادة القيمة</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تساهم </a:t>
            </a:r>
            <a:r>
              <a:rPr lang="ar-SA" b="1" dirty="0">
                <a:latin typeface="Alexandria SemiBold" pitchFamily="2" charset="-78"/>
                <a:cs typeface="Alexandria SemiBold" pitchFamily="2" charset="-78"/>
              </a:rPr>
              <a:t>العلامات التجارية القوية في زيادة قيمة المنتجات، مما </a:t>
            </a:r>
            <a:r>
              <a:rPr lang="ar-SA" b="1" dirty="0" smtClean="0">
                <a:latin typeface="Alexandria SemiBold" pitchFamily="2" charset="-78"/>
                <a:cs typeface="Alexandria SemiBold" pitchFamily="2" charset="-78"/>
              </a:rPr>
              <a:t>يُمكّن </a:t>
            </a:r>
            <a:r>
              <a:rPr lang="ar-SA" b="1" dirty="0">
                <a:latin typeface="Alexandria SemiBold" pitchFamily="2" charset="-78"/>
                <a:cs typeface="Alexandria SemiBold" pitchFamily="2" charset="-78"/>
              </a:rPr>
              <a:t>الشركات من تحديد أسعار أعلى مقارنة بالمنافسين الذين لا يمتلكون علامات تجارية قوية</a:t>
            </a:r>
            <a:r>
              <a:rPr lang="en-US" b="1" dirty="0" smtClean="0">
                <a:latin typeface="Alexandria SemiBold" pitchFamily="2" charset="-78"/>
                <a:cs typeface="Alexandria SemiBold" pitchFamily="2" charset="-78"/>
              </a:rPr>
              <a:t>.</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048492" y="1455018"/>
            <a:ext cx="475802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122" y="2402136"/>
            <a:ext cx="3144518" cy="3890496"/>
          </a:xfrm>
          <a:prstGeom prst="rect">
            <a:avLst/>
          </a:prstGeom>
        </p:spPr>
      </p:pic>
    </p:spTree>
    <p:extLst>
      <p:ext uri="{BB962C8B-B14F-4D97-AF65-F5344CB8AC3E}">
        <p14:creationId xmlns:p14="http://schemas.microsoft.com/office/powerpoint/2010/main" val="3776046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890" y="1990379"/>
            <a:ext cx="8189452" cy="4004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35433" y="2110822"/>
            <a:ext cx="8037367" cy="3670236"/>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معايير اختيار العلامة التجارية </a:t>
            </a:r>
            <a:r>
              <a:rPr lang="ar-SA" dirty="0" smtClean="0">
                <a:solidFill>
                  <a:srgbClr val="C00000"/>
                </a:solidFill>
                <a:latin typeface="Alexandria SemiBold" pitchFamily="2" charset="-78"/>
                <a:cs typeface="Alexandria SemiBold" pitchFamily="2" charset="-78"/>
              </a:rPr>
              <a:t>للمنتج</a:t>
            </a:r>
          </a:p>
          <a:p>
            <a:pPr algn="r" rtl="1">
              <a:lnSpc>
                <a:spcPct val="150000"/>
              </a:lnSpc>
            </a:pPr>
            <a:endParaRPr lang="ar-SA" sz="700"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التوافق </a:t>
            </a:r>
            <a:r>
              <a:rPr lang="ar-SA" b="1" dirty="0">
                <a:solidFill>
                  <a:schemeClr val="accent1"/>
                </a:solidFill>
                <a:latin typeface="Alexandria SemiBold" pitchFamily="2" charset="-78"/>
                <a:cs typeface="Alexandria SemiBold" pitchFamily="2" charset="-78"/>
              </a:rPr>
              <a:t>مع </a:t>
            </a:r>
            <a:r>
              <a:rPr lang="ar-SA" b="1">
                <a:solidFill>
                  <a:schemeClr val="accent1"/>
                </a:solidFill>
                <a:latin typeface="Alexandria SemiBold" pitchFamily="2" charset="-78"/>
                <a:cs typeface="Alexandria SemiBold" pitchFamily="2" charset="-78"/>
              </a:rPr>
              <a:t>هوية </a:t>
            </a:r>
            <a:r>
              <a:rPr lang="ar-SA" b="1" smtClean="0">
                <a:solidFill>
                  <a:schemeClr val="accent1"/>
                </a:solidFill>
                <a:latin typeface="Alexandria SemiBold" pitchFamily="2" charset="-78"/>
                <a:cs typeface="Alexandria SemiBold" pitchFamily="2" charset="-78"/>
              </a:rPr>
              <a:t>الشركة</a:t>
            </a:r>
            <a:r>
              <a:rPr lang="ar-SA" b="1" smtClean="0">
                <a:latin typeface="Alexandria SemiBold" pitchFamily="2" charset="-78"/>
                <a:cs typeface="Alexandria SemiBold" pitchFamily="2" charset="-78"/>
              </a:rPr>
              <a:t>:</a:t>
            </a:r>
            <a:r>
              <a:rPr lang="ar-SA" b="1" dirty="0">
                <a:latin typeface="Alexandria SemiBold" pitchFamily="2" charset="-78"/>
                <a:cs typeface="Alexandria SemiBold" pitchFamily="2" charset="-78"/>
              </a:rPr>
              <a:t> يجب أن تعكس العلامة التجارية القيم الأساسية والرسالة التي تمثلها الشركة. في حالة </a:t>
            </a:r>
            <a:r>
              <a:rPr lang="en-US" b="1" dirty="0" smtClean="0">
                <a:solidFill>
                  <a:srgbClr val="D57AA3"/>
                </a:solidFill>
                <a:latin typeface="Alexandria SemiBold" pitchFamily="2" charset="-78"/>
                <a:cs typeface="Alexandria SemiBold" pitchFamily="2" charset="-78"/>
              </a:rPr>
              <a:t>B</a:t>
            </a:r>
            <a:r>
              <a:rPr lang="en-US" b="1" dirty="0" smtClean="0">
                <a:solidFill>
                  <a:srgbClr val="1B5195"/>
                </a:solidFill>
                <a:latin typeface="Alexandria SemiBold" pitchFamily="2" charset="-78"/>
                <a:cs typeface="Alexandria SemiBold" pitchFamily="2" charset="-78"/>
              </a:rPr>
              <a:t>askin </a:t>
            </a:r>
            <a:r>
              <a:rPr lang="en-US" b="1" dirty="0" smtClean="0">
                <a:solidFill>
                  <a:srgbClr val="D873A2"/>
                </a:solidFill>
                <a:latin typeface="Alexandria SemiBold" pitchFamily="2" charset="-78"/>
                <a:cs typeface="Alexandria SemiBold" pitchFamily="2" charset="-78"/>
              </a:rPr>
              <a:t>R</a:t>
            </a:r>
            <a:r>
              <a:rPr lang="en-US" b="1" dirty="0" smtClean="0">
                <a:solidFill>
                  <a:srgbClr val="1B5195"/>
                </a:solidFill>
                <a:latin typeface="Alexandria SemiBold" pitchFamily="2" charset="-78"/>
                <a:cs typeface="Alexandria SemiBold" pitchFamily="2" charset="-78"/>
              </a:rPr>
              <a:t>obbins</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تركز العلامة على تقديم مجموعة متنوعة من نكهات الآيس كريم، مما يتماشى مع شعارها </a:t>
            </a:r>
            <a:r>
              <a:rPr lang="ar-SA" b="1" dirty="0" smtClean="0">
                <a:latin typeface="Alexandria SemiBold" pitchFamily="2" charset="-78"/>
                <a:cs typeface="Alexandria SemiBold" pitchFamily="2" charset="-78"/>
              </a:rPr>
              <a:t>”</a:t>
            </a:r>
            <a:r>
              <a:rPr lang="ar-SA" b="1" dirty="0" smtClean="0">
                <a:solidFill>
                  <a:srgbClr val="DF67AC"/>
                </a:solidFill>
                <a:latin typeface="Alexandria SemiBold" pitchFamily="2" charset="-78"/>
                <a:cs typeface="Alexandria SemiBold" pitchFamily="2" charset="-78"/>
              </a:rPr>
              <a:t>31</a:t>
            </a:r>
            <a:r>
              <a:rPr lang="ar-SA" b="1" dirty="0" smtClean="0">
                <a:latin typeface="Alexandria SemiBold" pitchFamily="2" charset="-78"/>
                <a:cs typeface="Alexandria SemiBold" pitchFamily="2" charset="-78"/>
              </a:rPr>
              <a:t> نكهة“ الذي </a:t>
            </a:r>
            <a:r>
              <a:rPr lang="ar-SA" b="1" dirty="0">
                <a:latin typeface="Alexandria SemiBold" pitchFamily="2" charset="-78"/>
                <a:cs typeface="Alexandria SemiBold" pitchFamily="2" charset="-78"/>
              </a:rPr>
              <a:t>يرمز إلى التنوع والابتكار.</a:t>
            </a:r>
          </a:p>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الجاذبية </a:t>
            </a:r>
            <a:r>
              <a:rPr lang="ar-SA" b="1" dirty="0">
                <a:solidFill>
                  <a:schemeClr val="accent1"/>
                </a:solidFill>
                <a:latin typeface="Alexandria SemiBold" pitchFamily="2" charset="-78"/>
                <a:cs typeface="Alexandria SemiBold" pitchFamily="2" charset="-78"/>
              </a:rPr>
              <a:t>البصرية</a:t>
            </a:r>
            <a:r>
              <a:rPr lang="ar-SA" b="1" dirty="0">
                <a:latin typeface="Alexandria SemiBold" pitchFamily="2" charset="-78"/>
                <a:cs typeface="Alexandria SemiBold" pitchFamily="2" charset="-78"/>
              </a:rPr>
              <a:t>: تعتبر العناصر المرئية مثل الشعار والألوان والتصميم مهمة لجذب انتباه المستهلكين. استخدمت باسكن روبنز </a:t>
            </a:r>
            <a:r>
              <a:rPr lang="ar-SA" b="1" dirty="0" smtClean="0">
                <a:latin typeface="Alexandria SemiBold" pitchFamily="2" charset="-78"/>
                <a:cs typeface="Alexandria SemiBold" pitchFamily="2" charset="-78"/>
              </a:rPr>
              <a:t>ألواناً </a:t>
            </a:r>
            <a:r>
              <a:rPr lang="ar-SA" b="1" dirty="0">
                <a:latin typeface="Alexandria SemiBold" pitchFamily="2" charset="-78"/>
                <a:cs typeface="Alexandria SemiBold" pitchFamily="2" charset="-78"/>
              </a:rPr>
              <a:t>زاهية </a:t>
            </a:r>
            <a:r>
              <a:rPr lang="ar-SA" b="1" dirty="0" smtClean="0">
                <a:latin typeface="Alexandria SemiBold" pitchFamily="2" charset="-78"/>
                <a:cs typeface="Alexandria SemiBold" pitchFamily="2" charset="-78"/>
              </a:rPr>
              <a:t>وعلامة تجارية مميزة </a:t>
            </a:r>
            <a:r>
              <a:rPr lang="ar-SA" b="1" dirty="0">
                <a:latin typeface="Alexandria SemiBold" pitchFamily="2" charset="-78"/>
                <a:cs typeface="Alexandria SemiBold" pitchFamily="2" charset="-78"/>
              </a:rPr>
              <a:t>يسهل التعرف عليه، مما يعزز جاذبيتها في السوق</a:t>
            </a:r>
            <a:r>
              <a:rPr lang="ar-SA" b="1" dirty="0" smtClean="0">
                <a:latin typeface="Alexandria SemiBold" pitchFamily="2" charset="-78"/>
                <a:cs typeface="Alexandria SemiBold" pitchFamily="2" charset="-78"/>
              </a:rPr>
              <a:t>.</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301707" y="1455018"/>
            <a:ext cx="47231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pic>
        <p:nvPicPr>
          <p:cNvPr id="9" name="Picture 8"/>
          <p:cNvPicPr>
            <a:picLocks noChangeAspect="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31275" y="2679236"/>
            <a:ext cx="2838270" cy="2838270"/>
          </a:xfrm>
          <a:prstGeom prst="rect">
            <a:avLst/>
          </a:prstGeom>
        </p:spPr>
      </p:pic>
    </p:spTree>
    <p:extLst>
      <p:ext uri="{BB962C8B-B14F-4D97-AF65-F5344CB8AC3E}">
        <p14:creationId xmlns:p14="http://schemas.microsoft.com/office/powerpoint/2010/main" val="17272791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7003" y="1836641"/>
            <a:ext cx="8617827" cy="4396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77003" y="1970142"/>
            <a:ext cx="8477151" cy="4201150"/>
          </a:xfrm>
          <a:prstGeom prst="rect">
            <a:avLst/>
          </a:prstGeom>
          <a:noFill/>
        </p:spPr>
        <p:txBody>
          <a:bodyPr wrap="square" rtlCol="0">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معايير اختيار العلامة التجارية </a:t>
            </a:r>
            <a:r>
              <a:rPr lang="ar-SA" sz="1600" u="sng" dirty="0" smtClean="0">
                <a:solidFill>
                  <a:srgbClr val="C00000"/>
                </a:solidFill>
                <a:latin typeface="Alexandria SemiBold" pitchFamily="2" charset="-78"/>
                <a:cs typeface="Alexandria SemiBold" pitchFamily="2" charset="-78"/>
              </a:rPr>
              <a:t>للمنتج</a:t>
            </a:r>
            <a:endParaRPr lang="ar-SA" sz="1600" u="sng"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smtClean="0">
                <a:solidFill>
                  <a:schemeClr val="accent1"/>
                </a:solidFill>
                <a:latin typeface="Alexandria SemiBold" pitchFamily="2" charset="-78"/>
                <a:cs typeface="Alexandria SemiBold" pitchFamily="2" charset="-78"/>
              </a:rPr>
              <a:t>القدرة </a:t>
            </a:r>
            <a:r>
              <a:rPr lang="ar-SA" b="1" dirty="0">
                <a:solidFill>
                  <a:schemeClr val="accent1"/>
                </a:solidFill>
                <a:latin typeface="Alexandria SemiBold" pitchFamily="2" charset="-78"/>
                <a:cs typeface="Alexandria SemiBold" pitchFamily="2" charset="-78"/>
              </a:rPr>
              <a:t>على التوسع:</a:t>
            </a:r>
            <a:r>
              <a:rPr lang="ar-SA" b="1" dirty="0">
                <a:latin typeface="Alexandria SemiBold" pitchFamily="2" charset="-78"/>
                <a:cs typeface="Alexandria SemiBold" pitchFamily="2" charset="-78"/>
              </a:rPr>
              <a:t> يجب أن تكون العلامة التجارية قابلة للتوسع لتناسب فئات منتجات جديدة أو أسواق جديدة. تمكنت </a:t>
            </a:r>
            <a:r>
              <a:rPr lang="ar-SA" b="1" dirty="0">
                <a:solidFill>
                  <a:srgbClr val="1B5195"/>
                </a:solidFill>
                <a:latin typeface="Alexandria SemiBold" pitchFamily="2" charset="-78"/>
                <a:cs typeface="Alexandria SemiBold" pitchFamily="2" charset="-78"/>
              </a:rPr>
              <a:t>باسكن روبنز </a:t>
            </a:r>
            <a:r>
              <a:rPr lang="ar-SA" b="1" dirty="0">
                <a:latin typeface="Alexandria SemiBold" pitchFamily="2" charset="-78"/>
                <a:cs typeface="Alexandria SemiBold" pitchFamily="2" charset="-78"/>
              </a:rPr>
              <a:t>من توسيع نطاق </a:t>
            </a:r>
            <a:r>
              <a:rPr lang="ar-SA" b="1" dirty="0" smtClean="0">
                <a:latin typeface="Alexandria SemiBold" pitchFamily="2" charset="-78"/>
                <a:cs typeface="Alexandria SemiBold" pitchFamily="2" charset="-78"/>
              </a:rPr>
              <a:t>منتجاتها؛مما </a:t>
            </a:r>
            <a:r>
              <a:rPr lang="ar-SA" b="1" dirty="0">
                <a:latin typeface="Alexandria SemiBold" pitchFamily="2" charset="-78"/>
                <a:cs typeface="Alexandria SemiBold" pitchFamily="2" charset="-78"/>
              </a:rPr>
              <a:t>يعزز مكانتها في السوق.</a:t>
            </a:r>
          </a:p>
          <a:p>
            <a:pPr marL="342900" indent="-342900" algn="r" rtl="1">
              <a:lnSpc>
                <a:spcPct val="150000"/>
              </a:lnSpc>
              <a:buFont typeface="+mj-lt"/>
              <a:buAutoNum type="arabicPeriod" startAt="3"/>
            </a:pPr>
            <a:r>
              <a:rPr lang="ar-SA" b="1" dirty="0">
                <a:solidFill>
                  <a:schemeClr val="accent1"/>
                </a:solidFill>
                <a:latin typeface="Alexandria SemiBold" pitchFamily="2" charset="-78"/>
                <a:cs typeface="Alexandria SemiBold" pitchFamily="2" charset="-78"/>
              </a:rPr>
              <a:t>التميز عن المنافسين:</a:t>
            </a:r>
            <a:r>
              <a:rPr lang="ar-SA" b="1" dirty="0">
                <a:latin typeface="Alexandria SemiBold" pitchFamily="2" charset="-78"/>
                <a:cs typeface="Alexandria SemiBold" pitchFamily="2" charset="-78"/>
              </a:rPr>
              <a:t> يجب أن تتميز العلامة التجارية عن المنافسين لتكون قادرة على جذب العملاء. تميزت </a:t>
            </a:r>
            <a:r>
              <a:rPr lang="ar-SA" b="1" dirty="0" smtClean="0">
                <a:latin typeface="Alexandria SemiBold" pitchFamily="2" charset="-78"/>
                <a:cs typeface="Alexandria SemiBold" pitchFamily="2" charset="-78"/>
              </a:rPr>
              <a:t>"</a:t>
            </a:r>
            <a:r>
              <a:rPr lang="ar-SA" b="1" dirty="0">
                <a:solidFill>
                  <a:srgbClr val="1B5195"/>
                </a:solidFill>
                <a:latin typeface="Alexandria SemiBold" pitchFamily="2" charset="-78"/>
                <a:cs typeface="Alexandria SemiBold" pitchFamily="2" charset="-78"/>
              </a:rPr>
              <a:t>باسكن روبنز</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بتقديم نكهات فريدة ومبتكرة لا </a:t>
            </a:r>
            <a:r>
              <a:rPr lang="ar-SA" b="1" dirty="0" smtClean="0">
                <a:latin typeface="Alexandria SemiBold" pitchFamily="2" charset="-78"/>
                <a:cs typeface="Alexandria SemiBold" pitchFamily="2" charset="-78"/>
              </a:rPr>
              <a:t>تتوفر عند المنافسين، </a:t>
            </a:r>
            <a:r>
              <a:rPr lang="ar-SA" b="1" dirty="0">
                <a:latin typeface="Alexandria SemiBold" pitchFamily="2" charset="-78"/>
                <a:cs typeface="Alexandria SemiBold" pitchFamily="2" charset="-78"/>
              </a:rPr>
              <a:t>مما ساعدها على بناء قاعدة عملاء </a:t>
            </a:r>
            <a:r>
              <a:rPr lang="ar-SA" b="1" dirty="0" smtClean="0">
                <a:latin typeface="Alexandria SemiBold" pitchFamily="2" charset="-78"/>
                <a:cs typeface="Alexandria SemiBold" pitchFamily="2" charset="-78"/>
              </a:rPr>
              <a:t>كبيرة.</a:t>
            </a:r>
            <a:endParaRPr lang="ar-SA" b="1" dirty="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a:solidFill>
                  <a:schemeClr val="accent1"/>
                </a:solidFill>
                <a:latin typeface="Alexandria SemiBold" pitchFamily="2" charset="-78"/>
                <a:cs typeface="Alexandria SemiBold" pitchFamily="2" charset="-78"/>
              </a:rPr>
              <a:t>الاستجابة لاحتياجات السوق</a:t>
            </a:r>
            <a:r>
              <a:rPr lang="ar-SA" b="1" dirty="0">
                <a:latin typeface="Alexandria SemiBold" pitchFamily="2" charset="-78"/>
                <a:cs typeface="Alexandria SemiBold" pitchFamily="2" charset="-78"/>
              </a:rPr>
              <a:t>: من الضروري أن تعكس العلامة التجارية احتياجات وتفضيلات </a:t>
            </a:r>
            <a:r>
              <a:rPr lang="ar-SA" b="1" dirty="0" smtClean="0">
                <a:latin typeface="Alexandria SemiBold" pitchFamily="2" charset="-78"/>
                <a:cs typeface="Alexandria SemiBold" pitchFamily="2" charset="-78"/>
              </a:rPr>
              <a:t>المستهلكين. قدمت </a:t>
            </a:r>
            <a:r>
              <a:rPr lang="ar-SA" b="1" dirty="0">
                <a:solidFill>
                  <a:srgbClr val="1B5195"/>
                </a:solidFill>
                <a:latin typeface="Alexandria SemiBold" pitchFamily="2" charset="-78"/>
                <a:cs typeface="Alexandria SemiBold" pitchFamily="2" charset="-78"/>
              </a:rPr>
              <a:t>باسكن روبنز </a:t>
            </a:r>
            <a:r>
              <a:rPr lang="ar-SA" b="1" dirty="0">
                <a:latin typeface="Alexandria SemiBold" pitchFamily="2" charset="-78"/>
                <a:cs typeface="Alexandria SemiBold" pitchFamily="2" charset="-78"/>
              </a:rPr>
              <a:t>آيس كريم منخفضة السعرات الحرارية وخالية من </a:t>
            </a:r>
            <a:r>
              <a:rPr lang="ar-SA" b="1" dirty="0" smtClean="0">
                <a:latin typeface="Alexandria SemiBold" pitchFamily="2" charset="-78"/>
                <a:cs typeface="Alexandria SemiBold" pitchFamily="2" charset="-78"/>
              </a:rPr>
              <a:t>الدهون </a:t>
            </a:r>
            <a:r>
              <a:rPr lang="ar-SA" b="1" dirty="0">
                <a:latin typeface="Alexandria SemiBold" pitchFamily="2" charset="-78"/>
                <a:cs typeface="Alexandria SemiBold" pitchFamily="2" charset="-78"/>
              </a:rPr>
              <a:t>لتلبية الاتجاهات الصحية </a:t>
            </a:r>
            <a:r>
              <a:rPr lang="ar-SA" b="1" dirty="0" smtClean="0">
                <a:latin typeface="Alexandria SemiBold" pitchFamily="2" charset="-78"/>
                <a:cs typeface="Alexandria SemiBold" pitchFamily="2" charset="-78"/>
              </a:rPr>
              <a:t>للمستهلكين .</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343911" y="1286202"/>
            <a:ext cx="474921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94" y="3732311"/>
            <a:ext cx="2680084" cy="2500535"/>
          </a:xfrm>
          <a:prstGeom prst="rect">
            <a:avLst/>
          </a:prstGeom>
        </p:spPr>
      </p:pic>
      <p:pic>
        <p:nvPicPr>
          <p:cNvPr id="12" name="Picture 11"/>
          <p:cNvPicPr>
            <a:picLocks noChangeAspect="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787791" y="2122249"/>
            <a:ext cx="1610061" cy="1610061"/>
          </a:xfrm>
          <a:prstGeom prst="rect">
            <a:avLst/>
          </a:prstGeom>
        </p:spPr>
      </p:pic>
    </p:spTree>
    <p:extLst>
      <p:ext uri="{BB962C8B-B14F-4D97-AF65-F5344CB8AC3E}">
        <p14:creationId xmlns:p14="http://schemas.microsoft.com/office/powerpoint/2010/main" val="14184881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7004" y="1836641"/>
            <a:ext cx="8491218" cy="4455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71570" y="1970141"/>
            <a:ext cx="8398178"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يجب </a:t>
            </a:r>
            <a:r>
              <a:rPr lang="ar-SA" dirty="0">
                <a:solidFill>
                  <a:srgbClr val="C00000"/>
                </a:solidFill>
                <a:latin typeface="Alexandria SemiBold" pitchFamily="2" charset="-78"/>
                <a:cs typeface="Alexandria SemiBold" pitchFamily="2" charset="-78"/>
              </a:rPr>
              <a:t>أن يفهم كاتب الإعلان العلامة التجارية</a:t>
            </a:r>
            <a:endParaRPr lang="ar-SA"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لكي </a:t>
            </a:r>
            <a:r>
              <a:rPr lang="ar-SA" dirty="0">
                <a:latin typeface="Alexandria SemiBold" pitchFamily="2" charset="-78"/>
                <a:cs typeface="Alexandria SemiBold" pitchFamily="2" charset="-78"/>
              </a:rPr>
              <a:t>يكون كاتب الإعلان </a:t>
            </a:r>
            <a:r>
              <a:rPr lang="ar-SA" dirty="0" smtClean="0">
                <a:latin typeface="Alexandria SemiBold" pitchFamily="2" charset="-78"/>
                <a:cs typeface="Alexandria SemiBold" pitchFamily="2" charset="-78"/>
              </a:rPr>
              <a:t>ناجحاً، </a:t>
            </a:r>
            <a:r>
              <a:rPr lang="ar-SA" dirty="0">
                <a:latin typeface="Alexandria SemiBold" pitchFamily="2" charset="-78"/>
                <a:cs typeface="Alexandria SemiBold" pitchFamily="2" charset="-78"/>
              </a:rPr>
              <a:t>من الضروري أن يمتلك </a:t>
            </a:r>
            <a:r>
              <a:rPr lang="ar-SA" dirty="0" smtClean="0">
                <a:latin typeface="Alexandria SemiBold" pitchFamily="2" charset="-78"/>
                <a:cs typeface="Alexandria SemiBold" pitchFamily="2" charset="-78"/>
              </a:rPr>
              <a:t>فهماً عميقاً </a:t>
            </a:r>
            <a:r>
              <a:rPr lang="ar-SA" dirty="0">
                <a:latin typeface="Alexandria SemiBold" pitchFamily="2" charset="-78"/>
                <a:cs typeface="Alexandria SemiBold" pitchFamily="2" charset="-78"/>
              </a:rPr>
              <a:t>للعلامة التجارية التي يعمل </a:t>
            </a:r>
            <a:r>
              <a:rPr lang="ar-SA" dirty="0" smtClean="0">
                <a:latin typeface="Alexandria SemiBold" pitchFamily="2" charset="-78"/>
                <a:cs typeface="Alexandria SemiBold" pitchFamily="2" charset="-78"/>
              </a:rPr>
              <a:t>عليها. </a:t>
            </a:r>
            <a:r>
              <a:rPr lang="ar-SA" u="sng" dirty="0" smtClean="0">
                <a:latin typeface="Alexandria SemiBold" pitchFamily="2" charset="-78"/>
                <a:cs typeface="Alexandria SemiBold" pitchFamily="2" charset="-78"/>
              </a:rPr>
              <a:t>ولا </a:t>
            </a:r>
            <a:r>
              <a:rPr lang="ar-SA" u="sng" dirty="0">
                <a:latin typeface="Alexandria SemiBold" pitchFamily="2" charset="-78"/>
                <a:cs typeface="Alexandria SemiBold" pitchFamily="2" charset="-78"/>
              </a:rPr>
              <a:t>يقتصر </a:t>
            </a:r>
            <a:r>
              <a:rPr lang="ar-SA" u="sng" dirty="0" smtClean="0">
                <a:latin typeface="Alexandria SemiBold" pitchFamily="2" charset="-78"/>
                <a:cs typeface="Alexandria SemiBold" pitchFamily="2" charset="-78"/>
              </a:rPr>
              <a:t>الفهم على </a:t>
            </a:r>
            <a:r>
              <a:rPr lang="ar-SA" u="sng" dirty="0">
                <a:latin typeface="Alexandria SemiBold" pitchFamily="2" charset="-78"/>
                <a:cs typeface="Alexandria SemiBold" pitchFamily="2" charset="-78"/>
              </a:rPr>
              <a:t>معرفة المنتج أو الخدمة </a:t>
            </a:r>
            <a:r>
              <a:rPr lang="ar-SA" u="sng" dirty="0" smtClean="0">
                <a:latin typeface="Alexandria SemiBold" pitchFamily="2" charset="-78"/>
                <a:cs typeface="Alexandria SemiBold" pitchFamily="2" charset="-78"/>
              </a:rPr>
              <a:t>فقط، </a:t>
            </a:r>
            <a:r>
              <a:rPr lang="ar-SA" u="sng" dirty="0">
                <a:latin typeface="Alexandria SemiBold" pitchFamily="2" charset="-78"/>
                <a:cs typeface="Alexandria SemiBold" pitchFamily="2" charset="-78"/>
              </a:rPr>
              <a:t>بل يتعدى ذلك ليشمل عدة جوانب رئيسية تتعلق بالعلامة التجارية</a:t>
            </a:r>
            <a:r>
              <a:rPr lang="ar-SA" dirty="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طبيعة </a:t>
            </a:r>
            <a:r>
              <a:rPr lang="ar-SA" dirty="0">
                <a:solidFill>
                  <a:schemeClr val="accent1"/>
                </a:solidFill>
                <a:latin typeface="Alexandria SemiBold" pitchFamily="2" charset="-78"/>
                <a:cs typeface="Alexandria SemiBold" pitchFamily="2" charset="-78"/>
              </a:rPr>
              <a:t>العلامة التجارية:</a:t>
            </a:r>
            <a:r>
              <a:rPr lang="ar-SA" dirty="0">
                <a:latin typeface="Alexandria SemiBold" pitchFamily="2" charset="-78"/>
                <a:cs typeface="Alexandria SemiBold" pitchFamily="2" charset="-78"/>
              </a:rPr>
              <a:t> يجب على كاتب الإعلان أن </a:t>
            </a:r>
            <a:r>
              <a:rPr lang="ar-SA" dirty="0" smtClean="0">
                <a:latin typeface="Alexandria SemiBold" pitchFamily="2" charset="-78"/>
                <a:cs typeface="Alexandria SemiBold" pitchFamily="2" charset="-78"/>
              </a:rPr>
              <a:t>يُدرك </a:t>
            </a:r>
            <a:r>
              <a:rPr lang="ar-SA" dirty="0">
                <a:latin typeface="Alexandria SemiBold" pitchFamily="2" charset="-78"/>
                <a:cs typeface="Alexandria SemiBold" pitchFamily="2" charset="-78"/>
              </a:rPr>
              <a:t>ما تمثله العلامة التجارية، وما هي القيم والمبادئ التي تسعى لتحقيقها. </a:t>
            </a:r>
            <a:r>
              <a:rPr lang="ar-SA" dirty="0" smtClean="0">
                <a:latin typeface="Alexandria SemiBold" pitchFamily="2" charset="-78"/>
                <a:cs typeface="Alexandria SemiBold" pitchFamily="2" charset="-78"/>
              </a:rPr>
              <a:t>بمعنى أن يفهم </a:t>
            </a:r>
            <a:r>
              <a:rPr lang="ar-SA" dirty="0">
                <a:latin typeface="Alexandria SemiBold" pitchFamily="2" charset="-78"/>
                <a:cs typeface="Alexandria SemiBold" pitchFamily="2" charset="-78"/>
              </a:rPr>
              <a:t>الرسالة الأساسية للعلامة التجارية وكيفية تواصلها مع جمهورها.</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أهداف الاختلاف والتمييز:</a:t>
            </a:r>
            <a:r>
              <a:rPr lang="ar-SA" dirty="0">
                <a:latin typeface="Alexandria SemiBold" pitchFamily="2" charset="-78"/>
                <a:cs typeface="Alexandria SemiBold" pitchFamily="2" charset="-78"/>
              </a:rPr>
              <a:t> من المهم أن يعرف الكاتب ما الذي يجعل العلامة التجارية فريدة من نوعها مقارنة </a:t>
            </a:r>
            <a:r>
              <a:rPr lang="ar-SA" dirty="0" smtClean="0">
                <a:latin typeface="Alexandria SemiBold" pitchFamily="2" charset="-78"/>
                <a:cs typeface="Alexandria SemiBold" pitchFamily="2" charset="-78"/>
              </a:rPr>
              <a:t>بالمنافسين؟. </a:t>
            </a:r>
            <a:r>
              <a:rPr lang="ar-SA" dirty="0">
                <a:latin typeface="Alexandria SemiBold" pitchFamily="2" charset="-78"/>
                <a:cs typeface="Alexandria SemiBold" pitchFamily="2" charset="-78"/>
              </a:rPr>
              <a:t>يجب أن يكون </a:t>
            </a:r>
            <a:r>
              <a:rPr lang="ar-SA" dirty="0" smtClean="0">
                <a:latin typeface="Alexandria SemiBold" pitchFamily="2" charset="-78"/>
                <a:cs typeface="Alexandria SemiBold" pitchFamily="2" charset="-78"/>
              </a:rPr>
              <a:t>قادراً </a:t>
            </a:r>
            <a:r>
              <a:rPr lang="ar-SA" dirty="0">
                <a:latin typeface="Alexandria SemiBold" pitchFamily="2" charset="-78"/>
                <a:cs typeface="Alexandria SemiBold" pitchFamily="2" charset="-78"/>
              </a:rPr>
              <a:t>على تحديد الصفات المميزة التي تجعل العلامة تجذب انتباه العملاء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272" y="2342029"/>
            <a:ext cx="2771570" cy="3688850"/>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343911" y="1286202"/>
            <a:ext cx="479015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spTree>
    <p:extLst>
      <p:ext uri="{BB962C8B-B14F-4D97-AF65-F5344CB8AC3E}">
        <p14:creationId xmlns:p14="http://schemas.microsoft.com/office/powerpoint/2010/main" val="40061153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21574" y="1817566"/>
            <a:ext cx="8150935" cy="4455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82584" y="1951066"/>
            <a:ext cx="7998400"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يجب </a:t>
            </a:r>
            <a:r>
              <a:rPr lang="ar-SA" dirty="0">
                <a:solidFill>
                  <a:srgbClr val="C00000"/>
                </a:solidFill>
                <a:latin typeface="Alexandria SemiBold" pitchFamily="2" charset="-78"/>
                <a:cs typeface="Alexandria SemiBold" pitchFamily="2" charset="-78"/>
              </a:rPr>
              <a:t>أن يفهم كاتب الإعلان العلامة التجارية</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شخصية </a:t>
            </a:r>
            <a:r>
              <a:rPr lang="ar-SA" dirty="0">
                <a:solidFill>
                  <a:schemeClr val="accent1"/>
                </a:solidFill>
                <a:latin typeface="Alexandria SemiBold" pitchFamily="2" charset="-78"/>
                <a:cs typeface="Alexandria SemiBold" pitchFamily="2" charset="-78"/>
              </a:rPr>
              <a:t>العلامة </a:t>
            </a:r>
            <a:r>
              <a:rPr lang="ar-SA" dirty="0" smtClean="0">
                <a:solidFill>
                  <a:schemeClr val="accent1"/>
                </a:solidFill>
                <a:latin typeface="Alexandria SemiBold" pitchFamily="2" charset="-78"/>
                <a:cs typeface="Alexandria SemiBold" pitchFamily="2" charset="-78"/>
              </a:rPr>
              <a:t>التجارية</a:t>
            </a:r>
            <a:r>
              <a:rPr lang="ar-SA" dirty="0">
                <a:solidFill>
                  <a:schemeClr val="accent1"/>
                </a:solidFill>
                <a:latin typeface="Alexandria SemiBold" pitchFamily="2" charset="-78"/>
                <a:cs typeface="Alexandria SemiBold" pitchFamily="2" charset="-78"/>
              </a:rPr>
              <a:t>:</a:t>
            </a:r>
            <a:r>
              <a:rPr lang="ar-SA" dirty="0">
                <a:latin typeface="Alexandria SemiBold" pitchFamily="2" charset="-78"/>
                <a:cs typeface="Alexandria SemiBold" pitchFamily="2" charset="-78"/>
              </a:rPr>
              <a:t> يحتاج كاتب الإعلان إلى فهم الشخصية التي ترغب العلامة التجارية في تقديمها للجمهور. هل هي علامة تجارية جادة واحترافية، أم أنها أكثر </a:t>
            </a:r>
            <a:r>
              <a:rPr lang="ar-SA" dirty="0" smtClean="0">
                <a:latin typeface="Alexandria SemiBold" pitchFamily="2" charset="-78"/>
                <a:cs typeface="Alexandria SemiBold" pitchFamily="2" charset="-78"/>
              </a:rPr>
              <a:t>مرحاً </a:t>
            </a:r>
            <a:r>
              <a:rPr lang="ar-SA" dirty="0">
                <a:latin typeface="Alexandria SemiBold" pitchFamily="2" charset="-78"/>
                <a:cs typeface="Alexandria SemiBold" pitchFamily="2" charset="-78"/>
              </a:rPr>
              <a:t>وعفوية؟ هذه الشخصية تؤثر بشكل كبير على كيفية صياغة الرسائل </a:t>
            </a:r>
            <a:r>
              <a:rPr lang="ar-SA" dirty="0" smtClean="0">
                <a:latin typeface="Alexandria SemiBold" pitchFamily="2" charset="-78"/>
                <a:cs typeface="Alexandria SemiBold" pitchFamily="2" charset="-78"/>
              </a:rPr>
              <a:t>الإعلانية.</a:t>
            </a:r>
          </a:p>
          <a:p>
            <a:pPr marL="342900"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الجمهور المستهدف: </a:t>
            </a:r>
            <a:r>
              <a:rPr lang="ar-SA" dirty="0">
                <a:latin typeface="Alexandria SemiBold" pitchFamily="2" charset="-78"/>
                <a:cs typeface="Alexandria SemiBold" pitchFamily="2" charset="-78"/>
              </a:rPr>
              <a:t>فهم الجمهور المستهدف هو عنصر أساسي في كتابة الإعلانات الفعالة. </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الصورة الذهنية للعلامة التجارية</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يجب أن يكون الكاتب </a:t>
            </a:r>
            <a:r>
              <a:rPr lang="ar-SA" dirty="0" smtClean="0">
                <a:latin typeface="Alexandria SemiBold" pitchFamily="2" charset="-78"/>
                <a:cs typeface="Alexandria SemiBold" pitchFamily="2" charset="-78"/>
              </a:rPr>
              <a:t>مدركاً </a:t>
            </a:r>
            <a:r>
              <a:rPr lang="ar-SA" dirty="0">
                <a:latin typeface="Alexandria SemiBold" pitchFamily="2" charset="-78"/>
                <a:cs typeface="Alexandria SemiBold" pitchFamily="2" charset="-78"/>
              </a:rPr>
              <a:t>لكيفية تصور العملاء للعلامة التجارية في أذهانهم. </a:t>
            </a:r>
            <a:r>
              <a:rPr lang="ar-SA" dirty="0" smtClean="0">
                <a:latin typeface="Alexandria SemiBold" pitchFamily="2" charset="-78"/>
                <a:cs typeface="Alexandria SemiBold" pitchFamily="2" charset="-78"/>
              </a:rPr>
              <a:t>فالصورة الذهنية تعكس إدراك الجمهور للعلامة، وما </a:t>
            </a:r>
            <a:r>
              <a:rPr lang="ar-SA" dirty="0">
                <a:latin typeface="Alexandria SemiBold" pitchFamily="2" charset="-78"/>
                <a:cs typeface="Alexandria SemiBold" pitchFamily="2" charset="-78"/>
              </a:rPr>
              <a:t>هي المشاعر المرتبطة </a:t>
            </a:r>
            <a:r>
              <a:rPr lang="ar-SA" dirty="0" smtClean="0">
                <a:latin typeface="Alexandria SemiBold" pitchFamily="2" charset="-78"/>
                <a:cs typeface="Alexandria SemiBold" pitchFamily="2" charset="-78"/>
              </a:rPr>
              <a:t>بها؟</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t="10900" b="11488"/>
          <a:stretch/>
        </p:blipFill>
        <p:spPr>
          <a:xfrm>
            <a:off x="0" y="2647697"/>
            <a:ext cx="2982584" cy="3003931"/>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1" y="1286202"/>
            <a:ext cx="483109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4- العلامة التجارية في الإعلان الصحفي</a:t>
            </a:r>
          </a:p>
        </p:txBody>
      </p:sp>
    </p:spTree>
    <p:extLst>
      <p:ext uri="{BB962C8B-B14F-4D97-AF65-F5344CB8AC3E}">
        <p14:creationId xmlns:p14="http://schemas.microsoft.com/office/powerpoint/2010/main" val="234357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268362"/>
            <a:ext cx="4338107" cy="4859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7922" y="1423728"/>
            <a:ext cx="9717206" cy="452154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77922" y="1863224"/>
            <a:ext cx="9526138"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تُعد العناصر </a:t>
            </a:r>
            <a:r>
              <a:rPr lang="ar-SA" b="1" dirty="0">
                <a:latin typeface="Alexandria SemiBold" pitchFamily="2" charset="-78"/>
                <a:ea typeface="Calibri" panose="020F0502020204030204" pitchFamily="34" charset="0"/>
                <a:cs typeface="Alexandria SemiBold" pitchFamily="2" charset="-78"/>
              </a:rPr>
              <a:t>البصرية أو المرئية </a:t>
            </a:r>
            <a:r>
              <a:rPr lang="ar-SA" b="1" dirty="0" smtClean="0">
                <a:latin typeface="Alexandria SemiBold" pitchFamily="2" charset="-78"/>
                <a:ea typeface="Calibri" panose="020F0502020204030204" pitchFamily="34" charset="0"/>
                <a:cs typeface="Alexandria SemiBold" pitchFamily="2" charset="-78"/>
              </a:rPr>
              <a:t>من أبرز </a:t>
            </a:r>
            <a:r>
              <a:rPr lang="ar-SA" b="1" dirty="0">
                <a:latin typeface="Alexandria SemiBold" pitchFamily="2" charset="-78"/>
                <a:ea typeface="Calibri" panose="020F0502020204030204" pitchFamily="34" charset="0"/>
                <a:cs typeface="Alexandria SemiBold" pitchFamily="2" charset="-78"/>
              </a:rPr>
              <a:t>الأدوات التي يستخدمها المُعلن لجذب انتباه الجمهور وتعزيز فعالية الرسالة الإعلانية من خلال تصميم متكامل يجمع بين </a:t>
            </a:r>
            <a:r>
              <a:rPr lang="ar-SA" dirty="0" smtClean="0">
                <a:solidFill>
                  <a:srgbClr val="000000"/>
                </a:solidFill>
                <a:latin typeface="Alexandria SemiBold" pitchFamily="2" charset="-78"/>
                <a:cs typeface="Alexandria SemiBold" pitchFamily="2" charset="-78"/>
              </a:rPr>
              <a:t>العناصر </a:t>
            </a:r>
            <a:r>
              <a:rPr lang="ar-SA" dirty="0">
                <a:solidFill>
                  <a:srgbClr val="000000"/>
                </a:solidFill>
                <a:latin typeface="Alexandria SemiBold" pitchFamily="2" charset="-78"/>
                <a:cs typeface="Alexandria SemiBold" pitchFamily="2" charset="-78"/>
              </a:rPr>
              <a:t>الجرافيكية بالتنسيق مع العناصر اللفظية </a:t>
            </a:r>
            <a:r>
              <a:rPr lang="ar-SA" dirty="0" smtClean="0">
                <a:solidFill>
                  <a:srgbClr val="000000"/>
                </a:solidFill>
                <a:latin typeface="Alexandria SemiBold" pitchFamily="2" charset="-78"/>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وتقوم العناصر المرئية بجذب انتباه المستهلك وإثارة اهتمامه، وإضافة الواقعية على الإعلان وتوضيح خصائص وفوائد المنتج أو الخدمة المُعلن عنها؛ مما يُضفي الثقة والمصداقية للإعلان .</a:t>
            </a:r>
          </a:p>
          <a:p>
            <a:pPr algn="r" rtl="1">
              <a:lnSpc>
                <a:spcPct val="150000"/>
              </a:lnSpc>
            </a:pPr>
            <a:r>
              <a:rPr lang="ar-SA" dirty="0" smtClean="0">
                <a:solidFill>
                  <a:srgbClr val="000000"/>
                </a:solidFill>
                <a:latin typeface="Alexandria SemiBold" pitchFamily="2" charset="-78"/>
                <a:cs typeface="Alexandria SemiBold" pitchFamily="2" charset="-78"/>
              </a:rPr>
              <a:t>    وتكمن أهمية الرسوم والرموز التعبيرية في الصور في أنها لا يقتصر دورها على الجذب البصري فقط، بل يٌعزز أيضاً من فعالية التواصل وتُسهل فهم الرسالة من قِبل المستهلك.</a:t>
            </a:r>
            <a:endParaRPr lang="ar-SA"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751586" y="1306802"/>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491426"/>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41696" y="1611087"/>
            <a:ext cx="9707547" cy="4198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050877" y="1835901"/>
            <a:ext cx="9307773" cy="3670236"/>
          </a:xfrm>
          <a:prstGeom prst="rect">
            <a:avLst/>
          </a:prstGeom>
          <a:noFill/>
        </p:spPr>
        <p:txBody>
          <a:bodyPr wrap="square" rtlCol="0">
            <a:spAutoFit/>
          </a:bodyPr>
          <a:lstStyle/>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كما تعددت استخدامات الرموز التعبيرية المصورة مثل تعبيرات الوجة وحركات اليدين والتقارب </a:t>
            </a:r>
            <a:r>
              <a:rPr lang="ar-SA" b="1" dirty="0">
                <a:latin typeface="Alexandria SemiBold" pitchFamily="2" charset="-78"/>
                <a:ea typeface="Calibri" panose="020F0502020204030204" pitchFamily="34" charset="0"/>
                <a:cs typeface="Alexandria SemiBold" pitchFamily="2" charset="-78"/>
              </a:rPr>
              <a:t>بين الشخصيات وأساليب الحياة المصورة في الإعلان وهي أدوات قوية </a:t>
            </a:r>
            <a:r>
              <a:rPr lang="ar-SA" b="1" dirty="0" smtClean="0">
                <a:latin typeface="Alexandria SemiBold" pitchFamily="2" charset="-78"/>
                <a:ea typeface="Calibri" panose="020F0502020204030204" pitchFamily="34" charset="0"/>
                <a:cs typeface="Alexandria SemiBold" pitchFamily="2" charset="-78"/>
              </a:rPr>
              <a:t>تُعزز </a:t>
            </a:r>
            <a:r>
              <a:rPr lang="ar-SA" b="1" dirty="0">
                <a:latin typeface="Alexandria SemiBold" pitchFamily="2" charset="-78"/>
                <a:ea typeface="Calibri" panose="020F0502020204030204" pitchFamily="34" charset="0"/>
                <a:cs typeface="Alexandria SemiBold" pitchFamily="2" charset="-78"/>
              </a:rPr>
              <a:t>من تجربة المُستهلك وتزيد من فعالية الإعلان إذا تم استخدامها بشكل </a:t>
            </a:r>
            <a:r>
              <a:rPr lang="ar-SA" dirty="0">
                <a:latin typeface="Alexandria SemiBold" pitchFamily="2" charset="-78"/>
                <a:cs typeface="Alexandria SemiBold" pitchFamily="2" charset="-78"/>
              </a:rPr>
              <a:t>وظيفي وفعال</a:t>
            </a:r>
            <a:r>
              <a:rPr lang="ar-SA" dirty="0" smtClean="0">
                <a:latin typeface="Alexandria SemiBold" pitchFamily="2" charset="-78"/>
                <a:cs typeface="Alexandria SemiBold" pitchFamily="2" charset="-78"/>
              </a:rPr>
              <a:t>.</a:t>
            </a:r>
          </a:p>
          <a:p>
            <a:pPr algn="r" rtl="1">
              <a:lnSpc>
                <a:spcPct val="150000"/>
              </a:lnSpc>
            </a:pPr>
            <a:endParaRPr lang="ar-SA" sz="500"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وتعد العلامة </a:t>
            </a:r>
            <a:r>
              <a:rPr lang="ar-SA" dirty="0">
                <a:latin typeface="Alexandria SemiBold" pitchFamily="2" charset="-78"/>
                <a:cs typeface="Alexandria SemiBold" pitchFamily="2" charset="-78"/>
              </a:rPr>
              <a:t>التجارية </a:t>
            </a:r>
            <a:r>
              <a:rPr lang="ar-SA" dirty="0" smtClean="0">
                <a:latin typeface="Alexandria SemiBold" pitchFamily="2" charset="-78"/>
                <a:cs typeface="Alexandria SemiBold" pitchFamily="2" charset="-78"/>
              </a:rPr>
              <a:t>من العناصر البصرية الأساسية في الإعلان، والتي يجب أن توضع في </a:t>
            </a:r>
            <a:r>
              <a:rPr lang="ar-SA" dirty="0">
                <a:latin typeface="Alexandria SemiBold" pitchFamily="2" charset="-78"/>
                <a:cs typeface="Alexandria SemiBold" pitchFamily="2" charset="-78"/>
              </a:rPr>
              <a:t>مكان بارز </a:t>
            </a:r>
            <a:r>
              <a:rPr lang="ar-SA" dirty="0" smtClean="0">
                <a:latin typeface="Alexandria SemiBold" pitchFamily="2" charset="-78"/>
                <a:cs typeface="Alexandria SemiBold" pitchFamily="2" charset="-78"/>
              </a:rPr>
              <a:t>حتى يسهل على المستهلكين التعرف عليها ويعزز من مصداقية الإعلان .</a:t>
            </a:r>
          </a:p>
          <a:p>
            <a:pPr algn="r" rtl="1">
              <a:lnSpc>
                <a:spcPct val="150000"/>
              </a:lnSpc>
            </a:pPr>
            <a:endParaRPr lang="ar-SA" sz="600"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وينبغي على كاتب الإعلان أن يفهم  العلامة التجارية حتى يُمكنه صياغة </a:t>
            </a:r>
            <a:r>
              <a:rPr lang="ar-SA" dirty="0">
                <a:latin typeface="Alexandria SemiBold" pitchFamily="2" charset="-78"/>
                <a:cs typeface="Alexandria SemiBold" pitchFamily="2" charset="-78"/>
              </a:rPr>
              <a:t>نصوص إعلانية مؤثرة </a:t>
            </a:r>
            <a:r>
              <a:rPr lang="ar-SA" dirty="0" smtClean="0">
                <a:latin typeface="Alexandria SemiBold" pitchFamily="2" charset="-78"/>
                <a:cs typeface="Alexandria SemiBold" pitchFamily="2" charset="-78"/>
              </a:rPr>
              <a:t>واختيار صور جذابة </a:t>
            </a:r>
            <a:r>
              <a:rPr lang="ar-SA" dirty="0">
                <a:latin typeface="Alexandria SemiBold" pitchFamily="2" charset="-78"/>
                <a:cs typeface="Alexandria SemiBold" pitchFamily="2" charset="-78"/>
              </a:rPr>
              <a:t>تُحقق نتائج ملموسة، وتساعد في بناء علاقة قوية بين </a:t>
            </a:r>
            <a:r>
              <a:rPr lang="ar-SA" dirty="0" smtClean="0">
                <a:latin typeface="Alexandria SemiBold" pitchFamily="2" charset="-78"/>
                <a:cs typeface="Alexandria SemiBold" pitchFamily="2" charset="-78"/>
              </a:rPr>
              <a:t>العلامة التجارية </a:t>
            </a:r>
            <a:r>
              <a:rPr lang="ar-SA" dirty="0">
                <a:latin typeface="Alexandria SemiBold" pitchFamily="2" charset="-78"/>
                <a:cs typeface="Alexandria SemiBold" pitchFamily="2" charset="-78"/>
              </a:rPr>
              <a:t>والجمهور المستهدف</a:t>
            </a:r>
            <a:r>
              <a:rPr lang="ar-SA" dirty="0" smtClean="0">
                <a:latin typeface="Alexandria SemiBold" pitchFamily="2" charset="-78"/>
                <a:cs typeface="Alexandria SemiBold" pitchFamily="2" charset="-78"/>
              </a:rPr>
              <a:t>.</a:t>
            </a:r>
            <a:endParaRPr lang="ar-SA" b="1" dirty="0" smtClean="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784667" y="571916"/>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100533" y="63076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511491"/>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lvl="0" indent="-342900" algn="r" rtl="1">
              <a:lnSpc>
                <a:spcPct val="150000"/>
              </a:lnSpc>
              <a:buFont typeface="+mj-lt"/>
              <a:buAutoNum type="arabicPeriod"/>
            </a:pPr>
            <a:r>
              <a:rPr lang="ar-SA" sz="1600" dirty="0" smtClean="0">
                <a:latin typeface="Alexandria SemiBold" pitchFamily="2" charset="-78"/>
                <a:cs typeface="Alexandria SemiBold" pitchFamily="2" charset="-78"/>
              </a:rPr>
              <a:t>صفوت </a:t>
            </a:r>
            <a:r>
              <a:rPr lang="ar-SA" sz="1600" dirty="0">
                <a:latin typeface="Alexandria SemiBold" pitchFamily="2" charset="-78"/>
                <a:cs typeface="Alexandria SemiBold" pitchFamily="2" charset="-78"/>
              </a:rPr>
              <a:t>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p>
          <a:p>
            <a:pPr marL="342900" indent="-342900">
              <a:buFont typeface="+mj-lt"/>
              <a:buAutoNum type="arabicPeriod" startAt="5"/>
            </a:pPr>
            <a:r>
              <a:rPr lang="en-US" b="1" dirty="0" err="1" smtClean="0"/>
              <a:t>Shaunak</a:t>
            </a:r>
            <a:r>
              <a:rPr lang="en-US" b="1" dirty="0" smtClean="0"/>
              <a:t> Mishra, Manisha </a:t>
            </a:r>
            <a:r>
              <a:rPr lang="en-US" b="1" dirty="0" err="1" smtClean="0"/>
              <a:t>Verma</a:t>
            </a:r>
            <a:r>
              <a:rPr lang="en-US" b="1" dirty="0" smtClean="0"/>
              <a:t> and </a:t>
            </a:r>
            <a:r>
              <a:rPr lang="en-US" b="1" dirty="0" err="1" smtClean="0"/>
              <a:t>Jelena</a:t>
            </a:r>
            <a:r>
              <a:rPr lang="en-US" b="1" dirty="0" smtClean="0"/>
              <a:t> </a:t>
            </a:r>
            <a:r>
              <a:rPr lang="en-US" b="1" dirty="0" err="1" smtClean="0"/>
              <a:t>Gligorijevic</a:t>
            </a:r>
            <a:r>
              <a:rPr lang="en-US" b="1" dirty="0" smtClean="0"/>
              <a:t>, “</a:t>
            </a:r>
            <a:r>
              <a:rPr lang="en-US" b="1" dirty="0"/>
              <a:t>Guiding creative design in online </a:t>
            </a:r>
            <a:r>
              <a:rPr lang="en-US" b="1" dirty="0" smtClean="0"/>
              <a:t>advertising”, </a:t>
            </a:r>
            <a:r>
              <a:rPr lang="en-US" u="sng" dirty="0">
                <a:hlinkClick r:id="rId3"/>
              </a:rPr>
              <a:t>Proceedings of the 13th ACM Conference on Recommender </a:t>
            </a:r>
            <a:r>
              <a:rPr lang="en-US" u="sng" dirty="0" smtClean="0">
                <a:hlinkClick r:id="rId3"/>
              </a:rPr>
              <a:t>Systems</a:t>
            </a:r>
            <a:r>
              <a:rPr lang="en-US" u="sng" smtClean="0"/>
              <a:t>, </a:t>
            </a:r>
            <a:r>
              <a:rPr lang="en-US" smtClean="0"/>
              <a:t>pp.</a:t>
            </a:r>
            <a:r>
              <a:rPr lang="en-US" dirty="0"/>
              <a:t> 418 - </a:t>
            </a:r>
            <a:r>
              <a:rPr lang="en-US" dirty="0" smtClean="0"/>
              <a:t>422. DOI: </a:t>
            </a:r>
            <a:r>
              <a:rPr lang="en-US" u="sng" dirty="0" smtClean="0">
                <a:hlinkClick r:id="rId4"/>
              </a:rPr>
              <a:t>https</a:t>
            </a:r>
            <a:r>
              <a:rPr lang="en-US" u="sng" dirty="0">
                <a:hlinkClick r:id="rId4"/>
              </a:rPr>
              <a:t>://doi.org/10.1145/3298689.3347022</a:t>
            </a:r>
            <a:endParaRPr lang="en-US" dirty="0"/>
          </a:p>
          <a:p>
            <a:pPr marL="342900" lvl="0" indent="-342900">
              <a:buFont typeface="+mj-lt"/>
              <a:buAutoNum type="arabicPeriod" startAt="5"/>
            </a:pPr>
            <a:r>
              <a:rPr lang="en-US" b="1" dirty="0" smtClean="0"/>
              <a:t>Jonathan </a:t>
            </a:r>
            <a:r>
              <a:rPr lang="en-US" b="1" dirty="0"/>
              <a:t>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26980</TotalTime>
  <Words>2229</Words>
  <Application>Microsoft Office PowerPoint</Application>
  <PresentationFormat>Widescreen</PresentationFormat>
  <Paragraphs>285</Paragraphs>
  <Slides>41</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Adobe Arabic</vt:lpstr>
      <vt:lpstr>Adobe Caslon Pro</vt:lpstr>
      <vt:lpstr>Alexandria</vt:lpstr>
      <vt:lpstr>Alexandria Black</vt:lpstr>
      <vt:lpstr>Alexandria ExtraBold</vt:lpstr>
      <vt:lpstr>Alexandria SemiBold</vt:lpstr>
      <vt:lpstr>Arial</vt:lpstr>
      <vt:lpstr>Calibri</vt:lpstr>
      <vt:lpstr>Calibri Light</vt:lpstr>
      <vt:lpstr>Inter</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1433</cp:revision>
  <dcterms:created xsi:type="dcterms:W3CDTF">2023-04-29T09:08:23Z</dcterms:created>
  <dcterms:modified xsi:type="dcterms:W3CDTF">2024-10-26T23:22:19Z</dcterms:modified>
</cp:coreProperties>
</file>