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2">
  <p:sldMasterIdLst>
    <p:sldMasterId id="2147483648" r:id="rId1"/>
  </p:sldMasterIdLst>
  <p:notesMasterIdLst>
    <p:notesMasterId r:id="rId48"/>
  </p:notesMasterIdLst>
  <p:sldIdLst>
    <p:sldId id="281" r:id="rId2"/>
    <p:sldId id="299" r:id="rId3"/>
    <p:sldId id="516" r:id="rId4"/>
    <p:sldId id="571" r:id="rId5"/>
    <p:sldId id="562" r:id="rId6"/>
    <p:sldId id="609" r:id="rId7"/>
    <p:sldId id="610" r:id="rId8"/>
    <p:sldId id="611" r:id="rId9"/>
    <p:sldId id="573" r:id="rId10"/>
    <p:sldId id="612" r:id="rId11"/>
    <p:sldId id="613" r:id="rId12"/>
    <p:sldId id="614" r:id="rId13"/>
    <p:sldId id="574" r:id="rId14"/>
    <p:sldId id="576" r:id="rId15"/>
    <p:sldId id="615" r:id="rId16"/>
    <p:sldId id="577" r:id="rId17"/>
    <p:sldId id="586" r:id="rId18"/>
    <p:sldId id="588" r:id="rId19"/>
    <p:sldId id="578" r:id="rId20"/>
    <p:sldId id="616" r:id="rId21"/>
    <p:sldId id="617" r:id="rId22"/>
    <p:sldId id="619" r:id="rId23"/>
    <p:sldId id="620" r:id="rId24"/>
    <p:sldId id="621" r:id="rId25"/>
    <p:sldId id="623" r:id="rId26"/>
    <p:sldId id="624" r:id="rId27"/>
    <p:sldId id="625" r:id="rId28"/>
    <p:sldId id="626" r:id="rId29"/>
    <p:sldId id="618" r:id="rId30"/>
    <p:sldId id="590" r:id="rId31"/>
    <p:sldId id="591" r:id="rId32"/>
    <p:sldId id="598" r:id="rId33"/>
    <p:sldId id="599" r:id="rId34"/>
    <p:sldId id="600" r:id="rId35"/>
    <p:sldId id="601" r:id="rId36"/>
    <p:sldId id="603" r:id="rId37"/>
    <p:sldId id="604" r:id="rId38"/>
    <p:sldId id="605" r:id="rId39"/>
    <p:sldId id="606" r:id="rId40"/>
    <p:sldId id="607" r:id="rId41"/>
    <p:sldId id="608" r:id="rId42"/>
    <p:sldId id="597" r:id="rId43"/>
    <p:sldId id="627" r:id="rId44"/>
    <p:sldId id="628" r:id="rId45"/>
    <p:sldId id="629" r:id="rId46"/>
    <p:sldId id="44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660066"/>
    <a:srgbClr val="996633"/>
    <a:srgbClr val="FF66CC"/>
    <a:srgbClr val="66FF33"/>
    <a:srgbClr val="FF9518"/>
    <a:srgbClr val="24A9E1"/>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6" autoAdjust="0"/>
    <p:restoredTop sz="94660"/>
  </p:normalViewPr>
  <p:slideViewPr>
    <p:cSldViewPr snapToGrid="0">
      <p:cViewPr varScale="1">
        <p:scale>
          <a:sx n="88" d="100"/>
          <a:sy n="88" d="100"/>
        </p:scale>
        <p:origin x="461"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AF2F53-53A4-4607-B44B-EF9F34F7C17D}"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421088C9-22B4-41DA-B8BC-FB713C312DB2}">
      <dgm:prSet phldrT="[Text]" custT="1"/>
      <dgm:spPr/>
      <dgm:t>
        <a:bodyPr/>
        <a:lstStyle/>
        <a:p>
          <a:r>
            <a:rPr lang="en-US" sz="1400" b="1" dirty="0" smtClean="0">
              <a:solidFill>
                <a:srgbClr val="FF66CC"/>
              </a:solidFill>
            </a:rPr>
            <a:t>Identify</a:t>
          </a:r>
          <a:endParaRPr lang="fr-FR" sz="1400" b="1" dirty="0" smtClean="0">
            <a:solidFill>
              <a:srgbClr val="FF66CC"/>
            </a:solidFill>
          </a:endParaRPr>
        </a:p>
        <a:p>
          <a:r>
            <a:rPr lang="en-US" sz="1400" b="1" dirty="0" smtClean="0">
              <a:solidFill>
                <a:srgbClr val="FF66CC"/>
              </a:solidFill>
            </a:rPr>
            <a:t>information needs and resources</a:t>
          </a:r>
          <a:endParaRPr lang="en-US" sz="1400" b="1" dirty="0">
            <a:solidFill>
              <a:srgbClr val="FF66CC"/>
            </a:solidFill>
          </a:endParaRPr>
        </a:p>
      </dgm:t>
    </dgm:pt>
    <dgm:pt modelId="{6F4168EE-4F21-40FE-8345-A80D16C43135}" type="parTrans" cxnId="{A0597397-691A-4096-8C00-DFCDA75CC4B8}">
      <dgm:prSet/>
      <dgm:spPr/>
      <dgm:t>
        <a:bodyPr/>
        <a:lstStyle/>
        <a:p>
          <a:endParaRPr lang="en-US"/>
        </a:p>
      </dgm:t>
    </dgm:pt>
    <dgm:pt modelId="{47EC82C9-2125-4BA4-97D6-1B772557D5AF}" type="sibTrans" cxnId="{A0597397-691A-4096-8C00-DFCDA75CC4B8}">
      <dgm:prSet/>
      <dgm:spPr/>
      <dgm:t>
        <a:bodyPr/>
        <a:lstStyle/>
        <a:p>
          <a:endParaRPr lang="en-US"/>
        </a:p>
      </dgm:t>
    </dgm:pt>
    <dgm:pt modelId="{AC7FB1B0-7802-4B64-8D54-506AEE95B133}">
      <dgm:prSet phldrT="[Text]"/>
      <dgm:spPr/>
      <dgm:t>
        <a:bodyPr/>
        <a:lstStyle/>
        <a:p>
          <a:r>
            <a:rPr lang="en-US" b="1" dirty="0" smtClean="0">
              <a:solidFill>
                <a:schemeClr val="tx2">
                  <a:lumMod val="20000"/>
                  <a:lumOff val="80000"/>
                </a:schemeClr>
              </a:solidFill>
            </a:rPr>
            <a:t>Collect data</a:t>
          </a:r>
          <a:endParaRPr lang="en-US" b="1" dirty="0">
            <a:solidFill>
              <a:schemeClr val="tx2">
                <a:lumMod val="20000"/>
                <a:lumOff val="80000"/>
              </a:schemeClr>
            </a:solidFill>
          </a:endParaRPr>
        </a:p>
      </dgm:t>
    </dgm:pt>
    <dgm:pt modelId="{41A5B13E-97D3-4A6E-9B79-72B6E9B884FC}" type="parTrans" cxnId="{6E8AC812-10D6-426E-BA21-934FC146E7BB}">
      <dgm:prSet/>
      <dgm:spPr/>
      <dgm:t>
        <a:bodyPr/>
        <a:lstStyle/>
        <a:p>
          <a:endParaRPr lang="en-US"/>
        </a:p>
      </dgm:t>
    </dgm:pt>
    <dgm:pt modelId="{EE0E3BC6-1008-4067-B3E8-AA8642260A4B}" type="sibTrans" cxnId="{6E8AC812-10D6-426E-BA21-934FC146E7BB}">
      <dgm:prSet/>
      <dgm:spPr/>
      <dgm:t>
        <a:bodyPr/>
        <a:lstStyle/>
        <a:p>
          <a:endParaRPr lang="en-US"/>
        </a:p>
      </dgm:t>
    </dgm:pt>
    <dgm:pt modelId="{364D2AD7-2897-4B9A-B273-2F5FBFCF196E}">
      <dgm:prSet phldrT="[Text]"/>
      <dgm:spPr/>
      <dgm:t>
        <a:bodyPr/>
        <a:lstStyle/>
        <a:p>
          <a:r>
            <a:rPr lang="en-US" b="1" dirty="0" err="1" smtClean="0">
              <a:solidFill>
                <a:srgbClr val="FF0000"/>
              </a:solidFill>
            </a:rPr>
            <a:t>Analyse</a:t>
          </a:r>
          <a:r>
            <a:rPr lang="en-US" b="1" dirty="0" smtClean="0">
              <a:solidFill>
                <a:srgbClr val="FF0000"/>
              </a:solidFill>
            </a:rPr>
            <a:t> data</a:t>
          </a:r>
          <a:endParaRPr lang="en-US" b="1" dirty="0">
            <a:solidFill>
              <a:srgbClr val="FF0000"/>
            </a:solidFill>
          </a:endParaRPr>
        </a:p>
      </dgm:t>
    </dgm:pt>
    <dgm:pt modelId="{719160F6-AECA-47E2-BADD-C3D8D8B567EB}" type="parTrans" cxnId="{82274A4F-AF13-4B28-92E9-F079A132ED6B}">
      <dgm:prSet/>
      <dgm:spPr/>
      <dgm:t>
        <a:bodyPr/>
        <a:lstStyle/>
        <a:p>
          <a:endParaRPr lang="en-US"/>
        </a:p>
      </dgm:t>
    </dgm:pt>
    <dgm:pt modelId="{8F9270A4-69C9-4B15-8C0C-86DE95F18CD5}" type="sibTrans" cxnId="{82274A4F-AF13-4B28-92E9-F079A132ED6B}">
      <dgm:prSet/>
      <dgm:spPr/>
      <dgm:t>
        <a:bodyPr/>
        <a:lstStyle/>
        <a:p>
          <a:endParaRPr lang="en-US"/>
        </a:p>
      </dgm:t>
    </dgm:pt>
    <dgm:pt modelId="{6F43C189-E128-48C0-9895-48F94B4FC511}">
      <dgm:prSet phldrT="[Text]" custT="1"/>
      <dgm:spPr/>
      <dgm:t>
        <a:bodyPr/>
        <a:lstStyle/>
        <a:p>
          <a:r>
            <a:rPr lang="en-US" sz="1800" b="1" dirty="0" smtClean="0">
              <a:solidFill>
                <a:srgbClr val="FFC000"/>
              </a:solidFill>
            </a:rPr>
            <a:t>Report conclusions</a:t>
          </a:r>
          <a:endParaRPr lang="en-US" sz="1800" b="1" dirty="0">
            <a:solidFill>
              <a:srgbClr val="FFC000"/>
            </a:solidFill>
          </a:endParaRPr>
        </a:p>
      </dgm:t>
    </dgm:pt>
    <dgm:pt modelId="{9D7289A3-72B7-4633-9615-C4D335195621}" type="parTrans" cxnId="{EC7669C7-B66C-4525-B556-AB18D65A05E2}">
      <dgm:prSet/>
      <dgm:spPr/>
      <dgm:t>
        <a:bodyPr/>
        <a:lstStyle/>
        <a:p>
          <a:endParaRPr lang="en-US"/>
        </a:p>
      </dgm:t>
    </dgm:pt>
    <dgm:pt modelId="{C6A170BC-43C9-4847-A421-9F95C3CC30E3}" type="sibTrans" cxnId="{EC7669C7-B66C-4525-B556-AB18D65A05E2}">
      <dgm:prSet/>
      <dgm:spPr/>
      <dgm:t>
        <a:bodyPr/>
        <a:lstStyle/>
        <a:p>
          <a:endParaRPr lang="en-US"/>
        </a:p>
      </dgm:t>
    </dgm:pt>
    <dgm:pt modelId="{2EAAD2F2-3856-4D62-932E-EB79B09C093C}">
      <dgm:prSet phldrT="[Text]"/>
      <dgm:spPr/>
      <dgm:t>
        <a:bodyPr/>
        <a:lstStyle/>
        <a:p>
          <a:r>
            <a:rPr lang="en-US" b="1" dirty="0" smtClean="0">
              <a:solidFill>
                <a:srgbClr val="66FF33"/>
              </a:solidFill>
            </a:rPr>
            <a:t>Design/</a:t>
          </a:r>
          <a:endParaRPr lang="fr-FR" b="1" dirty="0" smtClean="0">
            <a:solidFill>
              <a:srgbClr val="66FF33"/>
            </a:solidFill>
          </a:endParaRPr>
        </a:p>
        <a:p>
          <a:r>
            <a:rPr lang="en-US" b="1" dirty="0" smtClean="0">
              <a:solidFill>
                <a:srgbClr val="66FF33"/>
              </a:solidFill>
            </a:rPr>
            <a:t>modify response</a:t>
          </a:r>
          <a:endParaRPr lang="en-US" b="1" dirty="0">
            <a:solidFill>
              <a:srgbClr val="66FF33"/>
            </a:solidFill>
          </a:endParaRPr>
        </a:p>
      </dgm:t>
    </dgm:pt>
    <dgm:pt modelId="{FE6E9C11-D53E-45E8-8ABB-08943DB11CF8}" type="parTrans" cxnId="{DBBBBBD2-00DE-402C-9BCB-5AFABBA2DFFC}">
      <dgm:prSet/>
      <dgm:spPr/>
      <dgm:t>
        <a:bodyPr/>
        <a:lstStyle/>
        <a:p>
          <a:endParaRPr lang="en-US"/>
        </a:p>
      </dgm:t>
    </dgm:pt>
    <dgm:pt modelId="{A64213FF-3301-46F0-8040-27EF1B38702D}" type="sibTrans" cxnId="{DBBBBBD2-00DE-402C-9BCB-5AFABBA2DFFC}">
      <dgm:prSet/>
      <dgm:spPr/>
      <dgm:t>
        <a:bodyPr/>
        <a:lstStyle/>
        <a:p>
          <a:endParaRPr lang="en-US"/>
        </a:p>
      </dgm:t>
    </dgm:pt>
    <dgm:pt modelId="{1B8D735A-88BD-4EF1-80C7-BF9ACC290F28}" type="pres">
      <dgm:prSet presAssocID="{BEAF2F53-53A4-4607-B44B-EF9F34F7C17D}" presName="cycle" presStyleCnt="0">
        <dgm:presLayoutVars>
          <dgm:dir/>
          <dgm:resizeHandles val="exact"/>
        </dgm:presLayoutVars>
      </dgm:prSet>
      <dgm:spPr/>
      <dgm:t>
        <a:bodyPr/>
        <a:lstStyle/>
        <a:p>
          <a:endParaRPr lang="en-US"/>
        </a:p>
      </dgm:t>
    </dgm:pt>
    <dgm:pt modelId="{4CEF447D-499D-4C67-BADB-AF8B4FAA6D08}" type="pres">
      <dgm:prSet presAssocID="{421088C9-22B4-41DA-B8BC-FB713C312DB2}" presName="node" presStyleLbl="node1" presStyleIdx="0" presStyleCnt="5" custRadScaleRad="100151" custRadScaleInc="3392">
        <dgm:presLayoutVars>
          <dgm:bulletEnabled val="1"/>
        </dgm:presLayoutVars>
      </dgm:prSet>
      <dgm:spPr/>
      <dgm:t>
        <a:bodyPr/>
        <a:lstStyle/>
        <a:p>
          <a:endParaRPr lang="en-US"/>
        </a:p>
      </dgm:t>
    </dgm:pt>
    <dgm:pt modelId="{EECA4604-D833-44BD-A273-E305FD339FC0}" type="pres">
      <dgm:prSet presAssocID="{47EC82C9-2125-4BA4-97D6-1B772557D5AF}" presName="sibTrans" presStyleLbl="sibTrans2D1" presStyleIdx="0" presStyleCnt="5"/>
      <dgm:spPr/>
      <dgm:t>
        <a:bodyPr/>
        <a:lstStyle/>
        <a:p>
          <a:endParaRPr lang="en-US"/>
        </a:p>
      </dgm:t>
    </dgm:pt>
    <dgm:pt modelId="{30C53BA3-A695-4714-ABD6-4050A9B30FB8}" type="pres">
      <dgm:prSet presAssocID="{47EC82C9-2125-4BA4-97D6-1B772557D5AF}" presName="connectorText" presStyleLbl="sibTrans2D1" presStyleIdx="0" presStyleCnt="5"/>
      <dgm:spPr/>
      <dgm:t>
        <a:bodyPr/>
        <a:lstStyle/>
        <a:p>
          <a:endParaRPr lang="en-US"/>
        </a:p>
      </dgm:t>
    </dgm:pt>
    <dgm:pt modelId="{FAA54E3D-C320-4B60-94B3-BF687FC8FB1C}" type="pres">
      <dgm:prSet presAssocID="{AC7FB1B0-7802-4B64-8D54-506AEE95B133}" presName="node" presStyleLbl="node1" presStyleIdx="1" presStyleCnt="5" custRadScaleRad="102208" custRadScaleInc="-4927">
        <dgm:presLayoutVars>
          <dgm:bulletEnabled val="1"/>
        </dgm:presLayoutVars>
      </dgm:prSet>
      <dgm:spPr/>
      <dgm:t>
        <a:bodyPr/>
        <a:lstStyle/>
        <a:p>
          <a:endParaRPr lang="en-US"/>
        </a:p>
      </dgm:t>
    </dgm:pt>
    <dgm:pt modelId="{1A4474B9-A370-41BE-9457-3A6E28909DCB}" type="pres">
      <dgm:prSet presAssocID="{EE0E3BC6-1008-4067-B3E8-AA8642260A4B}" presName="sibTrans" presStyleLbl="sibTrans2D1" presStyleIdx="1" presStyleCnt="5"/>
      <dgm:spPr/>
      <dgm:t>
        <a:bodyPr/>
        <a:lstStyle/>
        <a:p>
          <a:endParaRPr lang="en-US"/>
        </a:p>
      </dgm:t>
    </dgm:pt>
    <dgm:pt modelId="{8A107534-C208-4C46-ABB7-9C0C635B42CE}" type="pres">
      <dgm:prSet presAssocID="{EE0E3BC6-1008-4067-B3E8-AA8642260A4B}" presName="connectorText" presStyleLbl="sibTrans2D1" presStyleIdx="1" presStyleCnt="5"/>
      <dgm:spPr/>
      <dgm:t>
        <a:bodyPr/>
        <a:lstStyle/>
        <a:p>
          <a:endParaRPr lang="en-US"/>
        </a:p>
      </dgm:t>
    </dgm:pt>
    <dgm:pt modelId="{791F2088-E785-4880-B7A7-CEB1EE429D9C}" type="pres">
      <dgm:prSet presAssocID="{364D2AD7-2897-4B9A-B273-2F5FBFCF196E}" presName="node" presStyleLbl="node1" presStyleIdx="2" presStyleCnt="5">
        <dgm:presLayoutVars>
          <dgm:bulletEnabled val="1"/>
        </dgm:presLayoutVars>
      </dgm:prSet>
      <dgm:spPr/>
      <dgm:t>
        <a:bodyPr/>
        <a:lstStyle/>
        <a:p>
          <a:endParaRPr lang="en-US"/>
        </a:p>
      </dgm:t>
    </dgm:pt>
    <dgm:pt modelId="{186CD1D1-9CBE-4DFF-9046-3DE9829DAB39}" type="pres">
      <dgm:prSet presAssocID="{8F9270A4-69C9-4B15-8C0C-86DE95F18CD5}" presName="sibTrans" presStyleLbl="sibTrans2D1" presStyleIdx="2" presStyleCnt="5"/>
      <dgm:spPr/>
      <dgm:t>
        <a:bodyPr/>
        <a:lstStyle/>
        <a:p>
          <a:endParaRPr lang="en-US"/>
        </a:p>
      </dgm:t>
    </dgm:pt>
    <dgm:pt modelId="{54C12AFF-9867-4F90-AAF7-20032BE8EC00}" type="pres">
      <dgm:prSet presAssocID="{8F9270A4-69C9-4B15-8C0C-86DE95F18CD5}" presName="connectorText" presStyleLbl="sibTrans2D1" presStyleIdx="2" presStyleCnt="5"/>
      <dgm:spPr/>
      <dgm:t>
        <a:bodyPr/>
        <a:lstStyle/>
        <a:p>
          <a:endParaRPr lang="en-US"/>
        </a:p>
      </dgm:t>
    </dgm:pt>
    <dgm:pt modelId="{2E9ACFB2-86C6-4B4A-B0B1-BE998144C5A0}" type="pres">
      <dgm:prSet presAssocID="{6F43C189-E128-48C0-9895-48F94B4FC511}" presName="node" presStyleLbl="node1" presStyleIdx="3" presStyleCnt="5" custScaleX="93795" custRadScaleRad="97671" custRadScaleInc="736">
        <dgm:presLayoutVars>
          <dgm:bulletEnabled val="1"/>
        </dgm:presLayoutVars>
      </dgm:prSet>
      <dgm:spPr/>
      <dgm:t>
        <a:bodyPr/>
        <a:lstStyle/>
        <a:p>
          <a:endParaRPr lang="en-US"/>
        </a:p>
      </dgm:t>
    </dgm:pt>
    <dgm:pt modelId="{6EEE4AC7-8657-422F-82DF-110316C064F0}" type="pres">
      <dgm:prSet presAssocID="{C6A170BC-43C9-4847-A421-9F95C3CC30E3}" presName="sibTrans" presStyleLbl="sibTrans2D1" presStyleIdx="3" presStyleCnt="5"/>
      <dgm:spPr/>
      <dgm:t>
        <a:bodyPr/>
        <a:lstStyle/>
        <a:p>
          <a:endParaRPr lang="en-US"/>
        </a:p>
      </dgm:t>
    </dgm:pt>
    <dgm:pt modelId="{62AC12B8-56E2-4B0C-8E80-4F7CB2BAEB87}" type="pres">
      <dgm:prSet presAssocID="{C6A170BC-43C9-4847-A421-9F95C3CC30E3}" presName="connectorText" presStyleLbl="sibTrans2D1" presStyleIdx="3" presStyleCnt="5"/>
      <dgm:spPr/>
      <dgm:t>
        <a:bodyPr/>
        <a:lstStyle/>
        <a:p>
          <a:endParaRPr lang="en-US"/>
        </a:p>
      </dgm:t>
    </dgm:pt>
    <dgm:pt modelId="{80F79155-46B3-4951-8242-FE254E4C6D1D}" type="pres">
      <dgm:prSet presAssocID="{2EAAD2F2-3856-4D62-932E-EB79B09C093C}" presName="node" presStyleLbl="node1" presStyleIdx="4" presStyleCnt="5">
        <dgm:presLayoutVars>
          <dgm:bulletEnabled val="1"/>
        </dgm:presLayoutVars>
      </dgm:prSet>
      <dgm:spPr/>
      <dgm:t>
        <a:bodyPr/>
        <a:lstStyle/>
        <a:p>
          <a:endParaRPr lang="en-US"/>
        </a:p>
      </dgm:t>
    </dgm:pt>
    <dgm:pt modelId="{63A94CF1-5DA3-4899-8548-CFBAC08FC502}" type="pres">
      <dgm:prSet presAssocID="{A64213FF-3301-46F0-8040-27EF1B38702D}" presName="sibTrans" presStyleLbl="sibTrans2D1" presStyleIdx="4" presStyleCnt="5"/>
      <dgm:spPr/>
      <dgm:t>
        <a:bodyPr/>
        <a:lstStyle/>
        <a:p>
          <a:endParaRPr lang="en-US"/>
        </a:p>
      </dgm:t>
    </dgm:pt>
    <dgm:pt modelId="{0B98AA79-13E9-4872-9865-9F688CB6BDE6}" type="pres">
      <dgm:prSet presAssocID="{A64213FF-3301-46F0-8040-27EF1B38702D}" presName="connectorText" presStyleLbl="sibTrans2D1" presStyleIdx="4" presStyleCnt="5"/>
      <dgm:spPr/>
      <dgm:t>
        <a:bodyPr/>
        <a:lstStyle/>
        <a:p>
          <a:endParaRPr lang="en-US"/>
        </a:p>
      </dgm:t>
    </dgm:pt>
  </dgm:ptLst>
  <dgm:cxnLst>
    <dgm:cxn modelId="{33D6BA67-3707-4E32-B468-5576EE302D3F}" type="presOf" srcId="{C6A170BC-43C9-4847-A421-9F95C3CC30E3}" destId="{62AC12B8-56E2-4B0C-8E80-4F7CB2BAEB87}" srcOrd="1" destOrd="0" presId="urn:microsoft.com/office/officeart/2005/8/layout/cycle2"/>
    <dgm:cxn modelId="{EAEF5D78-1309-4402-91BF-24BC9DDFD5DD}" type="presOf" srcId="{364D2AD7-2897-4B9A-B273-2F5FBFCF196E}" destId="{791F2088-E785-4880-B7A7-CEB1EE429D9C}" srcOrd="0" destOrd="0" presId="urn:microsoft.com/office/officeart/2005/8/layout/cycle2"/>
    <dgm:cxn modelId="{4E0AEF7D-6AA4-4EE5-9C8A-02305946A0C0}" type="presOf" srcId="{47EC82C9-2125-4BA4-97D6-1B772557D5AF}" destId="{30C53BA3-A695-4714-ABD6-4050A9B30FB8}" srcOrd="1" destOrd="0" presId="urn:microsoft.com/office/officeart/2005/8/layout/cycle2"/>
    <dgm:cxn modelId="{16D6B5FB-DFF8-4CAC-B089-78F3F33FCF7D}" type="presOf" srcId="{A64213FF-3301-46F0-8040-27EF1B38702D}" destId="{0B98AA79-13E9-4872-9865-9F688CB6BDE6}" srcOrd="1" destOrd="0" presId="urn:microsoft.com/office/officeart/2005/8/layout/cycle2"/>
    <dgm:cxn modelId="{7C3E8B34-DF79-4FD4-BB66-D91963D67902}" type="presOf" srcId="{EE0E3BC6-1008-4067-B3E8-AA8642260A4B}" destId="{8A107534-C208-4C46-ABB7-9C0C635B42CE}" srcOrd="1" destOrd="0" presId="urn:microsoft.com/office/officeart/2005/8/layout/cycle2"/>
    <dgm:cxn modelId="{6E8AC812-10D6-426E-BA21-934FC146E7BB}" srcId="{BEAF2F53-53A4-4607-B44B-EF9F34F7C17D}" destId="{AC7FB1B0-7802-4B64-8D54-506AEE95B133}" srcOrd="1" destOrd="0" parTransId="{41A5B13E-97D3-4A6E-9B79-72B6E9B884FC}" sibTransId="{EE0E3BC6-1008-4067-B3E8-AA8642260A4B}"/>
    <dgm:cxn modelId="{41A97260-41C7-40AE-B20F-7076DD84F2C7}" type="presOf" srcId="{C6A170BC-43C9-4847-A421-9F95C3CC30E3}" destId="{6EEE4AC7-8657-422F-82DF-110316C064F0}" srcOrd="0" destOrd="0" presId="urn:microsoft.com/office/officeart/2005/8/layout/cycle2"/>
    <dgm:cxn modelId="{A8837357-D85A-4B09-863F-1ADA07D04234}" type="presOf" srcId="{BEAF2F53-53A4-4607-B44B-EF9F34F7C17D}" destId="{1B8D735A-88BD-4EF1-80C7-BF9ACC290F28}" srcOrd="0" destOrd="0" presId="urn:microsoft.com/office/officeart/2005/8/layout/cycle2"/>
    <dgm:cxn modelId="{A0597397-691A-4096-8C00-DFCDA75CC4B8}" srcId="{BEAF2F53-53A4-4607-B44B-EF9F34F7C17D}" destId="{421088C9-22B4-41DA-B8BC-FB713C312DB2}" srcOrd="0" destOrd="0" parTransId="{6F4168EE-4F21-40FE-8345-A80D16C43135}" sibTransId="{47EC82C9-2125-4BA4-97D6-1B772557D5AF}"/>
    <dgm:cxn modelId="{14248DF1-D33D-417E-986D-BEEED7D44670}" type="presOf" srcId="{A64213FF-3301-46F0-8040-27EF1B38702D}" destId="{63A94CF1-5DA3-4899-8548-CFBAC08FC502}" srcOrd="0" destOrd="0" presId="urn:microsoft.com/office/officeart/2005/8/layout/cycle2"/>
    <dgm:cxn modelId="{EC7669C7-B66C-4525-B556-AB18D65A05E2}" srcId="{BEAF2F53-53A4-4607-B44B-EF9F34F7C17D}" destId="{6F43C189-E128-48C0-9895-48F94B4FC511}" srcOrd="3" destOrd="0" parTransId="{9D7289A3-72B7-4633-9615-C4D335195621}" sibTransId="{C6A170BC-43C9-4847-A421-9F95C3CC30E3}"/>
    <dgm:cxn modelId="{A2857BB9-9A11-4470-B51A-42387C502C22}" type="presOf" srcId="{421088C9-22B4-41DA-B8BC-FB713C312DB2}" destId="{4CEF447D-499D-4C67-BADB-AF8B4FAA6D08}" srcOrd="0" destOrd="0" presId="urn:microsoft.com/office/officeart/2005/8/layout/cycle2"/>
    <dgm:cxn modelId="{84124D38-1EB9-4986-9558-9E026653C83A}" type="presOf" srcId="{47EC82C9-2125-4BA4-97D6-1B772557D5AF}" destId="{EECA4604-D833-44BD-A273-E305FD339FC0}" srcOrd="0" destOrd="0" presId="urn:microsoft.com/office/officeart/2005/8/layout/cycle2"/>
    <dgm:cxn modelId="{82274A4F-AF13-4B28-92E9-F079A132ED6B}" srcId="{BEAF2F53-53A4-4607-B44B-EF9F34F7C17D}" destId="{364D2AD7-2897-4B9A-B273-2F5FBFCF196E}" srcOrd="2" destOrd="0" parTransId="{719160F6-AECA-47E2-BADD-C3D8D8B567EB}" sibTransId="{8F9270A4-69C9-4B15-8C0C-86DE95F18CD5}"/>
    <dgm:cxn modelId="{DBBBBBD2-00DE-402C-9BCB-5AFABBA2DFFC}" srcId="{BEAF2F53-53A4-4607-B44B-EF9F34F7C17D}" destId="{2EAAD2F2-3856-4D62-932E-EB79B09C093C}" srcOrd="4" destOrd="0" parTransId="{FE6E9C11-D53E-45E8-8ABB-08943DB11CF8}" sibTransId="{A64213FF-3301-46F0-8040-27EF1B38702D}"/>
    <dgm:cxn modelId="{31235F87-150C-476D-887B-C17ED33AF774}" type="presOf" srcId="{8F9270A4-69C9-4B15-8C0C-86DE95F18CD5}" destId="{186CD1D1-9CBE-4DFF-9046-3DE9829DAB39}" srcOrd="0" destOrd="0" presId="urn:microsoft.com/office/officeart/2005/8/layout/cycle2"/>
    <dgm:cxn modelId="{BBA6F4EF-4500-4773-B0A9-BF230433EFF0}" type="presOf" srcId="{8F9270A4-69C9-4B15-8C0C-86DE95F18CD5}" destId="{54C12AFF-9867-4F90-AAF7-20032BE8EC00}" srcOrd="1" destOrd="0" presId="urn:microsoft.com/office/officeart/2005/8/layout/cycle2"/>
    <dgm:cxn modelId="{6D73AD17-EBBC-48C4-B86B-12EC2622A86F}" type="presOf" srcId="{2EAAD2F2-3856-4D62-932E-EB79B09C093C}" destId="{80F79155-46B3-4951-8242-FE254E4C6D1D}" srcOrd="0" destOrd="0" presId="urn:microsoft.com/office/officeart/2005/8/layout/cycle2"/>
    <dgm:cxn modelId="{0480B283-33D9-4CBD-9234-8F47F15A0E86}" type="presOf" srcId="{EE0E3BC6-1008-4067-B3E8-AA8642260A4B}" destId="{1A4474B9-A370-41BE-9457-3A6E28909DCB}" srcOrd="0" destOrd="0" presId="urn:microsoft.com/office/officeart/2005/8/layout/cycle2"/>
    <dgm:cxn modelId="{A4A2377F-4A3A-4FA2-B1B6-C23E6C73EFCC}" type="presOf" srcId="{AC7FB1B0-7802-4B64-8D54-506AEE95B133}" destId="{FAA54E3D-C320-4B60-94B3-BF687FC8FB1C}" srcOrd="0" destOrd="0" presId="urn:microsoft.com/office/officeart/2005/8/layout/cycle2"/>
    <dgm:cxn modelId="{24F310CF-80F0-472B-9EE5-0C6BE0DB8838}" type="presOf" srcId="{6F43C189-E128-48C0-9895-48F94B4FC511}" destId="{2E9ACFB2-86C6-4B4A-B0B1-BE998144C5A0}" srcOrd="0" destOrd="0" presId="urn:microsoft.com/office/officeart/2005/8/layout/cycle2"/>
    <dgm:cxn modelId="{4587655B-66F4-4BAA-93D6-C5C33DBC1BC3}" type="presParOf" srcId="{1B8D735A-88BD-4EF1-80C7-BF9ACC290F28}" destId="{4CEF447D-499D-4C67-BADB-AF8B4FAA6D08}" srcOrd="0" destOrd="0" presId="urn:microsoft.com/office/officeart/2005/8/layout/cycle2"/>
    <dgm:cxn modelId="{DE145F05-2FEF-43BE-A961-EC29075E8AE8}" type="presParOf" srcId="{1B8D735A-88BD-4EF1-80C7-BF9ACC290F28}" destId="{EECA4604-D833-44BD-A273-E305FD339FC0}" srcOrd="1" destOrd="0" presId="urn:microsoft.com/office/officeart/2005/8/layout/cycle2"/>
    <dgm:cxn modelId="{B23D0928-8976-491D-BD7C-929F1913DA0B}" type="presParOf" srcId="{EECA4604-D833-44BD-A273-E305FD339FC0}" destId="{30C53BA3-A695-4714-ABD6-4050A9B30FB8}" srcOrd="0" destOrd="0" presId="urn:microsoft.com/office/officeart/2005/8/layout/cycle2"/>
    <dgm:cxn modelId="{81E5EC05-2A97-48CF-9C40-EB3012104967}" type="presParOf" srcId="{1B8D735A-88BD-4EF1-80C7-BF9ACC290F28}" destId="{FAA54E3D-C320-4B60-94B3-BF687FC8FB1C}" srcOrd="2" destOrd="0" presId="urn:microsoft.com/office/officeart/2005/8/layout/cycle2"/>
    <dgm:cxn modelId="{81DC4DA4-1B4D-4D2D-803A-6D9EE4E728CB}" type="presParOf" srcId="{1B8D735A-88BD-4EF1-80C7-BF9ACC290F28}" destId="{1A4474B9-A370-41BE-9457-3A6E28909DCB}" srcOrd="3" destOrd="0" presId="urn:microsoft.com/office/officeart/2005/8/layout/cycle2"/>
    <dgm:cxn modelId="{B4D3B449-A42E-4CE9-B535-7B1445A2C9FE}" type="presParOf" srcId="{1A4474B9-A370-41BE-9457-3A6E28909DCB}" destId="{8A107534-C208-4C46-ABB7-9C0C635B42CE}" srcOrd="0" destOrd="0" presId="urn:microsoft.com/office/officeart/2005/8/layout/cycle2"/>
    <dgm:cxn modelId="{0F06741B-2511-40B6-A77A-7B630A02F0CD}" type="presParOf" srcId="{1B8D735A-88BD-4EF1-80C7-BF9ACC290F28}" destId="{791F2088-E785-4880-B7A7-CEB1EE429D9C}" srcOrd="4" destOrd="0" presId="urn:microsoft.com/office/officeart/2005/8/layout/cycle2"/>
    <dgm:cxn modelId="{851FE040-7932-474B-87C3-DD8E06C50743}" type="presParOf" srcId="{1B8D735A-88BD-4EF1-80C7-BF9ACC290F28}" destId="{186CD1D1-9CBE-4DFF-9046-3DE9829DAB39}" srcOrd="5" destOrd="0" presId="urn:microsoft.com/office/officeart/2005/8/layout/cycle2"/>
    <dgm:cxn modelId="{E6307DFB-F08F-43C2-B1A3-D02EE6E2B7F1}" type="presParOf" srcId="{186CD1D1-9CBE-4DFF-9046-3DE9829DAB39}" destId="{54C12AFF-9867-4F90-AAF7-20032BE8EC00}" srcOrd="0" destOrd="0" presId="urn:microsoft.com/office/officeart/2005/8/layout/cycle2"/>
    <dgm:cxn modelId="{0C4CE8DF-5B5C-4B14-8832-7D3E07341893}" type="presParOf" srcId="{1B8D735A-88BD-4EF1-80C7-BF9ACC290F28}" destId="{2E9ACFB2-86C6-4B4A-B0B1-BE998144C5A0}" srcOrd="6" destOrd="0" presId="urn:microsoft.com/office/officeart/2005/8/layout/cycle2"/>
    <dgm:cxn modelId="{0648C503-D652-4B0B-9684-F8222378073D}" type="presParOf" srcId="{1B8D735A-88BD-4EF1-80C7-BF9ACC290F28}" destId="{6EEE4AC7-8657-422F-82DF-110316C064F0}" srcOrd="7" destOrd="0" presId="urn:microsoft.com/office/officeart/2005/8/layout/cycle2"/>
    <dgm:cxn modelId="{621C9CBE-21B8-467F-A41B-16CA486089D0}" type="presParOf" srcId="{6EEE4AC7-8657-422F-82DF-110316C064F0}" destId="{62AC12B8-56E2-4B0C-8E80-4F7CB2BAEB87}" srcOrd="0" destOrd="0" presId="urn:microsoft.com/office/officeart/2005/8/layout/cycle2"/>
    <dgm:cxn modelId="{F9479A35-2589-4988-A0A7-FA61E13C818C}" type="presParOf" srcId="{1B8D735A-88BD-4EF1-80C7-BF9ACC290F28}" destId="{80F79155-46B3-4951-8242-FE254E4C6D1D}" srcOrd="8" destOrd="0" presId="urn:microsoft.com/office/officeart/2005/8/layout/cycle2"/>
    <dgm:cxn modelId="{0A6891AC-D9A7-4275-94C6-66B8094ED0F0}" type="presParOf" srcId="{1B8D735A-88BD-4EF1-80C7-BF9ACC290F28}" destId="{63A94CF1-5DA3-4899-8548-CFBAC08FC502}" srcOrd="9" destOrd="0" presId="urn:microsoft.com/office/officeart/2005/8/layout/cycle2"/>
    <dgm:cxn modelId="{CCBBD531-E18B-412A-B2F7-C9BF172077AC}" type="presParOf" srcId="{63A94CF1-5DA3-4899-8548-CFBAC08FC502}" destId="{0B98AA79-13E9-4872-9865-9F688CB6BDE6}" srcOrd="0" destOrd="0" presId="urn:microsoft.com/office/officeart/2005/8/layout/cycle2"/>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EF447D-499D-4C67-BADB-AF8B4FAA6D08}">
      <dsp:nvSpPr>
        <dsp:cNvPr id="0" name=""/>
        <dsp:cNvSpPr/>
      </dsp:nvSpPr>
      <dsp:spPr>
        <a:xfrm>
          <a:off x="2190143" y="1"/>
          <a:ext cx="1268144" cy="1268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solidFill>
                <a:srgbClr val="FF66CC"/>
              </a:solidFill>
            </a:rPr>
            <a:t>Identify</a:t>
          </a:r>
          <a:endParaRPr lang="fr-FR" sz="1400" b="1" kern="1200" dirty="0" smtClean="0">
            <a:solidFill>
              <a:srgbClr val="FF66CC"/>
            </a:solidFill>
          </a:endParaRPr>
        </a:p>
        <a:p>
          <a:pPr lvl="0" algn="ctr" defTabSz="622300">
            <a:lnSpc>
              <a:spcPct val="90000"/>
            </a:lnSpc>
            <a:spcBef>
              <a:spcPct val="0"/>
            </a:spcBef>
            <a:spcAft>
              <a:spcPct val="35000"/>
            </a:spcAft>
          </a:pPr>
          <a:r>
            <a:rPr lang="en-US" sz="1400" b="1" kern="1200" dirty="0" smtClean="0">
              <a:solidFill>
                <a:srgbClr val="FF66CC"/>
              </a:solidFill>
            </a:rPr>
            <a:t>information needs and resources</a:t>
          </a:r>
          <a:endParaRPr lang="en-US" sz="1400" b="1" kern="1200" dirty="0">
            <a:solidFill>
              <a:srgbClr val="FF66CC"/>
            </a:solidFill>
          </a:endParaRPr>
        </a:p>
      </dsp:txBody>
      <dsp:txXfrm>
        <a:off x="2375858" y="185716"/>
        <a:ext cx="896714" cy="896714"/>
      </dsp:txXfrm>
    </dsp:sp>
    <dsp:sp modelId="{EECA4604-D833-44BD-A273-E305FD339FC0}">
      <dsp:nvSpPr>
        <dsp:cNvPr id="0" name=""/>
        <dsp:cNvSpPr/>
      </dsp:nvSpPr>
      <dsp:spPr>
        <a:xfrm rot="2092585">
          <a:off x="3422625" y="945893"/>
          <a:ext cx="311989" cy="42799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3431031" y="1004733"/>
        <a:ext cx="218392" cy="256798"/>
      </dsp:txXfrm>
    </dsp:sp>
    <dsp:sp modelId="{FAA54E3D-C320-4B60-94B3-BF687FC8FB1C}">
      <dsp:nvSpPr>
        <dsp:cNvPr id="0" name=""/>
        <dsp:cNvSpPr/>
      </dsp:nvSpPr>
      <dsp:spPr>
        <a:xfrm>
          <a:off x="3713441" y="1061737"/>
          <a:ext cx="1268144" cy="1268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kern="1200" dirty="0" smtClean="0">
              <a:solidFill>
                <a:schemeClr val="tx2">
                  <a:lumMod val="20000"/>
                  <a:lumOff val="80000"/>
                </a:schemeClr>
              </a:solidFill>
            </a:rPr>
            <a:t>Collect data</a:t>
          </a:r>
          <a:endParaRPr lang="en-US" sz="1700" b="1" kern="1200" dirty="0">
            <a:solidFill>
              <a:schemeClr val="tx2">
                <a:lumMod val="20000"/>
                <a:lumOff val="80000"/>
              </a:schemeClr>
            </a:solidFill>
          </a:endParaRPr>
        </a:p>
      </dsp:txBody>
      <dsp:txXfrm>
        <a:off x="3899156" y="1247452"/>
        <a:ext cx="896714" cy="896714"/>
      </dsp:txXfrm>
    </dsp:sp>
    <dsp:sp modelId="{1A4474B9-A370-41BE-9457-3A6E28909DCB}">
      <dsp:nvSpPr>
        <dsp:cNvPr id="0" name=""/>
        <dsp:cNvSpPr/>
      </dsp:nvSpPr>
      <dsp:spPr>
        <a:xfrm rot="6476805">
          <a:off x="3862869" y="2407070"/>
          <a:ext cx="369918" cy="42799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3935454" y="2439882"/>
        <a:ext cx="258943" cy="256798"/>
      </dsp:txXfrm>
    </dsp:sp>
    <dsp:sp modelId="{791F2088-E785-4880-B7A7-CEB1EE429D9C}">
      <dsp:nvSpPr>
        <dsp:cNvPr id="0" name=""/>
        <dsp:cNvSpPr/>
      </dsp:nvSpPr>
      <dsp:spPr>
        <a:xfrm>
          <a:off x="3107619" y="2932177"/>
          <a:ext cx="1268144" cy="1268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kern="1200" dirty="0" err="1" smtClean="0">
              <a:solidFill>
                <a:srgbClr val="FF0000"/>
              </a:solidFill>
            </a:rPr>
            <a:t>Analyse</a:t>
          </a:r>
          <a:r>
            <a:rPr lang="en-US" sz="1700" b="1" kern="1200" dirty="0" smtClean="0">
              <a:solidFill>
                <a:srgbClr val="FF0000"/>
              </a:solidFill>
            </a:rPr>
            <a:t> data</a:t>
          </a:r>
          <a:endParaRPr lang="en-US" sz="1700" b="1" kern="1200" dirty="0">
            <a:solidFill>
              <a:srgbClr val="FF0000"/>
            </a:solidFill>
          </a:endParaRPr>
        </a:p>
      </dsp:txBody>
      <dsp:txXfrm>
        <a:off x="3293334" y="3117892"/>
        <a:ext cx="896714" cy="896714"/>
      </dsp:txXfrm>
    </dsp:sp>
    <dsp:sp modelId="{186CD1D1-9CBE-4DFF-9046-3DE9829DAB39}">
      <dsp:nvSpPr>
        <dsp:cNvPr id="0" name=""/>
        <dsp:cNvSpPr/>
      </dsp:nvSpPr>
      <dsp:spPr>
        <a:xfrm rot="10863423">
          <a:off x="2613278" y="3334653"/>
          <a:ext cx="349449" cy="42799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2718104" y="3421220"/>
        <a:ext cx="244614" cy="256798"/>
      </dsp:txXfrm>
    </dsp:sp>
    <dsp:sp modelId="{2E9ACFB2-86C6-4B4A-B0B1-BE998144C5A0}">
      <dsp:nvSpPr>
        <dsp:cNvPr id="0" name=""/>
        <dsp:cNvSpPr/>
      </dsp:nvSpPr>
      <dsp:spPr>
        <a:xfrm>
          <a:off x="1259135" y="2897344"/>
          <a:ext cx="1189456" cy="1268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solidFill>
                <a:srgbClr val="FFC000"/>
              </a:solidFill>
            </a:rPr>
            <a:t>Report conclusions</a:t>
          </a:r>
          <a:endParaRPr lang="en-US" sz="1800" b="1" kern="1200" dirty="0">
            <a:solidFill>
              <a:srgbClr val="FFC000"/>
            </a:solidFill>
          </a:endParaRPr>
        </a:p>
      </dsp:txBody>
      <dsp:txXfrm>
        <a:off x="1433327" y="3083059"/>
        <a:ext cx="841072" cy="896714"/>
      </dsp:txXfrm>
    </dsp:sp>
    <dsp:sp modelId="{6EEE4AC7-8657-422F-82DF-110316C064F0}">
      <dsp:nvSpPr>
        <dsp:cNvPr id="0" name=""/>
        <dsp:cNvSpPr/>
      </dsp:nvSpPr>
      <dsp:spPr>
        <a:xfrm rot="15071933">
          <a:off x="1392902" y="2440188"/>
          <a:ext cx="324616" cy="42799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10800000">
        <a:off x="1457287" y="2571882"/>
        <a:ext cx="227231" cy="256798"/>
      </dsp:txXfrm>
    </dsp:sp>
    <dsp:sp modelId="{80F79155-46B3-4951-8242-FE254E4C6D1D}">
      <dsp:nvSpPr>
        <dsp:cNvPr id="0" name=""/>
        <dsp:cNvSpPr/>
      </dsp:nvSpPr>
      <dsp:spPr>
        <a:xfrm>
          <a:off x="615129" y="1121277"/>
          <a:ext cx="1268144" cy="1268144"/>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a:lnSpc>
              <a:spcPct val="90000"/>
            </a:lnSpc>
            <a:spcBef>
              <a:spcPct val="0"/>
            </a:spcBef>
            <a:spcAft>
              <a:spcPct val="35000"/>
            </a:spcAft>
          </a:pPr>
          <a:r>
            <a:rPr lang="en-US" sz="1700" b="1" kern="1200" dirty="0" smtClean="0">
              <a:solidFill>
                <a:srgbClr val="66FF33"/>
              </a:solidFill>
            </a:rPr>
            <a:t>Design/</a:t>
          </a:r>
          <a:endParaRPr lang="fr-FR" sz="1700" b="1" kern="1200" dirty="0" smtClean="0">
            <a:solidFill>
              <a:srgbClr val="66FF33"/>
            </a:solidFill>
          </a:endParaRPr>
        </a:p>
        <a:p>
          <a:pPr lvl="0" algn="ctr" defTabSz="755650">
            <a:lnSpc>
              <a:spcPct val="90000"/>
            </a:lnSpc>
            <a:spcBef>
              <a:spcPct val="0"/>
            </a:spcBef>
            <a:spcAft>
              <a:spcPct val="35000"/>
            </a:spcAft>
          </a:pPr>
          <a:r>
            <a:rPr lang="en-US" sz="1700" b="1" kern="1200" dirty="0" smtClean="0">
              <a:solidFill>
                <a:srgbClr val="66FF33"/>
              </a:solidFill>
            </a:rPr>
            <a:t>modify response</a:t>
          </a:r>
          <a:endParaRPr lang="en-US" sz="1700" b="1" kern="1200" dirty="0">
            <a:solidFill>
              <a:srgbClr val="66FF33"/>
            </a:solidFill>
          </a:endParaRPr>
        </a:p>
      </dsp:txBody>
      <dsp:txXfrm>
        <a:off x="800844" y="1306992"/>
        <a:ext cx="896714" cy="896714"/>
      </dsp:txXfrm>
    </dsp:sp>
    <dsp:sp modelId="{63A94CF1-5DA3-4899-8548-CFBAC08FC502}">
      <dsp:nvSpPr>
        <dsp:cNvPr id="0" name=""/>
        <dsp:cNvSpPr/>
      </dsp:nvSpPr>
      <dsp:spPr>
        <a:xfrm rot="19473143">
          <a:off x="1852294" y="986499"/>
          <a:ext cx="352570" cy="42799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a:off x="1862097" y="1102770"/>
        <a:ext cx="246799" cy="256798"/>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02/11/2022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1.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hyperlink" Target="#_bookmark23"/><Relationship Id="rId4" Type="http://schemas.openxmlformats.org/officeDocument/2006/relationships/image" Target="../media/image9.emf"/><Relationship Id="rId9" Type="http://schemas.openxmlformats.org/officeDocument/2006/relationships/image" Target="../media/image14.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image" Target="../media/image18.png"/><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image" Target="../media/image16.png"/><Relationship Id="rId5" Type="http://schemas.openxmlformats.org/officeDocument/2006/relationships/image" Target="../media/image10.emf"/><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9.emf"/><Relationship Id="rId9" Type="http://schemas.openxmlformats.org/officeDocument/2006/relationships/image" Target="../media/image14.png"/><Relationship Id="rId1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8" Type="http://schemas.openxmlformats.org/officeDocument/2006/relationships/image" Target="../media/image13.emf"/><Relationship Id="rId13" Type="http://schemas.openxmlformats.org/officeDocument/2006/relationships/diagramColors" Target="../diagrams/colors1.xml"/><Relationship Id="rId3" Type="http://schemas.openxmlformats.org/officeDocument/2006/relationships/image" Target="../media/image8.emf"/><Relationship Id="rId7" Type="http://schemas.openxmlformats.org/officeDocument/2006/relationships/image" Target="../media/image12.emf"/><Relationship Id="rId12" Type="http://schemas.openxmlformats.org/officeDocument/2006/relationships/diagramQuickStyle" Target="../diagrams/quickStyle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11" Type="http://schemas.openxmlformats.org/officeDocument/2006/relationships/diagramLayout" Target="../diagrams/layout1.xml"/><Relationship Id="rId5" Type="http://schemas.openxmlformats.org/officeDocument/2006/relationships/image" Target="../media/image10.emf"/><Relationship Id="rId10" Type="http://schemas.openxmlformats.org/officeDocument/2006/relationships/diagramData" Target="../diagrams/data1.xml"/><Relationship Id="rId4" Type="http://schemas.openxmlformats.org/officeDocument/2006/relationships/image" Target="../media/image9.emf"/><Relationship Id="rId9" Type="http://schemas.openxmlformats.org/officeDocument/2006/relationships/image" Target="../media/image14.png"/><Relationship Id="rId14" Type="http://schemas.microsoft.com/office/2007/relationships/diagramDrawing" Target="../diagrams/drawing1.xml"/></Relationships>
</file>

<file path=ppt/slides/_rels/slide4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4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575228"/>
            <a:ext cx="4904559" cy="1384995"/>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05</a:t>
            </a:r>
            <a:r>
              <a:rPr lang="fr-FR" altLang="en-US" sz="2800" dirty="0" smtClean="0">
                <a:solidFill>
                  <a:schemeClr val="bg1"/>
                </a:solidFill>
                <a:latin typeface="Tajawal Medium" panose="00000600000000000000" pitchFamily="2" charset="-78"/>
                <a:cs typeface="Tajawal Medium" panose="00000600000000000000" pitchFamily="2" charset="-78"/>
              </a:rPr>
              <a:t>: </a:t>
            </a:r>
            <a:r>
              <a:rPr lang="fr-FR" altLang="en-US" sz="2800" dirty="0" err="1"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Monitoring:Methods</a:t>
            </a:r>
            <a:r>
              <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 </a:t>
            </a:r>
          </a:p>
          <a:p>
            <a:pPr algn="ctr"/>
            <a:r>
              <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And </a:t>
            </a:r>
            <a:r>
              <a:rPr lang="fr-FR" altLang="en-US" sz="2800" dirty="0" err="1"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results</a:t>
            </a:r>
            <a:r>
              <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rPr>
              <a:t> (part 2)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5" name="Espace réservé du pied de page 14"/>
          <p:cNvSpPr>
            <a:spLocks noGrp="1"/>
          </p:cNvSpPr>
          <p:nvPr>
            <p:ph type="ftr" sz="quarter" idx="11"/>
          </p:nvPr>
        </p:nvSpPr>
        <p:spPr/>
        <p:txBody>
          <a:bodyPr/>
          <a:lstStyle/>
          <a:p>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0" name="Zone de texte 11"/>
          <p:cNvSpPr txBox="1"/>
          <p:nvPr/>
        </p:nvSpPr>
        <p:spPr>
          <a:xfrm>
            <a:off x="1263112" y="384810"/>
            <a:ext cx="6328166"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3083668" y="2740513"/>
            <a:ext cx="3099348" cy="190821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chemeClr val="tx1"/>
              </a:solidFill>
              <a:effectLst/>
              <a:latin typeface="+mn-lt"/>
            </a:endParaRPr>
          </a:p>
          <a:p>
            <a:pPr marL="0" marR="0" lvl="0" indent="0" algn="ctr" defTabSz="914400" rtl="0" eaLnBrk="0" fontAlgn="base" latinLnBrk="0" hangingPunct="0">
              <a:lnSpc>
                <a:spcPct val="100000"/>
              </a:lnSpc>
              <a:spcBef>
                <a:spcPct val="0"/>
              </a:spcBef>
              <a:spcAft>
                <a:spcPct val="0"/>
              </a:spcAft>
              <a:buClrTx/>
              <a:buSzTx/>
              <a:buFontTx/>
              <a:buNone/>
              <a:tabLst/>
            </a:pPr>
            <a:r>
              <a:rPr lang="fr-FR" altLang="fr-FR" b="1" dirty="0" smtClean="0">
                <a:latin typeface="+mn-lt"/>
              </a:rPr>
              <a:t>« </a:t>
            </a:r>
            <a:r>
              <a:rPr kumimoji="0" lang="fr-FR" altLang="fr-FR" b="1" i="0" u="none" strike="noStrike" cap="none" normalizeH="0" baseline="0" dirty="0" err="1" smtClean="0">
                <a:ln>
                  <a:noFill/>
                </a:ln>
                <a:solidFill>
                  <a:schemeClr val="tx1"/>
                </a:solidFill>
                <a:effectLst/>
                <a:latin typeface="+mn-lt"/>
              </a:rPr>
              <a:t>Being</a:t>
            </a:r>
            <a:r>
              <a:rPr kumimoji="0" lang="fr-FR" altLang="fr-FR" b="1" i="0" u="none" strike="noStrike" cap="none" normalizeH="0" baseline="0" dirty="0" smtClean="0">
                <a:ln>
                  <a:noFill/>
                </a:ln>
                <a:solidFill>
                  <a:schemeClr val="tx1"/>
                </a:solidFill>
                <a:effectLst/>
                <a:latin typeface="+mn-lt"/>
              </a:rPr>
              <a:t> a Project Manager </a:t>
            </a:r>
            <a:r>
              <a:rPr kumimoji="0" lang="fr-FR" altLang="fr-FR" b="1" i="0" u="none" strike="noStrike" cap="none" normalizeH="0" baseline="0" dirty="0" err="1" smtClean="0">
                <a:ln>
                  <a:noFill/>
                </a:ln>
                <a:solidFill>
                  <a:schemeClr val="tx1"/>
                </a:solidFill>
                <a:effectLst/>
                <a:latin typeface="+mn-lt"/>
              </a:rPr>
              <a:t>is</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like</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being</a:t>
            </a:r>
            <a:r>
              <a:rPr kumimoji="0" lang="fr-FR" altLang="fr-FR" b="1" i="0" u="none" strike="noStrike" cap="none" normalizeH="0" baseline="0" dirty="0" smtClean="0">
                <a:ln>
                  <a:noFill/>
                </a:ln>
                <a:solidFill>
                  <a:schemeClr val="tx1"/>
                </a:solidFill>
                <a:effectLst/>
                <a:latin typeface="+mn-lt"/>
              </a:rPr>
              <a:t> an </a:t>
            </a:r>
            <a:r>
              <a:rPr kumimoji="0" lang="fr-FR" altLang="fr-FR" b="1" i="0" u="none" strike="noStrike" cap="none" normalizeH="0" baseline="0" dirty="0" err="1" smtClean="0">
                <a:ln>
                  <a:noFill/>
                </a:ln>
                <a:solidFill>
                  <a:schemeClr val="tx1"/>
                </a:solidFill>
                <a:effectLst/>
                <a:latin typeface="+mn-lt"/>
              </a:rPr>
              <a:t>artist</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you</a:t>
            </a:r>
            <a:r>
              <a:rPr kumimoji="0" lang="fr-FR" altLang="fr-FR" b="1" i="0" u="none" strike="noStrike" cap="none" normalizeH="0" baseline="0" dirty="0" smtClean="0">
                <a:ln>
                  <a:noFill/>
                </a:ln>
                <a:solidFill>
                  <a:schemeClr val="tx1"/>
                </a:solidFill>
                <a:effectLst/>
                <a:latin typeface="+mn-lt"/>
              </a:rPr>
              <a:t> have the </a:t>
            </a:r>
            <a:r>
              <a:rPr kumimoji="0" lang="fr-FR" altLang="fr-FR" b="1" i="0" u="none" strike="noStrike" cap="none" normalizeH="0" baseline="0" dirty="0" err="1" smtClean="0">
                <a:ln>
                  <a:noFill/>
                </a:ln>
                <a:solidFill>
                  <a:schemeClr val="tx1"/>
                </a:solidFill>
                <a:effectLst/>
                <a:latin typeface="+mn-lt"/>
              </a:rPr>
              <a:t>different</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colored</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process</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streams</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combining</a:t>
            </a:r>
            <a:r>
              <a:rPr kumimoji="0" lang="fr-FR" altLang="fr-FR" b="1" i="0" u="none" strike="noStrike" cap="none" normalizeH="0" baseline="0" dirty="0" smtClean="0">
                <a:ln>
                  <a:noFill/>
                </a:ln>
                <a:solidFill>
                  <a:schemeClr val="tx1"/>
                </a:solidFill>
                <a:effectLst/>
                <a:latin typeface="+mn-lt"/>
              </a:rPr>
              <a:t> </a:t>
            </a:r>
            <a:r>
              <a:rPr kumimoji="0" lang="fr-FR" altLang="fr-FR" b="1" i="0" u="none" strike="noStrike" cap="none" normalizeH="0" baseline="0" dirty="0" err="1" smtClean="0">
                <a:ln>
                  <a:noFill/>
                </a:ln>
                <a:solidFill>
                  <a:schemeClr val="tx1"/>
                </a:solidFill>
                <a:effectLst/>
                <a:latin typeface="+mn-lt"/>
              </a:rPr>
              <a:t>into</a:t>
            </a:r>
            <a:r>
              <a:rPr kumimoji="0" lang="fr-FR" altLang="fr-FR" b="1" i="0" u="none" strike="noStrike" cap="none" normalizeH="0" baseline="0" dirty="0" smtClean="0">
                <a:ln>
                  <a:noFill/>
                </a:ln>
                <a:solidFill>
                  <a:schemeClr val="tx1"/>
                </a:solidFill>
                <a:effectLst/>
                <a:latin typeface="+mn-lt"/>
              </a:rPr>
              <a:t> a </a:t>
            </a:r>
            <a:r>
              <a:rPr kumimoji="0" lang="fr-FR" altLang="fr-FR" b="1" i="0" u="none" strike="noStrike" cap="none" normalizeH="0" baseline="0" dirty="0" err="1" smtClean="0">
                <a:ln>
                  <a:noFill/>
                </a:ln>
                <a:solidFill>
                  <a:schemeClr val="tx1"/>
                </a:solidFill>
                <a:effectLst/>
                <a:latin typeface="+mn-lt"/>
              </a:rPr>
              <a:t>work</a:t>
            </a:r>
            <a:r>
              <a:rPr kumimoji="0" lang="fr-FR" altLang="fr-FR" b="1" i="0" u="none" strike="noStrike" cap="none" normalizeH="0" baseline="0" dirty="0" smtClean="0">
                <a:ln>
                  <a:noFill/>
                </a:ln>
                <a:solidFill>
                  <a:schemeClr val="tx1"/>
                </a:solidFill>
                <a:effectLst/>
                <a:latin typeface="+mn-lt"/>
              </a:rPr>
              <a:t> of art. »</a:t>
            </a:r>
          </a:p>
          <a:p>
            <a:pPr marL="0" marR="0" lvl="0" indent="0" algn="r" defTabSz="914400" rtl="0" eaLnBrk="0" fontAlgn="base" latinLnBrk="0" hangingPunct="0">
              <a:lnSpc>
                <a:spcPct val="100000"/>
              </a:lnSpc>
              <a:spcBef>
                <a:spcPct val="0"/>
              </a:spcBef>
              <a:spcAft>
                <a:spcPct val="0"/>
              </a:spcAft>
              <a:buClrTx/>
              <a:buSzTx/>
              <a:buFontTx/>
              <a:buNone/>
              <a:tabLst/>
            </a:pPr>
            <a:r>
              <a:rPr lang="fr-FR" altLang="fr-FR" sz="1200" b="1" i="1" dirty="0" smtClean="0">
                <a:latin typeface="+mn-lt"/>
              </a:rPr>
              <a:t>Greg </a:t>
            </a:r>
            <a:r>
              <a:rPr lang="fr-FR" altLang="fr-FR" sz="1200" b="1" i="1" dirty="0" err="1" smtClean="0">
                <a:latin typeface="+mn-lt"/>
              </a:rPr>
              <a:t>Cimamarrutsi</a:t>
            </a:r>
            <a:endParaRPr kumimoji="0" lang="fr-FR" altLang="fr-FR" sz="1200" b="1" i="1" u="none" strike="noStrike" cap="none" normalizeH="0" baseline="0" dirty="0" smtClean="0">
              <a:ln>
                <a:noFill/>
              </a:ln>
              <a:solidFill>
                <a:schemeClr val="tx1"/>
              </a:solidFill>
              <a:effectLst/>
              <a:latin typeface="+mn-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13599" y="533330"/>
            <a:ext cx="300876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16" name="Zone de texte 15"/>
          <p:cNvSpPr txBox="1"/>
          <p:nvPr/>
        </p:nvSpPr>
        <p:spPr>
          <a:xfrm>
            <a:off x="174957" y="1226384"/>
            <a:ext cx="8360410" cy="4376583"/>
          </a:xfrm>
          <a:prstGeom prst="rect">
            <a:avLst/>
          </a:prstGeom>
          <a:noFill/>
          <a:ln>
            <a:noFill/>
            <a:prstDash val="lgDash"/>
          </a:ln>
        </p:spPr>
        <p:txBody>
          <a:bodyPr wrap="square" rtlCol="0">
            <a:spAutoFit/>
          </a:bodyPr>
          <a:lstStyle/>
          <a:p>
            <a:pPr marL="2540" indent="-2540" algn="ctr">
              <a:lnSpc>
                <a:spcPct val="130000"/>
              </a:lnSpc>
              <a:buClrTx/>
              <a:buSzTx/>
              <a:buFont typeface="Arial" panose="020B0604020202020204" pitchFamily="34" charset="0"/>
              <a:buNone/>
            </a:pPr>
            <a:r>
              <a:rPr lang="fr-FR" altLang="en-US" sz="2000" b="1" i="1" u="sng" dirty="0" smtClean="0">
                <a:gradFill>
                  <a:gsLst>
                    <a:gs pos="0">
                      <a:srgbClr val="007BD3"/>
                    </a:gs>
                    <a:gs pos="100000">
                      <a:srgbClr val="034373"/>
                    </a:gs>
                  </a:gsLst>
                  <a:lin scaled="0"/>
                </a:gradFill>
                <a:latin typeface="Times New Roman" panose="02020603050405020304" charset="0"/>
                <a:cs typeface="Times New Roman" panose="02020603050405020304" charset="0"/>
              </a:rPr>
              <a:t>Session </a:t>
            </a:r>
            <a:r>
              <a:rPr lang="fr-FR" altLang="en-US" sz="2000" b="1" i="1" u="sng" dirty="0" err="1" smtClean="0">
                <a:gradFill>
                  <a:gsLst>
                    <a:gs pos="0">
                      <a:srgbClr val="007BD3"/>
                    </a:gs>
                    <a:gs pos="100000">
                      <a:srgbClr val="034373"/>
                    </a:gs>
                  </a:gsLst>
                  <a:lin scaled="0"/>
                </a:gradFill>
                <a:latin typeface="Times New Roman" panose="02020603050405020304" charset="0"/>
                <a:cs typeface="Times New Roman" panose="02020603050405020304" charset="0"/>
              </a:rPr>
              <a:t>outline</a:t>
            </a:r>
            <a:endParaRPr lang="fr-FR" altLang="en-US" sz="2000" b="1" i="1" u="sng"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marL="2540" indent="-2540" algn="ctr">
              <a:lnSpc>
                <a:spcPct val="130000"/>
              </a:lnSpc>
              <a:buClrTx/>
              <a:buSzTx/>
              <a:buFont typeface="Arial" panose="020B0604020202020204" pitchFamily="34" charset="0"/>
              <a:buNone/>
            </a:pPr>
            <a:r>
              <a:rPr lang="fr-FR" altLang="en-US" sz="2400" b="1" i="1" dirty="0" smtClean="0">
                <a:gradFill>
                  <a:gsLst>
                    <a:gs pos="0">
                      <a:srgbClr val="007BD3"/>
                    </a:gs>
                    <a:gs pos="100000">
                      <a:srgbClr val="034373"/>
                    </a:gs>
                  </a:gsLst>
                  <a:lin scaled="0"/>
                </a:gradFill>
                <a:latin typeface="Times New Roman" panose="02020603050405020304" charset="0"/>
                <a:cs typeface="Times New Roman" panose="02020603050405020304" charset="0"/>
              </a:rPr>
              <a:t> </a:t>
            </a:r>
            <a:endParaRPr lang="fr-FR" altLang="en-US" sz="2400" b="1" i="1" dirty="0">
              <a:gradFill>
                <a:gsLst>
                  <a:gs pos="0">
                    <a:srgbClr val="007BD3"/>
                  </a:gs>
                  <a:gs pos="100000">
                    <a:srgbClr val="034373"/>
                  </a:gs>
                </a:gsLst>
                <a:lin scaled="0"/>
              </a:gradFill>
              <a:latin typeface="Times New Roman" panose="02020603050405020304" charset="0"/>
              <a:cs typeface="Times New Roman" panose="02020603050405020304" charset="0"/>
            </a:endParaRPr>
          </a:p>
          <a:p>
            <a:pPr algn="just">
              <a:lnSpc>
                <a:spcPct val="100000"/>
              </a:lnSpc>
              <a:buClrTx/>
              <a:buSzTx/>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a:p>
            <a:pPr marL="342900" indent="-342900" algn="just">
              <a:lnSpc>
                <a:spcPct val="100000"/>
              </a:lnSpc>
              <a:buClrTx/>
              <a:buSzTx/>
              <a:buFont typeface="Wingdings" panose="05000000000000000000" charset="0"/>
              <a:buChar char="ü"/>
            </a:pPr>
            <a:endParaRPr lang="en-US" sz="2000" b="1" dirty="0">
              <a:solidFill>
                <a:schemeClr val="tx1"/>
              </a:solidFill>
              <a:latin typeface="Times New Roman" panose="02020603050405020304" charset="0"/>
              <a:cs typeface="Times New Roman" panose="02020603050405020304" charset="0"/>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7" name="Google Shape;140;p17">
            <a:extLst>
              <a:ext uri="{FF2B5EF4-FFF2-40B4-BE49-F238E27FC236}">
                <a16:creationId xmlns:a16="http://schemas.microsoft.com/office/drawing/2014/main" id="{5325952A-6DA2-845F-ACF7-318D5A118997}"/>
              </a:ext>
            </a:extLst>
          </p:cNvPr>
          <p:cNvSpPr/>
          <p:nvPr/>
        </p:nvSpPr>
        <p:spPr>
          <a:xfrm>
            <a:off x="924992" y="1513909"/>
            <a:ext cx="1867543" cy="971744"/>
          </a:xfrm>
          <a:prstGeom prst="trapezoid">
            <a:avLst>
              <a:gd name="adj" fmla="val 7242"/>
            </a:avLst>
          </a:prstGeom>
          <a:solidFill>
            <a:schemeClr val="accent2"/>
          </a:solidFill>
          <a:ln>
            <a:noFill/>
          </a:ln>
        </p:spPr>
        <p:txBody>
          <a:bodyPr spcFirstLastPara="1" wrap="square" lIns="91425" tIns="91425" rIns="91425" bIns="91425" anchor="ctr" anchorCtr="0">
            <a:noAutofit/>
          </a:bodyPr>
          <a:lstStyle/>
          <a:p>
            <a:pPr lvl="0" algn="ctr"/>
            <a:r>
              <a:rPr lang="en-US" b="1" dirty="0"/>
              <a:t>Types of monitoring</a:t>
            </a:r>
          </a:p>
        </p:txBody>
      </p:sp>
      <p:sp>
        <p:nvSpPr>
          <p:cNvPr id="18" name="Google Shape;179;p17">
            <a:extLst>
              <a:ext uri="{FF2B5EF4-FFF2-40B4-BE49-F238E27FC236}">
                <a16:creationId xmlns:a16="http://schemas.microsoft.com/office/drawing/2014/main" id="{358DEA40-5C4A-5304-8021-2C3B2333EF94}"/>
              </a:ext>
            </a:extLst>
          </p:cNvPr>
          <p:cNvSpPr/>
          <p:nvPr/>
        </p:nvSpPr>
        <p:spPr>
          <a:xfrm>
            <a:off x="651541" y="1683902"/>
            <a:ext cx="551544"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01</a:t>
            </a:r>
            <a:endParaRPr sz="1200" b="1" dirty="0"/>
          </a:p>
        </p:txBody>
      </p:sp>
      <p:sp>
        <p:nvSpPr>
          <p:cNvPr id="19" name="Google Shape;141;p17">
            <a:extLst>
              <a:ext uri="{FF2B5EF4-FFF2-40B4-BE49-F238E27FC236}">
                <a16:creationId xmlns:a16="http://schemas.microsoft.com/office/drawing/2014/main" id="{B60ED894-1FC9-2BD5-A2CB-9CF248A3BDF8}"/>
              </a:ext>
            </a:extLst>
          </p:cNvPr>
          <p:cNvSpPr/>
          <p:nvPr/>
        </p:nvSpPr>
        <p:spPr>
          <a:xfrm>
            <a:off x="1385648" y="2722576"/>
            <a:ext cx="2225929" cy="965100"/>
          </a:xfrm>
          <a:prstGeom prst="trapezoid">
            <a:avLst>
              <a:gd name="adj" fmla="val 7242"/>
            </a:avLst>
          </a:prstGeom>
          <a:solidFill>
            <a:schemeClr val="accent3"/>
          </a:solidFill>
          <a:ln>
            <a:noFill/>
          </a:ln>
        </p:spPr>
        <p:txBody>
          <a:bodyPr spcFirstLastPara="1" wrap="square" lIns="91425" tIns="91425" rIns="91425" bIns="91425" anchor="ctr" anchorCtr="0">
            <a:noAutofit/>
          </a:bodyPr>
          <a:lstStyle/>
          <a:p>
            <a:pPr lvl="0" algn="ctr"/>
            <a:r>
              <a:rPr lang="en-US" sz="1400" b="1" dirty="0"/>
              <a:t>Remote management, monitoring and third-party monitoring</a:t>
            </a:r>
            <a:endParaRPr sz="1400" b="1" dirty="0"/>
          </a:p>
        </p:txBody>
      </p:sp>
      <p:sp>
        <p:nvSpPr>
          <p:cNvPr id="21" name="Google Shape;180;p17">
            <a:extLst>
              <a:ext uri="{FF2B5EF4-FFF2-40B4-BE49-F238E27FC236}">
                <a16:creationId xmlns:a16="http://schemas.microsoft.com/office/drawing/2014/main" id="{CD28FBFF-8E9E-5546-2385-6795759A9153}"/>
              </a:ext>
            </a:extLst>
          </p:cNvPr>
          <p:cNvSpPr/>
          <p:nvPr/>
        </p:nvSpPr>
        <p:spPr>
          <a:xfrm>
            <a:off x="1126786" y="2819934"/>
            <a:ext cx="585773" cy="63090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02</a:t>
            </a:r>
            <a:endParaRPr sz="1200" b="1" dirty="0"/>
          </a:p>
        </p:txBody>
      </p:sp>
      <p:sp>
        <p:nvSpPr>
          <p:cNvPr id="22" name="Google Shape;142;p17">
            <a:extLst>
              <a:ext uri="{FF2B5EF4-FFF2-40B4-BE49-F238E27FC236}">
                <a16:creationId xmlns:a16="http://schemas.microsoft.com/office/drawing/2014/main" id="{73202876-F40B-4B44-4767-95BDDE72CEC9}"/>
              </a:ext>
            </a:extLst>
          </p:cNvPr>
          <p:cNvSpPr/>
          <p:nvPr/>
        </p:nvSpPr>
        <p:spPr>
          <a:xfrm>
            <a:off x="1881585" y="3795135"/>
            <a:ext cx="1821900" cy="986095"/>
          </a:xfrm>
          <a:prstGeom prst="trapezoid">
            <a:avLst>
              <a:gd name="adj" fmla="val 7242"/>
            </a:avLst>
          </a:prstGeom>
          <a:solidFill>
            <a:schemeClr val="accent1"/>
          </a:solidFill>
          <a:ln>
            <a:noFill/>
          </a:ln>
        </p:spPr>
        <p:txBody>
          <a:bodyPr spcFirstLastPara="1" wrap="square" lIns="91425" tIns="91425" rIns="91425" bIns="91425" anchor="ctr" anchorCtr="0">
            <a:noAutofit/>
          </a:bodyPr>
          <a:lstStyle/>
          <a:p>
            <a:pPr algn="ctr" eaLnBrk="0" fontAlgn="base" hangingPunct="0">
              <a:spcBef>
                <a:spcPct val="0"/>
              </a:spcBef>
              <a:spcAft>
                <a:spcPct val="0"/>
              </a:spcAft>
              <a:tabLst>
                <a:tab pos="1366838" algn="l"/>
              </a:tabLst>
            </a:pPr>
            <a:r>
              <a:rPr lang="en-US" sz="1400" b="1" dirty="0"/>
              <a:t>Pulling it all together: Monitoring and evaluation plan</a:t>
            </a:r>
            <a:endParaRPr lang="fr-FR" sz="1400" b="1" dirty="0"/>
          </a:p>
        </p:txBody>
      </p:sp>
      <p:sp>
        <p:nvSpPr>
          <p:cNvPr id="24" name="Google Shape;181;p17">
            <a:extLst>
              <a:ext uri="{FF2B5EF4-FFF2-40B4-BE49-F238E27FC236}">
                <a16:creationId xmlns:a16="http://schemas.microsoft.com/office/drawing/2014/main" id="{7E9CB1B0-7D68-9E14-6A20-54C353960918}"/>
              </a:ext>
            </a:extLst>
          </p:cNvPr>
          <p:cNvSpPr/>
          <p:nvPr/>
        </p:nvSpPr>
        <p:spPr>
          <a:xfrm>
            <a:off x="1513699" y="3891437"/>
            <a:ext cx="573187" cy="626650"/>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a:solidFill>
                  <a:schemeClr val="lt1"/>
                </a:solidFill>
                <a:latin typeface="Fira Sans Extra Condensed Medium"/>
                <a:ea typeface="Fira Sans Extra Condensed Medium"/>
                <a:cs typeface="Fira Sans Extra Condensed Medium"/>
                <a:sym typeface="Fira Sans Extra Condensed Medium"/>
              </a:rPr>
              <a:t>03</a:t>
            </a:r>
            <a:endParaRPr sz="1200" b="1" dirty="0"/>
          </a:p>
        </p:txBody>
      </p:sp>
      <p:sp>
        <p:nvSpPr>
          <p:cNvPr id="26" name="Google Shape;142;p17">
            <a:extLst>
              <a:ext uri="{FF2B5EF4-FFF2-40B4-BE49-F238E27FC236}">
                <a16:creationId xmlns:a16="http://schemas.microsoft.com/office/drawing/2014/main" id="{73202876-F40B-4B44-4767-95BDDE72CEC9}"/>
              </a:ext>
            </a:extLst>
          </p:cNvPr>
          <p:cNvSpPr/>
          <p:nvPr/>
        </p:nvSpPr>
        <p:spPr>
          <a:xfrm>
            <a:off x="2092271" y="4900679"/>
            <a:ext cx="2042385" cy="1004173"/>
          </a:xfrm>
          <a:prstGeom prst="trapezoid">
            <a:avLst>
              <a:gd name="adj" fmla="val 7242"/>
            </a:avLst>
          </a:prstGeom>
          <a:solidFill>
            <a:schemeClr val="accent2">
              <a:lumMod val="75000"/>
            </a:schemeClr>
          </a:solidFill>
          <a:ln>
            <a:noFill/>
          </a:ln>
        </p:spPr>
        <p:txBody>
          <a:bodyPr spcFirstLastPara="1" wrap="square" lIns="91425" tIns="91425" rIns="91425" bIns="91425" anchor="ctr" anchorCtr="0">
            <a:noAutofit/>
          </a:bodyPr>
          <a:lstStyle/>
          <a:p>
            <a:pPr algn="ctr">
              <a:spcAft>
                <a:spcPts val="0"/>
              </a:spcAft>
            </a:pPr>
            <a:r>
              <a:rPr lang="en-US" sz="1400" b="1" dirty="0"/>
              <a:t>Reporting and learning </a:t>
            </a:r>
            <a:endParaRPr lang="fr-FR" sz="1400" b="1" dirty="0"/>
          </a:p>
        </p:txBody>
      </p:sp>
      <p:sp>
        <p:nvSpPr>
          <p:cNvPr id="27" name="Google Shape;147;p17">
            <a:extLst>
              <a:ext uri="{FF2B5EF4-FFF2-40B4-BE49-F238E27FC236}">
                <a16:creationId xmlns:a16="http://schemas.microsoft.com/office/drawing/2014/main" id="{80322594-E6FB-3E55-B632-4BDDEBE70A4E}"/>
              </a:ext>
            </a:extLst>
          </p:cNvPr>
          <p:cNvSpPr/>
          <p:nvPr/>
        </p:nvSpPr>
        <p:spPr>
          <a:xfrm rot="-5400000">
            <a:off x="3460103" y="1936646"/>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28" name="Google Shape;148;p17">
            <a:extLst>
              <a:ext uri="{FF2B5EF4-FFF2-40B4-BE49-F238E27FC236}">
                <a16:creationId xmlns:a16="http://schemas.microsoft.com/office/drawing/2014/main" id="{2D6BC583-1FBC-F0B1-BFDF-2D280FD978FE}"/>
              </a:ext>
            </a:extLst>
          </p:cNvPr>
          <p:cNvSpPr/>
          <p:nvPr/>
        </p:nvSpPr>
        <p:spPr>
          <a:xfrm rot="-5400000">
            <a:off x="3693099" y="3001588"/>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29" name="Google Shape;148;p17">
            <a:extLst>
              <a:ext uri="{FF2B5EF4-FFF2-40B4-BE49-F238E27FC236}">
                <a16:creationId xmlns:a16="http://schemas.microsoft.com/office/drawing/2014/main" id="{2D6BC583-1FBC-F0B1-BFDF-2D280FD978FE}"/>
              </a:ext>
            </a:extLst>
          </p:cNvPr>
          <p:cNvSpPr/>
          <p:nvPr/>
        </p:nvSpPr>
        <p:spPr>
          <a:xfrm rot="-5400000">
            <a:off x="4054724" y="4161374"/>
            <a:ext cx="61778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0" name="Google Shape;148;p17">
            <a:extLst>
              <a:ext uri="{FF2B5EF4-FFF2-40B4-BE49-F238E27FC236}">
                <a16:creationId xmlns:a16="http://schemas.microsoft.com/office/drawing/2014/main" id="{2D6BC583-1FBC-F0B1-BFDF-2D280FD978FE}"/>
              </a:ext>
            </a:extLst>
          </p:cNvPr>
          <p:cNvSpPr/>
          <p:nvPr/>
        </p:nvSpPr>
        <p:spPr>
          <a:xfrm rot="-5400000">
            <a:off x="4173543" y="5277253"/>
            <a:ext cx="653957"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1" name="Google Shape;153;p17">
            <a:extLst>
              <a:ext uri="{FF2B5EF4-FFF2-40B4-BE49-F238E27FC236}">
                <a16:creationId xmlns:a16="http://schemas.microsoft.com/office/drawing/2014/main" id="{9F11E712-2B7E-D36E-D6DB-6620ABC7962B}"/>
              </a:ext>
            </a:extLst>
          </p:cNvPr>
          <p:cNvSpPr/>
          <p:nvPr/>
        </p:nvSpPr>
        <p:spPr>
          <a:xfrm>
            <a:off x="4797939" y="1785171"/>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lvl="0" algn="ctr"/>
            <a:r>
              <a:rPr lang="en-US" sz="1400" b="1" dirty="0"/>
              <a:t>An overview of </a:t>
            </a:r>
            <a:r>
              <a:rPr lang="en-US" sz="1400" b="1" dirty="0" smtClean="0"/>
              <a:t>monitoring </a:t>
            </a:r>
            <a:r>
              <a:rPr lang="en-US" sz="1400" b="1" dirty="0" smtClean="0"/>
              <a:t>types</a:t>
            </a:r>
          </a:p>
          <a:p>
            <a:pPr algn="ctr"/>
            <a:r>
              <a:rPr lang="en-US" sz="1400" b="1" dirty="0">
                <a:latin typeface="Trebuchet MS" panose="020B0603020202020204" pitchFamily="34" charset="0"/>
                <a:ea typeface="Trebuchet MS" panose="020B0603020202020204" pitchFamily="34" charset="0"/>
                <a:cs typeface="Trebuchet MS" panose="020B0603020202020204" pitchFamily="34" charset="0"/>
              </a:rPr>
              <a:t> </a:t>
            </a:r>
            <a:r>
              <a:rPr lang="en-US" sz="1400" b="1" dirty="0"/>
              <a:t>Strategy- and policy-level monitoring </a:t>
            </a:r>
          </a:p>
          <a:p>
            <a:pPr lvl="0" algn="ctr"/>
            <a:endParaRPr sz="1400" b="1" dirty="0"/>
          </a:p>
        </p:txBody>
      </p:sp>
      <p:sp>
        <p:nvSpPr>
          <p:cNvPr id="32" name="Google Shape;181;p17">
            <a:extLst>
              <a:ext uri="{FF2B5EF4-FFF2-40B4-BE49-F238E27FC236}">
                <a16:creationId xmlns:a16="http://schemas.microsoft.com/office/drawing/2014/main" id="{7E9CB1B0-7D68-9E14-6A20-54C353960918}"/>
              </a:ext>
            </a:extLst>
          </p:cNvPr>
          <p:cNvSpPr/>
          <p:nvPr/>
        </p:nvSpPr>
        <p:spPr>
          <a:xfrm>
            <a:off x="1652936" y="5013732"/>
            <a:ext cx="605418" cy="641814"/>
          </a:xfrm>
          <a:prstGeom prst="trapezoid">
            <a:avLst>
              <a:gd name="adj" fmla="val 7242"/>
            </a:avLst>
          </a:prstGeom>
          <a:solidFill>
            <a:schemeClr val="accent4"/>
          </a:solidFill>
          <a:ln>
            <a:noFill/>
          </a:ln>
        </p:spPr>
        <p:txBody>
          <a:bodyPr spcFirstLastPara="1" wrap="square" lIns="91425" tIns="91425" rIns="91425" bIns="91425" anchor="ctr" anchorCtr="0">
            <a:noAutofit/>
          </a:bodyPr>
          <a:lstStyle/>
          <a:p>
            <a:pPr marL="0" lvl="0" indent="0" algn="ctr" rtl="0">
              <a:spcBef>
                <a:spcPts val="0"/>
              </a:spcBef>
              <a:spcAft>
                <a:spcPts val="0"/>
              </a:spcAft>
              <a:buClr>
                <a:schemeClr val="dk1"/>
              </a:buClr>
              <a:buSzPts val="1100"/>
              <a:buFont typeface="Arial"/>
              <a:buNone/>
            </a:pPr>
            <a:r>
              <a:rPr lang="en" sz="2000" b="1" dirty="0" smtClean="0">
                <a:solidFill>
                  <a:schemeClr val="lt1"/>
                </a:solidFill>
                <a:latin typeface="Fira Sans Extra Condensed Medium"/>
                <a:ea typeface="Fira Sans Extra Condensed Medium"/>
                <a:cs typeface="Fira Sans Extra Condensed Medium"/>
                <a:sym typeface="Fira Sans Extra Condensed Medium"/>
              </a:rPr>
              <a:t>04</a:t>
            </a:r>
            <a:endParaRPr sz="1200" b="1" dirty="0"/>
          </a:p>
        </p:txBody>
      </p:sp>
      <p:sp>
        <p:nvSpPr>
          <p:cNvPr id="33" name="Google Shape;153;p17">
            <a:extLst>
              <a:ext uri="{FF2B5EF4-FFF2-40B4-BE49-F238E27FC236}">
                <a16:creationId xmlns:a16="http://schemas.microsoft.com/office/drawing/2014/main" id="{9F11E712-2B7E-D36E-D6DB-6620ABC7962B}"/>
              </a:ext>
            </a:extLst>
          </p:cNvPr>
          <p:cNvSpPr/>
          <p:nvPr/>
        </p:nvSpPr>
        <p:spPr>
          <a:xfrm>
            <a:off x="4767901" y="2767065"/>
            <a:ext cx="3064315" cy="90636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742950" lvl="1" indent="-285750">
              <a:buFont typeface="Wingdings" panose="05000000000000000000" pitchFamily="2" charset="2"/>
              <a:buChar char="§"/>
            </a:pPr>
            <a:r>
              <a:rPr lang="en-US" sz="1400" b="1" dirty="0"/>
              <a:t>Remote </a:t>
            </a:r>
            <a:r>
              <a:rPr lang="en-US" sz="1400" b="1" dirty="0" smtClean="0"/>
              <a:t>management</a:t>
            </a:r>
          </a:p>
          <a:p>
            <a:pPr marL="742950" lvl="1" indent="-285750">
              <a:buFont typeface="Wingdings" panose="05000000000000000000" pitchFamily="2" charset="2"/>
              <a:buChar char="§"/>
            </a:pPr>
            <a:r>
              <a:rPr lang="en-US" sz="1400" b="1" dirty="0"/>
              <a:t>Remote </a:t>
            </a:r>
            <a:r>
              <a:rPr lang="en-US" sz="1400" b="1" dirty="0" smtClean="0"/>
              <a:t>monitoring</a:t>
            </a:r>
          </a:p>
          <a:p>
            <a:pPr marL="742950" lvl="1" indent="-285750">
              <a:buFont typeface="Wingdings" panose="05000000000000000000" pitchFamily="2" charset="2"/>
              <a:buChar char="§"/>
            </a:pPr>
            <a:r>
              <a:rPr lang="en-US" sz="1400" b="1" dirty="0"/>
              <a:t>third-party monitoring</a:t>
            </a:r>
            <a:endParaRPr lang="en-US" sz="1400" b="1" dirty="0"/>
          </a:p>
          <a:p>
            <a:pPr marL="742950" lvl="1" indent="-285750">
              <a:buFont typeface="Wingdings" panose="05000000000000000000" pitchFamily="2" charset="2"/>
              <a:buChar char="§"/>
            </a:pPr>
            <a:endParaRPr lang="en-US" sz="1400" b="1" dirty="0"/>
          </a:p>
        </p:txBody>
      </p:sp>
      <p:sp>
        <p:nvSpPr>
          <p:cNvPr id="34" name="Google Shape;153;p17">
            <a:extLst>
              <a:ext uri="{FF2B5EF4-FFF2-40B4-BE49-F238E27FC236}">
                <a16:creationId xmlns:a16="http://schemas.microsoft.com/office/drawing/2014/main" id="{9F11E712-2B7E-D36E-D6DB-6620ABC7962B}"/>
              </a:ext>
            </a:extLst>
          </p:cNvPr>
          <p:cNvSpPr/>
          <p:nvPr/>
        </p:nvSpPr>
        <p:spPr>
          <a:xfrm>
            <a:off x="4812223" y="3804835"/>
            <a:ext cx="2975673" cy="853828"/>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lvl="1" algn="ctr">
              <a:spcBef>
                <a:spcPts val="460"/>
              </a:spcBef>
              <a:spcAft>
                <a:spcPts val="0"/>
              </a:spcAft>
              <a:buClr>
                <a:srgbClr val="FF681E"/>
              </a:buClr>
              <a:buSzPts val="1600"/>
              <a:tabLst>
                <a:tab pos="1238250" algn="l"/>
              </a:tabLst>
            </a:pPr>
            <a:r>
              <a:rPr lang="en-US" sz="1400" b="1" dirty="0" smtClean="0"/>
              <a:t>Monitoring </a:t>
            </a:r>
            <a:r>
              <a:rPr lang="en-US" sz="1400" b="1" dirty="0"/>
              <a:t>and reporting on results</a:t>
            </a:r>
          </a:p>
        </p:txBody>
      </p:sp>
      <p:sp>
        <p:nvSpPr>
          <p:cNvPr id="35" name="Google Shape;153;p17">
            <a:extLst>
              <a:ext uri="{FF2B5EF4-FFF2-40B4-BE49-F238E27FC236}">
                <a16:creationId xmlns:a16="http://schemas.microsoft.com/office/drawing/2014/main" id="{9F11E712-2B7E-D36E-D6DB-6620ABC7962B}"/>
              </a:ext>
            </a:extLst>
          </p:cNvPr>
          <p:cNvSpPr/>
          <p:nvPr/>
        </p:nvSpPr>
        <p:spPr>
          <a:xfrm>
            <a:off x="4812223" y="4844579"/>
            <a:ext cx="2989958" cy="867600"/>
          </a:xfrm>
          <a:prstGeom prst="snip2DiagRect">
            <a:avLst>
              <a:gd name="adj1" fmla="val 0"/>
              <a:gd name="adj2" fmla="val 16667"/>
            </a:avLst>
          </a:prstGeom>
          <a:solidFill>
            <a:schemeClr val="lt2"/>
          </a:solidFill>
          <a:ln>
            <a:noFill/>
          </a:ln>
        </p:spPr>
        <p:txBody>
          <a:bodyPr spcFirstLastPara="1" wrap="square" lIns="91425" tIns="91425" rIns="91425" bIns="91425" anchor="ctr" anchorCtr="0">
            <a:noAutofit/>
          </a:bodyPr>
          <a:lstStyle/>
          <a:p>
            <a:pPr marL="285750" indent="-285750" algn="ctr" eaLnBrk="0" fontAlgn="base" hangingPunct="0">
              <a:spcBef>
                <a:spcPct val="0"/>
              </a:spcBef>
              <a:spcAft>
                <a:spcPct val="0"/>
              </a:spcAft>
              <a:buFont typeface="Arial" panose="020B0604020202020204" pitchFamily="34" charset="0"/>
              <a:buChar char="•"/>
              <a:tabLst>
                <a:tab pos="1366838" algn="l"/>
              </a:tabLst>
            </a:pPr>
            <a:r>
              <a:rPr lang="en-US" sz="1400" b="1" dirty="0"/>
              <a:t>Collecting data to ensure results-oriented reporting versus activity-based reporting</a:t>
            </a:r>
            <a:endParaRPr lang="fr-FR" sz="1400" b="1" dirty="0"/>
          </a:p>
          <a:p>
            <a:pPr marL="285750" indent="-285750" algn="ctr" eaLnBrk="0" fontAlgn="base" hangingPunct="0">
              <a:spcBef>
                <a:spcPct val="0"/>
              </a:spcBef>
              <a:spcAft>
                <a:spcPct val="0"/>
              </a:spcAft>
              <a:buFont typeface="Arial" panose="020B0604020202020204" pitchFamily="34" charset="0"/>
              <a:buChar char="•"/>
              <a:tabLst>
                <a:tab pos="1366838" algn="l"/>
              </a:tabLst>
            </a:pPr>
            <a:r>
              <a:rPr lang="en-US" sz="1400" b="1" dirty="0" smtClean="0"/>
              <a:t>Reporting </a:t>
            </a:r>
            <a:r>
              <a:rPr lang="en-US" sz="1400" b="1" dirty="0"/>
              <a:t>on results</a:t>
            </a:r>
            <a:endParaRPr lang="fr-FR" sz="1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500"/>
                                        <p:tgtEl>
                                          <p:spTgt spid="2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500"/>
                                        <p:tgtEl>
                                          <p:spTgt spid="24"/>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500"/>
                                        <p:tgtEl>
                                          <p:spTgt spid="3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fade">
                                      <p:cBhvr>
                                        <p:cTn id="49" dur="500"/>
                                        <p:tgtEl>
                                          <p:spTgt spid="3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1" grpId="0" animBg="1"/>
      <p:bldP spid="22" grpId="0" animBg="1"/>
      <p:bldP spid="24"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01478" y="1093220"/>
            <a:ext cx="8340542" cy="5478423"/>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457200" lvl="0" indent="-457200" algn="ctr">
              <a:buFont typeface="+mj-lt"/>
              <a:buAutoNum type="arabicPeriod"/>
            </a:pPr>
            <a:r>
              <a:rPr lang="en-US" sz="2400" b="1" dirty="0">
                <a:solidFill>
                  <a:srgbClr val="0070C0"/>
                </a:solidFill>
                <a:latin typeface="Times New Roman" panose="02020603050405020304" pitchFamily="18" charset="0"/>
                <a:cs typeface="Times New Roman" panose="02020603050405020304" pitchFamily="18" charset="0"/>
              </a:rPr>
              <a:t>An overview of Monitoring types</a:t>
            </a:r>
          </a:p>
          <a:p>
            <a:pPr lvl="0" algn="ctr"/>
            <a:endParaRPr lang="en-US" b="1" dirty="0" smtClean="0"/>
          </a:p>
          <a:p>
            <a:pPr lvl="0"/>
            <a:endParaRPr lang="en-US" b="1" dirty="0" smtClean="0"/>
          </a:p>
          <a:p>
            <a:pPr lvl="0"/>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smtClean="0"/>
          </a:p>
        </p:txBody>
      </p:sp>
      <p:graphicFrame>
        <p:nvGraphicFramePr>
          <p:cNvPr id="33" name="Table 32"/>
          <p:cNvGraphicFramePr>
            <a:graphicFrameLocks noGrp="1"/>
          </p:cNvGraphicFramePr>
          <p:nvPr>
            <p:extLst>
              <p:ext uri="{D42A27DB-BD31-4B8C-83A1-F6EECF244321}">
                <p14:modId xmlns:p14="http://schemas.microsoft.com/office/powerpoint/2010/main" val="4032807333"/>
              </p:ext>
            </p:extLst>
          </p:nvPr>
        </p:nvGraphicFramePr>
        <p:xfrm>
          <a:off x="912894" y="2139450"/>
          <a:ext cx="7011904" cy="3916514"/>
        </p:xfrm>
        <a:graphic>
          <a:graphicData uri="http://schemas.openxmlformats.org/drawingml/2006/table">
            <a:tbl>
              <a:tblPr firstRow="1" firstCol="1" bandRow="1">
                <a:tableStyleId>{5C22544A-7EE6-4342-B048-85BDC9FD1C3A}</a:tableStyleId>
              </a:tblPr>
              <a:tblGrid>
                <a:gridCol w="3594237">
                  <a:extLst>
                    <a:ext uri="{9D8B030D-6E8A-4147-A177-3AD203B41FA5}">
                      <a16:colId xmlns:a16="http://schemas.microsoft.com/office/drawing/2014/main" val="3749875796"/>
                    </a:ext>
                  </a:extLst>
                </a:gridCol>
                <a:gridCol w="3417667">
                  <a:extLst>
                    <a:ext uri="{9D8B030D-6E8A-4147-A177-3AD203B41FA5}">
                      <a16:colId xmlns:a16="http://schemas.microsoft.com/office/drawing/2014/main" val="1945981366"/>
                    </a:ext>
                  </a:extLst>
                </a:gridCol>
              </a:tblGrid>
              <a:tr h="1630514">
                <a:tc>
                  <a:txBody>
                    <a:bodyPr/>
                    <a:lstStyle/>
                    <a:p>
                      <a:pPr algn="ctr">
                        <a:spcBef>
                          <a:spcPts val="25"/>
                        </a:spcBef>
                        <a:spcAft>
                          <a:spcPts val="0"/>
                        </a:spcAft>
                      </a:pPr>
                      <a:r>
                        <a:rPr lang="en-US" sz="1200" dirty="0">
                          <a:effectLst/>
                        </a:rPr>
                        <a:t> </a:t>
                      </a:r>
                      <a:endParaRPr lang="fr-FR" sz="1200" dirty="0">
                        <a:effectLst/>
                      </a:endParaRPr>
                    </a:p>
                    <a:p>
                      <a:pPr marL="341630" marR="332740" algn="ctr">
                        <a:spcAft>
                          <a:spcPts val="0"/>
                        </a:spcAft>
                      </a:pPr>
                      <a:r>
                        <a:rPr lang="en-US" sz="2400" dirty="0">
                          <a:solidFill>
                            <a:srgbClr val="FFFF00"/>
                          </a:solidFill>
                          <a:effectLst/>
                        </a:rPr>
                        <a:t>Activities</a:t>
                      </a:r>
                      <a:endParaRPr lang="fr-FR" sz="2400" dirty="0">
                        <a:solidFill>
                          <a:srgbClr val="FFFF00"/>
                        </a:solidFill>
                        <a:effectLst/>
                      </a:endParaRPr>
                    </a:p>
                    <a:p>
                      <a:pPr marL="341630" marR="330835" algn="ctr">
                        <a:lnSpc>
                          <a:spcPct val="102000"/>
                        </a:lnSpc>
                        <a:spcBef>
                          <a:spcPts val="40"/>
                        </a:spcBef>
                        <a:spcAft>
                          <a:spcPts val="0"/>
                        </a:spcAft>
                      </a:pPr>
                      <a:r>
                        <a:rPr lang="en-US" sz="2000" spc="-5" dirty="0">
                          <a:solidFill>
                            <a:schemeClr val="tx1"/>
                          </a:solidFill>
                          <a:effectLst/>
                        </a:rPr>
                        <a:t>Key monitoring tool:</a:t>
                      </a:r>
                      <a:r>
                        <a:rPr lang="en-US" sz="2000" spc="-260" dirty="0">
                          <a:solidFill>
                            <a:schemeClr val="tx1"/>
                          </a:solidFill>
                          <a:effectLst/>
                        </a:rPr>
                        <a:t> </a:t>
                      </a:r>
                      <a:r>
                        <a:rPr lang="en-US" sz="2000" dirty="0">
                          <a:effectLst/>
                        </a:rPr>
                        <a:t>Detailed</a:t>
                      </a:r>
                      <a:r>
                        <a:rPr lang="en-US" sz="2000" spc="-5" dirty="0">
                          <a:effectLst/>
                        </a:rPr>
                        <a:t> </a:t>
                      </a:r>
                      <a:r>
                        <a:rPr lang="en-US" sz="2000" dirty="0" err="1">
                          <a:effectLst/>
                        </a:rPr>
                        <a:t>workplan</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493395" marR="501015" algn="ctr">
                        <a:spcBef>
                          <a:spcPts val="760"/>
                        </a:spcBef>
                        <a:spcAft>
                          <a:spcPts val="0"/>
                        </a:spcAft>
                      </a:pPr>
                      <a:r>
                        <a:rPr lang="en-US" sz="2800" dirty="0">
                          <a:solidFill>
                            <a:srgbClr val="66FF33"/>
                          </a:solidFill>
                          <a:effectLst/>
                        </a:rPr>
                        <a:t>Results</a:t>
                      </a:r>
                      <a:endParaRPr lang="fr-FR" sz="2800" dirty="0">
                        <a:solidFill>
                          <a:srgbClr val="66FF33"/>
                        </a:solidFill>
                        <a:effectLst/>
                      </a:endParaRPr>
                    </a:p>
                    <a:p>
                      <a:pPr marL="493395" marR="501650" algn="ctr">
                        <a:lnSpc>
                          <a:spcPct val="102000"/>
                        </a:lnSpc>
                        <a:spcBef>
                          <a:spcPts val="40"/>
                        </a:spcBef>
                        <a:spcAft>
                          <a:spcPts val="0"/>
                        </a:spcAft>
                      </a:pPr>
                      <a:r>
                        <a:rPr lang="en-US" sz="2000" b="1" kern="1200" spc="-5" dirty="0">
                          <a:solidFill>
                            <a:schemeClr val="tx1"/>
                          </a:solidFill>
                          <a:effectLst/>
                          <a:latin typeface="+mn-lt"/>
                          <a:ea typeface="+mn-ea"/>
                          <a:cs typeface="+mn-cs"/>
                        </a:rPr>
                        <a:t>Key design tools</a:t>
                      </a:r>
                      <a:r>
                        <a:rPr lang="en-US" sz="2000" b="1" kern="1200" spc="-5" dirty="0" smtClean="0">
                          <a:solidFill>
                            <a:schemeClr val="tx1"/>
                          </a:solidFill>
                          <a:effectLst/>
                          <a:latin typeface="+mn-lt"/>
                          <a:ea typeface="+mn-ea"/>
                          <a:cs typeface="+mn-cs"/>
                        </a:rPr>
                        <a:t>:</a:t>
                      </a:r>
                    </a:p>
                    <a:p>
                      <a:pPr marL="493395" marR="501650" algn="ctr">
                        <a:lnSpc>
                          <a:spcPct val="102000"/>
                        </a:lnSpc>
                        <a:spcBef>
                          <a:spcPts val="40"/>
                        </a:spcBef>
                        <a:spcAft>
                          <a:spcPts val="0"/>
                        </a:spcAft>
                      </a:pPr>
                      <a:r>
                        <a:rPr lang="en-US" sz="2000" b="1" kern="1200" spc="-5" dirty="0" smtClean="0">
                          <a:solidFill>
                            <a:schemeClr val="tx1"/>
                          </a:solidFill>
                          <a:effectLst/>
                          <a:latin typeface="+mn-lt"/>
                          <a:ea typeface="+mn-ea"/>
                          <a:cs typeface="+mn-cs"/>
                        </a:rPr>
                        <a:t> </a:t>
                      </a:r>
                      <a:r>
                        <a:rPr lang="en-US" sz="2000" spc="-140" dirty="0" err="1">
                          <a:effectLst/>
                        </a:rPr>
                        <a:t>T</a:t>
                      </a:r>
                      <a:r>
                        <a:rPr lang="en-US" sz="2000" dirty="0" err="1">
                          <a:effectLst/>
                        </a:rPr>
                        <a:t>o</a:t>
                      </a:r>
                      <a:r>
                        <a:rPr lang="en-US" sz="2000" spc="30" dirty="0" err="1">
                          <a:effectLst/>
                        </a:rPr>
                        <a:t>C</a:t>
                      </a:r>
                      <a:r>
                        <a:rPr lang="en-US" sz="2000" dirty="0">
                          <a:effectLst/>
                        </a:rPr>
                        <a:t>,</a:t>
                      </a:r>
                      <a:r>
                        <a:rPr lang="en-US" sz="2000" spc="-25" dirty="0">
                          <a:effectLst/>
                        </a:rPr>
                        <a:t> </a:t>
                      </a:r>
                      <a:r>
                        <a:rPr lang="en-US" sz="2000" spc="-20" dirty="0">
                          <a:effectLst/>
                        </a:rPr>
                        <a:t>R</a:t>
                      </a:r>
                      <a:r>
                        <a:rPr lang="en-US" sz="2000" dirty="0">
                          <a:effectLst/>
                        </a:rPr>
                        <a:t>esul</a:t>
                      </a:r>
                      <a:r>
                        <a:rPr lang="en-US" sz="2000" spc="10" dirty="0">
                          <a:effectLst/>
                        </a:rPr>
                        <a:t>t</a:t>
                      </a:r>
                      <a:r>
                        <a:rPr lang="en-US" sz="2000" dirty="0">
                          <a:effectLst/>
                        </a:rPr>
                        <a:t>s</a:t>
                      </a:r>
                      <a:r>
                        <a:rPr lang="en-US" sz="2000" spc="-25" dirty="0">
                          <a:effectLst/>
                        </a:rPr>
                        <a:t> </a:t>
                      </a:r>
                      <a:r>
                        <a:rPr lang="en-US" sz="2000" spc="-15" dirty="0">
                          <a:effectLst/>
                        </a:rPr>
                        <a:t>Matrix</a:t>
                      </a:r>
                      <a:endParaRPr lang="fr-FR" sz="2000" dirty="0">
                        <a:effectLst/>
                      </a:endParaRPr>
                    </a:p>
                    <a:p>
                      <a:pPr marL="329565" marR="337185" algn="ctr">
                        <a:spcBef>
                          <a:spcPts val="5"/>
                        </a:spcBef>
                        <a:spcAft>
                          <a:spcPts val="0"/>
                        </a:spcAft>
                      </a:pPr>
                      <a:r>
                        <a:rPr lang="en-US" sz="2000" dirty="0">
                          <a:effectLst/>
                        </a:rPr>
                        <a:t>Key</a:t>
                      </a:r>
                      <a:r>
                        <a:rPr lang="en-US" sz="2000" spc="15" dirty="0">
                          <a:effectLst/>
                        </a:rPr>
                        <a:t> </a:t>
                      </a:r>
                      <a:r>
                        <a:rPr lang="en-US" sz="2000" dirty="0">
                          <a:effectLst/>
                        </a:rPr>
                        <a:t>monitoring</a:t>
                      </a:r>
                      <a:r>
                        <a:rPr lang="en-US" sz="2000" spc="20" dirty="0">
                          <a:effectLst/>
                        </a:rPr>
                        <a:t> </a:t>
                      </a:r>
                      <a:r>
                        <a:rPr lang="en-US" sz="2000" dirty="0">
                          <a:effectLst/>
                        </a:rPr>
                        <a:t>tool:</a:t>
                      </a:r>
                      <a:r>
                        <a:rPr lang="en-US" sz="2000" spc="20" dirty="0">
                          <a:effectLst/>
                        </a:rPr>
                        <a:t> </a:t>
                      </a:r>
                      <a:r>
                        <a:rPr lang="en-US" sz="2000" dirty="0">
                          <a:effectLst/>
                        </a:rPr>
                        <a:t>RMF</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530334812"/>
                  </a:ext>
                </a:extLst>
              </a:tr>
              <a:tr h="1942215">
                <a:tc>
                  <a:txBody>
                    <a:bodyPr/>
                    <a:lstStyle/>
                    <a:p>
                      <a:pPr marL="341630" marR="332740" algn="ctr">
                        <a:spcBef>
                          <a:spcPts val="115"/>
                        </a:spcBef>
                        <a:spcAft>
                          <a:spcPts val="0"/>
                        </a:spcAft>
                      </a:pPr>
                      <a:r>
                        <a:rPr lang="en-US" sz="2400" spc="-5" dirty="0">
                          <a:solidFill>
                            <a:srgbClr val="FF0000"/>
                          </a:solidFill>
                          <a:effectLst/>
                        </a:rPr>
                        <a:t>Budget</a:t>
                      </a:r>
                      <a:r>
                        <a:rPr lang="en-US" sz="2400" spc="-55" dirty="0">
                          <a:solidFill>
                            <a:srgbClr val="FF0000"/>
                          </a:solidFill>
                          <a:effectLst/>
                        </a:rPr>
                        <a:t> </a:t>
                      </a:r>
                      <a:r>
                        <a:rPr lang="en-US" sz="2400" dirty="0">
                          <a:solidFill>
                            <a:srgbClr val="FF0000"/>
                          </a:solidFill>
                          <a:effectLst/>
                        </a:rPr>
                        <a:t>and</a:t>
                      </a:r>
                      <a:r>
                        <a:rPr lang="en-US" sz="2400" spc="-50" dirty="0">
                          <a:solidFill>
                            <a:srgbClr val="FF0000"/>
                          </a:solidFill>
                          <a:effectLst/>
                        </a:rPr>
                        <a:t> </a:t>
                      </a:r>
                      <a:r>
                        <a:rPr lang="en-US" sz="2400" dirty="0">
                          <a:solidFill>
                            <a:srgbClr val="FF0000"/>
                          </a:solidFill>
                          <a:effectLst/>
                        </a:rPr>
                        <a:t>expenditures</a:t>
                      </a:r>
                      <a:endParaRPr lang="fr-FR" sz="2400" dirty="0">
                        <a:solidFill>
                          <a:srgbClr val="FF0000"/>
                        </a:solidFill>
                        <a:effectLst/>
                      </a:endParaRPr>
                    </a:p>
                    <a:p>
                      <a:pPr marL="218440" marR="207010" indent="-635" algn="ctr">
                        <a:lnSpc>
                          <a:spcPct val="102000"/>
                        </a:lnSpc>
                        <a:spcBef>
                          <a:spcPts val="35"/>
                        </a:spcBef>
                        <a:spcAft>
                          <a:spcPts val="0"/>
                        </a:spcAft>
                      </a:pPr>
                      <a:r>
                        <a:rPr lang="en-US" sz="2000" b="1" kern="1200" spc="-5" dirty="0">
                          <a:solidFill>
                            <a:schemeClr val="tx1"/>
                          </a:solidFill>
                          <a:effectLst/>
                          <a:latin typeface="+mn-lt"/>
                          <a:ea typeface="+mn-ea"/>
                          <a:cs typeface="+mn-cs"/>
                        </a:rPr>
                        <a:t>Key monitoring tool</a:t>
                      </a:r>
                      <a:r>
                        <a:rPr lang="en-US" sz="2000" b="1" kern="1200" spc="-5" dirty="0" smtClean="0">
                          <a:solidFill>
                            <a:schemeClr val="tx1"/>
                          </a:solidFill>
                          <a:effectLst/>
                          <a:latin typeface="+mn-lt"/>
                          <a:ea typeface="+mn-ea"/>
                          <a:cs typeface="+mn-cs"/>
                        </a:rPr>
                        <a:t>:</a:t>
                      </a:r>
                    </a:p>
                    <a:p>
                      <a:pPr marL="218440" marR="207010" indent="-635" algn="ctr">
                        <a:lnSpc>
                          <a:spcPct val="102000"/>
                        </a:lnSpc>
                        <a:spcBef>
                          <a:spcPts val="35"/>
                        </a:spcBef>
                        <a:spcAft>
                          <a:spcPts val="0"/>
                        </a:spcAft>
                      </a:pPr>
                      <a:r>
                        <a:rPr lang="en-US" sz="2000" b="1" kern="1200" spc="-5" dirty="0" smtClean="0">
                          <a:solidFill>
                            <a:schemeClr val="tx1"/>
                          </a:solidFill>
                          <a:effectLst/>
                          <a:latin typeface="+mn-lt"/>
                          <a:ea typeface="+mn-ea"/>
                          <a:cs typeface="+mn-cs"/>
                        </a:rPr>
                        <a:t> </a:t>
                      </a:r>
                      <a:r>
                        <a:rPr lang="en-US" sz="2000" dirty="0">
                          <a:effectLst/>
                        </a:rPr>
                        <a:t>Process</a:t>
                      </a:r>
                      <a:r>
                        <a:rPr lang="en-US" sz="2000" spc="5" dirty="0">
                          <a:effectLst/>
                        </a:rPr>
                        <a:t> </a:t>
                      </a:r>
                      <a:r>
                        <a:rPr lang="en-US" sz="2000" spc="-5" dirty="0">
                          <a:effectLst/>
                        </a:rPr>
                        <a:t>and</a:t>
                      </a:r>
                      <a:r>
                        <a:rPr lang="en-US" sz="2000" spc="-40" dirty="0">
                          <a:effectLst/>
                        </a:rPr>
                        <a:t> </a:t>
                      </a:r>
                      <a:r>
                        <a:rPr lang="en-US" sz="2000" spc="-5" dirty="0">
                          <a:effectLst/>
                        </a:rPr>
                        <a:t>Resource</a:t>
                      </a:r>
                      <a:r>
                        <a:rPr lang="en-US" sz="2000" spc="-35" dirty="0">
                          <a:effectLst/>
                        </a:rPr>
                        <a:t> </a:t>
                      </a:r>
                      <a:r>
                        <a:rPr lang="en-US" sz="2000" spc="-5" dirty="0">
                          <a:effectLst/>
                        </a:rPr>
                        <a:t>Integrated</a:t>
                      </a:r>
                      <a:r>
                        <a:rPr lang="en-US" sz="2000" spc="-40" dirty="0">
                          <a:effectLst/>
                        </a:rPr>
                        <a:t> </a:t>
                      </a:r>
                      <a:r>
                        <a:rPr lang="en-US" sz="2000" spc="-5" dirty="0">
                          <a:effectLst/>
                        </a:rPr>
                        <a:t>Systems</a:t>
                      </a:r>
                      <a:endParaRPr lang="fr-FR" sz="2000" dirty="0">
                        <a:effectLst/>
                      </a:endParaRPr>
                    </a:p>
                    <a:p>
                      <a:pPr marL="85725" marR="74930" algn="ctr">
                        <a:lnSpc>
                          <a:spcPct val="102000"/>
                        </a:lnSpc>
                        <a:spcBef>
                          <a:spcPts val="10"/>
                        </a:spcBef>
                        <a:spcAft>
                          <a:spcPts val="0"/>
                        </a:spcAft>
                      </a:pPr>
                      <a:r>
                        <a:rPr lang="en-US" sz="2000" spc="-5" dirty="0">
                          <a:effectLst/>
                        </a:rPr>
                        <a:t>Management</a:t>
                      </a:r>
                      <a:r>
                        <a:rPr lang="en-US" sz="2000" spc="-35" dirty="0">
                          <a:effectLst/>
                        </a:rPr>
                        <a:t> </a:t>
                      </a:r>
                      <a:r>
                        <a:rPr lang="en-US" sz="2000" dirty="0">
                          <a:effectLst/>
                        </a:rPr>
                        <a:t>(PRISM)</a:t>
                      </a:r>
                      <a:r>
                        <a:rPr lang="en-US" sz="2000" spc="-30" dirty="0">
                          <a:effectLst/>
                        </a:rPr>
                        <a:t> </a:t>
                      </a:r>
                      <a:r>
                        <a:rPr lang="en-US" sz="2000" dirty="0">
                          <a:effectLst/>
                        </a:rPr>
                        <a:t>financial</a:t>
                      </a:r>
                      <a:r>
                        <a:rPr lang="en-US" sz="2000" spc="-35" dirty="0">
                          <a:effectLst/>
                        </a:rPr>
                        <a:t> </a:t>
                      </a:r>
                      <a:r>
                        <a:rPr lang="en-US" sz="2000" dirty="0">
                          <a:effectLst/>
                        </a:rPr>
                        <a:t>reports</a:t>
                      </a:r>
                      <a:r>
                        <a:rPr lang="en-US" sz="2000" spc="-255" dirty="0">
                          <a:effectLst/>
                        </a:rPr>
                        <a:t> </a:t>
                      </a:r>
                      <a:r>
                        <a:rPr lang="en-US" sz="2000" dirty="0">
                          <a:effectLst/>
                        </a:rPr>
                        <a:t>and</a:t>
                      </a:r>
                      <a:r>
                        <a:rPr lang="en-US" sz="2000" spc="-40" dirty="0">
                          <a:effectLst/>
                        </a:rPr>
                        <a:t> </a:t>
                      </a:r>
                      <a:r>
                        <a:rPr lang="en-US" sz="2000" dirty="0">
                          <a:effectLst/>
                        </a:rPr>
                        <a:t>PRIMA</a:t>
                      </a:r>
                      <a:r>
                        <a:rPr lang="en-US" sz="2000" spc="-40" dirty="0">
                          <a:effectLst/>
                        </a:rPr>
                        <a:t> </a:t>
                      </a:r>
                      <a:r>
                        <a:rPr lang="en-US" sz="2000" dirty="0">
                          <a:effectLst/>
                        </a:rPr>
                        <a:t>for</a:t>
                      </a:r>
                      <a:r>
                        <a:rPr lang="en-US" sz="2000" spc="-40" dirty="0">
                          <a:effectLst/>
                        </a:rPr>
                        <a:t> </a:t>
                      </a:r>
                      <a:r>
                        <a:rPr lang="en-US" sz="2000" dirty="0">
                          <a:effectLst/>
                        </a:rPr>
                        <a:t>All</a:t>
                      </a:r>
                      <a:endParaRPr lang="fr-FR" sz="20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algn="ctr">
                        <a:spcBef>
                          <a:spcPts val="35"/>
                        </a:spcBef>
                        <a:spcAft>
                          <a:spcPts val="0"/>
                        </a:spcAft>
                      </a:pPr>
                      <a:r>
                        <a:rPr lang="en-US" sz="1200" dirty="0">
                          <a:effectLst/>
                        </a:rPr>
                        <a:t> </a:t>
                      </a:r>
                      <a:endParaRPr lang="fr-FR" sz="1200" dirty="0">
                        <a:effectLst/>
                      </a:endParaRPr>
                    </a:p>
                    <a:p>
                      <a:pPr marL="493395" marR="501015" algn="ctr">
                        <a:spcAft>
                          <a:spcPts val="0"/>
                        </a:spcAft>
                      </a:pPr>
                      <a:r>
                        <a:rPr lang="en-US" sz="2800" b="1" dirty="0">
                          <a:solidFill>
                            <a:srgbClr val="FFC000"/>
                          </a:solidFill>
                          <a:effectLst/>
                        </a:rPr>
                        <a:t>Risks</a:t>
                      </a:r>
                      <a:endParaRPr lang="fr-FR" sz="2800" b="1" dirty="0">
                        <a:solidFill>
                          <a:srgbClr val="FFC000"/>
                        </a:solidFill>
                        <a:effectLst/>
                      </a:endParaRPr>
                    </a:p>
                    <a:p>
                      <a:pPr marL="429260" marR="437515" algn="ctr">
                        <a:lnSpc>
                          <a:spcPct val="102000"/>
                        </a:lnSpc>
                        <a:spcBef>
                          <a:spcPts val="40"/>
                        </a:spcBef>
                        <a:spcAft>
                          <a:spcPts val="0"/>
                        </a:spcAft>
                      </a:pPr>
                      <a:r>
                        <a:rPr lang="en-US" sz="2000" b="1" kern="1200" spc="-5" dirty="0">
                          <a:solidFill>
                            <a:schemeClr val="tx1"/>
                          </a:solidFill>
                          <a:effectLst/>
                          <a:latin typeface="+mn-lt"/>
                          <a:ea typeface="+mn-ea"/>
                          <a:cs typeface="+mn-cs"/>
                        </a:rPr>
                        <a:t>Key monitoring tool: </a:t>
                      </a:r>
                      <a:endParaRPr lang="en-US" sz="2000" b="1" kern="1200" spc="-5" dirty="0" smtClean="0">
                        <a:solidFill>
                          <a:schemeClr val="tx1"/>
                        </a:solidFill>
                        <a:effectLst/>
                        <a:latin typeface="+mn-lt"/>
                        <a:ea typeface="+mn-ea"/>
                        <a:cs typeface="+mn-cs"/>
                      </a:endParaRPr>
                    </a:p>
                    <a:p>
                      <a:pPr marL="429260" marR="437515" algn="ctr">
                        <a:lnSpc>
                          <a:spcPct val="102000"/>
                        </a:lnSpc>
                        <a:spcBef>
                          <a:spcPts val="40"/>
                        </a:spcBef>
                        <a:spcAft>
                          <a:spcPts val="0"/>
                        </a:spcAft>
                      </a:pPr>
                      <a:endParaRPr lang="en-US" sz="2000" b="1" kern="1200" spc="-5" dirty="0" smtClean="0">
                        <a:solidFill>
                          <a:schemeClr val="tx1"/>
                        </a:solidFill>
                        <a:effectLst/>
                        <a:latin typeface="+mn-lt"/>
                        <a:ea typeface="+mn-ea"/>
                        <a:cs typeface="+mn-cs"/>
                      </a:endParaRPr>
                    </a:p>
                    <a:p>
                      <a:pPr marL="429260" marR="437515" algn="ctr">
                        <a:lnSpc>
                          <a:spcPct val="102000"/>
                        </a:lnSpc>
                        <a:spcBef>
                          <a:spcPts val="40"/>
                        </a:spcBef>
                        <a:spcAft>
                          <a:spcPts val="0"/>
                        </a:spcAft>
                      </a:pPr>
                      <a:r>
                        <a:rPr lang="en-US" sz="2000" b="1" kern="1200" dirty="0" smtClean="0">
                          <a:solidFill>
                            <a:srgbClr val="0070C0"/>
                          </a:solidFill>
                          <a:effectLst/>
                          <a:latin typeface="+mn-lt"/>
                          <a:ea typeface="+mn-ea"/>
                          <a:cs typeface="+mn-cs"/>
                        </a:rPr>
                        <a:t>Risk </a:t>
                      </a:r>
                      <a:r>
                        <a:rPr lang="en-US" sz="2000" b="1" kern="1200" dirty="0">
                          <a:solidFill>
                            <a:srgbClr val="0070C0"/>
                          </a:solidFill>
                          <a:effectLst/>
                          <a:latin typeface="+mn-lt"/>
                          <a:ea typeface="+mn-ea"/>
                          <a:cs typeface="+mn-cs"/>
                        </a:rPr>
                        <a:t>Management Plan</a:t>
                      </a:r>
                      <a:endParaRPr lang="fr-FR" sz="2000" b="1" kern="1200" dirty="0">
                        <a:solidFill>
                          <a:srgbClr val="0070C0"/>
                        </a:solidFill>
                        <a:effectLst/>
                        <a:latin typeface="+mn-lt"/>
                        <a:ea typeface="+mn-ea"/>
                        <a:cs typeface="+mn-cs"/>
                      </a:endParaRPr>
                    </a:p>
                  </a:txBody>
                  <a:tcPr marL="0" marR="0" marT="0" marB="0"/>
                </a:tc>
                <a:extLst>
                  <a:ext uri="{0D108BD9-81ED-4DB2-BD59-A6C34878D82A}">
                    <a16:rowId xmlns:a16="http://schemas.microsoft.com/office/drawing/2014/main" val="4165194071"/>
                  </a:ext>
                </a:extLst>
              </a:tr>
            </a:tbl>
          </a:graphicData>
        </a:graphic>
      </p:graphicFrame>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03775" y="533330"/>
            <a:ext cx="3018591" cy="5907194"/>
          </a:xfrm>
          <a:prstGeom prst="rect">
            <a:avLst/>
          </a:prstGeom>
        </p:spPr>
      </p:pic>
      <p:pic>
        <p:nvPicPr>
          <p:cNvPr id="11" name="Picture 5"/>
          <p:cNvPicPr>
            <a:picLocks noChangeAspect="1"/>
          </p:cNvPicPr>
          <p:nvPr/>
        </p:nvPicPr>
        <p:blipFill>
          <a:blip r:embed="rId7"/>
          <a:stretch>
            <a:fillRect/>
          </a:stretch>
        </p:blipFill>
        <p:spPr>
          <a:xfrm>
            <a:off x="0" y="-274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13" name="Group 12"/>
          <p:cNvGrpSpPr>
            <a:grpSpLocks/>
          </p:cNvGrpSpPr>
          <p:nvPr/>
        </p:nvGrpSpPr>
        <p:grpSpPr bwMode="auto">
          <a:xfrm>
            <a:off x="557733" y="2684552"/>
            <a:ext cx="542925" cy="545668"/>
            <a:chOff x="902" y="911"/>
            <a:chExt cx="854" cy="854"/>
          </a:xfrm>
        </p:grpSpPr>
        <p:sp>
          <p:nvSpPr>
            <p:cNvPr id="14" name="Freeform 15"/>
            <p:cNvSpPr>
              <a:spLocks/>
            </p:cNvSpPr>
            <p:nvPr/>
          </p:nvSpPr>
          <p:spPr bwMode="auto">
            <a:xfrm>
              <a:off x="912" y="921"/>
              <a:ext cx="834" cy="834"/>
            </a:xfrm>
            <a:custGeom>
              <a:avLst/>
              <a:gdLst>
                <a:gd name="T0" fmla="+- 0 1329 912"/>
                <a:gd name="T1" fmla="*/ T0 w 834"/>
                <a:gd name="T2" fmla="+- 0 921 921"/>
                <a:gd name="T3" fmla="*/ 921 h 834"/>
                <a:gd name="T4" fmla="+- 0 1254 912"/>
                <a:gd name="T5" fmla="*/ T4 w 834"/>
                <a:gd name="T6" fmla="+- 0 928 921"/>
                <a:gd name="T7" fmla="*/ 928 h 834"/>
                <a:gd name="T8" fmla="+- 0 1184 912"/>
                <a:gd name="T9" fmla="*/ T8 w 834"/>
                <a:gd name="T10" fmla="+- 0 947 921"/>
                <a:gd name="T11" fmla="*/ 947 h 834"/>
                <a:gd name="T12" fmla="+- 0 1119 912"/>
                <a:gd name="T13" fmla="*/ T12 w 834"/>
                <a:gd name="T14" fmla="+- 0 978 921"/>
                <a:gd name="T15" fmla="*/ 978 h 834"/>
                <a:gd name="T16" fmla="+- 0 1060 912"/>
                <a:gd name="T17" fmla="*/ T16 w 834"/>
                <a:gd name="T18" fmla="+- 0 1019 921"/>
                <a:gd name="T19" fmla="*/ 1019 h 834"/>
                <a:gd name="T20" fmla="+- 0 1010 912"/>
                <a:gd name="T21" fmla="*/ T20 w 834"/>
                <a:gd name="T22" fmla="+- 0 1069 921"/>
                <a:gd name="T23" fmla="*/ 1069 h 834"/>
                <a:gd name="T24" fmla="+- 0 969 912"/>
                <a:gd name="T25" fmla="*/ T24 w 834"/>
                <a:gd name="T26" fmla="+- 0 1128 921"/>
                <a:gd name="T27" fmla="*/ 1128 h 834"/>
                <a:gd name="T28" fmla="+- 0 938 912"/>
                <a:gd name="T29" fmla="*/ T28 w 834"/>
                <a:gd name="T30" fmla="+- 0 1193 921"/>
                <a:gd name="T31" fmla="*/ 1193 h 834"/>
                <a:gd name="T32" fmla="+- 0 919 912"/>
                <a:gd name="T33" fmla="*/ T32 w 834"/>
                <a:gd name="T34" fmla="+- 0 1263 921"/>
                <a:gd name="T35" fmla="*/ 1263 h 834"/>
                <a:gd name="T36" fmla="+- 0 912 912"/>
                <a:gd name="T37" fmla="*/ T36 w 834"/>
                <a:gd name="T38" fmla="+- 0 1338 921"/>
                <a:gd name="T39" fmla="*/ 1338 h 834"/>
                <a:gd name="T40" fmla="+- 0 919 912"/>
                <a:gd name="T41" fmla="*/ T40 w 834"/>
                <a:gd name="T42" fmla="+- 0 1413 921"/>
                <a:gd name="T43" fmla="*/ 1413 h 834"/>
                <a:gd name="T44" fmla="+- 0 938 912"/>
                <a:gd name="T45" fmla="*/ T44 w 834"/>
                <a:gd name="T46" fmla="+- 0 1484 921"/>
                <a:gd name="T47" fmla="*/ 1484 h 834"/>
                <a:gd name="T48" fmla="+- 0 969 912"/>
                <a:gd name="T49" fmla="*/ T48 w 834"/>
                <a:gd name="T50" fmla="+- 0 1549 921"/>
                <a:gd name="T51" fmla="*/ 1549 h 834"/>
                <a:gd name="T52" fmla="+- 0 1010 912"/>
                <a:gd name="T53" fmla="*/ T52 w 834"/>
                <a:gd name="T54" fmla="+- 0 1607 921"/>
                <a:gd name="T55" fmla="*/ 1607 h 834"/>
                <a:gd name="T56" fmla="+- 0 1060 912"/>
                <a:gd name="T57" fmla="*/ T56 w 834"/>
                <a:gd name="T58" fmla="+- 0 1657 921"/>
                <a:gd name="T59" fmla="*/ 1657 h 834"/>
                <a:gd name="T60" fmla="+- 0 1119 912"/>
                <a:gd name="T61" fmla="*/ T60 w 834"/>
                <a:gd name="T62" fmla="+- 0 1698 921"/>
                <a:gd name="T63" fmla="*/ 1698 h 834"/>
                <a:gd name="T64" fmla="+- 0 1184 912"/>
                <a:gd name="T65" fmla="*/ T64 w 834"/>
                <a:gd name="T66" fmla="+- 0 1729 921"/>
                <a:gd name="T67" fmla="*/ 1729 h 834"/>
                <a:gd name="T68" fmla="+- 0 1254 912"/>
                <a:gd name="T69" fmla="*/ T68 w 834"/>
                <a:gd name="T70" fmla="+- 0 1748 921"/>
                <a:gd name="T71" fmla="*/ 1748 h 834"/>
                <a:gd name="T72" fmla="+- 0 1329 912"/>
                <a:gd name="T73" fmla="*/ T72 w 834"/>
                <a:gd name="T74" fmla="+- 0 1755 921"/>
                <a:gd name="T75" fmla="*/ 1755 h 834"/>
                <a:gd name="T76" fmla="+- 0 1404 912"/>
                <a:gd name="T77" fmla="*/ T76 w 834"/>
                <a:gd name="T78" fmla="+- 0 1748 921"/>
                <a:gd name="T79" fmla="*/ 1748 h 834"/>
                <a:gd name="T80" fmla="+- 0 1475 912"/>
                <a:gd name="T81" fmla="*/ T80 w 834"/>
                <a:gd name="T82" fmla="+- 0 1729 921"/>
                <a:gd name="T83" fmla="*/ 1729 h 834"/>
                <a:gd name="T84" fmla="+- 0 1540 912"/>
                <a:gd name="T85" fmla="*/ T84 w 834"/>
                <a:gd name="T86" fmla="+- 0 1698 921"/>
                <a:gd name="T87" fmla="*/ 1698 h 834"/>
                <a:gd name="T88" fmla="+- 0 1598 912"/>
                <a:gd name="T89" fmla="*/ T88 w 834"/>
                <a:gd name="T90" fmla="+- 0 1657 921"/>
                <a:gd name="T91" fmla="*/ 1657 h 834"/>
                <a:gd name="T92" fmla="+- 0 1648 912"/>
                <a:gd name="T93" fmla="*/ T92 w 834"/>
                <a:gd name="T94" fmla="+- 0 1607 921"/>
                <a:gd name="T95" fmla="*/ 1607 h 834"/>
                <a:gd name="T96" fmla="+- 0 1689 912"/>
                <a:gd name="T97" fmla="*/ T96 w 834"/>
                <a:gd name="T98" fmla="+- 0 1549 921"/>
                <a:gd name="T99" fmla="*/ 1549 h 834"/>
                <a:gd name="T100" fmla="+- 0 1720 912"/>
                <a:gd name="T101" fmla="*/ T100 w 834"/>
                <a:gd name="T102" fmla="+- 0 1484 921"/>
                <a:gd name="T103" fmla="*/ 1484 h 834"/>
                <a:gd name="T104" fmla="+- 0 1739 912"/>
                <a:gd name="T105" fmla="*/ T104 w 834"/>
                <a:gd name="T106" fmla="+- 0 1413 921"/>
                <a:gd name="T107" fmla="*/ 1413 h 834"/>
                <a:gd name="T108" fmla="+- 0 1746 912"/>
                <a:gd name="T109" fmla="*/ T108 w 834"/>
                <a:gd name="T110" fmla="+- 0 1338 921"/>
                <a:gd name="T111" fmla="*/ 1338 h 834"/>
                <a:gd name="T112" fmla="+- 0 1739 912"/>
                <a:gd name="T113" fmla="*/ T112 w 834"/>
                <a:gd name="T114" fmla="+- 0 1263 921"/>
                <a:gd name="T115" fmla="*/ 1263 h 834"/>
                <a:gd name="T116" fmla="+- 0 1720 912"/>
                <a:gd name="T117" fmla="*/ T116 w 834"/>
                <a:gd name="T118" fmla="+- 0 1193 921"/>
                <a:gd name="T119" fmla="*/ 1193 h 834"/>
                <a:gd name="T120" fmla="+- 0 1689 912"/>
                <a:gd name="T121" fmla="*/ T120 w 834"/>
                <a:gd name="T122" fmla="+- 0 1128 921"/>
                <a:gd name="T123" fmla="*/ 1128 h 834"/>
                <a:gd name="T124" fmla="+- 0 1648 912"/>
                <a:gd name="T125" fmla="*/ T124 w 834"/>
                <a:gd name="T126" fmla="+- 0 1069 921"/>
                <a:gd name="T127" fmla="*/ 1069 h 834"/>
                <a:gd name="T128" fmla="+- 0 1598 912"/>
                <a:gd name="T129" fmla="*/ T128 w 834"/>
                <a:gd name="T130" fmla="+- 0 1019 921"/>
                <a:gd name="T131" fmla="*/ 1019 h 834"/>
                <a:gd name="T132" fmla="+- 0 1540 912"/>
                <a:gd name="T133" fmla="*/ T132 w 834"/>
                <a:gd name="T134" fmla="+- 0 978 921"/>
                <a:gd name="T135" fmla="*/ 978 h 834"/>
                <a:gd name="T136" fmla="+- 0 1475 912"/>
                <a:gd name="T137" fmla="*/ T136 w 834"/>
                <a:gd name="T138" fmla="+- 0 947 921"/>
                <a:gd name="T139" fmla="*/ 947 h 834"/>
                <a:gd name="T140" fmla="+- 0 1404 912"/>
                <a:gd name="T141" fmla="*/ T140 w 834"/>
                <a:gd name="T142" fmla="+- 0 928 921"/>
                <a:gd name="T143" fmla="*/ 928 h 834"/>
                <a:gd name="T144" fmla="+- 0 1329 912"/>
                <a:gd name="T145" fmla="*/ T144 w 834"/>
                <a:gd name="T146" fmla="+- 0 921 921"/>
                <a:gd name="T147" fmla="*/ 92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4"/>
            <p:cNvSpPr>
              <a:spLocks/>
            </p:cNvSpPr>
            <p:nvPr/>
          </p:nvSpPr>
          <p:spPr bwMode="auto">
            <a:xfrm>
              <a:off x="912" y="921"/>
              <a:ext cx="834" cy="834"/>
            </a:xfrm>
            <a:custGeom>
              <a:avLst/>
              <a:gdLst>
                <a:gd name="T0" fmla="+- 0 1329 912"/>
                <a:gd name="T1" fmla="*/ T0 w 834"/>
                <a:gd name="T2" fmla="+- 0 1755 921"/>
                <a:gd name="T3" fmla="*/ 1755 h 834"/>
                <a:gd name="T4" fmla="+- 0 1404 912"/>
                <a:gd name="T5" fmla="*/ T4 w 834"/>
                <a:gd name="T6" fmla="+- 0 1748 921"/>
                <a:gd name="T7" fmla="*/ 1748 h 834"/>
                <a:gd name="T8" fmla="+- 0 1475 912"/>
                <a:gd name="T9" fmla="*/ T8 w 834"/>
                <a:gd name="T10" fmla="+- 0 1729 921"/>
                <a:gd name="T11" fmla="*/ 1729 h 834"/>
                <a:gd name="T12" fmla="+- 0 1540 912"/>
                <a:gd name="T13" fmla="*/ T12 w 834"/>
                <a:gd name="T14" fmla="+- 0 1698 921"/>
                <a:gd name="T15" fmla="*/ 1698 h 834"/>
                <a:gd name="T16" fmla="+- 0 1598 912"/>
                <a:gd name="T17" fmla="*/ T16 w 834"/>
                <a:gd name="T18" fmla="+- 0 1657 921"/>
                <a:gd name="T19" fmla="*/ 1657 h 834"/>
                <a:gd name="T20" fmla="+- 0 1648 912"/>
                <a:gd name="T21" fmla="*/ T20 w 834"/>
                <a:gd name="T22" fmla="+- 0 1607 921"/>
                <a:gd name="T23" fmla="*/ 1607 h 834"/>
                <a:gd name="T24" fmla="+- 0 1689 912"/>
                <a:gd name="T25" fmla="*/ T24 w 834"/>
                <a:gd name="T26" fmla="+- 0 1549 921"/>
                <a:gd name="T27" fmla="*/ 1549 h 834"/>
                <a:gd name="T28" fmla="+- 0 1720 912"/>
                <a:gd name="T29" fmla="*/ T28 w 834"/>
                <a:gd name="T30" fmla="+- 0 1484 921"/>
                <a:gd name="T31" fmla="*/ 1484 h 834"/>
                <a:gd name="T32" fmla="+- 0 1739 912"/>
                <a:gd name="T33" fmla="*/ T32 w 834"/>
                <a:gd name="T34" fmla="+- 0 1413 921"/>
                <a:gd name="T35" fmla="*/ 1413 h 834"/>
                <a:gd name="T36" fmla="+- 0 1746 912"/>
                <a:gd name="T37" fmla="*/ T36 w 834"/>
                <a:gd name="T38" fmla="+- 0 1338 921"/>
                <a:gd name="T39" fmla="*/ 1338 h 834"/>
                <a:gd name="T40" fmla="+- 0 1739 912"/>
                <a:gd name="T41" fmla="*/ T40 w 834"/>
                <a:gd name="T42" fmla="+- 0 1263 921"/>
                <a:gd name="T43" fmla="*/ 1263 h 834"/>
                <a:gd name="T44" fmla="+- 0 1720 912"/>
                <a:gd name="T45" fmla="*/ T44 w 834"/>
                <a:gd name="T46" fmla="+- 0 1193 921"/>
                <a:gd name="T47" fmla="*/ 1193 h 834"/>
                <a:gd name="T48" fmla="+- 0 1689 912"/>
                <a:gd name="T49" fmla="*/ T48 w 834"/>
                <a:gd name="T50" fmla="+- 0 1128 921"/>
                <a:gd name="T51" fmla="*/ 1128 h 834"/>
                <a:gd name="T52" fmla="+- 0 1648 912"/>
                <a:gd name="T53" fmla="*/ T52 w 834"/>
                <a:gd name="T54" fmla="+- 0 1069 921"/>
                <a:gd name="T55" fmla="*/ 1069 h 834"/>
                <a:gd name="T56" fmla="+- 0 1598 912"/>
                <a:gd name="T57" fmla="*/ T56 w 834"/>
                <a:gd name="T58" fmla="+- 0 1019 921"/>
                <a:gd name="T59" fmla="*/ 1019 h 834"/>
                <a:gd name="T60" fmla="+- 0 1540 912"/>
                <a:gd name="T61" fmla="*/ T60 w 834"/>
                <a:gd name="T62" fmla="+- 0 978 921"/>
                <a:gd name="T63" fmla="*/ 978 h 834"/>
                <a:gd name="T64" fmla="+- 0 1475 912"/>
                <a:gd name="T65" fmla="*/ T64 w 834"/>
                <a:gd name="T66" fmla="+- 0 947 921"/>
                <a:gd name="T67" fmla="*/ 947 h 834"/>
                <a:gd name="T68" fmla="+- 0 1404 912"/>
                <a:gd name="T69" fmla="*/ T68 w 834"/>
                <a:gd name="T70" fmla="+- 0 928 921"/>
                <a:gd name="T71" fmla="*/ 928 h 834"/>
                <a:gd name="T72" fmla="+- 0 1329 912"/>
                <a:gd name="T73" fmla="*/ T72 w 834"/>
                <a:gd name="T74" fmla="+- 0 921 921"/>
                <a:gd name="T75" fmla="*/ 921 h 834"/>
                <a:gd name="T76" fmla="+- 0 1254 912"/>
                <a:gd name="T77" fmla="*/ T76 w 834"/>
                <a:gd name="T78" fmla="+- 0 928 921"/>
                <a:gd name="T79" fmla="*/ 928 h 834"/>
                <a:gd name="T80" fmla="+- 0 1184 912"/>
                <a:gd name="T81" fmla="*/ T80 w 834"/>
                <a:gd name="T82" fmla="+- 0 947 921"/>
                <a:gd name="T83" fmla="*/ 947 h 834"/>
                <a:gd name="T84" fmla="+- 0 1119 912"/>
                <a:gd name="T85" fmla="*/ T84 w 834"/>
                <a:gd name="T86" fmla="+- 0 978 921"/>
                <a:gd name="T87" fmla="*/ 978 h 834"/>
                <a:gd name="T88" fmla="+- 0 1060 912"/>
                <a:gd name="T89" fmla="*/ T88 w 834"/>
                <a:gd name="T90" fmla="+- 0 1019 921"/>
                <a:gd name="T91" fmla="*/ 1019 h 834"/>
                <a:gd name="T92" fmla="+- 0 1010 912"/>
                <a:gd name="T93" fmla="*/ T92 w 834"/>
                <a:gd name="T94" fmla="+- 0 1069 921"/>
                <a:gd name="T95" fmla="*/ 1069 h 834"/>
                <a:gd name="T96" fmla="+- 0 969 912"/>
                <a:gd name="T97" fmla="*/ T96 w 834"/>
                <a:gd name="T98" fmla="+- 0 1128 921"/>
                <a:gd name="T99" fmla="*/ 1128 h 834"/>
                <a:gd name="T100" fmla="+- 0 938 912"/>
                <a:gd name="T101" fmla="*/ T100 w 834"/>
                <a:gd name="T102" fmla="+- 0 1193 921"/>
                <a:gd name="T103" fmla="*/ 1193 h 834"/>
                <a:gd name="T104" fmla="+- 0 919 912"/>
                <a:gd name="T105" fmla="*/ T104 w 834"/>
                <a:gd name="T106" fmla="+- 0 1263 921"/>
                <a:gd name="T107" fmla="*/ 1263 h 834"/>
                <a:gd name="T108" fmla="+- 0 912 912"/>
                <a:gd name="T109" fmla="*/ T108 w 834"/>
                <a:gd name="T110" fmla="+- 0 1338 921"/>
                <a:gd name="T111" fmla="*/ 1338 h 834"/>
                <a:gd name="T112" fmla="+- 0 919 912"/>
                <a:gd name="T113" fmla="*/ T112 w 834"/>
                <a:gd name="T114" fmla="+- 0 1413 921"/>
                <a:gd name="T115" fmla="*/ 1413 h 834"/>
                <a:gd name="T116" fmla="+- 0 938 912"/>
                <a:gd name="T117" fmla="*/ T116 w 834"/>
                <a:gd name="T118" fmla="+- 0 1484 921"/>
                <a:gd name="T119" fmla="*/ 1484 h 834"/>
                <a:gd name="T120" fmla="+- 0 969 912"/>
                <a:gd name="T121" fmla="*/ T120 w 834"/>
                <a:gd name="T122" fmla="+- 0 1549 921"/>
                <a:gd name="T123" fmla="*/ 1549 h 834"/>
                <a:gd name="T124" fmla="+- 0 1010 912"/>
                <a:gd name="T125" fmla="*/ T124 w 834"/>
                <a:gd name="T126" fmla="+- 0 1607 921"/>
                <a:gd name="T127" fmla="*/ 1607 h 834"/>
                <a:gd name="T128" fmla="+- 0 1060 912"/>
                <a:gd name="T129" fmla="*/ T128 w 834"/>
                <a:gd name="T130" fmla="+- 0 1657 921"/>
                <a:gd name="T131" fmla="*/ 1657 h 834"/>
                <a:gd name="T132" fmla="+- 0 1119 912"/>
                <a:gd name="T133" fmla="*/ T132 w 834"/>
                <a:gd name="T134" fmla="+- 0 1698 921"/>
                <a:gd name="T135" fmla="*/ 1698 h 834"/>
                <a:gd name="T136" fmla="+- 0 1184 912"/>
                <a:gd name="T137" fmla="*/ T136 w 834"/>
                <a:gd name="T138" fmla="+- 0 1729 921"/>
                <a:gd name="T139" fmla="*/ 1729 h 834"/>
                <a:gd name="T140" fmla="+- 0 1254 912"/>
                <a:gd name="T141" fmla="*/ T140 w 834"/>
                <a:gd name="T142" fmla="+- 0 1748 921"/>
                <a:gd name="T143" fmla="*/ 1748 h 834"/>
                <a:gd name="T144" fmla="+- 0 1329 912"/>
                <a:gd name="T145" fmla="*/ T144 w 834"/>
                <a:gd name="T146" fmla="+- 0 1755 921"/>
                <a:gd name="T147" fmla="*/ 1755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AutoShape 13"/>
            <p:cNvSpPr>
              <a:spLocks/>
            </p:cNvSpPr>
            <p:nvPr/>
          </p:nvSpPr>
          <p:spPr bwMode="auto">
            <a:xfrm>
              <a:off x="1099" y="1005"/>
              <a:ext cx="462" cy="665"/>
            </a:xfrm>
            <a:custGeom>
              <a:avLst/>
              <a:gdLst>
                <a:gd name="T0" fmla="+- 0 1248 1099"/>
                <a:gd name="T1" fmla="*/ T0 w 462"/>
                <a:gd name="T2" fmla="+- 0 1614 1006"/>
                <a:gd name="T3" fmla="*/ 1614 h 665"/>
                <a:gd name="T4" fmla="+- 0 1269 1099"/>
                <a:gd name="T5" fmla="*/ T4 w 462"/>
                <a:gd name="T6" fmla="+- 0 1654 1006"/>
                <a:gd name="T7" fmla="*/ 1654 h 665"/>
                <a:gd name="T8" fmla="+- 0 1322 1099"/>
                <a:gd name="T9" fmla="*/ T8 w 462"/>
                <a:gd name="T10" fmla="+- 0 1671 1006"/>
                <a:gd name="T11" fmla="*/ 1671 h 665"/>
                <a:gd name="T12" fmla="+- 0 1383 1099"/>
                <a:gd name="T13" fmla="*/ T12 w 462"/>
                <a:gd name="T14" fmla="+- 0 1658 1006"/>
                <a:gd name="T15" fmla="*/ 1658 h 665"/>
                <a:gd name="T16" fmla="+- 0 1410 1099"/>
                <a:gd name="T17" fmla="*/ T16 w 462"/>
                <a:gd name="T18" fmla="+- 0 1614 1006"/>
                <a:gd name="T19" fmla="*/ 1614 h 665"/>
                <a:gd name="T20" fmla="+- 0 1435 1099"/>
                <a:gd name="T21" fmla="*/ T20 w 462"/>
                <a:gd name="T22" fmla="+- 0 1534 1006"/>
                <a:gd name="T23" fmla="*/ 1534 h 665"/>
                <a:gd name="T24" fmla="+- 0 1423 1099"/>
                <a:gd name="T25" fmla="*/ T24 w 462"/>
                <a:gd name="T26" fmla="+- 0 1515 1006"/>
                <a:gd name="T27" fmla="*/ 1515 h 665"/>
                <a:gd name="T28" fmla="+- 0 1370 1099"/>
                <a:gd name="T29" fmla="*/ T28 w 462"/>
                <a:gd name="T30" fmla="+- 0 1510 1006"/>
                <a:gd name="T31" fmla="*/ 1510 h 665"/>
                <a:gd name="T32" fmla="+- 0 1249 1099"/>
                <a:gd name="T33" fmla="*/ T32 w 462"/>
                <a:gd name="T34" fmla="+- 0 1511 1006"/>
                <a:gd name="T35" fmla="*/ 1511 h 665"/>
                <a:gd name="T36" fmla="+- 0 1228 1099"/>
                <a:gd name="T37" fmla="*/ T36 w 462"/>
                <a:gd name="T38" fmla="+- 0 1523 1006"/>
                <a:gd name="T39" fmla="*/ 1523 h 665"/>
                <a:gd name="T40" fmla="+- 0 1223 1099"/>
                <a:gd name="T41" fmla="*/ T40 w 462"/>
                <a:gd name="T42" fmla="+- 0 1553 1006"/>
                <a:gd name="T43" fmla="*/ 1553 h 665"/>
                <a:gd name="T44" fmla="+- 0 1230 1099"/>
                <a:gd name="T45" fmla="*/ T44 w 462"/>
                <a:gd name="T46" fmla="+- 0 1575 1006"/>
                <a:gd name="T47" fmla="*/ 1575 h 665"/>
                <a:gd name="T48" fmla="+- 0 1252 1099"/>
                <a:gd name="T49" fmla="*/ T48 w 462"/>
                <a:gd name="T50" fmla="+- 0 1583 1006"/>
                <a:gd name="T51" fmla="*/ 1583 h 665"/>
                <a:gd name="T52" fmla="+- 0 1326 1099"/>
                <a:gd name="T53" fmla="*/ T52 w 462"/>
                <a:gd name="T54" fmla="+- 0 1583 1006"/>
                <a:gd name="T55" fmla="*/ 1583 h 665"/>
                <a:gd name="T56" fmla="+- 0 1407 1099"/>
                <a:gd name="T57" fmla="*/ T56 w 462"/>
                <a:gd name="T58" fmla="+- 0 1581 1006"/>
                <a:gd name="T59" fmla="*/ 1581 h 665"/>
                <a:gd name="T60" fmla="+- 0 1429 1099"/>
                <a:gd name="T61" fmla="*/ T60 w 462"/>
                <a:gd name="T62" fmla="+- 0 1570 1006"/>
                <a:gd name="T63" fmla="*/ 1570 h 665"/>
                <a:gd name="T64" fmla="+- 0 1436 1099"/>
                <a:gd name="T65" fmla="*/ T64 w 462"/>
                <a:gd name="T66" fmla="+- 0 1547 1006"/>
                <a:gd name="T67" fmla="*/ 1547 h 665"/>
                <a:gd name="T68" fmla="+- 0 1553 1099"/>
                <a:gd name="T69" fmla="*/ T68 w 462"/>
                <a:gd name="T70" fmla="+- 0 1175 1006"/>
                <a:gd name="T71" fmla="*/ 1175 h 665"/>
                <a:gd name="T72" fmla="+- 0 1512 1099"/>
                <a:gd name="T73" fmla="*/ T72 w 462"/>
                <a:gd name="T74" fmla="+- 0 1097 1006"/>
                <a:gd name="T75" fmla="*/ 1097 h 665"/>
                <a:gd name="T76" fmla="+- 0 1509 1099"/>
                <a:gd name="T77" fmla="*/ T76 w 462"/>
                <a:gd name="T78" fmla="+- 0 1266 1006"/>
                <a:gd name="T79" fmla="*/ 1266 h 665"/>
                <a:gd name="T80" fmla="+- 0 1486 1099"/>
                <a:gd name="T81" fmla="*/ T80 w 462"/>
                <a:gd name="T82" fmla="+- 0 1326 1006"/>
                <a:gd name="T83" fmla="*/ 1326 h 665"/>
                <a:gd name="T84" fmla="+- 0 1449 1099"/>
                <a:gd name="T85" fmla="*/ T84 w 462"/>
                <a:gd name="T86" fmla="+- 0 1383 1006"/>
                <a:gd name="T87" fmla="*/ 1383 h 665"/>
                <a:gd name="T88" fmla="+- 0 1430 1099"/>
                <a:gd name="T89" fmla="*/ T88 w 462"/>
                <a:gd name="T90" fmla="+- 0 1415 1006"/>
                <a:gd name="T91" fmla="*/ 1415 h 665"/>
                <a:gd name="T92" fmla="+- 0 1408 1099"/>
                <a:gd name="T93" fmla="*/ T92 w 462"/>
                <a:gd name="T94" fmla="+- 0 1418 1006"/>
                <a:gd name="T95" fmla="*/ 1418 h 665"/>
                <a:gd name="T96" fmla="+- 0 1387 1099"/>
                <a:gd name="T97" fmla="*/ T96 w 462"/>
                <a:gd name="T98" fmla="+- 0 1418 1006"/>
                <a:gd name="T99" fmla="*/ 1418 h 665"/>
                <a:gd name="T100" fmla="+- 0 1324 1099"/>
                <a:gd name="T101" fmla="*/ T100 w 462"/>
                <a:gd name="T102" fmla="+- 0 1418 1006"/>
                <a:gd name="T103" fmla="*/ 1418 h 665"/>
                <a:gd name="T104" fmla="+- 0 1298 1099"/>
                <a:gd name="T105" fmla="*/ T104 w 462"/>
                <a:gd name="T106" fmla="+- 0 1417 1006"/>
                <a:gd name="T107" fmla="*/ 1417 h 665"/>
                <a:gd name="T108" fmla="+- 0 1247 1099"/>
                <a:gd name="T109" fmla="*/ T108 w 462"/>
                <a:gd name="T110" fmla="+- 0 1419 1006"/>
                <a:gd name="T111" fmla="*/ 1419 h 665"/>
                <a:gd name="T112" fmla="+- 0 1208 1099"/>
                <a:gd name="T113" fmla="*/ T112 w 462"/>
                <a:gd name="T114" fmla="+- 0 1397 1006"/>
                <a:gd name="T115" fmla="*/ 1397 h 665"/>
                <a:gd name="T116" fmla="+- 0 1184 1099"/>
                <a:gd name="T117" fmla="*/ T116 w 462"/>
                <a:gd name="T118" fmla="+- 0 1352 1006"/>
                <a:gd name="T119" fmla="*/ 1352 h 665"/>
                <a:gd name="T120" fmla="+- 0 1151 1099"/>
                <a:gd name="T121" fmla="*/ T120 w 462"/>
                <a:gd name="T122" fmla="+- 0 1277 1006"/>
                <a:gd name="T123" fmla="*/ 1277 h 665"/>
                <a:gd name="T124" fmla="+- 0 1156 1099"/>
                <a:gd name="T125" fmla="*/ T124 w 462"/>
                <a:gd name="T126" fmla="+- 0 1177 1006"/>
                <a:gd name="T127" fmla="*/ 1177 h 665"/>
                <a:gd name="T128" fmla="+- 0 1220 1099"/>
                <a:gd name="T129" fmla="*/ T128 w 462"/>
                <a:gd name="T130" fmla="+- 0 1090 1006"/>
                <a:gd name="T131" fmla="*/ 1090 h 665"/>
                <a:gd name="T132" fmla="+- 0 1312 1099"/>
                <a:gd name="T133" fmla="*/ T132 w 462"/>
                <a:gd name="T134" fmla="+- 0 1055 1006"/>
                <a:gd name="T135" fmla="*/ 1055 h 665"/>
                <a:gd name="T136" fmla="+- 0 1418 1099"/>
                <a:gd name="T137" fmla="*/ T136 w 462"/>
                <a:gd name="T138" fmla="+- 0 1077 1006"/>
                <a:gd name="T139" fmla="*/ 1077 h 665"/>
                <a:gd name="T140" fmla="+- 0 1489 1099"/>
                <a:gd name="T141" fmla="*/ T140 w 462"/>
                <a:gd name="T142" fmla="+- 0 1150 1006"/>
                <a:gd name="T143" fmla="*/ 1150 h 665"/>
                <a:gd name="T144" fmla="+- 0 1512 1099"/>
                <a:gd name="T145" fmla="*/ T144 w 462"/>
                <a:gd name="T146" fmla="+- 0 1235 1006"/>
                <a:gd name="T147" fmla="*/ 1235 h 665"/>
                <a:gd name="T148" fmla="+- 0 1470 1099"/>
                <a:gd name="T149" fmla="*/ T148 w 462"/>
                <a:gd name="T150" fmla="+- 0 1055 1006"/>
                <a:gd name="T151" fmla="*/ 1055 h 665"/>
                <a:gd name="T152" fmla="+- 0 1394 1099"/>
                <a:gd name="T153" fmla="*/ T152 w 462"/>
                <a:gd name="T154" fmla="+- 0 1015 1006"/>
                <a:gd name="T155" fmla="*/ 1015 h 665"/>
                <a:gd name="T156" fmla="+- 0 1244 1099"/>
                <a:gd name="T157" fmla="*/ T156 w 462"/>
                <a:gd name="T158" fmla="+- 0 1021 1006"/>
                <a:gd name="T159" fmla="*/ 1021 h 665"/>
                <a:gd name="T160" fmla="+- 0 1127 1099"/>
                <a:gd name="T161" fmla="*/ T160 w 462"/>
                <a:gd name="T162" fmla="+- 0 1123 1006"/>
                <a:gd name="T163" fmla="*/ 1123 h 665"/>
                <a:gd name="T164" fmla="+- 0 1099 1099"/>
                <a:gd name="T165" fmla="*/ T164 w 462"/>
                <a:gd name="T166" fmla="+- 0 1272 1006"/>
                <a:gd name="T167" fmla="*/ 1272 h 665"/>
                <a:gd name="T168" fmla="+- 0 1139 1099"/>
                <a:gd name="T169" fmla="*/ T168 w 462"/>
                <a:gd name="T170" fmla="+- 0 1375 1006"/>
                <a:gd name="T171" fmla="*/ 1375 h 665"/>
                <a:gd name="T172" fmla="+- 0 1170 1099"/>
                <a:gd name="T173" fmla="*/ T172 w 462"/>
                <a:gd name="T174" fmla="+- 0 1430 1006"/>
                <a:gd name="T175" fmla="*/ 1430 h 665"/>
                <a:gd name="T176" fmla="+- 0 1192 1099"/>
                <a:gd name="T177" fmla="*/ T176 w 462"/>
                <a:gd name="T178" fmla="+- 0 1471 1006"/>
                <a:gd name="T179" fmla="*/ 1471 h 665"/>
                <a:gd name="T180" fmla="+- 0 1240 1099"/>
                <a:gd name="T181" fmla="*/ T180 w 462"/>
                <a:gd name="T182" fmla="+- 0 1473 1006"/>
                <a:gd name="T183" fmla="*/ 1473 h 665"/>
                <a:gd name="T184" fmla="+- 0 1381 1099"/>
                <a:gd name="T185" fmla="*/ T184 w 462"/>
                <a:gd name="T186" fmla="+- 0 1474 1006"/>
                <a:gd name="T187" fmla="*/ 1474 h 665"/>
                <a:gd name="T188" fmla="+- 0 1445 1099"/>
                <a:gd name="T189" fmla="*/ T188 w 462"/>
                <a:gd name="T190" fmla="+- 0 1473 1006"/>
                <a:gd name="T191" fmla="*/ 1473 h 665"/>
                <a:gd name="T192" fmla="+- 0 1458 1099"/>
                <a:gd name="T193" fmla="*/ T192 w 462"/>
                <a:gd name="T194" fmla="+- 0 1466 1006"/>
                <a:gd name="T195" fmla="*/ 1466 h 665"/>
                <a:gd name="T196" fmla="+- 0 1489 1099"/>
                <a:gd name="T197" fmla="*/ T196 w 462"/>
                <a:gd name="T198" fmla="+- 0 1419 1006"/>
                <a:gd name="T199" fmla="*/ 1419 h 665"/>
                <a:gd name="T200" fmla="+- 0 1523 1099"/>
                <a:gd name="T201" fmla="*/ T200 w 462"/>
                <a:gd name="T202" fmla="+- 0 1363 1006"/>
                <a:gd name="T203" fmla="*/ 1363 h 665"/>
                <a:gd name="T204" fmla="+- 0 1561 1099"/>
                <a:gd name="T205" fmla="*/ T204 w 462"/>
                <a:gd name="T206" fmla="+- 0 1251 1006"/>
                <a:gd name="T207" fmla="*/ 1251 h 6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462" h="665">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8" name="WordArt 11"/>
          <p:cNvSpPr>
            <a:spLocks noChangeArrowheads="1" noChangeShapeType="1" noTextEdit="1"/>
          </p:cNvSpPr>
          <p:nvPr/>
        </p:nvSpPr>
        <p:spPr bwMode="auto">
          <a:xfrm rot="480000">
            <a:off x="860390" y="2493101"/>
            <a:ext cx="698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A</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19" name="WordArt 10"/>
          <p:cNvSpPr>
            <a:spLocks noChangeArrowheads="1" noChangeShapeType="1" noTextEdit="1"/>
          </p:cNvSpPr>
          <p:nvPr/>
        </p:nvSpPr>
        <p:spPr bwMode="auto">
          <a:xfrm rot="1320000">
            <a:off x="933354" y="2512135"/>
            <a:ext cx="60325"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T</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1" name="WordArt 9"/>
          <p:cNvSpPr>
            <a:spLocks noChangeArrowheads="1" noChangeShapeType="1" noTextEdit="1"/>
          </p:cNvSpPr>
          <p:nvPr/>
        </p:nvSpPr>
        <p:spPr bwMode="auto">
          <a:xfrm rot="1860000">
            <a:off x="992056" y="2534342"/>
            <a:ext cx="33337"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2" name="WordArt 8"/>
          <p:cNvSpPr>
            <a:spLocks noChangeArrowheads="1" noChangeShapeType="1" noTextEdit="1"/>
          </p:cNvSpPr>
          <p:nvPr/>
        </p:nvSpPr>
        <p:spPr bwMode="auto">
          <a:xfrm rot="2520000">
            <a:off x="1019004" y="2572412"/>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3" name="WordArt 7"/>
          <p:cNvSpPr>
            <a:spLocks noChangeArrowheads="1" noChangeShapeType="1" noTextEdit="1"/>
          </p:cNvSpPr>
          <p:nvPr/>
        </p:nvSpPr>
        <p:spPr bwMode="auto">
          <a:xfrm rot="3480000">
            <a:off x="1077022" y="2640121"/>
            <a:ext cx="81371"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4" name="WordArt 6"/>
          <p:cNvSpPr>
            <a:spLocks noChangeArrowheads="1" noChangeShapeType="1" noTextEdit="1"/>
          </p:cNvSpPr>
          <p:nvPr/>
        </p:nvSpPr>
        <p:spPr bwMode="auto">
          <a:xfrm rot="17160000">
            <a:off x="502265" y="2734768"/>
            <a:ext cx="4571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5" name="WordArt 5"/>
          <p:cNvSpPr>
            <a:spLocks noChangeArrowheads="1" noChangeShapeType="1" noTextEdit="1"/>
          </p:cNvSpPr>
          <p:nvPr/>
        </p:nvSpPr>
        <p:spPr bwMode="auto">
          <a:xfrm rot="17880000">
            <a:off x="508493" y="2667116"/>
            <a:ext cx="81372"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6" name="WordArt 4"/>
          <p:cNvSpPr>
            <a:spLocks noChangeArrowheads="1" noChangeShapeType="1" noTextEdit="1"/>
          </p:cNvSpPr>
          <p:nvPr/>
        </p:nvSpPr>
        <p:spPr bwMode="auto">
          <a:xfrm rot="18720000">
            <a:off x="561734" y="2604336"/>
            <a:ext cx="5743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F</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7" name="WordArt 3"/>
          <p:cNvSpPr>
            <a:spLocks noChangeArrowheads="1" noChangeShapeType="1" noTextEdit="1"/>
          </p:cNvSpPr>
          <p:nvPr/>
        </p:nvSpPr>
        <p:spPr bwMode="auto">
          <a:xfrm rot="19380000">
            <a:off x="603404" y="2553376"/>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8" name="WordArt 2"/>
          <p:cNvSpPr>
            <a:spLocks noChangeArrowheads="1" noChangeShapeType="1" noTextEdit="1"/>
          </p:cNvSpPr>
          <p:nvPr/>
        </p:nvSpPr>
        <p:spPr bwMode="auto">
          <a:xfrm rot="20340000">
            <a:off x="684304" y="2512137"/>
            <a:ext cx="66675" cy="10211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R</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9" name="WordArt 1"/>
          <p:cNvSpPr>
            <a:spLocks noChangeArrowheads="1" noChangeShapeType="1" noTextEdit="1"/>
          </p:cNvSpPr>
          <p:nvPr/>
        </p:nvSpPr>
        <p:spPr bwMode="auto">
          <a:xfrm rot="21180000">
            <a:off x="755681" y="2489926"/>
            <a:ext cx="952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dirty="0" smtClean="0">
                <a:ln>
                  <a:noFill/>
                </a:ln>
                <a:solidFill>
                  <a:srgbClr val="368DDD"/>
                </a:solidFill>
                <a:latin typeface="Arial" panose="020B0604020202020204" pitchFamily="34" charset="0"/>
                <a:cs typeface="Arial" panose="020B0604020202020204" pitchFamily="34" charset="0"/>
              </a:rPr>
              <a:t>M</a:t>
            </a: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30" name="Rectangle 16"/>
          <p:cNvSpPr>
            <a:spLocks noChangeArrowheads="1"/>
          </p:cNvSpPr>
          <p:nvPr/>
        </p:nvSpPr>
        <p:spPr bwMode="auto">
          <a:xfrm>
            <a:off x="0" y="155012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1" name="Rectangle 17"/>
          <p:cNvSpPr>
            <a:spLocks noChangeArrowheads="1"/>
          </p:cNvSpPr>
          <p:nvPr/>
        </p:nvSpPr>
        <p:spPr bwMode="auto">
          <a:xfrm>
            <a:off x="1326834" y="1831448"/>
            <a:ext cx="704680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00000"/>
              </a:lnSpc>
              <a:spcBef>
                <a:spcPct val="0"/>
              </a:spcBef>
              <a:spcAft>
                <a:spcPct val="0"/>
              </a:spcAft>
              <a:buClrTx/>
              <a:buSzTx/>
              <a:buFont typeface="Wingdings" panose="05000000000000000000" pitchFamily="2" charset="2"/>
              <a:buChar char="Ø"/>
              <a:tabLst/>
            </a:pPr>
            <a:r>
              <a:rPr lang="en-US" altLang="fr-FR" sz="1600" b="1" dirty="0">
                <a:solidFill>
                  <a:srgbClr val="000099"/>
                </a:solidFill>
                <a:latin typeface="Times New Roman" panose="02020603050405020304" pitchFamily="18" charset="0"/>
                <a:cs typeface="Times New Roman" panose="02020603050405020304" pitchFamily="18" charset="0"/>
              </a:rPr>
              <a:t>A variety of elements can be monitored in an intervention and what to monitor will depend on the specific information needs of an intervention.</a:t>
            </a:r>
          </a:p>
        </p:txBody>
      </p:sp>
      <p:sp>
        <p:nvSpPr>
          <p:cNvPr id="32" name="Rectangle 31"/>
          <p:cNvSpPr/>
          <p:nvPr/>
        </p:nvSpPr>
        <p:spPr>
          <a:xfrm>
            <a:off x="2255520" y="1393044"/>
            <a:ext cx="4005942" cy="400110"/>
          </a:xfrm>
          <a:prstGeom prst="rect">
            <a:avLst/>
          </a:prstGeom>
        </p:spPr>
        <p:txBody>
          <a:bodyPr wrap="square">
            <a:spAutoFit/>
          </a:bodyPr>
          <a:lstStyle/>
          <a:p>
            <a:pPr lvl="2" algn="ctr">
              <a:spcBef>
                <a:spcPts val="42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(1/4)</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33" name="Table 32"/>
          <p:cNvGraphicFramePr>
            <a:graphicFrameLocks noGrp="1"/>
          </p:cNvGraphicFramePr>
          <p:nvPr>
            <p:extLst>
              <p:ext uri="{D42A27DB-BD31-4B8C-83A1-F6EECF244321}">
                <p14:modId xmlns:p14="http://schemas.microsoft.com/office/powerpoint/2010/main" val="3423253060"/>
              </p:ext>
            </p:extLst>
          </p:nvPr>
        </p:nvGraphicFramePr>
        <p:xfrm>
          <a:off x="1224451" y="2451850"/>
          <a:ext cx="7161565" cy="4219580"/>
        </p:xfrm>
        <a:graphic>
          <a:graphicData uri="http://schemas.openxmlformats.org/drawingml/2006/table">
            <a:tbl>
              <a:tblPr firstRow="1" firstCol="1" bandRow="1">
                <a:tableStyleId>{5C22544A-7EE6-4342-B048-85BDC9FD1C3A}</a:tableStyleId>
              </a:tblPr>
              <a:tblGrid>
                <a:gridCol w="1179477">
                  <a:extLst>
                    <a:ext uri="{9D8B030D-6E8A-4147-A177-3AD203B41FA5}">
                      <a16:colId xmlns:a16="http://schemas.microsoft.com/office/drawing/2014/main" val="4228304840"/>
                    </a:ext>
                  </a:extLst>
                </a:gridCol>
                <a:gridCol w="3859821">
                  <a:extLst>
                    <a:ext uri="{9D8B030D-6E8A-4147-A177-3AD203B41FA5}">
                      <a16:colId xmlns:a16="http://schemas.microsoft.com/office/drawing/2014/main" val="3083191030"/>
                    </a:ext>
                  </a:extLst>
                </a:gridCol>
                <a:gridCol w="2122267">
                  <a:extLst>
                    <a:ext uri="{9D8B030D-6E8A-4147-A177-3AD203B41FA5}">
                      <a16:colId xmlns:a16="http://schemas.microsoft.com/office/drawing/2014/main" val="1825570222"/>
                    </a:ext>
                  </a:extLst>
                </a:gridCol>
              </a:tblGrid>
              <a:tr h="493967">
                <a:tc>
                  <a:txBody>
                    <a:bodyPr/>
                    <a:lstStyle/>
                    <a:p>
                      <a:pPr marL="340360" indent="-183515" algn="ctr">
                        <a:lnSpc>
                          <a:spcPts val="1200"/>
                        </a:lnSpc>
                        <a:spcBef>
                          <a:spcPts val="50"/>
                        </a:spcBef>
                        <a:spcAft>
                          <a:spcPts val="0"/>
                        </a:spcAft>
                      </a:pPr>
                      <a:endParaRPr lang="en-US" sz="1600" u="sng" dirty="0" smtClean="0">
                        <a:effectLst/>
                      </a:endParaRPr>
                    </a:p>
                    <a:p>
                      <a:pPr marL="340360" indent="-183515" algn="ctr">
                        <a:lnSpc>
                          <a:spcPts val="1200"/>
                        </a:lnSpc>
                        <a:spcBef>
                          <a:spcPts val="50"/>
                        </a:spcBef>
                        <a:spcAft>
                          <a:spcPts val="0"/>
                        </a:spcAft>
                      </a:pPr>
                      <a:r>
                        <a:rPr lang="en-US" sz="1600" u="sng" dirty="0" smtClean="0">
                          <a:effectLst/>
                        </a:rPr>
                        <a:t>Monitoring</a:t>
                      </a:r>
                    </a:p>
                    <a:p>
                      <a:pPr marL="340360" indent="-183515" algn="ctr">
                        <a:lnSpc>
                          <a:spcPts val="1200"/>
                        </a:lnSpc>
                        <a:spcBef>
                          <a:spcPts val="50"/>
                        </a:spcBef>
                        <a:spcAft>
                          <a:spcPts val="0"/>
                        </a:spcAft>
                      </a:pPr>
                      <a:r>
                        <a:rPr lang="en-US" sz="1600" u="sng" spc="-275" dirty="0" smtClean="0">
                          <a:effectLst/>
                        </a:rPr>
                        <a:t>  </a:t>
                      </a:r>
                      <a:r>
                        <a:rPr lang="en-US" sz="1600" u="sng" dirty="0" smtClean="0">
                          <a:effectLst/>
                        </a:rPr>
                        <a:t>type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1185545" marR="1196975" algn="ctr">
                        <a:spcBef>
                          <a:spcPts val="690"/>
                        </a:spcBef>
                        <a:spcAft>
                          <a:spcPts val="0"/>
                        </a:spcAft>
                      </a:pPr>
                      <a:r>
                        <a:rPr lang="en-US" sz="1600" u="sng" dirty="0" smtClean="0">
                          <a:effectLst/>
                        </a:rPr>
                        <a:t>Description</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481330" algn="ctr">
                        <a:spcBef>
                          <a:spcPts val="690"/>
                        </a:spcBef>
                        <a:spcAft>
                          <a:spcPts val="0"/>
                        </a:spcAft>
                      </a:pPr>
                      <a:r>
                        <a:rPr lang="en-US" sz="1600" u="sng" dirty="0">
                          <a:effectLst/>
                        </a:rPr>
                        <a:t>Tool/s</a:t>
                      </a:r>
                      <a:r>
                        <a:rPr lang="en-US" sz="1600" u="sng" spc="-35" dirty="0">
                          <a:effectLst/>
                        </a:rPr>
                        <a:t> </a:t>
                      </a:r>
                      <a:r>
                        <a:rPr lang="en-US" sz="1600" u="sng" dirty="0">
                          <a:effectLst/>
                        </a:rPr>
                        <a:t>to</a:t>
                      </a:r>
                      <a:r>
                        <a:rPr lang="en-US" sz="1600" u="sng" spc="-30" dirty="0">
                          <a:effectLst/>
                        </a:rPr>
                        <a:t> </a:t>
                      </a:r>
                      <a:r>
                        <a:rPr lang="en-US" sz="1600" u="sng" dirty="0">
                          <a:effectLst/>
                        </a:rPr>
                        <a:t>use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409819065"/>
                  </a:ext>
                </a:extLst>
              </a:tr>
              <a:tr h="3725613">
                <a:tc>
                  <a:txBody>
                    <a:bodyPr/>
                    <a:lstStyle/>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marL="98425" marR="207645" algn="ctr">
                        <a:lnSpc>
                          <a:spcPct val="102000"/>
                        </a:lnSpc>
                        <a:spcBef>
                          <a:spcPts val="955"/>
                        </a:spcBef>
                        <a:spcAft>
                          <a:spcPts val="0"/>
                        </a:spcAft>
                      </a:pPr>
                      <a:r>
                        <a:rPr lang="en-US" sz="1400" u="sng" dirty="0">
                          <a:solidFill>
                            <a:srgbClr val="FF0000"/>
                          </a:solidFill>
                          <a:effectLst/>
                        </a:rPr>
                        <a:t>Activity</a:t>
                      </a:r>
                      <a:r>
                        <a:rPr lang="en-US" sz="1400" u="sng" spc="5" dirty="0">
                          <a:solidFill>
                            <a:srgbClr val="FF0000"/>
                          </a:solidFill>
                          <a:effectLst/>
                        </a:rPr>
                        <a:t> </a:t>
                      </a:r>
                      <a:r>
                        <a:rPr lang="en-US" sz="1400" u="sng" dirty="0">
                          <a:solidFill>
                            <a:srgbClr val="FF0000"/>
                          </a:solidFill>
                          <a:effectLst/>
                        </a:rPr>
                        <a:t>monitoring</a:t>
                      </a:r>
                      <a:endParaRPr lang="fr-FR" sz="1400" u="sng" dirty="0">
                        <a:solidFill>
                          <a:srgbClr val="FF0000"/>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386715" marR="112395" indent="-285750" algn="ctr">
                        <a:lnSpc>
                          <a:spcPct val="102000"/>
                        </a:lnSpc>
                        <a:spcBef>
                          <a:spcPts val="590"/>
                        </a:spcBef>
                        <a:spcAft>
                          <a:spcPts val="0"/>
                        </a:spcAft>
                        <a:buFont typeface="Arial" panose="020B0604020202020204" pitchFamily="34" charset="0"/>
                        <a:buChar char="•"/>
                      </a:pPr>
                      <a:r>
                        <a:rPr lang="en-US" sz="1400" b="1" dirty="0">
                          <a:effectLst/>
                          <a:latin typeface="Times New Roman" panose="02020603050405020304" pitchFamily="18" charset="0"/>
                          <a:cs typeface="Times New Roman" panose="02020603050405020304" pitchFamily="18" charset="0"/>
                        </a:rPr>
                        <a:t>Activity</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monitoring</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tracks</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progress,</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gaps</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delays</a:t>
                      </a:r>
                      <a:r>
                        <a:rPr lang="en-US" sz="1400" b="1" spc="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a:t>
                      </a:r>
                      <a:r>
                        <a:rPr lang="en-US" sz="1400" b="1" spc="-2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activities</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against</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detailed</a:t>
                      </a:r>
                      <a:r>
                        <a:rPr lang="en-US" sz="1400" b="1" spc="-20"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dirty="0">
                          <a:effectLst/>
                          <a:latin typeface="Times New Roman" panose="02020603050405020304" pitchFamily="18" charset="0"/>
                          <a:cs typeface="Times New Roman" panose="02020603050405020304" pitchFamily="18" charset="0"/>
                        </a:rPr>
                        <a:t>.</a:t>
                      </a:r>
                      <a:endParaRPr lang="fr-FR" sz="1400" b="1" dirty="0">
                        <a:effectLst/>
                        <a:latin typeface="Times New Roman" panose="02020603050405020304" pitchFamily="18" charset="0"/>
                        <a:cs typeface="Times New Roman" panose="02020603050405020304" pitchFamily="18" charset="0"/>
                      </a:endParaRPr>
                    </a:p>
                    <a:p>
                      <a:pPr marL="285750" indent="-285750" algn="ctr">
                        <a:spcBef>
                          <a:spcPts val="45"/>
                        </a:spcBef>
                        <a:spcAft>
                          <a:spcPts val="0"/>
                        </a:spcAft>
                        <a:buFont typeface="Arial" panose="020B0604020202020204" pitchFamily="34" charset="0"/>
                        <a:buChar char="•"/>
                      </a:pPr>
                      <a:r>
                        <a:rPr lang="en-US" sz="1400" b="1" dirty="0">
                          <a:effectLst/>
                          <a:latin typeface="Times New Roman" panose="02020603050405020304" pitchFamily="18" charset="0"/>
                          <a:cs typeface="Times New Roman" panose="02020603050405020304" pitchFamily="18" charset="0"/>
                        </a:rPr>
                        <a:t> </a:t>
                      </a:r>
                      <a:r>
                        <a:rPr lang="en-US" sz="1400" b="1" dirty="0" smtClean="0">
                          <a:effectLst/>
                          <a:latin typeface="Times New Roman" panose="02020603050405020304" pitchFamily="18" charset="0"/>
                          <a:cs typeface="Times New Roman" panose="02020603050405020304" pitchFamily="18" charset="0"/>
                        </a:rPr>
                        <a:t>A</a:t>
                      </a:r>
                      <a:r>
                        <a:rPr lang="en-US" sz="1400" b="1" spc="50" dirty="0" smtClean="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manager</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should</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already</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have</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a:t>
                      </a:r>
                      <a:r>
                        <a:rPr lang="en-US" sz="1400" b="1" spc="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basic</a:t>
                      </a:r>
                      <a:r>
                        <a:rPr lang="en-US" sz="1400" b="1" spc="65"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from</a:t>
                      </a:r>
                      <a:r>
                        <a:rPr lang="en-US" sz="1400" b="1" spc="-2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intervention</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proposal.</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At</a:t>
                      </a:r>
                      <a:r>
                        <a:rPr lang="en-US" sz="1400" b="1" spc="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start</a:t>
                      </a:r>
                      <a:r>
                        <a:rPr lang="en-US" sz="1400" b="1" spc="2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2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implementation,</a:t>
                      </a:r>
                      <a:r>
                        <a:rPr lang="en-US" sz="1400" b="1" spc="-2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this</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basic</a:t>
                      </a:r>
                      <a:r>
                        <a:rPr lang="en-US" sz="1400" b="1" spc="175"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should</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be</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further</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developed</a:t>
                      </a:r>
                      <a:r>
                        <a:rPr lang="en-US" sz="1400" b="1" spc="1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into</a:t>
                      </a:r>
                      <a:r>
                        <a:rPr lang="en-US" sz="1400" b="1" spc="-2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a:t>
                      </a:r>
                      <a:r>
                        <a:rPr lang="en-US" sz="1400" b="1" spc="1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detailed</a:t>
                      </a:r>
                      <a:r>
                        <a:rPr lang="en-US" sz="1400" b="1" spc="155"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dirty="0">
                          <a:effectLst/>
                          <a:latin typeface="Times New Roman" panose="02020603050405020304" pitchFamily="18" charset="0"/>
                          <a:cs typeface="Times New Roman" panose="02020603050405020304" pitchFamily="18" charset="0"/>
                        </a:rPr>
                        <a:t>.</a:t>
                      </a:r>
                      <a:r>
                        <a:rPr lang="en-US" sz="1400" b="1" spc="1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1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detailed</a:t>
                      </a:r>
                      <a:r>
                        <a:rPr lang="en-US" sz="1400" b="1" spc="160"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spc="16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includes</a:t>
                      </a:r>
                      <a:r>
                        <a:rPr lang="en-US" sz="1400" b="1" spc="-2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activities</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tasks</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identified</a:t>
                      </a:r>
                      <a:r>
                        <a:rPr lang="en-US" sz="1400" b="1" spc="21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within</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21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Results</a:t>
                      </a:r>
                      <a:r>
                        <a:rPr lang="en-US" sz="1400" b="1" spc="-2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Matrix,</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along</a:t>
                      </a:r>
                      <a:r>
                        <a:rPr lang="en-US" sz="1400" b="1" spc="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with</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all</a:t>
                      </a:r>
                      <a:r>
                        <a:rPr lang="en-US" sz="1400" b="1" spc="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other</a:t>
                      </a:r>
                      <a:r>
                        <a:rPr lang="en-US" sz="1400" b="1" spc="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activities</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a:t>
                      </a:r>
                      <a:r>
                        <a:rPr lang="en-US" sz="1400" b="1" spc="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tasks</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related</a:t>
                      </a:r>
                      <a:r>
                        <a:rPr lang="en-US" sz="1400" b="1" spc="-2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to</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implementation.</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It</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includes,</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for</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example,</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a:t>
                      </a:r>
                      <a:r>
                        <a:rPr lang="en-US" sz="1400" b="1" spc="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section</a:t>
                      </a:r>
                      <a:r>
                        <a:rPr lang="en-US" sz="1400" b="1" spc="5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for</a:t>
                      </a:r>
                      <a:r>
                        <a:rPr lang="en-US" sz="1400" b="1" spc="-24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ongoing</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monitoring,</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evaluation</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and</a:t>
                      </a:r>
                      <a:r>
                        <a:rPr lang="en-US" sz="1400" b="1" spc="5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reporting</a:t>
                      </a:r>
                      <a:r>
                        <a:rPr lang="en-US" sz="1400" b="1" spc="6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activities.</a:t>
                      </a:r>
                      <a:r>
                        <a:rPr lang="en-US" sz="1400" b="1" spc="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Ideally,</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development</a:t>
                      </a:r>
                      <a:r>
                        <a:rPr lang="en-US" sz="1400" b="1" spc="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7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detailed</a:t>
                      </a:r>
                      <a:r>
                        <a:rPr lang="en-US" sz="1400" b="1" spc="70" dirty="0">
                          <a:effectLst/>
                          <a:latin typeface="Times New Roman" panose="02020603050405020304" pitchFamily="18" charset="0"/>
                          <a:cs typeface="Times New Roman" panose="02020603050405020304" pitchFamily="18" charset="0"/>
                        </a:rPr>
                        <a:t> </a:t>
                      </a:r>
                      <a:r>
                        <a:rPr lang="en-US" sz="1400" b="1" dirty="0" err="1">
                          <a:effectLst/>
                          <a:latin typeface="Times New Roman" panose="02020603050405020304" pitchFamily="18" charset="0"/>
                          <a:cs typeface="Times New Roman" panose="02020603050405020304" pitchFamily="18" charset="0"/>
                        </a:rPr>
                        <a:t>workplan</a:t>
                      </a:r>
                      <a:r>
                        <a:rPr lang="en-US" sz="1400" b="1" spc="7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should</a:t>
                      </a:r>
                      <a:r>
                        <a:rPr lang="en-US" sz="1400" b="1" spc="-2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be undertaken by</a:t>
                      </a:r>
                      <a:r>
                        <a:rPr lang="en-US" sz="1400" b="1" spc="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 intervention</a:t>
                      </a:r>
                      <a:r>
                        <a:rPr lang="en-US" sz="1400" b="1" spc="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team, under</a:t>
                      </a:r>
                      <a:r>
                        <a:rPr lang="en-US" sz="1400" b="1" spc="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 overall</a:t>
                      </a:r>
                      <a:r>
                        <a:rPr lang="en-US" sz="1400" b="1" spc="-240"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leadership</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of</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the</a:t>
                      </a:r>
                      <a:r>
                        <a:rPr lang="en-US" sz="1400" b="1" spc="-35" dirty="0">
                          <a:effectLst/>
                          <a:latin typeface="Times New Roman" panose="02020603050405020304" pitchFamily="18" charset="0"/>
                          <a:cs typeface="Times New Roman" panose="02020603050405020304" pitchFamily="18" charset="0"/>
                        </a:rPr>
                        <a:t> </a:t>
                      </a:r>
                      <a:r>
                        <a:rPr lang="en-US" sz="1400" b="1" dirty="0">
                          <a:effectLst/>
                          <a:latin typeface="Times New Roman" panose="02020603050405020304" pitchFamily="18" charset="0"/>
                          <a:cs typeface="Times New Roman" panose="02020603050405020304" pitchFamily="18" charset="0"/>
                        </a:rPr>
                        <a:t>manager</a:t>
                      </a:r>
                      <a:r>
                        <a:rPr lang="en-US" sz="1200" dirty="0">
                          <a:effectLst/>
                        </a:rPr>
                        <a:t>.</a:t>
                      </a:r>
                      <a:endParaRPr lang="fr-FR" sz="12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algn="ctr">
                        <a:spcBef>
                          <a:spcPts val="55"/>
                        </a:spcBef>
                        <a:spcAft>
                          <a:spcPts val="0"/>
                        </a:spcAft>
                      </a:pPr>
                      <a:r>
                        <a:rPr lang="en-US" sz="1200" dirty="0">
                          <a:effectLst/>
                        </a:rPr>
                        <a:t> </a:t>
                      </a:r>
                      <a:endParaRPr lang="fr-FR" sz="1200" dirty="0">
                        <a:effectLst/>
                      </a:endParaRPr>
                    </a:p>
                    <a:p>
                      <a:pPr marL="100965" marR="109855" algn="ctr">
                        <a:lnSpc>
                          <a:spcPct val="102000"/>
                        </a:lnSpc>
                        <a:spcAft>
                          <a:spcPts val="0"/>
                        </a:spcAft>
                      </a:pPr>
                      <a:endParaRPr lang="en-US" sz="1400" b="1" kern="1200" dirty="0" smtClean="0">
                        <a:solidFill>
                          <a:schemeClr val="dk1"/>
                        </a:solidFill>
                        <a:effectLst/>
                        <a:latin typeface="+mn-lt"/>
                        <a:ea typeface="+mn-ea"/>
                        <a:cs typeface="+mn-cs"/>
                      </a:endParaRPr>
                    </a:p>
                    <a:p>
                      <a:pPr marL="100965" marR="109855" algn="ctr">
                        <a:lnSpc>
                          <a:spcPct val="102000"/>
                        </a:lnSpc>
                        <a:spcAft>
                          <a:spcPts val="0"/>
                        </a:spcAft>
                      </a:pPr>
                      <a:r>
                        <a:rPr lang="en-US" sz="1400" b="1" kern="1200" dirty="0" smtClean="0">
                          <a:solidFill>
                            <a:schemeClr val="dk1"/>
                          </a:solidFill>
                          <a:effectLst/>
                          <a:latin typeface="Times New Roman" panose="02020603050405020304" pitchFamily="18" charset="0"/>
                          <a:ea typeface="+mn-ea"/>
                          <a:cs typeface="Times New Roman" panose="02020603050405020304" pitchFamily="18" charset="0"/>
                        </a:rPr>
                        <a:t>The </a:t>
                      </a:r>
                      <a:r>
                        <a:rPr lang="en-US" sz="1400" b="1" kern="1200" dirty="0" err="1">
                          <a:solidFill>
                            <a:schemeClr val="dk1"/>
                          </a:solidFill>
                          <a:effectLst/>
                          <a:latin typeface="Times New Roman" panose="02020603050405020304" pitchFamily="18" charset="0"/>
                          <a:ea typeface="+mn-ea"/>
                          <a:cs typeface="Times New Roman" panose="02020603050405020304" pitchFamily="18" charset="0"/>
                        </a:rPr>
                        <a:t>workplan</a:t>
                      </a:r>
                      <a:r>
                        <a:rPr lang="en-US" sz="1400" b="1" kern="1200" dirty="0">
                          <a:solidFill>
                            <a:schemeClr val="dk1"/>
                          </a:solidFill>
                          <a:effectLst/>
                          <a:latin typeface="Times New Roman" panose="02020603050405020304" pitchFamily="18" charset="0"/>
                          <a:ea typeface="+mn-ea"/>
                          <a:cs typeface="Times New Roman" panose="02020603050405020304" pitchFamily="18" charset="0"/>
                        </a:rPr>
                        <a:t> helps to plan and monitor the implementation of activities, clearly distribute tasks among the intervention team and helps to ensure that the outputs are delivered within the time frame and budget available.</a:t>
                      </a:r>
                      <a:endParaRPr lang="fr-FR" sz="1400" b="1" kern="1200" dirty="0">
                        <a:solidFill>
                          <a:schemeClr val="dk1"/>
                        </a:solidFill>
                        <a:effectLst/>
                        <a:latin typeface="Times New Roman" panose="02020603050405020304" pitchFamily="18" charset="0"/>
                        <a:ea typeface="+mn-ea"/>
                        <a:cs typeface="Times New Roman" panose="02020603050405020304" pitchFamily="18" charset="0"/>
                      </a:endParaRPr>
                    </a:p>
                  </a:txBody>
                  <a:tcPr marL="0" marR="0" marT="0" marB="0">
                    <a:solidFill>
                      <a:srgbClr val="92D050"/>
                    </a:solidFill>
                  </a:tcPr>
                </a:tc>
                <a:extLst>
                  <a:ext uri="{0D108BD9-81ED-4DB2-BD59-A6C34878D82A}">
                    <a16:rowId xmlns:a16="http://schemas.microsoft.com/office/drawing/2014/main" val="39866840"/>
                  </a:ext>
                </a:extLst>
              </a:tr>
            </a:tbl>
          </a:graphicData>
        </a:graphic>
      </p:graphicFrame>
    </p:spTree>
    <p:extLst>
      <p:ext uri="{BB962C8B-B14F-4D97-AF65-F5344CB8AC3E}">
        <p14:creationId xmlns:p14="http://schemas.microsoft.com/office/powerpoint/2010/main" val="2146812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03775" y="533330"/>
            <a:ext cx="3018591" cy="5907194"/>
          </a:xfrm>
          <a:prstGeom prst="rect">
            <a:avLst/>
          </a:prstGeom>
        </p:spPr>
      </p:pic>
      <p:pic>
        <p:nvPicPr>
          <p:cNvPr id="11" name="Picture 5"/>
          <p:cNvPicPr>
            <a:picLocks noChangeAspect="1"/>
          </p:cNvPicPr>
          <p:nvPr/>
        </p:nvPicPr>
        <p:blipFill>
          <a:blip r:embed="rId7"/>
          <a:stretch>
            <a:fillRect/>
          </a:stretch>
        </p:blipFill>
        <p:spPr>
          <a:xfrm>
            <a:off x="0" y="-274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13" name="Group 12"/>
          <p:cNvGrpSpPr>
            <a:grpSpLocks/>
          </p:cNvGrpSpPr>
          <p:nvPr/>
        </p:nvGrpSpPr>
        <p:grpSpPr bwMode="auto">
          <a:xfrm>
            <a:off x="557733" y="2684552"/>
            <a:ext cx="542925" cy="545668"/>
            <a:chOff x="902" y="911"/>
            <a:chExt cx="854" cy="854"/>
          </a:xfrm>
        </p:grpSpPr>
        <p:sp>
          <p:nvSpPr>
            <p:cNvPr id="14" name="Freeform 15"/>
            <p:cNvSpPr>
              <a:spLocks/>
            </p:cNvSpPr>
            <p:nvPr/>
          </p:nvSpPr>
          <p:spPr bwMode="auto">
            <a:xfrm>
              <a:off x="912" y="921"/>
              <a:ext cx="834" cy="834"/>
            </a:xfrm>
            <a:custGeom>
              <a:avLst/>
              <a:gdLst>
                <a:gd name="T0" fmla="+- 0 1329 912"/>
                <a:gd name="T1" fmla="*/ T0 w 834"/>
                <a:gd name="T2" fmla="+- 0 921 921"/>
                <a:gd name="T3" fmla="*/ 921 h 834"/>
                <a:gd name="T4" fmla="+- 0 1254 912"/>
                <a:gd name="T5" fmla="*/ T4 w 834"/>
                <a:gd name="T6" fmla="+- 0 928 921"/>
                <a:gd name="T7" fmla="*/ 928 h 834"/>
                <a:gd name="T8" fmla="+- 0 1184 912"/>
                <a:gd name="T9" fmla="*/ T8 w 834"/>
                <a:gd name="T10" fmla="+- 0 947 921"/>
                <a:gd name="T11" fmla="*/ 947 h 834"/>
                <a:gd name="T12" fmla="+- 0 1119 912"/>
                <a:gd name="T13" fmla="*/ T12 w 834"/>
                <a:gd name="T14" fmla="+- 0 978 921"/>
                <a:gd name="T15" fmla="*/ 978 h 834"/>
                <a:gd name="T16" fmla="+- 0 1060 912"/>
                <a:gd name="T17" fmla="*/ T16 w 834"/>
                <a:gd name="T18" fmla="+- 0 1019 921"/>
                <a:gd name="T19" fmla="*/ 1019 h 834"/>
                <a:gd name="T20" fmla="+- 0 1010 912"/>
                <a:gd name="T21" fmla="*/ T20 w 834"/>
                <a:gd name="T22" fmla="+- 0 1069 921"/>
                <a:gd name="T23" fmla="*/ 1069 h 834"/>
                <a:gd name="T24" fmla="+- 0 969 912"/>
                <a:gd name="T25" fmla="*/ T24 w 834"/>
                <a:gd name="T26" fmla="+- 0 1128 921"/>
                <a:gd name="T27" fmla="*/ 1128 h 834"/>
                <a:gd name="T28" fmla="+- 0 938 912"/>
                <a:gd name="T29" fmla="*/ T28 w 834"/>
                <a:gd name="T30" fmla="+- 0 1193 921"/>
                <a:gd name="T31" fmla="*/ 1193 h 834"/>
                <a:gd name="T32" fmla="+- 0 919 912"/>
                <a:gd name="T33" fmla="*/ T32 w 834"/>
                <a:gd name="T34" fmla="+- 0 1263 921"/>
                <a:gd name="T35" fmla="*/ 1263 h 834"/>
                <a:gd name="T36" fmla="+- 0 912 912"/>
                <a:gd name="T37" fmla="*/ T36 w 834"/>
                <a:gd name="T38" fmla="+- 0 1338 921"/>
                <a:gd name="T39" fmla="*/ 1338 h 834"/>
                <a:gd name="T40" fmla="+- 0 919 912"/>
                <a:gd name="T41" fmla="*/ T40 w 834"/>
                <a:gd name="T42" fmla="+- 0 1413 921"/>
                <a:gd name="T43" fmla="*/ 1413 h 834"/>
                <a:gd name="T44" fmla="+- 0 938 912"/>
                <a:gd name="T45" fmla="*/ T44 w 834"/>
                <a:gd name="T46" fmla="+- 0 1484 921"/>
                <a:gd name="T47" fmla="*/ 1484 h 834"/>
                <a:gd name="T48" fmla="+- 0 969 912"/>
                <a:gd name="T49" fmla="*/ T48 w 834"/>
                <a:gd name="T50" fmla="+- 0 1549 921"/>
                <a:gd name="T51" fmla="*/ 1549 h 834"/>
                <a:gd name="T52" fmla="+- 0 1010 912"/>
                <a:gd name="T53" fmla="*/ T52 w 834"/>
                <a:gd name="T54" fmla="+- 0 1607 921"/>
                <a:gd name="T55" fmla="*/ 1607 h 834"/>
                <a:gd name="T56" fmla="+- 0 1060 912"/>
                <a:gd name="T57" fmla="*/ T56 w 834"/>
                <a:gd name="T58" fmla="+- 0 1657 921"/>
                <a:gd name="T59" fmla="*/ 1657 h 834"/>
                <a:gd name="T60" fmla="+- 0 1119 912"/>
                <a:gd name="T61" fmla="*/ T60 w 834"/>
                <a:gd name="T62" fmla="+- 0 1698 921"/>
                <a:gd name="T63" fmla="*/ 1698 h 834"/>
                <a:gd name="T64" fmla="+- 0 1184 912"/>
                <a:gd name="T65" fmla="*/ T64 w 834"/>
                <a:gd name="T66" fmla="+- 0 1729 921"/>
                <a:gd name="T67" fmla="*/ 1729 h 834"/>
                <a:gd name="T68" fmla="+- 0 1254 912"/>
                <a:gd name="T69" fmla="*/ T68 w 834"/>
                <a:gd name="T70" fmla="+- 0 1748 921"/>
                <a:gd name="T71" fmla="*/ 1748 h 834"/>
                <a:gd name="T72" fmla="+- 0 1329 912"/>
                <a:gd name="T73" fmla="*/ T72 w 834"/>
                <a:gd name="T74" fmla="+- 0 1755 921"/>
                <a:gd name="T75" fmla="*/ 1755 h 834"/>
                <a:gd name="T76" fmla="+- 0 1404 912"/>
                <a:gd name="T77" fmla="*/ T76 w 834"/>
                <a:gd name="T78" fmla="+- 0 1748 921"/>
                <a:gd name="T79" fmla="*/ 1748 h 834"/>
                <a:gd name="T80" fmla="+- 0 1475 912"/>
                <a:gd name="T81" fmla="*/ T80 w 834"/>
                <a:gd name="T82" fmla="+- 0 1729 921"/>
                <a:gd name="T83" fmla="*/ 1729 h 834"/>
                <a:gd name="T84" fmla="+- 0 1540 912"/>
                <a:gd name="T85" fmla="*/ T84 w 834"/>
                <a:gd name="T86" fmla="+- 0 1698 921"/>
                <a:gd name="T87" fmla="*/ 1698 h 834"/>
                <a:gd name="T88" fmla="+- 0 1598 912"/>
                <a:gd name="T89" fmla="*/ T88 w 834"/>
                <a:gd name="T90" fmla="+- 0 1657 921"/>
                <a:gd name="T91" fmla="*/ 1657 h 834"/>
                <a:gd name="T92" fmla="+- 0 1648 912"/>
                <a:gd name="T93" fmla="*/ T92 w 834"/>
                <a:gd name="T94" fmla="+- 0 1607 921"/>
                <a:gd name="T95" fmla="*/ 1607 h 834"/>
                <a:gd name="T96" fmla="+- 0 1689 912"/>
                <a:gd name="T97" fmla="*/ T96 w 834"/>
                <a:gd name="T98" fmla="+- 0 1549 921"/>
                <a:gd name="T99" fmla="*/ 1549 h 834"/>
                <a:gd name="T100" fmla="+- 0 1720 912"/>
                <a:gd name="T101" fmla="*/ T100 w 834"/>
                <a:gd name="T102" fmla="+- 0 1484 921"/>
                <a:gd name="T103" fmla="*/ 1484 h 834"/>
                <a:gd name="T104" fmla="+- 0 1739 912"/>
                <a:gd name="T105" fmla="*/ T104 w 834"/>
                <a:gd name="T106" fmla="+- 0 1413 921"/>
                <a:gd name="T107" fmla="*/ 1413 h 834"/>
                <a:gd name="T108" fmla="+- 0 1746 912"/>
                <a:gd name="T109" fmla="*/ T108 w 834"/>
                <a:gd name="T110" fmla="+- 0 1338 921"/>
                <a:gd name="T111" fmla="*/ 1338 h 834"/>
                <a:gd name="T112" fmla="+- 0 1739 912"/>
                <a:gd name="T113" fmla="*/ T112 w 834"/>
                <a:gd name="T114" fmla="+- 0 1263 921"/>
                <a:gd name="T115" fmla="*/ 1263 h 834"/>
                <a:gd name="T116" fmla="+- 0 1720 912"/>
                <a:gd name="T117" fmla="*/ T116 w 834"/>
                <a:gd name="T118" fmla="+- 0 1193 921"/>
                <a:gd name="T119" fmla="*/ 1193 h 834"/>
                <a:gd name="T120" fmla="+- 0 1689 912"/>
                <a:gd name="T121" fmla="*/ T120 w 834"/>
                <a:gd name="T122" fmla="+- 0 1128 921"/>
                <a:gd name="T123" fmla="*/ 1128 h 834"/>
                <a:gd name="T124" fmla="+- 0 1648 912"/>
                <a:gd name="T125" fmla="*/ T124 w 834"/>
                <a:gd name="T126" fmla="+- 0 1069 921"/>
                <a:gd name="T127" fmla="*/ 1069 h 834"/>
                <a:gd name="T128" fmla="+- 0 1598 912"/>
                <a:gd name="T129" fmla="*/ T128 w 834"/>
                <a:gd name="T130" fmla="+- 0 1019 921"/>
                <a:gd name="T131" fmla="*/ 1019 h 834"/>
                <a:gd name="T132" fmla="+- 0 1540 912"/>
                <a:gd name="T133" fmla="*/ T132 w 834"/>
                <a:gd name="T134" fmla="+- 0 978 921"/>
                <a:gd name="T135" fmla="*/ 978 h 834"/>
                <a:gd name="T136" fmla="+- 0 1475 912"/>
                <a:gd name="T137" fmla="*/ T136 w 834"/>
                <a:gd name="T138" fmla="+- 0 947 921"/>
                <a:gd name="T139" fmla="*/ 947 h 834"/>
                <a:gd name="T140" fmla="+- 0 1404 912"/>
                <a:gd name="T141" fmla="*/ T140 w 834"/>
                <a:gd name="T142" fmla="+- 0 928 921"/>
                <a:gd name="T143" fmla="*/ 928 h 834"/>
                <a:gd name="T144" fmla="+- 0 1329 912"/>
                <a:gd name="T145" fmla="*/ T144 w 834"/>
                <a:gd name="T146" fmla="+- 0 921 921"/>
                <a:gd name="T147" fmla="*/ 92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4"/>
            <p:cNvSpPr>
              <a:spLocks/>
            </p:cNvSpPr>
            <p:nvPr/>
          </p:nvSpPr>
          <p:spPr bwMode="auto">
            <a:xfrm>
              <a:off x="912" y="921"/>
              <a:ext cx="834" cy="834"/>
            </a:xfrm>
            <a:custGeom>
              <a:avLst/>
              <a:gdLst>
                <a:gd name="T0" fmla="+- 0 1329 912"/>
                <a:gd name="T1" fmla="*/ T0 w 834"/>
                <a:gd name="T2" fmla="+- 0 1755 921"/>
                <a:gd name="T3" fmla="*/ 1755 h 834"/>
                <a:gd name="T4" fmla="+- 0 1404 912"/>
                <a:gd name="T5" fmla="*/ T4 w 834"/>
                <a:gd name="T6" fmla="+- 0 1748 921"/>
                <a:gd name="T7" fmla="*/ 1748 h 834"/>
                <a:gd name="T8" fmla="+- 0 1475 912"/>
                <a:gd name="T9" fmla="*/ T8 w 834"/>
                <a:gd name="T10" fmla="+- 0 1729 921"/>
                <a:gd name="T11" fmla="*/ 1729 h 834"/>
                <a:gd name="T12" fmla="+- 0 1540 912"/>
                <a:gd name="T13" fmla="*/ T12 w 834"/>
                <a:gd name="T14" fmla="+- 0 1698 921"/>
                <a:gd name="T15" fmla="*/ 1698 h 834"/>
                <a:gd name="T16" fmla="+- 0 1598 912"/>
                <a:gd name="T17" fmla="*/ T16 w 834"/>
                <a:gd name="T18" fmla="+- 0 1657 921"/>
                <a:gd name="T19" fmla="*/ 1657 h 834"/>
                <a:gd name="T20" fmla="+- 0 1648 912"/>
                <a:gd name="T21" fmla="*/ T20 w 834"/>
                <a:gd name="T22" fmla="+- 0 1607 921"/>
                <a:gd name="T23" fmla="*/ 1607 h 834"/>
                <a:gd name="T24" fmla="+- 0 1689 912"/>
                <a:gd name="T25" fmla="*/ T24 w 834"/>
                <a:gd name="T26" fmla="+- 0 1549 921"/>
                <a:gd name="T27" fmla="*/ 1549 h 834"/>
                <a:gd name="T28" fmla="+- 0 1720 912"/>
                <a:gd name="T29" fmla="*/ T28 w 834"/>
                <a:gd name="T30" fmla="+- 0 1484 921"/>
                <a:gd name="T31" fmla="*/ 1484 h 834"/>
                <a:gd name="T32" fmla="+- 0 1739 912"/>
                <a:gd name="T33" fmla="*/ T32 w 834"/>
                <a:gd name="T34" fmla="+- 0 1413 921"/>
                <a:gd name="T35" fmla="*/ 1413 h 834"/>
                <a:gd name="T36" fmla="+- 0 1746 912"/>
                <a:gd name="T37" fmla="*/ T36 w 834"/>
                <a:gd name="T38" fmla="+- 0 1338 921"/>
                <a:gd name="T39" fmla="*/ 1338 h 834"/>
                <a:gd name="T40" fmla="+- 0 1739 912"/>
                <a:gd name="T41" fmla="*/ T40 w 834"/>
                <a:gd name="T42" fmla="+- 0 1263 921"/>
                <a:gd name="T43" fmla="*/ 1263 h 834"/>
                <a:gd name="T44" fmla="+- 0 1720 912"/>
                <a:gd name="T45" fmla="*/ T44 w 834"/>
                <a:gd name="T46" fmla="+- 0 1193 921"/>
                <a:gd name="T47" fmla="*/ 1193 h 834"/>
                <a:gd name="T48" fmla="+- 0 1689 912"/>
                <a:gd name="T49" fmla="*/ T48 w 834"/>
                <a:gd name="T50" fmla="+- 0 1128 921"/>
                <a:gd name="T51" fmla="*/ 1128 h 834"/>
                <a:gd name="T52" fmla="+- 0 1648 912"/>
                <a:gd name="T53" fmla="*/ T52 w 834"/>
                <a:gd name="T54" fmla="+- 0 1069 921"/>
                <a:gd name="T55" fmla="*/ 1069 h 834"/>
                <a:gd name="T56" fmla="+- 0 1598 912"/>
                <a:gd name="T57" fmla="*/ T56 w 834"/>
                <a:gd name="T58" fmla="+- 0 1019 921"/>
                <a:gd name="T59" fmla="*/ 1019 h 834"/>
                <a:gd name="T60" fmla="+- 0 1540 912"/>
                <a:gd name="T61" fmla="*/ T60 w 834"/>
                <a:gd name="T62" fmla="+- 0 978 921"/>
                <a:gd name="T63" fmla="*/ 978 h 834"/>
                <a:gd name="T64" fmla="+- 0 1475 912"/>
                <a:gd name="T65" fmla="*/ T64 w 834"/>
                <a:gd name="T66" fmla="+- 0 947 921"/>
                <a:gd name="T67" fmla="*/ 947 h 834"/>
                <a:gd name="T68" fmla="+- 0 1404 912"/>
                <a:gd name="T69" fmla="*/ T68 w 834"/>
                <a:gd name="T70" fmla="+- 0 928 921"/>
                <a:gd name="T71" fmla="*/ 928 h 834"/>
                <a:gd name="T72" fmla="+- 0 1329 912"/>
                <a:gd name="T73" fmla="*/ T72 w 834"/>
                <a:gd name="T74" fmla="+- 0 921 921"/>
                <a:gd name="T75" fmla="*/ 921 h 834"/>
                <a:gd name="T76" fmla="+- 0 1254 912"/>
                <a:gd name="T77" fmla="*/ T76 w 834"/>
                <a:gd name="T78" fmla="+- 0 928 921"/>
                <a:gd name="T79" fmla="*/ 928 h 834"/>
                <a:gd name="T80" fmla="+- 0 1184 912"/>
                <a:gd name="T81" fmla="*/ T80 w 834"/>
                <a:gd name="T82" fmla="+- 0 947 921"/>
                <a:gd name="T83" fmla="*/ 947 h 834"/>
                <a:gd name="T84" fmla="+- 0 1119 912"/>
                <a:gd name="T85" fmla="*/ T84 w 834"/>
                <a:gd name="T86" fmla="+- 0 978 921"/>
                <a:gd name="T87" fmla="*/ 978 h 834"/>
                <a:gd name="T88" fmla="+- 0 1060 912"/>
                <a:gd name="T89" fmla="*/ T88 w 834"/>
                <a:gd name="T90" fmla="+- 0 1019 921"/>
                <a:gd name="T91" fmla="*/ 1019 h 834"/>
                <a:gd name="T92" fmla="+- 0 1010 912"/>
                <a:gd name="T93" fmla="*/ T92 w 834"/>
                <a:gd name="T94" fmla="+- 0 1069 921"/>
                <a:gd name="T95" fmla="*/ 1069 h 834"/>
                <a:gd name="T96" fmla="+- 0 969 912"/>
                <a:gd name="T97" fmla="*/ T96 w 834"/>
                <a:gd name="T98" fmla="+- 0 1128 921"/>
                <a:gd name="T99" fmla="*/ 1128 h 834"/>
                <a:gd name="T100" fmla="+- 0 938 912"/>
                <a:gd name="T101" fmla="*/ T100 w 834"/>
                <a:gd name="T102" fmla="+- 0 1193 921"/>
                <a:gd name="T103" fmla="*/ 1193 h 834"/>
                <a:gd name="T104" fmla="+- 0 919 912"/>
                <a:gd name="T105" fmla="*/ T104 w 834"/>
                <a:gd name="T106" fmla="+- 0 1263 921"/>
                <a:gd name="T107" fmla="*/ 1263 h 834"/>
                <a:gd name="T108" fmla="+- 0 912 912"/>
                <a:gd name="T109" fmla="*/ T108 w 834"/>
                <a:gd name="T110" fmla="+- 0 1338 921"/>
                <a:gd name="T111" fmla="*/ 1338 h 834"/>
                <a:gd name="T112" fmla="+- 0 919 912"/>
                <a:gd name="T113" fmla="*/ T112 w 834"/>
                <a:gd name="T114" fmla="+- 0 1413 921"/>
                <a:gd name="T115" fmla="*/ 1413 h 834"/>
                <a:gd name="T116" fmla="+- 0 938 912"/>
                <a:gd name="T117" fmla="*/ T116 w 834"/>
                <a:gd name="T118" fmla="+- 0 1484 921"/>
                <a:gd name="T119" fmla="*/ 1484 h 834"/>
                <a:gd name="T120" fmla="+- 0 969 912"/>
                <a:gd name="T121" fmla="*/ T120 w 834"/>
                <a:gd name="T122" fmla="+- 0 1549 921"/>
                <a:gd name="T123" fmla="*/ 1549 h 834"/>
                <a:gd name="T124" fmla="+- 0 1010 912"/>
                <a:gd name="T125" fmla="*/ T124 w 834"/>
                <a:gd name="T126" fmla="+- 0 1607 921"/>
                <a:gd name="T127" fmla="*/ 1607 h 834"/>
                <a:gd name="T128" fmla="+- 0 1060 912"/>
                <a:gd name="T129" fmla="*/ T128 w 834"/>
                <a:gd name="T130" fmla="+- 0 1657 921"/>
                <a:gd name="T131" fmla="*/ 1657 h 834"/>
                <a:gd name="T132" fmla="+- 0 1119 912"/>
                <a:gd name="T133" fmla="*/ T132 w 834"/>
                <a:gd name="T134" fmla="+- 0 1698 921"/>
                <a:gd name="T135" fmla="*/ 1698 h 834"/>
                <a:gd name="T136" fmla="+- 0 1184 912"/>
                <a:gd name="T137" fmla="*/ T136 w 834"/>
                <a:gd name="T138" fmla="+- 0 1729 921"/>
                <a:gd name="T139" fmla="*/ 1729 h 834"/>
                <a:gd name="T140" fmla="+- 0 1254 912"/>
                <a:gd name="T141" fmla="*/ T140 w 834"/>
                <a:gd name="T142" fmla="+- 0 1748 921"/>
                <a:gd name="T143" fmla="*/ 1748 h 834"/>
                <a:gd name="T144" fmla="+- 0 1329 912"/>
                <a:gd name="T145" fmla="*/ T144 w 834"/>
                <a:gd name="T146" fmla="+- 0 1755 921"/>
                <a:gd name="T147" fmla="*/ 1755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AutoShape 13"/>
            <p:cNvSpPr>
              <a:spLocks/>
            </p:cNvSpPr>
            <p:nvPr/>
          </p:nvSpPr>
          <p:spPr bwMode="auto">
            <a:xfrm>
              <a:off x="1099" y="1005"/>
              <a:ext cx="462" cy="665"/>
            </a:xfrm>
            <a:custGeom>
              <a:avLst/>
              <a:gdLst>
                <a:gd name="T0" fmla="+- 0 1248 1099"/>
                <a:gd name="T1" fmla="*/ T0 w 462"/>
                <a:gd name="T2" fmla="+- 0 1614 1006"/>
                <a:gd name="T3" fmla="*/ 1614 h 665"/>
                <a:gd name="T4" fmla="+- 0 1269 1099"/>
                <a:gd name="T5" fmla="*/ T4 w 462"/>
                <a:gd name="T6" fmla="+- 0 1654 1006"/>
                <a:gd name="T7" fmla="*/ 1654 h 665"/>
                <a:gd name="T8" fmla="+- 0 1322 1099"/>
                <a:gd name="T9" fmla="*/ T8 w 462"/>
                <a:gd name="T10" fmla="+- 0 1671 1006"/>
                <a:gd name="T11" fmla="*/ 1671 h 665"/>
                <a:gd name="T12" fmla="+- 0 1383 1099"/>
                <a:gd name="T13" fmla="*/ T12 w 462"/>
                <a:gd name="T14" fmla="+- 0 1658 1006"/>
                <a:gd name="T15" fmla="*/ 1658 h 665"/>
                <a:gd name="T16" fmla="+- 0 1410 1099"/>
                <a:gd name="T17" fmla="*/ T16 w 462"/>
                <a:gd name="T18" fmla="+- 0 1614 1006"/>
                <a:gd name="T19" fmla="*/ 1614 h 665"/>
                <a:gd name="T20" fmla="+- 0 1435 1099"/>
                <a:gd name="T21" fmla="*/ T20 w 462"/>
                <a:gd name="T22" fmla="+- 0 1534 1006"/>
                <a:gd name="T23" fmla="*/ 1534 h 665"/>
                <a:gd name="T24" fmla="+- 0 1423 1099"/>
                <a:gd name="T25" fmla="*/ T24 w 462"/>
                <a:gd name="T26" fmla="+- 0 1515 1006"/>
                <a:gd name="T27" fmla="*/ 1515 h 665"/>
                <a:gd name="T28" fmla="+- 0 1370 1099"/>
                <a:gd name="T29" fmla="*/ T28 w 462"/>
                <a:gd name="T30" fmla="+- 0 1510 1006"/>
                <a:gd name="T31" fmla="*/ 1510 h 665"/>
                <a:gd name="T32" fmla="+- 0 1249 1099"/>
                <a:gd name="T33" fmla="*/ T32 w 462"/>
                <a:gd name="T34" fmla="+- 0 1511 1006"/>
                <a:gd name="T35" fmla="*/ 1511 h 665"/>
                <a:gd name="T36" fmla="+- 0 1228 1099"/>
                <a:gd name="T37" fmla="*/ T36 w 462"/>
                <a:gd name="T38" fmla="+- 0 1523 1006"/>
                <a:gd name="T39" fmla="*/ 1523 h 665"/>
                <a:gd name="T40" fmla="+- 0 1223 1099"/>
                <a:gd name="T41" fmla="*/ T40 w 462"/>
                <a:gd name="T42" fmla="+- 0 1553 1006"/>
                <a:gd name="T43" fmla="*/ 1553 h 665"/>
                <a:gd name="T44" fmla="+- 0 1230 1099"/>
                <a:gd name="T45" fmla="*/ T44 w 462"/>
                <a:gd name="T46" fmla="+- 0 1575 1006"/>
                <a:gd name="T47" fmla="*/ 1575 h 665"/>
                <a:gd name="T48" fmla="+- 0 1252 1099"/>
                <a:gd name="T49" fmla="*/ T48 w 462"/>
                <a:gd name="T50" fmla="+- 0 1583 1006"/>
                <a:gd name="T51" fmla="*/ 1583 h 665"/>
                <a:gd name="T52" fmla="+- 0 1326 1099"/>
                <a:gd name="T53" fmla="*/ T52 w 462"/>
                <a:gd name="T54" fmla="+- 0 1583 1006"/>
                <a:gd name="T55" fmla="*/ 1583 h 665"/>
                <a:gd name="T56" fmla="+- 0 1407 1099"/>
                <a:gd name="T57" fmla="*/ T56 w 462"/>
                <a:gd name="T58" fmla="+- 0 1581 1006"/>
                <a:gd name="T59" fmla="*/ 1581 h 665"/>
                <a:gd name="T60" fmla="+- 0 1429 1099"/>
                <a:gd name="T61" fmla="*/ T60 w 462"/>
                <a:gd name="T62" fmla="+- 0 1570 1006"/>
                <a:gd name="T63" fmla="*/ 1570 h 665"/>
                <a:gd name="T64" fmla="+- 0 1436 1099"/>
                <a:gd name="T65" fmla="*/ T64 w 462"/>
                <a:gd name="T66" fmla="+- 0 1547 1006"/>
                <a:gd name="T67" fmla="*/ 1547 h 665"/>
                <a:gd name="T68" fmla="+- 0 1553 1099"/>
                <a:gd name="T69" fmla="*/ T68 w 462"/>
                <a:gd name="T70" fmla="+- 0 1175 1006"/>
                <a:gd name="T71" fmla="*/ 1175 h 665"/>
                <a:gd name="T72" fmla="+- 0 1512 1099"/>
                <a:gd name="T73" fmla="*/ T72 w 462"/>
                <a:gd name="T74" fmla="+- 0 1097 1006"/>
                <a:gd name="T75" fmla="*/ 1097 h 665"/>
                <a:gd name="T76" fmla="+- 0 1509 1099"/>
                <a:gd name="T77" fmla="*/ T76 w 462"/>
                <a:gd name="T78" fmla="+- 0 1266 1006"/>
                <a:gd name="T79" fmla="*/ 1266 h 665"/>
                <a:gd name="T80" fmla="+- 0 1486 1099"/>
                <a:gd name="T81" fmla="*/ T80 w 462"/>
                <a:gd name="T82" fmla="+- 0 1326 1006"/>
                <a:gd name="T83" fmla="*/ 1326 h 665"/>
                <a:gd name="T84" fmla="+- 0 1449 1099"/>
                <a:gd name="T85" fmla="*/ T84 w 462"/>
                <a:gd name="T86" fmla="+- 0 1383 1006"/>
                <a:gd name="T87" fmla="*/ 1383 h 665"/>
                <a:gd name="T88" fmla="+- 0 1430 1099"/>
                <a:gd name="T89" fmla="*/ T88 w 462"/>
                <a:gd name="T90" fmla="+- 0 1415 1006"/>
                <a:gd name="T91" fmla="*/ 1415 h 665"/>
                <a:gd name="T92" fmla="+- 0 1408 1099"/>
                <a:gd name="T93" fmla="*/ T92 w 462"/>
                <a:gd name="T94" fmla="+- 0 1418 1006"/>
                <a:gd name="T95" fmla="*/ 1418 h 665"/>
                <a:gd name="T96" fmla="+- 0 1387 1099"/>
                <a:gd name="T97" fmla="*/ T96 w 462"/>
                <a:gd name="T98" fmla="+- 0 1418 1006"/>
                <a:gd name="T99" fmla="*/ 1418 h 665"/>
                <a:gd name="T100" fmla="+- 0 1324 1099"/>
                <a:gd name="T101" fmla="*/ T100 w 462"/>
                <a:gd name="T102" fmla="+- 0 1418 1006"/>
                <a:gd name="T103" fmla="*/ 1418 h 665"/>
                <a:gd name="T104" fmla="+- 0 1298 1099"/>
                <a:gd name="T105" fmla="*/ T104 w 462"/>
                <a:gd name="T106" fmla="+- 0 1417 1006"/>
                <a:gd name="T107" fmla="*/ 1417 h 665"/>
                <a:gd name="T108" fmla="+- 0 1247 1099"/>
                <a:gd name="T109" fmla="*/ T108 w 462"/>
                <a:gd name="T110" fmla="+- 0 1419 1006"/>
                <a:gd name="T111" fmla="*/ 1419 h 665"/>
                <a:gd name="T112" fmla="+- 0 1208 1099"/>
                <a:gd name="T113" fmla="*/ T112 w 462"/>
                <a:gd name="T114" fmla="+- 0 1397 1006"/>
                <a:gd name="T115" fmla="*/ 1397 h 665"/>
                <a:gd name="T116" fmla="+- 0 1184 1099"/>
                <a:gd name="T117" fmla="*/ T116 w 462"/>
                <a:gd name="T118" fmla="+- 0 1352 1006"/>
                <a:gd name="T119" fmla="*/ 1352 h 665"/>
                <a:gd name="T120" fmla="+- 0 1151 1099"/>
                <a:gd name="T121" fmla="*/ T120 w 462"/>
                <a:gd name="T122" fmla="+- 0 1277 1006"/>
                <a:gd name="T123" fmla="*/ 1277 h 665"/>
                <a:gd name="T124" fmla="+- 0 1156 1099"/>
                <a:gd name="T125" fmla="*/ T124 w 462"/>
                <a:gd name="T126" fmla="+- 0 1177 1006"/>
                <a:gd name="T127" fmla="*/ 1177 h 665"/>
                <a:gd name="T128" fmla="+- 0 1220 1099"/>
                <a:gd name="T129" fmla="*/ T128 w 462"/>
                <a:gd name="T130" fmla="+- 0 1090 1006"/>
                <a:gd name="T131" fmla="*/ 1090 h 665"/>
                <a:gd name="T132" fmla="+- 0 1312 1099"/>
                <a:gd name="T133" fmla="*/ T132 w 462"/>
                <a:gd name="T134" fmla="+- 0 1055 1006"/>
                <a:gd name="T135" fmla="*/ 1055 h 665"/>
                <a:gd name="T136" fmla="+- 0 1418 1099"/>
                <a:gd name="T137" fmla="*/ T136 w 462"/>
                <a:gd name="T138" fmla="+- 0 1077 1006"/>
                <a:gd name="T139" fmla="*/ 1077 h 665"/>
                <a:gd name="T140" fmla="+- 0 1489 1099"/>
                <a:gd name="T141" fmla="*/ T140 w 462"/>
                <a:gd name="T142" fmla="+- 0 1150 1006"/>
                <a:gd name="T143" fmla="*/ 1150 h 665"/>
                <a:gd name="T144" fmla="+- 0 1512 1099"/>
                <a:gd name="T145" fmla="*/ T144 w 462"/>
                <a:gd name="T146" fmla="+- 0 1235 1006"/>
                <a:gd name="T147" fmla="*/ 1235 h 665"/>
                <a:gd name="T148" fmla="+- 0 1470 1099"/>
                <a:gd name="T149" fmla="*/ T148 w 462"/>
                <a:gd name="T150" fmla="+- 0 1055 1006"/>
                <a:gd name="T151" fmla="*/ 1055 h 665"/>
                <a:gd name="T152" fmla="+- 0 1394 1099"/>
                <a:gd name="T153" fmla="*/ T152 w 462"/>
                <a:gd name="T154" fmla="+- 0 1015 1006"/>
                <a:gd name="T155" fmla="*/ 1015 h 665"/>
                <a:gd name="T156" fmla="+- 0 1244 1099"/>
                <a:gd name="T157" fmla="*/ T156 w 462"/>
                <a:gd name="T158" fmla="+- 0 1021 1006"/>
                <a:gd name="T159" fmla="*/ 1021 h 665"/>
                <a:gd name="T160" fmla="+- 0 1127 1099"/>
                <a:gd name="T161" fmla="*/ T160 w 462"/>
                <a:gd name="T162" fmla="+- 0 1123 1006"/>
                <a:gd name="T163" fmla="*/ 1123 h 665"/>
                <a:gd name="T164" fmla="+- 0 1099 1099"/>
                <a:gd name="T165" fmla="*/ T164 w 462"/>
                <a:gd name="T166" fmla="+- 0 1272 1006"/>
                <a:gd name="T167" fmla="*/ 1272 h 665"/>
                <a:gd name="T168" fmla="+- 0 1139 1099"/>
                <a:gd name="T169" fmla="*/ T168 w 462"/>
                <a:gd name="T170" fmla="+- 0 1375 1006"/>
                <a:gd name="T171" fmla="*/ 1375 h 665"/>
                <a:gd name="T172" fmla="+- 0 1170 1099"/>
                <a:gd name="T173" fmla="*/ T172 w 462"/>
                <a:gd name="T174" fmla="+- 0 1430 1006"/>
                <a:gd name="T175" fmla="*/ 1430 h 665"/>
                <a:gd name="T176" fmla="+- 0 1192 1099"/>
                <a:gd name="T177" fmla="*/ T176 w 462"/>
                <a:gd name="T178" fmla="+- 0 1471 1006"/>
                <a:gd name="T179" fmla="*/ 1471 h 665"/>
                <a:gd name="T180" fmla="+- 0 1240 1099"/>
                <a:gd name="T181" fmla="*/ T180 w 462"/>
                <a:gd name="T182" fmla="+- 0 1473 1006"/>
                <a:gd name="T183" fmla="*/ 1473 h 665"/>
                <a:gd name="T184" fmla="+- 0 1381 1099"/>
                <a:gd name="T185" fmla="*/ T184 w 462"/>
                <a:gd name="T186" fmla="+- 0 1474 1006"/>
                <a:gd name="T187" fmla="*/ 1474 h 665"/>
                <a:gd name="T188" fmla="+- 0 1445 1099"/>
                <a:gd name="T189" fmla="*/ T188 w 462"/>
                <a:gd name="T190" fmla="+- 0 1473 1006"/>
                <a:gd name="T191" fmla="*/ 1473 h 665"/>
                <a:gd name="T192" fmla="+- 0 1458 1099"/>
                <a:gd name="T193" fmla="*/ T192 w 462"/>
                <a:gd name="T194" fmla="+- 0 1466 1006"/>
                <a:gd name="T195" fmla="*/ 1466 h 665"/>
                <a:gd name="T196" fmla="+- 0 1489 1099"/>
                <a:gd name="T197" fmla="*/ T196 w 462"/>
                <a:gd name="T198" fmla="+- 0 1419 1006"/>
                <a:gd name="T199" fmla="*/ 1419 h 665"/>
                <a:gd name="T200" fmla="+- 0 1523 1099"/>
                <a:gd name="T201" fmla="*/ T200 w 462"/>
                <a:gd name="T202" fmla="+- 0 1363 1006"/>
                <a:gd name="T203" fmla="*/ 1363 h 665"/>
                <a:gd name="T204" fmla="+- 0 1561 1099"/>
                <a:gd name="T205" fmla="*/ T204 w 462"/>
                <a:gd name="T206" fmla="+- 0 1251 1006"/>
                <a:gd name="T207" fmla="*/ 1251 h 6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462" h="665">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8" name="WordArt 11"/>
          <p:cNvSpPr>
            <a:spLocks noChangeArrowheads="1" noChangeShapeType="1" noTextEdit="1"/>
          </p:cNvSpPr>
          <p:nvPr/>
        </p:nvSpPr>
        <p:spPr bwMode="auto">
          <a:xfrm rot="480000">
            <a:off x="860390" y="2493101"/>
            <a:ext cx="698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A</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19" name="WordArt 10"/>
          <p:cNvSpPr>
            <a:spLocks noChangeArrowheads="1" noChangeShapeType="1" noTextEdit="1"/>
          </p:cNvSpPr>
          <p:nvPr/>
        </p:nvSpPr>
        <p:spPr bwMode="auto">
          <a:xfrm rot="1320000">
            <a:off x="933354" y="2512135"/>
            <a:ext cx="60325"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T</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1" name="WordArt 9"/>
          <p:cNvSpPr>
            <a:spLocks noChangeArrowheads="1" noChangeShapeType="1" noTextEdit="1"/>
          </p:cNvSpPr>
          <p:nvPr/>
        </p:nvSpPr>
        <p:spPr bwMode="auto">
          <a:xfrm rot="1860000">
            <a:off x="992056" y="2534342"/>
            <a:ext cx="33337"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2" name="WordArt 8"/>
          <p:cNvSpPr>
            <a:spLocks noChangeArrowheads="1" noChangeShapeType="1" noTextEdit="1"/>
          </p:cNvSpPr>
          <p:nvPr/>
        </p:nvSpPr>
        <p:spPr bwMode="auto">
          <a:xfrm rot="2520000">
            <a:off x="1019004" y="2572412"/>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3" name="WordArt 7"/>
          <p:cNvSpPr>
            <a:spLocks noChangeArrowheads="1" noChangeShapeType="1" noTextEdit="1"/>
          </p:cNvSpPr>
          <p:nvPr/>
        </p:nvSpPr>
        <p:spPr bwMode="auto">
          <a:xfrm rot="3480000">
            <a:off x="1077022" y="2640121"/>
            <a:ext cx="81371"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4" name="WordArt 6"/>
          <p:cNvSpPr>
            <a:spLocks noChangeArrowheads="1" noChangeShapeType="1" noTextEdit="1"/>
          </p:cNvSpPr>
          <p:nvPr/>
        </p:nvSpPr>
        <p:spPr bwMode="auto">
          <a:xfrm rot="17160000">
            <a:off x="502265" y="2734768"/>
            <a:ext cx="4571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5" name="WordArt 5"/>
          <p:cNvSpPr>
            <a:spLocks noChangeArrowheads="1" noChangeShapeType="1" noTextEdit="1"/>
          </p:cNvSpPr>
          <p:nvPr/>
        </p:nvSpPr>
        <p:spPr bwMode="auto">
          <a:xfrm rot="17880000">
            <a:off x="508493" y="2667116"/>
            <a:ext cx="81372"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6" name="WordArt 4"/>
          <p:cNvSpPr>
            <a:spLocks noChangeArrowheads="1" noChangeShapeType="1" noTextEdit="1"/>
          </p:cNvSpPr>
          <p:nvPr/>
        </p:nvSpPr>
        <p:spPr bwMode="auto">
          <a:xfrm rot="18720000">
            <a:off x="561734" y="2604336"/>
            <a:ext cx="5743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F</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7" name="WordArt 3"/>
          <p:cNvSpPr>
            <a:spLocks noChangeArrowheads="1" noChangeShapeType="1" noTextEdit="1"/>
          </p:cNvSpPr>
          <p:nvPr/>
        </p:nvSpPr>
        <p:spPr bwMode="auto">
          <a:xfrm rot="19380000">
            <a:off x="603404" y="2553376"/>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8" name="WordArt 2"/>
          <p:cNvSpPr>
            <a:spLocks noChangeArrowheads="1" noChangeShapeType="1" noTextEdit="1"/>
          </p:cNvSpPr>
          <p:nvPr/>
        </p:nvSpPr>
        <p:spPr bwMode="auto">
          <a:xfrm rot="20340000">
            <a:off x="684304" y="2512137"/>
            <a:ext cx="66675" cy="10211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R</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9" name="WordArt 1"/>
          <p:cNvSpPr>
            <a:spLocks noChangeArrowheads="1" noChangeShapeType="1" noTextEdit="1"/>
          </p:cNvSpPr>
          <p:nvPr/>
        </p:nvSpPr>
        <p:spPr bwMode="auto">
          <a:xfrm rot="21180000">
            <a:off x="755681" y="2489926"/>
            <a:ext cx="952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dirty="0" smtClean="0">
                <a:ln>
                  <a:noFill/>
                </a:ln>
                <a:solidFill>
                  <a:srgbClr val="368DDD"/>
                </a:solidFill>
                <a:latin typeface="Arial" panose="020B0604020202020204" pitchFamily="34" charset="0"/>
                <a:cs typeface="Arial" panose="020B0604020202020204" pitchFamily="34" charset="0"/>
              </a:rPr>
              <a:t>M</a:t>
            </a: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30" name="Rectangle 16"/>
          <p:cNvSpPr>
            <a:spLocks noChangeArrowheads="1"/>
          </p:cNvSpPr>
          <p:nvPr/>
        </p:nvSpPr>
        <p:spPr bwMode="auto">
          <a:xfrm>
            <a:off x="0" y="155012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2" name="Rectangle 31"/>
          <p:cNvSpPr/>
          <p:nvPr/>
        </p:nvSpPr>
        <p:spPr>
          <a:xfrm>
            <a:off x="2255520" y="1393044"/>
            <a:ext cx="4005942" cy="400110"/>
          </a:xfrm>
          <a:prstGeom prst="rect">
            <a:avLst/>
          </a:prstGeom>
        </p:spPr>
        <p:txBody>
          <a:bodyPr wrap="square">
            <a:spAutoFit/>
          </a:bodyPr>
          <a:lstStyle/>
          <a:p>
            <a:pPr lvl="2" algn="ctr">
              <a:spcBef>
                <a:spcPts val="42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(2/4)</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33" name="Table 32"/>
          <p:cNvGraphicFramePr>
            <a:graphicFrameLocks noGrp="1"/>
          </p:cNvGraphicFramePr>
          <p:nvPr>
            <p:extLst>
              <p:ext uri="{D42A27DB-BD31-4B8C-83A1-F6EECF244321}">
                <p14:modId xmlns:p14="http://schemas.microsoft.com/office/powerpoint/2010/main" val="406557279"/>
              </p:ext>
            </p:extLst>
          </p:nvPr>
        </p:nvGraphicFramePr>
        <p:xfrm>
          <a:off x="1224451" y="1867409"/>
          <a:ext cx="7161565" cy="4802434"/>
        </p:xfrm>
        <a:graphic>
          <a:graphicData uri="http://schemas.openxmlformats.org/drawingml/2006/table">
            <a:tbl>
              <a:tblPr firstRow="1" firstCol="1" bandRow="1">
                <a:tableStyleId>{5C22544A-7EE6-4342-B048-85BDC9FD1C3A}</a:tableStyleId>
              </a:tblPr>
              <a:tblGrid>
                <a:gridCol w="1179477">
                  <a:extLst>
                    <a:ext uri="{9D8B030D-6E8A-4147-A177-3AD203B41FA5}">
                      <a16:colId xmlns:a16="http://schemas.microsoft.com/office/drawing/2014/main" val="4228304840"/>
                    </a:ext>
                  </a:extLst>
                </a:gridCol>
                <a:gridCol w="3859821">
                  <a:extLst>
                    <a:ext uri="{9D8B030D-6E8A-4147-A177-3AD203B41FA5}">
                      <a16:colId xmlns:a16="http://schemas.microsoft.com/office/drawing/2014/main" val="3083191030"/>
                    </a:ext>
                  </a:extLst>
                </a:gridCol>
                <a:gridCol w="2122267">
                  <a:extLst>
                    <a:ext uri="{9D8B030D-6E8A-4147-A177-3AD203B41FA5}">
                      <a16:colId xmlns:a16="http://schemas.microsoft.com/office/drawing/2014/main" val="1825570222"/>
                    </a:ext>
                  </a:extLst>
                </a:gridCol>
              </a:tblGrid>
              <a:tr h="562779">
                <a:tc>
                  <a:txBody>
                    <a:bodyPr/>
                    <a:lstStyle/>
                    <a:p>
                      <a:pPr marL="340360" indent="-183515" algn="ctr">
                        <a:lnSpc>
                          <a:spcPts val="1200"/>
                        </a:lnSpc>
                        <a:spcBef>
                          <a:spcPts val="50"/>
                        </a:spcBef>
                        <a:spcAft>
                          <a:spcPts val="0"/>
                        </a:spcAft>
                      </a:pPr>
                      <a:endParaRPr lang="en-US" sz="1600" u="sng" dirty="0" smtClean="0">
                        <a:effectLst/>
                      </a:endParaRPr>
                    </a:p>
                    <a:p>
                      <a:pPr marL="340360" indent="-183515" algn="ctr">
                        <a:lnSpc>
                          <a:spcPts val="1200"/>
                        </a:lnSpc>
                        <a:spcBef>
                          <a:spcPts val="50"/>
                        </a:spcBef>
                        <a:spcAft>
                          <a:spcPts val="0"/>
                        </a:spcAft>
                      </a:pPr>
                      <a:r>
                        <a:rPr lang="en-US" sz="1600" u="sng" dirty="0" smtClean="0">
                          <a:effectLst/>
                        </a:rPr>
                        <a:t>Monitoring</a:t>
                      </a:r>
                    </a:p>
                    <a:p>
                      <a:pPr marL="340360" indent="-183515" algn="ctr">
                        <a:lnSpc>
                          <a:spcPts val="1200"/>
                        </a:lnSpc>
                        <a:spcBef>
                          <a:spcPts val="50"/>
                        </a:spcBef>
                        <a:spcAft>
                          <a:spcPts val="0"/>
                        </a:spcAft>
                      </a:pPr>
                      <a:r>
                        <a:rPr lang="en-US" sz="1600" u="sng" spc="-275" dirty="0" smtClean="0">
                          <a:effectLst/>
                        </a:rPr>
                        <a:t>  </a:t>
                      </a:r>
                      <a:r>
                        <a:rPr lang="en-US" sz="1600" u="sng" dirty="0" smtClean="0">
                          <a:effectLst/>
                        </a:rPr>
                        <a:t>type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1185545" marR="1196975" algn="ctr">
                        <a:spcBef>
                          <a:spcPts val="690"/>
                        </a:spcBef>
                        <a:spcAft>
                          <a:spcPts val="0"/>
                        </a:spcAft>
                      </a:pPr>
                      <a:r>
                        <a:rPr lang="en-US" sz="1600" u="sng" dirty="0" smtClean="0">
                          <a:effectLst/>
                        </a:rPr>
                        <a:t>Description</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481330" algn="ctr">
                        <a:spcBef>
                          <a:spcPts val="690"/>
                        </a:spcBef>
                        <a:spcAft>
                          <a:spcPts val="0"/>
                        </a:spcAft>
                      </a:pPr>
                      <a:r>
                        <a:rPr lang="en-US" sz="1600" u="sng" dirty="0">
                          <a:effectLst/>
                        </a:rPr>
                        <a:t>Tool/s</a:t>
                      </a:r>
                      <a:r>
                        <a:rPr lang="en-US" sz="1600" u="sng" spc="-35" dirty="0">
                          <a:effectLst/>
                        </a:rPr>
                        <a:t> </a:t>
                      </a:r>
                      <a:r>
                        <a:rPr lang="en-US" sz="1600" u="sng" dirty="0">
                          <a:effectLst/>
                        </a:rPr>
                        <a:t>to</a:t>
                      </a:r>
                      <a:r>
                        <a:rPr lang="en-US" sz="1600" u="sng" spc="-30" dirty="0">
                          <a:effectLst/>
                        </a:rPr>
                        <a:t> </a:t>
                      </a:r>
                      <a:r>
                        <a:rPr lang="en-US" sz="1600" u="sng" dirty="0">
                          <a:effectLst/>
                        </a:rPr>
                        <a:t>use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409819065"/>
                  </a:ext>
                </a:extLst>
              </a:tr>
              <a:tr h="4239655">
                <a:tc>
                  <a:txBody>
                    <a:bodyPr/>
                    <a:lstStyle/>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en-US" sz="1200" dirty="0" smtClean="0">
                        <a:effectLst/>
                      </a:endParaRPr>
                    </a:p>
                    <a:p>
                      <a:pPr algn="ctr">
                        <a:spcAft>
                          <a:spcPts val="0"/>
                        </a:spcAft>
                      </a:pPr>
                      <a:endParaRPr lang="en-US" sz="1200" b="1" kern="1200" dirty="0" smtClean="0">
                        <a:solidFill>
                          <a:schemeClr val="lt1"/>
                        </a:solidFill>
                        <a:effectLst/>
                        <a:latin typeface="+mn-lt"/>
                        <a:ea typeface="+mn-ea"/>
                        <a:cs typeface="+mn-cs"/>
                      </a:endParaRPr>
                    </a:p>
                    <a:p>
                      <a:pPr algn="ctr">
                        <a:spcAft>
                          <a:spcPts val="0"/>
                        </a:spcAft>
                      </a:pPr>
                      <a:r>
                        <a:rPr lang="en-US" sz="1800" b="1" kern="1200" dirty="0" smtClean="0">
                          <a:solidFill>
                            <a:srgbClr val="FFFF00"/>
                          </a:solidFill>
                          <a:effectLst/>
                          <a:latin typeface="+mn-lt"/>
                          <a:ea typeface="+mn-ea"/>
                          <a:cs typeface="+mn-cs"/>
                        </a:rPr>
                        <a:t>Results monitoring</a:t>
                      </a:r>
                      <a:endParaRPr lang="fr-FR" sz="1200" dirty="0">
                        <a:solidFill>
                          <a:srgbClr val="FFFF00"/>
                        </a:solidFill>
                        <a:effectLst/>
                      </a:endParaRPr>
                    </a:p>
                  </a:txBody>
                  <a:tcPr marL="0" marR="0" marT="0" marB="0">
                    <a:solidFill>
                      <a:srgbClr val="92D050"/>
                    </a:solidFill>
                  </a:tcPr>
                </a:tc>
                <a:tc>
                  <a:txBody>
                    <a:bodyPr/>
                    <a:lstStyle/>
                    <a:p>
                      <a:pPr marL="100965" marR="113030" algn="ctr">
                        <a:lnSpc>
                          <a:spcPct val="102000"/>
                        </a:lnSpc>
                        <a:spcBef>
                          <a:spcPts val="590"/>
                        </a:spcBef>
                        <a:spcAft>
                          <a:spcPts val="0"/>
                        </a:spcAft>
                      </a:pPr>
                      <a:endParaRPr lang="en-US" sz="10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386715" marR="113030" indent="-285750" algn="ctr">
                        <a:lnSpc>
                          <a:spcPct val="102000"/>
                        </a:lnSpc>
                        <a:spcBef>
                          <a:spcPts val="590"/>
                        </a:spcBef>
                        <a:spcAft>
                          <a:spcPts val="0"/>
                        </a:spcAft>
                        <a:buFont typeface="Arial" panose="020B0604020202020204" pitchFamily="34" charset="0"/>
                        <a:buChar char="•"/>
                      </a:pPr>
                      <a:r>
                        <a:rPr lang="en-US" sz="1400" b="1" kern="1200" dirty="0" smtClean="0">
                          <a:solidFill>
                            <a:srgbClr val="C00000"/>
                          </a:solidFill>
                          <a:effectLst/>
                          <a:latin typeface="Times New Roman" panose="02020603050405020304" pitchFamily="18" charset="0"/>
                          <a:ea typeface="+mn-ea"/>
                          <a:cs typeface="Times New Roman" panose="02020603050405020304" pitchFamily="18" charset="0"/>
                        </a:rPr>
                        <a:t>Results monitoring tracks </a:t>
                      </a:r>
                      <a:r>
                        <a:rPr lang="en-US" sz="1400" b="1" kern="1200" dirty="0" err="1" smtClean="0">
                          <a:solidFill>
                            <a:srgbClr val="C00000"/>
                          </a:solidFill>
                          <a:effectLst/>
                          <a:latin typeface="Times New Roman" panose="02020603050405020304" pitchFamily="18" charset="0"/>
                          <a:ea typeface="+mn-ea"/>
                          <a:cs typeface="Times New Roman" panose="02020603050405020304" pitchFamily="18" charset="0"/>
                        </a:rPr>
                        <a:t>results</a:t>
                      </a:r>
                      <a:r>
                        <a:rPr lang="en-US" sz="1400" b="1" kern="1200" dirty="0" err="1" smtClean="0">
                          <a:solidFill>
                            <a:schemeClr val="dk1"/>
                          </a:solidFill>
                          <a:effectLst/>
                          <a:latin typeface="Times New Roman" panose="02020603050405020304" pitchFamily="18" charset="0"/>
                          <a:ea typeface="+mn-ea"/>
                          <a:cs typeface="Times New Roman" panose="02020603050405020304" pitchFamily="18" charset="0"/>
                        </a:rPr>
                        <a:t>:This</a:t>
                      </a:r>
                      <a:r>
                        <a:rPr lang="en-US" sz="1400" b="1" kern="1200" dirty="0" smtClean="0">
                          <a:solidFill>
                            <a:schemeClr val="dk1"/>
                          </a:solidFill>
                          <a:effectLst/>
                          <a:latin typeface="Times New Roman" panose="02020603050405020304" pitchFamily="18" charset="0"/>
                          <a:ea typeface="+mn-ea"/>
                          <a:cs typeface="Times New Roman" panose="02020603050405020304" pitchFamily="18" charset="0"/>
                        </a:rPr>
                        <a:t> type of monitoring is used to determine whether an intervention is on or off track towards its intended results (outputs, outcomes, objective). </a:t>
                      </a:r>
                    </a:p>
                    <a:p>
                      <a:pPr marL="386715" marR="113030" indent="-285750" algn="ctr">
                        <a:lnSpc>
                          <a:spcPct val="102000"/>
                        </a:lnSpc>
                        <a:spcBef>
                          <a:spcPts val="590"/>
                        </a:spcBef>
                        <a:spcAft>
                          <a:spcPts val="0"/>
                        </a:spcAft>
                        <a:buFont typeface="Arial" panose="020B0604020202020204" pitchFamily="34" charset="0"/>
                        <a:buChar char="•"/>
                      </a:pPr>
                      <a:r>
                        <a:rPr lang="en-US" sz="1400" b="1" kern="1200" dirty="0" smtClean="0">
                          <a:solidFill>
                            <a:schemeClr val="dk1"/>
                          </a:solidFill>
                          <a:effectLst/>
                          <a:latin typeface="Times New Roman" panose="02020603050405020304" pitchFamily="18" charset="0"/>
                          <a:ea typeface="+mn-ea"/>
                          <a:cs typeface="Times New Roman" panose="02020603050405020304" pitchFamily="18" charset="0"/>
                        </a:rPr>
                        <a:t>It is also recommended to reflect on and identify any unintended positive or negative effect. An example of this could be if training participants independently created a working group and continued to meet beyond the time frame of that training.</a:t>
                      </a:r>
                      <a:endParaRPr lang="fr-FR" sz="14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386715" marR="113030" indent="-285750" algn="ctr">
                        <a:lnSpc>
                          <a:spcPct val="102000"/>
                        </a:lnSpc>
                        <a:spcBef>
                          <a:spcPts val="590"/>
                        </a:spcBef>
                        <a:spcAft>
                          <a:spcPts val="0"/>
                        </a:spcAft>
                        <a:buFont typeface="Arial" panose="020B0604020202020204" pitchFamily="34" charset="0"/>
                        <a:buChar char="•"/>
                      </a:pPr>
                      <a:r>
                        <a:rPr lang="en-US" sz="1400" b="1" kern="1200" dirty="0" smtClean="0">
                          <a:solidFill>
                            <a:schemeClr val="dk1"/>
                          </a:solidFill>
                          <a:effectLst/>
                          <a:latin typeface="Times New Roman" panose="02020603050405020304" pitchFamily="18" charset="0"/>
                          <a:ea typeface="+mn-ea"/>
                          <a:cs typeface="Times New Roman" panose="02020603050405020304" pitchFamily="18" charset="0"/>
                        </a:rPr>
                        <a:t>The previous sections have shown how to monitor for results in great detail using the IOM Results Monitoring Framework and/or the Results Matrix.</a:t>
                      </a:r>
                      <a:endParaRPr lang="fr-FR" sz="1400" b="1" kern="1200" dirty="0">
                        <a:solidFill>
                          <a:schemeClr val="dk1"/>
                        </a:solidFill>
                        <a:effectLst/>
                        <a:latin typeface="Times New Roman" panose="02020603050405020304" pitchFamily="18" charset="0"/>
                        <a:ea typeface="+mn-ea"/>
                        <a:cs typeface="Times New Roman" panose="02020603050405020304" pitchFamily="18" charset="0"/>
                      </a:endParaRPr>
                    </a:p>
                  </a:txBody>
                  <a:tcPr marL="0" marR="0" marT="0" marB="0">
                    <a:solidFill>
                      <a:srgbClr val="92D050"/>
                    </a:solidFill>
                  </a:tcPr>
                </a:tc>
                <a:tc>
                  <a:txBody>
                    <a:bodyPr/>
                    <a:lstStyle/>
                    <a:p>
                      <a:pPr algn="ctr">
                        <a:spcAft>
                          <a:spcPts val="0"/>
                        </a:spcAft>
                      </a:pPr>
                      <a:endParaRPr lang="en-US" sz="105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lgn="ctr">
                        <a:spcAft>
                          <a:spcPts val="0"/>
                        </a:spcAft>
                      </a:pPr>
                      <a:endParaRPr lang="en-US" sz="105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lgn="ctr">
                        <a:spcAft>
                          <a:spcPts val="0"/>
                        </a:spcAft>
                      </a:pPr>
                      <a:endParaRPr lang="en-US" sz="105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lgn="ctr">
                        <a:spcAft>
                          <a:spcPts val="0"/>
                        </a:spcAft>
                      </a:pPr>
                      <a:r>
                        <a:rPr lang="en-US" sz="105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400" b="1" kern="1200" dirty="0">
                        <a:solidFill>
                          <a:schemeClr val="dk1"/>
                        </a:solidFill>
                        <a:effectLst/>
                        <a:latin typeface="+mn-lt"/>
                        <a:ea typeface="+mn-ea"/>
                        <a:cs typeface="+mn-cs"/>
                      </a:endParaRPr>
                    </a:p>
                    <a:p>
                      <a:pPr marL="100965" marR="109855" algn="ctr">
                        <a:lnSpc>
                          <a:spcPct val="102000"/>
                        </a:lnSpc>
                        <a:spcAft>
                          <a:spcPts val="0"/>
                        </a:spcAft>
                      </a:pPr>
                      <a:r>
                        <a:rPr lang="en-US" sz="1400" b="1" kern="1200" dirty="0">
                          <a:solidFill>
                            <a:schemeClr val="dk1"/>
                          </a:solidFill>
                          <a:effectLst/>
                          <a:latin typeface="+mn-lt"/>
                          <a:ea typeface="+mn-ea"/>
                          <a:cs typeface="+mn-cs"/>
                        </a:rPr>
                        <a:t>The RMF should always reflect the most recent agreed-upon version of the Results Matrix and should be reviewed regularly.</a:t>
                      </a:r>
                      <a:endParaRPr lang="fr-FR" sz="1400" b="1" kern="1200" dirty="0">
                        <a:solidFill>
                          <a:schemeClr val="dk1"/>
                        </a:solidFill>
                        <a:effectLst/>
                        <a:latin typeface="+mn-lt"/>
                        <a:ea typeface="+mn-ea"/>
                        <a:cs typeface="+mn-cs"/>
                      </a:endParaRPr>
                    </a:p>
                    <a:p>
                      <a:pPr algn="ctr">
                        <a:spcBef>
                          <a:spcPts val="20"/>
                        </a:spcBef>
                        <a:spcAft>
                          <a:spcPts val="0"/>
                        </a:spcAft>
                      </a:pPr>
                      <a:r>
                        <a:rPr lang="en-US" sz="1400" b="1" kern="1200" dirty="0">
                          <a:solidFill>
                            <a:schemeClr val="dk1"/>
                          </a:solidFill>
                          <a:effectLst/>
                          <a:latin typeface="+mn-lt"/>
                          <a:ea typeface="+mn-ea"/>
                          <a:cs typeface="+mn-cs"/>
                        </a:rPr>
                        <a:t> </a:t>
                      </a:r>
                      <a:endParaRPr lang="fr-FR" sz="1400" b="1" kern="1200" dirty="0">
                        <a:solidFill>
                          <a:schemeClr val="dk1"/>
                        </a:solidFill>
                        <a:effectLst/>
                        <a:latin typeface="+mn-lt"/>
                        <a:ea typeface="+mn-ea"/>
                        <a:cs typeface="+mn-cs"/>
                      </a:endParaRPr>
                    </a:p>
                    <a:p>
                      <a:pPr marL="100965" marR="109855" algn="ctr">
                        <a:lnSpc>
                          <a:spcPts val="1200"/>
                        </a:lnSpc>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39866840"/>
                  </a:ext>
                </a:extLst>
              </a:tr>
            </a:tbl>
          </a:graphicData>
        </a:graphic>
      </p:graphicFrame>
    </p:spTree>
    <p:extLst>
      <p:ext uri="{BB962C8B-B14F-4D97-AF65-F5344CB8AC3E}">
        <p14:creationId xmlns:p14="http://schemas.microsoft.com/office/powerpoint/2010/main" val="27148814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03775" y="533330"/>
            <a:ext cx="3018591" cy="5907194"/>
          </a:xfrm>
          <a:prstGeom prst="rect">
            <a:avLst/>
          </a:prstGeom>
        </p:spPr>
      </p:pic>
      <p:pic>
        <p:nvPicPr>
          <p:cNvPr id="11" name="Picture 5"/>
          <p:cNvPicPr>
            <a:picLocks noChangeAspect="1"/>
          </p:cNvPicPr>
          <p:nvPr/>
        </p:nvPicPr>
        <p:blipFill>
          <a:blip r:embed="rId7"/>
          <a:stretch>
            <a:fillRect/>
          </a:stretch>
        </p:blipFill>
        <p:spPr>
          <a:xfrm>
            <a:off x="0" y="-274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13" name="Group 12"/>
          <p:cNvGrpSpPr>
            <a:grpSpLocks/>
          </p:cNvGrpSpPr>
          <p:nvPr/>
        </p:nvGrpSpPr>
        <p:grpSpPr bwMode="auto">
          <a:xfrm>
            <a:off x="557733" y="2684552"/>
            <a:ext cx="542925" cy="545668"/>
            <a:chOff x="902" y="911"/>
            <a:chExt cx="854" cy="854"/>
          </a:xfrm>
        </p:grpSpPr>
        <p:sp>
          <p:nvSpPr>
            <p:cNvPr id="14" name="Freeform 15"/>
            <p:cNvSpPr>
              <a:spLocks/>
            </p:cNvSpPr>
            <p:nvPr/>
          </p:nvSpPr>
          <p:spPr bwMode="auto">
            <a:xfrm>
              <a:off x="912" y="921"/>
              <a:ext cx="834" cy="834"/>
            </a:xfrm>
            <a:custGeom>
              <a:avLst/>
              <a:gdLst>
                <a:gd name="T0" fmla="+- 0 1329 912"/>
                <a:gd name="T1" fmla="*/ T0 w 834"/>
                <a:gd name="T2" fmla="+- 0 921 921"/>
                <a:gd name="T3" fmla="*/ 921 h 834"/>
                <a:gd name="T4" fmla="+- 0 1254 912"/>
                <a:gd name="T5" fmla="*/ T4 w 834"/>
                <a:gd name="T6" fmla="+- 0 928 921"/>
                <a:gd name="T7" fmla="*/ 928 h 834"/>
                <a:gd name="T8" fmla="+- 0 1184 912"/>
                <a:gd name="T9" fmla="*/ T8 w 834"/>
                <a:gd name="T10" fmla="+- 0 947 921"/>
                <a:gd name="T11" fmla="*/ 947 h 834"/>
                <a:gd name="T12" fmla="+- 0 1119 912"/>
                <a:gd name="T13" fmla="*/ T12 w 834"/>
                <a:gd name="T14" fmla="+- 0 978 921"/>
                <a:gd name="T15" fmla="*/ 978 h 834"/>
                <a:gd name="T16" fmla="+- 0 1060 912"/>
                <a:gd name="T17" fmla="*/ T16 w 834"/>
                <a:gd name="T18" fmla="+- 0 1019 921"/>
                <a:gd name="T19" fmla="*/ 1019 h 834"/>
                <a:gd name="T20" fmla="+- 0 1010 912"/>
                <a:gd name="T21" fmla="*/ T20 w 834"/>
                <a:gd name="T22" fmla="+- 0 1069 921"/>
                <a:gd name="T23" fmla="*/ 1069 h 834"/>
                <a:gd name="T24" fmla="+- 0 969 912"/>
                <a:gd name="T25" fmla="*/ T24 w 834"/>
                <a:gd name="T26" fmla="+- 0 1128 921"/>
                <a:gd name="T27" fmla="*/ 1128 h 834"/>
                <a:gd name="T28" fmla="+- 0 938 912"/>
                <a:gd name="T29" fmla="*/ T28 w 834"/>
                <a:gd name="T30" fmla="+- 0 1193 921"/>
                <a:gd name="T31" fmla="*/ 1193 h 834"/>
                <a:gd name="T32" fmla="+- 0 919 912"/>
                <a:gd name="T33" fmla="*/ T32 w 834"/>
                <a:gd name="T34" fmla="+- 0 1263 921"/>
                <a:gd name="T35" fmla="*/ 1263 h 834"/>
                <a:gd name="T36" fmla="+- 0 912 912"/>
                <a:gd name="T37" fmla="*/ T36 w 834"/>
                <a:gd name="T38" fmla="+- 0 1338 921"/>
                <a:gd name="T39" fmla="*/ 1338 h 834"/>
                <a:gd name="T40" fmla="+- 0 919 912"/>
                <a:gd name="T41" fmla="*/ T40 w 834"/>
                <a:gd name="T42" fmla="+- 0 1413 921"/>
                <a:gd name="T43" fmla="*/ 1413 h 834"/>
                <a:gd name="T44" fmla="+- 0 938 912"/>
                <a:gd name="T45" fmla="*/ T44 w 834"/>
                <a:gd name="T46" fmla="+- 0 1484 921"/>
                <a:gd name="T47" fmla="*/ 1484 h 834"/>
                <a:gd name="T48" fmla="+- 0 969 912"/>
                <a:gd name="T49" fmla="*/ T48 w 834"/>
                <a:gd name="T50" fmla="+- 0 1549 921"/>
                <a:gd name="T51" fmla="*/ 1549 h 834"/>
                <a:gd name="T52" fmla="+- 0 1010 912"/>
                <a:gd name="T53" fmla="*/ T52 w 834"/>
                <a:gd name="T54" fmla="+- 0 1607 921"/>
                <a:gd name="T55" fmla="*/ 1607 h 834"/>
                <a:gd name="T56" fmla="+- 0 1060 912"/>
                <a:gd name="T57" fmla="*/ T56 w 834"/>
                <a:gd name="T58" fmla="+- 0 1657 921"/>
                <a:gd name="T59" fmla="*/ 1657 h 834"/>
                <a:gd name="T60" fmla="+- 0 1119 912"/>
                <a:gd name="T61" fmla="*/ T60 w 834"/>
                <a:gd name="T62" fmla="+- 0 1698 921"/>
                <a:gd name="T63" fmla="*/ 1698 h 834"/>
                <a:gd name="T64" fmla="+- 0 1184 912"/>
                <a:gd name="T65" fmla="*/ T64 w 834"/>
                <a:gd name="T66" fmla="+- 0 1729 921"/>
                <a:gd name="T67" fmla="*/ 1729 h 834"/>
                <a:gd name="T68" fmla="+- 0 1254 912"/>
                <a:gd name="T69" fmla="*/ T68 w 834"/>
                <a:gd name="T70" fmla="+- 0 1748 921"/>
                <a:gd name="T71" fmla="*/ 1748 h 834"/>
                <a:gd name="T72" fmla="+- 0 1329 912"/>
                <a:gd name="T73" fmla="*/ T72 w 834"/>
                <a:gd name="T74" fmla="+- 0 1755 921"/>
                <a:gd name="T75" fmla="*/ 1755 h 834"/>
                <a:gd name="T76" fmla="+- 0 1404 912"/>
                <a:gd name="T77" fmla="*/ T76 w 834"/>
                <a:gd name="T78" fmla="+- 0 1748 921"/>
                <a:gd name="T79" fmla="*/ 1748 h 834"/>
                <a:gd name="T80" fmla="+- 0 1475 912"/>
                <a:gd name="T81" fmla="*/ T80 w 834"/>
                <a:gd name="T82" fmla="+- 0 1729 921"/>
                <a:gd name="T83" fmla="*/ 1729 h 834"/>
                <a:gd name="T84" fmla="+- 0 1540 912"/>
                <a:gd name="T85" fmla="*/ T84 w 834"/>
                <a:gd name="T86" fmla="+- 0 1698 921"/>
                <a:gd name="T87" fmla="*/ 1698 h 834"/>
                <a:gd name="T88" fmla="+- 0 1598 912"/>
                <a:gd name="T89" fmla="*/ T88 w 834"/>
                <a:gd name="T90" fmla="+- 0 1657 921"/>
                <a:gd name="T91" fmla="*/ 1657 h 834"/>
                <a:gd name="T92" fmla="+- 0 1648 912"/>
                <a:gd name="T93" fmla="*/ T92 w 834"/>
                <a:gd name="T94" fmla="+- 0 1607 921"/>
                <a:gd name="T95" fmla="*/ 1607 h 834"/>
                <a:gd name="T96" fmla="+- 0 1689 912"/>
                <a:gd name="T97" fmla="*/ T96 w 834"/>
                <a:gd name="T98" fmla="+- 0 1549 921"/>
                <a:gd name="T99" fmla="*/ 1549 h 834"/>
                <a:gd name="T100" fmla="+- 0 1720 912"/>
                <a:gd name="T101" fmla="*/ T100 w 834"/>
                <a:gd name="T102" fmla="+- 0 1484 921"/>
                <a:gd name="T103" fmla="*/ 1484 h 834"/>
                <a:gd name="T104" fmla="+- 0 1739 912"/>
                <a:gd name="T105" fmla="*/ T104 w 834"/>
                <a:gd name="T106" fmla="+- 0 1413 921"/>
                <a:gd name="T107" fmla="*/ 1413 h 834"/>
                <a:gd name="T108" fmla="+- 0 1746 912"/>
                <a:gd name="T109" fmla="*/ T108 w 834"/>
                <a:gd name="T110" fmla="+- 0 1338 921"/>
                <a:gd name="T111" fmla="*/ 1338 h 834"/>
                <a:gd name="T112" fmla="+- 0 1739 912"/>
                <a:gd name="T113" fmla="*/ T112 w 834"/>
                <a:gd name="T114" fmla="+- 0 1263 921"/>
                <a:gd name="T115" fmla="*/ 1263 h 834"/>
                <a:gd name="T116" fmla="+- 0 1720 912"/>
                <a:gd name="T117" fmla="*/ T116 w 834"/>
                <a:gd name="T118" fmla="+- 0 1193 921"/>
                <a:gd name="T119" fmla="*/ 1193 h 834"/>
                <a:gd name="T120" fmla="+- 0 1689 912"/>
                <a:gd name="T121" fmla="*/ T120 w 834"/>
                <a:gd name="T122" fmla="+- 0 1128 921"/>
                <a:gd name="T123" fmla="*/ 1128 h 834"/>
                <a:gd name="T124" fmla="+- 0 1648 912"/>
                <a:gd name="T125" fmla="*/ T124 w 834"/>
                <a:gd name="T126" fmla="+- 0 1069 921"/>
                <a:gd name="T127" fmla="*/ 1069 h 834"/>
                <a:gd name="T128" fmla="+- 0 1598 912"/>
                <a:gd name="T129" fmla="*/ T128 w 834"/>
                <a:gd name="T130" fmla="+- 0 1019 921"/>
                <a:gd name="T131" fmla="*/ 1019 h 834"/>
                <a:gd name="T132" fmla="+- 0 1540 912"/>
                <a:gd name="T133" fmla="*/ T132 w 834"/>
                <a:gd name="T134" fmla="+- 0 978 921"/>
                <a:gd name="T135" fmla="*/ 978 h 834"/>
                <a:gd name="T136" fmla="+- 0 1475 912"/>
                <a:gd name="T137" fmla="*/ T136 w 834"/>
                <a:gd name="T138" fmla="+- 0 947 921"/>
                <a:gd name="T139" fmla="*/ 947 h 834"/>
                <a:gd name="T140" fmla="+- 0 1404 912"/>
                <a:gd name="T141" fmla="*/ T140 w 834"/>
                <a:gd name="T142" fmla="+- 0 928 921"/>
                <a:gd name="T143" fmla="*/ 928 h 834"/>
                <a:gd name="T144" fmla="+- 0 1329 912"/>
                <a:gd name="T145" fmla="*/ T144 w 834"/>
                <a:gd name="T146" fmla="+- 0 921 921"/>
                <a:gd name="T147" fmla="*/ 92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4"/>
            <p:cNvSpPr>
              <a:spLocks/>
            </p:cNvSpPr>
            <p:nvPr/>
          </p:nvSpPr>
          <p:spPr bwMode="auto">
            <a:xfrm>
              <a:off x="912" y="921"/>
              <a:ext cx="834" cy="834"/>
            </a:xfrm>
            <a:custGeom>
              <a:avLst/>
              <a:gdLst>
                <a:gd name="T0" fmla="+- 0 1329 912"/>
                <a:gd name="T1" fmla="*/ T0 w 834"/>
                <a:gd name="T2" fmla="+- 0 1755 921"/>
                <a:gd name="T3" fmla="*/ 1755 h 834"/>
                <a:gd name="T4" fmla="+- 0 1404 912"/>
                <a:gd name="T5" fmla="*/ T4 w 834"/>
                <a:gd name="T6" fmla="+- 0 1748 921"/>
                <a:gd name="T7" fmla="*/ 1748 h 834"/>
                <a:gd name="T8" fmla="+- 0 1475 912"/>
                <a:gd name="T9" fmla="*/ T8 w 834"/>
                <a:gd name="T10" fmla="+- 0 1729 921"/>
                <a:gd name="T11" fmla="*/ 1729 h 834"/>
                <a:gd name="T12" fmla="+- 0 1540 912"/>
                <a:gd name="T13" fmla="*/ T12 w 834"/>
                <a:gd name="T14" fmla="+- 0 1698 921"/>
                <a:gd name="T15" fmla="*/ 1698 h 834"/>
                <a:gd name="T16" fmla="+- 0 1598 912"/>
                <a:gd name="T17" fmla="*/ T16 w 834"/>
                <a:gd name="T18" fmla="+- 0 1657 921"/>
                <a:gd name="T19" fmla="*/ 1657 h 834"/>
                <a:gd name="T20" fmla="+- 0 1648 912"/>
                <a:gd name="T21" fmla="*/ T20 w 834"/>
                <a:gd name="T22" fmla="+- 0 1607 921"/>
                <a:gd name="T23" fmla="*/ 1607 h 834"/>
                <a:gd name="T24" fmla="+- 0 1689 912"/>
                <a:gd name="T25" fmla="*/ T24 w 834"/>
                <a:gd name="T26" fmla="+- 0 1549 921"/>
                <a:gd name="T27" fmla="*/ 1549 h 834"/>
                <a:gd name="T28" fmla="+- 0 1720 912"/>
                <a:gd name="T29" fmla="*/ T28 w 834"/>
                <a:gd name="T30" fmla="+- 0 1484 921"/>
                <a:gd name="T31" fmla="*/ 1484 h 834"/>
                <a:gd name="T32" fmla="+- 0 1739 912"/>
                <a:gd name="T33" fmla="*/ T32 w 834"/>
                <a:gd name="T34" fmla="+- 0 1413 921"/>
                <a:gd name="T35" fmla="*/ 1413 h 834"/>
                <a:gd name="T36" fmla="+- 0 1746 912"/>
                <a:gd name="T37" fmla="*/ T36 w 834"/>
                <a:gd name="T38" fmla="+- 0 1338 921"/>
                <a:gd name="T39" fmla="*/ 1338 h 834"/>
                <a:gd name="T40" fmla="+- 0 1739 912"/>
                <a:gd name="T41" fmla="*/ T40 w 834"/>
                <a:gd name="T42" fmla="+- 0 1263 921"/>
                <a:gd name="T43" fmla="*/ 1263 h 834"/>
                <a:gd name="T44" fmla="+- 0 1720 912"/>
                <a:gd name="T45" fmla="*/ T44 w 834"/>
                <a:gd name="T46" fmla="+- 0 1193 921"/>
                <a:gd name="T47" fmla="*/ 1193 h 834"/>
                <a:gd name="T48" fmla="+- 0 1689 912"/>
                <a:gd name="T49" fmla="*/ T48 w 834"/>
                <a:gd name="T50" fmla="+- 0 1128 921"/>
                <a:gd name="T51" fmla="*/ 1128 h 834"/>
                <a:gd name="T52" fmla="+- 0 1648 912"/>
                <a:gd name="T53" fmla="*/ T52 w 834"/>
                <a:gd name="T54" fmla="+- 0 1069 921"/>
                <a:gd name="T55" fmla="*/ 1069 h 834"/>
                <a:gd name="T56" fmla="+- 0 1598 912"/>
                <a:gd name="T57" fmla="*/ T56 w 834"/>
                <a:gd name="T58" fmla="+- 0 1019 921"/>
                <a:gd name="T59" fmla="*/ 1019 h 834"/>
                <a:gd name="T60" fmla="+- 0 1540 912"/>
                <a:gd name="T61" fmla="*/ T60 w 834"/>
                <a:gd name="T62" fmla="+- 0 978 921"/>
                <a:gd name="T63" fmla="*/ 978 h 834"/>
                <a:gd name="T64" fmla="+- 0 1475 912"/>
                <a:gd name="T65" fmla="*/ T64 w 834"/>
                <a:gd name="T66" fmla="+- 0 947 921"/>
                <a:gd name="T67" fmla="*/ 947 h 834"/>
                <a:gd name="T68" fmla="+- 0 1404 912"/>
                <a:gd name="T69" fmla="*/ T68 w 834"/>
                <a:gd name="T70" fmla="+- 0 928 921"/>
                <a:gd name="T71" fmla="*/ 928 h 834"/>
                <a:gd name="T72" fmla="+- 0 1329 912"/>
                <a:gd name="T73" fmla="*/ T72 w 834"/>
                <a:gd name="T74" fmla="+- 0 921 921"/>
                <a:gd name="T75" fmla="*/ 921 h 834"/>
                <a:gd name="T76" fmla="+- 0 1254 912"/>
                <a:gd name="T77" fmla="*/ T76 w 834"/>
                <a:gd name="T78" fmla="+- 0 928 921"/>
                <a:gd name="T79" fmla="*/ 928 h 834"/>
                <a:gd name="T80" fmla="+- 0 1184 912"/>
                <a:gd name="T81" fmla="*/ T80 w 834"/>
                <a:gd name="T82" fmla="+- 0 947 921"/>
                <a:gd name="T83" fmla="*/ 947 h 834"/>
                <a:gd name="T84" fmla="+- 0 1119 912"/>
                <a:gd name="T85" fmla="*/ T84 w 834"/>
                <a:gd name="T86" fmla="+- 0 978 921"/>
                <a:gd name="T87" fmla="*/ 978 h 834"/>
                <a:gd name="T88" fmla="+- 0 1060 912"/>
                <a:gd name="T89" fmla="*/ T88 w 834"/>
                <a:gd name="T90" fmla="+- 0 1019 921"/>
                <a:gd name="T91" fmla="*/ 1019 h 834"/>
                <a:gd name="T92" fmla="+- 0 1010 912"/>
                <a:gd name="T93" fmla="*/ T92 w 834"/>
                <a:gd name="T94" fmla="+- 0 1069 921"/>
                <a:gd name="T95" fmla="*/ 1069 h 834"/>
                <a:gd name="T96" fmla="+- 0 969 912"/>
                <a:gd name="T97" fmla="*/ T96 w 834"/>
                <a:gd name="T98" fmla="+- 0 1128 921"/>
                <a:gd name="T99" fmla="*/ 1128 h 834"/>
                <a:gd name="T100" fmla="+- 0 938 912"/>
                <a:gd name="T101" fmla="*/ T100 w 834"/>
                <a:gd name="T102" fmla="+- 0 1193 921"/>
                <a:gd name="T103" fmla="*/ 1193 h 834"/>
                <a:gd name="T104" fmla="+- 0 919 912"/>
                <a:gd name="T105" fmla="*/ T104 w 834"/>
                <a:gd name="T106" fmla="+- 0 1263 921"/>
                <a:gd name="T107" fmla="*/ 1263 h 834"/>
                <a:gd name="T108" fmla="+- 0 912 912"/>
                <a:gd name="T109" fmla="*/ T108 w 834"/>
                <a:gd name="T110" fmla="+- 0 1338 921"/>
                <a:gd name="T111" fmla="*/ 1338 h 834"/>
                <a:gd name="T112" fmla="+- 0 919 912"/>
                <a:gd name="T113" fmla="*/ T112 w 834"/>
                <a:gd name="T114" fmla="+- 0 1413 921"/>
                <a:gd name="T115" fmla="*/ 1413 h 834"/>
                <a:gd name="T116" fmla="+- 0 938 912"/>
                <a:gd name="T117" fmla="*/ T116 w 834"/>
                <a:gd name="T118" fmla="+- 0 1484 921"/>
                <a:gd name="T119" fmla="*/ 1484 h 834"/>
                <a:gd name="T120" fmla="+- 0 969 912"/>
                <a:gd name="T121" fmla="*/ T120 w 834"/>
                <a:gd name="T122" fmla="+- 0 1549 921"/>
                <a:gd name="T123" fmla="*/ 1549 h 834"/>
                <a:gd name="T124" fmla="+- 0 1010 912"/>
                <a:gd name="T125" fmla="*/ T124 w 834"/>
                <a:gd name="T126" fmla="+- 0 1607 921"/>
                <a:gd name="T127" fmla="*/ 1607 h 834"/>
                <a:gd name="T128" fmla="+- 0 1060 912"/>
                <a:gd name="T129" fmla="*/ T128 w 834"/>
                <a:gd name="T130" fmla="+- 0 1657 921"/>
                <a:gd name="T131" fmla="*/ 1657 h 834"/>
                <a:gd name="T132" fmla="+- 0 1119 912"/>
                <a:gd name="T133" fmla="*/ T132 w 834"/>
                <a:gd name="T134" fmla="+- 0 1698 921"/>
                <a:gd name="T135" fmla="*/ 1698 h 834"/>
                <a:gd name="T136" fmla="+- 0 1184 912"/>
                <a:gd name="T137" fmla="*/ T136 w 834"/>
                <a:gd name="T138" fmla="+- 0 1729 921"/>
                <a:gd name="T139" fmla="*/ 1729 h 834"/>
                <a:gd name="T140" fmla="+- 0 1254 912"/>
                <a:gd name="T141" fmla="*/ T140 w 834"/>
                <a:gd name="T142" fmla="+- 0 1748 921"/>
                <a:gd name="T143" fmla="*/ 1748 h 834"/>
                <a:gd name="T144" fmla="+- 0 1329 912"/>
                <a:gd name="T145" fmla="*/ T144 w 834"/>
                <a:gd name="T146" fmla="+- 0 1755 921"/>
                <a:gd name="T147" fmla="*/ 1755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AutoShape 13"/>
            <p:cNvSpPr>
              <a:spLocks/>
            </p:cNvSpPr>
            <p:nvPr/>
          </p:nvSpPr>
          <p:spPr bwMode="auto">
            <a:xfrm>
              <a:off x="1099" y="1005"/>
              <a:ext cx="462" cy="665"/>
            </a:xfrm>
            <a:custGeom>
              <a:avLst/>
              <a:gdLst>
                <a:gd name="T0" fmla="+- 0 1248 1099"/>
                <a:gd name="T1" fmla="*/ T0 w 462"/>
                <a:gd name="T2" fmla="+- 0 1614 1006"/>
                <a:gd name="T3" fmla="*/ 1614 h 665"/>
                <a:gd name="T4" fmla="+- 0 1269 1099"/>
                <a:gd name="T5" fmla="*/ T4 w 462"/>
                <a:gd name="T6" fmla="+- 0 1654 1006"/>
                <a:gd name="T7" fmla="*/ 1654 h 665"/>
                <a:gd name="T8" fmla="+- 0 1322 1099"/>
                <a:gd name="T9" fmla="*/ T8 w 462"/>
                <a:gd name="T10" fmla="+- 0 1671 1006"/>
                <a:gd name="T11" fmla="*/ 1671 h 665"/>
                <a:gd name="T12" fmla="+- 0 1383 1099"/>
                <a:gd name="T13" fmla="*/ T12 w 462"/>
                <a:gd name="T14" fmla="+- 0 1658 1006"/>
                <a:gd name="T15" fmla="*/ 1658 h 665"/>
                <a:gd name="T16" fmla="+- 0 1410 1099"/>
                <a:gd name="T17" fmla="*/ T16 w 462"/>
                <a:gd name="T18" fmla="+- 0 1614 1006"/>
                <a:gd name="T19" fmla="*/ 1614 h 665"/>
                <a:gd name="T20" fmla="+- 0 1435 1099"/>
                <a:gd name="T21" fmla="*/ T20 w 462"/>
                <a:gd name="T22" fmla="+- 0 1534 1006"/>
                <a:gd name="T23" fmla="*/ 1534 h 665"/>
                <a:gd name="T24" fmla="+- 0 1423 1099"/>
                <a:gd name="T25" fmla="*/ T24 w 462"/>
                <a:gd name="T26" fmla="+- 0 1515 1006"/>
                <a:gd name="T27" fmla="*/ 1515 h 665"/>
                <a:gd name="T28" fmla="+- 0 1370 1099"/>
                <a:gd name="T29" fmla="*/ T28 w 462"/>
                <a:gd name="T30" fmla="+- 0 1510 1006"/>
                <a:gd name="T31" fmla="*/ 1510 h 665"/>
                <a:gd name="T32" fmla="+- 0 1249 1099"/>
                <a:gd name="T33" fmla="*/ T32 w 462"/>
                <a:gd name="T34" fmla="+- 0 1511 1006"/>
                <a:gd name="T35" fmla="*/ 1511 h 665"/>
                <a:gd name="T36" fmla="+- 0 1228 1099"/>
                <a:gd name="T37" fmla="*/ T36 w 462"/>
                <a:gd name="T38" fmla="+- 0 1523 1006"/>
                <a:gd name="T39" fmla="*/ 1523 h 665"/>
                <a:gd name="T40" fmla="+- 0 1223 1099"/>
                <a:gd name="T41" fmla="*/ T40 w 462"/>
                <a:gd name="T42" fmla="+- 0 1553 1006"/>
                <a:gd name="T43" fmla="*/ 1553 h 665"/>
                <a:gd name="T44" fmla="+- 0 1230 1099"/>
                <a:gd name="T45" fmla="*/ T44 w 462"/>
                <a:gd name="T46" fmla="+- 0 1575 1006"/>
                <a:gd name="T47" fmla="*/ 1575 h 665"/>
                <a:gd name="T48" fmla="+- 0 1252 1099"/>
                <a:gd name="T49" fmla="*/ T48 w 462"/>
                <a:gd name="T50" fmla="+- 0 1583 1006"/>
                <a:gd name="T51" fmla="*/ 1583 h 665"/>
                <a:gd name="T52" fmla="+- 0 1326 1099"/>
                <a:gd name="T53" fmla="*/ T52 w 462"/>
                <a:gd name="T54" fmla="+- 0 1583 1006"/>
                <a:gd name="T55" fmla="*/ 1583 h 665"/>
                <a:gd name="T56" fmla="+- 0 1407 1099"/>
                <a:gd name="T57" fmla="*/ T56 w 462"/>
                <a:gd name="T58" fmla="+- 0 1581 1006"/>
                <a:gd name="T59" fmla="*/ 1581 h 665"/>
                <a:gd name="T60" fmla="+- 0 1429 1099"/>
                <a:gd name="T61" fmla="*/ T60 w 462"/>
                <a:gd name="T62" fmla="+- 0 1570 1006"/>
                <a:gd name="T63" fmla="*/ 1570 h 665"/>
                <a:gd name="T64" fmla="+- 0 1436 1099"/>
                <a:gd name="T65" fmla="*/ T64 w 462"/>
                <a:gd name="T66" fmla="+- 0 1547 1006"/>
                <a:gd name="T67" fmla="*/ 1547 h 665"/>
                <a:gd name="T68" fmla="+- 0 1553 1099"/>
                <a:gd name="T69" fmla="*/ T68 w 462"/>
                <a:gd name="T70" fmla="+- 0 1175 1006"/>
                <a:gd name="T71" fmla="*/ 1175 h 665"/>
                <a:gd name="T72" fmla="+- 0 1512 1099"/>
                <a:gd name="T73" fmla="*/ T72 w 462"/>
                <a:gd name="T74" fmla="+- 0 1097 1006"/>
                <a:gd name="T75" fmla="*/ 1097 h 665"/>
                <a:gd name="T76" fmla="+- 0 1509 1099"/>
                <a:gd name="T77" fmla="*/ T76 w 462"/>
                <a:gd name="T78" fmla="+- 0 1266 1006"/>
                <a:gd name="T79" fmla="*/ 1266 h 665"/>
                <a:gd name="T80" fmla="+- 0 1486 1099"/>
                <a:gd name="T81" fmla="*/ T80 w 462"/>
                <a:gd name="T82" fmla="+- 0 1326 1006"/>
                <a:gd name="T83" fmla="*/ 1326 h 665"/>
                <a:gd name="T84" fmla="+- 0 1449 1099"/>
                <a:gd name="T85" fmla="*/ T84 w 462"/>
                <a:gd name="T86" fmla="+- 0 1383 1006"/>
                <a:gd name="T87" fmla="*/ 1383 h 665"/>
                <a:gd name="T88" fmla="+- 0 1430 1099"/>
                <a:gd name="T89" fmla="*/ T88 w 462"/>
                <a:gd name="T90" fmla="+- 0 1415 1006"/>
                <a:gd name="T91" fmla="*/ 1415 h 665"/>
                <a:gd name="T92" fmla="+- 0 1408 1099"/>
                <a:gd name="T93" fmla="*/ T92 w 462"/>
                <a:gd name="T94" fmla="+- 0 1418 1006"/>
                <a:gd name="T95" fmla="*/ 1418 h 665"/>
                <a:gd name="T96" fmla="+- 0 1387 1099"/>
                <a:gd name="T97" fmla="*/ T96 w 462"/>
                <a:gd name="T98" fmla="+- 0 1418 1006"/>
                <a:gd name="T99" fmla="*/ 1418 h 665"/>
                <a:gd name="T100" fmla="+- 0 1324 1099"/>
                <a:gd name="T101" fmla="*/ T100 w 462"/>
                <a:gd name="T102" fmla="+- 0 1418 1006"/>
                <a:gd name="T103" fmla="*/ 1418 h 665"/>
                <a:gd name="T104" fmla="+- 0 1298 1099"/>
                <a:gd name="T105" fmla="*/ T104 w 462"/>
                <a:gd name="T106" fmla="+- 0 1417 1006"/>
                <a:gd name="T107" fmla="*/ 1417 h 665"/>
                <a:gd name="T108" fmla="+- 0 1247 1099"/>
                <a:gd name="T109" fmla="*/ T108 w 462"/>
                <a:gd name="T110" fmla="+- 0 1419 1006"/>
                <a:gd name="T111" fmla="*/ 1419 h 665"/>
                <a:gd name="T112" fmla="+- 0 1208 1099"/>
                <a:gd name="T113" fmla="*/ T112 w 462"/>
                <a:gd name="T114" fmla="+- 0 1397 1006"/>
                <a:gd name="T115" fmla="*/ 1397 h 665"/>
                <a:gd name="T116" fmla="+- 0 1184 1099"/>
                <a:gd name="T117" fmla="*/ T116 w 462"/>
                <a:gd name="T118" fmla="+- 0 1352 1006"/>
                <a:gd name="T119" fmla="*/ 1352 h 665"/>
                <a:gd name="T120" fmla="+- 0 1151 1099"/>
                <a:gd name="T121" fmla="*/ T120 w 462"/>
                <a:gd name="T122" fmla="+- 0 1277 1006"/>
                <a:gd name="T123" fmla="*/ 1277 h 665"/>
                <a:gd name="T124" fmla="+- 0 1156 1099"/>
                <a:gd name="T125" fmla="*/ T124 w 462"/>
                <a:gd name="T126" fmla="+- 0 1177 1006"/>
                <a:gd name="T127" fmla="*/ 1177 h 665"/>
                <a:gd name="T128" fmla="+- 0 1220 1099"/>
                <a:gd name="T129" fmla="*/ T128 w 462"/>
                <a:gd name="T130" fmla="+- 0 1090 1006"/>
                <a:gd name="T131" fmla="*/ 1090 h 665"/>
                <a:gd name="T132" fmla="+- 0 1312 1099"/>
                <a:gd name="T133" fmla="*/ T132 w 462"/>
                <a:gd name="T134" fmla="+- 0 1055 1006"/>
                <a:gd name="T135" fmla="*/ 1055 h 665"/>
                <a:gd name="T136" fmla="+- 0 1418 1099"/>
                <a:gd name="T137" fmla="*/ T136 w 462"/>
                <a:gd name="T138" fmla="+- 0 1077 1006"/>
                <a:gd name="T139" fmla="*/ 1077 h 665"/>
                <a:gd name="T140" fmla="+- 0 1489 1099"/>
                <a:gd name="T141" fmla="*/ T140 w 462"/>
                <a:gd name="T142" fmla="+- 0 1150 1006"/>
                <a:gd name="T143" fmla="*/ 1150 h 665"/>
                <a:gd name="T144" fmla="+- 0 1512 1099"/>
                <a:gd name="T145" fmla="*/ T144 w 462"/>
                <a:gd name="T146" fmla="+- 0 1235 1006"/>
                <a:gd name="T147" fmla="*/ 1235 h 665"/>
                <a:gd name="T148" fmla="+- 0 1470 1099"/>
                <a:gd name="T149" fmla="*/ T148 w 462"/>
                <a:gd name="T150" fmla="+- 0 1055 1006"/>
                <a:gd name="T151" fmla="*/ 1055 h 665"/>
                <a:gd name="T152" fmla="+- 0 1394 1099"/>
                <a:gd name="T153" fmla="*/ T152 w 462"/>
                <a:gd name="T154" fmla="+- 0 1015 1006"/>
                <a:gd name="T155" fmla="*/ 1015 h 665"/>
                <a:gd name="T156" fmla="+- 0 1244 1099"/>
                <a:gd name="T157" fmla="*/ T156 w 462"/>
                <a:gd name="T158" fmla="+- 0 1021 1006"/>
                <a:gd name="T159" fmla="*/ 1021 h 665"/>
                <a:gd name="T160" fmla="+- 0 1127 1099"/>
                <a:gd name="T161" fmla="*/ T160 w 462"/>
                <a:gd name="T162" fmla="+- 0 1123 1006"/>
                <a:gd name="T163" fmla="*/ 1123 h 665"/>
                <a:gd name="T164" fmla="+- 0 1099 1099"/>
                <a:gd name="T165" fmla="*/ T164 w 462"/>
                <a:gd name="T166" fmla="+- 0 1272 1006"/>
                <a:gd name="T167" fmla="*/ 1272 h 665"/>
                <a:gd name="T168" fmla="+- 0 1139 1099"/>
                <a:gd name="T169" fmla="*/ T168 w 462"/>
                <a:gd name="T170" fmla="+- 0 1375 1006"/>
                <a:gd name="T171" fmla="*/ 1375 h 665"/>
                <a:gd name="T172" fmla="+- 0 1170 1099"/>
                <a:gd name="T173" fmla="*/ T172 w 462"/>
                <a:gd name="T174" fmla="+- 0 1430 1006"/>
                <a:gd name="T175" fmla="*/ 1430 h 665"/>
                <a:gd name="T176" fmla="+- 0 1192 1099"/>
                <a:gd name="T177" fmla="*/ T176 w 462"/>
                <a:gd name="T178" fmla="+- 0 1471 1006"/>
                <a:gd name="T179" fmla="*/ 1471 h 665"/>
                <a:gd name="T180" fmla="+- 0 1240 1099"/>
                <a:gd name="T181" fmla="*/ T180 w 462"/>
                <a:gd name="T182" fmla="+- 0 1473 1006"/>
                <a:gd name="T183" fmla="*/ 1473 h 665"/>
                <a:gd name="T184" fmla="+- 0 1381 1099"/>
                <a:gd name="T185" fmla="*/ T184 w 462"/>
                <a:gd name="T186" fmla="+- 0 1474 1006"/>
                <a:gd name="T187" fmla="*/ 1474 h 665"/>
                <a:gd name="T188" fmla="+- 0 1445 1099"/>
                <a:gd name="T189" fmla="*/ T188 w 462"/>
                <a:gd name="T190" fmla="+- 0 1473 1006"/>
                <a:gd name="T191" fmla="*/ 1473 h 665"/>
                <a:gd name="T192" fmla="+- 0 1458 1099"/>
                <a:gd name="T193" fmla="*/ T192 w 462"/>
                <a:gd name="T194" fmla="+- 0 1466 1006"/>
                <a:gd name="T195" fmla="*/ 1466 h 665"/>
                <a:gd name="T196" fmla="+- 0 1489 1099"/>
                <a:gd name="T197" fmla="*/ T196 w 462"/>
                <a:gd name="T198" fmla="+- 0 1419 1006"/>
                <a:gd name="T199" fmla="*/ 1419 h 665"/>
                <a:gd name="T200" fmla="+- 0 1523 1099"/>
                <a:gd name="T201" fmla="*/ T200 w 462"/>
                <a:gd name="T202" fmla="+- 0 1363 1006"/>
                <a:gd name="T203" fmla="*/ 1363 h 665"/>
                <a:gd name="T204" fmla="+- 0 1561 1099"/>
                <a:gd name="T205" fmla="*/ T204 w 462"/>
                <a:gd name="T206" fmla="+- 0 1251 1006"/>
                <a:gd name="T207" fmla="*/ 1251 h 6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462" h="665">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8" name="WordArt 11"/>
          <p:cNvSpPr>
            <a:spLocks noChangeArrowheads="1" noChangeShapeType="1" noTextEdit="1"/>
          </p:cNvSpPr>
          <p:nvPr/>
        </p:nvSpPr>
        <p:spPr bwMode="auto">
          <a:xfrm rot="480000">
            <a:off x="860390" y="2493101"/>
            <a:ext cx="698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A</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19" name="WordArt 10"/>
          <p:cNvSpPr>
            <a:spLocks noChangeArrowheads="1" noChangeShapeType="1" noTextEdit="1"/>
          </p:cNvSpPr>
          <p:nvPr/>
        </p:nvSpPr>
        <p:spPr bwMode="auto">
          <a:xfrm rot="1320000">
            <a:off x="933354" y="2512135"/>
            <a:ext cx="60325"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T</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1" name="WordArt 9"/>
          <p:cNvSpPr>
            <a:spLocks noChangeArrowheads="1" noChangeShapeType="1" noTextEdit="1"/>
          </p:cNvSpPr>
          <p:nvPr/>
        </p:nvSpPr>
        <p:spPr bwMode="auto">
          <a:xfrm rot="1860000">
            <a:off x="992056" y="2534342"/>
            <a:ext cx="33337"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2" name="WordArt 8"/>
          <p:cNvSpPr>
            <a:spLocks noChangeArrowheads="1" noChangeShapeType="1" noTextEdit="1"/>
          </p:cNvSpPr>
          <p:nvPr/>
        </p:nvSpPr>
        <p:spPr bwMode="auto">
          <a:xfrm rot="2520000">
            <a:off x="1019004" y="2572412"/>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3" name="WordArt 7"/>
          <p:cNvSpPr>
            <a:spLocks noChangeArrowheads="1" noChangeShapeType="1" noTextEdit="1"/>
          </p:cNvSpPr>
          <p:nvPr/>
        </p:nvSpPr>
        <p:spPr bwMode="auto">
          <a:xfrm rot="3480000">
            <a:off x="1077022" y="2640121"/>
            <a:ext cx="81371"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4" name="WordArt 6"/>
          <p:cNvSpPr>
            <a:spLocks noChangeArrowheads="1" noChangeShapeType="1" noTextEdit="1"/>
          </p:cNvSpPr>
          <p:nvPr/>
        </p:nvSpPr>
        <p:spPr bwMode="auto">
          <a:xfrm rot="17160000">
            <a:off x="502265" y="2734768"/>
            <a:ext cx="4571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5" name="WordArt 5"/>
          <p:cNvSpPr>
            <a:spLocks noChangeArrowheads="1" noChangeShapeType="1" noTextEdit="1"/>
          </p:cNvSpPr>
          <p:nvPr/>
        </p:nvSpPr>
        <p:spPr bwMode="auto">
          <a:xfrm rot="17880000">
            <a:off x="508493" y="2667116"/>
            <a:ext cx="81372"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6" name="WordArt 4"/>
          <p:cNvSpPr>
            <a:spLocks noChangeArrowheads="1" noChangeShapeType="1" noTextEdit="1"/>
          </p:cNvSpPr>
          <p:nvPr/>
        </p:nvSpPr>
        <p:spPr bwMode="auto">
          <a:xfrm rot="18720000">
            <a:off x="561734" y="2604336"/>
            <a:ext cx="5743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F</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7" name="WordArt 3"/>
          <p:cNvSpPr>
            <a:spLocks noChangeArrowheads="1" noChangeShapeType="1" noTextEdit="1"/>
          </p:cNvSpPr>
          <p:nvPr/>
        </p:nvSpPr>
        <p:spPr bwMode="auto">
          <a:xfrm rot="19380000">
            <a:off x="603404" y="2553376"/>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8" name="WordArt 2"/>
          <p:cNvSpPr>
            <a:spLocks noChangeArrowheads="1" noChangeShapeType="1" noTextEdit="1"/>
          </p:cNvSpPr>
          <p:nvPr/>
        </p:nvSpPr>
        <p:spPr bwMode="auto">
          <a:xfrm rot="20340000">
            <a:off x="684304" y="2512137"/>
            <a:ext cx="66675" cy="10211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R</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9" name="WordArt 1"/>
          <p:cNvSpPr>
            <a:spLocks noChangeArrowheads="1" noChangeShapeType="1" noTextEdit="1"/>
          </p:cNvSpPr>
          <p:nvPr/>
        </p:nvSpPr>
        <p:spPr bwMode="auto">
          <a:xfrm rot="21180000">
            <a:off x="755681" y="2489926"/>
            <a:ext cx="952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dirty="0" smtClean="0">
                <a:ln>
                  <a:noFill/>
                </a:ln>
                <a:solidFill>
                  <a:srgbClr val="368DDD"/>
                </a:solidFill>
                <a:latin typeface="Arial" panose="020B0604020202020204" pitchFamily="34" charset="0"/>
                <a:cs typeface="Arial" panose="020B0604020202020204" pitchFamily="34" charset="0"/>
              </a:rPr>
              <a:t>M</a:t>
            </a: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30" name="Rectangle 16"/>
          <p:cNvSpPr>
            <a:spLocks noChangeArrowheads="1"/>
          </p:cNvSpPr>
          <p:nvPr/>
        </p:nvSpPr>
        <p:spPr bwMode="auto">
          <a:xfrm>
            <a:off x="0" y="155012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2" name="Rectangle 31"/>
          <p:cNvSpPr/>
          <p:nvPr/>
        </p:nvSpPr>
        <p:spPr>
          <a:xfrm>
            <a:off x="2255520" y="1393044"/>
            <a:ext cx="4005942" cy="400110"/>
          </a:xfrm>
          <a:prstGeom prst="rect">
            <a:avLst/>
          </a:prstGeom>
        </p:spPr>
        <p:txBody>
          <a:bodyPr wrap="square">
            <a:spAutoFit/>
          </a:bodyPr>
          <a:lstStyle/>
          <a:p>
            <a:pPr lvl="2" algn="ctr">
              <a:spcBef>
                <a:spcPts val="42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(3/4)</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33" name="Table 32"/>
          <p:cNvGraphicFramePr>
            <a:graphicFrameLocks noGrp="1"/>
          </p:cNvGraphicFramePr>
          <p:nvPr>
            <p:extLst>
              <p:ext uri="{D42A27DB-BD31-4B8C-83A1-F6EECF244321}">
                <p14:modId xmlns:p14="http://schemas.microsoft.com/office/powerpoint/2010/main" val="1606311329"/>
              </p:ext>
            </p:extLst>
          </p:nvPr>
        </p:nvGraphicFramePr>
        <p:xfrm>
          <a:off x="1224451" y="1950239"/>
          <a:ext cx="7161565" cy="4543376"/>
        </p:xfrm>
        <a:graphic>
          <a:graphicData uri="http://schemas.openxmlformats.org/drawingml/2006/table">
            <a:tbl>
              <a:tblPr firstRow="1" firstCol="1" bandRow="1">
                <a:tableStyleId>{5C22544A-7EE6-4342-B048-85BDC9FD1C3A}</a:tableStyleId>
              </a:tblPr>
              <a:tblGrid>
                <a:gridCol w="1179477">
                  <a:extLst>
                    <a:ext uri="{9D8B030D-6E8A-4147-A177-3AD203B41FA5}">
                      <a16:colId xmlns:a16="http://schemas.microsoft.com/office/drawing/2014/main" val="4228304840"/>
                    </a:ext>
                  </a:extLst>
                </a:gridCol>
                <a:gridCol w="3859821">
                  <a:extLst>
                    <a:ext uri="{9D8B030D-6E8A-4147-A177-3AD203B41FA5}">
                      <a16:colId xmlns:a16="http://schemas.microsoft.com/office/drawing/2014/main" val="3083191030"/>
                    </a:ext>
                  </a:extLst>
                </a:gridCol>
                <a:gridCol w="2122267">
                  <a:extLst>
                    <a:ext uri="{9D8B030D-6E8A-4147-A177-3AD203B41FA5}">
                      <a16:colId xmlns:a16="http://schemas.microsoft.com/office/drawing/2014/main" val="1825570222"/>
                    </a:ext>
                  </a:extLst>
                </a:gridCol>
              </a:tblGrid>
              <a:tr h="572114">
                <a:tc>
                  <a:txBody>
                    <a:bodyPr/>
                    <a:lstStyle/>
                    <a:p>
                      <a:pPr marL="340360" indent="-183515" algn="ctr">
                        <a:lnSpc>
                          <a:spcPts val="1200"/>
                        </a:lnSpc>
                        <a:spcBef>
                          <a:spcPts val="50"/>
                        </a:spcBef>
                        <a:spcAft>
                          <a:spcPts val="0"/>
                        </a:spcAft>
                      </a:pPr>
                      <a:endParaRPr lang="en-US" sz="1600" dirty="0" smtClean="0">
                        <a:effectLst/>
                      </a:endParaRPr>
                    </a:p>
                    <a:p>
                      <a:pPr marL="340360" indent="-183515" algn="ctr">
                        <a:lnSpc>
                          <a:spcPts val="1200"/>
                        </a:lnSpc>
                        <a:spcBef>
                          <a:spcPts val="50"/>
                        </a:spcBef>
                        <a:spcAft>
                          <a:spcPts val="0"/>
                        </a:spcAft>
                      </a:pPr>
                      <a:r>
                        <a:rPr lang="en-US" sz="1600" dirty="0" smtClean="0">
                          <a:effectLst/>
                        </a:rPr>
                        <a:t>Monitoring</a:t>
                      </a:r>
                    </a:p>
                    <a:p>
                      <a:pPr marL="340360" indent="-183515" algn="ctr">
                        <a:lnSpc>
                          <a:spcPts val="1200"/>
                        </a:lnSpc>
                        <a:spcBef>
                          <a:spcPts val="50"/>
                        </a:spcBef>
                        <a:spcAft>
                          <a:spcPts val="0"/>
                        </a:spcAft>
                      </a:pPr>
                      <a:r>
                        <a:rPr lang="en-US" sz="1600" spc="-275" dirty="0" smtClean="0">
                          <a:effectLst/>
                        </a:rPr>
                        <a:t>  </a:t>
                      </a:r>
                      <a:r>
                        <a:rPr lang="en-US" sz="1600" dirty="0" smtClean="0">
                          <a:effectLst/>
                        </a:rPr>
                        <a:t>type</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1185545" marR="1196975" algn="ctr">
                        <a:spcBef>
                          <a:spcPts val="690"/>
                        </a:spcBef>
                        <a:spcAft>
                          <a:spcPts val="0"/>
                        </a:spcAft>
                      </a:pPr>
                      <a:r>
                        <a:rPr lang="en-US" sz="1600" dirty="0" smtClean="0">
                          <a:effectLst/>
                        </a:rPr>
                        <a:t>Description</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481330" algn="ctr">
                        <a:spcBef>
                          <a:spcPts val="690"/>
                        </a:spcBef>
                        <a:spcAft>
                          <a:spcPts val="0"/>
                        </a:spcAft>
                      </a:pPr>
                      <a:r>
                        <a:rPr lang="en-US" sz="1600" dirty="0">
                          <a:effectLst/>
                        </a:rPr>
                        <a:t>Tool/s</a:t>
                      </a:r>
                      <a:r>
                        <a:rPr lang="en-US" sz="1600" spc="-35" dirty="0">
                          <a:effectLst/>
                        </a:rPr>
                        <a:t> </a:t>
                      </a:r>
                      <a:r>
                        <a:rPr lang="en-US" sz="1600" dirty="0">
                          <a:effectLst/>
                        </a:rPr>
                        <a:t>to</a:t>
                      </a:r>
                      <a:r>
                        <a:rPr lang="en-US" sz="1600" spc="-30" dirty="0">
                          <a:effectLst/>
                        </a:rPr>
                        <a:t> </a:t>
                      </a:r>
                      <a:r>
                        <a:rPr lang="en-US" sz="1600" dirty="0">
                          <a:effectLst/>
                        </a:rPr>
                        <a:t>use</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409819065"/>
                  </a:ext>
                </a:extLst>
              </a:tr>
              <a:tr h="3971262">
                <a:tc>
                  <a:txBody>
                    <a:bodyPr/>
                    <a:lstStyle/>
                    <a:p>
                      <a:pPr>
                        <a:spcAft>
                          <a:spcPts val="0"/>
                        </a:spcAft>
                      </a:pPr>
                      <a:r>
                        <a:rPr lang="en-US" sz="16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p>
                      <a:pPr>
                        <a:spcBef>
                          <a:spcPts val="40"/>
                        </a:spcBef>
                        <a:spcAft>
                          <a:spcPts val="0"/>
                        </a:spcAft>
                      </a:pPr>
                      <a:r>
                        <a:rPr lang="en-US" sz="16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600" dirty="0">
                        <a:effectLst/>
                        <a:latin typeface="Trebuchet MS" panose="020B0603020202020204" pitchFamily="34" charset="0"/>
                        <a:ea typeface="Trebuchet MS" panose="020B0603020202020204" pitchFamily="34" charset="0"/>
                        <a:cs typeface="Trebuchet MS" panose="020B0603020202020204" pitchFamily="34" charset="0"/>
                      </a:endParaRPr>
                    </a:p>
                    <a:p>
                      <a:pPr marL="98425">
                        <a:lnSpc>
                          <a:spcPct val="102000"/>
                        </a:lnSpc>
                        <a:spcAft>
                          <a:spcPts val="0"/>
                        </a:spcAft>
                      </a:pPr>
                      <a:endPar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8425">
                        <a:lnSpc>
                          <a:spcPct val="102000"/>
                        </a:lnSpc>
                        <a:spcAft>
                          <a:spcPts val="0"/>
                        </a:spcAft>
                      </a:pPr>
                      <a:endPar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8425">
                        <a:lnSpc>
                          <a:spcPct val="102000"/>
                        </a:lnSpc>
                        <a:spcAft>
                          <a:spcPts val="0"/>
                        </a:spcAft>
                      </a:pPr>
                      <a:endPar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8425" algn="ctr">
                        <a:lnSpc>
                          <a:spcPct val="102000"/>
                        </a:lnSpc>
                        <a:spcAft>
                          <a:spcPts val="0"/>
                        </a:spcAft>
                      </a:pPr>
                      <a:endParaRPr lang="en-US" sz="1600" b="1" dirty="0" smtClean="0">
                        <a:solidFill>
                          <a:srgbClr val="000099"/>
                        </a:solidFill>
                        <a:effectLst/>
                        <a:latin typeface="Trebuchet MS" panose="020B0603020202020204" pitchFamily="34" charset="0"/>
                        <a:ea typeface="Trebuchet MS" panose="020B0603020202020204" pitchFamily="34" charset="0"/>
                        <a:cs typeface="Trebuchet MS" panose="020B0603020202020204" pitchFamily="34" charset="0"/>
                      </a:endParaRPr>
                    </a:p>
                    <a:p>
                      <a:pPr marL="98425" algn="ctr">
                        <a:lnSpc>
                          <a:spcPct val="102000"/>
                        </a:lnSpc>
                        <a:spcAft>
                          <a:spcPts val="0"/>
                        </a:spcAft>
                      </a:pPr>
                      <a:r>
                        <a:rPr lang="en-US" sz="1600" b="1" dirty="0" smtClean="0">
                          <a:solidFill>
                            <a:srgbClr val="000099"/>
                          </a:solidFill>
                          <a:effectLst/>
                          <a:latin typeface="+mn-lt"/>
                          <a:ea typeface="Trebuchet MS" panose="020B0603020202020204" pitchFamily="34" charset="0"/>
                          <a:cs typeface="Trebuchet MS" panose="020B0603020202020204" pitchFamily="34" charset="0"/>
                        </a:rPr>
                        <a:t>Financial</a:t>
                      </a:r>
                      <a:r>
                        <a:rPr lang="en-US" sz="1600" b="1" spc="5" dirty="0" smtClean="0">
                          <a:solidFill>
                            <a:srgbClr val="000099"/>
                          </a:solidFill>
                          <a:effectLst/>
                          <a:latin typeface="+mn-lt"/>
                          <a:ea typeface="Trebuchet MS" panose="020B0603020202020204" pitchFamily="34" charset="0"/>
                          <a:cs typeface="Trebuchet MS" panose="020B0603020202020204" pitchFamily="34" charset="0"/>
                        </a:rPr>
                        <a:t> </a:t>
                      </a:r>
                      <a:r>
                        <a:rPr lang="en-US" sz="1600" b="1" dirty="0">
                          <a:solidFill>
                            <a:srgbClr val="000099"/>
                          </a:solidFill>
                          <a:effectLst/>
                          <a:latin typeface="+mn-lt"/>
                          <a:ea typeface="Trebuchet MS" panose="020B0603020202020204" pitchFamily="34" charset="0"/>
                          <a:cs typeface="Trebuchet MS" panose="020B0603020202020204" pitchFamily="34" charset="0"/>
                        </a:rPr>
                        <a:t>(Budget and</a:t>
                      </a:r>
                      <a:r>
                        <a:rPr lang="en-US" sz="1600" b="1" spc="5" dirty="0">
                          <a:solidFill>
                            <a:srgbClr val="000099"/>
                          </a:solidFill>
                          <a:effectLst/>
                          <a:latin typeface="+mn-lt"/>
                          <a:ea typeface="Trebuchet MS" panose="020B0603020202020204" pitchFamily="34" charset="0"/>
                          <a:cs typeface="Trebuchet MS" panose="020B0603020202020204" pitchFamily="34" charset="0"/>
                        </a:rPr>
                        <a:t> </a:t>
                      </a:r>
                      <a:r>
                        <a:rPr lang="en-US" sz="1600" b="1" dirty="0">
                          <a:solidFill>
                            <a:srgbClr val="000099"/>
                          </a:solidFill>
                          <a:effectLst/>
                          <a:latin typeface="+mn-lt"/>
                          <a:ea typeface="Trebuchet MS" panose="020B0603020202020204" pitchFamily="34" charset="0"/>
                          <a:cs typeface="Trebuchet MS" panose="020B0603020202020204" pitchFamily="34" charset="0"/>
                        </a:rPr>
                        <a:t>expenditure)</a:t>
                      </a:r>
                      <a:r>
                        <a:rPr lang="en-US" sz="1600" b="1" spc="-260" dirty="0">
                          <a:solidFill>
                            <a:srgbClr val="000099"/>
                          </a:solidFill>
                          <a:effectLst/>
                          <a:latin typeface="+mn-lt"/>
                          <a:ea typeface="Trebuchet MS" panose="020B0603020202020204" pitchFamily="34" charset="0"/>
                          <a:cs typeface="Trebuchet MS" panose="020B0603020202020204" pitchFamily="34" charset="0"/>
                        </a:rPr>
                        <a:t> </a:t>
                      </a:r>
                      <a:r>
                        <a:rPr lang="en-US" sz="1600" b="1" dirty="0">
                          <a:solidFill>
                            <a:srgbClr val="000099"/>
                          </a:solidFill>
                          <a:effectLst/>
                          <a:latin typeface="+mn-lt"/>
                          <a:ea typeface="Trebuchet MS" panose="020B0603020202020204" pitchFamily="34" charset="0"/>
                          <a:cs typeface="Trebuchet MS" panose="020B0603020202020204" pitchFamily="34" charset="0"/>
                        </a:rPr>
                        <a:t>monitoring</a:t>
                      </a:r>
                      <a:endParaRPr lang="fr-FR" sz="1600" dirty="0">
                        <a:solidFill>
                          <a:srgbClr val="000099"/>
                        </a:solidFill>
                        <a:effectLst/>
                        <a:latin typeface="+mn-lt"/>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100965" marR="113030" algn="just">
                        <a:lnSpc>
                          <a:spcPct val="102000"/>
                        </a:lnSpc>
                        <a:spcBef>
                          <a:spcPts val="590"/>
                        </a:spcBef>
                        <a:spcAft>
                          <a:spcPts val="0"/>
                        </a:spcAft>
                      </a:pPr>
                      <a:endParaRPr lang="en-US" sz="16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marR="113030" algn="just">
                        <a:lnSpc>
                          <a:spcPct val="102000"/>
                        </a:lnSpc>
                        <a:spcBef>
                          <a:spcPts val="590"/>
                        </a:spcBef>
                        <a:spcAft>
                          <a:spcPts val="0"/>
                        </a:spcAft>
                      </a:pPr>
                      <a:r>
                        <a:rPr lang="en-US" sz="1600" b="1" kern="1200" dirty="0" smtClean="0">
                          <a:solidFill>
                            <a:srgbClr val="FF0000"/>
                          </a:solidFill>
                          <a:effectLst/>
                          <a:latin typeface="+mn-lt"/>
                          <a:ea typeface="+mn-ea"/>
                          <a:cs typeface="+mn-cs"/>
                        </a:rPr>
                        <a:t>Financial </a:t>
                      </a:r>
                      <a:r>
                        <a:rPr lang="en-US" sz="1600" b="1" kern="1200" dirty="0">
                          <a:solidFill>
                            <a:srgbClr val="FF0000"/>
                          </a:solidFill>
                          <a:effectLst/>
                          <a:latin typeface="+mn-lt"/>
                          <a:ea typeface="+mn-ea"/>
                          <a:cs typeface="+mn-cs"/>
                        </a:rPr>
                        <a:t>monitoring tracks costs </a:t>
                      </a:r>
                      <a:r>
                        <a:rPr lang="en-US" sz="1600" b="1" kern="1200" dirty="0">
                          <a:solidFill>
                            <a:schemeClr val="dk1"/>
                          </a:solidFill>
                          <a:effectLst/>
                          <a:latin typeface="+mn-lt"/>
                          <a:ea typeface="+mn-ea"/>
                          <a:cs typeface="+mn-cs"/>
                        </a:rPr>
                        <a:t>by input against the planned expenditures as per the approved budget</a:t>
                      </a:r>
                      <a:r>
                        <a:rPr lang="en-US" sz="1600" b="1" kern="1200" dirty="0" smtClean="0">
                          <a:solidFill>
                            <a:schemeClr val="dk1"/>
                          </a:solidFill>
                          <a:effectLst/>
                          <a:latin typeface="+mn-lt"/>
                          <a:ea typeface="+mn-ea"/>
                          <a:cs typeface="+mn-cs"/>
                        </a:rPr>
                        <a:t>.</a:t>
                      </a:r>
                    </a:p>
                    <a:p>
                      <a:pPr marL="100965" marR="113030" algn="just">
                        <a:lnSpc>
                          <a:spcPct val="102000"/>
                        </a:lnSpc>
                        <a:spcBef>
                          <a:spcPts val="590"/>
                        </a:spcBef>
                        <a:spcAft>
                          <a:spcPts val="0"/>
                        </a:spcAft>
                      </a:pPr>
                      <a:r>
                        <a:rPr lang="en-US" sz="1600" b="1" kern="1200" dirty="0" smtClean="0">
                          <a:solidFill>
                            <a:schemeClr val="dk1"/>
                          </a:solidFill>
                          <a:effectLst/>
                          <a:latin typeface="+mn-lt"/>
                          <a:ea typeface="+mn-ea"/>
                          <a:cs typeface="+mn-cs"/>
                        </a:rPr>
                        <a:t> It </a:t>
                      </a:r>
                      <a:r>
                        <a:rPr lang="en-US" sz="1600" b="1" kern="1200" dirty="0">
                          <a:solidFill>
                            <a:schemeClr val="dk1"/>
                          </a:solidFill>
                          <a:effectLst/>
                          <a:latin typeface="+mn-lt"/>
                          <a:ea typeface="+mn-ea"/>
                          <a:cs typeface="+mn-cs"/>
                        </a:rPr>
                        <a:t>is often done in conjunction with compliance and process monitoring (described below).</a:t>
                      </a:r>
                      <a:endParaRPr lang="fr-FR" sz="1600" b="1" kern="1200" dirty="0">
                        <a:solidFill>
                          <a:schemeClr val="dk1"/>
                        </a:solidFill>
                        <a:effectLst/>
                        <a:latin typeface="+mn-lt"/>
                        <a:ea typeface="+mn-ea"/>
                        <a:cs typeface="+mn-cs"/>
                      </a:endParaRPr>
                    </a:p>
                    <a:p>
                      <a:pPr>
                        <a:spcBef>
                          <a:spcPts val="55"/>
                        </a:spcBef>
                        <a:spcAft>
                          <a:spcPts val="0"/>
                        </a:spcAft>
                      </a:pPr>
                      <a:r>
                        <a:rPr lang="en-US" sz="1600" b="1" kern="1200" dirty="0">
                          <a:solidFill>
                            <a:schemeClr val="dk1"/>
                          </a:solidFill>
                          <a:effectLst/>
                          <a:latin typeface="+mn-lt"/>
                          <a:ea typeface="+mn-ea"/>
                          <a:cs typeface="+mn-cs"/>
                        </a:rPr>
                        <a:t> </a:t>
                      </a:r>
                      <a:endParaRPr lang="fr-FR" sz="1600" b="1" kern="1200" dirty="0">
                        <a:solidFill>
                          <a:schemeClr val="dk1"/>
                        </a:solidFill>
                        <a:effectLst/>
                        <a:latin typeface="+mn-lt"/>
                        <a:ea typeface="+mn-ea"/>
                        <a:cs typeface="+mn-cs"/>
                      </a:endParaRPr>
                    </a:p>
                    <a:p>
                      <a:pPr marL="100965" marR="113030" algn="just">
                        <a:lnSpc>
                          <a:spcPct val="102000"/>
                        </a:lnSpc>
                        <a:spcAft>
                          <a:spcPts val="0"/>
                        </a:spcAft>
                      </a:pPr>
                      <a:r>
                        <a:rPr lang="en-US" sz="1600" b="1" kern="1200" dirty="0">
                          <a:solidFill>
                            <a:schemeClr val="dk1"/>
                          </a:solidFill>
                          <a:effectLst/>
                          <a:latin typeface="+mn-lt"/>
                          <a:ea typeface="+mn-ea"/>
                          <a:cs typeface="+mn-cs"/>
                        </a:rPr>
                        <a:t>When reporting, PRIMA is used to create interim and final financial reports and can, therefore, be a resource for financial monitoring.</a:t>
                      </a:r>
                      <a:endParaRPr lang="fr-FR" sz="1600" b="1" kern="1200" dirty="0">
                        <a:solidFill>
                          <a:schemeClr val="dk1"/>
                        </a:solidFill>
                        <a:effectLst/>
                        <a:latin typeface="+mn-lt"/>
                        <a:ea typeface="+mn-ea"/>
                        <a:cs typeface="+mn-cs"/>
                      </a:endParaRPr>
                    </a:p>
                  </a:txBody>
                  <a:tcPr marL="0" marR="0" marT="0" marB="0">
                    <a:solidFill>
                      <a:srgbClr val="92D050"/>
                    </a:solidFill>
                  </a:tcPr>
                </a:tc>
                <a:tc>
                  <a:txBody>
                    <a:bodyPr/>
                    <a:lstStyle/>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a:spcAft>
                          <a:spcPts val="0"/>
                        </a:spcAft>
                      </a:pPr>
                      <a:endParaRPr lang="en-US" sz="16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100965" defTabSz="914400" rtl="0" eaLnBrk="1" latinLnBrk="0" hangingPunct="1">
                        <a:spcAft>
                          <a:spcPts val="0"/>
                        </a:spcAft>
                      </a:pPr>
                      <a:endParaRPr lang="en-US" sz="1600" b="1" kern="1200" dirty="0" smtClean="0">
                        <a:solidFill>
                          <a:schemeClr val="dk1"/>
                        </a:solidFill>
                        <a:effectLst/>
                        <a:latin typeface="+mn-lt"/>
                        <a:ea typeface="+mn-ea"/>
                        <a:cs typeface="+mn-cs"/>
                      </a:endParaRPr>
                    </a:p>
                    <a:p>
                      <a:pPr marL="100965" defTabSz="914400" rtl="0" eaLnBrk="1" latinLnBrk="0" hangingPunct="1">
                        <a:spcAft>
                          <a:spcPts val="0"/>
                        </a:spcAft>
                      </a:pPr>
                      <a:r>
                        <a:rPr lang="en-US" sz="1600" b="1" kern="1200" dirty="0" smtClean="0">
                          <a:solidFill>
                            <a:schemeClr val="dk1"/>
                          </a:solidFill>
                          <a:effectLst/>
                          <a:latin typeface="+mn-lt"/>
                          <a:ea typeface="+mn-ea"/>
                          <a:cs typeface="+mn-cs"/>
                        </a:rPr>
                        <a:t>                PRIMA</a:t>
                      </a:r>
                      <a:endParaRPr lang="fr-FR" sz="1600" b="1" kern="1200" dirty="0">
                        <a:solidFill>
                          <a:schemeClr val="dk1"/>
                        </a:solidFill>
                        <a:effectLst/>
                        <a:latin typeface="+mn-lt"/>
                        <a:ea typeface="+mn-ea"/>
                        <a:cs typeface="+mn-cs"/>
                      </a:endParaRPr>
                    </a:p>
                  </a:txBody>
                  <a:tcPr marL="0" marR="0" marT="0" marB="0">
                    <a:solidFill>
                      <a:srgbClr val="92D050"/>
                    </a:solidFill>
                  </a:tcPr>
                </a:tc>
                <a:extLst>
                  <a:ext uri="{0D108BD9-81ED-4DB2-BD59-A6C34878D82A}">
                    <a16:rowId xmlns:a16="http://schemas.microsoft.com/office/drawing/2014/main" val="39866840"/>
                  </a:ext>
                </a:extLst>
              </a:tr>
            </a:tbl>
          </a:graphicData>
        </a:graphic>
      </p:graphicFrame>
    </p:spTree>
    <p:extLst>
      <p:ext uri="{BB962C8B-B14F-4D97-AF65-F5344CB8AC3E}">
        <p14:creationId xmlns:p14="http://schemas.microsoft.com/office/powerpoint/2010/main" val="31484257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03775" y="533330"/>
            <a:ext cx="3018591" cy="5907194"/>
          </a:xfrm>
          <a:prstGeom prst="rect">
            <a:avLst/>
          </a:prstGeom>
        </p:spPr>
      </p:pic>
      <p:pic>
        <p:nvPicPr>
          <p:cNvPr id="11" name="Picture 5"/>
          <p:cNvPicPr>
            <a:picLocks noChangeAspect="1"/>
          </p:cNvPicPr>
          <p:nvPr/>
        </p:nvPicPr>
        <p:blipFill>
          <a:blip r:embed="rId7"/>
          <a:stretch>
            <a:fillRect/>
          </a:stretch>
        </p:blipFill>
        <p:spPr>
          <a:xfrm>
            <a:off x="0" y="-27434"/>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pSp>
        <p:nvGrpSpPr>
          <p:cNvPr id="13" name="Group 12"/>
          <p:cNvGrpSpPr>
            <a:grpSpLocks/>
          </p:cNvGrpSpPr>
          <p:nvPr/>
        </p:nvGrpSpPr>
        <p:grpSpPr bwMode="auto">
          <a:xfrm>
            <a:off x="557733" y="2684552"/>
            <a:ext cx="542925" cy="545668"/>
            <a:chOff x="902" y="911"/>
            <a:chExt cx="854" cy="854"/>
          </a:xfrm>
        </p:grpSpPr>
        <p:sp>
          <p:nvSpPr>
            <p:cNvPr id="14" name="Freeform 15"/>
            <p:cNvSpPr>
              <a:spLocks/>
            </p:cNvSpPr>
            <p:nvPr/>
          </p:nvSpPr>
          <p:spPr bwMode="auto">
            <a:xfrm>
              <a:off x="912" y="921"/>
              <a:ext cx="834" cy="834"/>
            </a:xfrm>
            <a:custGeom>
              <a:avLst/>
              <a:gdLst>
                <a:gd name="T0" fmla="+- 0 1329 912"/>
                <a:gd name="T1" fmla="*/ T0 w 834"/>
                <a:gd name="T2" fmla="+- 0 921 921"/>
                <a:gd name="T3" fmla="*/ 921 h 834"/>
                <a:gd name="T4" fmla="+- 0 1254 912"/>
                <a:gd name="T5" fmla="*/ T4 w 834"/>
                <a:gd name="T6" fmla="+- 0 928 921"/>
                <a:gd name="T7" fmla="*/ 928 h 834"/>
                <a:gd name="T8" fmla="+- 0 1184 912"/>
                <a:gd name="T9" fmla="*/ T8 w 834"/>
                <a:gd name="T10" fmla="+- 0 947 921"/>
                <a:gd name="T11" fmla="*/ 947 h 834"/>
                <a:gd name="T12" fmla="+- 0 1119 912"/>
                <a:gd name="T13" fmla="*/ T12 w 834"/>
                <a:gd name="T14" fmla="+- 0 978 921"/>
                <a:gd name="T15" fmla="*/ 978 h 834"/>
                <a:gd name="T16" fmla="+- 0 1060 912"/>
                <a:gd name="T17" fmla="*/ T16 w 834"/>
                <a:gd name="T18" fmla="+- 0 1019 921"/>
                <a:gd name="T19" fmla="*/ 1019 h 834"/>
                <a:gd name="T20" fmla="+- 0 1010 912"/>
                <a:gd name="T21" fmla="*/ T20 w 834"/>
                <a:gd name="T22" fmla="+- 0 1069 921"/>
                <a:gd name="T23" fmla="*/ 1069 h 834"/>
                <a:gd name="T24" fmla="+- 0 969 912"/>
                <a:gd name="T25" fmla="*/ T24 w 834"/>
                <a:gd name="T26" fmla="+- 0 1128 921"/>
                <a:gd name="T27" fmla="*/ 1128 h 834"/>
                <a:gd name="T28" fmla="+- 0 938 912"/>
                <a:gd name="T29" fmla="*/ T28 w 834"/>
                <a:gd name="T30" fmla="+- 0 1193 921"/>
                <a:gd name="T31" fmla="*/ 1193 h 834"/>
                <a:gd name="T32" fmla="+- 0 919 912"/>
                <a:gd name="T33" fmla="*/ T32 w 834"/>
                <a:gd name="T34" fmla="+- 0 1263 921"/>
                <a:gd name="T35" fmla="*/ 1263 h 834"/>
                <a:gd name="T36" fmla="+- 0 912 912"/>
                <a:gd name="T37" fmla="*/ T36 w 834"/>
                <a:gd name="T38" fmla="+- 0 1338 921"/>
                <a:gd name="T39" fmla="*/ 1338 h 834"/>
                <a:gd name="T40" fmla="+- 0 919 912"/>
                <a:gd name="T41" fmla="*/ T40 w 834"/>
                <a:gd name="T42" fmla="+- 0 1413 921"/>
                <a:gd name="T43" fmla="*/ 1413 h 834"/>
                <a:gd name="T44" fmla="+- 0 938 912"/>
                <a:gd name="T45" fmla="*/ T44 w 834"/>
                <a:gd name="T46" fmla="+- 0 1484 921"/>
                <a:gd name="T47" fmla="*/ 1484 h 834"/>
                <a:gd name="T48" fmla="+- 0 969 912"/>
                <a:gd name="T49" fmla="*/ T48 w 834"/>
                <a:gd name="T50" fmla="+- 0 1549 921"/>
                <a:gd name="T51" fmla="*/ 1549 h 834"/>
                <a:gd name="T52" fmla="+- 0 1010 912"/>
                <a:gd name="T53" fmla="*/ T52 w 834"/>
                <a:gd name="T54" fmla="+- 0 1607 921"/>
                <a:gd name="T55" fmla="*/ 1607 h 834"/>
                <a:gd name="T56" fmla="+- 0 1060 912"/>
                <a:gd name="T57" fmla="*/ T56 w 834"/>
                <a:gd name="T58" fmla="+- 0 1657 921"/>
                <a:gd name="T59" fmla="*/ 1657 h 834"/>
                <a:gd name="T60" fmla="+- 0 1119 912"/>
                <a:gd name="T61" fmla="*/ T60 w 834"/>
                <a:gd name="T62" fmla="+- 0 1698 921"/>
                <a:gd name="T63" fmla="*/ 1698 h 834"/>
                <a:gd name="T64" fmla="+- 0 1184 912"/>
                <a:gd name="T65" fmla="*/ T64 w 834"/>
                <a:gd name="T66" fmla="+- 0 1729 921"/>
                <a:gd name="T67" fmla="*/ 1729 h 834"/>
                <a:gd name="T68" fmla="+- 0 1254 912"/>
                <a:gd name="T69" fmla="*/ T68 w 834"/>
                <a:gd name="T70" fmla="+- 0 1748 921"/>
                <a:gd name="T71" fmla="*/ 1748 h 834"/>
                <a:gd name="T72" fmla="+- 0 1329 912"/>
                <a:gd name="T73" fmla="*/ T72 w 834"/>
                <a:gd name="T74" fmla="+- 0 1755 921"/>
                <a:gd name="T75" fmla="*/ 1755 h 834"/>
                <a:gd name="T76" fmla="+- 0 1404 912"/>
                <a:gd name="T77" fmla="*/ T76 w 834"/>
                <a:gd name="T78" fmla="+- 0 1748 921"/>
                <a:gd name="T79" fmla="*/ 1748 h 834"/>
                <a:gd name="T80" fmla="+- 0 1475 912"/>
                <a:gd name="T81" fmla="*/ T80 w 834"/>
                <a:gd name="T82" fmla="+- 0 1729 921"/>
                <a:gd name="T83" fmla="*/ 1729 h 834"/>
                <a:gd name="T84" fmla="+- 0 1540 912"/>
                <a:gd name="T85" fmla="*/ T84 w 834"/>
                <a:gd name="T86" fmla="+- 0 1698 921"/>
                <a:gd name="T87" fmla="*/ 1698 h 834"/>
                <a:gd name="T88" fmla="+- 0 1598 912"/>
                <a:gd name="T89" fmla="*/ T88 w 834"/>
                <a:gd name="T90" fmla="+- 0 1657 921"/>
                <a:gd name="T91" fmla="*/ 1657 h 834"/>
                <a:gd name="T92" fmla="+- 0 1648 912"/>
                <a:gd name="T93" fmla="*/ T92 w 834"/>
                <a:gd name="T94" fmla="+- 0 1607 921"/>
                <a:gd name="T95" fmla="*/ 1607 h 834"/>
                <a:gd name="T96" fmla="+- 0 1689 912"/>
                <a:gd name="T97" fmla="*/ T96 w 834"/>
                <a:gd name="T98" fmla="+- 0 1549 921"/>
                <a:gd name="T99" fmla="*/ 1549 h 834"/>
                <a:gd name="T100" fmla="+- 0 1720 912"/>
                <a:gd name="T101" fmla="*/ T100 w 834"/>
                <a:gd name="T102" fmla="+- 0 1484 921"/>
                <a:gd name="T103" fmla="*/ 1484 h 834"/>
                <a:gd name="T104" fmla="+- 0 1739 912"/>
                <a:gd name="T105" fmla="*/ T104 w 834"/>
                <a:gd name="T106" fmla="+- 0 1413 921"/>
                <a:gd name="T107" fmla="*/ 1413 h 834"/>
                <a:gd name="T108" fmla="+- 0 1746 912"/>
                <a:gd name="T109" fmla="*/ T108 w 834"/>
                <a:gd name="T110" fmla="+- 0 1338 921"/>
                <a:gd name="T111" fmla="*/ 1338 h 834"/>
                <a:gd name="T112" fmla="+- 0 1739 912"/>
                <a:gd name="T113" fmla="*/ T112 w 834"/>
                <a:gd name="T114" fmla="+- 0 1263 921"/>
                <a:gd name="T115" fmla="*/ 1263 h 834"/>
                <a:gd name="T116" fmla="+- 0 1720 912"/>
                <a:gd name="T117" fmla="*/ T116 w 834"/>
                <a:gd name="T118" fmla="+- 0 1193 921"/>
                <a:gd name="T119" fmla="*/ 1193 h 834"/>
                <a:gd name="T120" fmla="+- 0 1689 912"/>
                <a:gd name="T121" fmla="*/ T120 w 834"/>
                <a:gd name="T122" fmla="+- 0 1128 921"/>
                <a:gd name="T123" fmla="*/ 1128 h 834"/>
                <a:gd name="T124" fmla="+- 0 1648 912"/>
                <a:gd name="T125" fmla="*/ T124 w 834"/>
                <a:gd name="T126" fmla="+- 0 1069 921"/>
                <a:gd name="T127" fmla="*/ 1069 h 834"/>
                <a:gd name="T128" fmla="+- 0 1598 912"/>
                <a:gd name="T129" fmla="*/ T128 w 834"/>
                <a:gd name="T130" fmla="+- 0 1019 921"/>
                <a:gd name="T131" fmla="*/ 1019 h 834"/>
                <a:gd name="T132" fmla="+- 0 1540 912"/>
                <a:gd name="T133" fmla="*/ T132 w 834"/>
                <a:gd name="T134" fmla="+- 0 978 921"/>
                <a:gd name="T135" fmla="*/ 978 h 834"/>
                <a:gd name="T136" fmla="+- 0 1475 912"/>
                <a:gd name="T137" fmla="*/ T136 w 834"/>
                <a:gd name="T138" fmla="+- 0 947 921"/>
                <a:gd name="T139" fmla="*/ 947 h 834"/>
                <a:gd name="T140" fmla="+- 0 1404 912"/>
                <a:gd name="T141" fmla="*/ T140 w 834"/>
                <a:gd name="T142" fmla="+- 0 928 921"/>
                <a:gd name="T143" fmla="*/ 928 h 834"/>
                <a:gd name="T144" fmla="+- 0 1329 912"/>
                <a:gd name="T145" fmla="*/ T144 w 834"/>
                <a:gd name="T146" fmla="+- 0 921 921"/>
                <a:gd name="T147" fmla="*/ 92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16" name="Freeform 14"/>
            <p:cNvSpPr>
              <a:spLocks/>
            </p:cNvSpPr>
            <p:nvPr/>
          </p:nvSpPr>
          <p:spPr bwMode="auto">
            <a:xfrm>
              <a:off x="912" y="921"/>
              <a:ext cx="834" cy="834"/>
            </a:xfrm>
            <a:custGeom>
              <a:avLst/>
              <a:gdLst>
                <a:gd name="T0" fmla="+- 0 1329 912"/>
                <a:gd name="T1" fmla="*/ T0 w 834"/>
                <a:gd name="T2" fmla="+- 0 1755 921"/>
                <a:gd name="T3" fmla="*/ 1755 h 834"/>
                <a:gd name="T4" fmla="+- 0 1404 912"/>
                <a:gd name="T5" fmla="*/ T4 w 834"/>
                <a:gd name="T6" fmla="+- 0 1748 921"/>
                <a:gd name="T7" fmla="*/ 1748 h 834"/>
                <a:gd name="T8" fmla="+- 0 1475 912"/>
                <a:gd name="T9" fmla="*/ T8 w 834"/>
                <a:gd name="T10" fmla="+- 0 1729 921"/>
                <a:gd name="T11" fmla="*/ 1729 h 834"/>
                <a:gd name="T12" fmla="+- 0 1540 912"/>
                <a:gd name="T13" fmla="*/ T12 w 834"/>
                <a:gd name="T14" fmla="+- 0 1698 921"/>
                <a:gd name="T15" fmla="*/ 1698 h 834"/>
                <a:gd name="T16" fmla="+- 0 1598 912"/>
                <a:gd name="T17" fmla="*/ T16 w 834"/>
                <a:gd name="T18" fmla="+- 0 1657 921"/>
                <a:gd name="T19" fmla="*/ 1657 h 834"/>
                <a:gd name="T20" fmla="+- 0 1648 912"/>
                <a:gd name="T21" fmla="*/ T20 w 834"/>
                <a:gd name="T22" fmla="+- 0 1607 921"/>
                <a:gd name="T23" fmla="*/ 1607 h 834"/>
                <a:gd name="T24" fmla="+- 0 1689 912"/>
                <a:gd name="T25" fmla="*/ T24 w 834"/>
                <a:gd name="T26" fmla="+- 0 1549 921"/>
                <a:gd name="T27" fmla="*/ 1549 h 834"/>
                <a:gd name="T28" fmla="+- 0 1720 912"/>
                <a:gd name="T29" fmla="*/ T28 w 834"/>
                <a:gd name="T30" fmla="+- 0 1484 921"/>
                <a:gd name="T31" fmla="*/ 1484 h 834"/>
                <a:gd name="T32" fmla="+- 0 1739 912"/>
                <a:gd name="T33" fmla="*/ T32 w 834"/>
                <a:gd name="T34" fmla="+- 0 1413 921"/>
                <a:gd name="T35" fmla="*/ 1413 h 834"/>
                <a:gd name="T36" fmla="+- 0 1746 912"/>
                <a:gd name="T37" fmla="*/ T36 w 834"/>
                <a:gd name="T38" fmla="+- 0 1338 921"/>
                <a:gd name="T39" fmla="*/ 1338 h 834"/>
                <a:gd name="T40" fmla="+- 0 1739 912"/>
                <a:gd name="T41" fmla="*/ T40 w 834"/>
                <a:gd name="T42" fmla="+- 0 1263 921"/>
                <a:gd name="T43" fmla="*/ 1263 h 834"/>
                <a:gd name="T44" fmla="+- 0 1720 912"/>
                <a:gd name="T45" fmla="*/ T44 w 834"/>
                <a:gd name="T46" fmla="+- 0 1193 921"/>
                <a:gd name="T47" fmla="*/ 1193 h 834"/>
                <a:gd name="T48" fmla="+- 0 1689 912"/>
                <a:gd name="T49" fmla="*/ T48 w 834"/>
                <a:gd name="T50" fmla="+- 0 1128 921"/>
                <a:gd name="T51" fmla="*/ 1128 h 834"/>
                <a:gd name="T52" fmla="+- 0 1648 912"/>
                <a:gd name="T53" fmla="*/ T52 w 834"/>
                <a:gd name="T54" fmla="+- 0 1069 921"/>
                <a:gd name="T55" fmla="*/ 1069 h 834"/>
                <a:gd name="T56" fmla="+- 0 1598 912"/>
                <a:gd name="T57" fmla="*/ T56 w 834"/>
                <a:gd name="T58" fmla="+- 0 1019 921"/>
                <a:gd name="T59" fmla="*/ 1019 h 834"/>
                <a:gd name="T60" fmla="+- 0 1540 912"/>
                <a:gd name="T61" fmla="*/ T60 w 834"/>
                <a:gd name="T62" fmla="+- 0 978 921"/>
                <a:gd name="T63" fmla="*/ 978 h 834"/>
                <a:gd name="T64" fmla="+- 0 1475 912"/>
                <a:gd name="T65" fmla="*/ T64 w 834"/>
                <a:gd name="T66" fmla="+- 0 947 921"/>
                <a:gd name="T67" fmla="*/ 947 h 834"/>
                <a:gd name="T68" fmla="+- 0 1404 912"/>
                <a:gd name="T69" fmla="*/ T68 w 834"/>
                <a:gd name="T70" fmla="+- 0 928 921"/>
                <a:gd name="T71" fmla="*/ 928 h 834"/>
                <a:gd name="T72" fmla="+- 0 1329 912"/>
                <a:gd name="T73" fmla="*/ T72 w 834"/>
                <a:gd name="T74" fmla="+- 0 921 921"/>
                <a:gd name="T75" fmla="*/ 921 h 834"/>
                <a:gd name="T76" fmla="+- 0 1254 912"/>
                <a:gd name="T77" fmla="*/ T76 w 834"/>
                <a:gd name="T78" fmla="+- 0 928 921"/>
                <a:gd name="T79" fmla="*/ 928 h 834"/>
                <a:gd name="T80" fmla="+- 0 1184 912"/>
                <a:gd name="T81" fmla="*/ T80 w 834"/>
                <a:gd name="T82" fmla="+- 0 947 921"/>
                <a:gd name="T83" fmla="*/ 947 h 834"/>
                <a:gd name="T84" fmla="+- 0 1119 912"/>
                <a:gd name="T85" fmla="*/ T84 w 834"/>
                <a:gd name="T86" fmla="+- 0 978 921"/>
                <a:gd name="T87" fmla="*/ 978 h 834"/>
                <a:gd name="T88" fmla="+- 0 1060 912"/>
                <a:gd name="T89" fmla="*/ T88 w 834"/>
                <a:gd name="T90" fmla="+- 0 1019 921"/>
                <a:gd name="T91" fmla="*/ 1019 h 834"/>
                <a:gd name="T92" fmla="+- 0 1010 912"/>
                <a:gd name="T93" fmla="*/ T92 w 834"/>
                <a:gd name="T94" fmla="+- 0 1069 921"/>
                <a:gd name="T95" fmla="*/ 1069 h 834"/>
                <a:gd name="T96" fmla="+- 0 969 912"/>
                <a:gd name="T97" fmla="*/ T96 w 834"/>
                <a:gd name="T98" fmla="+- 0 1128 921"/>
                <a:gd name="T99" fmla="*/ 1128 h 834"/>
                <a:gd name="T100" fmla="+- 0 938 912"/>
                <a:gd name="T101" fmla="*/ T100 w 834"/>
                <a:gd name="T102" fmla="+- 0 1193 921"/>
                <a:gd name="T103" fmla="*/ 1193 h 834"/>
                <a:gd name="T104" fmla="+- 0 919 912"/>
                <a:gd name="T105" fmla="*/ T104 w 834"/>
                <a:gd name="T106" fmla="+- 0 1263 921"/>
                <a:gd name="T107" fmla="*/ 1263 h 834"/>
                <a:gd name="T108" fmla="+- 0 912 912"/>
                <a:gd name="T109" fmla="*/ T108 w 834"/>
                <a:gd name="T110" fmla="+- 0 1338 921"/>
                <a:gd name="T111" fmla="*/ 1338 h 834"/>
                <a:gd name="T112" fmla="+- 0 919 912"/>
                <a:gd name="T113" fmla="*/ T112 w 834"/>
                <a:gd name="T114" fmla="+- 0 1413 921"/>
                <a:gd name="T115" fmla="*/ 1413 h 834"/>
                <a:gd name="T116" fmla="+- 0 938 912"/>
                <a:gd name="T117" fmla="*/ T116 w 834"/>
                <a:gd name="T118" fmla="+- 0 1484 921"/>
                <a:gd name="T119" fmla="*/ 1484 h 834"/>
                <a:gd name="T120" fmla="+- 0 969 912"/>
                <a:gd name="T121" fmla="*/ T120 w 834"/>
                <a:gd name="T122" fmla="+- 0 1549 921"/>
                <a:gd name="T123" fmla="*/ 1549 h 834"/>
                <a:gd name="T124" fmla="+- 0 1010 912"/>
                <a:gd name="T125" fmla="*/ T124 w 834"/>
                <a:gd name="T126" fmla="+- 0 1607 921"/>
                <a:gd name="T127" fmla="*/ 1607 h 834"/>
                <a:gd name="T128" fmla="+- 0 1060 912"/>
                <a:gd name="T129" fmla="*/ T128 w 834"/>
                <a:gd name="T130" fmla="+- 0 1657 921"/>
                <a:gd name="T131" fmla="*/ 1657 h 834"/>
                <a:gd name="T132" fmla="+- 0 1119 912"/>
                <a:gd name="T133" fmla="*/ T132 w 834"/>
                <a:gd name="T134" fmla="+- 0 1698 921"/>
                <a:gd name="T135" fmla="*/ 1698 h 834"/>
                <a:gd name="T136" fmla="+- 0 1184 912"/>
                <a:gd name="T137" fmla="*/ T136 w 834"/>
                <a:gd name="T138" fmla="+- 0 1729 921"/>
                <a:gd name="T139" fmla="*/ 1729 h 834"/>
                <a:gd name="T140" fmla="+- 0 1254 912"/>
                <a:gd name="T141" fmla="*/ T140 w 834"/>
                <a:gd name="T142" fmla="+- 0 1748 921"/>
                <a:gd name="T143" fmla="*/ 1748 h 834"/>
                <a:gd name="T144" fmla="+- 0 1329 912"/>
                <a:gd name="T145" fmla="*/ T144 w 834"/>
                <a:gd name="T146" fmla="+- 0 1755 921"/>
                <a:gd name="T147" fmla="*/ 1755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8" y="777"/>
                  </a:lnTo>
                  <a:lnTo>
                    <a:pt x="686" y="736"/>
                  </a:lnTo>
                  <a:lnTo>
                    <a:pt x="736" y="686"/>
                  </a:lnTo>
                  <a:lnTo>
                    <a:pt x="777" y="628"/>
                  </a:lnTo>
                  <a:lnTo>
                    <a:pt x="808" y="563"/>
                  </a:lnTo>
                  <a:lnTo>
                    <a:pt x="827" y="492"/>
                  </a:lnTo>
                  <a:lnTo>
                    <a:pt x="834" y="417"/>
                  </a:lnTo>
                  <a:lnTo>
                    <a:pt x="827" y="342"/>
                  </a:lnTo>
                  <a:lnTo>
                    <a:pt x="808" y="272"/>
                  </a:lnTo>
                  <a:lnTo>
                    <a:pt x="777" y="207"/>
                  </a:lnTo>
                  <a:lnTo>
                    <a:pt x="736" y="148"/>
                  </a:lnTo>
                  <a:lnTo>
                    <a:pt x="686" y="98"/>
                  </a:lnTo>
                  <a:lnTo>
                    <a:pt x="628" y="57"/>
                  </a:lnTo>
                  <a:lnTo>
                    <a:pt x="563" y="26"/>
                  </a:lnTo>
                  <a:lnTo>
                    <a:pt x="492" y="7"/>
                  </a:lnTo>
                  <a:lnTo>
                    <a:pt x="417" y="0"/>
                  </a:lnTo>
                  <a:lnTo>
                    <a:pt x="342" y="7"/>
                  </a:lnTo>
                  <a:lnTo>
                    <a:pt x="272" y="26"/>
                  </a:lnTo>
                  <a:lnTo>
                    <a:pt x="207" y="57"/>
                  </a:lnTo>
                  <a:lnTo>
                    <a:pt x="148" y="98"/>
                  </a:lnTo>
                  <a:lnTo>
                    <a:pt x="98" y="148"/>
                  </a:lnTo>
                  <a:lnTo>
                    <a:pt x="57" y="207"/>
                  </a:lnTo>
                  <a:lnTo>
                    <a:pt x="26" y="272"/>
                  </a:lnTo>
                  <a:lnTo>
                    <a:pt x="7" y="342"/>
                  </a:lnTo>
                  <a:lnTo>
                    <a:pt x="0" y="417"/>
                  </a:lnTo>
                  <a:lnTo>
                    <a:pt x="7" y="492"/>
                  </a:lnTo>
                  <a:lnTo>
                    <a:pt x="26" y="563"/>
                  </a:lnTo>
                  <a:lnTo>
                    <a:pt x="57" y="628"/>
                  </a:lnTo>
                  <a:lnTo>
                    <a:pt x="98" y="686"/>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AutoShape 13"/>
            <p:cNvSpPr>
              <a:spLocks/>
            </p:cNvSpPr>
            <p:nvPr/>
          </p:nvSpPr>
          <p:spPr bwMode="auto">
            <a:xfrm>
              <a:off x="1099" y="1005"/>
              <a:ext cx="462" cy="665"/>
            </a:xfrm>
            <a:custGeom>
              <a:avLst/>
              <a:gdLst>
                <a:gd name="T0" fmla="+- 0 1248 1099"/>
                <a:gd name="T1" fmla="*/ T0 w 462"/>
                <a:gd name="T2" fmla="+- 0 1614 1006"/>
                <a:gd name="T3" fmla="*/ 1614 h 665"/>
                <a:gd name="T4" fmla="+- 0 1269 1099"/>
                <a:gd name="T5" fmla="*/ T4 w 462"/>
                <a:gd name="T6" fmla="+- 0 1654 1006"/>
                <a:gd name="T7" fmla="*/ 1654 h 665"/>
                <a:gd name="T8" fmla="+- 0 1322 1099"/>
                <a:gd name="T9" fmla="*/ T8 w 462"/>
                <a:gd name="T10" fmla="+- 0 1671 1006"/>
                <a:gd name="T11" fmla="*/ 1671 h 665"/>
                <a:gd name="T12" fmla="+- 0 1383 1099"/>
                <a:gd name="T13" fmla="*/ T12 w 462"/>
                <a:gd name="T14" fmla="+- 0 1658 1006"/>
                <a:gd name="T15" fmla="*/ 1658 h 665"/>
                <a:gd name="T16" fmla="+- 0 1410 1099"/>
                <a:gd name="T17" fmla="*/ T16 w 462"/>
                <a:gd name="T18" fmla="+- 0 1614 1006"/>
                <a:gd name="T19" fmla="*/ 1614 h 665"/>
                <a:gd name="T20" fmla="+- 0 1435 1099"/>
                <a:gd name="T21" fmla="*/ T20 w 462"/>
                <a:gd name="T22" fmla="+- 0 1534 1006"/>
                <a:gd name="T23" fmla="*/ 1534 h 665"/>
                <a:gd name="T24" fmla="+- 0 1423 1099"/>
                <a:gd name="T25" fmla="*/ T24 w 462"/>
                <a:gd name="T26" fmla="+- 0 1515 1006"/>
                <a:gd name="T27" fmla="*/ 1515 h 665"/>
                <a:gd name="T28" fmla="+- 0 1370 1099"/>
                <a:gd name="T29" fmla="*/ T28 w 462"/>
                <a:gd name="T30" fmla="+- 0 1510 1006"/>
                <a:gd name="T31" fmla="*/ 1510 h 665"/>
                <a:gd name="T32" fmla="+- 0 1249 1099"/>
                <a:gd name="T33" fmla="*/ T32 w 462"/>
                <a:gd name="T34" fmla="+- 0 1511 1006"/>
                <a:gd name="T35" fmla="*/ 1511 h 665"/>
                <a:gd name="T36" fmla="+- 0 1228 1099"/>
                <a:gd name="T37" fmla="*/ T36 w 462"/>
                <a:gd name="T38" fmla="+- 0 1523 1006"/>
                <a:gd name="T39" fmla="*/ 1523 h 665"/>
                <a:gd name="T40" fmla="+- 0 1223 1099"/>
                <a:gd name="T41" fmla="*/ T40 w 462"/>
                <a:gd name="T42" fmla="+- 0 1553 1006"/>
                <a:gd name="T43" fmla="*/ 1553 h 665"/>
                <a:gd name="T44" fmla="+- 0 1230 1099"/>
                <a:gd name="T45" fmla="*/ T44 w 462"/>
                <a:gd name="T46" fmla="+- 0 1575 1006"/>
                <a:gd name="T47" fmla="*/ 1575 h 665"/>
                <a:gd name="T48" fmla="+- 0 1252 1099"/>
                <a:gd name="T49" fmla="*/ T48 w 462"/>
                <a:gd name="T50" fmla="+- 0 1583 1006"/>
                <a:gd name="T51" fmla="*/ 1583 h 665"/>
                <a:gd name="T52" fmla="+- 0 1326 1099"/>
                <a:gd name="T53" fmla="*/ T52 w 462"/>
                <a:gd name="T54" fmla="+- 0 1583 1006"/>
                <a:gd name="T55" fmla="*/ 1583 h 665"/>
                <a:gd name="T56" fmla="+- 0 1407 1099"/>
                <a:gd name="T57" fmla="*/ T56 w 462"/>
                <a:gd name="T58" fmla="+- 0 1581 1006"/>
                <a:gd name="T59" fmla="*/ 1581 h 665"/>
                <a:gd name="T60" fmla="+- 0 1429 1099"/>
                <a:gd name="T61" fmla="*/ T60 w 462"/>
                <a:gd name="T62" fmla="+- 0 1570 1006"/>
                <a:gd name="T63" fmla="*/ 1570 h 665"/>
                <a:gd name="T64" fmla="+- 0 1436 1099"/>
                <a:gd name="T65" fmla="*/ T64 w 462"/>
                <a:gd name="T66" fmla="+- 0 1547 1006"/>
                <a:gd name="T67" fmla="*/ 1547 h 665"/>
                <a:gd name="T68" fmla="+- 0 1553 1099"/>
                <a:gd name="T69" fmla="*/ T68 w 462"/>
                <a:gd name="T70" fmla="+- 0 1175 1006"/>
                <a:gd name="T71" fmla="*/ 1175 h 665"/>
                <a:gd name="T72" fmla="+- 0 1512 1099"/>
                <a:gd name="T73" fmla="*/ T72 w 462"/>
                <a:gd name="T74" fmla="+- 0 1097 1006"/>
                <a:gd name="T75" fmla="*/ 1097 h 665"/>
                <a:gd name="T76" fmla="+- 0 1509 1099"/>
                <a:gd name="T77" fmla="*/ T76 w 462"/>
                <a:gd name="T78" fmla="+- 0 1266 1006"/>
                <a:gd name="T79" fmla="*/ 1266 h 665"/>
                <a:gd name="T80" fmla="+- 0 1486 1099"/>
                <a:gd name="T81" fmla="*/ T80 w 462"/>
                <a:gd name="T82" fmla="+- 0 1326 1006"/>
                <a:gd name="T83" fmla="*/ 1326 h 665"/>
                <a:gd name="T84" fmla="+- 0 1449 1099"/>
                <a:gd name="T85" fmla="*/ T84 w 462"/>
                <a:gd name="T86" fmla="+- 0 1383 1006"/>
                <a:gd name="T87" fmla="*/ 1383 h 665"/>
                <a:gd name="T88" fmla="+- 0 1430 1099"/>
                <a:gd name="T89" fmla="*/ T88 w 462"/>
                <a:gd name="T90" fmla="+- 0 1415 1006"/>
                <a:gd name="T91" fmla="*/ 1415 h 665"/>
                <a:gd name="T92" fmla="+- 0 1408 1099"/>
                <a:gd name="T93" fmla="*/ T92 w 462"/>
                <a:gd name="T94" fmla="+- 0 1418 1006"/>
                <a:gd name="T95" fmla="*/ 1418 h 665"/>
                <a:gd name="T96" fmla="+- 0 1387 1099"/>
                <a:gd name="T97" fmla="*/ T96 w 462"/>
                <a:gd name="T98" fmla="+- 0 1418 1006"/>
                <a:gd name="T99" fmla="*/ 1418 h 665"/>
                <a:gd name="T100" fmla="+- 0 1324 1099"/>
                <a:gd name="T101" fmla="*/ T100 w 462"/>
                <a:gd name="T102" fmla="+- 0 1418 1006"/>
                <a:gd name="T103" fmla="*/ 1418 h 665"/>
                <a:gd name="T104" fmla="+- 0 1298 1099"/>
                <a:gd name="T105" fmla="*/ T104 w 462"/>
                <a:gd name="T106" fmla="+- 0 1417 1006"/>
                <a:gd name="T107" fmla="*/ 1417 h 665"/>
                <a:gd name="T108" fmla="+- 0 1247 1099"/>
                <a:gd name="T109" fmla="*/ T108 w 462"/>
                <a:gd name="T110" fmla="+- 0 1419 1006"/>
                <a:gd name="T111" fmla="*/ 1419 h 665"/>
                <a:gd name="T112" fmla="+- 0 1208 1099"/>
                <a:gd name="T113" fmla="*/ T112 w 462"/>
                <a:gd name="T114" fmla="+- 0 1397 1006"/>
                <a:gd name="T115" fmla="*/ 1397 h 665"/>
                <a:gd name="T116" fmla="+- 0 1184 1099"/>
                <a:gd name="T117" fmla="*/ T116 w 462"/>
                <a:gd name="T118" fmla="+- 0 1352 1006"/>
                <a:gd name="T119" fmla="*/ 1352 h 665"/>
                <a:gd name="T120" fmla="+- 0 1151 1099"/>
                <a:gd name="T121" fmla="*/ T120 w 462"/>
                <a:gd name="T122" fmla="+- 0 1277 1006"/>
                <a:gd name="T123" fmla="*/ 1277 h 665"/>
                <a:gd name="T124" fmla="+- 0 1156 1099"/>
                <a:gd name="T125" fmla="*/ T124 w 462"/>
                <a:gd name="T126" fmla="+- 0 1177 1006"/>
                <a:gd name="T127" fmla="*/ 1177 h 665"/>
                <a:gd name="T128" fmla="+- 0 1220 1099"/>
                <a:gd name="T129" fmla="*/ T128 w 462"/>
                <a:gd name="T130" fmla="+- 0 1090 1006"/>
                <a:gd name="T131" fmla="*/ 1090 h 665"/>
                <a:gd name="T132" fmla="+- 0 1312 1099"/>
                <a:gd name="T133" fmla="*/ T132 w 462"/>
                <a:gd name="T134" fmla="+- 0 1055 1006"/>
                <a:gd name="T135" fmla="*/ 1055 h 665"/>
                <a:gd name="T136" fmla="+- 0 1418 1099"/>
                <a:gd name="T137" fmla="*/ T136 w 462"/>
                <a:gd name="T138" fmla="+- 0 1077 1006"/>
                <a:gd name="T139" fmla="*/ 1077 h 665"/>
                <a:gd name="T140" fmla="+- 0 1489 1099"/>
                <a:gd name="T141" fmla="*/ T140 w 462"/>
                <a:gd name="T142" fmla="+- 0 1150 1006"/>
                <a:gd name="T143" fmla="*/ 1150 h 665"/>
                <a:gd name="T144" fmla="+- 0 1512 1099"/>
                <a:gd name="T145" fmla="*/ T144 w 462"/>
                <a:gd name="T146" fmla="+- 0 1235 1006"/>
                <a:gd name="T147" fmla="*/ 1235 h 665"/>
                <a:gd name="T148" fmla="+- 0 1470 1099"/>
                <a:gd name="T149" fmla="*/ T148 w 462"/>
                <a:gd name="T150" fmla="+- 0 1055 1006"/>
                <a:gd name="T151" fmla="*/ 1055 h 665"/>
                <a:gd name="T152" fmla="+- 0 1394 1099"/>
                <a:gd name="T153" fmla="*/ T152 w 462"/>
                <a:gd name="T154" fmla="+- 0 1015 1006"/>
                <a:gd name="T155" fmla="*/ 1015 h 665"/>
                <a:gd name="T156" fmla="+- 0 1244 1099"/>
                <a:gd name="T157" fmla="*/ T156 w 462"/>
                <a:gd name="T158" fmla="+- 0 1021 1006"/>
                <a:gd name="T159" fmla="*/ 1021 h 665"/>
                <a:gd name="T160" fmla="+- 0 1127 1099"/>
                <a:gd name="T161" fmla="*/ T160 w 462"/>
                <a:gd name="T162" fmla="+- 0 1123 1006"/>
                <a:gd name="T163" fmla="*/ 1123 h 665"/>
                <a:gd name="T164" fmla="+- 0 1099 1099"/>
                <a:gd name="T165" fmla="*/ T164 w 462"/>
                <a:gd name="T166" fmla="+- 0 1272 1006"/>
                <a:gd name="T167" fmla="*/ 1272 h 665"/>
                <a:gd name="T168" fmla="+- 0 1139 1099"/>
                <a:gd name="T169" fmla="*/ T168 w 462"/>
                <a:gd name="T170" fmla="+- 0 1375 1006"/>
                <a:gd name="T171" fmla="*/ 1375 h 665"/>
                <a:gd name="T172" fmla="+- 0 1170 1099"/>
                <a:gd name="T173" fmla="*/ T172 w 462"/>
                <a:gd name="T174" fmla="+- 0 1430 1006"/>
                <a:gd name="T175" fmla="*/ 1430 h 665"/>
                <a:gd name="T176" fmla="+- 0 1192 1099"/>
                <a:gd name="T177" fmla="*/ T176 w 462"/>
                <a:gd name="T178" fmla="+- 0 1471 1006"/>
                <a:gd name="T179" fmla="*/ 1471 h 665"/>
                <a:gd name="T180" fmla="+- 0 1240 1099"/>
                <a:gd name="T181" fmla="*/ T180 w 462"/>
                <a:gd name="T182" fmla="+- 0 1473 1006"/>
                <a:gd name="T183" fmla="*/ 1473 h 665"/>
                <a:gd name="T184" fmla="+- 0 1381 1099"/>
                <a:gd name="T185" fmla="*/ T184 w 462"/>
                <a:gd name="T186" fmla="+- 0 1474 1006"/>
                <a:gd name="T187" fmla="*/ 1474 h 665"/>
                <a:gd name="T188" fmla="+- 0 1445 1099"/>
                <a:gd name="T189" fmla="*/ T188 w 462"/>
                <a:gd name="T190" fmla="+- 0 1473 1006"/>
                <a:gd name="T191" fmla="*/ 1473 h 665"/>
                <a:gd name="T192" fmla="+- 0 1458 1099"/>
                <a:gd name="T193" fmla="*/ T192 w 462"/>
                <a:gd name="T194" fmla="+- 0 1466 1006"/>
                <a:gd name="T195" fmla="*/ 1466 h 665"/>
                <a:gd name="T196" fmla="+- 0 1489 1099"/>
                <a:gd name="T197" fmla="*/ T196 w 462"/>
                <a:gd name="T198" fmla="+- 0 1419 1006"/>
                <a:gd name="T199" fmla="*/ 1419 h 665"/>
                <a:gd name="T200" fmla="+- 0 1523 1099"/>
                <a:gd name="T201" fmla="*/ T200 w 462"/>
                <a:gd name="T202" fmla="+- 0 1363 1006"/>
                <a:gd name="T203" fmla="*/ 1363 h 665"/>
                <a:gd name="T204" fmla="+- 0 1561 1099"/>
                <a:gd name="T205" fmla="*/ T204 w 462"/>
                <a:gd name="T206" fmla="+- 0 1251 1006"/>
                <a:gd name="T207" fmla="*/ 1251 h 66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462" h="665">
                  <a:moveTo>
                    <a:pt x="311" y="608"/>
                  </a:moveTo>
                  <a:lnTo>
                    <a:pt x="149" y="608"/>
                  </a:lnTo>
                  <a:lnTo>
                    <a:pt x="155" y="630"/>
                  </a:lnTo>
                  <a:lnTo>
                    <a:pt x="170" y="648"/>
                  </a:lnTo>
                  <a:lnTo>
                    <a:pt x="193" y="660"/>
                  </a:lnTo>
                  <a:lnTo>
                    <a:pt x="223" y="665"/>
                  </a:lnTo>
                  <a:lnTo>
                    <a:pt x="257" y="662"/>
                  </a:lnTo>
                  <a:lnTo>
                    <a:pt x="284" y="652"/>
                  </a:lnTo>
                  <a:lnTo>
                    <a:pt x="303" y="633"/>
                  </a:lnTo>
                  <a:lnTo>
                    <a:pt x="311" y="608"/>
                  </a:lnTo>
                  <a:close/>
                  <a:moveTo>
                    <a:pt x="337" y="541"/>
                  </a:moveTo>
                  <a:lnTo>
                    <a:pt x="336" y="528"/>
                  </a:lnTo>
                  <a:lnTo>
                    <a:pt x="332" y="517"/>
                  </a:lnTo>
                  <a:lnTo>
                    <a:pt x="324" y="509"/>
                  </a:lnTo>
                  <a:lnTo>
                    <a:pt x="311" y="505"/>
                  </a:lnTo>
                  <a:lnTo>
                    <a:pt x="271" y="504"/>
                  </a:lnTo>
                  <a:lnTo>
                    <a:pt x="230" y="504"/>
                  </a:lnTo>
                  <a:lnTo>
                    <a:pt x="150" y="505"/>
                  </a:lnTo>
                  <a:lnTo>
                    <a:pt x="137" y="508"/>
                  </a:lnTo>
                  <a:lnTo>
                    <a:pt x="129" y="517"/>
                  </a:lnTo>
                  <a:lnTo>
                    <a:pt x="124" y="530"/>
                  </a:lnTo>
                  <a:lnTo>
                    <a:pt x="124" y="547"/>
                  </a:lnTo>
                  <a:lnTo>
                    <a:pt x="126" y="559"/>
                  </a:lnTo>
                  <a:lnTo>
                    <a:pt x="131" y="569"/>
                  </a:lnTo>
                  <a:lnTo>
                    <a:pt x="139" y="575"/>
                  </a:lnTo>
                  <a:lnTo>
                    <a:pt x="153" y="577"/>
                  </a:lnTo>
                  <a:lnTo>
                    <a:pt x="171" y="577"/>
                  </a:lnTo>
                  <a:lnTo>
                    <a:pt x="227" y="577"/>
                  </a:lnTo>
                  <a:lnTo>
                    <a:pt x="227" y="575"/>
                  </a:lnTo>
                  <a:lnTo>
                    <a:pt x="308" y="575"/>
                  </a:lnTo>
                  <a:lnTo>
                    <a:pt x="322" y="572"/>
                  </a:lnTo>
                  <a:lnTo>
                    <a:pt x="330" y="564"/>
                  </a:lnTo>
                  <a:lnTo>
                    <a:pt x="335" y="554"/>
                  </a:lnTo>
                  <a:lnTo>
                    <a:pt x="337" y="541"/>
                  </a:lnTo>
                  <a:close/>
                  <a:moveTo>
                    <a:pt x="462" y="245"/>
                  </a:moveTo>
                  <a:lnTo>
                    <a:pt x="454" y="169"/>
                  </a:lnTo>
                  <a:lnTo>
                    <a:pt x="421" y="99"/>
                  </a:lnTo>
                  <a:lnTo>
                    <a:pt x="413" y="91"/>
                  </a:lnTo>
                  <a:lnTo>
                    <a:pt x="413" y="229"/>
                  </a:lnTo>
                  <a:lnTo>
                    <a:pt x="410" y="260"/>
                  </a:lnTo>
                  <a:lnTo>
                    <a:pt x="402" y="291"/>
                  </a:lnTo>
                  <a:lnTo>
                    <a:pt x="387" y="320"/>
                  </a:lnTo>
                  <a:lnTo>
                    <a:pt x="362" y="358"/>
                  </a:lnTo>
                  <a:lnTo>
                    <a:pt x="350" y="377"/>
                  </a:lnTo>
                  <a:lnTo>
                    <a:pt x="338" y="397"/>
                  </a:lnTo>
                  <a:lnTo>
                    <a:pt x="331" y="409"/>
                  </a:lnTo>
                  <a:lnTo>
                    <a:pt x="322" y="413"/>
                  </a:lnTo>
                  <a:lnTo>
                    <a:pt x="309" y="412"/>
                  </a:lnTo>
                  <a:lnTo>
                    <a:pt x="296" y="412"/>
                  </a:lnTo>
                  <a:lnTo>
                    <a:pt x="288" y="412"/>
                  </a:lnTo>
                  <a:lnTo>
                    <a:pt x="267" y="412"/>
                  </a:lnTo>
                  <a:lnTo>
                    <a:pt x="225" y="412"/>
                  </a:lnTo>
                  <a:lnTo>
                    <a:pt x="225" y="410"/>
                  </a:lnTo>
                  <a:lnTo>
                    <a:pt x="199" y="411"/>
                  </a:lnTo>
                  <a:lnTo>
                    <a:pt x="173" y="414"/>
                  </a:lnTo>
                  <a:lnTo>
                    <a:pt x="148" y="413"/>
                  </a:lnTo>
                  <a:lnTo>
                    <a:pt x="126" y="407"/>
                  </a:lnTo>
                  <a:lnTo>
                    <a:pt x="109" y="391"/>
                  </a:lnTo>
                  <a:lnTo>
                    <a:pt x="96" y="370"/>
                  </a:lnTo>
                  <a:lnTo>
                    <a:pt x="85" y="346"/>
                  </a:lnTo>
                  <a:lnTo>
                    <a:pt x="73" y="322"/>
                  </a:lnTo>
                  <a:lnTo>
                    <a:pt x="52" y="271"/>
                  </a:lnTo>
                  <a:lnTo>
                    <a:pt x="47" y="220"/>
                  </a:lnTo>
                  <a:lnTo>
                    <a:pt x="57" y="171"/>
                  </a:lnTo>
                  <a:lnTo>
                    <a:pt x="83" y="123"/>
                  </a:lnTo>
                  <a:lnTo>
                    <a:pt x="121" y="84"/>
                  </a:lnTo>
                  <a:lnTo>
                    <a:pt x="164" y="59"/>
                  </a:lnTo>
                  <a:lnTo>
                    <a:pt x="213" y="49"/>
                  </a:lnTo>
                  <a:lnTo>
                    <a:pt x="267" y="53"/>
                  </a:lnTo>
                  <a:lnTo>
                    <a:pt x="319" y="71"/>
                  </a:lnTo>
                  <a:lnTo>
                    <a:pt x="361" y="102"/>
                  </a:lnTo>
                  <a:lnTo>
                    <a:pt x="390" y="144"/>
                  </a:lnTo>
                  <a:lnTo>
                    <a:pt x="409" y="196"/>
                  </a:lnTo>
                  <a:lnTo>
                    <a:pt x="413" y="229"/>
                  </a:lnTo>
                  <a:lnTo>
                    <a:pt x="413" y="91"/>
                  </a:lnTo>
                  <a:lnTo>
                    <a:pt x="371" y="49"/>
                  </a:lnTo>
                  <a:lnTo>
                    <a:pt x="365" y="43"/>
                  </a:lnTo>
                  <a:lnTo>
                    <a:pt x="295" y="9"/>
                  </a:lnTo>
                  <a:lnTo>
                    <a:pt x="219" y="0"/>
                  </a:lnTo>
                  <a:lnTo>
                    <a:pt x="145" y="15"/>
                  </a:lnTo>
                  <a:lnTo>
                    <a:pt x="79" y="56"/>
                  </a:lnTo>
                  <a:lnTo>
                    <a:pt x="28" y="117"/>
                  </a:lnTo>
                  <a:lnTo>
                    <a:pt x="2" y="189"/>
                  </a:lnTo>
                  <a:lnTo>
                    <a:pt x="0" y="266"/>
                  </a:lnTo>
                  <a:lnTo>
                    <a:pt x="25" y="341"/>
                  </a:lnTo>
                  <a:lnTo>
                    <a:pt x="40" y="369"/>
                  </a:lnTo>
                  <a:lnTo>
                    <a:pt x="56" y="397"/>
                  </a:lnTo>
                  <a:lnTo>
                    <a:pt x="71" y="424"/>
                  </a:lnTo>
                  <a:lnTo>
                    <a:pt x="86" y="452"/>
                  </a:lnTo>
                  <a:lnTo>
                    <a:pt x="93" y="465"/>
                  </a:lnTo>
                  <a:lnTo>
                    <a:pt x="100" y="468"/>
                  </a:lnTo>
                  <a:lnTo>
                    <a:pt x="141" y="467"/>
                  </a:lnTo>
                  <a:lnTo>
                    <a:pt x="191" y="467"/>
                  </a:lnTo>
                  <a:lnTo>
                    <a:pt x="282" y="468"/>
                  </a:lnTo>
                  <a:lnTo>
                    <a:pt x="323" y="467"/>
                  </a:lnTo>
                  <a:lnTo>
                    <a:pt x="346" y="467"/>
                  </a:lnTo>
                  <a:lnTo>
                    <a:pt x="356" y="465"/>
                  </a:lnTo>
                  <a:lnTo>
                    <a:pt x="359" y="460"/>
                  </a:lnTo>
                  <a:lnTo>
                    <a:pt x="389" y="414"/>
                  </a:lnTo>
                  <a:lnTo>
                    <a:pt x="390" y="413"/>
                  </a:lnTo>
                  <a:lnTo>
                    <a:pt x="403" y="392"/>
                  </a:lnTo>
                  <a:lnTo>
                    <a:pt x="424" y="357"/>
                  </a:lnTo>
                  <a:lnTo>
                    <a:pt x="442" y="322"/>
                  </a:lnTo>
                  <a:lnTo>
                    <a:pt x="462" y="24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18" name="WordArt 11"/>
          <p:cNvSpPr>
            <a:spLocks noChangeArrowheads="1" noChangeShapeType="1" noTextEdit="1"/>
          </p:cNvSpPr>
          <p:nvPr/>
        </p:nvSpPr>
        <p:spPr bwMode="auto">
          <a:xfrm rot="480000">
            <a:off x="860390" y="2493101"/>
            <a:ext cx="698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A</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19" name="WordArt 10"/>
          <p:cNvSpPr>
            <a:spLocks noChangeArrowheads="1" noChangeShapeType="1" noTextEdit="1"/>
          </p:cNvSpPr>
          <p:nvPr/>
        </p:nvSpPr>
        <p:spPr bwMode="auto">
          <a:xfrm rot="1320000">
            <a:off x="933354" y="2512135"/>
            <a:ext cx="60325"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T</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1" name="WordArt 9"/>
          <p:cNvSpPr>
            <a:spLocks noChangeArrowheads="1" noChangeShapeType="1" noTextEdit="1"/>
          </p:cNvSpPr>
          <p:nvPr/>
        </p:nvSpPr>
        <p:spPr bwMode="auto">
          <a:xfrm rot="1860000">
            <a:off x="992056" y="2534342"/>
            <a:ext cx="33337"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2" name="WordArt 8"/>
          <p:cNvSpPr>
            <a:spLocks noChangeArrowheads="1" noChangeShapeType="1" noTextEdit="1"/>
          </p:cNvSpPr>
          <p:nvPr/>
        </p:nvSpPr>
        <p:spPr bwMode="auto">
          <a:xfrm rot="2520000">
            <a:off x="1019004" y="2572412"/>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3" name="WordArt 7"/>
          <p:cNvSpPr>
            <a:spLocks noChangeArrowheads="1" noChangeShapeType="1" noTextEdit="1"/>
          </p:cNvSpPr>
          <p:nvPr/>
        </p:nvSpPr>
        <p:spPr bwMode="auto">
          <a:xfrm rot="3480000">
            <a:off x="1077022" y="2640121"/>
            <a:ext cx="81371"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4" name="WordArt 6"/>
          <p:cNvSpPr>
            <a:spLocks noChangeArrowheads="1" noChangeShapeType="1" noTextEdit="1"/>
          </p:cNvSpPr>
          <p:nvPr/>
        </p:nvSpPr>
        <p:spPr bwMode="auto">
          <a:xfrm rot="17160000">
            <a:off x="502265" y="2734768"/>
            <a:ext cx="4571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I</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5" name="WordArt 5"/>
          <p:cNvSpPr>
            <a:spLocks noChangeArrowheads="1" noChangeShapeType="1" noTextEdit="1"/>
          </p:cNvSpPr>
          <p:nvPr/>
        </p:nvSpPr>
        <p:spPr bwMode="auto">
          <a:xfrm rot="17880000">
            <a:off x="508493" y="2667116"/>
            <a:ext cx="81372"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N</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6" name="WordArt 4"/>
          <p:cNvSpPr>
            <a:spLocks noChangeArrowheads="1" noChangeShapeType="1" noTextEdit="1"/>
          </p:cNvSpPr>
          <p:nvPr/>
        </p:nvSpPr>
        <p:spPr bwMode="auto">
          <a:xfrm rot="18720000">
            <a:off x="561734" y="2604336"/>
            <a:ext cx="57439" cy="101600"/>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F</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7" name="WordArt 3"/>
          <p:cNvSpPr>
            <a:spLocks noChangeArrowheads="1" noChangeShapeType="1" noTextEdit="1"/>
          </p:cNvSpPr>
          <p:nvPr/>
        </p:nvSpPr>
        <p:spPr bwMode="auto">
          <a:xfrm rot="19380000">
            <a:off x="603404" y="2553376"/>
            <a:ext cx="825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O</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8" name="WordArt 2"/>
          <p:cNvSpPr>
            <a:spLocks noChangeArrowheads="1" noChangeShapeType="1" noTextEdit="1"/>
          </p:cNvSpPr>
          <p:nvPr/>
        </p:nvSpPr>
        <p:spPr bwMode="auto">
          <a:xfrm rot="20340000">
            <a:off x="684304" y="2512137"/>
            <a:ext cx="66675" cy="10211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smtClean="0">
                <a:ln>
                  <a:noFill/>
                </a:ln>
                <a:solidFill>
                  <a:srgbClr val="368DDD"/>
                </a:solidFill>
                <a:latin typeface="Arial" panose="020B0604020202020204" pitchFamily="34" charset="0"/>
                <a:cs typeface="Arial" panose="020B0604020202020204" pitchFamily="34" charset="0"/>
              </a:rPr>
              <a:t>R</a:t>
            </a:r>
            <a:endParaRPr lang="fr-FR" sz="800" b="1" spc="0">
              <a:ln>
                <a:noFill/>
              </a:ln>
              <a:solidFill>
                <a:srgbClr val="368DDD"/>
              </a:solidFill>
              <a:latin typeface="Arial" panose="020B0604020202020204" pitchFamily="34" charset="0"/>
              <a:cs typeface="Arial" panose="020B0604020202020204" pitchFamily="34" charset="0"/>
            </a:endParaRPr>
          </a:p>
        </p:txBody>
      </p:sp>
      <p:sp>
        <p:nvSpPr>
          <p:cNvPr id="29" name="WordArt 1"/>
          <p:cNvSpPr>
            <a:spLocks noChangeArrowheads="1" noChangeShapeType="1" noTextEdit="1"/>
          </p:cNvSpPr>
          <p:nvPr/>
        </p:nvSpPr>
        <p:spPr bwMode="auto">
          <a:xfrm rot="21180000">
            <a:off x="755681" y="2489926"/>
            <a:ext cx="95250" cy="10211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pPr algn="ctr" rtl="0">
              <a:buNone/>
            </a:pPr>
            <a:r>
              <a:rPr lang="fr-FR" sz="800" b="1" spc="0" dirty="0" smtClean="0">
                <a:ln>
                  <a:noFill/>
                </a:ln>
                <a:solidFill>
                  <a:srgbClr val="368DDD"/>
                </a:solidFill>
                <a:latin typeface="Arial" panose="020B0604020202020204" pitchFamily="34" charset="0"/>
                <a:cs typeface="Arial" panose="020B0604020202020204" pitchFamily="34" charset="0"/>
              </a:rPr>
              <a:t>M</a:t>
            </a:r>
            <a:endParaRPr lang="fr-FR" sz="800" b="1" spc="0" dirty="0">
              <a:ln>
                <a:noFill/>
              </a:ln>
              <a:solidFill>
                <a:srgbClr val="368DDD"/>
              </a:solidFill>
              <a:latin typeface="Arial" panose="020B0604020202020204" pitchFamily="34" charset="0"/>
              <a:cs typeface="Arial" panose="020B0604020202020204" pitchFamily="34" charset="0"/>
            </a:endParaRPr>
          </a:p>
        </p:txBody>
      </p:sp>
      <p:sp>
        <p:nvSpPr>
          <p:cNvPr id="30" name="Rectangle 16"/>
          <p:cNvSpPr>
            <a:spLocks noChangeArrowheads="1"/>
          </p:cNvSpPr>
          <p:nvPr/>
        </p:nvSpPr>
        <p:spPr bwMode="auto">
          <a:xfrm>
            <a:off x="0" y="1550129"/>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2" name="Rectangle 31"/>
          <p:cNvSpPr/>
          <p:nvPr/>
        </p:nvSpPr>
        <p:spPr>
          <a:xfrm>
            <a:off x="2255520" y="1393044"/>
            <a:ext cx="4005942" cy="400110"/>
          </a:xfrm>
          <a:prstGeom prst="rect">
            <a:avLst/>
          </a:prstGeom>
        </p:spPr>
        <p:txBody>
          <a:bodyPr wrap="square">
            <a:spAutoFit/>
          </a:bodyPr>
          <a:lstStyle/>
          <a:p>
            <a:pPr lvl="2" algn="ctr">
              <a:spcBef>
                <a:spcPts val="425"/>
              </a:spcBef>
              <a:spcAft>
                <a:spcPts val="0"/>
              </a:spcAft>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Types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(4/4)</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33" name="Table 32"/>
          <p:cNvGraphicFramePr>
            <a:graphicFrameLocks noGrp="1"/>
          </p:cNvGraphicFramePr>
          <p:nvPr>
            <p:extLst>
              <p:ext uri="{D42A27DB-BD31-4B8C-83A1-F6EECF244321}">
                <p14:modId xmlns:p14="http://schemas.microsoft.com/office/powerpoint/2010/main" val="2637784793"/>
              </p:ext>
            </p:extLst>
          </p:nvPr>
        </p:nvGraphicFramePr>
        <p:xfrm>
          <a:off x="1224451" y="1970391"/>
          <a:ext cx="7161565" cy="4809903"/>
        </p:xfrm>
        <a:graphic>
          <a:graphicData uri="http://schemas.openxmlformats.org/drawingml/2006/table">
            <a:tbl>
              <a:tblPr firstRow="1" firstCol="1" bandRow="1">
                <a:tableStyleId>{5C22544A-7EE6-4342-B048-85BDC9FD1C3A}</a:tableStyleId>
              </a:tblPr>
              <a:tblGrid>
                <a:gridCol w="1179477">
                  <a:extLst>
                    <a:ext uri="{9D8B030D-6E8A-4147-A177-3AD203B41FA5}">
                      <a16:colId xmlns:a16="http://schemas.microsoft.com/office/drawing/2014/main" val="4228304840"/>
                    </a:ext>
                  </a:extLst>
                </a:gridCol>
                <a:gridCol w="3859821">
                  <a:extLst>
                    <a:ext uri="{9D8B030D-6E8A-4147-A177-3AD203B41FA5}">
                      <a16:colId xmlns:a16="http://schemas.microsoft.com/office/drawing/2014/main" val="3083191030"/>
                    </a:ext>
                  </a:extLst>
                </a:gridCol>
                <a:gridCol w="2122267">
                  <a:extLst>
                    <a:ext uri="{9D8B030D-6E8A-4147-A177-3AD203B41FA5}">
                      <a16:colId xmlns:a16="http://schemas.microsoft.com/office/drawing/2014/main" val="1825570222"/>
                    </a:ext>
                  </a:extLst>
                </a:gridCol>
              </a:tblGrid>
              <a:tr h="554006">
                <a:tc>
                  <a:txBody>
                    <a:bodyPr/>
                    <a:lstStyle/>
                    <a:p>
                      <a:pPr marL="340360" indent="-183515" algn="ctr">
                        <a:lnSpc>
                          <a:spcPts val="1200"/>
                        </a:lnSpc>
                        <a:spcBef>
                          <a:spcPts val="50"/>
                        </a:spcBef>
                        <a:spcAft>
                          <a:spcPts val="0"/>
                        </a:spcAft>
                      </a:pPr>
                      <a:endParaRPr lang="en-US" sz="1600" u="sng" dirty="0" smtClean="0">
                        <a:effectLst/>
                      </a:endParaRPr>
                    </a:p>
                    <a:p>
                      <a:pPr marL="340360" indent="-183515" algn="ctr">
                        <a:lnSpc>
                          <a:spcPts val="1200"/>
                        </a:lnSpc>
                        <a:spcBef>
                          <a:spcPts val="50"/>
                        </a:spcBef>
                        <a:spcAft>
                          <a:spcPts val="0"/>
                        </a:spcAft>
                      </a:pPr>
                      <a:r>
                        <a:rPr lang="en-US" sz="1600" u="sng" dirty="0" smtClean="0">
                          <a:effectLst/>
                        </a:rPr>
                        <a:t>Monitoring</a:t>
                      </a:r>
                    </a:p>
                    <a:p>
                      <a:pPr marL="340360" indent="-183515" algn="ctr">
                        <a:lnSpc>
                          <a:spcPts val="1200"/>
                        </a:lnSpc>
                        <a:spcBef>
                          <a:spcPts val="50"/>
                        </a:spcBef>
                        <a:spcAft>
                          <a:spcPts val="0"/>
                        </a:spcAft>
                      </a:pPr>
                      <a:r>
                        <a:rPr lang="en-US" sz="1600" u="sng" spc="-275" dirty="0" smtClean="0">
                          <a:effectLst/>
                        </a:rPr>
                        <a:t>  </a:t>
                      </a:r>
                      <a:r>
                        <a:rPr lang="en-US" sz="1600" u="sng" dirty="0" smtClean="0">
                          <a:effectLst/>
                        </a:rPr>
                        <a:t>type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1185545" marR="1196975" algn="ctr">
                        <a:spcBef>
                          <a:spcPts val="690"/>
                        </a:spcBef>
                        <a:spcAft>
                          <a:spcPts val="0"/>
                        </a:spcAft>
                      </a:pPr>
                      <a:r>
                        <a:rPr lang="en-US" sz="1600" u="sng" dirty="0" smtClean="0">
                          <a:effectLst/>
                        </a:rPr>
                        <a:t>Description</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tc>
                  <a:txBody>
                    <a:bodyPr/>
                    <a:lstStyle/>
                    <a:p>
                      <a:pPr marL="481330" algn="ctr">
                        <a:spcBef>
                          <a:spcPts val="690"/>
                        </a:spcBef>
                        <a:spcAft>
                          <a:spcPts val="0"/>
                        </a:spcAft>
                      </a:pPr>
                      <a:r>
                        <a:rPr lang="en-US" sz="1600" u="sng" dirty="0">
                          <a:effectLst/>
                        </a:rPr>
                        <a:t>Tool/s</a:t>
                      </a:r>
                      <a:r>
                        <a:rPr lang="en-US" sz="1600" u="sng" spc="-35" dirty="0">
                          <a:effectLst/>
                        </a:rPr>
                        <a:t> </a:t>
                      </a:r>
                      <a:r>
                        <a:rPr lang="en-US" sz="1600" u="sng" dirty="0">
                          <a:effectLst/>
                        </a:rPr>
                        <a:t>to</a:t>
                      </a:r>
                      <a:r>
                        <a:rPr lang="en-US" sz="1600" u="sng" spc="-30" dirty="0">
                          <a:effectLst/>
                        </a:rPr>
                        <a:t> </a:t>
                      </a:r>
                      <a:r>
                        <a:rPr lang="en-US" sz="1600" u="sng" dirty="0">
                          <a:effectLst/>
                        </a:rPr>
                        <a:t>use</a:t>
                      </a:r>
                      <a:endParaRPr lang="fr-FR" sz="1600" u="sng"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409819065"/>
                  </a:ext>
                </a:extLst>
              </a:tr>
              <a:tr h="3955431">
                <a:tc>
                  <a:txBody>
                    <a:bodyPr/>
                    <a:lstStyle/>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r>
                        <a:rPr lang="en-US" sz="1200" dirty="0">
                          <a:effectLst/>
                        </a:rPr>
                        <a:t> </a:t>
                      </a:r>
                      <a:endParaRPr lang="fr-FR" sz="1200" dirty="0">
                        <a:effectLst/>
                      </a:endParaRPr>
                    </a:p>
                    <a:p>
                      <a:pPr algn="ctr">
                        <a:spcAft>
                          <a:spcPts val="0"/>
                        </a:spcAft>
                      </a:pPr>
                      <a:endParaRPr lang="en-US" sz="1800" b="1" kern="1200" dirty="0" smtClean="0">
                        <a:solidFill>
                          <a:schemeClr val="lt1"/>
                        </a:solidFill>
                        <a:effectLst/>
                        <a:latin typeface="+mn-lt"/>
                        <a:ea typeface="+mn-ea"/>
                        <a:cs typeface="+mn-cs"/>
                      </a:endParaRPr>
                    </a:p>
                    <a:p>
                      <a:pPr algn="ctr">
                        <a:spcAft>
                          <a:spcPts val="0"/>
                        </a:spcAft>
                      </a:pPr>
                      <a:r>
                        <a:rPr lang="en-US" sz="1800" b="1" kern="1200" dirty="0" smtClean="0">
                          <a:solidFill>
                            <a:srgbClr val="7030A0"/>
                          </a:solidFill>
                          <a:effectLst/>
                          <a:latin typeface="+mn-lt"/>
                          <a:ea typeface="+mn-ea"/>
                          <a:cs typeface="+mn-cs"/>
                        </a:rPr>
                        <a:t>Risk monitoring</a:t>
                      </a:r>
                      <a:r>
                        <a:rPr lang="en-US" sz="1200" dirty="0">
                          <a:effectLst/>
                        </a:rPr>
                        <a:t> </a:t>
                      </a:r>
                      <a:endParaRPr lang="fr-FR" sz="1200" dirty="0">
                        <a:effectLst/>
                      </a:endParaRPr>
                    </a:p>
                  </a:txBody>
                  <a:tcPr marL="0" marR="0" marT="0" marB="0">
                    <a:solidFill>
                      <a:srgbClr val="92D050"/>
                    </a:solidFill>
                  </a:tcPr>
                </a:tc>
                <a:tc>
                  <a:txBody>
                    <a:bodyPr/>
                    <a:lstStyle/>
                    <a:p>
                      <a:pPr marL="100965" marR="112395" algn="ctr">
                        <a:lnSpc>
                          <a:spcPct val="102000"/>
                        </a:lnSpc>
                        <a:spcBef>
                          <a:spcPts val="590"/>
                        </a:spcBef>
                        <a:spcAft>
                          <a:spcPts val="0"/>
                        </a:spcAft>
                      </a:pPr>
                      <a:endParaRPr lang="fr-FR" sz="12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386715" marR="113030" indent="-285750" algn="ctr" defTabSz="914400" rtl="0" eaLnBrk="1" latinLnBrk="0" hangingPunct="1">
                        <a:lnSpc>
                          <a:spcPct val="102000"/>
                        </a:lnSpc>
                        <a:spcBef>
                          <a:spcPts val="590"/>
                        </a:spcBef>
                        <a:spcAft>
                          <a:spcPts val="0"/>
                        </a:spcAf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Risk monitoring tracks whether previously identified risks are still pertinent, if new risk has emerged and assesses whether the likelihood and timeline of previously identified risks remain accurate.</a:t>
                      </a:r>
                    </a:p>
                    <a:p>
                      <a:pPr marL="386715" marR="113030" indent="-285750" algn="ctr" defTabSz="914400" rtl="0" eaLnBrk="1" latinLnBrk="0" hangingPunct="1">
                        <a:lnSpc>
                          <a:spcPct val="102000"/>
                        </a:lnSpc>
                        <a:spcBef>
                          <a:spcPts val="590"/>
                        </a:spcBef>
                        <a:spcAft>
                          <a:spcPts val="0"/>
                        </a:spcAf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Risk monitoring also entails identifying and assigning risk treatment actions, which is part of setting up a risk management plan. Risk monitoring is often conducted in conjunction with context monitoring</a:t>
                      </a:r>
                      <a:r>
                        <a:rPr lang="en-US" sz="1600" b="1" kern="1200" dirty="0" smtClean="0">
                          <a:solidFill>
                            <a:schemeClr val="dk1"/>
                          </a:solidFill>
                          <a:effectLst/>
                          <a:latin typeface="+mn-lt"/>
                          <a:ea typeface="+mn-ea"/>
                          <a:cs typeface="+mn-cs"/>
                        </a:rPr>
                        <a:t>.</a:t>
                      </a:r>
                      <a:endParaRPr lang="fr-FR" sz="1600" b="1" kern="1200" dirty="0">
                        <a:solidFill>
                          <a:schemeClr val="dk1"/>
                        </a:solidFill>
                        <a:effectLst/>
                        <a:latin typeface="+mn-lt"/>
                        <a:ea typeface="+mn-ea"/>
                        <a:cs typeface="+mn-cs"/>
                      </a:endParaRPr>
                    </a:p>
                  </a:txBody>
                  <a:tcPr marL="0" marR="0" marT="0" marB="0">
                    <a:solidFill>
                      <a:srgbClr val="92D050"/>
                    </a:solidFill>
                  </a:tcPr>
                </a:tc>
                <a:tc>
                  <a:txBody>
                    <a:bodyPr/>
                    <a:lstStyle/>
                    <a:p>
                      <a:pPr algn="ctr">
                        <a:spcBef>
                          <a:spcPts val="55"/>
                        </a:spcBef>
                        <a:spcAft>
                          <a:spcPts val="0"/>
                        </a:spcAft>
                      </a:pPr>
                      <a:r>
                        <a:rPr lang="en-US" sz="1200" dirty="0">
                          <a:effectLst/>
                        </a:rPr>
                        <a:t> </a:t>
                      </a:r>
                      <a:endParaRPr lang="fr-FR" sz="1200" dirty="0">
                        <a:effectLst/>
                      </a:endParaRPr>
                    </a:p>
                    <a:p>
                      <a:pPr marL="386715" marR="113030" indent="-285750" algn="ctr" defTabSz="914400" rtl="0" eaLnBrk="1" latinLnBrk="0" hangingPunct="1">
                        <a:lnSpc>
                          <a:spcPct val="102000"/>
                        </a:lnSpc>
                        <a:spcBef>
                          <a:spcPts val="590"/>
                        </a:spcBef>
                        <a:spcAft>
                          <a:spcPts val="0"/>
                        </a:spcAf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Risk Management Plan </a:t>
                      </a:r>
                    </a:p>
                    <a:p>
                      <a:pPr marL="386715" marR="113030" indent="-285750" algn="ctr" defTabSz="914400" rtl="0" eaLnBrk="1" latinLnBrk="0" hangingPunct="1">
                        <a:lnSpc>
                          <a:spcPct val="102000"/>
                        </a:lnSpc>
                        <a:spcBef>
                          <a:spcPts val="590"/>
                        </a:spcBef>
                        <a:spcAft>
                          <a:spcPts val="0"/>
                        </a:spcAft>
                        <a:buFont typeface="Arial" panose="020B0604020202020204" pitchFamily="34" charset="0"/>
                        <a:buChar char="•"/>
                      </a:pP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386715" marR="113030" indent="-285750" algn="ctr" defTabSz="914400" rtl="0" eaLnBrk="1" latinLnBrk="0" hangingPunct="1">
                        <a:lnSpc>
                          <a:spcPct val="102000"/>
                        </a:lnSpc>
                        <a:spcBef>
                          <a:spcPts val="590"/>
                        </a:spcBef>
                        <a:spcAft>
                          <a:spcPts val="0"/>
                        </a:spcAf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PRIMA includes a Risk Management module for managing risk</a:t>
                      </a:r>
                      <a:r>
                        <a:rPr lang="en-US" sz="1200" dirty="0" smtClean="0">
                          <a:effectLst/>
                        </a:rPr>
                        <a:t>.</a:t>
                      </a:r>
                      <a:endParaRPr lang="fr-FR" sz="12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solidFill>
                      <a:srgbClr val="92D050"/>
                    </a:solidFill>
                  </a:tcPr>
                </a:tc>
                <a:extLst>
                  <a:ext uri="{0D108BD9-81ED-4DB2-BD59-A6C34878D82A}">
                    <a16:rowId xmlns:a16="http://schemas.microsoft.com/office/drawing/2014/main" val="39866840"/>
                  </a:ext>
                </a:extLst>
              </a:tr>
            </a:tbl>
          </a:graphicData>
        </a:graphic>
      </p:graphicFrame>
    </p:spTree>
    <p:extLst>
      <p:ext uri="{BB962C8B-B14F-4D97-AF65-F5344CB8AC3E}">
        <p14:creationId xmlns:p14="http://schemas.microsoft.com/office/powerpoint/2010/main" val="36857047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38403" y="475403"/>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1207756953"/>
              </p:ext>
            </p:extLst>
          </p:nvPr>
        </p:nvGraphicFramePr>
        <p:xfrm>
          <a:off x="400591" y="1834366"/>
          <a:ext cx="8139612" cy="4298309"/>
        </p:xfrm>
        <a:graphic>
          <a:graphicData uri="http://schemas.openxmlformats.org/drawingml/2006/table">
            <a:tbl>
              <a:tblPr firstRow="1" bandRow="1">
                <a:tableStyleId>{00A15C55-8517-42AA-B614-E9B94910E393}</a:tableStyleId>
              </a:tblPr>
              <a:tblGrid>
                <a:gridCol w="4069806">
                  <a:extLst>
                    <a:ext uri="{9D8B030D-6E8A-4147-A177-3AD203B41FA5}">
                      <a16:colId xmlns:a16="http://schemas.microsoft.com/office/drawing/2014/main" val="518747066"/>
                    </a:ext>
                  </a:extLst>
                </a:gridCol>
                <a:gridCol w="4069806">
                  <a:extLst>
                    <a:ext uri="{9D8B030D-6E8A-4147-A177-3AD203B41FA5}">
                      <a16:colId xmlns:a16="http://schemas.microsoft.com/office/drawing/2014/main" val="4075590691"/>
                    </a:ext>
                  </a:extLst>
                </a:gridCol>
              </a:tblGrid>
              <a:tr h="366389">
                <a:tc gridSpan="2">
                  <a:txBody>
                    <a:bodyPr/>
                    <a:lstStyle/>
                    <a:p>
                      <a:pPr algn="ctr"/>
                      <a:endParaRPr lang="fr-FR" dirty="0"/>
                    </a:p>
                  </a:txBody>
                  <a:tcPr/>
                </a:tc>
                <a:tc hMerge="1">
                  <a:txBody>
                    <a:bodyPr/>
                    <a:lstStyle/>
                    <a:p>
                      <a:endParaRPr lang="fr-FR" dirty="0"/>
                    </a:p>
                  </a:txBody>
                  <a:tcPr/>
                </a:tc>
                <a:extLst>
                  <a:ext uri="{0D108BD9-81ED-4DB2-BD59-A6C34878D82A}">
                    <a16:rowId xmlns:a16="http://schemas.microsoft.com/office/drawing/2014/main" val="213936688"/>
                  </a:ext>
                </a:extLst>
              </a:tr>
              <a:tr h="366389">
                <a:tc>
                  <a:txBody>
                    <a:bodyPr/>
                    <a:lstStyle/>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rgbClr val="C00000"/>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rgbClr val="00B050"/>
                          </a:solidFill>
                          <a:effectLst/>
                          <a:latin typeface="Times New Roman" panose="02020603050405020304" pitchFamily="18" charset="0"/>
                          <a:ea typeface="+mn-ea"/>
                          <a:cs typeface="Times New Roman" panose="02020603050405020304" pitchFamily="18" charset="0"/>
                        </a:rPr>
                        <a:t>Process monitoring </a:t>
                      </a:r>
                    </a:p>
                  </a:txBody>
                  <a:tcPr/>
                </a:tc>
                <a:tc>
                  <a:txBody>
                    <a:bodyPr/>
                    <a:lstStyle/>
                    <a:p>
                      <a:pPr marL="285750" indent="-285750" algn="jus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Tracks the use of inputs and other resources, the progress of an intervention’s activities and the delivery of outputs. It assesses how activities are delivered.</a:t>
                      </a:r>
                      <a:endParaRPr lang="fr-FR"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This type of monitoring is often conducted in combination with compliance monitoring (defined below). </a:t>
                      </a:r>
                    </a:p>
                    <a:p>
                      <a:pPr marL="285750" indent="-285750" algn="ctr">
                        <a:buFont typeface="Arial" panose="020B0604020202020204" pitchFamily="34" charset="0"/>
                        <a:buChar char="•"/>
                      </a:pPr>
                      <a:r>
                        <a:rPr lang="en-US" sz="1800" b="1" kern="1200" dirty="0" smtClean="0">
                          <a:solidFill>
                            <a:srgbClr val="C00000"/>
                          </a:solidFill>
                          <a:effectLst/>
                          <a:latin typeface="Times New Roman" panose="02020603050405020304" pitchFamily="18" charset="0"/>
                          <a:ea typeface="+mn-ea"/>
                          <a:cs typeface="Times New Roman" panose="02020603050405020304" pitchFamily="18" charset="0"/>
                        </a:rPr>
                        <a:t>Process monitoring tools could be checklists to ensure that processes are undertaken; registration forms and tracking forms could also be tools used for process monitoring</a:t>
                      </a:r>
                      <a:endParaRPr lang="fr-FR" b="1" dirty="0">
                        <a:solidFill>
                          <a:srgbClr val="C0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51964646"/>
                  </a:ext>
                </a:extLst>
              </a:tr>
            </a:tbl>
          </a:graphicData>
        </a:graphic>
      </p:graphicFrame>
      <p:sp>
        <p:nvSpPr>
          <p:cNvPr id="18" name="Rectangle 17"/>
          <p:cNvSpPr/>
          <p:nvPr/>
        </p:nvSpPr>
        <p:spPr>
          <a:xfrm>
            <a:off x="2171974" y="1354572"/>
            <a:ext cx="4765215" cy="369332"/>
          </a:xfrm>
          <a:prstGeom prst="rect">
            <a:avLst/>
          </a:prstGeom>
        </p:spPr>
        <p:txBody>
          <a:bodyPr wrap="none">
            <a:spAutoFit/>
          </a:bodyPr>
          <a:lstStyle/>
          <a:p>
            <a:pPr algn="ctr"/>
            <a:r>
              <a:rPr lang="en-US" b="1" dirty="0">
                <a:solidFill>
                  <a:srgbClr val="000099"/>
                </a:solidFill>
              </a:rPr>
              <a:t>Additional types of monitoring to </a:t>
            </a:r>
            <a:r>
              <a:rPr lang="en-US" b="1" dirty="0" smtClean="0">
                <a:solidFill>
                  <a:srgbClr val="000099"/>
                </a:solidFill>
              </a:rPr>
              <a:t>consider (1/4)</a:t>
            </a:r>
            <a:endParaRPr lang="fr-FR" dirty="0">
              <a:solidFill>
                <a:srgbClr val="000099"/>
              </a:solidFill>
            </a:endParaRPr>
          </a:p>
        </p:txBody>
      </p:sp>
    </p:spTree>
    <p:extLst>
      <p:ext uri="{BB962C8B-B14F-4D97-AF65-F5344CB8AC3E}">
        <p14:creationId xmlns:p14="http://schemas.microsoft.com/office/powerpoint/2010/main" val="28798267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38403" y="475403"/>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3619913093"/>
              </p:ext>
            </p:extLst>
          </p:nvPr>
        </p:nvGraphicFramePr>
        <p:xfrm>
          <a:off x="400591" y="1843075"/>
          <a:ext cx="8139612" cy="4370232"/>
        </p:xfrm>
        <a:graphic>
          <a:graphicData uri="http://schemas.openxmlformats.org/drawingml/2006/table">
            <a:tbl>
              <a:tblPr firstRow="1" bandRow="1">
                <a:tableStyleId>{00A15C55-8517-42AA-B614-E9B94910E393}</a:tableStyleId>
              </a:tblPr>
              <a:tblGrid>
                <a:gridCol w="4069806">
                  <a:extLst>
                    <a:ext uri="{9D8B030D-6E8A-4147-A177-3AD203B41FA5}">
                      <a16:colId xmlns:a16="http://schemas.microsoft.com/office/drawing/2014/main" val="518747066"/>
                    </a:ext>
                  </a:extLst>
                </a:gridCol>
                <a:gridCol w="4069806">
                  <a:extLst>
                    <a:ext uri="{9D8B030D-6E8A-4147-A177-3AD203B41FA5}">
                      <a16:colId xmlns:a16="http://schemas.microsoft.com/office/drawing/2014/main" val="4075590691"/>
                    </a:ext>
                  </a:extLst>
                </a:gridCol>
              </a:tblGrid>
              <a:tr h="603684">
                <a:tc gridSpan="2">
                  <a:txBody>
                    <a:bodyPr/>
                    <a:lstStyle/>
                    <a:p>
                      <a:pPr algn="ctr"/>
                      <a:endParaRPr lang="fr-FR" dirty="0"/>
                    </a:p>
                  </a:txBody>
                  <a:tcPr/>
                </a:tc>
                <a:tc hMerge="1">
                  <a:txBody>
                    <a:bodyPr/>
                    <a:lstStyle/>
                    <a:p>
                      <a:endParaRPr lang="fr-FR" dirty="0"/>
                    </a:p>
                  </a:txBody>
                  <a:tcPr/>
                </a:tc>
                <a:extLst>
                  <a:ext uri="{0D108BD9-81ED-4DB2-BD59-A6C34878D82A}">
                    <a16:rowId xmlns:a16="http://schemas.microsoft.com/office/drawing/2014/main" val="213936688"/>
                  </a:ext>
                </a:extLst>
              </a:tr>
              <a:tr h="3766548">
                <a:tc>
                  <a:txBody>
                    <a:bodyPr/>
                    <a:lstStyle/>
                    <a:p>
                      <a:r>
                        <a:rPr lang="en-US" sz="1800" b="1" kern="1200" dirty="0" smtClean="0">
                          <a:solidFill>
                            <a:schemeClr val="dk1"/>
                          </a:solidFill>
                          <a:effectLst/>
                          <a:latin typeface="+mn-lt"/>
                          <a:ea typeface="+mn-ea"/>
                          <a:cs typeface="+mn-cs"/>
                        </a:rPr>
                        <a:t>             </a:t>
                      </a:r>
                    </a:p>
                    <a:p>
                      <a:endParaRPr lang="en-US" sz="1800" b="1" kern="1200" dirty="0" smtClean="0">
                        <a:solidFill>
                          <a:schemeClr val="dk1"/>
                        </a:solidFill>
                        <a:effectLst/>
                        <a:latin typeface="+mn-lt"/>
                        <a:ea typeface="+mn-ea"/>
                        <a:cs typeface="+mn-cs"/>
                      </a:endParaRPr>
                    </a:p>
                    <a:p>
                      <a:r>
                        <a:rPr lang="en-US" sz="1800" b="1" kern="1200" dirty="0" smtClean="0">
                          <a:solidFill>
                            <a:schemeClr val="dk1"/>
                          </a:solidFill>
                          <a:effectLst/>
                          <a:latin typeface="+mn-lt"/>
                          <a:ea typeface="+mn-ea"/>
                          <a:cs typeface="+mn-cs"/>
                        </a:rPr>
                        <a:t>                  </a:t>
                      </a:r>
                    </a:p>
                    <a:p>
                      <a:endParaRPr lang="en-US" sz="1800" b="1" kern="1200" dirty="0" smtClean="0">
                        <a:solidFill>
                          <a:schemeClr val="dk1"/>
                        </a:solidFill>
                        <a:effectLst/>
                        <a:latin typeface="+mn-lt"/>
                        <a:ea typeface="+mn-ea"/>
                        <a:cs typeface="+mn-cs"/>
                      </a:endParaRPr>
                    </a:p>
                    <a:p>
                      <a:endParaRPr lang="en-US" sz="1800" b="1" kern="1200" dirty="0" smtClean="0">
                        <a:solidFill>
                          <a:schemeClr val="dk1"/>
                        </a:solidFill>
                        <a:effectLst/>
                        <a:latin typeface="+mn-lt"/>
                        <a:ea typeface="+mn-ea"/>
                        <a:cs typeface="+mn-cs"/>
                      </a:endParaRPr>
                    </a:p>
                    <a:p>
                      <a:pPr algn="ctr"/>
                      <a:r>
                        <a:rPr lang="en-US" sz="1800" b="1" kern="1200" dirty="0" smtClean="0">
                          <a:solidFill>
                            <a:srgbClr val="996633"/>
                          </a:solidFill>
                          <a:effectLst/>
                          <a:latin typeface="Times New Roman" panose="02020603050405020304" pitchFamily="18" charset="0"/>
                          <a:ea typeface="+mn-ea"/>
                          <a:cs typeface="Times New Roman" panose="02020603050405020304" pitchFamily="18" charset="0"/>
                        </a:rPr>
                        <a:t>Compliance monitoring</a:t>
                      </a:r>
                      <a:r>
                        <a:rPr lang="en-US" sz="1800" kern="1200" dirty="0" smtClean="0">
                          <a:solidFill>
                            <a:srgbClr val="996633"/>
                          </a:solidFill>
                          <a:effectLst/>
                          <a:latin typeface="Times New Roman" panose="02020603050405020304" pitchFamily="18" charset="0"/>
                          <a:ea typeface="+mn-ea"/>
                          <a:cs typeface="Times New Roman" panose="02020603050405020304" pitchFamily="18" charset="0"/>
                        </a:rPr>
                        <a:t>.</a:t>
                      </a:r>
                      <a:endParaRPr lang="fr-FR" sz="1800" kern="1200" dirty="0" smtClean="0">
                        <a:solidFill>
                          <a:srgbClr val="996633"/>
                        </a:solidFill>
                        <a:effectLst/>
                        <a:latin typeface="Times New Roman" panose="02020603050405020304" pitchFamily="18" charset="0"/>
                        <a:ea typeface="+mn-ea"/>
                        <a:cs typeface="Times New Roman" panose="02020603050405020304" pitchFamily="18" charset="0"/>
                      </a:endParaRPr>
                    </a:p>
                    <a:p>
                      <a:pPr algn="l"/>
                      <a:r>
                        <a:rPr lang="en-US" sz="1800" b="1" kern="1200" dirty="0" smtClean="0">
                          <a:solidFill>
                            <a:srgbClr val="996633"/>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endParaRPr lang="fr-FR" b="1" dirty="0">
                        <a:solidFill>
                          <a:srgbClr val="000099"/>
                        </a:solidFill>
                        <a:latin typeface="Times New Roman" panose="02020603050405020304" pitchFamily="18" charset="0"/>
                        <a:cs typeface="Times New Roman" panose="02020603050405020304" pitchFamily="18" charset="0"/>
                      </a:endParaRPr>
                    </a:p>
                  </a:txBody>
                  <a:tcPr/>
                </a:tc>
                <a:tc>
                  <a:txBody>
                    <a:bodyPr/>
                    <a:lstStyle/>
                    <a:p>
                      <a:pPr algn="ctr"/>
                      <a:endParaRPr lang="en-US" sz="2000"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ctr" defTabSz="914400" rtl="0" eaLnBrk="1" latinLnBrk="0" hangingPunct="1">
                        <a:buFont typeface="Arial" panose="020B0604020202020204" pitchFamily="34" charset="0"/>
                        <a:buChar char="•"/>
                      </a:pPr>
                      <a:r>
                        <a:rPr lang="en-US" sz="1800" b="1" kern="1200" dirty="0" smtClean="0">
                          <a:solidFill>
                            <a:srgbClr val="C00000"/>
                          </a:solidFill>
                          <a:effectLst/>
                          <a:latin typeface="Times New Roman" panose="02020603050405020304" pitchFamily="18" charset="0"/>
                          <a:ea typeface="+mn-ea"/>
                          <a:cs typeface="Times New Roman" panose="02020603050405020304" pitchFamily="18" charset="0"/>
                        </a:rPr>
                        <a:t>Ensures compliance with organizational and donor regulations Compliance and the expected results of the intervention</a:t>
                      </a: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as well as with local governmental regulations monitoring and laws, contractual requirements and established ethical standards.</a:t>
                      </a:r>
                    </a:p>
                    <a:p>
                      <a:pPr marL="285750" indent="-285750" algn="just" defTabSz="914400" rtl="0" eaLnBrk="1" latinLnBrk="0" hangingPunct="1">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One example of a</a:t>
                      </a:r>
                      <a:r>
                        <a:rPr lang="fr-FR" sz="1800" b="1" kern="1200" baseline="0" dirty="0" smtClean="0">
                          <a:solidFill>
                            <a:schemeClr val="dk1"/>
                          </a:solidFill>
                          <a:effectLst/>
                          <a:latin typeface="Times New Roman" panose="02020603050405020304" pitchFamily="18" charset="0"/>
                          <a:ea typeface="+mn-ea"/>
                          <a:cs typeface="Times New Roman" panose="02020603050405020304" pitchFamily="18" charset="0"/>
                        </a:rPr>
                        <a:t> </a:t>
                      </a: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compliance monitoring tool is a checklist</a:t>
                      </a:r>
                      <a:endParaRPr lang="fr-FR" sz="18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351964646"/>
                  </a:ext>
                </a:extLst>
              </a:tr>
            </a:tbl>
          </a:graphicData>
        </a:graphic>
      </p:graphicFrame>
      <p:sp>
        <p:nvSpPr>
          <p:cNvPr id="18" name="Rectangle 17"/>
          <p:cNvSpPr/>
          <p:nvPr/>
        </p:nvSpPr>
        <p:spPr>
          <a:xfrm>
            <a:off x="2178386" y="1354572"/>
            <a:ext cx="4752391" cy="369332"/>
          </a:xfrm>
          <a:prstGeom prst="rect">
            <a:avLst/>
          </a:prstGeom>
        </p:spPr>
        <p:txBody>
          <a:bodyPr wrap="none">
            <a:spAutoFit/>
          </a:bodyPr>
          <a:lstStyle/>
          <a:p>
            <a:pPr algn="ctr"/>
            <a:r>
              <a:rPr lang="en-US" b="1" dirty="0">
                <a:solidFill>
                  <a:srgbClr val="000099"/>
                </a:solidFill>
              </a:rPr>
              <a:t>Additional types of monitoring to </a:t>
            </a:r>
            <a:r>
              <a:rPr lang="en-US" b="1" dirty="0" smtClean="0">
                <a:solidFill>
                  <a:srgbClr val="000099"/>
                </a:solidFill>
              </a:rPr>
              <a:t>consider (2/4)</a:t>
            </a:r>
            <a:endParaRPr lang="fr-FR" dirty="0">
              <a:solidFill>
                <a:srgbClr val="000099"/>
              </a:solidFill>
            </a:endParaRPr>
          </a:p>
        </p:txBody>
      </p:sp>
    </p:spTree>
    <p:extLst>
      <p:ext uri="{BB962C8B-B14F-4D97-AF65-F5344CB8AC3E}">
        <p14:creationId xmlns:p14="http://schemas.microsoft.com/office/powerpoint/2010/main" val="21539544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38403" y="475403"/>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826771190"/>
              </p:ext>
            </p:extLst>
          </p:nvPr>
        </p:nvGraphicFramePr>
        <p:xfrm>
          <a:off x="400591" y="1834366"/>
          <a:ext cx="8139612" cy="4317217"/>
        </p:xfrm>
        <a:graphic>
          <a:graphicData uri="http://schemas.openxmlformats.org/drawingml/2006/table">
            <a:tbl>
              <a:tblPr firstRow="1" bandRow="1">
                <a:tableStyleId>{00A15C55-8517-42AA-B614-E9B94910E393}</a:tableStyleId>
              </a:tblPr>
              <a:tblGrid>
                <a:gridCol w="4069806">
                  <a:extLst>
                    <a:ext uri="{9D8B030D-6E8A-4147-A177-3AD203B41FA5}">
                      <a16:colId xmlns:a16="http://schemas.microsoft.com/office/drawing/2014/main" val="518747066"/>
                    </a:ext>
                  </a:extLst>
                </a:gridCol>
                <a:gridCol w="4069806">
                  <a:extLst>
                    <a:ext uri="{9D8B030D-6E8A-4147-A177-3AD203B41FA5}">
                      <a16:colId xmlns:a16="http://schemas.microsoft.com/office/drawing/2014/main" val="4075590691"/>
                    </a:ext>
                  </a:extLst>
                </a:gridCol>
              </a:tblGrid>
              <a:tr h="421845">
                <a:tc gridSpan="2">
                  <a:txBody>
                    <a:bodyPr/>
                    <a:lstStyle/>
                    <a:p>
                      <a:pPr algn="ctr"/>
                      <a:endParaRPr lang="fr-FR" dirty="0"/>
                    </a:p>
                  </a:txBody>
                  <a:tcPr/>
                </a:tc>
                <a:tc hMerge="1">
                  <a:txBody>
                    <a:bodyPr/>
                    <a:lstStyle/>
                    <a:p>
                      <a:endParaRPr lang="fr-FR" dirty="0"/>
                    </a:p>
                  </a:txBody>
                  <a:tcPr/>
                </a:tc>
                <a:extLst>
                  <a:ext uri="{0D108BD9-81ED-4DB2-BD59-A6C34878D82A}">
                    <a16:rowId xmlns:a16="http://schemas.microsoft.com/office/drawing/2014/main" val="213936688"/>
                  </a:ext>
                </a:extLst>
              </a:tr>
              <a:tr h="3895372">
                <a:tc>
                  <a:txBody>
                    <a:bodyPr/>
                    <a:lstStyle/>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rgbClr val="7030A0"/>
                          </a:solidFill>
                          <a:effectLst/>
                          <a:latin typeface="Times New Roman" panose="02020603050405020304" pitchFamily="18" charset="0"/>
                          <a:ea typeface="+mn-ea"/>
                          <a:cs typeface="Times New Roman" panose="02020603050405020304" pitchFamily="18" charset="0"/>
                        </a:rPr>
                        <a:t>Context monitoring       </a:t>
                      </a:r>
                      <a:endParaRPr lang="fr-FR" b="1" dirty="0">
                        <a:solidFill>
                          <a:srgbClr val="7030A0"/>
                        </a:solidFill>
                        <a:latin typeface="Times New Roman" panose="02020603050405020304" pitchFamily="18" charset="0"/>
                        <a:cs typeface="Times New Roman" panose="02020603050405020304" pitchFamily="18" charset="0"/>
                      </a:endParaRPr>
                    </a:p>
                  </a:txBody>
                  <a:tcPr/>
                </a:tc>
                <a:tc>
                  <a:txBody>
                    <a:bodyPr/>
                    <a:lstStyle/>
                    <a:p>
                      <a:pPr marL="285750" indent="-285750" algn="jus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Tracks the situation in which the intervention operates and focuses on identifying risks and assumptions, taking into account any unexpected considerations</a:t>
                      </a:r>
                      <a:r>
                        <a:rPr lang="fr-FR" sz="1800" b="1" kern="1200" baseline="0" dirty="0" smtClean="0">
                          <a:solidFill>
                            <a:schemeClr val="dk1"/>
                          </a:solidFill>
                          <a:effectLst/>
                          <a:latin typeface="Times New Roman" panose="02020603050405020304" pitchFamily="18" charset="0"/>
                          <a:ea typeface="+mn-ea"/>
                          <a:cs typeface="Times New Roman" panose="02020603050405020304" pitchFamily="18" charset="0"/>
                        </a:rPr>
                        <a:t> </a:t>
                      </a: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that may arise. </a:t>
                      </a:r>
                    </a:p>
                    <a:p>
                      <a:pPr marL="285750" indent="-285750" algn="just">
                        <a:buFont typeface="Arial" panose="020B0604020202020204" pitchFamily="34" charset="0"/>
                        <a:buChar char="•"/>
                      </a:pP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In this way, context monitoring is closely linked to risk monitoring.</a:t>
                      </a:r>
                    </a:p>
                    <a:p>
                      <a:pPr marL="285750" indent="-285750" algn="ctr">
                        <a:buFont typeface="Arial" panose="020B0604020202020204" pitchFamily="34" charset="0"/>
                        <a:buChar char="•"/>
                      </a:pPr>
                      <a:r>
                        <a:rPr lang="en-US" sz="1800" b="1" kern="1200" dirty="0" smtClean="0">
                          <a:solidFill>
                            <a:srgbClr val="C00000"/>
                          </a:solidFill>
                          <a:effectLst/>
                          <a:latin typeface="Times New Roman" panose="02020603050405020304" pitchFamily="18" charset="0"/>
                          <a:ea typeface="+mn-ea"/>
                          <a:cs typeface="Times New Roman" panose="02020603050405020304" pitchFamily="18" charset="0"/>
                        </a:rPr>
                        <a:t>Context</a:t>
                      </a:r>
                      <a:r>
                        <a:rPr lang="en-US" sz="1800" b="1" kern="1200" baseline="0" dirty="0" smtClean="0">
                          <a:solidFill>
                            <a:srgbClr val="C00000"/>
                          </a:solidFill>
                          <a:effectLst/>
                          <a:latin typeface="Times New Roman" panose="02020603050405020304" pitchFamily="18" charset="0"/>
                          <a:ea typeface="+mn-ea"/>
                          <a:cs typeface="Times New Roman" panose="02020603050405020304" pitchFamily="18" charset="0"/>
                        </a:rPr>
                        <a:t> </a:t>
                      </a:r>
                      <a:r>
                        <a:rPr lang="en-US" sz="1800" b="1" kern="1200" dirty="0" smtClean="0">
                          <a:solidFill>
                            <a:srgbClr val="C00000"/>
                          </a:solidFill>
                          <a:effectLst/>
                          <a:latin typeface="Times New Roman" panose="02020603050405020304" pitchFamily="18" charset="0"/>
                          <a:ea typeface="+mn-ea"/>
                          <a:cs typeface="Times New Roman" panose="02020603050405020304" pitchFamily="18" charset="0"/>
                        </a:rPr>
                        <a:t>monitoring covers the direct area of operation, as well as the larger institutional, political, funding and policy context that affect the implementation of an intervention</a:t>
                      </a:r>
                      <a:r>
                        <a:rPr lang="en-US" sz="1800" kern="1200" dirty="0" smtClean="0">
                          <a:solidFill>
                            <a:srgbClr val="C00000"/>
                          </a:solidFill>
                          <a:effectLst/>
                          <a:latin typeface="+mn-lt"/>
                          <a:ea typeface="+mn-ea"/>
                          <a:cs typeface="+mn-cs"/>
                        </a:rPr>
                        <a:t>. </a:t>
                      </a:r>
                      <a:endParaRPr lang="fr-FR" b="1" dirty="0">
                        <a:solidFill>
                          <a:srgbClr val="C00000"/>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51964646"/>
                  </a:ext>
                </a:extLst>
              </a:tr>
            </a:tbl>
          </a:graphicData>
        </a:graphic>
      </p:graphicFrame>
      <p:sp>
        <p:nvSpPr>
          <p:cNvPr id="18" name="Rectangle 17"/>
          <p:cNvSpPr/>
          <p:nvPr/>
        </p:nvSpPr>
        <p:spPr>
          <a:xfrm>
            <a:off x="2171974" y="1354572"/>
            <a:ext cx="4765215" cy="369332"/>
          </a:xfrm>
          <a:prstGeom prst="rect">
            <a:avLst/>
          </a:prstGeom>
        </p:spPr>
        <p:txBody>
          <a:bodyPr wrap="none">
            <a:spAutoFit/>
          </a:bodyPr>
          <a:lstStyle/>
          <a:p>
            <a:pPr algn="ctr"/>
            <a:r>
              <a:rPr lang="en-US" b="1" dirty="0">
                <a:solidFill>
                  <a:srgbClr val="000099"/>
                </a:solidFill>
              </a:rPr>
              <a:t>Additional types of monitoring to </a:t>
            </a:r>
            <a:r>
              <a:rPr lang="en-US" b="1" dirty="0" smtClean="0">
                <a:solidFill>
                  <a:srgbClr val="000099"/>
                </a:solidFill>
              </a:rPr>
              <a:t>consider (3/4)</a:t>
            </a:r>
            <a:endParaRPr lang="fr-FR" dirty="0">
              <a:solidFill>
                <a:srgbClr val="000099"/>
              </a:solidFill>
            </a:endParaRPr>
          </a:p>
        </p:txBody>
      </p:sp>
    </p:spTree>
    <p:extLst>
      <p:ext uri="{BB962C8B-B14F-4D97-AF65-F5344CB8AC3E}">
        <p14:creationId xmlns:p14="http://schemas.microsoft.com/office/powerpoint/2010/main" val="6655186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38403" y="475403"/>
            <a:ext cx="3267424"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7" name="Table 16"/>
          <p:cNvGraphicFramePr>
            <a:graphicFrameLocks noGrp="1"/>
          </p:cNvGraphicFramePr>
          <p:nvPr>
            <p:extLst>
              <p:ext uri="{D42A27DB-BD31-4B8C-83A1-F6EECF244321}">
                <p14:modId xmlns:p14="http://schemas.microsoft.com/office/powerpoint/2010/main" val="528486862"/>
              </p:ext>
            </p:extLst>
          </p:nvPr>
        </p:nvGraphicFramePr>
        <p:xfrm>
          <a:off x="400591" y="1834367"/>
          <a:ext cx="8139612" cy="4317216"/>
        </p:xfrm>
        <a:graphic>
          <a:graphicData uri="http://schemas.openxmlformats.org/drawingml/2006/table">
            <a:tbl>
              <a:tblPr firstRow="1" bandRow="1">
                <a:tableStyleId>{00A15C55-8517-42AA-B614-E9B94910E393}</a:tableStyleId>
              </a:tblPr>
              <a:tblGrid>
                <a:gridCol w="4069806">
                  <a:extLst>
                    <a:ext uri="{9D8B030D-6E8A-4147-A177-3AD203B41FA5}">
                      <a16:colId xmlns:a16="http://schemas.microsoft.com/office/drawing/2014/main" val="518747066"/>
                    </a:ext>
                  </a:extLst>
                </a:gridCol>
                <a:gridCol w="4069806">
                  <a:extLst>
                    <a:ext uri="{9D8B030D-6E8A-4147-A177-3AD203B41FA5}">
                      <a16:colId xmlns:a16="http://schemas.microsoft.com/office/drawing/2014/main" val="4075590691"/>
                    </a:ext>
                  </a:extLst>
                </a:gridCol>
              </a:tblGrid>
              <a:tr h="392538">
                <a:tc gridSpan="2">
                  <a:txBody>
                    <a:bodyPr/>
                    <a:lstStyle/>
                    <a:p>
                      <a:pPr algn="ctr"/>
                      <a:endParaRPr lang="fr-FR" dirty="0"/>
                    </a:p>
                  </a:txBody>
                  <a:tcPr/>
                </a:tc>
                <a:tc hMerge="1">
                  <a:txBody>
                    <a:bodyPr/>
                    <a:lstStyle/>
                    <a:p>
                      <a:endParaRPr lang="fr-FR" dirty="0"/>
                    </a:p>
                  </a:txBody>
                  <a:tcPr/>
                </a:tc>
                <a:extLst>
                  <a:ext uri="{0D108BD9-81ED-4DB2-BD59-A6C34878D82A}">
                    <a16:rowId xmlns:a16="http://schemas.microsoft.com/office/drawing/2014/main" val="213936688"/>
                  </a:ext>
                </a:extLst>
              </a:tr>
              <a:tr h="3924678">
                <a:tc>
                  <a:txBody>
                    <a:bodyPr/>
                    <a:lstStyle/>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chemeClr val="dk1"/>
                          </a:solidFill>
                          <a:effectLst/>
                          <a:latin typeface="Times New Roman" panose="02020603050405020304" pitchFamily="18" charset="0"/>
                          <a:ea typeface="+mn-ea"/>
                          <a:cs typeface="Times New Roman" panose="02020603050405020304" pitchFamily="18" charset="0"/>
                        </a:rPr>
                        <a:t>                </a:t>
                      </a:r>
                    </a:p>
                    <a:p>
                      <a:pPr algn="ctr"/>
                      <a:endParaRPr lang="en-US" sz="18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algn="ctr"/>
                      <a:r>
                        <a:rPr lang="en-US" sz="1800" b="1" kern="1200" dirty="0" smtClean="0">
                          <a:solidFill>
                            <a:srgbClr val="002060"/>
                          </a:solidFill>
                          <a:effectLst/>
                          <a:latin typeface="Times New Roman" panose="02020603050405020304" pitchFamily="18" charset="0"/>
                          <a:ea typeface="+mn-ea"/>
                          <a:cs typeface="Times New Roman" panose="02020603050405020304" pitchFamily="18" charset="0"/>
                        </a:rPr>
                        <a:t>Beneficiary monitoring</a:t>
                      </a:r>
                      <a:endParaRPr lang="fr-FR" sz="1800" b="1" kern="1200" dirty="0">
                        <a:solidFill>
                          <a:srgbClr val="002060"/>
                        </a:solidFill>
                        <a:effectLst/>
                        <a:latin typeface="Times New Roman" panose="02020603050405020304" pitchFamily="18" charset="0"/>
                        <a:ea typeface="+mn-ea"/>
                        <a:cs typeface="Times New Roman" panose="02020603050405020304" pitchFamily="18" charset="0"/>
                      </a:endParaRPr>
                    </a:p>
                  </a:txBody>
                  <a:tcPr/>
                </a:tc>
                <a:tc>
                  <a:txBody>
                    <a:bodyPr/>
                    <a:lstStyle/>
                    <a:p>
                      <a:pPr marL="285750" indent="-285750" algn="just">
                        <a:buFont typeface="Arial" panose="020B0604020202020204" pitchFamily="34" charset="0"/>
                        <a:buChar char="•"/>
                      </a:pPr>
                      <a:r>
                        <a:rPr lang="en-US" sz="1800" b="1" kern="1200" dirty="0" smtClean="0">
                          <a:solidFill>
                            <a:schemeClr val="dk1"/>
                          </a:solidFill>
                          <a:effectLst/>
                          <a:latin typeface="+mn-lt"/>
                          <a:ea typeface="+mn-ea"/>
                          <a:cs typeface="+mn-cs"/>
                        </a:rPr>
                        <a:t>Tracks beneficiary perceptions of an ongoing or completed intervention.</a:t>
                      </a:r>
                    </a:p>
                    <a:p>
                      <a:pPr marL="285750" indent="-285750" algn="just">
                        <a:buFont typeface="Arial" panose="020B0604020202020204" pitchFamily="34" charset="0"/>
                        <a:buChar char="•"/>
                      </a:pPr>
                      <a:r>
                        <a:rPr lang="en-US" sz="1800" b="1" kern="1200" dirty="0" smtClean="0">
                          <a:solidFill>
                            <a:schemeClr val="dk1"/>
                          </a:solidFill>
                          <a:effectLst/>
                          <a:latin typeface="+mn-lt"/>
                          <a:ea typeface="+mn-ea"/>
                          <a:cs typeface="+mn-cs"/>
                        </a:rPr>
                        <a:t>This type of monitoring encourages beneficiary participation and assesses</a:t>
                      </a:r>
                      <a:r>
                        <a:rPr lang="fr-FR" sz="1800" b="1" kern="1200" baseline="0" dirty="0" smtClean="0">
                          <a:solidFill>
                            <a:schemeClr val="dk1"/>
                          </a:solidFill>
                          <a:effectLst/>
                          <a:latin typeface="+mn-lt"/>
                          <a:ea typeface="+mn-ea"/>
                          <a:cs typeface="+mn-cs"/>
                        </a:rPr>
                        <a:t> </a:t>
                      </a:r>
                      <a:r>
                        <a:rPr lang="en-US" sz="1800" b="1" kern="1200" dirty="0" smtClean="0">
                          <a:solidFill>
                            <a:schemeClr val="dk1"/>
                          </a:solidFill>
                          <a:effectLst/>
                          <a:latin typeface="+mn-lt"/>
                          <a:ea typeface="+mn-ea"/>
                          <a:cs typeface="+mn-cs"/>
                        </a:rPr>
                        <a:t>beneficiary satisfaction or complaints, the level of their</a:t>
                      </a:r>
                      <a:r>
                        <a:rPr lang="en-US" sz="1800" b="1" kern="1200" baseline="0" dirty="0" smtClean="0">
                          <a:solidFill>
                            <a:schemeClr val="dk1"/>
                          </a:solidFill>
                          <a:effectLst/>
                          <a:latin typeface="+mn-lt"/>
                          <a:ea typeface="+mn-ea"/>
                          <a:cs typeface="+mn-cs"/>
                        </a:rPr>
                        <a:t> </a:t>
                      </a:r>
                      <a:r>
                        <a:rPr lang="en-US" sz="1800" b="1" kern="1200" dirty="0" smtClean="0">
                          <a:solidFill>
                            <a:schemeClr val="dk1"/>
                          </a:solidFill>
                          <a:effectLst/>
                          <a:latin typeface="+mn-lt"/>
                          <a:ea typeface="+mn-ea"/>
                          <a:cs typeface="+mn-cs"/>
                        </a:rPr>
                        <a:t>participation/inclusion, their access to resources, how they were treated within the intervention and their overall experience of change.</a:t>
                      </a:r>
                    </a:p>
                    <a:p>
                      <a:pPr marL="285750" indent="-285750" algn="ctr">
                        <a:buFont typeface="Arial" panose="020B0604020202020204" pitchFamily="34" charset="0"/>
                        <a:buChar char="•"/>
                      </a:pPr>
                      <a:r>
                        <a:rPr lang="en-US" sz="1800" b="1" kern="1200" dirty="0" smtClean="0">
                          <a:solidFill>
                            <a:schemeClr val="dk1"/>
                          </a:solidFill>
                          <a:effectLst/>
                          <a:latin typeface="+mn-lt"/>
                          <a:ea typeface="+mn-ea"/>
                          <a:cs typeface="+mn-cs"/>
                        </a:rPr>
                        <a:t> </a:t>
                      </a:r>
                      <a:r>
                        <a:rPr lang="en-US" sz="1800" b="1" kern="1200" dirty="0" smtClean="0">
                          <a:solidFill>
                            <a:srgbClr val="C00000"/>
                          </a:solidFill>
                          <a:effectLst/>
                          <a:latin typeface="+mn-lt"/>
                          <a:ea typeface="+mn-ea"/>
                          <a:cs typeface="+mn-cs"/>
                        </a:rPr>
                        <a:t>Survey and questionnaire are examples of tools that can be used for beneficiary</a:t>
                      </a:r>
                      <a:r>
                        <a:rPr lang="fr-FR" sz="1800" b="1" kern="1200" baseline="0" dirty="0" smtClean="0">
                          <a:solidFill>
                            <a:srgbClr val="C00000"/>
                          </a:solidFill>
                          <a:effectLst/>
                          <a:latin typeface="+mn-lt"/>
                          <a:ea typeface="+mn-ea"/>
                          <a:cs typeface="+mn-cs"/>
                        </a:rPr>
                        <a:t> </a:t>
                      </a:r>
                      <a:r>
                        <a:rPr lang="en-US" sz="1800" b="1" kern="1200" dirty="0" smtClean="0">
                          <a:solidFill>
                            <a:srgbClr val="C00000"/>
                          </a:solidFill>
                          <a:effectLst/>
                          <a:latin typeface="+mn-lt"/>
                          <a:ea typeface="+mn-ea"/>
                          <a:cs typeface="+mn-cs"/>
                        </a:rPr>
                        <a:t>monitoring</a:t>
                      </a:r>
                      <a:r>
                        <a:rPr lang="en-US" sz="1800" b="1" kern="1200" dirty="0" smtClean="0">
                          <a:solidFill>
                            <a:schemeClr val="dk1"/>
                          </a:solidFill>
                          <a:effectLst/>
                          <a:latin typeface="+mn-lt"/>
                          <a:ea typeface="+mn-ea"/>
                          <a:cs typeface="+mn-cs"/>
                        </a:rPr>
                        <a:t>.</a:t>
                      </a:r>
                      <a:endParaRPr lang="fr-FR"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51964646"/>
                  </a:ext>
                </a:extLst>
              </a:tr>
            </a:tbl>
          </a:graphicData>
        </a:graphic>
      </p:graphicFrame>
      <p:sp>
        <p:nvSpPr>
          <p:cNvPr id="18" name="Rectangle 17"/>
          <p:cNvSpPr/>
          <p:nvPr/>
        </p:nvSpPr>
        <p:spPr>
          <a:xfrm>
            <a:off x="2171974" y="1354572"/>
            <a:ext cx="4765215" cy="369332"/>
          </a:xfrm>
          <a:prstGeom prst="rect">
            <a:avLst/>
          </a:prstGeom>
        </p:spPr>
        <p:txBody>
          <a:bodyPr wrap="none">
            <a:spAutoFit/>
          </a:bodyPr>
          <a:lstStyle/>
          <a:p>
            <a:pPr algn="ctr"/>
            <a:r>
              <a:rPr lang="en-US" b="1" dirty="0">
                <a:solidFill>
                  <a:srgbClr val="000099"/>
                </a:solidFill>
              </a:rPr>
              <a:t>Additional types of monitoring to </a:t>
            </a:r>
            <a:r>
              <a:rPr lang="en-US" b="1" dirty="0" smtClean="0">
                <a:solidFill>
                  <a:srgbClr val="000099"/>
                </a:solidFill>
              </a:rPr>
              <a:t>consider (4/4)</a:t>
            </a:r>
            <a:endParaRPr lang="fr-FR" dirty="0">
              <a:solidFill>
                <a:srgbClr val="000099"/>
              </a:solidFill>
            </a:endParaRPr>
          </a:p>
        </p:txBody>
      </p:sp>
    </p:spTree>
    <p:extLst>
      <p:ext uri="{BB962C8B-B14F-4D97-AF65-F5344CB8AC3E}">
        <p14:creationId xmlns:p14="http://schemas.microsoft.com/office/powerpoint/2010/main" val="26420788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797654"/>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a:latin typeface="Trebuchet MS" panose="020B0603020202020204" pitchFamily="34" charset="0"/>
                <a:ea typeface="Trebuchet MS" panose="020B0603020202020204" pitchFamily="34" charset="0"/>
                <a:cs typeface="Trebuchet MS" panose="020B0603020202020204" pitchFamily="34" charset="0"/>
              </a:rPr>
              <a:t>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Strategy- and policy-level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a:t>
            </a: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81326" y="194962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6093976"/>
          </a:xfrm>
          <a:prstGeom prst="rect">
            <a:avLst/>
          </a:prstGeom>
        </p:spPr>
        <p:txBody>
          <a:bodyPr wrap="square">
            <a:spAutoFit/>
          </a:bodyPr>
          <a:lstStyle/>
          <a:p>
            <a:pPr marL="342900" indent="-342900" algn="just">
              <a:lnSpc>
                <a:spcPct val="150000"/>
              </a:lnSpc>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Monitoring</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policy</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or</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strategy</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differs</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from</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monitoring</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project</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or</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program</a:t>
            </a:r>
            <a:r>
              <a:rPr lang="en-US" sz="2000" b="1" spc="13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that</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it</a:t>
            </a:r>
            <a:r>
              <a:rPr lang="en-US" sz="2000" b="1" spc="13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looks</a:t>
            </a:r>
            <a:r>
              <a:rPr lang="en-US" sz="2000" b="1" spc="13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a:t>
            </a:r>
            <a:r>
              <a:rPr lang="en-US" sz="2000" b="1" spc="-2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bigger</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picture</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or</a:t>
            </a:r>
            <a:r>
              <a:rPr lang="en-US" sz="2000"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err="1">
                <a:latin typeface="Times New Roman" panose="02020603050405020304" pitchFamily="18" charset="0"/>
                <a:ea typeface="Trebuchet MS" panose="020B0603020202020204" pitchFamily="34" charset="0"/>
                <a:cs typeface="Times New Roman" panose="02020603050405020304" pitchFamily="18" charset="0"/>
              </a:rPr>
              <a:t>macrolevel</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of</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what</a:t>
            </a:r>
            <a:r>
              <a:rPr lang="en-US" sz="2000"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organization</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a:t>
            </a:r>
            <a:r>
              <a:rPr lang="en-US" sz="2000" b="1" spc="-1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trying</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to</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achieve.</a:t>
            </a:r>
            <a:r>
              <a:rPr lang="en-US" sz="2000" b="1" spc="-15"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spc="-15" dirty="0" smtClean="0">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just">
              <a:lnSpc>
                <a:spcPct val="150000"/>
              </a:lnSpc>
              <a:buFont typeface="Wingdings" panose="05000000000000000000" pitchFamily="2" charset="2"/>
              <a:buChar char="Ø"/>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Despite</a:t>
            </a:r>
            <a:r>
              <a:rPr lang="en-US" sz="2000" b="1" spc="-20"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this</a:t>
            </a:r>
            <a:r>
              <a:rPr lang="en-US" sz="2000" b="1" spc="-20"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difference,</a:t>
            </a:r>
            <a:r>
              <a:rPr lang="en-US" sz="2000" b="1" spc="-28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similar approaches can be used when monitoring a strategy. It is useful for monitoring purposes to</a:t>
            </a:r>
            <a:r>
              <a:rPr lang="en-US" sz="2000" b="1" spc="5" dirty="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differentiate between strategies developed at the country, regional and global levels.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ctr">
              <a:lnSpc>
                <a:spcPct val="150000"/>
              </a:lnSpc>
              <a:buFont typeface="Wingdings" panose="05000000000000000000" pitchFamily="2" charset="2"/>
              <a:buChar char="Ø"/>
            </a:pP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As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strategies aim to</a:t>
            </a:r>
            <a:r>
              <a:rPr lang="en-US" sz="2000" b="1" spc="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attain results, usually through higher-level results than those found in projects and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programs</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it is also</a:t>
            </a:r>
            <a:r>
              <a:rPr lang="en-US" sz="2000" b="1" spc="5"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possible to apply a results matrix to a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strategy</a:t>
            </a:r>
            <a:endParaRPr lang="en-US"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25733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493722" y="554566"/>
            <a:ext cx="2394394" cy="5748868"/>
          </a:xfrm>
          <a:prstGeom prst="rect">
            <a:avLst/>
          </a:prstGeom>
        </p:spPr>
      </p:pic>
      <p:pic>
        <p:nvPicPr>
          <p:cNvPr id="5" name="Picture 4"/>
          <p:cNvPicPr>
            <a:picLocks noChangeAspect="1"/>
          </p:cNvPicPr>
          <p:nvPr/>
        </p:nvPicPr>
        <p:blipFill>
          <a:blip r:embed="rId6"/>
          <a:stretch>
            <a:fillRect/>
          </a:stretch>
        </p:blipFill>
        <p:spPr>
          <a:xfrm>
            <a:off x="9568653" y="533330"/>
            <a:ext cx="2353713"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graphicFrame>
        <p:nvGraphicFramePr>
          <p:cNvPr id="17" name="Table 16"/>
          <p:cNvGraphicFramePr>
            <a:graphicFrameLocks noGrp="1"/>
          </p:cNvGraphicFramePr>
          <p:nvPr>
            <p:extLst>
              <p:ext uri="{D42A27DB-BD31-4B8C-83A1-F6EECF244321}">
                <p14:modId xmlns:p14="http://schemas.microsoft.com/office/powerpoint/2010/main" val="4210079145"/>
              </p:ext>
            </p:extLst>
          </p:nvPr>
        </p:nvGraphicFramePr>
        <p:xfrm>
          <a:off x="221128" y="1828788"/>
          <a:ext cx="9238344" cy="4954271"/>
        </p:xfrm>
        <a:graphic>
          <a:graphicData uri="http://schemas.openxmlformats.org/drawingml/2006/table">
            <a:tbl>
              <a:tblPr firstRow="1" bandRow="1">
                <a:effectLst/>
                <a:tableStyleId>{21E4AEA4-8DFA-4A89-87EB-49C32662AFE0}</a:tableStyleId>
              </a:tblPr>
              <a:tblGrid>
                <a:gridCol w="3079448">
                  <a:extLst>
                    <a:ext uri="{9D8B030D-6E8A-4147-A177-3AD203B41FA5}">
                      <a16:colId xmlns:a16="http://schemas.microsoft.com/office/drawing/2014/main" val="3987391217"/>
                    </a:ext>
                  </a:extLst>
                </a:gridCol>
                <a:gridCol w="3079448">
                  <a:extLst>
                    <a:ext uri="{9D8B030D-6E8A-4147-A177-3AD203B41FA5}">
                      <a16:colId xmlns:a16="http://schemas.microsoft.com/office/drawing/2014/main" val="2996932386"/>
                    </a:ext>
                  </a:extLst>
                </a:gridCol>
                <a:gridCol w="3079448">
                  <a:extLst>
                    <a:ext uri="{9D8B030D-6E8A-4147-A177-3AD203B41FA5}">
                      <a16:colId xmlns:a16="http://schemas.microsoft.com/office/drawing/2014/main" val="2428547915"/>
                    </a:ext>
                  </a:extLst>
                </a:gridCol>
              </a:tblGrid>
              <a:tr h="745881">
                <a:tc>
                  <a:txBody>
                    <a:bodyPr/>
                    <a:lstStyle/>
                    <a:p>
                      <a:pPr marL="826135" marR="187325" indent="-645160" algn="ctr" defTabSz="914400" rtl="0" eaLnBrk="1" latinLnBrk="0" hangingPunct="1">
                        <a:lnSpc>
                          <a:spcPct val="102000"/>
                        </a:lnSpc>
                        <a:spcBef>
                          <a:spcPts val="11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26135" marR="187325" indent="-645160" algn="ctr" defTabSz="914400" rtl="0" eaLnBrk="1" latinLnBrk="0" hangingPunct="1">
                        <a:lnSpc>
                          <a:spcPct val="102000"/>
                        </a:lnSpc>
                        <a:spcBef>
                          <a:spcPts val="110"/>
                        </a:spcBef>
                        <a:spcAft>
                          <a:spcPts val="0"/>
                        </a:spcAft>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Type of strategy</a:t>
                      </a:r>
                    </a:p>
                  </a:txBody>
                  <a:tcPr marL="0" marR="0" marT="0" marB="0"/>
                </a:tc>
                <a:tc>
                  <a:txBody>
                    <a:bodyPr/>
                    <a:lstStyle/>
                    <a:p>
                      <a:pPr marL="826135" marR="187325" indent="-645160" algn="ctr">
                        <a:lnSpc>
                          <a:spcPct val="102000"/>
                        </a:lnSpc>
                        <a:spcBef>
                          <a:spcPts val="110"/>
                        </a:spcBef>
                        <a:spcAft>
                          <a:spcPts val="0"/>
                        </a:spcAft>
                      </a:pP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Considerations</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for</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strategy</a:t>
                      </a:r>
                      <a:r>
                        <a:rPr lang="en-US" sz="1600" b="1" spc="-25" baseline="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development</a:t>
                      </a:r>
                      <a:r>
                        <a:rPr lang="en-US" sz="1600" b="1" spc="-3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that</a:t>
                      </a:r>
                      <a:r>
                        <a:rPr lang="en-US" sz="1600" b="1" spc="-245"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spc="-24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facilitate</a:t>
                      </a:r>
                      <a:r>
                        <a:rPr lang="en-US" sz="1600" b="1" spc="-5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monitoring</a:t>
                      </a:r>
                      <a:endParaRPr lang="fr-FR" sz="16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66090" algn="ctr">
                        <a:spcBef>
                          <a:spcPts val="650"/>
                        </a:spcBef>
                        <a:spcAft>
                          <a:spcPts val="0"/>
                        </a:spcAft>
                      </a:pPr>
                      <a:endPar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466090" algn="ctr">
                        <a:spcBef>
                          <a:spcPts val="650"/>
                        </a:spcBef>
                        <a:spcAft>
                          <a:spcPts val="0"/>
                        </a:spcAft>
                      </a:pP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How</a:t>
                      </a:r>
                      <a:r>
                        <a:rPr lang="en-US" sz="1600" b="1" spc="-3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a:t>
                      </a:r>
                      <a:endParaRPr lang="fr-FR" sz="16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513491058"/>
                  </a:ext>
                </a:extLst>
              </a:tr>
              <a:tr h="4206342">
                <a:tc>
                  <a:txBody>
                    <a:bodyPr/>
                    <a:lstStyle/>
                    <a:p>
                      <a:pPr>
                        <a:spcBef>
                          <a:spcPts val="30"/>
                        </a:spcBef>
                        <a:spcAft>
                          <a:spcPts val="0"/>
                        </a:spcAft>
                      </a:pPr>
                      <a:r>
                        <a:rPr lang="en-US" sz="115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spcAft>
                          <a:spcPts val="0"/>
                        </a:spcAft>
                      </a:pPr>
                      <a:endPar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endParaRPr>
                    </a:p>
                    <a:p>
                      <a:pPr marL="97790" algn="ctr">
                        <a:spcAft>
                          <a:spcPts val="0"/>
                        </a:spcAft>
                      </a:pPr>
                      <a:endParaRPr lang="en-US" sz="18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97790" algn="ctr">
                        <a:spcAft>
                          <a:spcPts val="0"/>
                        </a:spcAft>
                      </a:pPr>
                      <a:r>
                        <a:rPr lang="en-US" sz="18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Global strategy</a:t>
                      </a:r>
                    </a:p>
                    <a:p>
                      <a:pPr marL="97790" algn="ctr">
                        <a:spcAft>
                          <a:spcPts val="0"/>
                        </a:spcAft>
                      </a:pP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97790" algn="ctr">
                        <a:lnSpc>
                          <a:spcPct val="102000"/>
                        </a:lnSpc>
                        <a:spcBef>
                          <a:spcPts val="35"/>
                        </a:spcBef>
                        <a:spcAft>
                          <a:spcPts val="0"/>
                        </a:spcAft>
                      </a:pP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(such</a:t>
                      </a:r>
                      <a:r>
                        <a:rPr lang="en-US" sz="1200" b="1"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as</a:t>
                      </a:r>
                      <a:r>
                        <a:rPr lang="en-US" sz="1200" b="1"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a</a:t>
                      </a:r>
                      <a:r>
                        <a:rPr lang="en-US" sz="1200" b="1" spc="40"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thematic</a:t>
                      </a:r>
                      <a:r>
                        <a:rPr lang="en-US" sz="1200" b="1" spc="4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or</a:t>
                      </a:r>
                      <a:r>
                        <a:rPr lang="en-US" sz="1200" b="1" spc="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a:effectLst/>
                          <a:latin typeface="Trebuchet MS" panose="020B0603020202020204" pitchFamily="34" charset="0"/>
                          <a:ea typeface="Trebuchet MS" panose="020B0603020202020204" pitchFamily="34" charset="0"/>
                          <a:cs typeface="Trebuchet MS" panose="020B0603020202020204" pitchFamily="34" charset="0"/>
                        </a:rPr>
                        <a:t>departmental</a:t>
                      </a:r>
                      <a:r>
                        <a:rPr lang="en-US" sz="1200" b="1" spc="75"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200" b="1" dirty="0" smtClean="0">
                          <a:effectLst/>
                          <a:latin typeface="Trebuchet MS" panose="020B0603020202020204" pitchFamily="34" charset="0"/>
                          <a:ea typeface="Trebuchet MS" panose="020B0603020202020204" pitchFamily="34" charset="0"/>
                          <a:cs typeface="Trebuchet MS" panose="020B0603020202020204" pitchFamily="34" charset="0"/>
                        </a:rPr>
                        <a:t>strategy</a:t>
                      </a:r>
                      <a:r>
                        <a:rPr lang="en-US" sz="900" dirty="0" smtClean="0">
                          <a:effectLst/>
                          <a:latin typeface="Trebuchet MS" panose="020B0603020202020204" pitchFamily="34" charset="0"/>
                          <a:ea typeface="Trebuchet MS" panose="020B0603020202020204" pitchFamily="34" charset="0"/>
                          <a:cs typeface="Trebuchet MS" panose="020B0603020202020204" pitchFamily="34" charset="0"/>
                        </a:rPr>
                        <a:t>)</a:t>
                      </a: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a:lnSpc>
                          <a:spcPct val="102000"/>
                        </a:lnSpc>
                        <a:spcBef>
                          <a:spcPts val="35"/>
                        </a:spcBef>
                        <a:spcAft>
                          <a:spcPts val="0"/>
                        </a:spcAft>
                      </a:pPr>
                      <a:endParaRPr lang="en-US" sz="9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97790" algn="ctr" defTabSz="914400" rtl="0" eaLnBrk="1" latinLnBrk="0" hangingPunct="1">
                        <a:lnSpc>
                          <a:spcPct val="102000"/>
                        </a:lnSpc>
                        <a:spcBef>
                          <a:spcPts val="35"/>
                        </a:spcBef>
                        <a:spcAft>
                          <a:spcPts val="0"/>
                        </a:spcAft>
                      </a:pPr>
                      <a:endParaRPr lang="en-US" sz="18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97790" algn="ctr" defTabSz="914400" rtl="0" eaLnBrk="1" latinLnBrk="0" hangingPunct="1">
                        <a:lnSpc>
                          <a:spcPct val="102000"/>
                        </a:lnSpc>
                        <a:spcBef>
                          <a:spcPts val="35"/>
                        </a:spcBef>
                        <a:spcAft>
                          <a:spcPts val="0"/>
                        </a:spcAft>
                      </a:pPr>
                      <a:r>
                        <a:rPr lang="en-US" sz="1800" b="1" kern="1200" dirty="0" smtClean="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rPr>
                        <a:t>Regional strategy</a:t>
                      </a:r>
                    </a:p>
                    <a:p>
                      <a:pPr marL="97790" algn="ctr">
                        <a:lnSpc>
                          <a:spcPct val="102000"/>
                        </a:lnSpc>
                        <a:spcBef>
                          <a:spcPts val="35"/>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0" marR="113030" lvl="0" indent="0">
                        <a:lnSpc>
                          <a:spcPct val="102000"/>
                        </a:lnSpc>
                        <a:spcBef>
                          <a:spcPts val="755"/>
                        </a:spcBef>
                        <a:spcAft>
                          <a:spcPts val="0"/>
                        </a:spcAft>
                        <a:buSzPts val="900"/>
                        <a:buFont typeface="Trebuchet MS" panose="020B0603020202020204" pitchFamily="34" charset="0"/>
                        <a:buNone/>
                        <a:tabLst>
                          <a:tab pos="241935" algn="l"/>
                        </a:tabLst>
                      </a:pPr>
                      <a:endParaRPr lang="en-US" sz="1200" b="1" dirty="0" smtClean="0">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755"/>
                        </a:spcBef>
                        <a:spcAft>
                          <a:spcPts val="0"/>
                        </a:spcAft>
                        <a:buSzPts val="900"/>
                        <a:buFont typeface="Trebuchet MS" panose="020B0603020202020204" pitchFamily="34" charset="0"/>
                        <a:buChar char="•"/>
                        <a:tabLst>
                          <a:tab pos="241935" algn="l"/>
                        </a:tabLst>
                      </a:pPr>
                      <a:r>
                        <a:rPr lang="en-US" sz="14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Clear</a:t>
                      </a:r>
                      <a:r>
                        <a:rPr lang="en-US" sz="1400" b="1" spc="75"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articulation</a:t>
                      </a:r>
                      <a:r>
                        <a:rPr lang="en-US" sz="1400" b="1" spc="7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400" b="1" spc="8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how</a:t>
                      </a:r>
                      <a:r>
                        <a:rPr lang="en-US" sz="1400" b="1" spc="75"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interventions</a:t>
                      </a:r>
                      <a:r>
                        <a:rPr lang="en-US" sz="1400" b="1" spc="8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are</a:t>
                      </a:r>
                      <a:r>
                        <a:rPr lang="en-US" sz="1400" b="1" spc="-23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responding</a:t>
                      </a:r>
                      <a:r>
                        <a:rPr lang="en-US" sz="1400" b="1" spc="-2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1400" b="1" spc="-2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migration</a:t>
                      </a:r>
                      <a:r>
                        <a:rPr lang="en-US" sz="1400" b="1" spc="-2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needs</a:t>
                      </a:r>
                      <a:r>
                        <a:rPr lang="en-US" sz="1400" b="1" spc="-2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globally.</a:t>
                      </a:r>
                      <a:endParaRPr lang="fr-FR"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50"/>
                        </a:spcBef>
                        <a:spcAft>
                          <a:spcPts val="0"/>
                        </a:spcAft>
                        <a:buSzPts val="900"/>
                        <a:buFont typeface="Trebuchet MS" panose="020B0603020202020204" pitchFamily="34" charset="0"/>
                        <a:buChar char="•"/>
                        <a:tabLst>
                          <a:tab pos="241935" algn="l"/>
                        </a:tabLst>
                      </a:pP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Clear</a:t>
                      </a:r>
                      <a:r>
                        <a:rPr lang="en-US" sz="1400" b="1" spc="14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articulation</a:t>
                      </a:r>
                      <a:r>
                        <a:rPr lang="en-US" sz="1400" b="1" spc="1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1400" b="1" spc="1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what</a:t>
                      </a:r>
                      <a:r>
                        <a:rPr lang="en-US" sz="1400" b="1" spc="14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change</a:t>
                      </a:r>
                      <a:r>
                        <a:rPr lang="en-US" sz="1400" b="1" spc="1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or</a:t>
                      </a:r>
                      <a:r>
                        <a:rPr lang="en-US" sz="1400" b="1" spc="1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result</a:t>
                      </a:r>
                      <a:r>
                        <a:rPr lang="en-US" sz="1400" b="1" spc="1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is</a:t>
                      </a:r>
                      <a:r>
                        <a:rPr lang="en-US" sz="1400" b="1" spc="-24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expected</a:t>
                      </a:r>
                      <a:r>
                        <a:rPr lang="en-US" sz="1400" b="1" spc="-4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at</a:t>
                      </a:r>
                      <a:r>
                        <a:rPr lang="en-US" sz="1400" b="1" spc="-3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global</a:t>
                      </a:r>
                      <a:r>
                        <a:rPr lang="en-US" sz="1400" b="1" spc="-35"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kern="120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level</a:t>
                      </a:r>
                      <a:r>
                        <a:rPr lang="en-US" sz="1200" b="1"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t>
                      </a:r>
                    </a:p>
                    <a:p>
                      <a:pPr marL="342900" marR="113030" lvl="0" indent="-342900" algn="ctr">
                        <a:lnSpc>
                          <a:spcPct val="102000"/>
                        </a:lnSpc>
                        <a:spcBef>
                          <a:spcPts val="150"/>
                        </a:spcBef>
                        <a:spcAft>
                          <a:spcPts val="0"/>
                        </a:spcAft>
                        <a:buSzPts val="900"/>
                        <a:buFont typeface="Trebuchet MS" panose="020B0603020202020204" pitchFamily="34" charset="0"/>
                        <a:buChar char="•"/>
                        <a:tabLst>
                          <a:tab pos="241935" algn="l"/>
                        </a:tabLst>
                      </a:pPr>
                      <a:endParaRPr lang="en-US" sz="1200" b="1" dirty="0" smtClean="0">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ctr">
                        <a:lnSpc>
                          <a:spcPct val="102000"/>
                        </a:lnSpc>
                        <a:spcBef>
                          <a:spcPts val="150"/>
                        </a:spcBef>
                        <a:spcAft>
                          <a:spcPts val="0"/>
                        </a:spcAft>
                        <a:buSzPts val="900"/>
                        <a:buFont typeface="Trebuchet MS" panose="020B0603020202020204" pitchFamily="34" charset="0"/>
                        <a:buChar char="•"/>
                        <a:tabLst>
                          <a:tab pos="241935" algn="l"/>
                        </a:tabLst>
                      </a:pPr>
                      <a:endParaRPr lang="en-US" sz="1200" b="1" dirty="0" smtClean="0">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50"/>
                        </a:spcBef>
                        <a:spcAft>
                          <a:spcPts val="0"/>
                        </a:spcAft>
                        <a:buSzPts val="900"/>
                        <a:buFont typeface="Trebuchet MS" panose="020B0603020202020204" pitchFamily="34" charset="0"/>
                        <a:buChar char="•"/>
                        <a:tabLst>
                          <a:tab pos="241935" algn="l"/>
                        </a:tabLst>
                      </a:pPr>
                      <a:r>
                        <a:rPr lang="en-US" sz="1400" b="1" kern="1200" dirty="0" smtClean="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rPr>
                        <a:t>Use global strategies or frameworks to establish indicators and targets, in order to ensure coherence between multiple countries</a:t>
                      </a:r>
                    </a:p>
                    <a:p>
                      <a:pPr marL="342900" marR="113030" lvl="0" indent="-342900" algn="just">
                        <a:lnSpc>
                          <a:spcPct val="102000"/>
                        </a:lnSpc>
                        <a:spcBef>
                          <a:spcPts val="150"/>
                        </a:spcBef>
                        <a:spcAft>
                          <a:spcPts val="0"/>
                        </a:spcAft>
                        <a:buSzPts val="900"/>
                        <a:buFont typeface="Trebuchet MS" panose="020B0603020202020204" pitchFamily="34" charset="0"/>
                        <a:buChar char="•"/>
                        <a:tabLst>
                          <a:tab pos="241935" algn="l"/>
                        </a:tabLst>
                      </a:pPr>
                      <a:r>
                        <a:rPr lang="en-US" sz="1200" b="1" kern="1200" dirty="0" smtClean="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rPr>
                        <a:t>Explain how regional expectations and processes may feed into and interact with country-level strategies and interventions to enable the monitoring of these</a:t>
                      </a:r>
                      <a:r>
                        <a:rPr lang="en-US" sz="1800" kern="1200" dirty="0" smtClean="0">
                          <a:solidFill>
                            <a:srgbClr val="000099"/>
                          </a:solidFill>
                          <a:effectLst/>
                          <a:latin typeface="+mn-lt"/>
                          <a:ea typeface="+mn-ea"/>
                          <a:cs typeface="+mn-cs"/>
                        </a:rPr>
                        <a:t>.</a:t>
                      </a:r>
                      <a:endParaRPr lang="en-US" sz="1400" b="1" kern="1200" dirty="0" smtClean="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marR="113030" lvl="0" indent="-342900" algn="l" defTabSz="914400" rtl="0" eaLnBrk="1" latinLnBrk="0" hangingPunct="1">
                        <a:lnSpc>
                          <a:spcPct val="102000"/>
                        </a:lnSpc>
                        <a:spcAft>
                          <a:spcPts val="0"/>
                        </a:spcAft>
                        <a:buSzPts val="900"/>
                        <a:buFont typeface="Trebuchet MS" panose="020B0603020202020204" pitchFamily="34" charset="0"/>
                        <a:buChar char="•"/>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Strategies, as other interventions, should be monitored on an ongoing basis, regardless of the level at which they are implemented. When drafting or developing a strategy, a section on how to monitor it should be included. </a:t>
                      </a:r>
                      <a:endParaRPr lang="fr-FR"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l" defTabSz="914400" rtl="0" eaLnBrk="1" latinLnBrk="0" hangingPunct="1">
                        <a:lnSpc>
                          <a:spcPct val="102000"/>
                        </a:lnSpc>
                        <a:spcAft>
                          <a:spcPts val="0"/>
                        </a:spcAft>
                        <a:buSzPts val="900"/>
                        <a:buFont typeface="Trebuchet MS" panose="020B0603020202020204" pitchFamily="34" charset="0"/>
                        <a:buChar char="•"/>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Methods to monitor strategies include: </a:t>
                      </a:r>
                      <a:endParaRPr lang="fr-FR"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l" defTabSz="914400" rtl="0" eaLnBrk="1" latinLnBrk="0" hangingPunct="1">
                        <a:lnSpc>
                          <a:spcPct val="102000"/>
                        </a:lnSpc>
                        <a:spcAft>
                          <a:spcPts val="0"/>
                        </a:spcAft>
                        <a:buSzPts val="900"/>
                        <a:buFont typeface="Wingdings" panose="05000000000000000000" pitchFamily="2" charset="2"/>
                        <a:buChar char="ü"/>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Institutional questionnaires;</a:t>
                      </a:r>
                      <a:endParaRPr lang="fr-FR"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l" defTabSz="914400" rtl="0" eaLnBrk="1" latinLnBrk="0" hangingPunct="1">
                        <a:lnSpc>
                          <a:spcPct val="102000"/>
                        </a:lnSpc>
                        <a:spcAft>
                          <a:spcPts val="0"/>
                        </a:spcAft>
                        <a:buSzPts val="900"/>
                        <a:buFont typeface="Wingdings" panose="05000000000000000000" pitchFamily="2" charset="2"/>
                        <a:buChar char="ü"/>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Development of a results matrix for the objectives, outcomes and outputs of the strategy;</a:t>
                      </a:r>
                      <a:endParaRPr lang="fr-FR"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marR="113030" lvl="0" indent="-285750" algn="l" defTabSz="914400" rtl="0" eaLnBrk="1" latinLnBrk="0" hangingPunct="1">
                        <a:lnSpc>
                          <a:spcPct val="102000"/>
                        </a:lnSpc>
                        <a:spcAft>
                          <a:spcPts val="0"/>
                        </a:spcAft>
                        <a:buSzPts val="900"/>
                        <a:buFont typeface="Wingdings" panose="05000000000000000000" pitchFamily="2" charset="2"/>
                        <a:buChar char="ü"/>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Formal or informal midterm reviews of the strategy along the way.</a:t>
                      </a:r>
                      <a:endParaRPr lang="fr-FR"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a:tc>
                <a:extLst>
                  <a:ext uri="{0D108BD9-81ED-4DB2-BD59-A6C34878D82A}">
                    <a16:rowId xmlns:a16="http://schemas.microsoft.com/office/drawing/2014/main" val="3690640651"/>
                  </a:ext>
                </a:extLst>
              </a:tr>
            </a:tbl>
          </a:graphicData>
        </a:graphic>
      </p:graphicFrame>
      <p:sp>
        <p:nvSpPr>
          <p:cNvPr id="18" name="Rectangle 17"/>
          <p:cNvSpPr/>
          <p:nvPr/>
        </p:nvSpPr>
        <p:spPr>
          <a:xfrm>
            <a:off x="2157095" y="1217536"/>
            <a:ext cx="5391187" cy="369332"/>
          </a:xfrm>
          <a:prstGeom prst="rect">
            <a:avLst/>
          </a:prstGeom>
        </p:spPr>
        <p:txBody>
          <a:bodyPr wrap="square">
            <a:spAutoFit/>
          </a:bodyPr>
          <a:lstStyle/>
          <a:p>
            <a:pPr algn="ctr"/>
            <a:r>
              <a:rPr lang="en-US" b="1" dirty="0" smtClean="0">
                <a:solidFill>
                  <a:srgbClr val="C00000"/>
                </a:solidFill>
                <a:latin typeface="Trebuchet MS" panose="020B0603020202020204" pitchFamily="34" charset="0"/>
                <a:ea typeface="Trebuchet MS" panose="020B0603020202020204" pitchFamily="34" charset="0"/>
                <a:cs typeface="Trebuchet MS" panose="020B0603020202020204" pitchFamily="34" charset="0"/>
              </a:rPr>
              <a:t>Monitoring</a:t>
            </a:r>
            <a:r>
              <a:rPr lang="en-US" b="1" spc="75" dirty="0" smtClean="0">
                <a:solidFill>
                  <a:srgbClr val="C00000"/>
                </a:solidFill>
                <a:latin typeface="Trebuchet MS" panose="020B0603020202020204" pitchFamily="34" charset="0"/>
                <a:ea typeface="Trebuchet MS" panose="020B0603020202020204" pitchFamily="34" charset="0"/>
                <a:cs typeface="Trebuchet MS" panose="020B0603020202020204" pitchFamily="34" charset="0"/>
              </a:rPr>
              <a:t> </a:t>
            </a:r>
            <a:r>
              <a:rPr lang="en-US" b="1" dirty="0">
                <a:solidFill>
                  <a:srgbClr val="C00000"/>
                </a:solidFill>
                <a:latin typeface="Trebuchet MS" panose="020B0603020202020204" pitchFamily="34" charset="0"/>
                <a:ea typeface="Trebuchet MS" panose="020B0603020202020204" pitchFamily="34" charset="0"/>
                <a:cs typeface="Trebuchet MS" panose="020B0603020202020204" pitchFamily="34" charset="0"/>
              </a:rPr>
              <a:t>a</a:t>
            </a:r>
            <a:r>
              <a:rPr lang="en-US" b="1" spc="75" dirty="0">
                <a:solidFill>
                  <a:srgbClr val="C00000"/>
                </a:solidFill>
                <a:latin typeface="Trebuchet MS" panose="020B0603020202020204" pitchFamily="34" charset="0"/>
                <a:ea typeface="Trebuchet MS" panose="020B0603020202020204" pitchFamily="34" charset="0"/>
                <a:cs typeface="Trebuchet MS" panose="020B0603020202020204" pitchFamily="34" charset="0"/>
              </a:rPr>
              <a:t> </a:t>
            </a:r>
            <a:r>
              <a:rPr lang="en-US" b="1" dirty="0">
                <a:solidFill>
                  <a:srgbClr val="C00000"/>
                </a:solidFill>
                <a:latin typeface="Trebuchet MS" panose="020B0603020202020204" pitchFamily="34" charset="0"/>
                <a:ea typeface="Trebuchet MS" panose="020B0603020202020204" pitchFamily="34" charset="0"/>
                <a:cs typeface="Trebuchet MS" panose="020B0603020202020204" pitchFamily="34" charset="0"/>
              </a:rPr>
              <a:t>strategy</a:t>
            </a:r>
            <a:endParaRPr lang="fr-FR" dirty="0">
              <a:solidFill>
                <a:srgbClr val="C00000"/>
              </a:solidFill>
            </a:endParaRPr>
          </a:p>
        </p:txBody>
      </p:sp>
    </p:spTree>
    <p:extLst>
      <p:ext uri="{BB962C8B-B14F-4D97-AF65-F5344CB8AC3E}">
        <p14:creationId xmlns:p14="http://schemas.microsoft.com/office/powerpoint/2010/main" val="26872662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493722" y="554566"/>
            <a:ext cx="2394394" cy="5748868"/>
          </a:xfrm>
          <a:prstGeom prst="rect">
            <a:avLst/>
          </a:prstGeom>
        </p:spPr>
      </p:pic>
      <p:pic>
        <p:nvPicPr>
          <p:cNvPr id="5" name="Picture 4"/>
          <p:cNvPicPr>
            <a:picLocks noChangeAspect="1"/>
          </p:cNvPicPr>
          <p:nvPr/>
        </p:nvPicPr>
        <p:blipFill>
          <a:blip r:embed="rId6"/>
          <a:stretch>
            <a:fillRect/>
          </a:stretch>
        </p:blipFill>
        <p:spPr>
          <a:xfrm>
            <a:off x="9568653" y="533330"/>
            <a:ext cx="2353713"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graphicFrame>
        <p:nvGraphicFramePr>
          <p:cNvPr id="17" name="Table 16"/>
          <p:cNvGraphicFramePr>
            <a:graphicFrameLocks noGrp="1"/>
          </p:cNvGraphicFramePr>
          <p:nvPr>
            <p:extLst>
              <p:ext uri="{D42A27DB-BD31-4B8C-83A1-F6EECF244321}">
                <p14:modId xmlns:p14="http://schemas.microsoft.com/office/powerpoint/2010/main" val="3189110994"/>
              </p:ext>
            </p:extLst>
          </p:nvPr>
        </p:nvGraphicFramePr>
        <p:xfrm>
          <a:off x="221128" y="1828788"/>
          <a:ext cx="9238344" cy="4952531"/>
        </p:xfrm>
        <a:graphic>
          <a:graphicData uri="http://schemas.openxmlformats.org/drawingml/2006/table">
            <a:tbl>
              <a:tblPr firstRow="1" bandRow="1">
                <a:effectLst/>
                <a:tableStyleId>{21E4AEA4-8DFA-4A89-87EB-49C32662AFE0}</a:tableStyleId>
              </a:tblPr>
              <a:tblGrid>
                <a:gridCol w="3079448">
                  <a:extLst>
                    <a:ext uri="{9D8B030D-6E8A-4147-A177-3AD203B41FA5}">
                      <a16:colId xmlns:a16="http://schemas.microsoft.com/office/drawing/2014/main" val="3987391217"/>
                    </a:ext>
                  </a:extLst>
                </a:gridCol>
                <a:gridCol w="3079448">
                  <a:extLst>
                    <a:ext uri="{9D8B030D-6E8A-4147-A177-3AD203B41FA5}">
                      <a16:colId xmlns:a16="http://schemas.microsoft.com/office/drawing/2014/main" val="2996932386"/>
                    </a:ext>
                  </a:extLst>
                </a:gridCol>
                <a:gridCol w="3079448">
                  <a:extLst>
                    <a:ext uri="{9D8B030D-6E8A-4147-A177-3AD203B41FA5}">
                      <a16:colId xmlns:a16="http://schemas.microsoft.com/office/drawing/2014/main" val="2428547915"/>
                    </a:ext>
                  </a:extLst>
                </a:gridCol>
              </a:tblGrid>
              <a:tr h="687989">
                <a:tc>
                  <a:txBody>
                    <a:bodyPr/>
                    <a:lstStyle/>
                    <a:p>
                      <a:pPr marL="826135" marR="187325" indent="-645160" algn="ctr" defTabSz="914400" rtl="0" eaLnBrk="1" latinLnBrk="0" hangingPunct="1">
                        <a:lnSpc>
                          <a:spcPct val="102000"/>
                        </a:lnSpc>
                        <a:spcBef>
                          <a:spcPts val="11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26135" marR="187325" indent="-645160" algn="ctr" defTabSz="914400" rtl="0" eaLnBrk="1" latinLnBrk="0" hangingPunct="1">
                        <a:lnSpc>
                          <a:spcPct val="102000"/>
                        </a:lnSpc>
                        <a:spcBef>
                          <a:spcPts val="110"/>
                        </a:spcBef>
                        <a:spcAft>
                          <a:spcPts val="0"/>
                        </a:spcAft>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Type of strategy</a:t>
                      </a:r>
                    </a:p>
                  </a:txBody>
                  <a:tcPr marL="0" marR="0" marT="0" marB="0"/>
                </a:tc>
                <a:tc>
                  <a:txBody>
                    <a:bodyPr/>
                    <a:lstStyle/>
                    <a:p>
                      <a:pPr marL="826135" marR="187325" indent="-645160" algn="ctr">
                        <a:lnSpc>
                          <a:spcPct val="102000"/>
                        </a:lnSpc>
                        <a:spcBef>
                          <a:spcPts val="110"/>
                        </a:spcBef>
                        <a:spcAft>
                          <a:spcPts val="0"/>
                        </a:spcAft>
                      </a:pP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Considerations</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for</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strategy</a:t>
                      </a:r>
                      <a:r>
                        <a:rPr lang="en-US" sz="1600" b="1" spc="-25" baseline="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development</a:t>
                      </a:r>
                      <a:r>
                        <a:rPr lang="en-US" sz="1600" b="1" spc="-3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that</a:t>
                      </a:r>
                      <a:r>
                        <a:rPr lang="en-US" sz="1600" b="1" spc="-245"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spc="-24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facilitate</a:t>
                      </a:r>
                      <a:r>
                        <a:rPr lang="en-US" sz="1600" b="1" spc="-5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monitoring</a:t>
                      </a:r>
                      <a:endParaRPr lang="fr-FR" sz="16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66090" algn="ctr">
                        <a:spcBef>
                          <a:spcPts val="650"/>
                        </a:spcBef>
                        <a:spcAft>
                          <a:spcPts val="0"/>
                        </a:spcAft>
                      </a:pPr>
                      <a:endPar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466090" algn="ctr">
                        <a:spcBef>
                          <a:spcPts val="650"/>
                        </a:spcBef>
                        <a:spcAft>
                          <a:spcPts val="0"/>
                        </a:spcAft>
                      </a:pPr>
                      <a:r>
                        <a:rPr lang="en-US" sz="1600" b="1"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How</a:t>
                      </a:r>
                      <a:r>
                        <a:rPr lang="en-US" sz="1600" b="1" spc="-35"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to</a:t>
                      </a:r>
                      <a:r>
                        <a:rPr lang="en-US" sz="1600" b="1" spc="-3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a:t>
                      </a:r>
                      <a:endParaRPr lang="fr-FR" sz="16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2513491058"/>
                  </a:ext>
                </a:extLst>
              </a:tr>
              <a:tr h="4206342">
                <a:tc>
                  <a:txBody>
                    <a:bodyPr/>
                    <a:lstStyle/>
                    <a:p>
                      <a:pPr>
                        <a:spcAft>
                          <a:spcPts val="0"/>
                        </a:spcAft>
                      </a:pP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Aft>
                          <a:spcPts val="0"/>
                        </a:spcAft>
                      </a:pP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a:spcBef>
                          <a:spcPts val="30"/>
                        </a:spcBef>
                        <a:spcAft>
                          <a:spcPts val="0"/>
                        </a:spcAft>
                      </a:pPr>
                      <a:r>
                        <a:rPr lang="en-US" sz="11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100965" algn="ctr">
                        <a:spcAft>
                          <a:spcPts val="0"/>
                        </a:spcAft>
                      </a:pPr>
                      <a:endParaRPr lang="en-US" sz="18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100965" algn="ctr">
                        <a:spcAft>
                          <a:spcPts val="0"/>
                        </a:spcAft>
                      </a:pPr>
                      <a:endParaRPr lang="en-US" sz="18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100965" algn="ctr">
                        <a:spcAft>
                          <a:spcPts val="0"/>
                        </a:spcAft>
                      </a:pPr>
                      <a:endParaRPr lang="en-US" sz="18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100965" algn="ctr">
                        <a:spcAft>
                          <a:spcPts val="0"/>
                        </a:spcAft>
                      </a:pPr>
                      <a:r>
                        <a:rPr lang="en-US" sz="18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rPr>
                        <a:t>Country </a:t>
                      </a:r>
                      <a:r>
                        <a:rPr lang="en-US" sz="1800" b="1" kern="1200" dirty="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rPr>
                        <a:t>strategy</a:t>
                      </a:r>
                      <a:endParaRPr lang="fr-FR" sz="1800" b="1" kern="1200" dirty="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marR="113030" lvl="0" indent="-342900" algn="just">
                        <a:lnSpc>
                          <a:spcPct val="102000"/>
                        </a:lnSpc>
                        <a:spcBef>
                          <a:spcPts val="135"/>
                        </a:spcBef>
                        <a:spcAft>
                          <a:spcPts val="0"/>
                        </a:spcAft>
                        <a:buSzPts val="900"/>
                        <a:buFont typeface="Trebuchet MS" panose="020B0603020202020204" pitchFamily="34" charset="0"/>
                        <a:buChar char="•"/>
                        <a:tabLst>
                          <a:tab pos="241935"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35"/>
                        </a:spcBef>
                        <a:spcAft>
                          <a:spcPts val="0"/>
                        </a:spcAft>
                        <a:buSzPts val="900"/>
                        <a:buFont typeface="Trebuchet MS" panose="020B0603020202020204" pitchFamily="34" charset="0"/>
                        <a:buChar char="•"/>
                        <a:tabLst>
                          <a:tab pos="241935"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35"/>
                        </a:spcBef>
                        <a:spcAft>
                          <a:spcPts val="0"/>
                        </a:spcAft>
                        <a:buSzPts val="900"/>
                        <a:buFont typeface="Trebuchet MS" panose="020B0603020202020204" pitchFamily="34" charset="0"/>
                        <a:buChar char="•"/>
                        <a:tabLst>
                          <a:tab pos="241935"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Provide </a:t>
                      </a:r>
                      <a:r>
                        <a:rPr lang="en-US"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a clear articulation of what the situation in the country is to inform the selection and development of any proposed results, indicators and targets to be monitored.</a:t>
                      </a:r>
                      <a:endParaRPr lang="fr-FR"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665" lvl="0" indent="-342900" algn="just">
                        <a:lnSpc>
                          <a:spcPct val="102000"/>
                        </a:lnSpc>
                        <a:spcBef>
                          <a:spcPts val="155"/>
                        </a:spcBef>
                        <a:spcAft>
                          <a:spcPts val="0"/>
                        </a:spcAft>
                        <a:buSzPts val="900"/>
                        <a:buFont typeface="Trebuchet MS" panose="020B0603020202020204" pitchFamily="34" charset="0"/>
                        <a:buChar char="•"/>
                        <a:tabLst>
                          <a:tab pos="241935" algn="l"/>
                        </a:tabLst>
                      </a:pPr>
                      <a:r>
                        <a:rPr lang="en-US"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Use global and regional strategies or frameworks to ensure </a:t>
                      </a: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coherence.</a:t>
                      </a:r>
                      <a:endParaRPr lang="fr-FR"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55"/>
                        </a:spcBef>
                        <a:spcAft>
                          <a:spcPts val="0"/>
                        </a:spcAft>
                        <a:buSzPts val="900"/>
                        <a:buFont typeface="Trebuchet MS" panose="020B0603020202020204" pitchFamily="34" charset="0"/>
                        <a:buChar char="•"/>
                        <a:tabLst>
                          <a:tab pos="241935" algn="l"/>
                        </a:tabLst>
                      </a:pPr>
                      <a:r>
                        <a:rPr lang="en-US"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During development, clearly link ongoing interventions to established </a:t>
                      </a: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results.</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marR="113030" lvl="0" indent="-342900" algn="just">
                        <a:lnSpc>
                          <a:spcPct val="102000"/>
                        </a:lnSpc>
                        <a:spcBef>
                          <a:spcPts val="745"/>
                        </a:spcBef>
                        <a:spcAft>
                          <a:spcPts val="0"/>
                        </a:spcAft>
                        <a:buSzPts val="900"/>
                        <a:buFont typeface="Trebuchet MS" panose="020B0603020202020204" pitchFamily="34" charset="0"/>
                        <a:buChar char="•"/>
                        <a:tabLst>
                          <a:tab pos="241300"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745"/>
                        </a:spcBef>
                        <a:spcAft>
                          <a:spcPts val="0"/>
                        </a:spcAft>
                        <a:buSzPts val="900"/>
                        <a:buFont typeface="Trebuchet MS" panose="020B0603020202020204" pitchFamily="34" charset="0"/>
                        <a:buChar char="•"/>
                        <a:tabLst>
                          <a:tab pos="241300"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745"/>
                        </a:spcBef>
                        <a:spcAft>
                          <a:spcPts val="0"/>
                        </a:spcAft>
                        <a:buSzPts val="900"/>
                        <a:buFont typeface="Trebuchet MS" panose="020B0603020202020204" pitchFamily="34" charset="0"/>
                        <a:buChar char="•"/>
                        <a:tabLst>
                          <a:tab pos="241300"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745"/>
                        </a:spcBef>
                        <a:spcAft>
                          <a:spcPts val="0"/>
                        </a:spcAft>
                        <a:buSzPts val="900"/>
                        <a:buFont typeface="Trebuchet MS" panose="020B0603020202020204" pitchFamily="34" charset="0"/>
                        <a:buChar char="•"/>
                        <a:tabLst>
                          <a:tab pos="241300" algn="l"/>
                        </a:tabLst>
                      </a:pPr>
                      <a:endPar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745"/>
                        </a:spcBef>
                        <a:spcAft>
                          <a:spcPts val="0"/>
                        </a:spcAft>
                        <a:buSzPts val="900"/>
                        <a:buFont typeface="Trebuchet MS" panose="020B0603020202020204" pitchFamily="34" charset="0"/>
                        <a:buChar char="•"/>
                        <a:tabLst>
                          <a:tab pos="241300" algn="l"/>
                        </a:tabLst>
                      </a:pPr>
                      <a:r>
                        <a:rPr lang="en-US" sz="1400" b="1" kern="1200" dirty="0" smtClean="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Reporting </a:t>
                      </a:r>
                      <a:r>
                        <a:rPr lang="en-US"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(formal and informal, external and internal) on the strategy implementation on a regular basis;</a:t>
                      </a:r>
                      <a:endParaRPr lang="fr-FR"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113030" lvl="0" indent="-342900" algn="just">
                        <a:lnSpc>
                          <a:spcPct val="102000"/>
                        </a:lnSpc>
                        <a:spcBef>
                          <a:spcPts val="155"/>
                        </a:spcBef>
                        <a:spcAft>
                          <a:spcPts val="0"/>
                        </a:spcAft>
                        <a:buSzPts val="900"/>
                        <a:buFont typeface="Trebuchet MS" panose="020B0603020202020204" pitchFamily="34" charset="0"/>
                        <a:buChar char="•"/>
                        <a:tabLst>
                          <a:tab pos="241300" algn="l"/>
                        </a:tabLst>
                      </a:pPr>
                      <a:r>
                        <a:rPr lang="en-US"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rPr>
                        <a:t>Regular monitoring should ensure that ongoing and newly developed interventions are clearly linked to relevant strategy results.</a:t>
                      </a:r>
                      <a:endParaRPr lang="fr-FR" sz="1400" b="1" kern="1200" dirty="0">
                        <a:solidFill>
                          <a:schemeClr val="dk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690640651"/>
                  </a:ext>
                </a:extLst>
              </a:tr>
            </a:tbl>
          </a:graphicData>
        </a:graphic>
      </p:graphicFrame>
    </p:spTree>
    <p:extLst>
      <p:ext uri="{BB962C8B-B14F-4D97-AF65-F5344CB8AC3E}">
        <p14:creationId xmlns:p14="http://schemas.microsoft.com/office/powerpoint/2010/main" val="20167965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65869" y="533330"/>
            <a:ext cx="3056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16976" y="1230770"/>
            <a:ext cx="8403716" cy="2734595"/>
          </a:xfrm>
          <a:prstGeom prst="rect">
            <a:avLst/>
          </a:prstGeom>
        </p:spPr>
        <p:txBody>
          <a:bodyPr wrap="square">
            <a:spAutoFit/>
          </a:bodyPr>
          <a:lstStyle/>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just">
              <a:lnSpc>
                <a:spcPct val="102000"/>
              </a:lnSpc>
              <a:spcBef>
                <a:spcPts val="5"/>
              </a:spcBef>
              <a:spcAft>
                <a:spcPts val="0"/>
              </a:spcAf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a:spcBef>
                <a:spcPts val="50"/>
              </a:spcBef>
              <a:spcAft>
                <a:spcPts val="0"/>
              </a:spcAft>
            </a:pPr>
            <a:r>
              <a:rPr lang="en-US" sz="2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
        <p:nvSpPr>
          <p:cNvPr id="6" name="Rectangle 5"/>
          <p:cNvSpPr/>
          <p:nvPr/>
        </p:nvSpPr>
        <p:spPr>
          <a:xfrm>
            <a:off x="783771" y="1481977"/>
            <a:ext cx="7751899" cy="830997"/>
          </a:xfrm>
          <a:prstGeom prst="rect">
            <a:avLst/>
          </a:prstGeom>
        </p:spPr>
        <p:txBody>
          <a:bodyPr wrap="square">
            <a:spAutoFit/>
          </a:bodyPr>
          <a:lstStyle/>
          <a:p>
            <a:pPr lvl="1" algn="ctr">
              <a:spcBef>
                <a:spcPts val="520"/>
              </a:spcBef>
              <a:spcAft>
                <a:spcPts val="0"/>
              </a:spcAft>
              <a:buClr>
                <a:srgbClr val="FF681E"/>
              </a:buClr>
              <a:buSzPts val="1600"/>
              <a:tabLst>
                <a:tab pos="1238250" algn="l"/>
              </a:tabLst>
            </a:pPr>
            <a:r>
              <a:rPr lang="en-US" sz="2400" b="1" dirty="0" smtClean="0">
                <a:solidFill>
                  <a:srgbClr val="0070C0"/>
                </a:solidFill>
                <a:latin typeface="Times New Roman" panose="02020603050405020304" pitchFamily="18" charset="0"/>
                <a:cs typeface="Times New Roman" panose="02020603050405020304" pitchFamily="18" charset="0"/>
              </a:rPr>
              <a:t>2. Remote </a:t>
            </a:r>
            <a:r>
              <a:rPr lang="en-US" sz="2400" b="1" dirty="0">
                <a:solidFill>
                  <a:srgbClr val="0070C0"/>
                </a:solidFill>
                <a:latin typeface="Times New Roman" panose="02020603050405020304" pitchFamily="18" charset="0"/>
                <a:cs typeface="Times New Roman" panose="02020603050405020304" pitchFamily="18" charset="0"/>
              </a:rPr>
              <a:t>management, monitoring and third-party monitoring</a:t>
            </a:r>
            <a:endParaRPr lang="fr-FR" sz="2400" b="1" dirty="0">
              <a:solidFill>
                <a:srgbClr val="0070C0"/>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252548" y="2432854"/>
            <a:ext cx="8454506" cy="4247317"/>
          </a:xfrm>
          <a:prstGeom prst="rect">
            <a:avLst/>
          </a:prstGeom>
        </p:spPr>
        <p:txBody>
          <a:bodyPr wrap="square">
            <a:spAutoFit/>
          </a:bodyPr>
          <a:lstStyle/>
          <a:p>
            <a:pPr marL="342900" marR="313690" indent="-342900" algn="just">
              <a:lnSpc>
                <a:spcPct val="150000"/>
              </a:lnSpc>
              <a:spcAft>
                <a:spcPts val="0"/>
              </a:spcAft>
              <a:buFont typeface="Wingdings" panose="05000000000000000000" pitchFamily="2" charset="2"/>
              <a:buChar char="Ø"/>
            </a:pP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 management structure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which may have been set up as a temporary mode of operation,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can rapidly become a semi- and/or permanent approach to implementation in countries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with deteriorating security. While the proliferation of remote management approaches may have offered a number of recommendations to practitioners to improve their results in hard-to-reach areas, it has also revealed its limitations, including those related to intervention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monitoring.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1714500" marR="313690" lvl="3" indent="-342900" algn="just">
              <a:lnSpc>
                <a:spcPct val="150000"/>
              </a:lnSpc>
              <a:buFont typeface="Wingdings" panose="05000000000000000000" pitchFamily="2" charset="2"/>
              <a:buChar char="Ø"/>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This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section will cover remote management, remote monitoring, as well as TPM of interventions.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8569280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61581" y="533330"/>
            <a:ext cx="3060786"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209849" y="1108287"/>
            <a:ext cx="8400751" cy="772391"/>
          </a:xfrm>
          <a:prstGeom prst="rect">
            <a:avLst/>
          </a:prstGeom>
        </p:spPr>
        <p:txBody>
          <a:bodyPr wrap="square">
            <a:spAutoFit/>
          </a:bodyPr>
          <a:lstStyle/>
          <a:p>
            <a:pPr marL="899795" marR="314325" algn="ctr">
              <a:lnSpc>
                <a:spcPct val="102000"/>
              </a:lnSpc>
              <a:spcBef>
                <a:spcPts val="5"/>
              </a:spcBef>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Remote management</a:t>
            </a:r>
          </a:p>
        </p:txBody>
      </p:sp>
      <p:sp>
        <p:nvSpPr>
          <p:cNvPr id="19" name="TextBox 18"/>
          <p:cNvSpPr txBox="1"/>
          <p:nvPr/>
        </p:nvSpPr>
        <p:spPr>
          <a:xfrm>
            <a:off x="566057" y="2090058"/>
            <a:ext cx="7969613" cy="4401205"/>
          </a:xfrm>
          <a:prstGeom prst="rect">
            <a:avLst/>
          </a:prstGeom>
          <a:noFill/>
        </p:spPr>
        <p:txBody>
          <a:bodyPr wrap="square" rtlCol="0">
            <a:spAutoFit/>
          </a:bodyPr>
          <a:lstStyle/>
          <a:p>
            <a:pPr marL="342900" indent="-342900" algn="just">
              <a:buFont typeface="Wingdings" panose="05000000000000000000" pitchFamily="2" charset="2"/>
              <a:buChar char="Ø"/>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Remote management approaches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have substantial implications for </a:t>
            </a:r>
            <a:r>
              <a:rPr lang="en-US" sz="2000" b="1" i="1" dirty="0">
                <a:solidFill>
                  <a:srgbClr val="FFC000"/>
                </a:solidFill>
                <a:latin typeface="Times New Roman" panose="02020603050405020304" pitchFamily="18" charset="0"/>
                <a:ea typeface="Trebuchet MS" panose="020B0603020202020204" pitchFamily="34" charset="0"/>
                <a:cs typeface="Times New Roman" panose="02020603050405020304" pitchFamily="18" charset="0"/>
              </a:rPr>
              <a:t>monitoring and accountability practices</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as well as the ability of the implementing organization to provide assurance of reaching project/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program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results.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algn="just"/>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just">
              <a:buFont typeface="Wingdings" panose="05000000000000000000" pitchFamily="2" charset="2"/>
              <a:buChar char="Ø"/>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Where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situations may restrict staff members from meeting with beneficiaries or monitoring activities directly, they must rely on other staffing approaches or external partners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algn="just"/>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342900" indent="-342900" algn="ctr">
              <a:buFont typeface="Wingdings" panose="05000000000000000000" pitchFamily="2" charset="2"/>
              <a:buChar char="Ø"/>
            </a:pPr>
            <a:r>
              <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Remote management approaches are required in circumstances where management may not have physical presence and hence limited technical oversight, monitoring and accountability, as well as in situations with an increased risk of fraud and corruption occurring</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6584602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484" y="5755724"/>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484" y="-62882"/>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4" name="Rectangle 13"/>
          <p:cNvSpPr/>
          <p:nvPr/>
        </p:nvSpPr>
        <p:spPr>
          <a:xfrm>
            <a:off x="600888" y="1582019"/>
            <a:ext cx="6627227" cy="400110"/>
          </a:xfrm>
          <a:prstGeom prst="rect">
            <a:avLst/>
          </a:prstGeom>
        </p:spPr>
        <p:txBody>
          <a:bodyPr wrap="square">
            <a:spAutoFit/>
          </a:bodyPr>
          <a:lstStyle/>
          <a:p>
            <a:pPr marL="1333500" marR="1324610" algn="r">
              <a:spcBef>
                <a:spcPts val="375"/>
              </a:spcBef>
              <a:spcAft>
                <a:spcPts val="0"/>
              </a:spcAft>
            </a:pPr>
            <a:r>
              <a:rPr lang="en-US" sz="20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Special </a:t>
            </a:r>
            <a:r>
              <a:rPr lang="en-US" sz="2000" b="1" dirty="0" smtClean="0">
                <a:solidFill>
                  <a:schemeClr val="dk1"/>
                </a:solidFill>
                <a:latin typeface="Times New Roman" panose="02020603050405020304" pitchFamily="18" charset="0"/>
                <a:ea typeface="Trebuchet MS" panose="020B0603020202020204" pitchFamily="34" charset="0"/>
                <a:cs typeface="Times New Roman" panose="02020603050405020304" pitchFamily="18" charset="0"/>
              </a:rPr>
              <a:t>circumstances…</a:t>
            </a:r>
            <a:endParaRPr lang="fr-FR" sz="2000" b="1" dirty="0">
              <a:solidFill>
                <a:schemeClr val="dk1"/>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7" name="Rectangle 16"/>
          <p:cNvSpPr/>
          <p:nvPr/>
        </p:nvSpPr>
        <p:spPr>
          <a:xfrm>
            <a:off x="365759" y="2577056"/>
            <a:ext cx="8159931" cy="2289858"/>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marL="256540" marR="245110" algn="just">
              <a:lnSpc>
                <a:spcPct val="102000"/>
              </a:lnSpc>
              <a:spcAft>
                <a:spcPts val="0"/>
              </a:spcAf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 COVID-19 pandemic in 2020 led to further challenges in managing and implementing interventions, as well as, relatedly, all subsequent M&amp;E efforts. It presented yet another remote management scenario, where most activities and movements were severely restricted for all actors. These conditions further reinforce the need for having strong and flexible monitoring systems in place to support the implementation of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interventions.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grpSp>
        <p:nvGrpSpPr>
          <p:cNvPr id="18" name="Group 1"/>
          <p:cNvGrpSpPr>
            <a:grpSpLocks/>
          </p:cNvGrpSpPr>
          <p:nvPr/>
        </p:nvGrpSpPr>
        <p:grpSpPr bwMode="auto">
          <a:xfrm>
            <a:off x="2352540" y="1511405"/>
            <a:ext cx="541337" cy="541337"/>
            <a:chOff x="1002" y="5570"/>
            <a:chExt cx="854" cy="854"/>
          </a:xfrm>
        </p:grpSpPr>
        <p:sp>
          <p:nvSpPr>
            <p:cNvPr id="19" name="Freeform 2"/>
            <p:cNvSpPr>
              <a:spLocks/>
            </p:cNvSpPr>
            <p:nvPr/>
          </p:nvSpPr>
          <p:spPr bwMode="auto">
            <a:xfrm>
              <a:off x="1012" y="5579"/>
              <a:ext cx="834" cy="834"/>
            </a:xfrm>
            <a:custGeom>
              <a:avLst/>
              <a:gdLst>
                <a:gd name="T0" fmla="+- 0 1429 1012"/>
                <a:gd name="T1" fmla="*/ T0 w 834"/>
                <a:gd name="T2" fmla="+- 0 5580 5580"/>
                <a:gd name="T3" fmla="*/ 5580 h 834"/>
                <a:gd name="T4" fmla="+- 0 1354 1012"/>
                <a:gd name="T5" fmla="*/ T4 w 834"/>
                <a:gd name="T6" fmla="+- 0 5587 5580"/>
                <a:gd name="T7" fmla="*/ 5587 h 834"/>
                <a:gd name="T8" fmla="+- 0 1284 1012"/>
                <a:gd name="T9" fmla="*/ T8 w 834"/>
                <a:gd name="T10" fmla="+- 0 5606 5580"/>
                <a:gd name="T11" fmla="*/ 5606 h 834"/>
                <a:gd name="T12" fmla="+- 0 1219 1012"/>
                <a:gd name="T13" fmla="*/ T12 w 834"/>
                <a:gd name="T14" fmla="+- 0 5637 5580"/>
                <a:gd name="T15" fmla="*/ 5637 h 834"/>
                <a:gd name="T16" fmla="+- 0 1160 1012"/>
                <a:gd name="T17" fmla="*/ T16 w 834"/>
                <a:gd name="T18" fmla="+- 0 5678 5580"/>
                <a:gd name="T19" fmla="*/ 5678 h 834"/>
                <a:gd name="T20" fmla="+- 0 1110 1012"/>
                <a:gd name="T21" fmla="*/ T20 w 834"/>
                <a:gd name="T22" fmla="+- 0 5728 5580"/>
                <a:gd name="T23" fmla="*/ 5728 h 834"/>
                <a:gd name="T24" fmla="+- 0 1069 1012"/>
                <a:gd name="T25" fmla="*/ T24 w 834"/>
                <a:gd name="T26" fmla="+- 0 5786 5580"/>
                <a:gd name="T27" fmla="*/ 5786 h 834"/>
                <a:gd name="T28" fmla="+- 0 1038 1012"/>
                <a:gd name="T29" fmla="*/ T28 w 834"/>
                <a:gd name="T30" fmla="+- 0 5851 5580"/>
                <a:gd name="T31" fmla="*/ 5851 h 834"/>
                <a:gd name="T32" fmla="+- 0 1019 1012"/>
                <a:gd name="T33" fmla="*/ T32 w 834"/>
                <a:gd name="T34" fmla="+- 0 5922 5580"/>
                <a:gd name="T35" fmla="*/ 5922 h 834"/>
                <a:gd name="T36" fmla="+- 0 1012 1012"/>
                <a:gd name="T37" fmla="*/ T36 w 834"/>
                <a:gd name="T38" fmla="+- 0 5997 5580"/>
                <a:gd name="T39" fmla="*/ 5997 h 834"/>
                <a:gd name="T40" fmla="+- 0 1019 1012"/>
                <a:gd name="T41" fmla="*/ T40 w 834"/>
                <a:gd name="T42" fmla="+- 0 6072 5580"/>
                <a:gd name="T43" fmla="*/ 6072 h 834"/>
                <a:gd name="T44" fmla="+- 0 1038 1012"/>
                <a:gd name="T45" fmla="*/ T44 w 834"/>
                <a:gd name="T46" fmla="+- 0 6142 5580"/>
                <a:gd name="T47" fmla="*/ 6142 h 834"/>
                <a:gd name="T48" fmla="+- 0 1069 1012"/>
                <a:gd name="T49" fmla="*/ T48 w 834"/>
                <a:gd name="T50" fmla="+- 0 6207 5580"/>
                <a:gd name="T51" fmla="*/ 6207 h 834"/>
                <a:gd name="T52" fmla="+- 0 1110 1012"/>
                <a:gd name="T53" fmla="*/ T52 w 834"/>
                <a:gd name="T54" fmla="+- 0 6265 5580"/>
                <a:gd name="T55" fmla="*/ 6265 h 834"/>
                <a:gd name="T56" fmla="+- 0 1160 1012"/>
                <a:gd name="T57" fmla="*/ T56 w 834"/>
                <a:gd name="T58" fmla="+- 0 6316 5580"/>
                <a:gd name="T59" fmla="*/ 6316 h 834"/>
                <a:gd name="T60" fmla="+- 0 1219 1012"/>
                <a:gd name="T61" fmla="*/ T60 w 834"/>
                <a:gd name="T62" fmla="+- 0 6357 5580"/>
                <a:gd name="T63" fmla="*/ 6357 h 834"/>
                <a:gd name="T64" fmla="+- 0 1284 1012"/>
                <a:gd name="T65" fmla="*/ T64 w 834"/>
                <a:gd name="T66" fmla="+- 0 6388 5580"/>
                <a:gd name="T67" fmla="*/ 6388 h 834"/>
                <a:gd name="T68" fmla="+- 0 1354 1012"/>
                <a:gd name="T69" fmla="*/ T68 w 834"/>
                <a:gd name="T70" fmla="+- 0 6407 5580"/>
                <a:gd name="T71" fmla="*/ 6407 h 834"/>
                <a:gd name="T72" fmla="+- 0 1429 1012"/>
                <a:gd name="T73" fmla="*/ T72 w 834"/>
                <a:gd name="T74" fmla="+- 0 6414 5580"/>
                <a:gd name="T75" fmla="*/ 6414 h 834"/>
                <a:gd name="T76" fmla="+- 0 1504 1012"/>
                <a:gd name="T77" fmla="*/ T76 w 834"/>
                <a:gd name="T78" fmla="+- 0 6407 5580"/>
                <a:gd name="T79" fmla="*/ 6407 h 834"/>
                <a:gd name="T80" fmla="+- 0 1575 1012"/>
                <a:gd name="T81" fmla="*/ T80 w 834"/>
                <a:gd name="T82" fmla="+- 0 6388 5580"/>
                <a:gd name="T83" fmla="*/ 6388 h 834"/>
                <a:gd name="T84" fmla="+- 0 1639 1012"/>
                <a:gd name="T85" fmla="*/ T84 w 834"/>
                <a:gd name="T86" fmla="+- 0 6357 5580"/>
                <a:gd name="T87" fmla="*/ 6357 h 834"/>
                <a:gd name="T88" fmla="+- 0 1698 1012"/>
                <a:gd name="T89" fmla="*/ T88 w 834"/>
                <a:gd name="T90" fmla="+- 0 6316 5580"/>
                <a:gd name="T91" fmla="*/ 6316 h 834"/>
                <a:gd name="T92" fmla="+- 0 1748 1012"/>
                <a:gd name="T93" fmla="*/ T92 w 834"/>
                <a:gd name="T94" fmla="+- 0 6265 5580"/>
                <a:gd name="T95" fmla="*/ 6265 h 834"/>
                <a:gd name="T96" fmla="+- 0 1789 1012"/>
                <a:gd name="T97" fmla="*/ T96 w 834"/>
                <a:gd name="T98" fmla="+- 0 6207 5580"/>
                <a:gd name="T99" fmla="*/ 6207 h 834"/>
                <a:gd name="T100" fmla="+- 0 1820 1012"/>
                <a:gd name="T101" fmla="*/ T100 w 834"/>
                <a:gd name="T102" fmla="+- 0 6142 5580"/>
                <a:gd name="T103" fmla="*/ 6142 h 834"/>
                <a:gd name="T104" fmla="+- 0 1839 1012"/>
                <a:gd name="T105" fmla="*/ T104 w 834"/>
                <a:gd name="T106" fmla="+- 0 6072 5580"/>
                <a:gd name="T107" fmla="*/ 6072 h 834"/>
                <a:gd name="T108" fmla="+- 0 1846 1012"/>
                <a:gd name="T109" fmla="*/ T108 w 834"/>
                <a:gd name="T110" fmla="+- 0 5997 5580"/>
                <a:gd name="T111" fmla="*/ 5997 h 834"/>
                <a:gd name="T112" fmla="+- 0 1839 1012"/>
                <a:gd name="T113" fmla="*/ T112 w 834"/>
                <a:gd name="T114" fmla="+- 0 5922 5580"/>
                <a:gd name="T115" fmla="*/ 5922 h 834"/>
                <a:gd name="T116" fmla="+- 0 1820 1012"/>
                <a:gd name="T117" fmla="*/ T116 w 834"/>
                <a:gd name="T118" fmla="+- 0 5851 5580"/>
                <a:gd name="T119" fmla="*/ 5851 h 834"/>
                <a:gd name="T120" fmla="+- 0 1789 1012"/>
                <a:gd name="T121" fmla="*/ T120 w 834"/>
                <a:gd name="T122" fmla="+- 0 5786 5580"/>
                <a:gd name="T123" fmla="*/ 5786 h 834"/>
                <a:gd name="T124" fmla="+- 0 1748 1012"/>
                <a:gd name="T125" fmla="*/ T124 w 834"/>
                <a:gd name="T126" fmla="+- 0 5728 5580"/>
                <a:gd name="T127" fmla="*/ 5728 h 834"/>
                <a:gd name="T128" fmla="+- 0 1698 1012"/>
                <a:gd name="T129" fmla="*/ T128 w 834"/>
                <a:gd name="T130" fmla="+- 0 5678 5580"/>
                <a:gd name="T131" fmla="*/ 5678 h 834"/>
                <a:gd name="T132" fmla="+- 0 1639 1012"/>
                <a:gd name="T133" fmla="*/ T132 w 834"/>
                <a:gd name="T134" fmla="+- 0 5637 5580"/>
                <a:gd name="T135" fmla="*/ 5637 h 834"/>
                <a:gd name="T136" fmla="+- 0 1575 1012"/>
                <a:gd name="T137" fmla="*/ T136 w 834"/>
                <a:gd name="T138" fmla="+- 0 5606 5580"/>
                <a:gd name="T139" fmla="*/ 5606 h 834"/>
                <a:gd name="T140" fmla="+- 0 1504 1012"/>
                <a:gd name="T141" fmla="*/ T140 w 834"/>
                <a:gd name="T142" fmla="+- 0 5587 5580"/>
                <a:gd name="T143" fmla="*/ 5587 h 834"/>
                <a:gd name="T144" fmla="+- 0 1429 1012"/>
                <a:gd name="T145" fmla="*/ T144 w 834"/>
                <a:gd name="T146" fmla="+- 0 5580 5580"/>
                <a:gd name="T147" fmla="*/ 5580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6"/>
                  </a:lnTo>
                  <a:lnTo>
                    <a:pt x="207" y="777"/>
                  </a:lnTo>
                  <a:lnTo>
                    <a:pt x="272" y="808"/>
                  </a:lnTo>
                  <a:lnTo>
                    <a:pt x="342" y="827"/>
                  </a:lnTo>
                  <a:lnTo>
                    <a:pt x="417" y="834"/>
                  </a:lnTo>
                  <a:lnTo>
                    <a:pt x="492" y="827"/>
                  </a:lnTo>
                  <a:lnTo>
                    <a:pt x="563" y="808"/>
                  </a:lnTo>
                  <a:lnTo>
                    <a:pt x="627" y="777"/>
                  </a:lnTo>
                  <a:lnTo>
                    <a:pt x="686" y="736"/>
                  </a:lnTo>
                  <a:lnTo>
                    <a:pt x="736" y="685"/>
                  </a:lnTo>
                  <a:lnTo>
                    <a:pt x="777" y="627"/>
                  </a:lnTo>
                  <a:lnTo>
                    <a:pt x="808" y="562"/>
                  </a:lnTo>
                  <a:lnTo>
                    <a:pt x="827" y="492"/>
                  </a:lnTo>
                  <a:lnTo>
                    <a:pt x="834" y="417"/>
                  </a:lnTo>
                  <a:lnTo>
                    <a:pt x="827" y="342"/>
                  </a:lnTo>
                  <a:lnTo>
                    <a:pt x="808" y="271"/>
                  </a:lnTo>
                  <a:lnTo>
                    <a:pt x="777" y="206"/>
                  </a:lnTo>
                  <a:lnTo>
                    <a:pt x="736" y="148"/>
                  </a:lnTo>
                  <a:lnTo>
                    <a:pt x="686" y="98"/>
                  </a:lnTo>
                  <a:lnTo>
                    <a:pt x="627" y="57"/>
                  </a:lnTo>
                  <a:lnTo>
                    <a:pt x="563" y="26"/>
                  </a:lnTo>
                  <a:lnTo>
                    <a:pt x="492" y="7"/>
                  </a:lnTo>
                  <a:lnTo>
                    <a:pt x="417"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1" name="Freeform 3"/>
            <p:cNvSpPr>
              <a:spLocks/>
            </p:cNvSpPr>
            <p:nvPr/>
          </p:nvSpPr>
          <p:spPr bwMode="auto">
            <a:xfrm>
              <a:off x="1012" y="5579"/>
              <a:ext cx="834" cy="834"/>
            </a:xfrm>
            <a:custGeom>
              <a:avLst/>
              <a:gdLst>
                <a:gd name="T0" fmla="+- 0 1429 1012"/>
                <a:gd name="T1" fmla="*/ T0 w 834"/>
                <a:gd name="T2" fmla="+- 0 6414 5580"/>
                <a:gd name="T3" fmla="*/ 6414 h 834"/>
                <a:gd name="T4" fmla="+- 0 1504 1012"/>
                <a:gd name="T5" fmla="*/ T4 w 834"/>
                <a:gd name="T6" fmla="+- 0 6407 5580"/>
                <a:gd name="T7" fmla="*/ 6407 h 834"/>
                <a:gd name="T8" fmla="+- 0 1575 1012"/>
                <a:gd name="T9" fmla="*/ T8 w 834"/>
                <a:gd name="T10" fmla="+- 0 6388 5580"/>
                <a:gd name="T11" fmla="*/ 6388 h 834"/>
                <a:gd name="T12" fmla="+- 0 1639 1012"/>
                <a:gd name="T13" fmla="*/ T12 w 834"/>
                <a:gd name="T14" fmla="+- 0 6357 5580"/>
                <a:gd name="T15" fmla="*/ 6357 h 834"/>
                <a:gd name="T16" fmla="+- 0 1698 1012"/>
                <a:gd name="T17" fmla="*/ T16 w 834"/>
                <a:gd name="T18" fmla="+- 0 6316 5580"/>
                <a:gd name="T19" fmla="*/ 6316 h 834"/>
                <a:gd name="T20" fmla="+- 0 1748 1012"/>
                <a:gd name="T21" fmla="*/ T20 w 834"/>
                <a:gd name="T22" fmla="+- 0 6265 5580"/>
                <a:gd name="T23" fmla="*/ 6265 h 834"/>
                <a:gd name="T24" fmla="+- 0 1789 1012"/>
                <a:gd name="T25" fmla="*/ T24 w 834"/>
                <a:gd name="T26" fmla="+- 0 6207 5580"/>
                <a:gd name="T27" fmla="*/ 6207 h 834"/>
                <a:gd name="T28" fmla="+- 0 1820 1012"/>
                <a:gd name="T29" fmla="*/ T28 w 834"/>
                <a:gd name="T30" fmla="+- 0 6142 5580"/>
                <a:gd name="T31" fmla="*/ 6142 h 834"/>
                <a:gd name="T32" fmla="+- 0 1839 1012"/>
                <a:gd name="T33" fmla="*/ T32 w 834"/>
                <a:gd name="T34" fmla="+- 0 6072 5580"/>
                <a:gd name="T35" fmla="*/ 6072 h 834"/>
                <a:gd name="T36" fmla="+- 0 1846 1012"/>
                <a:gd name="T37" fmla="*/ T36 w 834"/>
                <a:gd name="T38" fmla="+- 0 5997 5580"/>
                <a:gd name="T39" fmla="*/ 5997 h 834"/>
                <a:gd name="T40" fmla="+- 0 1839 1012"/>
                <a:gd name="T41" fmla="*/ T40 w 834"/>
                <a:gd name="T42" fmla="+- 0 5922 5580"/>
                <a:gd name="T43" fmla="*/ 5922 h 834"/>
                <a:gd name="T44" fmla="+- 0 1820 1012"/>
                <a:gd name="T45" fmla="*/ T44 w 834"/>
                <a:gd name="T46" fmla="+- 0 5851 5580"/>
                <a:gd name="T47" fmla="*/ 5851 h 834"/>
                <a:gd name="T48" fmla="+- 0 1789 1012"/>
                <a:gd name="T49" fmla="*/ T48 w 834"/>
                <a:gd name="T50" fmla="+- 0 5786 5580"/>
                <a:gd name="T51" fmla="*/ 5786 h 834"/>
                <a:gd name="T52" fmla="+- 0 1748 1012"/>
                <a:gd name="T53" fmla="*/ T52 w 834"/>
                <a:gd name="T54" fmla="+- 0 5728 5580"/>
                <a:gd name="T55" fmla="*/ 5728 h 834"/>
                <a:gd name="T56" fmla="+- 0 1698 1012"/>
                <a:gd name="T57" fmla="*/ T56 w 834"/>
                <a:gd name="T58" fmla="+- 0 5678 5580"/>
                <a:gd name="T59" fmla="*/ 5678 h 834"/>
                <a:gd name="T60" fmla="+- 0 1639 1012"/>
                <a:gd name="T61" fmla="*/ T60 w 834"/>
                <a:gd name="T62" fmla="+- 0 5637 5580"/>
                <a:gd name="T63" fmla="*/ 5637 h 834"/>
                <a:gd name="T64" fmla="+- 0 1575 1012"/>
                <a:gd name="T65" fmla="*/ T64 w 834"/>
                <a:gd name="T66" fmla="+- 0 5606 5580"/>
                <a:gd name="T67" fmla="*/ 5606 h 834"/>
                <a:gd name="T68" fmla="+- 0 1504 1012"/>
                <a:gd name="T69" fmla="*/ T68 w 834"/>
                <a:gd name="T70" fmla="+- 0 5587 5580"/>
                <a:gd name="T71" fmla="*/ 5587 h 834"/>
                <a:gd name="T72" fmla="+- 0 1429 1012"/>
                <a:gd name="T73" fmla="*/ T72 w 834"/>
                <a:gd name="T74" fmla="+- 0 5580 5580"/>
                <a:gd name="T75" fmla="*/ 5580 h 834"/>
                <a:gd name="T76" fmla="+- 0 1354 1012"/>
                <a:gd name="T77" fmla="*/ T76 w 834"/>
                <a:gd name="T78" fmla="+- 0 5587 5580"/>
                <a:gd name="T79" fmla="*/ 5587 h 834"/>
                <a:gd name="T80" fmla="+- 0 1284 1012"/>
                <a:gd name="T81" fmla="*/ T80 w 834"/>
                <a:gd name="T82" fmla="+- 0 5606 5580"/>
                <a:gd name="T83" fmla="*/ 5606 h 834"/>
                <a:gd name="T84" fmla="+- 0 1219 1012"/>
                <a:gd name="T85" fmla="*/ T84 w 834"/>
                <a:gd name="T86" fmla="+- 0 5637 5580"/>
                <a:gd name="T87" fmla="*/ 5637 h 834"/>
                <a:gd name="T88" fmla="+- 0 1160 1012"/>
                <a:gd name="T89" fmla="*/ T88 w 834"/>
                <a:gd name="T90" fmla="+- 0 5678 5580"/>
                <a:gd name="T91" fmla="*/ 5678 h 834"/>
                <a:gd name="T92" fmla="+- 0 1110 1012"/>
                <a:gd name="T93" fmla="*/ T92 w 834"/>
                <a:gd name="T94" fmla="+- 0 5728 5580"/>
                <a:gd name="T95" fmla="*/ 5728 h 834"/>
                <a:gd name="T96" fmla="+- 0 1069 1012"/>
                <a:gd name="T97" fmla="*/ T96 w 834"/>
                <a:gd name="T98" fmla="+- 0 5786 5580"/>
                <a:gd name="T99" fmla="*/ 5786 h 834"/>
                <a:gd name="T100" fmla="+- 0 1038 1012"/>
                <a:gd name="T101" fmla="*/ T100 w 834"/>
                <a:gd name="T102" fmla="+- 0 5851 5580"/>
                <a:gd name="T103" fmla="*/ 5851 h 834"/>
                <a:gd name="T104" fmla="+- 0 1019 1012"/>
                <a:gd name="T105" fmla="*/ T104 w 834"/>
                <a:gd name="T106" fmla="+- 0 5922 5580"/>
                <a:gd name="T107" fmla="*/ 5922 h 834"/>
                <a:gd name="T108" fmla="+- 0 1012 1012"/>
                <a:gd name="T109" fmla="*/ T108 w 834"/>
                <a:gd name="T110" fmla="+- 0 5997 5580"/>
                <a:gd name="T111" fmla="*/ 5997 h 834"/>
                <a:gd name="T112" fmla="+- 0 1019 1012"/>
                <a:gd name="T113" fmla="*/ T112 w 834"/>
                <a:gd name="T114" fmla="+- 0 6072 5580"/>
                <a:gd name="T115" fmla="*/ 6072 h 834"/>
                <a:gd name="T116" fmla="+- 0 1038 1012"/>
                <a:gd name="T117" fmla="*/ T116 w 834"/>
                <a:gd name="T118" fmla="+- 0 6142 5580"/>
                <a:gd name="T119" fmla="*/ 6142 h 834"/>
                <a:gd name="T120" fmla="+- 0 1069 1012"/>
                <a:gd name="T121" fmla="*/ T120 w 834"/>
                <a:gd name="T122" fmla="+- 0 6207 5580"/>
                <a:gd name="T123" fmla="*/ 6207 h 834"/>
                <a:gd name="T124" fmla="+- 0 1110 1012"/>
                <a:gd name="T125" fmla="*/ T124 w 834"/>
                <a:gd name="T126" fmla="+- 0 6265 5580"/>
                <a:gd name="T127" fmla="*/ 6265 h 834"/>
                <a:gd name="T128" fmla="+- 0 1160 1012"/>
                <a:gd name="T129" fmla="*/ T128 w 834"/>
                <a:gd name="T130" fmla="+- 0 6316 5580"/>
                <a:gd name="T131" fmla="*/ 6316 h 834"/>
                <a:gd name="T132" fmla="+- 0 1219 1012"/>
                <a:gd name="T133" fmla="*/ T132 w 834"/>
                <a:gd name="T134" fmla="+- 0 6357 5580"/>
                <a:gd name="T135" fmla="*/ 6357 h 834"/>
                <a:gd name="T136" fmla="+- 0 1284 1012"/>
                <a:gd name="T137" fmla="*/ T136 w 834"/>
                <a:gd name="T138" fmla="+- 0 6388 5580"/>
                <a:gd name="T139" fmla="*/ 6388 h 834"/>
                <a:gd name="T140" fmla="+- 0 1354 1012"/>
                <a:gd name="T141" fmla="*/ T140 w 834"/>
                <a:gd name="T142" fmla="+- 0 6407 5580"/>
                <a:gd name="T143" fmla="*/ 6407 h 834"/>
                <a:gd name="T144" fmla="+- 0 1429 1012"/>
                <a:gd name="T145" fmla="*/ T144 w 834"/>
                <a:gd name="T146" fmla="+- 0 6414 5580"/>
                <a:gd name="T147" fmla="*/ 6414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3" y="808"/>
                  </a:lnTo>
                  <a:lnTo>
                    <a:pt x="627" y="777"/>
                  </a:lnTo>
                  <a:lnTo>
                    <a:pt x="686" y="736"/>
                  </a:lnTo>
                  <a:lnTo>
                    <a:pt x="736" y="685"/>
                  </a:lnTo>
                  <a:lnTo>
                    <a:pt x="777" y="627"/>
                  </a:lnTo>
                  <a:lnTo>
                    <a:pt x="808" y="562"/>
                  </a:lnTo>
                  <a:lnTo>
                    <a:pt x="827" y="492"/>
                  </a:lnTo>
                  <a:lnTo>
                    <a:pt x="834" y="417"/>
                  </a:lnTo>
                  <a:lnTo>
                    <a:pt x="827" y="342"/>
                  </a:lnTo>
                  <a:lnTo>
                    <a:pt x="808" y="271"/>
                  </a:lnTo>
                  <a:lnTo>
                    <a:pt x="777" y="206"/>
                  </a:lnTo>
                  <a:lnTo>
                    <a:pt x="736" y="148"/>
                  </a:lnTo>
                  <a:lnTo>
                    <a:pt x="686" y="98"/>
                  </a:lnTo>
                  <a:lnTo>
                    <a:pt x="627" y="57"/>
                  </a:lnTo>
                  <a:lnTo>
                    <a:pt x="563" y="26"/>
                  </a:lnTo>
                  <a:lnTo>
                    <a:pt x="492" y="7"/>
                  </a:lnTo>
                  <a:lnTo>
                    <a:pt x="417" y="0"/>
                  </a:lnTo>
                  <a:lnTo>
                    <a:pt x="342" y="7"/>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6"/>
                  </a:lnTo>
                  <a:lnTo>
                    <a:pt x="207" y="777"/>
                  </a:lnTo>
                  <a:lnTo>
                    <a:pt x="272"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22" name="AutoShape 4"/>
            <p:cNvSpPr>
              <a:spLocks/>
            </p:cNvSpPr>
            <p:nvPr/>
          </p:nvSpPr>
          <p:spPr bwMode="auto">
            <a:xfrm>
              <a:off x="1199" y="5664"/>
              <a:ext cx="462" cy="578"/>
            </a:xfrm>
            <a:custGeom>
              <a:avLst/>
              <a:gdLst>
                <a:gd name="T0" fmla="+- 0 1535 1199"/>
                <a:gd name="T1" fmla="*/ T0 w 462"/>
                <a:gd name="T2" fmla="+- 0 6192 5664"/>
                <a:gd name="T3" fmla="*/ 6192 h 578"/>
                <a:gd name="T4" fmla="+- 0 1523 1199"/>
                <a:gd name="T5" fmla="*/ T4 w 462"/>
                <a:gd name="T6" fmla="+- 0 6173 5664"/>
                <a:gd name="T7" fmla="*/ 6173 h 578"/>
                <a:gd name="T8" fmla="+- 0 1470 1199"/>
                <a:gd name="T9" fmla="*/ T8 w 462"/>
                <a:gd name="T10" fmla="+- 0 6169 5664"/>
                <a:gd name="T11" fmla="*/ 6169 h 578"/>
                <a:gd name="T12" fmla="+- 0 1348 1199"/>
                <a:gd name="T13" fmla="*/ T12 w 462"/>
                <a:gd name="T14" fmla="+- 0 6170 5664"/>
                <a:gd name="T15" fmla="*/ 6170 h 578"/>
                <a:gd name="T16" fmla="+- 0 1328 1199"/>
                <a:gd name="T17" fmla="*/ T16 w 462"/>
                <a:gd name="T18" fmla="+- 0 6182 5664"/>
                <a:gd name="T19" fmla="*/ 6182 h 578"/>
                <a:gd name="T20" fmla="+- 0 1323 1199"/>
                <a:gd name="T21" fmla="*/ T20 w 462"/>
                <a:gd name="T22" fmla="+- 0 6211 5664"/>
                <a:gd name="T23" fmla="*/ 6211 h 578"/>
                <a:gd name="T24" fmla="+- 0 1330 1199"/>
                <a:gd name="T25" fmla="*/ T24 w 462"/>
                <a:gd name="T26" fmla="+- 0 6233 5664"/>
                <a:gd name="T27" fmla="*/ 6233 h 578"/>
                <a:gd name="T28" fmla="+- 0 1352 1199"/>
                <a:gd name="T29" fmla="*/ T28 w 462"/>
                <a:gd name="T30" fmla="+- 0 6242 5664"/>
                <a:gd name="T31" fmla="*/ 6242 h 578"/>
                <a:gd name="T32" fmla="+- 0 1426 1199"/>
                <a:gd name="T33" fmla="*/ T32 w 462"/>
                <a:gd name="T34" fmla="+- 0 6242 5664"/>
                <a:gd name="T35" fmla="*/ 6242 h 578"/>
                <a:gd name="T36" fmla="+- 0 1507 1199"/>
                <a:gd name="T37" fmla="*/ T36 w 462"/>
                <a:gd name="T38" fmla="+- 0 6240 5664"/>
                <a:gd name="T39" fmla="*/ 6240 h 578"/>
                <a:gd name="T40" fmla="+- 0 1529 1199"/>
                <a:gd name="T41" fmla="*/ T40 w 462"/>
                <a:gd name="T42" fmla="+- 0 6229 5664"/>
                <a:gd name="T43" fmla="*/ 6229 h 578"/>
                <a:gd name="T44" fmla="+- 0 1536 1199"/>
                <a:gd name="T45" fmla="*/ T44 w 462"/>
                <a:gd name="T46" fmla="+- 0 6205 5664"/>
                <a:gd name="T47" fmla="*/ 6205 h 578"/>
                <a:gd name="T48" fmla="+- 0 1653 1199"/>
                <a:gd name="T49" fmla="*/ T48 w 462"/>
                <a:gd name="T50" fmla="+- 0 5834 5664"/>
                <a:gd name="T51" fmla="*/ 5834 h 578"/>
                <a:gd name="T52" fmla="+- 0 1612 1199"/>
                <a:gd name="T53" fmla="*/ T52 w 462"/>
                <a:gd name="T54" fmla="+- 0 5756 5664"/>
                <a:gd name="T55" fmla="*/ 5756 h 578"/>
                <a:gd name="T56" fmla="+- 0 1609 1199"/>
                <a:gd name="T57" fmla="*/ T56 w 462"/>
                <a:gd name="T58" fmla="+- 0 5925 5664"/>
                <a:gd name="T59" fmla="*/ 5925 h 578"/>
                <a:gd name="T60" fmla="+- 0 1586 1199"/>
                <a:gd name="T61" fmla="*/ T60 w 462"/>
                <a:gd name="T62" fmla="+- 0 5985 5664"/>
                <a:gd name="T63" fmla="*/ 5985 h 578"/>
                <a:gd name="T64" fmla="+- 0 1549 1199"/>
                <a:gd name="T65" fmla="*/ T64 w 462"/>
                <a:gd name="T66" fmla="+- 0 6042 5664"/>
                <a:gd name="T67" fmla="*/ 6042 h 578"/>
                <a:gd name="T68" fmla="+- 0 1530 1199"/>
                <a:gd name="T69" fmla="*/ T68 w 462"/>
                <a:gd name="T70" fmla="+- 0 6073 5664"/>
                <a:gd name="T71" fmla="*/ 6073 h 578"/>
                <a:gd name="T72" fmla="+- 0 1508 1199"/>
                <a:gd name="T73" fmla="*/ T72 w 462"/>
                <a:gd name="T74" fmla="+- 0 6077 5664"/>
                <a:gd name="T75" fmla="*/ 6077 h 578"/>
                <a:gd name="T76" fmla="+- 0 1487 1199"/>
                <a:gd name="T77" fmla="*/ T76 w 462"/>
                <a:gd name="T78" fmla="+- 0 6077 5664"/>
                <a:gd name="T79" fmla="*/ 6077 h 578"/>
                <a:gd name="T80" fmla="+- 0 1424 1199"/>
                <a:gd name="T81" fmla="*/ T80 w 462"/>
                <a:gd name="T82" fmla="+- 0 6077 5664"/>
                <a:gd name="T83" fmla="*/ 6077 h 578"/>
                <a:gd name="T84" fmla="+- 0 1398 1199"/>
                <a:gd name="T85" fmla="*/ T84 w 462"/>
                <a:gd name="T86" fmla="+- 0 6076 5664"/>
                <a:gd name="T87" fmla="*/ 6076 h 578"/>
                <a:gd name="T88" fmla="+- 0 1346 1199"/>
                <a:gd name="T89" fmla="*/ T88 w 462"/>
                <a:gd name="T90" fmla="+- 0 6078 5664"/>
                <a:gd name="T91" fmla="*/ 6078 h 578"/>
                <a:gd name="T92" fmla="+- 0 1308 1199"/>
                <a:gd name="T93" fmla="*/ T92 w 462"/>
                <a:gd name="T94" fmla="+- 0 6056 5664"/>
                <a:gd name="T95" fmla="*/ 6056 h 578"/>
                <a:gd name="T96" fmla="+- 0 1284 1199"/>
                <a:gd name="T97" fmla="*/ T96 w 462"/>
                <a:gd name="T98" fmla="+- 0 6010 5664"/>
                <a:gd name="T99" fmla="*/ 6010 h 578"/>
                <a:gd name="T100" fmla="+- 0 1251 1199"/>
                <a:gd name="T101" fmla="*/ T100 w 462"/>
                <a:gd name="T102" fmla="+- 0 5936 5664"/>
                <a:gd name="T103" fmla="*/ 5936 h 578"/>
                <a:gd name="T104" fmla="+- 0 1256 1199"/>
                <a:gd name="T105" fmla="*/ T104 w 462"/>
                <a:gd name="T106" fmla="+- 0 5836 5664"/>
                <a:gd name="T107" fmla="*/ 5836 h 578"/>
                <a:gd name="T108" fmla="+- 0 1320 1199"/>
                <a:gd name="T109" fmla="*/ T108 w 462"/>
                <a:gd name="T110" fmla="+- 0 5749 5664"/>
                <a:gd name="T111" fmla="*/ 5749 h 578"/>
                <a:gd name="T112" fmla="+- 0 1412 1199"/>
                <a:gd name="T113" fmla="*/ T112 w 462"/>
                <a:gd name="T114" fmla="+- 0 5713 5664"/>
                <a:gd name="T115" fmla="*/ 5713 h 578"/>
                <a:gd name="T116" fmla="+- 0 1518 1199"/>
                <a:gd name="T117" fmla="*/ T116 w 462"/>
                <a:gd name="T118" fmla="+- 0 5736 5664"/>
                <a:gd name="T119" fmla="*/ 5736 h 578"/>
                <a:gd name="T120" fmla="+- 0 1589 1199"/>
                <a:gd name="T121" fmla="*/ T120 w 462"/>
                <a:gd name="T122" fmla="+- 0 5808 5664"/>
                <a:gd name="T123" fmla="*/ 5808 h 578"/>
                <a:gd name="T124" fmla="+- 0 1612 1199"/>
                <a:gd name="T125" fmla="*/ T124 w 462"/>
                <a:gd name="T126" fmla="+- 0 5893 5664"/>
                <a:gd name="T127" fmla="*/ 5893 h 578"/>
                <a:gd name="T128" fmla="+- 0 1569 1199"/>
                <a:gd name="T129" fmla="*/ T128 w 462"/>
                <a:gd name="T130" fmla="+- 0 5713 5664"/>
                <a:gd name="T131" fmla="*/ 5713 h 578"/>
                <a:gd name="T132" fmla="+- 0 1494 1199"/>
                <a:gd name="T133" fmla="*/ T132 w 462"/>
                <a:gd name="T134" fmla="+- 0 5673 5664"/>
                <a:gd name="T135" fmla="*/ 5673 h 578"/>
                <a:gd name="T136" fmla="+- 0 1344 1199"/>
                <a:gd name="T137" fmla="*/ T136 w 462"/>
                <a:gd name="T138" fmla="+- 0 5680 5664"/>
                <a:gd name="T139" fmla="*/ 5680 h 578"/>
                <a:gd name="T140" fmla="+- 0 1227 1199"/>
                <a:gd name="T141" fmla="*/ T140 w 462"/>
                <a:gd name="T142" fmla="+- 0 5782 5664"/>
                <a:gd name="T143" fmla="*/ 5782 h 578"/>
                <a:gd name="T144" fmla="+- 0 1199 1199"/>
                <a:gd name="T145" fmla="*/ T144 w 462"/>
                <a:gd name="T146" fmla="+- 0 5931 5664"/>
                <a:gd name="T147" fmla="*/ 5931 h 578"/>
                <a:gd name="T148" fmla="+- 0 1239 1199"/>
                <a:gd name="T149" fmla="*/ T148 w 462"/>
                <a:gd name="T150" fmla="+- 0 6034 5664"/>
                <a:gd name="T151" fmla="*/ 6034 h 578"/>
                <a:gd name="T152" fmla="+- 0 1270 1199"/>
                <a:gd name="T153" fmla="*/ T152 w 462"/>
                <a:gd name="T154" fmla="+- 0 6089 5664"/>
                <a:gd name="T155" fmla="*/ 6089 h 578"/>
                <a:gd name="T156" fmla="+- 0 1291 1199"/>
                <a:gd name="T157" fmla="*/ T156 w 462"/>
                <a:gd name="T158" fmla="+- 0 6129 5664"/>
                <a:gd name="T159" fmla="*/ 6129 h 578"/>
                <a:gd name="T160" fmla="+- 0 1340 1199"/>
                <a:gd name="T161" fmla="*/ T160 w 462"/>
                <a:gd name="T162" fmla="+- 0 6132 5664"/>
                <a:gd name="T163" fmla="*/ 6132 h 578"/>
                <a:gd name="T164" fmla="+- 0 1481 1199"/>
                <a:gd name="T165" fmla="*/ T164 w 462"/>
                <a:gd name="T166" fmla="+- 0 6132 5664"/>
                <a:gd name="T167" fmla="*/ 6132 h 578"/>
                <a:gd name="T168" fmla="+- 0 1545 1199"/>
                <a:gd name="T169" fmla="*/ T168 w 462"/>
                <a:gd name="T170" fmla="+- 0 6132 5664"/>
                <a:gd name="T171" fmla="*/ 6132 h 578"/>
                <a:gd name="T172" fmla="+- 0 1558 1199"/>
                <a:gd name="T173" fmla="*/ T172 w 462"/>
                <a:gd name="T174" fmla="+- 0 6125 5664"/>
                <a:gd name="T175" fmla="*/ 6125 h 578"/>
                <a:gd name="T176" fmla="+- 0 1589 1199"/>
                <a:gd name="T177" fmla="*/ T176 w 462"/>
                <a:gd name="T178" fmla="+- 0 6077 5664"/>
                <a:gd name="T179" fmla="*/ 6077 h 578"/>
                <a:gd name="T180" fmla="+- 0 1623 1199"/>
                <a:gd name="T181" fmla="*/ T180 w 462"/>
                <a:gd name="T182" fmla="+- 0 6022 5664"/>
                <a:gd name="T183" fmla="*/ 6022 h 578"/>
                <a:gd name="T184" fmla="+- 0 1661 1199"/>
                <a:gd name="T185" fmla="*/ T184 w 462"/>
                <a:gd name="T186" fmla="+- 0 5910 5664"/>
                <a:gd name="T187" fmla="*/ 5910 h 57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Lst>
              <a:rect l="0" t="0" r="r" b="b"/>
              <a:pathLst>
                <a:path w="462" h="578">
                  <a:moveTo>
                    <a:pt x="337" y="541"/>
                  </a:moveTo>
                  <a:lnTo>
                    <a:pt x="336" y="528"/>
                  </a:lnTo>
                  <a:lnTo>
                    <a:pt x="332" y="517"/>
                  </a:lnTo>
                  <a:lnTo>
                    <a:pt x="324" y="509"/>
                  </a:lnTo>
                  <a:lnTo>
                    <a:pt x="311" y="506"/>
                  </a:lnTo>
                  <a:lnTo>
                    <a:pt x="271" y="505"/>
                  </a:lnTo>
                  <a:lnTo>
                    <a:pt x="230" y="505"/>
                  </a:lnTo>
                  <a:lnTo>
                    <a:pt x="149" y="506"/>
                  </a:lnTo>
                  <a:lnTo>
                    <a:pt x="137" y="509"/>
                  </a:lnTo>
                  <a:lnTo>
                    <a:pt x="129" y="518"/>
                  </a:lnTo>
                  <a:lnTo>
                    <a:pt x="124" y="531"/>
                  </a:lnTo>
                  <a:lnTo>
                    <a:pt x="124" y="547"/>
                  </a:lnTo>
                  <a:lnTo>
                    <a:pt x="126" y="560"/>
                  </a:lnTo>
                  <a:lnTo>
                    <a:pt x="131" y="569"/>
                  </a:lnTo>
                  <a:lnTo>
                    <a:pt x="139" y="576"/>
                  </a:lnTo>
                  <a:lnTo>
                    <a:pt x="153" y="578"/>
                  </a:lnTo>
                  <a:lnTo>
                    <a:pt x="171" y="577"/>
                  </a:lnTo>
                  <a:lnTo>
                    <a:pt x="227" y="578"/>
                  </a:lnTo>
                  <a:lnTo>
                    <a:pt x="227" y="576"/>
                  </a:lnTo>
                  <a:lnTo>
                    <a:pt x="308" y="576"/>
                  </a:lnTo>
                  <a:lnTo>
                    <a:pt x="321" y="573"/>
                  </a:lnTo>
                  <a:lnTo>
                    <a:pt x="330" y="565"/>
                  </a:lnTo>
                  <a:lnTo>
                    <a:pt x="335" y="554"/>
                  </a:lnTo>
                  <a:lnTo>
                    <a:pt x="337" y="541"/>
                  </a:lnTo>
                  <a:close/>
                  <a:moveTo>
                    <a:pt x="462" y="246"/>
                  </a:moveTo>
                  <a:lnTo>
                    <a:pt x="454" y="170"/>
                  </a:lnTo>
                  <a:lnTo>
                    <a:pt x="421" y="100"/>
                  </a:lnTo>
                  <a:lnTo>
                    <a:pt x="413" y="92"/>
                  </a:lnTo>
                  <a:lnTo>
                    <a:pt x="413" y="229"/>
                  </a:lnTo>
                  <a:lnTo>
                    <a:pt x="410" y="261"/>
                  </a:lnTo>
                  <a:lnTo>
                    <a:pt x="402" y="292"/>
                  </a:lnTo>
                  <a:lnTo>
                    <a:pt x="387" y="321"/>
                  </a:lnTo>
                  <a:lnTo>
                    <a:pt x="362" y="359"/>
                  </a:lnTo>
                  <a:lnTo>
                    <a:pt x="350" y="378"/>
                  </a:lnTo>
                  <a:lnTo>
                    <a:pt x="338" y="397"/>
                  </a:lnTo>
                  <a:lnTo>
                    <a:pt x="331" y="409"/>
                  </a:lnTo>
                  <a:lnTo>
                    <a:pt x="322" y="413"/>
                  </a:lnTo>
                  <a:lnTo>
                    <a:pt x="309" y="413"/>
                  </a:lnTo>
                  <a:lnTo>
                    <a:pt x="296" y="413"/>
                  </a:lnTo>
                  <a:lnTo>
                    <a:pt x="288" y="413"/>
                  </a:lnTo>
                  <a:lnTo>
                    <a:pt x="267" y="412"/>
                  </a:lnTo>
                  <a:lnTo>
                    <a:pt x="225" y="413"/>
                  </a:lnTo>
                  <a:lnTo>
                    <a:pt x="225" y="410"/>
                  </a:lnTo>
                  <a:lnTo>
                    <a:pt x="199" y="412"/>
                  </a:lnTo>
                  <a:lnTo>
                    <a:pt x="173" y="414"/>
                  </a:lnTo>
                  <a:lnTo>
                    <a:pt x="147" y="414"/>
                  </a:lnTo>
                  <a:lnTo>
                    <a:pt x="126" y="407"/>
                  </a:lnTo>
                  <a:lnTo>
                    <a:pt x="109" y="392"/>
                  </a:lnTo>
                  <a:lnTo>
                    <a:pt x="96" y="371"/>
                  </a:lnTo>
                  <a:lnTo>
                    <a:pt x="85" y="346"/>
                  </a:lnTo>
                  <a:lnTo>
                    <a:pt x="73" y="323"/>
                  </a:lnTo>
                  <a:lnTo>
                    <a:pt x="52" y="272"/>
                  </a:lnTo>
                  <a:lnTo>
                    <a:pt x="46" y="221"/>
                  </a:lnTo>
                  <a:lnTo>
                    <a:pt x="57" y="172"/>
                  </a:lnTo>
                  <a:lnTo>
                    <a:pt x="83" y="124"/>
                  </a:lnTo>
                  <a:lnTo>
                    <a:pt x="121" y="85"/>
                  </a:lnTo>
                  <a:lnTo>
                    <a:pt x="164" y="60"/>
                  </a:lnTo>
                  <a:lnTo>
                    <a:pt x="213" y="49"/>
                  </a:lnTo>
                  <a:lnTo>
                    <a:pt x="267" y="54"/>
                  </a:lnTo>
                  <a:lnTo>
                    <a:pt x="319" y="72"/>
                  </a:lnTo>
                  <a:lnTo>
                    <a:pt x="361" y="102"/>
                  </a:lnTo>
                  <a:lnTo>
                    <a:pt x="390" y="144"/>
                  </a:lnTo>
                  <a:lnTo>
                    <a:pt x="409" y="197"/>
                  </a:lnTo>
                  <a:lnTo>
                    <a:pt x="413" y="229"/>
                  </a:lnTo>
                  <a:lnTo>
                    <a:pt x="413" y="92"/>
                  </a:lnTo>
                  <a:lnTo>
                    <a:pt x="370" y="49"/>
                  </a:lnTo>
                  <a:lnTo>
                    <a:pt x="365" y="44"/>
                  </a:lnTo>
                  <a:lnTo>
                    <a:pt x="295" y="9"/>
                  </a:lnTo>
                  <a:lnTo>
                    <a:pt x="219" y="0"/>
                  </a:lnTo>
                  <a:lnTo>
                    <a:pt x="145" y="16"/>
                  </a:lnTo>
                  <a:lnTo>
                    <a:pt x="78" y="56"/>
                  </a:lnTo>
                  <a:lnTo>
                    <a:pt x="28" y="118"/>
                  </a:lnTo>
                  <a:lnTo>
                    <a:pt x="2" y="190"/>
                  </a:lnTo>
                  <a:lnTo>
                    <a:pt x="0" y="267"/>
                  </a:lnTo>
                  <a:lnTo>
                    <a:pt x="25" y="342"/>
                  </a:lnTo>
                  <a:lnTo>
                    <a:pt x="40" y="370"/>
                  </a:lnTo>
                  <a:lnTo>
                    <a:pt x="56" y="397"/>
                  </a:lnTo>
                  <a:lnTo>
                    <a:pt x="71" y="425"/>
                  </a:lnTo>
                  <a:lnTo>
                    <a:pt x="86" y="453"/>
                  </a:lnTo>
                  <a:lnTo>
                    <a:pt x="92" y="465"/>
                  </a:lnTo>
                  <a:lnTo>
                    <a:pt x="100" y="469"/>
                  </a:lnTo>
                  <a:lnTo>
                    <a:pt x="141" y="468"/>
                  </a:lnTo>
                  <a:lnTo>
                    <a:pt x="184" y="468"/>
                  </a:lnTo>
                  <a:lnTo>
                    <a:pt x="282" y="468"/>
                  </a:lnTo>
                  <a:lnTo>
                    <a:pt x="323" y="468"/>
                  </a:lnTo>
                  <a:lnTo>
                    <a:pt x="346" y="468"/>
                  </a:lnTo>
                  <a:lnTo>
                    <a:pt x="356" y="465"/>
                  </a:lnTo>
                  <a:lnTo>
                    <a:pt x="359" y="461"/>
                  </a:lnTo>
                  <a:lnTo>
                    <a:pt x="389" y="414"/>
                  </a:lnTo>
                  <a:lnTo>
                    <a:pt x="390" y="413"/>
                  </a:lnTo>
                  <a:lnTo>
                    <a:pt x="403" y="393"/>
                  </a:lnTo>
                  <a:lnTo>
                    <a:pt x="424" y="358"/>
                  </a:lnTo>
                  <a:lnTo>
                    <a:pt x="442" y="322"/>
                  </a:lnTo>
                  <a:lnTo>
                    <a:pt x="462" y="24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Tree>
    <p:extLst>
      <p:ext uri="{BB962C8B-B14F-4D97-AF65-F5344CB8AC3E}">
        <p14:creationId xmlns:p14="http://schemas.microsoft.com/office/powerpoint/2010/main" val="10092240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49887" y="1384527"/>
            <a:ext cx="8083874" cy="8695586"/>
          </a:xfrm>
          <a:prstGeom prst="rect">
            <a:avLst/>
          </a:prstGeom>
        </p:spPr>
        <p:txBody>
          <a:bodyPr wrap="square">
            <a:spAutoFit/>
          </a:bodyPr>
          <a:lstStyle/>
          <a:p>
            <a:pPr marL="899795" marR="314325" algn="ctr">
              <a:lnSpc>
                <a:spcPct val="102000"/>
              </a:lnSpc>
              <a:spcBef>
                <a:spcPts val="5"/>
              </a:spcBef>
              <a:spcAft>
                <a:spcPts val="0"/>
              </a:spcAft>
            </a:pP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2" indent="-285750" algn="just">
              <a:lnSpc>
                <a:spcPct val="150000"/>
              </a:lnSpc>
              <a:spcBef>
                <a:spcPts val="5"/>
              </a:spcBef>
              <a:buClr>
                <a:srgbClr val="FF681E"/>
              </a:buClr>
              <a:buSzPts val="1300"/>
              <a:buFont typeface="Wingdings" panose="05000000000000000000" pitchFamily="2" charset="2"/>
              <a:buChar char="q"/>
              <a:tabLst>
                <a:tab pos="1289050" algn="l"/>
              </a:tabLst>
            </a:pP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In general, </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remote management,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including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remote monitoring and some aspects of TPM</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 can be a temporary or a more permanent response to security and logistical challenges in the direct implementation of programmes.51 Depending on the degree of remoteness, different strategies may need to be applied</a:t>
            </a:r>
            <a:r>
              <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a:t>
            </a:r>
          </a:p>
          <a:p>
            <a:pPr marL="1185545" marR="314325" lvl="2" indent="-285750" algn="just">
              <a:lnSpc>
                <a:spcPct val="150000"/>
              </a:lnSpc>
              <a:spcBef>
                <a:spcPts val="5"/>
              </a:spcBef>
              <a:buClr>
                <a:srgbClr val="FF681E"/>
              </a:buClr>
              <a:buSzPts val="1300"/>
              <a:buFont typeface="Wingdings" panose="05000000000000000000" pitchFamily="2" charset="2"/>
              <a:buChar char="q"/>
              <a:tabLst>
                <a:tab pos="1289050" algn="l"/>
              </a:tabLst>
            </a:pPr>
            <a:r>
              <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The office managing the intervention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must identify a set of general parameters and </a:t>
            </a:r>
            <a:r>
              <a:rPr lang="en-US" sz="2000"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thresholds that define when direct implementation is no longer possible or advisable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(such as what are the risks the organization is willing to take). </a:t>
            </a:r>
            <a:endParaRPr lang="fr-FR" sz="2000" b="1" i="1" dirty="0">
              <a:solidFill>
                <a:srgbClr val="FFC000"/>
              </a:solidFill>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2" indent="-285750" algn="just">
              <a:lnSpc>
                <a:spcPct val="102000"/>
              </a:lnSpc>
              <a:spcBef>
                <a:spcPts val="5"/>
              </a:spcBef>
              <a:buClr>
                <a:srgbClr val="FF681E"/>
              </a:buClr>
              <a:buSzPts val="1300"/>
              <a:buFont typeface="Wingdings" panose="05000000000000000000" pitchFamily="2" charset="2"/>
              <a:buChar char="q"/>
              <a:tabLst>
                <a:tab pos="1289050"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indent="-285750" algn="just">
              <a:lnSpc>
                <a:spcPct val="102000"/>
              </a:lnSpc>
              <a:spcBef>
                <a:spcPts val="5"/>
              </a:spcBef>
              <a:buFont typeface="Wingdings" panose="05000000000000000000" pitchFamily="2" charset="2"/>
              <a:buChar char="q"/>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2090240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49887" y="1384527"/>
            <a:ext cx="8083874" cy="8690456"/>
          </a:xfrm>
          <a:prstGeom prst="rect">
            <a:avLst/>
          </a:prstGeom>
        </p:spPr>
        <p:txBody>
          <a:bodyPr wrap="square">
            <a:spAutoFit/>
          </a:bodyPr>
          <a:lstStyle/>
          <a:p>
            <a:pPr marL="899795" marR="314325" algn="ctr">
              <a:lnSpc>
                <a:spcPct val="102000"/>
              </a:lnSpc>
              <a:spcBef>
                <a:spcPts val="5"/>
              </a:spcBef>
              <a:spcAft>
                <a:spcPts val="0"/>
              </a:spcAft>
            </a:pP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Remote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a:t>
            </a: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800100" lvl="1" indent="-342900" algn="just">
              <a:buFont typeface="Wingdings" panose="05000000000000000000" pitchFamily="2" charset="2"/>
              <a:buChar char="Ø"/>
            </a:pP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Remote management may have significant implications for the organizational set-up, accountability, monitoring and assurance of the quality of interventions. </a:t>
            </a:r>
            <a:endPar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marL="800100" lvl="1" indent="-342900" algn="just">
              <a:buFont typeface="Wingdings" panose="05000000000000000000" pitchFamily="2" charset="2"/>
              <a:buChar char="Ø"/>
            </a:pP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When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situation calls for remote management</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the set-up and use of monitoring approaches require more attention</a:t>
            </a: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a:t>
            </a:r>
          </a:p>
          <a:p>
            <a:pPr marL="800100" lvl="1" indent="-342900" algn="just">
              <a:buFont typeface="Wingdings" panose="05000000000000000000" pitchFamily="2" charset="2"/>
              <a:buChar char="Ø"/>
            </a:pP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Due to logistical difficulties in conducting the monitoring in complex and remote environments, the need for additional training and contractual arrangements with additional reporting lines may arise. Strong remote monitoring approaches become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key to supporting and contributing to remote management.</a:t>
            </a:r>
            <a:endParaRPr lang="fr-FR"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r>
              <a:rPr lang="en-US" dirty="0"/>
              <a:t> </a:t>
            </a:r>
            <a:endParaRPr lang="fr-FR" sz="1600" dirty="0"/>
          </a:p>
          <a:p>
            <a:pPr marL="899795" marR="314325" lvl="2" algn="just">
              <a:lnSpc>
                <a:spcPct val="150000"/>
              </a:lnSpc>
              <a:spcBef>
                <a:spcPts val="5"/>
              </a:spcBef>
              <a:buClr>
                <a:srgbClr val="FF681E"/>
              </a:buClr>
              <a:buSzPts val="1300"/>
              <a:tabLst>
                <a:tab pos="1289050" algn="l"/>
              </a:tabLst>
            </a:pPr>
            <a:r>
              <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 </a:t>
            </a:r>
            <a:endParaRPr lang="fr-FR" sz="2000" b="1" i="1" dirty="0">
              <a:solidFill>
                <a:srgbClr val="FFC000"/>
              </a:solidFill>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lvl="2" indent="-285750" algn="just">
              <a:lnSpc>
                <a:spcPct val="102000"/>
              </a:lnSpc>
              <a:spcBef>
                <a:spcPts val="5"/>
              </a:spcBef>
              <a:buClr>
                <a:srgbClr val="FF681E"/>
              </a:buClr>
              <a:buSzPts val="1300"/>
              <a:buFont typeface="Wingdings" panose="05000000000000000000" pitchFamily="2" charset="2"/>
              <a:buChar char="q"/>
              <a:tabLst>
                <a:tab pos="1289050" algn="l"/>
              </a:tabLst>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4325" indent="-285750" algn="just">
              <a:lnSpc>
                <a:spcPct val="102000"/>
              </a:lnSpc>
              <a:spcBef>
                <a:spcPts val="5"/>
              </a:spcBef>
              <a:buFont typeface="Wingdings" panose="05000000000000000000" pitchFamily="2" charset="2"/>
              <a:buChar char="q"/>
            </a:pPr>
            <a:endParaRPr lang="fr-FR"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9754435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1038"/>
            <a:ext cx="8459466" cy="1599199"/>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402228"/>
            <a:ext cx="6251575" cy="830997"/>
          </a:xfrm>
          <a:prstGeom prst="rect">
            <a:avLst/>
          </a:prstGeom>
          <a:noFill/>
        </p:spPr>
        <p:txBody>
          <a:bodyPr wrap="square" rtlCol="0" anchor="t">
            <a:spAutoFit/>
          </a:bodyPr>
          <a:lstStyle/>
          <a:p>
            <a:pPr algn="ctr"/>
            <a:r>
              <a:rPr lang="fr-FR" altLang="en-US" sz="2400" b="1"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smtClean="0">
                <a:solidFill>
                  <a:srgbClr val="FF9518"/>
                </a:solidFill>
                <a:latin typeface="Tajawal Medium" panose="00000600000000000000" pitchFamily="2" charset="-78"/>
                <a:cs typeface="Tajawal Medium" panose="00000600000000000000" pitchFamily="2" charset="-78"/>
                <a:sym typeface="+mn-ea"/>
              </a:rPr>
              <a:t> Methods &amp; Results(Part2)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1242453821"/>
              </p:ext>
            </p:extLst>
          </p:nvPr>
        </p:nvGraphicFramePr>
        <p:xfrm>
          <a:off x="325117" y="1548311"/>
          <a:ext cx="8127999" cy="5493303"/>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72663">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4973618">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a:lnSpc>
                          <a:spcPct val="102000"/>
                        </a:lnSpc>
                        <a:spcBef>
                          <a:spcPts val="290"/>
                        </a:spcBef>
                        <a:spcAft>
                          <a:spcPts val="0"/>
                        </a:spcAft>
                      </a:pPr>
                      <a:r>
                        <a:rPr lang="en-US" sz="1800" b="1"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Potential</a:t>
                      </a:r>
                      <a:r>
                        <a:rPr lang="en-US" sz="1800" b="1" spc="5"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800" b="1" dirty="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deterioration in</a:t>
                      </a:r>
                      <a:r>
                        <a:rPr lang="en-US" sz="1800" b="1" spc="5" dirty="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800" b="1"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program</a:t>
                      </a:r>
                      <a:r>
                        <a:rPr lang="en-US" sz="1800" b="1" spc="145"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800" b="1" dirty="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rPr>
                        <a:t>quality</a:t>
                      </a:r>
                      <a:endParaRPr lang="fr-FR" sz="1800" b="1" dirty="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ctr">
                        <a:lnSpc>
                          <a:spcPct val="102000"/>
                        </a:lnSpc>
                        <a:spcBef>
                          <a:spcPts val="290"/>
                        </a:spcBef>
                        <a:spcAft>
                          <a:spcPts val="0"/>
                        </a:spcAft>
                      </a:pP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Ensuring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high quality in</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programming may be</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especially challenging when</a:t>
                      </a:r>
                      <a:r>
                        <a:rPr lang="en-US" sz="1600" b="1" spc="-24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projects</a:t>
                      </a:r>
                      <a:r>
                        <a:rPr lang="en-US" sz="1600" b="1" spc="1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are</a:t>
                      </a:r>
                      <a:r>
                        <a:rPr lang="en-US" sz="1600" b="1" spc="1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technically</a:t>
                      </a:r>
                      <a:r>
                        <a:rPr lang="en-US" sz="16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effectLst/>
                          <a:latin typeface="Times New Roman" panose="02020603050405020304" pitchFamily="18" charset="0"/>
                          <a:ea typeface="Trebuchet MS" panose="020B0603020202020204" pitchFamily="34" charset="0"/>
                          <a:cs typeface="Times New Roman" panose="02020603050405020304" pitchFamily="18" charset="0"/>
                        </a:rPr>
                        <a:t>complex.</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5725" algn="ctr">
                        <a:spcBef>
                          <a:spcPts val="290"/>
                        </a:spcBef>
                        <a:spcAft>
                          <a:spcPts val="0"/>
                        </a:spcAft>
                      </a:pP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a:t>
                      </a:r>
                      <a:r>
                        <a:rPr lang="en-US" sz="1600" b="1" spc="6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possible:</a:t>
                      </a:r>
                      <a:endParaRPr lang="fr-FR"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342900" marR="95885" lvl="0" indent="-342900" algn="l">
                        <a:lnSpc>
                          <a:spcPts val="1200"/>
                        </a:lnSpc>
                        <a:spcBef>
                          <a:spcPts val="5"/>
                        </a:spcBef>
                        <a:spcAft>
                          <a:spcPts val="0"/>
                        </a:spcAft>
                        <a:buSzPts val="1000"/>
                        <a:buFont typeface="Trebuchet MS" panose="020B0603020202020204" pitchFamily="34" charset="0"/>
                        <a:buChar char="•"/>
                        <a:tabLst>
                          <a:tab pos="226060" algn="l"/>
                        </a:tabLst>
                      </a:pP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Preventive measures should include a clear and</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strong</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performance</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framework,</a:t>
                      </a:r>
                      <a:r>
                        <a:rPr lang="en-US" sz="1400" b="1" spc="27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including</a:t>
                      </a:r>
                      <a:r>
                        <a:rPr lang="en-US" sz="1400" b="1" spc="270"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a</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solid</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communication</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plan</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and</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quality</a:t>
                      </a:r>
                      <a:r>
                        <a:rPr lang="en-US" sz="1400" b="1" spc="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assurance</a:t>
                      </a:r>
                      <a:r>
                        <a:rPr lang="en-US" sz="1400" b="1" spc="-265" dirty="0">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effectLst/>
                          <a:latin typeface="Times New Roman" panose="02020603050405020304" pitchFamily="18" charset="0"/>
                          <a:ea typeface="Trebuchet MS" panose="020B0603020202020204" pitchFamily="34" charset="0"/>
                          <a:cs typeface="Times New Roman" panose="02020603050405020304" pitchFamily="18" charset="0"/>
                        </a:rPr>
                        <a:t>mechanisms</a:t>
                      </a:r>
                      <a:r>
                        <a:rPr lang="en-US" sz="1400" b="1" dirty="0" smtClean="0">
                          <a:effectLst/>
                          <a:latin typeface="Times New Roman" panose="02020603050405020304" pitchFamily="18" charset="0"/>
                          <a:ea typeface="Trebuchet MS" panose="020B0603020202020204" pitchFamily="34" charset="0"/>
                          <a:cs typeface="Times New Roman" panose="02020603050405020304" pitchFamily="18" charset="0"/>
                        </a:rPr>
                        <a:t>.</a:t>
                      </a:r>
                    </a:p>
                    <a:p>
                      <a:pPr marL="342900" marR="95885" lvl="0" indent="-342900" algn="l">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Break down complexity into simple, digestible components, including easy-to-follow standard operating procedures for technically complex projects.</a:t>
                      </a:r>
                      <a:endParaRPr lang="en-US" sz="1400" b="1" dirty="0" smtClean="0">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Schedule regular and reoccurring meetings with the project/program team; train staff, including implementing partners, and refresh their understanding of the subject matter, as well as conduct cross-checks and provide ongoing supervision and technical guidance on the subject matter.</a:t>
                      </a:r>
                    </a:p>
                    <a:p>
                      <a:pPr marL="342900" marR="95885" lvl="0" indent="-342900" algn="l">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Increase monitoring visits, where possible, as this can contribute to remote supervision, technical guidance and the cross-checking of data.</a:t>
                      </a:r>
                    </a:p>
                    <a:p>
                      <a:pPr marL="342900" marR="95885" lvl="0" indent="-342900" algn="just">
                        <a:lnSpc>
                          <a:spcPts val="1200"/>
                        </a:lnSpc>
                        <a:spcBef>
                          <a:spcPts val="5"/>
                        </a:spcBef>
                        <a:spcAft>
                          <a:spcPts val="0"/>
                        </a:spcAft>
                        <a:buSzPts val="1000"/>
                        <a:buFont typeface="Trebuchet MS" panose="020B0603020202020204" pitchFamily="34" charset="0"/>
                        <a:buChar char="•"/>
                        <a:tabLst>
                          <a:tab pos="226060" algn="l"/>
                        </a:tabLst>
                      </a:pP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
        <p:nvSpPr>
          <p:cNvPr id="6" name="TextBox 5"/>
          <p:cNvSpPr txBox="1"/>
          <p:nvPr/>
        </p:nvSpPr>
        <p:spPr>
          <a:xfrm>
            <a:off x="2157096" y="1178078"/>
            <a:ext cx="6296020" cy="307777"/>
          </a:xfrm>
          <a:prstGeom prst="rect">
            <a:avLst/>
          </a:prstGeom>
          <a:noFill/>
        </p:spPr>
        <p:txBody>
          <a:bodyPr wrap="square" rtlCol="0">
            <a:spAutoFit/>
          </a:bodyPr>
          <a:lstStyle/>
          <a:p>
            <a:r>
              <a:rPr lang="en-US" sz="1400" b="1" u="sng" dirty="0">
                <a:solidFill>
                  <a:srgbClr val="FF0000"/>
                </a:solidFill>
              </a:rPr>
              <a:t>Remote monitoring: Key challenges and possible solutions</a:t>
            </a:r>
            <a:endParaRPr lang="fr-FR" sz="1400" u="sng" dirty="0">
              <a:solidFill>
                <a:srgbClr val="FF0000"/>
              </a:solidFill>
            </a:endParaRPr>
          </a:p>
        </p:txBody>
      </p:sp>
    </p:spTree>
    <p:extLst>
      <p:ext uri="{BB962C8B-B14F-4D97-AF65-F5344CB8AC3E}">
        <p14:creationId xmlns:p14="http://schemas.microsoft.com/office/powerpoint/2010/main" val="10592867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658247045"/>
              </p:ext>
            </p:extLst>
          </p:nvPr>
        </p:nvGraphicFramePr>
        <p:xfrm>
          <a:off x="325117" y="1540916"/>
          <a:ext cx="8127999" cy="4985195"/>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48844">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4636351">
                <a:tc>
                  <a:txBody>
                    <a:bodyPr/>
                    <a:lstStyle/>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gn="ctr">
                        <a:lnSpc>
                          <a:spcPct val="102000"/>
                        </a:lnSpc>
                        <a:spcBef>
                          <a:spcPts val="140"/>
                        </a:spcBef>
                        <a:spcAft>
                          <a:spcPts val="0"/>
                        </a:spcAft>
                      </a:pPr>
                      <a:endParaRPr lang="en-US" sz="1600" b="1" kern="1200" dirty="0" smtClean="0">
                        <a:solidFill>
                          <a:srgbClr val="660066"/>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290195" algn="ctr">
                        <a:lnSpc>
                          <a:spcPct val="102000"/>
                        </a:lnSpc>
                        <a:spcBef>
                          <a:spcPts val="140"/>
                        </a:spcBef>
                        <a:spcAft>
                          <a:spcPts val="0"/>
                        </a:spcAft>
                      </a:pPr>
                      <a:r>
                        <a:rPr lang="en-US" sz="1800" b="1" kern="1200" dirty="0" smtClean="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rPr>
                        <a:t>Weak </a:t>
                      </a:r>
                      <a:r>
                        <a:rPr lang="en-US" sz="1800" b="1" kern="1200"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rPr>
                        <a:t>monitoring and control mechanisms</a:t>
                      </a:r>
                      <a:endParaRPr lang="fr-FR" sz="1800" b="1" kern="1200"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6360" marR="253365">
                        <a:lnSpc>
                          <a:spcPct val="102000"/>
                        </a:lnSpc>
                        <a:spcBef>
                          <a:spcPts val="140"/>
                        </a:spcBef>
                        <a:spcAft>
                          <a:spcPts val="0"/>
                        </a:spcAft>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Rigorous </a:t>
                      </a:r>
                      <a:r>
                        <a:rPr lang="en-US"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monitoring may be neglected when a project is already facing competing priorities and deadlines or budgetary constraints. The lack of</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95885">
                        <a:lnSpc>
                          <a:spcPct val="102000"/>
                        </a:lnSpc>
                        <a:spcBef>
                          <a:spcPts val="25"/>
                        </a:spcBef>
                        <a:spcAft>
                          <a:spcPts val="0"/>
                        </a:spcAft>
                      </a:pPr>
                      <a:r>
                        <a:rPr lang="en-US"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staff capacity, standardized approaches and monitoring tools, infrequent monitoring visits, low quality of collected data and the lack of information triangulation are factors that can weaken monitoring and result in poor decision-making, potential deterioration in </a:t>
                      </a:r>
                      <a:r>
                        <a:rPr lang="en-US" sz="1600" b="1" kern="1200" dirty="0" err="1">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programme</a:t>
                      </a:r>
                      <a:r>
                        <a:rPr lang="en-US"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quality and </a:t>
                      </a: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corruption</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5725" algn="ctr" defTabSz="914400" rtl="0" eaLnBrk="1" latinLnBrk="0" hangingPunct="1">
                        <a:spcBef>
                          <a:spcPts val="290"/>
                        </a:spcBef>
                        <a:spcAft>
                          <a:spcPts val="0"/>
                        </a:spcAft>
                      </a:pPr>
                      <a:r>
                        <a:rPr lang="en-US" sz="1600" b="1" kern="120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 possible</a:t>
                      </a:r>
                      <a:r>
                        <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a:t>
                      </a:r>
                      <a:endParaRPr lang="fr-FR"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5725" algn="ctr" defTabSz="914400" rtl="0" eaLnBrk="1" latinLnBrk="0" hangingPunct="1">
                        <a:spcBef>
                          <a:spcPts val="290"/>
                        </a:spcBef>
                        <a:spcAft>
                          <a:spcPts val="0"/>
                        </a:spcAft>
                      </a:pPr>
                      <a:r>
                        <a:rPr lang="en-US" sz="105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Ensure dedicated monitoring capacity both at the </a:t>
                      </a: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program/project </a:t>
                      </a: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development and implementation levels.</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Develop an M&amp;E plan, outlining the overall strategy for monitoring, its standardized approaches, sources, timing and management processes and procedures.</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Provide standardized monitoring tools that are regularly reviewed and updated.</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Regularly conduct capacity-building of monitoring staff.</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Introduce controls in the monitoring process, where required.</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Enable </a:t>
                      </a:r>
                      <a:r>
                        <a:rPr lang="en-US"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real-time communication and information- sharing mechanisms</a:t>
                      </a: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Implement strict financial tracking systems to mitigate corruption.</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42047332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516926681"/>
              </p:ext>
            </p:extLst>
          </p:nvPr>
        </p:nvGraphicFramePr>
        <p:xfrm>
          <a:off x="352243" y="1540915"/>
          <a:ext cx="8100873" cy="5267470"/>
        </p:xfrm>
        <a:graphic>
          <a:graphicData uri="http://schemas.openxmlformats.org/drawingml/2006/table">
            <a:tbl>
              <a:tblPr firstRow="1" bandRow="1">
                <a:tableStyleId>{68D230F3-CF80-4859-8CE7-A43EE81993B5}</a:tableStyleId>
              </a:tblPr>
              <a:tblGrid>
                <a:gridCol w="2700291">
                  <a:extLst>
                    <a:ext uri="{9D8B030D-6E8A-4147-A177-3AD203B41FA5}">
                      <a16:colId xmlns:a16="http://schemas.microsoft.com/office/drawing/2014/main" val="4069781666"/>
                    </a:ext>
                  </a:extLst>
                </a:gridCol>
                <a:gridCol w="2700291">
                  <a:extLst>
                    <a:ext uri="{9D8B030D-6E8A-4147-A177-3AD203B41FA5}">
                      <a16:colId xmlns:a16="http://schemas.microsoft.com/office/drawing/2014/main" val="3061728650"/>
                    </a:ext>
                  </a:extLst>
                </a:gridCol>
                <a:gridCol w="2700291">
                  <a:extLst>
                    <a:ext uri="{9D8B030D-6E8A-4147-A177-3AD203B41FA5}">
                      <a16:colId xmlns:a16="http://schemas.microsoft.com/office/drawing/2014/main" val="862415314"/>
                    </a:ext>
                  </a:extLst>
                </a:gridCol>
              </a:tblGrid>
              <a:tr h="339795">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4927675">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ctr"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ctr"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ctr"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ctr" defTabSz="914400" rtl="0" eaLnBrk="1" latinLnBrk="0" hangingPunct="1">
                        <a:lnSpc>
                          <a:spcPct val="102000"/>
                        </a:lnSpc>
                        <a:spcBef>
                          <a:spcPts val="290"/>
                        </a:spcBef>
                        <a:spcAft>
                          <a:spcPts val="0"/>
                        </a:spcAft>
                      </a:pPr>
                      <a:endParaRPr lang="en-US" sz="16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ctr" defTabSz="914400" rtl="0" eaLnBrk="1" latinLnBrk="0" hangingPunct="1">
                        <a:lnSpc>
                          <a:spcPct val="102000"/>
                        </a:lnSpc>
                        <a:spcBef>
                          <a:spcPts val="290"/>
                        </a:spcBef>
                        <a:spcAft>
                          <a:spcPts val="0"/>
                        </a:spcAft>
                      </a:pPr>
                      <a:r>
                        <a:rPr lang="en-US" sz="1800" b="1" kern="1200" dirty="0" smtClean="0">
                          <a:solidFill>
                            <a:srgbClr val="0070C0"/>
                          </a:solidFill>
                          <a:effectLst/>
                          <a:latin typeface="Times New Roman" panose="02020603050405020304" pitchFamily="18" charset="0"/>
                          <a:ea typeface="Trebuchet MS" panose="020B0603020202020204" pitchFamily="34" charset="0"/>
                          <a:cs typeface="Times New Roman" panose="02020603050405020304" pitchFamily="18" charset="0"/>
                        </a:rPr>
                        <a:t>Insufficient and/ or inaccurate data and reporting</a:t>
                      </a: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l"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l"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gn="ctr" defTabSz="914400" rtl="0" eaLnBrk="1" latinLnBrk="0" hangingPunct="1">
                        <a:lnSpc>
                          <a:spcPct val="102000"/>
                        </a:lnSpc>
                        <a:spcBef>
                          <a:spcPts val="290"/>
                        </a:spcBef>
                        <a:spcAft>
                          <a:spcPts val="0"/>
                        </a:spcAft>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Low quality of data can affect the quality of reporting. It can be related to limited staff capacity and/ or time spent in the field due to security concerns while collecting data.</a:t>
                      </a:r>
                    </a:p>
                    <a:p>
                      <a:pPr marL="86360" marR="158115" algn="l" defTabSz="914400" rtl="0" eaLnBrk="1" latinLnBrk="0" hangingPunct="1">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342900" marR="95885" lvl="0" indent="-342900" algn="ctr"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endPar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ctr"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 possible:</a:t>
                      </a:r>
                      <a:endParaRPr lang="fr-FR"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0" marR="95885" lvl="0" indent="0" algn="ctr" defTabSz="914400" rtl="0" eaLnBrk="1" latinLnBrk="0" hangingPunct="1">
                        <a:lnSpc>
                          <a:spcPts val="1200"/>
                        </a:lnSpc>
                        <a:spcBef>
                          <a:spcPts val="5"/>
                        </a:spcBef>
                        <a:spcAft>
                          <a:spcPts val="0"/>
                        </a:spcAft>
                        <a:buSzPts val="1000"/>
                        <a:buFont typeface="Trebuchet MS" panose="020B0603020202020204" pitchFamily="34" charset="0"/>
                        <a:buNone/>
                        <a:tabLst>
                          <a:tab pos="226060" algn="l"/>
                        </a:tabLst>
                      </a:pPr>
                      <a:r>
                        <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endParaRPr lang="fr-FR"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Set up easy-to-use data collection tools.</a:t>
                      </a:r>
                      <a:endParaRPr lang="fr-FR"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Set up an effective data quality control mechanism at the end of every day of data collection, as well as during data entry and submission.</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Plan enough time for training and piloting of tools.</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Avoid complex or lengthy tools and focus on collecting only the most critical information</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Throughout the data collection process, call the field focal person daily to receive updates or troubleshoot challenges. This will ensure everything is on track and can be particularly useful when working with partners.</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Introduce data reporting systems that are accessible online or through cell phones and in which it is possible to provide real-time feedback to bridge the physical distance.</a:t>
                      </a: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21247399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3884011474"/>
              </p:ext>
            </p:extLst>
          </p:nvPr>
        </p:nvGraphicFramePr>
        <p:xfrm>
          <a:off x="325117" y="1540915"/>
          <a:ext cx="8127999" cy="5401698"/>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83679">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5018019">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a:lnSpc>
                          <a:spcPct val="102000"/>
                        </a:lnSpc>
                        <a:spcBef>
                          <a:spcPts val="290"/>
                        </a:spcBef>
                        <a:spcAft>
                          <a:spcPts val="0"/>
                        </a:spcAft>
                      </a:pPr>
                      <a:r>
                        <a:rPr lang="en-US" sz="1800" b="1" kern="1200" dirty="0" smtClean="0">
                          <a:solidFill>
                            <a:srgbClr val="FF9518"/>
                          </a:solidFill>
                          <a:effectLst/>
                          <a:latin typeface="Times New Roman" panose="02020603050405020304" pitchFamily="18" charset="0"/>
                          <a:ea typeface="Trebuchet MS" panose="020B0603020202020204" pitchFamily="34" charset="0"/>
                          <a:cs typeface="Times New Roman" panose="02020603050405020304" pitchFamily="18" charset="0"/>
                        </a:rPr>
                        <a:t>Reduced number of visits and access to implementation sites</a:t>
                      </a: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Monitoring visits to implementation sites or field offices can, at times, be challenging. This can result in poor communication, lack of information-sharing and lack of control of information, which can ultimately negatively</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affect the quality of implementation</a:t>
                      </a:r>
                      <a:r>
                        <a:rPr lang="en-US" sz="1600" b="1" dirty="0" smtClean="0">
                          <a:effectLst/>
                          <a:latin typeface="Times New Roman" panose="02020603050405020304" pitchFamily="18" charset="0"/>
                          <a:ea typeface="Trebuchet MS" panose="020B0603020202020204" pitchFamily="34" charset="0"/>
                          <a:cs typeface="Times New Roman" panose="02020603050405020304" pitchFamily="18" charset="0"/>
                        </a:rPr>
                        <a:t>.</a:t>
                      </a:r>
                      <a:endParaRPr lang="fr-FR" sz="16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342900" marR="95885" lvl="0" indent="-342900" algn="just" defTabSz="914400" rtl="0" eaLnBrk="1" fontAlgn="auto" latinLnBrk="0" hangingPunct="1">
                        <a:lnSpc>
                          <a:spcPts val="1200"/>
                        </a:lnSpc>
                        <a:spcBef>
                          <a:spcPts val="5"/>
                        </a:spcBef>
                        <a:spcAft>
                          <a:spcPts val="0"/>
                        </a:spcAft>
                        <a:buClrTx/>
                        <a:buSzPts val="1000"/>
                        <a:buFont typeface="Trebuchet MS" panose="020B0603020202020204" pitchFamily="34" charset="0"/>
                        <a:buChar char="•"/>
                        <a:tabLst>
                          <a:tab pos="226060" algn="l"/>
                        </a:tabLst>
                        <a:defRPr/>
                      </a:pPr>
                      <a:endParaRPr lang="en-US" sz="1800" kern="1200" dirty="0" smtClean="0">
                        <a:solidFill>
                          <a:schemeClr val="tx1"/>
                        </a:solidFill>
                        <a:effectLst/>
                        <a:latin typeface="+mn-lt"/>
                        <a:ea typeface="+mn-ea"/>
                        <a:cs typeface="+mn-cs"/>
                      </a:endParaRPr>
                    </a:p>
                    <a:p>
                      <a:pPr marL="342900" marR="95885" lvl="0" indent="-342900" algn="ctr" defTabSz="914400" rtl="0" eaLnBrk="1" fontAlgn="auto" latinLnBrk="0" hangingPunct="1">
                        <a:lnSpc>
                          <a:spcPts val="1200"/>
                        </a:lnSpc>
                        <a:spcBef>
                          <a:spcPts val="5"/>
                        </a:spcBef>
                        <a:spcAft>
                          <a:spcPts val="0"/>
                        </a:spcAft>
                        <a:buClrTx/>
                        <a:buSzPts val="1000"/>
                        <a:buFont typeface="Trebuchet MS" panose="020B0603020202020204" pitchFamily="34" charset="0"/>
                        <a:buChar char="•"/>
                        <a:tabLst>
                          <a:tab pos="226060" algn="l"/>
                        </a:tabLst>
                        <a:defRPr/>
                      </a:pPr>
                      <a:r>
                        <a:rPr lang="en-US" sz="14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 possible:</a:t>
                      </a:r>
                    </a:p>
                    <a:p>
                      <a:pPr marL="342900" marR="95885" lvl="0" indent="-342900" algn="ctr" defTabSz="914400" rtl="0" eaLnBrk="1" fontAlgn="auto" latinLnBrk="0" hangingPunct="1">
                        <a:lnSpc>
                          <a:spcPts val="1200"/>
                        </a:lnSpc>
                        <a:spcBef>
                          <a:spcPts val="5"/>
                        </a:spcBef>
                        <a:spcAft>
                          <a:spcPts val="0"/>
                        </a:spcAft>
                        <a:buClrTx/>
                        <a:buSzPts val="1000"/>
                        <a:buFont typeface="Trebuchet MS" panose="020B0603020202020204" pitchFamily="34" charset="0"/>
                        <a:buChar char="•"/>
                        <a:tabLst>
                          <a:tab pos="226060" algn="l"/>
                        </a:tabLst>
                        <a:defRPr/>
                      </a:pPr>
                      <a:endParaRPr lang="fr-FR" sz="14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Identify a monitoring team not affected by security limitations to conduct field visits on behalf of the implementing team (ensure prior training if it is an external team).</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endParaRPr lang="fr-FR"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Ensure consistent information flow by establishing mechanisms that provide real-time collaboration spaces, enable greater data security, seamless coordination, and improved management and control mechanisms.</a:t>
                      </a: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endPar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r>
                        <a:rPr lang="en-US" sz="1400" b="1" kern="1200" dirty="0" err="1"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Favour</a:t>
                      </a: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online monitoring mechanisms as mentioned above including also receiving photographs and GPS tracking devices for distribution of goods</a:t>
                      </a:r>
                      <a:endParaRPr lang="fr-FR"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l" defTabSz="914400" rtl="0" eaLnBrk="1" latinLnBrk="0" hangingPunct="1">
                        <a:lnSpc>
                          <a:spcPts val="1200"/>
                        </a:lnSpc>
                        <a:spcBef>
                          <a:spcPts val="5"/>
                        </a:spcBef>
                        <a:spcAft>
                          <a:spcPts val="0"/>
                        </a:spcAft>
                        <a:buSzPts val="1000"/>
                        <a:buFont typeface="Trebuchet MS" panose="020B0603020202020204" pitchFamily="34" charset="0"/>
                        <a:buChar char="•"/>
                        <a:tabLst>
                          <a:tab pos="226060" algn="l"/>
                        </a:tabLst>
                      </a:pPr>
                      <a:endParaRPr lang="fr-FR" sz="14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270399079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1472223842"/>
              </p:ext>
            </p:extLst>
          </p:nvPr>
        </p:nvGraphicFramePr>
        <p:xfrm>
          <a:off x="325117" y="1540916"/>
          <a:ext cx="8127999" cy="5437151"/>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39371">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4636351">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a:lnSpc>
                          <a:spcPct val="102000"/>
                        </a:lnSpc>
                        <a:spcBef>
                          <a:spcPts val="290"/>
                        </a:spcBef>
                        <a:spcAft>
                          <a:spcPts val="0"/>
                        </a:spcAft>
                      </a:pPr>
                      <a:endParaRPr lang="en-US" sz="1600" b="1" kern="1200" dirty="0" smtClean="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85090" algn="ctr">
                        <a:lnSpc>
                          <a:spcPct val="102000"/>
                        </a:lnSpc>
                        <a:spcBef>
                          <a:spcPts val="290"/>
                        </a:spcBef>
                        <a:spcAft>
                          <a:spcPts val="0"/>
                        </a:spcAft>
                      </a:pPr>
                      <a:endParaRPr lang="en-US" sz="1800" b="1" kern="1200" dirty="0" smtClean="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85090" algn="ctr">
                        <a:lnSpc>
                          <a:spcPct val="102000"/>
                        </a:lnSpc>
                        <a:spcBef>
                          <a:spcPts val="290"/>
                        </a:spcBef>
                        <a:spcAft>
                          <a:spcPts val="0"/>
                        </a:spcAft>
                      </a:pPr>
                      <a:endParaRPr lang="en-US" sz="1800" b="1" kern="1200" dirty="0" smtClean="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85090" algn="ctr">
                        <a:lnSpc>
                          <a:spcPct val="102000"/>
                        </a:lnSpc>
                        <a:spcBef>
                          <a:spcPts val="290"/>
                        </a:spcBef>
                        <a:spcAft>
                          <a:spcPts val="0"/>
                        </a:spcAft>
                      </a:pPr>
                      <a:endParaRPr lang="en-US" sz="1800" b="1" kern="1200" dirty="0" smtClean="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85090" algn="ctr">
                        <a:lnSpc>
                          <a:spcPct val="102000"/>
                        </a:lnSpc>
                        <a:spcBef>
                          <a:spcPts val="290"/>
                        </a:spcBef>
                        <a:spcAft>
                          <a:spcPts val="0"/>
                        </a:spcAft>
                      </a:pPr>
                      <a:r>
                        <a:rPr lang="en-US" sz="1800" b="1" kern="1200" dirty="0" smtClean="0">
                          <a:solidFill>
                            <a:srgbClr val="FF66CC"/>
                          </a:solidFill>
                          <a:effectLst/>
                          <a:latin typeface="Times New Roman" panose="02020603050405020304" pitchFamily="18" charset="0"/>
                          <a:ea typeface="Trebuchet MS" panose="020B0603020202020204" pitchFamily="34" charset="0"/>
                          <a:cs typeface="Times New Roman" panose="02020603050405020304" pitchFamily="18" charset="0"/>
                        </a:rPr>
                        <a:t>Limited staff/ partner capacity</a:t>
                      </a: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lgn="ct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The most common limitations are related to management, data analysis and reporting skills, as well as having a good understanding of concepts</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such as M&amp;E, humanitarian action and beneficiary accountability.</a:t>
                      </a: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Providing adequate technical support through remote management</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can prove to be more challenging.</a:t>
                      </a: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ctr">
                        <a:lnSpc>
                          <a:spcPct val="102000"/>
                        </a:lnSpc>
                        <a:spcBef>
                          <a:spcPts val="290"/>
                        </a:spcBef>
                        <a:spcAft>
                          <a:spcPts val="0"/>
                        </a:spcAft>
                      </a:pPr>
                      <a:endParaRPr lang="en-US" sz="1000" b="0" dirty="0" smtClean="0">
                        <a:effectLst/>
                        <a:latin typeface="Trebuchet MS" panose="020B0603020202020204" pitchFamily="34" charset="0"/>
                        <a:ea typeface="Trebuchet MS" panose="020B0603020202020204" pitchFamily="34" charset="0"/>
                        <a:cs typeface="Times New Roman" panose="02020603050405020304" pitchFamily="18" charset="0"/>
                      </a:endParaRPr>
                    </a:p>
                  </a:txBody>
                  <a:tcPr marL="0" marR="0" marT="0" marB="0"/>
                </a:tc>
                <a:tc>
                  <a:txBody>
                    <a:bodyPr/>
                    <a:lstStyle/>
                    <a:p>
                      <a:pPr marL="85725" algn="ctr" defTabSz="914400" rtl="0" eaLnBrk="1" latinLnBrk="0" hangingPunct="1">
                        <a:spcBef>
                          <a:spcPts val="290"/>
                        </a:spcBef>
                        <a:spcAft>
                          <a:spcPts val="0"/>
                        </a:spcAft>
                      </a:pP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a:t>
                      </a:r>
                      <a:r>
                        <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a:t>
                      </a:r>
                      <a:r>
                        <a:rPr lang="en-US" sz="1800" kern="1200" dirty="0" smtClean="0">
                          <a:solidFill>
                            <a:schemeClr val="tx1"/>
                          </a:solidFill>
                          <a:effectLst/>
                          <a:latin typeface="+mn-lt"/>
                          <a:ea typeface="+mn-ea"/>
                          <a:cs typeface="+mn-cs"/>
                        </a:rPr>
                        <a:t> </a:t>
                      </a:r>
                      <a:r>
                        <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 possible:</a:t>
                      </a:r>
                    </a:p>
                    <a:p>
                      <a:pPr marL="85725" algn="ctr" defTabSz="914400" rtl="0" eaLnBrk="1" latinLnBrk="0" hangingPunct="1">
                        <a:spcBef>
                          <a:spcPts val="290"/>
                        </a:spcBef>
                        <a:spcAft>
                          <a:spcPts val="0"/>
                        </a:spcAft>
                      </a:pPr>
                      <a:endParaRPr lang="fr-FR" sz="1800" kern="1200" dirty="0" smtClean="0">
                        <a:solidFill>
                          <a:schemeClr val="tx1"/>
                        </a:solidFill>
                        <a:effectLst/>
                        <a:latin typeface="+mn-lt"/>
                        <a:ea typeface="+mn-ea"/>
                        <a:cs typeface="+mn-cs"/>
                      </a:endParaRPr>
                    </a:p>
                    <a:p>
                      <a:pPr marL="285750" lvl="0" indent="-285750">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Introduce these concepts at the start of an intervention, during staff capacity-building to ensure common understanding of requirements and expectations.</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Consider developing a regular internal training schedule, invest in collaborative training events with local or international actors, promote good practice presentations and use systematized tools and templates.</a:t>
                      </a:r>
                    </a:p>
                    <a:p>
                      <a:endParaRPr lang="en-US" sz="14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342900" marR="95885" lvl="0" indent="-342900" algn="just">
                        <a:lnSpc>
                          <a:spcPts val="1200"/>
                        </a:lnSpc>
                        <a:spcBef>
                          <a:spcPts val="5"/>
                        </a:spcBef>
                        <a:spcAft>
                          <a:spcPts val="0"/>
                        </a:spcAft>
                        <a:buSzPts val="1000"/>
                        <a:buFont typeface="Trebuchet MS" panose="020B0603020202020204" pitchFamily="34" charset="0"/>
                        <a:buChar char="•"/>
                        <a:tabLst>
                          <a:tab pos="226060" algn="l"/>
                        </a:tabLst>
                      </a:pPr>
                      <a:endParaRPr lang="fr-FR" sz="14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179941039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605062017"/>
              </p:ext>
            </p:extLst>
          </p:nvPr>
        </p:nvGraphicFramePr>
        <p:xfrm>
          <a:off x="325117" y="1540916"/>
          <a:ext cx="8127999" cy="4171263"/>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284502">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3886761">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defTabSz="914400" rtl="0" eaLnBrk="1" latinLnBrk="0" hangingPunct="1">
                        <a:lnSpc>
                          <a:spcPct val="102000"/>
                        </a:lnSpc>
                        <a:spcBef>
                          <a:spcPts val="290"/>
                        </a:spcBef>
                        <a:spcAft>
                          <a:spcPts val="0"/>
                        </a:spcAft>
                      </a:pPr>
                      <a:r>
                        <a:rPr lang="en-US" sz="1800" b="1" kern="1200" dirty="0" smtClean="0">
                          <a:solidFill>
                            <a:srgbClr val="996633"/>
                          </a:solidFill>
                          <a:effectLst/>
                          <a:latin typeface="Times New Roman" panose="02020603050405020304" pitchFamily="18" charset="0"/>
                          <a:ea typeface="Trebuchet MS" panose="020B0603020202020204" pitchFamily="34" charset="0"/>
                          <a:cs typeface="Times New Roman" panose="02020603050405020304" pitchFamily="18" charset="0"/>
                        </a:rPr>
                        <a:t>Weak technical oversight of implementation</a:t>
                      </a: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ctr">
                        <a:lnSpc>
                          <a:spcPct val="102000"/>
                        </a:lnSpc>
                        <a:spcBef>
                          <a:spcPts val="290"/>
                        </a:spcBef>
                        <a:spcAft>
                          <a:spcPts val="0"/>
                        </a:spcAft>
                      </a:pPr>
                      <a:endParaRPr lang="en-US" sz="1000" b="0" dirty="0" smtClean="0">
                        <a:effectLst/>
                        <a:latin typeface="Trebuchet MS" panose="020B0603020202020204" pitchFamily="34" charset="0"/>
                        <a:ea typeface="Trebuchet MS" panose="020B0603020202020204" pitchFamily="34" charset="0"/>
                        <a:cs typeface="Times New Roman" panose="02020603050405020304" pitchFamily="18" charset="0"/>
                      </a:endParaRPr>
                    </a:p>
                    <a:p>
                      <a:pPr marL="0" algn="ctr" defTabSz="914400" rtl="0" eaLnBrk="1" latinLnBrk="0" hangingPunct="1"/>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Providing adequate technical support through remote management</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0" algn="ctr" defTabSz="914400" rtl="0" eaLnBrk="1" latinLnBrk="0" hangingPunct="1"/>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can prove to be more challenging.</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5725" algn="ctr">
                        <a:spcBef>
                          <a:spcPts val="290"/>
                        </a:spcBef>
                        <a:spcAft>
                          <a:spcPts val="0"/>
                        </a:spcAft>
                      </a:pP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a:t>
                      </a:r>
                      <a:r>
                        <a:rPr lang="en-US" sz="1600" b="1" spc="6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possible:</a:t>
                      </a:r>
                      <a:endParaRPr lang="fr-FR"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en-US" sz="10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a:spcBef>
                          <a:spcPts val="35"/>
                        </a:spcBef>
                        <a:spcAft>
                          <a:spcPts val="0"/>
                        </a:spcAft>
                      </a:pPr>
                      <a:endParaRPr lang="en-US" sz="1000" b="1"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285750" indent="-285750">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Consider identifying a technical M&amp;E expert within the team (field or country office).</a:t>
                      </a:r>
                    </a:p>
                    <a:p>
                      <a:pPr marL="285750" indent="-285750">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If not available, consider reaching out to relevant regional offices or colleagues at Headquarters to request for assistance.</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277357547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3900883644"/>
              </p:ext>
            </p:extLst>
          </p:nvPr>
        </p:nvGraphicFramePr>
        <p:xfrm>
          <a:off x="325117" y="1540915"/>
          <a:ext cx="8127999" cy="5385327"/>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67308">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5018019">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defTabSz="914400" rtl="0" eaLnBrk="1" latinLnBrk="0" hangingPunct="1">
                        <a:lnSpc>
                          <a:spcPct val="102000"/>
                        </a:lnSpc>
                        <a:spcBef>
                          <a:spcPts val="290"/>
                        </a:spcBef>
                        <a:spcAft>
                          <a:spcPts val="0"/>
                        </a:spcAft>
                      </a:pPr>
                      <a:endParaRPr lang="en-US" sz="1800" b="1" kern="1200" dirty="0" smtClean="0">
                        <a:solidFill>
                          <a:schemeClr val="accent6">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3185" marR="85090" algn="ctr" defTabSz="914400" rtl="0" eaLnBrk="1" latinLnBrk="0" hangingPunct="1">
                        <a:lnSpc>
                          <a:spcPct val="102000"/>
                        </a:lnSpc>
                        <a:spcBef>
                          <a:spcPts val="290"/>
                        </a:spcBef>
                        <a:spcAft>
                          <a:spcPts val="0"/>
                        </a:spcAft>
                      </a:pPr>
                      <a:r>
                        <a:rPr lang="en-US" sz="1800" b="1" kern="1200" dirty="0" smtClean="0">
                          <a:solidFill>
                            <a:schemeClr val="accent6">
                              <a:lumMod val="75000"/>
                            </a:schemeClr>
                          </a:solidFill>
                          <a:effectLst/>
                          <a:latin typeface="Times New Roman" panose="02020603050405020304" pitchFamily="18" charset="0"/>
                          <a:ea typeface="Trebuchet MS" panose="020B0603020202020204" pitchFamily="34" charset="0"/>
                          <a:cs typeface="Times New Roman" panose="02020603050405020304" pitchFamily="18" charset="0"/>
                        </a:rPr>
                        <a:t>Potential weak communication between the main country office or delocalized main office and sub- offices in the field</a:t>
                      </a:r>
                    </a:p>
                  </a:txBody>
                  <a:tcPr marL="0" marR="0" marT="0" marB="0"/>
                </a:tc>
                <a:tc>
                  <a:txBody>
                    <a:bodyPr/>
                    <a:lstStyle/>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6360" marR="158115" algn="ctr">
                        <a:lnSpc>
                          <a:spcPct val="102000"/>
                        </a:lnSpc>
                        <a:spcBef>
                          <a:spcPts val="290"/>
                        </a:spcBef>
                        <a:spcAft>
                          <a:spcPts val="0"/>
                        </a:spcAft>
                      </a:pPr>
                      <a:endParaRPr lang="en-US" sz="1800" kern="1200" dirty="0" smtClean="0">
                        <a:solidFill>
                          <a:schemeClr val="tx1"/>
                        </a:solidFill>
                        <a:effectLst/>
                        <a:latin typeface="+mn-lt"/>
                        <a:ea typeface="+mn-ea"/>
                        <a:cs typeface="+mn-cs"/>
                      </a:endParaRPr>
                    </a:p>
                    <a:p>
                      <a:pPr marL="0" marR="158115" algn="ctr" defTabSz="914400" rtl="0" eaLnBrk="1" latinLnBrk="0" hangingPunct="1">
                        <a:lnSpc>
                          <a:spcPct val="102000"/>
                        </a:lnSpc>
                        <a:spcBef>
                          <a:spcPts val="290"/>
                        </a:spcBef>
                        <a:spcAft>
                          <a:spcPts val="0"/>
                        </a:spcAft>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Communication may suffer in remote management contexts.</a:t>
                      </a:r>
                    </a:p>
                  </a:txBody>
                  <a:tcPr marL="0" marR="0" marT="0" marB="0"/>
                </a:tc>
                <a:tc>
                  <a:txBody>
                    <a:bodyPr/>
                    <a:lstStyle/>
                    <a:p>
                      <a:pPr marL="85725" algn="ctr">
                        <a:spcBef>
                          <a:spcPts val="290"/>
                        </a:spcBef>
                        <a:spcAft>
                          <a:spcPts val="0"/>
                        </a:spcAft>
                      </a:pP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a:t>
                      </a:r>
                      <a:r>
                        <a:rPr lang="en-US" sz="1600" b="1" spc="6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possible:</a:t>
                      </a:r>
                      <a:endParaRPr lang="fr-FR" sz="1600" b="1"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r>
                        <a:rPr lang="en-US" sz="1000" b="1" dirty="0">
                          <a:effectLst/>
                          <a:latin typeface="Trebuchet MS" panose="020B0603020202020204" pitchFamily="34" charset="0"/>
                          <a:ea typeface="Trebuchet MS" panose="020B0603020202020204" pitchFamily="34" charset="0"/>
                          <a:cs typeface="Trebuchet MS" panose="020B0603020202020204" pitchFamily="34" charset="0"/>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285750" lvl="0" indent="-285750" algn="l" defTabSz="914400" rtl="0" eaLnBrk="1" latinLnBrk="0" hangingPunct="1">
                        <a:spcBef>
                          <a:spcPts val="35"/>
                        </a:spcBef>
                        <a:spcAft>
                          <a:spcPts val="0"/>
                        </a:spcAft>
                        <a:buFont typeface="Arial" panose="020B0604020202020204" pitchFamily="34" charset="0"/>
                        <a:buChar char="•"/>
                      </a:pPr>
                      <a:r>
                        <a:rPr lang="en-US" sz="1800" b="1" kern="1200" dirty="0" smtClean="0">
                          <a:solidFill>
                            <a:schemeClr val="tx1"/>
                          </a:solidFill>
                          <a:effectLst/>
                          <a:latin typeface="+mn-lt"/>
                          <a:ea typeface="+mn-ea"/>
                          <a:cs typeface="+mn-cs"/>
                        </a:rPr>
                        <a:t>Br</a:t>
                      </a: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ing staff from head and field offices or partners together for regular meetings, either in person or for time-effective virtual communication to address the weak connections.</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l" defTabSz="914400" rtl="0" eaLnBrk="1" latinLnBrk="0" hangingPunct="1">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Use reporting templates and real-time document- sharing through online platforms, as it can support improving communication, increase accountability, follow-up and information-sharing.</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indent="-285750" algn="l" defTabSz="914400" rtl="0" eaLnBrk="1" latinLnBrk="0" hangingPunct="1">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Introduce communication protocols</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510794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4" name="Table 13"/>
          <p:cNvGraphicFramePr>
            <a:graphicFrameLocks noGrp="1"/>
          </p:cNvGraphicFramePr>
          <p:nvPr>
            <p:extLst>
              <p:ext uri="{D42A27DB-BD31-4B8C-83A1-F6EECF244321}">
                <p14:modId xmlns:p14="http://schemas.microsoft.com/office/powerpoint/2010/main" val="2565608591"/>
              </p:ext>
            </p:extLst>
          </p:nvPr>
        </p:nvGraphicFramePr>
        <p:xfrm>
          <a:off x="325117" y="1540915"/>
          <a:ext cx="8127999" cy="5180489"/>
        </p:xfrm>
        <a:graphic>
          <a:graphicData uri="http://schemas.openxmlformats.org/drawingml/2006/table">
            <a:tbl>
              <a:tblPr firstRow="1" bandRow="1">
                <a:tableStyleId>{68D230F3-CF80-4859-8CE7-A43EE81993B5}</a:tableStyleId>
              </a:tblPr>
              <a:tblGrid>
                <a:gridCol w="2709333">
                  <a:extLst>
                    <a:ext uri="{9D8B030D-6E8A-4147-A177-3AD203B41FA5}">
                      <a16:colId xmlns:a16="http://schemas.microsoft.com/office/drawing/2014/main" val="4069781666"/>
                    </a:ext>
                  </a:extLst>
                </a:gridCol>
                <a:gridCol w="2709333">
                  <a:extLst>
                    <a:ext uri="{9D8B030D-6E8A-4147-A177-3AD203B41FA5}">
                      <a16:colId xmlns:a16="http://schemas.microsoft.com/office/drawing/2014/main" val="3061728650"/>
                    </a:ext>
                  </a:extLst>
                </a:gridCol>
                <a:gridCol w="2709333">
                  <a:extLst>
                    <a:ext uri="{9D8B030D-6E8A-4147-A177-3AD203B41FA5}">
                      <a16:colId xmlns:a16="http://schemas.microsoft.com/office/drawing/2014/main" val="862415314"/>
                    </a:ext>
                  </a:extLst>
                </a:gridCol>
              </a:tblGrid>
              <a:tr h="310012">
                <a:tc>
                  <a:txBody>
                    <a:bodyPr/>
                    <a:lstStyle/>
                    <a:p>
                      <a:pPr marL="30035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Challenge</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47053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Explanation</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918845" algn="ctr">
                        <a:spcBef>
                          <a:spcPts val="325"/>
                        </a:spcBef>
                        <a:spcAft>
                          <a:spcPts val="0"/>
                        </a:spcAft>
                      </a:pP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Suggested</a:t>
                      </a:r>
                      <a:r>
                        <a:rPr lang="en-US" sz="1400" b="1" spc="-2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1400" b="1"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solutions</a:t>
                      </a:r>
                      <a:endParaRPr lang="fr-FR" sz="14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268207976"/>
                  </a:ext>
                </a:extLst>
              </a:tr>
              <a:tr h="4870477">
                <a:tc>
                  <a:txBody>
                    <a:bodyPr/>
                    <a:lstStyle/>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p>
                      <a:pPr marL="83185" marR="85090" algn="ctr" defTabSz="914400" rtl="0" eaLnBrk="1" latinLnBrk="0" hangingPunct="1">
                        <a:lnSpc>
                          <a:spcPct val="102000"/>
                        </a:lnSpc>
                        <a:spcBef>
                          <a:spcPts val="290"/>
                        </a:spcBef>
                        <a:spcAft>
                          <a:spcPts val="0"/>
                        </a:spcAft>
                      </a:pPr>
                      <a:r>
                        <a:rPr lang="en-US" sz="1800" b="1" kern="1200" dirty="0" smtClean="0">
                          <a:solidFill>
                            <a:srgbClr val="000099"/>
                          </a:solidFill>
                          <a:effectLst/>
                          <a:latin typeface="Times New Roman" panose="02020603050405020304" pitchFamily="18" charset="0"/>
                          <a:ea typeface="Trebuchet MS" panose="020B0603020202020204" pitchFamily="34" charset="0"/>
                          <a:cs typeface="Times New Roman" panose="02020603050405020304" pitchFamily="18" charset="0"/>
                        </a:rPr>
                        <a:t>Increased risk of fraud and corruption</a:t>
                      </a:r>
                    </a:p>
                    <a:p>
                      <a:pPr marL="83185" marR="85090">
                        <a:lnSpc>
                          <a:spcPct val="102000"/>
                        </a:lnSpc>
                        <a:spcBef>
                          <a:spcPts val="290"/>
                        </a:spcBef>
                        <a:spcAft>
                          <a:spcPts val="0"/>
                        </a:spcAft>
                      </a:pPr>
                      <a:endParaRPr lang="en-US" sz="1000" dirty="0" smtClean="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86360" marR="158115">
                        <a:lnSpc>
                          <a:spcPct val="102000"/>
                        </a:lnSpc>
                        <a:spcBef>
                          <a:spcPts val="290"/>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The risks of fraud and corruption are</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present throughout the implementation of an intervention and may arise in remote management settings, where monitoring is more difficult. Fraud</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or corruption can occur at various levels: at the organizational level with</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own staff, at the beneficiary level or at an implementing partner level. Certain socioeconomic and</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lgn="ct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political factors can lead to increased likelihood of fraud and corruption.</a:t>
                      </a:r>
                    </a:p>
                  </a:txBody>
                  <a:tcPr marL="0" marR="0" marT="0" marB="0"/>
                </a:tc>
                <a:tc>
                  <a:txBody>
                    <a:bodyPr/>
                    <a:lstStyle/>
                    <a:p>
                      <a:pPr marL="85725" algn="ctr">
                        <a:spcBef>
                          <a:spcPts val="290"/>
                        </a:spcBef>
                        <a:spcAft>
                          <a:spcPts val="0"/>
                        </a:spcAft>
                      </a:pPr>
                      <a:endPar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85725" algn="ctr">
                        <a:spcBef>
                          <a:spcPts val="290"/>
                        </a:spcBef>
                        <a:spcAft>
                          <a:spcPts val="0"/>
                        </a:spcAft>
                      </a:pPr>
                      <a:r>
                        <a:rPr lang="en-US" sz="1600" b="1" kern="1200" dirty="0" smtClean="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Where/if </a:t>
                      </a:r>
                      <a:r>
                        <a:rPr lang="en-US" sz="1600" b="1" kern="120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rPr>
                        <a:t>possible:</a:t>
                      </a:r>
                      <a:endParaRPr lang="fr-FR" sz="1600" b="1" kern="1200" dirty="0">
                        <a:solidFill>
                          <a:srgbClr val="C00000"/>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r>
                        <a:rPr lang="en-US"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 </a:t>
                      </a: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endPar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a:spcBef>
                          <a:spcPts val="35"/>
                        </a:spcBef>
                        <a:spcAft>
                          <a:spcPts val="0"/>
                        </a:spcAft>
                      </a:pP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l" defTabSz="914400" rtl="0" eaLnBrk="1" latinLnBrk="0" hangingPunct="1">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Take relevant contextual factors into consideration when setting up rigorous control, monitoring and supervisory systems.</a:t>
                      </a:r>
                      <a:endParaRPr lang="fr-FR"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p>
                      <a:pPr marL="285750" lvl="0" indent="-285750" algn="l" defTabSz="914400" rtl="0" eaLnBrk="1" latinLnBrk="0" hangingPunct="1">
                        <a:spcBef>
                          <a:spcPts val="35"/>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rPr>
                        <a:t>Incorporate sufficient checks and control mechanisms tailored to the intervention’s individual procedures and processes.</a:t>
                      </a:r>
                      <a:endParaRPr lang="fr-FR" sz="1600" b="1" kern="1200" dirty="0">
                        <a:solidFill>
                          <a:schemeClr val="tx1"/>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3897862017"/>
                  </a:ext>
                </a:extLst>
              </a:tr>
            </a:tbl>
          </a:graphicData>
        </a:graphic>
      </p:graphicFrame>
    </p:spTree>
    <p:extLst>
      <p:ext uri="{BB962C8B-B14F-4D97-AF65-F5344CB8AC3E}">
        <p14:creationId xmlns:p14="http://schemas.microsoft.com/office/powerpoint/2010/main" val="13490310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32229" y="533330"/>
            <a:ext cx="309013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49887" y="1384527"/>
            <a:ext cx="8083874" cy="5377241"/>
          </a:xfrm>
          <a:prstGeom prst="rect">
            <a:avLst/>
          </a:prstGeom>
        </p:spPr>
        <p:txBody>
          <a:bodyPr wrap="square">
            <a:spAutoFit/>
          </a:bodyPr>
          <a:lstStyle/>
          <a:p>
            <a:pPr marL="899795" marR="314325" algn="ctr">
              <a:lnSpc>
                <a:spcPct val="102000"/>
              </a:lnSpc>
              <a:spcBef>
                <a:spcPts val="5"/>
              </a:spcBef>
              <a:spcAft>
                <a:spcPts val="0"/>
              </a:spcAft>
            </a:pP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Remote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systems</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742950" lvl="1"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Insofar as it is possible, remote monitoring systems should allow </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for real-time feedback. </a:t>
            </a:r>
            <a:endParaRPr lang="en-US" sz="2000" b="1" dirty="0" smtClean="0">
              <a:solidFill>
                <a:srgbClr val="00B0F0"/>
              </a:solidFill>
              <a:latin typeface="Times New Roman" panose="02020603050405020304" pitchFamily="18" charset="0"/>
              <a:ea typeface="Trebuchet MS" panose="020B0603020202020204" pitchFamily="34" charset="0"/>
              <a:cs typeface="Times New Roman" panose="02020603050405020304" pitchFamily="18" charset="0"/>
            </a:endParaRPr>
          </a:p>
          <a:p>
            <a:pPr marL="742950" lvl="1"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Such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systems have multiple benefits: </a:t>
            </a:r>
            <a:r>
              <a:rPr lang="en-US" sz="2000" b="1" i="1" u="sng" dirty="0">
                <a:latin typeface="Times New Roman" panose="02020603050405020304" pitchFamily="18" charset="0"/>
                <a:ea typeface="Trebuchet MS" panose="020B0603020202020204" pitchFamily="34" charset="0"/>
                <a:cs typeface="Times New Roman" panose="02020603050405020304" pitchFamily="18" charset="0"/>
              </a:rPr>
              <a:t>they can enable a real-time and/or close to real-time two-way communication in remote environments; thereby serving not only as a management tool, but also as a check and quality assurance mechanism</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42950" lvl="1" indent="-285750" algn="just" eaLnBrk="0" fontAlgn="base" hangingPunct="0">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By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receiving near to real-time information/data,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staff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able to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identify and respond to challenges through corrective efforts much faster.</a:t>
            </a:r>
            <a:endParaRPr lang="fr-FR"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lvl="1" algn="just"/>
            <a:endParaRPr lang="fr-FR" sz="28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r>
              <a:rPr lang="en-US" dirty="0"/>
              <a:t> </a:t>
            </a:r>
            <a:endParaRPr lang="fr-FR" sz="1600" dirty="0"/>
          </a:p>
          <a:p>
            <a:pPr marL="899795" marR="314325" lvl="2" algn="just">
              <a:lnSpc>
                <a:spcPct val="150000"/>
              </a:lnSpc>
              <a:spcBef>
                <a:spcPts val="5"/>
              </a:spcBef>
              <a:buClr>
                <a:srgbClr val="FF681E"/>
              </a:buClr>
              <a:buSzPts val="1300"/>
              <a:tabLst>
                <a:tab pos="1289050" algn="l"/>
              </a:tabLst>
            </a:pPr>
            <a:endParaRPr lang="en-US"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4325" algn="ctr">
              <a:lnSpc>
                <a:spcPct val="102000"/>
              </a:lnSpc>
              <a:spcBef>
                <a:spcPts val="5"/>
              </a:spcBef>
              <a:spcAft>
                <a:spcPts val="0"/>
              </a:spcAft>
            </a:pPr>
            <a:endParaRPr lang="fr-FR"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82985907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73887" y="533330"/>
            <a:ext cx="2948479"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13" name="Rectangle 12"/>
          <p:cNvSpPr/>
          <p:nvPr/>
        </p:nvSpPr>
        <p:spPr>
          <a:xfrm>
            <a:off x="174957" y="1326952"/>
            <a:ext cx="8582342" cy="7043595"/>
          </a:xfrm>
          <a:prstGeom prst="rect">
            <a:avLst/>
          </a:prstGeom>
        </p:spPr>
        <p:txBody>
          <a:bodyPr wrap="square">
            <a:spAutoFit/>
          </a:bodyPr>
          <a:lstStyle/>
          <a:p>
            <a:pPr marL="0" lvl="1" algn="ctr">
              <a:spcBef>
                <a:spcPts val="520"/>
              </a:spcBef>
              <a:buClr>
                <a:srgbClr val="FF681E"/>
              </a:buClr>
              <a:buSzPts val="1600"/>
              <a:tabLst>
                <a:tab pos="1238250" algn="l"/>
              </a:tabLst>
            </a:pPr>
            <a:r>
              <a:rPr lang="en-US" sz="2400" b="1" dirty="0" smtClean="0">
                <a:solidFill>
                  <a:srgbClr val="0070C0"/>
                </a:solidFill>
                <a:latin typeface="Times New Roman" panose="02020603050405020304" pitchFamily="18" charset="0"/>
                <a:cs typeface="Times New Roman" panose="02020603050405020304" pitchFamily="18" charset="0"/>
              </a:rPr>
              <a:t>3.</a:t>
            </a:r>
            <a:r>
              <a:rPr lang="en-US" dirty="0"/>
              <a:t> </a:t>
            </a:r>
            <a:r>
              <a:rPr lang="en-US" sz="2400" b="1" dirty="0">
                <a:solidFill>
                  <a:srgbClr val="0070C0"/>
                </a:solidFill>
                <a:latin typeface="Times New Roman" panose="02020603050405020304" pitchFamily="18" charset="0"/>
                <a:cs typeface="Times New Roman" panose="02020603050405020304" pitchFamily="18" charset="0"/>
              </a:rPr>
              <a:t>Third-party monitoring </a:t>
            </a: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endParaRPr lang="en-US" sz="16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TPM is the system of contracting third parties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to conduct the monitoring, and/or cover monitoring functions, such as collecting (and at times verifying) data, on behalf of the implementing instance or donor. </a:t>
            </a:r>
            <a:endPar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endParaRPr>
          </a:p>
          <a:p>
            <a:pPr marR="313690" lvl="1" algn="just" eaLnBrk="0" fontAlgn="base" hangingPunct="0">
              <a:lnSpc>
                <a:spcPct val="102000"/>
              </a:lnSpc>
              <a:spcBef>
                <a:spcPct val="0"/>
              </a:spcBef>
              <a:spcAft>
                <a:spcPct val="0"/>
              </a:spcAft>
              <a:buSzPct val="100000"/>
              <a:tabLst>
                <a:tab pos="1366838" algn="l"/>
              </a:tabLst>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It is important when engaging in a TPM scenario to ensure that the parties involved have </a:t>
            </a:r>
            <a:r>
              <a:rPr lang="en-US" sz="2000" b="1" dirty="0">
                <a:solidFill>
                  <a:srgbClr val="92D050"/>
                </a:solidFill>
                <a:latin typeface="Times New Roman" panose="02020603050405020304" pitchFamily="18" charset="0"/>
                <a:ea typeface="Trebuchet MS" panose="020B0603020202020204" pitchFamily="34" charset="0"/>
                <a:cs typeface="Times New Roman" panose="02020603050405020304" pitchFamily="18" charset="0"/>
              </a:rPr>
              <a:t>clear and realistic expectations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742950" marR="313690" lvl="1"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Contractual agreements define the parameters and conditions for any TPM scenario, including the obligations and requirements of the different entities involved.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742950" marR="313690" lvl="1"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When </a:t>
            </a:r>
            <a:r>
              <a:rPr lang="en-US" sz="2000"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rPr>
              <a:t>entering into an agreement with a third party for the purpose of monitoring, in any of the three TPM scenarios outlined above, several key considerations should be kept in mind:</a:t>
            </a:r>
            <a:endParaRPr lang="fr-FR" sz="2000" b="1" dirty="0">
              <a:solidFill>
                <a:srgbClr val="FF66CC"/>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endParaRPr lang="en-US" sz="1600" b="1" dirty="0">
              <a:latin typeface="Times New Roman" panose="02020603050405020304" pitchFamily="18" charset="0"/>
              <a:ea typeface="Trebuchet MS" panose="020B0603020202020204" pitchFamily="34" charset="0"/>
              <a:cs typeface="Times New Roman" panose="02020603050405020304" pitchFamily="18" charset="0"/>
            </a:endParaRPr>
          </a:p>
          <a:p>
            <a:pPr marL="2114550" marR="313690" lvl="4" indent="-285750" eaLnBrk="0" fontAlgn="base" hangingPunct="0">
              <a:lnSpc>
                <a:spcPct val="102000"/>
              </a:lnSpc>
              <a:spcBef>
                <a:spcPct val="0"/>
              </a:spcBef>
              <a:spcAft>
                <a:spcPct val="0"/>
              </a:spcAft>
              <a:buSzPct val="100000"/>
              <a:buFont typeface="Arial" panose="020B0604020202020204" pitchFamily="34" charset="0"/>
              <a:buChar char="•"/>
              <a:tabLst>
                <a:tab pos="1366838" algn="l"/>
              </a:tabLst>
            </a:pPr>
            <a:endParaRPr lang="en-US" sz="1600"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smtClean="0">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en-US" sz="1100" dirty="0">
              <a:effectLst/>
              <a:latin typeface="Trebuchet MS" panose="020B0603020202020204" pitchFamily="34" charset="0"/>
              <a:ea typeface="Trebuchet MS" panose="020B0603020202020204" pitchFamily="34" charset="0"/>
              <a:cs typeface="Trebuchet MS" panose="020B0603020202020204" pitchFamily="34" charset="0"/>
            </a:endParaRPr>
          </a:p>
          <a:p>
            <a:pPr marL="899795" marR="313690" algn="just">
              <a:lnSpc>
                <a:spcPct val="102000"/>
              </a:lnSpc>
              <a:spcBef>
                <a:spcPts val="640"/>
              </a:spcBef>
              <a:spcAft>
                <a:spcPts val="0"/>
              </a:spcAft>
            </a:pP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4131044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108036" y="-110201"/>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19" name="Rectangle 9"/>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379103" tIns="65067" rIns="91440" bIns="0" numCol="1" anchor="ctr" anchorCtr="0" compatLnSpc="1">
            <a:prstTxWarp prst="textNoShape">
              <a:avLst/>
            </a:prstTxWarp>
            <a:spAutoFit/>
          </a:bodyPr>
          <a:lstStyle/>
          <a:p>
            <a:endParaRPr lang="fr-FR"/>
          </a:p>
        </p:txBody>
      </p:sp>
      <p:grpSp>
        <p:nvGrpSpPr>
          <p:cNvPr id="21" name="Group 6"/>
          <p:cNvGrpSpPr>
            <a:grpSpLocks/>
          </p:cNvGrpSpPr>
          <p:nvPr/>
        </p:nvGrpSpPr>
        <p:grpSpPr bwMode="auto">
          <a:xfrm>
            <a:off x="174438" y="1408714"/>
            <a:ext cx="530225" cy="530225"/>
            <a:chOff x="982" y="-2377"/>
            <a:chExt cx="834" cy="834"/>
          </a:xfrm>
        </p:grpSpPr>
        <p:sp>
          <p:nvSpPr>
            <p:cNvPr id="22" name="Freeform 8"/>
            <p:cNvSpPr>
              <a:spLocks/>
            </p:cNvSpPr>
            <p:nvPr/>
          </p:nvSpPr>
          <p:spPr bwMode="auto">
            <a:xfrm>
              <a:off x="982" y="-2378"/>
              <a:ext cx="834" cy="834"/>
            </a:xfrm>
            <a:custGeom>
              <a:avLst/>
              <a:gdLst>
                <a:gd name="T0" fmla="+- 0 1399 982"/>
                <a:gd name="T1" fmla="*/ T0 w 834"/>
                <a:gd name="T2" fmla="+- 0 -2377 -2377"/>
                <a:gd name="T3" fmla="*/ -2377 h 834"/>
                <a:gd name="T4" fmla="+- 0 1324 982"/>
                <a:gd name="T5" fmla="*/ T4 w 834"/>
                <a:gd name="T6" fmla="+- 0 -2371 -2377"/>
                <a:gd name="T7" fmla="*/ -2371 h 834"/>
                <a:gd name="T8" fmla="+- 0 1254 982"/>
                <a:gd name="T9" fmla="*/ T8 w 834"/>
                <a:gd name="T10" fmla="+- 0 -2351 -2377"/>
                <a:gd name="T11" fmla="*/ -2351 h 834"/>
                <a:gd name="T12" fmla="+- 0 1189 982"/>
                <a:gd name="T13" fmla="*/ T12 w 834"/>
                <a:gd name="T14" fmla="+- 0 -2320 -2377"/>
                <a:gd name="T15" fmla="*/ -2320 h 834"/>
                <a:gd name="T16" fmla="+- 0 1130 982"/>
                <a:gd name="T17" fmla="*/ T16 w 834"/>
                <a:gd name="T18" fmla="+- 0 -2279 -2377"/>
                <a:gd name="T19" fmla="*/ -2279 h 834"/>
                <a:gd name="T20" fmla="+- 0 1080 982"/>
                <a:gd name="T21" fmla="*/ T20 w 834"/>
                <a:gd name="T22" fmla="+- 0 -2229 -2377"/>
                <a:gd name="T23" fmla="*/ -2229 h 834"/>
                <a:gd name="T24" fmla="+- 0 1039 982"/>
                <a:gd name="T25" fmla="*/ T24 w 834"/>
                <a:gd name="T26" fmla="+- 0 -2171 -2377"/>
                <a:gd name="T27" fmla="*/ -2171 h 834"/>
                <a:gd name="T28" fmla="+- 0 1008 982"/>
                <a:gd name="T29" fmla="*/ T28 w 834"/>
                <a:gd name="T30" fmla="+- 0 -2106 -2377"/>
                <a:gd name="T31" fmla="*/ -2106 h 834"/>
                <a:gd name="T32" fmla="+- 0 989 982"/>
                <a:gd name="T33" fmla="*/ T32 w 834"/>
                <a:gd name="T34" fmla="+- 0 -2035 -2377"/>
                <a:gd name="T35" fmla="*/ -2035 h 834"/>
                <a:gd name="T36" fmla="+- 0 982 982"/>
                <a:gd name="T37" fmla="*/ T36 w 834"/>
                <a:gd name="T38" fmla="+- 0 -1960 -2377"/>
                <a:gd name="T39" fmla="*/ -1960 h 834"/>
                <a:gd name="T40" fmla="+- 0 989 982"/>
                <a:gd name="T41" fmla="*/ T40 w 834"/>
                <a:gd name="T42" fmla="+- 0 -1885 -2377"/>
                <a:gd name="T43" fmla="*/ -1885 h 834"/>
                <a:gd name="T44" fmla="+- 0 1008 982"/>
                <a:gd name="T45" fmla="*/ T44 w 834"/>
                <a:gd name="T46" fmla="+- 0 -1815 -2377"/>
                <a:gd name="T47" fmla="*/ -1815 h 834"/>
                <a:gd name="T48" fmla="+- 0 1039 982"/>
                <a:gd name="T49" fmla="*/ T48 w 834"/>
                <a:gd name="T50" fmla="+- 0 -1750 -2377"/>
                <a:gd name="T51" fmla="*/ -1750 h 834"/>
                <a:gd name="T52" fmla="+- 0 1080 982"/>
                <a:gd name="T53" fmla="*/ T52 w 834"/>
                <a:gd name="T54" fmla="+- 0 -1692 -2377"/>
                <a:gd name="T55" fmla="*/ -1692 h 834"/>
                <a:gd name="T56" fmla="+- 0 1130 982"/>
                <a:gd name="T57" fmla="*/ T56 w 834"/>
                <a:gd name="T58" fmla="+- 0 -1642 -2377"/>
                <a:gd name="T59" fmla="*/ -1642 h 834"/>
                <a:gd name="T60" fmla="+- 0 1189 982"/>
                <a:gd name="T61" fmla="*/ T60 w 834"/>
                <a:gd name="T62" fmla="+- 0 -1600 -2377"/>
                <a:gd name="T63" fmla="*/ -1600 h 834"/>
                <a:gd name="T64" fmla="+- 0 1254 982"/>
                <a:gd name="T65" fmla="*/ T64 w 834"/>
                <a:gd name="T66" fmla="+- 0 -1570 -2377"/>
                <a:gd name="T67" fmla="*/ -1570 h 834"/>
                <a:gd name="T68" fmla="+- 0 1324 982"/>
                <a:gd name="T69" fmla="*/ T68 w 834"/>
                <a:gd name="T70" fmla="+- 0 -1550 -2377"/>
                <a:gd name="T71" fmla="*/ -1550 h 834"/>
                <a:gd name="T72" fmla="+- 0 1399 982"/>
                <a:gd name="T73" fmla="*/ T72 w 834"/>
                <a:gd name="T74" fmla="+- 0 -1543 -2377"/>
                <a:gd name="T75" fmla="*/ -1543 h 834"/>
                <a:gd name="T76" fmla="+- 0 1474 982"/>
                <a:gd name="T77" fmla="*/ T76 w 834"/>
                <a:gd name="T78" fmla="+- 0 -1550 -2377"/>
                <a:gd name="T79" fmla="*/ -1550 h 834"/>
                <a:gd name="T80" fmla="+- 0 1545 982"/>
                <a:gd name="T81" fmla="*/ T80 w 834"/>
                <a:gd name="T82" fmla="+- 0 -1570 -2377"/>
                <a:gd name="T83" fmla="*/ -1570 h 834"/>
                <a:gd name="T84" fmla="+- 0 1610 982"/>
                <a:gd name="T85" fmla="*/ T84 w 834"/>
                <a:gd name="T86" fmla="+- 0 -1600 -2377"/>
                <a:gd name="T87" fmla="*/ -1600 h 834"/>
                <a:gd name="T88" fmla="+- 0 1668 982"/>
                <a:gd name="T89" fmla="*/ T88 w 834"/>
                <a:gd name="T90" fmla="+- 0 -1642 -2377"/>
                <a:gd name="T91" fmla="*/ -1642 h 834"/>
                <a:gd name="T92" fmla="+- 0 1718 982"/>
                <a:gd name="T93" fmla="*/ T92 w 834"/>
                <a:gd name="T94" fmla="+- 0 -1692 -2377"/>
                <a:gd name="T95" fmla="*/ -1692 h 834"/>
                <a:gd name="T96" fmla="+- 0 1759 982"/>
                <a:gd name="T97" fmla="*/ T96 w 834"/>
                <a:gd name="T98" fmla="+- 0 -1750 -2377"/>
                <a:gd name="T99" fmla="*/ -1750 h 834"/>
                <a:gd name="T100" fmla="+- 0 1790 982"/>
                <a:gd name="T101" fmla="*/ T100 w 834"/>
                <a:gd name="T102" fmla="+- 0 -1815 -2377"/>
                <a:gd name="T103" fmla="*/ -1815 h 834"/>
                <a:gd name="T104" fmla="+- 0 1809 982"/>
                <a:gd name="T105" fmla="*/ T104 w 834"/>
                <a:gd name="T106" fmla="+- 0 -1885 -2377"/>
                <a:gd name="T107" fmla="*/ -1885 h 834"/>
                <a:gd name="T108" fmla="+- 0 1816 982"/>
                <a:gd name="T109" fmla="*/ T108 w 834"/>
                <a:gd name="T110" fmla="+- 0 -1960 -2377"/>
                <a:gd name="T111" fmla="*/ -1960 h 834"/>
                <a:gd name="T112" fmla="+- 0 1809 982"/>
                <a:gd name="T113" fmla="*/ T112 w 834"/>
                <a:gd name="T114" fmla="+- 0 -2035 -2377"/>
                <a:gd name="T115" fmla="*/ -2035 h 834"/>
                <a:gd name="T116" fmla="+- 0 1790 982"/>
                <a:gd name="T117" fmla="*/ T116 w 834"/>
                <a:gd name="T118" fmla="+- 0 -2106 -2377"/>
                <a:gd name="T119" fmla="*/ -2106 h 834"/>
                <a:gd name="T120" fmla="+- 0 1759 982"/>
                <a:gd name="T121" fmla="*/ T120 w 834"/>
                <a:gd name="T122" fmla="+- 0 -2171 -2377"/>
                <a:gd name="T123" fmla="*/ -2171 h 834"/>
                <a:gd name="T124" fmla="+- 0 1718 982"/>
                <a:gd name="T125" fmla="*/ T124 w 834"/>
                <a:gd name="T126" fmla="+- 0 -2229 -2377"/>
                <a:gd name="T127" fmla="*/ -2229 h 834"/>
                <a:gd name="T128" fmla="+- 0 1668 982"/>
                <a:gd name="T129" fmla="*/ T128 w 834"/>
                <a:gd name="T130" fmla="+- 0 -2279 -2377"/>
                <a:gd name="T131" fmla="*/ -2279 h 834"/>
                <a:gd name="T132" fmla="+- 0 1610 982"/>
                <a:gd name="T133" fmla="*/ T132 w 834"/>
                <a:gd name="T134" fmla="+- 0 -2320 -2377"/>
                <a:gd name="T135" fmla="*/ -2320 h 834"/>
                <a:gd name="T136" fmla="+- 0 1545 982"/>
                <a:gd name="T137" fmla="*/ T136 w 834"/>
                <a:gd name="T138" fmla="+- 0 -2351 -2377"/>
                <a:gd name="T139" fmla="*/ -2351 h 834"/>
                <a:gd name="T140" fmla="+- 0 1474 982"/>
                <a:gd name="T141" fmla="*/ T140 w 834"/>
                <a:gd name="T142" fmla="+- 0 -2371 -2377"/>
                <a:gd name="T143" fmla="*/ -2371 h 834"/>
                <a:gd name="T144" fmla="+- 0 1399 982"/>
                <a:gd name="T145" fmla="*/ T144 w 834"/>
                <a:gd name="T146" fmla="+- 0 -2377 -2377"/>
                <a:gd name="T147" fmla="*/ -2377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8" y="98"/>
                  </a:lnTo>
                  <a:lnTo>
                    <a:pt x="98" y="148"/>
                  </a:lnTo>
                  <a:lnTo>
                    <a:pt x="57" y="206"/>
                  </a:lnTo>
                  <a:lnTo>
                    <a:pt x="26" y="271"/>
                  </a:lnTo>
                  <a:lnTo>
                    <a:pt x="7" y="342"/>
                  </a:lnTo>
                  <a:lnTo>
                    <a:pt x="0" y="417"/>
                  </a:lnTo>
                  <a:lnTo>
                    <a:pt x="7" y="492"/>
                  </a:lnTo>
                  <a:lnTo>
                    <a:pt x="26" y="562"/>
                  </a:lnTo>
                  <a:lnTo>
                    <a:pt x="57" y="627"/>
                  </a:lnTo>
                  <a:lnTo>
                    <a:pt x="98" y="685"/>
                  </a:lnTo>
                  <a:lnTo>
                    <a:pt x="148"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7" y="492"/>
                  </a:lnTo>
                  <a:lnTo>
                    <a:pt x="834" y="417"/>
                  </a:lnTo>
                  <a:lnTo>
                    <a:pt x="827"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23" name="AutoShape 7"/>
            <p:cNvSpPr>
              <a:spLocks/>
            </p:cNvSpPr>
            <p:nvPr/>
          </p:nvSpPr>
          <p:spPr bwMode="auto">
            <a:xfrm>
              <a:off x="1087" y="-2275"/>
              <a:ext cx="629" cy="588"/>
            </a:xfrm>
            <a:custGeom>
              <a:avLst/>
              <a:gdLst>
                <a:gd name="T0" fmla="+- 0 1404 1087"/>
                <a:gd name="T1" fmla="*/ T0 w 629"/>
                <a:gd name="T2" fmla="+- 0 -2139 -2274"/>
                <a:gd name="T3" fmla="*/ -2139 h 588"/>
                <a:gd name="T4" fmla="+- 0 1715 1087"/>
                <a:gd name="T5" fmla="*/ T4 w 629"/>
                <a:gd name="T6" fmla="+- 0 -2010 -2274"/>
                <a:gd name="T7" fmla="*/ -2010 h 588"/>
                <a:gd name="T8" fmla="+- 0 1677 1087"/>
                <a:gd name="T9" fmla="*/ T8 w 629"/>
                <a:gd name="T10" fmla="+- 0 -1958 -2274"/>
                <a:gd name="T11" fmla="*/ -1958 h 588"/>
                <a:gd name="T12" fmla="+- 0 1615 1087"/>
                <a:gd name="T13" fmla="*/ T12 w 629"/>
                <a:gd name="T14" fmla="+- 0 -1888 -2274"/>
                <a:gd name="T15" fmla="*/ -1888 h 588"/>
                <a:gd name="T16" fmla="+- 0 1608 1087"/>
                <a:gd name="T17" fmla="*/ T16 w 629"/>
                <a:gd name="T18" fmla="+- 0 -1800 -2274"/>
                <a:gd name="T19" fmla="*/ -1800 h 588"/>
                <a:gd name="T20" fmla="+- 0 1552 1087"/>
                <a:gd name="T21" fmla="*/ T20 w 629"/>
                <a:gd name="T22" fmla="+- 0 -1802 -2274"/>
                <a:gd name="T23" fmla="*/ -1802 h 588"/>
                <a:gd name="T24" fmla="+- 0 1460 1087"/>
                <a:gd name="T25" fmla="*/ T24 w 629"/>
                <a:gd name="T26" fmla="+- 0 -1774 -2274"/>
                <a:gd name="T27" fmla="*/ -1774 h 588"/>
                <a:gd name="T28" fmla="+- 0 1378 1087"/>
                <a:gd name="T29" fmla="*/ T28 w 629"/>
                <a:gd name="T30" fmla="+- 0 -1736 -2274"/>
                <a:gd name="T31" fmla="*/ -1736 h 588"/>
                <a:gd name="T32" fmla="+- 0 1291 1087"/>
                <a:gd name="T33" fmla="*/ T32 w 629"/>
                <a:gd name="T34" fmla="+- 0 -1796 -2274"/>
                <a:gd name="T35" fmla="*/ -1796 h 588"/>
                <a:gd name="T36" fmla="+- 0 1471 1087"/>
                <a:gd name="T37" fmla="*/ T36 w 629"/>
                <a:gd name="T38" fmla="+- 0 -1828 -2274"/>
                <a:gd name="T39" fmla="*/ -1828 h 588"/>
                <a:gd name="T40" fmla="+- 0 1534 1087"/>
                <a:gd name="T41" fmla="*/ T40 w 629"/>
                <a:gd name="T42" fmla="+- 0 -2112 -2274"/>
                <a:gd name="T43" fmla="*/ -2112 h 588"/>
                <a:gd name="T44" fmla="+- 0 1508 1087"/>
                <a:gd name="T45" fmla="*/ T44 w 629"/>
                <a:gd name="T46" fmla="+- 0 -2104 -2274"/>
                <a:gd name="T47" fmla="*/ -2104 h 588"/>
                <a:gd name="T48" fmla="+- 0 1497 1087"/>
                <a:gd name="T49" fmla="*/ T48 w 629"/>
                <a:gd name="T50" fmla="+- 0 -1862 -2274"/>
                <a:gd name="T51" fmla="*/ -1862 h 588"/>
                <a:gd name="T52" fmla="+- 0 1375 1087"/>
                <a:gd name="T53" fmla="*/ T52 w 629"/>
                <a:gd name="T54" fmla="+- 0 -1874 -2274"/>
                <a:gd name="T55" fmla="*/ -1874 h 588"/>
                <a:gd name="T56" fmla="+- 0 1501 1087"/>
                <a:gd name="T57" fmla="*/ T56 w 629"/>
                <a:gd name="T58" fmla="+- 0 -1930 -2274"/>
                <a:gd name="T59" fmla="*/ -1930 h 588"/>
                <a:gd name="T60" fmla="+- 0 1486 1087"/>
                <a:gd name="T61" fmla="*/ T60 w 629"/>
                <a:gd name="T62" fmla="+- 0 -1952 -2274"/>
                <a:gd name="T63" fmla="*/ -1952 h 588"/>
                <a:gd name="T64" fmla="+- 0 1437 1087"/>
                <a:gd name="T65" fmla="*/ T64 w 629"/>
                <a:gd name="T66" fmla="+- 0 -1996 -2274"/>
                <a:gd name="T67" fmla="*/ -1996 h 588"/>
                <a:gd name="T68" fmla="+- 0 1381 1087"/>
                <a:gd name="T69" fmla="*/ T68 w 629"/>
                <a:gd name="T70" fmla="+- 0 -1910 -2274"/>
                <a:gd name="T71" fmla="*/ -1910 h 588"/>
                <a:gd name="T72" fmla="+- 0 1173 1087"/>
                <a:gd name="T73" fmla="*/ T72 w 629"/>
                <a:gd name="T74" fmla="+- 0 -1716 -2274"/>
                <a:gd name="T75" fmla="*/ -1716 h 588"/>
                <a:gd name="T76" fmla="+- 0 1115 1087"/>
                <a:gd name="T77" fmla="*/ T76 w 629"/>
                <a:gd name="T78" fmla="+- 0 -1756 -2274"/>
                <a:gd name="T79" fmla="*/ -1756 h 588"/>
                <a:gd name="T80" fmla="+- 0 1242 1087"/>
                <a:gd name="T81" fmla="*/ T80 w 629"/>
                <a:gd name="T82" fmla="+- 0 -1876 -2274"/>
                <a:gd name="T83" fmla="*/ -1876 h 588"/>
                <a:gd name="T84" fmla="+- 0 1336 1087"/>
                <a:gd name="T85" fmla="*/ T84 w 629"/>
                <a:gd name="T86" fmla="+- 0 -1944 -2274"/>
                <a:gd name="T87" fmla="*/ -1944 h 588"/>
                <a:gd name="T88" fmla="+- 0 1328 1087"/>
                <a:gd name="T89" fmla="*/ T88 w 629"/>
                <a:gd name="T90" fmla="+- 0 -2014 -2274"/>
                <a:gd name="T91" fmla="*/ -2014 h 588"/>
                <a:gd name="T92" fmla="+- 0 1494 1087"/>
                <a:gd name="T93" fmla="*/ T92 w 629"/>
                <a:gd name="T94" fmla="+- 0 -1984 -2274"/>
                <a:gd name="T95" fmla="*/ -1984 h 588"/>
                <a:gd name="T96" fmla="+- 0 1334 1087"/>
                <a:gd name="T97" fmla="*/ T96 w 629"/>
                <a:gd name="T98" fmla="+- 0 -2064 -2274"/>
                <a:gd name="T99" fmla="*/ -2064 h 588"/>
                <a:gd name="T100" fmla="+- 0 1283 1087"/>
                <a:gd name="T101" fmla="*/ T100 w 629"/>
                <a:gd name="T102" fmla="+- 0 -1950 -2274"/>
                <a:gd name="T103" fmla="*/ -1950 h 588"/>
                <a:gd name="T104" fmla="+- 0 1250 1087"/>
                <a:gd name="T105" fmla="*/ T104 w 629"/>
                <a:gd name="T106" fmla="+- 0 -2006 -2274"/>
                <a:gd name="T107" fmla="*/ -2006 h 588"/>
                <a:gd name="T108" fmla="+- 0 1354 1087"/>
                <a:gd name="T109" fmla="*/ T108 w 629"/>
                <a:gd name="T110" fmla="+- 0 -2152 -2274"/>
                <a:gd name="T111" fmla="*/ -2152 h 588"/>
                <a:gd name="T112" fmla="+- 0 1241 1087"/>
                <a:gd name="T113" fmla="*/ T112 w 629"/>
                <a:gd name="T114" fmla="+- 0 -1914 -2274"/>
                <a:gd name="T115" fmla="*/ -1914 h 588"/>
                <a:gd name="T116" fmla="+- 0 1183 1087"/>
                <a:gd name="T117" fmla="*/ T116 w 629"/>
                <a:gd name="T118" fmla="+- 0 -1936 -2274"/>
                <a:gd name="T119" fmla="*/ -1936 h 588"/>
                <a:gd name="T120" fmla="+- 0 1147 1087"/>
                <a:gd name="T121" fmla="*/ T120 w 629"/>
                <a:gd name="T122" fmla="+- 0 -2016 -2274"/>
                <a:gd name="T123" fmla="*/ -2016 h 588"/>
                <a:gd name="T124" fmla="+- 0 1196 1087"/>
                <a:gd name="T125" fmla="*/ T124 w 629"/>
                <a:gd name="T126" fmla="+- 0 -2068 -2274"/>
                <a:gd name="T127" fmla="*/ -2068 h 588"/>
                <a:gd name="T128" fmla="+- 0 1190 1087"/>
                <a:gd name="T129" fmla="*/ T128 w 629"/>
                <a:gd name="T130" fmla="+- 0 -2154 -2274"/>
                <a:gd name="T131" fmla="*/ -2154 h 588"/>
                <a:gd name="T132" fmla="+- 0 1303 1087"/>
                <a:gd name="T133" fmla="*/ T132 w 629"/>
                <a:gd name="T134" fmla="+- 0 -2180 -2274"/>
                <a:gd name="T135" fmla="*/ -2180 h 588"/>
                <a:gd name="T136" fmla="+- 0 1375 1087"/>
                <a:gd name="T137" fmla="*/ T136 w 629"/>
                <a:gd name="T138" fmla="+- 0 -2226 -2274"/>
                <a:gd name="T139" fmla="*/ -2226 h 588"/>
                <a:gd name="T140" fmla="+- 0 1442 1087"/>
                <a:gd name="T141" fmla="*/ T140 w 629"/>
                <a:gd name="T142" fmla="+- 0 -2232 -2274"/>
                <a:gd name="T143" fmla="*/ -2232 h 588"/>
                <a:gd name="T144" fmla="+- 0 1534 1087"/>
                <a:gd name="T145" fmla="*/ T144 w 629"/>
                <a:gd name="T146" fmla="+- 0 -2172 -2274"/>
                <a:gd name="T147" fmla="*/ -2172 h 588"/>
                <a:gd name="T148" fmla="+- 0 1620 1087"/>
                <a:gd name="T149" fmla="*/ T148 w 629"/>
                <a:gd name="T150" fmla="+- 0 -2144 -2274"/>
                <a:gd name="T151" fmla="*/ -2144 h 588"/>
                <a:gd name="T152" fmla="+- 0 1629 1087"/>
                <a:gd name="T153" fmla="*/ T152 w 629"/>
                <a:gd name="T154" fmla="+- 0 -2050 -2274"/>
                <a:gd name="T155" fmla="*/ -2050 h 588"/>
                <a:gd name="T156" fmla="+- 0 1690 1087"/>
                <a:gd name="T157" fmla="*/ T156 w 629"/>
                <a:gd name="T158" fmla="+- 0 -2010 -2274"/>
                <a:gd name="T159" fmla="*/ -2010 h 588"/>
                <a:gd name="T160" fmla="+- 0 1652 1087"/>
                <a:gd name="T161" fmla="*/ T160 w 629"/>
                <a:gd name="T162" fmla="+- 0 -2072 -2274"/>
                <a:gd name="T163" fmla="*/ -2072 h 588"/>
                <a:gd name="T164" fmla="+- 0 1657 1087"/>
                <a:gd name="T165" fmla="*/ T164 w 629"/>
                <a:gd name="T166" fmla="+- 0 -2154 -2274"/>
                <a:gd name="T167" fmla="*/ -2154 h 588"/>
                <a:gd name="T168" fmla="+- 0 1609 1087"/>
                <a:gd name="T169" fmla="*/ T168 w 629"/>
                <a:gd name="T170" fmla="+- 0 -2204 -2274"/>
                <a:gd name="T171" fmla="*/ -2204 h 588"/>
                <a:gd name="T172" fmla="+- 0 1532 1087"/>
                <a:gd name="T173" fmla="*/ T172 w 629"/>
                <a:gd name="T174" fmla="+- 0 -2198 -2274"/>
                <a:gd name="T175" fmla="*/ -2198 h 588"/>
                <a:gd name="T176" fmla="+- 0 1460 1087"/>
                <a:gd name="T177" fmla="*/ T176 w 629"/>
                <a:gd name="T178" fmla="+- 0 -2252 -2274"/>
                <a:gd name="T179" fmla="*/ -2252 h 588"/>
                <a:gd name="T180" fmla="+- 0 1355 1087"/>
                <a:gd name="T181" fmla="*/ T180 w 629"/>
                <a:gd name="T182" fmla="+- 0 -2246 -2274"/>
                <a:gd name="T183" fmla="*/ -2246 h 588"/>
                <a:gd name="T184" fmla="+- 0 1308 1087"/>
                <a:gd name="T185" fmla="*/ T184 w 629"/>
                <a:gd name="T186" fmla="+- 0 -2210 -2274"/>
                <a:gd name="T187" fmla="*/ -2210 h 588"/>
                <a:gd name="T188" fmla="+- 0 1213 1087"/>
                <a:gd name="T189" fmla="*/ T188 w 629"/>
                <a:gd name="T190" fmla="+- 0 -2210 -2274"/>
                <a:gd name="T191" fmla="*/ -2210 h 588"/>
                <a:gd name="T192" fmla="+- 0 1181 1087"/>
                <a:gd name="T193" fmla="*/ T192 w 629"/>
                <a:gd name="T194" fmla="+- 0 -2126 -2274"/>
                <a:gd name="T195" fmla="*/ -2126 h 588"/>
                <a:gd name="T196" fmla="+- 0 1165 1087"/>
                <a:gd name="T197" fmla="*/ T196 w 629"/>
                <a:gd name="T198" fmla="+- 0 -2060 -2274"/>
                <a:gd name="T199" fmla="*/ -2060 h 588"/>
                <a:gd name="T200" fmla="+- 0 1102 1087"/>
                <a:gd name="T201" fmla="*/ T200 w 629"/>
                <a:gd name="T202" fmla="+- 0 -1946 -2274"/>
                <a:gd name="T203" fmla="*/ -1946 h 588"/>
                <a:gd name="T204" fmla="+- 0 1168 1087"/>
                <a:gd name="T205" fmla="*/ T204 w 629"/>
                <a:gd name="T206" fmla="+- 0 -1908 -2274"/>
                <a:gd name="T207" fmla="*/ -1908 h 588"/>
                <a:gd name="T208" fmla="+- 0 1149 1087"/>
                <a:gd name="T209" fmla="*/ T208 w 629"/>
                <a:gd name="T210" fmla="+- 0 -1824 -2274"/>
                <a:gd name="T211" fmla="*/ -1824 h 588"/>
                <a:gd name="T212" fmla="+- 0 1087 1087"/>
                <a:gd name="T213" fmla="*/ T212 w 629"/>
                <a:gd name="T214" fmla="+- 0 -1732 -2274"/>
                <a:gd name="T215" fmla="*/ -1732 h 588"/>
                <a:gd name="T216" fmla="+- 0 1184 1087"/>
                <a:gd name="T217" fmla="*/ T216 w 629"/>
                <a:gd name="T218" fmla="+- 0 -1696 -2274"/>
                <a:gd name="T219" fmla="*/ -1696 h 588"/>
                <a:gd name="T220" fmla="+- 0 1268 1087"/>
                <a:gd name="T221" fmla="*/ T220 w 629"/>
                <a:gd name="T222" fmla="+- 0 -1774 -2274"/>
                <a:gd name="T223" fmla="*/ -1774 h 588"/>
                <a:gd name="T224" fmla="+- 0 1338 1087"/>
                <a:gd name="T225" fmla="*/ T224 w 629"/>
                <a:gd name="T226" fmla="+- 0 -1756 -2274"/>
                <a:gd name="T227" fmla="*/ -1756 h 588"/>
                <a:gd name="T228" fmla="+- 0 1426 1087"/>
                <a:gd name="T229" fmla="*/ T228 w 629"/>
                <a:gd name="T230" fmla="+- 0 -1698 -2274"/>
                <a:gd name="T231" fmla="*/ -1698 h 588"/>
                <a:gd name="T232" fmla="+- 0 1464 1087"/>
                <a:gd name="T233" fmla="*/ T232 w 629"/>
                <a:gd name="T234" fmla="+- 0 -1738 -2274"/>
                <a:gd name="T235" fmla="*/ -1738 h 588"/>
                <a:gd name="T236" fmla="+- 0 1525 1087"/>
                <a:gd name="T237" fmla="*/ T236 w 629"/>
                <a:gd name="T238" fmla="+- 0 -1774 -2274"/>
                <a:gd name="T239" fmla="*/ -1774 h 588"/>
                <a:gd name="T240" fmla="+- 0 1612 1087"/>
                <a:gd name="T241" fmla="*/ T240 w 629"/>
                <a:gd name="T242" fmla="+- 0 -1772 -2274"/>
                <a:gd name="T243" fmla="*/ -1772 h 588"/>
                <a:gd name="T244" fmla="+- 0 1645 1087"/>
                <a:gd name="T245" fmla="*/ T244 w 629"/>
                <a:gd name="T246" fmla="+- 0 -1832 -2274"/>
                <a:gd name="T247" fmla="*/ -1832 h 588"/>
                <a:gd name="T248" fmla="+- 0 1647 1087"/>
                <a:gd name="T249" fmla="*/ T248 w 629"/>
                <a:gd name="T250" fmla="+- 0 -1894 -2274"/>
                <a:gd name="T251" fmla="*/ -189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1"/>
                  </a:lnTo>
                  <a:lnTo>
                    <a:pt x="326" y="115"/>
                  </a:lnTo>
                  <a:lnTo>
                    <a:pt x="317" y="115"/>
                  </a:lnTo>
                  <a:lnTo>
                    <a:pt x="310" y="122"/>
                  </a:lnTo>
                  <a:lnTo>
                    <a:pt x="311"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7" y="320"/>
                  </a:lnTo>
                  <a:lnTo>
                    <a:pt x="556" y="324"/>
                  </a:lnTo>
                  <a:lnTo>
                    <a:pt x="552" y="328"/>
                  </a:lnTo>
                  <a:lnTo>
                    <a:pt x="549" y="336"/>
                  </a:lnTo>
                  <a:lnTo>
                    <a:pt x="542" y="354"/>
                  </a:lnTo>
                  <a:lnTo>
                    <a:pt x="535" y="370"/>
                  </a:lnTo>
                  <a:lnTo>
                    <a:pt x="528" y="386"/>
                  </a:lnTo>
                  <a:lnTo>
                    <a:pt x="520" y="402"/>
                  </a:lnTo>
                  <a:lnTo>
                    <a:pt x="516" y="410"/>
                  </a:lnTo>
                  <a:lnTo>
                    <a:pt x="514" y="418"/>
                  </a:lnTo>
                  <a:lnTo>
                    <a:pt x="527" y="436"/>
                  </a:lnTo>
                  <a:lnTo>
                    <a:pt x="539" y="446"/>
                  </a:lnTo>
                  <a:lnTo>
                    <a:pt x="536" y="466"/>
                  </a:lnTo>
                  <a:lnTo>
                    <a:pt x="521" y="474"/>
                  </a:lnTo>
                  <a:lnTo>
                    <a:pt x="510" y="486"/>
                  </a:lnTo>
                  <a:lnTo>
                    <a:pt x="507" y="490"/>
                  </a:lnTo>
                  <a:lnTo>
                    <a:pt x="503" y="494"/>
                  </a:lnTo>
                  <a:lnTo>
                    <a:pt x="493" y="488"/>
                  </a:lnTo>
                  <a:lnTo>
                    <a:pt x="484" y="482"/>
                  </a:lnTo>
                  <a:lnTo>
                    <a:pt x="474" y="478"/>
                  </a:lnTo>
                  <a:lnTo>
                    <a:pt x="465" y="472"/>
                  </a:lnTo>
                  <a:lnTo>
                    <a:pt x="459" y="470"/>
                  </a:lnTo>
                  <a:lnTo>
                    <a:pt x="451" y="470"/>
                  </a:lnTo>
                  <a:lnTo>
                    <a:pt x="446" y="472"/>
                  </a:lnTo>
                  <a:lnTo>
                    <a:pt x="427" y="480"/>
                  </a:lnTo>
                  <a:lnTo>
                    <a:pt x="409" y="486"/>
                  </a:lnTo>
                  <a:lnTo>
                    <a:pt x="391" y="494"/>
                  </a:lnTo>
                  <a:lnTo>
                    <a:pt x="373" y="500"/>
                  </a:lnTo>
                  <a:lnTo>
                    <a:pt x="368" y="502"/>
                  </a:lnTo>
                  <a:lnTo>
                    <a:pt x="364" y="508"/>
                  </a:lnTo>
                  <a:lnTo>
                    <a:pt x="359" y="512"/>
                  </a:lnTo>
                  <a:lnTo>
                    <a:pt x="360" y="512"/>
                  </a:lnTo>
                  <a:lnTo>
                    <a:pt x="347" y="552"/>
                  </a:lnTo>
                  <a:lnTo>
                    <a:pt x="294" y="552"/>
                  </a:lnTo>
                  <a:lnTo>
                    <a:pt x="291" y="538"/>
                  </a:lnTo>
                  <a:lnTo>
                    <a:pt x="287" y="526"/>
                  </a:lnTo>
                  <a:lnTo>
                    <a:pt x="282" y="506"/>
                  </a:lnTo>
                  <a:lnTo>
                    <a:pt x="277" y="502"/>
                  </a:lnTo>
                  <a:lnTo>
                    <a:pt x="268" y="500"/>
                  </a:lnTo>
                  <a:lnTo>
                    <a:pt x="253" y="494"/>
                  </a:lnTo>
                  <a:lnTo>
                    <a:pt x="237" y="490"/>
                  </a:lnTo>
                  <a:lnTo>
                    <a:pt x="204" y="478"/>
                  </a:lnTo>
                  <a:lnTo>
                    <a:pt x="222" y="462"/>
                  </a:lnTo>
                  <a:lnTo>
                    <a:pt x="230" y="454"/>
                  </a:lnTo>
                  <a:lnTo>
                    <a:pt x="241" y="446"/>
                  </a:lnTo>
                  <a:lnTo>
                    <a:pt x="247" y="446"/>
                  </a:lnTo>
                  <a:lnTo>
                    <a:pt x="251" y="448"/>
                  </a:lnTo>
                  <a:lnTo>
                    <a:pt x="332" y="460"/>
                  </a:lnTo>
                  <a:lnTo>
                    <a:pt x="384" y="446"/>
                  </a:lnTo>
                  <a:lnTo>
                    <a:pt x="406" y="440"/>
                  </a:lnTo>
                  <a:lnTo>
                    <a:pt x="412" y="436"/>
                  </a:lnTo>
                  <a:lnTo>
                    <a:pt x="466" y="394"/>
                  </a:lnTo>
                  <a:lnTo>
                    <a:pt x="501" y="324"/>
                  </a:lnTo>
                  <a:lnTo>
                    <a:pt x="504" y="266"/>
                  </a:lnTo>
                  <a:lnTo>
                    <a:pt x="485" y="208"/>
                  </a:lnTo>
                  <a:lnTo>
                    <a:pt x="447" y="162"/>
                  </a:lnTo>
                  <a:lnTo>
                    <a:pt x="393" y="128"/>
                  </a:lnTo>
                  <a:lnTo>
                    <a:pt x="385" y="126"/>
                  </a:lnTo>
                  <a:lnTo>
                    <a:pt x="376" y="122"/>
                  </a:lnTo>
                  <a:lnTo>
                    <a:pt x="367" y="142"/>
                  </a:lnTo>
                  <a:lnTo>
                    <a:pt x="375" y="146"/>
                  </a:lnTo>
                  <a:lnTo>
                    <a:pt x="384" y="150"/>
                  </a:lnTo>
                  <a:lnTo>
                    <a:pt x="421" y="170"/>
                  </a:lnTo>
                  <a:lnTo>
                    <a:pt x="449" y="198"/>
                  </a:lnTo>
                  <a:lnTo>
                    <a:pt x="469" y="230"/>
                  </a:lnTo>
                  <a:lnTo>
                    <a:pt x="479" y="270"/>
                  </a:lnTo>
                  <a:lnTo>
                    <a:pt x="479" y="312"/>
                  </a:lnTo>
                  <a:lnTo>
                    <a:pt x="467" y="350"/>
                  </a:lnTo>
                  <a:lnTo>
                    <a:pt x="444" y="384"/>
                  </a:lnTo>
                  <a:lnTo>
                    <a:pt x="410" y="412"/>
                  </a:lnTo>
                  <a:lnTo>
                    <a:pt x="375" y="428"/>
                  </a:lnTo>
                  <a:lnTo>
                    <a:pt x="338" y="436"/>
                  </a:lnTo>
                  <a:lnTo>
                    <a:pt x="300" y="436"/>
                  </a:lnTo>
                  <a:lnTo>
                    <a:pt x="260" y="426"/>
                  </a:lnTo>
                  <a:lnTo>
                    <a:pt x="269" y="416"/>
                  </a:lnTo>
                  <a:lnTo>
                    <a:pt x="279" y="408"/>
                  </a:lnTo>
                  <a:lnTo>
                    <a:pt x="288" y="400"/>
                  </a:lnTo>
                  <a:lnTo>
                    <a:pt x="297" y="392"/>
                  </a:lnTo>
                  <a:lnTo>
                    <a:pt x="301" y="390"/>
                  </a:lnTo>
                  <a:lnTo>
                    <a:pt x="317" y="390"/>
                  </a:lnTo>
                  <a:lnTo>
                    <a:pt x="355" y="386"/>
                  </a:lnTo>
                  <a:lnTo>
                    <a:pt x="388" y="370"/>
                  </a:lnTo>
                  <a:lnTo>
                    <a:pt x="390" y="368"/>
                  </a:lnTo>
                  <a:lnTo>
                    <a:pt x="414" y="344"/>
                  </a:lnTo>
                  <a:lnTo>
                    <a:pt x="428" y="312"/>
                  </a:lnTo>
                  <a:lnTo>
                    <a:pt x="431" y="282"/>
                  </a:lnTo>
                  <a:lnTo>
                    <a:pt x="426" y="254"/>
                  </a:lnTo>
                  <a:lnTo>
                    <a:pt x="412" y="228"/>
                  </a:lnTo>
                  <a:lnTo>
                    <a:pt x="407" y="224"/>
                  </a:lnTo>
                  <a:lnTo>
                    <a:pt x="407" y="290"/>
                  </a:lnTo>
                  <a:lnTo>
                    <a:pt x="399" y="322"/>
                  </a:lnTo>
                  <a:lnTo>
                    <a:pt x="380" y="346"/>
                  </a:lnTo>
                  <a:lnTo>
                    <a:pt x="351" y="362"/>
                  </a:lnTo>
                  <a:lnTo>
                    <a:pt x="318" y="368"/>
                  </a:lnTo>
                  <a:lnTo>
                    <a:pt x="320" y="364"/>
                  </a:lnTo>
                  <a:lnTo>
                    <a:pt x="346" y="288"/>
                  </a:lnTo>
                  <a:lnTo>
                    <a:pt x="348" y="282"/>
                  </a:lnTo>
                  <a:lnTo>
                    <a:pt x="350" y="278"/>
                  </a:lnTo>
                  <a:lnTo>
                    <a:pt x="351" y="270"/>
                  </a:lnTo>
                  <a:lnTo>
                    <a:pt x="351" y="266"/>
                  </a:lnTo>
                  <a:lnTo>
                    <a:pt x="345" y="260"/>
                  </a:lnTo>
                  <a:lnTo>
                    <a:pt x="333" y="260"/>
                  </a:lnTo>
                  <a:lnTo>
                    <a:pt x="320" y="264"/>
                  </a:lnTo>
                  <a:lnTo>
                    <a:pt x="320"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0" y="288"/>
                  </a:lnTo>
                  <a:lnTo>
                    <a:pt x="320" y="264"/>
                  </a:lnTo>
                  <a:lnTo>
                    <a:pt x="285" y="276"/>
                  </a:lnTo>
                  <a:lnTo>
                    <a:pt x="236" y="290"/>
                  </a:lnTo>
                  <a:lnTo>
                    <a:pt x="241" y="260"/>
                  </a:lnTo>
                  <a:lnTo>
                    <a:pt x="259" y="232"/>
                  </a:lnTo>
                  <a:lnTo>
                    <a:pt x="285" y="214"/>
                  </a:lnTo>
                  <a:lnTo>
                    <a:pt x="318" y="206"/>
                  </a:lnTo>
                  <a:lnTo>
                    <a:pt x="354" y="212"/>
                  </a:lnTo>
                  <a:lnTo>
                    <a:pt x="382" y="230"/>
                  </a:lnTo>
                  <a:lnTo>
                    <a:pt x="401" y="258"/>
                  </a:lnTo>
                  <a:lnTo>
                    <a:pt x="407" y="290"/>
                  </a:lnTo>
                  <a:lnTo>
                    <a:pt x="407" y="224"/>
                  </a:lnTo>
                  <a:lnTo>
                    <a:pt x="389" y="206"/>
                  </a:lnTo>
                  <a:lnTo>
                    <a:pt x="362" y="192"/>
                  </a:lnTo>
                  <a:lnTo>
                    <a:pt x="333" y="184"/>
                  </a:lnTo>
                  <a:lnTo>
                    <a:pt x="304" y="186"/>
                  </a:lnTo>
                  <a:lnTo>
                    <a:pt x="274" y="194"/>
                  </a:lnTo>
                  <a:lnTo>
                    <a:pt x="247" y="210"/>
                  </a:lnTo>
                  <a:lnTo>
                    <a:pt x="227" y="232"/>
                  </a:lnTo>
                  <a:lnTo>
                    <a:pt x="216" y="258"/>
                  </a:lnTo>
                  <a:lnTo>
                    <a:pt x="212" y="288"/>
                  </a:lnTo>
                  <a:lnTo>
                    <a:pt x="212" y="298"/>
                  </a:lnTo>
                  <a:lnTo>
                    <a:pt x="209" y="308"/>
                  </a:lnTo>
                  <a:lnTo>
                    <a:pt x="204" y="318"/>
                  </a:lnTo>
                  <a:lnTo>
                    <a:pt x="196" y="324"/>
                  </a:lnTo>
                  <a:lnTo>
                    <a:pt x="189" y="330"/>
                  </a:lnTo>
                  <a:lnTo>
                    <a:pt x="183" y="338"/>
                  </a:lnTo>
                  <a:lnTo>
                    <a:pt x="175" y="346"/>
                  </a:lnTo>
                  <a:lnTo>
                    <a:pt x="167" y="326"/>
                  </a:lnTo>
                  <a:lnTo>
                    <a:pt x="163" y="306"/>
                  </a:lnTo>
                  <a:lnTo>
                    <a:pt x="161" y="286"/>
                  </a:lnTo>
                  <a:lnTo>
                    <a:pt x="163" y="268"/>
                  </a:lnTo>
                  <a:lnTo>
                    <a:pt x="175" y="228"/>
                  </a:lnTo>
                  <a:lnTo>
                    <a:pt x="195" y="196"/>
                  </a:lnTo>
                  <a:lnTo>
                    <a:pt x="223" y="170"/>
                  </a:lnTo>
                  <a:lnTo>
                    <a:pt x="260" y="150"/>
                  </a:lnTo>
                  <a:lnTo>
                    <a:pt x="268" y="146"/>
                  </a:lnTo>
                  <a:lnTo>
                    <a:pt x="276" y="142"/>
                  </a:lnTo>
                  <a:lnTo>
                    <a:pt x="267" y="122"/>
                  </a:lnTo>
                  <a:lnTo>
                    <a:pt x="258" y="126"/>
                  </a:lnTo>
                  <a:lnTo>
                    <a:pt x="250" y="128"/>
                  </a:lnTo>
                  <a:lnTo>
                    <a:pt x="191" y="166"/>
                  </a:lnTo>
                  <a:lnTo>
                    <a:pt x="153" y="218"/>
                  </a:lnTo>
                  <a:lnTo>
                    <a:pt x="138" y="282"/>
                  </a:lnTo>
                  <a:lnTo>
                    <a:pt x="150" y="348"/>
                  </a:lnTo>
                  <a:lnTo>
                    <a:pt x="154" y="360"/>
                  </a:lnTo>
                  <a:lnTo>
                    <a:pt x="154" y="366"/>
                  </a:lnTo>
                  <a:lnTo>
                    <a:pt x="136" y="378"/>
                  </a:lnTo>
                  <a:lnTo>
                    <a:pt x="118"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0" y="254"/>
                  </a:lnTo>
                  <a:lnTo>
                    <a:pt x="80" y="252"/>
                  </a:lnTo>
                  <a:lnTo>
                    <a:pt x="86" y="250"/>
                  </a:lnTo>
                  <a:lnTo>
                    <a:pt x="92" y="244"/>
                  </a:lnTo>
                  <a:lnTo>
                    <a:pt x="95" y="238"/>
                  </a:lnTo>
                  <a:lnTo>
                    <a:pt x="102" y="222"/>
                  </a:lnTo>
                  <a:lnTo>
                    <a:pt x="109" y="206"/>
                  </a:lnTo>
                  <a:lnTo>
                    <a:pt x="116" y="190"/>
                  </a:lnTo>
                  <a:lnTo>
                    <a:pt x="123" y="174"/>
                  </a:lnTo>
                  <a:lnTo>
                    <a:pt x="128" y="164"/>
                  </a:lnTo>
                  <a:lnTo>
                    <a:pt x="129" y="158"/>
                  </a:lnTo>
                  <a:lnTo>
                    <a:pt x="116" y="140"/>
                  </a:lnTo>
                  <a:lnTo>
                    <a:pt x="110" y="130"/>
                  </a:lnTo>
                  <a:lnTo>
                    <a:pt x="103" y="120"/>
                  </a:lnTo>
                  <a:lnTo>
                    <a:pt x="144" y="84"/>
                  </a:lnTo>
                  <a:lnTo>
                    <a:pt x="153" y="88"/>
                  </a:lnTo>
                  <a:lnTo>
                    <a:pt x="164" y="94"/>
                  </a:lnTo>
                  <a:lnTo>
                    <a:pt x="183" y="106"/>
                  </a:lnTo>
                  <a:lnTo>
                    <a:pt x="190" y="106"/>
                  </a:lnTo>
                  <a:lnTo>
                    <a:pt x="198" y="102"/>
                  </a:lnTo>
                  <a:lnTo>
                    <a:pt x="216" y="94"/>
                  </a:lnTo>
                  <a:lnTo>
                    <a:pt x="242" y="84"/>
                  </a:lnTo>
                  <a:lnTo>
                    <a:pt x="252" y="80"/>
                  </a:lnTo>
                  <a:lnTo>
                    <a:pt x="264" y="76"/>
                  </a:lnTo>
                  <a:lnTo>
                    <a:pt x="270" y="74"/>
                  </a:lnTo>
                  <a:lnTo>
                    <a:pt x="276" y="70"/>
                  </a:lnTo>
                  <a:lnTo>
                    <a:pt x="282" y="66"/>
                  </a:lnTo>
                  <a:lnTo>
                    <a:pt x="288" y="48"/>
                  </a:lnTo>
                  <a:lnTo>
                    <a:pt x="291" y="36"/>
                  </a:lnTo>
                  <a:lnTo>
                    <a:pt x="294" y="24"/>
                  </a:lnTo>
                  <a:lnTo>
                    <a:pt x="318" y="22"/>
                  </a:lnTo>
                  <a:lnTo>
                    <a:pt x="330" y="24"/>
                  </a:lnTo>
                  <a:lnTo>
                    <a:pt x="345" y="24"/>
                  </a:lnTo>
                  <a:lnTo>
                    <a:pt x="350" y="28"/>
                  </a:lnTo>
                  <a:lnTo>
                    <a:pt x="355" y="42"/>
                  </a:lnTo>
                  <a:lnTo>
                    <a:pt x="356" y="52"/>
                  </a:lnTo>
                  <a:lnTo>
                    <a:pt x="362" y="66"/>
                  </a:lnTo>
                  <a:lnTo>
                    <a:pt x="367" y="70"/>
                  </a:lnTo>
                  <a:lnTo>
                    <a:pt x="372" y="72"/>
                  </a:lnTo>
                  <a:lnTo>
                    <a:pt x="409" y="88"/>
                  </a:lnTo>
                  <a:lnTo>
                    <a:pt x="428" y="94"/>
                  </a:lnTo>
                  <a:lnTo>
                    <a:pt x="447" y="102"/>
                  </a:lnTo>
                  <a:lnTo>
                    <a:pt x="453" y="104"/>
                  </a:lnTo>
                  <a:lnTo>
                    <a:pt x="461" y="104"/>
                  </a:lnTo>
                  <a:lnTo>
                    <a:pt x="479" y="96"/>
                  </a:lnTo>
                  <a:lnTo>
                    <a:pt x="489" y="90"/>
                  </a:lnTo>
                  <a:lnTo>
                    <a:pt x="500" y="84"/>
                  </a:lnTo>
                  <a:lnTo>
                    <a:pt x="539" y="120"/>
                  </a:lnTo>
                  <a:lnTo>
                    <a:pt x="533" y="130"/>
                  </a:lnTo>
                  <a:lnTo>
                    <a:pt x="525" y="140"/>
                  </a:lnTo>
                  <a:lnTo>
                    <a:pt x="518" y="156"/>
                  </a:lnTo>
                  <a:lnTo>
                    <a:pt x="517" y="164"/>
                  </a:lnTo>
                  <a:lnTo>
                    <a:pt x="520" y="170"/>
                  </a:lnTo>
                  <a:lnTo>
                    <a:pt x="527" y="188"/>
                  </a:lnTo>
                  <a:lnTo>
                    <a:pt x="535" y="206"/>
                  </a:lnTo>
                  <a:lnTo>
                    <a:pt x="542" y="224"/>
                  </a:lnTo>
                  <a:lnTo>
                    <a:pt x="550" y="240"/>
                  </a:lnTo>
                  <a:lnTo>
                    <a:pt x="552"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2" y="196"/>
                  </a:lnTo>
                  <a:lnTo>
                    <a:pt x="559" y="192"/>
                  </a:lnTo>
                  <a:lnTo>
                    <a:pt x="549" y="176"/>
                  </a:lnTo>
                  <a:lnTo>
                    <a:pt x="547" y="158"/>
                  </a:lnTo>
                  <a:lnTo>
                    <a:pt x="552" y="142"/>
                  </a:lnTo>
                  <a:lnTo>
                    <a:pt x="563" y="126"/>
                  </a:lnTo>
                  <a:lnTo>
                    <a:pt x="570" y="120"/>
                  </a:lnTo>
                  <a:lnTo>
                    <a:pt x="568" y="112"/>
                  </a:lnTo>
                  <a:lnTo>
                    <a:pt x="561" y="106"/>
                  </a:lnTo>
                  <a:lnTo>
                    <a:pt x="551" y="96"/>
                  </a:lnTo>
                  <a:lnTo>
                    <a:pt x="541" y="88"/>
                  </a:lnTo>
                  <a:lnTo>
                    <a:pt x="537" y="84"/>
                  </a:lnTo>
                  <a:lnTo>
                    <a:pt x="529" y="76"/>
                  </a:lnTo>
                  <a:lnTo>
                    <a:pt x="522" y="70"/>
                  </a:lnTo>
                  <a:lnTo>
                    <a:pt x="512" y="60"/>
                  </a:lnTo>
                  <a:lnTo>
                    <a:pt x="505" y="56"/>
                  </a:lnTo>
                  <a:lnTo>
                    <a:pt x="497" y="58"/>
                  </a:lnTo>
                  <a:lnTo>
                    <a:pt x="485" y="66"/>
                  </a:lnTo>
                  <a:lnTo>
                    <a:pt x="472" y="74"/>
                  </a:lnTo>
                  <a:lnTo>
                    <a:pt x="458" y="76"/>
                  </a:lnTo>
                  <a:lnTo>
                    <a:pt x="445" y="76"/>
                  </a:lnTo>
                  <a:lnTo>
                    <a:pt x="428" y="66"/>
                  </a:lnTo>
                  <a:lnTo>
                    <a:pt x="423" y="64"/>
                  </a:lnTo>
                  <a:lnTo>
                    <a:pt x="418"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59" y="50"/>
                  </a:lnTo>
                  <a:lnTo>
                    <a:pt x="251" y="56"/>
                  </a:lnTo>
                  <a:lnTo>
                    <a:pt x="238" y="58"/>
                  </a:lnTo>
                  <a:lnTo>
                    <a:pt x="232" y="60"/>
                  </a:lnTo>
                  <a:lnTo>
                    <a:pt x="226" y="62"/>
                  </a:lnTo>
                  <a:lnTo>
                    <a:pt x="221" y="64"/>
                  </a:lnTo>
                  <a:lnTo>
                    <a:pt x="203" y="74"/>
                  </a:lnTo>
                  <a:lnTo>
                    <a:pt x="185" y="76"/>
                  </a:lnTo>
                  <a:lnTo>
                    <a:pt x="168" y="72"/>
                  </a:lnTo>
                  <a:lnTo>
                    <a:pt x="150" y="62"/>
                  </a:lnTo>
                  <a:lnTo>
                    <a:pt x="142" y="54"/>
                  </a:lnTo>
                  <a:lnTo>
                    <a:pt x="134" y="56"/>
                  </a:lnTo>
                  <a:lnTo>
                    <a:pt x="126" y="64"/>
                  </a:lnTo>
                  <a:lnTo>
                    <a:pt x="117" y="72"/>
                  </a:lnTo>
                  <a:lnTo>
                    <a:pt x="108" y="80"/>
                  </a:lnTo>
                  <a:lnTo>
                    <a:pt x="91" y="98"/>
                  </a:lnTo>
                  <a:lnTo>
                    <a:pt x="80" y="108"/>
                  </a:lnTo>
                  <a:lnTo>
                    <a:pt x="76" y="116"/>
                  </a:lnTo>
                  <a:lnTo>
                    <a:pt x="77" y="124"/>
                  </a:lnTo>
                  <a:lnTo>
                    <a:pt x="94" y="148"/>
                  </a:lnTo>
                  <a:lnTo>
                    <a:pt x="98" y="160"/>
                  </a:lnTo>
                  <a:lnTo>
                    <a:pt x="96" y="174"/>
                  </a:lnTo>
                  <a:lnTo>
                    <a:pt x="89" y="186"/>
                  </a:lnTo>
                  <a:lnTo>
                    <a:pt x="87" y="188"/>
                  </a:lnTo>
                  <a:lnTo>
                    <a:pt x="85" y="192"/>
                  </a:lnTo>
                  <a:lnTo>
                    <a:pt x="84" y="194"/>
                  </a:lnTo>
                  <a:lnTo>
                    <a:pt x="78" y="214"/>
                  </a:lnTo>
                  <a:lnTo>
                    <a:pt x="67" y="228"/>
                  </a:lnTo>
                  <a:lnTo>
                    <a:pt x="50" y="238"/>
                  </a:lnTo>
                  <a:lnTo>
                    <a:pt x="28" y="242"/>
                  </a:lnTo>
                  <a:lnTo>
                    <a:pt x="19" y="242"/>
                  </a:lnTo>
                  <a:lnTo>
                    <a:pt x="15" y="248"/>
                  </a:lnTo>
                  <a:lnTo>
                    <a:pt x="15" y="312"/>
                  </a:lnTo>
                  <a:lnTo>
                    <a:pt x="15" y="328"/>
                  </a:lnTo>
                  <a:lnTo>
                    <a:pt x="19" y="332"/>
                  </a:lnTo>
                  <a:lnTo>
                    <a:pt x="40" y="336"/>
                  </a:lnTo>
                  <a:lnTo>
                    <a:pt x="52" y="338"/>
                  </a:lnTo>
                  <a:lnTo>
                    <a:pt x="68" y="344"/>
                  </a:lnTo>
                  <a:lnTo>
                    <a:pt x="73" y="350"/>
                  </a:lnTo>
                  <a:lnTo>
                    <a:pt x="75" y="354"/>
                  </a:lnTo>
                  <a:lnTo>
                    <a:pt x="81" y="366"/>
                  </a:lnTo>
                  <a:lnTo>
                    <a:pt x="86" y="378"/>
                  </a:lnTo>
                  <a:lnTo>
                    <a:pt x="91" y="390"/>
                  </a:lnTo>
                  <a:lnTo>
                    <a:pt x="97" y="402"/>
                  </a:lnTo>
                  <a:lnTo>
                    <a:pt x="101" y="410"/>
                  </a:lnTo>
                  <a:lnTo>
                    <a:pt x="101" y="414"/>
                  </a:lnTo>
                  <a:lnTo>
                    <a:pt x="78" y="434"/>
                  </a:lnTo>
                  <a:lnTo>
                    <a:pt x="62" y="450"/>
                  </a:lnTo>
                  <a:lnTo>
                    <a:pt x="46" y="464"/>
                  </a:lnTo>
                  <a:lnTo>
                    <a:pt x="31" y="480"/>
                  </a:lnTo>
                  <a:lnTo>
                    <a:pt x="22" y="490"/>
                  </a:lnTo>
                  <a:lnTo>
                    <a:pt x="15" y="500"/>
                  </a:lnTo>
                  <a:lnTo>
                    <a:pt x="7" y="510"/>
                  </a:lnTo>
                  <a:lnTo>
                    <a:pt x="0" y="520"/>
                  </a:lnTo>
                  <a:lnTo>
                    <a:pt x="0" y="542"/>
                  </a:lnTo>
                  <a:lnTo>
                    <a:pt x="8" y="558"/>
                  </a:lnTo>
                  <a:lnTo>
                    <a:pt x="19" y="572"/>
                  </a:lnTo>
                  <a:lnTo>
                    <a:pt x="33" y="582"/>
                  </a:lnTo>
                  <a:lnTo>
                    <a:pt x="50" y="588"/>
                  </a:lnTo>
                  <a:lnTo>
                    <a:pt x="73" y="588"/>
                  </a:lnTo>
                  <a:lnTo>
                    <a:pt x="86" y="584"/>
                  </a:lnTo>
                  <a:lnTo>
                    <a:pt x="97" y="578"/>
                  </a:lnTo>
                  <a:lnTo>
                    <a:pt x="108" y="570"/>
                  </a:lnTo>
                  <a:lnTo>
                    <a:pt x="112" y="566"/>
                  </a:lnTo>
                  <a:lnTo>
                    <a:pt x="118" y="560"/>
                  </a:lnTo>
                  <a:lnTo>
                    <a:pt x="133" y="544"/>
                  </a:lnTo>
                  <a:lnTo>
                    <a:pt x="149" y="530"/>
                  </a:lnTo>
                  <a:lnTo>
                    <a:pt x="165" y="516"/>
                  </a:lnTo>
                  <a:lnTo>
                    <a:pt x="181" y="500"/>
                  </a:lnTo>
                  <a:lnTo>
                    <a:pt x="187" y="494"/>
                  </a:lnTo>
                  <a:lnTo>
                    <a:pt x="191" y="494"/>
                  </a:lnTo>
                  <a:lnTo>
                    <a:pt x="198" y="498"/>
                  </a:lnTo>
                  <a:lnTo>
                    <a:pt x="211" y="504"/>
                  </a:lnTo>
                  <a:lnTo>
                    <a:pt x="225" y="508"/>
                  </a:lnTo>
                  <a:lnTo>
                    <a:pt x="238" y="514"/>
                  </a:lnTo>
                  <a:lnTo>
                    <a:pt x="251" y="518"/>
                  </a:lnTo>
                  <a:lnTo>
                    <a:pt x="256" y="522"/>
                  </a:lnTo>
                  <a:lnTo>
                    <a:pt x="261" y="526"/>
                  </a:lnTo>
                  <a:lnTo>
                    <a:pt x="267" y="540"/>
                  </a:lnTo>
                  <a:lnTo>
                    <a:pt x="269" y="552"/>
                  </a:lnTo>
                  <a:lnTo>
                    <a:pt x="274" y="572"/>
                  </a:lnTo>
                  <a:lnTo>
                    <a:pt x="279" y="576"/>
                  </a:lnTo>
                  <a:lnTo>
                    <a:pt x="339" y="576"/>
                  </a:lnTo>
                  <a:lnTo>
                    <a:pt x="356" y="574"/>
                  </a:lnTo>
                  <a:lnTo>
                    <a:pt x="361" y="574"/>
                  </a:lnTo>
                  <a:lnTo>
                    <a:pt x="367" y="568"/>
                  </a:lnTo>
                  <a:lnTo>
                    <a:pt x="373" y="560"/>
                  </a:lnTo>
                  <a:lnTo>
                    <a:pt x="374" y="552"/>
                  </a:lnTo>
                  <a:lnTo>
                    <a:pt x="374" y="548"/>
                  </a:lnTo>
                  <a:lnTo>
                    <a:pt x="377" y="536"/>
                  </a:lnTo>
                  <a:lnTo>
                    <a:pt x="383" y="524"/>
                  </a:lnTo>
                  <a:lnTo>
                    <a:pt x="393" y="518"/>
                  </a:lnTo>
                  <a:lnTo>
                    <a:pt x="408" y="514"/>
                  </a:lnTo>
                  <a:lnTo>
                    <a:pt x="412" y="514"/>
                  </a:lnTo>
                  <a:lnTo>
                    <a:pt x="416" y="512"/>
                  </a:lnTo>
                  <a:lnTo>
                    <a:pt x="419" y="510"/>
                  </a:lnTo>
                  <a:lnTo>
                    <a:pt x="438" y="500"/>
                  </a:lnTo>
                  <a:lnTo>
                    <a:pt x="457" y="498"/>
                  </a:lnTo>
                  <a:lnTo>
                    <a:pt x="475" y="502"/>
                  </a:lnTo>
                  <a:lnTo>
                    <a:pt x="493" y="514"/>
                  </a:lnTo>
                  <a:lnTo>
                    <a:pt x="501" y="522"/>
                  </a:lnTo>
                  <a:lnTo>
                    <a:pt x="509" y="518"/>
                  </a:lnTo>
                  <a:lnTo>
                    <a:pt x="516" y="512"/>
                  </a:lnTo>
                  <a:lnTo>
                    <a:pt x="525" y="502"/>
                  </a:lnTo>
                  <a:lnTo>
                    <a:pt x="530" y="498"/>
                  </a:lnTo>
                  <a:lnTo>
                    <a:pt x="535" y="494"/>
                  </a:lnTo>
                  <a:lnTo>
                    <a:pt x="554" y="476"/>
                  </a:lnTo>
                  <a:lnTo>
                    <a:pt x="563" y="466"/>
                  </a:lnTo>
                  <a:lnTo>
                    <a:pt x="567" y="460"/>
                  </a:lnTo>
                  <a:lnTo>
                    <a:pt x="566" y="452"/>
                  </a:lnTo>
                  <a:lnTo>
                    <a:pt x="558" y="442"/>
                  </a:lnTo>
                  <a:lnTo>
                    <a:pt x="550" y="428"/>
                  </a:lnTo>
                  <a:lnTo>
                    <a:pt x="546" y="416"/>
                  </a:lnTo>
                  <a:lnTo>
                    <a:pt x="547" y="402"/>
                  </a:lnTo>
                  <a:lnTo>
                    <a:pt x="555" y="388"/>
                  </a:lnTo>
                  <a:lnTo>
                    <a:pt x="558" y="386"/>
                  </a:lnTo>
                  <a:lnTo>
                    <a:pt x="559" y="382"/>
                  </a:lnTo>
                  <a:lnTo>
                    <a:pt x="560" y="380"/>
                  </a:lnTo>
                  <a:lnTo>
                    <a:pt x="566" y="360"/>
                  </a:lnTo>
                  <a:lnTo>
                    <a:pt x="577" y="346"/>
                  </a:lnTo>
                  <a:lnTo>
                    <a:pt x="592"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
        <p:nvSpPr>
          <p:cNvPr id="24" name="Rectangle 10"/>
          <p:cNvSpPr>
            <a:spLocks noChangeArrowheads="1"/>
          </p:cNvSpPr>
          <p:nvPr/>
        </p:nvSpPr>
        <p:spPr bwMode="auto">
          <a:xfrm>
            <a:off x="1" y="1381870"/>
            <a:ext cx="846982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2" algn="ctr" eaLnBrk="0" fontAlgn="base" hangingPunct="0">
              <a:spcBef>
                <a:spcPct val="0"/>
              </a:spcBef>
              <a:spcAft>
                <a:spcPct val="0"/>
              </a:spcAft>
              <a:buClr>
                <a:srgbClr val="FF681E"/>
              </a:buClr>
              <a:buSzPct val="100000"/>
            </a:pPr>
            <a:r>
              <a:rPr lang="en-US" altLang="fr-FR"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    The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Key considerations for third-party monitoring agreements</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914400" marR="0" lvl="2" indent="0" algn="ctr" defTabSz="914400" rtl="0" eaLnBrk="0" fontAlgn="base" latinLnBrk="0" hangingPunct="0">
              <a:lnSpc>
                <a:spcPct val="100000"/>
              </a:lnSpc>
              <a:spcBef>
                <a:spcPct val="0"/>
              </a:spcBef>
              <a:spcAft>
                <a:spcPct val="0"/>
              </a:spcAft>
              <a:buClr>
                <a:srgbClr val="FF681E"/>
              </a:buClr>
              <a:buSzPct val="100000"/>
              <a:tabLst/>
            </a:pPr>
            <a:endParaRPr lang="en-US" alt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2" name="TextBox 1"/>
          <p:cNvSpPr txBox="1"/>
          <p:nvPr/>
        </p:nvSpPr>
        <p:spPr>
          <a:xfrm>
            <a:off x="174438" y="1854921"/>
            <a:ext cx="8533591" cy="3822585"/>
          </a:xfrm>
          <a:prstGeom prst="rect">
            <a:avLst/>
          </a:prstGeom>
          <a:noFill/>
        </p:spPr>
        <p:txBody>
          <a:bodyPr wrap="square" rtlCol="0">
            <a:spAutoFit/>
          </a:bodyPr>
          <a:lstStyle/>
          <a:p>
            <a:r>
              <a:rPr lang="en-US" dirty="0"/>
              <a:t> </a:t>
            </a:r>
            <a:endParaRPr lang="fr-FR" dirty="0"/>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Roles and responsibilities: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Ensure that the roles and responsibilities within the scenario are clearly outlined for each party, including frequency of monitoring and reporting, lines of reporting, lines and means of communication between parties, staffing required for implementation, deliverables and division of work between the parties. Other important obligations may be identified and included depending on the context</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R="313690" algn="just" eaLnBrk="0" fontAlgn="base" hangingPunct="0">
              <a:lnSpc>
                <a:spcPct val="102000"/>
              </a:lnSpc>
              <a:spcBef>
                <a:spcPct val="0"/>
              </a:spcBef>
              <a:spcAft>
                <a:spcPct val="0"/>
              </a:spcAft>
              <a:buSzPct val="100000"/>
              <a:tabLst>
                <a:tab pos="1366838" algn="l"/>
              </a:tabLst>
            </a:pP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Data protection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Identify potential data protection issues and address them directly within the agreement and at the outset of monitoring implementation. </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6216897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297686"/>
            <a:ext cx="8099135" cy="4271939"/>
          </a:xfrm>
          <a:prstGeom prst="rect">
            <a:avLst/>
          </a:prstGeom>
        </p:spPr>
        <p:txBody>
          <a:bodyPr wrap="square">
            <a:spAutoFit/>
          </a:bodyPr>
          <a:lstStyle/>
          <a:p>
            <a:pPr lvl="0" eaLnBrk="0" fontAlgn="base" hangingPunct="0">
              <a:spcBef>
                <a:spcPct val="0"/>
              </a:spcBef>
              <a:spcAft>
                <a:spcPct val="0"/>
              </a:spcAft>
              <a:tabLst>
                <a:tab pos="1366838" algn="l"/>
              </a:tabLst>
            </a:pPr>
            <a:endParaRPr lang="fr-FR" altLang="fr-FR" sz="1600" b="1" dirty="0" smtClean="0">
              <a:latin typeface="Times New Roman" panose="02020603050405020304" pitchFamily="18" charset="0"/>
              <a:cs typeface="Times New Roman" panose="02020603050405020304" pitchFamily="18" charset="0"/>
            </a:endParaRPr>
          </a:p>
          <a:p>
            <a:pPr algn="ct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Challenges and risks of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Third-Party Monitoring (TPM)</a:t>
            </a:r>
          </a:p>
          <a:p>
            <a:pPr algn="ctr"/>
            <a:endPar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algn="ct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While TPM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allows for the indirect tracking, verification, validation, real-time collection of data and course correction of </a:t>
            </a:r>
            <a:r>
              <a:rPr lang="en-US" sz="20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project’s interventions</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it also has some limitations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Such</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 limitations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can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include poor-quality reporting of monitoring visits conducted, unexpected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costs (inter alia, related to improving the quality), lack of transparency and difficulty using TPM to collect outcome-level data.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Many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of the risks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inherent in remote management are also true for TPM.</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spTree>
    <p:extLst>
      <p:ext uri="{BB962C8B-B14F-4D97-AF65-F5344CB8AC3E}">
        <p14:creationId xmlns:p14="http://schemas.microsoft.com/office/powerpoint/2010/main" val="129297750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1657402314"/>
              </p:ext>
            </p:extLst>
          </p:nvPr>
        </p:nvGraphicFramePr>
        <p:xfrm>
          <a:off x="415218" y="1495845"/>
          <a:ext cx="7828832" cy="5351541"/>
        </p:xfrm>
        <a:graphic>
          <a:graphicData uri="http://schemas.openxmlformats.org/drawingml/2006/table">
            <a:tbl>
              <a:tblPr firstRow="1" firstCol="1" bandRow="1">
                <a:tableStyleId>{5C22544A-7EE6-4342-B048-85BDC9FD1C3A}</a:tableStyleId>
              </a:tblPr>
              <a:tblGrid>
                <a:gridCol w="409447">
                  <a:extLst>
                    <a:ext uri="{9D8B030D-6E8A-4147-A177-3AD203B41FA5}">
                      <a16:colId xmlns:a16="http://schemas.microsoft.com/office/drawing/2014/main" val="2557687101"/>
                    </a:ext>
                  </a:extLst>
                </a:gridCol>
                <a:gridCol w="7419385">
                  <a:extLst>
                    <a:ext uri="{9D8B030D-6E8A-4147-A177-3AD203B41FA5}">
                      <a16:colId xmlns:a16="http://schemas.microsoft.com/office/drawing/2014/main" val="3172633026"/>
                    </a:ext>
                  </a:extLst>
                </a:gridCol>
              </a:tblGrid>
              <a:tr h="422658">
                <a:tc gridSpan="2">
                  <a:txBody>
                    <a:bodyPr/>
                    <a:lstStyle/>
                    <a:p>
                      <a:pPr marL="1062355" marR="1050290" algn="ctr">
                        <a:spcBef>
                          <a:spcPts val="400"/>
                        </a:spcBef>
                        <a:spcAft>
                          <a:spcPts val="0"/>
                        </a:spcAft>
                      </a:pPr>
                      <a:r>
                        <a:rPr lang="en-US" sz="1800" dirty="0">
                          <a:solidFill>
                            <a:srgbClr val="FF0000"/>
                          </a:solidFill>
                          <a:effectLst/>
                        </a:rPr>
                        <a:t>Additional</a:t>
                      </a:r>
                      <a:r>
                        <a:rPr lang="en-US" sz="1800" spc="-40" dirty="0">
                          <a:solidFill>
                            <a:srgbClr val="FF0000"/>
                          </a:solidFill>
                          <a:effectLst/>
                        </a:rPr>
                        <a:t> </a:t>
                      </a:r>
                      <a:r>
                        <a:rPr lang="en-US" sz="1800" dirty="0">
                          <a:solidFill>
                            <a:srgbClr val="FF0000"/>
                          </a:solidFill>
                          <a:effectLst/>
                        </a:rPr>
                        <a:t>potential</a:t>
                      </a:r>
                      <a:r>
                        <a:rPr lang="en-US" sz="1800" spc="-35" dirty="0">
                          <a:solidFill>
                            <a:srgbClr val="FF0000"/>
                          </a:solidFill>
                          <a:effectLst/>
                        </a:rPr>
                        <a:t> </a:t>
                      </a:r>
                      <a:r>
                        <a:rPr lang="en-US" sz="1800" dirty="0">
                          <a:solidFill>
                            <a:srgbClr val="FF0000"/>
                          </a:solidFill>
                          <a:effectLst/>
                        </a:rPr>
                        <a:t>risks</a:t>
                      </a:r>
                      <a:r>
                        <a:rPr lang="en-US" sz="1800" spc="-35" dirty="0">
                          <a:solidFill>
                            <a:srgbClr val="FF0000"/>
                          </a:solidFill>
                          <a:effectLst/>
                        </a:rPr>
                        <a:t> </a:t>
                      </a:r>
                      <a:r>
                        <a:rPr lang="en-US" sz="1800" dirty="0">
                          <a:solidFill>
                            <a:srgbClr val="FF0000"/>
                          </a:solidFill>
                          <a:effectLst/>
                        </a:rPr>
                        <a:t>associated</a:t>
                      </a:r>
                      <a:r>
                        <a:rPr lang="en-US" sz="1800" spc="-35" dirty="0">
                          <a:solidFill>
                            <a:srgbClr val="FF0000"/>
                          </a:solidFill>
                          <a:effectLst/>
                        </a:rPr>
                        <a:t> </a:t>
                      </a:r>
                      <a:r>
                        <a:rPr lang="en-US" sz="1800" dirty="0">
                          <a:solidFill>
                            <a:srgbClr val="FF0000"/>
                          </a:solidFill>
                          <a:effectLst/>
                        </a:rPr>
                        <a:t>with</a:t>
                      </a:r>
                      <a:r>
                        <a:rPr lang="en-US" sz="1800" spc="-35" dirty="0">
                          <a:solidFill>
                            <a:srgbClr val="FF0000"/>
                          </a:solidFill>
                          <a:effectLst/>
                        </a:rPr>
                        <a:t> </a:t>
                      </a:r>
                      <a:r>
                        <a:rPr lang="en-US" sz="1800" dirty="0">
                          <a:solidFill>
                            <a:srgbClr val="FF0000"/>
                          </a:solidFill>
                          <a:effectLst/>
                        </a:rPr>
                        <a:t>third-party</a:t>
                      </a:r>
                      <a:r>
                        <a:rPr lang="en-US" sz="1800" spc="-35" dirty="0">
                          <a:solidFill>
                            <a:srgbClr val="FF0000"/>
                          </a:solidFill>
                          <a:effectLst/>
                        </a:rPr>
                        <a:t> </a:t>
                      </a:r>
                      <a:r>
                        <a:rPr lang="en-US" sz="1800" dirty="0">
                          <a:solidFill>
                            <a:srgbClr val="FF0000"/>
                          </a:solidFill>
                          <a:effectLst/>
                        </a:rPr>
                        <a:t>monitoring</a:t>
                      </a:r>
                      <a:endParaRPr lang="fr-FR" sz="2400" dirty="0">
                        <a:solidFill>
                          <a:srgbClr val="FF0000"/>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hMerge="1">
                  <a:txBody>
                    <a:bodyPr/>
                    <a:lstStyle/>
                    <a:p>
                      <a:endParaRPr lang="fr-FR"/>
                    </a:p>
                  </a:txBody>
                  <a:tcPr/>
                </a:tc>
                <a:extLst>
                  <a:ext uri="{0D108BD9-81ED-4DB2-BD59-A6C34878D82A}">
                    <a16:rowId xmlns:a16="http://schemas.microsoft.com/office/drawing/2014/main" val="2654888700"/>
                  </a:ext>
                </a:extLst>
              </a:tr>
              <a:tr h="2464462">
                <a:tc>
                  <a:txBody>
                    <a:bodyPr/>
                    <a:lstStyle/>
                    <a:p>
                      <a:pPr marL="471805">
                        <a:spcBef>
                          <a:spcPts val="595"/>
                        </a:spcBef>
                        <a:spcAft>
                          <a:spcPts val="0"/>
                        </a:spcAft>
                      </a:pPr>
                      <a:r>
                        <a:rPr lang="en-US" sz="1800" dirty="0">
                          <a:solidFill>
                            <a:srgbClr val="C00000"/>
                          </a:solidFill>
                          <a:effectLst/>
                        </a:rPr>
                        <a:t>Programmatic</a:t>
                      </a:r>
                      <a:endParaRPr lang="fr-FR" sz="2400" dirty="0">
                        <a:solidFill>
                          <a:srgbClr val="C00000"/>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vert="vert270"/>
                </a:tc>
                <a:tc>
                  <a:txBody>
                    <a:bodyPr/>
                    <a:lstStyle/>
                    <a:p>
                      <a:pPr marL="342900" marR="187325" lvl="0" indent="-342900" algn="just">
                        <a:lnSpc>
                          <a:spcPct val="102000"/>
                        </a:lnSpc>
                        <a:spcBef>
                          <a:spcPts val="450"/>
                        </a:spcBef>
                        <a:spcAft>
                          <a:spcPts val="0"/>
                        </a:spcAft>
                        <a:buSzPts val="1000"/>
                        <a:buFont typeface="Trebuchet MS" panose="020B0603020202020204" pitchFamily="34" charset="0"/>
                        <a:buChar char="•"/>
                        <a:tabLst>
                          <a:tab pos="424180" algn="l"/>
                        </a:tabLst>
                      </a:pPr>
                      <a:endParaRPr lang="en-US" sz="1200" b="1" dirty="0" smtClean="0">
                        <a:effectLst/>
                        <a:latin typeface="Times New Roman" panose="02020603050405020304" pitchFamily="18" charset="0"/>
                        <a:cs typeface="Times New Roman" panose="02020603050405020304" pitchFamily="18" charset="0"/>
                      </a:endParaRPr>
                    </a:p>
                    <a:p>
                      <a:pPr marL="342900" marR="187325" lvl="0" indent="-342900" algn="just">
                        <a:lnSpc>
                          <a:spcPct val="102000"/>
                        </a:lnSpc>
                        <a:spcBef>
                          <a:spcPts val="450"/>
                        </a:spcBef>
                        <a:spcAft>
                          <a:spcPts val="0"/>
                        </a:spcAft>
                        <a:buSzPts val="1000"/>
                        <a:buFont typeface="Trebuchet MS" panose="020B0603020202020204" pitchFamily="34" charset="0"/>
                        <a:buChar char="•"/>
                        <a:tabLst>
                          <a:tab pos="424180" algn="l"/>
                        </a:tabLst>
                      </a:pPr>
                      <a:endParaRPr lang="en-US" sz="1200" b="1" dirty="0" smtClean="0">
                        <a:effectLst/>
                        <a:latin typeface="Times New Roman" panose="02020603050405020304" pitchFamily="18" charset="0"/>
                        <a:cs typeface="Times New Roman" panose="02020603050405020304" pitchFamily="18" charset="0"/>
                      </a:endParaRPr>
                    </a:p>
                    <a:p>
                      <a:pPr marL="342900" marR="187325" lvl="0" indent="-342900" algn="just">
                        <a:lnSpc>
                          <a:spcPct val="102000"/>
                        </a:lnSpc>
                        <a:spcBef>
                          <a:spcPts val="450"/>
                        </a:spcBef>
                        <a:spcAft>
                          <a:spcPts val="0"/>
                        </a:spcAft>
                        <a:buSzPts val="1000"/>
                        <a:buFont typeface="Trebuchet MS" panose="020B0603020202020204" pitchFamily="34" charset="0"/>
                        <a:buChar char="•"/>
                        <a:tabLst>
                          <a:tab pos="424180" algn="l"/>
                        </a:tabLst>
                      </a:pPr>
                      <a:r>
                        <a:rPr lang="en-US" sz="1200" b="1" dirty="0" smtClean="0">
                          <a:effectLst/>
                          <a:latin typeface="Times New Roman" panose="02020603050405020304" pitchFamily="18" charset="0"/>
                          <a:cs typeface="Times New Roman" panose="02020603050405020304" pitchFamily="18" charset="0"/>
                        </a:rPr>
                        <a:t>Inadequate </a:t>
                      </a:r>
                      <a:r>
                        <a:rPr lang="en-US" sz="1200" b="1" dirty="0">
                          <a:effectLst/>
                          <a:latin typeface="Times New Roman" panose="02020603050405020304" pitchFamily="18" charset="0"/>
                          <a:cs typeface="Times New Roman" panose="02020603050405020304" pitchFamily="18" charset="0"/>
                        </a:rPr>
                        <a:t>design: Budget does not include air travel, proper M&amp;E system or trainings, for</a:t>
                      </a:r>
                      <a:r>
                        <a:rPr lang="en-US" sz="1200" b="1" spc="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example.</a:t>
                      </a:r>
                      <a:endParaRPr lang="fr-FR" sz="1200" b="1" dirty="0">
                        <a:effectLst/>
                        <a:latin typeface="Times New Roman" panose="02020603050405020304" pitchFamily="18" charset="0"/>
                        <a:cs typeface="Times New Roman" panose="02020603050405020304" pitchFamily="18" charset="0"/>
                      </a:endParaRPr>
                    </a:p>
                    <a:p>
                      <a:pPr marL="342900" lvl="0" indent="-342900" algn="just">
                        <a:spcBef>
                          <a:spcPts val="150"/>
                        </a:spcBef>
                        <a:spcAft>
                          <a:spcPts val="0"/>
                        </a:spcAft>
                        <a:buSzPts val="1000"/>
                        <a:buFont typeface="Trebuchet MS" panose="020B0603020202020204" pitchFamily="34" charset="0"/>
                        <a:buChar char="•"/>
                        <a:tabLst>
                          <a:tab pos="424180" algn="l"/>
                        </a:tabLst>
                      </a:pPr>
                      <a:r>
                        <a:rPr lang="en-US" sz="1200" b="1" dirty="0">
                          <a:effectLst/>
                          <a:latin typeface="Times New Roman" panose="02020603050405020304" pitchFamily="18" charset="0"/>
                          <a:cs typeface="Times New Roman" panose="02020603050405020304" pitchFamily="18" charset="0"/>
                        </a:rPr>
                        <a:t>Implementation/technical</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oversight:</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Supervision</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only</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from</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a</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distance.</a:t>
                      </a:r>
                      <a:endParaRPr lang="fr-FR" sz="1200" b="1" dirty="0">
                        <a:effectLst/>
                        <a:latin typeface="Times New Roman" panose="02020603050405020304" pitchFamily="18" charset="0"/>
                        <a:cs typeface="Times New Roman" panose="02020603050405020304" pitchFamily="18" charset="0"/>
                      </a:endParaRPr>
                    </a:p>
                    <a:p>
                      <a:pPr marL="342900" marR="187325" lvl="0" indent="-342900" algn="just">
                        <a:lnSpc>
                          <a:spcPct val="102000"/>
                        </a:lnSpc>
                        <a:spcBef>
                          <a:spcPts val="180"/>
                        </a:spcBef>
                        <a:spcAft>
                          <a:spcPts val="0"/>
                        </a:spcAft>
                        <a:buSzPts val="1000"/>
                        <a:buFont typeface="Trebuchet MS" panose="020B0603020202020204" pitchFamily="34" charset="0"/>
                        <a:buChar char="•"/>
                        <a:tabLst>
                          <a:tab pos="424180" algn="l"/>
                        </a:tabLst>
                      </a:pPr>
                      <a:r>
                        <a:rPr lang="en-US" sz="1200" b="1" dirty="0">
                          <a:effectLst/>
                          <a:latin typeface="Times New Roman" panose="02020603050405020304" pitchFamily="18" charset="0"/>
                          <a:cs typeface="Times New Roman" panose="02020603050405020304" pitchFamily="18" charset="0"/>
                        </a:rPr>
                        <a:t>Poor feedback and participation: If no direct and regular feedback is available for monitoring (for</a:t>
                      </a:r>
                      <a:r>
                        <a:rPr lang="en-US" sz="1200" b="1" spc="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instance due to reduced regularity of visits to projects or inadequate M&amp;E frameworks), the</a:t>
                      </a:r>
                      <a:r>
                        <a:rPr lang="en-US" sz="1200" b="1" spc="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performance of the </a:t>
                      </a:r>
                      <a:r>
                        <a:rPr lang="en-US" sz="1200" b="1" dirty="0" smtClean="0">
                          <a:effectLst/>
                          <a:latin typeface="Times New Roman" panose="02020603050405020304" pitchFamily="18" charset="0"/>
                          <a:cs typeface="Times New Roman" panose="02020603050405020304" pitchFamily="18" charset="0"/>
                        </a:rPr>
                        <a:t>program </a:t>
                      </a:r>
                      <a:r>
                        <a:rPr lang="en-US" sz="1200" b="1" dirty="0">
                          <a:effectLst/>
                          <a:latin typeface="Times New Roman" panose="02020603050405020304" pitchFamily="18" charset="0"/>
                          <a:cs typeface="Times New Roman" panose="02020603050405020304" pitchFamily="18" charset="0"/>
                        </a:rPr>
                        <a:t>may be at risk, such as risk of corruption and recruitment of</a:t>
                      </a:r>
                      <a:r>
                        <a:rPr lang="en-US" sz="1200" b="1" spc="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inadequate</a:t>
                      </a:r>
                      <a:r>
                        <a:rPr lang="en-US" sz="1200" b="1" spc="-3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skills</a:t>
                      </a:r>
                      <a:r>
                        <a:rPr lang="en-US" sz="1200" b="1" spc="-2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or</a:t>
                      </a:r>
                      <a:r>
                        <a:rPr lang="en-US" sz="1200" b="1" spc="-2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mismanagement.</a:t>
                      </a:r>
                      <a:endParaRPr lang="fr-FR" sz="1200" b="1" dirty="0">
                        <a:effectLst/>
                        <a:latin typeface="Times New Roman" panose="02020603050405020304" pitchFamily="18" charset="0"/>
                        <a:cs typeface="Times New Roman" panose="02020603050405020304" pitchFamily="18" charset="0"/>
                      </a:endParaRPr>
                    </a:p>
                    <a:p>
                      <a:pPr marL="342900" marR="187960" lvl="0" indent="-342900" algn="just">
                        <a:lnSpc>
                          <a:spcPct val="102000"/>
                        </a:lnSpc>
                        <a:spcBef>
                          <a:spcPts val="160"/>
                        </a:spcBef>
                        <a:spcAft>
                          <a:spcPts val="0"/>
                        </a:spcAft>
                        <a:buSzPts val="1000"/>
                        <a:buFont typeface="Trebuchet MS" panose="020B0603020202020204" pitchFamily="34" charset="0"/>
                        <a:buChar char="•"/>
                        <a:tabLst>
                          <a:tab pos="424180" algn="l"/>
                        </a:tabLst>
                      </a:pPr>
                      <a:r>
                        <a:rPr lang="en-US" sz="1200" b="1" dirty="0">
                          <a:effectLst/>
                          <a:latin typeface="Times New Roman" panose="02020603050405020304" pitchFamily="18" charset="0"/>
                          <a:cs typeface="Times New Roman" panose="02020603050405020304" pitchFamily="18" charset="0"/>
                        </a:rPr>
                        <a:t>Communication: Inaccurate/inconsistent/untimely data collection and reporting; triangulation of</a:t>
                      </a:r>
                      <a:r>
                        <a:rPr lang="en-US" sz="1200" b="1" spc="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data</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is</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very</a:t>
                      </a:r>
                      <a:r>
                        <a:rPr lang="en-US" sz="1200" b="1" spc="2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difficult;</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weak</a:t>
                      </a:r>
                      <a:r>
                        <a:rPr lang="en-US" sz="1200" b="1" spc="2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communication</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with</a:t>
                      </a:r>
                      <a:r>
                        <a:rPr lang="en-US" sz="1200" b="1" spc="2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staff</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in</a:t>
                      </a:r>
                      <a:r>
                        <a:rPr lang="en-US" sz="1200" b="1" spc="2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the</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field</a:t>
                      </a:r>
                      <a:r>
                        <a:rPr lang="en-US" sz="1200" b="1" spc="2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and</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head</a:t>
                      </a:r>
                      <a:r>
                        <a:rPr lang="en-US" sz="1200" b="1" spc="1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offices.</a:t>
                      </a:r>
                      <a:endParaRPr lang="fr-FR" sz="1200" b="1" dirty="0">
                        <a:effectLst/>
                        <a:latin typeface="Times New Roman" panose="02020603050405020304" pitchFamily="18" charset="0"/>
                        <a:cs typeface="Times New Roman" panose="02020603050405020304" pitchFamily="18" charset="0"/>
                      </a:endParaRPr>
                    </a:p>
                    <a:p>
                      <a:pPr marL="342900" lvl="0" indent="-342900" algn="just">
                        <a:spcBef>
                          <a:spcPts val="150"/>
                        </a:spcBef>
                        <a:spcAft>
                          <a:spcPts val="0"/>
                        </a:spcAft>
                        <a:buSzPts val="1000"/>
                        <a:buFont typeface="Trebuchet MS" panose="020B0603020202020204" pitchFamily="34" charset="0"/>
                        <a:buChar char="•"/>
                        <a:tabLst>
                          <a:tab pos="424180" algn="l"/>
                        </a:tabLst>
                      </a:pPr>
                      <a:r>
                        <a:rPr lang="en-US" sz="1200" b="1" dirty="0">
                          <a:effectLst/>
                          <a:latin typeface="Times New Roman" panose="02020603050405020304" pitchFamily="18" charset="0"/>
                          <a:cs typeface="Times New Roman" panose="02020603050405020304" pitchFamily="18" charset="0"/>
                        </a:rPr>
                        <a:t>Limited</a:t>
                      </a:r>
                      <a:r>
                        <a:rPr lang="en-US" sz="1200" b="1" spc="55"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relationship</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with</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the</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community/acceptance</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and</a:t>
                      </a:r>
                      <a:r>
                        <a:rPr lang="en-US" sz="1200" b="1" spc="60" dirty="0">
                          <a:effectLst/>
                          <a:latin typeface="Times New Roman" panose="02020603050405020304" pitchFamily="18" charset="0"/>
                          <a:cs typeface="Times New Roman" panose="02020603050405020304" pitchFamily="18" charset="0"/>
                        </a:rPr>
                        <a:t> </a:t>
                      </a:r>
                      <a:r>
                        <a:rPr lang="en-US" sz="1200" b="1" dirty="0">
                          <a:effectLst/>
                          <a:latin typeface="Times New Roman" panose="02020603050405020304" pitchFamily="18" charset="0"/>
                          <a:cs typeface="Times New Roman" panose="02020603050405020304" pitchFamily="18" charset="0"/>
                        </a:rPr>
                        <a:t>participation.</a:t>
                      </a:r>
                      <a:endParaRPr lang="fr-FR" sz="1200" b="1"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extLst>
                  <a:ext uri="{0D108BD9-81ED-4DB2-BD59-A6C34878D82A}">
                    <a16:rowId xmlns:a16="http://schemas.microsoft.com/office/drawing/2014/main" val="124508565"/>
                  </a:ext>
                </a:extLst>
              </a:tr>
              <a:tr h="1519927">
                <a:tc>
                  <a:txBody>
                    <a:bodyPr/>
                    <a:lstStyle/>
                    <a:p>
                      <a:pPr marL="107950">
                        <a:spcBef>
                          <a:spcPts val="595"/>
                        </a:spcBef>
                        <a:spcAft>
                          <a:spcPts val="0"/>
                        </a:spcAft>
                      </a:pPr>
                      <a:r>
                        <a:rPr lang="en-US" sz="1800" b="1" kern="1200" dirty="0">
                          <a:solidFill>
                            <a:srgbClr val="C00000"/>
                          </a:solidFill>
                          <a:effectLst/>
                          <a:latin typeface="+mn-lt"/>
                          <a:ea typeface="+mn-ea"/>
                          <a:cs typeface="+mn-cs"/>
                        </a:rPr>
                        <a:t>Institutional</a:t>
                      </a:r>
                      <a:endParaRPr lang="fr-FR" sz="1800" b="1" kern="1200" dirty="0">
                        <a:solidFill>
                          <a:srgbClr val="C00000"/>
                        </a:solidFill>
                        <a:effectLst/>
                        <a:latin typeface="+mn-lt"/>
                        <a:ea typeface="+mn-ea"/>
                        <a:cs typeface="+mn-cs"/>
                      </a:endParaRPr>
                    </a:p>
                  </a:txBody>
                  <a:tcPr marL="0" marR="0" marT="0" marB="0" vert="vert270"/>
                </a:tc>
                <a:tc>
                  <a:txBody>
                    <a:bodyPr/>
                    <a:lstStyle/>
                    <a:p>
                      <a:pPr marL="342900" marR="188595" lvl="0" indent="-342900" algn="just" defTabSz="914400" rtl="0" eaLnBrk="1" latinLnBrk="0" hangingPunct="1">
                        <a:lnSpc>
                          <a:spcPct val="102000"/>
                        </a:lnSpc>
                        <a:spcBef>
                          <a:spcPts val="445"/>
                        </a:spcBef>
                        <a:spcAft>
                          <a:spcPts val="0"/>
                        </a:spcAft>
                        <a:buSzPts val="1000"/>
                        <a:buFont typeface="Trebuchet MS" panose="020B0603020202020204" pitchFamily="34" charset="0"/>
                        <a:buChar char="•"/>
                        <a:tabLst>
                          <a:tab pos="424180" algn="l"/>
                        </a:tabLst>
                      </a:pPr>
                      <a:endParaRPr lang="en-US" sz="12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342900" marR="188595" lvl="0" indent="-342900" algn="just" defTabSz="914400" rtl="0" eaLnBrk="1" latinLnBrk="0" hangingPunct="1">
                        <a:lnSpc>
                          <a:spcPct val="102000"/>
                        </a:lnSpc>
                        <a:spcBef>
                          <a:spcPts val="445"/>
                        </a:spcBef>
                        <a:spcAft>
                          <a:spcPts val="0"/>
                        </a:spcAft>
                        <a:buSzPts val="1000"/>
                        <a:buFont typeface="Trebuchet MS" panose="020B0603020202020204" pitchFamily="34" charset="0"/>
                        <a:buChar char="•"/>
                        <a:tabLst>
                          <a:tab pos="424180" algn="l"/>
                        </a:tabLst>
                      </a:pPr>
                      <a:r>
                        <a:rPr lang="en-US" sz="1200" b="1" kern="1200" dirty="0" smtClean="0">
                          <a:solidFill>
                            <a:schemeClr val="dk1"/>
                          </a:solidFill>
                          <a:effectLst/>
                          <a:latin typeface="Times New Roman" panose="02020603050405020304" pitchFamily="18" charset="0"/>
                          <a:ea typeface="+mn-ea"/>
                          <a:cs typeface="Times New Roman" panose="02020603050405020304" pitchFamily="18" charset="0"/>
                        </a:rPr>
                        <a:t>Financial</a:t>
                      </a:r>
                      <a:r>
                        <a:rPr lang="en-US" sz="1200" b="1" kern="1200" dirty="0">
                          <a:solidFill>
                            <a:schemeClr val="dk1"/>
                          </a:solidFill>
                          <a:effectLst/>
                          <a:latin typeface="Times New Roman" panose="02020603050405020304" pitchFamily="18" charset="0"/>
                          <a:ea typeface="+mn-ea"/>
                          <a:cs typeface="Times New Roman" panose="02020603050405020304" pitchFamily="18" charset="0"/>
                        </a:rPr>
                        <a:t>: If a TPM system is weak due to limited funding, monitoring and reporting may be affected and weaken the value of the use of TPM.</a:t>
                      </a:r>
                      <a:endParaRPr lang="fr-FR" sz="1200" b="1" kern="1200" dirty="0">
                        <a:solidFill>
                          <a:schemeClr val="dk1"/>
                        </a:solidFill>
                        <a:effectLst/>
                        <a:latin typeface="Times New Roman" panose="02020603050405020304" pitchFamily="18" charset="0"/>
                        <a:ea typeface="+mn-ea"/>
                        <a:cs typeface="Times New Roman" panose="02020603050405020304" pitchFamily="18" charset="0"/>
                      </a:endParaRPr>
                    </a:p>
                    <a:p>
                      <a:pPr marL="342900" marR="187325" lvl="0" indent="-342900" algn="just" defTabSz="914400" rtl="0" eaLnBrk="1" latinLnBrk="0" hangingPunct="1">
                        <a:lnSpc>
                          <a:spcPct val="102000"/>
                        </a:lnSpc>
                        <a:spcBef>
                          <a:spcPts val="150"/>
                        </a:spcBef>
                        <a:spcAft>
                          <a:spcPts val="0"/>
                        </a:spcAft>
                        <a:buSzPts val="1000"/>
                        <a:buFont typeface="Trebuchet MS" panose="020B0603020202020204" pitchFamily="34" charset="0"/>
                        <a:buChar char="•"/>
                        <a:tabLst>
                          <a:tab pos="424180" algn="l"/>
                        </a:tabLst>
                      </a:pPr>
                      <a:r>
                        <a:rPr lang="en-US" sz="1200" b="1" kern="1200" dirty="0">
                          <a:solidFill>
                            <a:schemeClr val="dk1"/>
                          </a:solidFill>
                          <a:effectLst/>
                          <a:latin typeface="Times New Roman" panose="02020603050405020304" pitchFamily="18" charset="0"/>
                          <a:ea typeface="+mn-ea"/>
                          <a:cs typeface="Times New Roman" panose="02020603050405020304" pitchFamily="18" charset="0"/>
                        </a:rPr>
                        <a:t>Reputational: Third-party monitors need to be selected with due consideration to ethical </a:t>
                      </a:r>
                      <a:r>
                        <a:rPr lang="en-US" sz="1200" b="1" kern="1200" dirty="0" err="1">
                          <a:solidFill>
                            <a:schemeClr val="dk1"/>
                          </a:solidFill>
                          <a:effectLst/>
                          <a:latin typeface="Times New Roman" panose="02020603050405020304" pitchFamily="18" charset="0"/>
                          <a:ea typeface="+mn-ea"/>
                          <a:cs typeface="Times New Roman" panose="02020603050405020304" pitchFamily="18" charset="0"/>
                        </a:rPr>
                        <a:t>behaviours</a:t>
                      </a:r>
                      <a:r>
                        <a:rPr lang="en-US" sz="1200" b="1" kern="1200" dirty="0">
                          <a:solidFill>
                            <a:schemeClr val="dk1"/>
                          </a:solidFill>
                          <a:effectLst/>
                          <a:latin typeface="Times New Roman" panose="02020603050405020304" pitchFamily="18" charset="0"/>
                          <a:ea typeface="+mn-ea"/>
                          <a:cs typeface="Times New Roman" panose="02020603050405020304" pitchFamily="18" charset="0"/>
                        </a:rPr>
                        <a:t>, professionalism, cultural sensitivities and reputation. A bad selection can affect the reputation of the organization using TPM.</a:t>
                      </a:r>
                      <a:endParaRPr lang="fr-FR" sz="1200" b="1" kern="1200" dirty="0">
                        <a:solidFill>
                          <a:schemeClr val="dk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2359895129"/>
                  </a:ext>
                </a:extLst>
              </a:tr>
              <a:tr h="818512">
                <a:tc>
                  <a:txBody>
                    <a:bodyPr/>
                    <a:lstStyle/>
                    <a:p>
                      <a:pPr marL="107950" algn="l" defTabSz="914400" rtl="0" eaLnBrk="1" latinLnBrk="0" hangingPunct="1">
                        <a:spcBef>
                          <a:spcPts val="595"/>
                        </a:spcBef>
                        <a:spcAft>
                          <a:spcPts val="0"/>
                        </a:spcAft>
                      </a:pPr>
                      <a:r>
                        <a:rPr lang="en-US" sz="1800" b="1" kern="1200" dirty="0">
                          <a:solidFill>
                            <a:srgbClr val="C00000"/>
                          </a:solidFill>
                          <a:effectLst/>
                          <a:latin typeface="+mn-lt"/>
                          <a:ea typeface="+mn-ea"/>
                          <a:cs typeface="+mn-cs"/>
                        </a:rPr>
                        <a:t>Other</a:t>
                      </a:r>
                      <a:endParaRPr lang="fr-FR" sz="1800" b="1" kern="1200" dirty="0">
                        <a:solidFill>
                          <a:srgbClr val="C00000"/>
                        </a:solidFill>
                        <a:effectLst/>
                        <a:latin typeface="+mn-lt"/>
                        <a:ea typeface="+mn-ea"/>
                        <a:cs typeface="+mn-cs"/>
                      </a:endParaRPr>
                    </a:p>
                  </a:txBody>
                  <a:tcPr marL="0" marR="0" marT="0" marB="0" vert="vert270"/>
                </a:tc>
                <a:tc>
                  <a:txBody>
                    <a:bodyPr/>
                    <a:lstStyle/>
                    <a:p>
                      <a:pPr marL="342900" marR="188595" lvl="0" indent="-342900">
                        <a:lnSpc>
                          <a:spcPct val="102000"/>
                        </a:lnSpc>
                        <a:spcBef>
                          <a:spcPts val="810"/>
                        </a:spcBef>
                        <a:spcAft>
                          <a:spcPts val="0"/>
                        </a:spcAft>
                        <a:buSzPts val="1000"/>
                        <a:buFont typeface="Trebuchet MS" panose="020B0603020202020204" pitchFamily="34" charset="0"/>
                        <a:buChar char="•"/>
                        <a:tabLst>
                          <a:tab pos="423545" algn="l"/>
                          <a:tab pos="424180" algn="l"/>
                        </a:tabLst>
                      </a:pPr>
                      <a:endParaRPr lang="en-US" sz="1200" b="1" kern="1200" dirty="0" smtClean="0">
                        <a:solidFill>
                          <a:schemeClr val="dk1"/>
                        </a:solidFill>
                        <a:effectLst/>
                        <a:latin typeface="Times New Roman" panose="02020603050405020304" pitchFamily="18" charset="0"/>
                        <a:ea typeface="+mn-ea"/>
                        <a:cs typeface="Times New Roman" panose="02020603050405020304" pitchFamily="18" charset="0"/>
                      </a:endParaRPr>
                    </a:p>
                    <a:p>
                      <a:pPr marL="342900" marR="188595" lvl="0" indent="-342900">
                        <a:lnSpc>
                          <a:spcPct val="102000"/>
                        </a:lnSpc>
                        <a:spcBef>
                          <a:spcPts val="810"/>
                        </a:spcBef>
                        <a:spcAft>
                          <a:spcPts val="0"/>
                        </a:spcAft>
                        <a:buSzPts val="1000"/>
                        <a:buFont typeface="Trebuchet MS" panose="020B0603020202020204" pitchFamily="34" charset="0"/>
                        <a:buChar char="•"/>
                        <a:tabLst>
                          <a:tab pos="423545" algn="l"/>
                          <a:tab pos="424180" algn="l"/>
                        </a:tabLst>
                      </a:pPr>
                      <a:r>
                        <a:rPr lang="en-US" sz="1200" b="1" kern="1200" dirty="0" smtClean="0">
                          <a:solidFill>
                            <a:schemeClr val="dk1"/>
                          </a:solidFill>
                          <a:effectLst/>
                          <a:latin typeface="Times New Roman" panose="02020603050405020304" pitchFamily="18" charset="0"/>
                          <a:ea typeface="+mn-ea"/>
                          <a:cs typeface="Times New Roman" panose="02020603050405020304" pitchFamily="18" charset="0"/>
                        </a:rPr>
                        <a:t>Conflict </a:t>
                      </a:r>
                      <a:r>
                        <a:rPr lang="en-US" sz="1200" b="1" kern="1200" dirty="0">
                          <a:solidFill>
                            <a:schemeClr val="dk1"/>
                          </a:solidFill>
                          <a:effectLst/>
                          <a:latin typeface="Times New Roman" panose="02020603050405020304" pitchFamily="18" charset="0"/>
                          <a:ea typeface="+mn-ea"/>
                          <a:cs typeface="Times New Roman" panose="02020603050405020304" pitchFamily="18" charset="0"/>
                        </a:rPr>
                        <a:t>of interest at the TPM level with biased monitoring for its benefits and other contractual opportunities.</a:t>
                      </a:r>
                      <a:endParaRPr lang="fr-FR" sz="1200" b="1" kern="1200" dirty="0">
                        <a:solidFill>
                          <a:schemeClr val="dk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2781734061"/>
                  </a:ext>
                </a:extLst>
              </a:tr>
            </a:tbl>
          </a:graphicData>
        </a:graphic>
      </p:graphicFrame>
    </p:spTree>
    <p:extLst>
      <p:ext uri="{BB962C8B-B14F-4D97-AF65-F5344CB8AC3E}">
        <p14:creationId xmlns:p14="http://schemas.microsoft.com/office/powerpoint/2010/main" val="225812767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593786"/>
            <a:ext cx="8099135" cy="646331"/>
          </a:xfrm>
          <a:prstGeom prst="rect">
            <a:avLst/>
          </a:prstGeom>
        </p:spPr>
        <p:txBody>
          <a:bodyPr wrap="square">
            <a:spAutoFit/>
          </a:bodyPr>
          <a:lstStyle/>
          <a:p>
            <a:pPr algn="ctr" eaLnBrk="0" fontAlgn="base" hangingPunct="0">
              <a:spcBef>
                <a:spcPct val="0"/>
              </a:spcBef>
              <a:spcAft>
                <a:spcPct val="0"/>
              </a:spcAft>
              <a:tabLst>
                <a:tab pos="1366838" algn="l"/>
              </a:tabLst>
            </a:pPr>
            <a:r>
              <a:rPr lang="en-US" sz="2400" b="1" dirty="0" smtClean="0">
                <a:solidFill>
                  <a:srgbClr val="0070C0"/>
                </a:solidFill>
                <a:latin typeface="Times New Roman" panose="02020603050405020304" pitchFamily="18" charset="0"/>
                <a:cs typeface="Times New Roman" panose="02020603050405020304" pitchFamily="18" charset="0"/>
              </a:rPr>
              <a:t>4. Pulling </a:t>
            </a:r>
            <a:r>
              <a:rPr lang="en-US" sz="2400" b="1" dirty="0">
                <a:solidFill>
                  <a:srgbClr val="0070C0"/>
                </a:solidFill>
                <a:latin typeface="Times New Roman" panose="02020603050405020304" pitchFamily="18" charset="0"/>
                <a:cs typeface="Times New Roman" panose="02020603050405020304" pitchFamily="18" charset="0"/>
              </a:rPr>
              <a:t>it all together: Monitoring and evaluation plan</a:t>
            </a:r>
            <a:endParaRPr lang="fr-FR" sz="2400" b="1" dirty="0">
              <a:solidFill>
                <a:srgbClr val="0070C0"/>
              </a:solidFill>
              <a:latin typeface="Times New Roman" panose="02020603050405020304" pitchFamily="18" charset="0"/>
              <a:cs typeface="Times New Roman" panose="02020603050405020304" pitchFamily="18" charset="0"/>
            </a:endParaRPr>
          </a:p>
          <a:p>
            <a:pPr lvl="0" algn="ctr" eaLnBrk="0" fontAlgn="base" hangingPunct="0">
              <a:spcBef>
                <a:spcPct val="0"/>
              </a:spcBef>
              <a:spcAft>
                <a:spcPct val="0"/>
              </a:spcAft>
              <a:tabLst>
                <a:tab pos="1366838" algn="l"/>
              </a:tabLst>
            </a:pPr>
            <a:endParaRPr lang="fr-FR" altLang="fr-FR" sz="1200" dirty="0"/>
          </a:p>
        </p:txBody>
      </p:sp>
      <p:sp>
        <p:nvSpPr>
          <p:cNvPr id="13" name="Rectangle 12"/>
          <p:cNvSpPr/>
          <p:nvPr/>
        </p:nvSpPr>
        <p:spPr>
          <a:xfrm>
            <a:off x="219940" y="2391089"/>
            <a:ext cx="8378077" cy="2945678"/>
          </a:xfrm>
          <a:prstGeom prst="rect">
            <a:avLst/>
          </a:prstGeom>
          <a:ln>
            <a:solidFill>
              <a:schemeClr val="tx1"/>
            </a:solidFill>
            <a:prstDash val="lgDashDotDot"/>
          </a:ln>
        </p:spPr>
        <p:txBody>
          <a:bodyPr wrap="square">
            <a:spAutoFit/>
          </a:bodyPr>
          <a:lstStyle/>
          <a:p>
            <a:pPr marL="285750" marR="313690"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This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chapter has so far introduced various types of monitoring, including the four essential areas to monitor: results, activities, budget and expenditure and risk.</a:t>
            </a:r>
          </a:p>
          <a:p>
            <a:pPr marL="285750" marR="313690"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While various definitions exist, the terms “M&amp;E plan” and “M&amp;E framework” are often used interchangeably</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285750" marR="313690" indent="-285750" algn="ctr"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However, while both seem identical, they refer to two different concepts.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899795" marR="311785">
              <a:lnSpc>
                <a:spcPct val="102000"/>
              </a:lnSpc>
              <a:spcBef>
                <a:spcPts val="640"/>
              </a:spcBef>
              <a:spcAft>
                <a:spcPts val="0"/>
              </a:spcAft>
            </a:pP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287223909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9480004" y="554566"/>
            <a:ext cx="2408112" cy="5748868"/>
          </a:xfrm>
          <a:prstGeom prst="rect">
            <a:avLst/>
          </a:prstGeom>
        </p:spPr>
      </p:pic>
      <p:pic>
        <p:nvPicPr>
          <p:cNvPr id="5" name="Picture 4"/>
          <p:cNvPicPr>
            <a:picLocks noChangeAspect="1"/>
          </p:cNvPicPr>
          <p:nvPr/>
        </p:nvPicPr>
        <p:blipFill>
          <a:blip r:embed="rId6"/>
          <a:stretch>
            <a:fillRect/>
          </a:stretch>
        </p:blipFill>
        <p:spPr>
          <a:xfrm>
            <a:off x="9833969" y="533330"/>
            <a:ext cx="20883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graphicFrame>
        <p:nvGraphicFramePr>
          <p:cNvPr id="13" name="Table 12"/>
          <p:cNvGraphicFramePr>
            <a:graphicFrameLocks noGrp="1"/>
          </p:cNvGraphicFramePr>
          <p:nvPr>
            <p:extLst>
              <p:ext uri="{D42A27DB-BD31-4B8C-83A1-F6EECF244321}">
                <p14:modId xmlns:p14="http://schemas.microsoft.com/office/powerpoint/2010/main" val="4152432838"/>
              </p:ext>
            </p:extLst>
          </p:nvPr>
        </p:nvGraphicFramePr>
        <p:xfrm>
          <a:off x="130613" y="1347785"/>
          <a:ext cx="9308504" cy="5868853"/>
        </p:xfrm>
        <a:graphic>
          <a:graphicData uri="http://schemas.openxmlformats.org/drawingml/2006/table">
            <a:tbl>
              <a:tblPr firstRow="1" firstCol="1" bandRow="1">
                <a:tableStyleId>{5C22544A-7EE6-4342-B048-85BDC9FD1C3A}</a:tableStyleId>
              </a:tblPr>
              <a:tblGrid>
                <a:gridCol w="4641684">
                  <a:extLst>
                    <a:ext uri="{9D8B030D-6E8A-4147-A177-3AD203B41FA5}">
                      <a16:colId xmlns:a16="http://schemas.microsoft.com/office/drawing/2014/main" val="3647580859"/>
                    </a:ext>
                  </a:extLst>
                </a:gridCol>
                <a:gridCol w="4666820">
                  <a:extLst>
                    <a:ext uri="{9D8B030D-6E8A-4147-A177-3AD203B41FA5}">
                      <a16:colId xmlns:a16="http://schemas.microsoft.com/office/drawing/2014/main" val="2424366227"/>
                    </a:ext>
                  </a:extLst>
                </a:gridCol>
              </a:tblGrid>
              <a:tr h="301387">
                <a:tc>
                  <a:txBody>
                    <a:bodyPr/>
                    <a:lstStyle/>
                    <a:p>
                      <a:pPr marL="806450" algn="ctr">
                        <a:spcBef>
                          <a:spcPts val="245"/>
                        </a:spcBef>
                        <a:spcAft>
                          <a:spcPts val="0"/>
                        </a:spcAft>
                      </a:pPr>
                      <a:r>
                        <a:rPr lang="en-US" sz="1600" dirty="0" smtClean="0">
                          <a:solidFill>
                            <a:srgbClr val="000099"/>
                          </a:solidFill>
                          <a:effectLst/>
                          <a:latin typeface="Times New Roman" panose="02020603050405020304" pitchFamily="18" charset="0"/>
                          <a:cs typeface="Times New Roman" panose="02020603050405020304" pitchFamily="18" charset="0"/>
                        </a:rPr>
                        <a:t>Monitoring</a:t>
                      </a:r>
                      <a:r>
                        <a:rPr lang="en-US" sz="1600" spc="-60" dirty="0" smtClean="0">
                          <a:solidFill>
                            <a:srgbClr val="000099"/>
                          </a:solidFill>
                          <a:effectLst/>
                          <a:latin typeface="Times New Roman" panose="02020603050405020304" pitchFamily="18" charset="0"/>
                          <a:cs typeface="Times New Roman" panose="02020603050405020304" pitchFamily="18" charset="0"/>
                        </a:rPr>
                        <a:t> </a:t>
                      </a:r>
                      <a:r>
                        <a:rPr lang="en-US" sz="1600" dirty="0" smtClean="0">
                          <a:solidFill>
                            <a:srgbClr val="000099"/>
                          </a:solidFill>
                          <a:effectLst/>
                          <a:latin typeface="Times New Roman" panose="02020603050405020304" pitchFamily="18" charset="0"/>
                          <a:cs typeface="Times New Roman" panose="02020603050405020304" pitchFamily="18" charset="0"/>
                        </a:rPr>
                        <a:t>and</a:t>
                      </a:r>
                      <a:r>
                        <a:rPr lang="en-US" sz="1600" spc="-55" dirty="0" smtClean="0">
                          <a:solidFill>
                            <a:srgbClr val="000099"/>
                          </a:solidFill>
                          <a:effectLst/>
                          <a:latin typeface="Times New Roman" panose="02020603050405020304" pitchFamily="18" charset="0"/>
                          <a:cs typeface="Times New Roman" panose="02020603050405020304" pitchFamily="18" charset="0"/>
                        </a:rPr>
                        <a:t> </a:t>
                      </a:r>
                      <a:r>
                        <a:rPr lang="en-US" sz="1600" dirty="0" smtClean="0">
                          <a:solidFill>
                            <a:srgbClr val="000099"/>
                          </a:solidFill>
                          <a:effectLst/>
                          <a:latin typeface="Times New Roman" panose="02020603050405020304" pitchFamily="18" charset="0"/>
                          <a:cs typeface="Times New Roman" panose="02020603050405020304" pitchFamily="18" charset="0"/>
                        </a:rPr>
                        <a:t>evaluation</a:t>
                      </a:r>
                      <a:r>
                        <a:rPr lang="en-US" sz="1600" spc="-55" dirty="0" smtClean="0">
                          <a:solidFill>
                            <a:srgbClr val="000099"/>
                          </a:solidFill>
                          <a:effectLst/>
                          <a:latin typeface="Times New Roman" panose="02020603050405020304" pitchFamily="18" charset="0"/>
                          <a:cs typeface="Times New Roman" panose="02020603050405020304" pitchFamily="18" charset="0"/>
                        </a:rPr>
                        <a:t> </a:t>
                      </a:r>
                      <a:r>
                        <a:rPr lang="en-US" sz="2000" u="sng" dirty="0" smtClean="0">
                          <a:solidFill>
                            <a:srgbClr val="FF0000"/>
                          </a:solidFill>
                          <a:effectLst/>
                          <a:latin typeface="Times New Roman" panose="02020603050405020304" pitchFamily="18" charset="0"/>
                          <a:cs typeface="Times New Roman" panose="02020603050405020304" pitchFamily="18" charset="0"/>
                        </a:rPr>
                        <a:t>plan</a:t>
                      </a:r>
                      <a:endParaRPr lang="fr-FR" sz="1600" u="sng" dirty="0">
                        <a:solidFill>
                          <a:srgbClr val="FF0000"/>
                        </a:solidFill>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806450" algn="ctr" defTabSz="914400" rtl="0" eaLnBrk="1" latinLnBrk="0" hangingPunct="1">
                        <a:spcBef>
                          <a:spcPts val="245"/>
                        </a:spcBef>
                        <a:spcAft>
                          <a:spcPts val="0"/>
                        </a:spcAft>
                      </a:pPr>
                      <a:r>
                        <a:rPr lang="en-US" sz="1600" b="1" kern="1200" dirty="0">
                          <a:solidFill>
                            <a:srgbClr val="000099"/>
                          </a:solidFill>
                          <a:effectLst/>
                          <a:latin typeface="Times New Roman" panose="02020603050405020304" pitchFamily="18" charset="0"/>
                          <a:ea typeface="+mn-ea"/>
                          <a:cs typeface="Times New Roman" panose="02020603050405020304" pitchFamily="18" charset="0"/>
                        </a:rPr>
                        <a:t>Monitoring and evaluation </a:t>
                      </a:r>
                      <a:r>
                        <a:rPr lang="en-US" sz="2000" b="1" u="sng" kern="1200" dirty="0">
                          <a:solidFill>
                            <a:srgbClr val="FF0000"/>
                          </a:solidFill>
                          <a:effectLst/>
                          <a:latin typeface="Times New Roman" panose="02020603050405020304" pitchFamily="18" charset="0"/>
                          <a:ea typeface="+mn-ea"/>
                          <a:cs typeface="Times New Roman" panose="02020603050405020304" pitchFamily="18" charset="0"/>
                        </a:rPr>
                        <a:t>framework</a:t>
                      </a:r>
                      <a:endParaRPr lang="fr-FR" sz="2000" b="1" u="sng" kern="1200" dirty="0">
                        <a:solidFill>
                          <a:srgbClr val="FF0000"/>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808591288"/>
                  </a:ext>
                </a:extLst>
              </a:tr>
              <a:tr h="3644705">
                <a:tc>
                  <a:txBody>
                    <a:bodyPr/>
                    <a:lstStyle/>
                    <a:p>
                      <a:pPr marL="101600" marR="112395" algn="just">
                        <a:lnSpc>
                          <a:spcPct val="102000"/>
                        </a:lnSpc>
                        <a:spcBef>
                          <a:spcPts val="140"/>
                        </a:spcBef>
                        <a:spcAft>
                          <a:spcPts val="0"/>
                        </a:spcAft>
                      </a:pPr>
                      <a:endParaRPr lang="en-US" sz="1600" dirty="0" smtClean="0">
                        <a:effectLst/>
                        <a:latin typeface="Times New Roman" panose="02020603050405020304" pitchFamily="18" charset="0"/>
                        <a:cs typeface="Times New Roman" panose="02020603050405020304" pitchFamily="18" charset="0"/>
                      </a:endParaRPr>
                    </a:p>
                    <a:p>
                      <a:pPr marL="101600" marR="112395" algn="just">
                        <a:lnSpc>
                          <a:spcPct val="102000"/>
                        </a:lnSpc>
                        <a:spcBef>
                          <a:spcPts val="140"/>
                        </a:spcBef>
                        <a:spcAft>
                          <a:spcPts val="0"/>
                        </a:spcAft>
                      </a:pPr>
                      <a:endParaRPr lang="en-US" sz="1600" dirty="0" smtClean="0">
                        <a:effectLst/>
                        <a:latin typeface="Times New Roman" panose="02020603050405020304" pitchFamily="18" charset="0"/>
                        <a:cs typeface="Times New Roman" panose="02020603050405020304" pitchFamily="18" charset="0"/>
                      </a:endParaRPr>
                    </a:p>
                    <a:p>
                      <a:pPr marL="387350" marR="112395" indent="-285750" algn="just">
                        <a:lnSpc>
                          <a:spcPct val="102000"/>
                        </a:lnSpc>
                        <a:spcBef>
                          <a:spcPts val="140"/>
                        </a:spcBef>
                        <a:spcAft>
                          <a:spcPts val="0"/>
                        </a:spcAft>
                        <a:buFont typeface="Arial" panose="020B0604020202020204" pitchFamily="34" charset="0"/>
                        <a:buChar char="•"/>
                      </a:pPr>
                      <a:r>
                        <a:rPr lang="en-US" sz="1600" dirty="0" smtClean="0">
                          <a:effectLst/>
                          <a:latin typeface="Times New Roman" panose="02020603050405020304" pitchFamily="18" charset="0"/>
                          <a:cs typeface="Times New Roman" panose="02020603050405020304" pitchFamily="18" charset="0"/>
                        </a:rPr>
                        <a:t>In</a:t>
                      </a:r>
                      <a:r>
                        <a:rPr lang="en-US" sz="1600" spc="-40" dirty="0" smtClean="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some</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cases,</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a:t>
                      </a:r>
                      <a:r>
                        <a:rPr lang="en-US" sz="1600" spc="-3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detailed</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description</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of</a:t>
                      </a:r>
                      <a:r>
                        <a:rPr lang="en-US" sz="1600" spc="-3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project</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logic,</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envisioned</a:t>
                      </a:r>
                      <a:r>
                        <a:rPr lang="en-US" sz="1600" spc="-24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evaluations and monitoring activities, as well as M&amp;E tools,</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may</a:t>
                      </a:r>
                      <a:r>
                        <a:rPr lang="en-US" sz="1600" spc="-2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be</a:t>
                      </a:r>
                      <a:r>
                        <a:rPr lang="en-US" sz="1600" spc="-20" dirty="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requires</a:t>
                      </a:r>
                      <a:r>
                        <a:rPr lang="en-US" sz="1600" spc="-45" dirty="0" smtClean="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a:t>
                      </a:r>
                      <a:r>
                        <a:rPr lang="en-US" sz="1600" spc="-4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more</a:t>
                      </a:r>
                      <a:r>
                        <a:rPr lang="en-US" sz="1600" spc="-26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detailed</a:t>
                      </a:r>
                      <a:r>
                        <a:rPr lang="en-US" sz="1600" spc="-1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plan</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on</a:t>
                      </a:r>
                      <a:r>
                        <a:rPr lang="en-US" sz="1600" spc="-1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how</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M&amp;E</a:t>
                      </a:r>
                      <a:r>
                        <a:rPr lang="en-US" sz="1600" spc="-1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will</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be</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enabled</a:t>
                      </a:r>
                      <a:r>
                        <a:rPr lang="en-US" sz="1600" spc="-1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at</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the</a:t>
                      </a:r>
                      <a:r>
                        <a:rPr lang="en-US" sz="1600" spc="-1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start</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of</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the</a:t>
                      </a:r>
                      <a:r>
                        <a:rPr lang="en-US" sz="1600" spc="-260" dirty="0">
                          <a:effectLst/>
                          <a:latin typeface="Times New Roman" panose="02020603050405020304" pitchFamily="18" charset="0"/>
                          <a:cs typeface="Times New Roman" panose="02020603050405020304" pitchFamily="18" charset="0"/>
                        </a:rPr>
                        <a:t> </a:t>
                      </a:r>
                      <a:r>
                        <a:rPr lang="en-US" sz="1600" dirty="0" smtClean="0">
                          <a:effectLst/>
                          <a:latin typeface="Times New Roman" panose="02020603050405020304" pitchFamily="18" charset="0"/>
                          <a:cs typeface="Times New Roman" panose="02020603050405020304" pitchFamily="18" charset="0"/>
                        </a:rPr>
                        <a:t>intervention.</a:t>
                      </a:r>
                      <a:endParaRPr lang="fr-FR" sz="1600" dirty="0" smtClean="0">
                        <a:effectLst/>
                        <a:latin typeface="Times New Roman" panose="02020603050405020304" pitchFamily="18" charset="0"/>
                        <a:cs typeface="Times New Roman" panose="02020603050405020304" pitchFamily="18" charset="0"/>
                      </a:endParaRPr>
                    </a:p>
                    <a:p>
                      <a:pPr marL="387350" marR="112395" indent="-285750" algn="just">
                        <a:lnSpc>
                          <a:spcPct val="102000"/>
                        </a:lnSpc>
                        <a:spcBef>
                          <a:spcPts val="140"/>
                        </a:spcBef>
                        <a:spcAft>
                          <a:spcPts val="0"/>
                        </a:spcAft>
                        <a:buFont typeface="Arial" panose="020B0604020202020204" pitchFamily="34" charset="0"/>
                        <a:buChar char="•"/>
                      </a:pPr>
                      <a:endParaRPr lang="fr-FR" sz="1600" dirty="0" smtClean="0">
                        <a:effectLst/>
                        <a:latin typeface="Times New Roman" panose="02020603050405020304" pitchFamily="18" charset="0"/>
                        <a:cs typeface="Times New Roman" panose="02020603050405020304" pitchFamily="18" charset="0"/>
                      </a:endParaRPr>
                    </a:p>
                    <a:p>
                      <a:pPr marL="387350" marR="112395" indent="-285750" algn="just">
                        <a:lnSpc>
                          <a:spcPct val="102000"/>
                        </a:lnSpc>
                        <a:spcBef>
                          <a:spcPts val="140"/>
                        </a:spcBef>
                        <a:spcAft>
                          <a:spcPts val="0"/>
                        </a:spcAft>
                        <a:buFont typeface="Arial" panose="020B0604020202020204" pitchFamily="34" charset="0"/>
                        <a:buChar char="•"/>
                      </a:pPr>
                      <a:r>
                        <a:rPr lang="en-US" sz="1600" dirty="0" smtClean="0">
                          <a:effectLst/>
                          <a:latin typeface="Times New Roman" panose="02020603050405020304" pitchFamily="18" charset="0"/>
                          <a:cs typeface="Times New Roman" panose="02020603050405020304" pitchFamily="18" charset="0"/>
                        </a:rPr>
                        <a:t>This </a:t>
                      </a:r>
                      <a:r>
                        <a:rPr lang="en-US" sz="1600" dirty="0">
                          <a:effectLst/>
                          <a:latin typeface="Times New Roman" panose="02020603050405020304" pitchFamily="18" charset="0"/>
                          <a:cs typeface="Times New Roman" panose="02020603050405020304" pitchFamily="18" charset="0"/>
                        </a:rPr>
                        <a:t>more detailed version would be called an M&amp;E</a:t>
                      </a:r>
                      <a:r>
                        <a:rPr lang="en-US" sz="1600" spc="-26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plan and would cover all planned M&amp;E activities. It</a:t>
                      </a:r>
                      <a:r>
                        <a:rPr lang="en-US" sz="1600" spc="-260"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can also cover additional areas, such as learning and</a:t>
                      </a:r>
                      <a:r>
                        <a:rPr lang="en-US" sz="1600" spc="5" dirty="0">
                          <a:effectLst/>
                          <a:latin typeface="Times New Roman" panose="02020603050405020304" pitchFamily="18" charset="0"/>
                          <a:cs typeface="Times New Roman" panose="02020603050405020304" pitchFamily="18" charset="0"/>
                        </a:rPr>
                        <a:t> </a:t>
                      </a:r>
                      <a:r>
                        <a:rPr lang="en-US" sz="1600" dirty="0">
                          <a:effectLst/>
                          <a:latin typeface="Times New Roman" panose="02020603050405020304" pitchFamily="18" charset="0"/>
                          <a:cs typeface="Times New Roman" panose="02020603050405020304" pitchFamily="18" charset="0"/>
                        </a:rPr>
                        <a:t>reporting.</a:t>
                      </a:r>
                      <a:endParaRPr lang="fr-FR" sz="1600" dirty="0">
                        <a:effectLst/>
                        <a:latin typeface="Times New Roman" panose="02020603050405020304" pitchFamily="18" charset="0"/>
                        <a:ea typeface="Trebuchet MS" panose="020B0603020202020204" pitchFamily="34" charset="0"/>
                        <a:cs typeface="Times New Roman" panose="02020603050405020304" pitchFamily="18" charset="0"/>
                      </a:endParaRPr>
                    </a:p>
                  </a:txBody>
                  <a:tcPr marL="0" marR="0" marT="0" marB="0"/>
                </a:tc>
                <a:tc>
                  <a:txBody>
                    <a:bodyPr/>
                    <a:lstStyle/>
                    <a:p>
                      <a:pPr marL="100965" marR="112395" algn="just">
                        <a:lnSpc>
                          <a:spcPct val="102000"/>
                        </a:lnSpc>
                        <a:spcBef>
                          <a:spcPts val="140"/>
                        </a:spcBef>
                        <a:spcAft>
                          <a:spcPts val="0"/>
                        </a:spcAft>
                      </a:pPr>
                      <a:endParaRPr lang="en-US" sz="16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386715" marR="112395" indent="-285750" algn="just">
                        <a:lnSpc>
                          <a:spcPct val="102000"/>
                        </a:lnSpc>
                        <a:spcBef>
                          <a:spcPts val="140"/>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The </a:t>
                      </a:r>
                      <a:r>
                        <a:rPr lang="en-US" sz="1600" b="1" kern="1200" dirty="0">
                          <a:solidFill>
                            <a:schemeClr val="tx1"/>
                          </a:solidFill>
                          <a:effectLst/>
                          <a:latin typeface="Times New Roman" panose="02020603050405020304" pitchFamily="18" charset="0"/>
                          <a:ea typeface="+mn-ea"/>
                          <a:cs typeface="Times New Roman" panose="02020603050405020304" pitchFamily="18" charset="0"/>
                        </a:rPr>
                        <a:t>most common definition of an M&amp;E framework is a table that lists all indicators (and their brief definition), along with data source, baseline, target, how often it will be measured, data collection methods and tools, as well as who is responsible for measuring results. </a:t>
                      </a: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The</a:t>
                      </a:r>
                      <a:r>
                        <a:rPr lang="en-US" sz="1600" b="1" kern="1200" baseline="0" dirty="0" smtClean="0">
                          <a:solidFill>
                            <a:schemeClr val="tx1"/>
                          </a:solidFill>
                          <a:effectLst/>
                          <a:latin typeface="Times New Roman" panose="02020603050405020304" pitchFamily="18" charset="0"/>
                          <a:ea typeface="+mn-ea"/>
                          <a:cs typeface="Times New Roman" panose="02020603050405020304" pitchFamily="18" charset="0"/>
                        </a:rPr>
                        <a:t> </a:t>
                      </a: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closest </a:t>
                      </a:r>
                      <a:r>
                        <a:rPr lang="en-US" sz="1600" b="1" kern="1200" dirty="0">
                          <a:solidFill>
                            <a:schemeClr val="tx1"/>
                          </a:solidFill>
                          <a:effectLst/>
                          <a:latin typeface="Times New Roman" panose="02020603050405020304" pitchFamily="18" charset="0"/>
                          <a:ea typeface="+mn-ea"/>
                          <a:cs typeface="Times New Roman" panose="02020603050405020304" pitchFamily="18" charset="0"/>
                        </a:rPr>
                        <a:t>concept to an M&amp;E framework is RMF. </a:t>
                      </a:r>
                      <a:endParaRPr lang="en-US" sz="16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386715" marR="112395" indent="-285750" algn="just">
                        <a:lnSpc>
                          <a:spcPct val="102000"/>
                        </a:lnSpc>
                        <a:spcBef>
                          <a:spcPts val="140"/>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In </a:t>
                      </a:r>
                      <a:r>
                        <a:rPr lang="en-US" sz="1600" b="1" kern="1200" dirty="0">
                          <a:solidFill>
                            <a:schemeClr val="tx1"/>
                          </a:solidFill>
                          <a:effectLst/>
                          <a:latin typeface="Times New Roman" panose="02020603050405020304" pitchFamily="18" charset="0"/>
                          <a:ea typeface="+mn-ea"/>
                          <a:cs typeface="Times New Roman" panose="02020603050405020304" pitchFamily="18" charset="0"/>
                        </a:rPr>
                        <a:t>many cases, RMF may be sufficient for monitoring the results of an </a:t>
                      </a: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intervention, </a:t>
                      </a:r>
                      <a:r>
                        <a:rPr lang="en-US" sz="1600" b="1" kern="1200" dirty="0">
                          <a:solidFill>
                            <a:schemeClr val="tx1"/>
                          </a:solidFill>
                          <a:effectLst/>
                          <a:latin typeface="Times New Roman" panose="02020603050405020304" pitchFamily="18" charset="0"/>
                          <a:ea typeface="+mn-ea"/>
                          <a:cs typeface="Times New Roman" panose="02020603050405020304" pitchFamily="18" charset="0"/>
                        </a:rPr>
                        <a:t>along with the plans described in the M&amp;E sections of the project document.</a:t>
                      </a:r>
                      <a:endParaRPr lang="fr-FR" sz="16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263789258"/>
                  </a:ext>
                </a:extLst>
              </a:tr>
              <a:tr h="1205394">
                <a:tc>
                  <a:txBody>
                    <a:bodyPr/>
                    <a:lstStyle/>
                    <a:p>
                      <a:pPr marL="387350" marR="112395" indent="-285750" algn="just">
                        <a:lnSpc>
                          <a:spcPct val="102000"/>
                        </a:lnSpc>
                        <a:spcBef>
                          <a:spcPts val="140"/>
                        </a:spcBef>
                        <a:spcAft>
                          <a:spcPts val="0"/>
                        </a:spcAft>
                        <a:buFont typeface="Arial" panose="020B0604020202020204" pitchFamily="34" charset="0"/>
                        <a:buChar char="•"/>
                      </a:pPr>
                      <a:r>
                        <a:rPr lang="en-US" sz="1600" b="1" kern="1200" dirty="0" smtClean="0">
                          <a:solidFill>
                            <a:schemeClr val="lt1"/>
                          </a:solidFill>
                          <a:effectLst/>
                          <a:latin typeface="Times New Roman" panose="02020603050405020304" pitchFamily="18" charset="0"/>
                          <a:ea typeface="+mn-ea"/>
                          <a:cs typeface="Times New Roman" panose="02020603050405020304" pitchFamily="18" charset="0"/>
                        </a:rPr>
                        <a:t> </a:t>
                      </a:r>
                      <a:r>
                        <a:rPr lang="en-US" sz="1600" b="1" kern="1200" dirty="0">
                          <a:solidFill>
                            <a:schemeClr val="lt1"/>
                          </a:solidFill>
                          <a:effectLst/>
                          <a:latin typeface="Times New Roman" panose="02020603050405020304" pitchFamily="18" charset="0"/>
                          <a:ea typeface="+mn-ea"/>
                          <a:cs typeface="Times New Roman" panose="02020603050405020304" pitchFamily="18" charset="0"/>
                        </a:rPr>
                        <a:t>M&amp;E plan should ideally be done at the initial (inception) phase of a project, before starting implementation and should be reviewed periodically to reflect changes in the implementation context, or after major project design changes are made.</a:t>
                      </a:r>
                      <a:endParaRPr lang="fr-FR" sz="1600" b="1" kern="1200" dirty="0">
                        <a:solidFill>
                          <a:schemeClr val="lt1"/>
                        </a:solidFill>
                        <a:effectLst/>
                        <a:latin typeface="Times New Roman" panose="02020603050405020304" pitchFamily="18" charset="0"/>
                        <a:ea typeface="+mn-ea"/>
                        <a:cs typeface="Times New Roman" panose="02020603050405020304" pitchFamily="18" charset="0"/>
                      </a:endParaRPr>
                    </a:p>
                  </a:txBody>
                  <a:tcPr marL="0" marR="0" marT="0" marB="0"/>
                </a:tc>
                <a:tc>
                  <a:txBody>
                    <a:bodyPr/>
                    <a:lstStyle/>
                    <a:p>
                      <a:pPr marL="386715" marR="112395" indent="-285750" algn="just">
                        <a:lnSpc>
                          <a:spcPct val="102000"/>
                        </a:lnSpc>
                        <a:spcBef>
                          <a:spcPts val="140"/>
                        </a:spcBef>
                        <a:spcAft>
                          <a:spcPts val="0"/>
                        </a:spcAft>
                        <a:buFont typeface="Arial" panose="020B0604020202020204" pitchFamily="34" charset="0"/>
                        <a:buChar char="•"/>
                      </a:pPr>
                      <a:r>
                        <a:rPr lang="en-US" sz="1600" b="1" kern="1200" dirty="0">
                          <a:solidFill>
                            <a:schemeClr val="tx1"/>
                          </a:solidFill>
                          <a:effectLst/>
                          <a:latin typeface="Times New Roman" panose="02020603050405020304" pitchFamily="18" charset="0"/>
                          <a:ea typeface="+mn-ea"/>
                          <a:cs typeface="Times New Roman" panose="02020603050405020304" pitchFamily="18" charset="0"/>
                        </a:rPr>
                        <a:t>The M&amp;E framework is also developed at the start of the project. </a:t>
                      </a:r>
                      <a:endParaRPr lang="en-US" sz="1600" b="1" kern="1200" dirty="0" smtClean="0">
                        <a:solidFill>
                          <a:schemeClr val="tx1"/>
                        </a:solidFill>
                        <a:effectLst/>
                        <a:latin typeface="Times New Roman" panose="02020603050405020304" pitchFamily="18" charset="0"/>
                        <a:ea typeface="+mn-ea"/>
                        <a:cs typeface="Times New Roman" panose="02020603050405020304" pitchFamily="18" charset="0"/>
                      </a:endParaRPr>
                    </a:p>
                    <a:p>
                      <a:pPr marL="386715" marR="112395" indent="-285750" algn="just">
                        <a:lnSpc>
                          <a:spcPct val="102000"/>
                        </a:lnSpc>
                        <a:spcBef>
                          <a:spcPts val="140"/>
                        </a:spcBef>
                        <a:spcAft>
                          <a:spcPts val="0"/>
                        </a:spcAft>
                        <a:buFont typeface="Arial" panose="020B0604020202020204" pitchFamily="34" charset="0"/>
                        <a:buChar char="•"/>
                      </a:pPr>
                      <a:r>
                        <a:rPr lang="en-US" sz="1600" b="1" kern="1200" dirty="0" smtClean="0">
                          <a:solidFill>
                            <a:schemeClr val="tx1"/>
                          </a:solidFill>
                          <a:effectLst/>
                          <a:latin typeface="Times New Roman" panose="02020603050405020304" pitchFamily="18" charset="0"/>
                          <a:ea typeface="+mn-ea"/>
                          <a:cs typeface="Times New Roman" panose="02020603050405020304" pitchFamily="18" charset="0"/>
                        </a:rPr>
                        <a:t>It </a:t>
                      </a:r>
                      <a:r>
                        <a:rPr lang="en-US" sz="1600" b="1" kern="1200" dirty="0">
                          <a:solidFill>
                            <a:schemeClr val="tx1"/>
                          </a:solidFill>
                          <a:effectLst/>
                          <a:latin typeface="Times New Roman" panose="02020603050405020304" pitchFamily="18" charset="0"/>
                          <a:ea typeface="+mn-ea"/>
                          <a:cs typeface="Times New Roman" panose="02020603050405020304" pitchFamily="18" charset="0"/>
                        </a:rPr>
                        <a:t>may also need to be reviewed periodically to reflect the changes in implementation.</a:t>
                      </a:r>
                      <a:endParaRPr lang="fr-FR" sz="1600" b="1" kern="1200" dirty="0">
                        <a:solidFill>
                          <a:schemeClr val="tx1"/>
                        </a:solidFill>
                        <a:effectLst/>
                        <a:latin typeface="Times New Roman" panose="02020603050405020304" pitchFamily="18" charset="0"/>
                        <a:ea typeface="+mn-ea"/>
                        <a:cs typeface="Times New Roman" panose="02020603050405020304" pitchFamily="18" charset="0"/>
                      </a:endParaRPr>
                    </a:p>
                  </a:txBody>
                  <a:tcPr marL="0" marR="0" marT="0" marB="0"/>
                </a:tc>
                <a:extLst>
                  <a:ext uri="{0D108BD9-81ED-4DB2-BD59-A6C34878D82A}">
                    <a16:rowId xmlns:a16="http://schemas.microsoft.com/office/drawing/2014/main" val="874736161"/>
                  </a:ext>
                </a:extLst>
              </a:tr>
              <a:tr h="426971">
                <a:tc gridSpan="2">
                  <a:txBody>
                    <a:bodyPr/>
                    <a:lstStyle/>
                    <a:p>
                      <a:pPr marL="924560" marR="935355" algn="ctr">
                        <a:spcBef>
                          <a:spcPts val="230"/>
                        </a:spcBef>
                        <a:spcAft>
                          <a:spcPts val="0"/>
                        </a:spcAft>
                      </a:pPr>
                      <a:r>
                        <a:rPr lang="en-US" sz="1600" b="1" kern="1200" dirty="0">
                          <a:solidFill>
                            <a:srgbClr val="C00000"/>
                          </a:solidFill>
                          <a:effectLst/>
                          <a:latin typeface="Times New Roman" panose="02020603050405020304" pitchFamily="18" charset="0"/>
                          <a:ea typeface="+mn-ea"/>
                          <a:cs typeface="Times New Roman" panose="02020603050405020304" pitchFamily="18" charset="0"/>
                        </a:rPr>
                        <a:t>The M&amp;E framework can be a component of, and included in, the M&amp;E plan.</a:t>
                      </a:r>
                      <a:endParaRPr lang="fr-FR" sz="1600" b="1" kern="1200" dirty="0">
                        <a:solidFill>
                          <a:srgbClr val="C00000"/>
                        </a:solidFill>
                        <a:effectLst/>
                        <a:latin typeface="Times New Roman" panose="02020603050405020304" pitchFamily="18" charset="0"/>
                        <a:ea typeface="+mn-ea"/>
                        <a:cs typeface="Times New Roman" panose="02020603050405020304" pitchFamily="18" charset="0"/>
                      </a:endParaRPr>
                    </a:p>
                  </a:txBody>
                  <a:tcPr marL="0" marR="0" marT="0" marB="0"/>
                </a:tc>
                <a:tc hMerge="1">
                  <a:txBody>
                    <a:bodyPr/>
                    <a:lstStyle/>
                    <a:p>
                      <a:endParaRPr lang="fr-FR"/>
                    </a:p>
                  </a:txBody>
                  <a:tcPr/>
                </a:tc>
                <a:extLst>
                  <a:ext uri="{0D108BD9-81ED-4DB2-BD59-A6C34878D82A}">
                    <a16:rowId xmlns:a16="http://schemas.microsoft.com/office/drawing/2014/main" val="2792605225"/>
                  </a:ext>
                </a:extLst>
              </a:tr>
            </a:tbl>
          </a:graphicData>
        </a:graphic>
      </p:graphicFrame>
    </p:spTree>
    <p:extLst>
      <p:ext uri="{BB962C8B-B14F-4D97-AF65-F5344CB8AC3E}">
        <p14:creationId xmlns:p14="http://schemas.microsoft.com/office/powerpoint/2010/main" val="305732013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2090172"/>
            <a:ext cx="8099135" cy="276999"/>
          </a:xfrm>
          <a:prstGeom prst="rect">
            <a:avLst/>
          </a:prstGeom>
        </p:spPr>
        <p:txBody>
          <a:bodyPr wrap="square">
            <a:spAutoFit/>
          </a:bodyPr>
          <a:lstStyle/>
          <a:p>
            <a:pPr lvl="0" algn="just" eaLnBrk="0" fontAlgn="base" hangingPunct="0">
              <a:spcBef>
                <a:spcPct val="0"/>
              </a:spcBef>
              <a:spcAft>
                <a:spcPct val="0"/>
              </a:spcAft>
              <a:tabLst>
                <a:tab pos="1366838" algn="l"/>
              </a:tabLst>
            </a:pPr>
            <a:endParaRPr lang="fr-FR" altLang="fr-FR" sz="1200" dirty="0"/>
          </a:p>
        </p:txBody>
      </p:sp>
      <p:sp>
        <p:nvSpPr>
          <p:cNvPr id="25" name="Rectangle 24"/>
          <p:cNvSpPr/>
          <p:nvPr/>
        </p:nvSpPr>
        <p:spPr>
          <a:xfrm>
            <a:off x="679261" y="1388323"/>
            <a:ext cx="7758116" cy="4225259"/>
          </a:xfrm>
          <a:prstGeom prst="rect">
            <a:avLst/>
          </a:prstGeom>
        </p:spPr>
        <p:txBody>
          <a:bodyPr wrap="square">
            <a:spAutoFit/>
          </a:bodyPr>
          <a:lstStyle/>
          <a:p>
            <a:pPr marL="0" lvl="1" algn="ctr">
              <a:spcBef>
                <a:spcPts val="460"/>
              </a:spcBef>
              <a:spcAft>
                <a:spcPts val="0"/>
              </a:spcAft>
              <a:buClr>
                <a:srgbClr val="FF681E"/>
              </a:buClr>
              <a:buSzPts val="1600"/>
              <a:tabLst>
                <a:tab pos="1238250"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Monitoring and reporting on </a:t>
            </a: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results</a:t>
            </a:r>
          </a:p>
          <a:p>
            <a:pPr marL="0" lvl="1" algn="ctr">
              <a:spcBef>
                <a:spcPts val="460"/>
              </a:spcBef>
              <a:spcAft>
                <a:spcPts val="0"/>
              </a:spcAft>
              <a:buClr>
                <a:srgbClr val="FF681E"/>
              </a:buClr>
              <a:buSzPts val="1600"/>
              <a:tabLst>
                <a:tab pos="12382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Reporting on intervention results </a:t>
            </a: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is an essential component of ensuring compliance with a results- based approach</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It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undertaken at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different intervals throughout the life cycle of an intervention.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Based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on operational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knowledge, best practices and reporting,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a means of communicating information on intervention progress, achieved results, lessons learned, constraints </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encountered.</a:t>
            </a: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he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steps taken to overcome and address challenges and good practices identified during implementation.</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R="313690" algn="just" eaLnBrk="0" fontAlgn="base" hangingPunct="0">
              <a:lnSpc>
                <a:spcPct val="102000"/>
              </a:lnSpc>
              <a:spcBef>
                <a:spcPct val="0"/>
              </a:spcBef>
              <a:spcAft>
                <a:spcPct val="0"/>
              </a:spcAft>
              <a:buSzPct val="100000"/>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7212201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428315"/>
            <a:ext cx="8099135" cy="400110"/>
          </a:xfrm>
          <a:prstGeom prst="rect">
            <a:avLst/>
          </a:prstGeom>
        </p:spPr>
        <p:txBody>
          <a:bodyPr wrap="square">
            <a:spAutoFit/>
          </a:bodyPr>
          <a:lstStyle/>
          <a:p>
            <a:pPr algn="ct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Implementing a reporting plan</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303210" y="2101223"/>
            <a:ext cx="8294807" cy="3545586"/>
          </a:xfrm>
          <a:prstGeom prst="rect">
            <a:avLst/>
          </a:prstGeom>
        </p:spPr>
        <p:txBody>
          <a:bodyPr wrap="square">
            <a:spAutoFit/>
          </a:bodyPr>
          <a:lstStyle/>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Developing a reporting plan to anticipate reporting needs and ensure that sufficient time is allowed for the collection of data and the preparation of reports. This could be included as part of an M&amp;E plan (see the previous section, </a:t>
            </a:r>
            <a:r>
              <a:rPr lang="en-US" sz="2000" b="1" dirty="0">
                <a:latin typeface="Times New Roman" panose="02020603050405020304" pitchFamily="18" charset="0"/>
                <a:ea typeface="Trebuchet MS" panose="020B0603020202020204" pitchFamily="34" charset="0"/>
                <a:cs typeface="Times New Roman" panose="02020603050405020304" pitchFamily="18" charset="0"/>
                <a:hlinkClick r:id="rId10" action="ppaction://hlinkfile"/>
              </a:rPr>
              <a:t>Pulling it all together: Monitoring and evaluation plan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or it could be developed as a stand-alone plan.</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R="313690" algn="just" eaLnBrk="0" fontAlgn="base" hangingPunct="0">
              <a:lnSpc>
                <a:spcPct val="102000"/>
              </a:lnSpc>
              <a:spcBef>
                <a:spcPct val="0"/>
              </a:spcBef>
              <a:spcAft>
                <a:spcPct val="0"/>
              </a:spcAft>
              <a:buSzPct val="100000"/>
              <a:tabLst>
                <a:tab pos="1366838" algn="l"/>
              </a:tabLst>
            </a:pPr>
            <a:endParaRPr lang="fr-FR"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R="313690" algn="just" eaLnBrk="0" fontAlgn="base" hangingPunct="0">
              <a:lnSpc>
                <a:spcPct val="102000"/>
              </a:lnSpc>
              <a:spcBef>
                <a:spcPct val="0"/>
              </a:spcBef>
              <a:spcAft>
                <a:spcPct val="0"/>
              </a:spcAft>
              <a:buSzPct val="100000"/>
              <a:tabLst>
                <a:tab pos="1366838" algn="l"/>
              </a:tabLst>
            </a:pP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285750" marR="313690" indent="-285750" algn="just" eaLnBrk="0" fontAlgn="base" hangingPunct="0">
              <a:lnSpc>
                <a:spcPct val="102000"/>
              </a:lnSpc>
              <a:spcBef>
                <a:spcPct val="0"/>
              </a:spcBef>
              <a:spcAft>
                <a:spcPct val="0"/>
              </a:spcAft>
              <a:buSzPct val="100000"/>
              <a:buFont typeface="Arial" panose="020B0604020202020204" pitchFamily="34" charset="0"/>
              <a:buChar char="•"/>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A reporting plan can cover reporting roles (who is responsible for reporting), the types of reports required, how frequently a report is to be produced, procedures for report review and who is to receive the report. </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978654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280274"/>
            <a:ext cx="8099135" cy="1015663"/>
          </a:xfrm>
          <a:prstGeom prst="rect">
            <a:avLst/>
          </a:prstGeom>
        </p:spPr>
        <p:txBody>
          <a:bodyPr wrap="square">
            <a:spAutoFit/>
          </a:bodyPr>
          <a:lstStyle/>
          <a:p>
            <a:pPr algn="ctr" eaLnBrk="0" fontAlgn="base" hangingPunct="0">
              <a:spcBef>
                <a:spcPct val="0"/>
              </a:spcBef>
              <a:spcAft>
                <a:spcPct val="0"/>
              </a:spcAft>
              <a:tabLst>
                <a:tab pos="1366838" algn="l"/>
              </a:tabLst>
            </a:pP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algn="ctr" eaLnBrk="0" fontAlgn="base" hangingPunct="0">
              <a:spcBef>
                <a:spcPct val="0"/>
              </a:spcBef>
              <a:spcAft>
                <a:spcPct val="0"/>
              </a:spcAft>
              <a:tabLst>
                <a:tab pos="1366838" algn="l"/>
              </a:tabLst>
            </a:pP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Reporting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on results</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0" algn="ctr" eaLnBrk="0" fontAlgn="base" hangingPunct="0">
              <a:spcBef>
                <a:spcPct val="0"/>
              </a:spcBef>
              <a:spcAft>
                <a:spcPct val="0"/>
              </a:spcAft>
              <a:tabLst>
                <a:tab pos="1366838" algn="l"/>
              </a:tabLst>
            </a:pPr>
            <a:endParaRPr lang="fr-FR" alt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32" name="Rectangle 31"/>
          <p:cNvSpPr/>
          <p:nvPr/>
        </p:nvSpPr>
        <p:spPr>
          <a:xfrm>
            <a:off x="470256" y="2555188"/>
            <a:ext cx="7938413" cy="3545586"/>
          </a:xfrm>
          <a:prstGeom prst="rect">
            <a:avLst/>
          </a:prstGeom>
        </p:spPr>
        <p:txBody>
          <a:bodyPr wrap="square">
            <a:spAutoFit/>
          </a:bodyPr>
          <a:lstStyle/>
          <a:p>
            <a:pPr marL="342900" marR="313690" indent="-342900" algn="just" eaLnBrk="0" fontAlgn="base" hangingPunct="0">
              <a:lnSpc>
                <a:spcPct val="102000"/>
              </a:lnSpc>
              <a:spcBef>
                <a:spcPct val="0"/>
              </a:spcBef>
              <a:spcAft>
                <a:spcPct val="0"/>
              </a:spcAft>
              <a:buSzPct val="100000"/>
              <a:buFont typeface="Wingdings" panose="05000000000000000000" pitchFamily="2" charset="2"/>
              <a:buChar char="Ø"/>
              <a:tabLst>
                <a:tab pos="1366838" algn="l"/>
              </a:tabLst>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Reporting is a critical component of M&amp;E, as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it enables the presentation of collected data and findings generated for key stakeholder use and overall performance</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342900" marR="313690" indent="-342900" algn="just" eaLnBrk="0" fontAlgn="base" hangingPunct="0">
              <a:lnSpc>
                <a:spcPct val="102000"/>
              </a:lnSpc>
              <a:spcBef>
                <a:spcPct val="0"/>
              </a:spcBef>
              <a:spcAft>
                <a:spcPct val="0"/>
              </a:spcAft>
              <a:buSzPct val="100000"/>
              <a:buFont typeface="Wingdings" panose="05000000000000000000" pitchFamily="2" charset="2"/>
              <a:buChar char="Ø"/>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Reporting on results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provides evidence and feedback to decision makers to inform their decision-making processes</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R="313690" algn="just" eaLnBrk="0" fontAlgn="base" hangingPunct="0">
              <a:lnSpc>
                <a:spcPct val="102000"/>
              </a:lnSpc>
              <a:spcBef>
                <a:spcPct val="0"/>
              </a:spcBef>
              <a:spcAft>
                <a:spcPct val="0"/>
              </a:spcAft>
              <a:buSzPct val="100000"/>
              <a:tabLst>
                <a:tab pos="1366838" algn="l"/>
              </a:tabLst>
            </a:pP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342900" marR="313690" indent="-342900" algn="ctr" eaLnBrk="0" fontAlgn="base" hangingPunct="0">
              <a:lnSpc>
                <a:spcPct val="102000"/>
              </a:lnSpc>
              <a:spcBef>
                <a:spcPct val="0"/>
              </a:spcBef>
              <a:spcAft>
                <a:spcPct val="0"/>
              </a:spcAft>
              <a:buSzPct val="100000"/>
              <a:buFont typeface="Wingdings" panose="05000000000000000000" pitchFamily="2" charset="2"/>
              <a:buChar char="Ø"/>
              <a:tabLst>
                <a:tab pos="1366838" algn="l"/>
              </a:tabLst>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Internal monitoring reports and external donor reports can serve several purposes, depending on an intervention’s information needs, as well as the information derived from M&amp;E, which can be put to different uses. M&amp;E information can serve to:</a:t>
            </a:r>
            <a:endParaRPr lang="fr-FR"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2565081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39</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graphicFrame>
        <p:nvGraphicFramePr>
          <p:cNvPr id="13" name="Table 12"/>
          <p:cNvGraphicFramePr>
            <a:graphicFrameLocks noGrp="1"/>
          </p:cNvGraphicFramePr>
          <p:nvPr>
            <p:extLst>
              <p:ext uri="{D42A27DB-BD31-4B8C-83A1-F6EECF244321}">
                <p14:modId xmlns:p14="http://schemas.microsoft.com/office/powerpoint/2010/main" val="1089476874"/>
              </p:ext>
            </p:extLst>
          </p:nvPr>
        </p:nvGraphicFramePr>
        <p:xfrm>
          <a:off x="435428" y="1648456"/>
          <a:ext cx="7973354" cy="4686794"/>
        </p:xfrm>
        <a:graphic>
          <a:graphicData uri="http://schemas.openxmlformats.org/drawingml/2006/table">
            <a:tbl>
              <a:tblPr firstRow="1" firstCol="1" bandRow="1">
                <a:tableStyleId>{5C22544A-7EE6-4342-B048-85BDC9FD1C3A}</a:tableStyleId>
              </a:tblPr>
              <a:tblGrid>
                <a:gridCol w="2534729">
                  <a:extLst>
                    <a:ext uri="{9D8B030D-6E8A-4147-A177-3AD203B41FA5}">
                      <a16:colId xmlns:a16="http://schemas.microsoft.com/office/drawing/2014/main" val="187112508"/>
                    </a:ext>
                  </a:extLst>
                </a:gridCol>
                <a:gridCol w="5438625">
                  <a:extLst>
                    <a:ext uri="{9D8B030D-6E8A-4147-A177-3AD203B41FA5}">
                      <a16:colId xmlns:a16="http://schemas.microsoft.com/office/drawing/2014/main" val="2255712847"/>
                    </a:ext>
                  </a:extLst>
                </a:gridCol>
              </a:tblGrid>
              <a:tr h="382422">
                <a:tc rowSpan="2">
                  <a:txBody>
                    <a:bodyPr/>
                    <a:lstStyle/>
                    <a:p>
                      <a:pPr>
                        <a:spcBef>
                          <a:spcPts val="50"/>
                        </a:spcBef>
                        <a:spcAft>
                          <a:spcPts val="0"/>
                        </a:spcAft>
                      </a:pPr>
                      <a:r>
                        <a:rPr lang="en-US" sz="250" dirty="0">
                          <a:effectLst/>
                        </a:rPr>
                        <a:t> </a:t>
                      </a:r>
                      <a:endParaRPr lang="fr-FR" sz="1100"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a:spcBef>
                          <a:spcPts val="785"/>
                        </a:spcBef>
                        <a:spcAft>
                          <a:spcPts val="0"/>
                        </a:spcAft>
                      </a:pPr>
                      <a:r>
                        <a:rPr lang="en-US" sz="1600" b="1" dirty="0">
                          <a:solidFill>
                            <a:srgbClr val="FFFF00"/>
                          </a:solidFill>
                          <a:effectLst/>
                        </a:rPr>
                        <a:t>Demonstrate</a:t>
                      </a:r>
                      <a:r>
                        <a:rPr lang="en-US" sz="1600" b="1" spc="225" dirty="0">
                          <a:solidFill>
                            <a:srgbClr val="FFFF00"/>
                          </a:solidFill>
                          <a:effectLst/>
                        </a:rPr>
                        <a:t> </a:t>
                      </a:r>
                      <a:r>
                        <a:rPr lang="en-US" sz="1600" b="1" dirty="0">
                          <a:solidFill>
                            <a:srgbClr val="FFFF00"/>
                          </a:solidFill>
                          <a:effectLst/>
                        </a:rPr>
                        <a:t>accountability</a:t>
                      </a:r>
                      <a:endParaRPr lang="fr-FR" sz="1600" b="1" dirty="0">
                        <a:solidFill>
                          <a:srgbClr val="FFFF00"/>
                        </a:solidFill>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280071021"/>
                  </a:ext>
                </a:extLst>
              </a:tr>
              <a:tr h="251446">
                <a:tc vMerge="1">
                  <a:txBody>
                    <a:bodyPr/>
                    <a:lstStyle/>
                    <a:p>
                      <a:endParaRPr lang="fr-FR"/>
                    </a:p>
                  </a:txBody>
                  <a:tcPr/>
                </a:tc>
                <a:tc>
                  <a:txBody>
                    <a:bodyPr/>
                    <a:lstStyle/>
                    <a:p>
                      <a:pPr marL="204470" algn="ctr">
                        <a:spcBef>
                          <a:spcPts val="320"/>
                        </a:spcBef>
                        <a:spcAft>
                          <a:spcPts val="0"/>
                        </a:spcAft>
                      </a:pPr>
                      <a:r>
                        <a:rPr lang="en-US" sz="1400" b="1" dirty="0">
                          <a:effectLst/>
                        </a:rPr>
                        <a:t>Delivering</a:t>
                      </a:r>
                      <a:r>
                        <a:rPr lang="en-US" sz="1400" b="1" spc="75" dirty="0">
                          <a:effectLst/>
                        </a:rPr>
                        <a:t> </a:t>
                      </a:r>
                      <a:r>
                        <a:rPr lang="en-US" sz="1400" b="1" dirty="0">
                          <a:effectLst/>
                        </a:rPr>
                        <a:t>according</a:t>
                      </a:r>
                      <a:r>
                        <a:rPr lang="en-US" sz="1400" b="1" spc="80" dirty="0">
                          <a:effectLst/>
                        </a:rPr>
                        <a:t> </a:t>
                      </a:r>
                      <a:r>
                        <a:rPr lang="en-US" sz="1400" b="1" dirty="0">
                          <a:effectLst/>
                        </a:rPr>
                        <a:t>to</a:t>
                      </a:r>
                      <a:r>
                        <a:rPr lang="en-US" sz="1400" b="1" spc="80" dirty="0">
                          <a:effectLst/>
                        </a:rPr>
                        <a:t> </a:t>
                      </a:r>
                      <a:r>
                        <a:rPr lang="en-US" sz="1400" b="1" dirty="0">
                          <a:effectLst/>
                        </a:rPr>
                        <a:t>engagements</a:t>
                      </a:r>
                      <a:r>
                        <a:rPr lang="en-US" sz="1400" b="1" spc="80" dirty="0">
                          <a:effectLst/>
                        </a:rPr>
                        <a:t> </a:t>
                      </a:r>
                      <a:r>
                        <a:rPr lang="en-US" sz="1400" b="1" dirty="0">
                          <a:effectLst/>
                        </a:rPr>
                        <a:t>taken</a:t>
                      </a:r>
                      <a:r>
                        <a:rPr lang="en-US" sz="1400" b="1" spc="80" dirty="0">
                          <a:effectLst/>
                        </a:rPr>
                        <a:t> </a:t>
                      </a:r>
                      <a:r>
                        <a:rPr lang="en-US" sz="1400" b="1" dirty="0">
                          <a:effectLst/>
                        </a:rPr>
                        <a:t>with</a:t>
                      </a:r>
                      <a:r>
                        <a:rPr lang="en-US" sz="1400" b="1" spc="80" dirty="0">
                          <a:effectLst/>
                        </a:rPr>
                        <a:t> </a:t>
                      </a:r>
                      <a:r>
                        <a:rPr lang="en-US" sz="1400" b="1" dirty="0">
                          <a:effectLst/>
                        </a:rPr>
                        <a:t>different</a:t>
                      </a:r>
                      <a:r>
                        <a:rPr lang="en-US" sz="1400" b="1" spc="80" dirty="0">
                          <a:effectLst/>
                        </a:rPr>
                        <a:t> </a:t>
                      </a:r>
                      <a:r>
                        <a:rPr lang="en-US" sz="1400" b="1" dirty="0">
                          <a:effectLst/>
                        </a:rPr>
                        <a:t>stakeholders.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102252393"/>
                  </a:ext>
                </a:extLst>
              </a:tr>
              <a:tr h="298373">
                <a:tc rowSpan="2">
                  <a:txBody>
                    <a:bodyPr/>
                    <a:lstStyle/>
                    <a:p>
                      <a:pPr>
                        <a:spcBef>
                          <a:spcPts val="10"/>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defTabSz="914400" rtl="0" eaLnBrk="1" latinLnBrk="0" hangingPunct="1">
                        <a:spcBef>
                          <a:spcPts val="785"/>
                        </a:spcBef>
                        <a:spcAft>
                          <a:spcPts val="0"/>
                        </a:spcAft>
                      </a:pPr>
                      <a:r>
                        <a:rPr lang="en-US" sz="1600" b="1" kern="1200" dirty="0">
                          <a:solidFill>
                            <a:srgbClr val="C00000"/>
                          </a:solidFill>
                          <a:effectLst/>
                          <a:latin typeface="+mn-lt"/>
                          <a:ea typeface="+mn-ea"/>
                          <a:cs typeface="+mn-cs"/>
                        </a:rPr>
                        <a:t>Convince</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1418316243"/>
                  </a:ext>
                </a:extLst>
              </a:tr>
              <a:tr h="306778">
                <a:tc vMerge="1">
                  <a:txBody>
                    <a:bodyPr/>
                    <a:lstStyle/>
                    <a:p>
                      <a:endParaRPr lang="fr-FR"/>
                    </a:p>
                  </a:txBody>
                  <a:tcPr/>
                </a:tc>
                <a:tc>
                  <a:txBody>
                    <a:bodyPr/>
                    <a:lstStyle/>
                    <a:p>
                      <a:pPr marL="204470" algn="ctr">
                        <a:spcBef>
                          <a:spcPts val="520"/>
                        </a:spcBef>
                        <a:spcAft>
                          <a:spcPts val="0"/>
                        </a:spcAft>
                      </a:pPr>
                      <a:r>
                        <a:rPr lang="en-US" sz="1400" b="1" dirty="0">
                          <a:effectLst/>
                        </a:rPr>
                        <a:t>Using</a:t>
                      </a:r>
                      <a:r>
                        <a:rPr lang="en-US" sz="1400" b="1" spc="60" dirty="0">
                          <a:effectLst/>
                        </a:rPr>
                        <a:t> </a:t>
                      </a:r>
                      <a:r>
                        <a:rPr lang="en-US" sz="1400" b="1" dirty="0">
                          <a:effectLst/>
                        </a:rPr>
                        <a:t>evidence</a:t>
                      </a:r>
                      <a:r>
                        <a:rPr lang="en-US" sz="1400" b="1" spc="65" dirty="0">
                          <a:effectLst/>
                        </a:rPr>
                        <a:t> </a:t>
                      </a:r>
                      <a:r>
                        <a:rPr lang="en-US" sz="1400" b="1" dirty="0">
                          <a:effectLst/>
                        </a:rPr>
                        <a:t>from</a:t>
                      </a:r>
                      <a:r>
                        <a:rPr lang="en-US" sz="1400" b="1" spc="65" dirty="0">
                          <a:effectLst/>
                        </a:rPr>
                        <a:t> </a:t>
                      </a:r>
                      <a:r>
                        <a:rPr lang="en-US" sz="1400" b="1" dirty="0">
                          <a:effectLst/>
                        </a:rPr>
                        <a:t>findings.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020349455"/>
                  </a:ext>
                </a:extLst>
              </a:tr>
              <a:tr h="287167">
                <a:tc rowSpan="2">
                  <a:txBody>
                    <a:bodyPr/>
                    <a:lstStyle/>
                    <a:p>
                      <a:pPr>
                        <a:spcBef>
                          <a:spcPts val="25"/>
                        </a:spcBef>
                        <a:spcAft>
                          <a:spcPts val="0"/>
                        </a:spcAft>
                      </a:pPr>
                      <a:r>
                        <a:rPr lang="en-US" sz="300">
                          <a:effectLst/>
                        </a:rPr>
                        <a:t> </a:t>
                      </a:r>
                      <a:endParaRPr lang="fr-FR" sz="1100">
                        <a:effectLst/>
                      </a:endParaRPr>
                    </a:p>
                    <a:p>
                      <a:pPr>
                        <a:spcBef>
                          <a:spcPts val="10"/>
                        </a:spcBef>
                        <a:spcAft>
                          <a:spcPts val="0"/>
                        </a:spcAft>
                      </a:pPr>
                      <a:r>
                        <a:rPr lang="en-US" sz="15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defTabSz="914400" rtl="0" eaLnBrk="1" latinLnBrk="0" hangingPunct="1">
                        <a:spcBef>
                          <a:spcPts val="395"/>
                        </a:spcBef>
                        <a:spcAft>
                          <a:spcPts val="0"/>
                        </a:spcAft>
                      </a:pPr>
                      <a:r>
                        <a:rPr lang="en-US" sz="1600" b="1" kern="1200" dirty="0">
                          <a:solidFill>
                            <a:srgbClr val="C00000"/>
                          </a:solidFill>
                          <a:effectLst/>
                          <a:latin typeface="+mn-lt"/>
                          <a:ea typeface="+mn-ea"/>
                          <a:cs typeface="+mn-cs"/>
                        </a:rPr>
                        <a:t>Educate</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3044998150"/>
                  </a:ext>
                </a:extLst>
              </a:tr>
              <a:tr h="278763">
                <a:tc vMerge="1">
                  <a:txBody>
                    <a:bodyPr/>
                    <a:lstStyle/>
                    <a:p>
                      <a:endParaRPr lang="fr-FR"/>
                    </a:p>
                  </a:txBody>
                  <a:tcPr/>
                </a:tc>
                <a:tc>
                  <a:txBody>
                    <a:bodyPr/>
                    <a:lstStyle/>
                    <a:p>
                      <a:pPr marL="204470" algn="ctr">
                        <a:spcBef>
                          <a:spcPts val="420"/>
                        </a:spcBef>
                        <a:spcAft>
                          <a:spcPts val="0"/>
                        </a:spcAft>
                      </a:pPr>
                      <a:r>
                        <a:rPr lang="en-US" sz="1400" b="1" dirty="0">
                          <a:effectLst/>
                        </a:rPr>
                        <a:t>Reporting</a:t>
                      </a:r>
                      <a:r>
                        <a:rPr lang="en-US" sz="1400" b="1" spc="60" dirty="0">
                          <a:effectLst/>
                        </a:rPr>
                        <a:t> </a:t>
                      </a:r>
                      <a:r>
                        <a:rPr lang="en-US" sz="1400" b="1" dirty="0">
                          <a:effectLst/>
                        </a:rPr>
                        <a:t>findings</a:t>
                      </a:r>
                      <a:r>
                        <a:rPr lang="en-US" sz="1400" b="1" spc="60" dirty="0">
                          <a:effectLst/>
                        </a:rPr>
                        <a:t> </a:t>
                      </a:r>
                      <a:r>
                        <a:rPr lang="en-US" sz="1400" b="1" dirty="0">
                          <a:effectLst/>
                        </a:rPr>
                        <a:t>to</a:t>
                      </a:r>
                      <a:r>
                        <a:rPr lang="en-US" sz="1400" b="1" spc="60" dirty="0">
                          <a:effectLst/>
                        </a:rPr>
                        <a:t> </a:t>
                      </a:r>
                      <a:r>
                        <a:rPr lang="en-US" sz="1400" b="1" dirty="0">
                          <a:effectLst/>
                        </a:rPr>
                        <a:t>help</a:t>
                      </a:r>
                      <a:r>
                        <a:rPr lang="en-US" sz="1400" b="1" spc="65" dirty="0">
                          <a:effectLst/>
                        </a:rPr>
                        <a:t> </a:t>
                      </a:r>
                      <a:r>
                        <a:rPr lang="en-US" sz="1400" b="1" dirty="0">
                          <a:effectLst/>
                        </a:rPr>
                        <a:t>organizational</a:t>
                      </a:r>
                      <a:r>
                        <a:rPr lang="en-US" sz="1400" b="1" spc="60" dirty="0">
                          <a:effectLst/>
                        </a:rPr>
                        <a:t> </a:t>
                      </a:r>
                      <a:r>
                        <a:rPr lang="en-US" sz="1400" b="1" dirty="0">
                          <a:effectLst/>
                        </a:rPr>
                        <a:t>learning.</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2571681836"/>
                  </a:ext>
                </a:extLst>
              </a:tr>
              <a:tr h="259151">
                <a:tc rowSpan="2">
                  <a:txBody>
                    <a:bodyPr/>
                    <a:lstStyle/>
                    <a:p>
                      <a:pPr>
                        <a:spcBef>
                          <a:spcPts val="25"/>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a:spcBef>
                          <a:spcPts val="350"/>
                        </a:spcBef>
                        <a:spcAft>
                          <a:spcPts val="0"/>
                        </a:spcAft>
                      </a:pPr>
                      <a:r>
                        <a:rPr lang="en-US" sz="1600" b="1" kern="1200" dirty="0">
                          <a:solidFill>
                            <a:srgbClr val="C00000"/>
                          </a:solidFill>
                          <a:effectLst/>
                          <a:latin typeface="+mn-lt"/>
                          <a:ea typeface="+mn-ea"/>
                          <a:cs typeface="+mn-cs"/>
                        </a:rPr>
                        <a:t>Learn</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1856433239"/>
                  </a:ext>
                </a:extLst>
              </a:tr>
              <a:tr h="299074">
                <a:tc vMerge="1">
                  <a:txBody>
                    <a:bodyPr/>
                    <a:lstStyle/>
                    <a:p>
                      <a:endParaRPr lang="fr-FR"/>
                    </a:p>
                  </a:txBody>
                  <a:tcPr/>
                </a:tc>
                <a:tc>
                  <a:txBody>
                    <a:bodyPr/>
                    <a:lstStyle/>
                    <a:p>
                      <a:pPr marL="204470" algn="ctr">
                        <a:spcBef>
                          <a:spcPts val="490"/>
                        </a:spcBef>
                        <a:spcAft>
                          <a:spcPts val="0"/>
                        </a:spcAft>
                      </a:pPr>
                      <a:r>
                        <a:rPr lang="en-US" sz="1400" b="1" dirty="0">
                          <a:effectLst/>
                        </a:rPr>
                        <a:t>Seeing</a:t>
                      </a:r>
                      <a:r>
                        <a:rPr lang="en-US" sz="1400" b="1" spc="-35" dirty="0">
                          <a:effectLst/>
                        </a:rPr>
                        <a:t> </a:t>
                      </a:r>
                      <a:r>
                        <a:rPr lang="en-US" sz="1400" b="1" dirty="0">
                          <a:effectLst/>
                        </a:rPr>
                        <a:t>what</a:t>
                      </a:r>
                      <a:r>
                        <a:rPr lang="en-US" sz="1400" b="1" spc="-30" dirty="0">
                          <a:effectLst/>
                        </a:rPr>
                        <a:t> </a:t>
                      </a:r>
                      <a:r>
                        <a:rPr lang="en-US" sz="1400" b="1" dirty="0">
                          <a:effectLst/>
                        </a:rPr>
                        <a:t>works,</a:t>
                      </a:r>
                      <a:r>
                        <a:rPr lang="en-US" sz="1400" b="1" spc="-35" dirty="0">
                          <a:effectLst/>
                        </a:rPr>
                        <a:t> </a:t>
                      </a:r>
                      <a:r>
                        <a:rPr lang="en-US" sz="1400" b="1" dirty="0">
                          <a:effectLst/>
                        </a:rPr>
                        <a:t>what</a:t>
                      </a:r>
                      <a:r>
                        <a:rPr lang="en-US" sz="1400" b="1" spc="-30" dirty="0">
                          <a:effectLst/>
                        </a:rPr>
                        <a:t> </a:t>
                      </a:r>
                      <a:r>
                        <a:rPr lang="en-US" sz="1400" b="1" dirty="0">
                          <a:effectLst/>
                        </a:rPr>
                        <a:t>does</a:t>
                      </a:r>
                      <a:r>
                        <a:rPr lang="en-US" sz="1400" b="1" spc="-35" dirty="0">
                          <a:effectLst/>
                        </a:rPr>
                        <a:t> </a:t>
                      </a:r>
                      <a:r>
                        <a:rPr lang="en-US" sz="1400" b="1" dirty="0">
                          <a:effectLst/>
                        </a:rPr>
                        <a:t>not</a:t>
                      </a:r>
                      <a:r>
                        <a:rPr lang="en-US" sz="1400" b="1" spc="-30" dirty="0">
                          <a:effectLst/>
                        </a:rPr>
                        <a:t> </a:t>
                      </a:r>
                      <a:r>
                        <a:rPr lang="en-US" sz="1400" b="1" dirty="0">
                          <a:effectLst/>
                        </a:rPr>
                        <a:t>and</a:t>
                      </a:r>
                      <a:r>
                        <a:rPr lang="en-US" sz="1400" b="1" spc="-35" dirty="0">
                          <a:effectLst/>
                        </a:rPr>
                        <a:t> </a:t>
                      </a:r>
                      <a:r>
                        <a:rPr lang="en-US" sz="1400" b="1" dirty="0">
                          <a:effectLst/>
                        </a:rPr>
                        <a:t>why.</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1016792762"/>
                  </a:ext>
                </a:extLst>
              </a:tr>
              <a:tr h="238839">
                <a:tc rowSpan="2">
                  <a:txBody>
                    <a:bodyPr/>
                    <a:lstStyle/>
                    <a:p>
                      <a:pPr>
                        <a:spcBef>
                          <a:spcPts val="10"/>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defTabSz="914400" rtl="0" eaLnBrk="1" latinLnBrk="0" hangingPunct="1">
                        <a:spcBef>
                          <a:spcPts val="350"/>
                        </a:spcBef>
                        <a:spcAft>
                          <a:spcPts val="0"/>
                        </a:spcAft>
                      </a:pPr>
                      <a:r>
                        <a:rPr lang="en-US" sz="1600" b="1" kern="1200" dirty="0">
                          <a:solidFill>
                            <a:srgbClr val="C00000"/>
                          </a:solidFill>
                          <a:effectLst/>
                          <a:latin typeface="+mn-lt"/>
                          <a:ea typeface="+mn-ea"/>
                          <a:cs typeface="+mn-cs"/>
                        </a:rPr>
                        <a:t>Document</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855993240"/>
                  </a:ext>
                </a:extLst>
              </a:tr>
              <a:tr h="256349">
                <a:tc vMerge="1">
                  <a:txBody>
                    <a:bodyPr/>
                    <a:lstStyle/>
                    <a:p>
                      <a:endParaRPr lang="fr-FR"/>
                    </a:p>
                  </a:txBody>
                  <a:tcPr/>
                </a:tc>
                <a:tc>
                  <a:txBody>
                    <a:bodyPr/>
                    <a:lstStyle/>
                    <a:p>
                      <a:pPr marL="204470" algn="ctr">
                        <a:spcBef>
                          <a:spcPts val="340"/>
                        </a:spcBef>
                        <a:spcAft>
                          <a:spcPts val="0"/>
                        </a:spcAft>
                      </a:pPr>
                      <a:r>
                        <a:rPr lang="en-US" sz="1400" b="1" dirty="0">
                          <a:effectLst/>
                        </a:rPr>
                        <a:t>Recording</a:t>
                      </a:r>
                      <a:r>
                        <a:rPr lang="en-US" sz="1400" b="1" spc="75" dirty="0">
                          <a:effectLst/>
                        </a:rPr>
                        <a:t> </a:t>
                      </a:r>
                      <a:r>
                        <a:rPr lang="en-US" sz="1400" b="1" dirty="0">
                          <a:effectLst/>
                        </a:rPr>
                        <a:t>and</a:t>
                      </a:r>
                      <a:r>
                        <a:rPr lang="en-US" sz="1400" b="1" spc="80" dirty="0">
                          <a:effectLst/>
                        </a:rPr>
                        <a:t> </a:t>
                      </a:r>
                      <a:r>
                        <a:rPr lang="en-US" sz="1400" b="1" dirty="0">
                          <a:effectLst/>
                        </a:rPr>
                        <a:t>creating</a:t>
                      </a:r>
                      <a:r>
                        <a:rPr lang="en-US" sz="1400" b="1" spc="75" dirty="0">
                          <a:effectLst/>
                        </a:rPr>
                        <a:t> </a:t>
                      </a:r>
                      <a:r>
                        <a:rPr lang="en-US" sz="1400" b="1" dirty="0">
                          <a:effectLst/>
                        </a:rPr>
                        <a:t>institutional</a:t>
                      </a:r>
                      <a:r>
                        <a:rPr lang="en-US" sz="1400" b="1" spc="80" dirty="0">
                          <a:effectLst/>
                        </a:rPr>
                        <a:t> </a:t>
                      </a:r>
                      <a:r>
                        <a:rPr lang="en-US" sz="1400" b="1" dirty="0">
                          <a:effectLst/>
                        </a:rPr>
                        <a:t>memory.</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734432582"/>
                  </a:ext>
                </a:extLst>
              </a:tr>
              <a:tr h="208021">
                <a:tc rowSpan="2">
                  <a:txBody>
                    <a:bodyPr/>
                    <a:lstStyle/>
                    <a:p>
                      <a:pPr>
                        <a:spcBef>
                          <a:spcPts val="10"/>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defTabSz="914400" rtl="0" eaLnBrk="1" latinLnBrk="0" hangingPunct="1">
                        <a:spcBef>
                          <a:spcPts val="350"/>
                        </a:spcBef>
                        <a:spcAft>
                          <a:spcPts val="0"/>
                        </a:spcAft>
                      </a:pPr>
                      <a:r>
                        <a:rPr lang="en-US" sz="1600" b="1" kern="1200" dirty="0">
                          <a:solidFill>
                            <a:srgbClr val="C00000"/>
                          </a:solidFill>
                          <a:effectLst/>
                          <a:latin typeface="+mn-lt"/>
                          <a:ea typeface="+mn-ea"/>
                          <a:cs typeface="+mn-cs"/>
                        </a:rPr>
                        <a:t>Involve</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389114234"/>
                  </a:ext>
                </a:extLst>
              </a:tr>
              <a:tr h="264054">
                <a:tc vMerge="1">
                  <a:txBody>
                    <a:bodyPr/>
                    <a:lstStyle/>
                    <a:p>
                      <a:endParaRPr lang="fr-FR"/>
                    </a:p>
                  </a:txBody>
                  <a:tcPr/>
                </a:tc>
                <a:tc>
                  <a:txBody>
                    <a:bodyPr/>
                    <a:lstStyle/>
                    <a:p>
                      <a:pPr marL="204470" algn="ctr">
                        <a:spcBef>
                          <a:spcPts val="370"/>
                        </a:spcBef>
                        <a:spcAft>
                          <a:spcPts val="0"/>
                        </a:spcAft>
                      </a:pPr>
                      <a:r>
                        <a:rPr lang="en-US" sz="1400" b="1" dirty="0">
                          <a:effectLst/>
                        </a:rPr>
                        <a:t>Engaging</a:t>
                      </a:r>
                      <a:r>
                        <a:rPr lang="en-US" sz="1400" b="1" spc="115" dirty="0">
                          <a:effectLst/>
                        </a:rPr>
                        <a:t> </a:t>
                      </a:r>
                      <a:r>
                        <a:rPr lang="en-US" sz="1400" b="1" dirty="0">
                          <a:effectLst/>
                        </a:rPr>
                        <a:t>stakeholders</a:t>
                      </a:r>
                      <a:r>
                        <a:rPr lang="en-US" sz="1400" b="1" spc="115" dirty="0">
                          <a:effectLst/>
                        </a:rPr>
                        <a:t> </a:t>
                      </a:r>
                      <a:r>
                        <a:rPr lang="en-US" sz="1400" b="1" dirty="0">
                          <a:effectLst/>
                        </a:rPr>
                        <a:t>through</a:t>
                      </a:r>
                      <a:r>
                        <a:rPr lang="en-US" sz="1400" b="1" spc="115" dirty="0">
                          <a:effectLst/>
                        </a:rPr>
                        <a:t> </a:t>
                      </a:r>
                      <a:r>
                        <a:rPr lang="en-US" sz="1400" b="1" dirty="0">
                          <a:effectLst/>
                        </a:rPr>
                        <a:t>a</a:t>
                      </a:r>
                      <a:r>
                        <a:rPr lang="en-US" sz="1400" b="1" spc="120" dirty="0">
                          <a:effectLst/>
                        </a:rPr>
                        <a:t> </a:t>
                      </a:r>
                      <a:r>
                        <a:rPr lang="en-US" sz="1400" b="1" dirty="0">
                          <a:effectLst/>
                        </a:rPr>
                        <a:t>participatory</a:t>
                      </a:r>
                      <a:r>
                        <a:rPr lang="en-US" sz="1400" b="1" spc="115" dirty="0">
                          <a:effectLst/>
                        </a:rPr>
                        <a:t> </a:t>
                      </a:r>
                      <a:r>
                        <a:rPr lang="en-US" sz="1400" b="1" dirty="0">
                          <a:effectLst/>
                        </a:rPr>
                        <a:t>process.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4282498095"/>
                  </a:ext>
                </a:extLst>
              </a:tr>
              <a:tr h="264754">
                <a:tc rowSpan="2">
                  <a:txBody>
                    <a:bodyPr/>
                    <a:lstStyle/>
                    <a:p>
                      <a:pPr>
                        <a:spcBef>
                          <a:spcPts val="10"/>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defTabSz="914400" rtl="0" eaLnBrk="1" latinLnBrk="0" hangingPunct="1">
                        <a:spcBef>
                          <a:spcPts val="350"/>
                        </a:spcBef>
                        <a:spcAft>
                          <a:spcPts val="0"/>
                        </a:spcAft>
                      </a:pPr>
                      <a:r>
                        <a:rPr lang="en-US" sz="1600" b="1" kern="1200" dirty="0">
                          <a:solidFill>
                            <a:srgbClr val="C00000"/>
                          </a:solidFill>
                          <a:effectLst/>
                          <a:latin typeface="+mn-lt"/>
                          <a:ea typeface="+mn-ea"/>
                          <a:cs typeface="+mn-cs"/>
                        </a:rPr>
                        <a:t>Gain support</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1989800622"/>
                  </a:ext>
                </a:extLst>
              </a:tr>
              <a:tr h="282264">
                <a:tc vMerge="1">
                  <a:txBody>
                    <a:bodyPr/>
                    <a:lstStyle/>
                    <a:p>
                      <a:endParaRPr lang="fr-FR"/>
                    </a:p>
                  </a:txBody>
                  <a:tcPr/>
                </a:tc>
                <a:tc>
                  <a:txBody>
                    <a:bodyPr/>
                    <a:lstStyle/>
                    <a:p>
                      <a:pPr marL="204470" algn="ctr">
                        <a:spcBef>
                          <a:spcPts val="435"/>
                        </a:spcBef>
                        <a:spcAft>
                          <a:spcPts val="0"/>
                        </a:spcAft>
                      </a:pPr>
                      <a:r>
                        <a:rPr lang="en-US" sz="1400" b="1" dirty="0">
                          <a:effectLst/>
                        </a:rPr>
                        <a:t>Demonstrating</a:t>
                      </a:r>
                      <a:r>
                        <a:rPr lang="en-US" sz="1400" b="1" spc="-35" dirty="0">
                          <a:effectLst/>
                        </a:rPr>
                        <a:t> </a:t>
                      </a:r>
                      <a:r>
                        <a:rPr lang="en-US" sz="1400" b="1" dirty="0">
                          <a:effectLst/>
                        </a:rPr>
                        <a:t>results</a:t>
                      </a:r>
                      <a:r>
                        <a:rPr lang="en-US" sz="1400" b="1" spc="-35" dirty="0">
                          <a:effectLst/>
                        </a:rPr>
                        <a:t> </a:t>
                      </a:r>
                      <a:r>
                        <a:rPr lang="en-US" sz="1400" b="1" dirty="0">
                          <a:effectLst/>
                        </a:rPr>
                        <a:t>to</a:t>
                      </a:r>
                      <a:r>
                        <a:rPr lang="en-US" sz="1400" b="1" spc="-30" dirty="0">
                          <a:effectLst/>
                        </a:rPr>
                        <a:t> </a:t>
                      </a:r>
                      <a:r>
                        <a:rPr lang="en-US" sz="1400" b="1" dirty="0">
                          <a:effectLst/>
                        </a:rPr>
                        <a:t>help</a:t>
                      </a:r>
                      <a:r>
                        <a:rPr lang="en-US" sz="1400" b="1" spc="-35" dirty="0">
                          <a:effectLst/>
                        </a:rPr>
                        <a:t> </a:t>
                      </a:r>
                      <a:r>
                        <a:rPr lang="en-US" sz="1400" b="1" dirty="0">
                          <a:effectLst/>
                        </a:rPr>
                        <a:t>gain</a:t>
                      </a:r>
                      <a:r>
                        <a:rPr lang="en-US" sz="1400" b="1" spc="-30" dirty="0">
                          <a:effectLst/>
                        </a:rPr>
                        <a:t> </a:t>
                      </a:r>
                      <a:r>
                        <a:rPr lang="en-US" sz="1400" b="1" dirty="0">
                          <a:effectLst/>
                        </a:rPr>
                        <a:t>support</a:t>
                      </a:r>
                      <a:r>
                        <a:rPr lang="en-US" sz="1400" b="1" spc="-35" dirty="0">
                          <a:effectLst/>
                        </a:rPr>
                        <a:t> </a:t>
                      </a:r>
                      <a:r>
                        <a:rPr lang="en-US" sz="1400" b="1" dirty="0">
                          <a:effectLst/>
                        </a:rPr>
                        <a:t>among</a:t>
                      </a:r>
                      <a:r>
                        <a:rPr lang="en-US" sz="1400" b="1" spc="-30" dirty="0">
                          <a:effectLst/>
                        </a:rPr>
                        <a:t> </a:t>
                      </a:r>
                      <a:r>
                        <a:rPr lang="en-US" sz="1400" b="1" dirty="0">
                          <a:effectLst/>
                        </a:rPr>
                        <a:t>stakeholders.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847010746"/>
                  </a:ext>
                </a:extLst>
              </a:tr>
              <a:tr h="269657">
                <a:tc rowSpan="2">
                  <a:txBody>
                    <a:bodyPr/>
                    <a:lstStyle/>
                    <a:p>
                      <a:pPr>
                        <a:spcBef>
                          <a:spcPts val="10"/>
                        </a:spcBef>
                        <a:spcAft>
                          <a:spcPts val="0"/>
                        </a:spcAft>
                      </a:pPr>
                      <a:r>
                        <a:rPr lang="en-US" sz="300">
                          <a:effectLst/>
                        </a:rPr>
                        <a:t> </a:t>
                      </a:r>
                      <a:endParaRPr lang="fr-FR" sz="110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tc>
                  <a:txBody>
                    <a:bodyPr/>
                    <a:lstStyle/>
                    <a:p>
                      <a:pPr marL="204470" algn="ctr">
                        <a:spcBef>
                          <a:spcPts val="395"/>
                        </a:spcBef>
                        <a:spcAft>
                          <a:spcPts val="0"/>
                        </a:spcAft>
                      </a:pPr>
                      <a:r>
                        <a:rPr lang="en-US" sz="1600" b="1" kern="1200" dirty="0">
                          <a:solidFill>
                            <a:srgbClr val="C00000"/>
                          </a:solidFill>
                          <a:effectLst/>
                          <a:latin typeface="+mn-lt"/>
                          <a:ea typeface="+mn-ea"/>
                          <a:cs typeface="+mn-cs"/>
                        </a:rPr>
                        <a:t>Decision-making</a:t>
                      </a:r>
                      <a:endParaRPr lang="fr-FR" sz="1600" b="1" kern="1200" dirty="0">
                        <a:solidFill>
                          <a:srgbClr val="C00000"/>
                        </a:solidFill>
                        <a:effectLst/>
                        <a:latin typeface="+mn-lt"/>
                        <a:ea typeface="+mn-ea"/>
                        <a:cs typeface="+mn-cs"/>
                      </a:endParaRPr>
                    </a:p>
                  </a:txBody>
                  <a:tcPr marL="0" marR="0" marT="0" marB="0"/>
                </a:tc>
                <a:extLst>
                  <a:ext uri="{0D108BD9-81ED-4DB2-BD59-A6C34878D82A}">
                    <a16:rowId xmlns:a16="http://schemas.microsoft.com/office/drawing/2014/main" val="1263177802"/>
                  </a:ext>
                </a:extLst>
              </a:tr>
              <a:tr h="323588">
                <a:tc vMerge="1">
                  <a:txBody>
                    <a:bodyPr/>
                    <a:lstStyle/>
                    <a:p>
                      <a:endParaRPr lang="fr-FR"/>
                    </a:p>
                  </a:txBody>
                  <a:tcPr/>
                </a:tc>
                <a:tc>
                  <a:txBody>
                    <a:bodyPr/>
                    <a:lstStyle/>
                    <a:p>
                      <a:pPr marL="204470" algn="ctr">
                        <a:spcBef>
                          <a:spcPts val="580"/>
                        </a:spcBef>
                        <a:spcAft>
                          <a:spcPts val="0"/>
                        </a:spcAft>
                      </a:pPr>
                      <a:r>
                        <a:rPr lang="en-US" sz="1400" b="1" dirty="0">
                          <a:effectLst/>
                        </a:rPr>
                        <a:t>Providing</a:t>
                      </a:r>
                      <a:r>
                        <a:rPr lang="en-US" sz="1400" b="1" spc="70" dirty="0">
                          <a:effectLst/>
                        </a:rPr>
                        <a:t> </a:t>
                      </a:r>
                      <a:r>
                        <a:rPr lang="en-US" sz="1400" b="1" dirty="0">
                          <a:effectLst/>
                        </a:rPr>
                        <a:t>feedback</a:t>
                      </a:r>
                      <a:r>
                        <a:rPr lang="en-US" sz="1400" b="1" spc="70" dirty="0">
                          <a:effectLst/>
                        </a:rPr>
                        <a:t> </a:t>
                      </a:r>
                      <a:r>
                        <a:rPr lang="en-US" sz="1400" b="1" dirty="0">
                          <a:effectLst/>
                        </a:rPr>
                        <a:t>to</a:t>
                      </a:r>
                      <a:r>
                        <a:rPr lang="en-US" sz="1400" b="1" spc="70" dirty="0">
                          <a:effectLst/>
                        </a:rPr>
                        <a:t> </a:t>
                      </a:r>
                      <a:r>
                        <a:rPr lang="en-US" sz="1400" b="1" dirty="0">
                          <a:effectLst/>
                        </a:rPr>
                        <a:t>decision</a:t>
                      </a:r>
                      <a:r>
                        <a:rPr lang="en-US" sz="1400" b="1" spc="70" dirty="0">
                          <a:effectLst/>
                        </a:rPr>
                        <a:t> </a:t>
                      </a:r>
                      <a:r>
                        <a:rPr lang="en-US" sz="1400" b="1" dirty="0">
                          <a:effectLst/>
                        </a:rPr>
                        <a:t>makers.</a:t>
                      </a:r>
                      <a:endParaRPr lang="fr-FR" sz="1400" b="1" dirty="0">
                        <a:effectLst/>
                        <a:latin typeface="Trebuchet MS" panose="020B0603020202020204" pitchFamily="34" charset="0"/>
                        <a:ea typeface="Trebuchet MS" panose="020B0603020202020204" pitchFamily="34" charset="0"/>
                        <a:cs typeface="Trebuchet MS" panose="020B0603020202020204" pitchFamily="34" charset="0"/>
                      </a:endParaRPr>
                    </a:p>
                  </a:txBody>
                  <a:tcPr marL="0" marR="0" marT="0" marB="0"/>
                </a:tc>
                <a:extLst>
                  <a:ext uri="{0D108BD9-81ED-4DB2-BD59-A6C34878D82A}">
                    <a16:rowId xmlns:a16="http://schemas.microsoft.com/office/drawing/2014/main" val="3729489816"/>
                  </a:ext>
                </a:extLst>
              </a:tr>
            </a:tbl>
          </a:graphicData>
        </a:graphic>
      </p:graphicFrame>
      <p:grpSp>
        <p:nvGrpSpPr>
          <p:cNvPr id="18" name="Group 18"/>
          <p:cNvGrpSpPr>
            <a:grpSpLocks/>
          </p:cNvGrpSpPr>
          <p:nvPr/>
        </p:nvGrpSpPr>
        <p:grpSpPr bwMode="auto">
          <a:xfrm>
            <a:off x="1436092" y="4663356"/>
            <a:ext cx="426050" cy="233332"/>
            <a:chOff x="0" y="0"/>
            <a:chExt cx="669" cy="331"/>
          </a:xfrm>
        </p:grpSpPr>
        <p:sp>
          <p:nvSpPr>
            <p:cNvPr id="19" name="AutoShape 19"/>
            <p:cNvSpPr>
              <a:spLocks/>
            </p:cNvSpPr>
            <p:nvPr/>
          </p:nvSpPr>
          <p:spPr bwMode="auto">
            <a:xfrm>
              <a:off x="0" y="0"/>
              <a:ext cx="669" cy="331"/>
            </a:xfrm>
            <a:custGeom>
              <a:avLst/>
              <a:gdLst>
                <a:gd name="T0" fmla="*/ 242 w 669"/>
                <a:gd name="T1" fmla="*/ 276 h 331"/>
                <a:gd name="T2" fmla="*/ 184 w 669"/>
                <a:gd name="T3" fmla="*/ 276 h 331"/>
                <a:gd name="T4" fmla="*/ 184 w 669"/>
                <a:gd name="T5" fmla="*/ 331 h 331"/>
                <a:gd name="T6" fmla="*/ 242 w 669"/>
                <a:gd name="T7" fmla="*/ 276 h 331"/>
                <a:gd name="T8" fmla="*/ 376 w 669"/>
                <a:gd name="T9" fmla="*/ 276 h 331"/>
                <a:gd name="T10" fmla="*/ 307 w 669"/>
                <a:gd name="T11" fmla="*/ 276 h 331"/>
                <a:gd name="T12" fmla="*/ 340 w 669"/>
                <a:gd name="T13" fmla="*/ 331 h 331"/>
                <a:gd name="T14" fmla="*/ 376 w 669"/>
                <a:gd name="T15" fmla="*/ 276 h 331"/>
                <a:gd name="T16" fmla="*/ 496 w 669"/>
                <a:gd name="T17" fmla="*/ 276 h 331"/>
                <a:gd name="T18" fmla="*/ 438 w 669"/>
                <a:gd name="T19" fmla="*/ 276 h 331"/>
                <a:gd name="T20" fmla="*/ 496 w 669"/>
                <a:gd name="T21" fmla="*/ 331 h 331"/>
                <a:gd name="T22" fmla="*/ 496 w 669"/>
                <a:gd name="T23" fmla="*/ 276 h 331"/>
                <a:gd name="T24" fmla="*/ 632 w 669"/>
                <a:gd name="T25" fmla="*/ 0 h 331"/>
                <a:gd name="T26" fmla="*/ 37 w 669"/>
                <a:gd name="T27" fmla="*/ 0 h 331"/>
                <a:gd name="T28" fmla="*/ 22 w 669"/>
                <a:gd name="T29" fmla="*/ 3 h 331"/>
                <a:gd name="T30" fmla="*/ 11 w 669"/>
                <a:gd name="T31" fmla="*/ 11 h 331"/>
                <a:gd name="T32" fmla="*/ 3 w 669"/>
                <a:gd name="T33" fmla="*/ 22 h 331"/>
                <a:gd name="T34" fmla="*/ 0 w 669"/>
                <a:gd name="T35" fmla="*/ 37 h 331"/>
                <a:gd name="T36" fmla="*/ 0 w 669"/>
                <a:gd name="T37" fmla="*/ 239 h 331"/>
                <a:gd name="T38" fmla="*/ 3 w 669"/>
                <a:gd name="T39" fmla="*/ 253 h 331"/>
                <a:gd name="T40" fmla="*/ 11 w 669"/>
                <a:gd name="T41" fmla="*/ 265 h 331"/>
                <a:gd name="T42" fmla="*/ 22 w 669"/>
                <a:gd name="T43" fmla="*/ 273 h 331"/>
                <a:gd name="T44" fmla="*/ 37 w 669"/>
                <a:gd name="T45" fmla="*/ 276 h 331"/>
                <a:gd name="T46" fmla="*/ 632 w 669"/>
                <a:gd name="T47" fmla="*/ 276 h 331"/>
                <a:gd name="T48" fmla="*/ 646 w 669"/>
                <a:gd name="T49" fmla="*/ 273 h 331"/>
                <a:gd name="T50" fmla="*/ 658 w 669"/>
                <a:gd name="T51" fmla="*/ 265 h 331"/>
                <a:gd name="T52" fmla="*/ 666 w 669"/>
                <a:gd name="T53" fmla="*/ 253 h 331"/>
                <a:gd name="T54" fmla="*/ 669 w 669"/>
                <a:gd name="T55" fmla="*/ 239 h 331"/>
                <a:gd name="T56" fmla="*/ 669 w 669"/>
                <a:gd name="T57" fmla="*/ 193 h 331"/>
                <a:gd name="T58" fmla="*/ 239 w 669"/>
                <a:gd name="T59" fmla="*/ 193 h 331"/>
                <a:gd name="T60" fmla="*/ 239 w 669"/>
                <a:gd name="T61" fmla="*/ 175 h 331"/>
                <a:gd name="T62" fmla="*/ 669 w 669"/>
                <a:gd name="T63" fmla="*/ 175 h 331"/>
                <a:gd name="T64" fmla="*/ 669 w 669"/>
                <a:gd name="T65" fmla="*/ 147 h 331"/>
                <a:gd name="T66" fmla="*/ 92 w 669"/>
                <a:gd name="T67" fmla="*/ 147 h 331"/>
                <a:gd name="T68" fmla="*/ 92 w 669"/>
                <a:gd name="T69" fmla="*/ 129 h 331"/>
                <a:gd name="T70" fmla="*/ 669 w 669"/>
                <a:gd name="T71" fmla="*/ 129 h 331"/>
                <a:gd name="T72" fmla="*/ 669 w 669"/>
                <a:gd name="T73" fmla="*/ 101 h 331"/>
                <a:gd name="T74" fmla="*/ 147 w 669"/>
                <a:gd name="T75" fmla="*/ 101 h 331"/>
                <a:gd name="T76" fmla="*/ 147 w 669"/>
                <a:gd name="T77" fmla="*/ 83 h 331"/>
                <a:gd name="T78" fmla="*/ 669 w 669"/>
                <a:gd name="T79" fmla="*/ 83 h 331"/>
                <a:gd name="T80" fmla="*/ 669 w 669"/>
                <a:gd name="T81" fmla="*/ 37 h 331"/>
                <a:gd name="T82" fmla="*/ 666 w 669"/>
                <a:gd name="T83" fmla="*/ 22 h 331"/>
                <a:gd name="T84" fmla="*/ 658 w 669"/>
                <a:gd name="T85" fmla="*/ 11 h 331"/>
                <a:gd name="T86" fmla="*/ 646 w 669"/>
                <a:gd name="T87" fmla="*/ 3 h 331"/>
                <a:gd name="T88" fmla="*/ 632 w 669"/>
                <a:gd name="T89" fmla="*/ 0 h 331"/>
                <a:gd name="T90" fmla="*/ 669 w 669"/>
                <a:gd name="T91" fmla="*/ 175 h 331"/>
                <a:gd name="T92" fmla="*/ 577 w 669"/>
                <a:gd name="T93" fmla="*/ 175 h 331"/>
                <a:gd name="T94" fmla="*/ 577 w 669"/>
                <a:gd name="T95" fmla="*/ 193 h 331"/>
                <a:gd name="T96" fmla="*/ 669 w 669"/>
                <a:gd name="T97" fmla="*/ 193 h 331"/>
                <a:gd name="T98" fmla="*/ 669 w 669"/>
                <a:gd name="T99" fmla="*/ 175 h 331"/>
                <a:gd name="T100" fmla="*/ 669 w 669"/>
                <a:gd name="T101" fmla="*/ 129 h 331"/>
                <a:gd name="T102" fmla="*/ 577 w 669"/>
                <a:gd name="T103" fmla="*/ 129 h 331"/>
                <a:gd name="T104" fmla="*/ 577 w 669"/>
                <a:gd name="T105" fmla="*/ 147 h 331"/>
                <a:gd name="T106" fmla="*/ 669 w 669"/>
                <a:gd name="T107" fmla="*/ 147 h 331"/>
                <a:gd name="T108" fmla="*/ 669 w 669"/>
                <a:gd name="T109" fmla="*/ 129 h 331"/>
                <a:gd name="T110" fmla="*/ 669 w 669"/>
                <a:gd name="T111" fmla="*/ 83 h 331"/>
                <a:gd name="T112" fmla="*/ 577 w 669"/>
                <a:gd name="T113" fmla="*/ 83 h 331"/>
                <a:gd name="T114" fmla="*/ 577 w 669"/>
                <a:gd name="T115" fmla="*/ 101 h 331"/>
                <a:gd name="T116" fmla="*/ 669 w 669"/>
                <a:gd name="T117" fmla="*/ 101 h 331"/>
                <a:gd name="T118" fmla="*/ 669 w 669"/>
                <a:gd name="T119" fmla="*/ 83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69" h="331">
                  <a:moveTo>
                    <a:pt x="242" y="276"/>
                  </a:moveTo>
                  <a:lnTo>
                    <a:pt x="184" y="276"/>
                  </a:lnTo>
                  <a:lnTo>
                    <a:pt x="184" y="331"/>
                  </a:lnTo>
                  <a:lnTo>
                    <a:pt x="242" y="276"/>
                  </a:lnTo>
                  <a:close/>
                  <a:moveTo>
                    <a:pt x="376" y="276"/>
                  </a:moveTo>
                  <a:lnTo>
                    <a:pt x="307" y="276"/>
                  </a:lnTo>
                  <a:lnTo>
                    <a:pt x="340" y="331"/>
                  </a:lnTo>
                  <a:lnTo>
                    <a:pt x="376" y="276"/>
                  </a:lnTo>
                  <a:close/>
                  <a:moveTo>
                    <a:pt x="496" y="276"/>
                  </a:moveTo>
                  <a:lnTo>
                    <a:pt x="438" y="276"/>
                  </a:lnTo>
                  <a:lnTo>
                    <a:pt x="496" y="331"/>
                  </a:lnTo>
                  <a:lnTo>
                    <a:pt x="496" y="276"/>
                  </a:lnTo>
                  <a:close/>
                  <a:moveTo>
                    <a:pt x="632" y="0"/>
                  </a:moveTo>
                  <a:lnTo>
                    <a:pt x="37" y="0"/>
                  </a:lnTo>
                  <a:lnTo>
                    <a:pt x="22" y="3"/>
                  </a:lnTo>
                  <a:lnTo>
                    <a:pt x="11" y="11"/>
                  </a:lnTo>
                  <a:lnTo>
                    <a:pt x="3" y="22"/>
                  </a:lnTo>
                  <a:lnTo>
                    <a:pt x="0" y="37"/>
                  </a:lnTo>
                  <a:lnTo>
                    <a:pt x="0" y="239"/>
                  </a:lnTo>
                  <a:lnTo>
                    <a:pt x="3" y="253"/>
                  </a:lnTo>
                  <a:lnTo>
                    <a:pt x="11" y="265"/>
                  </a:lnTo>
                  <a:lnTo>
                    <a:pt x="22" y="273"/>
                  </a:lnTo>
                  <a:lnTo>
                    <a:pt x="37" y="276"/>
                  </a:lnTo>
                  <a:lnTo>
                    <a:pt x="632" y="276"/>
                  </a:lnTo>
                  <a:lnTo>
                    <a:pt x="646" y="273"/>
                  </a:lnTo>
                  <a:lnTo>
                    <a:pt x="658" y="265"/>
                  </a:lnTo>
                  <a:lnTo>
                    <a:pt x="666" y="253"/>
                  </a:lnTo>
                  <a:lnTo>
                    <a:pt x="669" y="239"/>
                  </a:lnTo>
                  <a:lnTo>
                    <a:pt x="669" y="193"/>
                  </a:lnTo>
                  <a:lnTo>
                    <a:pt x="239" y="193"/>
                  </a:lnTo>
                  <a:lnTo>
                    <a:pt x="239" y="175"/>
                  </a:lnTo>
                  <a:lnTo>
                    <a:pt x="669" y="175"/>
                  </a:lnTo>
                  <a:lnTo>
                    <a:pt x="669" y="147"/>
                  </a:lnTo>
                  <a:lnTo>
                    <a:pt x="92" y="147"/>
                  </a:lnTo>
                  <a:lnTo>
                    <a:pt x="92" y="129"/>
                  </a:lnTo>
                  <a:lnTo>
                    <a:pt x="669" y="129"/>
                  </a:lnTo>
                  <a:lnTo>
                    <a:pt x="669" y="101"/>
                  </a:lnTo>
                  <a:lnTo>
                    <a:pt x="147" y="101"/>
                  </a:lnTo>
                  <a:lnTo>
                    <a:pt x="147" y="83"/>
                  </a:lnTo>
                  <a:lnTo>
                    <a:pt x="669" y="83"/>
                  </a:lnTo>
                  <a:lnTo>
                    <a:pt x="669" y="37"/>
                  </a:lnTo>
                  <a:lnTo>
                    <a:pt x="666" y="22"/>
                  </a:lnTo>
                  <a:lnTo>
                    <a:pt x="658" y="11"/>
                  </a:lnTo>
                  <a:lnTo>
                    <a:pt x="646" y="3"/>
                  </a:lnTo>
                  <a:lnTo>
                    <a:pt x="632" y="0"/>
                  </a:lnTo>
                  <a:close/>
                  <a:moveTo>
                    <a:pt x="669" y="175"/>
                  </a:moveTo>
                  <a:lnTo>
                    <a:pt x="577" y="175"/>
                  </a:lnTo>
                  <a:lnTo>
                    <a:pt x="577" y="193"/>
                  </a:lnTo>
                  <a:lnTo>
                    <a:pt x="669" y="193"/>
                  </a:lnTo>
                  <a:lnTo>
                    <a:pt x="669" y="175"/>
                  </a:lnTo>
                  <a:close/>
                  <a:moveTo>
                    <a:pt x="669" y="129"/>
                  </a:moveTo>
                  <a:lnTo>
                    <a:pt x="577" y="129"/>
                  </a:lnTo>
                  <a:lnTo>
                    <a:pt x="577" y="147"/>
                  </a:lnTo>
                  <a:lnTo>
                    <a:pt x="669" y="147"/>
                  </a:lnTo>
                  <a:lnTo>
                    <a:pt x="669" y="129"/>
                  </a:lnTo>
                  <a:close/>
                  <a:moveTo>
                    <a:pt x="669" y="83"/>
                  </a:moveTo>
                  <a:lnTo>
                    <a:pt x="577" y="83"/>
                  </a:lnTo>
                  <a:lnTo>
                    <a:pt x="577" y="101"/>
                  </a:lnTo>
                  <a:lnTo>
                    <a:pt x="669" y="101"/>
                  </a:lnTo>
                  <a:lnTo>
                    <a:pt x="669" y="83"/>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pic>
        <p:nvPicPr>
          <p:cNvPr id="22545" name="image63.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408476" y="3744874"/>
            <a:ext cx="427639" cy="254544"/>
          </a:xfrm>
          <a:prstGeom prst="rect">
            <a:avLst/>
          </a:prstGeom>
          <a:noFill/>
          <a:extLst>
            <a:ext uri="{909E8E84-426E-40DD-AFC4-6F175D3DCCD1}">
              <a14:hiddenFill xmlns:a14="http://schemas.microsoft.com/office/drawing/2010/main">
                <a:solidFill>
                  <a:srgbClr val="FFFFFF"/>
                </a:solidFill>
              </a14:hiddenFill>
            </a:ext>
          </a:extLst>
        </p:spPr>
      </p:pic>
      <p:grpSp>
        <p:nvGrpSpPr>
          <p:cNvPr id="21" name="Group 14"/>
          <p:cNvGrpSpPr>
            <a:grpSpLocks/>
          </p:cNvGrpSpPr>
          <p:nvPr/>
        </p:nvGrpSpPr>
        <p:grpSpPr bwMode="auto">
          <a:xfrm>
            <a:off x="1429588" y="4215680"/>
            <a:ext cx="375178" cy="254544"/>
            <a:chOff x="0" y="0"/>
            <a:chExt cx="591" cy="359"/>
          </a:xfrm>
        </p:grpSpPr>
        <p:sp>
          <p:nvSpPr>
            <p:cNvPr id="22" name="AutoShape 15"/>
            <p:cNvSpPr>
              <a:spLocks/>
            </p:cNvSpPr>
            <p:nvPr/>
          </p:nvSpPr>
          <p:spPr bwMode="auto">
            <a:xfrm>
              <a:off x="0" y="0"/>
              <a:ext cx="591" cy="359"/>
            </a:xfrm>
            <a:custGeom>
              <a:avLst/>
              <a:gdLst>
                <a:gd name="T0" fmla="*/ 468 w 591"/>
                <a:gd name="T1" fmla="*/ 236 h 359"/>
                <a:gd name="T2" fmla="*/ 514 w 591"/>
                <a:gd name="T3" fmla="*/ 250 h 359"/>
                <a:gd name="T4" fmla="*/ 524 w 591"/>
                <a:gd name="T5" fmla="*/ 79 h 359"/>
                <a:gd name="T6" fmla="*/ 463 w 591"/>
                <a:gd name="T7" fmla="*/ 42 h 359"/>
                <a:gd name="T8" fmla="*/ 395 w 591"/>
                <a:gd name="T9" fmla="*/ 17 h 359"/>
                <a:gd name="T10" fmla="*/ 338 w 591"/>
                <a:gd name="T11" fmla="*/ 5 h 359"/>
                <a:gd name="T12" fmla="*/ 280 w 591"/>
                <a:gd name="T13" fmla="*/ 0 h 359"/>
                <a:gd name="T14" fmla="*/ 221 w 591"/>
                <a:gd name="T15" fmla="*/ 5 h 359"/>
                <a:gd name="T16" fmla="*/ 164 w 591"/>
                <a:gd name="T17" fmla="*/ 17 h 359"/>
                <a:gd name="T18" fmla="*/ 93 w 591"/>
                <a:gd name="T19" fmla="*/ 45 h 359"/>
                <a:gd name="T20" fmla="*/ 28 w 591"/>
                <a:gd name="T21" fmla="*/ 84 h 359"/>
                <a:gd name="T22" fmla="*/ 8 w 591"/>
                <a:gd name="T23" fmla="*/ 109 h 359"/>
                <a:gd name="T24" fmla="*/ 0 w 591"/>
                <a:gd name="T25" fmla="*/ 140 h 359"/>
                <a:gd name="T26" fmla="*/ 20 w 591"/>
                <a:gd name="T27" fmla="*/ 149 h 359"/>
                <a:gd name="T28" fmla="*/ 51 w 591"/>
                <a:gd name="T29" fmla="*/ 177 h 359"/>
                <a:gd name="T30" fmla="*/ 60 w 591"/>
                <a:gd name="T31" fmla="*/ 221 h 359"/>
                <a:gd name="T32" fmla="*/ 40 w 591"/>
                <a:gd name="T33" fmla="*/ 265 h 359"/>
                <a:gd name="T34" fmla="*/ 245 w 591"/>
                <a:gd name="T35" fmla="*/ 280 h 359"/>
                <a:gd name="T36" fmla="*/ 524 w 591"/>
                <a:gd name="T37" fmla="*/ 79 h 359"/>
                <a:gd name="T38" fmla="*/ 468 w 591"/>
                <a:gd name="T39" fmla="*/ 208 h 359"/>
                <a:gd name="T40" fmla="*/ 534 w 591"/>
                <a:gd name="T41" fmla="*/ 222 h 359"/>
                <a:gd name="T42" fmla="*/ 534 w 591"/>
                <a:gd name="T43" fmla="*/ 180 h 359"/>
                <a:gd name="T44" fmla="*/ 468 w 591"/>
                <a:gd name="T45" fmla="*/ 194 h 359"/>
                <a:gd name="T46" fmla="*/ 534 w 591"/>
                <a:gd name="T47" fmla="*/ 180 h 359"/>
                <a:gd name="T48" fmla="*/ 271 w 591"/>
                <a:gd name="T49" fmla="*/ 105 h 359"/>
                <a:gd name="T50" fmla="*/ 271 w 591"/>
                <a:gd name="T51" fmla="*/ 317 h 359"/>
                <a:gd name="T52" fmla="*/ 393 w 591"/>
                <a:gd name="T53" fmla="*/ 345 h 359"/>
                <a:gd name="T54" fmla="*/ 397 w 591"/>
                <a:gd name="T55" fmla="*/ 353 h 359"/>
                <a:gd name="T56" fmla="*/ 464 w 591"/>
                <a:gd name="T57" fmla="*/ 359 h 359"/>
                <a:gd name="T58" fmla="*/ 468 w 591"/>
                <a:gd name="T59" fmla="*/ 353 h 359"/>
                <a:gd name="T60" fmla="*/ 591 w 591"/>
                <a:gd name="T61" fmla="*/ 345 h 359"/>
                <a:gd name="T62" fmla="*/ 299 w 591"/>
                <a:gd name="T63" fmla="*/ 317 h 359"/>
                <a:gd name="T64" fmla="*/ 421 w 591"/>
                <a:gd name="T65" fmla="*/ 133 h 359"/>
                <a:gd name="T66" fmla="*/ 440 w 591"/>
                <a:gd name="T67" fmla="*/ 316 h 359"/>
                <a:gd name="T68" fmla="*/ 562 w 591"/>
                <a:gd name="T69" fmla="*/ 133 h 359"/>
                <a:gd name="T70" fmla="*/ 591 w 591"/>
                <a:gd name="T71" fmla="*/ 316 h 359"/>
                <a:gd name="T72" fmla="*/ 591 w 591"/>
                <a:gd name="T73" fmla="*/ 133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1" h="359">
                  <a:moveTo>
                    <a:pt x="514" y="236"/>
                  </a:moveTo>
                  <a:lnTo>
                    <a:pt x="468" y="236"/>
                  </a:lnTo>
                  <a:lnTo>
                    <a:pt x="468" y="250"/>
                  </a:lnTo>
                  <a:lnTo>
                    <a:pt x="514" y="250"/>
                  </a:lnTo>
                  <a:lnTo>
                    <a:pt x="514" y="236"/>
                  </a:lnTo>
                  <a:close/>
                  <a:moveTo>
                    <a:pt x="524" y="79"/>
                  </a:moveTo>
                  <a:lnTo>
                    <a:pt x="494" y="59"/>
                  </a:lnTo>
                  <a:lnTo>
                    <a:pt x="463" y="42"/>
                  </a:lnTo>
                  <a:lnTo>
                    <a:pt x="429" y="28"/>
                  </a:lnTo>
                  <a:lnTo>
                    <a:pt x="395" y="17"/>
                  </a:lnTo>
                  <a:lnTo>
                    <a:pt x="367" y="10"/>
                  </a:lnTo>
                  <a:lnTo>
                    <a:pt x="338" y="5"/>
                  </a:lnTo>
                  <a:lnTo>
                    <a:pt x="309" y="1"/>
                  </a:lnTo>
                  <a:lnTo>
                    <a:pt x="280" y="0"/>
                  </a:lnTo>
                  <a:lnTo>
                    <a:pt x="250" y="1"/>
                  </a:lnTo>
                  <a:lnTo>
                    <a:pt x="221" y="5"/>
                  </a:lnTo>
                  <a:lnTo>
                    <a:pt x="193" y="10"/>
                  </a:lnTo>
                  <a:lnTo>
                    <a:pt x="164" y="17"/>
                  </a:lnTo>
                  <a:lnTo>
                    <a:pt x="128" y="30"/>
                  </a:lnTo>
                  <a:lnTo>
                    <a:pt x="93" y="45"/>
                  </a:lnTo>
                  <a:lnTo>
                    <a:pt x="60" y="63"/>
                  </a:lnTo>
                  <a:lnTo>
                    <a:pt x="28" y="84"/>
                  </a:lnTo>
                  <a:lnTo>
                    <a:pt x="16" y="95"/>
                  </a:lnTo>
                  <a:lnTo>
                    <a:pt x="8" y="109"/>
                  </a:lnTo>
                  <a:lnTo>
                    <a:pt x="2" y="124"/>
                  </a:lnTo>
                  <a:lnTo>
                    <a:pt x="0" y="140"/>
                  </a:lnTo>
                  <a:lnTo>
                    <a:pt x="0" y="142"/>
                  </a:lnTo>
                  <a:lnTo>
                    <a:pt x="20" y="149"/>
                  </a:lnTo>
                  <a:lnTo>
                    <a:pt x="37" y="161"/>
                  </a:lnTo>
                  <a:lnTo>
                    <a:pt x="51" y="177"/>
                  </a:lnTo>
                  <a:lnTo>
                    <a:pt x="59" y="196"/>
                  </a:lnTo>
                  <a:lnTo>
                    <a:pt x="60" y="221"/>
                  </a:lnTo>
                  <a:lnTo>
                    <a:pt x="54" y="245"/>
                  </a:lnTo>
                  <a:lnTo>
                    <a:pt x="40" y="265"/>
                  </a:lnTo>
                  <a:lnTo>
                    <a:pt x="20" y="280"/>
                  </a:lnTo>
                  <a:lnTo>
                    <a:pt x="245" y="280"/>
                  </a:lnTo>
                  <a:lnTo>
                    <a:pt x="245" y="79"/>
                  </a:lnTo>
                  <a:lnTo>
                    <a:pt x="524" y="79"/>
                  </a:lnTo>
                  <a:close/>
                  <a:moveTo>
                    <a:pt x="534" y="208"/>
                  </a:moveTo>
                  <a:lnTo>
                    <a:pt x="468" y="208"/>
                  </a:lnTo>
                  <a:lnTo>
                    <a:pt x="468" y="222"/>
                  </a:lnTo>
                  <a:lnTo>
                    <a:pt x="534" y="222"/>
                  </a:lnTo>
                  <a:lnTo>
                    <a:pt x="534" y="208"/>
                  </a:lnTo>
                  <a:close/>
                  <a:moveTo>
                    <a:pt x="534" y="180"/>
                  </a:moveTo>
                  <a:lnTo>
                    <a:pt x="468" y="180"/>
                  </a:lnTo>
                  <a:lnTo>
                    <a:pt x="468" y="194"/>
                  </a:lnTo>
                  <a:lnTo>
                    <a:pt x="534" y="194"/>
                  </a:lnTo>
                  <a:lnTo>
                    <a:pt x="534" y="180"/>
                  </a:lnTo>
                  <a:close/>
                  <a:moveTo>
                    <a:pt x="591" y="105"/>
                  </a:moveTo>
                  <a:lnTo>
                    <a:pt x="271" y="105"/>
                  </a:lnTo>
                  <a:lnTo>
                    <a:pt x="271" y="133"/>
                  </a:lnTo>
                  <a:lnTo>
                    <a:pt x="271" y="317"/>
                  </a:lnTo>
                  <a:lnTo>
                    <a:pt x="271" y="345"/>
                  </a:lnTo>
                  <a:lnTo>
                    <a:pt x="393" y="345"/>
                  </a:lnTo>
                  <a:lnTo>
                    <a:pt x="393" y="353"/>
                  </a:lnTo>
                  <a:lnTo>
                    <a:pt x="397" y="353"/>
                  </a:lnTo>
                  <a:lnTo>
                    <a:pt x="397" y="359"/>
                  </a:lnTo>
                  <a:lnTo>
                    <a:pt x="464" y="359"/>
                  </a:lnTo>
                  <a:lnTo>
                    <a:pt x="464" y="353"/>
                  </a:lnTo>
                  <a:lnTo>
                    <a:pt x="468" y="353"/>
                  </a:lnTo>
                  <a:lnTo>
                    <a:pt x="468" y="345"/>
                  </a:lnTo>
                  <a:lnTo>
                    <a:pt x="591" y="345"/>
                  </a:lnTo>
                  <a:lnTo>
                    <a:pt x="591" y="317"/>
                  </a:lnTo>
                  <a:lnTo>
                    <a:pt x="299" y="317"/>
                  </a:lnTo>
                  <a:lnTo>
                    <a:pt x="299" y="133"/>
                  </a:lnTo>
                  <a:lnTo>
                    <a:pt x="421" y="133"/>
                  </a:lnTo>
                  <a:lnTo>
                    <a:pt x="421" y="316"/>
                  </a:lnTo>
                  <a:lnTo>
                    <a:pt x="440" y="316"/>
                  </a:lnTo>
                  <a:lnTo>
                    <a:pt x="440" y="133"/>
                  </a:lnTo>
                  <a:lnTo>
                    <a:pt x="562" y="133"/>
                  </a:lnTo>
                  <a:lnTo>
                    <a:pt x="562" y="316"/>
                  </a:lnTo>
                  <a:lnTo>
                    <a:pt x="591" y="316"/>
                  </a:lnTo>
                  <a:lnTo>
                    <a:pt x="591" y="133"/>
                  </a:lnTo>
                  <a:lnTo>
                    <a:pt x="591" y="105"/>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grpSp>
        <p:nvGrpSpPr>
          <p:cNvPr id="23" name="Group 12"/>
          <p:cNvGrpSpPr>
            <a:grpSpLocks/>
          </p:cNvGrpSpPr>
          <p:nvPr/>
        </p:nvGrpSpPr>
        <p:grpSpPr bwMode="auto">
          <a:xfrm>
            <a:off x="1392006" y="2503120"/>
            <a:ext cx="414921" cy="468432"/>
            <a:chOff x="0" y="0"/>
            <a:chExt cx="653" cy="663"/>
          </a:xfrm>
        </p:grpSpPr>
        <p:sp>
          <p:nvSpPr>
            <p:cNvPr id="24" name="AutoShape 13"/>
            <p:cNvSpPr>
              <a:spLocks/>
            </p:cNvSpPr>
            <p:nvPr/>
          </p:nvSpPr>
          <p:spPr bwMode="auto">
            <a:xfrm>
              <a:off x="0" y="0"/>
              <a:ext cx="653" cy="663"/>
            </a:xfrm>
            <a:custGeom>
              <a:avLst/>
              <a:gdLst>
                <a:gd name="T0" fmla="*/ 442 w 653"/>
                <a:gd name="T1" fmla="*/ 119 h 663"/>
                <a:gd name="T2" fmla="*/ 429 w 653"/>
                <a:gd name="T3" fmla="*/ 114 h 663"/>
                <a:gd name="T4" fmla="*/ 304 w 653"/>
                <a:gd name="T5" fmla="*/ 228 h 663"/>
                <a:gd name="T6" fmla="*/ 287 w 653"/>
                <a:gd name="T7" fmla="*/ 237 h 663"/>
                <a:gd name="T8" fmla="*/ 243 w 653"/>
                <a:gd name="T9" fmla="*/ 245 h 663"/>
                <a:gd name="T10" fmla="*/ 236 w 653"/>
                <a:gd name="T11" fmla="*/ 236 h 663"/>
                <a:gd name="T12" fmla="*/ 211 w 653"/>
                <a:gd name="T13" fmla="*/ 219 h 663"/>
                <a:gd name="T14" fmla="*/ 183 w 653"/>
                <a:gd name="T15" fmla="*/ 208 h 663"/>
                <a:gd name="T16" fmla="*/ 162 w 653"/>
                <a:gd name="T17" fmla="*/ 204 h 663"/>
                <a:gd name="T18" fmla="*/ 140 w 653"/>
                <a:gd name="T19" fmla="*/ 203 h 663"/>
                <a:gd name="T20" fmla="*/ 119 w 653"/>
                <a:gd name="T21" fmla="*/ 205 h 663"/>
                <a:gd name="T22" fmla="*/ 98 w 653"/>
                <a:gd name="T23" fmla="*/ 209 h 663"/>
                <a:gd name="T24" fmla="*/ 70 w 653"/>
                <a:gd name="T25" fmla="*/ 220 h 663"/>
                <a:gd name="T26" fmla="*/ 45 w 653"/>
                <a:gd name="T27" fmla="*/ 237 h 663"/>
                <a:gd name="T28" fmla="*/ 38 w 653"/>
                <a:gd name="T29" fmla="*/ 246 h 663"/>
                <a:gd name="T30" fmla="*/ 0 w 653"/>
                <a:gd name="T31" fmla="*/ 410 h 663"/>
                <a:gd name="T32" fmla="*/ 12 w 653"/>
                <a:gd name="T33" fmla="*/ 435 h 663"/>
                <a:gd name="T34" fmla="*/ 47 w 653"/>
                <a:gd name="T35" fmla="*/ 427 h 663"/>
                <a:gd name="T36" fmla="*/ 77 w 653"/>
                <a:gd name="T37" fmla="*/ 305 h 663"/>
                <a:gd name="T38" fmla="*/ 128 w 653"/>
                <a:gd name="T39" fmla="*/ 662 h 663"/>
                <a:gd name="T40" fmla="*/ 154 w 653"/>
                <a:gd name="T41" fmla="*/ 433 h 663"/>
                <a:gd name="T42" fmla="*/ 204 w 653"/>
                <a:gd name="T43" fmla="*/ 662 h 663"/>
                <a:gd name="T44" fmla="*/ 214 w 653"/>
                <a:gd name="T45" fmla="*/ 347 h 663"/>
                <a:gd name="T46" fmla="*/ 219 w 653"/>
                <a:gd name="T47" fmla="*/ 351 h 663"/>
                <a:gd name="T48" fmla="*/ 241 w 653"/>
                <a:gd name="T49" fmla="*/ 362 h 663"/>
                <a:gd name="T50" fmla="*/ 261 w 653"/>
                <a:gd name="T51" fmla="*/ 364 h 663"/>
                <a:gd name="T52" fmla="*/ 274 w 653"/>
                <a:gd name="T53" fmla="*/ 353 h 663"/>
                <a:gd name="T54" fmla="*/ 331 w 653"/>
                <a:gd name="T55" fmla="*/ 256 h 663"/>
                <a:gd name="T56" fmla="*/ 447 w 653"/>
                <a:gd name="T57" fmla="*/ 133 h 663"/>
                <a:gd name="T58" fmla="*/ 652 w 653"/>
                <a:gd name="T59" fmla="*/ 34 h 663"/>
                <a:gd name="T60" fmla="*/ 642 w 653"/>
                <a:gd name="T61" fmla="*/ 10 h 663"/>
                <a:gd name="T62" fmla="*/ 618 w 653"/>
                <a:gd name="T63" fmla="*/ 0 h 663"/>
                <a:gd name="T64" fmla="*/ 183 w 653"/>
                <a:gd name="T65" fmla="*/ 3 h 663"/>
                <a:gd name="T66" fmla="*/ 165 w 653"/>
                <a:gd name="T67" fmla="*/ 21 h 663"/>
                <a:gd name="T68" fmla="*/ 162 w 653"/>
                <a:gd name="T69" fmla="*/ 65 h 663"/>
                <a:gd name="T70" fmla="*/ 181 w 653"/>
                <a:gd name="T71" fmla="*/ 73 h 663"/>
                <a:gd name="T72" fmla="*/ 197 w 653"/>
                <a:gd name="T73" fmla="*/ 86 h 663"/>
                <a:gd name="T74" fmla="*/ 618 w 653"/>
                <a:gd name="T75" fmla="*/ 34 h 663"/>
                <a:gd name="T76" fmla="*/ 324 w 653"/>
                <a:gd name="T77" fmla="*/ 318 h 663"/>
                <a:gd name="T78" fmla="*/ 618 w 653"/>
                <a:gd name="T79" fmla="*/ 353 h 663"/>
                <a:gd name="T80" fmla="*/ 642 w 653"/>
                <a:gd name="T81" fmla="*/ 343 h 663"/>
                <a:gd name="T82" fmla="*/ 652 w 653"/>
                <a:gd name="T83" fmla="*/ 318 h 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3" h="663">
                  <a:moveTo>
                    <a:pt x="447" y="124"/>
                  </a:moveTo>
                  <a:lnTo>
                    <a:pt x="442" y="119"/>
                  </a:lnTo>
                  <a:lnTo>
                    <a:pt x="437" y="114"/>
                  </a:lnTo>
                  <a:lnTo>
                    <a:pt x="429" y="114"/>
                  </a:lnTo>
                  <a:lnTo>
                    <a:pt x="312" y="230"/>
                  </a:lnTo>
                  <a:lnTo>
                    <a:pt x="304" y="228"/>
                  </a:lnTo>
                  <a:lnTo>
                    <a:pt x="294" y="230"/>
                  </a:lnTo>
                  <a:lnTo>
                    <a:pt x="287" y="237"/>
                  </a:lnTo>
                  <a:lnTo>
                    <a:pt x="253" y="291"/>
                  </a:lnTo>
                  <a:lnTo>
                    <a:pt x="243" y="245"/>
                  </a:lnTo>
                  <a:lnTo>
                    <a:pt x="240" y="240"/>
                  </a:lnTo>
                  <a:lnTo>
                    <a:pt x="236" y="236"/>
                  </a:lnTo>
                  <a:lnTo>
                    <a:pt x="224" y="227"/>
                  </a:lnTo>
                  <a:lnTo>
                    <a:pt x="211" y="219"/>
                  </a:lnTo>
                  <a:lnTo>
                    <a:pt x="197" y="213"/>
                  </a:lnTo>
                  <a:lnTo>
                    <a:pt x="183" y="208"/>
                  </a:lnTo>
                  <a:lnTo>
                    <a:pt x="172" y="206"/>
                  </a:lnTo>
                  <a:lnTo>
                    <a:pt x="162" y="204"/>
                  </a:lnTo>
                  <a:lnTo>
                    <a:pt x="151" y="203"/>
                  </a:lnTo>
                  <a:lnTo>
                    <a:pt x="140" y="203"/>
                  </a:lnTo>
                  <a:lnTo>
                    <a:pt x="130" y="203"/>
                  </a:lnTo>
                  <a:lnTo>
                    <a:pt x="119" y="205"/>
                  </a:lnTo>
                  <a:lnTo>
                    <a:pt x="109" y="207"/>
                  </a:lnTo>
                  <a:lnTo>
                    <a:pt x="98" y="209"/>
                  </a:lnTo>
                  <a:lnTo>
                    <a:pt x="84" y="214"/>
                  </a:lnTo>
                  <a:lnTo>
                    <a:pt x="70" y="220"/>
                  </a:lnTo>
                  <a:lnTo>
                    <a:pt x="57" y="228"/>
                  </a:lnTo>
                  <a:lnTo>
                    <a:pt x="45" y="237"/>
                  </a:lnTo>
                  <a:lnTo>
                    <a:pt x="41" y="241"/>
                  </a:lnTo>
                  <a:lnTo>
                    <a:pt x="38" y="246"/>
                  </a:lnTo>
                  <a:lnTo>
                    <a:pt x="1" y="406"/>
                  </a:lnTo>
                  <a:lnTo>
                    <a:pt x="0" y="410"/>
                  </a:lnTo>
                  <a:lnTo>
                    <a:pt x="0" y="424"/>
                  </a:lnTo>
                  <a:lnTo>
                    <a:pt x="12" y="435"/>
                  </a:lnTo>
                  <a:lnTo>
                    <a:pt x="37" y="435"/>
                  </a:lnTo>
                  <a:lnTo>
                    <a:pt x="47" y="427"/>
                  </a:lnTo>
                  <a:lnTo>
                    <a:pt x="50" y="416"/>
                  </a:lnTo>
                  <a:lnTo>
                    <a:pt x="77" y="305"/>
                  </a:lnTo>
                  <a:lnTo>
                    <a:pt x="77" y="662"/>
                  </a:lnTo>
                  <a:lnTo>
                    <a:pt x="128" y="662"/>
                  </a:lnTo>
                  <a:lnTo>
                    <a:pt x="128" y="433"/>
                  </a:lnTo>
                  <a:lnTo>
                    <a:pt x="154" y="433"/>
                  </a:lnTo>
                  <a:lnTo>
                    <a:pt x="154" y="662"/>
                  </a:lnTo>
                  <a:lnTo>
                    <a:pt x="204" y="662"/>
                  </a:lnTo>
                  <a:lnTo>
                    <a:pt x="204" y="304"/>
                  </a:lnTo>
                  <a:lnTo>
                    <a:pt x="214" y="347"/>
                  </a:lnTo>
                  <a:lnTo>
                    <a:pt x="216" y="349"/>
                  </a:lnTo>
                  <a:lnTo>
                    <a:pt x="219" y="351"/>
                  </a:lnTo>
                  <a:lnTo>
                    <a:pt x="229" y="358"/>
                  </a:lnTo>
                  <a:lnTo>
                    <a:pt x="241" y="362"/>
                  </a:lnTo>
                  <a:lnTo>
                    <a:pt x="253" y="363"/>
                  </a:lnTo>
                  <a:lnTo>
                    <a:pt x="261" y="364"/>
                  </a:lnTo>
                  <a:lnTo>
                    <a:pt x="269" y="360"/>
                  </a:lnTo>
                  <a:lnTo>
                    <a:pt x="274" y="353"/>
                  </a:lnTo>
                  <a:lnTo>
                    <a:pt x="330" y="262"/>
                  </a:lnTo>
                  <a:lnTo>
                    <a:pt x="331" y="256"/>
                  </a:lnTo>
                  <a:lnTo>
                    <a:pt x="330" y="249"/>
                  </a:lnTo>
                  <a:lnTo>
                    <a:pt x="447" y="133"/>
                  </a:lnTo>
                  <a:lnTo>
                    <a:pt x="447" y="124"/>
                  </a:lnTo>
                  <a:close/>
                  <a:moveTo>
                    <a:pt x="652" y="34"/>
                  </a:moveTo>
                  <a:lnTo>
                    <a:pt x="650" y="21"/>
                  </a:lnTo>
                  <a:lnTo>
                    <a:pt x="642" y="10"/>
                  </a:lnTo>
                  <a:lnTo>
                    <a:pt x="631" y="3"/>
                  </a:lnTo>
                  <a:lnTo>
                    <a:pt x="618" y="0"/>
                  </a:lnTo>
                  <a:lnTo>
                    <a:pt x="197" y="0"/>
                  </a:lnTo>
                  <a:lnTo>
                    <a:pt x="183" y="3"/>
                  </a:lnTo>
                  <a:lnTo>
                    <a:pt x="172" y="10"/>
                  </a:lnTo>
                  <a:lnTo>
                    <a:pt x="165" y="21"/>
                  </a:lnTo>
                  <a:lnTo>
                    <a:pt x="162" y="34"/>
                  </a:lnTo>
                  <a:lnTo>
                    <a:pt x="162" y="65"/>
                  </a:lnTo>
                  <a:lnTo>
                    <a:pt x="172" y="69"/>
                  </a:lnTo>
                  <a:lnTo>
                    <a:pt x="181" y="73"/>
                  </a:lnTo>
                  <a:lnTo>
                    <a:pt x="189" y="79"/>
                  </a:lnTo>
                  <a:lnTo>
                    <a:pt x="197" y="86"/>
                  </a:lnTo>
                  <a:lnTo>
                    <a:pt x="197" y="34"/>
                  </a:lnTo>
                  <a:lnTo>
                    <a:pt x="618" y="34"/>
                  </a:lnTo>
                  <a:lnTo>
                    <a:pt x="618" y="318"/>
                  </a:lnTo>
                  <a:lnTo>
                    <a:pt x="324" y="318"/>
                  </a:lnTo>
                  <a:lnTo>
                    <a:pt x="303" y="353"/>
                  </a:lnTo>
                  <a:lnTo>
                    <a:pt x="618" y="353"/>
                  </a:lnTo>
                  <a:lnTo>
                    <a:pt x="631" y="350"/>
                  </a:lnTo>
                  <a:lnTo>
                    <a:pt x="642" y="343"/>
                  </a:lnTo>
                  <a:lnTo>
                    <a:pt x="650" y="332"/>
                  </a:lnTo>
                  <a:lnTo>
                    <a:pt x="652" y="318"/>
                  </a:lnTo>
                  <a:lnTo>
                    <a:pt x="652" y="34"/>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grpSp>
        <p:nvGrpSpPr>
          <p:cNvPr id="25" name="Group 10"/>
          <p:cNvGrpSpPr>
            <a:grpSpLocks/>
          </p:cNvGrpSpPr>
          <p:nvPr/>
        </p:nvGrpSpPr>
        <p:grpSpPr bwMode="auto">
          <a:xfrm>
            <a:off x="1454328" y="5663301"/>
            <a:ext cx="511026" cy="408332"/>
            <a:chOff x="0" y="0"/>
            <a:chExt cx="783" cy="578"/>
          </a:xfrm>
        </p:grpSpPr>
        <p:sp>
          <p:nvSpPr>
            <p:cNvPr id="26" name="AutoShape 11"/>
            <p:cNvSpPr>
              <a:spLocks/>
            </p:cNvSpPr>
            <p:nvPr/>
          </p:nvSpPr>
          <p:spPr bwMode="auto">
            <a:xfrm>
              <a:off x="0" y="0"/>
              <a:ext cx="783" cy="578"/>
            </a:xfrm>
            <a:custGeom>
              <a:avLst/>
              <a:gdLst>
                <a:gd name="T0" fmla="*/ 549 w 783"/>
                <a:gd name="T1" fmla="*/ 249 h 578"/>
                <a:gd name="T2" fmla="*/ 462 w 783"/>
                <a:gd name="T3" fmla="*/ 249 h 578"/>
                <a:gd name="T4" fmla="*/ 462 w 783"/>
                <a:gd name="T5" fmla="*/ 276 h 578"/>
                <a:gd name="T6" fmla="*/ 549 w 783"/>
                <a:gd name="T7" fmla="*/ 276 h 578"/>
                <a:gd name="T8" fmla="*/ 549 w 783"/>
                <a:gd name="T9" fmla="*/ 249 h 578"/>
                <a:gd name="T10" fmla="*/ 587 w 783"/>
                <a:gd name="T11" fmla="*/ 196 h 578"/>
                <a:gd name="T12" fmla="*/ 462 w 783"/>
                <a:gd name="T13" fmla="*/ 196 h 578"/>
                <a:gd name="T14" fmla="*/ 462 w 783"/>
                <a:gd name="T15" fmla="*/ 223 h 578"/>
                <a:gd name="T16" fmla="*/ 587 w 783"/>
                <a:gd name="T17" fmla="*/ 223 h 578"/>
                <a:gd name="T18" fmla="*/ 587 w 783"/>
                <a:gd name="T19" fmla="*/ 196 h 578"/>
                <a:gd name="T20" fmla="*/ 587 w 783"/>
                <a:gd name="T21" fmla="*/ 143 h 578"/>
                <a:gd name="T22" fmla="*/ 462 w 783"/>
                <a:gd name="T23" fmla="*/ 143 h 578"/>
                <a:gd name="T24" fmla="*/ 462 w 783"/>
                <a:gd name="T25" fmla="*/ 169 h 578"/>
                <a:gd name="T26" fmla="*/ 587 w 783"/>
                <a:gd name="T27" fmla="*/ 169 h 578"/>
                <a:gd name="T28" fmla="*/ 587 w 783"/>
                <a:gd name="T29" fmla="*/ 143 h 578"/>
                <a:gd name="T30" fmla="*/ 694 w 783"/>
                <a:gd name="T31" fmla="*/ 0 h 578"/>
                <a:gd name="T32" fmla="*/ 640 w 783"/>
                <a:gd name="T33" fmla="*/ 0 h 578"/>
                <a:gd name="T34" fmla="*/ 640 w 783"/>
                <a:gd name="T35" fmla="*/ 54 h 578"/>
                <a:gd name="T36" fmla="*/ 640 w 783"/>
                <a:gd name="T37" fmla="*/ 400 h 578"/>
                <a:gd name="T38" fmla="*/ 409 w 783"/>
                <a:gd name="T39" fmla="*/ 400 h 578"/>
                <a:gd name="T40" fmla="*/ 409 w 783"/>
                <a:gd name="T41" fmla="*/ 54 h 578"/>
                <a:gd name="T42" fmla="*/ 640 w 783"/>
                <a:gd name="T43" fmla="*/ 54 h 578"/>
                <a:gd name="T44" fmla="*/ 640 w 783"/>
                <a:gd name="T45" fmla="*/ 0 h 578"/>
                <a:gd name="T46" fmla="*/ 373 w 783"/>
                <a:gd name="T47" fmla="*/ 0 h 578"/>
                <a:gd name="T48" fmla="*/ 373 w 783"/>
                <a:gd name="T49" fmla="*/ 54 h 578"/>
                <a:gd name="T50" fmla="*/ 373 w 783"/>
                <a:gd name="T51" fmla="*/ 400 h 578"/>
                <a:gd name="T52" fmla="*/ 142 w 783"/>
                <a:gd name="T53" fmla="*/ 400 h 578"/>
                <a:gd name="T54" fmla="*/ 142 w 783"/>
                <a:gd name="T55" fmla="*/ 54 h 578"/>
                <a:gd name="T56" fmla="*/ 373 w 783"/>
                <a:gd name="T57" fmla="*/ 54 h 578"/>
                <a:gd name="T58" fmla="*/ 373 w 783"/>
                <a:gd name="T59" fmla="*/ 0 h 578"/>
                <a:gd name="T60" fmla="*/ 89 w 783"/>
                <a:gd name="T61" fmla="*/ 0 h 578"/>
                <a:gd name="T62" fmla="*/ 89 w 783"/>
                <a:gd name="T63" fmla="*/ 54 h 578"/>
                <a:gd name="T64" fmla="*/ 89 w 783"/>
                <a:gd name="T65" fmla="*/ 400 h 578"/>
                <a:gd name="T66" fmla="*/ 89 w 783"/>
                <a:gd name="T67" fmla="*/ 454 h 578"/>
                <a:gd name="T68" fmla="*/ 694 w 783"/>
                <a:gd name="T69" fmla="*/ 454 h 578"/>
                <a:gd name="T70" fmla="*/ 694 w 783"/>
                <a:gd name="T71" fmla="*/ 400 h 578"/>
                <a:gd name="T72" fmla="*/ 694 w 783"/>
                <a:gd name="T73" fmla="*/ 400 h 578"/>
                <a:gd name="T74" fmla="*/ 694 w 783"/>
                <a:gd name="T75" fmla="*/ 54 h 578"/>
                <a:gd name="T76" fmla="*/ 694 w 783"/>
                <a:gd name="T77" fmla="*/ 54 h 578"/>
                <a:gd name="T78" fmla="*/ 694 w 783"/>
                <a:gd name="T79" fmla="*/ 0 h 578"/>
                <a:gd name="T80" fmla="*/ 783 w 783"/>
                <a:gd name="T81" fmla="*/ 54 h 578"/>
                <a:gd name="T82" fmla="*/ 729 w 783"/>
                <a:gd name="T83" fmla="*/ 54 h 578"/>
                <a:gd name="T84" fmla="*/ 729 w 783"/>
                <a:gd name="T85" fmla="*/ 490 h 578"/>
                <a:gd name="T86" fmla="*/ 53 w 783"/>
                <a:gd name="T87" fmla="*/ 490 h 578"/>
                <a:gd name="T88" fmla="*/ 53 w 783"/>
                <a:gd name="T89" fmla="*/ 54 h 578"/>
                <a:gd name="T90" fmla="*/ 0 w 783"/>
                <a:gd name="T91" fmla="*/ 54 h 578"/>
                <a:gd name="T92" fmla="*/ 0 w 783"/>
                <a:gd name="T93" fmla="*/ 490 h 578"/>
                <a:gd name="T94" fmla="*/ 0 w 783"/>
                <a:gd name="T95" fmla="*/ 552 h 578"/>
                <a:gd name="T96" fmla="*/ 311 w 783"/>
                <a:gd name="T97" fmla="*/ 552 h 578"/>
                <a:gd name="T98" fmla="*/ 311 w 783"/>
                <a:gd name="T99" fmla="*/ 568 h 578"/>
                <a:gd name="T100" fmla="*/ 317 w 783"/>
                <a:gd name="T101" fmla="*/ 568 h 578"/>
                <a:gd name="T102" fmla="*/ 317 w 783"/>
                <a:gd name="T103" fmla="*/ 578 h 578"/>
                <a:gd name="T104" fmla="*/ 465 w 783"/>
                <a:gd name="T105" fmla="*/ 578 h 578"/>
                <a:gd name="T106" fmla="*/ 465 w 783"/>
                <a:gd name="T107" fmla="*/ 568 h 578"/>
                <a:gd name="T108" fmla="*/ 471 w 783"/>
                <a:gd name="T109" fmla="*/ 568 h 578"/>
                <a:gd name="T110" fmla="*/ 471 w 783"/>
                <a:gd name="T111" fmla="*/ 552 h 578"/>
                <a:gd name="T112" fmla="*/ 783 w 783"/>
                <a:gd name="T113" fmla="*/ 552 h 578"/>
                <a:gd name="T114" fmla="*/ 783 w 783"/>
                <a:gd name="T115" fmla="*/ 490 h 578"/>
                <a:gd name="T116" fmla="*/ 783 w 783"/>
                <a:gd name="T117" fmla="*/ 54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3" h="578">
                  <a:moveTo>
                    <a:pt x="549" y="249"/>
                  </a:moveTo>
                  <a:lnTo>
                    <a:pt x="462" y="249"/>
                  </a:lnTo>
                  <a:lnTo>
                    <a:pt x="462" y="276"/>
                  </a:lnTo>
                  <a:lnTo>
                    <a:pt x="549" y="276"/>
                  </a:lnTo>
                  <a:lnTo>
                    <a:pt x="549" y="249"/>
                  </a:lnTo>
                  <a:close/>
                  <a:moveTo>
                    <a:pt x="587" y="196"/>
                  </a:moveTo>
                  <a:lnTo>
                    <a:pt x="462" y="196"/>
                  </a:lnTo>
                  <a:lnTo>
                    <a:pt x="462" y="223"/>
                  </a:lnTo>
                  <a:lnTo>
                    <a:pt x="587" y="223"/>
                  </a:lnTo>
                  <a:lnTo>
                    <a:pt x="587" y="196"/>
                  </a:lnTo>
                  <a:close/>
                  <a:moveTo>
                    <a:pt x="587" y="143"/>
                  </a:moveTo>
                  <a:lnTo>
                    <a:pt x="462" y="143"/>
                  </a:lnTo>
                  <a:lnTo>
                    <a:pt x="462" y="169"/>
                  </a:lnTo>
                  <a:lnTo>
                    <a:pt x="587" y="169"/>
                  </a:lnTo>
                  <a:lnTo>
                    <a:pt x="587" y="143"/>
                  </a:lnTo>
                  <a:close/>
                  <a:moveTo>
                    <a:pt x="694" y="0"/>
                  </a:moveTo>
                  <a:lnTo>
                    <a:pt x="640" y="0"/>
                  </a:lnTo>
                  <a:lnTo>
                    <a:pt x="640" y="54"/>
                  </a:lnTo>
                  <a:lnTo>
                    <a:pt x="640" y="400"/>
                  </a:lnTo>
                  <a:lnTo>
                    <a:pt x="409" y="400"/>
                  </a:lnTo>
                  <a:lnTo>
                    <a:pt x="409" y="54"/>
                  </a:lnTo>
                  <a:lnTo>
                    <a:pt x="640" y="54"/>
                  </a:lnTo>
                  <a:lnTo>
                    <a:pt x="640" y="0"/>
                  </a:lnTo>
                  <a:lnTo>
                    <a:pt x="373" y="0"/>
                  </a:lnTo>
                  <a:lnTo>
                    <a:pt x="373" y="54"/>
                  </a:lnTo>
                  <a:lnTo>
                    <a:pt x="373" y="400"/>
                  </a:lnTo>
                  <a:lnTo>
                    <a:pt x="142" y="400"/>
                  </a:lnTo>
                  <a:lnTo>
                    <a:pt x="142" y="54"/>
                  </a:lnTo>
                  <a:lnTo>
                    <a:pt x="373" y="54"/>
                  </a:lnTo>
                  <a:lnTo>
                    <a:pt x="373" y="0"/>
                  </a:lnTo>
                  <a:lnTo>
                    <a:pt x="89" y="0"/>
                  </a:lnTo>
                  <a:lnTo>
                    <a:pt x="89" y="54"/>
                  </a:lnTo>
                  <a:lnTo>
                    <a:pt x="89" y="400"/>
                  </a:lnTo>
                  <a:lnTo>
                    <a:pt x="89" y="454"/>
                  </a:lnTo>
                  <a:lnTo>
                    <a:pt x="694" y="454"/>
                  </a:lnTo>
                  <a:lnTo>
                    <a:pt x="694" y="400"/>
                  </a:lnTo>
                  <a:lnTo>
                    <a:pt x="694" y="54"/>
                  </a:lnTo>
                  <a:lnTo>
                    <a:pt x="694" y="0"/>
                  </a:lnTo>
                  <a:close/>
                  <a:moveTo>
                    <a:pt x="783" y="54"/>
                  </a:moveTo>
                  <a:lnTo>
                    <a:pt x="729" y="54"/>
                  </a:lnTo>
                  <a:lnTo>
                    <a:pt x="729" y="490"/>
                  </a:lnTo>
                  <a:lnTo>
                    <a:pt x="53" y="490"/>
                  </a:lnTo>
                  <a:lnTo>
                    <a:pt x="53" y="54"/>
                  </a:lnTo>
                  <a:lnTo>
                    <a:pt x="0" y="54"/>
                  </a:lnTo>
                  <a:lnTo>
                    <a:pt x="0" y="490"/>
                  </a:lnTo>
                  <a:lnTo>
                    <a:pt x="0" y="552"/>
                  </a:lnTo>
                  <a:lnTo>
                    <a:pt x="311" y="552"/>
                  </a:lnTo>
                  <a:lnTo>
                    <a:pt x="311" y="568"/>
                  </a:lnTo>
                  <a:lnTo>
                    <a:pt x="317" y="568"/>
                  </a:lnTo>
                  <a:lnTo>
                    <a:pt x="317" y="578"/>
                  </a:lnTo>
                  <a:lnTo>
                    <a:pt x="465" y="578"/>
                  </a:lnTo>
                  <a:lnTo>
                    <a:pt x="465" y="568"/>
                  </a:lnTo>
                  <a:lnTo>
                    <a:pt x="471" y="568"/>
                  </a:lnTo>
                  <a:lnTo>
                    <a:pt x="471" y="552"/>
                  </a:lnTo>
                  <a:lnTo>
                    <a:pt x="783" y="552"/>
                  </a:lnTo>
                  <a:lnTo>
                    <a:pt x="783" y="490"/>
                  </a:lnTo>
                  <a:lnTo>
                    <a:pt x="783" y="54"/>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grpSp>
        <p:nvGrpSpPr>
          <p:cNvPr id="27" name="Group 4"/>
          <p:cNvGrpSpPr>
            <a:grpSpLocks/>
          </p:cNvGrpSpPr>
          <p:nvPr/>
        </p:nvGrpSpPr>
        <p:grpSpPr bwMode="auto">
          <a:xfrm>
            <a:off x="1418134" y="5207978"/>
            <a:ext cx="508716" cy="385351"/>
            <a:chOff x="0" y="0"/>
            <a:chExt cx="801" cy="546"/>
          </a:xfrm>
        </p:grpSpPr>
        <p:pic>
          <p:nvPicPr>
            <p:cNvPr id="22537"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 y="0"/>
              <a:ext cx="106" cy="106"/>
            </a:xfrm>
            <a:prstGeom prst="rect">
              <a:avLst/>
            </a:prstGeom>
            <a:noFill/>
            <a:extLst>
              <a:ext uri="{909E8E84-426E-40DD-AFC4-6F175D3DCCD1}">
                <a14:hiddenFill xmlns:a14="http://schemas.microsoft.com/office/drawing/2010/main">
                  <a:solidFill>
                    <a:srgbClr val="FFFFFF"/>
                  </a:solidFill>
                </a14:hiddenFill>
              </a:ext>
            </a:extLst>
          </p:spPr>
        </p:pic>
        <p:sp>
          <p:nvSpPr>
            <p:cNvPr id="28" name="AutoShape 8"/>
            <p:cNvSpPr>
              <a:spLocks/>
            </p:cNvSpPr>
            <p:nvPr/>
          </p:nvSpPr>
          <p:spPr bwMode="auto">
            <a:xfrm>
              <a:off x="63" y="118"/>
              <a:ext cx="673" cy="427"/>
            </a:xfrm>
            <a:custGeom>
              <a:avLst/>
              <a:gdLst>
                <a:gd name="T0" fmla="+- 0 288 64"/>
                <a:gd name="T1" fmla="*/ T0 w 673"/>
                <a:gd name="T2" fmla="+- 0 177 119"/>
                <a:gd name="T3" fmla="*/ 177 h 427"/>
                <a:gd name="T4" fmla="+- 0 159 64"/>
                <a:gd name="T5" fmla="*/ T4 w 673"/>
                <a:gd name="T6" fmla="+- 0 140 119"/>
                <a:gd name="T7" fmla="*/ 140 h 427"/>
                <a:gd name="T8" fmla="+- 0 138 64"/>
                <a:gd name="T9" fmla="*/ T8 w 673"/>
                <a:gd name="T10" fmla="+- 0 123 119"/>
                <a:gd name="T11" fmla="*/ 123 h 427"/>
                <a:gd name="T12" fmla="+- 0 111 64"/>
                <a:gd name="T13" fmla="*/ T12 w 673"/>
                <a:gd name="T14" fmla="+- 0 119 119"/>
                <a:gd name="T15" fmla="*/ 119 h 427"/>
                <a:gd name="T16" fmla="+- 0 77 64"/>
                <a:gd name="T17" fmla="*/ T16 w 673"/>
                <a:gd name="T18" fmla="+- 0 137 119"/>
                <a:gd name="T19" fmla="*/ 137 h 427"/>
                <a:gd name="T20" fmla="+- 0 64 64"/>
                <a:gd name="T21" fmla="*/ T20 w 673"/>
                <a:gd name="T22" fmla="+- 0 173 119"/>
                <a:gd name="T23" fmla="*/ 173 h 427"/>
                <a:gd name="T24" fmla="+- 0 68 64"/>
                <a:gd name="T25" fmla="*/ T24 w 673"/>
                <a:gd name="T26" fmla="+- 0 345 119"/>
                <a:gd name="T27" fmla="*/ 345 h 427"/>
                <a:gd name="T28" fmla="+- 0 96 64"/>
                <a:gd name="T29" fmla="*/ T28 w 673"/>
                <a:gd name="T30" fmla="+- 0 373 119"/>
                <a:gd name="T31" fmla="*/ 373 h 427"/>
                <a:gd name="T32" fmla="+- 0 232 64"/>
                <a:gd name="T33" fmla="*/ T32 w 673"/>
                <a:gd name="T34" fmla="+- 0 377 119"/>
                <a:gd name="T35" fmla="*/ 377 h 427"/>
                <a:gd name="T36" fmla="+- 0 243 64"/>
                <a:gd name="T37" fmla="*/ T36 w 673"/>
                <a:gd name="T38" fmla="+- 0 537 119"/>
                <a:gd name="T39" fmla="*/ 537 h 427"/>
                <a:gd name="T40" fmla="+- 0 284 64"/>
                <a:gd name="T41" fmla="*/ T40 w 673"/>
                <a:gd name="T42" fmla="+- 0 525 119"/>
                <a:gd name="T43" fmla="*/ 525 h 427"/>
                <a:gd name="T44" fmla="+- 0 272 64"/>
                <a:gd name="T45" fmla="*/ T44 w 673"/>
                <a:gd name="T46" fmla="+- 0 324 119"/>
                <a:gd name="T47" fmla="*/ 324 h 427"/>
                <a:gd name="T48" fmla="+- 0 168 64"/>
                <a:gd name="T49" fmla="*/ T48 w 673"/>
                <a:gd name="T50" fmla="+- 0 213 119"/>
                <a:gd name="T51" fmla="*/ 213 h 427"/>
                <a:gd name="T52" fmla="+- 0 189 64"/>
                <a:gd name="T53" fmla="*/ T52 w 673"/>
                <a:gd name="T54" fmla="+- 0 228 119"/>
                <a:gd name="T55" fmla="*/ 228 h 427"/>
                <a:gd name="T56" fmla="+- 0 288 64"/>
                <a:gd name="T57" fmla="*/ T56 w 673"/>
                <a:gd name="T58" fmla="+- 0 230 119"/>
                <a:gd name="T59" fmla="*/ 230 h 427"/>
                <a:gd name="T60" fmla="+- 0 300 64"/>
                <a:gd name="T61" fmla="*/ T60 w 673"/>
                <a:gd name="T62" fmla="+- 0 189 119"/>
                <a:gd name="T63" fmla="*/ 189 h 427"/>
                <a:gd name="T64" fmla="+- 0 591 64"/>
                <a:gd name="T65" fmla="*/ T64 w 673"/>
                <a:gd name="T66" fmla="+- 0 251 119"/>
                <a:gd name="T67" fmla="*/ 251 h 427"/>
                <a:gd name="T68" fmla="+- 0 209 64"/>
                <a:gd name="T69" fmla="*/ T68 w 673"/>
                <a:gd name="T70" fmla="+- 0 251 119"/>
                <a:gd name="T71" fmla="*/ 251 h 427"/>
                <a:gd name="T72" fmla="+- 0 200 64"/>
                <a:gd name="T73" fmla="*/ T72 w 673"/>
                <a:gd name="T74" fmla="+- 0 283 119"/>
                <a:gd name="T75" fmla="*/ 283 h 427"/>
                <a:gd name="T76" fmla="+- 0 379 64"/>
                <a:gd name="T77" fmla="*/ T76 w 673"/>
                <a:gd name="T78" fmla="+- 0 293 119"/>
                <a:gd name="T79" fmla="*/ 293 h 427"/>
                <a:gd name="T80" fmla="+- 0 316 64"/>
                <a:gd name="T81" fmla="*/ T80 w 673"/>
                <a:gd name="T82" fmla="+- 0 503 119"/>
                <a:gd name="T83" fmla="*/ 503 h 427"/>
                <a:gd name="T84" fmla="+- 0 484 64"/>
                <a:gd name="T85" fmla="*/ T84 w 673"/>
                <a:gd name="T86" fmla="+- 0 545 119"/>
                <a:gd name="T87" fmla="*/ 545 h 427"/>
                <a:gd name="T88" fmla="+- 0 421 64"/>
                <a:gd name="T89" fmla="*/ T88 w 673"/>
                <a:gd name="T90" fmla="+- 0 503 119"/>
                <a:gd name="T91" fmla="*/ 503 h 427"/>
                <a:gd name="T92" fmla="+- 0 591 64"/>
                <a:gd name="T93" fmla="*/ T92 w 673"/>
                <a:gd name="T94" fmla="+- 0 293 119"/>
                <a:gd name="T95" fmla="*/ 293 h 427"/>
                <a:gd name="T96" fmla="+- 0 600 64"/>
                <a:gd name="T97" fmla="*/ T96 w 673"/>
                <a:gd name="T98" fmla="+- 0 260 119"/>
                <a:gd name="T99" fmla="*/ 260 h 427"/>
                <a:gd name="T100" fmla="+- 0 733 64"/>
                <a:gd name="T101" fmla="*/ T100 w 673"/>
                <a:gd name="T102" fmla="+- 0 153 119"/>
                <a:gd name="T103" fmla="*/ 153 h 427"/>
                <a:gd name="T104" fmla="+- 0 708 64"/>
                <a:gd name="T105" fmla="*/ T104 w 673"/>
                <a:gd name="T106" fmla="+- 0 125 119"/>
                <a:gd name="T107" fmla="*/ 125 h 427"/>
                <a:gd name="T108" fmla="+- 0 675 64"/>
                <a:gd name="T109" fmla="*/ T108 w 673"/>
                <a:gd name="T110" fmla="+- 0 119 119"/>
                <a:gd name="T111" fmla="*/ 119 h 427"/>
                <a:gd name="T112" fmla="+- 0 651 64"/>
                <a:gd name="T113" fmla="*/ T112 w 673"/>
                <a:gd name="T114" fmla="+- 0 130 119"/>
                <a:gd name="T115" fmla="*/ 130 h 427"/>
                <a:gd name="T116" fmla="+- 0 591 64"/>
                <a:gd name="T117" fmla="*/ T116 w 673"/>
                <a:gd name="T118" fmla="+- 0 177 119"/>
                <a:gd name="T119" fmla="*/ 177 h 427"/>
                <a:gd name="T120" fmla="+- 0 500 64"/>
                <a:gd name="T121" fmla="*/ T120 w 673"/>
                <a:gd name="T122" fmla="+- 0 189 119"/>
                <a:gd name="T123" fmla="*/ 189 h 427"/>
                <a:gd name="T124" fmla="+- 0 512 64"/>
                <a:gd name="T125" fmla="*/ T124 w 673"/>
                <a:gd name="T126" fmla="+- 0 230 119"/>
                <a:gd name="T127" fmla="*/ 230 h 427"/>
                <a:gd name="T128" fmla="+- 0 611 64"/>
                <a:gd name="T129" fmla="*/ T128 w 673"/>
                <a:gd name="T130" fmla="+- 0 228 119"/>
                <a:gd name="T131" fmla="*/ 228 h 427"/>
                <a:gd name="T132" fmla="+- 0 632 64"/>
                <a:gd name="T133" fmla="*/ T132 w 673"/>
                <a:gd name="T134" fmla="+- 0 324 119"/>
                <a:gd name="T135" fmla="*/ 324 h 427"/>
                <a:gd name="T136" fmla="+- 0 516 64"/>
                <a:gd name="T137" fmla="*/ T136 w 673"/>
                <a:gd name="T138" fmla="+- 0 336 119"/>
                <a:gd name="T139" fmla="*/ 336 h 427"/>
                <a:gd name="T140" fmla="+- 0 528 64"/>
                <a:gd name="T141" fmla="*/ T140 w 673"/>
                <a:gd name="T142" fmla="+- 0 537 119"/>
                <a:gd name="T143" fmla="*/ 537 h 427"/>
                <a:gd name="T144" fmla="+- 0 569 64"/>
                <a:gd name="T145" fmla="*/ T144 w 673"/>
                <a:gd name="T146" fmla="+- 0 525 119"/>
                <a:gd name="T147" fmla="*/ 525 h 427"/>
                <a:gd name="T148" fmla="+- 0 683 64"/>
                <a:gd name="T149" fmla="*/ T148 w 673"/>
                <a:gd name="T150" fmla="+- 0 377 119"/>
                <a:gd name="T151" fmla="*/ 377 h 427"/>
                <a:gd name="T152" fmla="+- 0 721 64"/>
                <a:gd name="T153" fmla="*/ T152 w 673"/>
                <a:gd name="T154" fmla="+- 0 362 119"/>
                <a:gd name="T155" fmla="*/ 362 h 427"/>
                <a:gd name="T156" fmla="+- 0 736 64"/>
                <a:gd name="T157" fmla="*/ T156 w 673"/>
                <a:gd name="T158" fmla="+- 0 324 119"/>
                <a:gd name="T159" fmla="*/ 324 h 4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Lst>
              <a:rect l="0" t="0" r="r" b="b"/>
              <a:pathLst>
                <a:path w="673" h="427">
                  <a:moveTo>
                    <a:pt x="236" y="70"/>
                  </a:moveTo>
                  <a:lnTo>
                    <a:pt x="224" y="58"/>
                  </a:lnTo>
                  <a:lnTo>
                    <a:pt x="145" y="58"/>
                  </a:lnTo>
                  <a:lnTo>
                    <a:pt x="95" y="21"/>
                  </a:lnTo>
                  <a:lnTo>
                    <a:pt x="85" y="11"/>
                  </a:lnTo>
                  <a:lnTo>
                    <a:pt x="74" y="4"/>
                  </a:lnTo>
                  <a:lnTo>
                    <a:pt x="61" y="1"/>
                  </a:lnTo>
                  <a:lnTo>
                    <a:pt x="47" y="0"/>
                  </a:lnTo>
                  <a:lnTo>
                    <a:pt x="28" y="6"/>
                  </a:lnTo>
                  <a:lnTo>
                    <a:pt x="13" y="18"/>
                  </a:lnTo>
                  <a:lnTo>
                    <a:pt x="3" y="35"/>
                  </a:lnTo>
                  <a:lnTo>
                    <a:pt x="0" y="54"/>
                  </a:lnTo>
                  <a:lnTo>
                    <a:pt x="0" y="205"/>
                  </a:lnTo>
                  <a:lnTo>
                    <a:pt x="4" y="226"/>
                  </a:lnTo>
                  <a:lnTo>
                    <a:pt x="15" y="243"/>
                  </a:lnTo>
                  <a:lnTo>
                    <a:pt x="32" y="254"/>
                  </a:lnTo>
                  <a:lnTo>
                    <a:pt x="53" y="258"/>
                  </a:lnTo>
                  <a:lnTo>
                    <a:pt x="168" y="258"/>
                  </a:lnTo>
                  <a:lnTo>
                    <a:pt x="168" y="406"/>
                  </a:lnTo>
                  <a:lnTo>
                    <a:pt x="179" y="418"/>
                  </a:lnTo>
                  <a:lnTo>
                    <a:pt x="208" y="418"/>
                  </a:lnTo>
                  <a:lnTo>
                    <a:pt x="220" y="406"/>
                  </a:lnTo>
                  <a:lnTo>
                    <a:pt x="220" y="217"/>
                  </a:lnTo>
                  <a:lnTo>
                    <a:pt x="208" y="205"/>
                  </a:lnTo>
                  <a:lnTo>
                    <a:pt x="104" y="205"/>
                  </a:lnTo>
                  <a:lnTo>
                    <a:pt x="104" y="94"/>
                  </a:lnTo>
                  <a:lnTo>
                    <a:pt x="120" y="106"/>
                  </a:lnTo>
                  <a:lnTo>
                    <a:pt x="125" y="109"/>
                  </a:lnTo>
                  <a:lnTo>
                    <a:pt x="130" y="111"/>
                  </a:lnTo>
                  <a:lnTo>
                    <a:pt x="224" y="111"/>
                  </a:lnTo>
                  <a:lnTo>
                    <a:pt x="236" y="99"/>
                  </a:lnTo>
                  <a:lnTo>
                    <a:pt x="236" y="70"/>
                  </a:lnTo>
                  <a:close/>
                  <a:moveTo>
                    <a:pt x="536" y="141"/>
                  </a:moveTo>
                  <a:lnTo>
                    <a:pt x="527" y="132"/>
                  </a:lnTo>
                  <a:lnTo>
                    <a:pt x="515" y="132"/>
                  </a:lnTo>
                  <a:lnTo>
                    <a:pt x="145" y="132"/>
                  </a:lnTo>
                  <a:lnTo>
                    <a:pt x="136" y="141"/>
                  </a:lnTo>
                  <a:lnTo>
                    <a:pt x="136" y="164"/>
                  </a:lnTo>
                  <a:lnTo>
                    <a:pt x="145" y="174"/>
                  </a:lnTo>
                  <a:lnTo>
                    <a:pt x="315" y="174"/>
                  </a:lnTo>
                  <a:lnTo>
                    <a:pt x="315" y="384"/>
                  </a:lnTo>
                  <a:lnTo>
                    <a:pt x="252" y="384"/>
                  </a:lnTo>
                  <a:lnTo>
                    <a:pt x="252" y="426"/>
                  </a:lnTo>
                  <a:lnTo>
                    <a:pt x="420" y="426"/>
                  </a:lnTo>
                  <a:lnTo>
                    <a:pt x="420" y="384"/>
                  </a:lnTo>
                  <a:lnTo>
                    <a:pt x="357" y="384"/>
                  </a:lnTo>
                  <a:lnTo>
                    <a:pt x="357" y="174"/>
                  </a:lnTo>
                  <a:lnTo>
                    <a:pt x="527" y="174"/>
                  </a:lnTo>
                  <a:lnTo>
                    <a:pt x="536" y="164"/>
                  </a:lnTo>
                  <a:lnTo>
                    <a:pt x="536" y="141"/>
                  </a:lnTo>
                  <a:close/>
                  <a:moveTo>
                    <a:pt x="672" y="54"/>
                  </a:moveTo>
                  <a:lnTo>
                    <a:pt x="669" y="34"/>
                  </a:lnTo>
                  <a:lnTo>
                    <a:pt x="659" y="18"/>
                  </a:lnTo>
                  <a:lnTo>
                    <a:pt x="644" y="6"/>
                  </a:lnTo>
                  <a:lnTo>
                    <a:pt x="625" y="0"/>
                  </a:lnTo>
                  <a:lnTo>
                    <a:pt x="611" y="0"/>
                  </a:lnTo>
                  <a:lnTo>
                    <a:pt x="599" y="4"/>
                  </a:lnTo>
                  <a:lnTo>
                    <a:pt x="587" y="11"/>
                  </a:lnTo>
                  <a:lnTo>
                    <a:pt x="578" y="21"/>
                  </a:lnTo>
                  <a:lnTo>
                    <a:pt x="527" y="58"/>
                  </a:lnTo>
                  <a:lnTo>
                    <a:pt x="448" y="58"/>
                  </a:lnTo>
                  <a:lnTo>
                    <a:pt x="436" y="70"/>
                  </a:lnTo>
                  <a:lnTo>
                    <a:pt x="436" y="99"/>
                  </a:lnTo>
                  <a:lnTo>
                    <a:pt x="448" y="111"/>
                  </a:lnTo>
                  <a:lnTo>
                    <a:pt x="542" y="111"/>
                  </a:lnTo>
                  <a:lnTo>
                    <a:pt x="547" y="109"/>
                  </a:lnTo>
                  <a:lnTo>
                    <a:pt x="568" y="94"/>
                  </a:lnTo>
                  <a:lnTo>
                    <a:pt x="568" y="205"/>
                  </a:lnTo>
                  <a:lnTo>
                    <a:pt x="464" y="205"/>
                  </a:lnTo>
                  <a:lnTo>
                    <a:pt x="452" y="217"/>
                  </a:lnTo>
                  <a:lnTo>
                    <a:pt x="452" y="406"/>
                  </a:lnTo>
                  <a:lnTo>
                    <a:pt x="464" y="418"/>
                  </a:lnTo>
                  <a:lnTo>
                    <a:pt x="493" y="418"/>
                  </a:lnTo>
                  <a:lnTo>
                    <a:pt x="505" y="406"/>
                  </a:lnTo>
                  <a:lnTo>
                    <a:pt x="505" y="258"/>
                  </a:lnTo>
                  <a:lnTo>
                    <a:pt x="619" y="258"/>
                  </a:lnTo>
                  <a:lnTo>
                    <a:pt x="640" y="254"/>
                  </a:lnTo>
                  <a:lnTo>
                    <a:pt x="657" y="243"/>
                  </a:lnTo>
                  <a:lnTo>
                    <a:pt x="668" y="226"/>
                  </a:lnTo>
                  <a:lnTo>
                    <a:pt x="672" y="205"/>
                  </a:lnTo>
                  <a:lnTo>
                    <a:pt x="672" y="54"/>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pic>
          <p:nvPicPr>
            <p:cNvPr id="22535" name="Picture 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166"/>
              <a:ext cx="211" cy="379"/>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1" y="0"/>
              <a:ext cx="106" cy="106"/>
            </a:xfrm>
            <a:prstGeom prst="rect">
              <a:avLst/>
            </a:prstGeom>
            <a:noFill/>
            <a:extLst>
              <a:ext uri="{909E8E84-426E-40DD-AFC4-6F175D3DCCD1}">
                <a14:hiddenFill xmlns:a14="http://schemas.microsoft.com/office/drawing/2010/main">
                  <a:solidFill>
                    <a:srgbClr val="FFFFFF"/>
                  </a:solidFill>
                </a14:hiddenFill>
              </a:ext>
            </a:extLst>
          </p:spPr>
        </p:pic>
        <p:pic>
          <p:nvPicPr>
            <p:cNvPr id="22533" name="Picture 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89" y="171"/>
              <a:ext cx="211" cy="37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
          <p:cNvGrpSpPr>
            <a:grpSpLocks/>
          </p:cNvGrpSpPr>
          <p:nvPr/>
        </p:nvGrpSpPr>
        <p:grpSpPr bwMode="auto">
          <a:xfrm>
            <a:off x="1383114" y="3102184"/>
            <a:ext cx="500767" cy="461362"/>
            <a:chOff x="0" y="0"/>
            <a:chExt cx="787" cy="653"/>
          </a:xfrm>
        </p:grpSpPr>
        <p:sp>
          <p:nvSpPr>
            <p:cNvPr id="30" name="AutoShape 3"/>
            <p:cNvSpPr>
              <a:spLocks/>
            </p:cNvSpPr>
            <p:nvPr/>
          </p:nvSpPr>
          <p:spPr bwMode="auto">
            <a:xfrm>
              <a:off x="0" y="0"/>
              <a:ext cx="787" cy="653"/>
            </a:xfrm>
            <a:custGeom>
              <a:avLst/>
              <a:gdLst>
                <a:gd name="T0" fmla="*/ 147 w 787"/>
                <a:gd name="T1" fmla="*/ 14 h 653"/>
                <a:gd name="T2" fmla="*/ 96 w 787"/>
                <a:gd name="T3" fmla="*/ 4 h 653"/>
                <a:gd name="T4" fmla="*/ 67 w 787"/>
                <a:gd name="T5" fmla="*/ 47 h 653"/>
                <a:gd name="T6" fmla="*/ 96 w 787"/>
                <a:gd name="T7" fmla="*/ 90 h 653"/>
                <a:gd name="T8" fmla="*/ 147 w 787"/>
                <a:gd name="T9" fmla="*/ 80 h 653"/>
                <a:gd name="T10" fmla="*/ 347 w 787"/>
                <a:gd name="T11" fmla="*/ 47 h 653"/>
                <a:gd name="T12" fmla="*/ 319 w 787"/>
                <a:gd name="T13" fmla="*/ 4 h 653"/>
                <a:gd name="T14" fmla="*/ 267 w 787"/>
                <a:gd name="T15" fmla="*/ 14 h 653"/>
                <a:gd name="T16" fmla="*/ 257 w 787"/>
                <a:gd name="T17" fmla="*/ 65 h 653"/>
                <a:gd name="T18" fmla="*/ 300 w 787"/>
                <a:gd name="T19" fmla="*/ 93 h 653"/>
                <a:gd name="T20" fmla="*/ 343 w 787"/>
                <a:gd name="T21" fmla="*/ 65 h 653"/>
                <a:gd name="T22" fmla="*/ 530 w 787"/>
                <a:gd name="T23" fmla="*/ 29 h 653"/>
                <a:gd name="T24" fmla="*/ 487 w 787"/>
                <a:gd name="T25" fmla="*/ 0 h 653"/>
                <a:gd name="T26" fmla="*/ 444 w 787"/>
                <a:gd name="T27" fmla="*/ 29 h 653"/>
                <a:gd name="T28" fmla="*/ 454 w 787"/>
                <a:gd name="T29" fmla="*/ 80 h 653"/>
                <a:gd name="T30" fmla="*/ 506 w 787"/>
                <a:gd name="T31" fmla="*/ 90 h 653"/>
                <a:gd name="T32" fmla="*/ 534 w 787"/>
                <a:gd name="T33" fmla="*/ 47 h 653"/>
                <a:gd name="T34" fmla="*/ 566 w 787"/>
                <a:gd name="T35" fmla="*/ 132 h 653"/>
                <a:gd name="T36" fmla="*/ 535 w 787"/>
                <a:gd name="T37" fmla="*/ 113 h 653"/>
                <a:gd name="T38" fmla="*/ 487 w 787"/>
                <a:gd name="T39" fmla="*/ 103 h 653"/>
                <a:gd name="T40" fmla="*/ 440 w 787"/>
                <a:gd name="T41" fmla="*/ 113 h 653"/>
                <a:gd name="T42" fmla="*/ 412 w 787"/>
                <a:gd name="T43" fmla="*/ 129 h 653"/>
                <a:gd name="T44" fmla="*/ 394 w 787"/>
                <a:gd name="T45" fmla="*/ 194 h 653"/>
                <a:gd name="T46" fmla="*/ 367 w 787"/>
                <a:gd name="T47" fmla="*/ 123 h 653"/>
                <a:gd name="T48" fmla="*/ 338 w 787"/>
                <a:gd name="T49" fmla="*/ 109 h 653"/>
                <a:gd name="T50" fmla="*/ 252 w 787"/>
                <a:gd name="T51" fmla="*/ 114 h 653"/>
                <a:gd name="T52" fmla="*/ 221 w 787"/>
                <a:gd name="T53" fmla="*/ 135 h 653"/>
                <a:gd name="T54" fmla="*/ 192 w 787"/>
                <a:gd name="T55" fmla="*/ 132 h 653"/>
                <a:gd name="T56" fmla="*/ 161 w 787"/>
                <a:gd name="T57" fmla="*/ 113 h 653"/>
                <a:gd name="T58" fmla="*/ 114 w 787"/>
                <a:gd name="T59" fmla="*/ 103 h 653"/>
                <a:gd name="T60" fmla="*/ 66 w 787"/>
                <a:gd name="T61" fmla="*/ 113 h 653"/>
                <a:gd name="T62" fmla="*/ 39 w 787"/>
                <a:gd name="T63" fmla="*/ 129 h 653"/>
                <a:gd name="T64" fmla="*/ 3 w 787"/>
                <a:gd name="T65" fmla="*/ 275 h 653"/>
                <a:gd name="T66" fmla="*/ 19 w 787"/>
                <a:gd name="T67" fmla="*/ 299 h 653"/>
                <a:gd name="T68" fmla="*/ 67 w 787"/>
                <a:gd name="T69" fmla="*/ 159 h 653"/>
                <a:gd name="T70" fmla="*/ 67 w 787"/>
                <a:gd name="T71" fmla="*/ 364 h 653"/>
                <a:gd name="T72" fmla="*/ 105 w 787"/>
                <a:gd name="T73" fmla="*/ 364 h 653"/>
                <a:gd name="T74" fmla="*/ 161 w 787"/>
                <a:gd name="T75" fmla="*/ 410 h 653"/>
                <a:gd name="T76" fmla="*/ 161 w 787"/>
                <a:gd name="T77" fmla="*/ 225 h 653"/>
                <a:gd name="T78" fmla="*/ 190 w 787"/>
                <a:gd name="T79" fmla="*/ 291 h 653"/>
                <a:gd name="T80" fmla="*/ 224 w 787"/>
                <a:gd name="T81" fmla="*/ 293 h 653"/>
                <a:gd name="T82" fmla="*/ 253 w 787"/>
                <a:gd name="T83" fmla="*/ 160 h 653"/>
                <a:gd name="T84" fmla="*/ 286 w 787"/>
                <a:gd name="T85" fmla="*/ 288 h 653"/>
                <a:gd name="T86" fmla="*/ 327 w 787"/>
                <a:gd name="T87" fmla="*/ 296 h 653"/>
                <a:gd name="T88" fmla="*/ 377 w 787"/>
                <a:gd name="T89" fmla="*/ 293 h 653"/>
                <a:gd name="T90" fmla="*/ 410 w 787"/>
                <a:gd name="T91" fmla="*/ 293 h 653"/>
                <a:gd name="T92" fmla="*/ 478 w 787"/>
                <a:gd name="T93" fmla="*/ 372 h 653"/>
                <a:gd name="T94" fmla="*/ 496 w 787"/>
                <a:gd name="T95" fmla="*/ 354 h 653"/>
                <a:gd name="T96" fmla="*/ 563 w 787"/>
                <a:gd name="T97" fmla="*/ 287 h 653"/>
                <a:gd name="T98" fmla="*/ 786 w 787"/>
                <a:gd name="T99" fmla="*/ 156 h 653"/>
                <a:gd name="T100" fmla="*/ 441 w 787"/>
                <a:gd name="T101" fmla="*/ 463 h 653"/>
                <a:gd name="T102" fmla="*/ 50 w 787"/>
                <a:gd name="T103" fmla="*/ 652 h 653"/>
                <a:gd name="T104" fmla="*/ 637 w 787"/>
                <a:gd name="T105" fmla="*/ 345 h 653"/>
                <a:gd name="T106" fmla="*/ 786 w 787"/>
                <a:gd name="T107" fmla="*/ 156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7" h="653">
                  <a:moveTo>
                    <a:pt x="161" y="47"/>
                  </a:moveTo>
                  <a:lnTo>
                    <a:pt x="157" y="29"/>
                  </a:lnTo>
                  <a:lnTo>
                    <a:pt x="147" y="14"/>
                  </a:lnTo>
                  <a:lnTo>
                    <a:pt x="132" y="4"/>
                  </a:lnTo>
                  <a:lnTo>
                    <a:pt x="114" y="0"/>
                  </a:lnTo>
                  <a:lnTo>
                    <a:pt x="96" y="4"/>
                  </a:lnTo>
                  <a:lnTo>
                    <a:pt x="81" y="14"/>
                  </a:lnTo>
                  <a:lnTo>
                    <a:pt x="71" y="29"/>
                  </a:lnTo>
                  <a:lnTo>
                    <a:pt x="67" y="47"/>
                  </a:lnTo>
                  <a:lnTo>
                    <a:pt x="71" y="65"/>
                  </a:lnTo>
                  <a:lnTo>
                    <a:pt x="81" y="80"/>
                  </a:lnTo>
                  <a:lnTo>
                    <a:pt x="96" y="90"/>
                  </a:lnTo>
                  <a:lnTo>
                    <a:pt x="114" y="93"/>
                  </a:lnTo>
                  <a:lnTo>
                    <a:pt x="132" y="90"/>
                  </a:lnTo>
                  <a:lnTo>
                    <a:pt x="147" y="80"/>
                  </a:lnTo>
                  <a:lnTo>
                    <a:pt x="157" y="65"/>
                  </a:lnTo>
                  <a:lnTo>
                    <a:pt x="161" y="47"/>
                  </a:lnTo>
                  <a:close/>
                  <a:moveTo>
                    <a:pt x="347" y="47"/>
                  </a:moveTo>
                  <a:lnTo>
                    <a:pt x="343" y="29"/>
                  </a:lnTo>
                  <a:lnTo>
                    <a:pt x="333" y="14"/>
                  </a:lnTo>
                  <a:lnTo>
                    <a:pt x="319" y="4"/>
                  </a:lnTo>
                  <a:lnTo>
                    <a:pt x="300" y="0"/>
                  </a:lnTo>
                  <a:lnTo>
                    <a:pt x="282" y="4"/>
                  </a:lnTo>
                  <a:lnTo>
                    <a:pt x="267" y="14"/>
                  </a:lnTo>
                  <a:lnTo>
                    <a:pt x="257" y="29"/>
                  </a:lnTo>
                  <a:lnTo>
                    <a:pt x="254" y="47"/>
                  </a:lnTo>
                  <a:lnTo>
                    <a:pt x="257" y="65"/>
                  </a:lnTo>
                  <a:lnTo>
                    <a:pt x="267" y="80"/>
                  </a:lnTo>
                  <a:lnTo>
                    <a:pt x="282" y="90"/>
                  </a:lnTo>
                  <a:lnTo>
                    <a:pt x="300" y="93"/>
                  </a:lnTo>
                  <a:lnTo>
                    <a:pt x="319" y="90"/>
                  </a:lnTo>
                  <a:lnTo>
                    <a:pt x="333" y="80"/>
                  </a:lnTo>
                  <a:lnTo>
                    <a:pt x="343" y="65"/>
                  </a:lnTo>
                  <a:lnTo>
                    <a:pt x="347" y="47"/>
                  </a:lnTo>
                  <a:close/>
                  <a:moveTo>
                    <a:pt x="534" y="47"/>
                  </a:moveTo>
                  <a:lnTo>
                    <a:pt x="530" y="29"/>
                  </a:lnTo>
                  <a:lnTo>
                    <a:pt x="520" y="14"/>
                  </a:lnTo>
                  <a:lnTo>
                    <a:pt x="506" y="4"/>
                  </a:lnTo>
                  <a:lnTo>
                    <a:pt x="487" y="0"/>
                  </a:lnTo>
                  <a:lnTo>
                    <a:pt x="469" y="4"/>
                  </a:lnTo>
                  <a:lnTo>
                    <a:pt x="454" y="14"/>
                  </a:lnTo>
                  <a:lnTo>
                    <a:pt x="444" y="29"/>
                  </a:lnTo>
                  <a:lnTo>
                    <a:pt x="441" y="47"/>
                  </a:lnTo>
                  <a:lnTo>
                    <a:pt x="444" y="65"/>
                  </a:lnTo>
                  <a:lnTo>
                    <a:pt x="454" y="80"/>
                  </a:lnTo>
                  <a:lnTo>
                    <a:pt x="469" y="90"/>
                  </a:lnTo>
                  <a:lnTo>
                    <a:pt x="487" y="93"/>
                  </a:lnTo>
                  <a:lnTo>
                    <a:pt x="506" y="90"/>
                  </a:lnTo>
                  <a:lnTo>
                    <a:pt x="520" y="80"/>
                  </a:lnTo>
                  <a:lnTo>
                    <a:pt x="530" y="65"/>
                  </a:lnTo>
                  <a:lnTo>
                    <a:pt x="534" y="47"/>
                  </a:lnTo>
                  <a:close/>
                  <a:moveTo>
                    <a:pt x="595" y="256"/>
                  </a:moveTo>
                  <a:lnTo>
                    <a:pt x="568" y="135"/>
                  </a:lnTo>
                  <a:lnTo>
                    <a:pt x="566" y="132"/>
                  </a:lnTo>
                  <a:lnTo>
                    <a:pt x="554" y="123"/>
                  </a:lnTo>
                  <a:lnTo>
                    <a:pt x="544" y="117"/>
                  </a:lnTo>
                  <a:lnTo>
                    <a:pt x="535" y="113"/>
                  </a:lnTo>
                  <a:lnTo>
                    <a:pt x="525" y="109"/>
                  </a:lnTo>
                  <a:lnTo>
                    <a:pt x="506" y="104"/>
                  </a:lnTo>
                  <a:lnTo>
                    <a:pt x="487" y="103"/>
                  </a:lnTo>
                  <a:lnTo>
                    <a:pt x="468" y="104"/>
                  </a:lnTo>
                  <a:lnTo>
                    <a:pt x="450" y="109"/>
                  </a:lnTo>
                  <a:lnTo>
                    <a:pt x="440" y="113"/>
                  </a:lnTo>
                  <a:lnTo>
                    <a:pt x="430" y="117"/>
                  </a:lnTo>
                  <a:lnTo>
                    <a:pt x="421" y="123"/>
                  </a:lnTo>
                  <a:lnTo>
                    <a:pt x="412" y="129"/>
                  </a:lnTo>
                  <a:lnTo>
                    <a:pt x="409" y="132"/>
                  </a:lnTo>
                  <a:lnTo>
                    <a:pt x="407" y="135"/>
                  </a:lnTo>
                  <a:lnTo>
                    <a:pt x="394" y="194"/>
                  </a:lnTo>
                  <a:lnTo>
                    <a:pt x="381" y="135"/>
                  </a:lnTo>
                  <a:lnTo>
                    <a:pt x="379" y="132"/>
                  </a:lnTo>
                  <a:lnTo>
                    <a:pt x="367" y="123"/>
                  </a:lnTo>
                  <a:lnTo>
                    <a:pt x="358" y="117"/>
                  </a:lnTo>
                  <a:lnTo>
                    <a:pt x="348" y="113"/>
                  </a:lnTo>
                  <a:lnTo>
                    <a:pt x="338" y="109"/>
                  </a:lnTo>
                  <a:lnTo>
                    <a:pt x="309" y="103"/>
                  </a:lnTo>
                  <a:lnTo>
                    <a:pt x="280" y="105"/>
                  </a:lnTo>
                  <a:lnTo>
                    <a:pt x="252" y="114"/>
                  </a:lnTo>
                  <a:lnTo>
                    <a:pt x="226" y="129"/>
                  </a:lnTo>
                  <a:lnTo>
                    <a:pt x="223" y="132"/>
                  </a:lnTo>
                  <a:lnTo>
                    <a:pt x="221" y="135"/>
                  </a:lnTo>
                  <a:lnTo>
                    <a:pt x="207" y="192"/>
                  </a:lnTo>
                  <a:lnTo>
                    <a:pt x="194" y="135"/>
                  </a:lnTo>
                  <a:lnTo>
                    <a:pt x="192" y="132"/>
                  </a:lnTo>
                  <a:lnTo>
                    <a:pt x="180" y="123"/>
                  </a:lnTo>
                  <a:lnTo>
                    <a:pt x="171" y="117"/>
                  </a:lnTo>
                  <a:lnTo>
                    <a:pt x="161" y="113"/>
                  </a:lnTo>
                  <a:lnTo>
                    <a:pt x="151" y="109"/>
                  </a:lnTo>
                  <a:lnTo>
                    <a:pt x="133" y="104"/>
                  </a:lnTo>
                  <a:lnTo>
                    <a:pt x="114" y="103"/>
                  </a:lnTo>
                  <a:lnTo>
                    <a:pt x="95" y="104"/>
                  </a:lnTo>
                  <a:lnTo>
                    <a:pt x="76" y="109"/>
                  </a:lnTo>
                  <a:lnTo>
                    <a:pt x="66" y="113"/>
                  </a:lnTo>
                  <a:lnTo>
                    <a:pt x="57" y="117"/>
                  </a:lnTo>
                  <a:lnTo>
                    <a:pt x="47" y="123"/>
                  </a:lnTo>
                  <a:lnTo>
                    <a:pt x="39" y="129"/>
                  </a:lnTo>
                  <a:lnTo>
                    <a:pt x="35" y="132"/>
                  </a:lnTo>
                  <a:lnTo>
                    <a:pt x="33" y="135"/>
                  </a:lnTo>
                  <a:lnTo>
                    <a:pt x="3" y="275"/>
                  </a:lnTo>
                  <a:lnTo>
                    <a:pt x="0" y="285"/>
                  </a:lnTo>
                  <a:lnTo>
                    <a:pt x="6" y="296"/>
                  </a:lnTo>
                  <a:lnTo>
                    <a:pt x="19" y="299"/>
                  </a:lnTo>
                  <a:lnTo>
                    <a:pt x="30" y="299"/>
                  </a:lnTo>
                  <a:lnTo>
                    <a:pt x="37" y="293"/>
                  </a:lnTo>
                  <a:lnTo>
                    <a:pt x="67" y="159"/>
                  </a:lnTo>
                  <a:lnTo>
                    <a:pt x="67" y="225"/>
                  </a:lnTo>
                  <a:lnTo>
                    <a:pt x="39" y="364"/>
                  </a:lnTo>
                  <a:lnTo>
                    <a:pt x="67" y="364"/>
                  </a:lnTo>
                  <a:lnTo>
                    <a:pt x="67" y="503"/>
                  </a:lnTo>
                  <a:lnTo>
                    <a:pt x="105" y="466"/>
                  </a:lnTo>
                  <a:lnTo>
                    <a:pt x="105" y="364"/>
                  </a:lnTo>
                  <a:lnTo>
                    <a:pt x="123" y="364"/>
                  </a:lnTo>
                  <a:lnTo>
                    <a:pt x="123" y="447"/>
                  </a:lnTo>
                  <a:lnTo>
                    <a:pt x="161" y="410"/>
                  </a:lnTo>
                  <a:lnTo>
                    <a:pt x="161" y="364"/>
                  </a:lnTo>
                  <a:lnTo>
                    <a:pt x="189" y="364"/>
                  </a:lnTo>
                  <a:lnTo>
                    <a:pt x="161" y="225"/>
                  </a:lnTo>
                  <a:lnTo>
                    <a:pt x="161" y="160"/>
                  </a:lnTo>
                  <a:lnTo>
                    <a:pt x="189" y="282"/>
                  </a:lnTo>
                  <a:lnTo>
                    <a:pt x="190" y="291"/>
                  </a:lnTo>
                  <a:lnTo>
                    <a:pt x="198" y="299"/>
                  </a:lnTo>
                  <a:lnTo>
                    <a:pt x="216" y="299"/>
                  </a:lnTo>
                  <a:lnTo>
                    <a:pt x="224" y="293"/>
                  </a:lnTo>
                  <a:lnTo>
                    <a:pt x="225" y="284"/>
                  </a:lnTo>
                  <a:lnTo>
                    <a:pt x="226" y="280"/>
                  </a:lnTo>
                  <a:lnTo>
                    <a:pt x="253" y="160"/>
                  </a:lnTo>
                  <a:lnTo>
                    <a:pt x="253" y="317"/>
                  </a:lnTo>
                  <a:lnTo>
                    <a:pt x="274" y="296"/>
                  </a:lnTo>
                  <a:lnTo>
                    <a:pt x="286" y="288"/>
                  </a:lnTo>
                  <a:lnTo>
                    <a:pt x="300" y="285"/>
                  </a:lnTo>
                  <a:lnTo>
                    <a:pt x="314" y="288"/>
                  </a:lnTo>
                  <a:lnTo>
                    <a:pt x="327" y="296"/>
                  </a:lnTo>
                  <a:lnTo>
                    <a:pt x="347" y="316"/>
                  </a:lnTo>
                  <a:lnTo>
                    <a:pt x="347" y="160"/>
                  </a:lnTo>
                  <a:lnTo>
                    <a:pt x="377" y="293"/>
                  </a:lnTo>
                  <a:lnTo>
                    <a:pt x="385" y="299"/>
                  </a:lnTo>
                  <a:lnTo>
                    <a:pt x="403" y="299"/>
                  </a:lnTo>
                  <a:lnTo>
                    <a:pt x="410" y="293"/>
                  </a:lnTo>
                  <a:lnTo>
                    <a:pt x="440" y="160"/>
                  </a:lnTo>
                  <a:lnTo>
                    <a:pt x="440" y="410"/>
                  </a:lnTo>
                  <a:lnTo>
                    <a:pt x="478" y="372"/>
                  </a:lnTo>
                  <a:lnTo>
                    <a:pt x="478" y="308"/>
                  </a:lnTo>
                  <a:lnTo>
                    <a:pt x="496" y="308"/>
                  </a:lnTo>
                  <a:lnTo>
                    <a:pt x="496" y="354"/>
                  </a:lnTo>
                  <a:lnTo>
                    <a:pt x="534" y="317"/>
                  </a:lnTo>
                  <a:lnTo>
                    <a:pt x="534" y="160"/>
                  </a:lnTo>
                  <a:lnTo>
                    <a:pt x="563" y="287"/>
                  </a:lnTo>
                  <a:lnTo>
                    <a:pt x="564" y="287"/>
                  </a:lnTo>
                  <a:lnTo>
                    <a:pt x="595" y="256"/>
                  </a:lnTo>
                  <a:close/>
                  <a:moveTo>
                    <a:pt x="786" y="156"/>
                  </a:moveTo>
                  <a:lnTo>
                    <a:pt x="637" y="156"/>
                  </a:lnTo>
                  <a:lnTo>
                    <a:pt x="692" y="212"/>
                  </a:lnTo>
                  <a:lnTo>
                    <a:pt x="441" y="463"/>
                  </a:lnTo>
                  <a:lnTo>
                    <a:pt x="301" y="323"/>
                  </a:lnTo>
                  <a:lnTo>
                    <a:pt x="10" y="613"/>
                  </a:lnTo>
                  <a:lnTo>
                    <a:pt x="50" y="652"/>
                  </a:lnTo>
                  <a:lnTo>
                    <a:pt x="301" y="401"/>
                  </a:lnTo>
                  <a:lnTo>
                    <a:pt x="441" y="541"/>
                  </a:lnTo>
                  <a:lnTo>
                    <a:pt x="637" y="345"/>
                  </a:lnTo>
                  <a:lnTo>
                    <a:pt x="731" y="251"/>
                  </a:lnTo>
                  <a:lnTo>
                    <a:pt x="786" y="306"/>
                  </a:lnTo>
                  <a:lnTo>
                    <a:pt x="786" y="156"/>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pic>
        <p:nvPicPr>
          <p:cNvPr id="22529" name="image68.pn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86053" y="1680405"/>
            <a:ext cx="441947" cy="509088"/>
          </a:xfrm>
          <a:prstGeom prst="rect">
            <a:avLst/>
          </a:prstGeom>
          <a:noFill/>
          <a:extLst>
            <a:ext uri="{909E8E84-426E-40DD-AFC4-6F175D3DCCD1}">
              <a14:hiddenFill xmlns:a14="http://schemas.microsoft.com/office/drawing/2010/main">
                <a:solidFill>
                  <a:srgbClr val="FFFFFF"/>
                </a:solidFill>
              </a14:hiddenFill>
            </a:ext>
          </a:extLst>
        </p:spPr>
      </p:pic>
      <p:grpSp>
        <p:nvGrpSpPr>
          <p:cNvPr id="39" name="Group 20"/>
          <p:cNvGrpSpPr>
            <a:grpSpLocks/>
          </p:cNvGrpSpPr>
          <p:nvPr/>
        </p:nvGrpSpPr>
        <p:grpSpPr bwMode="auto">
          <a:xfrm>
            <a:off x="1400231" y="5707697"/>
            <a:ext cx="524363" cy="551512"/>
            <a:chOff x="0" y="0"/>
            <a:chExt cx="657" cy="781"/>
          </a:xfrm>
        </p:grpSpPr>
        <p:sp>
          <p:nvSpPr>
            <p:cNvPr id="40" name="AutoShape 23"/>
            <p:cNvSpPr>
              <a:spLocks/>
            </p:cNvSpPr>
            <p:nvPr/>
          </p:nvSpPr>
          <p:spPr bwMode="auto">
            <a:xfrm>
              <a:off x="0" y="0"/>
              <a:ext cx="657" cy="781"/>
            </a:xfrm>
            <a:custGeom>
              <a:avLst/>
              <a:gdLst>
                <a:gd name="T0" fmla="*/ 474 w 657"/>
                <a:gd name="T1" fmla="*/ 207 h 781"/>
                <a:gd name="T2" fmla="*/ 369 w 657"/>
                <a:gd name="T3" fmla="*/ 245 h 781"/>
                <a:gd name="T4" fmla="*/ 457 w 657"/>
                <a:gd name="T5" fmla="*/ 206 h 781"/>
                <a:gd name="T6" fmla="*/ 331 w 657"/>
                <a:gd name="T7" fmla="*/ 232 h 781"/>
                <a:gd name="T8" fmla="*/ 486 w 657"/>
                <a:gd name="T9" fmla="*/ 246 h 781"/>
                <a:gd name="T10" fmla="*/ 571 w 657"/>
                <a:gd name="T11" fmla="*/ 247 h 781"/>
                <a:gd name="T12" fmla="*/ 561 w 657"/>
                <a:gd name="T13" fmla="*/ 125 h 781"/>
                <a:gd name="T14" fmla="*/ 97 w 657"/>
                <a:gd name="T15" fmla="*/ 480 h 781"/>
                <a:gd name="T16" fmla="*/ 561 w 657"/>
                <a:gd name="T17" fmla="*/ 125 h 781"/>
                <a:gd name="T18" fmla="*/ 85 w 657"/>
                <a:gd name="T19" fmla="*/ 305 h 781"/>
                <a:gd name="T20" fmla="*/ 329 w 657"/>
                <a:gd name="T21" fmla="*/ 494 h 781"/>
                <a:gd name="T22" fmla="*/ 571 w 657"/>
                <a:gd name="T23" fmla="*/ 360 h 781"/>
                <a:gd name="T24" fmla="*/ 627 w 657"/>
                <a:gd name="T25" fmla="*/ 41 h 781"/>
                <a:gd name="T26" fmla="*/ 358 w 657"/>
                <a:gd name="T27" fmla="*/ 40 h 781"/>
                <a:gd name="T28" fmla="*/ 345 w 657"/>
                <a:gd name="T29" fmla="*/ 7 h 781"/>
                <a:gd name="T30" fmla="*/ 307 w 657"/>
                <a:gd name="T31" fmla="*/ 34 h 781"/>
                <a:gd name="T32" fmla="*/ 0 w 657"/>
                <a:gd name="T33" fmla="*/ 58 h 781"/>
                <a:gd name="T34" fmla="*/ 35 w 657"/>
                <a:gd name="T35" fmla="*/ 95 h 781"/>
                <a:gd name="T36" fmla="*/ 4 w 657"/>
                <a:gd name="T37" fmla="*/ 512 h 781"/>
                <a:gd name="T38" fmla="*/ 30 w 657"/>
                <a:gd name="T39" fmla="*/ 554 h 781"/>
                <a:gd name="T40" fmla="*/ 158 w 657"/>
                <a:gd name="T41" fmla="*/ 692 h 781"/>
                <a:gd name="T42" fmla="*/ 167 w 657"/>
                <a:gd name="T43" fmla="*/ 751 h 781"/>
                <a:gd name="T44" fmla="*/ 254 w 657"/>
                <a:gd name="T45" fmla="*/ 650 h 781"/>
                <a:gd name="T46" fmla="*/ 307 w 657"/>
                <a:gd name="T47" fmla="*/ 755 h 781"/>
                <a:gd name="T48" fmla="*/ 347 w 657"/>
                <a:gd name="T49" fmla="*/ 769 h 781"/>
                <a:gd name="T50" fmla="*/ 351 w 657"/>
                <a:gd name="T51" fmla="*/ 596 h 781"/>
                <a:gd name="T52" fmla="*/ 464 w 657"/>
                <a:gd name="T53" fmla="*/ 724 h 781"/>
                <a:gd name="T54" fmla="*/ 512 w 657"/>
                <a:gd name="T55" fmla="*/ 734 h 781"/>
                <a:gd name="T56" fmla="*/ 401 w 657"/>
                <a:gd name="T57" fmla="*/ 574 h 781"/>
                <a:gd name="T58" fmla="*/ 641 w 657"/>
                <a:gd name="T59" fmla="*/ 555 h 781"/>
                <a:gd name="T60" fmla="*/ 654 w 657"/>
                <a:gd name="T61" fmla="*/ 520 h 781"/>
                <a:gd name="T62" fmla="*/ 637 w 657"/>
                <a:gd name="T63" fmla="*/ 543 h 781"/>
                <a:gd name="T64" fmla="*/ 451 w 657"/>
                <a:gd name="T65" fmla="*/ 650 h 781"/>
                <a:gd name="T66" fmla="*/ 488 w 657"/>
                <a:gd name="T67" fmla="*/ 736 h 781"/>
                <a:gd name="T68" fmla="*/ 340 w 657"/>
                <a:gd name="T69" fmla="*/ 563 h 781"/>
                <a:gd name="T70" fmla="*/ 331 w 657"/>
                <a:gd name="T71" fmla="*/ 769 h 781"/>
                <a:gd name="T72" fmla="*/ 316 w 657"/>
                <a:gd name="T73" fmla="*/ 562 h 781"/>
                <a:gd name="T74" fmla="*/ 177 w 657"/>
                <a:gd name="T75" fmla="*/ 728 h 781"/>
                <a:gd name="T76" fmla="*/ 151 w 657"/>
                <a:gd name="T77" fmla="*/ 727 h 781"/>
                <a:gd name="T78" fmla="*/ 176 w 657"/>
                <a:gd name="T79" fmla="*/ 685 h 781"/>
                <a:gd name="T80" fmla="*/ 287 w 657"/>
                <a:gd name="T81" fmla="*/ 550 h 781"/>
                <a:gd name="T82" fmla="*/ 19 w 657"/>
                <a:gd name="T83" fmla="*/ 543 h 781"/>
                <a:gd name="T84" fmla="*/ 34 w 657"/>
                <a:gd name="T85" fmla="*/ 514 h 781"/>
                <a:gd name="T86" fmla="*/ 45 w 657"/>
                <a:gd name="T87" fmla="*/ 240 h 781"/>
                <a:gd name="T88" fmla="*/ 33 w 657"/>
                <a:gd name="T89" fmla="*/ 84 h 781"/>
                <a:gd name="T90" fmla="*/ 262 w 657"/>
                <a:gd name="T91" fmla="*/ 52 h 781"/>
                <a:gd name="T92" fmla="*/ 316 w 657"/>
                <a:gd name="T93" fmla="*/ 32 h 781"/>
                <a:gd name="T94" fmla="*/ 340 w 657"/>
                <a:gd name="T95" fmla="*/ 32 h 781"/>
                <a:gd name="T96" fmla="*/ 352 w 657"/>
                <a:gd name="T97" fmla="*/ 52 h 781"/>
                <a:gd name="T98" fmla="*/ 646 w 657"/>
                <a:gd name="T99" fmla="*/ 73 h 781"/>
                <a:gd name="T100" fmla="*/ 617 w 657"/>
                <a:gd name="T101" fmla="*/ 84 h 781"/>
                <a:gd name="T102" fmla="*/ 612 w 657"/>
                <a:gd name="T103" fmla="*/ 450 h 781"/>
                <a:gd name="T104" fmla="*/ 636 w 657"/>
                <a:gd name="T105" fmla="*/ 514 h 781"/>
                <a:gd name="T106" fmla="*/ 635 w 657"/>
                <a:gd name="T107" fmla="*/ 503 h 781"/>
                <a:gd name="T108" fmla="*/ 622 w 657"/>
                <a:gd name="T109" fmla="*/ 350 h 781"/>
                <a:gd name="T110" fmla="*/ 643 w 657"/>
                <a:gd name="T111" fmla="*/ 9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57" h="781">
                  <a:moveTo>
                    <a:pt x="487" y="232"/>
                  </a:moveTo>
                  <a:lnTo>
                    <a:pt x="487" y="219"/>
                  </a:lnTo>
                  <a:lnTo>
                    <a:pt x="486" y="218"/>
                  </a:lnTo>
                  <a:lnTo>
                    <a:pt x="485" y="208"/>
                  </a:lnTo>
                  <a:lnTo>
                    <a:pt x="474" y="207"/>
                  </a:lnTo>
                  <a:lnTo>
                    <a:pt x="474" y="218"/>
                  </a:lnTo>
                  <a:lnTo>
                    <a:pt x="474" y="242"/>
                  </a:lnTo>
                  <a:lnTo>
                    <a:pt x="452" y="245"/>
                  </a:lnTo>
                  <a:lnTo>
                    <a:pt x="411" y="246"/>
                  </a:lnTo>
                  <a:lnTo>
                    <a:pt x="369" y="245"/>
                  </a:lnTo>
                  <a:lnTo>
                    <a:pt x="343" y="243"/>
                  </a:lnTo>
                  <a:lnTo>
                    <a:pt x="343" y="218"/>
                  </a:lnTo>
                  <a:lnTo>
                    <a:pt x="474" y="218"/>
                  </a:lnTo>
                  <a:lnTo>
                    <a:pt x="474" y="207"/>
                  </a:lnTo>
                  <a:lnTo>
                    <a:pt x="457" y="206"/>
                  </a:lnTo>
                  <a:lnTo>
                    <a:pt x="409" y="205"/>
                  </a:lnTo>
                  <a:lnTo>
                    <a:pt x="360" y="206"/>
                  </a:lnTo>
                  <a:lnTo>
                    <a:pt x="332" y="208"/>
                  </a:lnTo>
                  <a:lnTo>
                    <a:pt x="331" y="220"/>
                  </a:lnTo>
                  <a:lnTo>
                    <a:pt x="331" y="232"/>
                  </a:lnTo>
                  <a:lnTo>
                    <a:pt x="331" y="243"/>
                  </a:lnTo>
                  <a:lnTo>
                    <a:pt x="331" y="246"/>
                  </a:lnTo>
                  <a:lnTo>
                    <a:pt x="332" y="256"/>
                  </a:lnTo>
                  <a:lnTo>
                    <a:pt x="486" y="256"/>
                  </a:lnTo>
                  <a:lnTo>
                    <a:pt x="486" y="246"/>
                  </a:lnTo>
                  <a:lnTo>
                    <a:pt x="486" y="242"/>
                  </a:lnTo>
                  <a:lnTo>
                    <a:pt x="487" y="232"/>
                  </a:lnTo>
                  <a:close/>
                  <a:moveTo>
                    <a:pt x="571" y="360"/>
                  </a:moveTo>
                  <a:lnTo>
                    <a:pt x="571" y="305"/>
                  </a:lnTo>
                  <a:lnTo>
                    <a:pt x="571" y="247"/>
                  </a:lnTo>
                  <a:lnTo>
                    <a:pt x="569" y="155"/>
                  </a:lnTo>
                  <a:lnTo>
                    <a:pt x="568" y="125"/>
                  </a:lnTo>
                  <a:lnTo>
                    <a:pt x="568" y="114"/>
                  </a:lnTo>
                  <a:lnTo>
                    <a:pt x="561" y="114"/>
                  </a:lnTo>
                  <a:lnTo>
                    <a:pt x="561" y="125"/>
                  </a:lnTo>
                  <a:lnTo>
                    <a:pt x="561" y="479"/>
                  </a:lnTo>
                  <a:lnTo>
                    <a:pt x="524" y="481"/>
                  </a:lnTo>
                  <a:lnTo>
                    <a:pt x="331" y="482"/>
                  </a:lnTo>
                  <a:lnTo>
                    <a:pt x="136" y="482"/>
                  </a:lnTo>
                  <a:lnTo>
                    <a:pt x="97" y="480"/>
                  </a:lnTo>
                  <a:lnTo>
                    <a:pt x="95" y="422"/>
                  </a:lnTo>
                  <a:lnTo>
                    <a:pt x="94" y="305"/>
                  </a:lnTo>
                  <a:lnTo>
                    <a:pt x="95" y="186"/>
                  </a:lnTo>
                  <a:lnTo>
                    <a:pt x="96" y="125"/>
                  </a:lnTo>
                  <a:lnTo>
                    <a:pt x="561" y="125"/>
                  </a:lnTo>
                  <a:lnTo>
                    <a:pt x="561" y="114"/>
                  </a:lnTo>
                  <a:lnTo>
                    <a:pt x="87" y="114"/>
                  </a:lnTo>
                  <a:lnTo>
                    <a:pt x="86" y="159"/>
                  </a:lnTo>
                  <a:lnTo>
                    <a:pt x="85" y="247"/>
                  </a:lnTo>
                  <a:lnTo>
                    <a:pt x="85" y="305"/>
                  </a:lnTo>
                  <a:lnTo>
                    <a:pt x="85" y="360"/>
                  </a:lnTo>
                  <a:lnTo>
                    <a:pt x="86" y="450"/>
                  </a:lnTo>
                  <a:lnTo>
                    <a:pt x="88" y="492"/>
                  </a:lnTo>
                  <a:lnTo>
                    <a:pt x="127" y="493"/>
                  </a:lnTo>
                  <a:lnTo>
                    <a:pt x="329" y="494"/>
                  </a:lnTo>
                  <a:lnTo>
                    <a:pt x="530" y="493"/>
                  </a:lnTo>
                  <a:lnTo>
                    <a:pt x="569" y="491"/>
                  </a:lnTo>
                  <a:lnTo>
                    <a:pt x="569" y="482"/>
                  </a:lnTo>
                  <a:lnTo>
                    <a:pt x="570" y="447"/>
                  </a:lnTo>
                  <a:lnTo>
                    <a:pt x="571" y="360"/>
                  </a:lnTo>
                  <a:close/>
                  <a:moveTo>
                    <a:pt x="656" y="69"/>
                  </a:moveTo>
                  <a:lnTo>
                    <a:pt x="651" y="52"/>
                  </a:lnTo>
                  <a:lnTo>
                    <a:pt x="650" y="48"/>
                  </a:lnTo>
                  <a:lnTo>
                    <a:pt x="641" y="42"/>
                  </a:lnTo>
                  <a:lnTo>
                    <a:pt x="627" y="41"/>
                  </a:lnTo>
                  <a:lnTo>
                    <a:pt x="626" y="40"/>
                  </a:lnTo>
                  <a:lnTo>
                    <a:pt x="621" y="41"/>
                  </a:lnTo>
                  <a:lnTo>
                    <a:pt x="364" y="40"/>
                  </a:lnTo>
                  <a:lnTo>
                    <a:pt x="358" y="40"/>
                  </a:lnTo>
                  <a:lnTo>
                    <a:pt x="352" y="39"/>
                  </a:lnTo>
                  <a:lnTo>
                    <a:pt x="351" y="32"/>
                  </a:lnTo>
                  <a:lnTo>
                    <a:pt x="350" y="26"/>
                  </a:lnTo>
                  <a:lnTo>
                    <a:pt x="346" y="12"/>
                  </a:lnTo>
                  <a:lnTo>
                    <a:pt x="345" y="7"/>
                  </a:lnTo>
                  <a:lnTo>
                    <a:pt x="336" y="0"/>
                  </a:lnTo>
                  <a:lnTo>
                    <a:pt x="315" y="2"/>
                  </a:lnTo>
                  <a:lnTo>
                    <a:pt x="309" y="10"/>
                  </a:lnTo>
                  <a:lnTo>
                    <a:pt x="307" y="29"/>
                  </a:lnTo>
                  <a:lnTo>
                    <a:pt x="307" y="34"/>
                  </a:lnTo>
                  <a:lnTo>
                    <a:pt x="306" y="41"/>
                  </a:lnTo>
                  <a:lnTo>
                    <a:pt x="32" y="41"/>
                  </a:lnTo>
                  <a:lnTo>
                    <a:pt x="25" y="41"/>
                  </a:lnTo>
                  <a:lnTo>
                    <a:pt x="6" y="47"/>
                  </a:lnTo>
                  <a:lnTo>
                    <a:pt x="0" y="58"/>
                  </a:lnTo>
                  <a:lnTo>
                    <a:pt x="3" y="84"/>
                  </a:lnTo>
                  <a:lnTo>
                    <a:pt x="11" y="91"/>
                  </a:lnTo>
                  <a:lnTo>
                    <a:pt x="27" y="93"/>
                  </a:lnTo>
                  <a:lnTo>
                    <a:pt x="30" y="94"/>
                  </a:lnTo>
                  <a:lnTo>
                    <a:pt x="35" y="95"/>
                  </a:lnTo>
                  <a:lnTo>
                    <a:pt x="35" y="501"/>
                  </a:lnTo>
                  <a:lnTo>
                    <a:pt x="29" y="502"/>
                  </a:lnTo>
                  <a:lnTo>
                    <a:pt x="25" y="502"/>
                  </a:lnTo>
                  <a:lnTo>
                    <a:pt x="11" y="506"/>
                  </a:lnTo>
                  <a:lnTo>
                    <a:pt x="4" y="512"/>
                  </a:lnTo>
                  <a:lnTo>
                    <a:pt x="0" y="533"/>
                  </a:lnTo>
                  <a:lnTo>
                    <a:pt x="2" y="542"/>
                  </a:lnTo>
                  <a:lnTo>
                    <a:pt x="15" y="555"/>
                  </a:lnTo>
                  <a:lnTo>
                    <a:pt x="23" y="554"/>
                  </a:lnTo>
                  <a:lnTo>
                    <a:pt x="30" y="554"/>
                  </a:lnTo>
                  <a:lnTo>
                    <a:pt x="269" y="555"/>
                  </a:lnTo>
                  <a:lnTo>
                    <a:pt x="267" y="558"/>
                  </a:lnTo>
                  <a:lnTo>
                    <a:pt x="266" y="560"/>
                  </a:lnTo>
                  <a:lnTo>
                    <a:pt x="167" y="680"/>
                  </a:lnTo>
                  <a:lnTo>
                    <a:pt x="158" y="692"/>
                  </a:lnTo>
                  <a:lnTo>
                    <a:pt x="148" y="704"/>
                  </a:lnTo>
                  <a:lnTo>
                    <a:pt x="140" y="714"/>
                  </a:lnTo>
                  <a:lnTo>
                    <a:pt x="140" y="726"/>
                  </a:lnTo>
                  <a:lnTo>
                    <a:pt x="154" y="750"/>
                  </a:lnTo>
                  <a:lnTo>
                    <a:pt x="167" y="751"/>
                  </a:lnTo>
                  <a:lnTo>
                    <a:pt x="183" y="735"/>
                  </a:lnTo>
                  <a:lnTo>
                    <a:pt x="184" y="735"/>
                  </a:lnTo>
                  <a:lnTo>
                    <a:pt x="190" y="727"/>
                  </a:lnTo>
                  <a:lnTo>
                    <a:pt x="204" y="710"/>
                  </a:lnTo>
                  <a:lnTo>
                    <a:pt x="254" y="650"/>
                  </a:lnTo>
                  <a:lnTo>
                    <a:pt x="303" y="590"/>
                  </a:lnTo>
                  <a:lnTo>
                    <a:pt x="307" y="591"/>
                  </a:lnTo>
                  <a:lnTo>
                    <a:pt x="307" y="596"/>
                  </a:lnTo>
                  <a:lnTo>
                    <a:pt x="307" y="601"/>
                  </a:lnTo>
                  <a:lnTo>
                    <a:pt x="307" y="755"/>
                  </a:lnTo>
                  <a:lnTo>
                    <a:pt x="309" y="770"/>
                  </a:lnTo>
                  <a:lnTo>
                    <a:pt x="317" y="779"/>
                  </a:lnTo>
                  <a:lnTo>
                    <a:pt x="336" y="781"/>
                  </a:lnTo>
                  <a:lnTo>
                    <a:pt x="346" y="773"/>
                  </a:lnTo>
                  <a:lnTo>
                    <a:pt x="347" y="769"/>
                  </a:lnTo>
                  <a:lnTo>
                    <a:pt x="350" y="754"/>
                  </a:lnTo>
                  <a:lnTo>
                    <a:pt x="351" y="746"/>
                  </a:lnTo>
                  <a:lnTo>
                    <a:pt x="351" y="726"/>
                  </a:lnTo>
                  <a:lnTo>
                    <a:pt x="351" y="601"/>
                  </a:lnTo>
                  <a:lnTo>
                    <a:pt x="351" y="596"/>
                  </a:lnTo>
                  <a:lnTo>
                    <a:pt x="351" y="591"/>
                  </a:lnTo>
                  <a:lnTo>
                    <a:pt x="354" y="592"/>
                  </a:lnTo>
                  <a:lnTo>
                    <a:pt x="356" y="593"/>
                  </a:lnTo>
                  <a:lnTo>
                    <a:pt x="453" y="711"/>
                  </a:lnTo>
                  <a:lnTo>
                    <a:pt x="464" y="724"/>
                  </a:lnTo>
                  <a:lnTo>
                    <a:pt x="481" y="745"/>
                  </a:lnTo>
                  <a:lnTo>
                    <a:pt x="489" y="750"/>
                  </a:lnTo>
                  <a:lnTo>
                    <a:pt x="509" y="742"/>
                  </a:lnTo>
                  <a:lnTo>
                    <a:pt x="512" y="736"/>
                  </a:lnTo>
                  <a:lnTo>
                    <a:pt x="512" y="734"/>
                  </a:lnTo>
                  <a:lnTo>
                    <a:pt x="514" y="711"/>
                  </a:lnTo>
                  <a:lnTo>
                    <a:pt x="514" y="710"/>
                  </a:lnTo>
                  <a:lnTo>
                    <a:pt x="506" y="701"/>
                  </a:lnTo>
                  <a:lnTo>
                    <a:pt x="423" y="601"/>
                  </a:lnTo>
                  <a:lnTo>
                    <a:pt x="401" y="574"/>
                  </a:lnTo>
                  <a:lnTo>
                    <a:pt x="394" y="565"/>
                  </a:lnTo>
                  <a:lnTo>
                    <a:pt x="386" y="555"/>
                  </a:lnTo>
                  <a:lnTo>
                    <a:pt x="625" y="555"/>
                  </a:lnTo>
                  <a:lnTo>
                    <a:pt x="629" y="554"/>
                  </a:lnTo>
                  <a:lnTo>
                    <a:pt x="641" y="555"/>
                  </a:lnTo>
                  <a:lnTo>
                    <a:pt x="642" y="554"/>
                  </a:lnTo>
                  <a:lnTo>
                    <a:pt x="647" y="550"/>
                  </a:lnTo>
                  <a:lnTo>
                    <a:pt x="651" y="544"/>
                  </a:lnTo>
                  <a:lnTo>
                    <a:pt x="655" y="532"/>
                  </a:lnTo>
                  <a:lnTo>
                    <a:pt x="654" y="520"/>
                  </a:lnTo>
                  <a:lnTo>
                    <a:pt x="647" y="510"/>
                  </a:lnTo>
                  <a:lnTo>
                    <a:pt x="647" y="532"/>
                  </a:lnTo>
                  <a:lnTo>
                    <a:pt x="646" y="537"/>
                  </a:lnTo>
                  <a:lnTo>
                    <a:pt x="637" y="543"/>
                  </a:lnTo>
                  <a:lnTo>
                    <a:pt x="366" y="543"/>
                  </a:lnTo>
                  <a:lnTo>
                    <a:pt x="368" y="548"/>
                  </a:lnTo>
                  <a:lnTo>
                    <a:pt x="369" y="551"/>
                  </a:lnTo>
                  <a:lnTo>
                    <a:pt x="415" y="606"/>
                  </a:lnTo>
                  <a:lnTo>
                    <a:pt x="451" y="650"/>
                  </a:lnTo>
                  <a:lnTo>
                    <a:pt x="498" y="706"/>
                  </a:lnTo>
                  <a:lnTo>
                    <a:pt x="501" y="710"/>
                  </a:lnTo>
                  <a:lnTo>
                    <a:pt x="508" y="725"/>
                  </a:lnTo>
                  <a:lnTo>
                    <a:pt x="503" y="733"/>
                  </a:lnTo>
                  <a:lnTo>
                    <a:pt x="488" y="736"/>
                  </a:lnTo>
                  <a:lnTo>
                    <a:pt x="451" y="693"/>
                  </a:lnTo>
                  <a:lnTo>
                    <a:pt x="415" y="650"/>
                  </a:lnTo>
                  <a:lnTo>
                    <a:pt x="378" y="606"/>
                  </a:lnTo>
                  <a:lnTo>
                    <a:pt x="365" y="591"/>
                  </a:lnTo>
                  <a:lnTo>
                    <a:pt x="340" y="563"/>
                  </a:lnTo>
                  <a:lnTo>
                    <a:pt x="340" y="568"/>
                  </a:lnTo>
                  <a:lnTo>
                    <a:pt x="340" y="572"/>
                  </a:lnTo>
                  <a:lnTo>
                    <a:pt x="340" y="755"/>
                  </a:lnTo>
                  <a:lnTo>
                    <a:pt x="340" y="763"/>
                  </a:lnTo>
                  <a:lnTo>
                    <a:pt x="331" y="769"/>
                  </a:lnTo>
                  <a:lnTo>
                    <a:pt x="319" y="766"/>
                  </a:lnTo>
                  <a:lnTo>
                    <a:pt x="317" y="765"/>
                  </a:lnTo>
                  <a:lnTo>
                    <a:pt x="316" y="751"/>
                  </a:lnTo>
                  <a:lnTo>
                    <a:pt x="316" y="590"/>
                  </a:lnTo>
                  <a:lnTo>
                    <a:pt x="316" y="562"/>
                  </a:lnTo>
                  <a:lnTo>
                    <a:pt x="311" y="566"/>
                  </a:lnTo>
                  <a:lnTo>
                    <a:pt x="308" y="567"/>
                  </a:lnTo>
                  <a:lnTo>
                    <a:pt x="276" y="606"/>
                  </a:lnTo>
                  <a:lnTo>
                    <a:pt x="180" y="722"/>
                  </a:lnTo>
                  <a:lnTo>
                    <a:pt x="177" y="728"/>
                  </a:lnTo>
                  <a:lnTo>
                    <a:pt x="169" y="734"/>
                  </a:lnTo>
                  <a:lnTo>
                    <a:pt x="163" y="735"/>
                  </a:lnTo>
                  <a:lnTo>
                    <a:pt x="154" y="733"/>
                  </a:lnTo>
                  <a:lnTo>
                    <a:pt x="151" y="728"/>
                  </a:lnTo>
                  <a:lnTo>
                    <a:pt x="151" y="727"/>
                  </a:lnTo>
                  <a:lnTo>
                    <a:pt x="154" y="716"/>
                  </a:lnTo>
                  <a:lnTo>
                    <a:pt x="156" y="709"/>
                  </a:lnTo>
                  <a:lnTo>
                    <a:pt x="160" y="704"/>
                  </a:lnTo>
                  <a:lnTo>
                    <a:pt x="168" y="694"/>
                  </a:lnTo>
                  <a:lnTo>
                    <a:pt x="176" y="685"/>
                  </a:lnTo>
                  <a:lnTo>
                    <a:pt x="184" y="675"/>
                  </a:lnTo>
                  <a:lnTo>
                    <a:pt x="192" y="665"/>
                  </a:lnTo>
                  <a:lnTo>
                    <a:pt x="278" y="562"/>
                  </a:lnTo>
                  <a:lnTo>
                    <a:pt x="284" y="554"/>
                  </a:lnTo>
                  <a:lnTo>
                    <a:pt x="287" y="550"/>
                  </a:lnTo>
                  <a:lnTo>
                    <a:pt x="288" y="548"/>
                  </a:lnTo>
                  <a:lnTo>
                    <a:pt x="291" y="544"/>
                  </a:lnTo>
                  <a:lnTo>
                    <a:pt x="283" y="544"/>
                  </a:lnTo>
                  <a:lnTo>
                    <a:pt x="278" y="543"/>
                  </a:lnTo>
                  <a:lnTo>
                    <a:pt x="19" y="543"/>
                  </a:lnTo>
                  <a:lnTo>
                    <a:pt x="11" y="536"/>
                  </a:lnTo>
                  <a:lnTo>
                    <a:pt x="9" y="530"/>
                  </a:lnTo>
                  <a:lnTo>
                    <a:pt x="16" y="515"/>
                  </a:lnTo>
                  <a:lnTo>
                    <a:pt x="22" y="514"/>
                  </a:lnTo>
                  <a:lnTo>
                    <a:pt x="34" y="514"/>
                  </a:lnTo>
                  <a:lnTo>
                    <a:pt x="38" y="513"/>
                  </a:lnTo>
                  <a:lnTo>
                    <a:pt x="42" y="513"/>
                  </a:lnTo>
                  <a:lnTo>
                    <a:pt x="44" y="466"/>
                  </a:lnTo>
                  <a:lnTo>
                    <a:pt x="45" y="363"/>
                  </a:lnTo>
                  <a:lnTo>
                    <a:pt x="45" y="240"/>
                  </a:lnTo>
                  <a:lnTo>
                    <a:pt x="44" y="138"/>
                  </a:lnTo>
                  <a:lnTo>
                    <a:pt x="44" y="132"/>
                  </a:lnTo>
                  <a:lnTo>
                    <a:pt x="43" y="85"/>
                  </a:lnTo>
                  <a:lnTo>
                    <a:pt x="38" y="84"/>
                  </a:lnTo>
                  <a:lnTo>
                    <a:pt x="33" y="84"/>
                  </a:lnTo>
                  <a:lnTo>
                    <a:pt x="17" y="82"/>
                  </a:lnTo>
                  <a:lnTo>
                    <a:pt x="11" y="76"/>
                  </a:lnTo>
                  <a:lnTo>
                    <a:pt x="10" y="59"/>
                  </a:lnTo>
                  <a:lnTo>
                    <a:pt x="17" y="52"/>
                  </a:lnTo>
                  <a:lnTo>
                    <a:pt x="262" y="52"/>
                  </a:lnTo>
                  <a:lnTo>
                    <a:pt x="313" y="52"/>
                  </a:lnTo>
                  <a:lnTo>
                    <a:pt x="316" y="42"/>
                  </a:lnTo>
                  <a:lnTo>
                    <a:pt x="316" y="39"/>
                  </a:lnTo>
                  <a:lnTo>
                    <a:pt x="316" y="32"/>
                  </a:lnTo>
                  <a:lnTo>
                    <a:pt x="317" y="22"/>
                  </a:lnTo>
                  <a:lnTo>
                    <a:pt x="323" y="13"/>
                  </a:lnTo>
                  <a:lnTo>
                    <a:pt x="335" y="12"/>
                  </a:lnTo>
                  <a:lnTo>
                    <a:pt x="339" y="15"/>
                  </a:lnTo>
                  <a:lnTo>
                    <a:pt x="340" y="32"/>
                  </a:lnTo>
                  <a:lnTo>
                    <a:pt x="340" y="34"/>
                  </a:lnTo>
                  <a:lnTo>
                    <a:pt x="340" y="39"/>
                  </a:lnTo>
                  <a:lnTo>
                    <a:pt x="339" y="51"/>
                  </a:lnTo>
                  <a:lnTo>
                    <a:pt x="347" y="51"/>
                  </a:lnTo>
                  <a:lnTo>
                    <a:pt x="352" y="52"/>
                  </a:lnTo>
                  <a:lnTo>
                    <a:pt x="622" y="52"/>
                  </a:lnTo>
                  <a:lnTo>
                    <a:pt x="626" y="52"/>
                  </a:lnTo>
                  <a:lnTo>
                    <a:pt x="640" y="53"/>
                  </a:lnTo>
                  <a:lnTo>
                    <a:pt x="644" y="58"/>
                  </a:lnTo>
                  <a:lnTo>
                    <a:pt x="646" y="73"/>
                  </a:lnTo>
                  <a:lnTo>
                    <a:pt x="642" y="80"/>
                  </a:lnTo>
                  <a:lnTo>
                    <a:pt x="630" y="83"/>
                  </a:lnTo>
                  <a:lnTo>
                    <a:pt x="626" y="83"/>
                  </a:lnTo>
                  <a:lnTo>
                    <a:pt x="620" y="84"/>
                  </a:lnTo>
                  <a:lnTo>
                    <a:pt x="617" y="84"/>
                  </a:lnTo>
                  <a:lnTo>
                    <a:pt x="614" y="85"/>
                  </a:lnTo>
                  <a:lnTo>
                    <a:pt x="612" y="132"/>
                  </a:lnTo>
                  <a:lnTo>
                    <a:pt x="611" y="235"/>
                  </a:lnTo>
                  <a:lnTo>
                    <a:pt x="611" y="363"/>
                  </a:lnTo>
                  <a:lnTo>
                    <a:pt x="612" y="450"/>
                  </a:lnTo>
                  <a:lnTo>
                    <a:pt x="612" y="466"/>
                  </a:lnTo>
                  <a:lnTo>
                    <a:pt x="613" y="513"/>
                  </a:lnTo>
                  <a:lnTo>
                    <a:pt x="618" y="513"/>
                  </a:lnTo>
                  <a:lnTo>
                    <a:pt x="623" y="514"/>
                  </a:lnTo>
                  <a:lnTo>
                    <a:pt x="636" y="514"/>
                  </a:lnTo>
                  <a:lnTo>
                    <a:pt x="642" y="516"/>
                  </a:lnTo>
                  <a:lnTo>
                    <a:pt x="646" y="530"/>
                  </a:lnTo>
                  <a:lnTo>
                    <a:pt x="647" y="532"/>
                  </a:lnTo>
                  <a:lnTo>
                    <a:pt x="647" y="510"/>
                  </a:lnTo>
                  <a:lnTo>
                    <a:pt x="635" y="503"/>
                  </a:lnTo>
                  <a:lnTo>
                    <a:pt x="632" y="502"/>
                  </a:lnTo>
                  <a:lnTo>
                    <a:pt x="628" y="502"/>
                  </a:lnTo>
                  <a:lnTo>
                    <a:pt x="624" y="501"/>
                  </a:lnTo>
                  <a:lnTo>
                    <a:pt x="622" y="450"/>
                  </a:lnTo>
                  <a:lnTo>
                    <a:pt x="622" y="350"/>
                  </a:lnTo>
                  <a:lnTo>
                    <a:pt x="622" y="235"/>
                  </a:lnTo>
                  <a:lnTo>
                    <a:pt x="623" y="138"/>
                  </a:lnTo>
                  <a:lnTo>
                    <a:pt x="625" y="94"/>
                  </a:lnTo>
                  <a:lnTo>
                    <a:pt x="641" y="91"/>
                  </a:lnTo>
                  <a:lnTo>
                    <a:pt x="643" y="90"/>
                  </a:lnTo>
                  <a:lnTo>
                    <a:pt x="645" y="89"/>
                  </a:lnTo>
                  <a:lnTo>
                    <a:pt x="651" y="83"/>
                  </a:lnTo>
                  <a:lnTo>
                    <a:pt x="655" y="79"/>
                  </a:lnTo>
                  <a:lnTo>
                    <a:pt x="656" y="69"/>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pic>
          <p:nvPicPr>
            <p:cNvPr id="41" name="Picture 2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51" y="160"/>
              <a:ext cx="139" cy="274"/>
            </a:xfrm>
            <a:prstGeom prst="rect">
              <a:avLst/>
            </a:prstGeom>
            <a:noFill/>
            <a:extLst>
              <a:ext uri="{909E8E84-426E-40DD-AFC4-6F175D3DCCD1}">
                <a14:hiddenFill xmlns:a14="http://schemas.microsoft.com/office/drawing/2010/main">
                  <a:solidFill>
                    <a:srgbClr val="FFFFFF"/>
                  </a:solidFill>
                </a14:hiddenFill>
              </a:ext>
            </a:extLst>
          </p:spPr>
        </p:pic>
        <p:sp>
          <p:nvSpPr>
            <p:cNvPr id="42" name="AutoShape 21"/>
            <p:cNvSpPr>
              <a:spLocks/>
            </p:cNvSpPr>
            <p:nvPr/>
          </p:nvSpPr>
          <p:spPr bwMode="auto">
            <a:xfrm>
              <a:off x="330" y="337"/>
              <a:ext cx="156" cy="52"/>
            </a:xfrm>
            <a:custGeom>
              <a:avLst/>
              <a:gdLst>
                <a:gd name="T0" fmla="+- 0 407 331"/>
                <a:gd name="T1" fmla="*/ T0 w 156"/>
                <a:gd name="T2" fmla="+- 0 338 338"/>
                <a:gd name="T3" fmla="*/ 338 h 52"/>
                <a:gd name="T4" fmla="+- 0 359 331"/>
                <a:gd name="T5" fmla="*/ T4 w 156"/>
                <a:gd name="T6" fmla="+- 0 339 338"/>
                <a:gd name="T7" fmla="*/ 339 h 52"/>
                <a:gd name="T8" fmla="+- 0 332 331"/>
                <a:gd name="T9" fmla="*/ T8 w 156"/>
                <a:gd name="T10" fmla="+- 0 341 338"/>
                <a:gd name="T11" fmla="*/ 341 h 52"/>
                <a:gd name="T12" fmla="+- 0 331 331"/>
                <a:gd name="T13" fmla="*/ T12 w 156"/>
                <a:gd name="T14" fmla="+- 0 353 338"/>
                <a:gd name="T15" fmla="*/ 353 h 52"/>
                <a:gd name="T16" fmla="+- 0 331 331"/>
                <a:gd name="T17" fmla="*/ T16 w 156"/>
                <a:gd name="T18" fmla="+- 0 365 338"/>
                <a:gd name="T19" fmla="*/ 365 h 52"/>
                <a:gd name="T20" fmla="+- 0 331 331"/>
                <a:gd name="T21" fmla="*/ T20 w 156"/>
                <a:gd name="T22" fmla="+- 0 376 338"/>
                <a:gd name="T23" fmla="*/ 376 h 52"/>
                <a:gd name="T24" fmla="+- 0 332 331"/>
                <a:gd name="T25" fmla="*/ T24 w 156"/>
                <a:gd name="T26" fmla="+- 0 389 338"/>
                <a:gd name="T27" fmla="*/ 389 h 52"/>
                <a:gd name="T28" fmla="+- 0 486 331"/>
                <a:gd name="T29" fmla="*/ T28 w 156"/>
                <a:gd name="T30" fmla="+- 0 389 338"/>
                <a:gd name="T31" fmla="*/ 389 h 52"/>
                <a:gd name="T32" fmla="+- 0 486 331"/>
                <a:gd name="T33" fmla="*/ T32 w 156"/>
                <a:gd name="T34" fmla="+- 0 381 338"/>
                <a:gd name="T35" fmla="*/ 381 h 52"/>
                <a:gd name="T36" fmla="+- 0 413 331"/>
                <a:gd name="T37" fmla="*/ T36 w 156"/>
                <a:gd name="T38" fmla="+- 0 381 338"/>
                <a:gd name="T39" fmla="*/ 381 h 52"/>
                <a:gd name="T40" fmla="+- 0 372 331"/>
                <a:gd name="T41" fmla="*/ T40 w 156"/>
                <a:gd name="T42" fmla="+- 0 381 338"/>
                <a:gd name="T43" fmla="*/ 381 h 52"/>
                <a:gd name="T44" fmla="+- 0 343 331"/>
                <a:gd name="T45" fmla="*/ T44 w 156"/>
                <a:gd name="T46" fmla="+- 0 379 338"/>
                <a:gd name="T47" fmla="*/ 379 h 52"/>
                <a:gd name="T48" fmla="+- 0 343 331"/>
                <a:gd name="T49" fmla="*/ T48 w 156"/>
                <a:gd name="T50" fmla="+- 0 352 338"/>
                <a:gd name="T51" fmla="*/ 352 h 52"/>
                <a:gd name="T52" fmla="+- 0 366 331"/>
                <a:gd name="T53" fmla="*/ T52 w 156"/>
                <a:gd name="T54" fmla="+- 0 350 338"/>
                <a:gd name="T55" fmla="*/ 350 h 52"/>
                <a:gd name="T56" fmla="+- 0 407 331"/>
                <a:gd name="T57" fmla="*/ T56 w 156"/>
                <a:gd name="T58" fmla="+- 0 349 338"/>
                <a:gd name="T59" fmla="*/ 349 h 52"/>
                <a:gd name="T60" fmla="+- 0 486 331"/>
                <a:gd name="T61" fmla="*/ T60 w 156"/>
                <a:gd name="T62" fmla="+- 0 349 338"/>
                <a:gd name="T63" fmla="*/ 349 h 52"/>
                <a:gd name="T64" fmla="+- 0 485 331"/>
                <a:gd name="T65" fmla="*/ T64 w 156"/>
                <a:gd name="T66" fmla="+- 0 341 338"/>
                <a:gd name="T67" fmla="*/ 341 h 52"/>
                <a:gd name="T68" fmla="+- 0 456 331"/>
                <a:gd name="T69" fmla="*/ T68 w 156"/>
                <a:gd name="T70" fmla="+- 0 338 338"/>
                <a:gd name="T71" fmla="*/ 338 h 52"/>
                <a:gd name="T72" fmla="+- 0 407 331"/>
                <a:gd name="T73" fmla="*/ T72 w 156"/>
                <a:gd name="T74" fmla="+- 0 338 338"/>
                <a:gd name="T75" fmla="*/ 338 h 52"/>
                <a:gd name="T76" fmla="+- 0 486 331"/>
                <a:gd name="T77" fmla="*/ T76 w 156"/>
                <a:gd name="T78" fmla="+- 0 349 338"/>
                <a:gd name="T79" fmla="*/ 349 h 52"/>
                <a:gd name="T80" fmla="+- 0 407 331"/>
                <a:gd name="T81" fmla="*/ T80 w 156"/>
                <a:gd name="T82" fmla="+- 0 349 338"/>
                <a:gd name="T83" fmla="*/ 349 h 52"/>
                <a:gd name="T84" fmla="+- 0 449 331"/>
                <a:gd name="T85" fmla="*/ T84 w 156"/>
                <a:gd name="T86" fmla="+- 0 350 338"/>
                <a:gd name="T87" fmla="*/ 350 h 52"/>
                <a:gd name="T88" fmla="+- 0 474 331"/>
                <a:gd name="T89" fmla="*/ T88 w 156"/>
                <a:gd name="T90" fmla="+- 0 352 338"/>
                <a:gd name="T91" fmla="*/ 352 h 52"/>
                <a:gd name="T92" fmla="+- 0 474 331"/>
                <a:gd name="T93" fmla="*/ T92 w 156"/>
                <a:gd name="T94" fmla="+- 0 378 338"/>
                <a:gd name="T95" fmla="*/ 378 h 52"/>
                <a:gd name="T96" fmla="+- 0 453 331"/>
                <a:gd name="T97" fmla="*/ T96 w 156"/>
                <a:gd name="T98" fmla="+- 0 380 338"/>
                <a:gd name="T99" fmla="*/ 380 h 52"/>
                <a:gd name="T100" fmla="+- 0 413 331"/>
                <a:gd name="T101" fmla="*/ T100 w 156"/>
                <a:gd name="T102" fmla="+- 0 381 338"/>
                <a:gd name="T103" fmla="*/ 381 h 52"/>
                <a:gd name="T104" fmla="+- 0 486 331"/>
                <a:gd name="T105" fmla="*/ T104 w 156"/>
                <a:gd name="T106" fmla="+- 0 381 338"/>
                <a:gd name="T107" fmla="*/ 381 h 52"/>
                <a:gd name="T108" fmla="+- 0 486 331"/>
                <a:gd name="T109" fmla="*/ T108 w 156"/>
                <a:gd name="T110" fmla="+- 0 376 338"/>
                <a:gd name="T111" fmla="*/ 376 h 52"/>
                <a:gd name="T112" fmla="+- 0 487 331"/>
                <a:gd name="T113" fmla="*/ T112 w 156"/>
                <a:gd name="T114" fmla="+- 0 364 338"/>
                <a:gd name="T115" fmla="*/ 364 h 52"/>
                <a:gd name="T116" fmla="+- 0 487 331"/>
                <a:gd name="T117" fmla="*/ T116 w 156"/>
                <a:gd name="T118" fmla="+- 0 353 338"/>
                <a:gd name="T119" fmla="*/ 353 h 52"/>
                <a:gd name="T120" fmla="+- 0 486 331"/>
                <a:gd name="T121" fmla="*/ T120 w 156"/>
                <a:gd name="T122" fmla="+- 0 352 338"/>
                <a:gd name="T123" fmla="*/ 352 h 52"/>
                <a:gd name="T124" fmla="+- 0 486 331"/>
                <a:gd name="T125" fmla="*/ T124 w 156"/>
                <a:gd name="T126" fmla="+- 0 349 338"/>
                <a:gd name="T127" fmla="*/ 349 h 5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Lst>
              <a:rect l="0" t="0" r="r" b="b"/>
              <a:pathLst>
                <a:path w="156" h="52">
                  <a:moveTo>
                    <a:pt x="76" y="0"/>
                  </a:moveTo>
                  <a:lnTo>
                    <a:pt x="28" y="1"/>
                  </a:lnTo>
                  <a:lnTo>
                    <a:pt x="1" y="3"/>
                  </a:lnTo>
                  <a:lnTo>
                    <a:pt x="0" y="15"/>
                  </a:lnTo>
                  <a:lnTo>
                    <a:pt x="0" y="27"/>
                  </a:lnTo>
                  <a:lnTo>
                    <a:pt x="0" y="38"/>
                  </a:lnTo>
                  <a:lnTo>
                    <a:pt x="1" y="51"/>
                  </a:lnTo>
                  <a:lnTo>
                    <a:pt x="155" y="51"/>
                  </a:lnTo>
                  <a:lnTo>
                    <a:pt x="155" y="43"/>
                  </a:lnTo>
                  <a:lnTo>
                    <a:pt x="82" y="43"/>
                  </a:lnTo>
                  <a:lnTo>
                    <a:pt x="41" y="43"/>
                  </a:lnTo>
                  <a:lnTo>
                    <a:pt x="12" y="41"/>
                  </a:lnTo>
                  <a:lnTo>
                    <a:pt x="12" y="14"/>
                  </a:lnTo>
                  <a:lnTo>
                    <a:pt x="35" y="12"/>
                  </a:lnTo>
                  <a:lnTo>
                    <a:pt x="76" y="11"/>
                  </a:lnTo>
                  <a:lnTo>
                    <a:pt x="155" y="11"/>
                  </a:lnTo>
                  <a:lnTo>
                    <a:pt x="154" y="3"/>
                  </a:lnTo>
                  <a:lnTo>
                    <a:pt x="125" y="0"/>
                  </a:lnTo>
                  <a:lnTo>
                    <a:pt x="76" y="0"/>
                  </a:lnTo>
                  <a:close/>
                  <a:moveTo>
                    <a:pt x="155" y="11"/>
                  </a:moveTo>
                  <a:lnTo>
                    <a:pt x="76" y="11"/>
                  </a:lnTo>
                  <a:lnTo>
                    <a:pt x="118" y="12"/>
                  </a:lnTo>
                  <a:lnTo>
                    <a:pt x="143" y="14"/>
                  </a:lnTo>
                  <a:lnTo>
                    <a:pt x="143" y="40"/>
                  </a:lnTo>
                  <a:lnTo>
                    <a:pt x="122" y="42"/>
                  </a:lnTo>
                  <a:lnTo>
                    <a:pt x="82" y="43"/>
                  </a:lnTo>
                  <a:lnTo>
                    <a:pt x="155" y="43"/>
                  </a:lnTo>
                  <a:lnTo>
                    <a:pt x="155" y="38"/>
                  </a:lnTo>
                  <a:lnTo>
                    <a:pt x="156" y="26"/>
                  </a:lnTo>
                  <a:lnTo>
                    <a:pt x="156" y="15"/>
                  </a:lnTo>
                  <a:lnTo>
                    <a:pt x="155" y="14"/>
                  </a:lnTo>
                  <a:lnTo>
                    <a:pt x="155" y="11"/>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a:p>
          </p:txBody>
        </p:sp>
      </p:grpSp>
    </p:spTree>
    <p:extLst>
      <p:ext uri="{BB962C8B-B14F-4D97-AF65-F5344CB8AC3E}">
        <p14:creationId xmlns:p14="http://schemas.microsoft.com/office/powerpoint/2010/main" val="29228827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&amp;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sp>
        <p:nvSpPr>
          <p:cNvPr id="6" name="Rectangle 5"/>
          <p:cNvSpPr/>
          <p:nvPr/>
        </p:nvSpPr>
        <p:spPr>
          <a:xfrm>
            <a:off x="743936" y="1173574"/>
            <a:ext cx="8099135" cy="892552"/>
          </a:xfrm>
          <a:prstGeom prst="rect">
            <a:avLst/>
          </a:prstGeom>
        </p:spPr>
        <p:txBody>
          <a:bodyPr wrap="square">
            <a:spAutoFit/>
          </a:bodyPr>
          <a:lstStyle/>
          <a:p>
            <a:pPr algn="ctr" eaLnBrk="0" fontAlgn="base" hangingPunct="0">
              <a:spcBef>
                <a:spcPct val="0"/>
              </a:spcBef>
              <a:spcAft>
                <a:spcPct val="0"/>
              </a:spcAft>
              <a:tabLst>
                <a:tab pos="1366838" algn="l"/>
              </a:tabLs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Collecting data to ensure results-oriented reporting versus activity-based reporting</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1200" dirty="0"/>
          </a:p>
        </p:txBody>
      </p:sp>
      <p:sp>
        <p:nvSpPr>
          <p:cNvPr id="13" name="Rectangle 12"/>
          <p:cNvSpPr/>
          <p:nvPr/>
        </p:nvSpPr>
        <p:spPr>
          <a:xfrm>
            <a:off x="352243" y="2059564"/>
            <a:ext cx="8056427" cy="4283288"/>
          </a:xfrm>
          <a:prstGeom prst="rect">
            <a:avLst/>
          </a:prstGeom>
        </p:spPr>
        <p:txBody>
          <a:bodyPr wrap="square">
            <a:spAutoFit/>
          </a:bodyPr>
          <a:lstStyle/>
          <a:p>
            <a:pPr marL="606425" marR="245110" indent="-342900" algn="just">
              <a:lnSpc>
                <a:spcPct val="102000"/>
              </a:lnSpc>
              <a:spcBef>
                <a:spcPts val="1000"/>
              </a:spcBef>
              <a:spcAft>
                <a:spcPts val="0"/>
              </a:spcAft>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In the case of a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capacity-building-related result</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if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the focus is on the knowledge attained,</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with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an indicator </a:t>
            </a:r>
            <a:r>
              <a:rPr lang="en-US" sz="2000" b="1" i="1" dirty="0">
                <a:latin typeface="Times New Roman" panose="02020603050405020304" pitchFamily="18" charset="0"/>
                <a:ea typeface="Trebuchet MS" panose="020B0603020202020204" pitchFamily="34" charset="0"/>
                <a:cs typeface="Times New Roman" panose="02020603050405020304" pitchFamily="18" charset="0"/>
              </a:rPr>
              <a:t>that measures the percentage of participants who increased knowledge or the percentage who reported being able to apply knowledge gained</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then once this data is collected, reporting will also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be able to focus on this information and demonstrate a change in capacity through increased </a:t>
            </a:r>
            <a:r>
              <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knowledge.</a:t>
            </a:r>
            <a:endParaRPr lang="fr-FR"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marL="606425" marR="245110" indent="-342900" algn="just">
              <a:lnSpc>
                <a:spcPct val="102000"/>
              </a:lnSpc>
              <a:spcBef>
                <a:spcPts val="1000"/>
              </a:spcBef>
              <a:spcAft>
                <a:spcPts val="0"/>
              </a:spcAft>
              <a:buFont typeface="Wingdings" panose="05000000000000000000" pitchFamily="2" charset="2"/>
              <a:buChar char="Ø"/>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On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 other hand, if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the indicator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not used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and the data is not collected, then the report would only be able to state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how many people were trained or how many trainings were implemented, which would </a:t>
            </a:r>
            <a:r>
              <a:rPr lang="en-US" sz="2000" b="1" dirty="0">
                <a:solidFill>
                  <a:srgbClr val="FFC000"/>
                </a:solidFill>
                <a:latin typeface="Times New Roman" panose="02020603050405020304" pitchFamily="18" charset="0"/>
                <a:ea typeface="Trebuchet MS" panose="020B0603020202020204" pitchFamily="34" charset="0"/>
                <a:cs typeface="Times New Roman" panose="02020603050405020304" pitchFamily="18" charset="0"/>
              </a:rPr>
              <a:t>be insufficient information to demonstrate a change, that is, the training provided achieved a change and the intended result of the capacity-building activity was reached.</a:t>
            </a:r>
            <a:endParaRPr lang="fr-FR" sz="2000" b="1" dirty="0">
              <a:solidFill>
                <a:srgbClr val="FFC000"/>
              </a:solidFill>
              <a:latin typeface="Times New Roman" panose="02020603050405020304" pitchFamily="18" charset="0"/>
              <a:ea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00216575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41</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436534" y="1367357"/>
            <a:ext cx="8099135" cy="707886"/>
          </a:xfrm>
          <a:prstGeom prst="rect">
            <a:avLst/>
          </a:prstGeom>
        </p:spPr>
        <p:txBody>
          <a:bodyPr wrap="square">
            <a:spAutoFit/>
          </a:bodyPr>
          <a:lstStyle/>
          <a:p>
            <a:pPr algn="ctr" eaLnBrk="0" fontAlgn="base" hangingPunct="0">
              <a:spcBef>
                <a:spcPct val="0"/>
              </a:spcBef>
              <a:spcAft>
                <a:spcPct val="0"/>
              </a:spcAft>
              <a:tabLst>
                <a:tab pos="1366838" algn="l"/>
              </a:tabLst>
            </a:pP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Cycle of data collection, analysis, reporting and use</a:t>
            </a:r>
            <a:endParaRPr lang="fr-FR"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a:p>
            <a:pPr lvl="0" algn="just" eaLnBrk="0" fontAlgn="base" hangingPunct="0">
              <a:spcBef>
                <a:spcPct val="0"/>
              </a:spcBef>
              <a:spcAft>
                <a:spcPct val="0"/>
              </a:spcAft>
              <a:tabLst>
                <a:tab pos="1366838" algn="l"/>
              </a:tabLst>
            </a:pPr>
            <a:endParaRPr lang="fr-FR" altLang="fr-FR"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endParaRPr>
          </a:p>
        </p:txBody>
      </p:sp>
      <p:graphicFrame>
        <p:nvGraphicFramePr>
          <p:cNvPr id="14" name="Diagram 13"/>
          <p:cNvGraphicFramePr/>
          <p:nvPr>
            <p:extLst>
              <p:ext uri="{D42A27DB-BD31-4B8C-83A1-F6EECF244321}">
                <p14:modId xmlns:p14="http://schemas.microsoft.com/office/powerpoint/2010/main" val="4242323321"/>
              </p:ext>
            </p:extLst>
          </p:nvPr>
        </p:nvGraphicFramePr>
        <p:xfrm>
          <a:off x="2032000" y="1935932"/>
          <a:ext cx="5579291" cy="4202401"/>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Tree>
    <p:extLst>
      <p:ext uri="{BB962C8B-B14F-4D97-AF65-F5344CB8AC3E}">
        <p14:creationId xmlns:p14="http://schemas.microsoft.com/office/powerpoint/2010/main" val="230900560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0" y="-84447"/>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42</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46" name="Rectangle 44"/>
          <p:cNvSpPr>
            <a:spLocks noChangeArrowheads="1"/>
          </p:cNvSpPr>
          <p:nvPr/>
        </p:nvSpPr>
        <p:spPr bwMode="auto">
          <a:xfrm>
            <a:off x="415217" y="2229399"/>
            <a:ext cx="746604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endParaRPr lang="fr-FR"/>
          </a:p>
        </p:txBody>
      </p:sp>
      <p:sp>
        <p:nvSpPr>
          <p:cNvPr id="50" name="Rectangle 46"/>
          <p:cNvSpPr>
            <a:spLocks noChangeArrowheads="1"/>
          </p:cNvSpPr>
          <p:nvPr/>
        </p:nvSpPr>
        <p:spPr bwMode="auto">
          <a:xfrm>
            <a:off x="0" y="1390518"/>
            <a:ext cx="831341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dirty="0" smtClean="0">
              <a:ln>
                <a:noFill/>
              </a:ln>
              <a:solidFill>
                <a:srgbClr val="4D4D4F"/>
              </a:solidFill>
              <a:effectLst/>
              <a:ea typeface="Trebuchet MS" panose="020B0603020202020204" pitchFamily="34" charset="0"/>
              <a:cs typeface="Trebuchet MS" panose="020B0603020202020204"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lang="en-US" alt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Writing a results-based report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51" name="Rectangle 50"/>
          <p:cNvSpPr/>
          <p:nvPr/>
        </p:nvSpPr>
        <p:spPr>
          <a:xfrm>
            <a:off x="581463" y="2097679"/>
            <a:ext cx="7662586" cy="3389646"/>
          </a:xfrm>
          <a:prstGeom prst="rect">
            <a:avLst/>
          </a:prstGeom>
        </p:spPr>
        <p:txBody>
          <a:bodyPr wrap="square">
            <a:spAutoFit/>
          </a:bodyPr>
          <a:lstStyle/>
          <a:p>
            <a:pPr marL="606425" marR="245110" indent="-342900" algn="just">
              <a:lnSpc>
                <a:spcPct val="102000"/>
              </a:lnSpc>
              <a:spcBef>
                <a:spcPts val="1000"/>
              </a:spcBef>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When looking at reporting from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an M&amp;E perspective, some additional practices can be used to ensure results-based reporting.</a:t>
            </a:r>
          </a:p>
          <a:p>
            <a:pPr marL="606425" marR="245110" indent="-342900" algn="just">
              <a:lnSpc>
                <a:spcPct val="102000"/>
              </a:lnSpc>
              <a:spcBef>
                <a:spcPts val="1000"/>
              </a:spcBef>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 It is important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to emphasize active language that captures the process of change</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by explaining measurable, visible and concrete change in a given context</a:t>
            </a: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a:t>
            </a:r>
          </a:p>
          <a:p>
            <a:pPr marL="606425" marR="245110" indent="-342900" algn="just">
              <a:lnSpc>
                <a:spcPct val="102000"/>
              </a:lnSpc>
              <a:spcBef>
                <a:spcPts val="1000"/>
              </a:spcBef>
              <a:buFont typeface="Wingdings" panose="05000000000000000000" pitchFamily="2" charset="2"/>
              <a:buChar char="Ø"/>
            </a:pPr>
            <a:r>
              <a:rPr lang="en-US" sz="2000" b="1" dirty="0" smtClean="0">
                <a:latin typeface="Times New Roman" panose="02020603050405020304" pitchFamily="18" charset="0"/>
                <a:ea typeface="Trebuchet MS" panose="020B0603020202020204" pitchFamily="34" charset="0"/>
                <a:cs typeface="Times New Roman" panose="02020603050405020304" pitchFamily="18" charset="0"/>
              </a:rPr>
              <a:t>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Language used in the report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should focus on </a:t>
            </a:r>
            <a:r>
              <a:rPr lang="en-US" sz="2000"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rPr>
              <a:t>what is different as a result of the intervention, rather than what is implemented to create that change.</a:t>
            </a:r>
            <a:endParaRPr lang="fr-FR" sz="2000"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endParaRPr>
          </a:p>
          <a:p>
            <a:pPr>
              <a:spcAft>
                <a:spcPts val="0"/>
              </a:spcAft>
            </a:pPr>
            <a:r>
              <a:rPr lang="en-US" sz="1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64524999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0" y="-84447"/>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43</a:t>
            </a:fld>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50" name="Rectangle 46"/>
          <p:cNvSpPr>
            <a:spLocks noChangeArrowheads="1"/>
          </p:cNvSpPr>
          <p:nvPr/>
        </p:nvSpPr>
        <p:spPr bwMode="auto">
          <a:xfrm>
            <a:off x="87088" y="1033460"/>
            <a:ext cx="8313414" cy="815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dirty="0" smtClean="0">
              <a:ln>
                <a:noFill/>
              </a:ln>
              <a:solidFill>
                <a:srgbClr val="4D4D4F"/>
              </a:solidFill>
              <a:effectLst/>
              <a:ea typeface="Trebuchet MS" panose="020B0603020202020204" pitchFamily="34" charset="0"/>
              <a:cs typeface="Trebuchet MS" panose="020B0603020202020204" pitchFamily="34" charset="0"/>
            </a:endParaRPr>
          </a:p>
          <a:p>
            <a:pPr algn="ctr" eaLnBrk="0" fontAlgn="base" hangingPunct="0">
              <a:spcBef>
                <a:spcPct val="0"/>
              </a:spcBef>
              <a:spcAft>
                <a:spcPct val="0"/>
              </a:spcAft>
            </a:pPr>
            <a:r>
              <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Reporting </a:t>
            </a: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in a narrative donor report</a:t>
            </a: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36" name="Rectangle 35"/>
          <p:cNvSpPr/>
          <p:nvPr/>
        </p:nvSpPr>
        <p:spPr>
          <a:xfrm>
            <a:off x="792476" y="1769740"/>
            <a:ext cx="7616194" cy="6422271"/>
          </a:xfrm>
          <a:prstGeom prst="rect">
            <a:avLst/>
          </a:prstGeom>
        </p:spPr>
        <p:txBody>
          <a:bodyPr wrap="square">
            <a:spAutoFit/>
          </a:bodyPr>
          <a:lstStyle/>
          <a:p>
            <a:pPr marL="606425" marR="245110" indent="-342900" algn="just">
              <a:lnSpc>
                <a:spcPct val="102000"/>
              </a:lnSpc>
              <a:spcBef>
                <a:spcPts val="1000"/>
              </a:spcBef>
              <a:buFont typeface="Wingdings" panose="05000000000000000000" pitchFamily="2" charset="2"/>
              <a:buChar char="Ø"/>
            </a:pPr>
            <a:r>
              <a:rPr lang="en-US" sz="2000" b="1" dirty="0">
                <a:solidFill>
                  <a:srgbClr val="FF0000"/>
                </a:solidFill>
                <a:latin typeface="Times New Roman" panose="02020603050405020304" pitchFamily="18" charset="0"/>
                <a:ea typeface="Trebuchet MS" panose="020B0603020202020204" pitchFamily="34" charset="0"/>
                <a:cs typeface="Times New Roman" panose="02020603050405020304" pitchFamily="18" charset="0"/>
              </a:rPr>
              <a:t>The project manager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responsible </a:t>
            </a:r>
            <a:r>
              <a:rPr lang="en-US" sz="2000" b="1" dirty="0">
                <a:solidFill>
                  <a:srgbClr val="000099"/>
                </a:solidFill>
                <a:latin typeface="Times New Roman" panose="02020603050405020304" pitchFamily="18" charset="0"/>
                <a:ea typeface="Trebuchet MS" panose="020B0603020202020204" pitchFamily="34" charset="0"/>
                <a:cs typeface="Times New Roman" panose="02020603050405020304" pitchFamily="18" charset="0"/>
              </a:rPr>
              <a:t>for drafting, preparing and coordinating the donor reports in a timely manner</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a:t>
            </a:r>
          </a:p>
          <a:p>
            <a:pPr marL="606425" marR="245110" indent="-342900" algn="just">
              <a:lnSpc>
                <a:spcPct val="102000"/>
              </a:lnSpc>
              <a:spcBef>
                <a:spcPts val="1000"/>
              </a:spcBef>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There are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two main types of donor reports according to frequency</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namely interim and final reports. in detail, </a:t>
            </a:r>
            <a:r>
              <a:rPr lang="en-US" sz="2000" b="1" dirty="0">
                <a:solidFill>
                  <a:srgbClr val="996633"/>
                </a:solidFill>
                <a:latin typeface="Times New Roman" panose="02020603050405020304" pitchFamily="18" charset="0"/>
                <a:ea typeface="Trebuchet MS" panose="020B0603020202020204" pitchFamily="34" charset="0"/>
                <a:cs typeface="Times New Roman" panose="02020603050405020304" pitchFamily="18" charset="0"/>
              </a:rPr>
              <a:t>the steps required to draft and prepare a narrative donor report</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In summary, these steps are as follows:</a:t>
            </a:r>
          </a:p>
          <a:p>
            <a:pPr marL="606425" marR="245110" indent="-342900" algn="just">
              <a:lnSpc>
                <a:spcPct val="102000"/>
              </a:lnSpc>
              <a:spcBef>
                <a:spcPts val="1000"/>
              </a:spcBef>
              <a:buFont typeface="Wingdings" panose="05000000000000000000" pitchFamily="2" charset="2"/>
              <a:buChar char="Ø"/>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Review project documents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(originals and any subsequent revisions) to ensure that the most up-to-date information is presented in the report; specifically, the most recent agreed-upon version of the Results Matrix, reporting requirements and deadlines.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606425" marR="245110" indent="-342900" algn="just">
              <a:lnSpc>
                <a:spcPct val="102000"/>
              </a:lnSpc>
              <a:spcBef>
                <a:spcPts val="1000"/>
              </a:spcBef>
              <a:buFont typeface="Wingdings" panose="05000000000000000000" pitchFamily="2" charset="2"/>
              <a:buChar char="Ø"/>
            </a:pP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Review previous interim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reports to ensure consistency of information and provide updates on any previous challenges raised in prior reports.</a:t>
            </a:r>
            <a:endParaRPr lang="fr-FR" sz="2000" b="1" dirty="0">
              <a:latin typeface="Times New Roman" panose="02020603050405020304" pitchFamily="18" charset="0"/>
              <a:ea typeface="Trebuchet MS" panose="020B0603020202020204" pitchFamily="34" charset="0"/>
              <a:cs typeface="Times New Roman" panose="02020603050405020304" pitchFamily="18" charset="0"/>
            </a:endParaRPr>
          </a:p>
          <a:p>
            <a:pPr marL="606425" marR="245110" indent="-342900" algn="just">
              <a:lnSpc>
                <a:spcPct val="102000"/>
              </a:lnSpc>
              <a:spcBef>
                <a:spcPts val="1000"/>
              </a:spcBef>
              <a:buFont typeface="Wingdings" panose="05000000000000000000" pitchFamily="2" charset="2"/>
              <a:buChar char="Ø"/>
            </a:pPr>
            <a:endParaRPr lang="en-US" sz="2000" b="1"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rebuchet MS" panose="020B0603020202020204" pitchFamily="34" charset="0"/>
              <a:ea typeface="Trebuchet MS" panose="020B0603020202020204" pitchFamily="34" charset="0"/>
              <a:cs typeface="Trebuchet MS" panose="020B0603020202020204" pitchFamily="34" charset="0"/>
            </a:endParaRPr>
          </a:p>
          <a:p>
            <a:endParaRPr lang="en-US" dirty="0" smtClean="0">
              <a:latin typeface="Trebuchet MS" panose="020B0603020202020204" pitchFamily="34" charset="0"/>
              <a:ea typeface="Trebuchet MS" panose="020B0603020202020204" pitchFamily="34" charset="0"/>
              <a:cs typeface="Trebuchet MS" panose="020B0603020202020204" pitchFamily="34" charset="0"/>
            </a:endParaRPr>
          </a:p>
          <a:p>
            <a:endParaRPr lang="en-US" dirty="0" smtClean="0">
              <a:latin typeface="Trebuchet MS" panose="020B0603020202020204" pitchFamily="34" charset="0"/>
              <a:ea typeface="Trebuchet MS" panose="020B0603020202020204" pitchFamily="34" charset="0"/>
              <a:cs typeface="Trebuchet MS" panose="020B0603020202020204" pitchFamily="34" charset="0"/>
            </a:endParaRPr>
          </a:p>
          <a:p>
            <a:endParaRPr lang="fr-FR" dirty="0"/>
          </a:p>
        </p:txBody>
      </p:sp>
    </p:spTree>
    <p:extLst>
      <p:ext uri="{BB962C8B-B14F-4D97-AF65-F5344CB8AC3E}">
        <p14:creationId xmlns:p14="http://schemas.microsoft.com/office/powerpoint/2010/main" val="264181781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0" y="-84447"/>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44</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Methods&amp;Results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50" name="Rectangle 46"/>
          <p:cNvSpPr>
            <a:spLocks noChangeArrowheads="1"/>
          </p:cNvSpPr>
          <p:nvPr/>
        </p:nvSpPr>
        <p:spPr bwMode="auto">
          <a:xfrm>
            <a:off x="0" y="1544406"/>
            <a:ext cx="8313414"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dirty="0" smtClean="0">
              <a:ln>
                <a:noFill/>
              </a:ln>
              <a:solidFill>
                <a:srgbClr val="4D4D4F"/>
              </a:solidFill>
              <a:effectLst/>
              <a:ea typeface="Trebuchet MS" panose="020B0603020202020204" pitchFamily="34" charset="0"/>
              <a:cs typeface="Trebuchet MS" panose="020B0603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800" b="0" i="0" u="none" strike="noStrike" cap="none" normalizeH="0" baseline="0" dirty="0" smtClean="0">
              <a:ln>
                <a:noFill/>
              </a:ln>
              <a:solidFill>
                <a:schemeClr val="tx1"/>
              </a:solidFill>
              <a:effectLst/>
              <a:latin typeface="Arial" panose="020B0604020202020204" pitchFamily="34" charset="0"/>
            </a:endParaRPr>
          </a:p>
        </p:txBody>
      </p:sp>
      <p:sp>
        <p:nvSpPr>
          <p:cNvPr id="51" name="Rectangle 50"/>
          <p:cNvSpPr/>
          <p:nvPr/>
        </p:nvSpPr>
        <p:spPr>
          <a:xfrm>
            <a:off x="581463" y="1218112"/>
            <a:ext cx="7662586" cy="400110"/>
          </a:xfrm>
          <a:prstGeom prst="rect">
            <a:avLst/>
          </a:prstGeom>
        </p:spPr>
        <p:txBody>
          <a:bodyPr wrap="square">
            <a:spAutoFit/>
          </a:bodyPr>
          <a:lstStyle/>
          <a:p>
            <a:pPr algn="ctr">
              <a:spcAft>
                <a:spcPts val="0"/>
              </a:spcAft>
            </a:pPr>
            <a:r>
              <a:rPr lang="en-US"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rPr>
              <a:t>Reporting and learning</a:t>
            </a:r>
            <a:r>
              <a:rPr lang="en-US" sz="1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
        <p:nvSpPr>
          <p:cNvPr id="6" name="Rectangle 5"/>
          <p:cNvSpPr/>
          <p:nvPr/>
        </p:nvSpPr>
        <p:spPr>
          <a:xfrm>
            <a:off x="219941" y="1935432"/>
            <a:ext cx="8378076" cy="4654992"/>
          </a:xfrm>
          <a:prstGeom prst="rect">
            <a:avLst/>
          </a:prstGeom>
        </p:spPr>
        <p:txBody>
          <a:bodyPr wrap="square">
            <a:spAutoFit/>
          </a:bodyPr>
          <a:lstStyle/>
          <a:p>
            <a:pPr marL="1242695" marR="313690" indent="-342900" algn="just">
              <a:lnSpc>
                <a:spcPct val="102000"/>
              </a:lnSpc>
              <a:spcBef>
                <a:spcPts val="990"/>
              </a:spcBef>
              <a:spcAft>
                <a:spcPts val="0"/>
              </a:spcAft>
              <a:buFont typeface="Wingdings" panose="05000000000000000000" pitchFamily="2" charset="2"/>
              <a:buChar char="Ø"/>
            </a:pPr>
            <a:r>
              <a:rPr lang="en-US" sz="2000" b="1" dirty="0">
                <a:latin typeface="Times New Roman" panose="02020603050405020304" pitchFamily="18" charset="0"/>
                <a:ea typeface="Trebuchet MS" panose="020B0603020202020204" pitchFamily="34" charset="0"/>
                <a:cs typeface="Times New Roman" panose="02020603050405020304" pitchFamily="18" charset="0"/>
              </a:rPr>
              <a:t>As stated above</a:t>
            </a:r>
            <a:r>
              <a:rPr lang="en-US" sz="2000" b="1" dirty="0">
                <a:solidFill>
                  <a:srgbClr val="00B0F0"/>
                </a:solidFill>
                <a:latin typeface="Times New Roman" panose="02020603050405020304" pitchFamily="18" charset="0"/>
                <a:ea typeface="Trebuchet MS" panose="020B0603020202020204" pitchFamily="34" charset="0"/>
                <a:cs typeface="Times New Roman" panose="02020603050405020304" pitchFamily="18" charset="0"/>
              </a:rPr>
              <a:t>, reporting based on M&amp;E findings and data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can contribute </a:t>
            </a:r>
            <a:r>
              <a:rPr lang="en-US" sz="2000" b="1" u="sng" dirty="0">
                <a:latin typeface="Times New Roman" panose="02020603050405020304" pitchFamily="18" charset="0"/>
                <a:ea typeface="Trebuchet MS" panose="020B0603020202020204" pitchFamily="34" charset="0"/>
                <a:cs typeface="Times New Roman" panose="02020603050405020304" pitchFamily="18" charset="0"/>
              </a:rPr>
              <a:t>to organizational learning and help improve the quality of interventions overall</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t>
            </a:r>
            <a:endParaRPr lang="en-US" sz="20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1242695" marR="313690" indent="-342900" algn="just">
              <a:lnSpc>
                <a:spcPct val="102000"/>
              </a:lnSpc>
              <a:spcBef>
                <a:spcPts val="990"/>
              </a:spcBef>
              <a:spcAft>
                <a:spcPts val="0"/>
              </a:spcAft>
              <a:buFont typeface="Wingdings" panose="05000000000000000000" pitchFamily="2" charset="2"/>
              <a:buChar char="Ø"/>
            </a:pPr>
            <a:r>
              <a:rPr lang="en-US" sz="2000" b="1" dirty="0" smtClean="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Monitoring </a:t>
            </a: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and Evaluation Guidelines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provides more detail </a:t>
            </a:r>
            <a:r>
              <a:rPr lang="en-US" sz="2000" b="1" dirty="0">
                <a:solidFill>
                  <a:schemeClr val="accent2">
                    <a:lumMod val="75000"/>
                  </a:schemeClr>
                </a:solidFill>
                <a:latin typeface="Times New Roman" panose="02020603050405020304" pitchFamily="18" charset="0"/>
                <a:ea typeface="Trebuchet MS" panose="020B0603020202020204" pitchFamily="34" charset="0"/>
                <a:cs typeface="Times New Roman" panose="02020603050405020304" pitchFamily="18" charset="0"/>
              </a:rPr>
              <a:t>on learning through evaluation, this section highlights the link between reporting and learning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with a focus on reporting based on findings and data from M&amp;E activities.</a:t>
            </a:r>
          </a:p>
          <a:p>
            <a:pPr marL="1242695" marR="313690" indent="-342900" algn="just">
              <a:lnSpc>
                <a:spcPct val="102000"/>
              </a:lnSpc>
              <a:spcBef>
                <a:spcPts val="990"/>
              </a:spcBef>
              <a:spcAft>
                <a:spcPts val="0"/>
              </a:spcAft>
              <a:buFont typeface="Wingdings" panose="05000000000000000000" pitchFamily="2" charset="2"/>
              <a:buChar char="Ø"/>
            </a:pPr>
            <a:r>
              <a:rPr lang="en-US" sz="20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Results-based reporting </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is crucial </a:t>
            </a:r>
            <a:r>
              <a:rPr lang="en-US" sz="20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for decision-making and planning during the implementation of an intervention</a:t>
            </a:r>
            <a:r>
              <a:rPr lang="en-US" sz="2000" b="1" dirty="0">
                <a:latin typeface="Times New Roman" panose="02020603050405020304" pitchFamily="18" charset="0"/>
                <a:ea typeface="Trebuchet MS" panose="020B0603020202020204" pitchFamily="34" charset="0"/>
                <a:cs typeface="Times New Roman" panose="02020603050405020304" pitchFamily="18" charset="0"/>
              </a:rPr>
              <a:t>, as it can provide </a:t>
            </a:r>
            <a:r>
              <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rPr>
              <a:t>the information necessary for evidence-based decision-making. </a:t>
            </a:r>
            <a:endParaRPr lang="en-US" sz="2000" b="1" dirty="0" smtClean="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3690" algn="just">
              <a:lnSpc>
                <a:spcPct val="102000"/>
              </a:lnSpc>
              <a:spcBef>
                <a:spcPts val="990"/>
              </a:spcBef>
              <a:spcAft>
                <a:spcPts val="0"/>
              </a:spcAft>
            </a:pPr>
            <a:endParaRPr lang="en-US" sz="2000" b="1" dirty="0">
              <a:solidFill>
                <a:srgbClr val="660066"/>
              </a:solidFill>
              <a:latin typeface="Times New Roman" panose="02020603050405020304" pitchFamily="18" charset="0"/>
              <a:ea typeface="Trebuchet MS" panose="020B0603020202020204" pitchFamily="34" charset="0"/>
              <a:cs typeface="Times New Roman" panose="02020603050405020304" pitchFamily="18" charset="0"/>
            </a:endParaRPr>
          </a:p>
          <a:p>
            <a:pPr marL="899795" marR="313690" algn="just">
              <a:lnSpc>
                <a:spcPct val="102000"/>
              </a:lnSpc>
              <a:spcBef>
                <a:spcPts val="990"/>
              </a:spcBef>
              <a:spcAft>
                <a:spcPts val="0"/>
              </a:spcAft>
            </a:pP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358515556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8" cy="5907194"/>
          </a:xfrm>
          <a:prstGeom prst="rect">
            <a:avLst/>
          </a:prstGeom>
        </p:spPr>
      </p:pic>
      <p:pic>
        <p:nvPicPr>
          <p:cNvPr id="11" name="Picture 5"/>
          <p:cNvPicPr>
            <a:picLocks noChangeAspect="1"/>
          </p:cNvPicPr>
          <p:nvPr/>
        </p:nvPicPr>
        <p:blipFill>
          <a:blip r:embed="rId8"/>
          <a:stretch>
            <a:fillRect/>
          </a:stretch>
        </p:blipFill>
        <p:spPr>
          <a:xfrm>
            <a:off x="0" y="-84447"/>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45</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830997"/>
          </a:xfrm>
          <a:prstGeom prst="rect">
            <a:avLst/>
          </a:prstGeom>
          <a:noFill/>
        </p:spPr>
        <p:txBody>
          <a:bodyPr wrap="square" rtlCol="0" anchor="t">
            <a:spAutoFit/>
          </a:bodyPr>
          <a:lstStyle/>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Session3: Monitoring:</a:t>
            </a:r>
          </a:p>
          <a:p>
            <a:pPr algn="ct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400" b="1" dirty="0" err="1" smtClean="0">
                <a:solidFill>
                  <a:srgbClr val="FF9518"/>
                </a:solidFill>
                <a:latin typeface="Tajawal Medium" panose="00000600000000000000" pitchFamily="2" charset="-78"/>
                <a:cs typeface="Tajawal Medium" panose="00000600000000000000" pitchFamily="2" charset="-78"/>
                <a:sym typeface="+mn-ea"/>
              </a:rPr>
              <a:t>Methods</a:t>
            </a:r>
            <a:r>
              <a:rPr lang="fr-FR" altLang="en-US" sz="2400" b="1" smtClean="0">
                <a:solidFill>
                  <a:srgbClr val="FF9518"/>
                </a:solidFill>
                <a:latin typeface="Tajawal Medium" panose="00000600000000000000" pitchFamily="2" charset="-78"/>
                <a:cs typeface="Tajawal Medium" panose="00000600000000000000" pitchFamily="2" charset="-78"/>
                <a:sym typeface="+mn-ea"/>
              </a:rPr>
              <a:t> &amp; Results</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(Part2</a:t>
            </a:r>
            <a:r>
              <a:rPr lang="fr-FR" altLang="en-US" sz="2400" b="1" dirty="0" smtClean="0">
                <a:solidFill>
                  <a:srgbClr val="FF9518"/>
                </a:solidFill>
                <a:latin typeface="Tajawal Medium" panose="00000600000000000000" pitchFamily="2" charset="-78"/>
                <a:cs typeface="Tajawal Medium" panose="00000600000000000000" pitchFamily="2" charset="-78"/>
                <a:sym typeface="+mn-ea"/>
              </a:rPr>
              <a:t>)</a:t>
            </a: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46" name="Rectangle 44"/>
          <p:cNvSpPr>
            <a:spLocks noChangeArrowheads="1"/>
          </p:cNvSpPr>
          <p:nvPr/>
        </p:nvSpPr>
        <p:spPr bwMode="auto">
          <a:xfrm>
            <a:off x="415217" y="2229399"/>
            <a:ext cx="746604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endParaRPr lang="fr-FR"/>
          </a:p>
        </p:txBody>
      </p:sp>
      <p:sp>
        <p:nvSpPr>
          <p:cNvPr id="50" name="Rectangle 46"/>
          <p:cNvSpPr>
            <a:spLocks noChangeArrowheads="1"/>
          </p:cNvSpPr>
          <p:nvPr/>
        </p:nvSpPr>
        <p:spPr bwMode="auto">
          <a:xfrm>
            <a:off x="130614" y="1533444"/>
            <a:ext cx="8412499" cy="44807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99829" tIns="45720" rIns="91440" bIns="0" numCol="1" anchor="ctr" anchorCtr="0" compatLnSpc="1">
            <a:prstTxWarp prst="textNoShape">
              <a:avLst/>
            </a:prstTxWarp>
            <a:spAutoFit/>
          </a:bodyPr>
          <a:lstStyle/>
          <a:p>
            <a:pPr marL="1185545" marR="313690" indent="-285750">
              <a:lnSpc>
                <a:spcPct val="102000"/>
              </a:lnSpc>
              <a:spcBef>
                <a:spcPts val="990"/>
              </a:spcBef>
              <a:buFont typeface="Wingdings" panose="05000000000000000000" pitchFamily="2" charset="2"/>
              <a:buChar char="Ø"/>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The findings and data generated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through M&amp;E activities provide crucial input for project management and informs decision-making. Furthermore, reflecting on findings from M&amp;E allows for learning from day-to- day activities. In turn, the lessons learned from daily activities help to improve the quality of both ongoing and future activities, as well as for future </a:t>
            </a:r>
            <a:r>
              <a:rPr lang="en-US" sz="1600" b="1" dirty="0" smtClean="0">
                <a:latin typeface="Times New Roman" panose="02020603050405020304" pitchFamily="18" charset="0"/>
                <a:ea typeface="Trebuchet MS" panose="020B0603020202020204" pitchFamily="34" charset="0"/>
                <a:cs typeface="Times New Roman" panose="02020603050405020304" pitchFamily="18" charset="0"/>
              </a:rPr>
              <a:t>programs</a:t>
            </a:r>
            <a:endParaRPr lang="en-US" sz="1600" b="1" dirty="0">
              <a:latin typeface="Times New Roman" panose="02020603050405020304" pitchFamily="18" charset="0"/>
              <a:ea typeface="Trebuchet MS" panose="020B0603020202020204" pitchFamily="34" charset="0"/>
              <a:cs typeface="Times New Roman" panose="02020603050405020304" pitchFamily="18" charset="0"/>
            </a:endParaRPr>
          </a:p>
          <a:p>
            <a:pPr marL="1185545" marR="313690" indent="-285750">
              <a:lnSpc>
                <a:spcPct val="102000"/>
              </a:lnSpc>
              <a:spcBef>
                <a:spcPts val="990"/>
              </a:spcBef>
              <a:buFont typeface="Wingdings" panose="05000000000000000000" pitchFamily="2" charset="2"/>
              <a:buChar char="Ø"/>
            </a:pPr>
            <a:r>
              <a:rPr lang="en-US" sz="1600" b="1" dirty="0">
                <a:solidFill>
                  <a:srgbClr val="00B050"/>
                </a:solidFill>
                <a:latin typeface="Times New Roman" panose="02020603050405020304" pitchFamily="18" charset="0"/>
                <a:ea typeface="Trebuchet MS" panose="020B0603020202020204" pitchFamily="34" charset="0"/>
                <a:cs typeface="Times New Roman" panose="02020603050405020304" pitchFamily="18" charset="0"/>
              </a:rPr>
              <a:t>Reporting, reflecting and learning </a:t>
            </a:r>
            <a:r>
              <a:rPr lang="en-US" sz="1600" b="1" dirty="0">
                <a:latin typeface="Times New Roman" panose="02020603050405020304" pitchFamily="18" charset="0"/>
                <a:ea typeface="Trebuchet MS" panose="020B0603020202020204" pitchFamily="34" charset="0"/>
                <a:cs typeface="Times New Roman" panose="02020603050405020304" pitchFamily="18" charset="0"/>
              </a:rPr>
              <a:t>should occur throughout the intervention life cycle. While at the conceptualization stage, findings and lessons learned can be incorporated from previous evaluations; at the implementation stage, monitoring and/or a midterm evaluation can provide information to help decision-making to improve performance and impact and contribute to learning. </a:t>
            </a:r>
            <a:endParaRPr lang="en-US" sz="1600" b="1" dirty="0" smtClean="0">
              <a:latin typeface="Times New Roman" panose="02020603050405020304" pitchFamily="18" charset="0"/>
              <a:ea typeface="Trebuchet MS" panose="020B0603020202020204" pitchFamily="34" charset="0"/>
              <a:cs typeface="Times New Roman" panose="02020603050405020304" pitchFamily="18" charset="0"/>
            </a:endParaRPr>
          </a:p>
          <a:p>
            <a:pPr marL="1185545" marR="313690" indent="-285750" algn="ctr">
              <a:lnSpc>
                <a:spcPct val="102000"/>
              </a:lnSpc>
              <a:spcBef>
                <a:spcPts val="990"/>
              </a:spcBef>
              <a:buFont typeface="Wingdings" panose="05000000000000000000" pitchFamily="2" charset="2"/>
              <a:buChar char="Ø"/>
            </a:pPr>
            <a:r>
              <a:rPr lang="en-US" sz="16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Finally</a:t>
            </a:r>
            <a:r>
              <a:rPr lang="en-US" sz="16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 at the completion stage, </a:t>
            </a:r>
            <a:r>
              <a:rPr lang="en-US" sz="1600" b="1" dirty="0" smtClean="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project/program </a:t>
            </a:r>
            <a:r>
              <a:rPr lang="en-US" sz="1600" b="1" dirty="0">
                <a:solidFill>
                  <a:srgbClr val="C00000"/>
                </a:solidFill>
                <a:latin typeface="Times New Roman" panose="02020603050405020304" pitchFamily="18" charset="0"/>
                <a:ea typeface="Trebuchet MS" panose="020B0603020202020204" pitchFamily="34" charset="0"/>
                <a:cs typeface="Times New Roman" panose="02020603050405020304" pitchFamily="18" charset="0"/>
              </a:rPr>
              <a:t>staff can reflect on the intervention to prepare for donor reporting and an evaluation facilitates the collection of higher-level lessons learned</a:t>
            </a:r>
            <a:r>
              <a:rPr lang="en-US" sz="1600" dirty="0" smtClean="0">
                <a:latin typeface="Times New Roman" panose="02020603050405020304" pitchFamily="18" charset="0"/>
                <a:cs typeface="Times New Roman" panose="02020603050405020304" pitchFamily="18" charset="0"/>
              </a:rPr>
              <a:t>.</a:t>
            </a:r>
          </a:p>
          <a:p>
            <a:pPr marL="899795" marR="313690">
              <a:lnSpc>
                <a:spcPct val="102000"/>
              </a:lnSpc>
              <a:spcBef>
                <a:spcPts val="990"/>
              </a:spcBef>
            </a:pPr>
            <a:endParaRPr lang="en-US" sz="1600"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51" name="Rectangle 50"/>
          <p:cNvSpPr/>
          <p:nvPr/>
        </p:nvSpPr>
        <p:spPr>
          <a:xfrm>
            <a:off x="581463" y="2075510"/>
            <a:ext cx="7662586" cy="307777"/>
          </a:xfrm>
          <a:prstGeom prst="rect">
            <a:avLst/>
          </a:prstGeom>
        </p:spPr>
        <p:txBody>
          <a:bodyPr wrap="square">
            <a:spAutoFit/>
          </a:bodyPr>
          <a:lstStyle/>
          <a:p>
            <a:pPr>
              <a:spcAft>
                <a:spcPts val="0"/>
              </a:spcAft>
            </a:pPr>
            <a:r>
              <a:rPr lang="en-US" sz="1400" dirty="0">
                <a:latin typeface="Trebuchet MS" panose="020B0603020202020204" pitchFamily="34" charset="0"/>
                <a:ea typeface="Trebuchet MS" panose="020B0603020202020204" pitchFamily="34" charset="0"/>
                <a:cs typeface="Trebuchet MS" panose="020B0603020202020204" pitchFamily="34" charset="0"/>
              </a:rPr>
              <a:t> </a:t>
            </a:r>
            <a:endParaRPr lang="fr-FR" dirty="0">
              <a:latin typeface="Trebuchet MS" panose="020B0603020202020204" pitchFamily="34" charset="0"/>
              <a:ea typeface="Trebuchet MS" panose="020B0603020202020204" pitchFamily="34" charset="0"/>
              <a:cs typeface="Trebuchet MS" panose="020B0603020202020204" pitchFamily="34" charset="0"/>
            </a:endParaRPr>
          </a:p>
        </p:txBody>
      </p:sp>
    </p:spTree>
    <p:extLst>
      <p:ext uri="{BB962C8B-B14F-4D97-AF65-F5344CB8AC3E}">
        <p14:creationId xmlns:p14="http://schemas.microsoft.com/office/powerpoint/2010/main" val="132058105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46</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10124</TotalTime>
  <Words>5259</Words>
  <Application>Microsoft Office PowerPoint</Application>
  <PresentationFormat>Widescreen</PresentationFormat>
  <Paragraphs>886</Paragraphs>
  <Slides>46</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Arial</vt:lpstr>
      <vt:lpstr>Calibri</vt:lpstr>
      <vt:lpstr>Calibri Light</vt:lpstr>
      <vt:lpstr>Fira Sans Extra Condensed Medium</vt:lpstr>
      <vt:lpstr>inherit</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240</cp:revision>
  <dcterms:created xsi:type="dcterms:W3CDTF">2021-08-03T13:03:00Z</dcterms:created>
  <dcterms:modified xsi:type="dcterms:W3CDTF">2022-11-04T11:07:00Z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