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7" r:id="rId2"/>
    <p:sldId id="277" r:id="rId3"/>
    <p:sldId id="306" r:id="rId4"/>
    <p:sldId id="278" r:id="rId5"/>
    <p:sldId id="279" r:id="rId6"/>
    <p:sldId id="280" r:id="rId7"/>
    <p:sldId id="281" r:id="rId8"/>
    <p:sldId id="282" r:id="rId9"/>
    <p:sldId id="283" r:id="rId10"/>
    <p:sldId id="284" r:id="rId11"/>
    <p:sldId id="285" r:id="rId12"/>
    <p:sldId id="286" r:id="rId13"/>
    <p:sldId id="313" r:id="rId14"/>
    <p:sldId id="287" r:id="rId15"/>
    <p:sldId id="288" r:id="rId16"/>
    <p:sldId id="289" r:id="rId17"/>
    <p:sldId id="290" r:id="rId18"/>
    <p:sldId id="291" r:id="rId19"/>
    <p:sldId id="314" r:id="rId20"/>
    <p:sldId id="292" r:id="rId21"/>
    <p:sldId id="293" r:id="rId22"/>
    <p:sldId id="294" r:id="rId23"/>
    <p:sldId id="295" r:id="rId24"/>
    <p:sldId id="296" r:id="rId25"/>
    <p:sldId id="297" r:id="rId26"/>
    <p:sldId id="298" r:id="rId27"/>
    <p:sldId id="299" r:id="rId28"/>
    <p:sldId id="300" r:id="rId29"/>
    <p:sldId id="301" r:id="rId30"/>
    <p:sldId id="302" r:id="rId31"/>
    <p:sldId id="303" r:id="rId32"/>
    <p:sldId id="304" r:id="rId33"/>
    <p:sldId id="305" r:id="rId34"/>
    <p:sldId id="308" r:id="rId35"/>
    <p:sldId id="309" r:id="rId36"/>
    <p:sldId id="310" r:id="rId37"/>
    <p:sldId id="311" r:id="rId38"/>
    <p:sldId id="31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3"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7/23/2022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7/23/2022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7/23/2022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770537"/>
          </a:xfrm>
          <a:prstGeom prst="rect">
            <a:avLst/>
          </a:prstGeom>
          <a:noFill/>
        </p:spPr>
        <p:txBody>
          <a:bodyPr wrap="square">
            <a:spAutoFit/>
          </a:bodyPr>
          <a:lstStyle/>
          <a:p>
            <a:pPr algn="just" eaLnBrk="1" hangingPunct="1">
              <a:defRPr/>
            </a:pPr>
            <a:r>
              <a:rPr lang="en-US" sz="2400" dirty="0"/>
              <a:t>-To understand what change management is about.</a:t>
            </a:r>
          </a:p>
          <a:p>
            <a:pPr algn="just" eaLnBrk="1" hangingPunct="1">
              <a:defRPr/>
            </a:pPr>
            <a:r>
              <a:rPr lang="en-US" sz="2400" dirty="0"/>
              <a:t>- To understand that all organizations need to change in order to survive and last longer.</a:t>
            </a:r>
          </a:p>
          <a:p>
            <a:pPr algn="just" eaLnBrk="1" hangingPunct="1">
              <a:defRPr/>
            </a:pPr>
            <a:r>
              <a:rPr lang="en-US" sz="2400" dirty="0"/>
              <a:t>- To understand that change is difficult.</a:t>
            </a:r>
          </a:p>
          <a:p>
            <a:pPr marL="342900" indent="-342900" algn="just" eaLnBrk="1" hangingPunct="1">
              <a:buFontTx/>
              <a:buChar char="-"/>
              <a:defRPr/>
            </a:pPr>
            <a:r>
              <a:rPr lang="en-US" sz="2400" dirty="0"/>
              <a:t>To understand that all companies need to conduct a certain change(s) at a specific point of time(s) in their lives cycle.</a:t>
            </a:r>
          </a:p>
          <a:p>
            <a:pPr marL="342900" indent="-342900" algn="just" eaLnBrk="1" hangingPunct="1">
              <a:buFontTx/>
              <a:buChar char="-"/>
              <a:defRPr/>
            </a:pPr>
            <a:r>
              <a:rPr lang="en-US" sz="2400" dirty="0"/>
              <a:t>To clarify the importance of organizational diagnosis</a:t>
            </a:r>
          </a:p>
          <a:p>
            <a:pPr marL="342900" indent="-342900" algn="just" eaLnBrk="1" hangingPunct="1">
              <a:buFontTx/>
              <a:buChar char="-"/>
              <a:defRPr/>
            </a:pPr>
            <a:r>
              <a:rPr lang="en-US" sz="2400" dirty="0"/>
              <a:t>To understand the reasons that might make some diagnosis process fail</a:t>
            </a:r>
          </a:p>
          <a:p>
            <a:pPr eaLnBrk="1" hangingPunct="1">
              <a:defRPr/>
            </a:pPr>
            <a:endParaRPr lang="en-US" sz="4000" dirty="0"/>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349021"/>
            <a:ext cx="8882929"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main 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Planned Changed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indent="-342900" algn="just">
              <a:buFontTx/>
              <a:buChar char="-"/>
              <a:defRPr/>
            </a:pPr>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591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a:t>when the rate of change outside exceeds the rate of change inside, an end is </a:t>
            </a:r>
          </a:p>
          <a:p>
            <a:pPr algn="ctr">
              <a:buFontTx/>
              <a:buNone/>
              <a:defRPr/>
            </a:pPr>
            <a:r>
              <a:rPr lang="en-US" sz="4000"/>
              <a:t>in sight “ </a:t>
            </a:r>
          </a:p>
          <a:p>
            <a:pPr algn="ctr">
              <a:buFontTx/>
              <a:buNone/>
              <a:defRPr/>
            </a:pPr>
            <a:r>
              <a:rPr lang="en-US" sz="4000"/>
              <a:t>Jack Welsh</a:t>
            </a:r>
            <a:endParaRPr lang="en-US" sz="4000" dirty="0"/>
          </a:p>
        </p:txBody>
      </p:sp>
    </p:spTree>
    <p:extLst>
      <p:ext uri="{BB962C8B-B14F-4D97-AF65-F5344CB8AC3E}">
        <p14:creationId xmlns:p14="http://schemas.microsoft.com/office/powerpoint/2010/main" val="882670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1281569"/>
          </a:xfrm>
          <a:prstGeom prst="rect">
            <a:avLst/>
          </a:prstGeom>
          <a:noFill/>
        </p:spPr>
        <p:txBody>
          <a:bodyPr wrap="square">
            <a:spAutoFit/>
          </a:bodyPr>
          <a:lstStyle/>
          <a:p>
            <a:pPr algn="just" eaLnBrk="1" hangingPunct="1">
              <a:lnSpc>
                <a:spcPct val="80000"/>
              </a:lnSpc>
              <a:defRPr/>
            </a:pPr>
            <a:r>
              <a:rPr lang="en-US" sz="2400"/>
              <a:t>It is not about personal change.</a:t>
            </a:r>
          </a:p>
          <a:p>
            <a:pPr algn="just" eaLnBrk="1" hangingPunct="1">
              <a:lnSpc>
                <a:spcPct val="80000"/>
              </a:lnSpc>
              <a:defRPr/>
            </a:pPr>
            <a:r>
              <a:rPr lang="en-US" sz="2400"/>
              <a:t>It is not about creating new organizations.</a:t>
            </a:r>
          </a:p>
          <a:p>
            <a:pPr algn="just" eaLnBrk="1" hangingPunct="1">
              <a:lnSpc>
                <a:spcPct val="80000"/>
              </a:lnSpc>
              <a:defRPr/>
            </a:pPr>
            <a:r>
              <a:rPr lang="en-US" sz="2400"/>
              <a:t>We focus here on what is happening inside existing organizations and in their environment.</a:t>
            </a:r>
            <a:endParaRPr lang="en-US" sz="2400" dirty="0"/>
          </a:p>
        </p:txBody>
      </p:sp>
    </p:spTree>
    <p:extLst>
      <p:ext uri="{BB962C8B-B14F-4D97-AF65-F5344CB8AC3E}">
        <p14:creationId xmlns:p14="http://schemas.microsoft.com/office/powerpoint/2010/main" val="2584252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endParaRPr lang="en-US" sz="2400" dirty="0"/>
          </a:p>
        </p:txBody>
      </p:sp>
    </p:spTree>
    <p:extLst>
      <p:ext uri="{BB962C8B-B14F-4D97-AF65-F5344CB8AC3E}">
        <p14:creationId xmlns:p14="http://schemas.microsoft.com/office/powerpoint/2010/main" val="3621429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do Organizations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a:t>Both the internal (low productivity, conflicts, strikes, sabotage, and high absenteeism and turnover) and external environment (new comers with new products, old competition launching new products or reducing prices, new technology, ect.) of organizations change constantly.</a:t>
            </a:r>
          </a:p>
          <a:p>
            <a:r>
              <a:rPr lang="en-US" sz="2400"/>
              <a:t>All organizations turn from stage to another in their life cycle.</a:t>
            </a:r>
          </a:p>
          <a:p>
            <a:r>
              <a:rPr lang="en-US" sz="2400"/>
              <a:t>Thus in order to survive and last longer, organizations must adapt to new changes occurred either internally or externally.</a:t>
            </a:r>
          </a:p>
          <a:p>
            <a:endParaRPr lang="en-US" sz="2400" dirty="0"/>
          </a:p>
        </p:txBody>
      </p:sp>
    </p:spTree>
    <p:extLst>
      <p:ext uri="{BB962C8B-B14F-4D97-AF65-F5344CB8AC3E}">
        <p14:creationId xmlns:p14="http://schemas.microsoft.com/office/powerpoint/2010/main" val="3887500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in Daily News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1" y="1349021"/>
            <a:ext cx="6509968" cy="4524315"/>
          </a:xfrm>
          <a:prstGeom prst="rect">
            <a:avLst/>
          </a:prstGeom>
          <a:noFill/>
        </p:spPr>
        <p:txBody>
          <a:bodyPr wrap="square">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Tree>
    <p:extLst>
      <p:ext uri="{BB962C8B-B14F-4D97-AF65-F5344CB8AC3E}">
        <p14:creationId xmlns:p14="http://schemas.microsoft.com/office/powerpoint/2010/main" val="3613286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is Difficult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1" y="1190831"/>
            <a:ext cx="6509968" cy="4893647"/>
          </a:xfrm>
          <a:prstGeom prst="rect">
            <a:avLst/>
          </a:prstGeom>
          <a:noFill/>
        </p:spPr>
        <p:txBody>
          <a:bodyPr wrap="square">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Tree>
    <p:extLst>
      <p:ext uri="{BB962C8B-B14F-4D97-AF65-F5344CB8AC3E}">
        <p14:creationId xmlns:p14="http://schemas.microsoft.com/office/powerpoint/2010/main" val="1989202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Does this mean that only companies that face difficulty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Change is a continuous process that all companies must apply at different times of their lives in order to survive, reach higher ranks, gain more profits and better market positions, thus last longer.</a:t>
            </a:r>
          </a:p>
          <a:p>
            <a:r>
              <a:rPr lang="en-US" sz="2400"/>
              <a:t>Thus, companies should not seek change only at difficult times. </a:t>
            </a:r>
            <a:endParaRPr lang="en-US" sz="2400" dirty="0"/>
          </a:p>
        </p:txBody>
      </p:sp>
    </p:spTree>
    <p:extLst>
      <p:ext uri="{BB962C8B-B14F-4D97-AF65-F5344CB8AC3E}">
        <p14:creationId xmlns:p14="http://schemas.microsoft.com/office/powerpoint/2010/main" val="566652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Lewin’s Change Management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046988"/>
          </a:xfrm>
          <a:prstGeom prst="rect">
            <a:avLst/>
          </a:prstGeom>
          <a:noFill/>
        </p:spPr>
        <p:txBody>
          <a:bodyPr wrap="square">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pic>
        <p:nvPicPr>
          <p:cNvPr id="9" name="Picture 8">
            <a:extLst>
              <a:ext uri="{FF2B5EF4-FFF2-40B4-BE49-F238E27FC236}">
                <a16:creationId xmlns:a16="http://schemas.microsoft.com/office/drawing/2014/main" id="{2454DF57-6160-7437-B74F-A0C3B59874F2}"/>
              </a:ext>
            </a:extLst>
          </p:cNvPr>
          <p:cNvPicPr>
            <a:picLocks noChangeAspect="1"/>
          </p:cNvPicPr>
          <p:nvPr/>
        </p:nvPicPr>
        <p:blipFill>
          <a:blip r:embed="rId6"/>
          <a:stretch>
            <a:fillRect/>
          </a:stretch>
        </p:blipFill>
        <p:spPr>
          <a:xfrm>
            <a:off x="4490637" y="4073015"/>
            <a:ext cx="2859272" cy="944962"/>
          </a:xfrm>
          <a:prstGeom prst="rect">
            <a:avLst/>
          </a:prstGeom>
        </p:spPr>
      </p:pic>
    </p:spTree>
    <p:extLst>
      <p:ext uri="{BB962C8B-B14F-4D97-AF65-F5344CB8AC3E}">
        <p14:creationId xmlns:p14="http://schemas.microsoft.com/office/powerpoint/2010/main" val="2069939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190831"/>
            <a:ext cx="7758257" cy="4524315"/>
          </a:xfrm>
          <a:prstGeom prst="rect">
            <a:avLst/>
          </a:prstGeom>
          <a:noFill/>
        </p:spPr>
        <p:txBody>
          <a:bodyPr wrap="square">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Tree>
    <p:extLst>
      <p:ext uri="{BB962C8B-B14F-4D97-AF65-F5344CB8AC3E}">
        <p14:creationId xmlns:p14="http://schemas.microsoft.com/office/powerpoint/2010/main" val="1230728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874166" y="1548645"/>
            <a:ext cx="7293132" cy="3046988"/>
          </a:xfrm>
          <a:prstGeom prst="rect">
            <a:avLst/>
          </a:prstGeom>
          <a:noFill/>
        </p:spPr>
        <p:txBody>
          <a:bodyPr wrap="square">
            <a:spAutoFit/>
          </a:bodyPr>
          <a:lstStyle/>
          <a:p>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Tree>
    <p:extLst>
      <p:ext uri="{BB962C8B-B14F-4D97-AF65-F5344CB8AC3E}">
        <p14:creationId xmlns:p14="http://schemas.microsoft.com/office/powerpoint/2010/main" val="464725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874166" y="1548645"/>
            <a:ext cx="7293132" cy="2677656"/>
          </a:xfrm>
          <a:prstGeom prst="rect">
            <a:avLst/>
          </a:prstGeom>
          <a:noFill/>
        </p:spPr>
        <p:txBody>
          <a:bodyPr wrap="square">
            <a:spAutoFit/>
          </a:bodyPr>
          <a:lstStyle/>
          <a:p>
            <a:r>
              <a:rPr lang="en-US" sz="24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18928754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p:txBody>
      </p:sp>
    </p:spTree>
    <p:extLst>
      <p:ext uri="{BB962C8B-B14F-4D97-AF65-F5344CB8AC3E}">
        <p14:creationId xmlns:p14="http://schemas.microsoft.com/office/powerpoint/2010/main" val="18345270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Importance of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id="{7B34CA3F-CAF4-2B93-4EDF-96401A6F0D99}"/>
              </a:ext>
            </a:extLst>
          </p:cNvPr>
          <p:cNvSpPr txBox="1"/>
          <p:nvPr/>
        </p:nvSpPr>
        <p:spPr>
          <a:xfrm>
            <a:off x="3000375" y="1610200"/>
            <a:ext cx="6029325" cy="2677656"/>
          </a:xfrm>
          <a:prstGeom prst="rect">
            <a:avLst/>
          </a:prstGeom>
          <a:noFill/>
        </p:spPr>
        <p:txBody>
          <a:bodyPr wrap="square">
            <a:spAutoFit/>
          </a:bodyPr>
          <a:lstStyle/>
          <a:p>
            <a:r>
              <a:rPr lang="en-US" sz="2400" dirty="0"/>
              <a:t>Organizational diagnosis is a step that should be taken prior to any change plans</a:t>
            </a:r>
          </a:p>
          <a:p>
            <a:r>
              <a:rPr lang="en-US" sz="2400" dirty="0"/>
              <a:t>It enables us to uncover the real problem instead of its symptoms only</a:t>
            </a:r>
          </a:p>
          <a:p>
            <a:r>
              <a:rPr lang="en-US" sz="2400" dirty="0"/>
              <a:t>Accordingly, an accurate organizational diagnosis enables us to choose the right solution (s) as well as right direction</a:t>
            </a:r>
          </a:p>
        </p:txBody>
      </p:sp>
    </p:spTree>
    <p:extLst>
      <p:ext uri="{BB962C8B-B14F-4D97-AF65-F5344CB8AC3E}">
        <p14:creationId xmlns:p14="http://schemas.microsoft.com/office/powerpoint/2010/main" val="1703477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Why Organizational Change Programs Fail?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550900" cy="4524315"/>
          </a:xfrm>
          <a:prstGeom prst="rect">
            <a:avLst/>
          </a:prstGeom>
          <a:noFill/>
        </p:spPr>
        <p:txBody>
          <a:bodyPr wrap="square">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Tree>
    <p:extLst>
      <p:ext uri="{BB962C8B-B14F-4D97-AF65-F5344CB8AC3E}">
        <p14:creationId xmlns:p14="http://schemas.microsoft.com/office/powerpoint/2010/main" val="2817385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747098" y="1548645"/>
            <a:ext cx="7539777" cy="3416320"/>
          </a:xfrm>
          <a:prstGeom prst="rect">
            <a:avLst/>
          </a:prstGeom>
          <a:noFill/>
        </p:spPr>
        <p:txBody>
          <a:bodyPr wrap="square">
            <a:spAutoFit/>
          </a:bodyPr>
          <a:lstStyle/>
          <a:p>
            <a:r>
              <a:rPr lang="en-US" sz="2400" dirty="0"/>
              <a:t>On-going process:</a:t>
            </a:r>
          </a:p>
          <a:p>
            <a:r>
              <a:rPr lang="en-US" sz="2400" dirty="0"/>
              <a:t>    Organizational diagnosis is based on the Strategic management concepts and is a on-going process which is in existence through out the life of organization.</a:t>
            </a:r>
          </a:p>
          <a:p>
            <a:r>
              <a:rPr lang="en-US" sz="2400" dirty="0"/>
              <a:t> Shaping broad plans:</a:t>
            </a:r>
          </a:p>
          <a:p>
            <a:r>
              <a:rPr lang="en-US" sz="2400" dirty="0"/>
              <a:t>     First, it is an on-going process in which broad plans are firstly    formulated than implementing and finally controlled.</a:t>
            </a:r>
          </a:p>
          <a:p>
            <a:endParaRPr lang="en-US" sz="2400" dirty="0"/>
          </a:p>
        </p:txBody>
      </p:sp>
    </p:spTree>
    <p:extLst>
      <p:ext uri="{BB962C8B-B14F-4D97-AF65-F5344CB8AC3E}">
        <p14:creationId xmlns:p14="http://schemas.microsoft.com/office/powerpoint/2010/main" val="3035228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747098" y="1548645"/>
            <a:ext cx="7420200" cy="3416320"/>
          </a:xfrm>
          <a:prstGeom prst="rect">
            <a:avLst/>
          </a:prstGeom>
          <a:noFill/>
        </p:spPr>
        <p:txBody>
          <a:bodyPr wrap="square">
            <a:spAutoFit/>
          </a:bodyPr>
          <a:lstStyle/>
          <a:p>
            <a:r>
              <a:rPr lang="en-US" sz="2400" dirty="0"/>
              <a:t>Strategic goals:</a:t>
            </a:r>
          </a:p>
          <a:p>
            <a:r>
              <a:rPr lang="en-US" sz="2400" dirty="0"/>
              <a:t>    Strategic goals are those which are set by top management. The broad plans are made in achieving the goals.</a:t>
            </a:r>
          </a:p>
          <a:p>
            <a:r>
              <a:rPr lang="en-US" sz="2400" dirty="0"/>
              <a:t> Internal and external environment:</a:t>
            </a:r>
          </a:p>
          <a:p>
            <a:r>
              <a:rPr lang="en-US" sz="2400" dirty="0"/>
              <a:t>    Internal and external environment generally set the goals. Simply external environment forced internal environment to set the goals and guide them that how to achieve the goals? </a:t>
            </a:r>
          </a:p>
        </p:txBody>
      </p:sp>
    </p:spTree>
    <p:extLst>
      <p:ext uri="{BB962C8B-B14F-4D97-AF65-F5344CB8AC3E}">
        <p14:creationId xmlns:p14="http://schemas.microsoft.com/office/powerpoint/2010/main" val="3477521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222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endParaRPr lang="en-US" sz="2400" dirty="0"/>
          </a:p>
        </p:txBody>
      </p:sp>
    </p:spTree>
    <p:extLst>
      <p:ext uri="{BB962C8B-B14F-4D97-AF65-F5344CB8AC3E}">
        <p14:creationId xmlns:p14="http://schemas.microsoft.com/office/powerpoint/2010/main" val="26657834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endParaRPr lang="en-US" sz="2400" dirty="0"/>
          </a:p>
        </p:txBody>
      </p:sp>
    </p:spTree>
    <p:extLst>
      <p:ext uri="{BB962C8B-B14F-4D97-AF65-F5344CB8AC3E}">
        <p14:creationId xmlns:p14="http://schemas.microsoft.com/office/powerpoint/2010/main" val="2634237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8701233" cy="4154984"/>
          </a:xfrm>
          <a:prstGeom prst="rect">
            <a:avLst/>
          </a:prstGeom>
          <a:noFill/>
        </p:spPr>
        <p:txBody>
          <a:bodyPr wrap="square">
            <a:spAutoFit/>
          </a:bodyPr>
          <a:lstStyle/>
          <a:p>
            <a:r>
              <a:rPr lang="en-US" sz="2400" dirty="0"/>
              <a:t>According to The Harvard Business Essentials Series (2003), generally, change programs fall into one of the following categories:</a:t>
            </a:r>
          </a:p>
          <a:p>
            <a:endParaRPr lang="en-US" sz="2400" dirty="0"/>
          </a:p>
          <a:p>
            <a:r>
              <a:rPr lang="en-US" sz="2400" b="1" dirty="0"/>
              <a:t>Structural change: </a:t>
            </a:r>
            <a:r>
              <a:rPr lang="en-US" sz="24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p:txBody>
      </p:sp>
    </p:spTree>
    <p:extLst>
      <p:ext uri="{BB962C8B-B14F-4D97-AF65-F5344CB8AC3E}">
        <p14:creationId xmlns:p14="http://schemas.microsoft.com/office/powerpoint/2010/main" val="2901373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Tree>
    <p:extLst>
      <p:ext uri="{BB962C8B-B14F-4D97-AF65-F5344CB8AC3E}">
        <p14:creationId xmlns:p14="http://schemas.microsoft.com/office/powerpoint/2010/main" val="33537930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58547"/>
            <a:ext cx="6567707" cy="4154984"/>
          </a:xfrm>
          <a:prstGeom prst="rect">
            <a:avLst/>
          </a:prstGeom>
          <a:noFill/>
        </p:spPr>
        <p:txBody>
          <a:bodyPr wrap="square">
            <a:spAutoFit/>
          </a:bodyPr>
          <a:lstStyle/>
          <a:p>
            <a:r>
              <a:rPr lang="en-US" sz="2400" b="1" dirty="0"/>
              <a:t>Process change: </a:t>
            </a:r>
            <a:r>
              <a:rPr lang="en-US" sz="24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3712695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767735" cy="1938992"/>
          </a:xfrm>
          <a:prstGeom prst="rect">
            <a:avLst/>
          </a:prstGeom>
          <a:noFill/>
        </p:spPr>
        <p:txBody>
          <a:bodyPr wrap="square">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p:txBody>
      </p:sp>
    </p:spTree>
    <p:extLst>
      <p:ext uri="{BB962C8B-B14F-4D97-AF65-F5344CB8AC3E}">
        <p14:creationId xmlns:p14="http://schemas.microsoft.com/office/powerpoint/2010/main" val="386499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943995" cy="4524315"/>
          </a:xfrm>
          <a:prstGeom prst="rect">
            <a:avLst/>
          </a:prstGeom>
          <a:noFill/>
        </p:spPr>
        <p:txBody>
          <a:bodyPr wrap="square">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Tree>
    <p:extLst>
      <p:ext uri="{BB962C8B-B14F-4D97-AF65-F5344CB8AC3E}">
        <p14:creationId xmlns:p14="http://schemas.microsoft.com/office/powerpoint/2010/main" val="993149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972570" cy="4524315"/>
          </a:xfrm>
          <a:prstGeom prst="rect">
            <a:avLst/>
          </a:prstGeom>
          <a:noFill/>
        </p:spPr>
        <p:txBody>
          <a:bodyPr wrap="square">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endParaRPr lang="en-US" sz="2400" dirty="0"/>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p:txBody>
      </p:sp>
    </p:spTree>
    <p:extLst>
      <p:ext uri="{BB962C8B-B14F-4D97-AF65-F5344CB8AC3E}">
        <p14:creationId xmlns:p14="http://schemas.microsoft.com/office/powerpoint/2010/main" val="21095365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Products, Marketing and Customer Relationships change :</a:t>
            </a:r>
            <a:r>
              <a:rPr lang="en-US" sz="2400" dirty="0"/>
              <a:t>Changes to products, marketing and sales are a critical focus for many organizations. For example, new product development is often key to strategy execution.</a:t>
            </a:r>
          </a:p>
          <a:p>
            <a:endParaRPr lang="en-US" sz="2400" dirty="0"/>
          </a:p>
          <a:p>
            <a:r>
              <a:rPr lang="en-US" sz="2400" b="1" dirty="0"/>
              <a:t>Integration change: </a:t>
            </a:r>
            <a:r>
              <a:rPr lang="en-US" sz="2400" dirty="0"/>
              <a:t>Most changes require integration. Integration is aligning things so that they support, compliment and add value to each other. It's often the most complex type of change.</a:t>
            </a:r>
          </a:p>
        </p:txBody>
      </p:sp>
    </p:spTree>
    <p:extLst>
      <p:ext uri="{BB962C8B-B14F-4D97-AF65-F5344CB8AC3E}">
        <p14:creationId xmlns:p14="http://schemas.microsoft.com/office/powerpoint/2010/main" val="7407819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7330"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400"/>
              <a:t>Motivating change by creating a readiness for the change among employees and attempting to overcome resistance to change.</a:t>
            </a:r>
          </a:p>
          <a:p>
            <a:r>
              <a:rPr lang="en-US" sz="2400"/>
              <a:t>Creating a shared vision of the desired future state of the organization.</a:t>
            </a:r>
            <a:endParaRPr lang="en-US" sz="2400" dirty="0"/>
          </a:p>
        </p:txBody>
      </p:sp>
    </p:spTree>
    <p:extLst>
      <p:ext uri="{BB962C8B-B14F-4D97-AF65-F5344CB8AC3E}">
        <p14:creationId xmlns:p14="http://schemas.microsoft.com/office/powerpoint/2010/main" val="41339847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dirty="0"/>
              <a:t>Developing political support for the needed change.</a:t>
            </a:r>
          </a:p>
          <a:p>
            <a:r>
              <a:rPr lang="en-US" sz="2400" dirty="0"/>
              <a:t>Managing the transition from the current state to the desired future state.</a:t>
            </a:r>
          </a:p>
          <a:p>
            <a:r>
              <a:rPr lang="en-US" sz="2400" dirty="0"/>
              <a:t>Sustaining momentum for change so that it will be carried for completion.</a:t>
            </a:r>
          </a:p>
        </p:txBody>
      </p:sp>
    </p:spTree>
    <p:extLst>
      <p:ext uri="{BB962C8B-B14F-4D97-AF65-F5344CB8AC3E}">
        <p14:creationId xmlns:p14="http://schemas.microsoft.com/office/powerpoint/2010/main" val="6929529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Kotter (1995), there are 8 steps for a successful organizational transformation as follows:</a:t>
            </a:r>
          </a:p>
          <a:p>
            <a:r>
              <a:rPr lang="en-US" sz="2400" b="1" dirty="0"/>
              <a:t>1- Establishing a sense of urgency:</a:t>
            </a:r>
          </a:p>
          <a:p>
            <a:r>
              <a:rPr lang="en-US" sz="2400" dirty="0"/>
              <a:t>Express the need for change among both managers and employees</a:t>
            </a:r>
          </a:p>
          <a:p>
            <a:r>
              <a:rPr lang="en-US" sz="2400" dirty="0"/>
              <a:t>Show the risks that might occur in case of not applying change</a:t>
            </a:r>
          </a:p>
          <a:p>
            <a:r>
              <a:rPr lang="en-US" sz="2400" dirty="0"/>
              <a:t>Start a good discussion about how to make change and what needs to be changed to get people participating and thinking</a:t>
            </a:r>
          </a:p>
          <a:p>
            <a:r>
              <a:rPr lang="en-US" sz="2400" dirty="0"/>
              <a:t>Refer to a change consultant </a:t>
            </a:r>
          </a:p>
        </p:txBody>
      </p:sp>
    </p:spTree>
    <p:extLst>
      <p:ext uri="{BB962C8B-B14F-4D97-AF65-F5344CB8AC3E}">
        <p14:creationId xmlns:p14="http://schemas.microsoft.com/office/powerpoint/2010/main" val="34915961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id="{3796D808-C312-E612-F709-16643590AA26}"/>
              </a:ext>
            </a:extLst>
          </p:cNvPr>
          <p:cNvSpPr txBox="1"/>
          <p:nvPr/>
        </p:nvSpPr>
        <p:spPr>
          <a:xfrm>
            <a:off x="3000375" y="1445419"/>
            <a:ext cx="6043613" cy="4154984"/>
          </a:xfrm>
          <a:prstGeom prst="rect">
            <a:avLst/>
          </a:prstGeom>
          <a:noFill/>
        </p:spPr>
        <p:txBody>
          <a:bodyPr wrap="square">
            <a:spAutoFit/>
          </a:bodyPr>
          <a:lstStyle/>
          <a:p>
            <a:r>
              <a:rPr lang="en-US" sz="2400" b="1" dirty="0"/>
              <a:t>2- Forming a powerful guiding coalition</a:t>
            </a:r>
          </a:p>
          <a:p>
            <a:r>
              <a:rPr lang="en-US" sz="2400" dirty="0"/>
              <a:t>Form a group of 3 to 5 employees in small and midsize companies and 50 or more in large companies to be the leaders of the coalition</a:t>
            </a:r>
          </a:p>
          <a:p>
            <a:r>
              <a:rPr lang="en-US" sz="2400" dirty="0"/>
              <a:t>Make sure that all members trust each other and can work in a harmonized manner</a:t>
            </a:r>
          </a:p>
          <a:p>
            <a:r>
              <a:rPr lang="en-US" sz="2400" dirty="0"/>
              <a:t>Make sure that the chosen members are well respected and trusted among all other employees of the organization</a:t>
            </a:r>
          </a:p>
          <a:p>
            <a:r>
              <a:rPr lang="en-US" sz="2400" dirty="0"/>
              <a:t>Make sure to include people from different departments in this coalition  </a:t>
            </a:r>
          </a:p>
        </p:txBody>
      </p:sp>
    </p:spTree>
    <p:extLst>
      <p:ext uri="{BB962C8B-B14F-4D97-AF65-F5344CB8AC3E}">
        <p14:creationId xmlns:p14="http://schemas.microsoft.com/office/powerpoint/2010/main" val="41715782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p:txBody>
      </p:sp>
    </p:spTree>
    <p:extLst>
      <p:ext uri="{BB962C8B-B14F-4D97-AF65-F5344CB8AC3E}">
        <p14:creationId xmlns:p14="http://schemas.microsoft.com/office/powerpoint/2010/main" val="32449495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p:txBody>
      </p:sp>
    </p:spTree>
    <p:extLst>
      <p:ext uri="{BB962C8B-B14F-4D97-AF65-F5344CB8AC3E}">
        <p14:creationId xmlns:p14="http://schemas.microsoft.com/office/powerpoint/2010/main" val="19433210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5- Empowering others to act on the vision</a:t>
            </a:r>
          </a:p>
          <a:p>
            <a:r>
              <a:rPr lang="en-US" sz="2400" dirty="0"/>
              <a:t>Give the change committee all the power they need</a:t>
            </a:r>
          </a:p>
          <a:p>
            <a:r>
              <a:rPr lang="en-US" sz="2400" dirty="0"/>
              <a:t>Support and empower all other employees to act on the vision</a:t>
            </a:r>
          </a:p>
          <a:p>
            <a:r>
              <a:rPr lang="en-US" sz="2400" dirty="0"/>
              <a:t>Recognize and reward people who make change happen</a:t>
            </a:r>
          </a:p>
          <a:p>
            <a:r>
              <a:rPr lang="en-US" sz="2400" dirty="0"/>
              <a:t>Identify people who are resisting the change and help them to be part of the change process</a:t>
            </a:r>
          </a:p>
          <a:p>
            <a:r>
              <a:rPr lang="en-US" sz="2400" dirty="0"/>
              <a:t>Take actions to quickly remove barriers</a:t>
            </a:r>
          </a:p>
        </p:txBody>
      </p:sp>
    </p:spTree>
    <p:extLst>
      <p:ext uri="{BB962C8B-B14F-4D97-AF65-F5344CB8AC3E}">
        <p14:creationId xmlns:p14="http://schemas.microsoft.com/office/powerpoint/2010/main" val="33464804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6- Planning for and creating short-term wins</a:t>
            </a:r>
          </a:p>
          <a:p>
            <a:r>
              <a:rPr lang="en-US" sz="2400" dirty="0"/>
              <a:t>Do not wait for years to celebrate the success of the change program</a:t>
            </a:r>
          </a:p>
          <a:p>
            <a:r>
              <a:rPr lang="en-US" sz="2400" dirty="0"/>
              <a:t>Start the change process with programs and targets that gain approval from most of your employees and that you see that they are easier to implement.</a:t>
            </a:r>
          </a:p>
          <a:p>
            <a:r>
              <a:rPr lang="en-US" sz="2400" dirty="0"/>
              <a:t>Recognize, award and celebrate the short term wins to make people feel that change is possible</a:t>
            </a:r>
          </a:p>
          <a:p>
            <a:endParaRPr lang="en-US" sz="2400" dirty="0"/>
          </a:p>
        </p:txBody>
      </p:sp>
    </p:spTree>
    <p:extLst>
      <p:ext uri="{BB962C8B-B14F-4D97-AF65-F5344CB8AC3E}">
        <p14:creationId xmlns:p14="http://schemas.microsoft.com/office/powerpoint/2010/main" val="36536089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7- Consolidating improvements and producing still more change</a:t>
            </a:r>
          </a:p>
          <a:p>
            <a:r>
              <a:rPr lang="en-US" sz="2400" dirty="0"/>
              <a:t>Do not ever declare victory until change has strongly become an embedded culture of your organization </a:t>
            </a:r>
          </a:p>
          <a:p>
            <a:r>
              <a:rPr lang="en-US" sz="2400" dirty="0"/>
              <a:t>After every change achievement, analyze what went right and what went wrong for continuous improvement</a:t>
            </a:r>
          </a:p>
          <a:p>
            <a:r>
              <a:rPr lang="en-US" sz="2400" dirty="0"/>
              <a:t>Set new goals to continue building on your achievements</a:t>
            </a:r>
          </a:p>
          <a:p>
            <a:r>
              <a:rPr lang="en-US" sz="2400" dirty="0"/>
              <a:t>Generate new ideas by adding new change agents to the change coalition </a:t>
            </a:r>
          </a:p>
        </p:txBody>
      </p:sp>
    </p:spTree>
    <p:extLst>
      <p:ext uri="{BB962C8B-B14F-4D97-AF65-F5344CB8AC3E}">
        <p14:creationId xmlns:p14="http://schemas.microsoft.com/office/powerpoint/2010/main" val="26536463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9115570" cy="4524315"/>
          </a:xfrm>
          <a:prstGeom prst="rect">
            <a:avLst/>
          </a:prstGeom>
          <a:noFill/>
        </p:spPr>
        <p:txBody>
          <a:bodyPr wrap="square">
            <a:spAutoFit/>
          </a:bodyPr>
          <a:lstStyle/>
          <a:p>
            <a:r>
              <a:rPr lang="en-US" sz="2400" b="1" dirty="0"/>
              <a:t>8- Institutionalizing new approaches</a:t>
            </a:r>
          </a:p>
          <a:p>
            <a:r>
              <a:rPr lang="en-US" sz="2400" dirty="0"/>
              <a:t>Show people how the new approaches, attitudes and behaviors have helped improve performance  </a:t>
            </a:r>
          </a:p>
          <a:p>
            <a:r>
              <a:rPr lang="en-US" sz="2400" dirty="0"/>
              <a:t>Talk to your people about the change progress every chance you have</a:t>
            </a:r>
          </a:p>
          <a:p>
            <a:r>
              <a:rPr lang="en-US" sz="2400" dirty="0"/>
              <a:t>Tell your people about the success stories that had taken place in other organizations</a:t>
            </a:r>
          </a:p>
          <a:p>
            <a:r>
              <a:rPr lang="en-US" sz="2400" dirty="0"/>
              <a:t>When hiring new people, make sure that they are open to change</a:t>
            </a:r>
          </a:p>
          <a:p>
            <a:r>
              <a:rPr lang="en-US" sz="2400" dirty="0"/>
              <a:t>Organize training that concentrate on the change values and principles</a:t>
            </a:r>
          </a:p>
          <a:p>
            <a:r>
              <a:rPr lang="en-US" sz="2400" dirty="0" err="1"/>
              <a:t>Publically</a:t>
            </a:r>
            <a:r>
              <a:rPr lang="en-US" sz="2400" dirty="0"/>
              <a:t> recognize key members of your change coalition and make sure that all know their contribution in the change process</a:t>
            </a:r>
          </a:p>
          <a:p>
            <a:r>
              <a:rPr lang="en-US" sz="2400" dirty="0"/>
              <a:t> Create succession plans to replace key change leaders as they move to other places</a:t>
            </a:r>
          </a:p>
        </p:txBody>
      </p:sp>
    </p:spTree>
    <p:extLst>
      <p:ext uri="{BB962C8B-B14F-4D97-AF65-F5344CB8AC3E}">
        <p14:creationId xmlns:p14="http://schemas.microsoft.com/office/powerpoint/2010/main" val="2509802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6085</TotalTime>
  <Words>2960</Words>
  <Application>Microsoft Office PowerPoint</Application>
  <PresentationFormat>Widescreen</PresentationFormat>
  <Paragraphs>320</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250</cp:revision>
  <dcterms:created xsi:type="dcterms:W3CDTF">2022-05-27T10:44:51Z</dcterms:created>
  <dcterms:modified xsi:type="dcterms:W3CDTF">2022-07-23T09:14:09Z</dcterms:modified>
</cp:coreProperties>
</file>