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326" r:id="rId2"/>
    <p:sldId id="324" r:id="rId3"/>
    <p:sldId id="327" r:id="rId4"/>
    <p:sldId id="328" r:id="rId5"/>
    <p:sldId id="329" r:id="rId6"/>
    <p:sldId id="330" r:id="rId7"/>
    <p:sldId id="333" r:id="rId8"/>
    <p:sldId id="331" r:id="rId9"/>
    <p:sldId id="334" r:id="rId10"/>
    <p:sldId id="335" r:id="rId11"/>
    <p:sldId id="336" r:id="rId12"/>
    <p:sldId id="337" r:id="rId13"/>
    <p:sldId id="338" r:id="rId14"/>
    <p:sldId id="339" r:id="rId15"/>
    <p:sldId id="341" r:id="rId16"/>
    <p:sldId id="342" r:id="rId17"/>
    <p:sldId id="323" r:id="rId18"/>
    <p:sldId id="343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84658"/>
    <a:srgbClr val="669B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05462-EE3E-43A4-BE38-C093E293B290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0719F-2C8D-455B-B6A3-AA2646540A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6929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4442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2505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F7138-254B-03A2-AC84-0D34233F3C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55188D-2AA0-D079-78FA-6848836B9E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E1DF37-B6E3-2663-C86C-D80EE00876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AF4065-6F93-97F5-DF0B-EBB103797A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298699-AD28-2842-540B-CF143AB058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580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165CCB-28FB-EC80-5DAF-297C3C430F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A1C23A-29A1-28D4-766D-4E5B8901BA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0A7FF-38AB-ED1C-3281-C422729ACB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B63074-9929-AFE8-404D-4E879ECE0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81E6B4-E97D-0043-CE12-C2BABC133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D92DFE-7A5D-6DE2-3186-8A2E98956C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9539AD-EA57-FDBF-C916-FF3FB4BB5E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DAEDA-850F-588D-93BF-C5C28C3B7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AD32A-E6CD-E882-EC6B-6DD2087D1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08AFBC-4E54-15EC-6B6E-DD942AE41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56566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BC706-7A20-6F50-E052-72A72D5A6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89287D-EAAB-35CE-E116-F0EC42E1C0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19B11F-173E-2134-C537-85DB116B7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FC2029A-0961-9369-0827-61206653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3E848C-7418-472B-B905-3B7F64C08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739C1F-3386-D126-EE70-EB24D4254E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108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20DC-31D2-488E-FD77-91E490BC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A5C1FE-917C-C78F-D4B8-F921EC426F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8A4991-9EFF-C0C6-C9C2-123B21B2CF1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5E783-E000-971F-2F50-54FE4548472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00A0FA-21AC-2E2F-5B52-80ACD8C3F9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6AE67B-BB3D-A781-BF77-D44333E80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41C8AB9-3E01-4A4C-94EC-EA41E93AD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7D13C62-D84C-3AF4-2D51-D4DD04B7B1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529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658C63-3B56-16B3-B06F-1A2A635DB8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467AF3-735F-4812-E964-C9ED436277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48FB88-B77F-15D4-2A13-D61F740B0C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CF97B5-D41B-BBF2-47D1-76C639894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14681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84AA5A7-2026-3286-5987-87029BB56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E831B36-9A8B-1B0E-0934-433D80179F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1E8DA9D-5B2C-F090-BA06-EFBA3F123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9541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6D7E44-7E1C-8288-3002-0D60327E4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9A88A8-1CF6-5E2F-6D43-1C938C913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386C-687E-B6B3-30EE-76274F2F9B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98F930-7EFF-71BE-EEF8-3C1195EB39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8DEF70-DC42-B539-3FBE-5C0B5653EA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81C20-CB22-047F-E3D6-3FE22888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514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01322-F317-7CF1-4D8B-7345F6D42B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68B439-185F-5131-CA5C-C18568C7984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8AB33-189C-BF1E-1C8D-3F38DD0F7CE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17E170-2D38-B8F3-7135-754C7A3A4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377722-3C43-7F59-E8C3-96E829FD3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363303-92E3-D018-DA40-D885AD34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8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AECEE-381E-DDA3-5207-DB84C8A23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214E84-FA20-6475-E1C5-51DDEBAF50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89B02-DF96-DD1C-422D-6118EBDACF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797C8B-C91E-1F22-39B8-AF0593304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BEB17-C82F-07D8-B66D-19D4B01BB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524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E8AC318-5AED-80AC-B163-A1361C86D2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43780B-AB1E-94A9-4D17-D64AC0AC91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85CFAA-59E4-A075-092E-4AED3DD01D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7A9B4-30AB-4ED2-5AF3-B1607E11B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235522-F550-2B73-6DEF-04AD23DA5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9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47611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C31468C-B3FE-244F-D0B1-A2E6763AF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A040E6-62F0-5E81-0E0E-A3C209A10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EAF44D-85B1-9E18-F661-5AA6669DB27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C1DE1-F788-4A47-A078-3F22CCFC4808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F22B4B-93A8-F58A-C306-7292BBBF45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1005A2-D15A-F3ED-633F-95FE9D06D3D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31DE14-DCC4-4833-85DE-8A49746C1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54051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mazon.com/s/ref=dp_byline_sr_book_2?ie=UTF8&amp;field-author=David+Clinton&amp;text=David+Clinton&amp;sort=relevancerank&amp;search-alias=books" TargetMode="External"/><Relationship Id="rId3" Type="http://schemas.openxmlformats.org/officeDocument/2006/relationships/image" Target="../media/image6.png"/><Relationship Id="rId7" Type="http://schemas.openxmlformats.org/officeDocument/2006/relationships/hyperlink" Target="https://www.amazon.com/s/ref=dp_byline_sr_book_1?ie=UTF8&amp;field-author=Ben+Piper&amp;text=Ben+Piper&amp;sort=relevancerank&amp;search-alias=books" TargetMode="External"/><Relationship Id="rId12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cs.aws.amazon.com/" TargetMode="External"/><Relationship Id="rId11" Type="http://schemas.openxmlformats.org/officeDocument/2006/relationships/image" Target="../media/image12.png"/><Relationship Id="rId5" Type="http://schemas.openxmlformats.org/officeDocument/2006/relationships/image" Target="../media/image4.png"/><Relationship Id="rId10" Type="http://schemas.openxmlformats.org/officeDocument/2006/relationships/image" Target="../media/image11.png"/><Relationship Id="rId4" Type="http://schemas.openxmlformats.org/officeDocument/2006/relationships/image" Target="../media/image7.svg"/><Relationship Id="rId9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125056" y="-121107"/>
            <a:ext cx="6117514" cy="3744684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2701395" y="3132902"/>
            <a:ext cx="8795188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-2" y="4689762"/>
            <a:ext cx="540650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- Course  Overview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2701395" y="3629551"/>
            <a:ext cx="5867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441A87E-63B3-89C4-C91E-4999ECEFC6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2629" y="-551785"/>
            <a:ext cx="2704571" cy="270457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5E2D01B-0E78-027F-160A-F532D98C46A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056" y="4910013"/>
            <a:ext cx="3798791" cy="27087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997DA2A-1886-F527-AEBC-CAB72313494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150" y="6194454"/>
            <a:ext cx="2351050" cy="3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5644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CC8B179D-DE89-487D-B5BD-3C469F589AE7}"/>
              </a:ext>
            </a:extLst>
          </p:cNvPr>
          <p:cNvSpPr/>
          <p:nvPr/>
        </p:nvSpPr>
        <p:spPr>
          <a:xfrm>
            <a:off x="-1" y="952845"/>
            <a:ext cx="3367049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B063C4-B4BF-0C84-DE71-7A099A67B1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7E63B9F3-80ED-DB44-71D1-E9CC209B43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1A8E3D8-93F3-8D04-0152-31C020CDE177}"/>
              </a:ext>
            </a:extLst>
          </p:cNvPr>
          <p:cNvSpPr/>
          <p:nvPr/>
        </p:nvSpPr>
        <p:spPr>
          <a:xfrm>
            <a:off x="4822482" y="1116437"/>
            <a:ext cx="3877990" cy="45719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669BBC"/>
              </a:solidFill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0BAE459-5FAE-29D9-2416-9F82CC75ED14}"/>
              </a:ext>
            </a:extLst>
          </p:cNvPr>
          <p:cNvSpPr txBox="1"/>
          <p:nvPr/>
        </p:nvSpPr>
        <p:spPr>
          <a:xfrm>
            <a:off x="5059130" y="401344"/>
            <a:ext cx="320792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Staff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E26893-96DD-70CE-34E2-4F4066101EE0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ABB510-D38E-91CA-CA3E-D3262CCDF79E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2ADFAF-BF3A-444E-666D-9062D77EDA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D62AF94-C77A-AEBF-FD29-E2412B8A5463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D6A4E40-7CA3-E8A2-FA30-7F8B6684DA5A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pic>
        <p:nvPicPr>
          <p:cNvPr id="9" name="Picture 8" descr="A close-up of a business card&#10;&#10;Description automatically generated">
            <a:extLst>
              <a:ext uri="{FF2B5EF4-FFF2-40B4-BE49-F238E27FC236}">
                <a16:creationId xmlns:a16="http://schemas.microsoft.com/office/drawing/2014/main" id="{8476C7BC-1BB5-6CA4-1E1A-97B40F9774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384" y="1317743"/>
            <a:ext cx="7824186" cy="440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5099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4996EA3-AA17-6820-C17B-C5EFF78F07F6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E63544AC-315C-4BC0-FE91-E3539D735B94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263" y="1821885"/>
            <a:ext cx="11298531" cy="3406595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is designed to help students gain a foundational knowledge of cybersecurity principles and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services for cloud computing through a guided hands-on approach. This course includes demonstrations, instructional guides, and real-life scenarios.</a:t>
            </a:r>
            <a:endParaRPr lang="en-US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</p:spTree>
    <p:extLst>
      <p:ext uri="{BB962C8B-B14F-4D97-AF65-F5344CB8AC3E}">
        <p14:creationId xmlns:p14="http://schemas.microsoft.com/office/powerpoint/2010/main" val="40501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0959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78633"/>
            <a:ext cx="10515600" cy="3302328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Upon completion of this course, students will be able to do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Identify security benefits and responsibilities of using the Amazon Web Services (AWS) Cloud.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 the identity and access management features of AWS.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Describe how to secure network access to AWS resources.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Explain the available methods for encrypting data at rest and data in transit.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Determine which AWS services can be used for monitoring and incident response.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17AB32-9203-C306-14DA-A789D72A0972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264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47410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Prerequisites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6813AD6-7067-6153-3090-3EA13D151750}"/>
              </a:ext>
            </a:extLst>
          </p:cNvPr>
          <p:cNvSpPr/>
          <p:nvPr/>
        </p:nvSpPr>
        <p:spPr>
          <a:xfrm>
            <a:off x="172890" y="1747199"/>
            <a:ext cx="111809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3783" y="1878633"/>
            <a:ext cx="11279011" cy="3302328"/>
          </a:xfrm>
        </p:spPr>
        <p:txBody>
          <a:bodyPr>
            <a:no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 course requires a strong foundation in IT concepts and skills. To ensure success in this course,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students should have the following:</a:t>
            </a: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Completed the AWS Academy Cloud Foundations course or have equivalent </a:t>
            </a:r>
          </a:p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experience.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distributed systems.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Worked with multi-tier architectures.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general networking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</a:pPr>
            <a:r>
              <a:rPr lang="en-US" sz="2400" dirty="0">
                <a:solidFill>
                  <a:srgbClr val="232F3E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Introduced cloud computing concepts.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8311E46-8DCE-8EC8-0FC8-2961B124E36C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963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8173" y="1651621"/>
            <a:ext cx="5459766" cy="355475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Cloud Concepts and Pricing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 </a:t>
            </a:r>
            <a:r>
              <a:rPr lang="en-US" sz="2000" dirty="0">
                <a:latin typeface="Times New Roman" panose="02020603050405020304" pitchFamily="18" charset="0"/>
              </a:rPr>
              <a:t>AWS Identity, Networking and Content Delivery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- Compute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foundational services – Storage and database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Automatic Scaling, Logging and Monitoring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6164063" y="1651621"/>
            <a:ext cx="6027937" cy="35430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AWS Cloud Security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Securing your infrastructure 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>
              <a:lnSpc>
                <a:spcPct val="100000"/>
              </a:lnSpc>
              <a:spcAft>
                <a:spcPts val="750"/>
              </a:spcAft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 </a:t>
            </a:r>
            <a:r>
              <a:rPr lang="en-US" sz="2000" dirty="0">
                <a:latin typeface="Times New Roman" panose="02020603050405020304" pitchFamily="18" charset="0"/>
              </a:rPr>
              <a:t>Responding to and Managing an Incident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9D47A6-DC09-C632-D2CB-18591B674999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033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48283" y="1071476"/>
            <a:ext cx="5823251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</a:rPr>
              <a:t>Cloud Concepts and Pricing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Advantages of cloud computing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Amazon Web Services (AWS)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Fundamentals of pricing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Cost of Ownership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Organizations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Billing and Cost Management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Technical Support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Pricing Calculator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 of the Billing Dashboard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dirty="0"/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E05BC36F-E00D-362C-60EC-5C44FF6C989F}"/>
              </a:ext>
            </a:extLst>
          </p:cNvPr>
          <p:cNvGrpSpPr/>
          <p:nvPr/>
        </p:nvGrpSpPr>
        <p:grpSpPr>
          <a:xfrm>
            <a:off x="6394535" y="4441011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DA20C955-6BE0-158B-535F-4F5CD572666E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01C3805B-BC37-0889-FB6D-D64FDD4A1B0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2: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Identity, Networking and Content Delivery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Identity and Access Management (IAM)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Networking basics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VPC, networking and security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Route 53 </a:t>
            </a:r>
          </a:p>
          <a:p>
            <a:pPr marL="239713" indent="-239713">
              <a:spcBef>
                <a:spcPts val="18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CloudFront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Label a network diagram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VPC demonstration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your VPC and launch a web server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63B6332B-6AAA-4EAC-2DA4-4827BDAAF0C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9770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3: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</a:t>
            </a:r>
            <a:r>
              <a:rPr lang="en-US" dirty="0">
                <a:latin typeface="Times New Roman" panose="02020603050405020304" pitchFamily="18" charset="0"/>
              </a:rPr>
              <a:t>S</a:t>
            </a:r>
            <a:r>
              <a:rPr lang="en-US" sz="2800" dirty="0">
                <a:latin typeface="Times New Roman" panose="02020603050405020304" pitchFamily="18" charset="0"/>
              </a:rPr>
              <a:t>ervices - Compute 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Compute services overview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cost optimization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Container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Lambda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Elastic Beanstalk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versus Managed Service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Recorded demonstration of Amazon EC2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/>
              <a:t>Introduction to Amazon EC2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544F356-D3A1-8995-17D6-B9806B97B2D4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311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4: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Foundational Services – Storage and Database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Block Store (Amazon EBS)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(Amazon S3)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Elastic File System (Amazon EFS)</a:t>
            </a:r>
          </a:p>
          <a:p>
            <a:pPr marL="228600" lvl="1">
              <a:spcBef>
                <a:spcPts val="1000"/>
              </a:spcBef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Simple Storage Service Glacier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Relational Database Service (Amazon RDS)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DynamoDB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Redshift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Aurora</a:t>
            </a: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Storage solution case study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Database case studies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EBS console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RDS console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with Amazon EBS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Build Your DB Server and Interact with Your DB Using an App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612EE63-C805-DF26-076B-887BE1586B5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915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73188" y="1071476"/>
            <a:ext cx="9303798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5: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Automatic Scaling, Logging and Monitoring</a:t>
            </a: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Load Balancing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EC2 Auto Scaling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logging and monitoring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Capture and collect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with built-in logs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and report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Elastic Load Balancing activity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CloudWatch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EBS console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Hub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and Load Balance Your Architecture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Monitoring and Alerting with CloudTrail and CloudWatch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D84A2A74-BA41-A803-02D2-83FD610B83F0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4022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31866" y="1071476"/>
            <a:ext cx="485608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6: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AWS Cloud Security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in the AWS Cloud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design principles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responsibility model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 new AWS account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accounts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data on AWS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to ensure compliance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Activities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shared responsibility model activity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Recorded demonstration of IAM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AWS IAM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3856462" y="5173266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F20B628C-01FF-7D92-2CE1-1C36A019395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32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9421" y="1088115"/>
            <a:ext cx="7173157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7: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Access to Cloud Resources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IAM fundamentals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Authenticating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 of authorizing with IAM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authentication and access management services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Organizations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Demo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Cross-Account Resource-Based Policy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Resource-Based Policies to Secure an S3 Bucket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7693656" y="4563901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AF21C93F-9404-10D5-9060-080D9FA9B56D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9864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013975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8: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Securing your infrastructure 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Structure of a three-tier web application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 VPC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Setting up public and private subnets and internet protocols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security groups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network ACLs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Using AWS load balancers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Pulling it all together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Protecting your compute resources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Securing VPC Resources by Using Security Groups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0F37A6F9-1EEE-3BC2-5EAE-EB74AA199ADB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98122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97994" y="1046859"/>
            <a:ext cx="6937959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9: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Protecting data in your application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at rest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Amazon S3 protection features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Protection through encryption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Protect data in transit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to protect data in Amazon S3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data protection services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Encrypting Data at Rest by Using AWS KMS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1027AE6B-B491-0EF5-D224-BF76825D68A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403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3">
            <a:extLst>
              <a:ext uri="{FF2B5EF4-FFF2-40B4-BE49-F238E27FC236}">
                <a16:creationId xmlns:a16="http://schemas.microsoft.com/office/drawing/2014/main" id="{4CFC7F2A-3E8C-BD9D-30F7-CF1F868361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35349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36664" y="1056714"/>
            <a:ext cx="7936636" cy="432710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 10: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>
                <a:latin typeface="Times New Roman" panose="02020603050405020304" pitchFamily="18" charset="0"/>
              </a:rPr>
              <a:t>Responding to and Managing an Incident</a:t>
            </a:r>
          </a:p>
          <a:p>
            <a:pPr marL="0" indent="0">
              <a:lnSpc>
                <a:spcPct val="100000"/>
              </a:lnSpc>
              <a:spcAft>
                <a:spcPts val="750"/>
              </a:spcAft>
              <a:buNone/>
            </a:pPr>
            <a:endParaRPr lang="en-US" dirty="0">
              <a:latin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D2B9D0B-D349-04ED-6CA2-92FEEF261646}"/>
              </a:ext>
            </a:extLst>
          </p:cNvPr>
          <p:cNvSpPr txBox="1"/>
          <p:nvPr/>
        </p:nvSpPr>
        <p:spPr>
          <a:xfrm>
            <a:off x="3834774" y="6262270"/>
            <a:ext cx="40502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56C4D6A-5030-D568-44CE-BA4717DB3A4D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7E9B0EC-BAD3-7EFF-BB6E-C333B6276240}"/>
              </a:ext>
            </a:extLst>
          </p:cNvPr>
          <p:cNvSpPr txBox="1">
            <a:spLocks/>
          </p:cNvSpPr>
          <p:nvPr/>
        </p:nvSpPr>
        <p:spPr>
          <a:xfrm>
            <a:off x="551524" y="1676782"/>
            <a:ext cx="11623827" cy="355475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  <a:p>
            <a:pPr marL="0" indent="0">
              <a:buNone/>
            </a:pP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an incident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discovery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recognition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AWS services that support the resolution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recovery phase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Best practices for handling an incident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/>
          </a:p>
        </p:txBody>
      </p:sp>
      <p:sp>
        <p:nvSpPr>
          <p:cNvPr id="8" name="Content Placeholder 5">
            <a:extLst>
              <a:ext uri="{FF2B5EF4-FFF2-40B4-BE49-F238E27FC236}">
                <a16:creationId xmlns:a16="http://schemas.microsoft.com/office/drawing/2014/main" id="{4B4705BF-5D75-B65F-DA80-3B7EDE0F5431}"/>
              </a:ext>
            </a:extLst>
          </p:cNvPr>
          <p:cNvSpPr txBox="1">
            <a:spLocks/>
          </p:cNvSpPr>
          <p:nvPr/>
        </p:nvSpPr>
        <p:spPr>
          <a:xfrm>
            <a:off x="6257601" y="1676782"/>
            <a:ext cx="5504688" cy="38636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Lab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Remediating an Incident by Using AWS Config and Lambda</a:t>
            </a: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13C0369E-B6AF-CB7C-B297-4E6173A90852}"/>
              </a:ext>
            </a:extLst>
          </p:cNvPr>
          <p:cNvGrpSpPr/>
          <p:nvPr/>
        </p:nvGrpSpPr>
        <p:grpSpPr>
          <a:xfrm>
            <a:off x="6919259" y="4440119"/>
            <a:ext cx="2632578" cy="532323"/>
            <a:chOff x="6363438" y="4436798"/>
            <a:chExt cx="2632578" cy="532323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A6E14107-5E34-331B-5D32-B9110C780088}"/>
                </a:ext>
              </a:extLst>
            </p:cNvPr>
            <p:cNvSpPr txBox="1"/>
            <p:nvPr/>
          </p:nvSpPr>
          <p:spPr>
            <a:xfrm>
              <a:off x="6895761" y="4518294"/>
              <a:ext cx="2100255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Knowledge check</a:t>
              </a:r>
            </a:p>
          </p:txBody>
        </p: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063BFAF-0BD7-22BE-B9CE-DA53F74A2F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63438" y="4436798"/>
              <a:ext cx="532323" cy="532323"/>
            </a:xfrm>
            <a:prstGeom prst="rect">
              <a:avLst/>
            </a:prstGeom>
          </p:spPr>
        </p:pic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D4D53011-5D50-903E-232E-8B2AC60272E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03691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DCCD8BD-346C-E767-69AA-09173D746180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EB6CDC-5A35-FAE3-5F6C-F107550A1E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8774E43F-81A7-78E8-195E-9E11867A9C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F399A1-533F-30EB-834C-5D42B6ABCFC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3900" y="6354835"/>
            <a:ext cx="1947956" cy="316291"/>
          </a:xfrm>
          <a:prstGeom prst="rect">
            <a:avLst/>
          </a:prstGeom>
        </p:spPr>
      </p:pic>
      <p:sp>
        <p:nvSpPr>
          <p:cNvPr id="13" name="Rectangle: Diagonal Corners Rounded 12">
            <a:extLst>
              <a:ext uri="{FF2B5EF4-FFF2-40B4-BE49-F238E27FC236}">
                <a16:creationId xmlns:a16="http://schemas.microsoft.com/office/drawing/2014/main" id="{0BFE267D-E537-8360-51C0-28DBA7842056}"/>
              </a:ext>
            </a:extLst>
          </p:cNvPr>
          <p:cNvSpPr/>
          <p:nvPr/>
        </p:nvSpPr>
        <p:spPr>
          <a:xfrm>
            <a:off x="-140677" y="318557"/>
            <a:ext cx="3950850" cy="707886"/>
          </a:xfrm>
          <a:prstGeom prst="round2Diag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>
              <a:solidFill>
                <a:srgbClr val="669BBC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82AE33C-F9FA-F310-23AD-160D4761E4DE}"/>
              </a:ext>
            </a:extLst>
          </p:cNvPr>
          <p:cNvSpPr/>
          <p:nvPr/>
        </p:nvSpPr>
        <p:spPr>
          <a:xfrm>
            <a:off x="172890" y="1741733"/>
            <a:ext cx="12019110" cy="3380754"/>
          </a:xfrm>
          <a:prstGeom prst="rect">
            <a:avLst/>
          </a:prstGeom>
          <a:solidFill>
            <a:schemeClr val="bg2">
              <a:alpha val="5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676706-5611-4BE4-D3F2-FB60117AF9D7}"/>
              </a:ext>
            </a:extLst>
          </p:cNvPr>
          <p:cNvSpPr txBox="1"/>
          <p:nvPr/>
        </p:nvSpPr>
        <p:spPr>
          <a:xfrm>
            <a:off x="862741" y="300245"/>
            <a:ext cx="25686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A468D37-0550-7F2C-02C5-4898CA5D905B}"/>
              </a:ext>
            </a:extLst>
          </p:cNvPr>
          <p:cNvSpPr/>
          <p:nvPr/>
        </p:nvSpPr>
        <p:spPr>
          <a:xfrm>
            <a:off x="1175266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4F58621-FDA3-BE18-DE28-08E38628A53D}"/>
              </a:ext>
            </a:extLst>
          </p:cNvPr>
          <p:cNvSpPr/>
          <p:nvPr/>
        </p:nvSpPr>
        <p:spPr>
          <a:xfrm>
            <a:off x="-219986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51AA2D1-773F-1804-A3A8-B6F8C0A72EAD}"/>
              </a:ext>
            </a:extLst>
          </p:cNvPr>
          <p:cNvSpPr/>
          <p:nvPr/>
        </p:nvSpPr>
        <p:spPr>
          <a:xfrm>
            <a:off x="3834774" y="5849787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15E3568-E226-3E1C-9AC2-C8F0E035D80B}"/>
              </a:ext>
            </a:extLst>
          </p:cNvPr>
          <p:cNvSpPr txBox="1"/>
          <p:nvPr/>
        </p:nvSpPr>
        <p:spPr>
          <a:xfrm>
            <a:off x="3834774" y="5859536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DF2FA7-9A2C-AE49-435A-B526635DF1B2}"/>
              </a:ext>
            </a:extLst>
          </p:cNvPr>
          <p:cNvSpPr txBox="1"/>
          <p:nvPr/>
        </p:nvSpPr>
        <p:spPr>
          <a:xfrm>
            <a:off x="8700472" y="5857717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DD8C6B-415D-151C-7FD8-650D8DA97D7F}"/>
              </a:ext>
            </a:extLst>
          </p:cNvPr>
          <p:cNvSpPr/>
          <p:nvPr/>
        </p:nvSpPr>
        <p:spPr>
          <a:xfrm>
            <a:off x="6304982" y="5455360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D1B3D2-D6FD-7C84-3D87-893F1E6309A1}"/>
              </a:ext>
            </a:extLst>
          </p:cNvPr>
          <p:cNvSpPr txBox="1"/>
          <p:nvPr/>
        </p:nvSpPr>
        <p:spPr>
          <a:xfrm>
            <a:off x="6489040" y="5454874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6D99E108-5A43-CDF5-01AF-3BF438A5B5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2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https://docs.aws.amazon.com/</a:t>
            </a:r>
            <a:endParaRPr lang="en-US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1200" b="1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AWS Certified Cloud Practitioner Study Guide with Online Labs: Foundational (CLF-C01) Exam 1st Edition,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7"/>
              </a:rPr>
              <a:t>Ben Piper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(Author), 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8"/>
              </a:rPr>
              <a:t>David Clinton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 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Learning Amazon Web Services (AWS): A Hands-On Guide to the Fundamentals of AWS Cloud 1st Edition</a:t>
            </a:r>
            <a:r>
              <a:rPr lang="en-US" sz="1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Mark Wilkins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AWS Security Cookbook: Practical solutions for managing security policies, monitoring, auditing, and compliance with AWS,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Heartin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Kanikathottu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r>
              <a:rPr lang="en-US" sz="1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Security and Microservice Architecture on AWS: Architecting and Implementing a Secured, Scalable Solution 1st Edition, 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Gaurav </a:t>
            </a:r>
            <a:r>
              <a:rPr lang="en-US" sz="10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Raje</a:t>
            </a:r>
            <a:r>
              <a:rPr lang="en-US" sz="10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10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(Author)</a:t>
            </a:r>
          </a:p>
          <a:p>
            <a:endParaRPr lang="en-US" sz="1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n-US" sz="1200" b="1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6863AEF-AE37-AE0B-1C68-369A268D87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689556" y="3310370"/>
            <a:ext cx="1571625" cy="206835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34F02901-6D9A-937C-833C-8CB378BB978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55406" y="3310370"/>
            <a:ext cx="1737930" cy="206835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433183B-D811-30B0-02AD-1F4F370EC94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66147" y="3319201"/>
            <a:ext cx="1706061" cy="2131295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FFA994F-DCC4-4699-E756-F1933D16FD9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479580" y="3290944"/>
            <a:ext cx="1623255" cy="2159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32788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5658678" y="631329"/>
            <a:ext cx="40187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902BBFB4-4066-A635-9290-40C309C023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2D941B-169A-E083-33B8-6FC641850116}"/>
              </a:ext>
            </a:extLst>
          </p:cNvPr>
          <p:cNvSpPr txBox="1"/>
          <p:nvPr/>
        </p:nvSpPr>
        <p:spPr>
          <a:xfrm>
            <a:off x="1622397" y="318557"/>
            <a:ext cx="398859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Overview</a:t>
            </a:r>
            <a:endParaRPr lang="en-US" sz="1600" b="1" dirty="0">
              <a:solidFill>
                <a:srgbClr val="78465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3834774" y="6252521"/>
            <a:ext cx="835722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9BD4EF-B61B-84D0-69A1-3F651AEB3667}"/>
              </a:ext>
            </a:extLst>
          </p:cNvPr>
          <p:cNvSpPr txBox="1"/>
          <p:nvPr/>
        </p:nvSpPr>
        <p:spPr>
          <a:xfrm>
            <a:off x="3834774" y="6262270"/>
            <a:ext cx="40502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Intro – Course Overview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8A2E19B-7369-DE98-F670-DA0099530C67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AWS Cloud Security Foundations– AWS-CSF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4F4E6-BF20-F105-F54B-9593D1F2A02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8E5A6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274</TotalTime>
  <Words>1258</Words>
  <Application>Microsoft Office PowerPoint</Application>
  <PresentationFormat>Widescreen</PresentationFormat>
  <Paragraphs>314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Ibrahim Gomaa</cp:lastModifiedBy>
  <cp:revision>23</cp:revision>
  <dcterms:created xsi:type="dcterms:W3CDTF">2023-05-27T09:20:30Z</dcterms:created>
  <dcterms:modified xsi:type="dcterms:W3CDTF">2023-09-26T12:15:22Z</dcterms:modified>
</cp:coreProperties>
</file>