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1.xml" ContentType="application/vnd.openxmlformats-officedocument.presentationml.tags+xml"/>
  <Override PartName="/ppt/ink/ink1.xml" ContentType="application/inkml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ink/ink2.xml" ContentType="application/inkml+xml"/>
  <Override PartName="/ppt/tags/tag5.xml" ContentType="application/vnd.openxmlformats-officedocument.presentationml.tags+xml"/>
  <Override PartName="/ppt/ink/ink3.xml" ContentType="application/inkml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ink/ink4.xml" ContentType="application/inkml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64"/>
  </p:notesMasterIdLst>
  <p:handoutMasterIdLst>
    <p:handoutMasterId r:id="rId65"/>
  </p:handoutMasterIdLst>
  <p:sldIdLst>
    <p:sldId id="256" r:id="rId2"/>
    <p:sldId id="258" r:id="rId3"/>
    <p:sldId id="386" r:id="rId4"/>
    <p:sldId id="1015" r:id="rId5"/>
    <p:sldId id="505" r:id="rId6"/>
    <p:sldId id="285" r:id="rId7"/>
    <p:sldId id="286" r:id="rId8"/>
    <p:sldId id="510" r:id="rId9"/>
    <p:sldId id="503" r:id="rId10"/>
    <p:sldId id="263" r:id="rId11"/>
    <p:sldId id="504" r:id="rId12"/>
    <p:sldId id="270" r:id="rId13"/>
    <p:sldId id="507" r:id="rId14"/>
    <p:sldId id="511" r:id="rId15"/>
    <p:sldId id="271" r:id="rId16"/>
    <p:sldId id="277" r:id="rId17"/>
    <p:sldId id="512" r:id="rId18"/>
    <p:sldId id="515" r:id="rId19"/>
    <p:sldId id="516" r:id="rId20"/>
    <p:sldId id="517" r:id="rId21"/>
    <p:sldId id="275" r:id="rId22"/>
    <p:sldId id="317" r:id="rId23"/>
    <p:sldId id="278" r:id="rId24"/>
    <p:sldId id="293" r:id="rId25"/>
    <p:sldId id="518" r:id="rId26"/>
    <p:sldId id="294" r:id="rId27"/>
    <p:sldId id="292" r:id="rId28"/>
    <p:sldId id="519" r:id="rId29"/>
    <p:sldId id="281" r:id="rId30"/>
    <p:sldId id="520" r:id="rId31"/>
    <p:sldId id="296" r:id="rId32"/>
    <p:sldId id="297" r:id="rId33"/>
    <p:sldId id="521" r:id="rId34"/>
    <p:sldId id="522" r:id="rId35"/>
    <p:sldId id="322" r:id="rId36"/>
    <p:sldId id="395" r:id="rId37"/>
    <p:sldId id="302" r:id="rId38"/>
    <p:sldId id="305" r:id="rId39"/>
    <p:sldId id="539" r:id="rId40"/>
    <p:sldId id="361" r:id="rId41"/>
    <p:sldId id="397" r:id="rId42"/>
    <p:sldId id="306" r:id="rId43"/>
    <p:sldId id="307" r:id="rId44"/>
    <p:sldId id="1044" r:id="rId45"/>
    <p:sldId id="540" r:id="rId46"/>
    <p:sldId id="379" r:id="rId47"/>
    <p:sldId id="438" r:id="rId48"/>
    <p:sldId id="542" r:id="rId49"/>
    <p:sldId id="533" r:id="rId50"/>
    <p:sldId id="544" r:id="rId51"/>
    <p:sldId id="534" r:id="rId52"/>
    <p:sldId id="537" r:id="rId53"/>
    <p:sldId id="545" r:id="rId54"/>
    <p:sldId id="546" r:id="rId55"/>
    <p:sldId id="547" r:id="rId56"/>
    <p:sldId id="549" r:id="rId57"/>
    <p:sldId id="548" r:id="rId58"/>
    <p:sldId id="550" r:id="rId59"/>
    <p:sldId id="1042" r:id="rId60"/>
    <p:sldId id="1043" r:id="rId61"/>
    <p:sldId id="1041" r:id="rId62"/>
    <p:sldId id="494" r:id="rId63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521415D9-36F7-43E2-AB2F-B90AF26B5E84}">
      <p14:sectionLst xmlns:p14="http://schemas.microsoft.com/office/powerpoint/2010/main">
        <p14:section name="Default Section" id="{52DD896C-F9D8-4C3E-AA95-A999671074A1}">
          <p14:sldIdLst>
            <p14:sldId id="256"/>
            <p14:sldId id="258"/>
            <p14:sldId id="386"/>
            <p14:sldId id="1015"/>
            <p14:sldId id="505"/>
            <p14:sldId id="285"/>
            <p14:sldId id="286"/>
            <p14:sldId id="510"/>
            <p14:sldId id="503"/>
            <p14:sldId id="263"/>
            <p14:sldId id="504"/>
            <p14:sldId id="270"/>
            <p14:sldId id="507"/>
            <p14:sldId id="511"/>
            <p14:sldId id="271"/>
            <p14:sldId id="277"/>
            <p14:sldId id="512"/>
            <p14:sldId id="515"/>
            <p14:sldId id="516"/>
            <p14:sldId id="517"/>
            <p14:sldId id="275"/>
            <p14:sldId id="317"/>
            <p14:sldId id="278"/>
            <p14:sldId id="293"/>
            <p14:sldId id="518"/>
            <p14:sldId id="294"/>
            <p14:sldId id="292"/>
            <p14:sldId id="519"/>
            <p14:sldId id="281"/>
            <p14:sldId id="520"/>
            <p14:sldId id="296"/>
            <p14:sldId id="297"/>
            <p14:sldId id="521"/>
            <p14:sldId id="522"/>
            <p14:sldId id="322"/>
            <p14:sldId id="395"/>
            <p14:sldId id="302"/>
            <p14:sldId id="305"/>
            <p14:sldId id="539"/>
            <p14:sldId id="361"/>
            <p14:sldId id="397"/>
            <p14:sldId id="306"/>
            <p14:sldId id="307"/>
            <p14:sldId id="1044"/>
            <p14:sldId id="540"/>
            <p14:sldId id="379"/>
            <p14:sldId id="438"/>
          </p14:sldIdLst>
        </p14:section>
        <p14:section name="Untitled Section" id="{B1495945-1945-437A-8695-4493B603F7B2}">
          <p14:sldIdLst>
            <p14:sldId id="542"/>
            <p14:sldId id="533"/>
            <p14:sldId id="544"/>
            <p14:sldId id="534"/>
            <p14:sldId id="537"/>
            <p14:sldId id="545"/>
            <p14:sldId id="546"/>
            <p14:sldId id="547"/>
            <p14:sldId id="549"/>
            <p14:sldId id="548"/>
            <p14:sldId id="550"/>
            <p14:sldId id="1042"/>
            <p14:sldId id="1043"/>
            <p14:sldId id="1041"/>
            <p14:sldId id="494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82" roundtripDataSignature="AMtx7miYgJCNJMBcQWIMP2J1sYwn057Zx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20" autoAdjust="0"/>
    <p:restoredTop sz="94660"/>
  </p:normalViewPr>
  <p:slideViewPr>
    <p:cSldViewPr snapToGrid="0">
      <p:cViewPr varScale="1">
        <p:scale>
          <a:sx n="63" d="100"/>
          <a:sy n="63" d="100"/>
        </p:scale>
        <p:origin x="820" y="56"/>
      </p:cViewPr>
      <p:guideLst/>
    </p:cSldViewPr>
  </p:slideViewPr>
  <p:notesTextViewPr>
    <p:cViewPr>
      <p:scale>
        <a:sx n="200" d="100"/>
        <a:sy n="200" d="100"/>
      </p:scale>
      <p:origin x="0" y="0"/>
    </p:cViewPr>
  </p:notesTextViewPr>
  <p:sorterViewPr>
    <p:cViewPr>
      <p:scale>
        <a:sx n="100" d="100"/>
        <a:sy n="100" d="100"/>
      </p:scale>
      <p:origin x="0" y="-2900"/>
    </p:cViewPr>
  </p:sorterViewPr>
  <p:notesViewPr>
    <p:cSldViewPr snapToGrid="0">
      <p:cViewPr varScale="1">
        <p:scale>
          <a:sx n="48" d="100"/>
          <a:sy n="48" d="100"/>
        </p:scale>
        <p:origin x="2752" y="3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84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customschemas.google.com/relationships/presentationmetadata" Target="meta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handoutMaster" Target="handoutMasters/handoutMaster1.xml"/><Relationship Id="rId86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C6E9431-E0C0-4206-9073-852D8D6F73E4}" type="doc">
      <dgm:prSet loTypeId="urn:microsoft.com/office/officeart/2005/8/layout/chevron1" loCatId="process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B7CABF0-2FBE-4ED8-8719-F5A2CE7446C9}">
      <dgm:prSet phldrT="[Text]"/>
      <dgm:spPr/>
      <dgm:t>
        <a:bodyPr/>
        <a:lstStyle/>
        <a:p>
          <a:r>
            <a:rPr lang="en-US" dirty="0"/>
            <a:t>Negation</a:t>
          </a:r>
        </a:p>
        <a:p>
          <a:r>
            <a:rPr lang="en-US" b="1" dirty="0"/>
            <a:t>¬</a:t>
          </a:r>
          <a:endParaRPr lang="en-US" dirty="0"/>
        </a:p>
      </dgm:t>
    </dgm:pt>
    <dgm:pt modelId="{B4948445-8009-4630-9260-EE62F56D368D}" type="parTrans" cxnId="{EA163358-CB5F-4D33-98FF-77642EBF4C92}">
      <dgm:prSet/>
      <dgm:spPr/>
      <dgm:t>
        <a:bodyPr/>
        <a:lstStyle/>
        <a:p>
          <a:endParaRPr lang="en-US"/>
        </a:p>
      </dgm:t>
    </dgm:pt>
    <dgm:pt modelId="{9D8F302B-A4EE-4001-90F9-319C5E4C945A}" type="sibTrans" cxnId="{EA163358-CB5F-4D33-98FF-77642EBF4C92}">
      <dgm:prSet/>
      <dgm:spPr/>
      <dgm:t>
        <a:bodyPr/>
        <a:lstStyle/>
        <a:p>
          <a:endParaRPr lang="en-US"/>
        </a:p>
      </dgm:t>
    </dgm:pt>
    <dgm:pt modelId="{B0F89F5F-5BFE-4CE3-93AF-DBDD99169ACE}">
      <dgm:prSet phldrT="[Text]"/>
      <dgm:spPr/>
      <dgm:t>
        <a:bodyPr/>
        <a:lstStyle/>
        <a:p>
          <a:r>
            <a:rPr lang="en-US" dirty="0"/>
            <a:t>Conjunction</a:t>
          </a:r>
        </a:p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∧</a:t>
          </a:r>
          <a:endParaRPr lang="en-US" dirty="0"/>
        </a:p>
      </dgm:t>
    </dgm:pt>
    <dgm:pt modelId="{6AEE4AD0-1BF3-41D7-B7E1-DBBF59FCCB70}" type="parTrans" cxnId="{1D67CA39-AAE4-4D47-A291-C555D8A623AF}">
      <dgm:prSet/>
      <dgm:spPr/>
      <dgm:t>
        <a:bodyPr/>
        <a:lstStyle/>
        <a:p>
          <a:endParaRPr lang="en-US"/>
        </a:p>
      </dgm:t>
    </dgm:pt>
    <dgm:pt modelId="{B25B5A73-CD16-4941-98F6-91B19EE35CFF}" type="sibTrans" cxnId="{1D67CA39-AAE4-4D47-A291-C555D8A623AF}">
      <dgm:prSet/>
      <dgm:spPr/>
      <dgm:t>
        <a:bodyPr/>
        <a:lstStyle/>
        <a:p>
          <a:endParaRPr lang="en-US"/>
        </a:p>
      </dgm:t>
    </dgm:pt>
    <dgm:pt modelId="{0C90FC2A-907B-4D75-935B-1812A14AE05F}">
      <dgm:prSet phldrT="[Text]"/>
      <dgm:spPr/>
      <dgm:t>
        <a:bodyPr/>
        <a:lstStyle/>
        <a:p>
          <a:r>
            <a:rPr lang="en-US" dirty="0"/>
            <a:t>Disjunction</a:t>
          </a:r>
        </a:p>
        <a:p>
          <a:r>
            <a:rPr lang="en-US" dirty="0"/>
            <a:t>v</a:t>
          </a:r>
        </a:p>
      </dgm:t>
    </dgm:pt>
    <dgm:pt modelId="{562FE390-942A-47F8-A9CC-0ADE46833951}" type="parTrans" cxnId="{FEB55164-4775-472C-91E1-50E72554016C}">
      <dgm:prSet/>
      <dgm:spPr/>
      <dgm:t>
        <a:bodyPr/>
        <a:lstStyle/>
        <a:p>
          <a:endParaRPr lang="en-US"/>
        </a:p>
      </dgm:t>
    </dgm:pt>
    <dgm:pt modelId="{3E70C3AD-0051-4C4F-AD68-4459BE3C9DF9}" type="sibTrans" cxnId="{FEB55164-4775-472C-91E1-50E72554016C}">
      <dgm:prSet/>
      <dgm:spPr/>
      <dgm:t>
        <a:bodyPr/>
        <a:lstStyle/>
        <a:p>
          <a:endParaRPr lang="en-US"/>
        </a:p>
      </dgm:t>
    </dgm:pt>
    <dgm:pt modelId="{1CA61C68-4A12-4821-9110-D3E16CFE35DE}">
      <dgm:prSet phldrT="[Text]"/>
      <dgm:spPr/>
      <dgm:t>
        <a:bodyPr/>
        <a:lstStyle/>
        <a:p>
          <a:r>
            <a:rPr lang="en-US" dirty="0"/>
            <a:t>Implication</a:t>
          </a:r>
        </a:p>
        <a:p>
          <a:r>
            <a:rPr lang="en-US" b="1" dirty="0">
              <a:latin typeface="Times New Roman" panose="02020603050405020304" pitchFamily="18" charset="0"/>
              <a:ea typeface="Cambria Math"/>
              <a:cs typeface="Times New Roman" panose="02020603050405020304" pitchFamily="18" charset="0"/>
            </a:rPr>
            <a:t>→</a:t>
          </a:r>
          <a:endParaRPr lang="en-US" dirty="0"/>
        </a:p>
      </dgm:t>
    </dgm:pt>
    <dgm:pt modelId="{69F0DCE9-8DA6-4A65-8B06-CDB9134A7B2A}" type="parTrans" cxnId="{CD123F27-EA6D-452A-A704-53EE8DB500B6}">
      <dgm:prSet/>
      <dgm:spPr/>
      <dgm:t>
        <a:bodyPr/>
        <a:lstStyle/>
        <a:p>
          <a:endParaRPr lang="en-US"/>
        </a:p>
      </dgm:t>
    </dgm:pt>
    <dgm:pt modelId="{CED18D4C-8043-439A-9915-68D92EB32DEF}" type="sibTrans" cxnId="{CD123F27-EA6D-452A-A704-53EE8DB500B6}">
      <dgm:prSet/>
      <dgm:spPr/>
      <dgm:t>
        <a:bodyPr/>
        <a:lstStyle/>
        <a:p>
          <a:endParaRPr lang="en-US"/>
        </a:p>
      </dgm:t>
    </dgm:pt>
    <dgm:pt modelId="{79BFB5FD-BAD3-4AE6-BA4C-C623024A4824}">
      <dgm:prSet phldrT="[Text]"/>
      <dgm:spPr/>
      <dgm:t>
        <a:bodyPr/>
        <a:lstStyle/>
        <a:p>
          <a:r>
            <a:rPr lang="en-US" dirty="0"/>
            <a:t>Biconditional</a:t>
          </a:r>
        </a:p>
        <a:p>
          <a:r>
            <a:rPr lang="en-US" b="1" dirty="0"/>
            <a:t>↔</a:t>
          </a:r>
          <a:endParaRPr lang="en-US" dirty="0"/>
        </a:p>
      </dgm:t>
    </dgm:pt>
    <dgm:pt modelId="{F0175334-91C8-40A7-9CCB-AB882FC687D7}" type="parTrans" cxnId="{859AD55F-024E-4AE7-9C79-396E584F363D}">
      <dgm:prSet/>
      <dgm:spPr/>
      <dgm:t>
        <a:bodyPr/>
        <a:lstStyle/>
        <a:p>
          <a:endParaRPr lang="en-US"/>
        </a:p>
      </dgm:t>
    </dgm:pt>
    <dgm:pt modelId="{ED25134D-EDB5-4E80-B225-256AA9546A2E}" type="sibTrans" cxnId="{859AD55F-024E-4AE7-9C79-396E584F363D}">
      <dgm:prSet/>
      <dgm:spPr/>
      <dgm:t>
        <a:bodyPr/>
        <a:lstStyle/>
        <a:p>
          <a:endParaRPr lang="en-US"/>
        </a:p>
      </dgm:t>
    </dgm:pt>
    <dgm:pt modelId="{5714180F-37C8-49E0-8836-70C82E7A58AA}" type="pres">
      <dgm:prSet presAssocID="{9C6E9431-E0C0-4206-9073-852D8D6F73E4}" presName="Name0" presStyleCnt="0">
        <dgm:presLayoutVars>
          <dgm:dir/>
          <dgm:animLvl val="lvl"/>
          <dgm:resizeHandles val="exact"/>
        </dgm:presLayoutVars>
      </dgm:prSet>
      <dgm:spPr/>
    </dgm:pt>
    <dgm:pt modelId="{A0017E38-628D-47C1-B2FB-0C16DA9D5849}" type="pres">
      <dgm:prSet presAssocID="{0B7CABF0-2FBE-4ED8-8719-F5A2CE7446C9}" presName="parTxOnly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B6EE7CA4-A2A2-4777-8004-3A25697B4625}" type="pres">
      <dgm:prSet presAssocID="{9D8F302B-A4EE-4001-90F9-319C5E4C945A}" presName="parTxOnlySpace" presStyleCnt="0"/>
      <dgm:spPr/>
    </dgm:pt>
    <dgm:pt modelId="{0D95B487-4B84-4DA1-A697-127E8D8459C2}" type="pres">
      <dgm:prSet presAssocID="{B0F89F5F-5BFE-4CE3-93AF-DBDD99169ACE}" presName="parTxOnly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DDCA47AC-B940-4530-BC9F-113C2052E5EE}" type="pres">
      <dgm:prSet presAssocID="{B25B5A73-CD16-4941-98F6-91B19EE35CFF}" presName="parTxOnlySpace" presStyleCnt="0"/>
      <dgm:spPr/>
    </dgm:pt>
    <dgm:pt modelId="{A38CB1B6-B1E5-4959-ADFC-FCD11C0807C8}" type="pres">
      <dgm:prSet presAssocID="{0C90FC2A-907B-4D75-935B-1812A14AE05F}" presName="parTxOnly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C134F488-F929-437B-B92D-656C11ADBBF9}" type="pres">
      <dgm:prSet presAssocID="{3E70C3AD-0051-4C4F-AD68-4459BE3C9DF9}" presName="parTxOnlySpace" presStyleCnt="0"/>
      <dgm:spPr/>
    </dgm:pt>
    <dgm:pt modelId="{6FF8C785-A58B-46DF-BCD6-7575E81A94DD}" type="pres">
      <dgm:prSet presAssocID="{1CA61C68-4A12-4821-9110-D3E16CFE35DE}" presName="parTxOnly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5D26A794-69C7-4143-A70F-62BD47DD3DC3}" type="pres">
      <dgm:prSet presAssocID="{CED18D4C-8043-439A-9915-68D92EB32DEF}" presName="parTxOnlySpace" presStyleCnt="0"/>
      <dgm:spPr/>
    </dgm:pt>
    <dgm:pt modelId="{3350A596-D14B-4CAA-A83E-6D41758DF5D8}" type="pres">
      <dgm:prSet presAssocID="{79BFB5FD-BAD3-4AE6-BA4C-C623024A4824}" presName="parTxOnly" presStyleLbl="node1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4963401F-ED46-46A8-8FE2-A46EA089495D}" type="presOf" srcId="{79BFB5FD-BAD3-4AE6-BA4C-C623024A4824}" destId="{3350A596-D14B-4CAA-A83E-6D41758DF5D8}" srcOrd="0" destOrd="0" presId="urn:microsoft.com/office/officeart/2005/8/layout/chevron1"/>
    <dgm:cxn modelId="{CD123F27-EA6D-452A-A704-53EE8DB500B6}" srcId="{9C6E9431-E0C0-4206-9073-852D8D6F73E4}" destId="{1CA61C68-4A12-4821-9110-D3E16CFE35DE}" srcOrd="3" destOrd="0" parTransId="{69F0DCE9-8DA6-4A65-8B06-CDB9134A7B2A}" sibTransId="{CED18D4C-8043-439A-9915-68D92EB32DEF}"/>
    <dgm:cxn modelId="{1D67CA39-AAE4-4D47-A291-C555D8A623AF}" srcId="{9C6E9431-E0C0-4206-9073-852D8D6F73E4}" destId="{B0F89F5F-5BFE-4CE3-93AF-DBDD99169ACE}" srcOrd="1" destOrd="0" parTransId="{6AEE4AD0-1BF3-41D7-B7E1-DBBF59FCCB70}" sibTransId="{B25B5A73-CD16-4941-98F6-91B19EE35CFF}"/>
    <dgm:cxn modelId="{859AD55F-024E-4AE7-9C79-396E584F363D}" srcId="{9C6E9431-E0C0-4206-9073-852D8D6F73E4}" destId="{79BFB5FD-BAD3-4AE6-BA4C-C623024A4824}" srcOrd="4" destOrd="0" parTransId="{F0175334-91C8-40A7-9CCB-AB882FC687D7}" sibTransId="{ED25134D-EDB5-4E80-B225-256AA9546A2E}"/>
    <dgm:cxn modelId="{FEB55164-4775-472C-91E1-50E72554016C}" srcId="{9C6E9431-E0C0-4206-9073-852D8D6F73E4}" destId="{0C90FC2A-907B-4D75-935B-1812A14AE05F}" srcOrd="2" destOrd="0" parTransId="{562FE390-942A-47F8-A9CC-0ADE46833951}" sibTransId="{3E70C3AD-0051-4C4F-AD68-4459BE3C9DF9}"/>
    <dgm:cxn modelId="{B335DE73-385A-421B-852C-906F4A91AEC3}" type="presOf" srcId="{0C90FC2A-907B-4D75-935B-1812A14AE05F}" destId="{A38CB1B6-B1E5-4959-ADFC-FCD11C0807C8}" srcOrd="0" destOrd="0" presId="urn:microsoft.com/office/officeart/2005/8/layout/chevron1"/>
    <dgm:cxn modelId="{EA163358-CB5F-4D33-98FF-77642EBF4C92}" srcId="{9C6E9431-E0C0-4206-9073-852D8D6F73E4}" destId="{0B7CABF0-2FBE-4ED8-8719-F5A2CE7446C9}" srcOrd="0" destOrd="0" parTransId="{B4948445-8009-4630-9260-EE62F56D368D}" sibTransId="{9D8F302B-A4EE-4001-90F9-319C5E4C945A}"/>
    <dgm:cxn modelId="{4D918987-4290-4C03-8F4B-38919B4E0906}" type="presOf" srcId="{B0F89F5F-5BFE-4CE3-93AF-DBDD99169ACE}" destId="{0D95B487-4B84-4DA1-A697-127E8D8459C2}" srcOrd="0" destOrd="0" presId="urn:microsoft.com/office/officeart/2005/8/layout/chevron1"/>
    <dgm:cxn modelId="{25597EA0-0CF0-4D0E-9425-6BE3018CE3F2}" type="presOf" srcId="{9C6E9431-E0C0-4206-9073-852D8D6F73E4}" destId="{5714180F-37C8-49E0-8836-70C82E7A58AA}" srcOrd="0" destOrd="0" presId="urn:microsoft.com/office/officeart/2005/8/layout/chevron1"/>
    <dgm:cxn modelId="{A3A850B3-9DA9-4CD4-B3C8-A654D2C09913}" type="presOf" srcId="{0B7CABF0-2FBE-4ED8-8719-F5A2CE7446C9}" destId="{A0017E38-628D-47C1-B2FB-0C16DA9D5849}" srcOrd="0" destOrd="0" presId="urn:microsoft.com/office/officeart/2005/8/layout/chevron1"/>
    <dgm:cxn modelId="{8C02D7D1-86B4-4AEF-9C6E-2194395093BD}" type="presOf" srcId="{1CA61C68-4A12-4821-9110-D3E16CFE35DE}" destId="{6FF8C785-A58B-46DF-BCD6-7575E81A94DD}" srcOrd="0" destOrd="0" presId="urn:microsoft.com/office/officeart/2005/8/layout/chevron1"/>
    <dgm:cxn modelId="{5392DAEE-4687-457F-9028-559C15687D4F}" type="presParOf" srcId="{5714180F-37C8-49E0-8836-70C82E7A58AA}" destId="{A0017E38-628D-47C1-B2FB-0C16DA9D5849}" srcOrd="0" destOrd="0" presId="urn:microsoft.com/office/officeart/2005/8/layout/chevron1"/>
    <dgm:cxn modelId="{EEBD9190-D7DB-49E2-8AC6-B69E8C35C407}" type="presParOf" srcId="{5714180F-37C8-49E0-8836-70C82E7A58AA}" destId="{B6EE7CA4-A2A2-4777-8004-3A25697B4625}" srcOrd="1" destOrd="0" presId="urn:microsoft.com/office/officeart/2005/8/layout/chevron1"/>
    <dgm:cxn modelId="{60AD2027-BC50-4E98-AEA7-C7173EE07831}" type="presParOf" srcId="{5714180F-37C8-49E0-8836-70C82E7A58AA}" destId="{0D95B487-4B84-4DA1-A697-127E8D8459C2}" srcOrd="2" destOrd="0" presId="urn:microsoft.com/office/officeart/2005/8/layout/chevron1"/>
    <dgm:cxn modelId="{EE17CC35-F8AA-41C0-8576-C89A9EB974EB}" type="presParOf" srcId="{5714180F-37C8-49E0-8836-70C82E7A58AA}" destId="{DDCA47AC-B940-4530-BC9F-113C2052E5EE}" srcOrd="3" destOrd="0" presId="urn:microsoft.com/office/officeart/2005/8/layout/chevron1"/>
    <dgm:cxn modelId="{17F08B07-163A-41F9-BE3F-17649624E83F}" type="presParOf" srcId="{5714180F-37C8-49E0-8836-70C82E7A58AA}" destId="{A38CB1B6-B1E5-4959-ADFC-FCD11C0807C8}" srcOrd="4" destOrd="0" presId="urn:microsoft.com/office/officeart/2005/8/layout/chevron1"/>
    <dgm:cxn modelId="{0A448904-32C9-411E-A9CD-164E7852FA7E}" type="presParOf" srcId="{5714180F-37C8-49E0-8836-70C82E7A58AA}" destId="{C134F488-F929-437B-B92D-656C11ADBBF9}" srcOrd="5" destOrd="0" presId="urn:microsoft.com/office/officeart/2005/8/layout/chevron1"/>
    <dgm:cxn modelId="{7F5A6673-C48F-4350-9ED9-9D3D6FFE644E}" type="presParOf" srcId="{5714180F-37C8-49E0-8836-70C82E7A58AA}" destId="{6FF8C785-A58B-46DF-BCD6-7575E81A94DD}" srcOrd="6" destOrd="0" presId="urn:microsoft.com/office/officeart/2005/8/layout/chevron1"/>
    <dgm:cxn modelId="{1F1865BC-F8B8-4AF2-9524-52510701DAF7}" type="presParOf" srcId="{5714180F-37C8-49E0-8836-70C82E7A58AA}" destId="{5D26A794-69C7-4143-A70F-62BD47DD3DC3}" srcOrd="7" destOrd="0" presId="urn:microsoft.com/office/officeart/2005/8/layout/chevron1"/>
    <dgm:cxn modelId="{030F9012-639C-494F-BDD9-F062DC9F1A8D}" type="presParOf" srcId="{5714180F-37C8-49E0-8836-70C82E7A58AA}" destId="{3350A596-D14B-4CAA-A83E-6D41758DF5D8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017E38-628D-47C1-B2FB-0C16DA9D5849}">
      <dsp:nvSpPr>
        <dsp:cNvPr id="0" name=""/>
        <dsp:cNvSpPr/>
      </dsp:nvSpPr>
      <dsp:spPr>
        <a:xfrm>
          <a:off x="2742" y="2060572"/>
          <a:ext cx="2440796" cy="976318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Negation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¬</a:t>
          </a:r>
          <a:endParaRPr lang="en-US" sz="1800" kern="1200" dirty="0"/>
        </a:p>
      </dsp:txBody>
      <dsp:txXfrm>
        <a:off x="490901" y="2060572"/>
        <a:ext cx="1464478" cy="976318"/>
      </dsp:txXfrm>
    </dsp:sp>
    <dsp:sp modelId="{0D95B487-4B84-4DA1-A697-127E8D8459C2}">
      <dsp:nvSpPr>
        <dsp:cNvPr id="0" name=""/>
        <dsp:cNvSpPr/>
      </dsp:nvSpPr>
      <dsp:spPr>
        <a:xfrm>
          <a:off x="2199459" y="2060572"/>
          <a:ext cx="2440796" cy="976318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Conjunction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∧</a:t>
          </a:r>
          <a:endParaRPr lang="en-US" sz="1800" kern="1200" dirty="0"/>
        </a:p>
      </dsp:txBody>
      <dsp:txXfrm>
        <a:off x="2687618" y="2060572"/>
        <a:ext cx="1464478" cy="976318"/>
      </dsp:txXfrm>
    </dsp:sp>
    <dsp:sp modelId="{A38CB1B6-B1E5-4959-ADFC-FCD11C0807C8}">
      <dsp:nvSpPr>
        <dsp:cNvPr id="0" name=""/>
        <dsp:cNvSpPr/>
      </dsp:nvSpPr>
      <dsp:spPr>
        <a:xfrm>
          <a:off x="4396176" y="2060572"/>
          <a:ext cx="2440796" cy="976318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Disjunction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v</a:t>
          </a:r>
        </a:p>
      </dsp:txBody>
      <dsp:txXfrm>
        <a:off x="4884335" y="2060572"/>
        <a:ext cx="1464478" cy="976318"/>
      </dsp:txXfrm>
    </dsp:sp>
    <dsp:sp modelId="{6FF8C785-A58B-46DF-BCD6-7575E81A94DD}">
      <dsp:nvSpPr>
        <dsp:cNvPr id="0" name=""/>
        <dsp:cNvSpPr/>
      </dsp:nvSpPr>
      <dsp:spPr>
        <a:xfrm>
          <a:off x="6592893" y="2060572"/>
          <a:ext cx="2440796" cy="976318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Implication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Times New Roman" panose="02020603050405020304" pitchFamily="18" charset="0"/>
              <a:ea typeface="Cambria Math"/>
              <a:cs typeface="Times New Roman" panose="02020603050405020304" pitchFamily="18" charset="0"/>
            </a:rPr>
            <a:t>→</a:t>
          </a:r>
          <a:endParaRPr lang="en-US" sz="1800" kern="1200" dirty="0"/>
        </a:p>
      </dsp:txBody>
      <dsp:txXfrm>
        <a:off x="7081052" y="2060572"/>
        <a:ext cx="1464478" cy="976318"/>
      </dsp:txXfrm>
    </dsp:sp>
    <dsp:sp modelId="{3350A596-D14B-4CAA-A83E-6D41758DF5D8}">
      <dsp:nvSpPr>
        <dsp:cNvPr id="0" name=""/>
        <dsp:cNvSpPr/>
      </dsp:nvSpPr>
      <dsp:spPr>
        <a:xfrm>
          <a:off x="8789610" y="2060572"/>
          <a:ext cx="2440796" cy="976318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Biconditional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↔</a:t>
          </a:r>
          <a:endParaRPr lang="en-US" sz="1800" kern="1200" dirty="0"/>
        </a:p>
      </dsp:txBody>
      <dsp:txXfrm>
        <a:off x="9277769" y="2060572"/>
        <a:ext cx="1464478" cy="9763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FBD56B8-9214-051B-7825-60830B153C8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57D2BCF-6426-99B4-5F97-C75D3C4745D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1E0A52-A293-41FD-BF2F-AEB77778CEFC}" type="datetimeFigureOut">
              <a:rPr lang="en-US" smtClean="0"/>
              <a:t>11/17/2023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9C480C-3FF6-643B-870D-973354B9D42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2EA78C-17A4-80E5-106D-775686A738C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859992-F4FF-442A-A67E-5AF6132621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2807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6701" units="1/cm"/>
          <inkml:channelProperty channel="T" name="resolution" value="1" units="1/dev"/>
        </inkml:channelProperties>
      </inkml:inkSource>
      <inkml:timestamp xml:id="ts0" timeString="2023-10-29T13:26:29.850"/>
    </inkml:context>
    <inkml:brush xml:id="br0">
      <inkml:brushProperty name="width" value="0.05292" units="cm"/>
      <inkml:brushProperty name="height" value="0.05292" units="cm"/>
      <inkml:brushProperty name="color" value="#C00000"/>
    </inkml:brush>
  </inkml:definitions>
  <inkml:trace contextRef="#ctx0" brushRef="#br0">28901 4520 0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6701" units="1/cm"/>
          <inkml:channelProperty channel="T" name="resolution" value="1" units="1/dev"/>
        </inkml:channelProperties>
      </inkml:inkSource>
      <inkml:timestamp xml:id="ts0" timeString="2023-10-29T15:07:57.68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11928 6018 0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6701" units="1/cm"/>
          <inkml:channelProperty channel="T" name="resolution" value="1" units="1/dev"/>
        </inkml:channelProperties>
      </inkml:inkSource>
      <inkml:timestamp xml:id="ts0" timeString="2023-10-29T15:07:57.68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11928 6018 0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6701" units="1/cm"/>
          <inkml:channelProperty channel="T" name="resolution" value="1" units="1/dev"/>
        </inkml:channelProperties>
      </inkml:inkSource>
      <inkml:timestamp xml:id="ts0" timeString="2023-11-15T22:29:45.86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16684 16239 0</inkml:trace>
  <inkml:trace contextRef="#ctx0" brushRef="#br0" timeOffset="255">16684 16239 0</inkml:trace>
  <inkml:trace contextRef="#ctx0" brushRef="#br0" timeOffset="423">16684 16239 0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lang="en-US"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915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14244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43586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 userDrawn="1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oogle Shape;103;p1">
            <a:extLst>
              <a:ext uri="{FF2B5EF4-FFF2-40B4-BE49-F238E27FC236}">
                <a16:creationId xmlns:a16="http://schemas.microsoft.com/office/drawing/2014/main" id="{09053010-BE83-5798-DFCF-289E44DF50EF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-67090" y="-44450"/>
            <a:ext cx="1231197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05;p1">
            <a:extLst>
              <a:ext uri="{FF2B5EF4-FFF2-40B4-BE49-F238E27FC236}">
                <a16:creationId xmlns:a16="http://schemas.microsoft.com/office/drawing/2014/main" id="{B060EDE2-C98A-26AC-D8CC-39EEECDFE61D}"/>
              </a:ext>
            </a:extLst>
          </p:cNvPr>
          <p:cNvSpPr txBox="1"/>
          <p:nvPr userDrawn="1"/>
        </p:nvSpPr>
        <p:spPr>
          <a:xfrm>
            <a:off x="1108644" y="379439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sp>
        <p:nvSpPr>
          <p:cNvPr id="20" name="Google Shape;106;p1">
            <a:extLst>
              <a:ext uri="{FF2B5EF4-FFF2-40B4-BE49-F238E27FC236}">
                <a16:creationId xmlns:a16="http://schemas.microsoft.com/office/drawing/2014/main" id="{198BCF14-8056-9E85-67BB-7FBB587B6C84}"/>
              </a:ext>
            </a:extLst>
          </p:cNvPr>
          <p:cNvSpPr txBox="1"/>
          <p:nvPr userDrawn="1"/>
        </p:nvSpPr>
        <p:spPr>
          <a:xfrm>
            <a:off x="1108644" y="2424037"/>
            <a:ext cx="4326249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Discrete Mathematics</a:t>
            </a:r>
            <a:endParaRPr lang="en-US" dirty="0"/>
          </a:p>
        </p:txBody>
      </p:sp>
      <p:sp>
        <p:nvSpPr>
          <p:cNvPr id="21" name="Google Shape;107;p1">
            <a:extLst>
              <a:ext uri="{FF2B5EF4-FFF2-40B4-BE49-F238E27FC236}">
                <a16:creationId xmlns:a16="http://schemas.microsoft.com/office/drawing/2014/main" id="{1AA10412-0824-8883-A649-583B12755469}"/>
              </a:ext>
            </a:extLst>
          </p:cNvPr>
          <p:cNvSpPr/>
          <p:nvPr userDrawn="1"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Lecture 1</a:t>
            </a:r>
            <a:endParaRPr dirty="0"/>
          </a:p>
        </p:txBody>
      </p:sp>
      <p:sp>
        <p:nvSpPr>
          <p:cNvPr id="22" name="Google Shape;109;p1">
            <a:extLst>
              <a:ext uri="{FF2B5EF4-FFF2-40B4-BE49-F238E27FC236}">
                <a16:creationId xmlns:a16="http://schemas.microsoft.com/office/drawing/2014/main" id="{A8ACB218-6CA7-61CE-7EEC-83FBB5FB86BD}"/>
              </a:ext>
            </a:extLst>
          </p:cNvPr>
          <p:cNvSpPr txBox="1"/>
          <p:nvPr userDrawn="1"/>
        </p:nvSpPr>
        <p:spPr>
          <a:xfrm>
            <a:off x="329269" y="5104240"/>
            <a:ext cx="2820003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IT241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Sets</a:t>
            </a:r>
            <a:endParaRPr dirty="0"/>
          </a:p>
        </p:txBody>
      </p:sp>
      <p:sp>
        <p:nvSpPr>
          <p:cNvPr id="23" name="Google Shape;104;p1">
            <a:extLst>
              <a:ext uri="{FF2B5EF4-FFF2-40B4-BE49-F238E27FC236}">
                <a16:creationId xmlns:a16="http://schemas.microsoft.com/office/drawing/2014/main" id="{52891730-1D5A-6AF4-EBA5-6F3CC2473D4E}"/>
              </a:ext>
            </a:extLst>
          </p:cNvPr>
          <p:cNvSpPr/>
          <p:nvPr userDrawn="1"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" name="Google Shape;108;p1">
            <a:extLst>
              <a:ext uri="{FF2B5EF4-FFF2-40B4-BE49-F238E27FC236}">
                <a16:creationId xmlns:a16="http://schemas.microsoft.com/office/drawing/2014/main" id="{87FCC989-A619-BDED-F2E3-4163D4823484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 userDrawn="1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6;p2">
            <a:extLst>
              <a:ext uri="{FF2B5EF4-FFF2-40B4-BE49-F238E27FC236}">
                <a16:creationId xmlns:a16="http://schemas.microsoft.com/office/drawing/2014/main" id="{F400C1C9-9B73-EC4D-032E-341FBE5973FD}"/>
              </a:ext>
            </a:extLst>
          </p:cNvPr>
          <p:cNvSpPr/>
          <p:nvPr userDrawn="1"/>
        </p:nvSpPr>
        <p:spPr>
          <a:xfrm rot="10800000" flipH="1">
            <a:off x="0" y="-9498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Google Shape;118;p2">
            <a:extLst>
              <a:ext uri="{FF2B5EF4-FFF2-40B4-BE49-F238E27FC236}">
                <a16:creationId xmlns:a16="http://schemas.microsoft.com/office/drawing/2014/main" id="{922B60B1-84AE-60B8-7A06-98798F6970B9}"/>
              </a:ext>
            </a:extLst>
          </p:cNvPr>
          <p:cNvSpPr txBox="1"/>
          <p:nvPr userDrawn="1"/>
        </p:nvSpPr>
        <p:spPr>
          <a:xfrm>
            <a:off x="5983356" y="2813245"/>
            <a:ext cx="6208641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Discrete Mathematics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IT241</a:t>
            </a:r>
            <a:endParaRPr lang="en-US" dirty="0"/>
          </a:p>
        </p:txBody>
      </p:sp>
      <p:sp>
        <p:nvSpPr>
          <p:cNvPr id="6" name="Google Shape;121;p2">
            <a:extLst>
              <a:ext uri="{FF2B5EF4-FFF2-40B4-BE49-F238E27FC236}">
                <a16:creationId xmlns:a16="http://schemas.microsoft.com/office/drawing/2014/main" id="{247D4DF8-734F-B095-E576-F46C8BEA76A9}"/>
              </a:ext>
            </a:extLst>
          </p:cNvPr>
          <p:cNvSpPr txBox="1"/>
          <p:nvPr userDrawn="1"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pic>
        <p:nvPicPr>
          <p:cNvPr id="7" name="Google Shape;123;p2">
            <a:extLst>
              <a:ext uri="{FF2B5EF4-FFF2-40B4-BE49-F238E27FC236}">
                <a16:creationId xmlns:a16="http://schemas.microsoft.com/office/drawing/2014/main" id="{071BEA49-58F6-D7F4-0093-3C46A991F58A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124;p2">
            <a:extLst>
              <a:ext uri="{FF2B5EF4-FFF2-40B4-BE49-F238E27FC236}">
                <a16:creationId xmlns:a16="http://schemas.microsoft.com/office/drawing/2014/main" id="{54C53AC9-751C-4F4B-E3B7-D674DBBA66BD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5928BD-A09E-B54E-07FA-A75C29E14ACE}"/>
              </a:ext>
            </a:extLst>
          </p:cNvPr>
          <p:cNvSpPr txBox="1"/>
          <p:nvPr userDrawn="1"/>
        </p:nvSpPr>
        <p:spPr>
          <a:xfrm>
            <a:off x="6457286" y="4259754"/>
            <a:ext cx="473102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7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Propositional &amp; predicate logic</a:t>
            </a:r>
          </a:p>
          <a:p>
            <a:pPr algn="ctr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 preserve="1" userDrawn="1">
  <p:cSld name="24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16;p2">
            <a:extLst>
              <a:ext uri="{FF2B5EF4-FFF2-40B4-BE49-F238E27FC236}">
                <a16:creationId xmlns:a16="http://schemas.microsoft.com/office/drawing/2014/main" id="{F400C1C9-9B73-EC4D-032E-341FBE5973FD}"/>
              </a:ext>
            </a:extLst>
          </p:cNvPr>
          <p:cNvSpPr/>
          <p:nvPr userDrawn="1"/>
        </p:nvSpPr>
        <p:spPr>
          <a:xfrm rot="10800000" flipH="1">
            <a:off x="-1" y="-8803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121;p2">
            <a:extLst>
              <a:ext uri="{FF2B5EF4-FFF2-40B4-BE49-F238E27FC236}">
                <a16:creationId xmlns:a16="http://schemas.microsoft.com/office/drawing/2014/main" id="{247D4DF8-734F-B095-E576-F46C8BEA76A9}"/>
              </a:ext>
            </a:extLst>
          </p:cNvPr>
          <p:cNvSpPr txBox="1"/>
          <p:nvPr userDrawn="1"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pic>
        <p:nvPicPr>
          <p:cNvPr id="7" name="Google Shape;123;p2">
            <a:extLst>
              <a:ext uri="{FF2B5EF4-FFF2-40B4-BE49-F238E27FC236}">
                <a16:creationId xmlns:a16="http://schemas.microsoft.com/office/drawing/2014/main" id="{071BEA49-58F6-D7F4-0093-3C46A991F58A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124;p2">
            <a:extLst>
              <a:ext uri="{FF2B5EF4-FFF2-40B4-BE49-F238E27FC236}">
                <a16:creationId xmlns:a16="http://schemas.microsoft.com/office/drawing/2014/main" id="{54C53AC9-751C-4F4B-E3B7-D674DBBA66BD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Google Shape;42;p20">
            <a:extLst>
              <a:ext uri="{FF2B5EF4-FFF2-40B4-BE49-F238E27FC236}">
                <a16:creationId xmlns:a16="http://schemas.microsoft.com/office/drawing/2014/main" id="{E68EF1AB-E68D-C974-107C-2F081C9E5A6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3128" y="2002632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38934180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3" name="Google Shape;43;p2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2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7" name="Google Shape;57;p2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2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2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7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 dirty="0"/>
          </a:p>
        </p:txBody>
      </p:sp>
      <p:sp>
        <p:nvSpPr>
          <p:cNvPr id="89" name="Google Shape;89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8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8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 userDrawn="1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61;p5">
            <a:extLst>
              <a:ext uri="{FF2B5EF4-FFF2-40B4-BE49-F238E27FC236}">
                <a16:creationId xmlns:a16="http://schemas.microsoft.com/office/drawing/2014/main" id="{A1F3E9D5-4715-1D92-FFB5-2A77D0B78234}"/>
              </a:ext>
            </a:extLst>
          </p:cNvPr>
          <p:cNvSpPr/>
          <p:nvPr userDrawn="1"/>
        </p:nvSpPr>
        <p:spPr>
          <a:xfrm>
            <a:off x="234043" y="938580"/>
            <a:ext cx="11723914" cy="5460434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892816D-CF31-D6A0-BE9B-9DE0C28B1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2661" y="6481442"/>
            <a:ext cx="2667000" cy="294289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BDBACC2-E59C-4C76-9B43-ACFA72B85B74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Google Shape;167;p5">
            <a:extLst>
              <a:ext uri="{FF2B5EF4-FFF2-40B4-BE49-F238E27FC236}">
                <a16:creationId xmlns:a16="http://schemas.microsoft.com/office/drawing/2014/main" id="{218F4322-3658-003F-80CA-9FA18C454283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9808263" y="-126405"/>
            <a:ext cx="2383737" cy="102262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0;p10">
            <a:extLst>
              <a:ext uri="{FF2B5EF4-FFF2-40B4-BE49-F238E27FC236}">
                <a16:creationId xmlns:a16="http://schemas.microsoft.com/office/drawing/2014/main" id="{618E2B20-27FA-AF59-2CF1-0BF4BAB4E8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4044" y="82269"/>
            <a:ext cx="9456608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3200" b="0" i="0" u="none" strike="noStrike" cap="none">
                <a:solidFill>
                  <a:schemeClr val="bg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4" name="Google Shape;11;p10">
            <a:extLst>
              <a:ext uri="{FF2B5EF4-FFF2-40B4-BE49-F238E27FC236}">
                <a16:creationId xmlns:a16="http://schemas.microsoft.com/office/drawing/2014/main" id="{283E618B-3D74-A212-BEA0-89B68258A13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79148" y="1124622"/>
            <a:ext cx="11233704" cy="5097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66490759"/>
      </p:ext>
    </p:extLst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977815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" name="Google Shape;207;p9">
            <a:extLst>
              <a:ext uri="{FF2B5EF4-FFF2-40B4-BE49-F238E27FC236}">
                <a16:creationId xmlns:a16="http://schemas.microsoft.com/office/drawing/2014/main" id="{C260948F-A017-4B81-2C22-50D412FC8495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Google Shape;208;p9">
            <a:extLst>
              <a:ext uri="{FF2B5EF4-FFF2-40B4-BE49-F238E27FC236}">
                <a16:creationId xmlns:a16="http://schemas.microsoft.com/office/drawing/2014/main" id="{E5884150-2E05-1A2C-BAB7-E0E9F5C99278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278013" y="338440"/>
            <a:ext cx="2758843" cy="7530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211;p9">
            <a:extLst>
              <a:ext uri="{FF2B5EF4-FFF2-40B4-BE49-F238E27FC236}">
                <a16:creationId xmlns:a16="http://schemas.microsoft.com/office/drawing/2014/main" id="{8F519622-5BA7-0B54-346A-68D54A5ED854}"/>
              </a:ext>
            </a:extLst>
          </p:cNvPr>
          <p:cNvSpPr/>
          <p:nvPr userDrawn="1"/>
        </p:nvSpPr>
        <p:spPr>
          <a:xfrm>
            <a:off x="1340017" y="1410088"/>
            <a:ext cx="9661358" cy="4312207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" name="Google Shape;167;p5">
            <a:extLst>
              <a:ext uri="{FF2B5EF4-FFF2-40B4-BE49-F238E27FC236}">
                <a16:creationId xmlns:a16="http://schemas.microsoft.com/office/drawing/2014/main" id="{617CD8DF-63DE-0EB3-B8DA-9A68C0F35721}"/>
              </a:ext>
            </a:extLst>
          </p:cNvPr>
          <p:cNvPicPr preferRelativeResize="0"/>
          <p:nvPr userDrawn="1"/>
        </p:nvPicPr>
        <p:blipFill rotWithShape="1">
          <a:blip r:embed="rId4">
            <a:alphaModFix/>
          </a:blip>
          <a:srcRect/>
          <a:stretch/>
        </p:blipFill>
        <p:spPr>
          <a:xfrm>
            <a:off x="9750506" y="-58979"/>
            <a:ext cx="2383737" cy="10226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How To Write A Thank You Note In Five Easy Steps">
            <a:extLst>
              <a:ext uri="{FF2B5EF4-FFF2-40B4-BE49-F238E27FC236}">
                <a16:creationId xmlns:a16="http://schemas.microsoft.com/office/drawing/2014/main" id="{451FC468-B203-87BF-B828-8973D4A7F4A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3802" y="1911784"/>
            <a:ext cx="4727092" cy="265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6170303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6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8" name="Google Shape;168;p5">
            <a:extLst>
              <a:ext uri="{FF2B5EF4-FFF2-40B4-BE49-F238E27FC236}">
                <a16:creationId xmlns:a16="http://schemas.microsoft.com/office/drawing/2014/main" id="{ABF31F51-9C70-97EA-DC33-056806E1DBFE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11" name="Google Shape;11;p10"/>
          <p:cNvSpPr txBox="1">
            <a:spLocks noGrp="1"/>
          </p:cNvSpPr>
          <p:nvPr>
            <p:ph type="body" idx="1"/>
          </p:nvPr>
        </p:nvSpPr>
        <p:spPr>
          <a:xfrm>
            <a:off x="838200" y="1870058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8" r:id="rId3"/>
    <p:sldLayoutId id="2147483658" r:id="rId4"/>
    <p:sldLayoutId id="2147483659" r:id="rId5"/>
    <p:sldLayoutId id="2147483660" r:id="rId6"/>
    <p:sldLayoutId id="2147483661" r:id="rId7"/>
    <p:sldLayoutId id="2147483663" r:id="rId8"/>
    <p:sldLayoutId id="2147483664" r:id="rId9"/>
    <p:sldLayoutId id="2147483665" r:id="rId10"/>
    <p:sldLayoutId id="2147483666" r:id="rId11"/>
    <p:sldLayoutId id="2147483669" r:id="rId12"/>
    <p:sldLayoutId id="2147483670" r:id="rId13"/>
    <p:sldLayoutId id="2147483671" r:id="rId14"/>
  </p:sldLayoutIdLst>
  <p:transition spd="slow">
    <p:wipe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Brush Script MT" panose="03060802040406070304" pitchFamily="66" charset="0"/>
          <a:ea typeface="Brush Script MT" panose="03060802040406070304" pitchFamily="66" charset="0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Relationship Id="rId5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Relationship Id="rId9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ustomXml" Target="../ink/ink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Relationship Id="rId9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4" Type="http://schemas.openxmlformats.org/officeDocument/2006/relationships/image" Target="../media/image10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6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7" Type="http://schemas.openxmlformats.org/officeDocument/2006/relationships/image" Target="../media/image13.png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4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s://jmap.org/Worksheets/G.CO.C.9.InverseConverseandContrapositive1a.pdf" TargetMode="Externa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5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9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0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Google Shape;103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57150" y="-44450"/>
            <a:ext cx="1231197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"/>
          <p:cNvSpPr/>
          <p:nvPr/>
        </p:nvSpPr>
        <p:spPr>
          <a:xfrm>
            <a:off x="597845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"/>
          <p:cNvSpPr txBox="1"/>
          <p:nvPr/>
        </p:nvSpPr>
        <p:spPr>
          <a:xfrm>
            <a:off x="1108644" y="379439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 Shahira Ahmed</a:t>
            </a:r>
            <a:endParaRPr dirty="0"/>
          </a:p>
        </p:txBody>
      </p:sp>
      <p:sp>
        <p:nvSpPr>
          <p:cNvPr id="106" name="Google Shape;106;p1"/>
          <p:cNvSpPr txBox="1"/>
          <p:nvPr/>
        </p:nvSpPr>
        <p:spPr>
          <a:xfrm>
            <a:off x="1108644" y="2424037"/>
            <a:ext cx="4326249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00B0F0"/>
                </a:solidFill>
                <a:latin typeface="Times New Roman"/>
                <a:cs typeface="Times New Roman"/>
                <a:sym typeface="Times New Roman"/>
              </a:rPr>
              <a:t>Discrete Mathematics</a:t>
            </a:r>
            <a:endParaRPr lang="en-US" dirty="0"/>
          </a:p>
        </p:txBody>
      </p:sp>
      <p:sp>
        <p:nvSpPr>
          <p:cNvPr id="107" name="Google Shape;107;p1"/>
          <p:cNvSpPr/>
          <p:nvPr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Lecture 7</a:t>
            </a:r>
            <a:endParaRPr dirty="0"/>
          </a:p>
        </p:txBody>
      </p:sp>
      <p:pic>
        <p:nvPicPr>
          <p:cNvPr id="108" name="Google Shape;108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109;p1">
            <a:extLst>
              <a:ext uri="{FF2B5EF4-FFF2-40B4-BE49-F238E27FC236}">
                <a16:creationId xmlns:a16="http://schemas.microsoft.com/office/drawing/2014/main" id="{3390686E-018A-3331-3BA9-E8F8F6FEA338}"/>
              </a:ext>
            </a:extLst>
          </p:cNvPr>
          <p:cNvSpPr txBox="1"/>
          <p:nvPr/>
        </p:nvSpPr>
        <p:spPr>
          <a:xfrm>
            <a:off x="1648081" y="4468353"/>
            <a:ext cx="6006217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lt1"/>
                </a:solidFill>
                <a:latin typeface="Times New Roman"/>
                <a:cs typeface="Times New Roman"/>
                <a:sym typeface="Times New Roman"/>
              </a:rPr>
              <a:t>IT241</a:t>
            </a:r>
            <a:endParaRPr dirty="0"/>
          </a:p>
        </p:txBody>
      </p:sp>
      <p:pic>
        <p:nvPicPr>
          <p:cNvPr id="1048" name="Picture 24" descr="Brain-Computer Interfaces to Enable People to Communicate with Their  Thoughts - Science news - Tasnim News Agency">
            <a:extLst>
              <a:ext uri="{FF2B5EF4-FFF2-40B4-BE49-F238E27FC236}">
                <a16:creationId xmlns:a16="http://schemas.microsoft.com/office/drawing/2014/main" id="{3B070EE0-A03D-CF8B-874A-91610FF746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673" y="-663303"/>
            <a:ext cx="7748143" cy="7466693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094470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marR="0" lvl="0" indent="-274320" algn="just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basic concepts used in propositional logic</a:t>
            </a:r>
          </a:p>
          <a:p>
            <a:pPr marL="274320" marR="0" lvl="0" indent="-274320" algn="just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 truth tables to evaluate the truth value of compound propositions.</a:t>
            </a:r>
          </a:p>
          <a:p>
            <a:pPr marL="274320" marR="0" lvl="0" indent="-274320" algn="just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concepts of predicate logic, including variables, predicates, quantifiers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" marR="0" lvl="0" indent="-274320" algn="just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Applications of propositional and predicate logic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" marR="0" lvl="0" indent="-274320" algn="just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0" y="1259065"/>
            <a:ext cx="676864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00" b="1" i="0" u="none" strike="noStrike" kern="120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effectLst/>
                <a:uLnTx/>
                <a:uFillTx/>
                <a:latin typeface="Trebuchet MS"/>
                <a:ea typeface="+mn-ea"/>
                <a:cs typeface="+mn-cs"/>
              </a:rPr>
              <a:t>Learning Outcomes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7633992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marR="0" lvl="0" indent="-27432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Propositional logic</a:t>
            </a:r>
          </a:p>
          <a:p>
            <a:pPr marL="731520" lvl="1" indent="-274320">
              <a:lnSpc>
                <a:spcPct val="120000"/>
              </a:lnSpc>
              <a:spcBef>
                <a:spcPts val="0"/>
              </a:spcBef>
              <a:buClr>
                <a:srgbClr val="B13F9A"/>
              </a:buClr>
              <a:buSzPct val="73000"/>
              <a:buFont typeface="Wingdings 2"/>
              <a:buChar char=""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Propositional variables</a:t>
            </a:r>
          </a:p>
          <a:p>
            <a:pPr marL="731520" lvl="1" indent="-274320">
              <a:lnSpc>
                <a:spcPct val="120000"/>
              </a:lnSpc>
              <a:spcBef>
                <a:spcPts val="0"/>
              </a:spcBef>
              <a:buClr>
                <a:srgbClr val="B13F9A"/>
              </a:buClr>
              <a:buSzPct val="73000"/>
              <a:buFont typeface="Wingdings 2"/>
              <a:buChar char=""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Logical connectives (AND, OR, NOT)</a:t>
            </a:r>
          </a:p>
          <a:p>
            <a:pPr marL="731520" lvl="1" indent="-274320">
              <a:lnSpc>
                <a:spcPct val="120000"/>
              </a:lnSpc>
              <a:spcBef>
                <a:spcPts val="0"/>
              </a:spcBef>
              <a:buClr>
                <a:srgbClr val="B13F9A"/>
              </a:buClr>
              <a:buSzPct val="73000"/>
              <a:buFont typeface="Wingdings 2"/>
              <a:buChar char=""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Truth values</a:t>
            </a:r>
          </a:p>
          <a:p>
            <a:pPr marL="731520" lvl="1" indent="-274320">
              <a:lnSpc>
                <a:spcPct val="120000"/>
              </a:lnSpc>
              <a:spcBef>
                <a:spcPts val="0"/>
              </a:spcBef>
              <a:buClr>
                <a:srgbClr val="B13F9A"/>
              </a:buClr>
              <a:buSzPct val="73000"/>
              <a:buFont typeface="Wingdings 2"/>
              <a:buChar char=""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Logical Equivalences</a:t>
            </a:r>
          </a:p>
          <a:p>
            <a:pPr marL="274320" indent="-274320">
              <a:lnSpc>
                <a:spcPct val="120000"/>
              </a:lnSpc>
              <a:spcBef>
                <a:spcPts val="0"/>
              </a:spcBef>
              <a:buClr>
                <a:srgbClr val="B13F9A"/>
              </a:buClr>
              <a:buSzPct val="73000"/>
              <a:buFont typeface="Wingdings 2"/>
              <a:buChar char=""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Predicate Logic</a:t>
            </a:r>
          </a:p>
          <a:p>
            <a:pPr marL="731520" lvl="1" indent="-274320">
              <a:lnSpc>
                <a:spcPct val="120000"/>
              </a:lnSpc>
              <a:spcBef>
                <a:spcPts val="0"/>
              </a:spcBef>
              <a:buClr>
                <a:srgbClr val="B13F9A"/>
              </a:buClr>
              <a:buSzPct val="73000"/>
              <a:buFont typeface="Wingdings 2"/>
              <a:buChar char=""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The Language of Quantifiers</a:t>
            </a:r>
          </a:p>
          <a:p>
            <a:pPr marL="731520" lvl="1" indent="-274320">
              <a:lnSpc>
                <a:spcPct val="120000"/>
              </a:lnSpc>
              <a:spcBef>
                <a:spcPts val="0"/>
              </a:spcBef>
              <a:buClr>
                <a:srgbClr val="B13F9A"/>
              </a:buClr>
              <a:buSzPct val="73000"/>
              <a:buFont typeface="Wingdings 2"/>
              <a:buChar char=""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Logical Equivalences</a:t>
            </a:r>
          </a:p>
          <a:p>
            <a:pPr marL="274320" indent="-274320">
              <a:lnSpc>
                <a:spcPct val="120000"/>
              </a:lnSpc>
              <a:spcBef>
                <a:spcPts val="0"/>
              </a:spcBef>
              <a:buClr>
                <a:srgbClr val="B13F9A"/>
              </a:buClr>
              <a:buSzPct val="73000"/>
              <a:buFont typeface="Wingdings 2"/>
              <a:buChar char=""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Valid Argument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0" y="1259065"/>
            <a:ext cx="676864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00" b="1" i="0" u="none" strike="noStrike" kern="120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effectLst/>
                <a:uLnTx/>
                <a:uFillTx/>
                <a:latin typeface="Trebuchet MS"/>
                <a:ea typeface="+mn-ea"/>
                <a:cs typeface="+mn-cs"/>
              </a:rPr>
              <a:t>Lecture Outline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4483582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Propositions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proposition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 declarative sentence that is either true or false.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 of propositions:</a:t>
            </a:r>
          </a:p>
          <a:p>
            <a:pPr marL="880110" lvl="1" indent="-514350">
              <a:lnSpc>
                <a:spcPct val="150000"/>
              </a:lnSpc>
              <a:buFont typeface="+mj-lt"/>
              <a:buAutoNum type="alphaLcParenR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Moon is made of green cheese.</a:t>
            </a:r>
          </a:p>
          <a:p>
            <a:pPr marL="880110" lvl="1" indent="-514350">
              <a:lnSpc>
                <a:spcPct val="150000"/>
              </a:lnSpc>
              <a:buFont typeface="+mj-lt"/>
              <a:buAutoNum type="alphaLcParenR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IT241 is an easy class.</a:t>
            </a:r>
          </a:p>
          <a:p>
            <a:pPr marL="880110" lvl="1" indent="-514350">
              <a:lnSpc>
                <a:spcPct val="150000"/>
              </a:lnSpc>
              <a:buFont typeface="+mj-lt"/>
              <a:buAutoNum type="alphaLcParenR"/>
            </a:pP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0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</a:t>
            </a:r>
          </a:p>
          <a:p>
            <a:pPr marL="880110" lvl="1" indent="-514350">
              <a:lnSpc>
                <a:spcPct val="150000"/>
              </a:lnSpc>
              <a:buFont typeface="+mj-lt"/>
              <a:buAutoNum type="alphaLcParenR"/>
            </a:pP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0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0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</a:p>
          <a:p>
            <a:pPr marL="50800" indent="0">
              <a:buNone/>
            </a:pP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672220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Propositions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 that are 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propositions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880110" lvl="1" indent="-514350">
              <a:lnSpc>
                <a:spcPct val="150000"/>
              </a:lnSpc>
              <a:buFont typeface="+mj-lt"/>
              <a:buAutoNum type="alphaLcParenR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Sit down!</a:t>
            </a:r>
          </a:p>
          <a:p>
            <a:pPr marL="880110" lvl="1" indent="-514350">
              <a:lnSpc>
                <a:spcPct val="150000"/>
              </a:lnSpc>
              <a:buFont typeface="+mj-lt"/>
              <a:buAutoNum type="alphaLcParenR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time is it?</a:t>
            </a:r>
          </a:p>
          <a:p>
            <a:pPr marL="880110" lvl="1" indent="-514350">
              <a:lnSpc>
                <a:spcPct val="150000"/>
              </a:lnSpc>
              <a:buFont typeface="+mj-lt"/>
              <a:buAutoNum type="alphaLcParenR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+ 1 = 2</a:t>
            </a:r>
          </a:p>
          <a:p>
            <a:pPr marL="880110" lvl="1" indent="-514350">
              <a:lnSpc>
                <a:spcPct val="150000"/>
              </a:lnSpc>
              <a:buFont typeface="+mj-lt"/>
              <a:buAutoNum type="alphaLcParenR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+ y = z</a:t>
            </a:r>
          </a:p>
          <a:p>
            <a:endParaRPr lang="en-US" dirty="0"/>
          </a:p>
        </p:txBody>
      </p:sp>
    </p:spTree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Propositional Logic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Constructing Propositions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Propositional Variables: </a:t>
            </a:r>
            <a:r>
              <a:rPr lang="en-US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q, r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…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proposition that is always true is denoted by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the proposition that is always false is denoted by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33400" lvl="1" indent="0">
              <a:lnSpc>
                <a:spcPct val="120000"/>
              </a:lnSpc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Propositional Logic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Compound Propositions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constructed from logical connectives and other propositions</a:t>
            </a:r>
          </a:p>
          <a:p>
            <a:pPr lvl="2">
              <a:lnSpc>
                <a:spcPct val="120000"/>
              </a:lnSpc>
            </a:pP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Negation </a:t>
            </a: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¬</a:t>
            </a:r>
            <a:endParaRPr lang="en-US" sz="24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>
              <a:lnSpc>
                <a:spcPct val="120000"/>
              </a:lnSpc>
            </a:pP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Conjunction </a:t>
            </a: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∧</a:t>
            </a:r>
            <a:endParaRPr lang="en-US" sz="24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>
              <a:lnSpc>
                <a:spcPct val="120000"/>
              </a:lnSpc>
            </a:pP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Disjunction </a:t>
            </a: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∨</a:t>
            </a:r>
            <a:endParaRPr lang="en-US" sz="24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>
              <a:lnSpc>
                <a:spcPct val="120000"/>
              </a:lnSpc>
            </a:pP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Implication 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→</a:t>
            </a:r>
            <a:endParaRPr lang="en-US" sz="24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>
              <a:lnSpc>
                <a:spcPct val="120000"/>
              </a:lnSpc>
            </a:pP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Biconditional </a:t>
            </a: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↔</a:t>
            </a:r>
            <a:endParaRPr lang="en-US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9745120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Logical Connectives: Negation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74320" lvl="1" indent="-274320">
              <a:buClr>
                <a:schemeClr val="accent3"/>
              </a:buClr>
              <a:buSzPct val="95000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negation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a proposition 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is  denoted by  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¬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and has this truth table:</a:t>
            </a:r>
          </a:p>
          <a:p>
            <a:pPr marL="274320" lvl="1" indent="-274320">
              <a:buClr>
                <a:schemeClr val="accent3"/>
              </a:buClr>
              <a:buSzPct val="95000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4320" lvl="1" indent="-274320">
              <a:buClr>
                <a:schemeClr val="accent3"/>
              </a:buClr>
              <a:buSzPct val="95000"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If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denotes “The earth is round.”, then 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¬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denotes “It is not the case that the earth is round,” or more simply “The earth is not round.”  </a:t>
            </a:r>
          </a:p>
        </p:txBody>
      </p:sp>
      <p:graphicFrame>
        <p:nvGraphicFramePr>
          <p:cNvPr id="6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69029283"/>
              </p:ext>
            </p:extLst>
          </p:nvPr>
        </p:nvGraphicFramePr>
        <p:xfrm>
          <a:off x="4310742" y="2057400"/>
          <a:ext cx="3570516" cy="1371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852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852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p</a:t>
                      </a:r>
                      <a:endParaRPr lang="en-US" sz="2400" b="1" i="1" dirty="0">
                        <a:latin typeface="Times New Roman" panose="02020603050405020304" pitchFamily="18" charset="0"/>
                        <a:ea typeface="Cambria Math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¬p 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T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F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F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T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Logical Connectives : Conjunction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conjunction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propositions 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and 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is denoted by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∧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 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has this truth table: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If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denotes “I am at home.” and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denotes “It is raining.” then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∧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denotes “I am at home and it is raining.”</a:t>
            </a:r>
          </a:p>
        </p:txBody>
      </p:sp>
      <p:graphicFrame>
        <p:nvGraphicFramePr>
          <p:cNvPr id="10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52760648"/>
              </p:ext>
            </p:extLst>
          </p:nvPr>
        </p:nvGraphicFramePr>
        <p:xfrm>
          <a:off x="3788227" y="2416627"/>
          <a:ext cx="3712029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373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73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373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4949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91441" marR="9144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91441" marR="9144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 </a:t>
                      </a:r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∧ q </a:t>
                      </a:r>
                    </a:p>
                  </a:txBody>
                  <a:tcPr marL="91441" marR="9144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4949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949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949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949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Logical Connectives : Disjunction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disjunction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propositions 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and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is denoted by 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∨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has this truth table: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If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denotes “I am at home.” and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denotes “It is raining.” then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∨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denotes “I am at home or it is raining.”</a:t>
            </a:r>
          </a:p>
        </p:txBody>
      </p:sp>
      <p:graphicFrame>
        <p:nvGraphicFramePr>
          <p:cNvPr id="12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31447449"/>
              </p:ext>
            </p:extLst>
          </p:nvPr>
        </p:nvGraphicFramePr>
        <p:xfrm>
          <a:off x="3891642" y="2177144"/>
          <a:ext cx="4408716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695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95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695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9634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p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q 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p ∨ q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9634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T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T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T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9634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T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F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T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9634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F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T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T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9634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F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F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F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dirty="0"/>
            </a:br>
            <a:r>
              <a:rPr lang="en-US" dirty="0"/>
              <a:t>The Connective Or in Natural Languages(1)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English “or” has two distinct meanings.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“Inclusive Or” :</a:t>
            </a:r>
          </a:p>
          <a:p>
            <a:pPr lvl="2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sentence “Students who have taken IT241</a:t>
            </a:r>
            <a:r>
              <a:rPr lang="en-US" sz="24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IT</a:t>
            </a:r>
            <a:r>
              <a:rPr lang="en-US" sz="24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120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may take this class” we assume that students need to have taken 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the prerequisites, but may have taken 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This is the meaning of </a:t>
            </a:r>
            <a:r>
              <a:rPr lang="en-US" sz="24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disjunction. </a:t>
            </a:r>
          </a:p>
          <a:p>
            <a:pPr lvl="2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For </a:t>
            </a:r>
            <a:r>
              <a:rPr lang="en-US" sz="24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 </a:t>
            </a: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∨ </a:t>
            </a:r>
            <a:r>
              <a:rPr lang="en-US" sz="2400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q</a:t>
            </a: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to be 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true</a:t>
            </a:r>
            <a:r>
              <a:rPr lang="en-US" sz="24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, either one or both of </a:t>
            </a:r>
            <a:r>
              <a:rPr lang="en-US" sz="24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r>
              <a:rPr lang="en-US" sz="24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and </a:t>
            </a:r>
            <a:r>
              <a:rPr lang="en-US" sz="24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 </a:t>
            </a:r>
            <a:r>
              <a:rPr lang="en-US" sz="24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must be true.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33400" lvl="1" indent="0">
              <a:buNone/>
            </a:pPr>
            <a:endParaRPr lang="en-US" sz="1800" dirty="0"/>
          </a:p>
        </p:txBody>
      </p:sp>
    </p:spTree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dirty="0"/>
            </a:br>
            <a:r>
              <a:rPr lang="en-US" dirty="0"/>
              <a:t>The Connective Or in Natural Languages(2)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“Exclusive Or” (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): “Either it will rain or I will play football”</a:t>
            </a:r>
          </a:p>
          <a:p>
            <a:pPr>
              <a:lnSpc>
                <a:spcPct val="12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32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⊕ </a:t>
            </a:r>
            <a:r>
              <a:rPr lang="en-US" sz="3200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q , 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one</a:t>
            </a:r>
            <a:r>
              <a:rPr lang="en-US" sz="32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of </a:t>
            </a:r>
            <a:r>
              <a:rPr lang="en-US" sz="3200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p</a:t>
            </a:r>
            <a:r>
              <a:rPr lang="en-US" sz="32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and </a:t>
            </a:r>
            <a:r>
              <a:rPr lang="en-US" sz="3200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q</a:t>
            </a:r>
            <a:r>
              <a:rPr lang="en-US" sz="32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must be true, 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but not both</a:t>
            </a:r>
            <a:r>
              <a:rPr lang="en-US" sz="32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20000"/>
              </a:lnSpc>
            </a:pPr>
            <a:r>
              <a:rPr lang="en-US" sz="3200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The truth table for ⊕ is:</a:t>
            </a:r>
            <a:endParaRPr 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en-US" sz="1800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48380515"/>
              </p:ext>
            </p:extLst>
          </p:nvPr>
        </p:nvGraphicFramePr>
        <p:xfrm>
          <a:off x="5464628" y="3581399"/>
          <a:ext cx="464820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49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9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9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 </a:t>
                      </a:r>
                    </a:p>
                  </a:txBody>
                  <a:tcPr marL="91441" marR="9144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91441" marR="9144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 ⊕q</a:t>
                      </a:r>
                    </a:p>
                  </a:txBody>
                  <a:tcPr marL="91441" marR="9144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3E0EDABD-A376-4E1B-E0A8-13E230A46B13}"/>
                  </a:ext>
                </a:extLst>
              </p14:cNvPr>
              <p14:cNvContentPartPr/>
              <p14:nvPr/>
            </p14:nvContentPartPr>
            <p14:xfrm>
              <a:off x="10404360" y="1627200"/>
              <a:ext cx="360" cy="36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3E0EDABD-A376-4E1B-E0A8-13E230A46B13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395000" y="161784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97987519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 Logical Connectives : Implication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35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and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are propositions, then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 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→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conditional statement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</a:t>
            </a:r>
            <a:r>
              <a:rPr lang="en-US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implication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which is read as “if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then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”</a:t>
            </a:r>
            <a:r>
              <a:rPr lang="ar-E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35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Example: If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denotes “I am at home.” and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denotes “It is raining.” then  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 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→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denotes “If I am at home then it is raining.” </a:t>
            </a:r>
          </a:p>
          <a:p>
            <a:pPr>
              <a:lnSpc>
                <a:spcPct val="135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 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→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is the </a:t>
            </a:r>
            <a:r>
              <a:rPr lang="en-US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hypothesis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antecedent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lang="en-US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premise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is the </a:t>
            </a:r>
            <a:r>
              <a:rPr lang="en-US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(or </a:t>
            </a:r>
            <a:r>
              <a:rPr lang="en-US" b="1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consequence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35000"/>
              </a:lnSpc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35000"/>
              </a:lnSpc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35000"/>
              </a:lnSpc>
            </a:pP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35000"/>
              </a:lnSpc>
            </a:pP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800" indent="0">
              <a:lnSpc>
                <a:spcPct val="135000"/>
              </a:lnSpc>
              <a:buNone/>
            </a:pP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608403534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 Logical Connectives : Implication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p=“I am hungry”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q=“I will eat”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 am hungry 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 will eat.</a:t>
            </a:r>
          </a:p>
        </p:txBody>
      </p:sp>
      <p:graphicFrame>
        <p:nvGraphicFramePr>
          <p:cNvPr id="16" name="Content Placeholder 3">
            <a:extLst>
              <a:ext uri="{FF2B5EF4-FFF2-40B4-BE49-F238E27FC236}">
                <a16:creationId xmlns:a16="http://schemas.microsoft.com/office/drawing/2014/main" id="{ABBB1AB2-FEEF-2F4A-540B-429659F0C88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74479883"/>
              </p:ext>
            </p:extLst>
          </p:nvPr>
        </p:nvGraphicFramePr>
        <p:xfrm>
          <a:off x="5834743" y="2825552"/>
          <a:ext cx="409303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565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65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99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7156"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 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 →q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7156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7156"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7156"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7156"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Converse, </a:t>
            </a:r>
            <a:r>
              <a:rPr lang="en-US" sz="4000" dirty="0" err="1"/>
              <a:t>Contrapositive</a:t>
            </a:r>
            <a:r>
              <a:rPr lang="en-US" sz="4000" dirty="0"/>
              <a:t>, and Inverse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 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→</a:t>
            </a:r>
            <a:r>
              <a:rPr lang="en-US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we can form new conditional statements .</a:t>
            </a:r>
          </a:p>
          <a:p>
            <a:pPr lvl="1">
              <a:lnSpc>
                <a:spcPct val="150000"/>
              </a:lnSpc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¬</a:t>
            </a:r>
            <a:r>
              <a:rPr lang="en-US" sz="2800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</a:t>
            </a:r>
            <a:r>
              <a:rPr lang="en-US" sz="2800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 </a:t>
            </a:r>
            <a:r>
              <a:rPr lang="en-US" sz="2800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→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¬ </a:t>
            </a:r>
            <a:r>
              <a:rPr lang="en-US" sz="2800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is the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en-US" sz="2800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 </a:t>
            </a:r>
            <a:r>
              <a:rPr lang="en-US" sz="2800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→</a:t>
            </a:r>
            <a:r>
              <a:rPr lang="en-US" sz="2800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               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r>
              <a:rPr lang="en-US" sz="2800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→</a:t>
            </a: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is the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converse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en-US" sz="2800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 </a:t>
            </a:r>
            <a:r>
              <a:rPr lang="en-US" sz="2800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→</a:t>
            </a:r>
            <a:r>
              <a:rPr lang="en-US" sz="2800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1">
              <a:lnSpc>
                <a:spcPct val="150000"/>
              </a:lnSpc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¬</a:t>
            </a: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r>
              <a:rPr lang="en-US" sz="2800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→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¬ </a:t>
            </a:r>
            <a:r>
              <a:rPr lang="en-US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contrapositive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of </a:t>
            </a:r>
            <a:r>
              <a:rPr lang="en-US" sz="2800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 </a:t>
            </a:r>
            <a:r>
              <a:rPr lang="en-US" sz="2800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→</a:t>
            </a:r>
            <a:r>
              <a:rPr lang="en-US" sz="2800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Converse, </a:t>
            </a:r>
            <a:r>
              <a:rPr lang="en-US" sz="4000" dirty="0" err="1"/>
              <a:t>Contrapositive</a:t>
            </a:r>
            <a:r>
              <a:rPr lang="en-US" sz="4000" dirty="0"/>
              <a:t>, and Inverse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>
                  <a:lnSpc>
                    <a:spcPct val="125000"/>
                  </a:lnSpc>
                  <a:spcBef>
                    <a:spcPts val="0"/>
                  </a:spcBef>
                </a:pP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Example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Find the converse, inverse, and contrapositive of</a:t>
                </a:r>
              </a:p>
              <a:p>
                <a:pPr marL="50800" indent="0">
                  <a:lnSpc>
                    <a:spcPct val="125000"/>
                  </a:lnSpc>
                  <a:spcBef>
                    <a:spcPts val="0"/>
                  </a:spcBef>
                  <a:buNone/>
                </a:pPr>
                <a:r>
                  <a:rPr lang="en-US" dirty="0">
                    <a:solidFill>
                      <a:schemeClr val="accent5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p: “It is raining”                          q: “the field is wet”</a:t>
                </a:r>
              </a:p>
              <a:p>
                <a:pPr marL="50800" indent="0" algn="ctr">
                  <a:lnSpc>
                    <a:spcPct val="125000"/>
                  </a:lnSpc>
                  <a:spcBef>
                    <a:spcPts val="0"/>
                  </a:spcBef>
                  <a:buNone/>
                </a:pPr>
                <a:r>
                  <a:rPr lang="en-US" b="1" dirty="0">
                    <a:solidFill>
                      <a:srgbClr val="FFC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</a:t>
                </a:r>
                <a14:m>
                  <m:oMath xmlns:m="http://schemas.openxmlformats.org/officeDocument/2006/math">
                    <m:r>
                      <a:rPr lang="en-US" b="1" i="1" dirty="0" smtClean="0">
                        <a:solidFill>
                          <a:srgbClr val="FFC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  <a:sym typeface="Wingdings" panose="05000000000000000000" pitchFamily="2" charset="2"/>
                      </a:rPr>
                      <m:t>⟶</m:t>
                    </m:r>
                  </m:oMath>
                </a14:m>
                <a:r>
                  <a:rPr lang="en-US" b="1" dirty="0" err="1">
                    <a:solidFill>
                      <a:srgbClr val="FFC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q</a:t>
                </a:r>
                <a:r>
                  <a:rPr lang="en-US" b="1" dirty="0">
                    <a:solidFill>
                      <a:srgbClr val="FFC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  </a:t>
                </a:r>
              </a:p>
              <a:p>
                <a:pPr marL="50800" indent="0">
                  <a:lnSpc>
                    <a:spcPct val="125000"/>
                  </a:lnSpc>
                  <a:spcBef>
                    <a:spcPts val="0"/>
                  </a:spcBef>
                  <a:buNone/>
                </a:pPr>
                <a:r>
                  <a:rPr lang="en-US" b="1" dirty="0">
                    <a:solidFill>
                      <a:srgbClr val="FFC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		           “</a:t>
                </a:r>
                <a:r>
                  <a:rPr lang="en-US" b="1" dirty="0">
                    <a:solidFill>
                      <a:srgbClr val="FFC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If it is raining, then the field is wet”	</a:t>
                </a:r>
              </a:p>
              <a:p>
                <a:pPr>
                  <a:lnSpc>
                    <a:spcPct val="125000"/>
                  </a:lnSpc>
                  <a:buNone/>
                </a:pPr>
                <a:r>
                  <a:rPr lang="en-US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5"/>
                <a:stretch>
                  <a:fillRect l="-5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Arrow: Right 34">
            <a:extLst>
              <a:ext uri="{FF2B5EF4-FFF2-40B4-BE49-F238E27FC236}">
                <a16:creationId xmlns:a16="http://schemas.microsoft.com/office/drawing/2014/main" id="{FF64D61C-FC9D-43AA-D4EF-7C8901097E80}"/>
              </a:ext>
            </a:extLst>
          </p:cNvPr>
          <p:cNvSpPr/>
          <p:nvPr/>
        </p:nvSpPr>
        <p:spPr>
          <a:xfrm>
            <a:off x="707571" y="1812471"/>
            <a:ext cx="1654629" cy="751114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hypothesis</a:t>
            </a:r>
          </a:p>
        </p:txBody>
      </p:sp>
      <p:sp>
        <p:nvSpPr>
          <p:cNvPr id="36" name="Arrow: Right 35">
            <a:extLst>
              <a:ext uri="{FF2B5EF4-FFF2-40B4-BE49-F238E27FC236}">
                <a16:creationId xmlns:a16="http://schemas.microsoft.com/office/drawing/2014/main" id="{10983386-A8EE-B19E-03B4-DA402E5BBB7B}"/>
              </a:ext>
            </a:extLst>
          </p:cNvPr>
          <p:cNvSpPr/>
          <p:nvPr/>
        </p:nvSpPr>
        <p:spPr>
          <a:xfrm rot="10800000" flipV="1">
            <a:off x="9916885" y="1794792"/>
            <a:ext cx="1654629" cy="751114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Conclusion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37791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Converse, </a:t>
            </a:r>
            <a:r>
              <a:rPr lang="en-US" sz="4000" dirty="0" err="1"/>
              <a:t>Contrapositive</a:t>
            </a:r>
            <a:r>
              <a:rPr lang="en-US" sz="4000" dirty="0"/>
              <a:t>, and Inverse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 the converse,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contrapositive of</a:t>
            </a:r>
          </a:p>
          <a:p>
            <a:pPr marL="508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p: “It is raining”                          q: “the field is wet”</a:t>
            </a:r>
          </a:p>
          <a:p>
            <a:pPr marL="508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b="1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b="1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q</a:t>
            </a:r>
            <a:r>
              <a:rPr lang="en-US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“</a:t>
            </a:r>
            <a:r>
              <a:rPr lang="en-US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 it is raining, then the field is wet”	</a:t>
            </a:r>
          </a:p>
          <a:p>
            <a:pPr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Solution: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1">
              <a:lnSpc>
                <a:spcPct val="150000"/>
              </a:lnSpc>
            </a:pP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If it is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raining, then the field is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not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wet.</a:t>
            </a: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6E10FFEF-C033-9F8D-DD0D-66F4BC66A8D9}"/>
              </a:ext>
            </a:extLst>
          </p:cNvPr>
          <p:cNvSpPr/>
          <p:nvPr/>
        </p:nvSpPr>
        <p:spPr>
          <a:xfrm>
            <a:off x="3145971" y="3331028"/>
            <a:ext cx="2950029" cy="905692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>
                <a:solidFill>
                  <a:srgbClr val="C00000"/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¬</a:t>
            </a:r>
            <a:r>
              <a:rPr lang="en-US" sz="3200" b="1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</a:t>
            </a:r>
            <a:r>
              <a:rPr lang="en-US" sz="3200" b="1" i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 </a:t>
            </a:r>
            <a:r>
              <a:rPr lang="en-US" sz="3200" b="1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→</a:t>
            </a:r>
            <a:r>
              <a:rPr lang="en-US" sz="3200" b="1">
                <a:solidFill>
                  <a:srgbClr val="C00000"/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¬ </a:t>
            </a:r>
            <a:r>
              <a:rPr lang="en-US" sz="3200" b="1" i="1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endParaRPr lang="en-US" sz="32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100570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Converse, </a:t>
            </a:r>
            <a:r>
              <a:rPr lang="en-US" sz="4000" dirty="0" err="1"/>
              <a:t>Contrapositive</a:t>
            </a:r>
            <a:r>
              <a:rPr lang="en-US" sz="4000" dirty="0"/>
              <a:t>, and Inverse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 the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converse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contrapositive of</a:t>
            </a:r>
          </a:p>
          <a:p>
            <a:pPr marL="508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p: “It is raining”                          q: “the field is wet”</a:t>
            </a:r>
          </a:p>
          <a:p>
            <a:pPr marL="508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b="1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b="1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q</a:t>
            </a:r>
            <a:r>
              <a:rPr lang="en-US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“</a:t>
            </a:r>
            <a:r>
              <a:rPr lang="en-US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 it is raining, then the field is wet”	</a:t>
            </a:r>
          </a:p>
          <a:p>
            <a:pPr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Solution: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1">
              <a:lnSpc>
                <a:spcPct val="150000"/>
              </a:lnSpc>
            </a:pP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If it is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raining, then the field is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not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wet.</a:t>
            </a:r>
            <a:endParaRPr lang="ar-EG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</a:pP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Converse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If the field is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wet, then it is raining.</a:t>
            </a:r>
            <a:endParaRPr lang="ar-EG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6E10FFEF-C033-9F8D-DD0D-66F4BC66A8D9}"/>
              </a:ext>
            </a:extLst>
          </p:cNvPr>
          <p:cNvSpPr/>
          <p:nvPr/>
        </p:nvSpPr>
        <p:spPr>
          <a:xfrm>
            <a:off x="3145971" y="3331028"/>
            <a:ext cx="2950029" cy="905692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q</a:t>
            </a:r>
            <a:r>
              <a:rPr lang="en-US" sz="3200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→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p</a:t>
            </a:r>
            <a:endParaRPr lang="en-US" sz="32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FB4937C-E79F-9AA6-81D3-7D5E380BF834}"/>
              </a:ext>
            </a:extLst>
          </p:cNvPr>
          <p:cNvSpPr txBox="1"/>
          <p:nvPr/>
        </p:nvSpPr>
        <p:spPr>
          <a:xfrm>
            <a:off x="5638800" y="2933700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D4B7DE8-0020-A48E-0239-312411E1F238}"/>
              </a:ext>
            </a:extLst>
          </p:cNvPr>
          <p:cNvSpPr txBox="1"/>
          <p:nvPr/>
        </p:nvSpPr>
        <p:spPr>
          <a:xfrm>
            <a:off x="2400299" y="1917515"/>
            <a:ext cx="37120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p: “It is raining”</a:t>
            </a:r>
            <a:endParaRPr lang="en-US" sz="28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0524D1F-17E1-4552-CD96-C69C72522058}"/>
              </a:ext>
            </a:extLst>
          </p:cNvPr>
          <p:cNvSpPr txBox="1"/>
          <p:nvPr/>
        </p:nvSpPr>
        <p:spPr>
          <a:xfrm>
            <a:off x="7034803" y="1899858"/>
            <a:ext cx="37120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q: “the field is wet”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A103BDE-689A-9C8D-3BAB-6716219CE05A}"/>
              </a:ext>
            </a:extLst>
          </p:cNvPr>
          <p:cNvSpPr txBox="1"/>
          <p:nvPr/>
        </p:nvSpPr>
        <p:spPr>
          <a:xfrm>
            <a:off x="2383971" y="1900355"/>
            <a:ext cx="37120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p: “It is raining”</a:t>
            </a:r>
            <a:endParaRPr lang="en-US" sz="28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0F7B11EF-A4D9-31D2-16A8-4C416BBA616E}"/>
                  </a:ext>
                </a:extLst>
              </p14:cNvPr>
              <p14:cNvContentPartPr/>
              <p14:nvPr/>
            </p14:nvContentPartPr>
            <p14:xfrm>
              <a:off x="4294080" y="2166480"/>
              <a:ext cx="360" cy="36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0F7B11EF-A4D9-31D2-16A8-4C416BBA616E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284720" y="215712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05274730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2.22222E-6 L 0.3194 0.4236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64" y="21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-0.40508 0.4134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60" y="20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3" grpId="0"/>
      <p:bldP spid="13" grpId="1"/>
      <p:bldP spid="14" grpId="0"/>
      <p:bldP spid="14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Converse, </a:t>
            </a:r>
            <a:r>
              <a:rPr lang="en-US" sz="4000" dirty="0" err="1"/>
              <a:t>Contrapositive</a:t>
            </a:r>
            <a:r>
              <a:rPr lang="en-US" sz="4000" dirty="0"/>
              <a:t>, and Inverse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 the 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converse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contrapositive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</a:t>
            </a:r>
          </a:p>
          <a:p>
            <a:pPr marL="508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p: “It is raining”                          q: “the field is wet”</a:t>
            </a:r>
          </a:p>
          <a:p>
            <a:pPr marL="508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b="1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b="1" dirty="0" err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q</a:t>
            </a:r>
            <a:r>
              <a:rPr lang="en-US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“</a:t>
            </a:r>
            <a:r>
              <a:rPr lang="en-US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 it is raining, then the field is wet”	</a:t>
            </a:r>
          </a:p>
          <a:p>
            <a:pPr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Solution: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1">
              <a:lnSpc>
                <a:spcPct val="150000"/>
              </a:lnSpc>
            </a:pP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If it is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raining, then the field is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not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wet.</a:t>
            </a:r>
            <a:endParaRPr lang="ar-EG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</a:pPr>
            <a:r>
              <a:rPr lang="en-US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Converse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If the field is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wet, then it is raining.</a:t>
            </a:r>
          </a:p>
          <a:p>
            <a:pPr lvl="1">
              <a:lnSpc>
                <a:spcPct val="15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Contrapositive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if the field is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not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wet, then it is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raining</a:t>
            </a:r>
            <a:endParaRPr lang="ar-EG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6E10FFEF-C033-9F8D-DD0D-66F4BC66A8D9}"/>
              </a:ext>
            </a:extLst>
          </p:cNvPr>
          <p:cNvSpPr/>
          <p:nvPr/>
        </p:nvSpPr>
        <p:spPr>
          <a:xfrm>
            <a:off x="3015343" y="3435373"/>
            <a:ext cx="2950029" cy="905692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¬</a:t>
            </a:r>
            <a:r>
              <a:rPr lang="en-US" sz="3200" b="1" i="1" dirty="0">
                <a:solidFill>
                  <a:srgbClr val="C0000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r>
              <a:rPr lang="en-US" sz="3200" b="1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→ 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¬ </a:t>
            </a:r>
            <a:r>
              <a:rPr lang="en-US" sz="3200" b="1" i="1" dirty="0">
                <a:solidFill>
                  <a:srgbClr val="C0000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endParaRPr lang="en-US" sz="32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FB4937C-E79F-9AA6-81D3-7D5E380BF834}"/>
              </a:ext>
            </a:extLst>
          </p:cNvPr>
          <p:cNvSpPr txBox="1"/>
          <p:nvPr/>
        </p:nvSpPr>
        <p:spPr>
          <a:xfrm>
            <a:off x="5638800" y="2933700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D4B7DE8-0020-A48E-0239-312411E1F238}"/>
              </a:ext>
            </a:extLst>
          </p:cNvPr>
          <p:cNvSpPr txBox="1"/>
          <p:nvPr/>
        </p:nvSpPr>
        <p:spPr>
          <a:xfrm>
            <a:off x="2400299" y="1917515"/>
            <a:ext cx="37120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p: “It is raining”</a:t>
            </a:r>
            <a:endParaRPr lang="en-US" sz="28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0524D1F-17E1-4552-CD96-C69C72522058}"/>
              </a:ext>
            </a:extLst>
          </p:cNvPr>
          <p:cNvSpPr txBox="1"/>
          <p:nvPr/>
        </p:nvSpPr>
        <p:spPr>
          <a:xfrm>
            <a:off x="7034803" y="1899858"/>
            <a:ext cx="37120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q: “the field is wet”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0F7B11EF-A4D9-31D2-16A8-4C416BBA616E}"/>
                  </a:ext>
                </a:extLst>
              </p14:cNvPr>
              <p14:cNvContentPartPr/>
              <p14:nvPr/>
            </p14:nvContentPartPr>
            <p14:xfrm>
              <a:off x="4294080" y="2166480"/>
              <a:ext cx="360" cy="36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0F7B11EF-A4D9-31D2-16A8-4C416BBA616E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284720" y="215712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8452865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Logical Connectives: Biconditional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and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are propositions, then  we can form the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biconditional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proposition </a:t>
            </a:r>
            <a:r>
              <a:rPr lang="en-US" b="1" i="1" dirty="0">
                <a:solidFill>
                  <a:srgbClr val="00B0F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 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↔</a:t>
            </a:r>
            <a:r>
              <a:rPr lang="en-US" b="1" i="1" dirty="0">
                <a:solidFill>
                  <a:srgbClr val="00B0F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  <a:r>
              <a:rPr lang="en-US" b="1" i="1" dirty="0">
                <a:solidFill>
                  <a:srgbClr val="00B0F0"/>
                </a:solidFill>
              </a:rPr>
              <a:t>p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dirty="0" err="1">
                <a:solidFill>
                  <a:srgbClr val="00B0F0"/>
                </a:solidFill>
              </a:rPr>
              <a:t>iff</a:t>
            </a:r>
            <a:r>
              <a:rPr lang="en-US" b="1" dirty="0">
                <a:solidFill>
                  <a:srgbClr val="00B0F0"/>
                </a:solidFill>
              </a:rPr>
              <a:t> </a:t>
            </a:r>
            <a:r>
              <a:rPr lang="en-US" b="1" i="1" dirty="0">
                <a:solidFill>
                  <a:srgbClr val="00B0F0"/>
                </a:solidFill>
              </a:rPr>
              <a:t>q</a:t>
            </a:r>
            <a:r>
              <a:rPr lang="en-US" i="1" dirty="0"/>
              <a:t>,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read as “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if and only if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ar-E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80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If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denotes “I am at home.” and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denotes “It is raining.” then</a:t>
            </a:r>
          </a:p>
          <a:p>
            <a:pPr marL="5080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 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↔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denotes “I am at home if and only if it is raining.”</a:t>
            </a:r>
          </a:p>
        </p:txBody>
      </p:sp>
      <p:graphicFrame>
        <p:nvGraphicFramePr>
          <p:cNvPr id="13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45610864"/>
              </p:ext>
            </p:extLst>
          </p:nvPr>
        </p:nvGraphicFramePr>
        <p:xfrm>
          <a:off x="5421086" y="2667000"/>
          <a:ext cx="5791200" cy="243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30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30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30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99720"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/>
                        <a:t>p</a:t>
                      </a:r>
                      <a:endParaRPr lang="en-US" sz="2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/>
                        <a:t>q</a:t>
                      </a:r>
                      <a:endParaRPr lang="en-US" sz="2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/>
                        <a:t>p ↔q </a:t>
                      </a:r>
                      <a:endParaRPr lang="en-US" sz="2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9720"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/>
                        <a:t>T</a:t>
                      </a:r>
                      <a:endParaRPr lang="en-US" sz="2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/>
                        <a:t>T</a:t>
                      </a:r>
                      <a:endParaRPr lang="en-US" sz="2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/>
                        <a:t>T</a:t>
                      </a:r>
                      <a:endParaRPr lang="en-US" sz="2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9720"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/>
                        <a:t>T</a:t>
                      </a:r>
                      <a:endParaRPr lang="en-US" sz="2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/>
                        <a:t>F</a:t>
                      </a:r>
                      <a:endParaRPr lang="en-US" sz="2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/>
                        <a:t>F</a:t>
                      </a:r>
                      <a:endParaRPr lang="en-US" sz="2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9720"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/>
                        <a:t>F</a:t>
                      </a:r>
                      <a:endParaRPr lang="en-US" sz="2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/>
                        <a:t>T</a:t>
                      </a:r>
                      <a:endParaRPr lang="en-US" sz="2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/>
                        <a:t>F</a:t>
                      </a:r>
                      <a:endParaRPr lang="en-US" sz="2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9720"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/>
                        <a:t>F</a:t>
                      </a:r>
                      <a:endParaRPr lang="en-US" sz="2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/>
                        <a:t>F</a:t>
                      </a:r>
                      <a:endParaRPr lang="en-US" sz="2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/>
                        <a:t>T</a:t>
                      </a:r>
                      <a:endParaRPr lang="en-US" sz="2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4044" y="27841"/>
            <a:ext cx="9456608" cy="731520"/>
          </a:xfrm>
        </p:spPr>
        <p:txBody>
          <a:bodyPr>
            <a:normAutofit/>
          </a:bodyPr>
          <a:lstStyle/>
          <a:p>
            <a:r>
              <a:rPr lang="en-US" dirty="0"/>
              <a:t>Truth Tables For Compound Propositions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148" y="1124622"/>
            <a:ext cx="7402109" cy="5097273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00000"/>
              </a:lnSpc>
            </a:pPr>
            <a:r>
              <a:rPr lang="en-US" sz="32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Construction of a truth table:</a:t>
            </a:r>
          </a:p>
          <a:p>
            <a:pPr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Rows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Need a row for every possible combination of values  for the  atomic propositions=2^n.</a:t>
            </a:r>
          </a:p>
          <a:p>
            <a:pPr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Columns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Need a column for the compound proposition (usually at far right)</a:t>
            </a:r>
          </a:p>
          <a:p>
            <a:pPr lvl="1"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Need a column for the truth value of each expression that occurs in the compound proposition as it is built up</a:t>
            </a:r>
          </a:p>
        </p:txBody>
      </p:sp>
    </p:spTree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 Truth Table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 a truth table for  </a:t>
            </a:r>
          </a:p>
        </p:txBody>
      </p:sp>
      <p:pic>
        <p:nvPicPr>
          <p:cNvPr id="4" name="Picture 3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/>
          <a:stretch>
            <a:fillRect/>
          </a:stretch>
        </p:blipFill>
        <p:spPr>
          <a:xfrm>
            <a:off x="4858158" y="1438440"/>
            <a:ext cx="1820228" cy="302895"/>
          </a:xfrm>
          <a:prstGeom prst="rect">
            <a:avLst/>
          </a:prstGeom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9862371"/>
              </p:ext>
            </p:extLst>
          </p:nvPr>
        </p:nvGraphicFramePr>
        <p:xfrm>
          <a:off x="2068284" y="2082000"/>
          <a:ext cx="8055432" cy="333756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3425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25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425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425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425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4257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p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q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r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ym typeface="Symbol"/>
                        </a:rPr>
                        <a:t></a:t>
                      </a:r>
                      <a:r>
                        <a:rPr lang="en-US" sz="1800" dirty="0"/>
                        <a:t>r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p </a:t>
                      </a:r>
                      <a:r>
                        <a:rPr lang="en-US" sz="1800" dirty="0">
                          <a:sym typeface="Symbol"/>
                        </a:rPr>
                        <a:t> </a:t>
                      </a:r>
                      <a:r>
                        <a:rPr lang="en-US" sz="1800" dirty="0"/>
                        <a:t>q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p </a:t>
                      </a:r>
                      <a:r>
                        <a:rPr lang="en-US" sz="1800" dirty="0">
                          <a:sym typeface="Symbol"/>
                        </a:rPr>
                        <a:t> </a:t>
                      </a:r>
                      <a:r>
                        <a:rPr lang="en-US" sz="1800" dirty="0"/>
                        <a:t>q → </a:t>
                      </a:r>
                      <a:r>
                        <a:rPr lang="en-US" sz="1800" dirty="0">
                          <a:sym typeface="Symbol"/>
                        </a:rPr>
                        <a:t></a:t>
                      </a:r>
                      <a:r>
                        <a:rPr lang="en-US" sz="1800" dirty="0"/>
                        <a:t>r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F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F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F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 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F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F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F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F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F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F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F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F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F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F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F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F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F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F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F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F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F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F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Equivalent Propositions </a:t>
            </a:r>
            <a:r>
              <a:rPr lang="en-US" b="0" i="0" dirty="0">
                <a:effectLst/>
                <a:latin typeface="Poppins" panose="00000500000000000000" pitchFamily="2" charset="0"/>
              </a:rPr>
              <a:t> 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3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propositions are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quivalent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they always have the 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same truth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value.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Show using a truth table that the conditional is equivalent to the contrapositive(</a:t>
            </a:r>
            <a:r>
              <a:rPr lang="en-US" dirty="0">
                <a:latin typeface="Poppins" panose="00000500000000000000" pitchFamily="2" charset="0"/>
              </a:rPr>
              <a:t>≡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>
              <a:lnSpc>
                <a:spcPct val="13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4020616"/>
              </p:ext>
            </p:extLst>
          </p:nvPr>
        </p:nvGraphicFramePr>
        <p:xfrm>
          <a:off x="2514599" y="3673258"/>
          <a:ext cx="8044542" cy="2133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407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07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407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407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4075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4075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524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/>
                        <a:t>p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/>
                        <a:t>q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¬ p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¬ q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p →q 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¬q → ¬ p 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F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F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F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F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F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F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F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F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F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F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Equivalent Propositions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3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propositions are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quivalent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they always have the 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same truth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value.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Show using a truth table that the conditional is equivalent to the contrapositive.</a:t>
            </a:r>
          </a:p>
          <a:p>
            <a:pPr>
              <a:lnSpc>
                <a:spcPct val="13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514599" y="3673258"/>
          <a:ext cx="8044542" cy="2133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407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07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407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407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4075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4075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524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/>
                        <a:t>p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/>
                        <a:t>q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¬ p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¬ q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p →q 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¬q → ¬ p 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F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F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F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F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F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F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F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F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F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F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T</a:t>
                      </a:r>
                      <a:endParaRPr lang="en-US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2343217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Using a Truth Table to Show  Non-Equivalence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23000"/>
              </a:lnSpc>
              <a:buNone/>
            </a:pPr>
            <a:r>
              <a:rPr lang="en-US" b="1" dirty="0"/>
              <a:t>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Show using truth tables that neither  the converse nor inverse of an implication are not equivalent to the implication.</a:t>
            </a:r>
          </a:p>
          <a:p>
            <a:pPr>
              <a:lnSpc>
                <a:spcPct val="123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b="1" dirty="0"/>
              <a:t>:</a:t>
            </a:r>
            <a:r>
              <a:rPr lang="en-US" dirty="0"/>
              <a:t>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5809259"/>
              </p:ext>
            </p:extLst>
          </p:nvPr>
        </p:nvGraphicFramePr>
        <p:xfrm>
          <a:off x="2340433" y="2828109"/>
          <a:ext cx="8458198" cy="265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83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83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83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0831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0831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0831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0831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i="1" dirty="0">
                          <a:latin typeface="Times New Roman" panose="02020603050405020304" pitchFamily="18" charset="0"/>
                          <a:ea typeface="Cambria Math" pitchFamily="18" charset="0"/>
                          <a:cs typeface="Times New Roman" panose="02020603050405020304" pitchFamily="18" charset="0"/>
                        </a:rPr>
                        <a:t>p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i="1" dirty="0">
                          <a:latin typeface="Times New Roman" panose="02020603050405020304" pitchFamily="18" charset="0"/>
                          <a:ea typeface="Cambria Math" pitchFamily="18" charset="0"/>
                          <a:cs typeface="Times New Roman" panose="02020603050405020304" pitchFamily="18" charset="0"/>
                        </a:rPr>
                        <a:t>q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ea typeface="Cambria Math"/>
                          <a:cs typeface="Times New Roman" panose="02020603050405020304" pitchFamily="18" charset="0"/>
                        </a:rPr>
                        <a:t>¬ </a:t>
                      </a:r>
                      <a:r>
                        <a:rPr lang="en-US" sz="2400" i="1" dirty="0">
                          <a:latin typeface="Times New Roman" panose="02020603050405020304" pitchFamily="18" charset="0"/>
                          <a:ea typeface="Cambria Math" pitchFamily="18" charset="0"/>
                          <a:cs typeface="Times New Roman" panose="02020603050405020304" pitchFamily="18" charset="0"/>
                        </a:rPr>
                        <a:t>p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ea typeface="Cambria Math"/>
                          <a:cs typeface="Times New Roman" panose="02020603050405020304" pitchFamily="18" charset="0"/>
                        </a:rPr>
                        <a:t>¬ </a:t>
                      </a:r>
                      <a:r>
                        <a:rPr lang="en-US" sz="2400" i="1" dirty="0">
                          <a:latin typeface="Times New Roman" panose="02020603050405020304" pitchFamily="18" charset="0"/>
                          <a:ea typeface="Cambria Math" pitchFamily="18" charset="0"/>
                          <a:cs typeface="Times New Roman" panose="02020603050405020304" pitchFamily="18" charset="0"/>
                        </a:rPr>
                        <a:t>q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>
                          <a:latin typeface="Times New Roman" panose="02020603050405020304" pitchFamily="18" charset="0"/>
                          <a:ea typeface="Cambria Math" pitchFamily="18" charset="0"/>
                          <a:cs typeface="Times New Roman" panose="02020603050405020304" pitchFamily="18" charset="0"/>
                        </a:rPr>
                        <a:t>p </a:t>
                      </a:r>
                      <a:r>
                        <a:rPr lang="en-US" sz="2400" dirty="0">
                          <a:latin typeface="Times New Roman" panose="02020603050405020304" pitchFamily="18" charset="0"/>
                          <a:ea typeface="Cambria Math"/>
                          <a:cs typeface="Times New Roman" panose="02020603050405020304" pitchFamily="18" charset="0"/>
                        </a:rPr>
                        <a:t>→</a:t>
                      </a:r>
                      <a:r>
                        <a:rPr lang="en-US" sz="2400" i="1" dirty="0">
                          <a:latin typeface="Times New Roman" panose="02020603050405020304" pitchFamily="18" charset="0"/>
                          <a:ea typeface="Cambria Math" pitchFamily="18" charset="0"/>
                          <a:cs typeface="Times New Roman" panose="02020603050405020304" pitchFamily="18" charset="0"/>
                        </a:rPr>
                        <a:t>q</a:t>
                      </a: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latin typeface="Times New Roman" panose="02020603050405020304" pitchFamily="18" charset="0"/>
                          <a:ea typeface="Cambria Math"/>
                          <a:cs typeface="Times New Roman" panose="02020603050405020304" pitchFamily="18" charset="0"/>
                        </a:rPr>
                        <a:t>¬ </a:t>
                      </a:r>
                      <a:r>
                        <a:rPr lang="en-US" sz="2400" i="1" dirty="0">
                          <a:latin typeface="Times New Roman" panose="02020603050405020304" pitchFamily="18" charset="0"/>
                          <a:ea typeface="Cambria Math" pitchFamily="18" charset="0"/>
                          <a:cs typeface="Times New Roman" panose="02020603050405020304" pitchFamily="18" charset="0"/>
                        </a:rPr>
                        <a:t>p </a:t>
                      </a:r>
                      <a:r>
                        <a:rPr lang="en-US" sz="2400" dirty="0">
                          <a:latin typeface="Times New Roman" panose="02020603050405020304" pitchFamily="18" charset="0"/>
                          <a:ea typeface="Cambria Math"/>
                          <a:cs typeface="Times New Roman" panose="02020603050405020304" pitchFamily="18" charset="0"/>
                        </a:rPr>
                        <a:t>→¬ </a:t>
                      </a:r>
                      <a:r>
                        <a:rPr lang="en-US" sz="2400" i="1" dirty="0">
                          <a:latin typeface="Times New Roman" panose="02020603050405020304" pitchFamily="18" charset="0"/>
                          <a:ea typeface="Cambria Math" pitchFamily="18" charset="0"/>
                          <a:cs typeface="Times New Roman" panose="02020603050405020304" pitchFamily="18" charset="0"/>
                        </a:rPr>
                        <a:t>q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i="1" dirty="0">
                          <a:latin typeface="Times New Roman" panose="02020603050405020304" pitchFamily="18" charset="0"/>
                          <a:ea typeface="Cambria Math" pitchFamily="18" charset="0"/>
                          <a:cs typeface="Times New Roman" panose="02020603050405020304" pitchFamily="18" charset="0"/>
                        </a:rPr>
                        <a:t>q </a:t>
                      </a:r>
                      <a:r>
                        <a:rPr lang="en-US" sz="2400" dirty="0">
                          <a:latin typeface="Times New Roman" panose="02020603050405020304" pitchFamily="18" charset="0"/>
                          <a:ea typeface="Cambria Math"/>
                          <a:cs typeface="Times New Roman" panose="02020603050405020304" pitchFamily="18" charset="0"/>
                        </a:rPr>
                        <a:t>→ </a:t>
                      </a:r>
                      <a:r>
                        <a:rPr lang="en-US" sz="2400" i="1" dirty="0">
                          <a:latin typeface="Times New Roman" panose="02020603050405020304" pitchFamily="18" charset="0"/>
                          <a:ea typeface="Cambria Math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7108373" y="4153989"/>
            <a:ext cx="3581400" cy="3048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Problem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many rows are there in a truth table with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propositional variables?</a:t>
            </a:r>
          </a:p>
          <a:p>
            <a:pPr>
              <a:buNone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Solution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</a:t>
            </a:r>
            <a:r>
              <a:rPr lang="en-US" baseline="300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n 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dirty="0"/>
          </a:p>
          <a:p>
            <a:endParaRPr lang="en-US" dirty="0"/>
          </a:p>
        </p:txBody>
      </p:sp>
    </p:spTree>
    <p:custDataLst>
      <p:tags r:id="rId1"/>
    </p:custData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E43FA1-B6EE-489D-3F4E-494C3A484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Precedence of Logical Operators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8446E-285F-8A37-AA6D-23A599E1DC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  </a:t>
            </a:r>
            <a:r>
              <a:rPr lang="en-US" sz="28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  <a:sym typeface="Symbol"/>
              </a:rPr>
              <a:t></a:t>
            </a:r>
            <a:r>
              <a:rPr lang="en-US" sz="28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  <a:sym typeface="Symbol"/>
              </a:rPr>
              <a:t>q </a:t>
            </a:r>
            <a:r>
              <a:rPr lang="en-US" sz="28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  <a:sym typeface="Symbol"/>
              </a:rPr>
              <a:t>  </a:t>
            </a:r>
            <a:r>
              <a:rPr lang="en-US" sz="28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  <a:sym typeface="Symbol"/>
              </a:rPr>
              <a:t>r</a:t>
            </a:r>
          </a:p>
          <a:p>
            <a:r>
              <a:rPr lang="en-US" sz="28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(p  </a:t>
            </a:r>
            <a:r>
              <a:rPr lang="en-US" sz="28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  <a:sym typeface="Symbol"/>
              </a:rPr>
              <a:t></a:t>
            </a:r>
            <a:r>
              <a:rPr lang="en-US" sz="28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  <a:sym typeface="Symbol"/>
              </a:rPr>
              <a:t>q)</a:t>
            </a:r>
            <a:r>
              <a:rPr lang="en-US" sz="28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  <a:sym typeface="Symbol"/>
              </a:rPr>
              <a:t>  </a:t>
            </a:r>
            <a:r>
              <a:rPr lang="en-US" sz="28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  <a:sym typeface="Symbol"/>
              </a:rPr>
              <a:t>r</a:t>
            </a: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39236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Precedence of Logical Operators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2940509"/>
              </p:ext>
            </p:extLst>
          </p:nvPr>
        </p:nvGraphicFramePr>
        <p:xfrm>
          <a:off x="3929742" y="1219862"/>
          <a:ext cx="3984172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20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920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2431">
                <a:tc>
                  <a:txBody>
                    <a:bodyPr/>
                    <a:lstStyle/>
                    <a:p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Operator</a:t>
                      </a: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Precedence</a:t>
                      </a: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24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/>
                        </a:rPr>
                        <a:t>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1994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/>
                        </a:rPr>
                        <a:t>   </a:t>
                      </a:r>
                    </a:p>
                    <a:p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/>
                        </a:rPr>
                        <a:t> 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  <a:p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1994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/>
                        </a:rPr>
                        <a:t> </a:t>
                      </a:r>
                    </a:p>
                    <a:p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Symbol"/>
                        </a:rPr>
                        <a:t> 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  <a:p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029200" y="4800601"/>
            <a:ext cx="4343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819400" y="3780182"/>
            <a:ext cx="8479972" cy="1953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  </a:t>
            </a:r>
            <a:r>
              <a:rPr lang="en-US" sz="28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  <a:sym typeface="Symbol"/>
              </a:rPr>
              <a:t></a:t>
            </a:r>
            <a:r>
              <a:rPr lang="en-US" sz="28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  <a:sym typeface="Symbol"/>
              </a:rPr>
              <a:t>q </a:t>
            </a:r>
            <a:r>
              <a:rPr lang="en-US" sz="28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  <a:sym typeface="Symbol"/>
              </a:rPr>
              <a:t>  </a:t>
            </a:r>
            <a:r>
              <a:rPr lang="en-US" sz="28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  <a:sym typeface="Symbol"/>
              </a:rPr>
              <a:t>r   is equivalent to</a:t>
            </a:r>
            <a:r>
              <a:rPr lang="en-US" sz="28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(p  </a:t>
            </a:r>
            <a:r>
              <a:rPr lang="en-US" sz="28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  <a:sym typeface="Symbol"/>
              </a:rPr>
              <a:t></a:t>
            </a:r>
            <a:r>
              <a:rPr lang="en-US" sz="28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  <a:sym typeface="Symbol"/>
              </a:rPr>
              <a:t>q)</a:t>
            </a:r>
            <a:r>
              <a:rPr lang="en-US" sz="28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  <a:sym typeface="Symbol"/>
              </a:rPr>
              <a:t>  </a:t>
            </a:r>
            <a:r>
              <a:rPr lang="en-US" sz="28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  <a:sym typeface="Symbol"/>
              </a:rPr>
              <a:t>r          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  <a:sym typeface="Symbol"/>
              </a:rPr>
              <a:t>If the intended meaning is </a:t>
            </a:r>
            <a:r>
              <a:rPr lang="en-US" sz="28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  </a:t>
            </a:r>
            <a:r>
              <a:rPr lang="en-US" sz="28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  <a:sym typeface="Symbol"/>
              </a:rPr>
              <a:t>(</a:t>
            </a:r>
            <a:r>
              <a:rPr lang="en-US" sz="28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  <a:sym typeface="Symbol"/>
              </a:rPr>
              <a:t>q </a:t>
            </a:r>
            <a:r>
              <a:rPr lang="en-US" sz="2800" b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  <a:sym typeface="Symbol"/>
              </a:rPr>
              <a:t>  </a:t>
            </a:r>
            <a:r>
              <a:rPr lang="en-US" sz="28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  <a:sym typeface="Symbol"/>
              </a:rPr>
              <a:t>r )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  <a:sym typeface="Symbol"/>
              </a:rPr>
              <a:t>then parentheses must be used.</a:t>
            </a:r>
          </a:p>
        </p:txBody>
      </p:sp>
    </p:spTree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991CEE-FC03-5596-0BE9-CF54F0F74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Precedence of Logical Operators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D6F9A81-71EC-8753-48B7-AF8EEAC7F5E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7781026"/>
              </p:ext>
            </p:extLst>
          </p:nvPr>
        </p:nvGraphicFramePr>
        <p:xfrm>
          <a:off x="479425" y="1123950"/>
          <a:ext cx="11233150" cy="50974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13694096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Applications of Propositional Logic: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Translating English to Propositional Logic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 Specifications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Logic Circuits </a:t>
            </a:r>
          </a:p>
          <a:p>
            <a:endParaRPr lang="en-US" dirty="0"/>
          </a:p>
        </p:txBody>
      </p:sp>
    </p:spTree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Translating English Sentences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convert an English sentence to a statement in propositional logic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“If I go to Harry’s or to the country, I will not go shopping.”</a:t>
            </a:r>
          </a:p>
          <a:p>
            <a:pPr lvl="1">
              <a:lnSpc>
                <a:spcPct val="130000"/>
              </a:lnSpc>
            </a:pP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I go to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Harry’s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3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q: I go to the country.</a:t>
            </a:r>
          </a:p>
          <a:p>
            <a:pPr lvl="1">
              <a:lnSpc>
                <a:spcPct val="130000"/>
              </a:lnSpc>
            </a:pP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I will go shopping.</a:t>
            </a:r>
          </a:p>
          <a:p>
            <a:pPr lvl="1"/>
            <a:endParaRPr lang="en-US" b="1" dirty="0"/>
          </a:p>
          <a:p>
            <a:pPr lvl="1">
              <a:buNone/>
            </a:pPr>
            <a:endParaRPr lang="en-US" b="1" dirty="0"/>
          </a:p>
        </p:txBody>
      </p:sp>
      <p:pic>
        <p:nvPicPr>
          <p:cNvPr id="5" name="Picture 4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4" cstate="print"/>
          <a:stretch>
            <a:fillRect/>
          </a:stretch>
        </p:blipFill>
        <p:spPr>
          <a:xfrm>
            <a:off x="7086601" y="5562601"/>
            <a:ext cx="2065973" cy="38290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400800" y="4419601"/>
            <a:ext cx="1676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6553200" y="4876800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If </a:t>
            </a:r>
            <a:r>
              <a:rPr lang="en-US" sz="2800" i="1" dirty="0"/>
              <a:t>p</a:t>
            </a:r>
            <a:r>
              <a:rPr lang="en-US" sz="2800" dirty="0"/>
              <a:t> or </a:t>
            </a:r>
            <a:r>
              <a:rPr lang="en-US" sz="2800" i="1" dirty="0"/>
              <a:t>q</a:t>
            </a:r>
            <a:r>
              <a:rPr lang="en-US" sz="2800" dirty="0"/>
              <a:t> then not </a:t>
            </a:r>
            <a:r>
              <a:rPr lang="en-US" sz="2800" i="1" dirty="0"/>
              <a:t>r</a:t>
            </a:r>
            <a:r>
              <a:rPr lang="en-US" sz="2800" dirty="0"/>
              <a:t>.</a:t>
            </a:r>
          </a:p>
        </p:txBody>
      </p:sp>
    </p:spTree>
    <p:custDataLst>
      <p:tags r:id="rId1"/>
    </p:custData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Tautologies, Contradictions, and Contingencies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 tautology is a proposition which is always true.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Example: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∨¬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contradiction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 proposition which is always false.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Example: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∧¬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21890" y="954883"/>
            <a:ext cx="184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072349"/>
              </p:ext>
            </p:extLst>
          </p:nvPr>
        </p:nvGraphicFramePr>
        <p:xfrm>
          <a:off x="3200400" y="3673258"/>
          <a:ext cx="60960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4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114">
                <a:tc>
                  <a:txBody>
                    <a:bodyPr/>
                    <a:lstStyle/>
                    <a:p>
                      <a:r>
                        <a:rPr lang="en-US" sz="2400" i="1" dirty="0">
                          <a:latin typeface="Times New Roman" panose="02020603050405020304" pitchFamily="18" charset="0"/>
                          <a:ea typeface="Cambria Math" pitchFamily="18" charset="0"/>
                          <a:cs typeface="Times New Roman" panose="02020603050405020304" pitchFamily="18" charset="0"/>
                        </a:rPr>
                        <a:t>P</a:t>
                      </a:r>
                      <a:endParaRPr lang="en-US" sz="2400" b="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latin typeface="Times New Roman" panose="02020603050405020304" pitchFamily="18" charset="0"/>
                          <a:ea typeface="Cambria Math"/>
                          <a:cs typeface="Times New Roman" panose="02020603050405020304" pitchFamily="18" charset="0"/>
                        </a:rPr>
                        <a:t>¬</a:t>
                      </a:r>
                      <a:r>
                        <a:rPr lang="en-US" sz="2400" i="1" dirty="0">
                          <a:latin typeface="Times New Roman" panose="02020603050405020304" pitchFamily="18" charset="0"/>
                          <a:ea typeface="Cambria Math" pitchFamily="18" charset="0"/>
                          <a:cs typeface="Times New Roman" panose="02020603050405020304" pitchFamily="18" charset="0"/>
                        </a:rPr>
                        <a:t>p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i="1" dirty="0">
                          <a:latin typeface="Times New Roman" panose="02020603050405020304" pitchFamily="18" charset="0"/>
                          <a:ea typeface="Cambria Math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>
                          <a:latin typeface="Times New Roman" panose="02020603050405020304" pitchFamily="18" charset="0"/>
                          <a:ea typeface="Cambria Math"/>
                          <a:cs typeface="Times New Roman" panose="02020603050405020304" pitchFamily="18" charset="0"/>
                        </a:rPr>
                        <a:t>∨¬</a:t>
                      </a:r>
                      <a:r>
                        <a:rPr lang="en-US" sz="2400" i="1" dirty="0">
                          <a:latin typeface="Times New Roman" panose="02020603050405020304" pitchFamily="18" charset="0"/>
                          <a:ea typeface="Cambria Math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i="1" dirty="0">
                          <a:latin typeface="Times New Roman" panose="02020603050405020304" pitchFamily="18" charset="0"/>
                          <a:ea typeface="Cambria Math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>
                          <a:latin typeface="Times New Roman" panose="02020603050405020304" pitchFamily="18" charset="0"/>
                          <a:ea typeface="Cambria Math"/>
                          <a:cs typeface="Times New Roman" panose="02020603050405020304" pitchFamily="18" charset="0"/>
                        </a:rPr>
                        <a:t>∧¬</a:t>
                      </a:r>
                      <a:r>
                        <a:rPr lang="en-US" sz="2400" i="1" dirty="0">
                          <a:latin typeface="Times New Roman" panose="02020603050405020304" pitchFamily="18" charset="0"/>
                          <a:ea typeface="Cambria Math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114">
                <a:tc>
                  <a:txBody>
                    <a:bodyPr/>
                    <a:lstStyle/>
                    <a:p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114">
                <a:tc>
                  <a:txBody>
                    <a:bodyPr/>
                    <a:lstStyle/>
                    <a:p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Logically Equivalent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truth table shows that 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¬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 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∨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 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is equivalent to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 </a:t>
            </a:r>
            <a:r>
              <a:rPr lang="en-US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→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q.</a:t>
            </a:r>
          </a:p>
          <a:p>
            <a:pPr marL="514350" indent="-51435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compound propositions p and q are logically equivalent if  </a:t>
            </a:r>
            <a:r>
              <a:rPr lang="en-US" b="1" i="1" dirty="0" err="1">
                <a:solidFill>
                  <a:srgbClr val="00B0F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p↔q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is a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tautology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compound propositions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equivalent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 and only if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columns in a truth table giving their truth values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agree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write this as </a:t>
            </a:r>
            <a:r>
              <a:rPr lang="en-US" b="1" i="1" dirty="0" err="1">
                <a:solidFill>
                  <a:srgbClr val="00B0F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r>
              <a:rPr lang="en-US" b="1" i="1" dirty="0" err="1">
                <a:solidFill>
                  <a:srgbClr val="00B0F0"/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⇔</a:t>
            </a:r>
            <a:r>
              <a:rPr lang="en-US" b="1" i="1" dirty="0" err="1">
                <a:solidFill>
                  <a:srgbClr val="00B0F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or as </a:t>
            </a:r>
            <a:r>
              <a:rPr lang="en-US" b="1" i="1" dirty="0" err="1">
                <a:solidFill>
                  <a:srgbClr val="00B0F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r>
              <a:rPr lang="en-US" b="1" i="1" dirty="0" err="1">
                <a:solidFill>
                  <a:srgbClr val="00B0F0"/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≡</a:t>
            </a:r>
            <a:r>
              <a:rPr lang="en-US" b="1" i="1" dirty="0" err="1">
                <a:solidFill>
                  <a:srgbClr val="00B0F0"/>
                </a:solidFill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where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compound propositions.</a:t>
            </a:r>
          </a:p>
          <a:p>
            <a:pPr marL="514350" indent="-514350"/>
            <a:endParaRPr lang="en-US" sz="2000" dirty="0"/>
          </a:p>
          <a:p>
            <a:pPr marL="514350" indent="-514350"/>
            <a:endParaRPr lang="en-US" sz="2000" dirty="0"/>
          </a:p>
          <a:p>
            <a:pPr marL="514350" indent="-514350"/>
            <a:endParaRPr lang="en-US" sz="2000" dirty="0"/>
          </a:p>
        </p:txBody>
      </p:sp>
      <p:graphicFrame>
        <p:nvGraphicFramePr>
          <p:cNvPr id="9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27839508"/>
              </p:ext>
            </p:extLst>
          </p:nvPr>
        </p:nvGraphicFramePr>
        <p:xfrm>
          <a:off x="2971801" y="4495800"/>
          <a:ext cx="6172199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7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639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 i="1" dirty="0">
                          <a:latin typeface="Cambria Math" pitchFamily="18" charset="0"/>
                          <a:ea typeface="Cambria Math" pitchFamily="18" charset="0"/>
                        </a:rPr>
                        <a:t>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i="1" dirty="0">
                          <a:latin typeface="Cambria Math" pitchFamily="18" charset="0"/>
                          <a:ea typeface="Cambria Math" pitchFamily="18" charset="0"/>
                        </a:rPr>
                        <a:t>q</a:t>
                      </a:r>
                      <a:r>
                        <a:rPr lang="en-US" sz="1800" dirty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latin typeface="Cambria Math"/>
                          <a:ea typeface="Cambria Math"/>
                        </a:rPr>
                        <a:t>¬</a:t>
                      </a:r>
                      <a:r>
                        <a:rPr lang="en-US" sz="1800" i="1" dirty="0">
                          <a:latin typeface="Cambria Math" pitchFamily="18" charset="0"/>
                          <a:ea typeface="Cambria Math" pitchFamily="18" charset="0"/>
                        </a:rPr>
                        <a:t>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latin typeface="Cambria Math"/>
                          <a:ea typeface="Cambria Math"/>
                        </a:rPr>
                        <a:t>¬</a:t>
                      </a:r>
                      <a:r>
                        <a:rPr lang="en-US" sz="1800" i="1" dirty="0">
                          <a:latin typeface="Cambria Math" pitchFamily="18" charset="0"/>
                          <a:ea typeface="Cambria Math" pitchFamily="18" charset="0"/>
                        </a:rPr>
                        <a:t>p </a:t>
                      </a:r>
                      <a:r>
                        <a:rPr lang="en-US" sz="1800" i="0" dirty="0">
                          <a:latin typeface="Cambria Math"/>
                          <a:ea typeface="Cambria Math"/>
                        </a:rPr>
                        <a:t>∨ </a:t>
                      </a:r>
                      <a:r>
                        <a:rPr lang="en-US" sz="1800" i="1" dirty="0">
                          <a:latin typeface="Cambria Math" pitchFamily="18" charset="0"/>
                          <a:ea typeface="Cambria Math" pitchFamily="18" charset="0"/>
                        </a:rPr>
                        <a:t>q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i="1" dirty="0">
                          <a:latin typeface="Cambria Math" pitchFamily="18" charset="0"/>
                          <a:ea typeface="Cambria Math" pitchFamily="18" charset="0"/>
                        </a:rPr>
                        <a:t>p</a:t>
                      </a:r>
                      <a:r>
                        <a:rPr lang="en-US" sz="1800" i="1" dirty="0">
                          <a:latin typeface="Cambria Math"/>
                          <a:ea typeface="Cambria Math"/>
                        </a:rPr>
                        <a:t>→ </a:t>
                      </a:r>
                      <a:r>
                        <a:rPr lang="en-US" sz="1800" i="1" dirty="0">
                          <a:latin typeface="Cambria Math" pitchFamily="18" charset="0"/>
                          <a:ea typeface="Cambria Math" pitchFamily="18" charset="0"/>
                        </a:rPr>
                        <a:t>q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54" name="Table 53">
            <a:extLst>
              <a:ext uri="{FF2B5EF4-FFF2-40B4-BE49-F238E27FC236}">
                <a16:creationId xmlns:a16="http://schemas.microsoft.com/office/drawing/2014/main" id="{5F816289-395B-DC74-B344-F0EF434109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8370225"/>
              </p:ext>
            </p:extLst>
          </p:nvPr>
        </p:nvGraphicFramePr>
        <p:xfrm>
          <a:off x="9202321" y="4495800"/>
          <a:ext cx="14478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7800">
                  <a:extLst>
                    <a:ext uri="{9D8B030D-6E8A-4147-A177-3AD203B41FA5}">
                      <a16:colId xmlns:a16="http://schemas.microsoft.com/office/drawing/2014/main" val="265383899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/>
                        <a:t>p</a:t>
                      </a:r>
                      <a:r>
                        <a:rPr lang="en-US" i="1" dirty="0" err="1">
                          <a:latin typeface="Times New Roman" panose="02020603050405020304" pitchFamily="18" charset="0"/>
                          <a:ea typeface="Cambria Math" pitchFamily="18" charset="0"/>
                          <a:cs typeface="Times New Roman" panose="02020603050405020304" pitchFamily="18" charset="0"/>
                        </a:rPr>
                        <a:t>↔q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98313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60029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25376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52807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1101887"/>
                  </a:ext>
                </a:extLst>
              </a:tr>
            </a:tbl>
          </a:graphicData>
        </a:graphic>
      </p:graphicFrame>
    </p:spTree>
    <p:custDataLst>
      <p:tags r:id="rId1"/>
    </p:custData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Tautologies, Contradictions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 tautology is a proposition which is always true.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Example: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∨¬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contradiction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 proposition which is always false.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Example: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∧¬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>
              <a:buNone/>
            </a:pPr>
            <a:r>
              <a:rPr lang="en-US" dirty="0"/>
              <a:t>                 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21890" y="954883"/>
            <a:ext cx="184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8936406"/>
              </p:ext>
            </p:extLst>
          </p:nvPr>
        </p:nvGraphicFramePr>
        <p:xfrm>
          <a:off x="3309258" y="4223657"/>
          <a:ext cx="6096000" cy="118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4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37160">
                <a:tc>
                  <a:txBody>
                    <a:bodyPr/>
                    <a:lstStyle/>
                    <a:p>
                      <a:pPr algn="ctr"/>
                      <a:r>
                        <a:rPr lang="en-US" sz="2000" i="1" dirty="0">
                          <a:latin typeface="Cambria Math" pitchFamily="18" charset="0"/>
                          <a:ea typeface="Cambria Math" pitchFamily="18" charset="0"/>
                        </a:rPr>
                        <a:t>P</a:t>
                      </a:r>
                      <a:endParaRPr lang="en-US" sz="2000" b="0" i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Cambria Math"/>
                          <a:ea typeface="Cambria Math"/>
                        </a:rPr>
                        <a:t>¬</a:t>
                      </a:r>
                      <a:r>
                        <a:rPr lang="en-US" sz="2000" i="1" dirty="0">
                          <a:latin typeface="Cambria Math" pitchFamily="18" charset="0"/>
                          <a:ea typeface="Cambria Math" pitchFamily="18" charset="0"/>
                        </a:rPr>
                        <a:t>p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i="1" dirty="0">
                          <a:latin typeface="Cambria Math" pitchFamily="18" charset="0"/>
                          <a:ea typeface="Cambria Math" pitchFamily="18" charset="0"/>
                        </a:rPr>
                        <a:t>p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>
                          <a:latin typeface="Cambria Math"/>
                          <a:ea typeface="Cambria Math"/>
                        </a:rPr>
                        <a:t>∨¬</a:t>
                      </a:r>
                      <a:r>
                        <a:rPr lang="en-US" sz="2000" i="1" dirty="0">
                          <a:latin typeface="Cambria Math" pitchFamily="18" charset="0"/>
                          <a:ea typeface="Cambria Math" pitchFamily="18" charset="0"/>
                        </a:rPr>
                        <a:t>p</a:t>
                      </a:r>
                      <a:r>
                        <a:rPr lang="en-US" sz="20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i="1" dirty="0">
                          <a:latin typeface="Cambria Math" pitchFamily="18" charset="0"/>
                          <a:ea typeface="Cambria Math" pitchFamily="18" charset="0"/>
                        </a:rPr>
                        <a:t>p</a:t>
                      </a:r>
                      <a:r>
                        <a:rPr lang="en-US" sz="2000" dirty="0"/>
                        <a:t> </a:t>
                      </a:r>
                      <a:r>
                        <a:rPr lang="en-US" sz="2000" dirty="0">
                          <a:latin typeface="Cambria Math"/>
                          <a:ea typeface="Cambria Math"/>
                        </a:rPr>
                        <a:t>∧¬</a:t>
                      </a:r>
                      <a:r>
                        <a:rPr lang="en-US" sz="2000" i="1" dirty="0">
                          <a:latin typeface="Cambria Math" pitchFamily="18" charset="0"/>
                          <a:ea typeface="Cambria Math" pitchFamily="18" charset="0"/>
                        </a:rPr>
                        <a:t>p</a:t>
                      </a:r>
                      <a:r>
                        <a:rPr lang="en-US" sz="200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8612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313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Introducing Predicate Logic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Predicate logic(</a:t>
            </a:r>
            <a:r>
              <a:rPr lang="en-US" dirty="0"/>
              <a:t>First-Order Logic (FOL)</a:t>
            </a:r>
            <a:r>
              <a:rPr lang="en-US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) uses the following new features: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Variables:   </a:t>
            </a:r>
            <a:r>
              <a:rPr lang="en-US" i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y</a:t>
            </a:r>
            <a:r>
              <a:rPr lang="en-US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z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Predicates:</a:t>
            </a:r>
            <a:r>
              <a:rPr lang="en-US" i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 </a:t>
            </a:r>
            <a:r>
              <a:rPr lang="en-US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P</a:t>
            </a:r>
            <a:r>
              <a:rPr lang="en-US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), </a:t>
            </a:r>
            <a:r>
              <a:rPr lang="en-US" i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</a:t>
            </a:r>
            <a:r>
              <a:rPr lang="en-US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)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Quantifiers:</a:t>
            </a:r>
          </a:p>
          <a:p>
            <a:pPr>
              <a:lnSpc>
                <a:spcPct val="150000"/>
              </a:lnSpc>
            </a:pPr>
            <a:r>
              <a:rPr lang="en-US" i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Propositional functions</a:t>
            </a:r>
            <a:r>
              <a:rPr lang="en-US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are a generalization of propositions. 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They contain variables and a predicate, e.g., </a:t>
            </a:r>
            <a:r>
              <a:rPr lang="en-US" i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P</a:t>
            </a:r>
            <a:r>
              <a:rPr lang="en-US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)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Variables can be replaced by elements from their </a:t>
            </a:r>
            <a:r>
              <a:rPr lang="en-US" i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domain</a:t>
            </a:r>
            <a:r>
              <a:rPr lang="en-US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.</a:t>
            </a:r>
          </a:p>
          <a:p>
            <a:pPr lvl="1"/>
            <a:endParaRPr lang="en-US" dirty="0"/>
          </a:p>
        </p:txBody>
      </p:sp>
    </p:spTree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Propositional Functions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statement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P(x)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said to be the value of the propositional function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at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P(x)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denote  “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&gt;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0”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the domain be the integers. Then:</a:t>
            </a:r>
          </a:p>
          <a:p>
            <a:pPr marL="850392" lvl="1" indent="-457200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P(-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  is false.</a:t>
            </a:r>
          </a:p>
          <a:p>
            <a:pPr marL="850392" lvl="1" indent="-457200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0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  is false.</a:t>
            </a:r>
          </a:p>
          <a:p>
            <a:pPr marL="850392" lvl="1" indent="-457200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 is true.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Often the domain is denoted by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So in this example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the integers.</a:t>
            </a:r>
          </a:p>
          <a:p>
            <a:endParaRPr lang="en-US" dirty="0"/>
          </a:p>
        </p:txBody>
      </p:sp>
    </p:spTree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 of Propositional Functions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 “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z”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 denoted by 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x, y, 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(for all three variables) be the integers. Find these truth values: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2,-1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5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1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3,4,7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1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2"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</a:t>
            </a:r>
          </a:p>
          <a:p>
            <a:pPr lvl="2"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False </a:t>
            </a:r>
          </a:p>
          <a:p>
            <a:pPr lvl="2"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True</a:t>
            </a:r>
          </a:p>
          <a:p>
            <a:pPr lvl="2"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 a Proposition</a:t>
            </a:r>
          </a:p>
          <a:p>
            <a:endParaRPr lang="en-US" dirty="0"/>
          </a:p>
        </p:txBody>
      </p:sp>
    </p:spTree>
    <p:custDataLst>
      <p:tags r:id="rId1"/>
    </p:custData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Examples of Propositional Functions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Now let  “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z”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 denoted by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with U as the integers.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truth values:</a:t>
            </a:r>
          </a:p>
          <a:p>
            <a:pPr lvl="1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2,-1,3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2"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Solution:  T</a:t>
            </a:r>
          </a:p>
          <a:p>
            <a:pPr lvl="1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3,4,7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2"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Solution: F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2"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Solution:  Not a Proposition</a:t>
            </a:r>
          </a:p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225426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Compound Expressions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Connectives from propositional logic carry over to predicate logic.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P(x)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denotes  “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&gt;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0,”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find these truth values:</a:t>
            </a:r>
          </a:p>
          <a:p>
            <a:pPr lvl="1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∨ P(-1)      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Solution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: T</a:t>
            </a:r>
          </a:p>
          <a:p>
            <a:pPr lvl="1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∧ P(-1)      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Solution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: F</a:t>
            </a:r>
          </a:p>
          <a:p>
            <a:pPr lvl="1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→ P(-1)     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Solution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: F</a:t>
            </a:r>
          </a:p>
          <a:p>
            <a:pPr lvl="1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→ ¬P(-1)     </a:t>
            </a:r>
            <a:r>
              <a:rPr lang="en-US" b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Solution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: T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Expressions with variables are not propositions and therefore do not have truth values.  For example,</a:t>
            </a:r>
          </a:p>
          <a:p>
            <a:pPr lvl="1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P(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∧ P(</a:t>
            </a:r>
            <a:r>
              <a:rPr lang="en-US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y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)      </a:t>
            </a:r>
          </a:p>
          <a:p>
            <a:pPr lvl="1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P(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→ P(</a:t>
            </a:r>
            <a:r>
              <a:rPr lang="en-US" i="1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y</a:t>
            </a:r>
            <a:r>
              <a:rPr lang="en-US" dirty="0"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)     </a:t>
            </a:r>
            <a:endParaRPr lang="en-US" dirty="0"/>
          </a:p>
          <a:p>
            <a:pPr lvl="1"/>
            <a:endParaRPr lang="en-US" dirty="0"/>
          </a:p>
        </p:txBody>
      </p:sp>
    </p:spTree>
    <p:custDataLst>
      <p:tags r:id="rId1"/>
    </p:custData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Quantifiers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two most important quantifiers are:</a:t>
            </a:r>
          </a:p>
          <a:p>
            <a:pPr lvl="1">
              <a:lnSpc>
                <a:spcPct val="150000"/>
              </a:lnSpc>
            </a:pPr>
            <a:r>
              <a:rPr lang="en-US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Universal Quantifier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“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all,”   symbol: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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</a:pPr>
            <a:r>
              <a:rPr lang="en-US" i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Existential Quantifier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“There exists,”  symbol: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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write  as in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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x 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) and 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x 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).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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x 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) asserts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) is true for </a:t>
            </a:r>
            <a:r>
              <a:rPr lang="en-US" u="sng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every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 in the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domain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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x 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) asserts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) is true for </a:t>
            </a:r>
            <a:r>
              <a:rPr lang="en-US" u="sng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some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 in the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domain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.</a:t>
            </a:r>
          </a:p>
          <a:p>
            <a:pPr lvl="1"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03B35188-FF68-1F6F-1A88-44C6C4C3F02C}"/>
                  </a:ext>
                </a:extLst>
              </p14:cNvPr>
              <p14:cNvContentPartPr/>
              <p14:nvPr/>
            </p14:nvContentPartPr>
            <p14:xfrm>
              <a:off x="6006240" y="5846040"/>
              <a:ext cx="360" cy="360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03B35188-FF68-1F6F-1A88-44C6C4C3F02C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996880" y="583668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Universal Quantifier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lvl="1" indent="-274320">
              <a:lnSpc>
                <a:spcPct val="200000"/>
              </a:lnSpc>
              <a:buClr>
                <a:schemeClr val="accent3"/>
              </a:buClr>
              <a:buSzPct val="95000"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</a:t>
            </a:r>
            <a:r>
              <a:rPr lang="en-US" sz="30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x P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(</a:t>
            </a:r>
            <a:r>
              <a:rPr lang="en-US" sz="30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x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)</a:t>
            </a:r>
            <a:r>
              <a:rPr lang="en-US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read as </a:t>
            </a:r>
            <a:r>
              <a:rPr lang="en-US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all </a:t>
            </a:r>
            <a:r>
              <a:rPr lang="en-US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P(</a:t>
            </a:r>
            <a:r>
              <a:rPr lang="en-US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)” or “For every </a:t>
            </a:r>
            <a:r>
              <a:rPr lang="en-US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P(</a:t>
            </a:r>
            <a:r>
              <a:rPr lang="en-US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)”</a:t>
            </a:r>
          </a:p>
          <a:p>
            <a:pPr lvl="1">
              <a:lnSpc>
                <a:spcPct val="200000"/>
              </a:lnSpc>
              <a:buNone/>
            </a:pP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1124712" lvl="2" indent="-457200">
              <a:lnSpc>
                <a:spcPct val="200000"/>
              </a:lnSpc>
              <a:buFont typeface="+mj-lt"/>
              <a:buAutoNum type="arabicParenR"/>
            </a:pP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P(x)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denotes  “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&gt; </a:t>
            </a:r>
            <a:r>
              <a:rPr lang="en-US" sz="26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0” and </a:t>
            </a:r>
            <a:r>
              <a:rPr lang="en-US" sz="26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U</a:t>
            </a:r>
            <a:r>
              <a:rPr lang="en-US" sz="26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is the integers, then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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x P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(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x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) is </a:t>
            </a:r>
            <a:r>
              <a:rPr lang="en-US" sz="2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false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.</a:t>
            </a:r>
          </a:p>
          <a:p>
            <a:pPr marL="1124712" lvl="2" indent="-457200">
              <a:lnSpc>
                <a:spcPct val="200000"/>
              </a:lnSpc>
              <a:buFont typeface="+mj-lt"/>
              <a:buAutoNum type="arabicParenR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P(x)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denotes  “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&gt; </a:t>
            </a:r>
            <a:r>
              <a:rPr lang="en-US" sz="26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0” and </a:t>
            </a:r>
            <a:r>
              <a:rPr lang="en-US" sz="2600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U</a:t>
            </a:r>
            <a:r>
              <a:rPr lang="en-US" sz="2600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is the positive integers, then    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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x P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(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x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) is </a:t>
            </a:r>
            <a:r>
              <a:rPr lang="en-US" sz="2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true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.</a:t>
            </a:r>
          </a:p>
          <a:p>
            <a:pPr lvl="2">
              <a:lnSpc>
                <a:spcPct val="200000"/>
              </a:lnSpc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>
              <a:lnSpc>
                <a:spcPct val="200000"/>
              </a:lnSpc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/>
            <a:endParaRPr lang="en-US" dirty="0"/>
          </a:p>
        </p:txBody>
      </p:sp>
    </p:spTree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Existential Quantifier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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x 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) is read as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some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)”,  or as “There is an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such that P(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),”  or “For at least one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).” </a:t>
            </a:r>
          </a:p>
          <a:p>
            <a:pPr lvl="1">
              <a:lnSpc>
                <a:spcPct val="15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1124712" lvl="2" indent="-457200">
              <a:lnSpc>
                <a:spcPct val="150000"/>
              </a:lnSpc>
              <a:buFont typeface="+mj-lt"/>
              <a:buAutoNum type="arabicPeriod"/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P(x)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denotes  “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&gt;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0” </a:t>
            </a:r>
          </a:p>
          <a:p>
            <a:pPr marL="1581912" lvl="3" indent="-457200">
              <a:lnSpc>
                <a:spcPct val="150000"/>
              </a:lnSpc>
              <a:buFont typeface="+mj-lt"/>
              <a:buAutoNum type="arabicPeriod"/>
            </a:pP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U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is the integers, then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  <a:sym typeface="Symbol"/>
              </a:rPr>
              <a:t>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x 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) is true. </a:t>
            </a:r>
          </a:p>
          <a:p>
            <a:pPr marL="1581912" lvl="3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It is also true if U is the positive integers.</a:t>
            </a:r>
          </a:p>
          <a:p>
            <a:pPr marL="1124712" lvl="2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P(x)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denotes  “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&lt;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0” and </a:t>
            </a:r>
            <a:r>
              <a:rPr lang="en-US" i="1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U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  is the positive integers,  then     </a:t>
            </a:r>
            <a:r>
              <a:rPr lang="en-US" dirty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  <a:sym typeface="Symbol"/>
              </a:rPr>
              <a:t>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x 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x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) is false.</a:t>
            </a:r>
          </a:p>
          <a:p>
            <a:pPr marL="1016000" lvl="2" indent="0">
              <a:buNone/>
            </a:pPr>
            <a:endParaRPr lang="en-US" dirty="0"/>
          </a:p>
        </p:txBody>
      </p:sp>
    </p:spTree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354E4C-6138-558B-B6E5-978A5C197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14B0FE-2FA0-B40D-12F4-C629161972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Application in artificial intelligence: Propositional logic is used in knowledge representation and reasoning in artificial intelligence systems.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 specifications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Logic Gates</a:t>
            </a:r>
          </a:p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66265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564C9-2608-8820-9192-4406A7224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Logical Inference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E70FD-9ACF-F5FB-DEDA-8EAA397F1A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0800" indent="0" algn="ctr">
              <a:lnSpc>
                <a:spcPct val="20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cats have tails.</a:t>
            </a:r>
          </a:p>
          <a:p>
            <a:pPr marL="50800" indent="0" algn="ctr">
              <a:lnSpc>
                <a:spcPct val="20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Fluffy is a cat. </a:t>
            </a:r>
          </a:p>
          <a:p>
            <a:pPr marL="50800" indent="0" algn="ctr">
              <a:lnSpc>
                <a:spcPct val="20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---------------------------------------------</a:t>
            </a:r>
          </a:p>
          <a:p>
            <a:pPr marL="50800" indent="0" algn="ctr">
              <a:lnSpc>
                <a:spcPct val="200000"/>
              </a:lnSpc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Therefore, Fluffy has tail.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602116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Logical Inference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can express the premises (above the line) and the conclusion (below the line) in predicate logic as an argument: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8" name="Picture 7" descr="addin_tmp.pn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 cstate="print"/>
          <a:stretch>
            <a:fillRect/>
          </a:stretch>
        </p:blipFill>
        <p:spPr>
          <a:xfrm>
            <a:off x="4038600" y="3124201"/>
            <a:ext cx="4377690" cy="382905"/>
          </a:xfrm>
          <a:prstGeom prst="rect">
            <a:avLst/>
          </a:prstGeom>
        </p:spPr>
      </p:pic>
      <p:pic>
        <p:nvPicPr>
          <p:cNvPr id="13" name="Picture 12" descr="addin_tmp.png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 cstate="print"/>
          <a:stretch>
            <a:fillRect/>
          </a:stretch>
        </p:blipFill>
        <p:spPr>
          <a:xfrm>
            <a:off x="4343400" y="3733801"/>
            <a:ext cx="2560320" cy="382905"/>
          </a:xfrm>
          <a:prstGeom prst="rect">
            <a:avLst/>
          </a:prstGeom>
        </p:spPr>
      </p:pic>
      <p:pic>
        <p:nvPicPr>
          <p:cNvPr id="12" name="Picture 11" descr="addin_tmp.png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3886201" y="4572001"/>
            <a:ext cx="3743325" cy="382905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3581400" y="4267200"/>
            <a:ext cx="45720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Valid Argument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argument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propositional logic is a sequence of propositions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premises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&amp;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argument is valid if the premises imply the conclusion</a:t>
            </a:r>
          </a:p>
        </p:txBody>
      </p:sp>
    </p:spTree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9F95BD0-CEBF-22ED-4DE4-D3A19EE160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Recap</a:t>
            </a:r>
          </a:p>
        </p:txBody>
      </p:sp>
    </p:spTree>
    <p:extLst>
      <p:ext uri="{BB962C8B-B14F-4D97-AF65-F5344CB8AC3E}">
        <p14:creationId xmlns:p14="http://schemas.microsoft.com/office/powerpoint/2010/main" val="2741775147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8E808EF-84BC-03E1-D54E-E9CE9DE2C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6B4EDDE-B953-0751-2AA9-D214BCA4A2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08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Which of these sentences are propositions?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a) Cairo is the capital of Egypt.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b) Miami is the capital of Florida.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c) 2 + 3 = 5.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d) 5 + 7 = 10.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e) x + 2 = 11.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 ) Answer this question.</a:t>
            </a:r>
          </a:p>
          <a:p>
            <a:pPr marL="50800" indent="0">
              <a:lnSpc>
                <a:spcPct val="15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  <a:r>
              <a:rPr lang="en-US" sz="2400" b="1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a) </a:t>
            </a:r>
            <a:r>
              <a:rPr lang="en-US" sz="24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Yes</a:t>
            </a:r>
            <a:r>
              <a:rPr lang="en-US" sz="2400" b="0" i="0" u="none" strike="noStrik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en-US" sz="24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Yes</a:t>
            </a:r>
            <a:r>
              <a:rPr lang="en-US" sz="2400" b="0" i="0" u="none" strike="noStrik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c) </a:t>
            </a:r>
            <a:r>
              <a:rPr lang="en-US" sz="24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Yes </a:t>
            </a:r>
            <a:r>
              <a:rPr lang="en-US" sz="2400" b="1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d) </a:t>
            </a:r>
            <a:r>
              <a:rPr lang="en-US" sz="24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Yes </a:t>
            </a:r>
            <a:r>
              <a:rPr lang="en-US" sz="2400" b="1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e) </a:t>
            </a:r>
            <a:r>
              <a:rPr lang="en-US" sz="24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 </a:t>
            </a:r>
            <a:r>
              <a:rPr lang="en-US" sz="2400" b="1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f) </a:t>
            </a:r>
            <a:r>
              <a:rPr lang="en-US" sz="24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541651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B933C5-BEF0-C6DB-A9B6-6929D60442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01CB24-56B8-AA93-799F-E7B811A371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6240" y="1124622"/>
            <a:ext cx="11878296" cy="5097273"/>
          </a:xfrm>
        </p:spPr>
        <p:txBody>
          <a:bodyPr>
            <a:noAutofit/>
          </a:bodyPr>
          <a:lstStyle/>
          <a:p>
            <a:pPr marL="50800" indent="0">
              <a:lnSpc>
                <a:spcPct val="120000"/>
              </a:lnSpc>
              <a:buNone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Express each of These English sentences as compound propositions 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p: “Swimming at the New Jersey shore is allowed”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 : “Sharks have been spotted near the shore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sz="2200" b="1" dirty="0">
                <a:solidFill>
                  <a:srgbClr val="00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a) 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Sharks have 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been spotted near the shore. 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Swimming at the New Jersey shore is allowed, and sharks have been spotted near the shore. 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c) 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Swimming at the New Jersey shore is 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allowed, or sharks have been spotted near the shore. 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d) 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 swimming at the New Jersey shore is allowed, then sharks have </a:t>
            </a:r>
            <a:r>
              <a:rPr lang="en-US" sz="2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been spotted near the shore</a:t>
            </a:r>
            <a:endParaRPr lang="en-US" sz="2200" b="0" i="0" u="none" strike="noStrike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800" indent="0" algn="l">
              <a:lnSpc>
                <a:spcPct val="120000"/>
              </a:lnSpc>
              <a:buNone/>
            </a:pPr>
            <a:r>
              <a:rPr lang="pt-BR" sz="2200" b="1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a) </a:t>
            </a:r>
            <a:r>
              <a:rPr lang="en-US" sz="2200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¬ </a:t>
            </a:r>
            <a:r>
              <a:rPr lang="pt-BR" sz="2200" b="0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     </a:t>
            </a:r>
            <a:r>
              <a:rPr lang="pt-BR" sz="2200" b="1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pt-BR" sz="2200" b="0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pt-BR" sz="22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∧ </a:t>
            </a:r>
            <a:r>
              <a:rPr lang="pt-BR" sz="2200" b="0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  </a:t>
            </a:r>
            <a:r>
              <a:rPr lang="pt-BR" sz="2200" b="1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c)</a:t>
            </a:r>
            <a:r>
              <a:rPr lang="en-US" sz="2200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¬ </a:t>
            </a:r>
            <a:r>
              <a:rPr lang="pt-BR" sz="2200" b="0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pt-BR" sz="22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∨ </a:t>
            </a:r>
            <a:r>
              <a:rPr lang="pt-BR" sz="2200" b="0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pt-BR" sz="2200" b="0" i="1" u="none" strike="noStrik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200" b="1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d) </a:t>
            </a:r>
            <a:r>
              <a:rPr lang="en-US" sz="2200" b="0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en-US" sz="22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en-US" sz="2200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¬ </a:t>
            </a:r>
            <a:r>
              <a:rPr lang="en-US" sz="2200" b="0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5148791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B933C5-BEF0-C6DB-A9B6-6929D60442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01CB24-56B8-AA93-799F-E7B811A371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6240" y="1124622"/>
            <a:ext cx="11878296" cy="5097273"/>
          </a:xfrm>
        </p:spPr>
        <p:txBody>
          <a:bodyPr>
            <a:normAutofit/>
          </a:bodyPr>
          <a:lstStyle/>
          <a:p>
            <a:pPr marL="50800" indent="0">
              <a:lnSpc>
                <a:spcPct val="150000"/>
              </a:lnSpc>
              <a:buNone/>
            </a:pPr>
            <a:r>
              <a:rPr lang="en-US" sz="2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p: “Swimming at the New Jersey shore is allowed q : “Sharks have been spotted near the shore</a:t>
            </a:r>
          </a:p>
          <a:p>
            <a:pPr marL="50800" indent="0">
              <a:lnSpc>
                <a:spcPct val="150000"/>
              </a:lnSpc>
              <a:buNone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e) If sharks have 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been spotted near the shore, then swimming at the New Jersey shore is allowed. </a:t>
            </a:r>
          </a:p>
          <a:p>
            <a:pPr marL="50800" indent="0">
              <a:lnSpc>
                <a:spcPct val="150000"/>
              </a:lnSpc>
              <a:buNone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f)If swimming at the New Jersey shore is 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allowed, then sharks have 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been spotted near the shore.</a:t>
            </a:r>
          </a:p>
          <a:p>
            <a:pPr marL="50800" indent="0">
              <a:lnSpc>
                <a:spcPct val="150000"/>
              </a:lnSpc>
              <a:buNone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g)Swimming at the New Jersey shore is allowed if and only if sharks have 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been spotted near the shore. </a:t>
            </a:r>
          </a:p>
          <a:p>
            <a:pPr marL="50800" indent="0">
              <a:lnSpc>
                <a:spcPct val="150000"/>
              </a:lnSpc>
              <a:buNone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h) Swimming at the New Jersey shore is 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allowed, </a:t>
            </a:r>
            <a:r>
              <a:rPr lang="en-US" sz="2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either swimming at the New Jersey shore is allowed </a:t>
            </a:r>
            <a:r>
              <a:rPr lang="en-US" sz="2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</a:t>
            </a:r>
            <a:r>
              <a:rPr lang="en-US" sz="2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sharks have </a:t>
            </a:r>
            <a:r>
              <a:rPr lang="en-US" sz="2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sz="22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been spotted near the shore.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800" indent="0">
              <a:buNone/>
            </a:pPr>
            <a:r>
              <a:rPr lang="en-US" sz="2200" b="1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e)</a:t>
            </a:r>
            <a:r>
              <a:rPr lang="en-US" sz="2200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 ¬ </a:t>
            </a:r>
            <a:r>
              <a:rPr lang="en-US" sz="2200" b="0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 </a:t>
            </a:r>
            <a:r>
              <a:rPr lang="en-US" sz="22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en-US" sz="2200" b="0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 ) </a:t>
            </a:r>
            <a:r>
              <a:rPr lang="en-US" sz="2200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¬ </a:t>
            </a:r>
            <a:r>
              <a:rPr lang="en-US" sz="2200" b="0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en-US" sz="22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en-US" sz="2200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¬ </a:t>
            </a:r>
            <a:r>
              <a:rPr lang="en-US" sz="2200" b="0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200" b="0" i="1" u="none" strike="noStrik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g) </a:t>
            </a:r>
            <a:r>
              <a:rPr lang="en-US" sz="2200" b="0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en-US" sz="22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↔ </a:t>
            </a:r>
            <a:r>
              <a:rPr lang="en-US" sz="2200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¬ </a:t>
            </a:r>
            <a:r>
              <a:rPr lang="en-US" sz="2200" b="0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200" b="0" i="1" u="none" strike="noStrik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h) </a:t>
            </a:r>
            <a:r>
              <a:rPr lang="en-US" sz="2200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¬ </a:t>
            </a:r>
            <a:r>
              <a:rPr lang="en-US" sz="2200" b="0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en-US" sz="22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∧ (</a:t>
            </a:r>
            <a:r>
              <a:rPr lang="en-US" sz="2200" b="0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2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∨ </a:t>
            </a:r>
            <a:r>
              <a:rPr lang="en-US" sz="2200" b="1" dirty="0">
                <a:solidFill>
                  <a:srgbClr val="C00000"/>
                </a:solidFill>
                <a:latin typeface="Times New Roman" panose="02020603050405020304" pitchFamily="18" charset="0"/>
                <a:ea typeface="Cambria Math"/>
                <a:cs typeface="Times New Roman" panose="02020603050405020304" pitchFamily="18" charset="0"/>
              </a:rPr>
              <a:t>¬ </a:t>
            </a:r>
            <a:r>
              <a:rPr lang="en-US" sz="2200" b="0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2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82027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5239C5-3A4B-1E5D-2732-4036474F9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74E25C-E640-76C5-816D-B40DC2ACE4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0800" indent="0" algn="l">
              <a:buNone/>
            </a:pPr>
            <a:r>
              <a:rPr lang="en-US" b="0" i="0" u="none" strike="noStrike" baseline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Determine whether each of these conditional statements is true or false.</a:t>
            </a:r>
          </a:p>
          <a:p>
            <a:pPr marL="565150" indent="-514350" algn="l">
              <a:buFont typeface="+mj-lt"/>
              <a:buAutoNum type="alphaLcParenR"/>
            </a:pPr>
            <a:r>
              <a:rPr lang="en-US" b="1" i="0" u="none" strike="noStrike" baseline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 1 + 1 = 2, then 2 + 2 = 5.</a:t>
            </a:r>
          </a:p>
          <a:p>
            <a:pPr marL="565150" indent="-514350" algn="l">
              <a:buFont typeface="+mj-lt"/>
              <a:buAutoNum type="alphaLcParenR"/>
            </a:pPr>
            <a:r>
              <a:rPr lang="en-US" b="1" i="0" u="none" strike="noStrike" baseline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 1 + 1 = 3, then 2 + 2 = 4.</a:t>
            </a:r>
          </a:p>
          <a:p>
            <a:pPr marL="565150" indent="-514350" algn="l">
              <a:buFont typeface="+mj-lt"/>
              <a:buAutoNum type="alphaLcParenR"/>
            </a:pPr>
            <a:r>
              <a:rPr lang="en-US" b="1" i="0" u="none" strike="noStrike" baseline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 1 + 1 = 3, then 2 + 2 = 5.</a:t>
            </a:r>
          </a:p>
          <a:p>
            <a:pPr marL="565150" indent="-514350" algn="l">
              <a:buFont typeface="+mj-lt"/>
              <a:buAutoNum type="alphaLcParenR"/>
            </a:pPr>
            <a:r>
              <a:rPr lang="en-US" b="1" i="0" u="none" strike="noStrike" baseline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 monkeys can fly, then 1 + 1 = 3.</a:t>
            </a:r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800" indent="0" algn="l">
              <a:buNone/>
            </a:pPr>
            <a:r>
              <a:rPr lang="en-US" b="1" i="0" u="none" strike="noStrike" baseline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Solution. a) </a:t>
            </a:r>
            <a:r>
              <a:rPr lang="en-US" b="0" i="0" u="none" strike="noStrike" baseline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False </a:t>
            </a:r>
            <a:r>
              <a:rPr lang="en-US" b="1" i="0" u="none" strike="noStrike" baseline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en-US" b="0" i="0" u="none" strike="noStrike" baseline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True </a:t>
            </a:r>
            <a:r>
              <a:rPr lang="en-US" b="1" i="0" u="none" strike="noStrike" baseline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c) </a:t>
            </a:r>
            <a:r>
              <a:rPr lang="en-US" b="0" i="0" u="none" strike="noStrike" baseline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True </a:t>
            </a:r>
            <a:r>
              <a:rPr lang="en-US" b="1" i="0" u="none" strike="noStrike" baseline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d) </a:t>
            </a:r>
            <a:r>
              <a:rPr lang="en-US" b="0" i="0" u="none" strike="noStrike" baseline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True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DC1F44F7-4A8F-C914-02C9-3112B5AC206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71353551"/>
              </p:ext>
            </p:extLst>
          </p:nvPr>
        </p:nvGraphicFramePr>
        <p:xfrm>
          <a:off x="6921863" y="2012752"/>
          <a:ext cx="409303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565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65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99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7156"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 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 →q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7156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7156"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7156"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7156"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1" marR="9144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</a:p>
                  </a:txBody>
                  <a:tcPr marL="91441" marR="91441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6827300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C566B-04D0-9C58-ECD5-C79ED726F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C9F11E-3D73-911D-19BE-BB3329601F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0800" indent="0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the 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the statement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 two  triangles are not similar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their corresponding angles are not congruent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”?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If two triangles are similar, their corresponding  angles are not congruent.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If corresponding angles of two triangles are not  congruent, the triangles are not similar.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If two triangles are similar, their corresponding  angles are congruent.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If corresponding angles of two triangles are  congruent, the triangles are similar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: 3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4875F86-C259-D24E-F3D3-44D1DA3E8E2A}"/>
              </a:ext>
            </a:extLst>
          </p:cNvPr>
          <p:cNvSpPr/>
          <p:nvPr/>
        </p:nvSpPr>
        <p:spPr>
          <a:xfrm>
            <a:off x="6805212" y="3139440"/>
            <a:ext cx="4409440" cy="1676400"/>
          </a:xfrm>
          <a:prstGeom prst="rect">
            <a:avLst/>
          </a:prstGeom>
          <a:solidFill>
            <a:schemeClr val="accent5">
              <a:lumMod val="50000"/>
            </a:schemeClr>
          </a:solidFill>
          <a:ln w="762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>
              <a:lnSpc>
                <a:spcPct val="150000"/>
              </a:lnSpc>
            </a:pPr>
            <a:r>
              <a:rPr lang="en-US" sz="1800" b="1" dirty="0">
                <a:solidFill>
                  <a:schemeClr val="bg1"/>
                </a:solidFill>
              </a:rPr>
              <a:t>¬ p → ¬ q     is the inverse of p →q                </a:t>
            </a:r>
          </a:p>
          <a:p>
            <a:pPr lvl="1">
              <a:lnSpc>
                <a:spcPct val="150000"/>
              </a:lnSpc>
            </a:pPr>
            <a:r>
              <a:rPr lang="en-US" sz="1800" b="1" dirty="0">
                <a:solidFill>
                  <a:schemeClr val="bg1"/>
                </a:solidFill>
              </a:rPr>
              <a:t> q →p            is the converse of p →q </a:t>
            </a:r>
          </a:p>
          <a:p>
            <a:pPr lvl="1">
              <a:lnSpc>
                <a:spcPct val="150000"/>
              </a:lnSpc>
            </a:pPr>
            <a:r>
              <a:rPr lang="en-US" sz="1800" b="1" dirty="0">
                <a:solidFill>
                  <a:schemeClr val="bg1"/>
                </a:solidFill>
              </a:rPr>
              <a:t> ¬q → ¬ p    is the contrapositive p →q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70BB009-CD48-5E56-13C3-2F15E7FF07C3}"/>
              </a:ext>
            </a:extLst>
          </p:cNvPr>
          <p:cNvSpPr txBox="1"/>
          <p:nvPr/>
        </p:nvSpPr>
        <p:spPr>
          <a:xfrm>
            <a:off x="589280" y="5960285"/>
            <a:ext cx="83413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https://jmap.org/Worksheets/G.CO.C.9.InverseConverseandContrapositive1a.pdf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2290559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C566B-04D0-9C58-ECD5-C79ED726F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C9F11E-3D73-911D-19BE-BB3329601F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0800" indent="0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the 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the statement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“If Mike did  his homework, then he will pass this test”?</a:t>
            </a:r>
          </a:p>
          <a:p>
            <a:pPr marL="508000" indent="-457200">
              <a:lnSpc>
                <a:spcPct val="120000"/>
              </a:lnSpc>
              <a:buFont typeface="+mj-lt"/>
              <a:buAutoNum type="arabicParenR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If Mike passes this test, then he did his homework.</a:t>
            </a:r>
          </a:p>
          <a:p>
            <a:pPr marL="508000" indent="-457200">
              <a:lnSpc>
                <a:spcPct val="120000"/>
              </a:lnSpc>
              <a:buFont typeface="+mj-lt"/>
              <a:buAutoNum type="arabicParenR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If Mike does pass this test, then he did not do his homework.</a:t>
            </a:r>
          </a:p>
          <a:p>
            <a:pPr marL="508000" indent="-457200">
              <a:lnSpc>
                <a:spcPct val="120000"/>
              </a:lnSpc>
              <a:buFont typeface="+mj-lt"/>
              <a:buAutoNum type="arabicParenR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Mike did not do his homework, then he will not pass this test.</a:t>
            </a:r>
          </a:p>
          <a:p>
            <a:pPr marL="508000" indent="-457200">
              <a:lnSpc>
                <a:spcPct val="120000"/>
              </a:lnSpc>
              <a:buFont typeface="+mj-lt"/>
              <a:buAutoNum type="arabicParenR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Mike did not do his homework, then he will pass this test.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: 3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4875F86-C259-D24E-F3D3-44D1DA3E8E2A}"/>
              </a:ext>
            </a:extLst>
          </p:cNvPr>
          <p:cNvSpPr/>
          <p:nvPr/>
        </p:nvSpPr>
        <p:spPr>
          <a:xfrm>
            <a:off x="7303412" y="2835058"/>
            <a:ext cx="4409440" cy="1676400"/>
          </a:xfrm>
          <a:prstGeom prst="rect">
            <a:avLst/>
          </a:prstGeom>
          <a:solidFill>
            <a:schemeClr val="accent5">
              <a:lumMod val="50000"/>
            </a:schemeClr>
          </a:solidFill>
          <a:ln w="762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>
              <a:lnSpc>
                <a:spcPct val="150000"/>
              </a:lnSpc>
            </a:pPr>
            <a:r>
              <a:rPr lang="en-US" sz="1800" b="1" dirty="0">
                <a:solidFill>
                  <a:schemeClr val="bg1"/>
                </a:solidFill>
              </a:rPr>
              <a:t>¬ p → ¬ q     is the inverse of p →q                </a:t>
            </a:r>
          </a:p>
          <a:p>
            <a:pPr lvl="1">
              <a:lnSpc>
                <a:spcPct val="150000"/>
              </a:lnSpc>
            </a:pPr>
            <a:r>
              <a:rPr lang="en-US" sz="1800" b="1" dirty="0">
                <a:solidFill>
                  <a:schemeClr val="bg1"/>
                </a:solidFill>
              </a:rPr>
              <a:t> q →p            is the converse of p →q </a:t>
            </a:r>
          </a:p>
          <a:p>
            <a:pPr lvl="1">
              <a:lnSpc>
                <a:spcPct val="150000"/>
              </a:lnSpc>
            </a:pPr>
            <a:r>
              <a:rPr lang="en-US" sz="1800" b="1" dirty="0">
                <a:solidFill>
                  <a:schemeClr val="bg1"/>
                </a:solidFill>
              </a:rPr>
              <a:t> ¬q → ¬ p    is the contrapositive p →q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008050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C566B-04D0-9C58-ECD5-C79ED726F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C9F11E-3D73-911D-19BE-BB3329601F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0800" indent="0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the 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the statement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“If </a:t>
            </a:r>
            <a:r>
              <a:rPr lang="en-US" sz="24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Roba</a:t>
            </a: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works hard, then she succeeds”?</a:t>
            </a:r>
          </a:p>
          <a:p>
            <a:pPr marL="508000" indent="-457200">
              <a:lnSpc>
                <a:spcPct val="120000"/>
              </a:lnSpc>
              <a:buFont typeface="+mj-lt"/>
              <a:buAutoNum type="arabicParenR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If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Roba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succeeds, then she works hard.</a:t>
            </a:r>
          </a:p>
          <a:p>
            <a:pPr marL="508000" indent="-457200">
              <a:lnSpc>
                <a:spcPct val="120000"/>
              </a:lnSpc>
              <a:buFont typeface="+mj-lt"/>
              <a:buAutoNum type="arabicParenR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If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Roba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does not succeed, then she does not work hard.</a:t>
            </a:r>
          </a:p>
          <a:p>
            <a:pPr marL="508000" indent="-457200">
              <a:lnSpc>
                <a:spcPct val="120000"/>
              </a:lnSpc>
              <a:buFont typeface="+mj-lt"/>
              <a:buAutoNum type="arabicParenR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Roba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works hard, then she does not succeed.</a:t>
            </a:r>
          </a:p>
          <a:p>
            <a:pPr marL="508000" indent="-457200">
              <a:lnSpc>
                <a:spcPct val="120000"/>
              </a:lnSpc>
              <a:buFont typeface="+mj-lt"/>
              <a:buAutoNum type="arabicParenR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If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Roba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does not work hard, then she does not  succeed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: 4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4875F86-C259-D24E-F3D3-44D1DA3E8E2A}"/>
              </a:ext>
            </a:extLst>
          </p:cNvPr>
          <p:cNvSpPr/>
          <p:nvPr/>
        </p:nvSpPr>
        <p:spPr>
          <a:xfrm>
            <a:off x="6998612" y="4678680"/>
            <a:ext cx="4409440" cy="1676400"/>
          </a:xfrm>
          <a:prstGeom prst="rect">
            <a:avLst/>
          </a:prstGeom>
          <a:solidFill>
            <a:schemeClr val="accent5">
              <a:lumMod val="50000"/>
            </a:schemeClr>
          </a:solidFill>
          <a:ln w="762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>
              <a:lnSpc>
                <a:spcPct val="150000"/>
              </a:lnSpc>
            </a:pPr>
            <a:r>
              <a:rPr lang="en-US" sz="1800" b="1" dirty="0">
                <a:solidFill>
                  <a:schemeClr val="bg1"/>
                </a:solidFill>
              </a:rPr>
              <a:t>¬ p → ¬ q     is the inverse of p →q                </a:t>
            </a:r>
          </a:p>
          <a:p>
            <a:pPr lvl="1">
              <a:lnSpc>
                <a:spcPct val="150000"/>
              </a:lnSpc>
            </a:pPr>
            <a:r>
              <a:rPr lang="en-US" sz="1800" b="1" dirty="0">
                <a:solidFill>
                  <a:schemeClr val="bg1"/>
                </a:solidFill>
              </a:rPr>
              <a:t> q →p            is the converse of p →q </a:t>
            </a:r>
          </a:p>
          <a:p>
            <a:pPr lvl="1">
              <a:lnSpc>
                <a:spcPct val="150000"/>
              </a:lnSpc>
            </a:pPr>
            <a:r>
              <a:rPr lang="en-US" sz="1800" b="1" dirty="0">
                <a:solidFill>
                  <a:schemeClr val="bg1"/>
                </a:solidFill>
              </a:rPr>
              <a:t> ¬q → ¬ p    is the contrapositive p →q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94982893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C566B-04D0-9C58-ECD5-C79ED726F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C9F11E-3D73-911D-19BE-BB3329601F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0800" indent="0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the 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inverse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the statement</a:t>
            </a:r>
          </a:p>
          <a:p>
            <a:pPr marL="50800" indent="0">
              <a:lnSpc>
                <a:spcPct val="12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800" indent="0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“If </a:t>
            </a:r>
            <a:r>
              <a:rPr lang="en-US" sz="24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Roba</a:t>
            </a: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works hard, then she succeeds”?</a:t>
            </a:r>
          </a:p>
          <a:p>
            <a:pPr marL="508000" indent="-457200">
              <a:lnSpc>
                <a:spcPct val="120000"/>
              </a:lnSpc>
              <a:buFont typeface="+mj-lt"/>
              <a:buAutoNum type="arabicParenR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If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Roba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succeeds, then she works hard.</a:t>
            </a:r>
          </a:p>
          <a:p>
            <a:pPr marL="508000" indent="-457200">
              <a:lnSpc>
                <a:spcPct val="120000"/>
              </a:lnSpc>
              <a:buFont typeface="+mj-lt"/>
              <a:buAutoNum type="arabicParenR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If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Roba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does not succeed, then she does not work hard.</a:t>
            </a:r>
          </a:p>
          <a:p>
            <a:pPr marL="508000" indent="-457200">
              <a:lnSpc>
                <a:spcPct val="120000"/>
              </a:lnSpc>
              <a:buFont typeface="+mj-lt"/>
              <a:buAutoNum type="arabicParenR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Roba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works hard, then she does not succeed.</a:t>
            </a:r>
          </a:p>
          <a:p>
            <a:pPr marL="508000" indent="-457200">
              <a:lnSpc>
                <a:spcPct val="120000"/>
              </a:lnSpc>
              <a:buFont typeface="+mj-lt"/>
              <a:buAutoNum type="arabicParenR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If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Roba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does not work hard, then she does not  succeed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: 4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4875F86-C259-D24E-F3D3-44D1DA3E8E2A}"/>
              </a:ext>
            </a:extLst>
          </p:cNvPr>
          <p:cNvSpPr/>
          <p:nvPr/>
        </p:nvSpPr>
        <p:spPr>
          <a:xfrm>
            <a:off x="6998612" y="4678680"/>
            <a:ext cx="4409440" cy="1676400"/>
          </a:xfrm>
          <a:prstGeom prst="rect">
            <a:avLst/>
          </a:prstGeom>
          <a:solidFill>
            <a:schemeClr val="accent5">
              <a:lumMod val="50000"/>
            </a:schemeClr>
          </a:solidFill>
          <a:ln w="762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>
              <a:lnSpc>
                <a:spcPct val="150000"/>
              </a:lnSpc>
            </a:pPr>
            <a:r>
              <a:rPr lang="en-US" sz="1800" b="1" dirty="0">
                <a:solidFill>
                  <a:schemeClr val="bg1"/>
                </a:solidFill>
              </a:rPr>
              <a:t>¬ p → ¬ q     is the inverse of p →q                </a:t>
            </a:r>
          </a:p>
          <a:p>
            <a:pPr lvl="1">
              <a:lnSpc>
                <a:spcPct val="150000"/>
              </a:lnSpc>
            </a:pPr>
            <a:r>
              <a:rPr lang="en-US" sz="1800" b="1" dirty="0">
                <a:solidFill>
                  <a:schemeClr val="bg1"/>
                </a:solidFill>
              </a:rPr>
              <a:t> q →p            is the converse of p →q </a:t>
            </a:r>
          </a:p>
          <a:p>
            <a:pPr lvl="1">
              <a:lnSpc>
                <a:spcPct val="150000"/>
              </a:lnSpc>
            </a:pPr>
            <a:r>
              <a:rPr lang="en-US" sz="1800" b="1" dirty="0">
                <a:solidFill>
                  <a:schemeClr val="bg1"/>
                </a:solidFill>
              </a:rPr>
              <a:t> ¬q → ¬ p    is the contrapositive p →q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85100933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C566B-04D0-9C58-ECD5-C79ED726F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C9F11E-3D73-911D-19BE-BB3329601F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0800" indent="0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What is the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converse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“If an angle measures 90  degrees, then it is a right angle”?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If an angle is a right angle, then it measures 90  degrees.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An angle is a right angle if it measures 90  degrees.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If an angle is not a right angle, then it does not  measure 90 degrees.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If an angle does not measure 90 degrees, then it  is not a right angle</a:t>
            </a:r>
          </a:p>
          <a:p>
            <a:pPr marL="50800" indent="0">
              <a:lnSpc>
                <a:spcPct val="120000"/>
              </a:lnSpc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800" indent="0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: 1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4875F86-C259-D24E-F3D3-44D1DA3E8E2A}"/>
              </a:ext>
            </a:extLst>
          </p:cNvPr>
          <p:cNvSpPr/>
          <p:nvPr/>
        </p:nvSpPr>
        <p:spPr>
          <a:xfrm>
            <a:off x="7161172" y="2590800"/>
            <a:ext cx="4409440" cy="1676400"/>
          </a:xfrm>
          <a:prstGeom prst="rect">
            <a:avLst/>
          </a:prstGeom>
          <a:solidFill>
            <a:schemeClr val="accent5">
              <a:lumMod val="50000"/>
            </a:schemeClr>
          </a:solidFill>
          <a:ln w="762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>
              <a:lnSpc>
                <a:spcPct val="150000"/>
              </a:lnSpc>
            </a:pPr>
            <a:r>
              <a:rPr lang="en-US" sz="1800" b="1" dirty="0">
                <a:solidFill>
                  <a:schemeClr val="bg1"/>
                </a:solidFill>
              </a:rPr>
              <a:t>¬ p → ¬ q     is the inverse of p →q                </a:t>
            </a:r>
          </a:p>
          <a:p>
            <a:pPr lvl="1">
              <a:lnSpc>
                <a:spcPct val="150000"/>
              </a:lnSpc>
            </a:pPr>
            <a:r>
              <a:rPr lang="en-US" sz="1800" b="1" dirty="0">
                <a:solidFill>
                  <a:schemeClr val="bg1"/>
                </a:solidFill>
              </a:rPr>
              <a:t> q →p            is the converse of p →q </a:t>
            </a:r>
          </a:p>
          <a:p>
            <a:pPr lvl="1">
              <a:lnSpc>
                <a:spcPct val="150000"/>
              </a:lnSpc>
            </a:pPr>
            <a:r>
              <a:rPr lang="en-US" sz="1800" b="1" dirty="0">
                <a:solidFill>
                  <a:schemeClr val="bg1"/>
                </a:solidFill>
              </a:rPr>
              <a:t> ¬q → ¬ p    is the contrapositive p →q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061219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C566B-04D0-9C58-ECD5-C79ED726F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C9F11E-3D73-911D-19BE-BB3329601F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148" y="1056640"/>
            <a:ext cx="11233704" cy="5303520"/>
          </a:xfrm>
        </p:spPr>
        <p:txBody>
          <a:bodyPr>
            <a:normAutofit/>
          </a:bodyPr>
          <a:lstStyle/>
          <a:p>
            <a:pPr marL="50800" indent="0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What is the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contrapositive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“If I am tall, then I will bump my head”?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If I bump my head, then I am tall. 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If I do not bump my head, then I am tall.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If I am tall, then I will not bump my head.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If I do not bump my head, then I am not tall.</a:t>
            </a:r>
          </a:p>
          <a:p>
            <a:pPr marL="50800" indent="0">
              <a:lnSpc>
                <a:spcPct val="12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: 4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4875F86-C259-D24E-F3D3-44D1DA3E8E2A}"/>
              </a:ext>
            </a:extLst>
          </p:cNvPr>
          <p:cNvSpPr/>
          <p:nvPr/>
        </p:nvSpPr>
        <p:spPr>
          <a:xfrm>
            <a:off x="7161172" y="2590800"/>
            <a:ext cx="4409440" cy="1676400"/>
          </a:xfrm>
          <a:prstGeom prst="rect">
            <a:avLst/>
          </a:prstGeom>
          <a:solidFill>
            <a:schemeClr val="accent5">
              <a:lumMod val="50000"/>
            </a:schemeClr>
          </a:solidFill>
          <a:ln w="762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>
              <a:lnSpc>
                <a:spcPct val="150000"/>
              </a:lnSpc>
            </a:pPr>
            <a:r>
              <a:rPr lang="en-US" sz="1800" b="1" dirty="0">
                <a:solidFill>
                  <a:schemeClr val="bg1"/>
                </a:solidFill>
              </a:rPr>
              <a:t>¬ p → ¬ q     is the inverse of p →q                </a:t>
            </a:r>
          </a:p>
          <a:p>
            <a:pPr lvl="1">
              <a:lnSpc>
                <a:spcPct val="150000"/>
              </a:lnSpc>
            </a:pPr>
            <a:r>
              <a:rPr lang="en-US" sz="1800" b="1" dirty="0">
                <a:solidFill>
                  <a:schemeClr val="bg1"/>
                </a:solidFill>
              </a:rPr>
              <a:t> q →p            is the converse of p →q </a:t>
            </a:r>
          </a:p>
          <a:p>
            <a:pPr lvl="1">
              <a:lnSpc>
                <a:spcPct val="150000"/>
              </a:lnSpc>
            </a:pPr>
            <a:r>
              <a:rPr lang="en-US" sz="1800" b="1" dirty="0">
                <a:solidFill>
                  <a:schemeClr val="bg1"/>
                </a:solidFill>
              </a:rPr>
              <a:t> ¬q → ¬ p    is the contrapositive p →q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191750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1505C8-5289-B135-512B-A12B62BB7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3CC62C-A014-39A3-7D1C-ABE213ECEA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0800" indent="0">
              <a:buNone/>
            </a:pPr>
            <a:r>
              <a:rPr lang="en-US" dirty="0"/>
              <a:t>True or false</a:t>
            </a:r>
          </a:p>
          <a:p>
            <a:pPr marL="50800" indent="0">
              <a:buNone/>
            </a:pPr>
            <a:r>
              <a:rPr lang="en-US" b="0" i="0" dirty="0">
                <a:solidFill>
                  <a:srgbClr val="212121"/>
                </a:solidFill>
                <a:effectLst/>
                <a:latin typeface="Poppins" panose="00000500000000000000" pitchFamily="2" charset="0"/>
              </a:rPr>
              <a:t>¬ p ∨ q ≡ ¬p → q</a:t>
            </a:r>
          </a:p>
          <a:p>
            <a:pPr marL="50800" indent="0">
              <a:buNone/>
            </a:pPr>
            <a:endParaRPr lang="en-US" dirty="0">
              <a:solidFill>
                <a:srgbClr val="212121"/>
              </a:solidFill>
              <a:latin typeface="Poppins" panose="00000500000000000000" pitchFamily="2" charset="0"/>
            </a:endParaRPr>
          </a:p>
          <a:p>
            <a:pPr marL="50800" indent="0">
              <a:buNone/>
            </a:pPr>
            <a:endParaRPr lang="en-US" b="0" i="0" dirty="0">
              <a:solidFill>
                <a:srgbClr val="212121"/>
              </a:solidFill>
              <a:effectLst/>
              <a:latin typeface="Poppins" panose="00000500000000000000" pitchFamily="2" charset="0"/>
            </a:endParaRPr>
          </a:p>
          <a:p>
            <a:pPr marL="50800" indent="0">
              <a:buNone/>
            </a:pPr>
            <a:endParaRPr lang="en-US" dirty="0">
              <a:solidFill>
                <a:srgbClr val="212121"/>
              </a:solidFill>
              <a:latin typeface="Poppins" panose="00000500000000000000" pitchFamily="2" charset="0"/>
            </a:endParaRPr>
          </a:p>
          <a:p>
            <a:pPr marL="50800" indent="0">
              <a:buNone/>
            </a:pPr>
            <a:endParaRPr lang="en-US" b="0" i="0" dirty="0">
              <a:solidFill>
                <a:srgbClr val="212121"/>
              </a:solidFill>
              <a:effectLst/>
              <a:latin typeface="Poppins" panose="00000500000000000000" pitchFamily="2" charset="0"/>
            </a:endParaRPr>
          </a:p>
          <a:p>
            <a:pPr marL="50800" indent="0">
              <a:buNone/>
            </a:pPr>
            <a:endParaRPr lang="en-US" dirty="0">
              <a:solidFill>
                <a:srgbClr val="212121"/>
              </a:solidFill>
              <a:latin typeface="Poppins" panose="00000500000000000000" pitchFamily="2" charset="0"/>
            </a:endParaRPr>
          </a:p>
          <a:p>
            <a:pPr marL="50800" indent="0">
              <a:buNone/>
            </a:pPr>
            <a:endParaRPr lang="en-US" dirty="0">
              <a:solidFill>
                <a:srgbClr val="212121"/>
              </a:solidFill>
              <a:latin typeface="Poppins" panose="00000500000000000000" pitchFamily="2" charset="0"/>
            </a:endParaRPr>
          </a:p>
          <a:p>
            <a:pPr marL="50800" indent="0">
              <a:buNone/>
            </a:pPr>
            <a:r>
              <a:rPr lang="en-US" b="0" i="0" dirty="0">
                <a:solidFill>
                  <a:srgbClr val="212121"/>
                </a:solidFill>
                <a:effectLst/>
                <a:latin typeface="Poppins" panose="00000500000000000000" pitchFamily="2" charset="0"/>
              </a:rPr>
              <a:t>Solution False</a:t>
            </a:r>
          </a:p>
          <a:p>
            <a:pPr marL="50800" indent="0">
              <a:buNone/>
            </a:pPr>
            <a:endParaRPr lang="en-US" b="0" i="0" dirty="0">
              <a:solidFill>
                <a:srgbClr val="212121"/>
              </a:solidFill>
              <a:effectLst/>
              <a:latin typeface="Poppins" panose="00000500000000000000" pitchFamily="2" charset="0"/>
            </a:endParaRPr>
          </a:p>
          <a:p>
            <a:endParaRPr lang="en-US" dirty="0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FF50B89C-0598-A44A-D7B5-E1EF274956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879169"/>
              </p:ext>
            </p:extLst>
          </p:nvPr>
        </p:nvGraphicFramePr>
        <p:xfrm>
          <a:off x="609600" y="2952440"/>
          <a:ext cx="418592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7184">
                  <a:extLst>
                    <a:ext uri="{9D8B030D-6E8A-4147-A177-3AD203B41FA5}">
                      <a16:colId xmlns:a16="http://schemas.microsoft.com/office/drawing/2014/main" val="2742221555"/>
                    </a:ext>
                  </a:extLst>
                </a:gridCol>
                <a:gridCol w="837184">
                  <a:extLst>
                    <a:ext uri="{9D8B030D-6E8A-4147-A177-3AD203B41FA5}">
                      <a16:colId xmlns:a16="http://schemas.microsoft.com/office/drawing/2014/main" val="751219024"/>
                    </a:ext>
                  </a:extLst>
                </a:gridCol>
                <a:gridCol w="837184">
                  <a:extLst>
                    <a:ext uri="{9D8B030D-6E8A-4147-A177-3AD203B41FA5}">
                      <a16:colId xmlns:a16="http://schemas.microsoft.com/office/drawing/2014/main" val="2160227804"/>
                    </a:ext>
                  </a:extLst>
                </a:gridCol>
                <a:gridCol w="837184">
                  <a:extLst>
                    <a:ext uri="{9D8B030D-6E8A-4147-A177-3AD203B41FA5}">
                      <a16:colId xmlns:a16="http://schemas.microsoft.com/office/drawing/2014/main" val="961751259"/>
                    </a:ext>
                  </a:extLst>
                </a:gridCol>
                <a:gridCol w="837184">
                  <a:extLst>
                    <a:ext uri="{9D8B030D-6E8A-4147-A177-3AD203B41FA5}">
                      <a16:colId xmlns:a16="http://schemas.microsoft.com/office/drawing/2014/main" val="233749205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q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0" i="0" dirty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Poppins" panose="00000500000000000000" pitchFamily="2" charset="0"/>
                        </a:rPr>
                        <a:t>¬ p </a:t>
                      </a:r>
                      <a:endParaRPr lang="en-US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0" i="0" dirty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Poppins" panose="00000500000000000000" pitchFamily="2" charset="0"/>
                        </a:rPr>
                        <a:t>¬ p ∨ q </a:t>
                      </a:r>
                      <a:endParaRPr lang="en-US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b="0" i="0" dirty="0">
                          <a:solidFill>
                            <a:schemeClr val="bg2">
                              <a:lumMod val="50000"/>
                            </a:schemeClr>
                          </a:solidFill>
                          <a:effectLst/>
                          <a:latin typeface="Poppins" panose="00000500000000000000" pitchFamily="2" charset="0"/>
                        </a:rPr>
                        <a:t>¬p → q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40407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60003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rgbClr val="FF0000"/>
                          </a:solidFill>
                        </a:rPr>
                        <a:t>F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19250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63835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55987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2629478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3DFAD-5127-F25F-C4D7-046302060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Quiz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4510CB-0550-B472-E3DA-5A122E65FF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565150" indent="-514350" algn="l">
              <a:lnSpc>
                <a:spcPct val="150000"/>
              </a:lnSpc>
              <a:buFont typeface="+mj-lt"/>
              <a:buAutoNum type="arabicPeriod"/>
            </a:pPr>
            <a:r>
              <a:rPr lang="en-US" sz="26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 </a:t>
            </a:r>
            <a:r>
              <a:rPr lang="en-US" sz="2600" b="0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6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600" b="0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6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denote the statement “</a:t>
            </a:r>
            <a:r>
              <a:rPr lang="en-US" sz="2600" b="0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sz="26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≤ 4.” What are these truth values?</a:t>
            </a:r>
          </a:p>
          <a:p>
            <a:pPr marL="50800" indent="0" algn="l">
              <a:lnSpc>
                <a:spcPct val="150000"/>
              </a:lnSpc>
              <a:buNone/>
            </a:pPr>
            <a:r>
              <a:rPr lang="en-US" sz="2600" b="1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a) </a:t>
            </a:r>
            <a:r>
              <a:rPr lang="en-US" sz="2600" b="0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6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(0) </a:t>
            </a:r>
            <a:r>
              <a:rPr lang="en-US" sz="2600" b="1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en-US" sz="2600" b="0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6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(4) </a:t>
            </a:r>
            <a:r>
              <a:rPr lang="en-US" sz="2600" b="1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c) </a:t>
            </a:r>
            <a:r>
              <a:rPr lang="en-US" sz="2600" b="0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6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(6)</a:t>
            </a:r>
          </a:p>
          <a:p>
            <a:pPr marL="50800" indent="0" algn="l">
              <a:lnSpc>
                <a:spcPct val="150000"/>
              </a:lnSpc>
              <a:buNone/>
            </a:pPr>
            <a:r>
              <a:rPr lang="en-US" sz="2600" b="1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 </a:t>
            </a:r>
            <a:r>
              <a:rPr lang="en-US" sz="26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 </a:t>
            </a:r>
            <a:r>
              <a:rPr lang="en-US" sz="2600" b="0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6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600" b="0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6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be the statement “The word </a:t>
            </a:r>
            <a:r>
              <a:rPr lang="en-US" sz="2600" b="0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sz="26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contains the letter </a:t>
            </a:r>
            <a:r>
              <a:rPr lang="en-US" sz="2600" b="0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6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.” What are these </a:t>
            </a:r>
            <a:r>
              <a:rPr lang="en-US" sz="2600" b="0" i="0" u="none" strike="noStrike" baseline="0">
                <a:latin typeface="Times New Roman" panose="02020603050405020304" pitchFamily="18" charset="0"/>
                <a:cs typeface="Times New Roman" panose="02020603050405020304" pitchFamily="18" charset="0"/>
              </a:rPr>
              <a:t>truth 	values</a:t>
            </a:r>
            <a:r>
              <a:rPr lang="en-US" sz="26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50800" indent="0" algn="l">
              <a:lnSpc>
                <a:spcPct val="150000"/>
              </a:lnSpc>
              <a:buNone/>
            </a:pPr>
            <a:r>
              <a:rPr lang="en-US" sz="2600" b="1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a) </a:t>
            </a:r>
            <a:r>
              <a:rPr lang="en-US" sz="2600" b="0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6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(orange) </a:t>
            </a:r>
            <a:r>
              <a:rPr lang="en-US" sz="2600" b="1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en-US" sz="2600" b="0" i="1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6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(lemon)</a:t>
            </a:r>
          </a:p>
          <a:p>
            <a:pPr marL="50800" indent="0" algn="l">
              <a:lnSpc>
                <a:spcPct val="150000"/>
              </a:lnSpc>
              <a:buNone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</a:p>
          <a:p>
            <a:pPr marL="965200" lvl="2" indent="0">
              <a:lnSpc>
                <a:spcPct val="150000"/>
              </a:lnSpc>
              <a:buNone/>
            </a:pPr>
            <a:r>
              <a:rPr lang="en-US" sz="22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1.T</a:t>
            </a:r>
            <a:r>
              <a:rPr lang="en-US" sz="2200" b="0" i="0" u="none" strike="noStrik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 F</a:t>
            </a:r>
            <a:endParaRPr lang="en-US" sz="2200" b="0" i="0" u="none" strike="noStrike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65200" lvl="2" indent="0">
              <a:lnSpc>
                <a:spcPct val="150000"/>
              </a:lnSpc>
              <a:buNone/>
            </a:pPr>
            <a:r>
              <a:rPr lang="en-US" sz="2200" b="0" i="0" u="none" strike="noStrike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2.T</a:t>
            </a:r>
            <a:r>
              <a:rPr lang="en-US" sz="2200" b="0" i="0" u="none" strike="noStrik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</a:t>
            </a:r>
            <a:endParaRPr lang="en-US" sz="2200" b="0" i="0" u="none" strike="noStrike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65150" indent="-514350" algn="l">
              <a:lnSpc>
                <a:spcPct val="150000"/>
              </a:lnSpc>
              <a:buFont typeface="+mj-lt"/>
              <a:buAutoNum type="arabicPeriod"/>
            </a:pPr>
            <a:endParaRPr lang="pt-BR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</a:pPr>
            <a:endParaRPr lang="pt-BR" sz="3200" b="1" i="0" u="none" strike="noStrike" baseline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</a:pPr>
            <a:endParaRPr lang="pt-BR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</a:pPr>
            <a:endParaRPr lang="pt-BR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0800" indent="0" algn="l">
              <a:buNone/>
            </a:pP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194510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lang="en-US" sz="2800" dirty="0"/>
              <a:t>Propositional logic: propositions, logical connectives, truth values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lang="en-US" sz="2800" dirty="0"/>
              <a:t>Equivalence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lang="en-US" sz="2800" dirty="0"/>
              <a:t>Tautologies , contradictions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lang="en-US" dirty="0"/>
              <a:t>Predicate logic :Variables, Predicates, and quantifiers</a:t>
            </a:r>
            <a:endParaRPr lang="en-US" sz="2800" dirty="0"/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lang="en-US" dirty="0"/>
              <a:t>Valid argument</a:t>
            </a:r>
            <a:endParaRPr lang="ar-EG" sz="2800" dirty="0"/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None/>
              <a:tabLst/>
              <a:defRPr/>
            </a:pP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0" y="1259065"/>
            <a:ext cx="676864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00" b="1" i="0" u="none" strike="noStrike" kern="1200" cap="all" spc="0" normalizeH="0" baseline="0" noProof="0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effectLst/>
                <a:uLnTx/>
                <a:uFillTx/>
                <a:latin typeface="Trebuchet MS"/>
                <a:ea typeface="+mn-ea"/>
                <a:cs typeface="+mn-cs"/>
              </a:rPr>
              <a:t>Lecture Summary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1170506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57113781"/>
      </p:ext>
    </p:extLst>
  </p:cSld>
  <p:clrMapOvr>
    <a:masterClrMapping/>
  </p:clrMapOvr>
  <p:transition spd="slow">
    <p:wip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13.1|0.8|8.6|15.4|3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7.8|19.4|5|6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17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9.5|3|2.8|0.9|4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6|5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p \vee q  \rightarrow \neg r$&#10;&#10;\end{document}"/>
  <p:tag name="IGUANATEXSIZE" val="3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0.2|0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9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154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4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&#10;$(p \vee q) \rightarrow \neg r$&#10;&#10;\end{document}"/>
  <p:tag name="IGUANATEXSIZE" val="3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106.3|90.3|16.7|32.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29.2|30.4|12.2|42.8|0.8|0.5|0.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6|33.6|1.6|11.4|1.7|1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8.9|4.9|16|9.1|11.7|14.5|4.1|11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14|12.8|0.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\forall x (Man(x) \rightarrow Mortal(x))$&#10;&#10;&#10;\end{document}"/>
  <p:tag name="IGUANATEXSIZE" val="3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pagestyle{empty}&#10;\begin{document}&#10;&#10;$Man(Socrates)$&#10;&#10;&#10;\end{document}"/>
  <p:tag name="IGUANATEXSIZE" val="3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ATEXADDIN" val="\documentclass{article}&#10;\usepackage{amsmath}&#10;\usepackage{amssymb}&#10;\pagestyle{empty}&#10;\begin{document}&#10;&#10;$\therefore \;\;\;\; Mortal(Socrates)$&#10;&#10;&#10;\end{document}"/>
  <p:tag name="IGUANATEXSIZE" val="3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11.8|11.5|8.6|5.7|13.6|18.2|8.8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0.9|1.2|5.3|18|15.4|18.8|23.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1.1|18.1|22.9|18.9|66.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9.9|3.4|23.2|23|11.7|13.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2.5|4.6|24.4|1|4.8|4.3|11.6|14.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.4|3.6|27.3|0.8|4.2|4.2|5|0.9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1|2.5|27.3|0.8|1.4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1|2.5|27.3|0.8|1.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1.3|1.8|22.2|0.8|11.5|0.3|0.2|0.5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0.6|1.6|44.7|1.2|39.6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7.1|26.1|8.2|9.1|0.9|1.3"/>
</p:tagLst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2060</TotalTime>
  <Words>4116</Words>
  <Application>Microsoft Office PowerPoint</Application>
  <PresentationFormat>Widescreen</PresentationFormat>
  <Paragraphs>770</Paragraphs>
  <Slides>62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72" baseType="lpstr">
      <vt:lpstr>Arial</vt:lpstr>
      <vt:lpstr>Brush Script MT</vt:lpstr>
      <vt:lpstr>Calibri</vt:lpstr>
      <vt:lpstr>Cambria Math</vt:lpstr>
      <vt:lpstr>Poppins</vt:lpstr>
      <vt:lpstr>Symbol</vt:lpstr>
      <vt:lpstr>Times New Roman</vt:lpstr>
      <vt:lpstr>Trebuchet MS</vt:lpstr>
      <vt:lpstr>Wingdings 2</vt:lpstr>
      <vt:lpstr>Office Theme</vt:lpstr>
      <vt:lpstr>PowerPoint Presentation</vt:lpstr>
      <vt:lpstr>PowerPoint Presentation</vt:lpstr>
      <vt:lpstr>PowerPoint Presentation</vt:lpstr>
      <vt:lpstr>PowerPoint Presentation</vt:lpstr>
      <vt:lpstr>Propositions</vt:lpstr>
      <vt:lpstr>Propositions</vt:lpstr>
      <vt:lpstr>Propositional Logic</vt:lpstr>
      <vt:lpstr>Propositional Logic</vt:lpstr>
      <vt:lpstr>Logical Connectives: Negation</vt:lpstr>
      <vt:lpstr>Logical Connectives : Conjunction</vt:lpstr>
      <vt:lpstr>Logical Connectives : Disjunction</vt:lpstr>
      <vt:lpstr> The Connective Or in Natural Languages(1)</vt:lpstr>
      <vt:lpstr> The Connective Or in Natural Languages(2)</vt:lpstr>
      <vt:lpstr> Logical Connectives : Implication</vt:lpstr>
      <vt:lpstr> Logical Connectives : Implication</vt:lpstr>
      <vt:lpstr>Converse, Contrapositive, and Inverse</vt:lpstr>
      <vt:lpstr>Converse, Contrapositive, and Inverse</vt:lpstr>
      <vt:lpstr>Converse, Contrapositive, and Inverse</vt:lpstr>
      <vt:lpstr>Converse, Contrapositive, and Inverse</vt:lpstr>
      <vt:lpstr>Converse, Contrapositive, and Inverse</vt:lpstr>
      <vt:lpstr>Logical Connectives: Biconditional</vt:lpstr>
      <vt:lpstr>Truth Tables For Compound Propositions</vt:lpstr>
      <vt:lpstr>Example Truth Table</vt:lpstr>
      <vt:lpstr>Equivalent Propositions  ≡</vt:lpstr>
      <vt:lpstr>Equivalent Propositions</vt:lpstr>
      <vt:lpstr>Using a Truth Table to Show  Non-Equivalence</vt:lpstr>
      <vt:lpstr>Problem</vt:lpstr>
      <vt:lpstr>Precedence of Logical Operators</vt:lpstr>
      <vt:lpstr>Precedence of Logical Operators</vt:lpstr>
      <vt:lpstr>Precedence of Logical Operators</vt:lpstr>
      <vt:lpstr>Applications of Propositional Logic: Summary</vt:lpstr>
      <vt:lpstr>Translating English Sentences</vt:lpstr>
      <vt:lpstr>Tautologies, Contradictions, and Contingencies</vt:lpstr>
      <vt:lpstr>Logically Equivalent</vt:lpstr>
      <vt:lpstr>Tautologies, Contradictions</vt:lpstr>
      <vt:lpstr>Introducing Predicate Logic</vt:lpstr>
      <vt:lpstr>Propositional Functions</vt:lpstr>
      <vt:lpstr>Examples of Propositional Functions</vt:lpstr>
      <vt:lpstr>Examples of Propositional Functions</vt:lpstr>
      <vt:lpstr>Compound Expressions</vt:lpstr>
      <vt:lpstr>Quantifiers</vt:lpstr>
      <vt:lpstr>Universal Quantifier</vt:lpstr>
      <vt:lpstr>Existential Quantifier</vt:lpstr>
      <vt:lpstr>Applications</vt:lpstr>
      <vt:lpstr>Logical Inference</vt:lpstr>
      <vt:lpstr>Logical Inference</vt:lpstr>
      <vt:lpstr>Valid Argument</vt:lpstr>
      <vt:lpstr>Recap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Shahira azazy</cp:lastModifiedBy>
  <cp:revision>76</cp:revision>
  <dcterms:created xsi:type="dcterms:W3CDTF">2023-04-29T09:08:23Z</dcterms:created>
  <dcterms:modified xsi:type="dcterms:W3CDTF">2023-11-17T11:41:13Z</dcterms:modified>
</cp:coreProperties>
</file>