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8"/>
  </p:notesMasterIdLst>
  <p:sldIdLst>
    <p:sldId id="480" r:id="rId2"/>
    <p:sldId id="518" r:id="rId3"/>
    <p:sldId id="819" r:id="rId4"/>
    <p:sldId id="774" r:id="rId5"/>
    <p:sldId id="764" r:id="rId6"/>
    <p:sldId id="829" r:id="rId7"/>
    <p:sldId id="762" r:id="rId8"/>
    <p:sldId id="765" r:id="rId9"/>
    <p:sldId id="763" r:id="rId10"/>
    <p:sldId id="766" r:id="rId11"/>
    <p:sldId id="767" r:id="rId12"/>
    <p:sldId id="768" r:id="rId13"/>
    <p:sldId id="769" r:id="rId14"/>
    <p:sldId id="825" r:id="rId15"/>
    <p:sldId id="826" r:id="rId16"/>
    <p:sldId id="820" r:id="rId17"/>
    <p:sldId id="770" r:id="rId18"/>
    <p:sldId id="772" r:id="rId19"/>
    <p:sldId id="773" r:id="rId20"/>
    <p:sldId id="827" r:id="rId21"/>
    <p:sldId id="828" r:id="rId22"/>
    <p:sldId id="775" r:id="rId23"/>
    <p:sldId id="821" r:id="rId24"/>
    <p:sldId id="776" r:id="rId25"/>
    <p:sldId id="777" r:id="rId26"/>
    <p:sldId id="778" r:id="rId27"/>
    <p:sldId id="814" r:id="rId28"/>
    <p:sldId id="822" r:id="rId29"/>
    <p:sldId id="823" r:id="rId30"/>
    <p:sldId id="816" r:id="rId31"/>
    <p:sldId id="817" r:id="rId32"/>
    <p:sldId id="845" r:id="rId33"/>
    <p:sldId id="818" r:id="rId34"/>
    <p:sldId id="830" r:id="rId35"/>
    <p:sldId id="831" r:id="rId36"/>
    <p:sldId id="832" r:id="rId37"/>
    <p:sldId id="833" r:id="rId38"/>
    <p:sldId id="834" r:id="rId39"/>
    <p:sldId id="835" r:id="rId40"/>
    <p:sldId id="836" r:id="rId41"/>
    <p:sldId id="865" r:id="rId42"/>
    <p:sldId id="837" r:id="rId43"/>
    <p:sldId id="838" r:id="rId44"/>
    <p:sldId id="839" r:id="rId45"/>
    <p:sldId id="840" r:id="rId46"/>
    <p:sldId id="841" r:id="rId47"/>
    <p:sldId id="842" r:id="rId48"/>
    <p:sldId id="856" r:id="rId49"/>
    <p:sldId id="843" r:id="rId50"/>
    <p:sldId id="844" r:id="rId51"/>
    <p:sldId id="846" r:id="rId52"/>
    <p:sldId id="847" r:id="rId53"/>
    <p:sldId id="848" r:id="rId54"/>
    <p:sldId id="849" r:id="rId55"/>
    <p:sldId id="850" r:id="rId56"/>
    <p:sldId id="851" r:id="rId57"/>
    <p:sldId id="852" r:id="rId58"/>
    <p:sldId id="853" r:id="rId59"/>
    <p:sldId id="854" r:id="rId60"/>
    <p:sldId id="857" r:id="rId61"/>
    <p:sldId id="858" r:id="rId62"/>
    <p:sldId id="859" r:id="rId63"/>
    <p:sldId id="860" r:id="rId64"/>
    <p:sldId id="861" r:id="rId65"/>
    <p:sldId id="855" r:id="rId66"/>
    <p:sldId id="349"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18"/>
            <p14:sldId id="819"/>
            <p14:sldId id="774"/>
            <p14:sldId id="764"/>
            <p14:sldId id="829"/>
            <p14:sldId id="762"/>
            <p14:sldId id="765"/>
            <p14:sldId id="763"/>
            <p14:sldId id="766"/>
            <p14:sldId id="767"/>
            <p14:sldId id="768"/>
            <p14:sldId id="769"/>
            <p14:sldId id="825"/>
            <p14:sldId id="826"/>
            <p14:sldId id="820"/>
            <p14:sldId id="770"/>
            <p14:sldId id="772"/>
            <p14:sldId id="773"/>
            <p14:sldId id="827"/>
            <p14:sldId id="828"/>
            <p14:sldId id="775"/>
            <p14:sldId id="821"/>
            <p14:sldId id="776"/>
            <p14:sldId id="777"/>
            <p14:sldId id="778"/>
            <p14:sldId id="814"/>
            <p14:sldId id="822"/>
            <p14:sldId id="823"/>
            <p14:sldId id="816"/>
            <p14:sldId id="817"/>
            <p14:sldId id="845"/>
            <p14:sldId id="818"/>
            <p14:sldId id="830"/>
            <p14:sldId id="831"/>
            <p14:sldId id="832"/>
            <p14:sldId id="833"/>
            <p14:sldId id="834"/>
            <p14:sldId id="835"/>
            <p14:sldId id="836"/>
            <p14:sldId id="865"/>
            <p14:sldId id="837"/>
            <p14:sldId id="838"/>
            <p14:sldId id="839"/>
            <p14:sldId id="840"/>
            <p14:sldId id="841"/>
            <p14:sldId id="842"/>
            <p14:sldId id="856"/>
            <p14:sldId id="843"/>
            <p14:sldId id="844"/>
            <p14:sldId id="846"/>
            <p14:sldId id="847"/>
            <p14:sldId id="848"/>
            <p14:sldId id="849"/>
            <p14:sldId id="850"/>
            <p14:sldId id="851"/>
            <p14:sldId id="852"/>
            <p14:sldId id="853"/>
            <p14:sldId id="854"/>
            <p14:sldId id="857"/>
            <p14:sldId id="858"/>
            <p14:sldId id="859"/>
            <p14:sldId id="860"/>
            <p14:sldId id="861"/>
            <p14:sldId id="8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260" autoAdjust="0"/>
  </p:normalViewPr>
  <p:slideViewPr>
    <p:cSldViewPr snapToGrid="0">
      <p:cViewPr varScale="1">
        <p:scale>
          <a:sx n="76" d="100"/>
          <a:sy n="76" d="100"/>
        </p:scale>
        <p:origin x="3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1T03:16:54.867"/>
    </inkml:context>
    <inkml:brush xml:id="br0">
      <inkml:brushProperty name="width" value="0.05" units="cm"/>
      <inkml:brushProperty name="height" value="0.05" units="cm"/>
    </inkml:brush>
  </inkml:definitions>
  <inkml:trace contextRef="#ctx0" brushRef="#br0">136 1 24575,'-1'4'0,"-1"0"0,1 0 0,-1 0 0,1 0 0,-1 0 0,0 0 0,-5 6 0,3-3 0,-26 42 0,17-30 0,1 1 0,2 0 0,-17 39 0,23-46 0,0-4 0,1 1 0,0-1 0,1 0 0,-3 18 0,5-25 0,0-1 0,0 0 0,-1 0 0,1 1 0,1-1 0,-1 0 0,0 0 0,0 1 0,0-1 0,1 0 0,-1 0 0,1 1 0,-1-1 0,1 0 0,-1 0 0,1 0 0,0 0 0,-1 0 0,1 0 0,0 0 0,0 0 0,0 0 0,0 0 0,0 0 0,0-1 0,0 1 0,0 0 0,0-1 0,0 1 0,0-1 0,0 1 0,1-1 0,-1 1 0,0-1 0,0 0 0,1 1 0,-1-1 0,0 0 0,0 0 0,1 0 0,-1 0 0,0 0 0,1-1 0,0 1 0,6-1 0,-1-1 0,0 0 0,0 0 0,0 0 0,-1-1 0,9-4 0,27-10 0,-14 12 0,-21 4 0,1-1 0,-1 0 0,0 0 0,0 0 0,12-6 0,-16 6 0,-1 1 0,0-1 0,1 0 0,-1 0 0,0 0 0,0-1 0,0 1 0,0 0 0,0-1 0,-1 1 0,1-1 0,-1 0 0,1 1 0,-1-1 0,0 0 0,0 0 0,0 0 0,0-3 0,2-18 0,-1-1 0,-1 1 0,-3-48 0,0 33 0,3 82 0,-1 1 0,-3-1 0,-10 62 0,9-82 0,1 0 0,1 0 0,2 31 0,-2 23 0,-8-31 284,3-17-1933,4-12-5177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98209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SA" b="0" i="0" dirty="0">
                <a:solidFill>
                  <a:srgbClr val="000000"/>
                </a:solidFill>
                <a:effectLst/>
                <a:latin typeface="Noto Kufi Arabic"/>
              </a:rPr>
              <a:t>فهم عملية التوحيد </a:t>
            </a:r>
            <a:r>
              <a:rPr lang="en-CA" b="0" i="0" dirty="0">
                <a:solidFill>
                  <a:srgbClr val="000000"/>
                </a:solidFill>
                <a:effectLst/>
                <a:latin typeface="Noto Kufi Arabic"/>
              </a:rPr>
              <a:t>Normalization </a:t>
            </a:r>
            <a:r>
              <a:rPr lang="ar-SA" b="0" i="0" dirty="0">
                <a:solidFill>
                  <a:srgbClr val="000000"/>
                </a:solidFill>
                <a:effectLst/>
                <a:latin typeface="Noto Kufi Arabic"/>
              </a:rPr>
              <a:t>المستخدمة عند تصميم قاعدة البيانات</a:t>
            </a:r>
            <a:endParaRPr lang="en-CA" dirty="0"/>
          </a:p>
          <a:p>
            <a:pPr algn="r" rtl="1"/>
            <a:endParaRPr lang="en-CA" dirty="0"/>
          </a:p>
          <a:p>
            <a:pPr algn="r" rtl="1"/>
            <a:r>
              <a:rPr lang="ar-SA" b="0" i="0" dirty="0">
                <a:solidFill>
                  <a:srgbClr val="040C28"/>
                </a:solidFill>
                <a:effectLst/>
                <a:latin typeface="Google Sans"/>
              </a:rPr>
              <a:t> لا تتجنب التكرار فحسب</a:t>
            </a:r>
            <a:r>
              <a:rPr lang="ar-SA" b="0" i="0" dirty="0">
                <a:solidFill>
                  <a:srgbClr val="202124"/>
                </a:solidFill>
                <a:effectLst/>
                <a:latin typeface="Google Sans"/>
              </a:rPr>
              <a:t> ، بل تجعل أيضًا استخدام أي قاعدة بيانات علائقية أكثر كفاءة: تتجنب أي خطأ في إدخال البيانات ، الحذف العرضي ، ويمكنك أيضًا تسهيل عملية تحديث البيانات.</a:t>
            </a:r>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347393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SA" b="0" i="0" dirty="0">
                <a:solidFill>
                  <a:srgbClr val="353C41"/>
                </a:solidFill>
                <a:effectLst/>
                <a:latin typeface="Noto Naskh Arabic"/>
              </a:rPr>
              <a:t>لتوحيد هو فرع من فروع النظرية العلائقية الذي يوفر رؤى التصميم، وهو عملية تحديد مقدار التكرار </a:t>
            </a:r>
            <a:r>
              <a:rPr lang="en-CA" b="0" i="0" dirty="0">
                <a:solidFill>
                  <a:srgbClr val="353C41"/>
                </a:solidFill>
                <a:effectLst/>
                <a:latin typeface="Noto Naskh Arabic"/>
              </a:rPr>
              <a:t>redundancy </a:t>
            </a:r>
            <a:r>
              <a:rPr lang="ar-SA" b="0" i="0" dirty="0">
                <a:solidFill>
                  <a:srgbClr val="353C41"/>
                </a:solidFill>
                <a:effectLst/>
                <a:latin typeface="Noto Naskh Arabic"/>
              </a:rPr>
              <a:t>الموجود في الجدول.</a:t>
            </a:r>
          </a:p>
          <a:p>
            <a:pPr algn="r" rtl="1"/>
            <a:r>
              <a:rPr lang="ar-SA" b="0" i="0" dirty="0">
                <a:solidFill>
                  <a:srgbClr val="353C41"/>
                </a:solidFill>
                <a:effectLst/>
                <a:latin typeface="Noto Naskh Arabic"/>
              </a:rPr>
              <a:t>أهداف التوحيد هي:</a:t>
            </a:r>
          </a:p>
          <a:p>
            <a:pPr algn="r" rtl="1">
              <a:buFont typeface="Arial" panose="020B0604020202020204" pitchFamily="34" charset="0"/>
              <a:buChar char="•"/>
            </a:pPr>
            <a:r>
              <a:rPr lang="ar-SA" b="0" i="0" dirty="0">
                <a:solidFill>
                  <a:srgbClr val="353C41"/>
                </a:solidFill>
                <a:effectLst/>
                <a:latin typeface="Noto Naskh Arabic"/>
              </a:rPr>
              <a:t>القدرة على وصف مستوى التكرار في مخطط علائقي.</a:t>
            </a:r>
          </a:p>
          <a:p>
            <a:pPr algn="r" rtl="1">
              <a:buFont typeface="Arial" panose="020B0604020202020204" pitchFamily="34" charset="0"/>
              <a:buChar char="•"/>
            </a:pPr>
            <a:r>
              <a:rPr lang="ar-SA" b="0" i="0" dirty="0">
                <a:solidFill>
                  <a:srgbClr val="353C41"/>
                </a:solidFill>
                <a:effectLst/>
                <a:latin typeface="Noto Naskh Arabic"/>
              </a:rPr>
              <a:t>توفير آليات لتغيير المخططات بهدف إزالة التكرار.</a:t>
            </a:r>
          </a:p>
          <a:p>
            <a:pPr algn="r" rtl="1"/>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18358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SA" b="0" i="0" dirty="0">
                <a:solidFill>
                  <a:srgbClr val="353C41"/>
                </a:solidFill>
                <a:effectLst/>
                <a:latin typeface="Noto Naskh Arabic"/>
              </a:rPr>
              <a:t>يمكن أن تكون جميع الجداول الموجودة في قواعد البيانات ضمن أحد النماذج الموحَّدة التي سنناقشها الآن. نريد الحد الأدنى من التكرار بين المفتاح الرئيسي </a:t>
            </a:r>
            <a:r>
              <a:rPr lang="en-CA" b="0" i="0" dirty="0">
                <a:solidFill>
                  <a:srgbClr val="353C41"/>
                </a:solidFill>
                <a:effectLst/>
                <a:latin typeface="Noto Naskh Arabic"/>
              </a:rPr>
              <a:t>PK، </a:t>
            </a:r>
            <a:r>
              <a:rPr lang="ar-SA" b="0" i="0" dirty="0">
                <a:solidFill>
                  <a:srgbClr val="353C41"/>
                </a:solidFill>
                <a:effectLst/>
                <a:latin typeface="Noto Naskh Arabic"/>
              </a:rPr>
              <a:t>والمفتاح الخارجي </a:t>
            </a:r>
            <a:r>
              <a:rPr lang="en-CA" b="0" i="0" dirty="0">
                <a:solidFill>
                  <a:srgbClr val="353C41"/>
                </a:solidFill>
                <a:effectLst/>
                <a:latin typeface="Noto Naskh Arabic"/>
              </a:rPr>
              <a:t>FK </a:t>
            </a:r>
            <a:r>
              <a:rPr lang="ar-SA" b="0" i="0" dirty="0">
                <a:solidFill>
                  <a:srgbClr val="353C41"/>
                </a:solidFill>
                <a:effectLst/>
                <a:latin typeface="Noto Naskh Arabic"/>
              </a:rPr>
              <a:t>من الناحية المثالية، كما يجب اشتقاق كل شيء آخر من جداول أخرى.</a:t>
            </a:r>
          </a:p>
          <a:p>
            <a:pPr algn="r" rtl="1"/>
            <a:r>
              <a:rPr lang="ar-SA" b="0" i="0" dirty="0">
                <a:solidFill>
                  <a:srgbClr val="353C41"/>
                </a:solidFill>
                <a:effectLst/>
                <a:latin typeface="Noto Naskh Arabic"/>
              </a:rPr>
              <a:t>هناك </a:t>
            </a:r>
            <a:r>
              <a:rPr lang="en-CA" b="0" i="0" dirty="0">
                <a:solidFill>
                  <a:srgbClr val="353C41"/>
                </a:solidFill>
                <a:effectLst/>
                <a:latin typeface="Noto Naskh Arabic"/>
              </a:rPr>
              <a:t>3</a:t>
            </a:r>
            <a:r>
              <a:rPr lang="ar-SA" b="0" i="0" dirty="0">
                <a:solidFill>
                  <a:srgbClr val="353C41"/>
                </a:solidFill>
                <a:effectLst/>
                <a:latin typeface="Noto Naskh Arabic"/>
              </a:rPr>
              <a:t> نماذج موحَّدة، وهي:</a:t>
            </a:r>
          </a:p>
          <a:p>
            <a:pPr algn="r" rtl="1">
              <a:buFont typeface="Arial" panose="020B0604020202020204" pitchFamily="34" charset="0"/>
              <a:buChar char="•"/>
            </a:pPr>
            <a:r>
              <a:rPr lang="ar-SA" b="0" i="0" dirty="0">
                <a:solidFill>
                  <a:srgbClr val="353C41"/>
                </a:solidFill>
                <a:effectLst/>
                <a:latin typeface="Noto Naskh Arabic"/>
              </a:rPr>
              <a:t>النموذج الموحَّد الأول </a:t>
            </a:r>
            <a:r>
              <a:rPr lang="en-CA" b="0" i="0" dirty="0">
                <a:solidFill>
                  <a:srgbClr val="353C41"/>
                </a:solidFill>
                <a:effectLst/>
                <a:latin typeface="Noto Naskh Arabic"/>
              </a:rPr>
              <a:t>First normal form، </a:t>
            </a:r>
            <a:r>
              <a:rPr lang="ar-SA" b="0" i="0" dirty="0">
                <a:solidFill>
                  <a:srgbClr val="353C41"/>
                </a:solidFill>
                <a:effectLst/>
                <a:latin typeface="Noto Naskh Arabic"/>
              </a:rPr>
              <a:t>أو 1</a:t>
            </a:r>
            <a:r>
              <a:rPr lang="en-CA" b="0" i="0" dirty="0">
                <a:solidFill>
                  <a:srgbClr val="353C41"/>
                </a:solidFill>
                <a:effectLst/>
                <a:latin typeface="Noto Naskh Arabic"/>
              </a:rPr>
              <a:t>NF </a:t>
            </a:r>
            <a:r>
              <a:rPr lang="ar-SA" b="0" i="0" dirty="0">
                <a:solidFill>
                  <a:srgbClr val="353C41"/>
                </a:solidFill>
                <a:effectLst/>
                <a:latin typeface="Noto Naskh Arabic"/>
              </a:rPr>
              <a:t>اختصارًا.</a:t>
            </a:r>
          </a:p>
          <a:p>
            <a:pPr algn="r" rtl="1">
              <a:buFont typeface="Arial" panose="020B0604020202020204" pitchFamily="34" charset="0"/>
              <a:buChar char="•"/>
            </a:pPr>
            <a:r>
              <a:rPr lang="ar-SA" b="0" i="0" dirty="0">
                <a:solidFill>
                  <a:srgbClr val="353C41"/>
                </a:solidFill>
                <a:effectLst/>
                <a:latin typeface="Noto Naskh Arabic"/>
              </a:rPr>
              <a:t>النموذج الموحَّد الثاني </a:t>
            </a:r>
            <a:r>
              <a:rPr lang="en-CA" b="0" i="0" dirty="0">
                <a:solidFill>
                  <a:srgbClr val="353C41"/>
                </a:solidFill>
                <a:effectLst/>
                <a:latin typeface="Noto Naskh Arabic"/>
              </a:rPr>
              <a:t>Second normal form، </a:t>
            </a:r>
            <a:r>
              <a:rPr lang="ar-SA" b="0" i="0" dirty="0">
                <a:solidFill>
                  <a:srgbClr val="353C41"/>
                </a:solidFill>
                <a:effectLst/>
                <a:latin typeface="Noto Naskh Arabic"/>
              </a:rPr>
              <a:t>أو 2</a:t>
            </a:r>
            <a:r>
              <a:rPr lang="en-CA" b="0" i="0" dirty="0">
                <a:solidFill>
                  <a:srgbClr val="353C41"/>
                </a:solidFill>
                <a:effectLst/>
                <a:latin typeface="Noto Naskh Arabic"/>
              </a:rPr>
              <a:t>NF </a:t>
            </a:r>
            <a:r>
              <a:rPr lang="ar-SA" b="0" i="0" dirty="0">
                <a:solidFill>
                  <a:srgbClr val="353C41"/>
                </a:solidFill>
                <a:effectLst/>
                <a:latin typeface="Noto Naskh Arabic"/>
              </a:rPr>
              <a:t>اختصارًا.</a:t>
            </a:r>
          </a:p>
          <a:p>
            <a:pPr algn="r" rtl="1">
              <a:buFont typeface="Arial" panose="020B0604020202020204" pitchFamily="34" charset="0"/>
              <a:buChar char="•"/>
            </a:pPr>
            <a:r>
              <a:rPr lang="ar-SA" b="0" i="0" dirty="0">
                <a:solidFill>
                  <a:srgbClr val="353C41"/>
                </a:solidFill>
                <a:effectLst/>
                <a:latin typeface="Noto Naskh Arabic"/>
              </a:rPr>
              <a:t>النموذج الموحَّد الثالث </a:t>
            </a:r>
            <a:r>
              <a:rPr lang="en-CA" b="0" i="0" dirty="0">
                <a:solidFill>
                  <a:srgbClr val="353C41"/>
                </a:solidFill>
                <a:effectLst/>
                <a:latin typeface="Noto Naskh Arabic"/>
              </a:rPr>
              <a:t>Third normal form، </a:t>
            </a:r>
            <a:r>
              <a:rPr lang="ar-SA" b="0" i="0" dirty="0">
                <a:solidFill>
                  <a:srgbClr val="353C41"/>
                </a:solidFill>
                <a:effectLst/>
                <a:latin typeface="Noto Naskh Arabic"/>
              </a:rPr>
              <a:t>أو 3</a:t>
            </a:r>
            <a:r>
              <a:rPr lang="en-CA" b="0" i="0" dirty="0">
                <a:solidFill>
                  <a:srgbClr val="353C41"/>
                </a:solidFill>
                <a:effectLst/>
                <a:latin typeface="Noto Naskh Arabic"/>
              </a:rPr>
              <a:t>NF </a:t>
            </a:r>
            <a:r>
              <a:rPr lang="ar-SA" b="0" i="0" dirty="0">
                <a:solidFill>
                  <a:srgbClr val="353C41"/>
                </a:solidFill>
                <a:effectLst/>
                <a:latin typeface="Noto Naskh Arabic"/>
              </a:rPr>
              <a:t>اختصارًا.</a:t>
            </a:r>
          </a:p>
          <a:p>
            <a:pPr algn="r" rtl="1">
              <a:buFont typeface="Arial" panose="020B0604020202020204" pitchFamily="34" charset="0"/>
              <a:buChar char="•"/>
            </a:pPr>
            <a:r>
              <a:rPr lang="ar-SA" b="0" i="0" dirty="0">
                <a:solidFill>
                  <a:srgbClr val="353C41"/>
                </a:solidFill>
                <a:effectLst/>
                <a:latin typeface="Noto Naskh Arabic"/>
              </a:rPr>
              <a:t>نموذج بويس-كود الموحَّد </a:t>
            </a:r>
            <a:r>
              <a:rPr lang="en-CA" b="0" i="0" dirty="0">
                <a:solidFill>
                  <a:srgbClr val="353C41"/>
                </a:solidFill>
                <a:effectLst/>
                <a:latin typeface="Noto Naskh Arabic"/>
              </a:rPr>
              <a:t>Boyce-Codd normal form، </a:t>
            </a:r>
            <a:r>
              <a:rPr lang="ar-SA" b="0" i="0" dirty="0">
                <a:solidFill>
                  <a:srgbClr val="353C41"/>
                </a:solidFill>
                <a:effectLst/>
                <a:latin typeface="Noto Naskh Arabic"/>
              </a:rPr>
              <a:t>أو </a:t>
            </a:r>
            <a:r>
              <a:rPr lang="en-CA" b="0" i="0" dirty="0">
                <a:solidFill>
                  <a:srgbClr val="353C41"/>
                </a:solidFill>
                <a:effectLst/>
                <a:latin typeface="Noto Naskh Arabic"/>
              </a:rPr>
              <a:t>BCNF </a:t>
            </a:r>
            <a:r>
              <a:rPr lang="ar-SA" b="0" i="0" dirty="0">
                <a:solidFill>
                  <a:srgbClr val="353C41"/>
                </a:solidFill>
                <a:effectLst/>
                <a:latin typeface="Noto Naskh Arabic"/>
              </a:rPr>
              <a:t>اختصارًا، وهو نادر الاستخدام.</a:t>
            </a:r>
          </a:p>
          <a:p>
            <a:pPr algn="r" rtl="1"/>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472929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SA" b="0" i="0" dirty="0">
                <a:solidFill>
                  <a:srgbClr val="52515B"/>
                </a:solidFill>
                <a:effectLst/>
                <a:latin typeface="Inter"/>
              </a:rPr>
              <a:t>ما هي فوائد تطبيع البيانات؟</a:t>
            </a:r>
          </a:p>
          <a:p>
            <a:pPr algn="r" rtl="1"/>
            <a:r>
              <a:rPr lang="ar-SA" b="1" i="0" dirty="0">
                <a:solidFill>
                  <a:srgbClr val="52515B"/>
                </a:solidFill>
                <a:effectLst/>
                <a:latin typeface="Inter"/>
              </a:rPr>
              <a:t>تصغير حجم قاعدة البيانات</a:t>
            </a:r>
            <a:endParaRPr lang="ar-SA" b="0" i="0" dirty="0">
              <a:solidFill>
                <a:srgbClr val="52515B"/>
              </a:solidFill>
              <a:effectLst/>
              <a:latin typeface="Inter"/>
            </a:endParaRPr>
          </a:p>
          <a:p>
            <a:pPr algn="r" rtl="1"/>
            <a:r>
              <a:rPr lang="ar-SA" b="0" i="0" dirty="0">
                <a:solidFill>
                  <a:srgbClr val="52515B"/>
                </a:solidFill>
                <a:effectLst/>
                <a:latin typeface="Inter"/>
              </a:rPr>
              <a:t>عندما يكون لديك بيانات تكرر نفسها في قاعدة البيانات الخاصة بك ، فأنت بحاجة إلى مساحة كبيرة لتخزين تلك البيانات ، لكنها إهدار كامل. يؤدي تطبيع البيانات إلى تقليل مساحة تخزين قاعدة البيانات ، وهذا يعني ، كما تعلم ، أنك توفر الموارد والمال.</a:t>
            </a:r>
          </a:p>
          <a:p>
            <a:pPr algn="r" rtl="1"/>
            <a:r>
              <a:rPr lang="ar-SA" b="1" i="0" dirty="0">
                <a:solidFill>
                  <a:srgbClr val="52515B"/>
                </a:solidFill>
                <a:effectLst/>
                <a:latin typeface="Inter"/>
              </a:rPr>
              <a:t>تبسيط الاستفسارات</a:t>
            </a:r>
            <a:endParaRPr lang="ar-SA" b="0" i="0" dirty="0">
              <a:solidFill>
                <a:srgbClr val="52515B"/>
              </a:solidFill>
              <a:effectLst/>
              <a:latin typeface="Inter"/>
            </a:endParaRPr>
          </a:p>
          <a:p>
            <a:pPr algn="r" rtl="1"/>
            <a:r>
              <a:rPr lang="ar-SA" b="0" i="0" dirty="0">
                <a:solidFill>
                  <a:srgbClr val="52515B"/>
                </a:solidFill>
                <a:effectLst/>
                <a:latin typeface="Inter"/>
              </a:rPr>
              <a:t>دائمًا ما يكون البحث عن المعلومات من خلال قاعدة بيانات جيدة التنظيم أسهل من القيام بالشيء نفسه داخل مكان فوضوي ، سواء كنت تقوم بذلك يدويًا أو باستخدام أداة رقمية آلية.</a:t>
            </a:r>
          </a:p>
          <a:p>
            <a:pPr algn="r" rtl="1"/>
            <a:r>
              <a:rPr lang="ar-SA" b="1" i="0" dirty="0">
                <a:solidFill>
                  <a:srgbClr val="52515B"/>
                </a:solidFill>
                <a:effectLst/>
                <a:latin typeface="Inter"/>
              </a:rPr>
              <a:t>تسهيل الصيانة</a:t>
            </a:r>
            <a:endParaRPr lang="ar-SA" b="0" i="0" dirty="0">
              <a:solidFill>
                <a:srgbClr val="52515B"/>
              </a:solidFill>
              <a:effectLst/>
              <a:latin typeface="Inter"/>
            </a:endParaRPr>
          </a:p>
          <a:p>
            <a:pPr algn="r" rtl="1"/>
            <a:r>
              <a:rPr lang="ar-SA" b="0" i="0" dirty="0">
                <a:solidFill>
                  <a:srgbClr val="52515B"/>
                </a:solidFill>
                <a:effectLst/>
                <a:latin typeface="Inter"/>
              </a:rPr>
              <a:t>تسوية قاعدة البيانات تمنع حدوث المشاكل وتجعل صيانة قاعدة البيانات أسهل. مرة أخرى ، هذا من شأنه تجنب إهدار الموارد والمال.</a:t>
            </a:r>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541911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ar-SA" dirty="0"/>
              <a:t>خاصية متعدية</a:t>
            </a:r>
            <a:r>
              <a:rPr lang="en-CA" dirty="0"/>
              <a:t> = </a:t>
            </a:r>
            <a:r>
              <a:rPr lang="en-US" sz="1200" b="0" i="0" dirty="0">
                <a:solidFill>
                  <a:srgbClr val="242424"/>
                </a:solidFill>
                <a:effectLst/>
                <a:latin typeface="Times New Roman" panose="02020603050405020304" pitchFamily="18" charset="0"/>
                <a:cs typeface="Times New Roman" panose="02020603050405020304" pitchFamily="18" charset="0"/>
              </a:rPr>
              <a:t>Transitive property </a:t>
            </a:r>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607128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SA" dirty="0"/>
              <a:t>التبعيات "المتعدية".</a:t>
            </a:r>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2554072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SA" dirty="0"/>
              <a:t>ما هي التبعية الجزئية؟عندما يحتوي الجدول على مفتاح أساسي يتكون من عمودين أو أكثر، فإن جميع الأعمدة (غير المضمنة في المفتاح الأساسي) في هذا الجدول يجب أن تعتمد على المفتاح الأساسي بأكمله، وليس على جزء منه. إذا كان أي عمود (غير موجود في المفتاح الأساسي) يعتمد على جزء من المفتاح الأساسي، فإننا نقول أن لدينا تبعية جزئية في الجدول.</a:t>
            </a:r>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1941880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SA" dirty="0"/>
              <a:t>ما هي التبعية المتعدية؟</a:t>
            </a:r>
          </a:p>
          <a:p>
            <a:pPr algn="r" rtl="1"/>
            <a:r>
              <a:rPr lang="ar-SA" dirty="0"/>
              <a:t>في الجدول لدينا بعض الأعمدة التي تعمل كمفتاح أساسي وتعتمد الأعمدة الأخرى على هذا العمود. ولكن ماذا لو كان العمود الذي لا يمثل المفتاح الأساسي يعتمد على عمود آخر لا يعد أيضًا مفتاحًا أساسيًا أو جزءًا منه؟ ثم لدينا تبعية متعدية في طاولتنا.</a:t>
            </a:r>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a:p>
        </p:txBody>
      </p:sp>
    </p:spTree>
    <p:extLst>
      <p:ext uri="{BB962C8B-B14F-4D97-AF65-F5344CB8AC3E}">
        <p14:creationId xmlns:p14="http://schemas.microsoft.com/office/powerpoint/2010/main" val="2613262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SA" dirty="0"/>
              <a:t>كيفية التبعية متعدية؟</a:t>
            </a:r>
          </a:p>
          <a:p>
            <a:pPr algn="r" rtl="1"/>
            <a:r>
              <a:rPr lang="ar-SA" dirty="0"/>
              <a:t>يمكنك إنشاء جدول منفصل لـ </a:t>
            </a:r>
            <a:r>
              <a:rPr lang="en-CA" dirty="0" err="1"/>
              <a:t>ExamType</a:t>
            </a:r>
            <a:r>
              <a:rPr lang="en-CA" dirty="0"/>
              <a:t> </a:t>
            </a:r>
            <a:r>
              <a:rPr lang="ar-SA" dirty="0"/>
              <a:t>واستخدامه في جدول النتائج.</a:t>
            </a:r>
          </a:p>
          <a:p>
            <a:pPr algn="r" rtl="1"/>
            <a:endParaRPr lang="ar-SA" dirty="0"/>
          </a:p>
          <a:p>
            <a:pPr algn="r" rtl="1"/>
            <a:r>
              <a:rPr lang="ar-SA" dirty="0"/>
              <a:t>جدول </a:t>
            </a:r>
            <a:r>
              <a:rPr lang="en-CA" dirty="0" err="1"/>
              <a:t>ExamType</a:t>
            </a:r>
            <a:r>
              <a:rPr lang="en-CA" dirty="0"/>
              <a:t> </a:t>
            </a:r>
            <a:r>
              <a:rPr lang="ar-SA" dirty="0"/>
              <a:t>الجديد،</a:t>
            </a:r>
            <a:endParaRPr lang="en-CA" dirty="0"/>
          </a:p>
        </p:txBody>
      </p:sp>
      <p:sp>
        <p:nvSpPr>
          <p:cNvPr id="4" name="Slide Number Placeholder 3"/>
          <p:cNvSpPr>
            <a:spLocks noGrp="1"/>
          </p:cNvSpPr>
          <p:nvPr>
            <p:ph type="sldNum" sz="quarter" idx="5"/>
          </p:nvPr>
        </p:nvSpPr>
        <p:spPr/>
        <p:txBody>
          <a:bodyPr/>
          <a:lstStyle/>
          <a:p>
            <a:fld id="{E88088B5-5D3D-41C5-9929-9FAB3A249D9E}" type="slidenum">
              <a:rPr lang="en-US" smtClean="0"/>
              <a:t>59</a:t>
            </a:fld>
            <a:endParaRPr lang="en-US"/>
          </a:p>
        </p:txBody>
      </p:sp>
    </p:spTree>
    <p:extLst>
      <p:ext uri="{BB962C8B-B14F-4D97-AF65-F5344CB8AC3E}">
        <p14:creationId xmlns:p14="http://schemas.microsoft.com/office/powerpoint/2010/main" val="42307083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4/3/2024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8576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4/3/2024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7" r:id="rId14"/>
    <p:sldLayoutId id="2147483668"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15.xml"/><Relationship Id="rId5" Type="http://schemas.openxmlformats.org/officeDocument/2006/relationships/image" Target="../media/image19.png"/><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23.jpeg"/></Relationships>
</file>

<file path=ppt/slides/_rels/slide30.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25.gif"/></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image" Target="../media/image3.png"/><Relationship Id="rId1" Type="http://schemas.openxmlformats.org/officeDocument/2006/relationships/slideLayout" Target="../slideLayouts/slideLayout15.xml"/><Relationship Id="rId6" Type="http://schemas.openxmlformats.org/officeDocument/2006/relationships/image" Target="../media/image32.png"/><Relationship Id="rId5" Type="http://schemas.openxmlformats.org/officeDocument/2006/relationships/customXml" Target="../ink/ink1.xml"/><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37.gif"/></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3.svg"/><Relationship Id="rId2" Type="http://schemas.openxmlformats.org/officeDocument/2006/relationships/image" Target="../media/image39.jpeg"/><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image" Target="../media/image3.png"/><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56288" y="5267180"/>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Khaled Eskaf</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6288" y="58720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10</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18244FE6-FC01-0216-3738-DCE9E727D625}"/>
              </a:ext>
            </a:extLst>
          </p:cNvPr>
          <p:cNvSpPr txBox="1"/>
          <p:nvPr/>
        </p:nvSpPr>
        <p:spPr>
          <a:xfrm>
            <a:off x="329269" y="1590820"/>
            <a:ext cx="4278590" cy="2123658"/>
          </a:xfrm>
          <a:prstGeom prst="rect">
            <a:avLst/>
          </a:prstGeom>
          <a:noFill/>
        </p:spPr>
        <p:txBody>
          <a:bodyPr wrap="square">
            <a:spAutoFit/>
          </a:bodyPr>
          <a:lstStyle/>
          <a:p>
            <a:pPr algn="ctr"/>
            <a:r>
              <a:rPr lang="en-CA" sz="4400" b="1" dirty="0">
                <a:solidFill>
                  <a:srgbClr val="00B0F0"/>
                </a:solidFill>
                <a:latin typeface="Times New Roman" panose="02020603050405020304" pitchFamily="18" charset="0"/>
                <a:cs typeface="Times New Roman" panose="02020603050405020304" pitchFamily="18" charset="0"/>
              </a:rPr>
              <a:t>Database Management System</a:t>
            </a:r>
          </a:p>
        </p:txBody>
      </p:sp>
      <p:sp>
        <p:nvSpPr>
          <p:cNvPr id="5" name="TextBox 4">
            <a:extLst>
              <a:ext uri="{FF2B5EF4-FFF2-40B4-BE49-F238E27FC236}">
                <a16:creationId xmlns:a16="http://schemas.microsoft.com/office/drawing/2014/main" id="{F48D256A-314E-DBAD-C55C-DF150CD289A8}"/>
              </a:ext>
            </a:extLst>
          </p:cNvPr>
          <p:cNvSpPr txBox="1"/>
          <p:nvPr/>
        </p:nvSpPr>
        <p:spPr>
          <a:xfrm>
            <a:off x="2033092" y="3786543"/>
            <a:ext cx="870944"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IT 261</a:t>
            </a:r>
          </a:p>
        </p:txBody>
      </p:sp>
      <p:sp>
        <p:nvSpPr>
          <p:cNvPr id="6" name="TextBox 5">
            <a:extLst>
              <a:ext uri="{FF2B5EF4-FFF2-40B4-BE49-F238E27FC236}">
                <a16:creationId xmlns:a16="http://schemas.microsoft.com/office/drawing/2014/main" id="{3A927C15-13B9-096C-5BBB-E767E5B1A668}"/>
              </a:ext>
            </a:extLst>
          </p:cNvPr>
          <p:cNvSpPr txBox="1"/>
          <p:nvPr/>
        </p:nvSpPr>
        <p:spPr>
          <a:xfrm>
            <a:off x="840996" y="4291844"/>
            <a:ext cx="3647114" cy="369332"/>
          </a:xfrm>
          <a:prstGeom prst="rect">
            <a:avLst/>
          </a:prstGeom>
          <a:noFill/>
        </p:spPr>
        <p:txBody>
          <a:bodyPr wrap="square">
            <a:spAutoFit/>
          </a:bodyPr>
          <a:lstStyle/>
          <a:p>
            <a:r>
              <a:rPr lang="en-CA" b="1" i="0" dirty="0">
                <a:effectLst/>
                <a:latin typeface="Tajawal"/>
              </a:rPr>
              <a:t>Bachelor of Information Technology</a:t>
            </a:r>
            <a:endParaRPr lang="en-CA" b="1" dirty="0"/>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Freeform: Shape 103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1" name="Isosceles Triangle 104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evision: Reference list &lt;br/&gt;&lt;br/&gt; — PEER UK">
            <a:extLst>
              <a:ext uri="{FF2B5EF4-FFF2-40B4-BE49-F238E27FC236}">
                <a16:creationId xmlns:a16="http://schemas.microsoft.com/office/drawing/2014/main" id="{328E9F72-155E-6E47-CAB8-749FB088A28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75422" y="0"/>
            <a:ext cx="7317274" cy="453671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043" name="Isosceles Triangle 104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85169F9-F291-4C30-62E8-367B23576A09}"/>
              </a:ext>
            </a:extLst>
          </p:cNvPr>
          <p:cNvSpPr txBox="1"/>
          <p:nvPr/>
        </p:nvSpPr>
        <p:spPr>
          <a:xfrm>
            <a:off x="9854214" y="6398101"/>
            <a:ext cx="2493315"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b="1" dirty="0">
                <a:solidFill>
                  <a:srgbClr val="000000"/>
                </a:solidFill>
              </a:rPr>
              <a:t>www.midocean.ae</a:t>
            </a:r>
          </a:p>
        </p:txBody>
      </p:sp>
      <p:pic>
        <p:nvPicPr>
          <p:cNvPr id="4" name="Graphic 21">
            <a:extLst>
              <a:ext uri="{FF2B5EF4-FFF2-40B4-BE49-F238E27FC236}">
                <a16:creationId xmlns:a16="http://schemas.microsoft.com/office/drawing/2014/main" id="{41A29C1E-F64E-0E97-F451-06A53FE24C3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449017" y="1"/>
            <a:ext cx="1742983" cy="658862"/>
          </a:xfrm>
          <a:prstGeom prst="rect">
            <a:avLst/>
          </a:prstGeom>
        </p:spPr>
      </p:pic>
    </p:spTree>
    <p:extLst>
      <p:ext uri="{BB962C8B-B14F-4D97-AF65-F5344CB8AC3E}">
        <p14:creationId xmlns:p14="http://schemas.microsoft.com/office/powerpoint/2010/main" val="440180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146046" y="861913"/>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3EABF396-F5B3-7DC5-753D-BD7102DFCBED}"/>
              </a:ext>
            </a:extLst>
          </p:cNvPr>
          <p:cNvSpPr txBox="1"/>
          <p:nvPr/>
        </p:nvSpPr>
        <p:spPr>
          <a:xfrm>
            <a:off x="2491244" y="1420672"/>
            <a:ext cx="7646411" cy="707886"/>
          </a:xfrm>
          <a:prstGeom prst="rect">
            <a:avLst/>
          </a:prstGeom>
          <a:noFill/>
        </p:spPr>
        <p:txBody>
          <a:bodyPr wrap="square">
            <a:spAutoFit/>
          </a:bodyPr>
          <a:lstStyle/>
          <a:p>
            <a:pPr algn="ctr"/>
            <a:r>
              <a:rPr lang="en-CA"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Database normalization</a:t>
            </a:r>
          </a:p>
        </p:txBody>
      </p:sp>
      <p:pic>
        <p:nvPicPr>
          <p:cNvPr id="8" name="Picture 7">
            <a:extLst>
              <a:ext uri="{FF2B5EF4-FFF2-40B4-BE49-F238E27FC236}">
                <a16:creationId xmlns:a16="http://schemas.microsoft.com/office/drawing/2014/main" id="{4FBF0698-0C27-10CF-E9B7-DE7590C6DC97}"/>
              </a:ext>
            </a:extLst>
          </p:cNvPr>
          <p:cNvPicPr>
            <a:picLocks noChangeAspect="1"/>
          </p:cNvPicPr>
          <p:nvPr/>
        </p:nvPicPr>
        <p:blipFill>
          <a:blip r:embed="rId4"/>
          <a:stretch>
            <a:fillRect/>
          </a:stretch>
        </p:blipFill>
        <p:spPr>
          <a:xfrm>
            <a:off x="3881765" y="2128558"/>
            <a:ext cx="5094069" cy="3434897"/>
          </a:xfrm>
          <a:prstGeom prst="rect">
            <a:avLst/>
          </a:prstGeom>
        </p:spPr>
      </p:pic>
    </p:spTree>
    <p:extLst>
      <p:ext uri="{BB962C8B-B14F-4D97-AF65-F5344CB8AC3E}">
        <p14:creationId xmlns:p14="http://schemas.microsoft.com/office/powerpoint/2010/main" val="14084777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146046" y="861913"/>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4098" name="Picture 2">
            <a:extLst>
              <a:ext uri="{FF2B5EF4-FFF2-40B4-BE49-F238E27FC236}">
                <a16:creationId xmlns:a16="http://schemas.microsoft.com/office/drawing/2014/main" id="{11068769-559A-B5DB-70D4-710683319E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9223" y="2348971"/>
            <a:ext cx="8770311" cy="33660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EABF396-F5B3-7DC5-753D-BD7102DFCBED}"/>
              </a:ext>
            </a:extLst>
          </p:cNvPr>
          <p:cNvSpPr txBox="1"/>
          <p:nvPr/>
        </p:nvSpPr>
        <p:spPr>
          <a:xfrm>
            <a:off x="2480734" y="1666893"/>
            <a:ext cx="7646411" cy="461665"/>
          </a:xfrm>
          <a:prstGeom prst="rect">
            <a:avLst/>
          </a:prstGeom>
          <a:noFill/>
        </p:spPr>
        <p:txBody>
          <a:bodyPr wrap="square">
            <a:spAutoFit/>
          </a:bodyPr>
          <a:lstStyle/>
          <a:p>
            <a:r>
              <a:rPr lang="en-CA"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Database normalization — Normal forms - 1nf 2nf 3nf</a:t>
            </a:r>
          </a:p>
        </p:txBody>
      </p:sp>
    </p:spTree>
    <p:extLst>
      <p:ext uri="{BB962C8B-B14F-4D97-AF65-F5344CB8AC3E}">
        <p14:creationId xmlns:p14="http://schemas.microsoft.com/office/powerpoint/2010/main" val="35515382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8" name="TextBox 7">
            <a:extLst>
              <a:ext uri="{FF2B5EF4-FFF2-40B4-BE49-F238E27FC236}">
                <a16:creationId xmlns:a16="http://schemas.microsoft.com/office/drawing/2014/main" id="{DBB0B64D-BB47-DBBF-B36B-840E9936859D}"/>
              </a:ext>
            </a:extLst>
          </p:cNvPr>
          <p:cNvSpPr txBox="1"/>
          <p:nvPr/>
        </p:nvSpPr>
        <p:spPr>
          <a:xfrm>
            <a:off x="177977" y="1219723"/>
            <a:ext cx="11836046" cy="4401205"/>
          </a:xfrm>
          <a:prstGeom prst="rect">
            <a:avLst/>
          </a:prstGeom>
          <a:noFill/>
        </p:spPr>
        <p:txBody>
          <a:bodyPr wrap="square">
            <a:spAutoFit/>
          </a:bodyPr>
          <a:lstStyle/>
          <a:p>
            <a:r>
              <a:rPr lang="en-US" sz="2000" dirty="0">
                <a:latin typeface="Times New Roman" panose="02020603050405020304" pitchFamily="18" charset="0"/>
                <a:cs typeface="Times New Roman" panose="02020603050405020304" pitchFamily="18" charset="0"/>
              </a:rPr>
              <a:t>In relational database design, we not only want to create a structure that stores all of the data, but we also want to do it in a way that minimize potential errors when we work with the data. The default language for accessing data from a relational database is SQL. In particular, SQL can be used to manipulate data in the following ways: insert new data, delete unwanted data, and update existing data. Similarly, in an un-normalized design, there are 3 problems that can occur when we work with the data:</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INSERT ANOMALY: This refers to the situation when it is impossible to insert certain types of data into the database.</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DELETE ANOMALY: The deletion of data leads to unintended loss of additional data, data that we had wished to preserve.</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UPDATE ANOMALY: This refers to the situation where updating the value of a column leads to database inconsistencies (i.e., different rows on the table have different values).</a:t>
            </a:r>
            <a:endParaRPr lang="en-CA"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07877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651BACA7-8F09-E817-9D1F-2448234CFDC8}"/>
              </a:ext>
            </a:extLst>
          </p:cNvPr>
          <p:cNvSpPr txBox="1"/>
          <p:nvPr/>
        </p:nvSpPr>
        <p:spPr>
          <a:xfrm>
            <a:off x="412530" y="1364230"/>
            <a:ext cx="11474669" cy="2677656"/>
          </a:xfrm>
          <a:prstGeom prst="rect">
            <a:avLst/>
          </a:prstGeom>
          <a:noFill/>
        </p:spPr>
        <p:txBody>
          <a:bodyPr wrap="square">
            <a:spAutoFit/>
          </a:bodyPr>
          <a:lstStyle/>
          <a:p>
            <a:pPr algn="l"/>
            <a:r>
              <a:rPr lang="en-US" sz="2400" b="0" i="0" dirty="0">
                <a:solidFill>
                  <a:srgbClr val="000000"/>
                </a:solidFill>
                <a:effectLst/>
                <a:latin typeface="Times New Roman" panose="02020603050405020304" pitchFamily="18" charset="0"/>
                <a:cs typeface="Times New Roman" panose="02020603050405020304" pitchFamily="18" charset="0"/>
              </a:rPr>
              <a:t>To address the 3 problems above, we go through the process of normalization. When we go through the normalization process, we increase the number of tables in the database, while decreasing the amount of data stored in each table. There are several different levels of database normalization:</a:t>
            </a:r>
          </a:p>
          <a:p>
            <a:pPr algn="l">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1st Normal Form (1NF)</a:t>
            </a:r>
            <a:endParaRPr lang="en-US" sz="2400" b="0" i="0" dirty="0">
              <a:solidFill>
                <a:srgbClr val="000000"/>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2nd Normal Form (2NF)</a:t>
            </a:r>
            <a:endParaRPr lang="en-US" sz="2400" b="0" i="0" dirty="0">
              <a:solidFill>
                <a:srgbClr val="000000"/>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3rd Normal Form (3NF)</a:t>
            </a:r>
            <a:endParaRPr lang="en-US" sz="2400" b="0" i="0" dirty="0">
              <a:solidFill>
                <a:srgbClr val="00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82932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54C5C4C4-F9D2-FDE7-23E3-E0120DB54DA6}"/>
              </a:ext>
            </a:extLst>
          </p:cNvPr>
          <p:cNvSpPr txBox="1"/>
          <p:nvPr/>
        </p:nvSpPr>
        <p:spPr>
          <a:xfrm>
            <a:off x="1404457" y="255815"/>
            <a:ext cx="2734924" cy="369332"/>
          </a:xfrm>
          <a:prstGeom prst="rect">
            <a:avLst/>
          </a:prstGeom>
          <a:noFill/>
        </p:spPr>
        <p:txBody>
          <a:bodyPr wrap="square">
            <a:spAutoFit/>
          </a:bodyPr>
          <a:lstStyle/>
          <a:p>
            <a:pPr algn="l"/>
            <a:r>
              <a:rPr lang="en-CA" b="1" i="0" dirty="0">
                <a:solidFill>
                  <a:srgbClr val="373D3F"/>
                </a:solidFill>
                <a:effectLst/>
                <a:latin typeface="Cormorant Garamond"/>
              </a:rPr>
              <a:t>What Is Normalization?</a:t>
            </a:r>
          </a:p>
        </p:txBody>
      </p:sp>
      <p:sp>
        <p:nvSpPr>
          <p:cNvPr id="9" name="TextBox 8">
            <a:extLst>
              <a:ext uri="{FF2B5EF4-FFF2-40B4-BE49-F238E27FC236}">
                <a16:creationId xmlns:a16="http://schemas.microsoft.com/office/drawing/2014/main" id="{4D8AA801-D14B-9243-6D15-F2D1E33146A1}"/>
              </a:ext>
            </a:extLst>
          </p:cNvPr>
          <p:cNvSpPr txBox="1"/>
          <p:nvPr/>
        </p:nvSpPr>
        <p:spPr>
          <a:xfrm>
            <a:off x="349045" y="1558508"/>
            <a:ext cx="11634946" cy="2677656"/>
          </a:xfrm>
          <a:prstGeom prst="rect">
            <a:avLst/>
          </a:prstGeom>
          <a:noFill/>
        </p:spPr>
        <p:txBody>
          <a:bodyPr wrap="square">
            <a:spAutoFit/>
          </a:bodyPr>
          <a:lstStyle/>
          <a:p>
            <a:pPr algn="l"/>
            <a:r>
              <a:rPr lang="en-US" sz="2400" b="0" i="1" dirty="0">
                <a:solidFill>
                  <a:srgbClr val="373D3F"/>
                </a:solidFill>
                <a:effectLst/>
                <a:latin typeface="Times New Roman" panose="02020603050405020304" pitchFamily="18" charset="0"/>
                <a:cs typeface="Times New Roman" panose="02020603050405020304" pitchFamily="18" charset="0"/>
              </a:rPr>
              <a:t>Normalization</a:t>
            </a:r>
            <a:r>
              <a:rPr lang="en-US" sz="2400" b="0" i="0" dirty="0">
                <a:solidFill>
                  <a:srgbClr val="373D3F"/>
                </a:solidFill>
                <a:effectLst/>
                <a:latin typeface="Times New Roman" panose="02020603050405020304" pitchFamily="18" charset="0"/>
                <a:cs typeface="Times New Roman" panose="02020603050405020304" pitchFamily="18" charset="0"/>
              </a:rPr>
              <a:t> is the branch of relational theory that provides design insights. It is the process of determining how much redundancy exists in a table. </a:t>
            </a:r>
          </a:p>
          <a:p>
            <a:pPr algn="l"/>
            <a:endParaRPr lang="en-US" sz="2400" dirty="0">
              <a:solidFill>
                <a:srgbClr val="373D3F"/>
              </a:solidFill>
              <a:latin typeface="Times New Roman" panose="02020603050405020304" pitchFamily="18" charset="0"/>
              <a:cs typeface="Times New Roman" panose="02020603050405020304" pitchFamily="18" charset="0"/>
            </a:endParaRPr>
          </a:p>
          <a:p>
            <a:pPr algn="l"/>
            <a:r>
              <a:rPr lang="en-US" sz="2400" b="0" i="0" dirty="0">
                <a:solidFill>
                  <a:srgbClr val="373D3F"/>
                </a:solidFill>
                <a:effectLst/>
                <a:latin typeface="Times New Roman" panose="02020603050405020304" pitchFamily="18" charset="0"/>
                <a:cs typeface="Times New Roman" panose="02020603050405020304" pitchFamily="18" charset="0"/>
              </a:rPr>
              <a:t>The goals of normalization are to:</a:t>
            </a:r>
          </a:p>
          <a:p>
            <a:pPr algn="l"/>
            <a:endParaRPr lang="en-US" sz="2400" b="0" i="0" dirty="0">
              <a:solidFill>
                <a:srgbClr val="373D3F"/>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sz="2400" b="0" i="0" dirty="0">
                <a:solidFill>
                  <a:srgbClr val="373D3F"/>
                </a:solidFill>
                <a:effectLst/>
                <a:latin typeface="Times New Roman" panose="02020603050405020304" pitchFamily="18" charset="0"/>
                <a:cs typeface="Times New Roman" panose="02020603050405020304" pitchFamily="18" charset="0"/>
              </a:rPr>
              <a:t>Be able to characterize the level of redundancy in a relational schema</a:t>
            </a:r>
          </a:p>
          <a:p>
            <a:pPr algn="l">
              <a:buFont typeface="Arial" panose="020B0604020202020204" pitchFamily="34" charset="0"/>
              <a:buChar char="•"/>
            </a:pPr>
            <a:r>
              <a:rPr lang="en-US" sz="2400" b="0" i="0" dirty="0">
                <a:solidFill>
                  <a:srgbClr val="373D3F"/>
                </a:solidFill>
                <a:effectLst/>
                <a:latin typeface="Times New Roman" panose="02020603050405020304" pitchFamily="18" charset="0"/>
                <a:cs typeface="Times New Roman" panose="02020603050405020304" pitchFamily="18" charset="0"/>
              </a:rPr>
              <a:t>Provide mechanisms for transforming schemas in order to remove redundancy</a:t>
            </a:r>
          </a:p>
        </p:txBody>
      </p:sp>
    </p:spTree>
    <p:extLst>
      <p:ext uri="{BB962C8B-B14F-4D97-AF65-F5344CB8AC3E}">
        <p14:creationId xmlns:p14="http://schemas.microsoft.com/office/powerpoint/2010/main" val="28649724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B4A7F4E0-3AF2-ABC9-89A9-511E494BCB5B}"/>
              </a:ext>
            </a:extLst>
          </p:cNvPr>
          <p:cNvSpPr txBox="1"/>
          <p:nvPr/>
        </p:nvSpPr>
        <p:spPr>
          <a:xfrm>
            <a:off x="378541" y="1342944"/>
            <a:ext cx="11605450" cy="3693319"/>
          </a:xfrm>
          <a:prstGeom prst="rect">
            <a:avLst/>
          </a:prstGeom>
          <a:noFill/>
        </p:spPr>
        <p:txBody>
          <a:bodyPr wrap="square">
            <a:spAutoFit/>
          </a:bodyPr>
          <a:lstStyle/>
          <a:p>
            <a:pPr algn="l"/>
            <a:r>
              <a:rPr lang="en-US" b="1" i="0" dirty="0">
                <a:solidFill>
                  <a:srgbClr val="373D3F"/>
                </a:solidFill>
                <a:effectLst/>
                <a:latin typeface="Cormorant Garamond"/>
              </a:rPr>
              <a:t>Normal Forms</a:t>
            </a:r>
          </a:p>
          <a:p>
            <a:pPr algn="l"/>
            <a:r>
              <a:rPr lang="en-US" b="0" i="0" dirty="0">
                <a:solidFill>
                  <a:srgbClr val="373D3F"/>
                </a:solidFill>
                <a:effectLst/>
                <a:latin typeface="Lora" pitchFamily="2" charset="0"/>
              </a:rPr>
              <a:t>All the tables in any database can be in one of the normal forms we will discuss next. </a:t>
            </a:r>
          </a:p>
          <a:p>
            <a:pPr algn="l"/>
            <a:endParaRPr lang="en-US" dirty="0">
              <a:solidFill>
                <a:srgbClr val="373D3F"/>
              </a:solidFill>
              <a:latin typeface="Lora" pitchFamily="2" charset="0"/>
            </a:endParaRPr>
          </a:p>
          <a:p>
            <a:pPr algn="l"/>
            <a:r>
              <a:rPr lang="en-US" b="0" i="0" dirty="0">
                <a:solidFill>
                  <a:srgbClr val="373D3F"/>
                </a:solidFill>
                <a:effectLst/>
                <a:latin typeface="Lora" pitchFamily="2" charset="0"/>
              </a:rPr>
              <a:t>Ideally we only want minimal redundancy for PK to FK. Everything else should be derived from other tables. </a:t>
            </a:r>
          </a:p>
          <a:p>
            <a:pPr algn="l"/>
            <a:endParaRPr lang="en-US" dirty="0">
              <a:solidFill>
                <a:srgbClr val="373D3F"/>
              </a:solidFill>
              <a:latin typeface="Lora" pitchFamily="2" charset="0"/>
            </a:endParaRPr>
          </a:p>
          <a:p>
            <a:pPr algn="l"/>
            <a:endParaRPr lang="en-US" b="0" i="0" dirty="0">
              <a:solidFill>
                <a:srgbClr val="373D3F"/>
              </a:solidFill>
              <a:effectLst/>
              <a:latin typeface="Lora" pitchFamily="2" charset="0"/>
            </a:endParaRPr>
          </a:p>
          <a:p>
            <a:pPr algn="l"/>
            <a:r>
              <a:rPr lang="en-US" b="0" i="0" dirty="0">
                <a:solidFill>
                  <a:srgbClr val="373D3F"/>
                </a:solidFill>
                <a:effectLst/>
                <a:latin typeface="Lora" pitchFamily="2" charset="0"/>
              </a:rPr>
              <a:t>There are three basic normal forms, which are:</a:t>
            </a:r>
          </a:p>
          <a:p>
            <a:pPr algn="l">
              <a:buFont typeface="Arial" panose="020B0604020202020204" pitchFamily="34" charset="0"/>
              <a:buChar char="•"/>
            </a:pPr>
            <a:r>
              <a:rPr lang="en-US" b="0" i="0" dirty="0">
                <a:solidFill>
                  <a:srgbClr val="373D3F"/>
                </a:solidFill>
                <a:effectLst/>
                <a:latin typeface="Lora" pitchFamily="2" charset="0"/>
              </a:rPr>
              <a:t>First normal form (1NF)</a:t>
            </a:r>
          </a:p>
          <a:p>
            <a:pPr algn="l">
              <a:buFont typeface="Arial" panose="020B0604020202020204" pitchFamily="34" charset="0"/>
              <a:buChar char="•"/>
            </a:pPr>
            <a:r>
              <a:rPr lang="en-US" b="0" i="0" dirty="0">
                <a:solidFill>
                  <a:srgbClr val="373D3F"/>
                </a:solidFill>
                <a:effectLst/>
                <a:latin typeface="Lora" pitchFamily="2" charset="0"/>
              </a:rPr>
              <a:t>Second normal form (2NF)</a:t>
            </a:r>
          </a:p>
          <a:p>
            <a:pPr algn="l">
              <a:buFont typeface="Arial" panose="020B0604020202020204" pitchFamily="34" charset="0"/>
              <a:buChar char="•"/>
            </a:pPr>
            <a:r>
              <a:rPr lang="en-US" b="0" i="0" dirty="0">
                <a:solidFill>
                  <a:srgbClr val="373D3F"/>
                </a:solidFill>
                <a:effectLst/>
                <a:latin typeface="Lora" pitchFamily="2" charset="0"/>
              </a:rPr>
              <a:t>Third normal form (3NF)</a:t>
            </a:r>
          </a:p>
          <a:p>
            <a:pPr algn="l">
              <a:buFont typeface="Arial" panose="020B0604020202020204" pitchFamily="34" charset="0"/>
              <a:buChar char="•"/>
            </a:pPr>
            <a:r>
              <a:rPr lang="en-US" b="1" i="0" dirty="0">
                <a:solidFill>
                  <a:srgbClr val="FF0000"/>
                </a:solidFill>
                <a:effectLst/>
                <a:latin typeface="Lora" pitchFamily="2" charset="0"/>
              </a:rPr>
              <a:t>Boyce-Codd normal form (BCNF)</a:t>
            </a:r>
          </a:p>
          <a:p>
            <a:pPr algn="l"/>
            <a:r>
              <a:rPr lang="en-US" b="1" i="0" dirty="0">
                <a:solidFill>
                  <a:srgbClr val="FF0000"/>
                </a:solidFill>
                <a:effectLst/>
                <a:latin typeface="Lora" pitchFamily="2" charset="0"/>
              </a:rPr>
              <a:t>BCNF is rarely used</a:t>
            </a:r>
            <a:r>
              <a:rPr lang="en-US" b="0" i="0" dirty="0">
                <a:solidFill>
                  <a:srgbClr val="373D3F"/>
                </a:solidFill>
                <a:effectLst/>
                <a:latin typeface="Lora" pitchFamily="2" charset="0"/>
              </a:rPr>
              <a:t>.</a:t>
            </a:r>
          </a:p>
        </p:txBody>
      </p:sp>
    </p:spTree>
    <p:extLst>
      <p:ext uri="{BB962C8B-B14F-4D97-AF65-F5344CB8AC3E}">
        <p14:creationId xmlns:p14="http://schemas.microsoft.com/office/powerpoint/2010/main" val="3904340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9" name="TextBox 8">
            <a:extLst>
              <a:ext uri="{FF2B5EF4-FFF2-40B4-BE49-F238E27FC236}">
                <a16:creationId xmlns:a16="http://schemas.microsoft.com/office/drawing/2014/main" id="{18A8C153-F51D-2BC7-34F1-C820D421414B}"/>
              </a:ext>
            </a:extLst>
          </p:cNvPr>
          <p:cNvSpPr txBox="1"/>
          <p:nvPr/>
        </p:nvSpPr>
        <p:spPr>
          <a:xfrm>
            <a:off x="408038" y="1212328"/>
            <a:ext cx="11479161" cy="4247317"/>
          </a:xfrm>
          <a:prstGeom prst="rect">
            <a:avLst/>
          </a:prstGeom>
          <a:noFill/>
        </p:spPr>
        <p:txBody>
          <a:bodyPr wrap="square">
            <a:spAutoFit/>
          </a:bodyPr>
          <a:lstStyle/>
          <a:p>
            <a:pPr algn="l" fontAlgn="base"/>
            <a:r>
              <a:rPr lang="en-US" b="1" i="0" dirty="0">
                <a:solidFill>
                  <a:srgbClr val="273239"/>
                </a:solidFill>
                <a:effectLst/>
                <a:latin typeface="Nunito" pitchFamily="2" charset="0"/>
              </a:rPr>
              <a:t>Advantages of Normal Form</a:t>
            </a:r>
          </a:p>
          <a:p>
            <a:pPr algn="l" fontAlgn="base">
              <a:buFont typeface="Arial" panose="020B0604020202020204" pitchFamily="34" charset="0"/>
              <a:buChar char="•"/>
            </a:pPr>
            <a:r>
              <a:rPr lang="en-US" b="1" i="0" dirty="0">
                <a:solidFill>
                  <a:srgbClr val="273239"/>
                </a:solidFill>
                <a:effectLst/>
                <a:latin typeface="Nunito" pitchFamily="2" charset="0"/>
              </a:rPr>
              <a:t>Reduced data redundancy:</a:t>
            </a:r>
            <a:r>
              <a:rPr lang="en-US" b="0" i="0" dirty="0">
                <a:solidFill>
                  <a:srgbClr val="273239"/>
                </a:solidFill>
                <a:effectLst/>
                <a:latin typeface="Nunito" pitchFamily="2" charset="0"/>
              </a:rPr>
              <a:t> Normalization helps to eliminate </a:t>
            </a:r>
            <a:r>
              <a:rPr lang="en-US" b="0" i="0" dirty="0">
                <a:solidFill>
                  <a:srgbClr val="273239"/>
                </a:solidFill>
                <a:effectLst/>
                <a:highlight>
                  <a:srgbClr val="FFFF00"/>
                </a:highlight>
                <a:latin typeface="Nunito" pitchFamily="2" charset="0"/>
              </a:rPr>
              <a:t>duplicate data in tables</a:t>
            </a:r>
            <a:r>
              <a:rPr lang="en-US" b="0" i="0" dirty="0">
                <a:solidFill>
                  <a:srgbClr val="273239"/>
                </a:solidFill>
                <a:effectLst/>
                <a:latin typeface="Nunito" pitchFamily="2" charset="0"/>
              </a:rPr>
              <a:t>, </a:t>
            </a:r>
            <a:r>
              <a:rPr lang="en-US" b="0" i="0" dirty="0">
                <a:solidFill>
                  <a:srgbClr val="273239"/>
                </a:solidFill>
                <a:effectLst/>
                <a:highlight>
                  <a:srgbClr val="FFFF00"/>
                </a:highlight>
                <a:latin typeface="Nunito" pitchFamily="2" charset="0"/>
              </a:rPr>
              <a:t>reducing the amount of storage space needed and improving database efficiency.</a:t>
            </a:r>
          </a:p>
          <a:p>
            <a:pPr algn="l" fontAlgn="base">
              <a:buFont typeface="Arial" panose="020B0604020202020204" pitchFamily="34" charset="0"/>
              <a:buChar char="•"/>
            </a:pPr>
            <a:endParaRPr lang="en-US" b="0" i="0" dirty="0">
              <a:solidFill>
                <a:srgbClr val="273239"/>
              </a:solidFill>
              <a:effectLst/>
              <a:latin typeface="Nunito" pitchFamily="2" charset="0"/>
            </a:endParaRPr>
          </a:p>
          <a:p>
            <a:pPr algn="l" fontAlgn="base">
              <a:buFont typeface="Arial" panose="020B0604020202020204" pitchFamily="34" charset="0"/>
              <a:buChar char="•"/>
            </a:pPr>
            <a:r>
              <a:rPr lang="en-US" b="1" i="0" dirty="0">
                <a:solidFill>
                  <a:srgbClr val="273239"/>
                </a:solidFill>
                <a:effectLst/>
                <a:latin typeface="Nunito" pitchFamily="2" charset="0"/>
              </a:rPr>
              <a:t>Improved data consistency:</a:t>
            </a:r>
            <a:r>
              <a:rPr lang="en-US" b="0" i="0" dirty="0">
                <a:solidFill>
                  <a:srgbClr val="273239"/>
                </a:solidFill>
                <a:effectLst/>
                <a:latin typeface="Nunito" pitchFamily="2" charset="0"/>
              </a:rPr>
              <a:t> Normalization ensures that data is stored in </a:t>
            </a:r>
            <a:r>
              <a:rPr lang="en-US" b="0" i="0" dirty="0">
                <a:solidFill>
                  <a:srgbClr val="273239"/>
                </a:solidFill>
                <a:effectLst/>
                <a:highlight>
                  <a:srgbClr val="FFFF00"/>
                </a:highlight>
                <a:latin typeface="Nunito" pitchFamily="2" charset="0"/>
              </a:rPr>
              <a:t>a consistent and organized manner, reducing the risk of data inconsistencies and errors.</a:t>
            </a:r>
          </a:p>
          <a:p>
            <a:pPr algn="l" fontAlgn="base">
              <a:buFont typeface="Arial" panose="020B0604020202020204" pitchFamily="34" charset="0"/>
              <a:buChar char="•"/>
            </a:pPr>
            <a:endParaRPr lang="en-US" b="0" i="0" dirty="0">
              <a:solidFill>
                <a:srgbClr val="273239"/>
              </a:solidFill>
              <a:effectLst/>
              <a:latin typeface="Nunito" pitchFamily="2" charset="0"/>
            </a:endParaRPr>
          </a:p>
          <a:p>
            <a:pPr algn="l" fontAlgn="base">
              <a:buFont typeface="Arial" panose="020B0604020202020204" pitchFamily="34" charset="0"/>
              <a:buChar char="•"/>
            </a:pPr>
            <a:r>
              <a:rPr lang="en-US" b="1" i="0" dirty="0">
                <a:solidFill>
                  <a:srgbClr val="273239"/>
                </a:solidFill>
                <a:effectLst/>
                <a:latin typeface="Nunito" pitchFamily="2" charset="0"/>
              </a:rPr>
              <a:t>Simplified database design:</a:t>
            </a:r>
            <a:r>
              <a:rPr lang="en-US" b="0" i="0" dirty="0">
                <a:solidFill>
                  <a:srgbClr val="273239"/>
                </a:solidFill>
                <a:effectLst/>
                <a:latin typeface="Nunito" pitchFamily="2" charset="0"/>
              </a:rPr>
              <a:t> Normalization provides guidelines for organizing tables and data relationships, </a:t>
            </a:r>
            <a:r>
              <a:rPr lang="en-US" b="0" i="0" dirty="0">
                <a:solidFill>
                  <a:srgbClr val="273239"/>
                </a:solidFill>
                <a:effectLst/>
                <a:highlight>
                  <a:srgbClr val="FFFF00"/>
                </a:highlight>
                <a:latin typeface="Nunito" pitchFamily="2" charset="0"/>
              </a:rPr>
              <a:t>making it easier to design and maintain a database</a:t>
            </a:r>
            <a:r>
              <a:rPr lang="en-US" b="0" i="0" dirty="0">
                <a:solidFill>
                  <a:srgbClr val="273239"/>
                </a:solidFill>
                <a:effectLst/>
                <a:latin typeface="Nunito" pitchFamily="2" charset="0"/>
              </a:rPr>
              <a:t>.</a:t>
            </a:r>
          </a:p>
          <a:p>
            <a:pPr algn="l" fontAlgn="base">
              <a:buFont typeface="Arial" panose="020B0604020202020204" pitchFamily="34" charset="0"/>
              <a:buChar char="•"/>
            </a:pPr>
            <a:endParaRPr lang="en-US" b="0" i="0" dirty="0">
              <a:solidFill>
                <a:srgbClr val="273239"/>
              </a:solidFill>
              <a:effectLst/>
              <a:latin typeface="Nunito" pitchFamily="2" charset="0"/>
            </a:endParaRPr>
          </a:p>
          <a:p>
            <a:pPr algn="l" fontAlgn="base">
              <a:buFont typeface="Arial" panose="020B0604020202020204" pitchFamily="34" charset="0"/>
              <a:buChar char="•"/>
            </a:pPr>
            <a:r>
              <a:rPr lang="en-US" b="1" i="0" dirty="0">
                <a:solidFill>
                  <a:srgbClr val="273239"/>
                </a:solidFill>
                <a:effectLst/>
                <a:latin typeface="Nunito" pitchFamily="2" charset="0"/>
              </a:rPr>
              <a:t>Improved query performance: </a:t>
            </a:r>
            <a:r>
              <a:rPr lang="en-US" b="0" i="0" dirty="0">
                <a:solidFill>
                  <a:srgbClr val="273239"/>
                </a:solidFill>
                <a:effectLst/>
                <a:latin typeface="Nunito" pitchFamily="2" charset="0"/>
              </a:rPr>
              <a:t>Normalized tables are typically easier to </a:t>
            </a:r>
            <a:r>
              <a:rPr lang="en-US" b="0" i="0" dirty="0">
                <a:solidFill>
                  <a:srgbClr val="273239"/>
                </a:solidFill>
                <a:effectLst/>
                <a:highlight>
                  <a:srgbClr val="FFFF00"/>
                </a:highlight>
                <a:latin typeface="Nunito" pitchFamily="2" charset="0"/>
              </a:rPr>
              <a:t>search and retrieve data from, resulting in faster query performance.</a:t>
            </a:r>
          </a:p>
          <a:p>
            <a:pPr algn="l" fontAlgn="base">
              <a:buFont typeface="Arial" panose="020B0604020202020204" pitchFamily="34" charset="0"/>
              <a:buChar char="•"/>
            </a:pPr>
            <a:endParaRPr lang="en-US" b="0" i="0" dirty="0">
              <a:solidFill>
                <a:srgbClr val="273239"/>
              </a:solidFill>
              <a:effectLst/>
              <a:latin typeface="Nunito" pitchFamily="2" charset="0"/>
            </a:endParaRPr>
          </a:p>
          <a:p>
            <a:pPr algn="l" fontAlgn="base">
              <a:buFont typeface="Arial" panose="020B0604020202020204" pitchFamily="34" charset="0"/>
              <a:buChar char="•"/>
            </a:pPr>
            <a:r>
              <a:rPr lang="en-US" b="1" i="0" dirty="0">
                <a:solidFill>
                  <a:srgbClr val="273239"/>
                </a:solidFill>
                <a:effectLst/>
                <a:latin typeface="Nunito" pitchFamily="2" charset="0"/>
              </a:rPr>
              <a:t>Easier database maintenance:</a:t>
            </a:r>
            <a:r>
              <a:rPr lang="en-US" b="0" i="0" dirty="0">
                <a:solidFill>
                  <a:srgbClr val="273239"/>
                </a:solidFill>
                <a:effectLst/>
                <a:latin typeface="Nunito" pitchFamily="2" charset="0"/>
              </a:rPr>
              <a:t> Normalization </a:t>
            </a:r>
            <a:r>
              <a:rPr lang="en-US" b="0" i="0" dirty="0">
                <a:solidFill>
                  <a:srgbClr val="273239"/>
                </a:solidFill>
                <a:effectLst/>
                <a:highlight>
                  <a:srgbClr val="FFFF00"/>
                </a:highlight>
                <a:latin typeface="Nunito" pitchFamily="2" charset="0"/>
              </a:rPr>
              <a:t>reduces the complexity of a database by breaking it down into smaller,</a:t>
            </a:r>
            <a:r>
              <a:rPr lang="en-US" b="0" i="0" dirty="0">
                <a:solidFill>
                  <a:srgbClr val="273239"/>
                </a:solidFill>
                <a:effectLst/>
                <a:latin typeface="Nunito" pitchFamily="2" charset="0"/>
              </a:rPr>
              <a:t> more manageable tables, making it easier to add, modify, and delete data.</a:t>
            </a:r>
          </a:p>
        </p:txBody>
      </p:sp>
    </p:spTree>
    <p:extLst>
      <p:ext uri="{BB962C8B-B14F-4D97-AF65-F5344CB8AC3E}">
        <p14:creationId xmlns:p14="http://schemas.microsoft.com/office/powerpoint/2010/main" val="3322333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6B395E17-33F2-FDE4-4E9F-7C4C5D9F0080}"/>
              </a:ext>
            </a:extLst>
          </p:cNvPr>
          <p:cNvSpPr txBox="1"/>
          <p:nvPr/>
        </p:nvSpPr>
        <p:spPr>
          <a:xfrm>
            <a:off x="271871" y="1212328"/>
            <a:ext cx="11712120" cy="4801314"/>
          </a:xfrm>
          <a:prstGeom prst="rect">
            <a:avLst/>
          </a:prstGeom>
          <a:noFill/>
        </p:spPr>
        <p:txBody>
          <a:bodyPr wrap="square">
            <a:spAutoFit/>
          </a:bodyPr>
          <a:lstStyle/>
          <a:p>
            <a:pPr algn="l" fontAlgn="base"/>
            <a:r>
              <a:rPr lang="en-US" b="1" i="0" dirty="0">
                <a:solidFill>
                  <a:srgbClr val="273239"/>
                </a:solidFill>
                <a:effectLst/>
                <a:latin typeface="Nunito" pitchFamily="2" charset="0"/>
              </a:rPr>
              <a:t>Important Points Regarding Normal Forms in DBMS:</a:t>
            </a:r>
          </a:p>
          <a:p>
            <a:pPr algn="l" fontAlgn="base"/>
            <a:endParaRPr lang="en-US" b="1" i="0" dirty="0">
              <a:solidFill>
                <a:srgbClr val="273239"/>
              </a:solidFill>
              <a:effectLst/>
              <a:latin typeface="Nunito" pitchFamily="2" charset="0"/>
            </a:endParaRPr>
          </a:p>
          <a:p>
            <a:pPr algn="l" fontAlgn="base">
              <a:buFont typeface="Arial" panose="020B0604020202020204" pitchFamily="34" charset="0"/>
              <a:buChar char="•"/>
            </a:pPr>
            <a:r>
              <a:rPr lang="en-US" b="1" i="0" dirty="0">
                <a:solidFill>
                  <a:srgbClr val="273239"/>
                </a:solidFill>
                <a:effectLst/>
                <a:latin typeface="Nunito" pitchFamily="2" charset="0"/>
              </a:rPr>
              <a:t>First Normal Form (1NF):</a:t>
            </a:r>
            <a:r>
              <a:rPr lang="en-US" b="0" i="0" dirty="0">
                <a:solidFill>
                  <a:srgbClr val="273239"/>
                </a:solidFill>
                <a:effectLst/>
                <a:latin typeface="Nunito" pitchFamily="2" charset="0"/>
              </a:rPr>
              <a:t> This is the most basic level of normalization. In 1NF, each table cell should contain only a single value, and each column should have a unique name. The first normal form helps to eliminate duplicate data and simplify queries.</a:t>
            </a:r>
          </a:p>
          <a:p>
            <a:pPr algn="l" fontAlgn="base">
              <a:buFont typeface="Arial" panose="020B0604020202020204" pitchFamily="34" charset="0"/>
              <a:buChar char="•"/>
            </a:pPr>
            <a:endParaRPr lang="en-US" b="0" i="0" dirty="0">
              <a:solidFill>
                <a:srgbClr val="273239"/>
              </a:solidFill>
              <a:effectLst/>
              <a:latin typeface="Nunito" pitchFamily="2" charset="0"/>
            </a:endParaRPr>
          </a:p>
          <a:p>
            <a:pPr algn="l" fontAlgn="base">
              <a:buFont typeface="Arial" panose="020B0604020202020204" pitchFamily="34" charset="0"/>
              <a:buChar char="•"/>
            </a:pPr>
            <a:r>
              <a:rPr lang="en-US" b="1" i="0" dirty="0">
                <a:solidFill>
                  <a:srgbClr val="273239"/>
                </a:solidFill>
                <a:effectLst/>
                <a:latin typeface="Nunito" pitchFamily="2" charset="0"/>
              </a:rPr>
              <a:t>Second Normal Form (2NF):</a:t>
            </a:r>
            <a:r>
              <a:rPr lang="en-US" b="0" i="0" dirty="0">
                <a:solidFill>
                  <a:srgbClr val="273239"/>
                </a:solidFill>
                <a:effectLst/>
                <a:latin typeface="Nunito" pitchFamily="2" charset="0"/>
              </a:rPr>
              <a:t> 2NF eliminates redundant data by requiring that each non-key attribute be dependent on the primary key. This means that each column should be directly related to the primary key, and not to other columns.</a:t>
            </a:r>
          </a:p>
          <a:p>
            <a:pPr algn="l" fontAlgn="base">
              <a:buFont typeface="Arial" panose="020B0604020202020204" pitchFamily="34" charset="0"/>
              <a:buChar char="•"/>
            </a:pPr>
            <a:endParaRPr lang="en-US" b="0" i="0" dirty="0">
              <a:solidFill>
                <a:srgbClr val="273239"/>
              </a:solidFill>
              <a:effectLst/>
              <a:latin typeface="Nunito" pitchFamily="2" charset="0"/>
            </a:endParaRPr>
          </a:p>
          <a:p>
            <a:pPr algn="l" fontAlgn="base">
              <a:buFont typeface="Arial" panose="020B0604020202020204" pitchFamily="34" charset="0"/>
              <a:buChar char="•"/>
            </a:pPr>
            <a:r>
              <a:rPr lang="en-US" b="1" i="0" dirty="0">
                <a:solidFill>
                  <a:srgbClr val="273239"/>
                </a:solidFill>
                <a:effectLst/>
                <a:latin typeface="Nunito" pitchFamily="2" charset="0"/>
              </a:rPr>
              <a:t>Third Normal Form (3NF):</a:t>
            </a:r>
            <a:r>
              <a:rPr lang="en-US" b="0" i="0" dirty="0">
                <a:solidFill>
                  <a:srgbClr val="273239"/>
                </a:solidFill>
                <a:effectLst/>
                <a:latin typeface="Nunito" pitchFamily="2" charset="0"/>
              </a:rPr>
              <a:t> 3NF builds on 2NF by requiring that all non-key attributes are independent of each other. This means that each column should be directly related to the primary key, and not to any other columns in the same table.</a:t>
            </a:r>
          </a:p>
          <a:p>
            <a:pPr algn="l" fontAlgn="base">
              <a:buFont typeface="Arial" panose="020B0604020202020204" pitchFamily="34" charset="0"/>
              <a:buChar char="•"/>
            </a:pPr>
            <a:endParaRPr lang="en-US" b="0" i="0" dirty="0">
              <a:solidFill>
                <a:srgbClr val="273239"/>
              </a:solidFill>
              <a:effectLst/>
              <a:latin typeface="Nunito" pitchFamily="2" charset="0"/>
            </a:endParaRPr>
          </a:p>
          <a:p>
            <a:pPr algn="l" fontAlgn="base">
              <a:buFont typeface="Arial" panose="020B0604020202020204" pitchFamily="34" charset="0"/>
              <a:buChar char="•"/>
            </a:pPr>
            <a:r>
              <a:rPr lang="en-US" b="1" i="0" dirty="0">
                <a:solidFill>
                  <a:srgbClr val="273239"/>
                </a:solidFill>
                <a:effectLst/>
                <a:latin typeface="Nunito" pitchFamily="2" charset="0"/>
              </a:rPr>
              <a:t>Boyce-Codd Normal Form (BCNF):</a:t>
            </a:r>
            <a:r>
              <a:rPr lang="en-US" b="0" i="0" dirty="0">
                <a:solidFill>
                  <a:srgbClr val="273239"/>
                </a:solidFill>
                <a:effectLst/>
                <a:latin typeface="Nunito" pitchFamily="2" charset="0"/>
              </a:rPr>
              <a:t> BCNF is a stricter form of 3NF that ensures that each determinant in a table is a candidate key. In other words, BCNF ensures that each non-key attribute is dependent only on the candidate key.</a:t>
            </a:r>
          </a:p>
        </p:txBody>
      </p:sp>
    </p:spTree>
    <p:extLst>
      <p:ext uri="{BB962C8B-B14F-4D97-AF65-F5344CB8AC3E}">
        <p14:creationId xmlns:p14="http://schemas.microsoft.com/office/powerpoint/2010/main" val="20933098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9" name="TextBox 8">
            <a:extLst>
              <a:ext uri="{FF2B5EF4-FFF2-40B4-BE49-F238E27FC236}">
                <a16:creationId xmlns:a16="http://schemas.microsoft.com/office/drawing/2014/main" id="{A383D701-3690-A52A-8973-9426BBBE8988}"/>
              </a:ext>
            </a:extLst>
          </p:cNvPr>
          <p:cNvSpPr txBox="1"/>
          <p:nvPr/>
        </p:nvSpPr>
        <p:spPr>
          <a:xfrm>
            <a:off x="1509970" y="184666"/>
            <a:ext cx="2482645" cy="369332"/>
          </a:xfrm>
          <a:prstGeom prst="rect">
            <a:avLst/>
          </a:prstGeom>
          <a:noFill/>
        </p:spPr>
        <p:txBody>
          <a:bodyPr wrap="square">
            <a:spAutoFit/>
          </a:bodyPr>
          <a:lstStyle/>
          <a:p>
            <a:pPr algn="l"/>
            <a:r>
              <a:rPr lang="en-CA" b="1" i="0" dirty="0">
                <a:solidFill>
                  <a:srgbClr val="373D3F"/>
                </a:solidFill>
                <a:effectLst/>
                <a:latin typeface="Cormorant Garamond"/>
              </a:rPr>
              <a:t>First Normal Form (1NF)</a:t>
            </a:r>
          </a:p>
        </p:txBody>
      </p:sp>
      <p:pic>
        <p:nvPicPr>
          <p:cNvPr id="3" name="Picture 2">
            <a:extLst>
              <a:ext uri="{FF2B5EF4-FFF2-40B4-BE49-F238E27FC236}">
                <a16:creationId xmlns:a16="http://schemas.microsoft.com/office/drawing/2014/main" id="{95DD82E6-361F-8C7F-55FA-3A69552D1438}"/>
              </a:ext>
            </a:extLst>
          </p:cNvPr>
          <p:cNvPicPr>
            <a:picLocks noChangeAspect="1"/>
          </p:cNvPicPr>
          <p:nvPr/>
        </p:nvPicPr>
        <p:blipFill>
          <a:blip r:embed="rId3"/>
          <a:stretch>
            <a:fillRect/>
          </a:stretch>
        </p:blipFill>
        <p:spPr>
          <a:xfrm>
            <a:off x="2627585" y="894619"/>
            <a:ext cx="6495393" cy="5438359"/>
          </a:xfrm>
          <a:prstGeom prst="rect">
            <a:avLst/>
          </a:prstGeom>
        </p:spPr>
      </p:pic>
    </p:spTree>
    <p:extLst>
      <p:ext uri="{BB962C8B-B14F-4D97-AF65-F5344CB8AC3E}">
        <p14:creationId xmlns:p14="http://schemas.microsoft.com/office/powerpoint/2010/main" val="12570841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88AE9C99-2087-100B-AA38-C122D5972445}"/>
              </a:ext>
            </a:extLst>
          </p:cNvPr>
          <p:cNvSpPr txBox="1"/>
          <p:nvPr/>
        </p:nvSpPr>
        <p:spPr>
          <a:xfrm>
            <a:off x="208009" y="1179145"/>
            <a:ext cx="11712120" cy="1754326"/>
          </a:xfrm>
          <a:prstGeom prst="rect">
            <a:avLst/>
          </a:prstGeom>
          <a:noFill/>
        </p:spPr>
        <p:txBody>
          <a:bodyPr wrap="square">
            <a:spAutoFit/>
          </a:bodyPr>
          <a:lstStyle/>
          <a:p>
            <a:pPr algn="l"/>
            <a:r>
              <a:rPr lang="en-US" b="1" i="0" dirty="0">
                <a:solidFill>
                  <a:srgbClr val="000000"/>
                </a:solidFill>
                <a:effectLst/>
                <a:latin typeface="splunk_data_sans"/>
              </a:rPr>
              <a:t>First Normal Form (1NF)</a:t>
            </a:r>
          </a:p>
          <a:p>
            <a:pPr algn="l"/>
            <a:r>
              <a:rPr lang="en-US" b="0" i="0" dirty="0">
                <a:solidFill>
                  <a:srgbClr val="000000"/>
                </a:solidFill>
                <a:effectLst/>
                <a:latin typeface="splunk_data_sans"/>
              </a:rPr>
              <a:t>The first normal form</a:t>
            </a:r>
            <a:r>
              <a:rPr lang="en-US" dirty="0">
                <a:solidFill>
                  <a:srgbClr val="000000"/>
                </a:solidFill>
                <a:latin typeface="splunk_data_sans"/>
              </a:rPr>
              <a:t> (</a:t>
            </a:r>
            <a:r>
              <a:rPr lang="en-US" b="0" i="0" dirty="0">
                <a:solidFill>
                  <a:srgbClr val="000000"/>
                </a:solidFill>
                <a:effectLst/>
                <a:latin typeface="splunk_data_sans"/>
              </a:rPr>
              <a:t>1NF), is the most basic form of data normalization. The core outcome of this rule ensures that there are no repeating entries in a group. This means:</a:t>
            </a:r>
          </a:p>
          <a:p>
            <a:pPr algn="l"/>
            <a:endParaRPr lang="en-US" b="0" i="0" dirty="0">
              <a:solidFill>
                <a:srgbClr val="000000"/>
              </a:solidFill>
              <a:effectLst/>
              <a:latin typeface="splunk_data_sans"/>
            </a:endParaRPr>
          </a:p>
          <a:p>
            <a:pPr algn="l">
              <a:buFont typeface="Arial" panose="020B0604020202020204" pitchFamily="34" charset="0"/>
              <a:buChar char="•"/>
            </a:pPr>
            <a:r>
              <a:rPr lang="en-US" b="0" i="0" dirty="0">
                <a:solidFill>
                  <a:srgbClr val="000000"/>
                </a:solidFill>
                <a:effectLst/>
                <a:latin typeface="splunk_data_sans"/>
              </a:rPr>
              <a:t>Every cell should only have </a:t>
            </a:r>
            <a:r>
              <a:rPr lang="en-US" b="0" i="0" dirty="0">
                <a:solidFill>
                  <a:srgbClr val="000000"/>
                </a:solidFill>
                <a:effectLst/>
                <a:highlight>
                  <a:srgbClr val="00FFFF"/>
                </a:highlight>
                <a:latin typeface="splunk_data_sans"/>
              </a:rPr>
              <a:t>one </a:t>
            </a:r>
            <a:r>
              <a:rPr lang="en-US" b="0" i="0" dirty="0">
                <a:solidFill>
                  <a:srgbClr val="000000"/>
                </a:solidFill>
                <a:effectLst/>
                <a:latin typeface="splunk_data_sans"/>
              </a:rPr>
              <a:t>single value.</a:t>
            </a:r>
          </a:p>
          <a:p>
            <a:pPr algn="l">
              <a:buFont typeface="Arial" panose="020B0604020202020204" pitchFamily="34" charset="0"/>
              <a:buChar char="•"/>
            </a:pPr>
            <a:r>
              <a:rPr lang="en-US" b="0" i="0" dirty="0">
                <a:solidFill>
                  <a:srgbClr val="000000"/>
                </a:solidFill>
                <a:effectLst/>
                <a:latin typeface="splunk_data_sans"/>
              </a:rPr>
              <a:t>Every record should be unique.</a:t>
            </a:r>
          </a:p>
        </p:txBody>
      </p:sp>
      <p:sp>
        <p:nvSpPr>
          <p:cNvPr id="8" name="TextBox 7">
            <a:extLst>
              <a:ext uri="{FF2B5EF4-FFF2-40B4-BE49-F238E27FC236}">
                <a16:creationId xmlns:a16="http://schemas.microsoft.com/office/drawing/2014/main" id="{075B1020-3B97-77CF-E06D-1F2ACD6013FD}"/>
              </a:ext>
            </a:extLst>
          </p:cNvPr>
          <p:cNvSpPr txBox="1"/>
          <p:nvPr/>
        </p:nvSpPr>
        <p:spPr>
          <a:xfrm>
            <a:off x="1986116" y="255815"/>
            <a:ext cx="2438400" cy="369332"/>
          </a:xfrm>
          <a:prstGeom prst="rect">
            <a:avLst/>
          </a:prstGeom>
          <a:noFill/>
        </p:spPr>
        <p:txBody>
          <a:bodyPr wrap="square" rtlCol="0">
            <a:spAutoFit/>
          </a:bodyPr>
          <a:lstStyle/>
          <a:p>
            <a:r>
              <a:rPr lang="en-US" dirty="0"/>
              <a:t>In Short</a:t>
            </a:r>
            <a:endParaRPr lang="en-CA" dirty="0"/>
          </a:p>
        </p:txBody>
      </p:sp>
      <p:sp>
        <p:nvSpPr>
          <p:cNvPr id="9" name="TextBox 8">
            <a:extLst>
              <a:ext uri="{FF2B5EF4-FFF2-40B4-BE49-F238E27FC236}">
                <a16:creationId xmlns:a16="http://schemas.microsoft.com/office/drawing/2014/main" id="{84DD666C-5CFA-3E6D-8594-CFBA8204908D}"/>
              </a:ext>
            </a:extLst>
          </p:cNvPr>
          <p:cNvSpPr txBox="1"/>
          <p:nvPr/>
        </p:nvSpPr>
        <p:spPr>
          <a:xfrm>
            <a:off x="208008" y="3924529"/>
            <a:ext cx="11899907" cy="1938992"/>
          </a:xfrm>
          <a:prstGeom prst="rect">
            <a:avLst/>
          </a:prstGeom>
          <a:noFill/>
        </p:spPr>
        <p:txBody>
          <a:bodyPr wrap="square">
            <a:spAutoFit/>
          </a:bodyPr>
          <a:lstStyle/>
          <a:p>
            <a:pPr algn="l"/>
            <a:r>
              <a:rPr lang="en-US" sz="2400" b="1" i="0" dirty="0">
                <a:solidFill>
                  <a:srgbClr val="FF0000"/>
                </a:solidFill>
                <a:effectLst/>
                <a:highlight>
                  <a:srgbClr val="FFFF00"/>
                </a:highlight>
                <a:latin typeface="source-serif-pro"/>
              </a:rPr>
              <a:t>For a table to be in the first normal form, it must meet the following criteria:</a:t>
            </a:r>
          </a:p>
          <a:p>
            <a:pPr algn="l"/>
            <a:endParaRPr lang="en-US" sz="2400" b="1" i="0" dirty="0">
              <a:solidFill>
                <a:srgbClr val="FF0000"/>
              </a:solidFill>
              <a:effectLst/>
              <a:highlight>
                <a:srgbClr val="FFFF00"/>
              </a:highlight>
              <a:latin typeface="source-serif-pro"/>
            </a:endParaRPr>
          </a:p>
          <a:p>
            <a:pPr algn="l">
              <a:buFont typeface="Arial" panose="020B0604020202020204" pitchFamily="34" charset="0"/>
              <a:buChar char="•"/>
            </a:pPr>
            <a:r>
              <a:rPr lang="en-US" b="0" i="0" dirty="0">
                <a:solidFill>
                  <a:srgbClr val="242424"/>
                </a:solidFill>
                <a:effectLst/>
                <a:latin typeface="source-serif-pro"/>
              </a:rPr>
              <a:t>A single cell must not hold more than one value (atomic)</a:t>
            </a:r>
          </a:p>
          <a:p>
            <a:pPr algn="l">
              <a:buFont typeface="Arial" panose="020B0604020202020204" pitchFamily="34" charset="0"/>
              <a:buChar char="•"/>
            </a:pPr>
            <a:r>
              <a:rPr lang="en-US" b="0" i="0" dirty="0">
                <a:solidFill>
                  <a:srgbClr val="242424"/>
                </a:solidFill>
                <a:effectLst/>
                <a:latin typeface="source-serif-pro"/>
              </a:rPr>
              <a:t>There must be a primary key for identification</a:t>
            </a:r>
          </a:p>
          <a:p>
            <a:pPr algn="l">
              <a:buFont typeface="Arial" panose="020B0604020202020204" pitchFamily="34" charset="0"/>
              <a:buChar char="•"/>
            </a:pPr>
            <a:r>
              <a:rPr lang="en-US" b="0" i="0" dirty="0">
                <a:solidFill>
                  <a:srgbClr val="242424"/>
                </a:solidFill>
                <a:effectLst/>
                <a:latin typeface="source-serif-pro"/>
              </a:rPr>
              <a:t>No duplicated rows or columns</a:t>
            </a:r>
          </a:p>
          <a:p>
            <a:pPr algn="l">
              <a:buFont typeface="Arial" panose="020B0604020202020204" pitchFamily="34" charset="0"/>
              <a:buChar char="•"/>
            </a:pPr>
            <a:r>
              <a:rPr lang="en-US" b="0" i="0" dirty="0">
                <a:solidFill>
                  <a:srgbClr val="242424"/>
                </a:solidFill>
                <a:effectLst/>
                <a:latin typeface="source-serif-pro"/>
              </a:rPr>
              <a:t>Each column must have only one value for each row in the table</a:t>
            </a:r>
          </a:p>
        </p:txBody>
      </p:sp>
    </p:spTree>
    <p:extLst>
      <p:ext uri="{BB962C8B-B14F-4D97-AF65-F5344CB8AC3E}">
        <p14:creationId xmlns:p14="http://schemas.microsoft.com/office/powerpoint/2010/main" val="11583787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113725" y="7176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8" name="TextBox 7">
            <a:extLst>
              <a:ext uri="{FF2B5EF4-FFF2-40B4-BE49-F238E27FC236}">
                <a16:creationId xmlns:a16="http://schemas.microsoft.com/office/drawing/2014/main" id="{DD6DF121-A62C-AF51-D2E6-3713594A4B78}"/>
              </a:ext>
            </a:extLst>
          </p:cNvPr>
          <p:cNvSpPr txBox="1"/>
          <p:nvPr/>
        </p:nvSpPr>
        <p:spPr>
          <a:xfrm>
            <a:off x="210841" y="1125422"/>
            <a:ext cx="11439292" cy="923330"/>
          </a:xfrm>
          <a:prstGeom prst="rect">
            <a:avLst/>
          </a:prstGeom>
          <a:noFill/>
        </p:spPr>
        <p:txBody>
          <a:bodyPr wrap="square">
            <a:spAutoFit/>
          </a:bodyPr>
          <a:lstStyle/>
          <a:p>
            <a:r>
              <a:rPr lang="en-US" dirty="0"/>
              <a:t>Suppose you have a table that stores information about customers and their orders. This table is not in 1NF because the “Orders” column contains multiple values separated by commas, violating the rule of atomic values:</a:t>
            </a:r>
          </a:p>
          <a:p>
            <a:endParaRPr lang="en-US" dirty="0"/>
          </a:p>
        </p:txBody>
      </p:sp>
      <p:sp>
        <p:nvSpPr>
          <p:cNvPr id="11" name="TextBox 10">
            <a:extLst>
              <a:ext uri="{FF2B5EF4-FFF2-40B4-BE49-F238E27FC236}">
                <a16:creationId xmlns:a16="http://schemas.microsoft.com/office/drawing/2014/main" id="{AB2EC5EB-5618-5263-CDA1-20114839FA88}"/>
              </a:ext>
            </a:extLst>
          </p:cNvPr>
          <p:cNvSpPr txBox="1"/>
          <p:nvPr/>
        </p:nvSpPr>
        <p:spPr>
          <a:xfrm>
            <a:off x="1615298" y="153854"/>
            <a:ext cx="1145116" cy="369332"/>
          </a:xfrm>
          <a:prstGeom prst="rect">
            <a:avLst/>
          </a:prstGeom>
          <a:noFill/>
        </p:spPr>
        <p:txBody>
          <a:bodyPr wrap="square">
            <a:spAutoFit/>
          </a:bodyPr>
          <a:lstStyle/>
          <a:p>
            <a:r>
              <a:rPr lang="en-US" dirty="0"/>
              <a:t>Example:</a:t>
            </a:r>
          </a:p>
        </p:txBody>
      </p:sp>
      <p:pic>
        <p:nvPicPr>
          <p:cNvPr id="1028" name="Picture 4">
            <a:extLst>
              <a:ext uri="{FF2B5EF4-FFF2-40B4-BE49-F238E27FC236}">
                <a16:creationId xmlns:a16="http://schemas.microsoft.com/office/drawing/2014/main" id="{6CA8175E-FA93-1E63-4272-741CD63D5D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776" y="2011926"/>
            <a:ext cx="6136651" cy="141707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0E01B113-8D54-9746-C72B-25DF336BA411}"/>
              </a:ext>
            </a:extLst>
          </p:cNvPr>
          <p:cNvSpPr txBox="1"/>
          <p:nvPr/>
        </p:nvSpPr>
        <p:spPr>
          <a:xfrm>
            <a:off x="-113726" y="3587754"/>
            <a:ext cx="12000925" cy="369332"/>
          </a:xfrm>
          <a:prstGeom prst="rect">
            <a:avLst/>
          </a:prstGeom>
          <a:noFill/>
        </p:spPr>
        <p:txBody>
          <a:bodyPr wrap="square">
            <a:spAutoFit/>
          </a:bodyPr>
          <a:lstStyle/>
          <a:p>
            <a:r>
              <a:rPr lang="en-US" b="0" i="0" dirty="0">
                <a:solidFill>
                  <a:srgbClr val="242424"/>
                </a:solidFill>
                <a:effectLst/>
                <a:latin typeface="source-serif-pro"/>
              </a:rPr>
              <a:t>To bring it into 1NF, you can split the “Orders” column into separate rows:</a:t>
            </a:r>
            <a:endParaRPr lang="en-CA" dirty="0"/>
          </a:p>
        </p:txBody>
      </p:sp>
      <p:pic>
        <p:nvPicPr>
          <p:cNvPr id="1030" name="Picture 6">
            <a:extLst>
              <a:ext uri="{FF2B5EF4-FFF2-40B4-BE49-F238E27FC236}">
                <a16:creationId xmlns:a16="http://schemas.microsoft.com/office/drawing/2014/main" id="{C0E0F2CA-8ECB-F59A-210C-91EB932D2B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593" y="4187196"/>
            <a:ext cx="6191556" cy="1791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63606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125BF813-0633-B838-D079-66023D6792D8}"/>
              </a:ext>
            </a:extLst>
          </p:cNvPr>
          <p:cNvSpPr txBox="1"/>
          <p:nvPr/>
        </p:nvSpPr>
        <p:spPr>
          <a:xfrm>
            <a:off x="1517534" y="315310"/>
            <a:ext cx="2802218" cy="369332"/>
          </a:xfrm>
          <a:prstGeom prst="rect">
            <a:avLst/>
          </a:prstGeom>
          <a:noFill/>
        </p:spPr>
        <p:txBody>
          <a:bodyPr wrap="square">
            <a:spAutoFit/>
          </a:bodyPr>
          <a:lstStyle/>
          <a:p>
            <a:pPr algn="l"/>
            <a:r>
              <a:rPr lang="en-CA" b="1" i="0" dirty="0">
                <a:solidFill>
                  <a:srgbClr val="000000"/>
                </a:solidFill>
                <a:effectLst/>
                <a:latin typeface="PT Sans" panose="020B0503020203020204" pitchFamily="34" charset="0"/>
              </a:rPr>
              <a:t>1st Normal Form Example</a:t>
            </a:r>
          </a:p>
        </p:txBody>
      </p:sp>
      <p:sp>
        <p:nvSpPr>
          <p:cNvPr id="9" name="TextBox 8">
            <a:extLst>
              <a:ext uri="{FF2B5EF4-FFF2-40B4-BE49-F238E27FC236}">
                <a16:creationId xmlns:a16="http://schemas.microsoft.com/office/drawing/2014/main" id="{2D39E9AC-2F82-FFC6-4EC4-B939AD9E1608}"/>
              </a:ext>
            </a:extLst>
          </p:cNvPr>
          <p:cNvSpPr txBox="1"/>
          <p:nvPr/>
        </p:nvSpPr>
        <p:spPr>
          <a:xfrm>
            <a:off x="271871" y="1289065"/>
            <a:ext cx="10921646" cy="369332"/>
          </a:xfrm>
          <a:prstGeom prst="rect">
            <a:avLst/>
          </a:prstGeom>
          <a:noFill/>
        </p:spPr>
        <p:txBody>
          <a:bodyPr wrap="square">
            <a:spAutoFit/>
          </a:bodyPr>
          <a:lstStyle/>
          <a:p>
            <a:r>
              <a:rPr lang="en-US" b="0" i="0" dirty="0">
                <a:solidFill>
                  <a:srgbClr val="000000"/>
                </a:solidFill>
                <a:effectLst/>
                <a:latin typeface="PT Sans" panose="020B0503020203020204" pitchFamily="34" charset="0"/>
              </a:rPr>
              <a:t>How do we bring an unnormalized table into first normal form? Consider the following example:</a:t>
            </a:r>
            <a:endParaRPr lang="en-CA" dirty="0"/>
          </a:p>
        </p:txBody>
      </p:sp>
      <p:pic>
        <p:nvPicPr>
          <p:cNvPr id="4098" name="Picture 2" descr="Unnormalized Table Example">
            <a:extLst>
              <a:ext uri="{FF2B5EF4-FFF2-40B4-BE49-F238E27FC236}">
                <a16:creationId xmlns:a16="http://schemas.microsoft.com/office/drawing/2014/main" id="{C353DABA-373A-E5A8-0C0A-ED7F1F862E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251" y="1768317"/>
            <a:ext cx="4232631" cy="288009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870C1E0-714C-6427-CEC9-156472CBE93E}"/>
              </a:ext>
            </a:extLst>
          </p:cNvPr>
          <p:cNvSpPr txBox="1"/>
          <p:nvPr/>
        </p:nvSpPr>
        <p:spPr>
          <a:xfrm>
            <a:off x="370488" y="5278584"/>
            <a:ext cx="11264463" cy="646331"/>
          </a:xfrm>
          <a:prstGeom prst="rect">
            <a:avLst/>
          </a:prstGeom>
          <a:noFill/>
        </p:spPr>
        <p:txBody>
          <a:bodyPr wrap="square">
            <a:spAutoFit/>
          </a:bodyPr>
          <a:lstStyle/>
          <a:p>
            <a:r>
              <a:rPr lang="en-US" b="0" i="0" dirty="0">
                <a:solidFill>
                  <a:srgbClr val="000000"/>
                </a:solidFill>
                <a:effectLst/>
                <a:latin typeface="PT Sans" panose="020B0503020203020204" pitchFamily="34" charset="0"/>
              </a:rPr>
              <a:t>This table is not in first normal form because the [Color] column can contain multiple values. For example, the first row includes values "red" and "green."</a:t>
            </a:r>
            <a:endParaRPr lang="en-CA" dirty="0"/>
          </a:p>
        </p:txBody>
      </p:sp>
    </p:spTree>
    <p:extLst>
      <p:ext uri="{BB962C8B-B14F-4D97-AF65-F5344CB8AC3E}">
        <p14:creationId xmlns:p14="http://schemas.microsoft.com/office/powerpoint/2010/main" val="20135123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125BF813-0633-B838-D079-66023D6792D8}"/>
              </a:ext>
            </a:extLst>
          </p:cNvPr>
          <p:cNvSpPr txBox="1"/>
          <p:nvPr/>
        </p:nvSpPr>
        <p:spPr>
          <a:xfrm>
            <a:off x="1517534" y="315310"/>
            <a:ext cx="2802218" cy="369332"/>
          </a:xfrm>
          <a:prstGeom prst="rect">
            <a:avLst/>
          </a:prstGeom>
          <a:noFill/>
        </p:spPr>
        <p:txBody>
          <a:bodyPr wrap="square">
            <a:spAutoFit/>
          </a:bodyPr>
          <a:lstStyle/>
          <a:p>
            <a:pPr algn="l"/>
            <a:r>
              <a:rPr lang="en-CA" b="1" i="0" dirty="0">
                <a:solidFill>
                  <a:srgbClr val="000000"/>
                </a:solidFill>
                <a:effectLst/>
                <a:latin typeface="PT Sans" panose="020B0503020203020204" pitchFamily="34" charset="0"/>
              </a:rPr>
              <a:t>1st Normal Form Example</a:t>
            </a:r>
          </a:p>
        </p:txBody>
      </p:sp>
      <p:sp>
        <p:nvSpPr>
          <p:cNvPr id="8" name="TextBox 7">
            <a:extLst>
              <a:ext uri="{FF2B5EF4-FFF2-40B4-BE49-F238E27FC236}">
                <a16:creationId xmlns:a16="http://schemas.microsoft.com/office/drawing/2014/main" id="{7729CDD0-7D83-0204-1ABD-E519A0B442A6}"/>
              </a:ext>
            </a:extLst>
          </p:cNvPr>
          <p:cNvSpPr txBox="1"/>
          <p:nvPr/>
        </p:nvSpPr>
        <p:spPr>
          <a:xfrm>
            <a:off x="208009" y="1125422"/>
            <a:ext cx="11712120" cy="369332"/>
          </a:xfrm>
          <a:prstGeom prst="rect">
            <a:avLst/>
          </a:prstGeom>
          <a:noFill/>
        </p:spPr>
        <p:txBody>
          <a:bodyPr wrap="square">
            <a:spAutoFit/>
          </a:bodyPr>
          <a:lstStyle/>
          <a:p>
            <a:r>
              <a:rPr lang="en-US" b="0" i="0" dirty="0">
                <a:solidFill>
                  <a:srgbClr val="000000"/>
                </a:solidFill>
                <a:effectLst/>
                <a:latin typeface="PT Sans" panose="020B0503020203020204" pitchFamily="34" charset="0"/>
              </a:rPr>
              <a:t>To bring this table to first normal form, we split the table into two tables and now we have the resulting tables:</a:t>
            </a:r>
            <a:endParaRPr lang="en-CA" dirty="0"/>
          </a:p>
        </p:txBody>
      </p:sp>
      <p:pic>
        <p:nvPicPr>
          <p:cNvPr id="5122" name="Picture 2" descr="1st Normal Form Example">
            <a:extLst>
              <a:ext uri="{FF2B5EF4-FFF2-40B4-BE49-F238E27FC236}">
                <a16:creationId xmlns:a16="http://schemas.microsoft.com/office/drawing/2014/main" id="{572A3089-B8C8-8C96-0DFF-AF8F66DBD5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1927840"/>
            <a:ext cx="5678870" cy="30963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Unnormalized Table Example">
            <a:extLst>
              <a:ext uri="{FF2B5EF4-FFF2-40B4-BE49-F238E27FC236}">
                <a16:creationId xmlns:a16="http://schemas.microsoft.com/office/drawing/2014/main" id="{12CAF255-290D-1239-532D-98F7D1AA6E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899" y="1817758"/>
            <a:ext cx="4232631" cy="2880099"/>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Arrow Connector 11">
            <a:extLst>
              <a:ext uri="{FF2B5EF4-FFF2-40B4-BE49-F238E27FC236}">
                <a16:creationId xmlns:a16="http://schemas.microsoft.com/office/drawing/2014/main" id="{306A4E95-523A-AB6F-08F0-9153A5221EBC}"/>
              </a:ext>
            </a:extLst>
          </p:cNvPr>
          <p:cNvCxnSpPr/>
          <p:nvPr/>
        </p:nvCxnSpPr>
        <p:spPr>
          <a:xfrm>
            <a:off x="4677103" y="3310759"/>
            <a:ext cx="977463"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414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92092" y="861913"/>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8" name="TextBox 7">
            <a:extLst>
              <a:ext uri="{FF2B5EF4-FFF2-40B4-BE49-F238E27FC236}">
                <a16:creationId xmlns:a16="http://schemas.microsoft.com/office/drawing/2014/main" id="{BBCBCA05-0682-1C75-E303-FC94E8FE662D}"/>
              </a:ext>
            </a:extLst>
          </p:cNvPr>
          <p:cNvSpPr txBox="1"/>
          <p:nvPr/>
        </p:nvSpPr>
        <p:spPr>
          <a:xfrm>
            <a:off x="1615298" y="348148"/>
            <a:ext cx="6227378" cy="369332"/>
          </a:xfrm>
          <a:prstGeom prst="rect">
            <a:avLst/>
          </a:prstGeom>
          <a:noFill/>
        </p:spPr>
        <p:txBody>
          <a:bodyPr wrap="square">
            <a:spAutoFit/>
          </a:bodyPr>
          <a:lstStyle/>
          <a:p>
            <a:pPr algn="l"/>
            <a:r>
              <a:rPr lang="en-US" b="1" i="0" dirty="0">
                <a:solidFill>
                  <a:srgbClr val="242424"/>
                </a:solidFill>
                <a:effectLst/>
                <a:latin typeface="sohne"/>
              </a:rPr>
              <a:t>Second Normal Form (2NF)</a:t>
            </a:r>
          </a:p>
        </p:txBody>
      </p:sp>
      <p:pic>
        <p:nvPicPr>
          <p:cNvPr id="11" name="Picture 10">
            <a:extLst>
              <a:ext uri="{FF2B5EF4-FFF2-40B4-BE49-F238E27FC236}">
                <a16:creationId xmlns:a16="http://schemas.microsoft.com/office/drawing/2014/main" id="{329E3F04-096D-A45B-80EF-462A44459265}"/>
              </a:ext>
            </a:extLst>
          </p:cNvPr>
          <p:cNvPicPr>
            <a:picLocks noChangeAspect="1"/>
          </p:cNvPicPr>
          <p:nvPr/>
        </p:nvPicPr>
        <p:blipFill>
          <a:blip r:embed="rId3"/>
          <a:stretch>
            <a:fillRect/>
          </a:stretch>
        </p:blipFill>
        <p:spPr>
          <a:xfrm>
            <a:off x="2669628" y="1088217"/>
            <a:ext cx="6222124" cy="5209561"/>
          </a:xfrm>
          <a:prstGeom prst="rect">
            <a:avLst/>
          </a:prstGeom>
        </p:spPr>
      </p:pic>
    </p:spTree>
    <p:extLst>
      <p:ext uri="{BB962C8B-B14F-4D97-AF65-F5344CB8AC3E}">
        <p14:creationId xmlns:p14="http://schemas.microsoft.com/office/powerpoint/2010/main" val="358775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146046" y="717480"/>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4D066E98-3D61-A37D-B43A-C529E061B1D9}"/>
              </a:ext>
            </a:extLst>
          </p:cNvPr>
          <p:cNvSpPr txBox="1"/>
          <p:nvPr/>
        </p:nvSpPr>
        <p:spPr>
          <a:xfrm>
            <a:off x="146046" y="1217755"/>
            <a:ext cx="11536671" cy="2031325"/>
          </a:xfrm>
          <a:prstGeom prst="rect">
            <a:avLst/>
          </a:prstGeom>
          <a:noFill/>
        </p:spPr>
        <p:txBody>
          <a:bodyPr wrap="square">
            <a:spAutoFit/>
          </a:bodyPr>
          <a:lstStyle/>
          <a:p>
            <a:pPr algn="l"/>
            <a:r>
              <a:rPr lang="en-US" b="1" i="0" dirty="0">
                <a:solidFill>
                  <a:srgbClr val="000000"/>
                </a:solidFill>
                <a:effectLst/>
                <a:latin typeface="splunk_data_sans"/>
              </a:rPr>
              <a:t>Second Normal Form (2NF)</a:t>
            </a:r>
          </a:p>
          <a:p>
            <a:pPr algn="l"/>
            <a:r>
              <a:rPr lang="en-US" b="0" i="0" dirty="0">
                <a:solidFill>
                  <a:srgbClr val="000000"/>
                </a:solidFill>
                <a:effectLst/>
                <a:latin typeface="splunk_data_sans"/>
              </a:rPr>
              <a:t>2NF is the second normal form that builds on the rules of the first normal form. Again, the goal is to ensure that there are no repeating entries in a dataset. Entries with this data normalization rule applied must: </a:t>
            </a:r>
          </a:p>
          <a:p>
            <a:pPr algn="l">
              <a:buFont typeface="Arial" panose="020B0604020202020204" pitchFamily="34" charset="0"/>
              <a:buChar char="•"/>
            </a:pPr>
            <a:r>
              <a:rPr lang="en-US" b="0" i="0" dirty="0">
                <a:solidFill>
                  <a:srgbClr val="000000"/>
                </a:solidFill>
                <a:effectLst/>
                <a:latin typeface="splunk_data_sans"/>
              </a:rPr>
              <a:t>Adhere to all the 1NF requirements.  </a:t>
            </a:r>
          </a:p>
          <a:p>
            <a:pPr algn="l">
              <a:buFont typeface="Arial" panose="020B0604020202020204" pitchFamily="34" charset="0"/>
              <a:buChar char="•"/>
            </a:pPr>
            <a:r>
              <a:rPr lang="en-US" b="0" i="0" dirty="0">
                <a:solidFill>
                  <a:srgbClr val="000000"/>
                </a:solidFill>
                <a:effectLst/>
                <a:latin typeface="splunk_data_sans"/>
              </a:rPr>
              <a:t>Have one primary key applied. </a:t>
            </a:r>
          </a:p>
          <a:p>
            <a:pPr algn="l"/>
            <a:r>
              <a:rPr lang="en-US" b="0" i="0" dirty="0">
                <a:solidFill>
                  <a:srgbClr val="000000"/>
                </a:solidFill>
                <a:effectLst/>
                <a:latin typeface="splunk_data_sans"/>
              </a:rPr>
              <a:t>The application of one primary key essentially means that a </a:t>
            </a:r>
            <a:r>
              <a:rPr lang="en-US" b="1" i="0" dirty="0">
                <a:solidFill>
                  <a:srgbClr val="000000"/>
                </a:solidFill>
                <a:effectLst/>
                <a:latin typeface="splunk_data_sans"/>
              </a:rPr>
              <a:t>separate table needs to be created</a:t>
            </a:r>
            <a:r>
              <a:rPr lang="en-US" b="0" i="0" dirty="0">
                <a:solidFill>
                  <a:srgbClr val="000000"/>
                </a:solidFill>
                <a:effectLst/>
                <a:latin typeface="splunk_data_sans"/>
              </a:rPr>
              <a:t> for subsets of data that can be placed in multiple rows. The data in each table can then be linked with foreign key labels (numbers in this case).</a:t>
            </a:r>
          </a:p>
        </p:txBody>
      </p:sp>
    </p:spTree>
    <p:extLst>
      <p:ext uri="{BB962C8B-B14F-4D97-AF65-F5344CB8AC3E}">
        <p14:creationId xmlns:p14="http://schemas.microsoft.com/office/powerpoint/2010/main" val="2072631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92092" y="861913"/>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006375F6-ED25-6F82-D327-5F96FE41699E}"/>
              </a:ext>
            </a:extLst>
          </p:cNvPr>
          <p:cNvSpPr txBox="1"/>
          <p:nvPr/>
        </p:nvSpPr>
        <p:spPr>
          <a:xfrm>
            <a:off x="512233" y="1342972"/>
            <a:ext cx="9537699" cy="1200329"/>
          </a:xfrm>
          <a:prstGeom prst="rect">
            <a:avLst/>
          </a:prstGeom>
          <a:noFill/>
        </p:spPr>
        <p:txBody>
          <a:bodyPr wrap="square">
            <a:spAutoFit/>
          </a:bodyPr>
          <a:lstStyle/>
          <a:p>
            <a:pPr algn="l"/>
            <a:r>
              <a:rPr lang="en-US" b="1" i="0" dirty="0">
                <a:solidFill>
                  <a:srgbClr val="242424"/>
                </a:solidFill>
                <a:effectLst/>
                <a:latin typeface="sohne"/>
              </a:rPr>
              <a:t>Second Normal Form (2NF)</a:t>
            </a:r>
          </a:p>
          <a:p>
            <a:pPr algn="l"/>
            <a:r>
              <a:rPr lang="en-US" b="0" i="0" dirty="0">
                <a:solidFill>
                  <a:srgbClr val="242424"/>
                </a:solidFill>
                <a:effectLst/>
                <a:latin typeface="source-serif-pro"/>
              </a:rPr>
              <a:t>A table is in 2NF if it meets the following criteria:</a:t>
            </a:r>
          </a:p>
          <a:p>
            <a:pPr algn="l">
              <a:buFont typeface="Arial" panose="020B0604020202020204" pitchFamily="34" charset="0"/>
              <a:buChar char="•"/>
            </a:pPr>
            <a:r>
              <a:rPr lang="en-US" b="0" i="0" dirty="0">
                <a:solidFill>
                  <a:srgbClr val="242424"/>
                </a:solidFill>
                <a:effectLst/>
                <a:latin typeface="source-serif-pro"/>
              </a:rPr>
              <a:t>It is in 1NF.</a:t>
            </a:r>
          </a:p>
          <a:p>
            <a:pPr algn="l">
              <a:buFont typeface="Arial" panose="020B0604020202020204" pitchFamily="34" charset="0"/>
              <a:buChar char="•"/>
            </a:pPr>
            <a:r>
              <a:rPr lang="en-US" b="0" i="0" dirty="0">
                <a:solidFill>
                  <a:srgbClr val="242424"/>
                </a:solidFill>
                <a:effectLst/>
                <a:latin typeface="source-serif-pro"/>
              </a:rPr>
              <a:t>All non-key attributes (columns) are fully functionally dependent on the primary key.</a:t>
            </a:r>
          </a:p>
        </p:txBody>
      </p:sp>
      <p:sp>
        <p:nvSpPr>
          <p:cNvPr id="2" name="TextBox 1">
            <a:extLst>
              <a:ext uri="{FF2B5EF4-FFF2-40B4-BE49-F238E27FC236}">
                <a16:creationId xmlns:a16="http://schemas.microsoft.com/office/drawing/2014/main" id="{61163A12-D9C0-CF66-8C5F-13150FF57A38}"/>
              </a:ext>
            </a:extLst>
          </p:cNvPr>
          <p:cNvSpPr txBox="1"/>
          <p:nvPr/>
        </p:nvSpPr>
        <p:spPr>
          <a:xfrm>
            <a:off x="1986116" y="255815"/>
            <a:ext cx="2438400" cy="369332"/>
          </a:xfrm>
          <a:prstGeom prst="rect">
            <a:avLst/>
          </a:prstGeom>
          <a:noFill/>
        </p:spPr>
        <p:txBody>
          <a:bodyPr wrap="square" rtlCol="0">
            <a:spAutoFit/>
          </a:bodyPr>
          <a:lstStyle/>
          <a:p>
            <a:r>
              <a:rPr lang="en-US" dirty="0"/>
              <a:t>In Short</a:t>
            </a:r>
            <a:endParaRPr lang="en-CA" dirty="0"/>
          </a:p>
        </p:txBody>
      </p:sp>
    </p:spTree>
    <p:extLst>
      <p:ext uri="{BB962C8B-B14F-4D97-AF65-F5344CB8AC3E}">
        <p14:creationId xmlns:p14="http://schemas.microsoft.com/office/powerpoint/2010/main" val="6313505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34970"/>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53C7F936-E29F-B246-9CAF-45D61AB1D1D4}"/>
              </a:ext>
            </a:extLst>
          </p:cNvPr>
          <p:cNvSpPr txBox="1"/>
          <p:nvPr/>
        </p:nvSpPr>
        <p:spPr>
          <a:xfrm>
            <a:off x="1676328" y="302442"/>
            <a:ext cx="2082872" cy="369332"/>
          </a:xfrm>
          <a:prstGeom prst="rect">
            <a:avLst/>
          </a:prstGeom>
          <a:noFill/>
        </p:spPr>
        <p:txBody>
          <a:bodyPr wrap="square">
            <a:spAutoFit/>
          </a:bodyPr>
          <a:lstStyle/>
          <a:p>
            <a:r>
              <a:rPr lang="en-CA" b="1" i="0" dirty="0">
                <a:solidFill>
                  <a:srgbClr val="242424"/>
                </a:solidFill>
                <a:effectLst/>
                <a:latin typeface="source-serif-pro"/>
              </a:rPr>
              <a:t>Example 1:</a:t>
            </a:r>
            <a:endParaRPr lang="en-CA" dirty="0"/>
          </a:p>
        </p:txBody>
      </p:sp>
      <p:sp>
        <p:nvSpPr>
          <p:cNvPr id="9" name="TextBox 8">
            <a:extLst>
              <a:ext uri="{FF2B5EF4-FFF2-40B4-BE49-F238E27FC236}">
                <a16:creationId xmlns:a16="http://schemas.microsoft.com/office/drawing/2014/main" id="{1F980405-9749-5C49-552C-84A54A296D53}"/>
              </a:ext>
            </a:extLst>
          </p:cNvPr>
          <p:cNvSpPr txBox="1"/>
          <p:nvPr/>
        </p:nvSpPr>
        <p:spPr>
          <a:xfrm>
            <a:off x="1528701" y="915682"/>
            <a:ext cx="9134597" cy="369332"/>
          </a:xfrm>
          <a:prstGeom prst="rect">
            <a:avLst/>
          </a:prstGeom>
          <a:noFill/>
        </p:spPr>
        <p:txBody>
          <a:bodyPr wrap="square">
            <a:spAutoFit/>
          </a:bodyPr>
          <a:lstStyle/>
          <a:p>
            <a:r>
              <a:rPr lang="en-US" b="0" i="0" dirty="0">
                <a:solidFill>
                  <a:srgbClr val="242424"/>
                </a:solidFill>
                <a:effectLst/>
                <a:latin typeface="source-serif-pro"/>
              </a:rPr>
              <a:t>Consider a table that stores information about courses and the instructors who teach them:</a:t>
            </a:r>
            <a:endParaRPr lang="en-CA" dirty="0"/>
          </a:p>
        </p:txBody>
      </p:sp>
      <p:pic>
        <p:nvPicPr>
          <p:cNvPr id="2050" name="Picture 2">
            <a:extLst>
              <a:ext uri="{FF2B5EF4-FFF2-40B4-BE49-F238E27FC236}">
                <a16:creationId xmlns:a16="http://schemas.microsoft.com/office/drawing/2014/main" id="{DC07F0FA-2575-8B99-DC12-1A0424ABD0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009" y="1381237"/>
            <a:ext cx="6096735" cy="190448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07926DE-75DB-39A4-C192-B40EC08C274E}"/>
              </a:ext>
            </a:extLst>
          </p:cNvPr>
          <p:cNvSpPr txBox="1"/>
          <p:nvPr/>
        </p:nvSpPr>
        <p:spPr>
          <a:xfrm>
            <a:off x="208009" y="3381941"/>
            <a:ext cx="11836047" cy="646331"/>
          </a:xfrm>
          <a:prstGeom prst="rect">
            <a:avLst/>
          </a:prstGeom>
          <a:noFill/>
        </p:spPr>
        <p:txBody>
          <a:bodyPr wrap="square">
            <a:spAutoFit/>
          </a:bodyPr>
          <a:lstStyle/>
          <a:p>
            <a:r>
              <a:rPr lang="en-US" b="0" i="0" dirty="0">
                <a:solidFill>
                  <a:srgbClr val="242424"/>
                </a:solidFill>
                <a:effectLst/>
                <a:latin typeface="source-serif-pro"/>
              </a:rPr>
              <a:t>In this table, the combination of “</a:t>
            </a:r>
            <a:r>
              <a:rPr lang="en-US" b="0" i="0" dirty="0" err="1">
                <a:solidFill>
                  <a:srgbClr val="242424"/>
                </a:solidFill>
                <a:effectLst/>
                <a:latin typeface="source-serif-pro"/>
              </a:rPr>
              <a:t>CourseID</a:t>
            </a:r>
            <a:r>
              <a:rPr lang="en-US" b="0" i="0" dirty="0">
                <a:solidFill>
                  <a:srgbClr val="242424"/>
                </a:solidFill>
                <a:effectLst/>
                <a:latin typeface="source-serif-pro"/>
              </a:rPr>
              <a:t>” and “Instructor” forms a composite primary key. However, the “</a:t>
            </a:r>
            <a:r>
              <a:rPr lang="en-US" b="0" i="0" dirty="0" err="1">
                <a:solidFill>
                  <a:srgbClr val="242424"/>
                </a:solidFill>
                <a:effectLst/>
                <a:latin typeface="source-serif-pro"/>
              </a:rPr>
              <a:t>CourseName</a:t>
            </a:r>
            <a:r>
              <a:rPr lang="en-US" b="0" i="0" dirty="0">
                <a:solidFill>
                  <a:srgbClr val="242424"/>
                </a:solidFill>
                <a:effectLst/>
                <a:latin typeface="source-serif-pro"/>
              </a:rPr>
              <a:t>” column depends only on “</a:t>
            </a:r>
            <a:r>
              <a:rPr lang="en-US" b="0" i="0" dirty="0" err="1">
                <a:solidFill>
                  <a:srgbClr val="242424"/>
                </a:solidFill>
                <a:effectLst/>
                <a:latin typeface="source-serif-pro"/>
              </a:rPr>
              <a:t>CourseID</a:t>
            </a:r>
            <a:r>
              <a:rPr lang="en-US" b="0" i="0" dirty="0">
                <a:solidFill>
                  <a:srgbClr val="242424"/>
                </a:solidFill>
                <a:effectLst/>
                <a:latin typeface="source-serif-pro"/>
              </a:rPr>
              <a:t>,” not on “Instructor.” To bring this table into 2NF, you can split it into two separate tables:</a:t>
            </a:r>
            <a:endParaRPr lang="en-CA" dirty="0"/>
          </a:p>
        </p:txBody>
      </p:sp>
      <p:pic>
        <p:nvPicPr>
          <p:cNvPr id="2052" name="Picture 4">
            <a:extLst>
              <a:ext uri="{FF2B5EF4-FFF2-40B4-BE49-F238E27FC236}">
                <a16:creationId xmlns:a16="http://schemas.microsoft.com/office/drawing/2014/main" id="{7CFE3A97-D755-54ED-42C1-FE5285A1A9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9364" y="4255029"/>
            <a:ext cx="4876800" cy="151447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A2A0760-062C-AF5E-F27B-7725B53ABE53}"/>
              </a:ext>
            </a:extLst>
          </p:cNvPr>
          <p:cNvSpPr txBox="1"/>
          <p:nvPr/>
        </p:nvSpPr>
        <p:spPr>
          <a:xfrm>
            <a:off x="1404457" y="5742493"/>
            <a:ext cx="2341033" cy="369332"/>
          </a:xfrm>
          <a:prstGeom prst="rect">
            <a:avLst/>
          </a:prstGeom>
          <a:noFill/>
        </p:spPr>
        <p:txBody>
          <a:bodyPr wrap="square">
            <a:spAutoFit/>
          </a:bodyPr>
          <a:lstStyle/>
          <a:p>
            <a:r>
              <a:rPr lang="en-CA" b="1" i="0" dirty="0">
                <a:solidFill>
                  <a:srgbClr val="6B6B6B"/>
                </a:solidFill>
                <a:effectLst/>
                <a:latin typeface="sohne"/>
              </a:rPr>
              <a:t>Table 1 (Courses)</a:t>
            </a:r>
            <a:endParaRPr lang="en-CA" dirty="0"/>
          </a:p>
        </p:txBody>
      </p:sp>
      <p:pic>
        <p:nvPicPr>
          <p:cNvPr id="2054" name="Picture 6">
            <a:extLst>
              <a:ext uri="{FF2B5EF4-FFF2-40B4-BE49-F238E27FC236}">
                <a16:creationId xmlns:a16="http://schemas.microsoft.com/office/drawing/2014/main" id="{18FC0B2E-D7E8-7739-A525-4BB51A64C1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8027" y="4247068"/>
            <a:ext cx="4838700" cy="149542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6D7ADE1A-692E-364E-3C85-4BB558D92C61}"/>
              </a:ext>
            </a:extLst>
          </p:cNvPr>
          <p:cNvSpPr txBox="1"/>
          <p:nvPr/>
        </p:nvSpPr>
        <p:spPr>
          <a:xfrm>
            <a:off x="8140700" y="5757652"/>
            <a:ext cx="2256366" cy="369332"/>
          </a:xfrm>
          <a:prstGeom prst="rect">
            <a:avLst/>
          </a:prstGeom>
          <a:noFill/>
        </p:spPr>
        <p:txBody>
          <a:bodyPr wrap="square">
            <a:spAutoFit/>
          </a:bodyPr>
          <a:lstStyle/>
          <a:p>
            <a:r>
              <a:rPr lang="en-CA" b="1" i="0" dirty="0">
                <a:solidFill>
                  <a:srgbClr val="6B6B6B"/>
                </a:solidFill>
                <a:effectLst/>
                <a:latin typeface="sohne"/>
              </a:rPr>
              <a:t>Table 2 (Instructors)</a:t>
            </a:r>
            <a:endParaRPr lang="en-CA" dirty="0"/>
          </a:p>
        </p:txBody>
      </p:sp>
    </p:spTree>
    <p:extLst>
      <p:ext uri="{BB962C8B-B14F-4D97-AF65-F5344CB8AC3E}">
        <p14:creationId xmlns:p14="http://schemas.microsoft.com/office/powerpoint/2010/main" val="14689532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92092" y="861913"/>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9" name="TextBox 8">
            <a:extLst>
              <a:ext uri="{FF2B5EF4-FFF2-40B4-BE49-F238E27FC236}">
                <a16:creationId xmlns:a16="http://schemas.microsoft.com/office/drawing/2014/main" id="{36B44C45-D95B-D9D2-E54C-495FCECD6DC9}"/>
              </a:ext>
            </a:extLst>
          </p:cNvPr>
          <p:cNvSpPr txBox="1"/>
          <p:nvPr/>
        </p:nvSpPr>
        <p:spPr>
          <a:xfrm>
            <a:off x="1404457" y="348148"/>
            <a:ext cx="3104481" cy="369332"/>
          </a:xfrm>
          <a:prstGeom prst="rect">
            <a:avLst/>
          </a:prstGeom>
          <a:noFill/>
        </p:spPr>
        <p:txBody>
          <a:bodyPr wrap="square">
            <a:spAutoFit/>
          </a:bodyPr>
          <a:lstStyle/>
          <a:p>
            <a:pPr algn="l"/>
            <a:r>
              <a:rPr lang="en-CA" b="1" i="0" dirty="0">
                <a:solidFill>
                  <a:srgbClr val="000000"/>
                </a:solidFill>
                <a:effectLst/>
                <a:latin typeface="PT Sans" panose="020B0503020203020204" pitchFamily="34" charset="0"/>
              </a:rPr>
              <a:t>2nd Normal Form Example 2</a:t>
            </a:r>
          </a:p>
        </p:txBody>
      </p:sp>
      <p:sp>
        <p:nvSpPr>
          <p:cNvPr id="13" name="TextBox 12">
            <a:extLst>
              <a:ext uri="{FF2B5EF4-FFF2-40B4-BE49-F238E27FC236}">
                <a16:creationId xmlns:a16="http://schemas.microsoft.com/office/drawing/2014/main" id="{DCB91BFF-294F-8C57-F79C-32AE645B17C6}"/>
              </a:ext>
            </a:extLst>
          </p:cNvPr>
          <p:cNvSpPr txBox="1"/>
          <p:nvPr/>
        </p:nvSpPr>
        <p:spPr>
          <a:xfrm>
            <a:off x="271871" y="1104309"/>
            <a:ext cx="11708524" cy="2677656"/>
          </a:xfrm>
          <a:prstGeom prst="rect">
            <a:avLst/>
          </a:prstGeom>
          <a:noFill/>
        </p:spPr>
        <p:txBody>
          <a:bodyPr wrap="square">
            <a:spAutoFit/>
          </a:bodyPr>
          <a:lstStyle/>
          <a:p>
            <a:r>
              <a:rPr lang="en-US" sz="2400" dirty="0">
                <a:latin typeface="Times New Roman" panose="02020603050405020304" pitchFamily="18" charset="0"/>
                <a:cs typeface="Times New Roman" panose="02020603050405020304" pitchFamily="18" charset="0"/>
              </a:rPr>
              <a:t>Consider the following example:</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Example Not In Second Normal Form</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This table has a composite primary key [Customer ID, Store ID]. The non-key attribute is [Purchase Location]. In this case, [Purchase Location] only depends on [Store ID], which is only part of the primary key. Therefore, this table does not satisfy second normal form.</a:t>
            </a:r>
            <a:endParaRPr lang="en-CA" sz="2400" dirty="0">
              <a:latin typeface="Times New Roman" panose="02020603050405020304" pitchFamily="18" charset="0"/>
              <a:cs typeface="Times New Roman" panose="02020603050405020304" pitchFamily="18" charset="0"/>
            </a:endParaRPr>
          </a:p>
        </p:txBody>
      </p:sp>
      <p:pic>
        <p:nvPicPr>
          <p:cNvPr id="6148" name="Picture 4" descr="Example Not In Second Normal Form">
            <a:extLst>
              <a:ext uri="{FF2B5EF4-FFF2-40B4-BE49-F238E27FC236}">
                <a16:creationId xmlns:a16="http://schemas.microsoft.com/office/drawing/2014/main" id="{77EB8CCD-E3E8-C6D2-3CAA-4994F417AB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338" y="3822443"/>
            <a:ext cx="5420710" cy="2666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7176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92092" y="861913"/>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9" name="TextBox 8">
            <a:extLst>
              <a:ext uri="{FF2B5EF4-FFF2-40B4-BE49-F238E27FC236}">
                <a16:creationId xmlns:a16="http://schemas.microsoft.com/office/drawing/2014/main" id="{951C502A-6C81-CF2C-CD99-DBD18405321D}"/>
              </a:ext>
            </a:extLst>
          </p:cNvPr>
          <p:cNvSpPr txBox="1"/>
          <p:nvPr/>
        </p:nvSpPr>
        <p:spPr>
          <a:xfrm>
            <a:off x="487671" y="1179145"/>
            <a:ext cx="11773088" cy="369332"/>
          </a:xfrm>
          <a:prstGeom prst="rect">
            <a:avLst/>
          </a:prstGeom>
          <a:noFill/>
        </p:spPr>
        <p:txBody>
          <a:bodyPr wrap="square">
            <a:spAutoFit/>
          </a:bodyPr>
          <a:lstStyle/>
          <a:p>
            <a:r>
              <a:rPr lang="en-US" b="0" i="0" dirty="0">
                <a:solidFill>
                  <a:srgbClr val="000000"/>
                </a:solidFill>
                <a:effectLst/>
                <a:latin typeface="PT Sans" panose="020B0503020203020204" pitchFamily="34" charset="0"/>
              </a:rPr>
              <a:t>To bring this table to second normal form, we break the table into two tables, and now we have the following:</a:t>
            </a:r>
            <a:endParaRPr lang="en-CA" dirty="0"/>
          </a:p>
        </p:txBody>
      </p:sp>
      <p:pic>
        <p:nvPicPr>
          <p:cNvPr id="7170" name="Picture 2" descr="Example Not In Second Normal Form">
            <a:extLst>
              <a:ext uri="{FF2B5EF4-FFF2-40B4-BE49-F238E27FC236}">
                <a16:creationId xmlns:a16="http://schemas.microsoft.com/office/drawing/2014/main" id="{7D4130D7-2258-0EE4-EE77-B1306CF9C1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70" y="1671726"/>
            <a:ext cx="4220963" cy="207607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2nd Normal Form Example">
            <a:extLst>
              <a:ext uri="{FF2B5EF4-FFF2-40B4-BE49-F238E27FC236}">
                <a16:creationId xmlns:a16="http://schemas.microsoft.com/office/drawing/2014/main" id="{FEE72025-3B27-0062-3B8A-29B4F3A3E4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1677" y="1865709"/>
            <a:ext cx="5462667" cy="2464067"/>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Arrow Connector 11">
            <a:extLst>
              <a:ext uri="{FF2B5EF4-FFF2-40B4-BE49-F238E27FC236}">
                <a16:creationId xmlns:a16="http://schemas.microsoft.com/office/drawing/2014/main" id="{8AE125B6-B784-4D41-DEF4-53663C3331FB}"/>
              </a:ext>
            </a:extLst>
          </p:cNvPr>
          <p:cNvCxnSpPr>
            <a:stCxn id="7170" idx="3"/>
          </p:cNvCxnSpPr>
          <p:nvPr/>
        </p:nvCxnSpPr>
        <p:spPr>
          <a:xfrm flipV="1">
            <a:off x="4708633" y="2709761"/>
            <a:ext cx="1665582" cy="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ED514482-86EC-BD98-B207-FB2ABE1DFBD4}"/>
              </a:ext>
            </a:extLst>
          </p:cNvPr>
          <p:cNvSpPr txBox="1"/>
          <p:nvPr/>
        </p:nvSpPr>
        <p:spPr>
          <a:xfrm>
            <a:off x="418912" y="5032524"/>
            <a:ext cx="11773088" cy="1421992"/>
          </a:xfrm>
          <a:prstGeom prst="rect">
            <a:avLst/>
          </a:prstGeom>
          <a:noFill/>
        </p:spPr>
        <p:txBody>
          <a:bodyPr wrap="square">
            <a:spAutoFit/>
          </a:bodyPr>
          <a:lstStyle/>
          <a:p>
            <a:pPr>
              <a:lnSpc>
                <a:spcPct val="150000"/>
              </a:lnSpc>
            </a:pPr>
            <a:r>
              <a:rPr lang="en-US" sz="2000" b="0" i="0" dirty="0">
                <a:solidFill>
                  <a:srgbClr val="000000"/>
                </a:solidFill>
                <a:effectLst/>
                <a:latin typeface="Times New Roman" panose="02020603050405020304" pitchFamily="18" charset="0"/>
                <a:cs typeface="Times New Roman" panose="02020603050405020304" pitchFamily="18" charset="0"/>
              </a:rPr>
              <a:t>What we have done is to remove the partial functional dependency that we initially had. Now, in the table [TABLE_STORE], the column [Purchase Location] is fully dependent on the primary key of that table, which is [Store ID].</a:t>
            </a:r>
            <a:endParaRPr lang="en-CA"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22809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B0EC260F-5820-42E6-E2A1-EAA6833AC4BB}"/>
              </a:ext>
            </a:extLst>
          </p:cNvPr>
          <p:cNvSpPr txBox="1"/>
          <p:nvPr/>
        </p:nvSpPr>
        <p:spPr>
          <a:xfrm>
            <a:off x="1404457" y="304799"/>
            <a:ext cx="6227378" cy="369332"/>
          </a:xfrm>
          <a:prstGeom prst="rect">
            <a:avLst/>
          </a:prstGeom>
          <a:noFill/>
        </p:spPr>
        <p:txBody>
          <a:bodyPr wrap="square">
            <a:spAutoFit/>
          </a:bodyPr>
          <a:lstStyle/>
          <a:p>
            <a:pPr algn="l"/>
            <a:r>
              <a:rPr lang="en-US" b="1" i="0" dirty="0">
                <a:solidFill>
                  <a:srgbClr val="242424"/>
                </a:solidFill>
                <a:effectLst/>
                <a:latin typeface="sohne"/>
              </a:rPr>
              <a:t>Third Normal Form (3NF)</a:t>
            </a:r>
          </a:p>
        </p:txBody>
      </p:sp>
      <p:pic>
        <p:nvPicPr>
          <p:cNvPr id="8" name="Picture 7">
            <a:extLst>
              <a:ext uri="{FF2B5EF4-FFF2-40B4-BE49-F238E27FC236}">
                <a16:creationId xmlns:a16="http://schemas.microsoft.com/office/drawing/2014/main" id="{001DD920-F201-F3CD-9187-4C6EB3BEC795}"/>
              </a:ext>
            </a:extLst>
          </p:cNvPr>
          <p:cNvPicPr>
            <a:picLocks noChangeAspect="1"/>
          </p:cNvPicPr>
          <p:nvPr/>
        </p:nvPicPr>
        <p:blipFill>
          <a:blip r:embed="rId3"/>
          <a:stretch>
            <a:fillRect/>
          </a:stretch>
        </p:blipFill>
        <p:spPr>
          <a:xfrm>
            <a:off x="2669628" y="1088217"/>
            <a:ext cx="6222124" cy="5209561"/>
          </a:xfrm>
          <a:prstGeom prst="rect">
            <a:avLst/>
          </a:prstGeom>
        </p:spPr>
      </p:pic>
    </p:spTree>
    <p:extLst>
      <p:ext uri="{BB962C8B-B14F-4D97-AF65-F5344CB8AC3E}">
        <p14:creationId xmlns:p14="http://schemas.microsoft.com/office/powerpoint/2010/main" val="34124391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8" name="TextBox 7">
            <a:extLst>
              <a:ext uri="{FF2B5EF4-FFF2-40B4-BE49-F238E27FC236}">
                <a16:creationId xmlns:a16="http://schemas.microsoft.com/office/drawing/2014/main" id="{7823FBE4-315A-D36C-8175-E8BC92FC605C}"/>
              </a:ext>
            </a:extLst>
          </p:cNvPr>
          <p:cNvSpPr txBox="1"/>
          <p:nvPr/>
        </p:nvSpPr>
        <p:spPr>
          <a:xfrm>
            <a:off x="271871" y="1125422"/>
            <a:ext cx="11712120" cy="4585871"/>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Third Normal Form (3NF)</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 relation will be in 3NF if it is in 2NF and not contain any transitive partial dependency.</a:t>
            </a:r>
          </a:p>
          <a:p>
            <a:r>
              <a:rPr lang="en-US" sz="2400" dirty="0">
                <a:latin typeface="Times New Roman" panose="02020603050405020304" pitchFamily="18" charset="0"/>
                <a:cs typeface="Times New Roman" panose="02020603050405020304" pitchFamily="18" charset="0"/>
              </a:rPr>
              <a:t>3NF is used to reduce the data duplication. It is also used to achieve the data integrity.</a:t>
            </a:r>
          </a:p>
          <a:p>
            <a:r>
              <a:rPr lang="en-US" sz="2400" dirty="0">
                <a:latin typeface="Times New Roman" panose="02020603050405020304" pitchFamily="18" charset="0"/>
                <a:cs typeface="Times New Roman" panose="02020603050405020304" pitchFamily="18" charset="0"/>
              </a:rPr>
              <a:t>If there is no transitive dependency for non-prime attributes, then the relation must be in third normal form.</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 relation is in third normal form if it holds </a:t>
            </a:r>
            <a:r>
              <a:rPr lang="en-US" sz="2400" dirty="0" err="1">
                <a:latin typeface="Times New Roman" panose="02020603050405020304" pitchFamily="18" charset="0"/>
                <a:cs typeface="Times New Roman" panose="02020603050405020304" pitchFamily="18" charset="0"/>
              </a:rPr>
              <a:t>atleast</a:t>
            </a:r>
            <a:r>
              <a:rPr lang="en-US" sz="2400" dirty="0">
                <a:latin typeface="Times New Roman" panose="02020603050405020304" pitchFamily="18" charset="0"/>
                <a:cs typeface="Times New Roman" panose="02020603050405020304" pitchFamily="18" charset="0"/>
              </a:rPr>
              <a:t> one of the following conditions for every non-trivial function dependency X → Y.</a:t>
            </a:r>
          </a:p>
          <a:p>
            <a:endParaRPr lang="en-US" sz="2400" dirty="0">
              <a:latin typeface="Times New Roman" panose="02020603050405020304" pitchFamily="18" charset="0"/>
              <a:cs typeface="Times New Roman" panose="02020603050405020304" pitchFamily="18" charset="0"/>
            </a:endParaRPr>
          </a:p>
          <a:p>
            <a:pPr marL="342900" indent="-342900">
              <a:buFont typeface="+mj-lt"/>
              <a:buAutoNum type="arabicParenR"/>
            </a:pPr>
            <a:r>
              <a:rPr lang="en-US" sz="2400" dirty="0">
                <a:latin typeface="Times New Roman" panose="02020603050405020304" pitchFamily="18" charset="0"/>
                <a:cs typeface="Times New Roman" panose="02020603050405020304" pitchFamily="18" charset="0"/>
              </a:rPr>
              <a:t>X is a super key.</a:t>
            </a:r>
          </a:p>
          <a:p>
            <a:pPr marL="342900" indent="-342900">
              <a:buFont typeface="+mj-lt"/>
              <a:buAutoNum type="arabicParenR"/>
            </a:pPr>
            <a:r>
              <a:rPr lang="en-US" sz="2400" dirty="0">
                <a:latin typeface="Times New Roman" panose="02020603050405020304" pitchFamily="18" charset="0"/>
                <a:cs typeface="Times New Roman" panose="02020603050405020304" pitchFamily="18" charset="0"/>
              </a:rPr>
              <a:t>Y is a prime attribute, i.e., each element of Y is part of some candidate key.</a:t>
            </a:r>
            <a:endParaRPr lang="en-CA"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91856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D4B209D4-1FCE-43DA-9FDB-88F6349E7C37}"/>
              </a:ext>
            </a:extLst>
          </p:cNvPr>
          <p:cNvSpPr txBox="1"/>
          <p:nvPr/>
        </p:nvSpPr>
        <p:spPr>
          <a:xfrm>
            <a:off x="440036" y="1211199"/>
            <a:ext cx="6223000" cy="1200329"/>
          </a:xfrm>
          <a:prstGeom prst="rect">
            <a:avLst/>
          </a:prstGeom>
          <a:noFill/>
        </p:spPr>
        <p:txBody>
          <a:bodyPr wrap="square">
            <a:spAutoFit/>
          </a:bodyPr>
          <a:lstStyle/>
          <a:p>
            <a:pPr algn="l"/>
            <a:r>
              <a:rPr lang="en-US" b="1" i="0" dirty="0">
                <a:solidFill>
                  <a:srgbClr val="242424"/>
                </a:solidFill>
                <a:effectLst/>
                <a:latin typeface="sohne"/>
              </a:rPr>
              <a:t>Third Normal Form (3NF)</a:t>
            </a:r>
          </a:p>
          <a:p>
            <a:pPr algn="l"/>
            <a:r>
              <a:rPr lang="en-US" b="0" i="0" dirty="0">
                <a:solidFill>
                  <a:srgbClr val="242424"/>
                </a:solidFill>
                <a:effectLst/>
                <a:latin typeface="source-serif-pro"/>
              </a:rPr>
              <a:t>A table is in 3NF if it meets the following criteria:</a:t>
            </a:r>
          </a:p>
          <a:p>
            <a:pPr algn="l">
              <a:buFont typeface="Arial" panose="020B0604020202020204" pitchFamily="34" charset="0"/>
              <a:buChar char="•"/>
            </a:pPr>
            <a:r>
              <a:rPr lang="en-US" b="0" i="0" dirty="0">
                <a:solidFill>
                  <a:srgbClr val="242424"/>
                </a:solidFill>
                <a:effectLst/>
                <a:latin typeface="source-serif-pro"/>
              </a:rPr>
              <a:t>It is in 2NF.</a:t>
            </a:r>
          </a:p>
          <a:p>
            <a:pPr algn="l">
              <a:buFont typeface="Arial" panose="020B0604020202020204" pitchFamily="34" charset="0"/>
              <a:buChar char="•"/>
            </a:pPr>
            <a:r>
              <a:rPr lang="en-US" b="0" i="0" dirty="0">
                <a:solidFill>
                  <a:srgbClr val="242424"/>
                </a:solidFill>
                <a:effectLst/>
                <a:latin typeface="source-serif-pro"/>
              </a:rPr>
              <a:t>There is no transitive dependency between non-key attributes.</a:t>
            </a:r>
          </a:p>
        </p:txBody>
      </p:sp>
      <p:sp>
        <p:nvSpPr>
          <p:cNvPr id="8" name="TextBox 7">
            <a:extLst>
              <a:ext uri="{FF2B5EF4-FFF2-40B4-BE49-F238E27FC236}">
                <a16:creationId xmlns:a16="http://schemas.microsoft.com/office/drawing/2014/main" id="{B356DCCC-BA68-4372-4B79-0729FBB2064A}"/>
              </a:ext>
            </a:extLst>
          </p:cNvPr>
          <p:cNvSpPr txBox="1"/>
          <p:nvPr/>
        </p:nvSpPr>
        <p:spPr>
          <a:xfrm>
            <a:off x="440036" y="3429000"/>
            <a:ext cx="11394612" cy="646331"/>
          </a:xfrm>
          <a:prstGeom prst="rect">
            <a:avLst/>
          </a:prstGeom>
          <a:noFill/>
        </p:spPr>
        <p:txBody>
          <a:bodyPr wrap="square">
            <a:spAutoFit/>
          </a:bodyPr>
          <a:lstStyle/>
          <a:p>
            <a:r>
              <a:rPr lang="en-US" b="0" i="0" dirty="0">
                <a:solidFill>
                  <a:srgbClr val="000000"/>
                </a:solidFill>
                <a:effectLst/>
                <a:latin typeface="PT Sans" panose="020B0503020203020204" pitchFamily="34" charset="0"/>
              </a:rPr>
              <a:t>By transitive functional dependency, we mean we have the following relationships in the table: A is functionally dependent on B, and B is functionally dependent on C. In this case, C is transitively dependent on A via B.</a:t>
            </a:r>
            <a:endParaRPr lang="en-CA" dirty="0"/>
          </a:p>
        </p:txBody>
      </p:sp>
    </p:spTree>
    <p:extLst>
      <p:ext uri="{BB962C8B-B14F-4D97-AF65-F5344CB8AC3E}">
        <p14:creationId xmlns:p14="http://schemas.microsoft.com/office/powerpoint/2010/main" val="34026989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98171" y="870573"/>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EA1A23A7-F950-E57E-10C8-DB65010C5B6D}"/>
              </a:ext>
            </a:extLst>
          </p:cNvPr>
          <p:cNvSpPr txBox="1"/>
          <p:nvPr/>
        </p:nvSpPr>
        <p:spPr>
          <a:xfrm>
            <a:off x="1676328" y="357756"/>
            <a:ext cx="1104900" cy="369332"/>
          </a:xfrm>
          <a:prstGeom prst="rect">
            <a:avLst/>
          </a:prstGeom>
          <a:noFill/>
        </p:spPr>
        <p:txBody>
          <a:bodyPr wrap="square">
            <a:spAutoFit/>
          </a:bodyPr>
          <a:lstStyle/>
          <a:p>
            <a:r>
              <a:rPr lang="en-CA" b="1" i="0" dirty="0">
                <a:solidFill>
                  <a:srgbClr val="242424"/>
                </a:solidFill>
                <a:effectLst/>
                <a:latin typeface="source-serif-pro"/>
              </a:rPr>
              <a:t>Example:</a:t>
            </a:r>
            <a:endParaRPr lang="en-CA" dirty="0"/>
          </a:p>
        </p:txBody>
      </p:sp>
      <p:sp>
        <p:nvSpPr>
          <p:cNvPr id="9" name="TextBox 8">
            <a:extLst>
              <a:ext uri="{FF2B5EF4-FFF2-40B4-BE49-F238E27FC236}">
                <a16:creationId xmlns:a16="http://schemas.microsoft.com/office/drawing/2014/main" id="{A5820DE6-128F-77A2-F706-D47D7CD967F1}"/>
              </a:ext>
            </a:extLst>
          </p:cNvPr>
          <p:cNvSpPr txBox="1"/>
          <p:nvPr/>
        </p:nvSpPr>
        <p:spPr>
          <a:xfrm>
            <a:off x="271871" y="1219723"/>
            <a:ext cx="11712120" cy="1477328"/>
          </a:xfrm>
          <a:prstGeom prst="rect">
            <a:avLst/>
          </a:prstGeom>
          <a:noFill/>
        </p:spPr>
        <p:txBody>
          <a:bodyPr wrap="square">
            <a:spAutoFit/>
          </a:bodyPr>
          <a:lstStyle/>
          <a:p>
            <a:pPr algn="l"/>
            <a:r>
              <a:rPr lang="en-US" b="0" i="0" dirty="0">
                <a:solidFill>
                  <a:srgbClr val="242424"/>
                </a:solidFill>
                <a:effectLst/>
                <a:latin typeface="source-serif-pro"/>
              </a:rPr>
              <a:t>Continuing with the “Courses” and “Instructors” tables from 2NF, suppose you add an “</a:t>
            </a:r>
            <a:r>
              <a:rPr lang="en-US" b="0" i="0" dirty="0" err="1">
                <a:solidFill>
                  <a:srgbClr val="242424"/>
                </a:solidFill>
                <a:effectLst/>
                <a:latin typeface="source-serif-pro"/>
              </a:rPr>
              <a:t>InstructorEmail</a:t>
            </a:r>
            <a:r>
              <a:rPr lang="en-US" b="0" i="0" dirty="0">
                <a:solidFill>
                  <a:srgbClr val="242424"/>
                </a:solidFill>
                <a:effectLst/>
                <a:latin typeface="source-serif-pro"/>
              </a:rPr>
              <a:t>” column to the “Instructors” table. If the email is unique to each instructor and not related to a course, you have a transitive dependency issue. To achieve 3NF, you would create a separate “</a:t>
            </a:r>
            <a:r>
              <a:rPr lang="en-US" b="0" i="0" dirty="0" err="1">
                <a:solidFill>
                  <a:srgbClr val="242424"/>
                </a:solidFill>
                <a:effectLst/>
                <a:latin typeface="source-serif-pro"/>
              </a:rPr>
              <a:t>InstructorInfo</a:t>
            </a:r>
            <a:r>
              <a:rPr lang="en-US" b="0" i="0" dirty="0">
                <a:solidFill>
                  <a:srgbClr val="242424"/>
                </a:solidFill>
                <a:effectLst/>
                <a:latin typeface="source-serif-pro"/>
              </a:rPr>
              <a:t>” table:</a:t>
            </a:r>
          </a:p>
          <a:p>
            <a:br>
              <a:rPr lang="en-US" dirty="0"/>
            </a:br>
            <a:endParaRPr lang="en-CA" dirty="0"/>
          </a:p>
        </p:txBody>
      </p:sp>
      <p:pic>
        <p:nvPicPr>
          <p:cNvPr id="3074" name="Picture 2">
            <a:extLst>
              <a:ext uri="{FF2B5EF4-FFF2-40B4-BE49-F238E27FC236}">
                <a16:creationId xmlns:a16="http://schemas.microsoft.com/office/drawing/2014/main" id="{A429133C-7144-0FFA-2FB9-2A88C2EB5E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871" y="2396712"/>
            <a:ext cx="4733925" cy="146685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B6674EF7-A906-7038-8654-2351BC5734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871" y="4515530"/>
            <a:ext cx="4791075" cy="147637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70C9578-BD77-332A-BA49-9C4178873654}"/>
              </a:ext>
            </a:extLst>
          </p:cNvPr>
          <p:cNvSpPr txBox="1"/>
          <p:nvPr/>
        </p:nvSpPr>
        <p:spPr>
          <a:xfrm>
            <a:off x="271871" y="3813721"/>
            <a:ext cx="4091639" cy="369332"/>
          </a:xfrm>
          <a:prstGeom prst="rect">
            <a:avLst/>
          </a:prstGeom>
          <a:noFill/>
        </p:spPr>
        <p:txBody>
          <a:bodyPr wrap="square">
            <a:spAutoFit/>
          </a:bodyPr>
          <a:lstStyle/>
          <a:p>
            <a:r>
              <a:rPr lang="en-US" b="1" i="0" dirty="0">
                <a:solidFill>
                  <a:srgbClr val="6B6B6B"/>
                </a:solidFill>
                <a:effectLst/>
                <a:latin typeface="sohne"/>
              </a:rPr>
              <a:t>Table 1 (Courses):</a:t>
            </a:r>
            <a:r>
              <a:rPr lang="en-US" b="0" i="0" dirty="0">
                <a:solidFill>
                  <a:srgbClr val="6B6B6B"/>
                </a:solidFill>
                <a:effectLst/>
                <a:latin typeface="sohne"/>
              </a:rPr>
              <a:t> (Unchanged from 2NF)</a:t>
            </a:r>
            <a:endParaRPr lang="en-CA" dirty="0"/>
          </a:p>
        </p:txBody>
      </p:sp>
      <p:sp>
        <p:nvSpPr>
          <p:cNvPr id="14" name="TextBox 13">
            <a:extLst>
              <a:ext uri="{FF2B5EF4-FFF2-40B4-BE49-F238E27FC236}">
                <a16:creationId xmlns:a16="http://schemas.microsoft.com/office/drawing/2014/main" id="{396CF6A3-0694-0D2E-B576-AC1356D9A407}"/>
              </a:ext>
            </a:extLst>
          </p:cNvPr>
          <p:cNvSpPr txBox="1"/>
          <p:nvPr/>
        </p:nvSpPr>
        <p:spPr>
          <a:xfrm>
            <a:off x="271871" y="6001532"/>
            <a:ext cx="3704166" cy="369332"/>
          </a:xfrm>
          <a:prstGeom prst="rect">
            <a:avLst/>
          </a:prstGeom>
          <a:noFill/>
        </p:spPr>
        <p:txBody>
          <a:bodyPr wrap="square">
            <a:spAutoFit/>
          </a:bodyPr>
          <a:lstStyle/>
          <a:p>
            <a:r>
              <a:rPr lang="en-US" b="1" i="0" dirty="0">
                <a:solidFill>
                  <a:srgbClr val="6B6B6B"/>
                </a:solidFill>
                <a:effectLst/>
                <a:latin typeface="sohne"/>
              </a:rPr>
              <a:t>Table 2 (Instructors):</a:t>
            </a:r>
            <a:r>
              <a:rPr lang="en-US" b="0" i="0" dirty="0">
                <a:solidFill>
                  <a:srgbClr val="6B6B6B"/>
                </a:solidFill>
                <a:effectLst/>
                <a:latin typeface="sohne"/>
              </a:rPr>
              <a:t> (Without email)</a:t>
            </a:r>
            <a:endParaRPr lang="en-CA" dirty="0"/>
          </a:p>
        </p:txBody>
      </p:sp>
      <p:pic>
        <p:nvPicPr>
          <p:cNvPr id="3078" name="Picture 6">
            <a:extLst>
              <a:ext uri="{FF2B5EF4-FFF2-40B4-BE49-F238E27FC236}">
                <a16:creationId xmlns:a16="http://schemas.microsoft.com/office/drawing/2014/main" id="{74E7850B-58E8-88F3-1685-B21CA32106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29056" y="3599542"/>
            <a:ext cx="4772025" cy="111442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39816B00-63ED-C139-EE52-D9E3D4C83414}"/>
              </a:ext>
            </a:extLst>
          </p:cNvPr>
          <p:cNvSpPr txBox="1"/>
          <p:nvPr/>
        </p:nvSpPr>
        <p:spPr>
          <a:xfrm>
            <a:off x="7056967" y="4845876"/>
            <a:ext cx="4516966" cy="369332"/>
          </a:xfrm>
          <a:prstGeom prst="rect">
            <a:avLst/>
          </a:prstGeom>
          <a:noFill/>
        </p:spPr>
        <p:txBody>
          <a:bodyPr wrap="square">
            <a:spAutoFit/>
          </a:bodyPr>
          <a:lstStyle/>
          <a:p>
            <a:r>
              <a:rPr lang="en-US" b="1" i="0" dirty="0">
                <a:solidFill>
                  <a:srgbClr val="6B6B6B"/>
                </a:solidFill>
                <a:effectLst/>
                <a:latin typeface="sohne"/>
              </a:rPr>
              <a:t>Table 3 (</a:t>
            </a:r>
            <a:r>
              <a:rPr lang="en-US" b="1" i="0" dirty="0" err="1">
                <a:solidFill>
                  <a:srgbClr val="6B6B6B"/>
                </a:solidFill>
                <a:effectLst/>
                <a:latin typeface="sohne"/>
              </a:rPr>
              <a:t>InstructorInfo</a:t>
            </a:r>
            <a:r>
              <a:rPr lang="en-US" b="1" i="0" dirty="0">
                <a:solidFill>
                  <a:srgbClr val="6B6B6B"/>
                </a:solidFill>
                <a:effectLst/>
                <a:latin typeface="sohne"/>
              </a:rPr>
              <a:t>):</a:t>
            </a:r>
            <a:r>
              <a:rPr lang="en-US" b="0" i="0" dirty="0">
                <a:solidFill>
                  <a:srgbClr val="6B6B6B"/>
                </a:solidFill>
                <a:effectLst/>
                <a:latin typeface="sohne"/>
              </a:rPr>
              <a:t> (Instructor and Email)</a:t>
            </a:r>
            <a:endParaRPr lang="en-CA" dirty="0"/>
          </a:p>
        </p:txBody>
      </p:sp>
    </p:spTree>
    <p:extLst>
      <p:ext uri="{BB962C8B-B14F-4D97-AF65-F5344CB8AC3E}">
        <p14:creationId xmlns:p14="http://schemas.microsoft.com/office/powerpoint/2010/main" val="21898585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048D3EE6-5A52-A6E1-0946-30118A5EFC8E}"/>
              </a:ext>
            </a:extLst>
          </p:cNvPr>
          <p:cNvSpPr txBox="1"/>
          <p:nvPr/>
        </p:nvSpPr>
        <p:spPr>
          <a:xfrm>
            <a:off x="1465487" y="302442"/>
            <a:ext cx="1550982" cy="369332"/>
          </a:xfrm>
          <a:prstGeom prst="rect">
            <a:avLst/>
          </a:prstGeom>
          <a:noFill/>
        </p:spPr>
        <p:txBody>
          <a:bodyPr wrap="square">
            <a:spAutoFit/>
          </a:bodyPr>
          <a:lstStyle/>
          <a:p>
            <a:r>
              <a:rPr lang="en-CA" b="1" i="1" dirty="0">
                <a:solidFill>
                  <a:srgbClr val="242424"/>
                </a:solidFill>
                <a:effectLst/>
                <a:latin typeface="source-serif-pro"/>
              </a:rPr>
              <a:t>Example:</a:t>
            </a:r>
            <a:endParaRPr lang="en-CA" dirty="0"/>
          </a:p>
        </p:txBody>
      </p:sp>
      <p:sp>
        <p:nvSpPr>
          <p:cNvPr id="9" name="TextBox 8">
            <a:extLst>
              <a:ext uri="{FF2B5EF4-FFF2-40B4-BE49-F238E27FC236}">
                <a16:creationId xmlns:a16="http://schemas.microsoft.com/office/drawing/2014/main" id="{382A0B07-9596-8DFB-3433-5BCAA61EF094}"/>
              </a:ext>
            </a:extLst>
          </p:cNvPr>
          <p:cNvSpPr txBox="1"/>
          <p:nvPr/>
        </p:nvSpPr>
        <p:spPr>
          <a:xfrm>
            <a:off x="271871" y="1104860"/>
            <a:ext cx="11712120" cy="1200329"/>
          </a:xfrm>
          <a:prstGeom prst="rect">
            <a:avLst/>
          </a:prstGeom>
          <a:noFill/>
        </p:spPr>
        <p:txBody>
          <a:bodyPr wrap="square">
            <a:spAutoFit/>
          </a:bodyPr>
          <a:lstStyle/>
          <a:p>
            <a:r>
              <a:rPr lang="en-US" sz="2400" b="1" i="1" dirty="0">
                <a:solidFill>
                  <a:srgbClr val="242424"/>
                </a:solidFill>
                <a:effectLst/>
                <a:latin typeface="Times New Roman" panose="02020603050405020304" pitchFamily="18" charset="0"/>
                <a:cs typeface="Times New Roman" panose="02020603050405020304" pitchFamily="18" charset="0"/>
              </a:rPr>
              <a:t> </a:t>
            </a:r>
            <a:r>
              <a:rPr lang="en-US" sz="2400" b="0" i="0" dirty="0">
                <a:solidFill>
                  <a:srgbClr val="242424"/>
                </a:solidFill>
                <a:effectLst/>
                <a:latin typeface="Times New Roman" panose="02020603050405020304" pitchFamily="18" charset="0"/>
                <a:cs typeface="Times New Roman" panose="02020603050405020304" pitchFamily="18" charset="0"/>
              </a:rPr>
              <a:t>In the following table </a:t>
            </a:r>
            <a:r>
              <a:rPr lang="en-US" sz="2400" b="0" i="0" dirty="0" err="1">
                <a:solidFill>
                  <a:srgbClr val="242424"/>
                </a:solidFill>
                <a:effectLst/>
                <a:latin typeface="Times New Roman" panose="02020603050405020304" pitchFamily="18" charset="0"/>
                <a:cs typeface="Times New Roman" panose="02020603050405020304" pitchFamily="18" charset="0"/>
              </a:rPr>
              <a:t>Roll_No</a:t>
            </a:r>
            <a:r>
              <a:rPr lang="en-US" sz="2400" b="0" i="0" dirty="0">
                <a:solidFill>
                  <a:srgbClr val="242424"/>
                </a:solidFill>
                <a:effectLst/>
                <a:latin typeface="Times New Roman" panose="02020603050405020304" pitchFamily="18" charset="0"/>
                <a:cs typeface="Times New Roman" panose="02020603050405020304" pitchFamily="18" charset="0"/>
              </a:rPr>
              <a:t> is the candidate key which determines </a:t>
            </a:r>
            <a:r>
              <a:rPr lang="en-US" sz="2400" b="0" i="0" dirty="0" err="1">
                <a:solidFill>
                  <a:srgbClr val="242424"/>
                </a:solidFill>
                <a:effectLst/>
                <a:latin typeface="Times New Roman" panose="02020603050405020304" pitchFamily="18" charset="0"/>
                <a:cs typeface="Times New Roman" panose="02020603050405020304" pitchFamily="18" charset="0"/>
              </a:rPr>
              <a:t>ExamType</a:t>
            </a:r>
            <a:r>
              <a:rPr lang="en-US" sz="2400" b="0" i="0" dirty="0">
                <a:solidFill>
                  <a:srgbClr val="242424"/>
                </a:solidFill>
                <a:effectLst/>
                <a:latin typeface="Times New Roman" panose="02020603050405020304" pitchFamily="18" charset="0"/>
                <a:cs typeface="Times New Roman" panose="02020603050405020304" pitchFamily="18" charset="0"/>
              </a:rPr>
              <a:t> and </a:t>
            </a:r>
            <a:r>
              <a:rPr lang="en-US" sz="2400" b="0" i="0" dirty="0" err="1">
                <a:solidFill>
                  <a:srgbClr val="242424"/>
                </a:solidFill>
                <a:effectLst/>
                <a:latin typeface="Times New Roman" panose="02020603050405020304" pitchFamily="18" charset="0"/>
                <a:cs typeface="Times New Roman" panose="02020603050405020304" pitchFamily="18" charset="0"/>
              </a:rPr>
              <a:t>ExamType</a:t>
            </a:r>
            <a:r>
              <a:rPr lang="en-US" sz="2400" b="0" i="0" dirty="0">
                <a:solidFill>
                  <a:srgbClr val="242424"/>
                </a:solidFill>
                <a:effectLst/>
                <a:latin typeface="Times New Roman" panose="02020603050405020304" pitchFamily="18" charset="0"/>
                <a:cs typeface="Times New Roman" panose="02020603050405020304" pitchFamily="18" charset="0"/>
              </a:rPr>
              <a:t> determines the </a:t>
            </a:r>
            <a:r>
              <a:rPr lang="en-US" sz="2400" b="0" i="0" dirty="0" err="1">
                <a:solidFill>
                  <a:srgbClr val="242424"/>
                </a:solidFill>
                <a:effectLst/>
                <a:latin typeface="Times New Roman" panose="02020603050405020304" pitchFamily="18" charset="0"/>
                <a:cs typeface="Times New Roman" panose="02020603050405020304" pitchFamily="18" charset="0"/>
              </a:rPr>
              <a:t>MaxMarks</a:t>
            </a:r>
            <a:r>
              <a:rPr lang="en-US" sz="2400" b="0" i="0" dirty="0">
                <a:solidFill>
                  <a:srgbClr val="242424"/>
                </a:solidFill>
                <a:effectLst/>
                <a:latin typeface="Times New Roman" panose="02020603050405020304" pitchFamily="18" charset="0"/>
                <a:cs typeface="Times New Roman" panose="02020603050405020304" pitchFamily="18" charset="0"/>
              </a:rPr>
              <a:t>. So the following table holds transition property. That’s why it in not in 3NF.</a:t>
            </a:r>
            <a:endParaRPr lang="en-CA" sz="2400" dirty="0">
              <a:latin typeface="Times New Roman" panose="02020603050405020304" pitchFamily="18" charset="0"/>
              <a:cs typeface="Times New Roman" panose="02020603050405020304" pitchFamily="18" charset="0"/>
            </a:endParaRPr>
          </a:p>
        </p:txBody>
      </p:sp>
      <p:pic>
        <p:nvPicPr>
          <p:cNvPr id="2050" name="Picture 2">
            <a:extLst>
              <a:ext uri="{FF2B5EF4-FFF2-40B4-BE49-F238E27FC236}">
                <a16:creationId xmlns:a16="http://schemas.microsoft.com/office/drawing/2014/main" id="{E125FD89-2ABB-717C-358F-3AAB16288D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9931" y="2458827"/>
            <a:ext cx="8735890" cy="236564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0AC11E2-88E5-3B35-D5EA-1BAC702F035B}"/>
              </a:ext>
            </a:extLst>
          </p:cNvPr>
          <p:cNvSpPr txBox="1"/>
          <p:nvPr/>
        </p:nvSpPr>
        <p:spPr>
          <a:xfrm>
            <a:off x="5880539" y="4793447"/>
            <a:ext cx="1434661" cy="369332"/>
          </a:xfrm>
          <a:prstGeom prst="rect">
            <a:avLst/>
          </a:prstGeom>
          <a:noFill/>
        </p:spPr>
        <p:txBody>
          <a:bodyPr wrap="square">
            <a:spAutoFit/>
          </a:bodyPr>
          <a:lstStyle/>
          <a:p>
            <a:r>
              <a:rPr lang="en-CA" b="0" i="0" dirty="0">
                <a:solidFill>
                  <a:srgbClr val="6B6B6B"/>
                </a:solidFill>
                <a:effectLst/>
                <a:latin typeface="sohne"/>
              </a:rPr>
              <a:t>Exam table</a:t>
            </a:r>
            <a:endParaRPr lang="en-CA" dirty="0"/>
          </a:p>
        </p:txBody>
      </p:sp>
    </p:spTree>
    <p:extLst>
      <p:ext uri="{BB962C8B-B14F-4D97-AF65-F5344CB8AC3E}">
        <p14:creationId xmlns:p14="http://schemas.microsoft.com/office/powerpoint/2010/main" val="1140777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EE1ADD61-EAC4-152E-958D-10867FC07FD1}"/>
              </a:ext>
            </a:extLst>
          </p:cNvPr>
          <p:cNvSpPr txBox="1"/>
          <p:nvPr/>
        </p:nvSpPr>
        <p:spPr>
          <a:xfrm>
            <a:off x="402020" y="1235342"/>
            <a:ext cx="10812517" cy="523220"/>
          </a:xfrm>
          <a:prstGeom prst="rect">
            <a:avLst/>
          </a:prstGeom>
          <a:noFill/>
        </p:spPr>
        <p:txBody>
          <a:bodyPr wrap="square">
            <a:spAutoFit/>
          </a:bodyPr>
          <a:lstStyle/>
          <a:p>
            <a:r>
              <a:rPr lang="en-US" sz="2800" b="0" i="0" dirty="0">
                <a:solidFill>
                  <a:srgbClr val="242424"/>
                </a:solidFill>
                <a:effectLst/>
                <a:latin typeface="Times New Roman" panose="02020603050405020304" pitchFamily="18" charset="0"/>
                <a:cs typeface="Times New Roman" panose="02020603050405020304" pitchFamily="18" charset="0"/>
              </a:rPr>
              <a:t>Transitive property can be removed by dividing the table into its parts.</a:t>
            </a:r>
            <a:endParaRPr lang="en-CA" sz="280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1E406589-9AA4-1E85-2C8A-4E0FCA8B574A}"/>
              </a:ext>
            </a:extLst>
          </p:cNvPr>
          <p:cNvPicPr>
            <a:picLocks noChangeAspect="1"/>
          </p:cNvPicPr>
          <p:nvPr/>
        </p:nvPicPr>
        <p:blipFill>
          <a:blip r:embed="rId4"/>
          <a:stretch>
            <a:fillRect/>
          </a:stretch>
        </p:blipFill>
        <p:spPr>
          <a:xfrm>
            <a:off x="271871" y="1968418"/>
            <a:ext cx="4641477" cy="1630596"/>
          </a:xfrm>
          <a:prstGeom prst="rect">
            <a:avLst/>
          </a:prstGeom>
        </p:spPr>
      </p:pic>
      <p:pic>
        <p:nvPicPr>
          <p:cNvPr id="13" name="Picture 12">
            <a:extLst>
              <a:ext uri="{FF2B5EF4-FFF2-40B4-BE49-F238E27FC236}">
                <a16:creationId xmlns:a16="http://schemas.microsoft.com/office/drawing/2014/main" id="{3A0CEF2D-DAF4-3647-786C-283F564188AC}"/>
              </a:ext>
            </a:extLst>
          </p:cNvPr>
          <p:cNvPicPr>
            <a:picLocks noChangeAspect="1"/>
          </p:cNvPicPr>
          <p:nvPr/>
        </p:nvPicPr>
        <p:blipFill>
          <a:blip r:embed="rId5"/>
          <a:stretch>
            <a:fillRect/>
          </a:stretch>
        </p:blipFill>
        <p:spPr>
          <a:xfrm>
            <a:off x="6211841" y="1868482"/>
            <a:ext cx="5772150" cy="2781300"/>
          </a:xfrm>
          <a:prstGeom prst="rect">
            <a:avLst/>
          </a:prstGeom>
        </p:spPr>
      </p:pic>
      <p:sp>
        <p:nvSpPr>
          <p:cNvPr id="15" name="TextBox 14">
            <a:extLst>
              <a:ext uri="{FF2B5EF4-FFF2-40B4-BE49-F238E27FC236}">
                <a16:creationId xmlns:a16="http://schemas.microsoft.com/office/drawing/2014/main" id="{AF5B2F92-E393-C61B-D265-EB5C2A07FBD1}"/>
              </a:ext>
            </a:extLst>
          </p:cNvPr>
          <p:cNvSpPr txBox="1"/>
          <p:nvPr/>
        </p:nvSpPr>
        <p:spPr>
          <a:xfrm>
            <a:off x="271871" y="3599014"/>
            <a:ext cx="1535908" cy="369332"/>
          </a:xfrm>
          <a:prstGeom prst="rect">
            <a:avLst/>
          </a:prstGeom>
          <a:noFill/>
        </p:spPr>
        <p:txBody>
          <a:bodyPr wrap="square">
            <a:spAutoFit/>
          </a:bodyPr>
          <a:lstStyle/>
          <a:p>
            <a:r>
              <a:rPr lang="en-CA" b="0" i="0" dirty="0">
                <a:solidFill>
                  <a:srgbClr val="6B6B6B"/>
                </a:solidFill>
                <a:effectLst/>
                <a:latin typeface="sohne"/>
              </a:rPr>
              <a:t>Exam table</a:t>
            </a:r>
            <a:endParaRPr lang="en-CA" dirty="0"/>
          </a:p>
        </p:txBody>
      </p:sp>
    </p:spTree>
    <p:extLst>
      <p:ext uri="{BB962C8B-B14F-4D97-AF65-F5344CB8AC3E}">
        <p14:creationId xmlns:p14="http://schemas.microsoft.com/office/powerpoint/2010/main" val="30200374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FFD63D9C-9ED2-260C-A9B1-1FC88A14DE0D}"/>
              </a:ext>
            </a:extLst>
          </p:cNvPr>
          <p:cNvSpPr txBox="1"/>
          <p:nvPr/>
        </p:nvSpPr>
        <p:spPr>
          <a:xfrm>
            <a:off x="1509970" y="228131"/>
            <a:ext cx="6227378" cy="369332"/>
          </a:xfrm>
          <a:prstGeom prst="rect">
            <a:avLst/>
          </a:prstGeom>
          <a:noFill/>
        </p:spPr>
        <p:txBody>
          <a:bodyPr wrap="square">
            <a:spAutoFit/>
          </a:bodyPr>
          <a:lstStyle/>
          <a:p>
            <a:pPr algn="l"/>
            <a:r>
              <a:rPr lang="en-CA" b="1" i="0" dirty="0">
                <a:solidFill>
                  <a:srgbClr val="000000"/>
                </a:solidFill>
                <a:effectLst/>
                <a:latin typeface="PT Sans" panose="020B0503020203020204" pitchFamily="34" charset="0"/>
              </a:rPr>
              <a:t>3rd Normal Form Example 3:</a:t>
            </a:r>
          </a:p>
        </p:txBody>
      </p:sp>
      <p:sp>
        <p:nvSpPr>
          <p:cNvPr id="9" name="TextBox 8">
            <a:extLst>
              <a:ext uri="{FF2B5EF4-FFF2-40B4-BE49-F238E27FC236}">
                <a16:creationId xmlns:a16="http://schemas.microsoft.com/office/drawing/2014/main" id="{7167E2E6-C410-C496-7A31-00A3F9854395}"/>
              </a:ext>
            </a:extLst>
          </p:cNvPr>
          <p:cNvSpPr txBox="1"/>
          <p:nvPr/>
        </p:nvSpPr>
        <p:spPr>
          <a:xfrm>
            <a:off x="271871" y="1125421"/>
            <a:ext cx="3375219" cy="369332"/>
          </a:xfrm>
          <a:prstGeom prst="rect">
            <a:avLst/>
          </a:prstGeom>
          <a:noFill/>
        </p:spPr>
        <p:txBody>
          <a:bodyPr wrap="square">
            <a:spAutoFit/>
          </a:bodyPr>
          <a:lstStyle/>
          <a:p>
            <a:r>
              <a:rPr lang="en-CA" dirty="0"/>
              <a:t>Consider the following example:</a:t>
            </a:r>
          </a:p>
        </p:txBody>
      </p:sp>
      <p:pic>
        <p:nvPicPr>
          <p:cNvPr id="8194" name="Picture 2" descr="Example Not In Third Normal Form">
            <a:extLst>
              <a:ext uri="{FF2B5EF4-FFF2-40B4-BE49-F238E27FC236}">
                <a16:creationId xmlns:a16="http://schemas.microsoft.com/office/drawing/2014/main" id="{5FACB6A3-C2E7-FC47-484B-79C2866839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890" y="1475736"/>
            <a:ext cx="4729000" cy="23710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0101483-5803-EC59-DC53-02D476D29BA5}"/>
              </a:ext>
            </a:extLst>
          </p:cNvPr>
          <p:cNvSpPr txBox="1"/>
          <p:nvPr/>
        </p:nvSpPr>
        <p:spPr>
          <a:xfrm>
            <a:off x="466889" y="4279872"/>
            <a:ext cx="11399289" cy="1289071"/>
          </a:xfrm>
          <a:prstGeom prst="rect">
            <a:avLst/>
          </a:prstGeom>
          <a:noFill/>
        </p:spPr>
        <p:txBody>
          <a:bodyPr wrap="square">
            <a:spAutoFit/>
          </a:bodyPr>
          <a:lstStyle/>
          <a:p>
            <a:pPr>
              <a:lnSpc>
                <a:spcPct val="150000"/>
              </a:lnSpc>
            </a:pPr>
            <a:r>
              <a:rPr lang="en-US" b="0" i="0" dirty="0">
                <a:solidFill>
                  <a:srgbClr val="000000"/>
                </a:solidFill>
                <a:effectLst/>
                <a:latin typeface="Times New Roman" panose="02020603050405020304" pitchFamily="18" charset="0"/>
                <a:cs typeface="Times New Roman" panose="02020603050405020304" pitchFamily="18" charset="0"/>
              </a:rPr>
              <a:t>In the table able, [Book ID] determines [Genre ID], and [Genre ID] determines [Genre Type]. Therefore, [Book ID] determines [Genre Type] via [Genre ID] and we have transitive functional dependency, and this structure does not satisfy third normal form.</a:t>
            </a:r>
            <a:endParaRPr lang="en-CA"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97040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78232DC4-4364-1E13-92DA-4107566AE57E}"/>
              </a:ext>
            </a:extLst>
          </p:cNvPr>
          <p:cNvSpPr txBox="1"/>
          <p:nvPr/>
        </p:nvSpPr>
        <p:spPr>
          <a:xfrm>
            <a:off x="271871" y="1166000"/>
            <a:ext cx="10721950" cy="369332"/>
          </a:xfrm>
          <a:prstGeom prst="rect">
            <a:avLst/>
          </a:prstGeom>
          <a:noFill/>
        </p:spPr>
        <p:txBody>
          <a:bodyPr wrap="square">
            <a:spAutoFit/>
          </a:bodyPr>
          <a:lstStyle/>
          <a:p>
            <a:r>
              <a:rPr lang="en-US" b="0" i="0" dirty="0">
                <a:solidFill>
                  <a:srgbClr val="000000"/>
                </a:solidFill>
                <a:effectLst/>
                <a:latin typeface="PT Sans" panose="020B0503020203020204" pitchFamily="34" charset="0"/>
              </a:rPr>
              <a:t>To bring this table to third normal form, we split the table into two as follows:</a:t>
            </a:r>
            <a:endParaRPr lang="en-CA" dirty="0"/>
          </a:p>
        </p:txBody>
      </p:sp>
      <p:pic>
        <p:nvPicPr>
          <p:cNvPr id="9218" name="Picture 2" descr="3rd Normal Form Example">
            <a:extLst>
              <a:ext uri="{FF2B5EF4-FFF2-40B4-BE49-F238E27FC236}">
                <a16:creationId xmlns:a16="http://schemas.microsoft.com/office/drawing/2014/main" id="{20F54F0E-904E-D817-2477-4F3538E0E0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2846" y="2021403"/>
            <a:ext cx="6269584" cy="241960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77802CF-6399-32CD-E266-C0C61AD89FF8}"/>
              </a:ext>
            </a:extLst>
          </p:cNvPr>
          <p:cNvSpPr txBox="1"/>
          <p:nvPr/>
        </p:nvSpPr>
        <p:spPr>
          <a:xfrm>
            <a:off x="271871" y="5091835"/>
            <a:ext cx="11712120" cy="879984"/>
          </a:xfrm>
          <a:prstGeom prst="rect">
            <a:avLst/>
          </a:prstGeom>
          <a:noFill/>
        </p:spPr>
        <p:txBody>
          <a:bodyPr wrap="square">
            <a:spAutoFit/>
          </a:bodyPr>
          <a:lstStyle/>
          <a:p>
            <a:pPr>
              <a:lnSpc>
                <a:spcPct val="150000"/>
              </a:lnSpc>
            </a:pPr>
            <a:r>
              <a:rPr lang="en-US" b="0" i="0" dirty="0">
                <a:solidFill>
                  <a:srgbClr val="000000"/>
                </a:solidFill>
                <a:effectLst/>
                <a:latin typeface="PT Sans" panose="020B0503020203020204" pitchFamily="34" charset="0"/>
              </a:rPr>
              <a:t>Now all non-key attributes are fully functional dependent only on the primary key. In [TABLE_BOOK], both [Genre ID] and [Price] are only dependent on [Book ID]. In [TABLE_GENRE], [Genre Type] is only dependent on [Genre ID].</a:t>
            </a:r>
            <a:endParaRPr lang="en-CA" dirty="0"/>
          </a:p>
        </p:txBody>
      </p:sp>
      <p:pic>
        <p:nvPicPr>
          <p:cNvPr id="9220" name="Picture 4" descr="Example Not In Third Normal Form">
            <a:extLst>
              <a:ext uri="{FF2B5EF4-FFF2-40B4-BE49-F238E27FC236}">
                <a16:creationId xmlns:a16="http://schemas.microsoft.com/office/drawing/2014/main" id="{42669C5D-7A2C-438D-E64A-ABA8CBF8A2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871" y="2239196"/>
            <a:ext cx="4180147" cy="2095863"/>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Arrow Connector 11">
            <a:extLst>
              <a:ext uri="{FF2B5EF4-FFF2-40B4-BE49-F238E27FC236}">
                <a16:creationId xmlns:a16="http://schemas.microsoft.com/office/drawing/2014/main" id="{F92C176B-4ABB-6251-E970-C01B8A2D4A03}"/>
              </a:ext>
            </a:extLst>
          </p:cNvPr>
          <p:cNvCxnSpPr/>
          <p:nvPr/>
        </p:nvCxnSpPr>
        <p:spPr>
          <a:xfrm>
            <a:off x="4498428" y="3331779"/>
            <a:ext cx="1051034"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19145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10242" name="Picture 2" descr="Standard Query Language">
            <a:extLst>
              <a:ext uri="{FF2B5EF4-FFF2-40B4-BE49-F238E27FC236}">
                <a16:creationId xmlns:a16="http://schemas.microsoft.com/office/drawing/2014/main" id="{AD04C01F-2E2A-5BD9-12CC-ACDBB64EF1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0610" y="1374290"/>
            <a:ext cx="7374835" cy="4681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38689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11266" name="Picture 2" descr="05b_3NF">
            <a:extLst>
              <a:ext uri="{FF2B5EF4-FFF2-40B4-BE49-F238E27FC236}">
                <a16:creationId xmlns:a16="http://schemas.microsoft.com/office/drawing/2014/main" id="{52B9159E-2FA1-368A-435C-83E09390B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5784" y="1604836"/>
            <a:ext cx="5612134" cy="344817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Standard Query Language">
            <a:extLst>
              <a:ext uri="{FF2B5EF4-FFF2-40B4-BE49-F238E27FC236}">
                <a16:creationId xmlns:a16="http://schemas.microsoft.com/office/drawing/2014/main" id="{C076CED9-4E1D-3EB0-C49B-469D8745F2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008" y="1195489"/>
            <a:ext cx="5846614" cy="3711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6981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3" name="Picture 2">
            <a:extLst>
              <a:ext uri="{FF2B5EF4-FFF2-40B4-BE49-F238E27FC236}">
                <a16:creationId xmlns:a16="http://schemas.microsoft.com/office/drawing/2014/main" id="{382EE47D-8044-1D3A-5B1D-C13A2483E8DC}"/>
              </a:ext>
            </a:extLst>
          </p:cNvPr>
          <p:cNvPicPr>
            <a:picLocks noChangeAspect="1"/>
          </p:cNvPicPr>
          <p:nvPr/>
        </p:nvPicPr>
        <p:blipFill>
          <a:blip r:embed="rId3"/>
          <a:stretch>
            <a:fillRect/>
          </a:stretch>
        </p:blipFill>
        <p:spPr>
          <a:xfrm>
            <a:off x="428183" y="1219723"/>
            <a:ext cx="6604608" cy="4632797"/>
          </a:xfrm>
          <a:prstGeom prst="rect">
            <a:avLst/>
          </a:prstGeom>
        </p:spPr>
      </p:pic>
      <p:sp>
        <p:nvSpPr>
          <p:cNvPr id="9" name="TextBox 8">
            <a:extLst>
              <a:ext uri="{FF2B5EF4-FFF2-40B4-BE49-F238E27FC236}">
                <a16:creationId xmlns:a16="http://schemas.microsoft.com/office/drawing/2014/main" id="{9177C802-655F-C349-8365-F766B04C9E9F}"/>
              </a:ext>
            </a:extLst>
          </p:cNvPr>
          <p:cNvSpPr txBox="1"/>
          <p:nvPr/>
        </p:nvSpPr>
        <p:spPr>
          <a:xfrm>
            <a:off x="7032791" y="2007801"/>
            <a:ext cx="5075126" cy="2535566"/>
          </a:xfrm>
          <a:prstGeom prst="rect">
            <a:avLst/>
          </a:prstGeom>
          <a:noFill/>
        </p:spPr>
        <p:txBody>
          <a:bodyPr wrap="square">
            <a:spAutoFit/>
          </a:bodyPr>
          <a:lstStyle/>
          <a:p>
            <a:pPr algn="l">
              <a:lnSpc>
                <a:spcPct val="150000"/>
              </a:lnSpc>
              <a:buFont typeface="+mj-lt"/>
              <a:buAutoNum type="arabicPeriod"/>
            </a:pPr>
            <a:r>
              <a:rPr lang="en-CA" b="0" i="0" dirty="0">
                <a:solidFill>
                  <a:srgbClr val="000000"/>
                </a:solidFill>
                <a:effectLst/>
                <a:latin typeface="Times New Roman" panose="02020603050405020304" pitchFamily="18" charset="0"/>
              </a:rPr>
              <a:t>Un-Normalised Form (UNF) – Data Modelling</a:t>
            </a:r>
          </a:p>
          <a:p>
            <a:pPr algn="l">
              <a:lnSpc>
                <a:spcPct val="150000"/>
              </a:lnSpc>
              <a:buFont typeface="+mj-lt"/>
              <a:buAutoNum type="arabicPeriod"/>
            </a:pPr>
            <a:r>
              <a:rPr lang="en-CA" b="0" i="0" dirty="0">
                <a:solidFill>
                  <a:srgbClr val="000000"/>
                </a:solidFill>
                <a:effectLst/>
                <a:latin typeface="Times New Roman" panose="02020603050405020304" pitchFamily="18" charset="0"/>
              </a:rPr>
              <a:t>First Normal Form (1NF) – Repeating Groups</a:t>
            </a:r>
          </a:p>
          <a:p>
            <a:pPr algn="l">
              <a:lnSpc>
                <a:spcPct val="150000"/>
              </a:lnSpc>
              <a:buFont typeface="+mj-lt"/>
              <a:buAutoNum type="arabicPeriod"/>
            </a:pPr>
            <a:r>
              <a:rPr lang="en-CA" b="0" i="0" dirty="0">
                <a:solidFill>
                  <a:srgbClr val="000000"/>
                </a:solidFill>
                <a:effectLst/>
                <a:latin typeface="Times New Roman" panose="02020603050405020304" pitchFamily="18" charset="0"/>
              </a:rPr>
              <a:t>Second Normal Form (2NF) – Partial Dependencies</a:t>
            </a:r>
          </a:p>
          <a:p>
            <a:pPr algn="l">
              <a:lnSpc>
                <a:spcPct val="150000"/>
              </a:lnSpc>
              <a:buFont typeface="+mj-lt"/>
              <a:buAutoNum type="arabicPeriod"/>
            </a:pPr>
            <a:r>
              <a:rPr lang="en-CA" b="0" i="0" dirty="0">
                <a:solidFill>
                  <a:srgbClr val="000000"/>
                </a:solidFill>
                <a:effectLst/>
                <a:latin typeface="Times New Roman" panose="02020603050405020304" pitchFamily="18" charset="0"/>
              </a:rPr>
              <a:t>Third Normal Form (3NF) – Transitive Dependencies</a:t>
            </a:r>
          </a:p>
        </p:txBody>
      </p:sp>
    </p:spTree>
    <p:extLst>
      <p:ext uri="{BB962C8B-B14F-4D97-AF65-F5344CB8AC3E}">
        <p14:creationId xmlns:p14="http://schemas.microsoft.com/office/powerpoint/2010/main" val="18578107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3" name="Picture 2">
            <a:extLst>
              <a:ext uri="{FF2B5EF4-FFF2-40B4-BE49-F238E27FC236}">
                <a16:creationId xmlns:a16="http://schemas.microsoft.com/office/drawing/2014/main" id="{6704E752-ACA6-D947-7025-D940C9577A6D}"/>
              </a:ext>
            </a:extLst>
          </p:cNvPr>
          <p:cNvPicPr>
            <a:picLocks noChangeAspect="1"/>
          </p:cNvPicPr>
          <p:nvPr/>
        </p:nvPicPr>
        <p:blipFill>
          <a:blip r:embed="rId3"/>
          <a:stretch>
            <a:fillRect/>
          </a:stretch>
        </p:blipFill>
        <p:spPr>
          <a:xfrm>
            <a:off x="2800350" y="1614487"/>
            <a:ext cx="6591300" cy="3629025"/>
          </a:xfrm>
          <a:prstGeom prst="rect">
            <a:avLst/>
          </a:prstGeom>
        </p:spPr>
      </p:pic>
    </p:spTree>
    <p:extLst>
      <p:ext uri="{BB962C8B-B14F-4D97-AF65-F5344CB8AC3E}">
        <p14:creationId xmlns:p14="http://schemas.microsoft.com/office/powerpoint/2010/main" val="32404467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3" name="Picture 2">
            <a:extLst>
              <a:ext uri="{FF2B5EF4-FFF2-40B4-BE49-F238E27FC236}">
                <a16:creationId xmlns:a16="http://schemas.microsoft.com/office/drawing/2014/main" id="{382EE47D-8044-1D3A-5B1D-C13A2483E8DC}"/>
              </a:ext>
            </a:extLst>
          </p:cNvPr>
          <p:cNvPicPr>
            <a:picLocks noChangeAspect="1"/>
          </p:cNvPicPr>
          <p:nvPr/>
        </p:nvPicPr>
        <p:blipFill>
          <a:blip r:embed="rId3"/>
          <a:stretch>
            <a:fillRect/>
          </a:stretch>
        </p:blipFill>
        <p:spPr>
          <a:xfrm>
            <a:off x="428183" y="1219723"/>
            <a:ext cx="6604608" cy="4632797"/>
          </a:xfrm>
          <a:prstGeom prst="rect">
            <a:avLst/>
          </a:prstGeom>
        </p:spPr>
      </p:pic>
      <p:sp>
        <p:nvSpPr>
          <p:cNvPr id="9" name="TextBox 8">
            <a:extLst>
              <a:ext uri="{FF2B5EF4-FFF2-40B4-BE49-F238E27FC236}">
                <a16:creationId xmlns:a16="http://schemas.microsoft.com/office/drawing/2014/main" id="{9177C802-655F-C349-8365-F766B04C9E9F}"/>
              </a:ext>
            </a:extLst>
          </p:cNvPr>
          <p:cNvSpPr txBox="1"/>
          <p:nvPr/>
        </p:nvSpPr>
        <p:spPr>
          <a:xfrm>
            <a:off x="7032791" y="2007801"/>
            <a:ext cx="5075126" cy="2535566"/>
          </a:xfrm>
          <a:prstGeom prst="rect">
            <a:avLst/>
          </a:prstGeom>
          <a:noFill/>
        </p:spPr>
        <p:txBody>
          <a:bodyPr wrap="square">
            <a:spAutoFit/>
          </a:bodyPr>
          <a:lstStyle/>
          <a:p>
            <a:pPr algn="l">
              <a:lnSpc>
                <a:spcPct val="150000"/>
              </a:lnSpc>
              <a:buFont typeface="+mj-lt"/>
              <a:buAutoNum type="arabicPeriod"/>
            </a:pPr>
            <a:r>
              <a:rPr lang="en-CA" b="0" i="0" dirty="0">
                <a:solidFill>
                  <a:srgbClr val="000000"/>
                </a:solidFill>
                <a:effectLst/>
                <a:latin typeface="Times New Roman" panose="02020603050405020304" pitchFamily="18" charset="0"/>
              </a:rPr>
              <a:t>Un-Normalised Form (UNF) – Data Modelling</a:t>
            </a:r>
          </a:p>
          <a:p>
            <a:pPr algn="l">
              <a:lnSpc>
                <a:spcPct val="150000"/>
              </a:lnSpc>
              <a:buFont typeface="+mj-lt"/>
              <a:buAutoNum type="arabicPeriod"/>
            </a:pPr>
            <a:r>
              <a:rPr lang="en-CA" b="0" i="0" dirty="0">
                <a:solidFill>
                  <a:srgbClr val="000000"/>
                </a:solidFill>
                <a:effectLst/>
                <a:latin typeface="Times New Roman" panose="02020603050405020304" pitchFamily="18" charset="0"/>
              </a:rPr>
              <a:t>First Normal Form (1NF) – Repeating Groups</a:t>
            </a:r>
          </a:p>
          <a:p>
            <a:pPr algn="l">
              <a:lnSpc>
                <a:spcPct val="150000"/>
              </a:lnSpc>
              <a:buFont typeface="+mj-lt"/>
              <a:buAutoNum type="arabicPeriod"/>
            </a:pPr>
            <a:r>
              <a:rPr lang="en-CA" b="0" i="0" dirty="0">
                <a:solidFill>
                  <a:srgbClr val="000000"/>
                </a:solidFill>
                <a:effectLst/>
                <a:latin typeface="Times New Roman" panose="02020603050405020304" pitchFamily="18" charset="0"/>
              </a:rPr>
              <a:t>Second Normal Form (2NF) – Partial Dependencies</a:t>
            </a:r>
          </a:p>
          <a:p>
            <a:pPr algn="l">
              <a:lnSpc>
                <a:spcPct val="150000"/>
              </a:lnSpc>
              <a:buFont typeface="+mj-lt"/>
              <a:buAutoNum type="arabicPeriod"/>
            </a:pPr>
            <a:r>
              <a:rPr lang="en-CA" b="0" i="0" dirty="0">
                <a:solidFill>
                  <a:srgbClr val="000000"/>
                </a:solidFill>
                <a:effectLst/>
                <a:latin typeface="Times New Roman" panose="02020603050405020304" pitchFamily="18" charset="0"/>
              </a:rPr>
              <a:t>Third Normal Form (3NF) – Transitive Dependencies</a:t>
            </a:r>
          </a:p>
        </p:txBody>
      </p:sp>
      <p:pic>
        <p:nvPicPr>
          <p:cNvPr id="8" name="Picture 7">
            <a:extLst>
              <a:ext uri="{FF2B5EF4-FFF2-40B4-BE49-F238E27FC236}">
                <a16:creationId xmlns:a16="http://schemas.microsoft.com/office/drawing/2014/main" id="{511E7B5C-0E82-9793-EAA6-00D1B416B72A}"/>
              </a:ext>
            </a:extLst>
          </p:cNvPr>
          <p:cNvPicPr>
            <a:picLocks noChangeAspect="1"/>
          </p:cNvPicPr>
          <p:nvPr/>
        </p:nvPicPr>
        <p:blipFill>
          <a:blip r:embed="rId4"/>
          <a:stretch>
            <a:fillRect/>
          </a:stretch>
        </p:blipFill>
        <p:spPr>
          <a:xfrm>
            <a:off x="1404457" y="-40578"/>
            <a:ext cx="1128175" cy="1166000"/>
          </a:xfrm>
          <a:prstGeom prst="ellipse">
            <a:avLst/>
          </a:prstGeom>
          <a:ln>
            <a:noFill/>
          </a:ln>
          <a:effectLst>
            <a:softEdge rad="112500"/>
          </a:effectLst>
        </p:spPr>
      </p:pic>
    </p:spTree>
    <p:extLst>
      <p:ext uri="{BB962C8B-B14F-4D97-AF65-F5344CB8AC3E}">
        <p14:creationId xmlns:p14="http://schemas.microsoft.com/office/powerpoint/2010/main" val="6293258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43E62660-199E-4B63-9551-333D36C330E6}"/>
              </a:ext>
            </a:extLst>
          </p:cNvPr>
          <p:cNvSpPr txBox="1"/>
          <p:nvPr/>
        </p:nvSpPr>
        <p:spPr>
          <a:xfrm>
            <a:off x="1446108" y="487108"/>
            <a:ext cx="6226864" cy="646331"/>
          </a:xfrm>
          <a:prstGeom prst="rect">
            <a:avLst/>
          </a:prstGeom>
          <a:noFill/>
        </p:spPr>
        <p:txBody>
          <a:bodyPr wrap="square">
            <a:spAutoFit/>
          </a:bodyPr>
          <a:lstStyle/>
          <a:p>
            <a:pPr algn="ctr"/>
            <a:r>
              <a:rPr lang="en-CA" b="1" i="0" dirty="0">
                <a:solidFill>
                  <a:srgbClr val="333333"/>
                </a:solidFill>
                <a:effectLst/>
                <a:latin typeface="Times New Roman" panose="02020603050405020304" pitchFamily="18" charset="0"/>
              </a:rPr>
              <a:t>Create Model Data</a:t>
            </a:r>
          </a:p>
          <a:p>
            <a:pPr algn="l"/>
            <a:r>
              <a:rPr lang="en-CA" b="1" i="0" dirty="0">
                <a:solidFill>
                  <a:srgbClr val="000000"/>
                </a:solidFill>
                <a:effectLst/>
                <a:latin typeface="Times New Roman" panose="02020603050405020304" pitchFamily="18" charset="0"/>
              </a:rPr>
              <a:t>Un-Normalised Form (UNF)</a:t>
            </a:r>
          </a:p>
        </p:txBody>
      </p:sp>
      <p:pic>
        <p:nvPicPr>
          <p:cNvPr id="12290" name="Picture 2" descr="01b_form">
            <a:extLst>
              <a:ext uri="{FF2B5EF4-FFF2-40B4-BE49-F238E27FC236}">
                <a16:creationId xmlns:a16="http://schemas.microsoft.com/office/drawing/2014/main" id="{1A339B9D-1233-ECB0-5876-1E0BB1D5FE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870" y="1381236"/>
            <a:ext cx="6466859" cy="389753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57E87F46-C45C-A035-084C-8FBDCB3103EA}"/>
              </a:ext>
            </a:extLst>
          </p:cNvPr>
          <p:cNvPicPr>
            <a:picLocks noChangeAspect="1"/>
          </p:cNvPicPr>
          <p:nvPr/>
        </p:nvPicPr>
        <p:blipFill>
          <a:blip r:embed="rId4"/>
          <a:stretch>
            <a:fillRect/>
          </a:stretch>
        </p:blipFill>
        <p:spPr>
          <a:xfrm>
            <a:off x="1369295" y="123405"/>
            <a:ext cx="2093840" cy="628980"/>
          </a:xfrm>
          <a:prstGeom prst="rect">
            <a:avLst/>
          </a:prstGeom>
        </p:spPr>
      </p:pic>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7719A6C8-124C-85B8-8558-81D9774616C0}"/>
                  </a:ext>
                </a:extLst>
              </p14:cNvPr>
              <p14:cNvContentPartPr/>
              <p14:nvPr/>
            </p14:nvContentPartPr>
            <p14:xfrm>
              <a:off x="4237709" y="2918936"/>
              <a:ext cx="93240" cy="201600"/>
            </p14:xfrm>
          </p:contentPart>
        </mc:Choice>
        <mc:Fallback xmlns="">
          <p:pic>
            <p:nvPicPr>
              <p:cNvPr id="9" name="Ink 8">
                <a:extLst>
                  <a:ext uri="{FF2B5EF4-FFF2-40B4-BE49-F238E27FC236}">
                    <a16:creationId xmlns:a16="http://schemas.microsoft.com/office/drawing/2014/main" id="{7719A6C8-124C-85B8-8558-81D9774616C0}"/>
                  </a:ext>
                </a:extLst>
              </p:cNvPr>
              <p:cNvPicPr/>
              <p:nvPr/>
            </p:nvPicPr>
            <p:blipFill>
              <a:blip r:embed="rId6"/>
              <a:stretch>
                <a:fillRect/>
              </a:stretch>
            </p:blipFill>
            <p:spPr>
              <a:xfrm>
                <a:off x="4228709" y="2910296"/>
                <a:ext cx="110880" cy="219240"/>
              </a:xfrm>
              <a:prstGeom prst="rect">
                <a:avLst/>
              </a:prstGeom>
            </p:spPr>
          </p:pic>
        </mc:Fallback>
      </mc:AlternateContent>
    </p:spTree>
    <p:extLst>
      <p:ext uri="{BB962C8B-B14F-4D97-AF65-F5344CB8AC3E}">
        <p14:creationId xmlns:p14="http://schemas.microsoft.com/office/powerpoint/2010/main" val="237258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13314" name="Picture 2" descr="02_UNF">
            <a:extLst>
              <a:ext uri="{FF2B5EF4-FFF2-40B4-BE49-F238E27FC236}">
                <a16:creationId xmlns:a16="http://schemas.microsoft.com/office/drawing/2014/main" id="{13168EFE-2120-D47A-0558-EC97712CAE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170" y="1179145"/>
            <a:ext cx="8114265" cy="5008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7712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0CB97F21-BC44-E403-785C-A86217ED1611}"/>
              </a:ext>
            </a:extLst>
          </p:cNvPr>
          <p:cNvSpPr txBox="1"/>
          <p:nvPr/>
        </p:nvSpPr>
        <p:spPr>
          <a:xfrm>
            <a:off x="2705929" y="302442"/>
            <a:ext cx="6226864" cy="369332"/>
          </a:xfrm>
          <a:prstGeom prst="rect">
            <a:avLst/>
          </a:prstGeom>
          <a:noFill/>
        </p:spPr>
        <p:txBody>
          <a:bodyPr wrap="square">
            <a:spAutoFit/>
          </a:bodyPr>
          <a:lstStyle/>
          <a:p>
            <a:pPr algn="ctr"/>
            <a:r>
              <a:rPr lang="en-CA" b="1" i="0" dirty="0">
                <a:solidFill>
                  <a:srgbClr val="333333"/>
                </a:solidFill>
                <a:effectLst/>
                <a:latin typeface="Times New Roman" panose="02020603050405020304" pitchFamily="18" charset="0"/>
              </a:rPr>
              <a:t>First-Normal Form (1NF)</a:t>
            </a:r>
          </a:p>
        </p:txBody>
      </p:sp>
      <p:sp>
        <p:nvSpPr>
          <p:cNvPr id="9" name="TextBox 8">
            <a:extLst>
              <a:ext uri="{FF2B5EF4-FFF2-40B4-BE49-F238E27FC236}">
                <a16:creationId xmlns:a16="http://schemas.microsoft.com/office/drawing/2014/main" id="{72189A68-C9C2-7EB4-7CDB-C569C3B85002}"/>
              </a:ext>
            </a:extLst>
          </p:cNvPr>
          <p:cNvSpPr txBox="1"/>
          <p:nvPr/>
        </p:nvSpPr>
        <p:spPr>
          <a:xfrm>
            <a:off x="299060" y="1139086"/>
            <a:ext cx="11593880" cy="923330"/>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With First Normal Form we are looking to </a:t>
            </a:r>
            <a:r>
              <a:rPr lang="en-US" b="0" i="0" dirty="0">
                <a:solidFill>
                  <a:srgbClr val="000000"/>
                </a:solidFill>
                <a:effectLst/>
                <a:highlight>
                  <a:srgbClr val="FFFF00"/>
                </a:highlight>
                <a:latin typeface="Times New Roman" panose="02020603050405020304" pitchFamily="18" charset="0"/>
              </a:rPr>
              <a:t>remove repeating groups</a:t>
            </a:r>
            <a:r>
              <a:rPr lang="en-US" b="0" i="0" dirty="0">
                <a:solidFill>
                  <a:srgbClr val="000000"/>
                </a:solidFill>
                <a:effectLst/>
                <a:latin typeface="Times New Roman" panose="02020603050405020304" pitchFamily="18" charset="0"/>
              </a:rPr>
              <a:t>. A repeating group is a domain or set of domains, directly relating to the key, that repeat data across tuples in order to cater for other domains where the data is different for each tuple.</a:t>
            </a:r>
            <a:endParaRPr lang="en-CA" dirty="0"/>
          </a:p>
        </p:txBody>
      </p:sp>
      <p:pic>
        <p:nvPicPr>
          <p:cNvPr id="14338" name="Picture 2" descr="03a_1NF">
            <a:extLst>
              <a:ext uri="{FF2B5EF4-FFF2-40B4-BE49-F238E27FC236}">
                <a16:creationId xmlns:a16="http://schemas.microsoft.com/office/drawing/2014/main" id="{AF5E1133-C166-6A9C-C0CA-C6DB35A09F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293" y="2193060"/>
            <a:ext cx="6296025" cy="3409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4930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1E2D3425-977C-F46C-C16C-330C6DB2F791}"/>
              </a:ext>
            </a:extLst>
          </p:cNvPr>
          <p:cNvSpPr txBox="1"/>
          <p:nvPr/>
        </p:nvSpPr>
        <p:spPr>
          <a:xfrm>
            <a:off x="208009" y="1158361"/>
            <a:ext cx="11678049" cy="4439933"/>
          </a:xfrm>
          <a:prstGeom prst="rect">
            <a:avLst/>
          </a:prstGeom>
          <a:noFill/>
        </p:spPr>
        <p:txBody>
          <a:bodyPr wrap="square">
            <a:spAutoFit/>
          </a:bodyPr>
          <a:lstStyle/>
          <a:p>
            <a:pPr algn="l">
              <a:lnSpc>
                <a:spcPct val="200000"/>
              </a:lnSpc>
            </a:pPr>
            <a:r>
              <a:rPr lang="en-US" b="0" i="0" dirty="0">
                <a:solidFill>
                  <a:srgbClr val="000000"/>
                </a:solidFill>
                <a:effectLst/>
                <a:latin typeface="Times New Roman" panose="02020603050405020304" pitchFamily="18" charset="0"/>
              </a:rPr>
              <a:t>The steps </a:t>
            </a:r>
            <a:r>
              <a:rPr lang="en-US" b="0" i="0" dirty="0">
                <a:solidFill>
                  <a:srgbClr val="000000"/>
                </a:solidFill>
                <a:effectLst/>
                <a:highlight>
                  <a:srgbClr val="00FFFF"/>
                </a:highlight>
                <a:latin typeface="Times New Roman" panose="02020603050405020304" pitchFamily="18" charset="0"/>
              </a:rPr>
              <a:t>from UNF to 1NF </a:t>
            </a:r>
            <a:r>
              <a:rPr lang="en-US" b="0" i="0" dirty="0">
                <a:solidFill>
                  <a:srgbClr val="000000"/>
                </a:solidFill>
                <a:effectLst/>
                <a:latin typeface="Times New Roman" panose="02020603050405020304" pitchFamily="18" charset="0"/>
              </a:rPr>
              <a:t>are:</a:t>
            </a:r>
          </a:p>
          <a:p>
            <a:pPr algn="l">
              <a:lnSpc>
                <a:spcPct val="200000"/>
              </a:lnSpc>
              <a:buFont typeface="+mj-lt"/>
              <a:buAutoNum type="arabicPeriod"/>
            </a:pPr>
            <a:r>
              <a:rPr lang="en-US" b="0" i="0" dirty="0">
                <a:solidFill>
                  <a:srgbClr val="000000"/>
                </a:solidFill>
                <a:effectLst/>
                <a:highlight>
                  <a:srgbClr val="FFFF00"/>
                </a:highlight>
                <a:latin typeface="Times New Roman" panose="02020603050405020304" pitchFamily="18" charset="0"/>
              </a:rPr>
              <a:t>Identify repeating groups of data</a:t>
            </a:r>
            <a:r>
              <a:rPr lang="en-US" b="0" i="0" dirty="0">
                <a:solidFill>
                  <a:srgbClr val="000000"/>
                </a:solidFill>
                <a:effectLst/>
                <a:latin typeface="Times New Roman" panose="02020603050405020304" pitchFamily="18" charset="0"/>
              </a:rPr>
              <a:t>. Make sure your model data is of good quality to help identify the repeating groups and don’t be afraid to move the domains around to help with the process.</a:t>
            </a:r>
          </a:p>
          <a:p>
            <a:pPr algn="l">
              <a:lnSpc>
                <a:spcPct val="200000"/>
              </a:lnSpc>
              <a:buFont typeface="+mj-lt"/>
              <a:buAutoNum type="arabicPeriod"/>
            </a:pPr>
            <a:r>
              <a:rPr lang="en-US" b="0" i="0" dirty="0">
                <a:solidFill>
                  <a:srgbClr val="000000"/>
                </a:solidFill>
                <a:effectLst/>
                <a:highlight>
                  <a:srgbClr val="FFFF00"/>
                </a:highlight>
                <a:latin typeface="Times New Roman" panose="02020603050405020304" pitchFamily="18" charset="0"/>
              </a:rPr>
              <a:t>Remove the domains of the repeating groups </a:t>
            </a:r>
            <a:r>
              <a:rPr lang="en-US" b="0" i="0" dirty="0">
                <a:solidFill>
                  <a:srgbClr val="000000"/>
                </a:solidFill>
                <a:effectLst/>
                <a:latin typeface="Times New Roman" panose="02020603050405020304" pitchFamily="18" charset="0"/>
              </a:rPr>
              <a:t>to a new relation leaving a copy of the primary key with the relation that is left.</a:t>
            </a:r>
          </a:p>
          <a:p>
            <a:pPr algn="l">
              <a:lnSpc>
                <a:spcPct val="200000"/>
              </a:lnSpc>
              <a:buFont typeface="+mj-lt"/>
              <a:buAutoNum type="arabicPeriod"/>
            </a:pPr>
            <a:r>
              <a:rPr lang="en-US" b="0" i="0" dirty="0">
                <a:solidFill>
                  <a:srgbClr val="000000"/>
                </a:solidFill>
                <a:effectLst/>
                <a:highlight>
                  <a:srgbClr val="FFFF00"/>
                </a:highlight>
                <a:latin typeface="Times New Roman" panose="02020603050405020304" pitchFamily="18" charset="0"/>
              </a:rPr>
              <a:t>The original primary key will not now be unique so assign a new primary key </a:t>
            </a:r>
            <a:r>
              <a:rPr lang="en-US" b="0" i="0" dirty="0">
                <a:solidFill>
                  <a:srgbClr val="000000"/>
                </a:solidFill>
                <a:effectLst/>
                <a:latin typeface="Times New Roman" panose="02020603050405020304" pitchFamily="18" charset="0"/>
              </a:rPr>
              <a:t>to the relation using the original primary key as part of a compound or </a:t>
            </a:r>
            <a:r>
              <a:rPr lang="en-US" b="1" i="0" dirty="0">
                <a:solidFill>
                  <a:srgbClr val="000000"/>
                </a:solidFill>
                <a:effectLst/>
                <a:latin typeface="Times New Roman" panose="02020603050405020304" pitchFamily="18" charset="0"/>
              </a:rPr>
              <a:t>composite key.</a:t>
            </a:r>
          </a:p>
          <a:p>
            <a:pPr algn="l">
              <a:lnSpc>
                <a:spcPct val="200000"/>
              </a:lnSpc>
              <a:buFont typeface="+mj-lt"/>
              <a:buAutoNum type="arabicPeriod"/>
            </a:pPr>
            <a:r>
              <a:rPr lang="en-US" b="0" i="0" dirty="0">
                <a:solidFill>
                  <a:srgbClr val="000000"/>
                </a:solidFill>
                <a:effectLst/>
                <a:highlight>
                  <a:srgbClr val="FFFF00"/>
                </a:highlight>
                <a:latin typeface="Times New Roman" panose="02020603050405020304" pitchFamily="18" charset="0"/>
              </a:rPr>
              <a:t>Underline the domains that make up the key to distinguish </a:t>
            </a:r>
            <a:r>
              <a:rPr lang="en-US" b="0" i="0" dirty="0">
                <a:solidFill>
                  <a:srgbClr val="000000"/>
                </a:solidFill>
                <a:effectLst/>
                <a:latin typeface="Times New Roman" panose="02020603050405020304" pitchFamily="18" charset="0"/>
              </a:rPr>
              <a:t>them from the other domains.</a:t>
            </a:r>
          </a:p>
        </p:txBody>
      </p:sp>
    </p:spTree>
    <p:extLst>
      <p:ext uri="{BB962C8B-B14F-4D97-AF65-F5344CB8AC3E}">
        <p14:creationId xmlns:p14="http://schemas.microsoft.com/office/powerpoint/2010/main" val="4110074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2" name="Picture 2" descr="03_1NF">
            <a:extLst>
              <a:ext uri="{FF2B5EF4-FFF2-40B4-BE49-F238E27FC236}">
                <a16:creationId xmlns:a16="http://schemas.microsoft.com/office/drawing/2014/main" id="{60D01D72-A494-A3F4-88F4-77F5836E7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871" y="1108003"/>
            <a:ext cx="7367171" cy="4547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53869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948FF30C-0566-7F49-AE6E-C9543FBC911E}"/>
              </a:ext>
            </a:extLst>
          </p:cNvPr>
          <p:cNvSpPr txBox="1"/>
          <p:nvPr/>
        </p:nvSpPr>
        <p:spPr>
          <a:xfrm>
            <a:off x="-130864" y="342321"/>
            <a:ext cx="6226864" cy="369332"/>
          </a:xfrm>
          <a:prstGeom prst="rect">
            <a:avLst/>
          </a:prstGeom>
          <a:noFill/>
        </p:spPr>
        <p:txBody>
          <a:bodyPr wrap="square">
            <a:spAutoFit/>
          </a:bodyPr>
          <a:lstStyle/>
          <a:p>
            <a:pPr algn="ctr"/>
            <a:r>
              <a:rPr lang="en-CA" b="1" i="0" dirty="0">
                <a:solidFill>
                  <a:srgbClr val="333333"/>
                </a:solidFill>
                <a:effectLst/>
                <a:latin typeface="Times New Roman" panose="02020603050405020304" pitchFamily="18" charset="0"/>
              </a:rPr>
              <a:t>Second-Normal Form (2NF)</a:t>
            </a:r>
          </a:p>
        </p:txBody>
      </p:sp>
      <p:sp>
        <p:nvSpPr>
          <p:cNvPr id="9" name="TextBox 8">
            <a:extLst>
              <a:ext uri="{FF2B5EF4-FFF2-40B4-BE49-F238E27FC236}">
                <a16:creationId xmlns:a16="http://schemas.microsoft.com/office/drawing/2014/main" id="{70F6965C-CD51-AA86-72D5-48BF78912AC0}"/>
              </a:ext>
            </a:extLst>
          </p:cNvPr>
          <p:cNvSpPr txBox="1"/>
          <p:nvPr/>
        </p:nvSpPr>
        <p:spPr>
          <a:xfrm>
            <a:off x="271871" y="1166000"/>
            <a:ext cx="11836046" cy="1294393"/>
          </a:xfrm>
          <a:prstGeom prst="rect">
            <a:avLst/>
          </a:prstGeom>
          <a:noFill/>
        </p:spPr>
        <p:txBody>
          <a:bodyPr wrap="square">
            <a:spAutoFit/>
          </a:bodyPr>
          <a:lstStyle/>
          <a:p>
            <a:pPr>
              <a:lnSpc>
                <a:spcPct val="150000"/>
              </a:lnSpc>
            </a:pPr>
            <a:r>
              <a:rPr lang="en-US" b="0" i="0" dirty="0">
                <a:solidFill>
                  <a:srgbClr val="000000"/>
                </a:solidFill>
                <a:effectLst/>
                <a:latin typeface="Times New Roman" panose="02020603050405020304" pitchFamily="18" charset="0"/>
              </a:rPr>
              <a:t>Now our data is grouped into sets of related data we still need to check we are not keeping more data than we need to in our relation. We know we don’t have any </a:t>
            </a:r>
            <a:r>
              <a:rPr lang="en-US" b="0" i="0" dirty="0">
                <a:solidFill>
                  <a:srgbClr val="000000"/>
                </a:solidFill>
                <a:effectLst/>
                <a:highlight>
                  <a:srgbClr val="FFFF00"/>
                </a:highlight>
                <a:latin typeface="Times New Roman" panose="02020603050405020304" pitchFamily="18" charset="0"/>
              </a:rPr>
              <a:t>repeating groups </a:t>
            </a:r>
            <a:r>
              <a:rPr lang="en-US" b="0" i="0" dirty="0">
                <a:solidFill>
                  <a:srgbClr val="000000"/>
                </a:solidFill>
                <a:effectLst/>
                <a:latin typeface="Times New Roman" panose="02020603050405020304" pitchFamily="18" charset="0"/>
              </a:rPr>
              <a:t>as </a:t>
            </a:r>
            <a:r>
              <a:rPr lang="en-US" b="0" i="0" dirty="0">
                <a:solidFill>
                  <a:srgbClr val="000000"/>
                </a:solidFill>
                <a:effectLst/>
                <a:highlight>
                  <a:srgbClr val="FFFF00"/>
                </a:highlight>
                <a:latin typeface="Times New Roman" panose="02020603050405020304" pitchFamily="18" charset="0"/>
              </a:rPr>
              <a:t>we removed these with First Normal Form</a:t>
            </a:r>
            <a:r>
              <a:rPr lang="en-US" b="0" i="0" dirty="0">
                <a:solidFill>
                  <a:srgbClr val="000000"/>
                </a:solidFill>
                <a:effectLst/>
                <a:latin typeface="Times New Roman" panose="02020603050405020304" pitchFamily="18" charset="0"/>
              </a:rPr>
              <a:t>. But </a:t>
            </a:r>
            <a:r>
              <a:rPr lang="en-US" b="0" i="0" dirty="0">
                <a:solidFill>
                  <a:srgbClr val="000000"/>
                </a:solidFill>
                <a:effectLst/>
                <a:highlight>
                  <a:srgbClr val="00FFFF"/>
                </a:highlight>
                <a:latin typeface="Times New Roman" panose="02020603050405020304" pitchFamily="18" charset="0"/>
              </a:rPr>
              <a:t>if we look at our example we can see for every </a:t>
            </a:r>
            <a:r>
              <a:rPr lang="en-US" b="0" i="0" dirty="0" err="1">
                <a:solidFill>
                  <a:srgbClr val="000000"/>
                </a:solidFill>
                <a:effectLst/>
                <a:highlight>
                  <a:srgbClr val="00FFFF"/>
                </a:highlight>
                <a:latin typeface="Times New Roman" panose="02020603050405020304" pitchFamily="18" charset="0"/>
              </a:rPr>
              <a:t>UnitCode</a:t>
            </a:r>
            <a:r>
              <a:rPr lang="en-US" b="0" i="0" dirty="0">
                <a:solidFill>
                  <a:srgbClr val="000000"/>
                </a:solidFill>
                <a:effectLst/>
                <a:highlight>
                  <a:srgbClr val="00FFFF"/>
                </a:highlight>
                <a:latin typeface="Times New Roman" panose="02020603050405020304" pitchFamily="18" charset="0"/>
              </a:rPr>
              <a:t> we are also storing the </a:t>
            </a:r>
            <a:r>
              <a:rPr lang="en-US" b="0" i="0" dirty="0" err="1">
                <a:solidFill>
                  <a:srgbClr val="000000"/>
                </a:solidFill>
                <a:effectLst/>
                <a:highlight>
                  <a:srgbClr val="00FFFF"/>
                </a:highlight>
                <a:latin typeface="Times New Roman" panose="02020603050405020304" pitchFamily="18" charset="0"/>
              </a:rPr>
              <a:t>UnitName</a:t>
            </a:r>
            <a:r>
              <a:rPr lang="en-US" b="0" i="0" dirty="0">
                <a:solidFill>
                  <a:srgbClr val="000000"/>
                </a:solidFill>
                <a:effectLst/>
                <a:highlight>
                  <a:srgbClr val="00FFFF"/>
                </a:highlight>
                <a:latin typeface="Times New Roman" panose="02020603050405020304" pitchFamily="18" charset="0"/>
              </a:rPr>
              <a:t>.</a:t>
            </a:r>
            <a:endParaRPr lang="en-CA" dirty="0">
              <a:highlight>
                <a:srgbClr val="00FFFF"/>
              </a:highlight>
            </a:endParaRPr>
          </a:p>
        </p:txBody>
      </p:sp>
      <p:pic>
        <p:nvPicPr>
          <p:cNvPr id="16386" name="Picture 2" descr="04c_2NF">
            <a:extLst>
              <a:ext uri="{FF2B5EF4-FFF2-40B4-BE49-F238E27FC236}">
                <a16:creationId xmlns:a16="http://schemas.microsoft.com/office/drawing/2014/main" id="{0B748E5E-82F6-E363-EFB8-B3F2D60E11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499" y="2460393"/>
            <a:ext cx="5090491" cy="3755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042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948FF30C-0566-7F49-AE6E-C9543FBC911E}"/>
              </a:ext>
            </a:extLst>
          </p:cNvPr>
          <p:cNvSpPr txBox="1"/>
          <p:nvPr/>
        </p:nvSpPr>
        <p:spPr>
          <a:xfrm>
            <a:off x="-130864" y="342321"/>
            <a:ext cx="6226864" cy="369332"/>
          </a:xfrm>
          <a:prstGeom prst="rect">
            <a:avLst/>
          </a:prstGeom>
          <a:noFill/>
        </p:spPr>
        <p:txBody>
          <a:bodyPr wrap="square">
            <a:spAutoFit/>
          </a:bodyPr>
          <a:lstStyle/>
          <a:p>
            <a:pPr algn="ctr"/>
            <a:r>
              <a:rPr lang="en-CA" b="1" i="0" dirty="0">
                <a:solidFill>
                  <a:srgbClr val="333333"/>
                </a:solidFill>
                <a:effectLst/>
                <a:latin typeface="Times New Roman" panose="02020603050405020304" pitchFamily="18" charset="0"/>
              </a:rPr>
              <a:t>Second-Normal Form (2NF)</a:t>
            </a:r>
          </a:p>
        </p:txBody>
      </p:sp>
      <p:pic>
        <p:nvPicPr>
          <p:cNvPr id="16386" name="Picture 2" descr="04c_2NF">
            <a:extLst>
              <a:ext uri="{FF2B5EF4-FFF2-40B4-BE49-F238E27FC236}">
                <a16:creationId xmlns:a16="http://schemas.microsoft.com/office/drawing/2014/main" id="{0B748E5E-82F6-E363-EFB8-B3F2D60E11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4457" y="0"/>
            <a:ext cx="5090491" cy="375548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5321719-E673-7F35-70F6-D236E18C9771}"/>
              </a:ext>
            </a:extLst>
          </p:cNvPr>
          <p:cNvSpPr txBox="1"/>
          <p:nvPr/>
        </p:nvSpPr>
        <p:spPr>
          <a:xfrm>
            <a:off x="269972" y="3755485"/>
            <a:ext cx="11775982" cy="2585323"/>
          </a:xfrm>
          <a:prstGeom prst="rect">
            <a:avLst/>
          </a:prstGeom>
          <a:noFill/>
        </p:spPr>
        <p:txBody>
          <a:bodyPr wrap="square">
            <a:spAutoFit/>
          </a:bodyPr>
          <a:lstStyle/>
          <a:p>
            <a:pPr algn="l"/>
            <a:r>
              <a:rPr lang="en-US" b="0" i="0" dirty="0">
                <a:solidFill>
                  <a:srgbClr val="000000"/>
                </a:solidFill>
                <a:effectLst/>
                <a:latin typeface="Times New Roman" panose="02020603050405020304" pitchFamily="18" charset="0"/>
              </a:rPr>
              <a:t>Would it not seem more sensible to have a different relation we could use to look up UG45783 and find the unit name ‘Advanced Database’? This way we wouldn’t have to store lots of </a:t>
            </a:r>
            <a:r>
              <a:rPr lang="en-US" b="0" i="0" dirty="0">
                <a:solidFill>
                  <a:srgbClr val="000000"/>
                </a:solidFill>
                <a:effectLst/>
                <a:highlight>
                  <a:srgbClr val="FFFF00"/>
                </a:highlight>
                <a:latin typeface="Times New Roman" panose="02020603050405020304" pitchFamily="18" charset="0"/>
              </a:rPr>
              <a:t>additional duplicate information in our Student/Unit relation.</a:t>
            </a:r>
          </a:p>
          <a:p>
            <a:pPr algn="l"/>
            <a:r>
              <a:rPr lang="en-US" b="0" i="0" dirty="0">
                <a:solidFill>
                  <a:srgbClr val="000000"/>
                </a:solidFill>
                <a:effectLst/>
                <a:latin typeface="Times New Roman" panose="02020603050405020304" pitchFamily="18" charset="0"/>
              </a:rPr>
              <a:t>This is exactly what we aim to </a:t>
            </a:r>
            <a:r>
              <a:rPr lang="en-US" b="0" i="0" dirty="0">
                <a:solidFill>
                  <a:srgbClr val="000000"/>
                </a:solidFill>
                <a:effectLst/>
                <a:highlight>
                  <a:srgbClr val="00FF00"/>
                </a:highlight>
                <a:latin typeface="Times New Roman" panose="02020603050405020304" pitchFamily="18" charset="0"/>
              </a:rPr>
              <a:t>achieve with Second Normal Form </a:t>
            </a:r>
            <a:r>
              <a:rPr lang="en-US" b="0" i="0" dirty="0">
                <a:solidFill>
                  <a:srgbClr val="000000"/>
                </a:solidFill>
                <a:effectLst/>
                <a:latin typeface="Times New Roman" panose="02020603050405020304" pitchFamily="18" charset="0"/>
              </a:rPr>
              <a:t>and its purpose is to </a:t>
            </a:r>
            <a:r>
              <a:rPr lang="en-US" b="1" i="0" dirty="0">
                <a:solidFill>
                  <a:srgbClr val="000000"/>
                </a:solidFill>
                <a:effectLst/>
                <a:highlight>
                  <a:srgbClr val="00FF00"/>
                </a:highlight>
                <a:latin typeface="Times New Roman" panose="02020603050405020304" pitchFamily="18" charset="0"/>
              </a:rPr>
              <a:t>remove partial </a:t>
            </a:r>
            <a:r>
              <a:rPr lang="en-US" b="1" i="0" dirty="0" err="1">
                <a:solidFill>
                  <a:srgbClr val="000000"/>
                </a:solidFill>
                <a:effectLst/>
                <a:highlight>
                  <a:srgbClr val="00FF00"/>
                </a:highlight>
                <a:latin typeface="Times New Roman" panose="02020603050405020304" pitchFamily="18" charset="0"/>
              </a:rPr>
              <a:t>dependancies</a:t>
            </a:r>
            <a:r>
              <a:rPr lang="en-US" b="1" i="0" dirty="0">
                <a:solidFill>
                  <a:srgbClr val="000000"/>
                </a:solidFill>
                <a:effectLst/>
                <a:highlight>
                  <a:srgbClr val="00FF00"/>
                </a:highlight>
                <a:latin typeface="Times New Roman" panose="02020603050405020304" pitchFamily="18" charset="0"/>
              </a:rPr>
              <a:t>.</a:t>
            </a:r>
          </a:p>
          <a:p>
            <a:pPr algn="l"/>
            <a:r>
              <a:rPr lang="en-US" b="0" i="0" dirty="0">
                <a:solidFill>
                  <a:srgbClr val="000000"/>
                </a:solidFill>
                <a:effectLst/>
                <a:latin typeface="Times New Roman" panose="02020603050405020304" pitchFamily="18" charset="0"/>
              </a:rPr>
              <a:t>We can consider a relation to be in Second Normal Form when: The relation is in First Normal Form and all partial key dependencies are removed so that all non key domains are functionally </a:t>
            </a:r>
            <a:r>
              <a:rPr lang="en-US" b="0" i="0" dirty="0" err="1">
                <a:solidFill>
                  <a:srgbClr val="000000"/>
                </a:solidFill>
                <a:effectLst/>
                <a:latin typeface="Times New Roman" panose="02020603050405020304" pitchFamily="18" charset="0"/>
              </a:rPr>
              <a:t>dependant</a:t>
            </a:r>
            <a:r>
              <a:rPr lang="en-US" b="0" i="0" dirty="0">
                <a:solidFill>
                  <a:srgbClr val="000000"/>
                </a:solidFill>
                <a:effectLst/>
                <a:latin typeface="Times New Roman" panose="02020603050405020304" pitchFamily="18" charset="0"/>
              </a:rPr>
              <a:t> on all of the domains that make up the primary key.</a:t>
            </a:r>
          </a:p>
          <a:p>
            <a:pPr algn="l"/>
            <a:r>
              <a:rPr lang="en-US" b="0" i="0" dirty="0">
                <a:solidFill>
                  <a:srgbClr val="000000"/>
                </a:solidFill>
                <a:effectLst/>
                <a:latin typeface="Times New Roman" panose="02020603050405020304" pitchFamily="18" charset="0"/>
              </a:rPr>
              <a:t>Before we start with the steps, if we have a table with only a single simple key this can’t have any partial dependencies as there is only one domain that is a key </a:t>
            </a:r>
            <a:r>
              <a:rPr lang="en-US" b="0" i="0" dirty="0" err="1">
                <a:solidFill>
                  <a:srgbClr val="000000"/>
                </a:solidFill>
                <a:effectLst/>
                <a:latin typeface="Times New Roman" panose="02020603050405020304" pitchFamily="18" charset="0"/>
              </a:rPr>
              <a:t>therfroe</a:t>
            </a:r>
            <a:r>
              <a:rPr lang="en-US" b="0" i="0" dirty="0">
                <a:solidFill>
                  <a:srgbClr val="000000"/>
                </a:solidFill>
                <a:effectLst/>
                <a:latin typeface="Times New Roman" panose="02020603050405020304" pitchFamily="18" charset="0"/>
              </a:rPr>
              <a:t> these relations can be moved directly to 2nd normal form.</a:t>
            </a:r>
          </a:p>
        </p:txBody>
      </p:sp>
    </p:spTree>
    <p:extLst>
      <p:ext uri="{BB962C8B-B14F-4D97-AF65-F5344CB8AC3E}">
        <p14:creationId xmlns:p14="http://schemas.microsoft.com/office/powerpoint/2010/main" val="26321705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2912DDFB-A2B4-2A7A-8CC0-699DCACB6ED7}"/>
              </a:ext>
            </a:extLst>
          </p:cNvPr>
          <p:cNvSpPr txBox="1"/>
          <p:nvPr/>
        </p:nvSpPr>
        <p:spPr>
          <a:xfrm>
            <a:off x="370233" y="1381237"/>
            <a:ext cx="11613757" cy="4197559"/>
          </a:xfrm>
          <a:prstGeom prst="rect">
            <a:avLst/>
          </a:prstGeom>
          <a:noFill/>
        </p:spPr>
        <p:txBody>
          <a:bodyPr wrap="square">
            <a:spAutoFit/>
          </a:bodyPr>
          <a:lstStyle/>
          <a:p>
            <a:pPr algn="l">
              <a:lnSpc>
                <a:spcPct val="150000"/>
              </a:lnSpc>
            </a:pPr>
            <a:r>
              <a:rPr lang="en-US" b="0" i="0" dirty="0">
                <a:solidFill>
                  <a:srgbClr val="000000"/>
                </a:solidFill>
                <a:effectLst/>
                <a:latin typeface="Times New Roman" panose="02020603050405020304" pitchFamily="18" charset="0"/>
              </a:rPr>
              <a:t>from 1NF to 2NF are:</a:t>
            </a:r>
          </a:p>
          <a:p>
            <a:pPr algn="l">
              <a:lnSpc>
                <a:spcPct val="150000"/>
              </a:lnSpc>
              <a:buFont typeface="+mj-lt"/>
              <a:buAutoNum type="arabicPeriod"/>
            </a:pPr>
            <a:r>
              <a:rPr lang="en-US" b="0" i="0" dirty="0">
                <a:solidFill>
                  <a:srgbClr val="000000"/>
                </a:solidFill>
                <a:effectLst/>
                <a:latin typeface="Times New Roman" panose="02020603050405020304" pitchFamily="18" charset="0"/>
              </a:rPr>
              <a:t>Take each non-key domain in turn and check if it is only </a:t>
            </a:r>
            <a:r>
              <a:rPr lang="en-US" b="0" i="0" dirty="0" err="1">
                <a:solidFill>
                  <a:srgbClr val="000000"/>
                </a:solidFill>
                <a:effectLst/>
                <a:latin typeface="Times New Roman" panose="02020603050405020304" pitchFamily="18" charset="0"/>
              </a:rPr>
              <a:t>dependant</a:t>
            </a:r>
            <a:r>
              <a:rPr lang="en-US" b="0" i="0" dirty="0">
                <a:solidFill>
                  <a:srgbClr val="000000"/>
                </a:solidFill>
                <a:effectLst/>
                <a:latin typeface="Times New Roman" panose="02020603050405020304" pitchFamily="18" charset="0"/>
              </a:rPr>
              <a:t> on part of the key?</a:t>
            </a:r>
          </a:p>
          <a:p>
            <a:pPr algn="l">
              <a:lnSpc>
                <a:spcPct val="150000"/>
              </a:lnSpc>
              <a:buFont typeface="+mj-lt"/>
              <a:buAutoNum type="arabicPeriod"/>
            </a:pPr>
            <a:r>
              <a:rPr lang="en-US" b="0" i="0" dirty="0">
                <a:solidFill>
                  <a:srgbClr val="000000"/>
                </a:solidFill>
                <a:effectLst/>
                <a:latin typeface="Times New Roman" panose="02020603050405020304" pitchFamily="18" charset="0"/>
              </a:rPr>
              <a:t>If yes</a:t>
            </a:r>
          </a:p>
          <a:p>
            <a:pPr marL="742950" lvl="1" indent="-285750" algn="l">
              <a:lnSpc>
                <a:spcPct val="150000"/>
              </a:lnSpc>
              <a:buFont typeface="+mj-lt"/>
              <a:buAutoNum type="arabicPeriod"/>
            </a:pPr>
            <a:r>
              <a:rPr lang="en-US" b="0" i="0" dirty="0">
                <a:solidFill>
                  <a:srgbClr val="000000"/>
                </a:solidFill>
                <a:effectLst/>
                <a:latin typeface="Times New Roman" panose="02020603050405020304" pitchFamily="18" charset="0"/>
              </a:rPr>
              <a:t>Remove the non-key domain along with a copy of the part of the key it is dependent upon to a new relation.</a:t>
            </a:r>
          </a:p>
          <a:p>
            <a:pPr marL="742950" lvl="1" indent="-285750" algn="l">
              <a:lnSpc>
                <a:spcPct val="150000"/>
              </a:lnSpc>
              <a:buFont typeface="+mj-lt"/>
              <a:buAutoNum type="arabicPeriod"/>
            </a:pPr>
            <a:r>
              <a:rPr lang="en-US" b="0" i="0" dirty="0">
                <a:solidFill>
                  <a:srgbClr val="000000"/>
                </a:solidFill>
                <a:effectLst/>
                <a:latin typeface="Times New Roman" panose="02020603050405020304" pitchFamily="18" charset="0"/>
              </a:rPr>
              <a:t>Underline the copied key as the primary key of the new relation.</a:t>
            </a:r>
          </a:p>
          <a:p>
            <a:pPr algn="l">
              <a:lnSpc>
                <a:spcPct val="150000"/>
              </a:lnSpc>
              <a:buFont typeface="+mj-lt"/>
              <a:buAutoNum type="arabicPeriod"/>
            </a:pPr>
            <a:r>
              <a:rPr lang="en-US" b="0" i="0" dirty="0">
                <a:solidFill>
                  <a:srgbClr val="000000"/>
                </a:solidFill>
                <a:effectLst/>
                <a:latin typeface="Times New Roman" panose="02020603050405020304" pitchFamily="18" charset="0"/>
              </a:rPr>
              <a:t>Move down the relation to each of the domains repeating steps 1 and 2 till you have covered the whole relation.</a:t>
            </a:r>
          </a:p>
          <a:p>
            <a:pPr algn="l">
              <a:lnSpc>
                <a:spcPct val="150000"/>
              </a:lnSpc>
              <a:buFont typeface="+mj-lt"/>
              <a:buAutoNum type="arabicPeriod"/>
            </a:pPr>
            <a:r>
              <a:rPr lang="en-US" b="0" i="0" dirty="0">
                <a:solidFill>
                  <a:srgbClr val="000000"/>
                </a:solidFill>
                <a:effectLst/>
                <a:latin typeface="Times New Roman" panose="02020603050405020304" pitchFamily="18" charset="0"/>
              </a:rPr>
              <a:t>Once completed with all partial dependencies removed, the table is in 2nd normal form.</a:t>
            </a:r>
          </a:p>
          <a:p>
            <a:pPr algn="l">
              <a:lnSpc>
                <a:spcPct val="150000"/>
              </a:lnSpc>
            </a:pPr>
            <a:r>
              <a:rPr lang="en-US" b="0" i="0" dirty="0">
                <a:solidFill>
                  <a:srgbClr val="000000"/>
                </a:solidFill>
                <a:effectLst/>
                <a:latin typeface="Times New Roman" panose="02020603050405020304" pitchFamily="18" charset="0"/>
              </a:rPr>
              <a:t>In our example above, </a:t>
            </a:r>
            <a:r>
              <a:rPr lang="en-US" b="0" i="0" dirty="0" err="1">
                <a:solidFill>
                  <a:srgbClr val="000000"/>
                </a:solidFill>
                <a:effectLst/>
                <a:latin typeface="Times New Roman" panose="02020603050405020304" pitchFamily="18" charset="0"/>
              </a:rPr>
              <a:t>UnitName</a:t>
            </a:r>
            <a:r>
              <a:rPr lang="en-US" b="0" i="0" dirty="0">
                <a:solidFill>
                  <a:srgbClr val="000000"/>
                </a:solidFill>
                <a:effectLst/>
                <a:latin typeface="Times New Roman" panose="02020603050405020304" pitchFamily="18" charset="0"/>
              </a:rPr>
              <a:t> is only </a:t>
            </a:r>
            <a:r>
              <a:rPr lang="en-US" b="0" i="0" dirty="0" err="1">
                <a:solidFill>
                  <a:srgbClr val="000000"/>
                </a:solidFill>
                <a:effectLst/>
                <a:latin typeface="Times New Roman" panose="02020603050405020304" pitchFamily="18" charset="0"/>
              </a:rPr>
              <a:t>dependant</a:t>
            </a:r>
            <a:r>
              <a:rPr lang="en-US" b="0" i="0" dirty="0">
                <a:solidFill>
                  <a:srgbClr val="000000"/>
                </a:solidFill>
                <a:effectLst/>
                <a:latin typeface="Times New Roman" panose="02020603050405020304" pitchFamily="18" charset="0"/>
              </a:rPr>
              <a:t> on </a:t>
            </a:r>
            <a:r>
              <a:rPr lang="en-US" b="0" i="0" dirty="0" err="1">
                <a:solidFill>
                  <a:srgbClr val="000000"/>
                </a:solidFill>
                <a:effectLst/>
                <a:latin typeface="Times New Roman" panose="02020603050405020304" pitchFamily="18" charset="0"/>
              </a:rPr>
              <a:t>unitCode</a:t>
            </a:r>
            <a:r>
              <a:rPr lang="en-US" b="0" i="0" dirty="0">
                <a:solidFill>
                  <a:srgbClr val="000000"/>
                </a:solidFill>
                <a:effectLst/>
                <a:latin typeface="Times New Roman" panose="02020603050405020304" pitchFamily="18" charset="0"/>
              </a:rPr>
              <a:t> and has no dependency on </a:t>
            </a:r>
            <a:r>
              <a:rPr lang="en-US" b="0" i="0" dirty="0" err="1">
                <a:solidFill>
                  <a:srgbClr val="000000"/>
                </a:solidFill>
                <a:effectLst/>
                <a:latin typeface="Times New Roman" panose="02020603050405020304" pitchFamily="18" charset="0"/>
              </a:rPr>
              <a:t>studentId</a:t>
            </a:r>
            <a:r>
              <a:rPr lang="en-US" b="0" i="0" dirty="0">
                <a:solidFill>
                  <a:srgbClr val="000000"/>
                </a:solidFill>
                <a:effectLst/>
                <a:latin typeface="Times New Roman" panose="02020603050405020304" pitchFamily="18" charset="0"/>
              </a:rPr>
              <a:t>. Applying the steps above we move the </a:t>
            </a:r>
            <a:r>
              <a:rPr lang="en-US" b="0" i="0" dirty="0" err="1">
                <a:solidFill>
                  <a:srgbClr val="000000"/>
                </a:solidFill>
                <a:effectLst/>
                <a:latin typeface="Times New Roman" panose="02020603050405020304" pitchFamily="18" charset="0"/>
              </a:rPr>
              <a:t>unitName</a:t>
            </a:r>
            <a:r>
              <a:rPr lang="en-US" b="0" i="0" dirty="0">
                <a:solidFill>
                  <a:srgbClr val="000000"/>
                </a:solidFill>
                <a:effectLst/>
                <a:latin typeface="Times New Roman" panose="02020603050405020304" pitchFamily="18" charset="0"/>
              </a:rPr>
              <a:t> to a new relation with a copy of the part of the key it is dependent upon. Our table in second normal form would subsequently look like this:</a:t>
            </a:r>
          </a:p>
        </p:txBody>
      </p:sp>
    </p:spTree>
    <p:extLst>
      <p:ext uri="{BB962C8B-B14F-4D97-AF65-F5344CB8AC3E}">
        <p14:creationId xmlns:p14="http://schemas.microsoft.com/office/powerpoint/2010/main" val="2711409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18434" name="Picture 2" descr="04_2NF">
            <a:extLst>
              <a:ext uri="{FF2B5EF4-FFF2-40B4-BE49-F238E27FC236}">
                <a16:creationId xmlns:a16="http://schemas.microsoft.com/office/drawing/2014/main" id="{5C57F771-7C2D-854D-AFBE-8A1E9A3AE1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7983" y="1303477"/>
            <a:ext cx="7445651" cy="4287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77824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9E1A9E52-8AF7-D77D-7888-C04245F70C77}"/>
              </a:ext>
            </a:extLst>
          </p:cNvPr>
          <p:cNvSpPr txBox="1"/>
          <p:nvPr/>
        </p:nvSpPr>
        <p:spPr>
          <a:xfrm>
            <a:off x="-130864" y="342321"/>
            <a:ext cx="6226864" cy="369332"/>
          </a:xfrm>
          <a:prstGeom prst="rect">
            <a:avLst/>
          </a:prstGeom>
          <a:noFill/>
        </p:spPr>
        <p:txBody>
          <a:bodyPr wrap="square">
            <a:spAutoFit/>
          </a:bodyPr>
          <a:lstStyle/>
          <a:p>
            <a:pPr algn="ctr"/>
            <a:r>
              <a:rPr lang="en-CA" b="1" i="0" dirty="0">
                <a:solidFill>
                  <a:srgbClr val="333333"/>
                </a:solidFill>
                <a:effectLst/>
                <a:latin typeface="Times New Roman" panose="02020603050405020304" pitchFamily="18" charset="0"/>
              </a:rPr>
              <a:t>Third-Normal Form (3NF)</a:t>
            </a:r>
          </a:p>
        </p:txBody>
      </p:sp>
      <p:sp>
        <p:nvSpPr>
          <p:cNvPr id="9" name="TextBox 8">
            <a:extLst>
              <a:ext uri="{FF2B5EF4-FFF2-40B4-BE49-F238E27FC236}">
                <a16:creationId xmlns:a16="http://schemas.microsoft.com/office/drawing/2014/main" id="{88518A3F-65FE-A4FF-9D06-43A2322E2059}"/>
              </a:ext>
            </a:extLst>
          </p:cNvPr>
          <p:cNvSpPr txBox="1"/>
          <p:nvPr/>
        </p:nvSpPr>
        <p:spPr>
          <a:xfrm>
            <a:off x="271871" y="1265651"/>
            <a:ext cx="11712120" cy="1294393"/>
          </a:xfrm>
          <a:prstGeom prst="rect">
            <a:avLst/>
          </a:prstGeom>
          <a:noFill/>
        </p:spPr>
        <p:txBody>
          <a:bodyPr wrap="square">
            <a:spAutoFit/>
          </a:bodyPr>
          <a:lstStyle/>
          <a:p>
            <a:pPr>
              <a:lnSpc>
                <a:spcPct val="150000"/>
              </a:lnSpc>
            </a:pPr>
            <a:r>
              <a:rPr lang="en-US" b="0" i="0" dirty="0">
                <a:solidFill>
                  <a:srgbClr val="000000"/>
                </a:solidFill>
                <a:effectLst/>
                <a:latin typeface="Times New Roman" panose="02020603050405020304" pitchFamily="18" charset="0"/>
              </a:rPr>
              <a:t>Third Normal Form deals with something called </a:t>
            </a:r>
            <a:r>
              <a:rPr lang="en-US" b="1" i="0" dirty="0">
                <a:solidFill>
                  <a:srgbClr val="000000"/>
                </a:solidFill>
                <a:effectLst/>
                <a:highlight>
                  <a:srgbClr val="00FF00"/>
                </a:highlight>
                <a:latin typeface="Times New Roman" panose="02020603050405020304" pitchFamily="18" charset="0"/>
              </a:rPr>
              <a:t>‘transitive’ dependencies</a:t>
            </a:r>
            <a:r>
              <a:rPr lang="en-US" b="0" i="0" dirty="0">
                <a:solidFill>
                  <a:srgbClr val="000000"/>
                </a:solidFill>
                <a:effectLst/>
                <a:latin typeface="Times New Roman" panose="02020603050405020304" pitchFamily="18" charset="0"/>
              </a:rPr>
              <a:t>. This means if we have a primary key A and a non-key domain B and C where C is more dependent on B than A and B is directly dependent on A, then C can be considered transitively </a:t>
            </a:r>
            <a:r>
              <a:rPr lang="en-US" b="0" i="0" dirty="0" err="1">
                <a:solidFill>
                  <a:srgbClr val="000000"/>
                </a:solidFill>
                <a:effectLst/>
                <a:latin typeface="Times New Roman" panose="02020603050405020304" pitchFamily="18" charset="0"/>
              </a:rPr>
              <a:t>dependant</a:t>
            </a:r>
            <a:r>
              <a:rPr lang="en-US" b="0" i="0" dirty="0">
                <a:solidFill>
                  <a:srgbClr val="000000"/>
                </a:solidFill>
                <a:effectLst/>
                <a:latin typeface="Times New Roman" panose="02020603050405020304" pitchFamily="18" charset="0"/>
              </a:rPr>
              <a:t> on A.</a:t>
            </a:r>
            <a:endParaRPr lang="en-CA" dirty="0"/>
          </a:p>
        </p:txBody>
      </p:sp>
      <p:pic>
        <p:nvPicPr>
          <p:cNvPr id="19458" name="Picture 2" descr="05a_3NF">
            <a:extLst>
              <a:ext uri="{FF2B5EF4-FFF2-40B4-BE49-F238E27FC236}">
                <a16:creationId xmlns:a16="http://schemas.microsoft.com/office/drawing/2014/main" id="{7231CDEF-7FAC-BEB2-43A5-39378E912E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45905" y="2093201"/>
            <a:ext cx="6729904" cy="4265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34913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46C72E78-C531-A838-4CE1-836F71CAB0DE}"/>
              </a:ext>
            </a:extLst>
          </p:cNvPr>
          <p:cNvSpPr txBox="1"/>
          <p:nvPr/>
        </p:nvSpPr>
        <p:spPr>
          <a:xfrm>
            <a:off x="241356" y="1166000"/>
            <a:ext cx="11709288" cy="4197559"/>
          </a:xfrm>
          <a:prstGeom prst="rect">
            <a:avLst/>
          </a:prstGeom>
          <a:noFill/>
        </p:spPr>
        <p:txBody>
          <a:bodyPr wrap="square">
            <a:spAutoFit/>
          </a:bodyPr>
          <a:lstStyle/>
          <a:p>
            <a:pPr algn="l">
              <a:lnSpc>
                <a:spcPct val="150000"/>
              </a:lnSpc>
            </a:pPr>
            <a:r>
              <a:rPr lang="en-US" b="0" i="0" dirty="0">
                <a:solidFill>
                  <a:srgbClr val="000000"/>
                </a:solidFill>
                <a:effectLst/>
                <a:latin typeface="Times New Roman" panose="02020603050405020304" pitchFamily="18" charset="0"/>
              </a:rPr>
              <a:t>from 2NF to 3NF are:</a:t>
            </a:r>
          </a:p>
          <a:p>
            <a:pPr algn="l">
              <a:lnSpc>
                <a:spcPct val="150000"/>
              </a:lnSpc>
              <a:buFont typeface="+mj-lt"/>
              <a:buAutoNum type="arabicPeriod"/>
            </a:pPr>
            <a:r>
              <a:rPr lang="en-US" b="0" i="0" dirty="0">
                <a:solidFill>
                  <a:srgbClr val="000000"/>
                </a:solidFill>
                <a:effectLst/>
                <a:latin typeface="Times New Roman" panose="02020603050405020304" pitchFamily="18" charset="0"/>
              </a:rPr>
              <a:t>Take each non-key domain in turn and check it is more dependent on another non-key domain than the primary key.</a:t>
            </a:r>
          </a:p>
          <a:p>
            <a:pPr algn="l">
              <a:lnSpc>
                <a:spcPct val="150000"/>
              </a:lnSpc>
              <a:buFont typeface="+mj-lt"/>
              <a:buAutoNum type="arabicPeriod"/>
            </a:pPr>
            <a:r>
              <a:rPr lang="en-US" b="0" i="0" dirty="0">
                <a:solidFill>
                  <a:srgbClr val="000000"/>
                </a:solidFill>
                <a:effectLst/>
                <a:latin typeface="Times New Roman" panose="02020603050405020304" pitchFamily="18" charset="0"/>
              </a:rPr>
              <a:t>If yes</a:t>
            </a:r>
          </a:p>
          <a:p>
            <a:pPr marL="742950" lvl="1" indent="-285750" algn="l">
              <a:lnSpc>
                <a:spcPct val="150000"/>
              </a:lnSpc>
              <a:buFont typeface="+mj-lt"/>
              <a:buAutoNum type="alphaLcPeriod"/>
            </a:pPr>
            <a:r>
              <a:rPr lang="en-US" b="0" i="0" dirty="0">
                <a:solidFill>
                  <a:srgbClr val="000000"/>
                </a:solidFill>
                <a:effectLst/>
                <a:latin typeface="Times New Roman" panose="02020603050405020304" pitchFamily="18" charset="0"/>
              </a:rPr>
              <a:t>Move the dependent domain, together with a copy of the non-key attribute upon which it is dependent, to a new relation.</a:t>
            </a:r>
          </a:p>
          <a:p>
            <a:pPr marL="742950" lvl="1" indent="-285750" algn="l">
              <a:lnSpc>
                <a:spcPct val="150000"/>
              </a:lnSpc>
              <a:buFont typeface="+mj-lt"/>
              <a:buAutoNum type="alphaLcPeriod"/>
            </a:pPr>
            <a:r>
              <a:rPr lang="en-US" b="0" i="0" dirty="0">
                <a:solidFill>
                  <a:srgbClr val="000000"/>
                </a:solidFill>
                <a:effectLst/>
                <a:latin typeface="Times New Roman" panose="02020603050405020304" pitchFamily="18" charset="0"/>
              </a:rPr>
              <a:t>Make the non-key domain, upon which it is dependent, the key in the new relation.</a:t>
            </a:r>
          </a:p>
          <a:p>
            <a:pPr marL="742950" lvl="1" indent="-285750" algn="l">
              <a:lnSpc>
                <a:spcPct val="150000"/>
              </a:lnSpc>
              <a:buFont typeface="+mj-lt"/>
              <a:buAutoNum type="alphaLcPeriod"/>
            </a:pPr>
            <a:r>
              <a:rPr lang="en-US" b="0" i="0" dirty="0">
                <a:solidFill>
                  <a:srgbClr val="000000"/>
                </a:solidFill>
                <a:effectLst/>
                <a:latin typeface="Times New Roman" panose="02020603050405020304" pitchFamily="18" charset="0"/>
              </a:rPr>
              <a:t>Underline the key in this new relation as the primary key.</a:t>
            </a:r>
          </a:p>
          <a:p>
            <a:pPr marL="742950" lvl="1" indent="-285750" algn="l">
              <a:lnSpc>
                <a:spcPct val="150000"/>
              </a:lnSpc>
              <a:buFont typeface="+mj-lt"/>
              <a:buAutoNum type="alphaLcPeriod"/>
            </a:pPr>
            <a:r>
              <a:rPr lang="en-US" b="0" i="0" dirty="0">
                <a:solidFill>
                  <a:srgbClr val="000000"/>
                </a:solidFill>
                <a:effectLst/>
                <a:latin typeface="Times New Roman" panose="02020603050405020304" pitchFamily="18" charset="0"/>
              </a:rPr>
              <a:t>Leave the non-key domain, upon which it was dependent, in the original relation and mark it a foreign key (*).</a:t>
            </a:r>
          </a:p>
          <a:p>
            <a:pPr algn="l">
              <a:lnSpc>
                <a:spcPct val="150000"/>
              </a:lnSpc>
              <a:buFont typeface="+mj-lt"/>
              <a:buAutoNum type="arabicPeriod"/>
            </a:pPr>
            <a:r>
              <a:rPr lang="en-US" b="0" i="0" dirty="0">
                <a:solidFill>
                  <a:srgbClr val="000000"/>
                </a:solidFill>
                <a:effectLst/>
                <a:latin typeface="Times New Roman" panose="02020603050405020304" pitchFamily="18" charset="0"/>
              </a:rPr>
              <a:t>Move down the relation to each of the domains repeating steps 1 and 2 till you have covered the whole relation.</a:t>
            </a:r>
          </a:p>
          <a:p>
            <a:pPr algn="l">
              <a:lnSpc>
                <a:spcPct val="150000"/>
              </a:lnSpc>
              <a:buFont typeface="+mj-lt"/>
              <a:buAutoNum type="arabicPeriod"/>
            </a:pPr>
            <a:r>
              <a:rPr lang="en-US" b="0" i="0" dirty="0">
                <a:solidFill>
                  <a:srgbClr val="000000"/>
                </a:solidFill>
                <a:effectLst/>
                <a:latin typeface="Times New Roman" panose="02020603050405020304" pitchFamily="18" charset="0"/>
              </a:rPr>
              <a:t>Once completed with all transitive dependencies removed, the table is in 3rd normal form.</a:t>
            </a:r>
          </a:p>
        </p:txBody>
      </p:sp>
    </p:spTree>
    <p:extLst>
      <p:ext uri="{BB962C8B-B14F-4D97-AF65-F5344CB8AC3E}">
        <p14:creationId xmlns:p14="http://schemas.microsoft.com/office/powerpoint/2010/main" val="40263689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5CFDEDC6-01C6-4021-8BB4-B0950771C3A3}"/>
              </a:ext>
            </a:extLst>
          </p:cNvPr>
          <p:cNvSpPr txBox="1"/>
          <p:nvPr/>
        </p:nvSpPr>
        <p:spPr>
          <a:xfrm>
            <a:off x="239940" y="962107"/>
            <a:ext cx="11712120" cy="2120068"/>
          </a:xfrm>
          <a:prstGeom prst="rect">
            <a:avLst/>
          </a:prstGeom>
          <a:noFill/>
        </p:spPr>
        <p:txBody>
          <a:bodyPr wrap="square">
            <a:spAutoFit/>
          </a:bodyPr>
          <a:lstStyle/>
          <a:p>
            <a:pPr algn="l">
              <a:lnSpc>
                <a:spcPct val="150000"/>
              </a:lnSpc>
            </a:pPr>
            <a:r>
              <a:rPr lang="en-US" b="0" i="0" dirty="0">
                <a:solidFill>
                  <a:srgbClr val="000000"/>
                </a:solidFill>
                <a:effectLst/>
                <a:latin typeface="Times New Roman" panose="02020603050405020304" pitchFamily="18" charset="0"/>
              </a:rPr>
              <a:t>In our example above, we have </a:t>
            </a:r>
            <a:r>
              <a:rPr lang="en-US" b="0" i="0" dirty="0" err="1">
                <a:solidFill>
                  <a:srgbClr val="000000"/>
                </a:solidFill>
                <a:effectLst/>
                <a:latin typeface="Times New Roman" panose="02020603050405020304" pitchFamily="18" charset="0"/>
              </a:rPr>
              <a:t>unitCode</a:t>
            </a:r>
            <a:r>
              <a:rPr lang="en-US" b="0" i="0" dirty="0">
                <a:solidFill>
                  <a:srgbClr val="000000"/>
                </a:solidFill>
                <a:effectLst/>
                <a:latin typeface="Times New Roman" panose="02020603050405020304" pitchFamily="18" charset="0"/>
              </a:rPr>
              <a:t> as our primary key, we also have a </a:t>
            </a:r>
            <a:r>
              <a:rPr lang="en-US" b="0" i="0" dirty="0" err="1">
                <a:solidFill>
                  <a:srgbClr val="000000"/>
                </a:solidFill>
                <a:effectLst/>
                <a:latin typeface="Times New Roman" panose="02020603050405020304" pitchFamily="18" charset="0"/>
              </a:rPr>
              <a:t>courseName</a:t>
            </a:r>
            <a:r>
              <a:rPr lang="en-US" b="0" i="0" dirty="0">
                <a:solidFill>
                  <a:srgbClr val="000000"/>
                </a:solidFill>
                <a:effectLst/>
                <a:latin typeface="Times New Roman" panose="02020603050405020304" pitchFamily="18" charset="0"/>
              </a:rPr>
              <a:t> that is dependent on </a:t>
            </a:r>
            <a:r>
              <a:rPr lang="en-US" b="0" i="0" dirty="0" err="1">
                <a:solidFill>
                  <a:srgbClr val="000000"/>
                </a:solidFill>
                <a:effectLst/>
                <a:latin typeface="Times New Roman" panose="02020603050405020304" pitchFamily="18" charset="0"/>
              </a:rPr>
              <a:t>courseCode</a:t>
            </a:r>
            <a:r>
              <a:rPr lang="en-US" b="0" i="0" dirty="0">
                <a:solidFill>
                  <a:srgbClr val="000000"/>
                </a:solidFill>
                <a:effectLst/>
                <a:latin typeface="Times New Roman" panose="02020603050405020304" pitchFamily="18" charset="0"/>
              </a:rPr>
              <a:t> and </a:t>
            </a:r>
            <a:r>
              <a:rPr lang="en-US" b="0" i="0" dirty="0" err="1">
                <a:solidFill>
                  <a:srgbClr val="000000"/>
                </a:solidFill>
                <a:effectLst/>
                <a:latin typeface="Times New Roman" panose="02020603050405020304" pitchFamily="18" charset="0"/>
              </a:rPr>
              <a:t>courseCode</a:t>
            </a:r>
            <a:r>
              <a:rPr lang="en-US" b="0" i="0" dirty="0">
                <a:solidFill>
                  <a:srgbClr val="000000"/>
                </a:solidFill>
                <a:effectLst/>
                <a:latin typeface="Times New Roman" panose="02020603050405020304" pitchFamily="18" charset="0"/>
              </a:rPr>
              <a:t>, dependent on </a:t>
            </a:r>
            <a:r>
              <a:rPr lang="en-US" b="0" i="0" dirty="0" err="1">
                <a:solidFill>
                  <a:srgbClr val="000000"/>
                </a:solidFill>
                <a:effectLst/>
                <a:latin typeface="Times New Roman" panose="02020603050405020304" pitchFamily="18" charset="0"/>
              </a:rPr>
              <a:t>unitCode</a:t>
            </a:r>
            <a:r>
              <a:rPr lang="en-US" b="0" i="0" dirty="0">
                <a:solidFill>
                  <a:srgbClr val="000000"/>
                </a:solidFill>
                <a:effectLst/>
                <a:latin typeface="Times New Roman" panose="02020603050405020304" pitchFamily="18" charset="0"/>
              </a:rPr>
              <a:t>. Though </a:t>
            </a:r>
            <a:r>
              <a:rPr lang="en-US" b="0" i="0" dirty="0" err="1">
                <a:solidFill>
                  <a:srgbClr val="000000"/>
                </a:solidFill>
                <a:effectLst/>
                <a:latin typeface="Times New Roman" panose="02020603050405020304" pitchFamily="18" charset="0"/>
              </a:rPr>
              <a:t>couseName</a:t>
            </a:r>
            <a:r>
              <a:rPr lang="en-US" b="0" i="0" dirty="0">
                <a:solidFill>
                  <a:srgbClr val="000000"/>
                </a:solidFill>
                <a:effectLst/>
                <a:latin typeface="Times New Roman" panose="02020603050405020304" pitchFamily="18" charset="0"/>
              </a:rPr>
              <a:t> could be dependent on </a:t>
            </a:r>
            <a:r>
              <a:rPr lang="en-US" b="0" i="0" dirty="0" err="1">
                <a:solidFill>
                  <a:srgbClr val="000000"/>
                </a:solidFill>
                <a:effectLst/>
                <a:latin typeface="Times New Roman" panose="02020603050405020304" pitchFamily="18" charset="0"/>
              </a:rPr>
              <a:t>unitCode</a:t>
            </a:r>
            <a:r>
              <a:rPr lang="en-US" b="0" i="0" dirty="0">
                <a:solidFill>
                  <a:srgbClr val="000000"/>
                </a:solidFill>
                <a:effectLst/>
                <a:latin typeface="Times New Roman" panose="02020603050405020304" pitchFamily="18" charset="0"/>
              </a:rPr>
              <a:t> it more dependent on </a:t>
            </a:r>
            <a:r>
              <a:rPr lang="en-US" b="0" i="0" dirty="0" err="1">
                <a:solidFill>
                  <a:srgbClr val="000000"/>
                </a:solidFill>
                <a:effectLst/>
                <a:latin typeface="Times New Roman" panose="02020603050405020304" pitchFamily="18" charset="0"/>
              </a:rPr>
              <a:t>courseCode</a:t>
            </a:r>
            <a:r>
              <a:rPr lang="en-US" b="0" i="0" dirty="0">
                <a:solidFill>
                  <a:srgbClr val="000000"/>
                </a:solidFill>
                <a:effectLst/>
                <a:latin typeface="Times New Roman" panose="02020603050405020304" pitchFamily="18" charset="0"/>
              </a:rPr>
              <a:t>, therefore it is transitively dependent on </a:t>
            </a:r>
            <a:r>
              <a:rPr lang="en-US" b="0" i="0" dirty="0" err="1">
                <a:solidFill>
                  <a:srgbClr val="000000"/>
                </a:solidFill>
                <a:effectLst/>
                <a:latin typeface="Times New Roman" panose="02020603050405020304" pitchFamily="18" charset="0"/>
              </a:rPr>
              <a:t>unitCode</a:t>
            </a:r>
            <a:r>
              <a:rPr lang="en-US" b="0" i="0" dirty="0">
                <a:solidFill>
                  <a:srgbClr val="000000"/>
                </a:solidFill>
                <a:effectLst/>
                <a:latin typeface="Times New Roman" panose="02020603050405020304" pitchFamily="18" charset="0"/>
              </a:rPr>
              <a:t>.</a:t>
            </a:r>
          </a:p>
          <a:p>
            <a:pPr algn="l">
              <a:lnSpc>
                <a:spcPct val="150000"/>
              </a:lnSpc>
            </a:pPr>
            <a:r>
              <a:rPr lang="en-US" b="0" i="0" dirty="0">
                <a:solidFill>
                  <a:srgbClr val="000000"/>
                </a:solidFill>
                <a:effectLst/>
                <a:latin typeface="Times New Roman" panose="02020603050405020304" pitchFamily="18" charset="0"/>
              </a:rPr>
              <a:t>So following the steps, remove </a:t>
            </a:r>
            <a:r>
              <a:rPr lang="en-US" b="0" i="0" dirty="0" err="1">
                <a:solidFill>
                  <a:srgbClr val="000000"/>
                </a:solidFill>
                <a:effectLst/>
                <a:latin typeface="Times New Roman" panose="02020603050405020304" pitchFamily="18" charset="0"/>
              </a:rPr>
              <a:t>courseName</a:t>
            </a:r>
            <a:r>
              <a:rPr lang="en-US" b="0" i="0" dirty="0">
                <a:solidFill>
                  <a:srgbClr val="000000"/>
                </a:solidFill>
                <a:effectLst/>
                <a:latin typeface="Times New Roman" panose="02020603050405020304" pitchFamily="18" charset="0"/>
              </a:rPr>
              <a:t> with a copy of course code to another relation and make </a:t>
            </a:r>
            <a:r>
              <a:rPr lang="en-US" b="0" i="0" dirty="0" err="1">
                <a:solidFill>
                  <a:srgbClr val="000000"/>
                </a:solidFill>
                <a:effectLst/>
                <a:latin typeface="Times New Roman" panose="02020603050405020304" pitchFamily="18" charset="0"/>
              </a:rPr>
              <a:t>courseCode</a:t>
            </a:r>
            <a:r>
              <a:rPr lang="en-US" b="0" i="0" dirty="0">
                <a:solidFill>
                  <a:srgbClr val="000000"/>
                </a:solidFill>
                <a:effectLst/>
                <a:latin typeface="Times New Roman" panose="02020603050405020304" pitchFamily="18" charset="0"/>
              </a:rPr>
              <a:t> the primary key of the new relation. In the original table mark </a:t>
            </a:r>
            <a:r>
              <a:rPr lang="en-US" b="0" i="0" dirty="0" err="1">
                <a:solidFill>
                  <a:srgbClr val="000000"/>
                </a:solidFill>
                <a:effectLst/>
                <a:latin typeface="Times New Roman" panose="02020603050405020304" pitchFamily="18" charset="0"/>
              </a:rPr>
              <a:t>courseCode</a:t>
            </a:r>
            <a:r>
              <a:rPr lang="en-US" b="0" i="0" dirty="0">
                <a:solidFill>
                  <a:srgbClr val="000000"/>
                </a:solidFill>
                <a:effectLst/>
                <a:latin typeface="Times New Roman" panose="02020603050405020304" pitchFamily="18" charset="0"/>
              </a:rPr>
              <a:t> as our foreign key.</a:t>
            </a:r>
          </a:p>
        </p:txBody>
      </p:sp>
      <p:pic>
        <p:nvPicPr>
          <p:cNvPr id="20482" name="Picture 2" descr="05b_3NF">
            <a:extLst>
              <a:ext uri="{FF2B5EF4-FFF2-40B4-BE49-F238E27FC236}">
                <a16:creationId xmlns:a16="http://schemas.microsoft.com/office/drawing/2014/main" id="{B7E3356B-EEC6-748D-0605-D11D55B4C6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4579" y="3082175"/>
            <a:ext cx="5552038" cy="3411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5672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pic>
        <p:nvPicPr>
          <p:cNvPr id="2" name="Picture 1">
            <a:extLst>
              <a:ext uri="{FF2B5EF4-FFF2-40B4-BE49-F238E27FC236}">
                <a16:creationId xmlns:a16="http://schemas.microsoft.com/office/drawing/2014/main" id="{7A75530B-96F8-41D6-31E7-B202080FE8CC}"/>
              </a:ext>
            </a:extLst>
          </p:cNvPr>
          <p:cNvPicPr>
            <a:picLocks noChangeAspect="1"/>
          </p:cNvPicPr>
          <p:nvPr/>
        </p:nvPicPr>
        <p:blipFill>
          <a:blip r:embed="rId3"/>
          <a:stretch>
            <a:fillRect/>
          </a:stretch>
        </p:blipFill>
        <p:spPr>
          <a:xfrm>
            <a:off x="1369295" y="123405"/>
            <a:ext cx="2093840" cy="628980"/>
          </a:xfrm>
          <a:prstGeom prst="rect">
            <a:avLst/>
          </a:prstGeom>
        </p:spPr>
      </p:pic>
      <p:sp>
        <p:nvSpPr>
          <p:cNvPr id="8" name="TextBox 7">
            <a:extLst>
              <a:ext uri="{FF2B5EF4-FFF2-40B4-BE49-F238E27FC236}">
                <a16:creationId xmlns:a16="http://schemas.microsoft.com/office/drawing/2014/main" id="{95FF3FC1-78CA-7859-F77A-EF24A7A2E6CC}"/>
              </a:ext>
            </a:extLst>
          </p:cNvPr>
          <p:cNvSpPr txBox="1"/>
          <p:nvPr/>
        </p:nvSpPr>
        <p:spPr>
          <a:xfrm>
            <a:off x="350819" y="1289405"/>
            <a:ext cx="11633171" cy="646331"/>
          </a:xfrm>
          <a:prstGeom prst="rect">
            <a:avLst/>
          </a:prstGeom>
          <a:noFill/>
        </p:spPr>
        <p:txBody>
          <a:bodyPr wrap="square">
            <a:spAutoFit/>
          </a:bodyPr>
          <a:lstStyle/>
          <a:p>
            <a:r>
              <a:rPr lang="en-US" dirty="0"/>
              <a:t>If we have an Employee table in which we store the employee information along with the employee skillset, the table will look like this:</a:t>
            </a:r>
            <a:endParaRPr lang="en-CA" dirty="0"/>
          </a:p>
        </p:txBody>
      </p:sp>
      <p:graphicFrame>
        <p:nvGraphicFramePr>
          <p:cNvPr id="9" name="Table 8">
            <a:extLst>
              <a:ext uri="{FF2B5EF4-FFF2-40B4-BE49-F238E27FC236}">
                <a16:creationId xmlns:a16="http://schemas.microsoft.com/office/drawing/2014/main" id="{C859718D-CE10-C852-FBDA-43AE861C1E98}"/>
              </a:ext>
            </a:extLst>
          </p:cNvPr>
          <p:cNvGraphicFramePr>
            <a:graphicFrameLocks noGrp="1"/>
          </p:cNvGraphicFramePr>
          <p:nvPr>
            <p:extLst>
              <p:ext uri="{D42A27DB-BD31-4B8C-83A1-F6EECF244321}">
                <p14:modId xmlns:p14="http://schemas.microsoft.com/office/powerpoint/2010/main" val="3978977353"/>
              </p:ext>
            </p:extLst>
          </p:nvPr>
        </p:nvGraphicFramePr>
        <p:xfrm>
          <a:off x="1369294" y="2422723"/>
          <a:ext cx="8353544" cy="1879600"/>
        </p:xfrm>
        <a:graphic>
          <a:graphicData uri="http://schemas.openxmlformats.org/drawingml/2006/table">
            <a:tbl>
              <a:tblPr/>
              <a:tblGrid>
                <a:gridCol w="2088386">
                  <a:extLst>
                    <a:ext uri="{9D8B030D-6E8A-4147-A177-3AD203B41FA5}">
                      <a16:colId xmlns:a16="http://schemas.microsoft.com/office/drawing/2014/main" val="128526137"/>
                    </a:ext>
                  </a:extLst>
                </a:gridCol>
                <a:gridCol w="2088386">
                  <a:extLst>
                    <a:ext uri="{9D8B030D-6E8A-4147-A177-3AD203B41FA5}">
                      <a16:colId xmlns:a16="http://schemas.microsoft.com/office/drawing/2014/main" val="3427998650"/>
                    </a:ext>
                  </a:extLst>
                </a:gridCol>
                <a:gridCol w="2088386">
                  <a:extLst>
                    <a:ext uri="{9D8B030D-6E8A-4147-A177-3AD203B41FA5}">
                      <a16:colId xmlns:a16="http://schemas.microsoft.com/office/drawing/2014/main" val="1344366407"/>
                    </a:ext>
                  </a:extLst>
                </a:gridCol>
                <a:gridCol w="2088386">
                  <a:extLst>
                    <a:ext uri="{9D8B030D-6E8A-4147-A177-3AD203B41FA5}">
                      <a16:colId xmlns:a16="http://schemas.microsoft.com/office/drawing/2014/main" val="3931010103"/>
                    </a:ext>
                  </a:extLst>
                </a:gridCol>
              </a:tblGrid>
              <a:tr h="0">
                <a:tc>
                  <a:txBody>
                    <a:bodyPr/>
                    <a:lstStyle/>
                    <a:p>
                      <a:pPr algn="l"/>
                      <a:r>
                        <a:rPr lang="en-CA">
                          <a:effectLst/>
                        </a:rPr>
                        <a:t>emp_id</a:t>
                      </a:r>
                    </a:p>
                  </a:txBody>
                  <a:tcPr marL="63500" marR="63500" marT="63500" marB="63500" anchor="ctr">
                    <a:lnL w="6350" cap="flat" cmpd="sng" algn="ctr">
                      <a:solidFill>
                        <a:srgbClr val="D08A4A"/>
                      </a:solidFill>
                      <a:prstDash val="solid"/>
                      <a:round/>
                      <a:headEnd type="none" w="med" len="med"/>
                      <a:tailEnd type="none" w="med" len="med"/>
                    </a:lnL>
                    <a:lnR w="6350" cap="flat" cmpd="sng" algn="ctr">
                      <a:solidFill>
                        <a:srgbClr val="108B4A"/>
                      </a:solidFill>
                      <a:prstDash val="solid"/>
                      <a:round/>
                      <a:headEnd type="none" w="med" len="med"/>
                      <a:tailEnd type="none" w="med" len="med"/>
                    </a:lnR>
                    <a:lnT w="6350" cap="flat" cmpd="sng" algn="ctr">
                      <a:solidFill>
                        <a:srgbClr val="D08A4A"/>
                      </a:solidFill>
                      <a:prstDash val="solid"/>
                      <a:round/>
                      <a:headEnd type="none" w="med" len="med"/>
                      <a:tailEnd type="none" w="med" len="med"/>
                    </a:lnT>
                    <a:lnB w="6350" cap="flat" cmpd="sng" algn="ctr">
                      <a:solidFill>
                        <a:srgbClr val="90934A"/>
                      </a:solidFill>
                      <a:prstDash val="solid"/>
                      <a:round/>
                      <a:headEnd type="none" w="med" len="med"/>
                      <a:tailEnd type="none" w="med" len="med"/>
                    </a:lnB>
                    <a:solidFill>
                      <a:srgbClr val="FFFFFF"/>
                    </a:solidFill>
                  </a:tcPr>
                </a:tc>
                <a:tc>
                  <a:txBody>
                    <a:bodyPr/>
                    <a:lstStyle/>
                    <a:p>
                      <a:pPr algn="l"/>
                      <a:r>
                        <a:rPr lang="en-CA" dirty="0" err="1">
                          <a:effectLst/>
                        </a:rPr>
                        <a:t>emp_name</a:t>
                      </a:r>
                      <a:endParaRPr lang="en-CA" dirty="0">
                        <a:effectLst/>
                      </a:endParaRPr>
                    </a:p>
                  </a:txBody>
                  <a:tcPr marL="63500" marR="63500" marT="63500" marB="63500" anchor="ctr">
                    <a:lnL w="6350" cap="flat" cmpd="sng" algn="ctr">
                      <a:solidFill>
                        <a:srgbClr val="108B4A"/>
                      </a:solidFill>
                      <a:prstDash val="solid"/>
                      <a:round/>
                      <a:headEnd type="none" w="med" len="med"/>
                      <a:tailEnd type="none" w="med" len="med"/>
                    </a:lnL>
                    <a:lnR w="6350" cap="flat" cmpd="sng" algn="ctr">
                      <a:solidFill>
                        <a:srgbClr val="508B4A"/>
                      </a:solidFill>
                      <a:prstDash val="solid"/>
                      <a:round/>
                      <a:headEnd type="none" w="med" len="med"/>
                      <a:tailEnd type="none" w="med" len="med"/>
                    </a:lnR>
                    <a:lnT w="6350" cap="flat" cmpd="sng" algn="ctr">
                      <a:solidFill>
                        <a:srgbClr val="108B4A"/>
                      </a:solidFill>
                      <a:prstDash val="solid"/>
                      <a:round/>
                      <a:headEnd type="none" w="med" len="med"/>
                      <a:tailEnd type="none" w="med" len="med"/>
                    </a:lnT>
                    <a:lnB w="6350" cap="flat" cmpd="sng" algn="ctr">
                      <a:solidFill>
                        <a:srgbClr val="D08F4A"/>
                      </a:solidFill>
                      <a:prstDash val="solid"/>
                      <a:round/>
                      <a:headEnd type="none" w="med" len="med"/>
                      <a:tailEnd type="none" w="med" len="med"/>
                    </a:lnB>
                    <a:solidFill>
                      <a:srgbClr val="FFFFFF"/>
                    </a:solidFill>
                  </a:tcPr>
                </a:tc>
                <a:tc>
                  <a:txBody>
                    <a:bodyPr/>
                    <a:lstStyle/>
                    <a:p>
                      <a:pPr algn="l"/>
                      <a:r>
                        <a:rPr lang="en-CA">
                          <a:effectLst/>
                        </a:rPr>
                        <a:t>emp_mobile</a:t>
                      </a:r>
                    </a:p>
                  </a:txBody>
                  <a:tcPr marL="63500" marR="63500" marT="63500" marB="63500" anchor="ctr">
                    <a:lnL w="6350" cap="flat" cmpd="sng" algn="ctr">
                      <a:solidFill>
                        <a:srgbClr val="508B4A"/>
                      </a:solidFill>
                      <a:prstDash val="solid"/>
                      <a:round/>
                      <a:headEnd type="none" w="med" len="med"/>
                      <a:tailEnd type="none" w="med" len="med"/>
                    </a:lnL>
                    <a:lnR w="6350" cap="flat" cmpd="sng" algn="ctr">
                      <a:solidFill>
                        <a:srgbClr val="90954A"/>
                      </a:solidFill>
                      <a:prstDash val="solid"/>
                      <a:round/>
                      <a:headEnd type="none" w="med" len="med"/>
                      <a:tailEnd type="none" w="med" len="med"/>
                    </a:lnR>
                    <a:lnT w="6350" cap="flat" cmpd="sng" algn="ctr">
                      <a:solidFill>
                        <a:srgbClr val="508B4A"/>
                      </a:solidFill>
                      <a:prstDash val="solid"/>
                      <a:round/>
                      <a:headEnd type="none" w="med" len="med"/>
                      <a:tailEnd type="none" w="med" len="med"/>
                    </a:lnT>
                    <a:lnB w="6350" cap="flat" cmpd="sng" algn="ctr">
                      <a:solidFill>
                        <a:srgbClr val="70954A"/>
                      </a:solidFill>
                      <a:prstDash val="solid"/>
                      <a:round/>
                      <a:headEnd type="none" w="med" len="med"/>
                      <a:tailEnd type="none" w="med" len="med"/>
                    </a:lnB>
                    <a:solidFill>
                      <a:srgbClr val="FFFFFF"/>
                    </a:solidFill>
                  </a:tcPr>
                </a:tc>
                <a:tc>
                  <a:txBody>
                    <a:bodyPr/>
                    <a:lstStyle/>
                    <a:p>
                      <a:pPr algn="l"/>
                      <a:r>
                        <a:rPr lang="en-CA">
                          <a:effectLst/>
                        </a:rPr>
                        <a:t>emp_skills</a:t>
                      </a:r>
                    </a:p>
                  </a:txBody>
                  <a:tcPr marL="63500" marR="63500" marT="63500" marB="63500" anchor="ctr">
                    <a:lnL w="6350" cap="flat" cmpd="sng" algn="ctr">
                      <a:solidFill>
                        <a:srgbClr val="90954A"/>
                      </a:solidFill>
                      <a:prstDash val="solid"/>
                      <a:round/>
                      <a:headEnd type="none" w="med" len="med"/>
                      <a:tailEnd type="none" w="med" len="med"/>
                    </a:lnL>
                    <a:lnR w="6350" cap="flat" cmpd="sng" algn="ctr">
                      <a:solidFill>
                        <a:srgbClr val="90954A"/>
                      </a:solidFill>
                      <a:prstDash val="solid"/>
                      <a:round/>
                      <a:headEnd type="none" w="med" len="med"/>
                      <a:tailEnd type="none" w="med" len="med"/>
                    </a:lnR>
                    <a:lnT w="6350" cap="flat" cmpd="sng" algn="ctr">
                      <a:solidFill>
                        <a:srgbClr val="90954A"/>
                      </a:solidFill>
                      <a:prstDash val="solid"/>
                      <a:round/>
                      <a:headEnd type="none" w="med" len="med"/>
                      <a:tailEnd type="none" w="med" len="med"/>
                    </a:lnT>
                    <a:lnB w="6350" cap="flat" cmpd="sng" algn="ctr">
                      <a:solidFill>
                        <a:srgbClr val="30934A"/>
                      </a:solidFill>
                      <a:prstDash val="solid"/>
                      <a:round/>
                      <a:headEnd type="none" w="med" len="med"/>
                      <a:tailEnd type="none" w="med" len="med"/>
                    </a:lnB>
                    <a:solidFill>
                      <a:srgbClr val="FFFFFF"/>
                    </a:solidFill>
                  </a:tcPr>
                </a:tc>
                <a:extLst>
                  <a:ext uri="{0D108BD9-81ED-4DB2-BD59-A6C34878D82A}">
                    <a16:rowId xmlns:a16="http://schemas.microsoft.com/office/drawing/2014/main" val="3499476146"/>
                  </a:ext>
                </a:extLst>
              </a:tr>
              <a:tr h="0">
                <a:tc>
                  <a:txBody>
                    <a:bodyPr/>
                    <a:lstStyle/>
                    <a:p>
                      <a:r>
                        <a:rPr lang="en-CA">
                          <a:effectLst/>
                        </a:rPr>
                        <a:t>1</a:t>
                      </a:r>
                    </a:p>
                  </a:txBody>
                  <a:tcPr marL="63500" marR="63500" marT="63500" marB="63500" anchor="ctr">
                    <a:lnL w="6350" cap="flat" cmpd="sng" algn="ctr">
                      <a:solidFill>
                        <a:srgbClr val="90934A"/>
                      </a:solidFill>
                      <a:prstDash val="solid"/>
                      <a:round/>
                      <a:headEnd type="none" w="med" len="med"/>
                      <a:tailEnd type="none" w="med" len="med"/>
                    </a:lnL>
                    <a:lnR w="6350" cap="flat" cmpd="sng" algn="ctr">
                      <a:solidFill>
                        <a:srgbClr val="D08F4A"/>
                      </a:solidFill>
                      <a:prstDash val="solid"/>
                      <a:round/>
                      <a:headEnd type="none" w="med" len="med"/>
                      <a:tailEnd type="none" w="med" len="med"/>
                    </a:lnR>
                    <a:lnT w="6350" cap="flat" cmpd="sng" algn="ctr">
                      <a:solidFill>
                        <a:srgbClr val="90934A"/>
                      </a:solidFill>
                      <a:prstDash val="solid"/>
                      <a:round/>
                      <a:headEnd type="none" w="med" len="med"/>
                      <a:tailEnd type="none" w="med" len="med"/>
                    </a:lnT>
                    <a:lnB w="6350" cap="flat" cmpd="sng" algn="ctr">
                      <a:solidFill>
                        <a:srgbClr val="10954A"/>
                      </a:solidFill>
                      <a:prstDash val="solid"/>
                      <a:round/>
                      <a:headEnd type="none" w="med" len="med"/>
                      <a:tailEnd type="none" w="med" len="med"/>
                    </a:lnB>
                    <a:solidFill>
                      <a:srgbClr val="FFFFFF"/>
                    </a:solidFill>
                  </a:tcPr>
                </a:tc>
                <a:tc>
                  <a:txBody>
                    <a:bodyPr/>
                    <a:lstStyle/>
                    <a:p>
                      <a:r>
                        <a:rPr lang="en-CA">
                          <a:effectLst/>
                        </a:rPr>
                        <a:t>John Tick</a:t>
                      </a:r>
                    </a:p>
                  </a:txBody>
                  <a:tcPr marL="63500" marR="63500" marT="63500" marB="63500" anchor="ctr">
                    <a:lnL w="6350" cap="flat" cmpd="sng" algn="ctr">
                      <a:solidFill>
                        <a:srgbClr val="D08F4A"/>
                      </a:solidFill>
                      <a:prstDash val="solid"/>
                      <a:round/>
                      <a:headEnd type="none" w="med" len="med"/>
                      <a:tailEnd type="none" w="med" len="med"/>
                    </a:lnL>
                    <a:lnR w="6350" cap="flat" cmpd="sng" algn="ctr">
                      <a:solidFill>
                        <a:srgbClr val="70954A"/>
                      </a:solidFill>
                      <a:prstDash val="solid"/>
                      <a:round/>
                      <a:headEnd type="none" w="med" len="med"/>
                      <a:tailEnd type="none" w="med" len="med"/>
                    </a:lnR>
                    <a:lnT w="6350" cap="flat" cmpd="sng" algn="ctr">
                      <a:solidFill>
                        <a:srgbClr val="D08F4A"/>
                      </a:solidFill>
                      <a:prstDash val="solid"/>
                      <a:round/>
                      <a:headEnd type="none" w="med" len="med"/>
                      <a:tailEnd type="none" w="med" len="med"/>
                    </a:lnT>
                    <a:lnB w="6350" cap="flat" cmpd="sng" algn="ctr">
                      <a:solidFill>
                        <a:srgbClr val="50954A"/>
                      </a:solidFill>
                      <a:prstDash val="solid"/>
                      <a:round/>
                      <a:headEnd type="none" w="med" len="med"/>
                      <a:tailEnd type="none" w="med" len="med"/>
                    </a:lnB>
                    <a:solidFill>
                      <a:srgbClr val="FFFFFF"/>
                    </a:solidFill>
                  </a:tcPr>
                </a:tc>
                <a:tc>
                  <a:txBody>
                    <a:bodyPr/>
                    <a:lstStyle/>
                    <a:p>
                      <a:r>
                        <a:rPr lang="en-CA">
                          <a:effectLst/>
                        </a:rPr>
                        <a:t>9999957773</a:t>
                      </a:r>
                    </a:p>
                  </a:txBody>
                  <a:tcPr marL="63500" marR="63500" marT="63500" marB="63500" anchor="ctr">
                    <a:lnL w="6350" cap="flat" cmpd="sng" algn="ctr">
                      <a:solidFill>
                        <a:srgbClr val="70954A"/>
                      </a:solidFill>
                      <a:prstDash val="solid"/>
                      <a:round/>
                      <a:headEnd type="none" w="med" len="med"/>
                      <a:tailEnd type="none" w="med" len="med"/>
                    </a:lnL>
                    <a:lnR w="6350" cap="flat" cmpd="sng" algn="ctr">
                      <a:solidFill>
                        <a:srgbClr val="30934A"/>
                      </a:solidFill>
                      <a:prstDash val="solid"/>
                      <a:round/>
                      <a:headEnd type="none" w="med" len="med"/>
                      <a:tailEnd type="none" w="med" len="med"/>
                    </a:lnR>
                    <a:lnT w="6350" cap="flat" cmpd="sng" algn="ctr">
                      <a:solidFill>
                        <a:srgbClr val="70954A"/>
                      </a:solidFill>
                      <a:prstDash val="solid"/>
                      <a:round/>
                      <a:headEnd type="none" w="med" len="med"/>
                      <a:tailEnd type="none" w="med" len="med"/>
                    </a:lnT>
                    <a:lnB w="6350" cap="flat" cmpd="sng" algn="ctr">
                      <a:solidFill>
                        <a:srgbClr val="50954A"/>
                      </a:solidFill>
                      <a:prstDash val="solid"/>
                      <a:round/>
                      <a:headEnd type="none" w="med" len="med"/>
                      <a:tailEnd type="none" w="med" len="med"/>
                    </a:lnB>
                    <a:solidFill>
                      <a:srgbClr val="FFFFFF"/>
                    </a:solidFill>
                  </a:tcPr>
                </a:tc>
                <a:tc>
                  <a:txBody>
                    <a:bodyPr/>
                    <a:lstStyle/>
                    <a:p>
                      <a:r>
                        <a:rPr lang="en-CA">
                          <a:effectLst/>
                        </a:rPr>
                        <a:t>Python, JavaScript</a:t>
                      </a:r>
                    </a:p>
                  </a:txBody>
                  <a:tcPr marL="63500" marR="63500" marT="63500" marB="63500" anchor="ctr">
                    <a:lnL w="6350" cap="flat" cmpd="sng" algn="ctr">
                      <a:solidFill>
                        <a:srgbClr val="30934A"/>
                      </a:solidFill>
                      <a:prstDash val="solid"/>
                      <a:round/>
                      <a:headEnd type="none" w="med" len="med"/>
                      <a:tailEnd type="none" w="med" len="med"/>
                    </a:lnL>
                    <a:lnR w="6350" cap="flat" cmpd="sng" algn="ctr">
                      <a:solidFill>
                        <a:srgbClr val="30934A"/>
                      </a:solidFill>
                      <a:prstDash val="solid"/>
                      <a:round/>
                      <a:headEnd type="none" w="med" len="med"/>
                      <a:tailEnd type="none" w="med" len="med"/>
                    </a:lnR>
                    <a:lnT w="6350" cap="flat" cmpd="sng" algn="ctr">
                      <a:solidFill>
                        <a:srgbClr val="30934A"/>
                      </a:solidFill>
                      <a:prstDash val="solid"/>
                      <a:round/>
                      <a:headEnd type="none" w="med" len="med"/>
                      <a:tailEnd type="none" w="med" len="med"/>
                    </a:lnT>
                    <a:lnB w="6350" cap="flat" cmpd="sng" algn="ctr">
                      <a:solidFill>
                        <a:srgbClr val="B0934A"/>
                      </a:solidFill>
                      <a:prstDash val="solid"/>
                      <a:round/>
                      <a:headEnd type="none" w="med" len="med"/>
                      <a:tailEnd type="none" w="med" len="med"/>
                    </a:lnB>
                    <a:solidFill>
                      <a:srgbClr val="FFFFFF"/>
                    </a:solidFill>
                  </a:tcPr>
                </a:tc>
                <a:extLst>
                  <a:ext uri="{0D108BD9-81ED-4DB2-BD59-A6C34878D82A}">
                    <a16:rowId xmlns:a16="http://schemas.microsoft.com/office/drawing/2014/main" val="1842973732"/>
                  </a:ext>
                </a:extLst>
              </a:tr>
              <a:tr h="0">
                <a:tc>
                  <a:txBody>
                    <a:bodyPr/>
                    <a:lstStyle/>
                    <a:p>
                      <a:r>
                        <a:rPr lang="en-CA">
                          <a:effectLst/>
                        </a:rPr>
                        <a:t>2</a:t>
                      </a:r>
                    </a:p>
                  </a:txBody>
                  <a:tcPr marL="63500" marR="63500" marT="63500" marB="63500" anchor="ctr">
                    <a:lnL w="6350" cap="flat" cmpd="sng" algn="ctr">
                      <a:solidFill>
                        <a:srgbClr val="10954A"/>
                      </a:solidFill>
                      <a:prstDash val="solid"/>
                      <a:round/>
                      <a:headEnd type="none" w="med" len="med"/>
                      <a:tailEnd type="none" w="med" len="med"/>
                    </a:lnL>
                    <a:lnR w="6350" cap="flat" cmpd="sng" algn="ctr">
                      <a:solidFill>
                        <a:srgbClr val="50954A"/>
                      </a:solidFill>
                      <a:prstDash val="solid"/>
                      <a:round/>
                      <a:headEnd type="none" w="med" len="med"/>
                      <a:tailEnd type="none" w="med" len="med"/>
                    </a:lnR>
                    <a:lnT w="6350" cap="flat" cmpd="sng" algn="ctr">
                      <a:solidFill>
                        <a:srgbClr val="10954A"/>
                      </a:solidFill>
                      <a:prstDash val="solid"/>
                      <a:round/>
                      <a:headEnd type="none" w="med" len="med"/>
                      <a:tailEnd type="none" w="med" len="med"/>
                    </a:lnT>
                    <a:lnB w="6350" cap="flat" cmpd="sng" algn="ctr">
                      <a:solidFill>
                        <a:srgbClr val="50904A"/>
                      </a:solidFill>
                      <a:prstDash val="solid"/>
                      <a:round/>
                      <a:headEnd type="none" w="med" len="med"/>
                      <a:tailEnd type="none" w="med" len="med"/>
                    </a:lnB>
                    <a:solidFill>
                      <a:srgbClr val="FFFFFF"/>
                    </a:solidFill>
                  </a:tcPr>
                </a:tc>
                <a:tc>
                  <a:txBody>
                    <a:bodyPr/>
                    <a:lstStyle/>
                    <a:p>
                      <a:r>
                        <a:rPr lang="en-CA">
                          <a:effectLst/>
                        </a:rPr>
                        <a:t>Darth Trader</a:t>
                      </a:r>
                    </a:p>
                  </a:txBody>
                  <a:tcPr marL="63500" marR="63500" marT="63500" marB="63500" anchor="ctr">
                    <a:lnL w="6350" cap="flat" cmpd="sng" algn="ctr">
                      <a:solidFill>
                        <a:srgbClr val="50954A"/>
                      </a:solidFill>
                      <a:prstDash val="solid"/>
                      <a:round/>
                      <a:headEnd type="none" w="med" len="med"/>
                      <a:tailEnd type="none" w="med" len="med"/>
                    </a:lnL>
                    <a:lnR w="6350" cap="flat" cmpd="sng" algn="ctr">
                      <a:solidFill>
                        <a:srgbClr val="50954A"/>
                      </a:solidFill>
                      <a:prstDash val="solid"/>
                      <a:round/>
                      <a:headEnd type="none" w="med" len="med"/>
                      <a:tailEnd type="none" w="med" len="med"/>
                    </a:lnR>
                    <a:lnT w="6350" cap="flat" cmpd="sng" algn="ctr">
                      <a:solidFill>
                        <a:srgbClr val="50954A"/>
                      </a:solidFill>
                      <a:prstDash val="solid"/>
                      <a:round/>
                      <a:headEnd type="none" w="med" len="med"/>
                      <a:tailEnd type="none" w="med" len="med"/>
                    </a:lnT>
                    <a:lnB w="6350" cap="flat" cmpd="sng" algn="ctr">
                      <a:solidFill>
                        <a:srgbClr val="10934A"/>
                      </a:solidFill>
                      <a:prstDash val="solid"/>
                      <a:round/>
                      <a:headEnd type="none" w="med" len="med"/>
                      <a:tailEnd type="none" w="med" len="med"/>
                    </a:lnB>
                    <a:solidFill>
                      <a:srgbClr val="FFFFFF"/>
                    </a:solidFill>
                  </a:tcPr>
                </a:tc>
                <a:tc>
                  <a:txBody>
                    <a:bodyPr/>
                    <a:lstStyle/>
                    <a:p>
                      <a:r>
                        <a:rPr lang="en-CA">
                          <a:effectLst/>
                        </a:rPr>
                        <a:t>8888853337</a:t>
                      </a:r>
                    </a:p>
                  </a:txBody>
                  <a:tcPr marL="63500" marR="63500" marT="63500" marB="63500" anchor="ctr">
                    <a:lnL w="6350" cap="flat" cmpd="sng" algn="ctr">
                      <a:solidFill>
                        <a:srgbClr val="50954A"/>
                      </a:solidFill>
                      <a:prstDash val="solid"/>
                      <a:round/>
                      <a:headEnd type="none" w="med" len="med"/>
                      <a:tailEnd type="none" w="med" len="med"/>
                    </a:lnL>
                    <a:lnR w="6350" cap="flat" cmpd="sng" algn="ctr">
                      <a:solidFill>
                        <a:srgbClr val="B0934A"/>
                      </a:solidFill>
                      <a:prstDash val="solid"/>
                      <a:round/>
                      <a:headEnd type="none" w="med" len="med"/>
                      <a:tailEnd type="none" w="med" len="med"/>
                    </a:lnR>
                    <a:lnT w="6350" cap="flat" cmpd="sng" algn="ctr">
                      <a:solidFill>
                        <a:srgbClr val="50954A"/>
                      </a:solidFill>
                      <a:prstDash val="solid"/>
                      <a:round/>
                      <a:headEnd type="none" w="med" len="med"/>
                      <a:tailEnd type="none" w="med" len="med"/>
                    </a:lnT>
                    <a:lnB w="6350" cap="flat" cmpd="sng" algn="ctr">
                      <a:solidFill>
                        <a:srgbClr val="10934A"/>
                      </a:solidFill>
                      <a:prstDash val="solid"/>
                      <a:round/>
                      <a:headEnd type="none" w="med" len="med"/>
                      <a:tailEnd type="none" w="med" len="med"/>
                    </a:lnB>
                    <a:solidFill>
                      <a:srgbClr val="FFFFFF"/>
                    </a:solidFill>
                  </a:tcPr>
                </a:tc>
                <a:tc>
                  <a:txBody>
                    <a:bodyPr/>
                    <a:lstStyle/>
                    <a:p>
                      <a:r>
                        <a:rPr lang="en-CA">
                          <a:effectLst/>
                        </a:rPr>
                        <a:t>HTML, CSS, JavaScript</a:t>
                      </a:r>
                    </a:p>
                  </a:txBody>
                  <a:tcPr marL="63500" marR="63500" marT="63500" marB="63500" anchor="ctr">
                    <a:lnL w="6350" cap="flat" cmpd="sng" algn="ctr">
                      <a:solidFill>
                        <a:srgbClr val="B0934A"/>
                      </a:solidFill>
                      <a:prstDash val="solid"/>
                      <a:round/>
                      <a:headEnd type="none" w="med" len="med"/>
                      <a:tailEnd type="none" w="med" len="med"/>
                    </a:lnL>
                    <a:lnR w="6350" cap="flat" cmpd="sng" algn="ctr">
                      <a:solidFill>
                        <a:srgbClr val="B0934A"/>
                      </a:solidFill>
                      <a:prstDash val="solid"/>
                      <a:round/>
                      <a:headEnd type="none" w="med" len="med"/>
                      <a:tailEnd type="none" w="med" len="med"/>
                    </a:lnR>
                    <a:lnT w="6350" cap="flat" cmpd="sng" algn="ctr">
                      <a:solidFill>
                        <a:srgbClr val="B0934A"/>
                      </a:solidFill>
                      <a:prstDash val="solid"/>
                      <a:round/>
                      <a:headEnd type="none" w="med" len="med"/>
                      <a:tailEnd type="none" w="med" len="med"/>
                    </a:lnT>
                    <a:lnB w="6350" cap="flat" cmpd="sng" algn="ctr">
                      <a:solidFill>
                        <a:srgbClr val="F0934A"/>
                      </a:solidFill>
                      <a:prstDash val="solid"/>
                      <a:round/>
                      <a:headEnd type="none" w="med" len="med"/>
                      <a:tailEnd type="none" w="med" len="med"/>
                    </a:lnB>
                    <a:solidFill>
                      <a:srgbClr val="FFFFFF"/>
                    </a:solidFill>
                  </a:tcPr>
                </a:tc>
                <a:extLst>
                  <a:ext uri="{0D108BD9-81ED-4DB2-BD59-A6C34878D82A}">
                    <a16:rowId xmlns:a16="http://schemas.microsoft.com/office/drawing/2014/main" val="1520152102"/>
                  </a:ext>
                </a:extLst>
              </a:tr>
              <a:tr h="0">
                <a:tc>
                  <a:txBody>
                    <a:bodyPr/>
                    <a:lstStyle/>
                    <a:p>
                      <a:r>
                        <a:rPr lang="en-CA">
                          <a:effectLst/>
                        </a:rPr>
                        <a:t>3</a:t>
                      </a:r>
                    </a:p>
                  </a:txBody>
                  <a:tcPr marL="63500" marR="63500" marT="63500" marB="63500" anchor="ctr">
                    <a:lnL w="6350" cap="flat" cmpd="sng" algn="ctr">
                      <a:solidFill>
                        <a:srgbClr val="50904A"/>
                      </a:solidFill>
                      <a:prstDash val="solid"/>
                      <a:round/>
                      <a:headEnd type="none" w="med" len="med"/>
                      <a:tailEnd type="none" w="med" len="med"/>
                    </a:lnL>
                    <a:lnR w="6350" cap="flat" cmpd="sng" algn="ctr">
                      <a:solidFill>
                        <a:srgbClr val="10934A"/>
                      </a:solidFill>
                      <a:prstDash val="solid"/>
                      <a:round/>
                      <a:headEnd type="none" w="med" len="med"/>
                      <a:tailEnd type="none" w="med" len="med"/>
                    </a:lnR>
                    <a:lnT w="6350" cap="flat" cmpd="sng" algn="ctr">
                      <a:solidFill>
                        <a:srgbClr val="50904A"/>
                      </a:solidFill>
                      <a:prstDash val="solid"/>
                      <a:round/>
                      <a:headEnd type="none" w="med" len="med"/>
                      <a:tailEnd type="none" w="med" len="med"/>
                    </a:lnT>
                    <a:lnB w="6350" cap="flat" cmpd="sng" algn="ctr">
                      <a:solidFill>
                        <a:srgbClr val="50904A"/>
                      </a:solidFill>
                      <a:prstDash val="solid"/>
                      <a:round/>
                      <a:headEnd type="none" w="med" len="med"/>
                      <a:tailEnd type="none" w="med" len="med"/>
                    </a:lnB>
                    <a:solidFill>
                      <a:srgbClr val="FFFFFF"/>
                    </a:solidFill>
                  </a:tcPr>
                </a:tc>
                <a:tc>
                  <a:txBody>
                    <a:bodyPr/>
                    <a:lstStyle/>
                    <a:p>
                      <a:r>
                        <a:rPr lang="en-CA">
                          <a:effectLst/>
                        </a:rPr>
                        <a:t>Rony Shark</a:t>
                      </a:r>
                    </a:p>
                  </a:txBody>
                  <a:tcPr marL="63500" marR="63500" marT="63500" marB="63500" anchor="ctr">
                    <a:lnL w="6350" cap="flat" cmpd="sng" algn="ctr">
                      <a:solidFill>
                        <a:srgbClr val="10934A"/>
                      </a:solidFill>
                      <a:prstDash val="solid"/>
                      <a:round/>
                      <a:headEnd type="none" w="med" len="med"/>
                      <a:tailEnd type="none" w="med" len="med"/>
                    </a:lnL>
                    <a:lnR w="6350" cap="flat" cmpd="sng" algn="ctr">
                      <a:solidFill>
                        <a:srgbClr val="10934A"/>
                      </a:solidFill>
                      <a:prstDash val="solid"/>
                      <a:round/>
                      <a:headEnd type="none" w="med" len="med"/>
                      <a:tailEnd type="none" w="med" len="med"/>
                    </a:lnR>
                    <a:lnT w="6350" cap="flat" cmpd="sng" algn="ctr">
                      <a:solidFill>
                        <a:srgbClr val="10934A"/>
                      </a:solidFill>
                      <a:prstDash val="solid"/>
                      <a:round/>
                      <a:headEnd type="none" w="med" len="med"/>
                      <a:tailEnd type="none" w="med" len="med"/>
                    </a:lnT>
                    <a:lnB w="6350" cap="flat" cmpd="sng" algn="ctr">
                      <a:solidFill>
                        <a:srgbClr val="10934A"/>
                      </a:solidFill>
                      <a:prstDash val="solid"/>
                      <a:round/>
                      <a:headEnd type="none" w="med" len="med"/>
                      <a:tailEnd type="none" w="med" len="med"/>
                    </a:lnB>
                    <a:solidFill>
                      <a:srgbClr val="FFFFFF"/>
                    </a:solidFill>
                  </a:tcPr>
                </a:tc>
                <a:tc>
                  <a:txBody>
                    <a:bodyPr/>
                    <a:lstStyle/>
                    <a:p>
                      <a:r>
                        <a:rPr lang="en-CA">
                          <a:effectLst/>
                        </a:rPr>
                        <a:t>7777720008</a:t>
                      </a:r>
                    </a:p>
                  </a:txBody>
                  <a:tcPr marL="63500" marR="63500" marT="63500" marB="63500" anchor="ctr">
                    <a:lnL w="6350" cap="flat" cmpd="sng" algn="ctr">
                      <a:solidFill>
                        <a:srgbClr val="10934A"/>
                      </a:solidFill>
                      <a:prstDash val="solid"/>
                      <a:round/>
                      <a:headEnd type="none" w="med" len="med"/>
                      <a:tailEnd type="none" w="med" len="med"/>
                    </a:lnL>
                    <a:lnR w="6350" cap="flat" cmpd="sng" algn="ctr">
                      <a:solidFill>
                        <a:srgbClr val="F0934A"/>
                      </a:solidFill>
                      <a:prstDash val="solid"/>
                      <a:round/>
                      <a:headEnd type="none" w="med" len="med"/>
                      <a:tailEnd type="none" w="med" len="med"/>
                    </a:lnR>
                    <a:lnT w="6350" cap="flat" cmpd="sng" algn="ctr">
                      <a:solidFill>
                        <a:srgbClr val="10934A"/>
                      </a:solidFill>
                      <a:prstDash val="solid"/>
                      <a:round/>
                      <a:headEnd type="none" w="med" len="med"/>
                      <a:tailEnd type="none" w="med" len="med"/>
                    </a:lnT>
                    <a:lnB w="6350" cap="flat" cmpd="sng" algn="ctr">
                      <a:solidFill>
                        <a:srgbClr val="10934A"/>
                      </a:solidFill>
                      <a:prstDash val="solid"/>
                      <a:round/>
                      <a:headEnd type="none" w="med" len="med"/>
                      <a:tailEnd type="none" w="med" len="med"/>
                    </a:lnB>
                    <a:solidFill>
                      <a:srgbClr val="FFFFFF"/>
                    </a:solidFill>
                  </a:tcPr>
                </a:tc>
                <a:tc>
                  <a:txBody>
                    <a:bodyPr/>
                    <a:lstStyle/>
                    <a:p>
                      <a:r>
                        <a:rPr lang="en-CA" dirty="0">
                          <a:effectLst/>
                        </a:rPr>
                        <a:t>Java, Linux, C++</a:t>
                      </a:r>
                    </a:p>
                  </a:txBody>
                  <a:tcPr marL="63500" marR="63500" marT="63500" marB="63500" anchor="ctr">
                    <a:lnL w="6350" cap="flat" cmpd="sng" algn="ctr">
                      <a:solidFill>
                        <a:srgbClr val="F0934A"/>
                      </a:solidFill>
                      <a:prstDash val="solid"/>
                      <a:round/>
                      <a:headEnd type="none" w="med" len="med"/>
                      <a:tailEnd type="none" w="med" len="med"/>
                    </a:lnL>
                    <a:lnR w="6350" cap="flat" cmpd="sng" algn="ctr">
                      <a:solidFill>
                        <a:srgbClr val="F0934A"/>
                      </a:solidFill>
                      <a:prstDash val="solid"/>
                      <a:round/>
                      <a:headEnd type="none" w="med" len="med"/>
                      <a:tailEnd type="none" w="med" len="med"/>
                    </a:lnR>
                    <a:lnT w="6350" cap="flat" cmpd="sng" algn="ctr">
                      <a:solidFill>
                        <a:srgbClr val="F0934A"/>
                      </a:solidFill>
                      <a:prstDash val="solid"/>
                      <a:round/>
                      <a:headEnd type="none" w="med" len="med"/>
                      <a:tailEnd type="none" w="med" len="med"/>
                    </a:lnT>
                    <a:lnB w="6350" cap="flat" cmpd="sng" algn="ctr">
                      <a:solidFill>
                        <a:srgbClr val="F0934A"/>
                      </a:solidFill>
                      <a:prstDash val="solid"/>
                      <a:round/>
                      <a:headEnd type="none" w="med" len="med"/>
                      <a:tailEnd type="none" w="med" len="med"/>
                    </a:lnB>
                    <a:solidFill>
                      <a:srgbClr val="FFFFFF"/>
                    </a:solidFill>
                  </a:tcPr>
                </a:tc>
                <a:extLst>
                  <a:ext uri="{0D108BD9-81ED-4DB2-BD59-A6C34878D82A}">
                    <a16:rowId xmlns:a16="http://schemas.microsoft.com/office/drawing/2014/main" val="2865980041"/>
                  </a:ext>
                </a:extLst>
              </a:tr>
            </a:tbl>
          </a:graphicData>
        </a:graphic>
      </p:graphicFrame>
    </p:spTree>
    <p:extLst>
      <p:ext uri="{BB962C8B-B14F-4D97-AF65-F5344CB8AC3E}">
        <p14:creationId xmlns:p14="http://schemas.microsoft.com/office/powerpoint/2010/main" val="32562781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4810EA64-4540-A8FF-2CE7-A4EED8BFB6A1}"/>
              </a:ext>
            </a:extLst>
          </p:cNvPr>
          <p:cNvSpPr txBox="1"/>
          <p:nvPr/>
        </p:nvSpPr>
        <p:spPr>
          <a:xfrm>
            <a:off x="1676328" y="255815"/>
            <a:ext cx="6224630" cy="461665"/>
          </a:xfrm>
          <a:prstGeom prst="rect">
            <a:avLst/>
          </a:prstGeom>
          <a:noFill/>
        </p:spPr>
        <p:txBody>
          <a:bodyPr wrap="square">
            <a:spAutoFit/>
          </a:bodyPr>
          <a:lstStyle/>
          <a:p>
            <a:pPr algn="l"/>
            <a:r>
              <a:rPr lang="en-CA" sz="2400" b="1" i="0" dirty="0">
                <a:solidFill>
                  <a:srgbClr val="212529"/>
                </a:solidFill>
                <a:effectLst/>
                <a:latin typeface="system-ui"/>
              </a:rPr>
              <a:t>1. First Normal Form (1NF)</a:t>
            </a:r>
          </a:p>
        </p:txBody>
      </p:sp>
      <p:sp>
        <p:nvSpPr>
          <p:cNvPr id="9" name="TextBox 8">
            <a:extLst>
              <a:ext uri="{FF2B5EF4-FFF2-40B4-BE49-F238E27FC236}">
                <a16:creationId xmlns:a16="http://schemas.microsoft.com/office/drawing/2014/main" id="{9773CF8C-7456-FCD2-4FC4-8A56E09FEC35}"/>
              </a:ext>
            </a:extLst>
          </p:cNvPr>
          <p:cNvSpPr txBox="1"/>
          <p:nvPr/>
        </p:nvSpPr>
        <p:spPr>
          <a:xfrm>
            <a:off x="402672" y="1736007"/>
            <a:ext cx="11383860" cy="2784737"/>
          </a:xfrm>
          <a:prstGeom prst="rect">
            <a:avLst/>
          </a:prstGeom>
          <a:noFill/>
        </p:spPr>
        <p:txBody>
          <a:bodyPr wrap="square">
            <a:spAutoFit/>
          </a:bodyPr>
          <a:lstStyle/>
          <a:p>
            <a:pPr algn="l">
              <a:lnSpc>
                <a:spcPct val="200000"/>
              </a:lnSpc>
            </a:pPr>
            <a:r>
              <a:rPr lang="en-US" b="0" i="0" dirty="0">
                <a:solidFill>
                  <a:srgbClr val="212529"/>
                </a:solidFill>
                <a:effectLst/>
                <a:latin typeface="system-ui"/>
              </a:rPr>
              <a:t>For a table to be in the First Normal Form, it should follow the following 4 rules:</a:t>
            </a:r>
          </a:p>
          <a:p>
            <a:pPr algn="l">
              <a:lnSpc>
                <a:spcPct val="200000"/>
              </a:lnSpc>
              <a:buFont typeface="+mj-lt"/>
              <a:buAutoNum type="arabicPeriod"/>
            </a:pPr>
            <a:r>
              <a:rPr lang="en-US" b="0" i="0" dirty="0">
                <a:solidFill>
                  <a:srgbClr val="212529"/>
                </a:solidFill>
                <a:effectLst/>
                <a:latin typeface="system-ui"/>
              </a:rPr>
              <a:t>It should only have single(</a:t>
            </a:r>
            <a:r>
              <a:rPr lang="en-US" b="1" i="0" dirty="0">
                <a:solidFill>
                  <a:srgbClr val="212529"/>
                </a:solidFill>
                <a:effectLst/>
                <a:latin typeface="system-ui"/>
              </a:rPr>
              <a:t>atomic</a:t>
            </a:r>
            <a:r>
              <a:rPr lang="en-US" b="0" i="0" dirty="0">
                <a:solidFill>
                  <a:srgbClr val="212529"/>
                </a:solidFill>
                <a:effectLst/>
                <a:latin typeface="system-ui"/>
              </a:rPr>
              <a:t>) valued attributes/columns.</a:t>
            </a:r>
          </a:p>
          <a:p>
            <a:pPr algn="l">
              <a:lnSpc>
                <a:spcPct val="200000"/>
              </a:lnSpc>
              <a:buFont typeface="+mj-lt"/>
              <a:buAutoNum type="arabicPeriod"/>
            </a:pPr>
            <a:r>
              <a:rPr lang="en-US" b="0" i="0" dirty="0">
                <a:solidFill>
                  <a:srgbClr val="212529"/>
                </a:solidFill>
                <a:effectLst/>
                <a:latin typeface="system-ui"/>
              </a:rPr>
              <a:t>Values stored in a column should be of the same domain.</a:t>
            </a:r>
          </a:p>
          <a:p>
            <a:pPr algn="l">
              <a:lnSpc>
                <a:spcPct val="200000"/>
              </a:lnSpc>
              <a:buFont typeface="+mj-lt"/>
              <a:buAutoNum type="arabicPeriod"/>
            </a:pPr>
            <a:r>
              <a:rPr lang="en-US" b="0" i="0" dirty="0">
                <a:solidFill>
                  <a:srgbClr val="212529"/>
                </a:solidFill>
                <a:effectLst/>
                <a:latin typeface="system-ui"/>
              </a:rPr>
              <a:t>All the columns in a table should have unique names.</a:t>
            </a:r>
          </a:p>
          <a:p>
            <a:pPr algn="l">
              <a:lnSpc>
                <a:spcPct val="200000"/>
              </a:lnSpc>
              <a:buFont typeface="+mj-lt"/>
              <a:buAutoNum type="arabicPeriod"/>
            </a:pPr>
            <a:r>
              <a:rPr lang="en-US" b="0" i="0" dirty="0">
                <a:solidFill>
                  <a:srgbClr val="212529"/>
                </a:solidFill>
                <a:effectLst/>
                <a:latin typeface="system-ui"/>
              </a:rPr>
              <a:t>And the order in which data is stored should not matter.</a:t>
            </a:r>
          </a:p>
        </p:txBody>
      </p:sp>
    </p:spTree>
    <p:extLst>
      <p:ext uri="{BB962C8B-B14F-4D97-AF65-F5344CB8AC3E}">
        <p14:creationId xmlns:p14="http://schemas.microsoft.com/office/powerpoint/2010/main" val="279385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96B25D35-8470-0C7F-F387-A57889FA6795}"/>
              </a:ext>
            </a:extLst>
          </p:cNvPr>
          <p:cNvSpPr txBox="1"/>
          <p:nvPr/>
        </p:nvSpPr>
        <p:spPr>
          <a:xfrm>
            <a:off x="271871" y="1352367"/>
            <a:ext cx="11712120" cy="4619854"/>
          </a:xfrm>
          <a:prstGeom prst="rect">
            <a:avLst/>
          </a:prstGeom>
          <a:noFill/>
        </p:spPr>
        <p:txBody>
          <a:bodyPr wrap="square">
            <a:spAutoFit/>
          </a:bodyPr>
          <a:lstStyle/>
          <a:p>
            <a:pPr algn="l">
              <a:lnSpc>
                <a:spcPct val="150000"/>
              </a:lnSpc>
            </a:pPr>
            <a:r>
              <a:rPr lang="en-US" b="0" i="0" dirty="0">
                <a:solidFill>
                  <a:srgbClr val="212529"/>
                </a:solidFill>
                <a:effectLst/>
                <a:latin typeface="system-ui"/>
              </a:rPr>
              <a:t>The above table has 4 columns:</a:t>
            </a:r>
          </a:p>
          <a:p>
            <a:pPr lvl="1">
              <a:lnSpc>
                <a:spcPct val="150000"/>
              </a:lnSpc>
              <a:buFont typeface="Arial" panose="020B0604020202020204" pitchFamily="34" charset="0"/>
              <a:buChar char="•"/>
            </a:pPr>
            <a:r>
              <a:rPr lang="en-US" b="0" i="0" dirty="0">
                <a:solidFill>
                  <a:srgbClr val="212529"/>
                </a:solidFill>
                <a:effectLst/>
                <a:latin typeface="system-ui"/>
              </a:rPr>
              <a:t>All the columns have different names.</a:t>
            </a:r>
          </a:p>
          <a:p>
            <a:pPr lvl="1">
              <a:lnSpc>
                <a:spcPct val="150000"/>
              </a:lnSpc>
              <a:buFont typeface="Arial" panose="020B0604020202020204" pitchFamily="34" charset="0"/>
              <a:buChar char="•"/>
            </a:pPr>
            <a:r>
              <a:rPr lang="en-US" b="0" i="0" dirty="0">
                <a:solidFill>
                  <a:srgbClr val="212529"/>
                </a:solidFill>
                <a:effectLst/>
                <a:latin typeface="system-ui"/>
              </a:rPr>
              <a:t>All the columns hold values of the same type like </a:t>
            </a:r>
            <a:r>
              <a:rPr lang="en-US" b="1" i="0" dirty="0" err="1">
                <a:solidFill>
                  <a:srgbClr val="212529"/>
                </a:solidFill>
                <a:effectLst/>
                <a:latin typeface="system-ui"/>
              </a:rPr>
              <a:t>emp_name</a:t>
            </a:r>
            <a:r>
              <a:rPr lang="en-US" b="0" i="0" dirty="0">
                <a:solidFill>
                  <a:srgbClr val="212529"/>
                </a:solidFill>
                <a:effectLst/>
                <a:latin typeface="system-ui"/>
              </a:rPr>
              <a:t> has all the names, </a:t>
            </a:r>
            <a:r>
              <a:rPr lang="en-US" b="1" i="0" dirty="0" err="1">
                <a:solidFill>
                  <a:srgbClr val="212529"/>
                </a:solidFill>
                <a:effectLst/>
                <a:latin typeface="system-ui"/>
              </a:rPr>
              <a:t>emp_mobile</a:t>
            </a:r>
            <a:r>
              <a:rPr lang="en-US" b="0" i="0" dirty="0">
                <a:solidFill>
                  <a:srgbClr val="212529"/>
                </a:solidFill>
                <a:effectLst/>
                <a:latin typeface="system-ui"/>
              </a:rPr>
              <a:t> has all the contact numbers, etc.</a:t>
            </a:r>
          </a:p>
          <a:p>
            <a:pPr lvl="1">
              <a:lnSpc>
                <a:spcPct val="150000"/>
              </a:lnSpc>
              <a:buFont typeface="Arial" panose="020B0604020202020204" pitchFamily="34" charset="0"/>
              <a:buChar char="•"/>
            </a:pPr>
            <a:r>
              <a:rPr lang="en-US" b="0" i="0" dirty="0">
                <a:solidFill>
                  <a:srgbClr val="212529"/>
                </a:solidFill>
                <a:effectLst/>
                <a:latin typeface="system-ui"/>
              </a:rPr>
              <a:t>The order in which we save data doesn't matter</a:t>
            </a:r>
          </a:p>
          <a:p>
            <a:pPr lvl="1">
              <a:lnSpc>
                <a:spcPct val="150000"/>
              </a:lnSpc>
              <a:buFont typeface="Arial" panose="020B0604020202020204" pitchFamily="34" charset="0"/>
              <a:buChar char="•"/>
            </a:pPr>
            <a:r>
              <a:rPr lang="en-US" b="0" i="0" dirty="0">
                <a:solidFill>
                  <a:srgbClr val="212529"/>
                </a:solidFill>
                <a:effectLst/>
                <a:latin typeface="system-ui"/>
              </a:rPr>
              <a:t>But the </a:t>
            </a:r>
            <a:r>
              <a:rPr lang="en-US" b="1" i="0" dirty="0" err="1">
                <a:solidFill>
                  <a:srgbClr val="212529"/>
                </a:solidFill>
                <a:effectLst/>
                <a:latin typeface="system-ui"/>
              </a:rPr>
              <a:t>emp_skills</a:t>
            </a:r>
            <a:r>
              <a:rPr lang="en-US" b="0" i="0" dirty="0">
                <a:solidFill>
                  <a:srgbClr val="212529"/>
                </a:solidFill>
                <a:effectLst/>
                <a:latin typeface="system-ui"/>
              </a:rPr>
              <a:t> column holds </a:t>
            </a:r>
            <a:r>
              <a:rPr lang="en-US" b="0" i="1" dirty="0">
                <a:solidFill>
                  <a:srgbClr val="212529"/>
                </a:solidFill>
                <a:effectLst/>
                <a:highlight>
                  <a:srgbClr val="FFFF00"/>
                </a:highlight>
                <a:latin typeface="system-ui"/>
              </a:rPr>
              <a:t>multiple comma-separated values</a:t>
            </a:r>
            <a:r>
              <a:rPr lang="en-US" b="0" i="0" dirty="0">
                <a:solidFill>
                  <a:srgbClr val="212529"/>
                </a:solidFill>
                <a:effectLst/>
                <a:highlight>
                  <a:srgbClr val="FFFF00"/>
                </a:highlight>
                <a:latin typeface="system-ui"/>
              </a:rPr>
              <a:t>, while as per the First Normal form, each column should have a single value.</a:t>
            </a:r>
          </a:p>
          <a:p>
            <a:pPr algn="l">
              <a:lnSpc>
                <a:spcPct val="150000"/>
              </a:lnSpc>
            </a:pPr>
            <a:r>
              <a:rPr lang="en-US" b="0" i="0" dirty="0">
                <a:solidFill>
                  <a:srgbClr val="212529"/>
                </a:solidFill>
                <a:effectLst/>
                <a:latin typeface="system-ui"/>
              </a:rPr>
              <a:t>Hence the above table </a:t>
            </a:r>
            <a:r>
              <a:rPr lang="en-US" b="0" i="0" dirty="0">
                <a:solidFill>
                  <a:srgbClr val="212529"/>
                </a:solidFill>
                <a:effectLst/>
                <a:highlight>
                  <a:srgbClr val="00FFFF"/>
                </a:highlight>
                <a:latin typeface="system-ui"/>
              </a:rPr>
              <a:t>fails to pass the First Normal form</a:t>
            </a:r>
            <a:r>
              <a:rPr lang="en-US" b="0" i="0" dirty="0">
                <a:solidFill>
                  <a:srgbClr val="212529"/>
                </a:solidFill>
                <a:effectLst/>
                <a:latin typeface="system-ui"/>
              </a:rPr>
              <a:t>.</a:t>
            </a:r>
          </a:p>
          <a:p>
            <a:pPr algn="l">
              <a:lnSpc>
                <a:spcPct val="150000"/>
              </a:lnSpc>
            </a:pPr>
            <a:r>
              <a:rPr lang="en-US" b="0" i="0" dirty="0">
                <a:solidFill>
                  <a:srgbClr val="212529"/>
                </a:solidFill>
                <a:effectLst/>
                <a:latin typeface="system-ui"/>
              </a:rPr>
              <a:t>So how do you fix the above table? There are two ways to do this:</a:t>
            </a:r>
          </a:p>
          <a:p>
            <a:pPr lvl="1">
              <a:lnSpc>
                <a:spcPct val="150000"/>
              </a:lnSpc>
              <a:buFont typeface="+mj-lt"/>
              <a:buAutoNum type="arabicPeriod"/>
            </a:pPr>
            <a:r>
              <a:rPr lang="en-US" b="0" i="0" dirty="0">
                <a:solidFill>
                  <a:srgbClr val="212529"/>
                </a:solidFill>
                <a:effectLst/>
                <a:highlight>
                  <a:srgbClr val="00FF00"/>
                </a:highlight>
                <a:latin typeface="system-ui"/>
              </a:rPr>
              <a:t>Remove the </a:t>
            </a:r>
            <a:r>
              <a:rPr lang="en-US" b="1" i="0" dirty="0" err="1">
                <a:solidFill>
                  <a:srgbClr val="212529"/>
                </a:solidFill>
                <a:effectLst/>
                <a:highlight>
                  <a:srgbClr val="00FF00"/>
                </a:highlight>
                <a:latin typeface="system-ui"/>
              </a:rPr>
              <a:t>emp_skills</a:t>
            </a:r>
            <a:r>
              <a:rPr lang="en-US" b="0" i="0" dirty="0">
                <a:solidFill>
                  <a:srgbClr val="212529"/>
                </a:solidFill>
                <a:effectLst/>
                <a:highlight>
                  <a:srgbClr val="00FF00"/>
                </a:highlight>
                <a:latin typeface="system-ui"/>
              </a:rPr>
              <a:t> column from the </a:t>
            </a:r>
            <a:r>
              <a:rPr lang="en-US" b="1" i="0" dirty="0">
                <a:solidFill>
                  <a:srgbClr val="212529"/>
                </a:solidFill>
                <a:effectLst/>
                <a:highlight>
                  <a:srgbClr val="00FF00"/>
                </a:highlight>
                <a:latin typeface="system-ui"/>
              </a:rPr>
              <a:t>Employee</a:t>
            </a:r>
            <a:r>
              <a:rPr lang="en-US" b="0" i="0" dirty="0">
                <a:solidFill>
                  <a:srgbClr val="212529"/>
                </a:solidFill>
                <a:effectLst/>
                <a:highlight>
                  <a:srgbClr val="00FF00"/>
                </a:highlight>
                <a:latin typeface="system-ui"/>
              </a:rPr>
              <a:t> table and keep it in some other table.</a:t>
            </a:r>
          </a:p>
          <a:p>
            <a:pPr lvl="1">
              <a:lnSpc>
                <a:spcPct val="150000"/>
              </a:lnSpc>
              <a:buFont typeface="+mj-lt"/>
              <a:buAutoNum type="arabicPeriod"/>
            </a:pPr>
            <a:r>
              <a:rPr lang="en-US" b="0" i="0" dirty="0">
                <a:solidFill>
                  <a:srgbClr val="212529"/>
                </a:solidFill>
                <a:effectLst/>
                <a:latin typeface="system-ui"/>
              </a:rPr>
              <a:t>Or </a:t>
            </a:r>
            <a:r>
              <a:rPr lang="en-US" b="0" i="0" dirty="0">
                <a:solidFill>
                  <a:srgbClr val="212529"/>
                </a:solidFill>
                <a:effectLst/>
                <a:highlight>
                  <a:srgbClr val="FF00FF"/>
                </a:highlight>
                <a:latin typeface="system-ui"/>
              </a:rPr>
              <a:t>add multiple rows for the employee and each row is linked with one skill.</a:t>
            </a:r>
          </a:p>
        </p:txBody>
      </p:sp>
    </p:spTree>
    <p:extLst>
      <p:ext uri="{BB962C8B-B14F-4D97-AF65-F5344CB8AC3E}">
        <p14:creationId xmlns:p14="http://schemas.microsoft.com/office/powerpoint/2010/main" val="6848486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0940BA24-A52A-7B8E-D713-0B7AB6413708}"/>
              </a:ext>
            </a:extLst>
          </p:cNvPr>
          <p:cNvSpPr txBox="1"/>
          <p:nvPr/>
        </p:nvSpPr>
        <p:spPr>
          <a:xfrm>
            <a:off x="1404457" y="315310"/>
            <a:ext cx="6224630" cy="369332"/>
          </a:xfrm>
          <a:prstGeom prst="rect">
            <a:avLst/>
          </a:prstGeom>
          <a:noFill/>
        </p:spPr>
        <p:txBody>
          <a:bodyPr wrap="square">
            <a:spAutoFit/>
          </a:bodyPr>
          <a:lstStyle/>
          <a:p>
            <a:pPr algn="l"/>
            <a:r>
              <a:rPr lang="en-US" b="0" i="0" dirty="0">
                <a:solidFill>
                  <a:srgbClr val="212529"/>
                </a:solidFill>
                <a:effectLst/>
                <a:latin typeface="system-ui"/>
              </a:rPr>
              <a:t>1. </a:t>
            </a:r>
            <a:r>
              <a:rPr lang="en-US" b="0" i="0" dirty="0">
                <a:solidFill>
                  <a:srgbClr val="212529"/>
                </a:solidFill>
                <a:effectLst/>
                <a:highlight>
                  <a:srgbClr val="00FF00"/>
                </a:highlight>
                <a:latin typeface="system-ui"/>
              </a:rPr>
              <a:t>Create Separate tables for Employee and Employee Skills</a:t>
            </a:r>
          </a:p>
        </p:txBody>
      </p:sp>
      <p:sp>
        <p:nvSpPr>
          <p:cNvPr id="9" name="TextBox 8">
            <a:extLst>
              <a:ext uri="{FF2B5EF4-FFF2-40B4-BE49-F238E27FC236}">
                <a16:creationId xmlns:a16="http://schemas.microsoft.com/office/drawing/2014/main" id="{D08AE8D6-5528-6783-230D-5D3358A7C779}"/>
              </a:ext>
            </a:extLst>
          </p:cNvPr>
          <p:cNvSpPr txBox="1"/>
          <p:nvPr/>
        </p:nvSpPr>
        <p:spPr>
          <a:xfrm>
            <a:off x="208009" y="1158306"/>
            <a:ext cx="6224630" cy="369332"/>
          </a:xfrm>
          <a:prstGeom prst="rect">
            <a:avLst/>
          </a:prstGeom>
          <a:noFill/>
        </p:spPr>
        <p:txBody>
          <a:bodyPr wrap="square">
            <a:spAutoFit/>
          </a:bodyPr>
          <a:lstStyle/>
          <a:p>
            <a:r>
              <a:rPr lang="en-US" b="0" i="0" dirty="0">
                <a:solidFill>
                  <a:srgbClr val="212529"/>
                </a:solidFill>
                <a:effectLst/>
                <a:latin typeface="system-ui"/>
              </a:rPr>
              <a:t>So the </a:t>
            </a:r>
            <a:r>
              <a:rPr lang="en-US" b="1" i="0" dirty="0">
                <a:solidFill>
                  <a:srgbClr val="212529"/>
                </a:solidFill>
                <a:effectLst/>
                <a:latin typeface="system-ui"/>
              </a:rPr>
              <a:t>Employee</a:t>
            </a:r>
            <a:r>
              <a:rPr lang="en-US" b="0" i="0" dirty="0">
                <a:solidFill>
                  <a:srgbClr val="212529"/>
                </a:solidFill>
                <a:effectLst/>
                <a:latin typeface="system-ui"/>
              </a:rPr>
              <a:t> table will look like this,</a:t>
            </a:r>
            <a:endParaRPr lang="en-CA" dirty="0"/>
          </a:p>
        </p:txBody>
      </p:sp>
      <p:graphicFrame>
        <p:nvGraphicFramePr>
          <p:cNvPr id="11" name="Table 10">
            <a:extLst>
              <a:ext uri="{FF2B5EF4-FFF2-40B4-BE49-F238E27FC236}">
                <a16:creationId xmlns:a16="http://schemas.microsoft.com/office/drawing/2014/main" id="{BAB198E8-98AD-FED5-BAD9-8C39DCE45D67}"/>
              </a:ext>
            </a:extLst>
          </p:cNvPr>
          <p:cNvGraphicFramePr>
            <a:graphicFrameLocks noGrp="1"/>
          </p:cNvGraphicFramePr>
          <p:nvPr>
            <p:extLst>
              <p:ext uri="{D42A27DB-BD31-4B8C-83A1-F6EECF244321}">
                <p14:modId xmlns:p14="http://schemas.microsoft.com/office/powerpoint/2010/main" val="2645046548"/>
              </p:ext>
            </p:extLst>
          </p:nvPr>
        </p:nvGraphicFramePr>
        <p:xfrm>
          <a:off x="4934190" y="967183"/>
          <a:ext cx="6786564" cy="1605280"/>
        </p:xfrm>
        <a:graphic>
          <a:graphicData uri="http://schemas.openxmlformats.org/drawingml/2006/table">
            <a:tbl>
              <a:tblPr/>
              <a:tblGrid>
                <a:gridCol w="2262188">
                  <a:extLst>
                    <a:ext uri="{9D8B030D-6E8A-4147-A177-3AD203B41FA5}">
                      <a16:colId xmlns:a16="http://schemas.microsoft.com/office/drawing/2014/main" val="535236247"/>
                    </a:ext>
                  </a:extLst>
                </a:gridCol>
                <a:gridCol w="2262188">
                  <a:extLst>
                    <a:ext uri="{9D8B030D-6E8A-4147-A177-3AD203B41FA5}">
                      <a16:colId xmlns:a16="http://schemas.microsoft.com/office/drawing/2014/main" val="4266993769"/>
                    </a:ext>
                  </a:extLst>
                </a:gridCol>
                <a:gridCol w="2262188">
                  <a:extLst>
                    <a:ext uri="{9D8B030D-6E8A-4147-A177-3AD203B41FA5}">
                      <a16:colId xmlns:a16="http://schemas.microsoft.com/office/drawing/2014/main" val="3074830316"/>
                    </a:ext>
                  </a:extLst>
                </a:gridCol>
              </a:tblGrid>
              <a:tr h="0">
                <a:tc>
                  <a:txBody>
                    <a:bodyPr/>
                    <a:lstStyle/>
                    <a:p>
                      <a:pPr algn="l"/>
                      <a:r>
                        <a:rPr lang="en-CA">
                          <a:effectLst/>
                        </a:rPr>
                        <a:t>emp_id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emp_name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emp_mobile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569719210"/>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John Tick</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9999957773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279300705"/>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Darth Trader</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8888853337</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385598802"/>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Rony Shark</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7777720008</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30895879"/>
                  </a:ext>
                </a:extLst>
              </a:tr>
            </a:tbl>
          </a:graphicData>
        </a:graphic>
      </p:graphicFrame>
      <p:sp>
        <p:nvSpPr>
          <p:cNvPr id="13" name="TextBox 12">
            <a:extLst>
              <a:ext uri="{FF2B5EF4-FFF2-40B4-BE49-F238E27FC236}">
                <a16:creationId xmlns:a16="http://schemas.microsoft.com/office/drawing/2014/main" id="{5E57A2E1-87DD-4841-C1D8-C37265D2B728}"/>
              </a:ext>
            </a:extLst>
          </p:cNvPr>
          <p:cNvSpPr txBox="1"/>
          <p:nvPr/>
        </p:nvSpPr>
        <p:spPr>
          <a:xfrm>
            <a:off x="352338" y="2605347"/>
            <a:ext cx="6224630" cy="369332"/>
          </a:xfrm>
          <a:prstGeom prst="rect">
            <a:avLst/>
          </a:prstGeom>
          <a:noFill/>
        </p:spPr>
        <p:txBody>
          <a:bodyPr wrap="square">
            <a:spAutoFit/>
          </a:bodyPr>
          <a:lstStyle/>
          <a:p>
            <a:r>
              <a:rPr lang="en-US" b="0" i="0" dirty="0">
                <a:solidFill>
                  <a:srgbClr val="212529"/>
                </a:solidFill>
                <a:effectLst/>
                <a:latin typeface="system-ui"/>
              </a:rPr>
              <a:t>And the new </a:t>
            </a:r>
            <a:r>
              <a:rPr lang="en-US" b="1" i="0" dirty="0" err="1">
                <a:solidFill>
                  <a:srgbClr val="212529"/>
                </a:solidFill>
                <a:effectLst/>
                <a:latin typeface="system-ui"/>
              </a:rPr>
              <a:t>Employee_Skill</a:t>
            </a:r>
            <a:r>
              <a:rPr lang="en-US" b="0" i="0" dirty="0">
                <a:solidFill>
                  <a:srgbClr val="212529"/>
                </a:solidFill>
                <a:effectLst/>
                <a:latin typeface="system-ui"/>
              </a:rPr>
              <a:t> table:</a:t>
            </a:r>
            <a:endParaRPr lang="en-CA" dirty="0"/>
          </a:p>
        </p:txBody>
      </p:sp>
      <p:graphicFrame>
        <p:nvGraphicFramePr>
          <p:cNvPr id="14" name="Table 13">
            <a:extLst>
              <a:ext uri="{FF2B5EF4-FFF2-40B4-BE49-F238E27FC236}">
                <a16:creationId xmlns:a16="http://schemas.microsoft.com/office/drawing/2014/main" id="{65D020E0-B20B-7FD1-F443-F66F43919610}"/>
              </a:ext>
            </a:extLst>
          </p:cNvPr>
          <p:cNvGraphicFramePr>
            <a:graphicFrameLocks noGrp="1"/>
          </p:cNvGraphicFramePr>
          <p:nvPr>
            <p:extLst>
              <p:ext uri="{D42A27DB-BD31-4B8C-83A1-F6EECF244321}">
                <p14:modId xmlns:p14="http://schemas.microsoft.com/office/powerpoint/2010/main" val="2793751374"/>
              </p:ext>
            </p:extLst>
          </p:nvPr>
        </p:nvGraphicFramePr>
        <p:xfrm>
          <a:off x="4917606" y="2764129"/>
          <a:ext cx="6786562" cy="3611880"/>
        </p:xfrm>
        <a:graphic>
          <a:graphicData uri="http://schemas.openxmlformats.org/drawingml/2006/table">
            <a:tbl>
              <a:tblPr/>
              <a:tblGrid>
                <a:gridCol w="3393281">
                  <a:extLst>
                    <a:ext uri="{9D8B030D-6E8A-4147-A177-3AD203B41FA5}">
                      <a16:colId xmlns:a16="http://schemas.microsoft.com/office/drawing/2014/main" val="4106573643"/>
                    </a:ext>
                  </a:extLst>
                </a:gridCol>
                <a:gridCol w="3393281">
                  <a:extLst>
                    <a:ext uri="{9D8B030D-6E8A-4147-A177-3AD203B41FA5}">
                      <a16:colId xmlns:a16="http://schemas.microsoft.com/office/drawing/2014/main" val="1502752772"/>
                    </a:ext>
                  </a:extLst>
                </a:gridCol>
              </a:tblGrid>
              <a:tr h="0">
                <a:tc>
                  <a:txBody>
                    <a:bodyPr/>
                    <a:lstStyle/>
                    <a:p>
                      <a:pPr algn="l"/>
                      <a:r>
                        <a:rPr lang="en-CA">
                          <a:effectLst/>
                        </a:rPr>
                        <a:t>emp_id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emp_skill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851992907"/>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Python</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697502694"/>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JavaScript</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28763384"/>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HTML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862289150"/>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CSS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021109883"/>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JavaScript</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588995872"/>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Java</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754582328"/>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Linux</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856639424"/>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C++</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9759214"/>
                  </a:ext>
                </a:extLst>
              </a:tr>
            </a:tbl>
          </a:graphicData>
        </a:graphic>
      </p:graphicFrame>
    </p:spTree>
    <p:extLst>
      <p:ext uri="{BB962C8B-B14F-4D97-AF65-F5344CB8AC3E}">
        <p14:creationId xmlns:p14="http://schemas.microsoft.com/office/powerpoint/2010/main" val="22566431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6975D064-2949-3CEF-9993-C5311E79EFF1}"/>
              </a:ext>
            </a:extLst>
          </p:cNvPr>
          <p:cNvSpPr txBox="1"/>
          <p:nvPr/>
        </p:nvSpPr>
        <p:spPr>
          <a:xfrm>
            <a:off x="1615298" y="228131"/>
            <a:ext cx="6224630" cy="369332"/>
          </a:xfrm>
          <a:prstGeom prst="rect">
            <a:avLst/>
          </a:prstGeom>
          <a:noFill/>
        </p:spPr>
        <p:txBody>
          <a:bodyPr wrap="square">
            <a:spAutoFit/>
          </a:bodyPr>
          <a:lstStyle/>
          <a:p>
            <a:pPr algn="l"/>
            <a:r>
              <a:rPr lang="en-US" b="0" i="0" dirty="0">
                <a:solidFill>
                  <a:srgbClr val="212529"/>
                </a:solidFill>
                <a:effectLst/>
                <a:latin typeface="system-ui"/>
              </a:rPr>
              <a:t>2. </a:t>
            </a:r>
            <a:r>
              <a:rPr lang="en-US" b="0" i="0" dirty="0">
                <a:solidFill>
                  <a:srgbClr val="212529"/>
                </a:solidFill>
                <a:effectLst/>
                <a:highlight>
                  <a:srgbClr val="FF00FF"/>
                </a:highlight>
                <a:latin typeface="system-ui"/>
              </a:rPr>
              <a:t>Add Multiple rows for Multiple skills</a:t>
            </a:r>
          </a:p>
        </p:txBody>
      </p:sp>
      <p:sp>
        <p:nvSpPr>
          <p:cNvPr id="9" name="TextBox 8">
            <a:extLst>
              <a:ext uri="{FF2B5EF4-FFF2-40B4-BE49-F238E27FC236}">
                <a16:creationId xmlns:a16="http://schemas.microsoft.com/office/drawing/2014/main" id="{2307C027-67D6-55A5-9CD0-E611AB788BE5}"/>
              </a:ext>
            </a:extLst>
          </p:cNvPr>
          <p:cNvSpPr txBox="1"/>
          <p:nvPr/>
        </p:nvSpPr>
        <p:spPr>
          <a:xfrm>
            <a:off x="271871" y="1219723"/>
            <a:ext cx="11712120" cy="646331"/>
          </a:xfrm>
          <a:prstGeom prst="rect">
            <a:avLst/>
          </a:prstGeom>
          <a:noFill/>
        </p:spPr>
        <p:txBody>
          <a:bodyPr wrap="square">
            <a:spAutoFit/>
          </a:bodyPr>
          <a:lstStyle/>
          <a:p>
            <a:r>
              <a:rPr lang="en-US" b="0" i="0" dirty="0">
                <a:solidFill>
                  <a:srgbClr val="212529"/>
                </a:solidFill>
                <a:effectLst/>
                <a:latin typeface="system-ui"/>
              </a:rPr>
              <a:t>You can also </a:t>
            </a:r>
            <a:r>
              <a:rPr lang="en-US" b="0" i="1" dirty="0">
                <a:solidFill>
                  <a:srgbClr val="212529"/>
                </a:solidFill>
                <a:effectLst/>
                <a:latin typeface="system-ui"/>
              </a:rPr>
              <a:t>simply add multiple rows</a:t>
            </a:r>
            <a:r>
              <a:rPr lang="en-US" b="0" i="0" dirty="0">
                <a:solidFill>
                  <a:srgbClr val="212529"/>
                </a:solidFill>
                <a:effectLst/>
                <a:latin typeface="system-ui"/>
              </a:rPr>
              <a:t> to add multiple skills. This will lead to repetition of the data, but that can be handled as you further Normalize your data using the Second Normal form and the Third Normal form.</a:t>
            </a:r>
            <a:endParaRPr lang="en-CA" dirty="0"/>
          </a:p>
        </p:txBody>
      </p:sp>
      <p:graphicFrame>
        <p:nvGraphicFramePr>
          <p:cNvPr id="11" name="Table 10">
            <a:extLst>
              <a:ext uri="{FF2B5EF4-FFF2-40B4-BE49-F238E27FC236}">
                <a16:creationId xmlns:a16="http://schemas.microsoft.com/office/drawing/2014/main" id="{B9ED5109-7F89-E45C-87A3-548405928415}"/>
              </a:ext>
            </a:extLst>
          </p:cNvPr>
          <p:cNvGraphicFramePr>
            <a:graphicFrameLocks noGrp="1"/>
          </p:cNvGraphicFramePr>
          <p:nvPr>
            <p:extLst>
              <p:ext uri="{D42A27DB-BD31-4B8C-83A1-F6EECF244321}">
                <p14:modId xmlns:p14="http://schemas.microsoft.com/office/powerpoint/2010/main" val="3039033456"/>
              </p:ext>
            </p:extLst>
          </p:nvPr>
        </p:nvGraphicFramePr>
        <p:xfrm>
          <a:off x="1334331" y="2178576"/>
          <a:ext cx="6786564" cy="3611880"/>
        </p:xfrm>
        <a:graphic>
          <a:graphicData uri="http://schemas.openxmlformats.org/drawingml/2006/table">
            <a:tbl>
              <a:tblPr/>
              <a:tblGrid>
                <a:gridCol w="1696641">
                  <a:extLst>
                    <a:ext uri="{9D8B030D-6E8A-4147-A177-3AD203B41FA5}">
                      <a16:colId xmlns:a16="http://schemas.microsoft.com/office/drawing/2014/main" val="513840934"/>
                    </a:ext>
                  </a:extLst>
                </a:gridCol>
                <a:gridCol w="1696641">
                  <a:extLst>
                    <a:ext uri="{9D8B030D-6E8A-4147-A177-3AD203B41FA5}">
                      <a16:colId xmlns:a16="http://schemas.microsoft.com/office/drawing/2014/main" val="4078821078"/>
                    </a:ext>
                  </a:extLst>
                </a:gridCol>
                <a:gridCol w="1696641">
                  <a:extLst>
                    <a:ext uri="{9D8B030D-6E8A-4147-A177-3AD203B41FA5}">
                      <a16:colId xmlns:a16="http://schemas.microsoft.com/office/drawing/2014/main" val="2293581129"/>
                    </a:ext>
                  </a:extLst>
                </a:gridCol>
                <a:gridCol w="1696641">
                  <a:extLst>
                    <a:ext uri="{9D8B030D-6E8A-4147-A177-3AD203B41FA5}">
                      <a16:colId xmlns:a16="http://schemas.microsoft.com/office/drawing/2014/main" val="1415538842"/>
                    </a:ext>
                  </a:extLst>
                </a:gridCol>
              </a:tblGrid>
              <a:tr h="0">
                <a:tc>
                  <a:txBody>
                    <a:bodyPr/>
                    <a:lstStyle/>
                    <a:p>
                      <a:pPr algn="l"/>
                      <a:r>
                        <a:rPr lang="en-CA">
                          <a:effectLst/>
                        </a:rPr>
                        <a:t>emp_id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emp_name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emp_mobile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emp_skill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48620683"/>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John Tick</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9999957773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Python</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750025428"/>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John Tick</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9999957773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JavaScript</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342134759"/>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Darth Trader</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8888853337</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HTML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375962846"/>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Darth Trader</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8888853337</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CSS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89753175"/>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Darth Trader</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8888853337</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JavaScript</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708445401"/>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Rony Shark</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7777720008</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Java</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448577940"/>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Rony Shark</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7777720008</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Linux</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520798996"/>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Rony Shark</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7777720008</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C++</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920393568"/>
                  </a:ext>
                </a:extLst>
              </a:tr>
            </a:tbl>
          </a:graphicData>
        </a:graphic>
      </p:graphicFrame>
    </p:spTree>
    <p:extLst>
      <p:ext uri="{BB962C8B-B14F-4D97-AF65-F5344CB8AC3E}">
        <p14:creationId xmlns:p14="http://schemas.microsoft.com/office/powerpoint/2010/main" val="100229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E5BEA81C-862C-D3DA-A4F6-484CD79524CB}"/>
              </a:ext>
            </a:extLst>
          </p:cNvPr>
          <p:cNvSpPr txBox="1"/>
          <p:nvPr/>
        </p:nvSpPr>
        <p:spPr>
          <a:xfrm>
            <a:off x="1517534" y="302442"/>
            <a:ext cx="6224630" cy="461665"/>
          </a:xfrm>
          <a:prstGeom prst="rect">
            <a:avLst/>
          </a:prstGeom>
          <a:noFill/>
        </p:spPr>
        <p:txBody>
          <a:bodyPr wrap="square">
            <a:spAutoFit/>
          </a:bodyPr>
          <a:lstStyle/>
          <a:p>
            <a:pPr algn="l"/>
            <a:r>
              <a:rPr lang="en-US" sz="2400" b="1" i="0" dirty="0">
                <a:solidFill>
                  <a:srgbClr val="212529"/>
                </a:solidFill>
                <a:effectLst/>
                <a:latin typeface="system-ui"/>
              </a:rPr>
              <a:t>2. Second Normal Form (2NF)</a:t>
            </a:r>
          </a:p>
        </p:txBody>
      </p:sp>
      <p:sp>
        <p:nvSpPr>
          <p:cNvPr id="9" name="TextBox 8">
            <a:extLst>
              <a:ext uri="{FF2B5EF4-FFF2-40B4-BE49-F238E27FC236}">
                <a16:creationId xmlns:a16="http://schemas.microsoft.com/office/drawing/2014/main" id="{A78AF123-9A37-2B2C-1760-5CDD716356E6}"/>
              </a:ext>
            </a:extLst>
          </p:cNvPr>
          <p:cNvSpPr txBox="1"/>
          <p:nvPr/>
        </p:nvSpPr>
        <p:spPr>
          <a:xfrm>
            <a:off x="271871" y="1179145"/>
            <a:ext cx="9794918" cy="1295868"/>
          </a:xfrm>
          <a:prstGeom prst="rect">
            <a:avLst/>
          </a:prstGeom>
          <a:noFill/>
        </p:spPr>
        <p:txBody>
          <a:bodyPr wrap="square">
            <a:spAutoFit/>
          </a:bodyPr>
          <a:lstStyle/>
          <a:p>
            <a:pPr algn="l">
              <a:lnSpc>
                <a:spcPct val="150000"/>
              </a:lnSpc>
            </a:pPr>
            <a:r>
              <a:rPr lang="en-US" b="0" i="0" dirty="0">
                <a:solidFill>
                  <a:srgbClr val="212529"/>
                </a:solidFill>
                <a:effectLst/>
                <a:latin typeface="system-ui"/>
              </a:rPr>
              <a:t>For a table to be in the Second Normal Form,</a:t>
            </a:r>
          </a:p>
          <a:p>
            <a:pPr algn="l">
              <a:lnSpc>
                <a:spcPct val="150000"/>
              </a:lnSpc>
              <a:buFont typeface="+mj-lt"/>
              <a:buAutoNum type="arabicPeriod"/>
            </a:pPr>
            <a:r>
              <a:rPr lang="en-US" b="0" i="0" dirty="0">
                <a:solidFill>
                  <a:srgbClr val="212529"/>
                </a:solidFill>
                <a:effectLst/>
                <a:latin typeface="system-ui"/>
              </a:rPr>
              <a:t>It should be in the First Normal form.</a:t>
            </a:r>
          </a:p>
          <a:p>
            <a:pPr algn="l">
              <a:lnSpc>
                <a:spcPct val="150000"/>
              </a:lnSpc>
              <a:buFont typeface="+mj-lt"/>
              <a:buAutoNum type="arabicPeriod"/>
            </a:pPr>
            <a:r>
              <a:rPr lang="en-US" b="0" i="0" dirty="0">
                <a:solidFill>
                  <a:srgbClr val="212529"/>
                </a:solidFill>
                <a:effectLst/>
                <a:latin typeface="system-ui"/>
              </a:rPr>
              <a:t>And, it should not have </a:t>
            </a:r>
            <a:r>
              <a:rPr lang="en-US" b="1" i="0" dirty="0">
                <a:solidFill>
                  <a:srgbClr val="212529"/>
                </a:solidFill>
                <a:effectLst/>
                <a:latin typeface="system-ui"/>
              </a:rPr>
              <a:t>Partial Dependency</a:t>
            </a:r>
            <a:r>
              <a:rPr lang="en-US" b="0" i="0" dirty="0">
                <a:solidFill>
                  <a:srgbClr val="212529"/>
                </a:solidFill>
                <a:effectLst/>
                <a:latin typeface="system-ui"/>
              </a:rPr>
              <a:t>.</a:t>
            </a:r>
          </a:p>
        </p:txBody>
      </p:sp>
      <p:sp>
        <p:nvSpPr>
          <p:cNvPr id="12" name="TextBox 11">
            <a:extLst>
              <a:ext uri="{FF2B5EF4-FFF2-40B4-BE49-F238E27FC236}">
                <a16:creationId xmlns:a16="http://schemas.microsoft.com/office/drawing/2014/main" id="{EC2B2C75-70BC-405F-C650-EB0CEB93453A}"/>
              </a:ext>
            </a:extLst>
          </p:cNvPr>
          <p:cNvSpPr txBox="1"/>
          <p:nvPr/>
        </p:nvSpPr>
        <p:spPr>
          <a:xfrm>
            <a:off x="271871" y="3173790"/>
            <a:ext cx="11712120" cy="1477328"/>
          </a:xfrm>
          <a:prstGeom prst="rect">
            <a:avLst/>
          </a:prstGeom>
          <a:noFill/>
        </p:spPr>
        <p:txBody>
          <a:bodyPr wrap="square">
            <a:spAutoFit/>
          </a:bodyPr>
          <a:lstStyle/>
          <a:p>
            <a:pPr algn="l"/>
            <a:r>
              <a:rPr lang="en-US" b="0" i="0" dirty="0">
                <a:solidFill>
                  <a:srgbClr val="212529"/>
                </a:solidFill>
                <a:effectLst/>
                <a:latin typeface="system-ui"/>
              </a:rPr>
              <a:t>Let's take an example to understand Partial dependency and the Second Normal Form.</a:t>
            </a:r>
          </a:p>
          <a:p>
            <a:pPr algn="l"/>
            <a:r>
              <a:rPr lang="en-US" b="0" i="0" dirty="0">
                <a:solidFill>
                  <a:srgbClr val="212529"/>
                </a:solidFill>
                <a:effectLst/>
                <a:latin typeface="system-ui"/>
              </a:rPr>
              <a:t>What is Partial Dependency?</a:t>
            </a:r>
          </a:p>
          <a:p>
            <a:pPr algn="l"/>
            <a:r>
              <a:rPr lang="en-US" b="0" i="0" dirty="0">
                <a:solidFill>
                  <a:srgbClr val="212529"/>
                </a:solidFill>
                <a:effectLst/>
                <a:latin typeface="system-ui"/>
              </a:rPr>
              <a:t>When a table has a primary key that is made up of two or more columns, then all the columns(not included in the primary key) in that table should depend on the entire primary key and not on a part of it. If any column(which is not in the primary key) depends on a part of the primary key then we say we have Partial dependency in the table.</a:t>
            </a:r>
          </a:p>
        </p:txBody>
      </p:sp>
    </p:spTree>
    <p:extLst>
      <p:ext uri="{BB962C8B-B14F-4D97-AF65-F5344CB8AC3E}">
        <p14:creationId xmlns:p14="http://schemas.microsoft.com/office/powerpoint/2010/main" val="26915044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62C9A7E6-1626-28A1-77A0-0CB8DA6715B1}"/>
              </a:ext>
            </a:extLst>
          </p:cNvPr>
          <p:cNvSpPr txBox="1"/>
          <p:nvPr/>
        </p:nvSpPr>
        <p:spPr>
          <a:xfrm>
            <a:off x="208009" y="1219723"/>
            <a:ext cx="11775982" cy="369332"/>
          </a:xfrm>
          <a:prstGeom prst="rect">
            <a:avLst/>
          </a:prstGeom>
          <a:noFill/>
        </p:spPr>
        <p:txBody>
          <a:bodyPr wrap="square">
            <a:spAutoFit/>
          </a:bodyPr>
          <a:lstStyle/>
          <a:p>
            <a:r>
              <a:rPr lang="en-US" b="0" i="0" dirty="0">
                <a:solidFill>
                  <a:srgbClr val="212529"/>
                </a:solidFill>
                <a:effectLst/>
                <a:latin typeface="system-ui"/>
              </a:rPr>
              <a:t>If we have two tables Students and Subjects, to store student information and information related to subjects.</a:t>
            </a:r>
            <a:endParaRPr lang="en-CA" dirty="0"/>
          </a:p>
        </p:txBody>
      </p:sp>
      <p:sp>
        <p:nvSpPr>
          <p:cNvPr id="9" name="TextBox 8">
            <a:extLst>
              <a:ext uri="{FF2B5EF4-FFF2-40B4-BE49-F238E27FC236}">
                <a16:creationId xmlns:a16="http://schemas.microsoft.com/office/drawing/2014/main" id="{80C11708-3E18-C670-A325-8A472E0EE3AD}"/>
              </a:ext>
            </a:extLst>
          </p:cNvPr>
          <p:cNvSpPr txBox="1"/>
          <p:nvPr/>
        </p:nvSpPr>
        <p:spPr>
          <a:xfrm>
            <a:off x="271871" y="1821694"/>
            <a:ext cx="1577130" cy="369332"/>
          </a:xfrm>
          <a:prstGeom prst="rect">
            <a:avLst/>
          </a:prstGeom>
          <a:noFill/>
        </p:spPr>
        <p:txBody>
          <a:bodyPr wrap="square">
            <a:spAutoFit/>
          </a:bodyPr>
          <a:lstStyle/>
          <a:p>
            <a:r>
              <a:rPr lang="en-CA" b="1" i="0" dirty="0">
                <a:solidFill>
                  <a:srgbClr val="212529"/>
                </a:solidFill>
                <a:effectLst/>
                <a:latin typeface="system-ui"/>
              </a:rPr>
              <a:t>Student</a:t>
            </a:r>
            <a:r>
              <a:rPr lang="en-CA" b="0" i="0" dirty="0">
                <a:solidFill>
                  <a:srgbClr val="212529"/>
                </a:solidFill>
                <a:effectLst/>
                <a:latin typeface="system-ui"/>
              </a:rPr>
              <a:t> table:</a:t>
            </a:r>
            <a:endParaRPr lang="en-CA" dirty="0"/>
          </a:p>
        </p:txBody>
      </p:sp>
      <p:graphicFrame>
        <p:nvGraphicFramePr>
          <p:cNvPr id="11" name="Table 10">
            <a:extLst>
              <a:ext uri="{FF2B5EF4-FFF2-40B4-BE49-F238E27FC236}">
                <a16:creationId xmlns:a16="http://schemas.microsoft.com/office/drawing/2014/main" id="{E8679309-6C7C-F6A8-5D10-E4F20A06EAF7}"/>
              </a:ext>
            </a:extLst>
          </p:cNvPr>
          <p:cNvGraphicFramePr>
            <a:graphicFrameLocks noGrp="1"/>
          </p:cNvGraphicFramePr>
          <p:nvPr>
            <p:extLst>
              <p:ext uri="{D42A27DB-BD31-4B8C-83A1-F6EECF244321}">
                <p14:modId xmlns:p14="http://schemas.microsoft.com/office/powerpoint/2010/main" val="798902705"/>
              </p:ext>
            </p:extLst>
          </p:nvPr>
        </p:nvGraphicFramePr>
        <p:xfrm>
          <a:off x="271871" y="2195620"/>
          <a:ext cx="4803468" cy="1203960"/>
        </p:xfrm>
        <a:graphic>
          <a:graphicData uri="http://schemas.openxmlformats.org/drawingml/2006/table">
            <a:tbl>
              <a:tblPr/>
              <a:tblGrid>
                <a:gridCol w="1601156">
                  <a:extLst>
                    <a:ext uri="{9D8B030D-6E8A-4147-A177-3AD203B41FA5}">
                      <a16:colId xmlns:a16="http://schemas.microsoft.com/office/drawing/2014/main" val="3239767154"/>
                    </a:ext>
                  </a:extLst>
                </a:gridCol>
                <a:gridCol w="1601156">
                  <a:extLst>
                    <a:ext uri="{9D8B030D-6E8A-4147-A177-3AD203B41FA5}">
                      <a16:colId xmlns:a16="http://schemas.microsoft.com/office/drawing/2014/main" val="4079585957"/>
                    </a:ext>
                  </a:extLst>
                </a:gridCol>
                <a:gridCol w="1601156">
                  <a:extLst>
                    <a:ext uri="{9D8B030D-6E8A-4147-A177-3AD203B41FA5}">
                      <a16:colId xmlns:a16="http://schemas.microsoft.com/office/drawing/2014/main" val="2189690878"/>
                    </a:ext>
                  </a:extLst>
                </a:gridCol>
              </a:tblGrid>
              <a:tr h="0">
                <a:tc>
                  <a:txBody>
                    <a:bodyPr/>
                    <a:lstStyle/>
                    <a:p>
                      <a:pPr algn="l"/>
                      <a:r>
                        <a:rPr lang="en-CA">
                          <a:effectLst/>
                        </a:rPr>
                        <a:t>student_id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student_name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branch</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619014367"/>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Akon</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CSE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140091844"/>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Bkon</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Mechanical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452228278"/>
                  </a:ext>
                </a:extLst>
              </a:tr>
            </a:tbl>
          </a:graphicData>
        </a:graphic>
      </p:graphicFrame>
      <p:sp>
        <p:nvSpPr>
          <p:cNvPr id="13" name="TextBox 12">
            <a:extLst>
              <a:ext uri="{FF2B5EF4-FFF2-40B4-BE49-F238E27FC236}">
                <a16:creationId xmlns:a16="http://schemas.microsoft.com/office/drawing/2014/main" id="{97DBD52E-3088-700C-63F1-520B0693BD75}"/>
              </a:ext>
            </a:extLst>
          </p:cNvPr>
          <p:cNvSpPr txBox="1"/>
          <p:nvPr/>
        </p:nvSpPr>
        <p:spPr>
          <a:xfrm>
            <a:off x="208009" y="3672554"/>
            <a:ext cx="1610686" cy="369332"/>
          </a:xfrm>
          <a:prstGeom prst="rect">
            <a:avLst/>
          </a:prstGeom>
          <a:noFill/>
        </p:spPr>
        <p:txBody>
          <a:bodyPr wrap="square">
            <a:spAutoFit/>
          </a:bodyPr>
          <a:lstStyle/>
          <a:p>
            <a:r>
              <a:rPr lang="en-CA" b="1" i="0" dirty="0">
                <a:solidFill>
                  <a:srgbClr val="212529"/>
                </a:solidFill>
                <a:effectLst/>
                <a:latin typeface="system-ui"/>
              </a:rPr>
              <a:t>Subject</a:t>
            </a:r>
            <a:r>
              <a:rPr lang="en-CA" b="0" i="0" dirty="0">
                <a:solidFill>
                  <a:srgbClr val="212529"/>
                </a:solidFill>
                <a:effectLst/>
                <a:latin typeface="system-ui"/>
              </a:rPr>
              <a:t> Table</a:t>
            </a:r>
            <a:endParaRPr lang="en-CA" dirty="0"/>
          </a:p>
        </p:txBody>
      </p:sp>
      <p:graphicFrame>
        <p:nvGraphicFramePr>
          <p:cNvPr id="14" name="Table 13">
            <a:extLst>
              <a:ext uri="{FF2B5EF4-FFF2-40B4-BE49-F238E27FC236}">
                <a16:creationId xmlns:a16="http://schemas.microsoft.com/office/drawing/2014/main" id="{0512E334-37E0-146E-7186-219C0303D9EF}"/>
              </a:ext>
            </a:extLst>
          </p:cNvPr>
          <p:cNvGraphicFramePr>
            <a:graphicFrameLocks noGrp="1"/>
          </p:cNvGraphicFramePr>
          <p:nvPr>
            <p:extLst>
              <p:ext uri="{D42A27DB-BD31-4B8C-83A1-F6EECF244321}">
                <p14:modId xmlns:p14="http://schemas.microsoft.com/office/powerpoint/2010/main" val="2808214975"/>
              </p:ext>
            </p:extLst>
          </p:nvPr>
        </p:nvGraphicFramePr>
        <p:xfrm>
          <a:off x="271871" y="4153305"/>
          <a:ext cx="4417086" cy="1605280"/>
        </p:xfrm>
        <a:graphic>
          <a:graphicData uri="http://schemas.openxmlformats.org/drawingml/2006/table">
            <a:tbl>
              <a:tblPr/>
              <a:tblGrid>
                <a:gridCol w="2208543">
                  <a:extLst>
                    <a:ext uri="{9D8B030D-6E8A-4147-A177-3AD203B41FA5}">
                      <a16:colId xmlns:a16="http://schemas.microsoft.com/office/drawing/2014/main" val="460099089"/>
                    </a:ext>
                  </a:extLst>
                </a:gridCol>
                <a:gridCol w="2208543">
                  <a:extLst>
                    <a:ext uri="{9D8B030D-6E8A-4147-A177-3AD203B41FA5}">
                      <a16:colId xmlns:a16="http://schemas.microsoft.com/office/drawing/2014/main" val="964115158"/>
                    </a:ext>
                  </a:extLst>
                </a:gridCol>
              </a:tblGrid>
              <a:tr h="0">
                <a:tc>
                  <a:txBody>
                    <a:bodyPr/>
                    <a:lstStyle/>
                    <a:p>
                      <a:pPr algn="l"/>
                      <a:r>
                        <a:rPr lang="en-CA">
                          <a:effectLst/>
                        </a:rPr>
                        <a:t>subject_id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subject_name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507326212"/>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C Language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746995983"/>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DSA</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339194943"/>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Operating System</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712046452"/>
                  </a:ext>
                </a:extLst>
              </a:tr>
            </a:tbl>
          </a:graphicData>
        </a:graphic>
      </p:graphicFrame>
    </p:spTree>
    <p:extLst>
      <p:ext uri="{BB962C8B-B14F-4D97-AF65-F5344CB8AC3E}">
        <p14:creationId xmlns:p14="http://schemas.microsoft.com/office/powerpoint/2010/main" val="28854382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C5F24049-FC2E-8E0F-F9C9-CDD546A19418}"/>
              </a:ext>
            </a:extLst>
          </p:cNvPr>
          <p:cNvSpPr txBox="1"/>
          <p:nvPr/>
        </p:nvSpPr>
        <p:spPr>
          <a:xfrm>
            <a:off x="208009" y="1046929"/>
            <a:ext cx="11195879" cy="369332"/>
          </a:xfrm>
          <a:prstGeom prst="rect">
            <a:avLst/>
          </a:prstGeom>
          <a:noFill/>
        </p:spPr>
        <p:txBody>
          <a:bodyPr wrap="square">
            <a:spAutoFit/>
          </a:bodyPr>
          <a:lstStyle/>
          <a:p>
            <a:r>
              <a:rPr lang="en-US" b="0" i="0" dirty="0">
                <a:solidFill>
                  <a:srgbClr val="212529"/>
                </a:solidFill>
                <a:effectLst/>
                <a:latin typeface="system-ui"/>
              </a:rPr>
              <a:t>And we have another table </a:t>
            </a:r>
            <a:r>
              <a:rPr lang="en-US" b="1" i="0" dirty="0">
                <a:solidFill>
                  <a:srgbClr val="212529"/>
                </a:solidFill>
                <a:effectLst/>
                <a:latin typeface="system-ui"/>
              </a:rPr>
              <a:t>Score</a:t>
            </a:r>
            <a:r>
              <a:rPr lang="en-US" b="0" i="0" dirty="0">
                <a:solidFill>
                  <a:srgbClr val="212529"/>
                </a:solidFill>
                <a:effectLst/>
                <a:latin typeface="system-ui"/>
              </a:rPr>
              <a:t> to store the marks scored by students in any subject like this,</a:t>
            </a:r>
            <a:endParaRPr lang="en-CA" dirty="0"/>
          </a:p>
        </p:txBody>
      </p:sp>
      <p:graphicFrame>
        <p:nvGraphicFramePr>
          <p:cNvPr id="8" name="Table 7">
            <a:extLst>
              <a:ext uri="{FF2B5EF4-FFF2-40B4-BE49-F238E27FC236}">
                <a16:creationId xmlns:a16="http://schemas.microsoft.com/office/drawing/2014/main" id="{0C35414D-CDA2-D66E-114F-B2E360533D87}"/>
              </a:ext>
            </a:extLst>
          </p:cNvPr>
          <p:cNvGraphicFramePr>
            <a:graphicFrameLocks noGrp="1"/>
          </p:cNvGraphicFramePr>
          <p:nvPr>
            <p:extLst>
              <p:ext uri="{D42A27DB-BD31-4B8C-83A1-F6EECF244321}">
                <p14:modId xmlns:p14="http://schemas.microsoft.com/office/powerpoint/2010/main" val="2305365094"/>
              </p:ext>
            </p:extLst>
          </p:nvPr>
        </p:nvGraphicFramePr>
        <p:xfrm>
          <a:off x="728252" y="1416261"/>
          <a:ext cx="6565224" cy="1605280"/>
        </p:xfrm>
        <a:graphic>
          <a:graphicData uri="http://schemas.openxmlformats.org/drawingml/2006/table">
            <a:tbl>
              <a:tblPr/>
              <a:tblGrid>
                <a:gridCol w="1641306">
                  <a:extLst>
                    <a:ext uri="{9D8B030D-6E8A-4147-A177-3AD203B41FA5}">
                      <a16:colId xmlns:a16="http://schemas.microsoft.com/office/drawing/2014/main" val="2194045646"/>
                    </a:ext>
                  </a:extLst>
                </a:gridCol>
                <a:gridCol w="1641306">
                  <a:extLst>
                    <a:ext uri="{9D8B030D-6E8A-4147-A177-3AD203B41FA5}">
                      <a16:colId xmlns:a16="http://schemas.microsoft.com/office/drawing/2014/main" val="2545086491"/>
                    </a:ext>
                  </a:extLst>
                </a:gridCol>
                <a:gridCol w="1641306">
                  <a:extLst>
                    <a:ext uri="{9D8B030D-6E8A-4147-A177-3AD203B41FA5}">
                      <a16:colId xmlns:a16="http://schemas.microsoft.com/office/drawing/2014/main" val="2701009596"/>
                    </a:ext>
                  </a:extLst>
                </a:gridCol>
                <a:gridCol w="1641306">
                  <a:extLst>
                    <a:ext uri="{9D8B030D-6E8A-4147-A177-3AD203B41FA5}">
                      <a16:colId xmlns:a16="http://schemas.microsoft.com/office/drawing/2014/main" val="3433616191"/>
                    </a:ext>
                  </a:extLst>
                </a:gridCol>
              </a:tblGrid>
              <a:tr h="0">
                <a:tc>
                  <a:txBody>
                    <a:bodyPr/>
                    <a:lstStyle/>
                    <a:p>
                      <a:pPr algn="l"/>
                      <a:r>
                        <a:rPr lang="en-CA" u="sng" dirty="0" err="1">
                          <a:effectLst/>
                          <a:highlight>
                            <a:srgbClr val="FFFF00"/>
                          </a:highlight>
                        </a:rPr>
                        <a:t>student_id</a:t>
                      </a:r>
                      <a:endParaRPr lang="en-CA" u="sng" dirty="0">
                        <a:effectLst/>
                        <a:highlight>
                          <a:srgbClr val="FF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u="sng" dirty="0" err="1">
                          <a:effectLst/>
                          <a:highlight>
                            <a:srgbClr val="FFFF00"/>
                          </a:highlight>
                        </a:rPr>
                        <a:t>subject_id</a:t>
                      </a:r>
                      <a:endParaRPr lang="en-CA" u="sng" dirty="0">
                        <a:effectLst/>
                        <a:highlight>
                          <a:srgbClr val="FF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dirty="0">
                          <a:effectLst/>
                        </a:rPr>
                        <a:t>marks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dirty="0" err="1">
                          <a:effectLst/>
                          <a:highlight>
                            <a:srgbClr val="00FF00"/>
                          </a:highlight>
                        </a:rPr>
                        <a:t>teacher_name</a:t>
                      </a:r>
                      <a:endParaRPr lang="en-CA" dirty="0">
                        <a:effectLst/>
                        <a:highlight>
                          <a:srgbClr val="00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438090504"/>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70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Miss. C</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653803425"/>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Mr. 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827302204"/>
                  </a:ext>
                </a:extLst>
              </a:tr>
              <a:tr h="0">
                <a:tc>
                  <a:txBody>
                    <a:bodyPr/>
                    <a:lstStyle/>
                    <a:p>
                      <a:r>
                        <a:rPr lang="en-CA" dirty="0">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65</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Mr. Op</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794350343"/>
                  </a:ext>
                </a:extLst>
              </a:tr>
            </a:tbl>
          </a:graphicData>
        </a:graphic>
      </p:graphicFrame>
      <p:sp>
        <p:nvSpPr>
          <p:cNvPr id="11" name="TextBox 10">
            <a:extLst>
              <a:ext uri="{FF2B5EF4-FFF2-40B4-BE49-F238E27FC236}">
                <a16:creationId xmlns:a16="http://schemas.microsoft.com/office/drawing/2014/main" id="{2F0702CB-C2FB-3193-8383-38FC0C1A02FE}"/>
              </a:ext>
            </a:extLst>
          </p:cNvPr>
          <p:cNvSpPr txBox="1"/>
          <p:nvPr/>
        </p:nvSpPr>
        <p:spPr>
          <a:xfrm>
            <a:off x="271871" y="3525701"/>
            <a:ext cx="11712120" cy="2542363"/>
          </a:xfrm>
          <a:prstGeom prst="rect">
            <a:avLst/>
          </a:prstGeom>
          <a:noFill/>
        </p:spPr>
        <p:txBody>
          <a:bodyPr wrap="square">
            <a:spAutoFit/>
          </a:bodyPr>
          <a:lstStyle/>
          <a:p>
            <a:pPr algn="l">
              <a:lnSpc>
                <a:spcPct val="150000"/>
              </a:lnSpc>
            </a:pPr>
            <a:r>
              <a:rPr lang="en-US" b="0" i="0" dirty="0">
                <a:solidFill>
                  <a:srgbClr val="212529"/>
                </a:solidFill>
                <a:effectLst/>
                <a:latin typeface="system-ui"/>
              </a:rPr>
              <a:t>Now in the above table, the primary key is </a:t>
            </a:r>
            <a:r>
              <a:rPr lang="en-US" b="1" i="0" dirty="0" err="1">
                <a:solidFill>
                  <a:srgbClr val="212529"/>
                </a:solidFill>
                <a:effectLst/>
                <a:highlight>
                  <a:srgbClr val="FFFF00"/>
                </a:highlight>
                <a:latin typeface="system-ui"/>
              </a:rPr>
              <a:t>student_id</a:t>
            </a:r>
            <a:r>
              <a:rPr lang="en-US" b="1" i="0" dirty="0">
                <a:solidFill>
                  <a:srgbClr val="212529"/>
                </a:solidFill>
                <a:effectLst/>
                <a:highlight>
                  <a:srgbClr val="FFFF00"/>
                </a:highlight>
                <a:latin typeface="system-ui"/>
              </a:rPr>
              <a:t> + </a:t>
            </a:r>
            <a:r>
              <a:rPr lang="en-US" b="1" i="0" dirty="0" err="1">
                <a:solidFill>
                  <a:srgbClr val="212529"/>
                </a:solidFill>
                <a:effectLst/>
                <a:highlight>
                  <a:srgbClr val="FFFF00"/>
                </a:highlight>
                <a:latin typeface="system-ui"/>
              </a:rPr>
              <a:t>subject_id</a:t>
            </a:r>
            <a:r>
              <a:rPr lang="en-US" b="0" i="0" dirty="0">
                <a:solidFill>
                  <a:srgbClr val="212529"/>
                </a:solidFill>
                <a:effectLst/>
                <a:highlight>
                  <a:srgbClr val="FFFF00"/>
                </a:highlight>
                <a:latin typeface="system-ui"/>
              </a:rPr>
              <a:t>, </a:t>
            </a:r>
            <a:r>
              <a:rPr lang="en-US" b="0" i="0" dirty="0">
                <a:solidFill>
                  <a:srgbClr val="212529"/>
                </a:solidFill>
                <a:effectLst/>
                <a:latin typeface="system-ui"/>
              </a:rPr>
              <a:t>because both these information are required to select any row of data.</a:t>
            </a:r>
          </a:p>
          <a:p>
            <a:pPr algn="l">
              <a:lnSpc>
                <a:spcPct val="150000"/>
              </a:lnSpc>
            </a:pPr>
            <a:r>
              <a:rPr lang="en-US" b="0" i="0" dirty="0">
                <a:solidFill>
                  <a:srgbClr val="212529"/>
                </a:solidFill>
                <a:effectLst/>
                <a:latin typeface="system-ui"/>
              </a:rPr>
              <a:t>But in the </a:t>
            </a:r>
            <a:r>
              <a:rPr lang="en-US" b="1" i="0" dirty="0">
                <a:solidFill>
                  <a:srgbClr val="212529"/>
                </a:solidFill>
                <a:effectLst/>
                <a:latin typeface="system-ui"/>
              </a:rPr>
              <a:t>Score</a:t>
            </a:r>
            <a:r>
              <a:rPr lang="en-US" b="0" i="0" dirty="0">
                <a:solidFill>
                  <a:srgbClr val="212529"/>
                </a:solidFill>
                <a:effectLst/>
                <a:latin typeface="system-ui"/>
              </a:rPr>
              <a:t> table, we have a column </a:t>
            </a:r>
            <a:r>
              <a:rPr lang="en-US" b="1" i="0" dirty="0" err="1">
                <a:solidFill>
                  <a:srgbClr val="212529"/>
                </a:solidFill>
                <a:effectLst/>
                <a:highlight>
                  <a:srgbClr val="00FF00"/>
                </a:highlight>
                <a:latin typeface="system-ui"/>
              </a:rPr>
              <a:t>teacher_name</a:t>
            </a:r>
            <a:r>
              <a:rPr lang="en-US" b="0" i="0" dirty="0">
                <a:solidFill>
                  <a:srgbClr val="212529"/>
                </a:solidFill>
                <a:effectLst/>
                <a:highlight>
                  <a:srgbClr val="00FF00"/>
                </a:highlight>
                <a:latin typeface="system-ui"/>
              </a:rPr>
              <a:t>, </a:t>
            </a:r>
            <a:r>
              <a:rPr lang="en-US" b="0" i="0" dirty="0">
                <a:solidFill>
                  <a:srgbClr val="212529"/>
                </a:solidFill>
                <a:effectLst/>
                <a:latin typeface="system-ui"/>
              </a:rPr>
              <a:t>which depends on the subject information or just the</a:t>
            </a:r>
            <a:r>
              <a:rPr lang="en-US" b="0" i="0" dirty="0">
                <a:solidFill>
                  <a:srgbClr val="212529"/>
                </a:solidFill>
                <a:effectLst/>
                <a:highlight>
                  <a:srgbClr val="FFFF00"/>
                </a:highlight>
                <a:latin typeface="system-ui"/>
              </a:rPr>
              <a:t> </a:t>
            </a:r>
            <a:r>
              <a:rPr lang="en-US" b="1" i="0" dirty="0" err="1">
                <a:solidFill>
                  <a:srgbClr val="212529"/>
                </a:solidFill>
                <a:effectLst/>
                <a:highlight>
                  <a:srgbClr val="FFFF00"/>
                </a:highlight>
                <a:latin typeface="system-ui"/>
              </a:rPr>
              <a:t>subject_id</a:t>
            </a:r>
            <a:r>
              <a:rPr lang="en-US" b="0" i="0" dirty="0">
                <a:solidFill>
                  <a:srgbClr val="212529"/>
                </a:solidFill>
                <a:effectLst/>
                <a:latin typeface="system-ui"/>
              </a:rPr>
              <a:t>, so we </a:t>
            </a:r>
            <a:r>
              <a:rPr lang="en-US" b="0" i="1" dirty="0">
                <a:solidFill>
                  <a:srgbClr val="212529"/>
                </a:solidFill>
                <a:effectLst/>
                <a:latin typeface="system-ui"/>
              </a:rPr>
              <a:t>should not keep</a:t>
            </a:r>
            <a:r>
              <a:rPr lang="en-US" b="0" i="0" dirty="0">
                <a:solidFill>
                  <a:srgbClr val="212529"/>
                </a:solidFill>
                <a:effectLst/>
                <a:latin typeface="system-ui"/>
              </a:rPr>
              <a:t> that information in the </a:t>
            </a:r>
            <a:r>
              <a:rPr lang="en-US" b="1" i="0" dirty="0">
                <a:solidFill>
                  <a:srgbClr val="212529"/>
                </a:solidFill>
                <a:effectLst/>
                <a:latin typeface="system-ui"/>
              </a:rPr>
              <a:t>Score</a:t>
            </a:r>
            <a:r>
              <a:rPr lang="en-US" b="0" i="0" dirty="0">
                <a:solidFill>
                  <a:srgbClr val="212529"/>
                </a:solidFill>
                <a:effectLst/>
                <a:latin typeface="system-ui"/>
              </a:rPr>
              <a:t> table.</a:t>
            </a:r>
          </a:p>
          <a:p>
            <a:pPr algn="l">
              <a:lnSpc>
                <a:spcPct val="150000"/>
              </a:lnSpc>
            </a:pPr>
            <a:r>
              <a:rPr lang="en-US" b="0" i="0" dirty="0">
                <a:solidFill>
                  <a:srgbClr val="212529"/>
                </a:solidFill>
                <a:effectLst/>
                <a:latin typeface="system-ui"/>
              </a:rPr>
              <a:t>The column </a:t>
            </a:r>
            <a:r>
              <a:rPr lang="en-US" b="1" i="0" dirty="0" err="1">
                <a:solidFill>
                  <a:srgbClr val="212529"/>
                </a:solidFill>
                <a:effectLst/>
                <a:latin typeface="system-ui"/>
              </a:rPr>
              <a:t>teacher_name</a:t>
            </a:r>
            <a:r>
              <a:rPr lang="en-US" b="0" i="0" dirty="0">
                <a:solidFill>
                  <a:srgbClr val="212529"/>
                </a:solidFill>
                <a:effectLst/>
                <a:latin typeface="system-ui"/>
              </a:rPr>
              <a:t> should be in the </a:t>
            </a:r>
            <a:r>
              <a:rPr lang="en-US" b="1" i="0" dirty="0">
                <a:solidFill>
                  <a:srgbClr val="212529"/>
                </a:solidFill>
                <a:effectLst/>
                <a:latin typeface="system-ui"/>
              </a:rPr>
              <a:t>Subjects</a:t>
            </a:r>
            <a:r>
              <a:rPr lang="en-US" b="0" i="0" dirty="0">
                <a:solidFill>
                  <a:srgbClr val="212529"/>
                </a:solidFill>
                <a:effectLst/>
                <a:latin typeface="system-ui"/>
              </a:rPr>
              <a:t> table. And then the entire system will be Normalized as per the Second Normal Form.</a:t>
            </a:r>
          </a:p>
        </p:txBody>
      </p:sp>
    </p:spTree>
    <p:extLst>
      <p:ext uri="{BB962C8B-B14F-4D97-AF65-F5344CB8AC3E}">
        <p14:creationId xmlns:p14="http://schemas.microsoft.com/office/powerpoint/2010/main" val="3351607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3A1056C2-85C2-F704-2872-6B7B44ECE9DC}"/>
              </a:ext>
            </a:extLst>
          </p:cNvPr>
          <p:cNvSpPr txBox="1"/>
          <p:nvPr/>
        </p:nvSpPr>
        <p:spPr>
          <a:xfrm>
            <a:off x="208009" y="1125422"/>
            <a:ext cx="2459690" cy="369332"/>
          </a:xfrm>
          <a:prstGeom prst="rect">
            <a:avLst/>
          </a:prstGeom>
          <a:noFill/>
        </p:spPr>
        <p:txBody>
          <a:bodyPr wrap="square">
            <a:spAutoFit/>
          </a:bodyPr>
          <a:lstStyle/>
          <a:p>
            <a:r>
              <a:rPr lang="en-CA" b="0" i="0" dirty="0">
                <a:solidFill>
                  <a:srgbClr val="212529"/>
                </a:solidFill>
                <a:effectLst/>
                <a:latin typeface="system-ui"/>
              </a:rPr>
              <a:t>Updated </a:t>
            </a:r>
            <a:r>
              <a:rPr lang="en-CA" b="1" i="0" dirty="0">
                <a:solidFill>
                  <a:srgbClr val="212529"/>
                </a:solidFill>
                <a:effectLst/>
                <a:latin typeface="system-ui"/>
              </a:rPr>
              <a:t>Subject</a:t>
            </a:r>
            <a:r>
              <a:rPr lang="en-CA" b="0" i="0" dirty="0">
                <a:solidFill>
                  <a:srgbClr val="212529"/>
                </a:solidFill>
                <a:effectLst/>
                <a:latin typeface="system-ui"/>
              </a:rPr>
              <a:t> table:</a:t>
            </a:r>
            <a:endParaRPr lang="en-CA" dirty="0"/>
          </a:p>
        </p:txBody>
      </p:sp>
      <p:graphicFrame>
        <p:nvGraphicFramePr>
          <p:cNvPr id="8" name="Table 7">
            <a:extLst>
              <a:ext uri="{FF2B5EF4-FFF2-40B4-BE49-F238E27FC236}">
                <a16:creationId xmlns:a16="http://schemas.microsoft.com/office/drawing/2014/main" id="{AB2D7DA0-3F0A-A154-FC33-C4231933E966}"/>
              </a:ext>
            </a:extLst>
          </p:cNvPr>
          <p:cNvGraphicFramePr>
            <a:graphicFrameLocks noGrp="1"/>
          </p:cNvGraphicFramePr>
          <p:nvPr>
            <p:extLst>
              <p:ext uri="{D42A27DB-BD31-4B8C-83A1-F6EECF244321}">
                <p14:modId xmlns:p14="http://schemas.microsoft.com/office/powerpoint/2010/main" val="247812182"/>
              </p:ext>
            </p:extLst>
          </p:nvPr>
        </p:nvGraphicFramePr>
        <p:xfrm>
          <a:off x="459155" y="1612231"/>
          <a:ext cx="5983590" cy="1605280"/>
        </p:xfrm>
        <a:graphic>
          <a:graphicData uri="http://schemas.openxmlformats.org/drawingml/2006/table">
            <a:tbl>
              <a:tblPr/>
              <a:tblGrid>
                <a:gridCol w="1994530">
                  <a:extLst>
                    <a:ext uri="{9D8B030D-6E8A-4147-A177-3AD203B41FA5}">
                      <a16:colId xmlns:a16="http://schemas.microsoft.com/office/drawing/2014/main" val="4203470517"/>
                    </a:ext>
                  </a:extLst>
                </a:gridCol>
                <a:gridCol w="1994530">
                  <a:extLst>
                    <a:ext uri="{9D8B030D-6E8A-4147-A177-3AD203B41FA5}">
                      <a16:colId xmlns:a16="http://schemas.microsoft.com/office/drawing/2014/main" val="1711782191"/>
                    </a:ext>
                  </a:extLst>
                </a:gridCol>
                <a:gridCol w="1994530">
                  <a:extLst>
                    <a:ext uri="{9D8B030D-6E8A-4147-A177-3AD203B41FA5}">
                      <a16:colId xmlns:a16="http://schemas.microsoft.com/office/drawing/2014/main" val="1757711630"/>
                    </a:ext>
                  </a:extLst>
                </a:gridCol>
              </a:tblGrid>
              <a:tr h="0">
                <a:tc>
                  <a:txBody>
                    <a:bodyPr/>
                    <a:lstStyle/>
                    <a:p>
                      <a:pPr algn="l"/>
                      <a:r>
                        <a:rPr lang="en-CA">
                          <a:effectLst/>
                        </a:rPr>
                        <a:t>subject_id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subject_name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teacher_name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647820518"/>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C Language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Miss. C</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484660087"/>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DSA</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Mr. 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934330460"/>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Operating System</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Mr. Op</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9068244"/>
                  </a:ext>
                </a:extLst>
              </a:tr>
            </a:tbl>
          </a:graphicData>
        </a:graphic>
      </p:graphicFrame>
      <p:sp>
        <p:nvSpPr>
          <p:cNvPr id="11" name="TextBox 10">
            <a:extLst>
              <a:ext uri="{FF2B5EF4-FFF2-40B4-BE49-F238E27FC236}">
                <a16:creationId xmlns:a16="http://schemas.microsoft.com/office/drawing/2014/main" id="{1CE8C801-6A72-F719-CD75-54AE3C29192F}"/>
              </a:ext>
            </a:extLst>
          </p:cNvPr>
          <p:cNvSpPr txBox="1"/>
          <p:nvPr/>
        </p:nvSpPr>
        <p:spPr>
          <a:xfrm>
            <a:off x="338635" y="3429000"/>
            <a:ext cx="2706569" cy="369332"/>
          </a:xfrm>
          <a:prstGeom prst="rect">
            <a:avLst/>
          </a:prstGeom>
          <a:noFill/>
        </p:spPr>
        <p:txBody>
          <a:bodyPr wrap="square">
            <a:spAutoFit/>
          </a:bodyPr>
          <a:lstStyle/>
          <a:p>
            <a:r>
              <a:rPr lang="en-CA" b="0" i="0" dirty="0">
                <a:solidFill>
                  <a:srgbClr val="212529"/>
                </a:solidFill>
                <a:effectLst/>
                <a:latin typeface="system-ui"/>
              </a:rPr>
              <a:t>Updated </a:t>
            </a:r>
            <a:r>
              <a:rPr lang="en-CA" b="1" i="0" dirty="0">
                <a:solidFill>
                  <a:srgbClr val="212529"/>
                </a:solidFill>
                <a:effectLst/>
                <a:latin typeface="system-ui"/>
              </a:rPr>
              <a:t>Score</a:t>
            </a:r>
            <a:r>
              <a:rPr lang="en-CA" b="0" i="0" dirty="0">
                <a:solidFill>
                  <a:srgbClr val="212529"/>
                </a:solidFill>
                <a:effectLst/>
                <a:latin typeface="system-ui"/>
              </a:rPr>
              <a:t> table:</a:t>
            </a:r>
            <a:endParaRPr lang="en-CA" dirty="0"/>
          </a:p>
        </p:txBody>
      </p:sp>
      <p:graphicFrame>
        <p:nvGraphicFramePr>
          <p:cNvPr id="12" name="Table 11">
            <a:extLst>
              <a:ext uri="{FF2B5EF4-FFF2-40B4-BE49-F238E27FC236}">
                <a16:creationId xmlns:a16="http://schemas.microsoft.com/office/drawing/2014/main" id="{349A55DC-6724-1C1C-106B-692183B38E1F}"/>
              </a:ext>
            </a:extLst>
          </p:cNvPr>
          <p:cNvGraphicFramePr>
            <a:graphicFrameLocks noGrp="1"/>
          </p:cNvGraphicFramePr>
          <p:nvPr>
            <p:extLst>
              <p:ext uri="{D42A27DB-BD31-4B8C-83A1-F6EECF244321}">
                <p14:modId xmlns:p14="http://schemas.microsoft.com/office/powerpoint/2010/main" val="1798869832"/>
              </p:ext>
            </p:extLst>
          </p:nvPr>
        </p:nvGraphicFramePr>
        <p:xfrm>
          <a:off x="523471" y="4088297"/>
          <a:ext cx="4417086" cy="1605280"/>
        </p:xfrm>
        <a:graphic>
          <a:graphicData uri="http://schemas.openxmlformats.org/drawingml/2006/table">
            <a:tbl>
              <a:tblPr/>
              <a:tblGrid>
                <a:gridCol w="1472362">
                  <a:extLst>
                    <a:ext uri="{9D8B030D-6E8A-4147-A177-3AD203B41FA5}">
                      <a16:colId xmlns:a16="http://schemas.microsoft.com/office/drawing/2014/main" val="2767709771"/>
                    </a:ext>
                  </a:extLst>
                </a:gridCol>
                <a:gridCol w="1472362">
                  <a:extLst>
                    <a:ext uri="{9D8B030D-6E8A-4147-A177-3AD203B41FA5}">
                      <a16:colId xmlns:a16="http://schemas.microsoft.com/office/drawing/2014/main" val="4058003696"/>
                    </a:ext>
                  </a:extLst>
                </a:gridCol>
                <a:gridCol w="1472362">
                  <a:extLst>
                    <a:ext uri="{9D8B030D-6E8A-4147-A177-3AD203B41FA5}">
                      <a16:colId xmlns:a16="http://schemas.microsoft.com/office/drawing/2014/main" val="4179837128"/>
                    </a:ext>
                  </a:extLst>
                </a:gridCol>
              </a:tblGrid>
              <a:tr h="0">
                <a:tc>
                  <a:txBody>
                    <a:bodyPr/>
                    <a:lstStyle/>
                    <a:p>
                      <a:pPr algn="l"/>
                      <a:r>
                        <a:rPr lang="en-CA">
                          <a:effectLst/>
                        </a:rPr>
                        <a:t>student_id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subject_id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marks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95375846"/>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70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712384192"/>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308443719"/>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65</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174655548"/>
                  </a:ext>
                </a:extLst>
              </a:tr>
            </a:tbl>
          </a:graphicData>
        </a:graphic>
      </p:graphicFrame>
    </p:spTree>
    <p:extLst>
      <p:ext uri="{BB962C8B-B14F-4D97-AF65-F5344CB8AC3E}">
        <p14:creationId xmlns:p14="http://schemas.microsoft.com/office/powerpoint/2010/main" val="39408154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C3297D58-8021-E521-1281-6EAE7D9C7138}"/>
              </a:ext>
            </a:extLst>
          </p:cNvPr>
          <p:cNvSpPr txBox="1"/>
          <p:nvPr/>
        </p:nvSpPr>
        <p:spPr>
          <a:xfrm>
            <a:off x="1517534" y="302442"/>
            <a:ext cx="3096411" cy="400110"/>
          </a:xfrm>
          <a:prstGeom prst="rect">
            <a:avLst/>
          </a:prstGeom>
          <a:noFill/>
        </p:spPr>
        <p:txBody>
          <a:bodyPr wrap="square">
            <a:spAutoFit/>
          </a:bodyPr>
          <a:lstStyle/>
          <a:p>
            <a:pPr algn="l"/>
            <a:r>
              <a:rPr lang="en-CA" sz="2000" b="0" i="0" dirty="0">
                <a:solidFill>
                  <a:srgbClr val="212529"/>
                </a:solidFill>
                <a:effectLst/>
                <a:latin typeface="system-ui"/>
              </a:rPr>
              <a:t>3. Third Normal Form (3NF)</a:t>
            </a:r>
          </a:p>
        </p:txBody>
      </p:sp>
      <p:sp>
        <p:nvSpPr>
          <p:cNvPr id="9" name="TextBox 8">
            <a:extLst>
              <a:ext uri="{FF2B5EF4-FFF2-40B4-BE49-F238E27FC236}">
                <a16:creationId xmlns:a16="http://schemas.microsoft.com/office/drawing/2014/main" id="{C34D0CD5-A84F-D6E9-9903-6141D48414AE}"/>
              </a:ext>
            </a:extLst>
          </p:cNvPr>
          <p:cNvSpPr txBox="1"/>
          <p:nvPr/>
        </p:nvSpPr>
        <p:spPr>
          <a:xfrm>
            <a:off x="343948" y="1179145"/>
            <a:ext cx="9697673" cy="923330"/>
          </a:xfrm>
          <a:prstGeom prst="rect">
            <a:avLst/>
          </a:prstGeom>
          <a:noFill/>
        </p:spPr>
        <p:txBody>
          <a:bodyPr wrap="square">
            <a:spAutoFit/>
          </a:bodyPr>
          <a:lstStyle/>
          <a:p>
            <a:pPr algn="l"/>
            <a:r>
              <a:rPr lang="en-US" b="0" i="0" dirty="0">
                <a:solidFill>
                  <a:srgbClr val="212529"/>
                </a:solidFill>
                <a:effectLst/>
                <a:latin typeface="system-ui"/>
              </a:rPr>
              <a:t>A table is said to be in the Third Normal Form when,</a:t>
            </a:r>
          </a:p>
          <a:p>
            <a:pPr algn="l">
              <a:buFont typeface="+mj-lt"/>
              <a:buAutoNum type="arabicPeriod"/>
            </a:pPr>
            <a:r>
              <a:rPr lang="en-US" b="0" i="0" dirty="0">
                <a:solidFill>
                  <a:srgbClr val="212529"/>
                </a:solidFill>
                <a:effectLst/>
                <a:latin typeface="system-ui"/>
              </a:rPr>
              <a:t>It satisfies the First Normal Form and the Second Normal form.</a:t>
            </a:r>
          </a:p>
          <a:p>
            <a:pPr algn="l">
              <a:buFont typeface="+mj-lt"/>
              <a:buAutoNum type="arabicPeriod"/>
            </a:pPr>
            <a:r>
              <a:rPr lang="en-US" b="0" i="0" dirty="0">
                <a:solidFill>
                  <a:srgbClr val="212529"/>
                </a:solidFill>
                <a:effectLst/>
                <a:latin typeface="system-ui"/>
              </a:rPr>
              <a:t>And, it doesn't have </a:t>
            </a:r>
            <a:r>
              <a:rPr lang="en-US" b="0" i="0" dirty="0">
                <a:solidFill>
                  <a:srgbClr val="212529"/>
                </a:solidFill>
                <a:effectLst/>
                <a:highlight>
                  <a:srgbClr val="FFFF00"/>
                </a:highlight>
                <a:latin typeface="system-ui"/>
              </a:rPr>
              <a:t>Transitive Dependency.</a:t>
            </a:r>
          </a:p>
        </p:txBody>
      </p:sp>
      <p:sp>
        <p:nvSpPr>
          <p:cNvPr id="12" name="TextBox 11">
            <a:extLst>
              <a:ext uri="{FF2B5EF4-FFF2-40B4-BE49-F238E27FC236}">
                <a16:creationId xmlns:a16="http://schemas.microsoft.com/office/drawing/2014/main" id="{A955C7A7-DC1B-3270-FCC2-804344DA43C9}"/>
              </a:ext>
            </a:extLst>
          </p:cNvPr>
          <p:cNvSpPr txBox="1"/>
          <p:nvPr/>
        </p:nvSpPr>
        <p:spPr>
          <a:xfrm>
            <a:off x="343947" y="2633629"/>
            <a:ext cx="11640043" cy="1200329"/>
          </a:xfrm>
          <a:prstGeom prst="rect">
            <a:avLst/>
          </a:prstGeom>
          <a:noFill/>
        </p:spPr>
        <p:txBody>
          <a:bodyPr wrap="square">
            <a:spAutoFit/>
          </a:bodyPr>
          <a:lstStyle/>
          <a:p>
            <a:pPr algn="l"/>
            <a:r>
              <a:rPr lang="en-US" b="0" i="0" dirty="0">
                <a:solidFill>
                  <a:srgbClr val="212529"/>
                </a:solidFill>
                <a:effectLst/>
                <a:latin typeface="system-ui"/>
              </a:rPr>
              <a:t>What is Transitive Dependency?</a:t>
            </a:r>
          </a:p>
          <a:p>
            <a:pPr algn="l"/>
            <a:r>
              <a:rPr lang="en-US" b="0" i="0" dirty="0">
                <a:solidFill>
                  <a:srgbClr val="212529"/>
                </a:solidFill>
                <a:effectLst/>
                <a:latin typeface="system-ui"/>
              </a:rPr>
              <a:t>In a table we have some column that acts as the primary key and other columns depends on this column. But what if a column that is not the primary key depends on another column that is also not a primary key or part of it? Then we have </a:t>
            </a:r>
            <a:r>
              <a:rPr lang="en-US" b="1" i="0" dirty="0">
                <a:solidFill>
                  <a:srgbClr val="212529"/>
                </a:solidFill>
                <a:effectLst/>
                <a:latin typeface="system-ui"/>
              </a:rPr>
              <a:t>Transitive dependency in our table.</a:t>
            </a:r>
          </a:p>
        </p:txBody>
      </p:sp>
    </p:spTree>
    <p:extLst>
      <p:ext uri="{BB962C8B-B14F-4D97-AF65-F5344CB8AC3E}">
        <p14:creationId xmlns:p14="http://schemas.microsoft.com/office/powerpoint/2010/main" val="2643356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4A5667DB-73F1-ED0D-CB84-2399A8BE2AC0}"/>
              </a:ext>
            </a:extLst>
          </p:cNvPr>
          <p:cNvSpPr txBox="1"/>
          <p:nvPr/>
        </p:nvSpPr>
        <p:spPr>
          <a:xfrm>
            <a:off x="271871" y="1212328"/>
            <a:ext cx="11237824" cy="1754326"/>
          </a:xfrm>
          <a:prstGeom prst="rect">
            <a:avLst/>
          </a:prstGeom>
          <a:noFill/>
        </p:spPr>
        <p:txBody>
          <a:bodyPr wrap="square">
            <a:spAutoFit/>
          </a:bodyPr>
          <a:lstStyle/>
          <a:p>
            <a:pPr algn="l"/>
            <a:r>
              <a:rPr lang="en-US" b="0" i="0" dirty="0">
                <a:solidFill>
                  <a:srgbClr val="212529"/>
                </a:solidFill>
                <a:effectLst/>
                <a:latin typeface="system-ui"/>
              </a:rPr>
              <a:t> We had the </a:t>
            </a:r>
            <a:r>
              <a:rPr lang="en-US" b="1" i="0" dirty="0">
                <a:solidFill>
                  <a:srgbClr val="212529"/>
                </a:solidFill>
                <a:effectLst/>
                <a:latin typeface="system-ui"/>
              </a:rPr>
              <a:t>Score</a:t>
            </a:r>
            <a:r>
              <a:rPr lang="en-US" b="0" i="0" dirty="0">
                <a:solidFill>
                  <a:srgbClr val="212529"/>
                </a:solidFill>
                <a:effectLst/>
                <a:latin typeface="system-ui"/>
              </a:rPr>
              <a:t> table in the Second Normal Form above. If we have to store some extra information in it, like,</a:t>
            </a:r>
          </a:p>
          <a:p>
            <a:pPr lvl="1">
              <a:buFont typeface="+mj-lt"/>
              <a:buAutoNum type="arabicPeriod"/>
            </a:pPr>
            <a:r>
              <a:rPr lang="en-US" b="1" i="0" dirty="0" err="1">
                <a:solidFill>
                  <a:srgbClr val="212529"/>
                </a:solidFill>
                <a:effectLst/>
                <a:latin typeface="system-ui"/>
              </a:rPr>
              <a:t>exam_type</a:t>
            </a:r>
            <a:endParaRPr lang="en-US" b="0" i="0" dirty="0">
              <a:solidFill>
                <a:srgbClr val="212529"/>
              </a:solidFill>
              <a:effectLst/>
              <a:latin typeface="system-ui"/>
            </a:endParaRPr>
          </a:p>
          <a:p>
            <a:pPr lvl="1">
              <a:buFont typeface="+mj-lt"/>
              <a:buAutoNum type="arabicPeriod"/>
            </a:pPr>
            <a:r>
              <a:rPr lang="en-US" b="1" i="0" dirty="0" err="1">
                <a:solidFill>
                  <a:srgbClr val="212529"/>
                </a:solidFill>
                <a:effectLst/>
                <a:latin typeface="system-ui"/>
              </a:rPr>
              <a:t>total_marks</a:t>
            </a:r>
            <a:endParaRPr lang="en-US" b="0" i="0" dirty="0">
              <a:solidFill>
                <a:srgbClr val="212529"/>
              </a:solidFill>
              <a:effectLst/>
              <a:latin typeface="system-ui"/>
            </a:endParaRPr>
          </a:p>
          <a:p>
            <a:pPr algn="l"/>
            <a:r>
              <a:rPr lang="en-US" b="0" i="0" dirty="0">
                <a:solidFill>
                  <a:srgbClr val="212529"/>
                </a:solidFill>
                <a:effectLst/>
                <a:latin typeface="system-ui"/>
              </a:rPr>
              <a:t>To store the type of exam and the total marks in the exam so that we can later calculate the percentage of marks scored by each student.</a:t>
            </a:r>
          </a:p>
          <a:p>
            <a:pPr algn="l"/>
            <a:r>
              <a:rPr lang="en-US" b="0" i="0" dirty="0">
                <a:solidFill>
                  <a:srgbClr val="212529"/>
                </a:solidFill>
                <a:effectLst/>
                <a:latin typeface="system-ui"/>
              </a:rPr>
              <a:t>The </a:t>
            </a:r>
            <a:r>
              <a:rPr lang="en-US" b="1" i="0" dirty="0">
                <a:solidFill>
                  <a:srgbClr val="212529"/>
                </a:solidFill>
                <a:effectLst/>
                <a:latin typeface="system-ui"/>
              </a:rPr>
              <a:t>Score</a:t>
            </a:r>
            <a:r>
              <a:rPr lang="en-US" b="0" i="0" dirty="0">
                <a:solidFill>
                  <a:srgbClr val="212529"/>
                </a:solidFill>
                <a:effectLst/>
                <a:latin typeface="system-ui"/>
              </a:rPr>
              <a:t> table will look like this,</a:t>
            </a:r>
          </a:p>
        </p:txBody>
      </p:sp>
      <p:graphicFrame>
        <p:nvGraphicFramePr>
          <p:cNvPr id="8" name="Table 7">
            <a:extLst>
              <a:ext uri="{FF2B5EF4-FFF2-40B4-BE49-F238E27FC236}">
                <a16:creationId xmlns:a16="http://schemas.microsoft.com/office/drawing/2014/main" id="{52A53665-2801-DCA7-B252-8AE071F84910}"/>
              </a:ext>
            </a:extLst>
          </p:cNvPr>
          <p:cNvGraphicFramePr>
            <a:graphicFrameLocks noGrp="1"/>
          </p:cNvGraphicFramePr>
          <p:nvPr>
            <p:extLst>
              <p:ext uri="{D42A27DB-BD31-4B8C-83A1-F6EECF244321}">
                <p14:modId xmlns:p14="http://schemas.microsoft.com/office/powerpoint/2010/main" val="508931790"/>
              </p:ext>
            </p:extLst>
          </p:nvPr>
        </p:nvGraphicFramePr>
        <p:xfrm>
          <a:off x="1473698" y="3234726"/>
          <a:ext cx="6764290" cy="1605280"/>
        </p:xfrm>
        <a:graphic>
          <a:graphicData uri="http://schemas.openxmlformats.org/drawingml/2006/table">
            <a:tbl>
              <a:tblPr/>
              <a:tblGrid>
                <a:gridCol w="1352858">
                  <a:extLst>
                    <a:ext uri="{9D8B030D-6E8A-4147-A177-3AD203B41FA5}">
                      <a16:colId xmlns:a16="http://schemas.microsoft.com/office/drawing/2014/main" val="92919484"/>
                    </a:ext>
                  </a:extLst>
                </a:gridCol>
                <a:gridCol w="1352858">
                  <a:extLst>
                    <a:ext uri="{9D8B030D-6E8A-4147-A177-3AD203B41FA5}">
                      <a16:colId xmlns:a16="http://schemas.microsoft.com/office/drawing/2014/main" val="2833549572"/>
                    </a:ext>
                  </a:extLst>
                </a:gridCol>
                <a:gridCol w="1352858">
                  <a:extLst>
                    <a:ext uri="{9D8B030D-6E8A-4147-A177-3AD203B41FA5}">
                      <a16:colId xmlns:a16="http://schemas.microsoft.com/office/drawing/2014/main" val="1940152680"/>
                    </a:ext>
                  </a:extLst>
                </a:gridCol>
                <a:gridCol w="1352858">
                  <a:extLst>
                    <a:ext uri="{9D8B030D-6E8A-4147-A177-3AD203B41FA5}">
                      <a16:colId xmlns:a16="http://schemas.microsoft.com/office/drawing/2014/main" val="2656190190"/>
                    </a:ext>
                  </a:extLst>
                </a:gridCol>
                <a:gridCol w="1352858">
                  <a:extLst>
                    <a:ext uri="{9D8B030D-6E8A-4147-A177-3AD203B41FA5}">
                      <a16:colId xmlns:a16="http://schemas.microsoft.com/office/drawing/2014/main" val="1149980745"/>
                    </a:ext>
                  </a:extLst>
                </a:gridCol>
              </a:tblGrid>
              <a:tr h="0">
                <a:tc>
                  <a:txBody>
                    <a:bodyPr/>
                    <a:lstStyle/>
                    <a:p>
                      <a:pPr algn="l"/>
                      <a:r>
                        <a:rPr lang="en-CA">
                          <a:effectLst/>
                        </a:rPr>
                        <a:t>student_id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subject_id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marks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exam_type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total_marks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070449340"/>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70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Theory</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100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711821754"/>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Theory</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100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03240308"/>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42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Practical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50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355584971"/>
                  </a:ext>
                </a:extLst>
              </a:tr>
            </a:tbl>
          </a:graphicData>
        </a:graphic>
      </p:graphicFrame>
    </p:spTree>
    <p:extLst>
      <p:ext uri="{BB962C8B-B14F-4D97-AF65-F5344CB8AC3E}">
        <p14:creationId xmlns:p14="http://schemas.microsoft.com/office/powerpoint/2010/main" val="36632293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74CE4CC3-FB15-57AC-7F81-A6A198BF20CD}"/>
              </a:ext>
            </a:extLst>
          </p:cNvPr>
          <p:cNvSpPr txBox="1"/>
          <p:nvPr/>
        </p:nvSpPr>
        <p:spPr>
          <a:xfrm>
            <a:off x="702227" y="1219723"/>
            <a:ext cx="11193361" cy="2957861"/>
          </a:xfrm>
          <a:prstGeom prst="rect">
            <a:avLst/>
          </a:prstGeom>
          <a:noFill/>
        </p:spPr>
        <p:txBody>
          <a:bodyPr wrap="square">
            <a:spAutoFit/>
          </a:bodyPr>
          <a:lstStyle/>
          <a:p>
            <a:pPr algn="l">
              <a:lnSpc>
                <a:spcPct val="150000"/>
              </a:lnSpc>
              <a:buFont typeface="Arial" panose="020B0604020202020204" pitchFamily="34" charset="0"/>
              <a:buChar char="•"/>
            </a:pPr>
            <a:r>
              <a:rPr lang="en-US" b="0" i="0" dirty="0">
                <a:solidFill>
                  <a:srgbClr val="212529"/>
                </a:solidFill>
                <a:effectLst/>
                <a:latin typeface="system-ui"/>
              </a:rPr>
              <a:t>In the table above, the column </a:t>
            </a:r>
            <a:r>
              <a:rPr lang="en-US" b="1" i="0" dirty="0" err="1">
                <a:solidFill>
                  <a:srgbClr val="212529"/>
                </a:solidFill>
                <a:effectLst/>
                <a:highlight>
                  <a:srgbClr val="00FF00"/>
                </a:highlight>
                <a:latin typeface="system-ui"/>
              </a:rPr>
              <a:t>exam_type</a:t>
            </a:r>
            <a:r>
              <a:rPr lang="en-US" b="0" i="0" dirty="0">
                <a:solidFill>
                  <a:srgbClr val="212529"/>
                </a:solidFill>
                <a:effectLst/>
                <a:highlight>
                  <a:srgbClr val="00FF00"/>
                </a:highlight>
                <a:latin typeface="system-ui"/>
              </a:rPr>
              <a:t> </a:t>
            </a:r>
            <a:r>
              <a:rPr lang="en-US" b="0" i="0" dirty="0">
                <a:solidFill>
                  <a:srgbClr val="212529"/>
                </a:solidFill>
                <a:effectLst/>
                <a:latin typeface="system-ui"/>
              </a:rPr>
              <a:t>depends on both </a:t>
            </a:r>
            <a:r>
              <a:rPr lang="en-US" b="1" i="0" dirty="0" err="1">
                <a:solidFill>
                  <a:srgbClr val="212529"/>
                </a:solidFill>
                <a:effectLst/>
                <a:highlight>
                  <a:srgbClr val="FFFF00"/>
                </a:highlight>
                <a:latin typeface="system-ui"/>
              </a:rPr>
              <a:t>student_id</a:t>
            </a:r>
            <a:r>
              <a:rPr lang="en-US" b="0" i="0" dirty="0">
                <a:solidFill>
                  <a:srgbClr val="212529"/>
                </a:solidFill>
                <a:effectLst/>
                <a:highlight>
                  <a:srgbClr val="FFFF00"/>
                </a:highlight>
                <a:latin typeface="system-ui"/>
              </a:rPr>
              <a:t> and </a:t>
            </a:r>
            <a:r>
              <a:rPr lang="en-US" b="1" i="0" dirty="0" err="1">
                <a:solidFill>
                  <a:srgbClr val="212529"/>
                </a:solidFill>
                <a:effectLst/>
                <a:highlight>
                  <a:srgbClr val="FFFF00"/>
                </a:highlight>
                <a:latin typeface="system-ui"/>
              </a:rPr>
              <a:t>subject_id</a:t>
            </a:r>
            <a:r>
              <a:rPr lang="en-US" b="0" i="0" dirty="0">
                <a:solidFill>
                  <a:srgbClr val="212529"/>
                </a:solidFill>
                <a:effectLst/>
                <a:latin typeface="system-ui"/>
              </a:rPr>
              <a:t>, because,</a:t>
            </a:r>
          </a:p>
          <a:p>
            <a:pPr marL="742950" lvl="1" indent="-285750" algn="l">
              <a:lnSpc>
                <a:spcPct val="150000"/>
              </a:lnSpc>
              <a:buFont typeface="Arial" panose="020B0604020202020204" pitchFamily="34" charset="0"/>
              <a:buChar char="•"/>
            </a:pPr>
            <a:r>
              <a:rPr lang="en-US" b="0" i="0" dirty="0">
                <a:solidFill>
                  <a:srgbClr val="212529"/>
                </a:solidFill>
                <a:effectLst/>
                <a:latin typeface="system-ui"/>
              </a:rPr>
              <a:t>a student can be in the CSE branch or the Mechanical branch,</a:t>
            </a:r>
          </a:p>
          <a:p>
            <a:pPr marL="742950" lvl="1" indent="-285750" algn="l">
              <a:lnSpc>
                <a:spcPct val="150000"/>
              </a:lnSpc>
              <a:buFont typeface="Arial" panose="020B0604020202020204" pitchFamily="34" charset="0"/>
              <a:buChar char="•"/>
            </a:pPr>
            <a:r>
              <a:rPr lang="en-US" b="0" i="0" dirty="0">
                <a:solidFill>
                  <a:srgbClr val="212529"/>
                </a:solidFill>
                <a:effectLst/>
                <a:latin typeface="system-ui"/>
              </a:rPr>
              <a:t>and based on that they may have different exam types for different subjects.</a:t>
            </a:r>
          </a:p>
          <a:p>
            <a:pPr marL="742950" lvl="1" indent="-285750" algn="l">
              <a:lnSpc>
                <a:spcPct val="150000"/>
              </a:lnSpc>
              <a:buFont typeface="Arial" panose="020B0604020202020204" pitchFamily="34" charset="0"/>
              <a:buChar char="•"/>
            </a:pPr>
            <a:r>
              <a:rPr lang="en-US" b="0" i="0" dirty="0">
                <a:solidFill>
                  <a:srgbClr val="212529"/>
                </a:solidFill>
                <a:effectLst/>
                <a:latin typeface="system-ui"/>
              </a:rPr>
              <a:t>The CSE students may have both Practical and Theory for Compiler Design,</a:t>
            </a:r>
          </a:p>
          <a:p>
            <a:pPr marL="742950" lvl="1" indent="-285750" algn="l">
              <a:lnSpc>
                <a:spcPct val="150000"/>
              </a:lnSpc>
              <a:buFont typeface="Arial" panose="020B0604020202020204" pitchFamily="34" charset="0"/>
              <a:buChar char="•"/>
            </a:pPr>
            <a:r>
              <a:rPr lang="en-US" b="0" i="0" dirty="0">
                <a:solidFill>
                  <a:srgbClr val="212529"/>
                </a:solidFill>
                <a:effectLst/>
                <a:latin typeface="system-ui"/>
              </a:rPr>
              <a:t>whereas Mechanical branch students may only have Theory exams for Compiler Design.</a:t>
            </a:r>
          </a:p>
          <a:p>
            <a:pPr algn="l">
              <a:lnSpc>
                <a:spcPct val="150000"/>
              </a:lnSpc>
              <a:buFont typeface="Arial" panose="020B0604020202020204" pitchFamily="34" charset="0"/>
              <a:buChar char="•"/>
            </a:pPr>
            <a:r>
              <a:rPr lang="en-US" b="0" i="0" dirty="0">
                <a:solidFill>
                  <a:srgbClr val="212529"/>
                </a:solidFill>
                <a:effectLst/>
                <a:latin typeface="system-ui"/>
              </a:rPr>
              <a:t>But the column </a:t>
            </a:r>
            <a:r>
              <a:rPr lang="en-US" b="1" i="0" dirty="0" err="1">
                <a:solidFill>
                  <a:srgbClr val="212529"/>
                </a:solidFill>
                <a:effectLst/>
                <a:highlight>
                  <a:srgbClr val="00FF00"/>
                </a:highlight>
                <a:latin typeface="system-ui"/>
              </a:rPr>
              <a:t>total_marks</a:t>
            </a:r>
            <a:r>
              <a:rPr lang="en-US" b="0" i="0" dirty="0">
                <a:solidFill>
                  <a:srgbClr val="212529"/>
                </a:solidFill>
                <a:effectLst/>
                <a:highlight>
                  <a:srgbClr val="00FF00"/>
                </a:highlight>
                <a:latin typeface="system-ui"/>
              </a:rPr>
              <a:t> </a:t>
            </a:r>
            <a:r>
              <a:rPr lang="en-US" b="0" i="0" dirty="0">
                <a:solidFill>
                  <a:srgbClr val="212529"/>
                </a:solidFill>
                <a:effectLst/>
                <a:latin typeface="system-ui"/>
              </a:rPr>
              <a:t>just depends on the </a:t>
            </a:r>
            <a:r>
              <a:rPr lang="en-US" b="1" i="0" dirty="0" err="1">
                <a:solidFill>
                  <a:srgbClr val="212529"/>
                </a:solidFill>
                <a:effectLst/>
                <a:highlight>
                  <a:srgbClr val="FFFF00"/>
                </a:highlight>
                <a:latin typeface="system-ui"/>
              </a:rPr>
              <a:t>exam_type</a:t>
            </a:r>
            <a:r>
              <a:rPr lang="en-US" b="0" i="0" dirty="0">
                <a:solidFill>
                  <a:srgbClr val="212529"/>
                </a:solidFill>
                <a:effectLst/>
                <a:highlight>
                  <a:srgbClr val="FFFF00"/>
                </a:highlight>
                <a:latin typeface="system-ui"/>
              </a:rPr>
              <a:t> </a:t>
            </a:r>
            <a:r>
              <a:rPr lang="en-US" b="0" i="0" dirty="0">
                <a:solidFill>
                  <a:srgbClr val="212529"/>
                </a:solidFill>
                <a:effectLst/>
                <a:latin typeface="system-ui"/>
              </a:rPr>
              <a:t>column. And the </a:t>
            </a:r>
            <a:r>
              <a:rPr lang="en-US" b="1" i="0" dirty="0" err="1">
                <a:solidFill>
                  <a:srgbClr val="212529"/>
                </a:solidFill>
                <a:effectLst/>
                <a:latin typeface="system-ui"/>
              </a:rPr>
              <a:t>exam_type</a:t>
            </a:r>
            <a:r>
              <a:rPr lang="en-US" b="0" i="0" dirty="0">
                <a:solidFill>
                  <a:srgbClr val="212529"/>
                </a:solidFill>
                <a:effectLst/>
                <a:latin typeface="system-ui"/>
              </a:rPr>
              <a:t> column is not a part of the primary key. Because the primary key is </a:t>
            </a:r>
            <a:r>
              <a:rPr lang="en-US" b="1" i="0" dirty="0" err="1">
                <a:solidFill>
                  <a:srgbClr val="212529"/>
                </a:solidFill>
                <a:effectLst/>
                <a:highlight>
                  <a:srgbClr val="FFFF00"/>
                </a:highlight>
                <a:latin typeface="system-ui"/>
              </a:rPr>
              <a:t>student_id</a:t>
            </a:r>
            <a:r>
              <a:rPr lang="en-US" b="1" i="0" dirty="0">
                <a:solidFill>
                  <a:srgbClr val="212529"/>
                </a:solidFill>
                <a:effectLst/>
                <a:highlight>
                  <a:srgbClr val="FFFF00"/>
                </a:highlight>
                <a:latin typeface="system-ui"/>
              </a:rPr>
              <a:t> + </a:t>
            </a:r>
            <a:r>
              <a:rPr lang="en-US" b="1" i="0" dirty="0" err="1">
                <a:solidFill>
                  <a:srgbClr val="212529"/>
                </a:solidFill>
                <a:effectLst/>
                <a:highlight>
                  <a:srgbClr val="FFFF00"/>
                </a:highlight>
                <a:latin typeface="system-ui"/>
              </a:rPr>
              <a:t>subject_id</a:t>
            </a:r>
            <a:r>
              <a:rPr lang="en-US" b="0" i="0" dirty="0">
                <a:solidFill>
                  <a:srgbClr val="212529"/>
                </a:solidFill>
                <a:effectLst/>
                <a:latin typeface="system-ui"/>
              </a:rPr>
              <a:t>, hence we have a Transitive dependency here.</a:t>
            </a:r>
          </a:p>
        </p:txBody>
      </p:sp>
      <p:graphicFrame>
        <p:nvGraphicFramePr>
          <p:cNvPr id="8" name="Table 7">
            <a:extLst>
              <a:ext uri="{FF2B5EF4-FFF2-40B4-BE49-F238E27FC236}">
                <a16:creationId xmlns:a16="http://schemas.microsoft.com/office/drawing/2014/main" id="{389C5FC6-CA8F-9154-5368-9C61F3F8F53A}"/>
              </a:ext>
            </a:extLst>
          </p:cNvPr>
          <p:cNvGraphicFramePr>
            <a:graphicFrameLocks noGrp="1"/>
          </p:cNvGraphicFramePr>
          <p:nvPr>
            <p:extLst>
              <p:ext uri="{D42A27DB-BD31-4B8C-83A1-F6EECF244321}">
                <p14:modId xmlns:p14="http://schemas.microsoft.com/office/powerpoint/2010/main" val="1599427708"/>
              </p:ext>
            </p:extLst>
          </p:nvPr>
        </p:nvGraphicFramePr>
        <p:xfrm>
          <a:off x="2044150" y="4515097"/>
          <a:ext cx="6764290" cy="1605280"/>
        </p:xfrm>
        <a:graphic>
          <a:graphicData uri="http://schemas.openxmlformats.org/drawingml/2006/table">
            <a:tbl>
              <a:tblPr/>
              <a:tblGrid>
                <a:gridCol w="1352858">
                  <a:extLst>
                    <a:ext uri="{9D8B030D-6E8A-4147-A177-3AD203B41FA5}">
                      <a16:colId xmlns:a16="http://schemas.microsoft.com/office/drawing/2014/main" val="92919484"/>
                    </a:ext>
                  </a:extLst>
                </a:gridCol>
                <a:gridCol w="1352858">
                  <a:extLst>
                    <a:ext uri="{9D8B030D-6E8A-4147-A177-3AD203B41FA5}">
                      <a16:colId xmlns:a16="http://schemas.microsoft.com/office/drawing/2014/main" val="2833549572"/>
                    </a:ext>
                  </a:extLst>
                </a:gridCol>
                <a:gridCol w="1352858">
                  <a:extLst>
                    <a:ext uri="{9D8B030D-6E8A-4147-A177-3AD203B41FA5}">
                      <a16:colId xmlns:a16="http://schemas.microsoft.com/office/drawing/2014/main" val="1940152680"/>
                    </a:ext>
                  </a:extLst>
                </a:gridCol>
                <a:gridCol w="1352858">
                  <a:extLst>
                    <a:ext uri="{9D8B030D-6E8A-4147-A177-3AD203B41FA5}">
                      <a16:colId xmlns:a16="http://schemas.microsoft.com/office/drawing/2014/main" val="2656190190"/>
                    </a:ext>
                  </a:extLst>
                </a:gridCol>
                <a:gridCol w="1352858">
                  <a:extLst>
                    <a:ext uri="{9D8B030D-6E8A-4147-A177-3AD203B41FA5}">
                      <a16:colId xmlns:a16="http://schemas.microsoft.com/office/drawing/2014/main" val="1149980745"/>
                    </a:ext>
                  </a:extLst>
                </a:gridCol>
              </a:tblGrid>
              <a:tr h="0">
                <a:tc>
                  <a:txBody>
                    <a:bodyPr/>
                    <a:lstStyle/>
                    <a:p>
                      <a:pPr algn="l"/>
                      <a:r>
                        <a:rPr lang="en-CA">
                          <a:effectLst/>
                          <a:highlight>
                            <a:srgbClr val="FFFF00"/>
                          </a:highlight>
                        </a:rPr>
                        <a:t>student_id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dirty="0" err="1">
                          <a:effectLst/>
                          <a:highlight>
                            <a:srgbClr val="FFFF00"/>
                          </a:highlight>
                        </a:rPr>
                        <a:t>subject_id</a:t>
                      </a:r>
                      <a:endParaRPr lang="en-CA" dirty="0">
                        <a:effectLst/>
                        <a:highlight>
                          <a:srgbClr val="FF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marks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dirty="0" err="1">
                          <a:effectLst/>
                          <a:highlight>
                            <a:srgbClr val="00FF00"/>
                          </a:highlight>
                        </a:rPr>
                        <a:t>exam_type</a:t>
                      </a:r>
                      <a:endParaRPr lang="en-CA" dirty="0">
                        <a:effectLst/>
                        <a:highlight>
                          <a:srgbClr val="00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dirty="0" err="1">
                          <a:effectLst/>
                          <a:highlight>
                            <a:srgbClr val="00FF00"/>
                          </a:highlight>
                        </a:rPr>
                        <a:t>total_marks</a:t>
                      </a:r>
                      <a:endParaRPr lang="en-CA" dirty="0">
                        <a:effectLst/>
                        <a:highlight>
                          <a:srgbClr val="00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070449340"/>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70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Theory</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100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711821754"/>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Theory</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100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03240308"/>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42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Practical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50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355584971"/>
                  </a:ext>
                </a:extLst>
              </a:tr>
            </a:tbl>
          </a:graphicData>
        </a:graphic>
      </p:graphicFrame>
    </p:spTree>
    <p:extLst>
      <p:ext uri="{BB962C8B-B14F-4D97-AF65-F5344CB8AC3E}">
        <p14:creationId xmlns:p14="http://schemas.microsoft.com/office/powerpoint/2010/main" val="24965387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2335CE2B-C6A1-2E95-DEB2-C486B5140976}"/>
              </a:ext>
            </a:extLst>
          </p:cNvPr>
          <p:cNvSpPr txBox="1"/>
          <p:nvPr/>
        </p:nvSpPr>
        <p:spPr>
          <a:xfrm>
            <a:off x="208009" y="1125422"/>
            <a:ext cx="11024850" cy="1295868"/>
          </a:xfrm>
          <a:prstGeom prst="rect">
            <a:avLst/>
          </a:prstGeom>
          <a:noFill/>
        </p:spPr>
        <p:txBody>
          <a:bodyPr wrap="square">
            <a:spAutoFit/>
          </a:bodyPr>
          <a:lstStyle/>
          <a:p>
            <a:pPr algn="l">
              <a:lnSpc>
                <a:spcPct val="150000"/>
              </a:lnSpc>
            </a:pPr>
            <a:r>
              <a:rPr lang="en-US" b="0" i="0" dirty="0">
                <a:solidFill>
                  <a:srgbClr val="212529"/>
                </a:solidFill>
                <a:effectLst/>
                <a:latin typeface="system-ui"/>
              </a:rPr>
              <a:t>How to Transitive Dependency?</a:t>
            </a:r>
          </a:p>
          <a:p>
            <a:pPr algn="l">
              <a:lnSpc>
                <a:spcPct val="150000"/>
              </a:lnSpc>
            </a:pPr>
            <a:r>
              <a:rPr lang="en-US" b="0" i="0" dirty="0">
                <a:solidFill>
                  <a:srgbClr val="212529"/>
                </a:solidFill>
                <a:effectLst/>
                <a:latin typeface="system-ui"/>
              </a:rPr>
              <a:t>You can create a separate table for </a:t>
            </a:r>
            <a:r>
              <a:rPr lang="en-US" b="1" i="0" dirty="0" err="1">
                <a:solidFill>
                  <a:srgbClr val="212529"/>
                </a:solidFill>
                <a:effectLst/>
                <a:latin typeface="system-ui"/>
              </a:rPr>
              <a:t>ExamType</a:t>
            </a:r>
            <a:r>
              <a:rPr lang="en-US" b="0" i="0" dirty="0">
                <a:solidFill>
                  <a:srgbClr val="212529"/>
                </a:solidFill>
                <a:effectLst/>
                <a:latin typeface="system-ui"/>
              </a:rPr>
              <a:t> and use it in the </a:t>
            </a:r>
            <a:r>
              <a:rPr lang="en-US" b="1" i="0" dirty="0">
                <a:solidFill>
                  <a:srgbClr val="212529"/>
                </a:solidFill>
                <a:effectLst/>
                <a:latin typeface="system-ui"/>
              </a:rPr>
              <a:t>Score</a:t>
            </a:r>
            <a:r>
              <a:rPr lang="en-US" b="0" i="0" dirty="0">
                <a:solidFill>
                  <a:srgbClr val="212529"/>
                </a:solidFill>
                <a:effectLst/>
                <a:latin typeface="system-ui"/>
              </a:rPr>
              <a:t> table.</a:t>
            </a:r>
          </a:p>
          <a:p>
            <a:pPr algn="l">
              <a:lnSpc>
                <a:spcPct val="150000"/>
              </a:lnSpc>
            </a:pPr>
            <a:r>
              <a:rPr lang="en-US" b="0" i="0" dirty="0">
                <a:solidFill>
                  <a:srgbClr val="212529"/>
                </a:solidFill>
                <a:effectLst/>
                <a:latin typeface="system-ui"/>
              </a:rPr>
              <a:t>New </a:t>
            </a:r>
            <a:r>
              <a:rPr lang="en-US" b="1" i="0" dirty="0" err="1">
                <a:solidFill>
                  <a:srgbClr val="212529"/>
                </a:solidFill>
                <a:effectLst/>
                <a:latin typeface="system-ui"/>
              </a:rPr>
              <a:t>ExamType</a:t>
            </a:r>
            <a:r>
              <a:rPr lang="en-US" b="0" i="0" dirty="0">
                <a:solidFill>
                  <a:srgbClr val="212529"/>
                </a:solidFill>
                <a:effectLst/>
                <a:latin typeface="system-ui"/>
              </a:rPr>
              <a:t> table,</a:t>
            </a:r>
          </a:p>
        </p:txBody>
      </p:sp>
      <p:graphicFrame>
        <p:nvGraphicFramePr>
          <p:cNvPr id="8" name="Table 7">
            <a:extLst>
              <a:ext uri="{FF2B5EF4-FFF2-40B4-BE49-F238E27FC236}">
                <a16:creationId xmlns:a16="http://schemas.microsoft.com/office/drawing/2014/main" id="{1BCD50C2-1BBC-9E14-8D1D-2D6BE2DAD0C6}"/>
              </a:ext>
            </a:extLst>
          </p:cNvPr>
          <p:cNvGraphicFramePr>
            <a:graphicFrameLocks noGrp="1"/>
          </p:cNvGraphicFramePr>
          <p:nvPr>
            <p:extLst>
              <p:ext uri="{D42A27DB-BD31-4B8C-83A1-F6EECF244321}">
                <p14:modId xmlns:p14="http://schemas.microsoft.com/office/powerpoint/2010/main" val="2062580112"/>
              </p:ext>
            </p:extLst>
          </p:nvPr>
        </p:nvGraphicFramePr>
        <p:xfrm>
          <a:off x="414415" y="2559990"/>
          <a:ext cx="5793436" cy="1605280"/>
        </p:xfrm>
        <a:graphic>
          <a:graphicData uri="http://schemas.openxmlformats.org/drawingml/2006/table">
            <a:tbl>
              <a:tblPr/>
              <a:tblGrid>
                <a:gridCol w="1448359">
                  <a:extLst>
                    <a:ext uri="{9D8B030D-6E8A-4147-A177-3AD203B41FA5}">
                      <a16:colId xmlns:a16="http://schemas.microsoft.com/office/drawing/2014/main" val="1511528432"/>
                    </a:ext>
                  </a:extLst>
                </a:gridCol>
                <a:gridCol w="1448359">
                  <a:extLst>
                    <a:ext uri="{9D8B030D-6E8A-4147-A177-3AD203B41FA5}">
                      <a16:colId xmlns:a16="http://schemas.microsoft.com/office/drawing/2014/main" val="2690792330"/>
                    </a:ext>
                  </a:extLst>
                </a:gridCol>
                <a:gridCol w="1448359">
                  <a:extLst>
                    <a:ext uri="{9D8B030D-6E8A-4147-A177-3AD203B41FA5}">
                      <a16:colId xmlns:a16="http://schemas.microsoft.com/office/drawing/2014/main" val="3942494449"/>
                    </a:ext>
                  </a:extLst>
                </a:gridCol>
                <a:gridCol w="1448359">
                  <a:extLst>
                    <a:ext uri="{9D8B030D-6E8A-4147-A177-3AD203B41FA5}">
                      <a16:colId xmlns:a16="http://schemas.microsoft.com/office/drawing/2014/main" val="2267715962"/>
                    </a:ext>
                  </a:extLst>
                </a:gridCol>
              </a:tblGrid>
              <a:tr h="0">
                <a:tc>
                  <a:txBody>
                    <a:bodyPr/>
                    <a:lstStyle/>
                    <a:p>
                      <a:pPr algn="l"/>
                      <a:r>
                        <a:rPr lang="en-CA">
                          <a:effectLst/>
                        </a:rPr>
                        <a:t>exam_type_id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exam_type</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total_marks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duration</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705062302"/>
                  </a:ext>
                </a:extLst>
              </a:tr>
              <a:tr h="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Practical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50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45</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148028383"/>
                  </a:ext>
                </a:extLst>
              </a:tr>
              <a:tr h="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Theory</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100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180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409400695"/>
                  </a:ext>
                </a:extLst>
              </a:tr>
              <a:tr h="0">
                <a:tc>
                  <a:txBody>
                    <a:bodyPr/>
                    <a:lstStyle/>
                    <a:p>
                      <a:r>
                        <a:rPr lang="en-CA">
                          <a:effectLst/>
                        </a:rPr>
                        <a:t>3</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Workshop</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150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300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715024320"/>
                  </a:ext>
                </a:extLst>
              </a:tr>
            </a:tbl>
          </a:graphicData>
        </a:graphic>
      </p:graphicFrame>
      <p:sp>
        <p:nvSpPr>
          <p:cNvPr id="11" name="TextBox 10">
            <a:extLst>
              <a:ext uri="{FF2B5EF4-FFF2-40B4-BE49-F238E27FC236}">
                <a16:creationId xmlns:a16="http://schemas.microsoft.com/office/drawing/2014/main" id="{67EED6DD-04E9-3DC8-832A-86EAE42EF675}"/>
              </a:ext>
            </a:extLst>
          </p:cNvPr>
          <p:cNvSpPr txBox="1"/>
          <p:nvPr/>
        </p:nvSpPr>
        <p:spPr>
          <a:xfrm>
            <a:off x="198817" y="4753815"/>
            <a:ext cx="11785173" cy="880369"/>
          </a:xfrm>
          <a:prstGeom prst="rect">
            <a:avLst/>
          </a:prstGeom>
          <a:noFill/>
        </p:spPr>
        <p:txBody>
          <a:bodyPr wrap="square">
            <a:spAutoFit/>
          </a:bodyPr>
          <a:lstStyle/>
          <a:p>
            <a:pPr>
              <a:lnSpc>
                <a:spcPct val="150000"/>
              </a:lnSpc>
            </a:pPr>
            <a:r>
              <a:rPr lang="en-US" b="0" i="0" dirty="0">
                <a:solidFill>
                  <a:srgbClr val="212529"/>
                </a:solidFill>
                <a:effectLst/>
                <a:latin typeface="system-ui"/>
              </a:rPr>
              <a:t>We have created a new table </a:t>
            </a:r>
            <a:r>
              <a:rPr lang="en-US" b="1" i="0" dirty="0" err="1">
                <a:solidFill>
                  <a:srgbClr val="212529"/>
                </a:solidFill>
                <a:effectLst/>
                <a:latin typeface="system-ui"/>
              </a:rPr>
              <a:t>ExamType</a:t>
            </a:r>
            <a:r>
              <a:rPr lang="en-US" b="0" i="0" dirty="0">
                <a:solidFill>
                  <a:srgbClr val="212529"/>
                </a:solidFill>
                <a:effectLst/>
                <a:latin typeface="system-ui"/>
              </a:rPr>
              <a:t> and we have added more related information in it like </a:t>
            </a:r>
            <a:r>
              <a:rPr lang="en-US" b="1" i="0" dirty="0">
                <a:solidFill>
                  <a:srgbClr val="212529"/>
                </a:solidFill>
                <a:effectLst/>
                <a:latin typeface="system-ui"/>
              </a:rPr>
              <a:t>duration</a:t>
            </a:r>
            <a:r>
              <a:rPr lang="en-US" b="0" i="0" dirty="0">
                <a:solidFill>
                  <a:srgbClr val="212529"/>
                </a:solidFill>
                <a:effectLst/>
                <a:latin typeface="system-ui"/>
              </a:rPr>
              <a:t>(duration of exam in mins.), and now we can use the </a:t>
            </a:r>
            <a:r>
              <a:rPr lang="en-US" b="1" i="0" dirty="0" err="1">
                <a:solidFill>
                  <a:srgbClr val="212529"/>
                </a:solidFill>
                <a:effectLst/>
                <a:latin typeface="system-ui"/>
              </a:rPr>
              <a:t>exam_type_id</a:t>
            </a:r>
            <a:r>
              <a:rPr lang="en-US" b="0" i="0" dirty="0">
                <a:solidFill>
                  <a:srgbClr val="212529"/>
                </a:solidFill>
                <a:effectLst/>
                <a:latin typeface="system-ui"/>
              </a:rPr>
              <a:t> in the </a:t>
            </a:r>
            <a:r>
              <a:rPr lang="en-US" b="1" i="0" dirty="0">
                <a:solidFill>
                  <a:srgbClr val="212529"/>
                </a:solidFill>
                <a:effectLst/>
                <a:latin typeface="system-ui"/>
              </a:rPr>
              <a:t>Score</a:t>
            </a:r>
            <a:r>
              <a:rPr lang="en-US" b="0" i="0" dirty="0">
                <a:solidFill>
                  <a:srgbClr val="212529"/>
                </a:solidFill>
                <a:effectLst/>
                <a:latin typeface="system-ui"/>
              </a:rPr>
              <a:t> table.</a:t>
            </a:r>
            <a:endParaRPr lang="en-CA" dirty="0"/>
          </a:p>
        </p:txBody>
      </p:sp>
      <p:graphicFrame>
        <p:nvGraphicFramePr>
          <p:cNvPr id="12" name="Table 11">
            <a:extLst>
              <a:ext uri="{FF2B5EF4-FFF2-40B4-BE49-F238E27FC236}">
                <a16:creationId xmlns:a16="http://schemas.microsoft.com/office/drawing/2014/main" id="{7DE1AD3E-A114-67C2-1A2E-F7F13FAD2A3C}"/>
              </a:ext>
            </a:extLst>
          </p:cNvPr>
          <p:cNvGraphicFramePr>
            <a:graphicFrameLocks noGrp="1"/>
          </p:cNvGraphicFramePr>
          <p:nvPr>
            <p:extLst>
              <p:ext uri="{D42A27DB-BD31-4B8C-83A1-F6EECF244321}">
                <p14:modId xmlns:p14="http://schemas.microsoft.com/office/powerpoint/2010/main" val="2824326397"/>
              </p:ext>
            </p:extLst>
          </p:nvPr>
        </p:nvGraphicFramePr>
        <p:xfrm>
          <a:off x="6585359" y="2285670"/>
          <a:ext cx="5522560" cy="1879600"/>
        </p:xfrm>
        <a:graphic>
          <a:graphicData uri="http://schemas.openxmlformats.org/drawingml/2006/table">
            <a:tbl>
              <a:tblPr/>
              <a:tblGrid>
                <a:gridCol w="1104512">
                  <a:extLst>
                    <a:ext uri="{9D8B030D-6E8A-4147-A177-3AD203B41FA5}">
                      <a16:colId xmlns:a16="http://schemas.microsoft.com/office/drawing/2014/main" val="92919484"/>
                    </a:ext>
                  </a:extLst>
                </a:gridCol>
                <a:gridCol w="1104512">
                  <a:extLst>
                    <a:ext uri="{9D8B030D-6E8A-4147-A177-3AD203B41FA5}">
                      <a16:colId xmlns:a16="http://schemas.microsoft.com/office/drawing/2014/main" val="2833549572"/>
                    </a:ext>
                  </a:extLst>
                </a:gridCol>
                <a:gridCol w="1104512">
                  <a:extLst>
                    <a:ext uri="{9D8B030D-6E8A-4147-A177-3AD203B41FA5}">
                      <a16:colId xmlns:a16="http://schemas.microsoft.com/office/drawing/2014/main" val="1940152680"/>
                    </a:ext>
                  </a:extLst>
                </a:gridCol>
                <a:gridCol w="1104512">
                  <a:extLst>
                    <a:ext uri="{9D8B030D-6E8A-4147-A177-3AD203B41FA5}">
                      <a16:colId xmlns:a16="http://schemas.microsoft.com/office/drawing/2014/main" val="2656190190"/>
                    </a:ext>
                  </a:extLst>
                </a:gridCol>
                <a:gridCol w="1104512">
                  <a:extLst>
                    <a:ext uri="{9D8B030D-6E8A-4147-A177-3AD203B41FA5}">
                      <a16:colId xmlns:a16="http://schemas.microsoft.com/office/drawing/2014/main" val="1149980745"/>
                    </a:ext>
                  </a:extLst>
                </a:gridCol>
              </a:tblGrid>
              <a:tr h="173140">
                <a:tc>
                  <a:txBody>
                    <a:bodyPr/>
                    <a:lstStyle/>
                    <a:p>
                      <a:pPr algn="l"/>
                      <a:r>
                        <a:rPr lang="en-CA">
                          <a:effectLst/>
                          <a:highlight>
                            <a:srgbClr val="FFFF00"/>
                          </a:highlight>
                        </a:rPr>
                        <a:t>student_id</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dirty="0" err="1">
                          <a:effectLst/>
                          <a:highlight>
                            <a:srgbClr val="FFFF00"/>
                          </a:highlight>
                        </a:rPr>
                        <a:t>subject_id</a:t>
                      </a:r>
                      <a:endParaRPr lang="en-CA" dirty="0">
                        <a:effectLst/>
                        <a:highlight>
                          <a:srgbClr val="FF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a:effectLst/>
                        </a:rPr>
                        <a:t>marks</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dirty="0" err="1">
                          <a:effectLst/>
                          <a:highlight>
                            <a:srgbClr val="00FF00"/>
                          </a:highlight>
                        </a:rPr>
                        <a:t>exam_type</a:t>
                      </a:r>
                      <a:endParaRPr lang="en-CA" dirty="0">
                        <a:effectLst/>
                        <a:highlight>
                          <a:srgbClr val="00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a:r>
                        <a:rPr lang="en-CA" dirty="0" err="1">
                          <a:effectLst/>
                          <a:highlight>
                            <a:srgbClr val="00FF00"/>
                          </a:highlight>
                        </a:rPr>
                        <a:t>total_marks</a:t>
                      </a:r>
                      <a:endParaRPr lang="en-CA" dirty="0">
                        <a:effectLst/>
                        <a:highlight>
                          <a:srgbClr val="00FF00"/>
                        </a:highlight>
                      </a:endParaRP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070449340"/>
                  </a:ext>
                </a:extLst>
              </a:tr>
              <a:tr h="17314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70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Theory</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100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711821754"/>
                  </a:ext>
                </a:extLst>
              </a:tr>
              <a:tr h="173140">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82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Theory</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100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03240308"/>
                  </a:ext>
                </a:extLst>
              </a:tr>
              <a:tr h="173140">
                <a:tc>
                  <a:txBody>
                    <a:bodyPr/>
                    <a:lstStyle/>
                    <a:p>
                      <a:r>
                        <a:rPr lang="en-CA">
                          <a:effectLst/>
                        </a:rPr>
                        <a:t>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1</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42</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a:effectLst/>
                        </a:rPr>
                        <a:t>Practical</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r>
                        <a:rPr lang="en-CA" dirty="0">
                          <a:effectLst/>
                        </a:rPr>
                        <a:t>50</a:t>
                      </a:r>
                    </a:p>
                  </a:txBody>
                  <a:tcPr marL="63500" marR="63500" marT="63500" marB="635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355584971"/>
                  </a:ext>
                </a:extLst>
              </a:tr>
            </a:tbl>
          </a:graphicData>
        </a:graphic>
      </p:graphicFrame>
    </p:spTree>
    <p:extLst>
      <p:ext uri="{BB962C8B-B14F-4D97-AF65-F5344CB8AC3E}">
        <p14:creationId xmlns:p14="http://schemas.microsoft.com/office/powerpoint/2010/main" val="31604508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CAB6D6C8-FEBE-C770-4247-2DB57165BBE8}"/>
              </a:ext>
            </a:extLst>
          </p:cNvPr>
          <p:cNvSpPr txBox="1"/>
          <p:nvPr/>
        </p:nvSpPr>
        <p:spPr>
          <a:xfrm>
            <a:off x="377505" y="1250611"/>
            <a:ext cx="11606486" cy="646331"/>
          </a:xfrm>
          <a:prstGeom prst="rect">
            <a:avLst/>
          </a:prstGeom>
          <a:noFill/>
        </p:spPr>
        <p:txBody>
          <a:bodyPr wrap="square">
            <a:spAutoFit/>
          </a:bodyPr>
          <a:lstStyle/>
          <a:p>
            <a:r>
              <a:rPr lang="en-US" b="0" i="0" dirty="0">
                <a:solidFill>
                  <a:srgbClr val="0D0D0D"/>
                </a:solidFill>
                <a:effectLst/>
                <a:latin typeface="Söhne"/>
              </a:rPr>
              <a:t>Normalization process using MySQL, focusing on transforming an unnormalized table through the first, second, and third normal forms using a practical example involving employees and their skills.</a:t>
            </a:r>
            <a:endParaRPr lang="en-CA" dirty="0"/>
          </a:p>
        </p:txBody>
      </p:sp>
      <p:pic>
        <p:nvPicPr>
          <p:cNvPr id="10242" name="Picture 2" descr="What is MySQL? - MySQL Relational Databases Explained - AWS">
            <a:extLst>
              <a:ext uri="{FF2B5EF4-FFF2-40B4-BE49-F238E27FC236}">
                <a16:creationId xmlns:a16="http://schemas.microsoft.com/office/drawing/2014/main" id="{4A38DB70-945D-784C-57F1-CA74FC9860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6108" y="166779"/>
            <a:ext cx="2054845" cy="106354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C542FEA-B399-6FD8-3149-99E5CAE4A1D1}"/>
              </a:ext>
            </a:extLst>
          </p:cNvPr>
          <p:cNvSpPr txBox="1"/>
          <p:nvPr/>
        </p:nvSpPr>
        <p:spPr>
          <a:xfrm>
            <a:off x="208009" y="2145362"/>
            <a:ext cx="3541870" cy="369332"/>
          </a:xfrm>
          <a:prstGeom prst="rect">
            <a:avLst/>
          </a:prstGeom>
          <a:noFill/>
        </p:spPr>
        <p:txBody>
          <a:bodyPr wrap="square">
            <a:spAutoFit/>
          </a:bodyPr>
          <a:lstStyle/>
          <a:p>
            <a:pPr algn="l"/>
            <a:r>
              <a:rPr lang="en-CA" b="1" i="0" dirty="0">
                <a:solidFill>
                  <a:srgbClr val="0D0D0D"/>
                </a:solidFill>
                <a:effectLst/>
                <a:latin typeface="Söhne"/>
              </a:rPr>
              <a:t>Original Table - Unnormalized Data</a:t>
            </a:r>
          </a:p>
        </p:txBody>
      </p:sp>
      <p:sp>
        <p:nvSpPr>
          <p:cNvPr id="12" name="TextBox 11">
            <a:extLst>
              <a:ext uri="{FF2B5EF4-FFF2-40B4-BE49-F238E27FC236}">
                <a16:creationId xmlns:a16="http://schemas.microsoft.com/office/drawing/2014/main" id="{51070E05-741F-F066-2C54-B29E8DA61CA7}"/>
              </a:ext>
            </a:extLst>
          </p:cNvPr>
          <p:cNvSpPr txBox="1"/>
          <p:nvPr/>
        </p:nvSpPr>
        <p:spPr>
          <a:xfrm>
            <a:off x="388637" y="2472225"/>
            <a:ext cx="11719279" cy="646331"/>
          </a:xfrm>
          <a:prstGeom prst="rect">
            <a:avLst/>
          </a:prstGeom>
          <a:noFill/>
        </p:spPr>
        <p:txBody>
          <a:bodyPr wrap="square">
            <a:spAutoFit/>
          </a:bodyPr>
          <a:lstStyle/>
          <a:p>
            <a:r>
              <a:rPr lang="en-US" dirty="0"/>
              <a:t>we start with a table called </a:t>
            </a:r>
            <a:r>
              <a:rPr lang="en-US" dirty="0" err="1"/>
              <a:t>EmployeeSkills</a:t>
            </a:r>
            <a:r>
              <a:rPr lang="en-US" dirty="0"/>
              <a:t> that combines employee information and their multiple skills into one table, which violates the First Normal Form (1NF) due to multivalued attributes.</a:t>
            </a:r>
            <a:endParaRPr lang="en-CA" dirty="0"/>
          </a:p>
        </p:txBody>
      </p:sp>
      <p:sp>
        <p:nvSpPr>
          <p:cNvPr id="14" name="TextBox 13">
            <a:extLst>
              <a:ext uri="{FF2B5EF4-FFF2-40B4-BE49-F238E27FC236}">
                <a16:creationId xmlns:a16="http://schemas.microsoft.com/office/drawing/2014/main" id="{A5C5B6AE-E8E5-E5B4-2821-9C5DC5AF952F}"/>
              </a:ext>
            </a:extLst>
          </p:cNvPr>
          <p:cNvSpPr txBox="1"/>
          <p:nvPr/>
        </p:nvSpPr>
        <p:spPr>
          <a:xfrm>
            <a:off x="388638" y="3357690"/>
            <a:ext cx="4980316" cy="1754326"/>
          </a:xfrm>
          <a:prstGeom prst="rect">
            <a:avLst/>
          </a:prstGeom>
          <a:noFill/>
        </p:spPr>
        <p:txBody>
          <a:bodyPr wrap="square">
            <a:spAutoFit/>
          </a:bodyPr>
          <a:lstStyle/>
          <a:p>
            <a:r>
              <a:rPr lang="en-US" dirty="0"/>
              <a:t>CREATE TABLE </a:t>
            </a:r>
            <a:r>
              <a:rPr lang="en-US" dirty="0" err="1"/>
              <a:t>EmployeeSkills</a:t>
            </a:r>
            <a:r>
              <a:rPr lang="en-US" dirty="0"/>
              <a:t> (</a:t>
            </a:r>
          </a:p>
          <a:p>
            <a:r>
              <a:rPr lang="en-US" dirty="0"/>
              <a:t>  </a:t>
            </a:r>
            <a:r>
              <a:rPr lang="en-US" dirty="0" err="1"/>
              <a:t>emp_id</a:t>
            </a:r>
            <a:r>
              <a:rPr lang="en-US" dirty="0"/>
              <a:t> INT,</a:t>
            </a:r>
          </a:p>
          <a:p>
            <a:r>
              <a:rPr lang="en-US" dirty="0"/>
              <a:t>  </a:t>
            </a:r>
            <a:r>
              <a:rPr lang="en-US" dirty="0" err="1"/>
              <a:t>emp_name</a:t>
            </a:r>
            <a:r>
              <a:rPr lang="en-US" dirty="0"/>
              <a:t> VARCHAR(255),</a:t>
            </a:r>
          </a:p>
          <a:p>
            <a:r>
              <a:rPr lang="en-US" dirty="0"/>
              <a:t>  </a:t>
            </a:r>
            <a:r>
              <a:rPr lang="en-US" dirty="0" err="1"/>
              <a:t>emp_mobile</a:t>
            </a:r>
            <a:r>
              <a:rPr lang="en-US" dirty="0"/>
              <a:t> VARCHAR(20),</a:t>
            </a:r>
          </a:p>
          <a:p>
            <a:r>
              <a:rPr lang="en-US" dirty="0"/>
              <a:t>  </a:t>
            </a:r>
            <a:r>
              <a:rPr lang="en-US" dirty="0" err="1"/>
              <a:t>emp_skills</a:t>
            </a:r>
            <a:r>
              <a:rPr lang="en-US" dirty="0"/>
              <a:t> VARCHAR(255) -- Multivalued attribute</a:t>
            </a:r>
          </a:p>
          <a:p>
            <a:r>
              <a:rPr lang="en-US" dirty="0"/>
              <a:t>);</a:t>
            </a:r>
          </a:p>
        </p:txBody>
      </p:sp>
      <p:sp>
        <p:nvSpPr>
          <p:cNvPr id="16" name="TextBox 15">
            <a:extLst>
              <a:ext uri="{FF2B5EF4-FFF2-40B4-BE49-F238E27FC236}">
                <a16:creationId xmlns:a16="http://schemas.microsoft.com/office/drawing/2014/main" id="{8AC3CDE3-5DD7-BEBF-574B-FC21998D0793}"/>
              </a:ext>
            </a:extLst>
          </p:cNvPr>
          <p:cNvSpPr txBox="1"/>
          <p:nvPr/>
        </p:nvSpPr>
        <p:spPr>
          <a:xfrm>
            <a:off x="208009" y="5152594"/>
            <a:ext cx="6224630" cy="369332"/>
          </a:xfrm>
          <a:prstGeom prst="rect">
            <a:avLst/>
          </a:prstGeom>
          <a:noFill/>
        </p:spPr>
        <p:txBody>
          <a:bodyPr wrap="square">
            <a:spAutoFit/>
          </a:bodyPr>
          <a:lstStyle/>
          <a:p>
            <a:r>
              <a:rPr lang="en-CA" b="1" i="0" dirty="0">
                <a:solidFill>
                  <a:srgbClr val="0D0D0D"/>
                </a:solidFill>
                <a:effectLst/>
                <a:latin typeface="Söhne"/>
              </a:rPr>
              <a:t>Sample Data:</a:t>
            </a:r>
            <a:endParaRPr lang="en-CA" dirty="0"/>
          </a:p>
        </p:txBody>
      </p:sp>
      <p:sp>
        <p:nvSpPr>
          <p:cNvPr id="18" name="TextBox 17">
            <a:extLst>
              <a:ext uri="{FF2B5EF4-FFF2-40B4-BE49-F238E27FC236}">
                <a16:creationId xmlns:a16="http://schemas.microsoft.com/office/drawing/2014/main" id="{733EA63B-8F29-6BA7-0CD2-0F6F07B66542}"/>
              </a:ext>
            </a:extLst>
          </p:cNvPr>
          <p:cNvSpPr txBox="1"/>
          <p:nvPr/>
        </p:nvSpPr>
        <p:spPr>
          <a:xfrm>
            <a:off x="278543" y="5580081"/>
            <a:ext cx="11982215" cy="923330"/>
          </a:xfrm>
          <a:prstGeom prst="rect">
            <a:avLst/>
          </a:prstGeom>
          <a:noFill/>
        </p:spPr>
        <p:txBody>
          <a:bodyPr wrap="square">
            <a:spAutoFit/>
          </a:bodyPr>
          <a:lstStyle/>
          <a:p>
            <a:r>
              <a:rPr lang="en-CA" dirty="0"/>
              <a:t>INSERT INTO </a:t>
            </a:r>
            <a:r>
              <a:rPr lang="en-CA" dirty="0" err="1"/>
              <a:t>EmployeeSkills</a:t>
            </a:r>
            <a:r>
              <a:rPr lang="en-CA" dirty="0"/>
              <a:t> (</a:t>
            </a:r>
            <a:r>
              <a:rPr lang="en-CA" dirty="0" err="1"/>
              <a:t>emp_id</a:t>
            </a:r>
            <a:r>
              <a:rPr lang="en-CA" dirty="0"/>
              <a:t>, </a:t>
            </a:r>
            <a:r>
              <a:rPr lang="en-CA" dirty="0" err="1"/>
              <a:t>emp_name</a:t>
            </a:r>
            <a:r>
              <a:rPr lang="en-CA" dirty="0"/>
              <a:t>, </a:t>
            </a:r>
            <a:r>
              <a:rPr lang="en-CA" dirty="0" err="1"/>
              <a:t>emp_mobile</a:t>
            </a:r>
            <a:r>
              <a:rPr lang="en-CA" dirty="0"/>
              <a:t>, </a:t>
            </a:r>
            <a:r>
              <a:rPr lang="en-CA" dirty="0" err="1"/>
              <a:t>emp_skills</a:t>
            </a:r>
            <a:r>
              <a:rPr lang="en-CA" dirty="0"/>
              <a:t>) VALUES</a:t>
            </a:r>
          </a:p>
          <a:p>
            <a:r>
              <a:rPr lang="en-CA" dirty="0"/>
              <a:t>(1, 'John Doe', '9999999999', '</a:t>
            </a:r>
            <a:r>
              <a:rPr lang="en-CA" dirty="0" err="1"/>
              <a:t>Python,JavaScript</a:t>
            </a:r>
            <a:r>
              <a:rPr lang="en-CA" dirty="0"/>
              <a:t>'),</a:t>
            </a:r>
          </a:p>
          <a:p>
            <a:r>
              <a:rPr lang="en-CA" dirty="0"/>
              <a:t>(2, 'Jane Doe', '8888888888', 'HTML,CSS');</a:t>
            </a:r>
          </a:p>
        </p:txBody>
      </p:sp>
    </p:spTree>
    <p:extLst>
      <p:ext uri="{BB962C8B-B14F-4D97-AF65-F5344CB8AC3E}">
        <p14:creationId xmlns:p14="http://schemas.microsoft.com/office/powerpoint/2010/main" val="38045218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7798F4F3-6A74-31ED-C4CD-1C076F81F895}"/>
              </a:ext>
            </a:extLst>
          </p:cNvPr>
          <p:cNvSpPr txBox="1"/>
          <p:nvPr/>
        </p:nvSpPr>
        <p:spPr>
          <a:xfrm>
            <a:off x="1456504" y="255815"/>
            <a:ext cx="6224630" cy="369332"/>
          </a:xfrm>
          <a:prstGeom prst="rect">
            <a:avLst/>
          </a:prstGeom>
          <a:noFill/>
        </p:spPr>
        <p:txBody>
          <a:bodyPr wrap="square">
            <a:spAutoFit/>
          </a:bodyPr>
          <a:lstStyle/>
          <a:p>
            <a:pPr algn="l"/>
            <a:r>
              <a:rPr lang="en-US" b="1" i="0" dirty="0">
                <a:solidFill>
                  <a:srgbClr val="0D0D0D"/>
                </a:solidFill>
                <a:effectLst/>
                <a:latin typeface="Söhne"/>
              </a:rPr>
              <a:t>Step 1: First Normal Form (1NF)</a:t>
            </a:r>
          </a:p>
        </p:txBody>
      </p:sp>
      <p:sp>
        <p:nvSpPr>
          <p:cNvPr id="8" name="Rectangle 1">
            <a:extLst>
              <a:ext uri="{FF2B5EF4-FFF2-40B4-BE49-F238E27FC236}">
                <a16:creationId xmlns:a16="http://schemas.microsoft.com/office/drawing/2014/main" id="{F4E88F7D-9C4E-4651-9DFA-A1A492E7C823}"/>
              </a:ext>
            </a:extLst>
          </p:cNvPr>
          <p:cNvSpPr>
            <a:spLocks noChangeArrowheads="1"/>
          </p:cNvSpPr>
          <p:nvPr/>
        </p:nvSpPr>
        <p:spPr bwMode="auto">
          <a:xfrm>
            <a:off x="271871" y="1240702"/>
            <a:ext cx="11712120" cy="1385510"/>
          </a:xfrm>
          <a:prstGeom prst="rect">
            <a:avLst/>
          </a:prstGeom>
          <a:noFill/>
          <a:ln>
            <a:noFill/>
          </a:ln>
          <a:effectLst/>
        </p:spPr>
        <p:txBody>
          <a:bodyPr vert="horz" wrap="square" lIns="0" tIns="198375" rIns="0" bIns="198375"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D0D0D"/>
                </a:solidFill>
                <a:effectLst/>
                <a:latin typeface="Times New Roman" panose="02020603050405020304" pitchFamily="18" charset="0"/>
                <a:cs typeface="Times New Roman" panose="02020603050405020304" pitchFamily="18" charset="0"/>
              </a:rPr>
              <a:t>To satisfy 1NF, we need to eliminate multivalued attributes by ensuring that each column contains atomic values only.</a:t>
            </a:r>
            <a:endPar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D0D0D"/>
                </a:solidFill>
                <a:effectLst/>
                <a:latin typeface="Times New Roman" panose="02020603050405020304" pitchFamily="18" charset="0"/>
                <a:cs typeface="Times New Roman" panose="02020603050405020304" pitchFamily="18" charset="0"/>
              </a:rPr>
              <a:t>Normalization:</a:t>
            </a:r>
            <a:endPar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D0D0D"/>
                </a:solidFill>
                <a:effectLst/>
                <a:latin typeface="Times New Roman" panose="02020603050405020304" pitchFamily="18" charset="0"/>
                <a:cs typeface="Times New Roman" panose="02020603050405020304" pitchFamily="18" charset="0"/>
              </a:rPr>
              <a:t>Split </a:t>
            </a:r>
            <a:r>
              <a:rPr kumimoji="0" lang="en-US" altLang="en-US" sz="2800" b="1" i="0" u="none" strike="noStrike" cap="none" normalizeH="0" baseline="0" dirty="0" err="1">
                <a:ln>
                  <a:noFill/>
                </a:ln>
                <a:solidFill>
                  <a:srgbClr val="0D0D0D"/>
                </a:solidFill>
                <a:effectLst/>
                <a:latin typeface="Times New Roman" panose="02020603050405020304" pitchFamily="18" charset="0"/>
                <a:cs typeface="Times New Roman" panose="02020603050405020304" pitchFamily="18" charset="0"/>
              </a:rPr>
              <a:t>EmployeeSkills</a:t>
            </a:r>
            <a:r>
              <a:rPr kumimoji="0" lang="en-US" altLang="en-US" b="0" i="0" u="none" strike="noStrike" cap="none" normalizeH="0" baseline="0" dirty="0">
                <a:ln>
                  <a:noFill/>
                </a:ln>
                <a:solidFill>
                  <a:srgbClr val="0D0D0D"/>
                </a:solidFill>
                <a:effectLst/>
                <a:latin typeface="Times New Roman" panose="02020603050405020304" pitchFamily="18" charset="0"/>
                <a:cs typeface="Times New Roman" panose="02020603050405020304" pitchFamily="18" charset="0"/>
              </a:rPr>
              <a:t> into two tables: </a:t>
            </a:r>
            <a:r>
              <a:rPr kumimoji="0" lang="en-US" altLang="en-US" sz="2800" b="1" i="0" u="none" strike="noStrike" cap="none" normalizeH="0" baseline="0" dirty="0">
                <a:ln>
                  <a:noFill/>
                </a:ln>
                <a:solidFill>
                  <a:srgbClr val="0D0D0D"/>
                </a:solidFill>
                <a:effectLst/>
                <a:latin typeface="Times New Roman" panose="02020603050405020304" pitchFamily="18" charset="0"/>
                <a:cs typeface="Times New Roman" panose="02020603050405020304" pitchFamily="18" charset="0"/>
              </a:rPr>
              <a:t>Employees</a:t>
            </a:r>
            <a:r>
              <a:rPr kumimoji="0" lang="en-US" altLang="en-US" b="0" i="0" u="none" strike="noStrike" cap="none" normalizeH="0" baseline="0" dirty="0">
                <a:ln>
                  <a:noFill/>
                </a:ln>
                <a:solidFill>
                  <a:srgbClr val="0D0D0D"/>
                </a:solidFill>
                <a:effectLst/>
                <a:latin typeface="Times New Roman" panose="02020603050405020304" pitchFamily="18" charset="0"/>
                <a:cs typeface="Times New Roman" panose="02020603050405020304" pitchFamily="18" charset="0"/>
              </a:rPr>
              <a:t> and </a:t>
            </a:r>
            <a:r>
              <a:rPr kumimoji="0" lang="en-US" altLang="en-US" sz="2800" b="1" i="0" u="none" strike="noStrike" cap="none" normalizeH="0" baseline="0" dirty="0">
                <a:ln>
                  <a:noFill/>
                </a:ln>
                <a:solidFill>
                  <a:srgbClr val="0D0D0D"/>
                </a:solidFill>
                <a:effectLst/>
                <a:latin typeface="Times New Roman" panose="02020603050405020304" pitchFamily="18" charset="0"/>
                <a:cs typeface="Times New Roman" panose="02020603050405020304" pitchFamily="18" charset="0"/>
              </a:rPr>
              <a:t>Skills</a:t>
            </a:r>
            <a:r>
              <a:rPr kumimoji="0" lang="en-US" altLang="en-US" b="0" i="0" u="none" strike="noStrike" cap="none" normalizeH="0" baseline="0" dirty="0">
                <a:ln>
                  <a:noFill/>
                </a:ln>
                <a:solidFill>
                  <a:srgbClr val="0D0D0D"/>
                </a:solidFill>
                <a:effectLst/>
                <a:latin typeface="Times New Roman" panose="02020603050405020304" pitchFamily="18" charset="0"/>
                <a:cs typeface="Times New Roman" panose="02020603050405020304" pitchFamily="18" charset="0"/>
              </a:rPr>
              <a:t>.</a:t>
            </a:r>
          </a:p>
        </p:txBody>
      </p:sp>
      <p:sp>
        <p:nvSpPr>
          <p:cNvPr id="11" name="TextBox 10">
            <a:extLst>
              <a:ext uri="{FF2B5EF4-FFF2-40B4-BE49-F238E27FC236}">
                <a16:creationId xmlns:a16="http://schemas.microsoft.com/office/drawing/2014/main" id="{0E039BB6-F8EA-B9D5-B626-3EB9ABB501C5}"/>
              </a:ext>
            </a:extLst>
          </p:cNvPr>
          <p:cNvSpPr txBox="1"/>
          <p:nvPr/>
        </p:nvSpPr>
        <p:spPr>
          <a:xfrm>
            <a:off x="271871" y="2874632"/>
            <a:ext cx="1853967" cy="369332"/>
          </a:xfrm>
          <a:prstGeom prst="rect">
            <a:avLst/>
          </a:prstGeom>
          <a:noFill/>
        </p:spPr>
        <p:txBody>
          <a:bodyPr wrap="square">
            <a:spAutoFit/>
          </a:bodyPr>
          <a:lstStyle/>
          <a:p>
            <a:r>
              <a:rPr lang="en-CA" b="1" i="0" dirty="0">
                <a:solidFill>
                  <a:srgbClr val="0D0D0D"/>
                </a:solidFill>
                <a:effectLst/>
                <a:latin typeface="Söhne"/>
              </a:rPr>
              <a:t>Employees Table:</a:t>
            </a:r>
            <a:endParaRPr lang="en-CA" dirty="0"/>
          </a:p>
        </p:txBody>
      </p:sp>
      <p:sp>
        <p:nvSpPr>
          <p:cNvPr id="13" name="TextBox 12">
            <a:extLst>
              <a:ext uri="{FF2B5EF4-FFF2-40B4-BE49-F238E27FC236}">
                <a16:creationId xmlns:a16="http://schemas.microsoft.com/office/drawing/2014/main" id="{A4676294-A96B-8F66-3FE7-CBD31F72D39C}"/>
              </a:ext>
            </a:extLst>
          </p:cNvPr>
          <p:cNvSpPr txBox="1"/>
          <p:nvPr/>
        </p:nvSpPr>
        <p:spPr>
          <a:xfrm>
            <a:off x="208009" y="3348296"/>
            <a:ext cx="3070370" cy="1477328"/>
          </a:xfrm>
          <a:prstGeom prst="rect">
            <a:avLst/>
          </a:prstGeom>
          <a:noFill/>
        </p:spPr>
        <p:txBody>
          <a:bodyPr wrap="square">
            <a:spAutoFit/>
          </a:bodyPr>
          <a:lstStyle/>
          <a:p>
            <a:r>
              <a:rPr lang="en-CA" dirty="0"/>
              <a:t>CREATE TABLE Employees (</a:t>
            </a:r>
          </a:p>
          <a:p>
            <a:r>
              <a:rPr lang="en-CA" dirty="0"/>
              <a:t>  </a:t>
            </a:r>
            <a:r>
              <a:rPr lang="en-CA" dirty="0" err="1"/>
              <a:t>emp_id</a:t>
            </a:r>
            <a:r>
              <a:rPr lang="en-CA" dirty="0"/>
              <a:t> INT PRIMARY KEY,</a:t>
            </a:r>
          </a:p>
          <a:p>
            <a:r>
              <a:rPr lang="en-CA" dirty="0"/>
              <a:t>  </a:t>
            </a:r>
            <a:r>
              <a:rPr lang="en-CA" dirty="0" err="1"/>
              <a:t>emp_name</a:t>
            </a:r>
            <a:r>
              <a:rPr lang="en-CA" dirty="0"/>
              <a:t> VARCHAR(255),</a:t>
            </a:r>
          </a:p>
          <a:p>
            <a:r>
              <a:rPr lang="en-CA" dirty="0"/>
              <a:t>  </a:t>
            </a:r>
            <a:r>
              <a:rPr lang="en-CA" dirty="0" err="1"/>
              <a:t>emp_mobile</a:t>
            </a:r>
            <a:r>
              <a:rPr lang="en-CA" dirty="0"/>
              <a:t> VARCHAR(20)</a:t>
            </a:r>
          </a:p>
          <a:p>
            <a:r>
              <a:rPr lang="en-CA" dirty="0"/>
              <a:t>);</a:t>
            </a:r>
          </a:p>
        </p:txBody>
      </p:sp>
      <p:sp>
        <p:nvSpPr>
          <p:cNvPr id="15" name="TextBox 14">
            <a:extLst>
              <a:ext uri="{FF2B5EF4-FFF2-40B4-BE49-F238E27FC236}">
                <a16:creationId xmlns:a16="http://schemas.microsoft.com/office/drawing/2014/main" id="{634E14E5-4505-41EB-6CB9-74032D20B286}"/>
              </a:ext>
            </a:extLst>
          </p:cNvPr>
          <p:cNvSpPr txBox="1"/>
          <p:nvPr/>
        </p:nvSpPr>
        <p:spPr>
          <a:xfrm>
            <a:off x="5855516" y="2747306"/>
            <a:ext cx="1409350" cy="369332"/>
          </a:xfrm>
          <a:prstGeom prst="rect">
            <a:avLst/>
          </a:prstGeom>
          <a:noFill/>
        </p:spPr>
        <p:txBody>
          <a:bodyPr wrap="square">
            <a:spAutoFit/>
          </a:bodyPr>
          <a:lstStyle/>
          <a:p>
            <a:r>
              <a:rPr lang="en-CA" b="1" i="0" dirty="0">
                <a:solidFill>
                  <a:srgbClr val="0D0D0D"/>
                </a:solidFill>
                <a:effectLst/>
                <a:latin typeface="Söhne"/>
              </a:rPr>
              <a:t>Skills Table:</a:t>
            </a:r>
            <a:endParaRPr lang="en-CA" dirty="0"/>
          </a:p>
        </p:txBody>
      </p:sp>
      <p:sp>
        <p:nvSpPr>
          <p:cNvPr id="17" name="TextBox 16">
            <a:extLst>
              <a:ext uri="{FF2B5EF4-FFF2-40B4-BE49-F238E27FC236}">
                <a16:creationId xmlns:a16="http://schemas.microsoft.com/office/drawing/2014/main" id="{4F4991A0-75B6-337D-F068-05782B564E52}"/>
              </a:ext>
            </a:extLst>
          </p:cNvPr>
          <p:cNvSpPr txBox="1"/>
          <p:nvPr/>
        </p:nvSpPr>
        <p:spPr>
          <a:xfrm>
            <a:off x="5620624" y="3142894"/>
            <a:ext cx="6224630" cy="1754326"/>
          </a:xfrm>
          <a:prstGeom prst="rect">
            <a:avLst/>
          </a:prstGeom>
          <a:noFill/>
        </p:spPr>
        <p:txBody>
          <a:bodyPr wrap="square">
            <a:spAutoFit/>
          </a:bodyPr>
          <a:lstStyle/>
          <a:p>
            <a:r>
              <a:rPr lang="en-CA" dirty="0"/>
              <a:t>CREATE TABLE Skills (</a:t>
            </a:r>
          </a:p>
          <a:p>
            <a:r>
              <a:rPr lang="en-CA" dirty="0"/>
              <a:t>  </a:t>
            </a:r>
            <a:r>
              <a:rPr lang="en-CA" dirty="0" err="1"/>
              <a:t>skill_id</a:t>
            </a:r>
            <a:r>
              <a:rPr lang="en-CA" dirty="0"/>
              <a:t> INT PRIMARY KEY AUTO_INCREMENT,</a:t>
            </a:r>
          </a:p>
          <a:p>
            <a:r>
              <a:rPr lang="en-CA" dirty="0"/>
              <a:t>  </a:t>
            </a:r>
            <a:r>
              <a:rPr lang="en-CA" dirty="0" err="1"/>
              <a:t>emp_id</a:t>
            </a:r>
            <a:r>
              <a:rPr lang="en-CA" dirty="0"/>
              <a:t> INT,</a:t>
            </a:r>
          </a:p>
          <a:p>
            <a:r>
              <a:rPr lang="en-CA" dirty="0"/>
              <a:t>  skill VARCHAR(255),</a:t>
            </a:r>
          </a:p>
          <a:p>
            <a:r>
              <a:rPr lang="en-CA" dirty="0"/>
              <a:t>  FOREIGN KEY (</a:t>
            </a:r>
            <a:r>
              <a:rPr lang="en-CA" dirty="0" err="1"/>
              <a:t>emp_id</a:t>
            </a:r>
            <a:r>
              <a:rPr lang="en-CA" dirty="0"/>
              <a:t>) REFERENCES Employees(</a:t>
            </a:r>
            <a:r>
              <a:rPr lang="en-CA" dirty="0" err="1"/>
              <a:t>emp_id</a:t>
            </a:r>
            <a:r>
              <a:rPr lang="en-CA" dirty="0"/>
              <a:t>)</a:t>
            </a:r>
          </a:p>
          <a:p>
            <a:r>
              <a:rPr lang="en-CA" dirty="0"/>
              <a:t>);</a:t>
            </a:r>
          </a:p>
        </p:txBody>
      </p:sp>
    </p:spTree>
    <p:extLst>
      <p:ext uri="{BB962C8B-B14F-4D97-AF65-F5344CB8AC3E}">
        <p14:creationId xmlns:p14="http://schemas.microsoft.com/office/powerpoint/2010/main" val="25926677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13E9707B-AADC-64FE-C537-21A89F1EF082}"/>
              </a:ext>
            </a:extLst>
          </p:cNvPr>
          <p:cNvSpPr txBox="1"/>
          <p:nvPr/>
        </p:nvSpPr>
        <p:spPr>
          <a:xfrm>
            <a:off x="1456504" y="315310"/>
            <a:ext cx="6224630" cy="369332"/>
          </a:xfrm>
          <a:prstGeom prst="rect">
            <a:avLst/>
          </a:prstGeom>
          <a:noFill/>
        </p:spPr>
        <p:txBody>
          <a:bodyPr wrap="square">
            <a:spAutoFit/>
          </a:bodyPr>
          <a:lstStyle/>
          <a:p>
            <a:r>
              <a:rPr lang="en-CA" b="1" i="0" dirty="0">
                <a:solidFill>
                  <a:srgbClr val="0D0D0D"/>
                </a:solidFill>
                <a:effectLst/>
                <a:latin typeface="Söhne"/>
              </a:rPr>
              <a:t>Inserting Data:</a:t>
            </a:r>
            <a:endParaRPr lang="en-CA" dirty="0"/>
          </a:p>
        </p:txBody>
      </p:sp>
      <p:sp>
        <p:nvSpPr>
          <p:cNvPr id="9" name="TextBox 8">
            <a:extLst>
              <a:ext uri="{FF2B5EF4-FFF2-40B4-BE49-F238E27FC236}">
                <a16:creationId xmlns:a16="http://schemas.microsoft.com/office/drawing/2014/main" id="{7A0463A9-78D0-7FDF-066D-89CF79DDFD77}"/>
              </a:ext>
            </a:extLst>
          </p:cNvPr>
          <p:cNvSpPr txBox="1"/>
          <p:nvPr/>
        </p:nvSpPr>
        <p:spPr>
          <a:xfrm>
            <a:off x="271870" y="1434960"/>
            <a:ext cx="9836863" cy="2031325"/>
          </a:xfrm>
          <a:prstGeom prst="rect">
            <a:avLst/>
          </a:prstGeom>
          <a:noFill/>
        </p:spPr>
        <p:txBody>
          <a:bodyPr wrap="square">
            <a:spAutoFit/>
          </a:bodyPr>
          <a:lstStyle/>
          <a:p>
            <a:r>
              <a:rPr lang="en-CA" dirty="0"/>
              <a:t>INSERT INTO Employees (</a:t>
            </a:r>
            <a:r>
              <a:rPr lang="en-CA" dirty="0" err="1"/>
              <a:t>emp_id</a:t>
            </a:r>
            <a:r>
              <a:rPr lang="en-CA" dirty="0"/>
              <a:t>, </a:t>
            </a:r>
            <a:r>
              <a:rPr lang="en-CA" dirty="0" err="1"/>
              <a:t>emp_name</a:t>
            </a:r>
            <a:r>
              <a:rPr lang="en-CA" dirty="0"/>
              <a:t>, </a:t>
            </a:r>
            <a:r>
              <a:rPr lang="en-CA" dirty="0" err="1"/>
              <a:t>emp_mobile</a:t>
            </a:r>
            <a:r>
              <a:rPr lang="en-CA" dirty="0"/>
              <a:t>) VALUES</a:t>
            </a:r>
          </a:p>
          <a:p>
            <a:r>
              <a:rPr lang="en-CA" dirty="0"/>
              <a:t>(1, 'John Doe', '9999999999'),</a:t>
            </a:r>
          </a:p>
          <a:p>
            <a:r>
              <a:rPr lang="en-CA" dirty="0"/>
              <a:t>(2, 'Jane Doe', '8888888888');</a:t>
            </a:r>
          </a:p>
          <a:p>
            <a:endParaRPr lang="en-CA" dirty="0"/>
          </a:p>
          <a:p>
            <a:r>
              <a:rPr lang="en-CA" dirty="0"/>
              <a:t>INSERT INTO Skills (</a:t>
            </a:r>
            <a:r>
              <a:rPr lang="en-CA" dirty="0" err="1"/>
              <a:t>emp_id</a:t>
            </a:r>
            <a:r>
              <a:rPr lang="en-CA" dirty="0"/>
              <a:t>, skill) VALUES</a:t>
            </a:r>
          </a:p>
          <a:p>
            <a:r>
              <a:rPr lang="en-CA" dirty="0"/>
              <a:t>(1, 'Python'), (1, 'JavaScript'),</a:t>
            </a:r>
          </a:p>
          <a:p>
            <a:r>
              <a:rPr lang="en-CA" dirty="0"/>
              <a:t>(2, 'HTML'), (2, 'CSS');</a:t>
            </a:r>
          </a:p>
        </p:txBody>
      </p:sp>
      <p:sp>
        <p:nvSpPr>
          <p:cNvPr id="12" name="TextBox 11">
            <a:extLst>
              <a:ext uri="{FF2B5EF4-FFF2-40B4-BE49-F238E27FC236}">
                <a16:creationId xmlns:a16="http://schemas.microsoft.com/office/drawing/2014/main" id="{E70CCB24-D90B-73D7-F7E2-BCFCFF3CC54B}"/>
              </a:ext>
            </a:extLst>
          </p:cNvPr>
          <p:cNvSpPr txBox="1"/>
          <p:nvPr/>
        </p:nvSpPr>
        <p:spPr>
          <a:xfrm>
            <a:off x="271870" y="4315756"/>
            <a:ext cx="11481106" cy="369332"/>
          </a:xfrm>
          <a:prstGeom prst="rect">
            <a:avLst/>
          </a:prstGeom>
          <a:noFill/>
        </p:spPr>
        <p:txBody>
          <a:bodyPr wrap="square">
            <a:spAutoFit/>
          </a:bodyPr>
          <a:lstStyle/>
          <a:p>
            <a:r>
              <a:rPr lang="en-US" b="0" i="0" dirty="0">
                <a:solidFill>
                  <a:srgbClr val="0D0D0D"/>
                </a:solidFill>
                <a:effectLst/>
                <a:latin typeface="Söhne"/>
              </a:rPr>
              <a:t>Now, each table conforms to 1NF, as every column holds atomic values, and there are no repeating groups.</a:t>
            </a:r>
            <a:endParaRPr lang="en-CA" dirty="0"/>
          </a:p>
        </p:txBody>
      </p:sp>
    </p:spTree>
    <p:extLst>
      <p:ext uri="{BB962C8B-B14F-4D97-AF65-F5344CB8AC3E}">
        <p14:creationId xmlns:p14="http://schemas.microsoft.com/office/powerpoint/2010/main" val="38836738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C0111E25-414F-3249-FDF0-7BC8B7D253C5}"/>
              </a:ext>
            </a:extLst>
          </p:cNvPr>
          <p:cNvSpPr txBox="1"/>
          <p:nvPr/>
        </p:nvSpPr>
        <p:spPr>
          <a:xfrm>
            <a:off x="1517534" y="302442"/>
            <a:ext cx="6224630" cy="369332"/>
          </a:xfrm>
          <a:prstGeom prst="rect">
            <a:avLst/>
          </a:prstGeom>
          <a:noFill/>
        </p:spPr>
        <p:txBody>
          <a:bodyPr wrap="square">
            <a:spAutoFit/>
          </a:bodyPr>
          <a:lstStyle/>
          <a:p>
            <a:pPr algn="l"/>
            <a:r>
              <a:rPr lang="en-US" b="1" i="0" dirty="0">
                <a:solidFill>
                  <a:srgbClr val="0D0D0D"/>
                </a:solidFill>
                <a:effectLst/>
                <a:latin typeface="Söhne"/>
              </a:rPr>
              <a:t>Step 2: Second Normal Form (2NF)</a:t>
            </a:r>
          </a:p>
        </p:txBody>
      </p:sp>
      <p:sp>
        <p:nvSpPr>
          <p:cNvPr id="11" name="TextBox 10">
            <a:extLst>
              <a:ext uri="{FF2B5EF4-FFF2-40B4-BE49-F238E27FC236}">
                <a16:creationId xmlns:a16="http://schemas.microsoft.com/office/drawing/2014/main" id="{1BF8C374-979B-B2E5-C5A3-910D17D254EE}"/>
              </a:ext>
            </a:extLst>
          </p:cNvPr>
          <p:cNvSpPr txBox="1"/>
          <p:nvPr/>
        </p:nvSpPr>
        <p:spPr>
          <a:xfrm>
            <a:off x="208009" y="1309789"/>
            <a:ext cx="11704358" cy="2126864"/>
          </a:xfrm>
          <a:prstGeom prst="rect">
            <a:avLst/>
          </a:prstGeom>
          <a:noFill/>
        </p:spPr>
        <p:txBody>
          <a:bodyPr wrap="square">
            <a:spAutoFit/>
          </a:bodyPr>
          <a:lstStyle/>
          <a:p>
            <a:pPr>
              <a:lnSpc>
                <a:spcPct val="150000"/>
              </a:lnSpc>
            </a:pPr>
            <a:r>
              <a:rPr lang="en-US" dirty="0"/>
              <a:t>For a table to be in 2NF, it must first satisfy 1NF, and all non-key attributes must be fully functionally dependent on the primary key.</a:t>
            </a:r>
          </a:p>
          <a:p>
            <a:pPr>
              <a:lnSpc>
                <a:spcPct val="150000"/>
              </a:lnSpc>
            </a:pPr>
            <a:endParaRPr lang="en-US" dirty="0"/>
          </a:p>
          <a:p>
            <a:pPr>
              <a:lnSpc>
                <a:spcPct val="150000"/>
              </a:lnSpc>
            </a:pPr>
            <a:r>
              <a:rPr lang="en-US" dirty="0"/>
              <a:t>Given our Employees and Skills tables are already in 1NF and do not have composite primary keys, they inherently satisfy 2NF since there are no </a:t>
            </a:r>
            <a:r>
              <a:rPr lang="en-US" dirty="0">
                <a:highlight>
                  <a:srgbClr val="FFFF00"/>
                </a:highlight>
              </a:rPr>
              <a:t>partial dependencies </a:t>
            </a:r>
            <a:r>
              <a:rPr lang="en-US" dirty="0"/>
              <a:t>(each non-key attribute in these tables is dependent on the primary key).</a:t>
            </a:r>
            <a:endParaRPr lang="en-CA" dirty="0"/>
          </a:p>
        </p:txBody>
      </p:sp>
    </p:spTree>
    <p:extLst>
      <p:ext uri="{BB962C8B-B14F-4D97-AF65-F5344CB8AC3E}">
        <p14:creationId xmlns:p14="http://schemas.microsoft.com/office/powerpoint/2010/main" val="36961537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028CDE-2685-80CC-8E9C-F8E76C62EEA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3" name="TextBox 2">
            <a:extLst>
              <a:ext uri="{FF2B5EF4-FFF2-40B4-BE49-F238E27FC236}">
                <a16:creationId xmlns:a16="http://schemas.microsoft.com/office/drawing/2014/main" id="{806E7FA2-7577-8A66-88CC-933A7951464D}"/>
              </a:ext>
            </a:extLst>
          </p:cNvPr>
          <p:cNvSpPr txBox="1"/>
          <p:nvPr/>
        </p:nvSpPr>
        <p:spPr>
          <a:xfrm>
            <a:off x="1404457" y="255815"/>
            <a:ext cx="6224630" cy="369332"/>
          </a:xfrm>
          <a:prstGeom prst="rect">
            <a:avLst/>
          </a:prstGeom>
          <a:noFill/>
        </p:spPr>
        <p:txBody>
          <a:bodyPr wrap="square">
            <a:spAutoFit/>
          </a:bodyPr>
          <a:lstStyle/>
          <a:p>
            <a:pPr algn="l"/>
            <a:r>
              <a:rPr lang="en-US" b="1" i="0" dirty="0">
                <a:solidFill>
                  <a:srgbClr val="0D0D0D"/>
                </a:solidFill>
                <a:effectLst/>
                <a:latin typeface="Söhne"/>
              </a:rPr>
              <a:t>Step 3: Third Normal Form (3NF)</a:t>
            </a:r>
          </a:p>
        </p:txBody>
      </p:sp>
      <p:sp>
        <p:nvSpPr>
          <p:cNvPr id="11" name="TextBox 10">
            <a:extLst>
              <a:ext uri="{FF2B5EF4-FFF2-40B4-BE49-F238E27FC236}">
                <a16:creationId xmlns:a16="http://schemas.microsoft.com/office/drawing/2014/main" id="{F4C1273F-7F11-78B2-52C2-C5B74883FFF5}"/>
              </a:ext>
            </a:extLst>
          </p:cNvPr>
          <p:cNvSpPr txBox="1"/>
          <p:nvPr/>
        </p:nvSpPr>
        <p:spPr>
          <a:xfrm>
            <a:off x="271871" y="1179145"/>
            <a:ext cx="11712120" cy="2031325"/>
          </a:xfrm>
          <a:prstGeom prst="rect">
            <a:avLst/>
          </a:prstGeom>
          <a:noFill/>
        </p:spPr>
        <p:txBody>
          <a:bodyPr wrap="square">
            <a:spAutoFit/>
          </a:bodyPr>
          <a:lstStyle/>
          <a:p>
            <a:r>
              <a:rPr lang="en-US" dirty="0"/>
              <a:t>A table is in 3NF if it is in 2NF and all its columns are only directly dependent on the primary key.</a:t>
            </a:r>
          </a:p>
          <a:p>
            <a:endParaRPr lang="en-US" dirty="0"/>
          </a:p>
          <a:p>
            <a:r>
              <a:rPr lang="en-US" dirty="0"/>
              <a:t>Let's introduce a new scenario that violates 3NF to further normalize:</a:t>
            </a:r>
          </a:p>
          <a:p>
            <a:endParaRPr lang="en-US" dirty="0"/>
          </a:p>
          <a:p>
            <a:r>
              <a:rPr lang="en-US" dirty="0"/>
              <a:t>Scenario: Adding a new table to handle transitive dependency:</a:t>
            </a:r>
          </a:p>
          <a:p>
            <a:endParaRPr lang="en-US" dirty="0"/>
          </a:p>
          <a:p>
            <a:r>
              <a:rPr lang="en-US" dirty="0"/>
              <a:t>Assume there's a </a:t>
            </a:r>
            <a:r>
              <a:rPr lang="en-US" b="1" dirty="0"/>
              <a:t>Departments table</a:t>
            </a:r>
            <a:r>
              <a:rPr lang="en-US" dirty="0"/>
              <a:t>, which introduces </a:t>
            </a:r>
            <a:r>
              <a:rPr lang="en-US" dirty="0">
                <a:highlight>
                  <a:srgbClr val="FFFF00"/>
                </a:highlight>
              </a:rPr>
              <a:t>transitive dependency </a:t>
            </a:r>
            <a:r>
              <a:rPr lang="en-US" dirty="0"/>
              <a:t>in Employees table:</a:t>
            </a:r>
            <a:endParaRPr lang="en-CA" dirty="0"/>
          </a:p>
        </p:txBody>
      </p:sp>
      <p:sp>
        <p:nvSpPr>
          <p:cNvPr id="13" name="TextBox 12">
            <a:extLst>
              <a:ext uri="{FF2B5EF4-FFF2-40B4-BE49-F238E27FC236}">
                <a16:creationId xmlns:a16="http://schemas.microsoft.com/office/drawing/2014/main" id="{1CD01102-86CF-3E6D-4C93-5385F9CBF10F}"/>
              </a:ext>
            </a:extLst>
          </p:cNvPr>
          <p:cNvSpPr txBox="1"/>
          <p:nvPr/>
        </p:nvSpPr>
        <p:spPr>
          <a:xfrm>
            <a:off x="271871" y="3753640"/>
            <a:ext cx="3075336" cy="1477328"/>
          </a:xfrm>
          <a:prstGeom prst="rect">
            <a:avLst/>
          </a:prstGeom>
          <a:noFill/>
        </p:spPr>
        <p:txBody>
          <a:bodyPr wrap="square">
            <a:spAutoFit/>
          </a:bodyPr>
          <a:lstStyle/>
          <a:p>
            <a:r>
              <a:rPr lang="en-US" dirty="0"/>
              <a:t>CREATE TABLE Departments (</a:t>
            </a:r>
          </a:p>
          <a:p>
            <a:r>
              <a:rPr lang="en-US" dirty="0"/>
              <a:t>  </a:t>
            </a:r>
            <a:r>
              <a:rPr lang="en-US" dirty="0" err="1"/>
              <a:t>dept_id</a:t>
            </a:r>
            <a:r>
              <a:rPr lang="en-US" dirty="0"/>
              <a:t> INT PRIMARY KEY,</a:t>
            </a:r>
          </a:p>
          <a:p>
            <a:r>
              <a:rPr lang="en-US" dirty="0"/>
              <a:t>  </a:t>
            </a:r>
            <a:r>
              <a:rPr lang="en-US" dirty="0" err="1"/>
              <a:t>dept_name</a:t>
            </a:r>
            <a:r>
              <a:rPr lang="en-US" dirty="0"/>
              <a:t> VARCHAR(255),</a:t>
            </a:r>
          </a:p>
          <a:p>
            <a:r>
              <a:rPr lang="en-US" dirty="0"/>
              <a:t>  </a:t>
            </a:r>
            <a:r>
              <a:rPr lang="en-US" dirty="0" err="1"/>
              <a:t>manager_id</a:t>
            </a:r>
            <a:r>
              <a:rPr lang="en-US" dirty="0"/>
              <a:t> INT</a:t>
            </a:r>
          </a:p>
          <a:p>
            <a:r>
              <a:rPr lang="en-US" dirty="0"/>
              <a:t>);</a:t>
            </a:r>
          </a:p>
        </p:txBody>
      </p:sp>
    </p:spTree>
    <p:extLst>
      <p:ext uri="{BB962C8B-B14F-4D97-AF65-F5344CB8AC3E}">
        <p14:creationId xmlns:p14="http://schemas.microsoft.com/office/powerpoint/2010/main" val="30475395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24F33-A56A-AAA9-5A6C-CF030662744A}"/>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4E930AB-48F8-F807-6A07-76BA8D9D6CE2}"/>
              </a:ext>
            </a:extLst>
          </p:cNvPr>
          <p:cNvSpPr/>
          <p:nvPr/>
        </p:nvSpPr>
        <p:spPr>
          <a:xfrm>
            <a:off x="208009" y="802418"/>
            <a:ext cx="11899908" cy="57402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DE6CA3D-3E9C-46FC-AC31-C6EC093881B8}"/>
              </a:ext>
            </a:extLst>
          </p:cNvPr>
          <p:cNvSpPr/>
          <p:nvPr/>
        </p:nvSpPr>
        <p:spPr>
          <a:xfrm>
            <a:off x="0" y="-405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B61664-16C8-B6DA-C67D-31BBDA1BB2AC}"/>
              </a:ext>
            </a:extLst>
          </p:cNvPr>
          <p:cNvSpPr txBox="1"/>
          <p:nvPr/>
        </p:nvSpPr>
        <p:spPr>
          <a:xfrm>
            <a:off x="210841" y="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0CCDBF-E17E-590F-EAA0-F5C3D0853C3F}"/>
              </a:ext>
            </a:extLst>
          </p:cNvPr>
          <p:cNvSpPr txBox="1"/>
          <p:nvPr/>
        </p:nvSpPr>
        <p:spPr>
          <a:xfrm>
            <a:off x="271871" y="25581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4EAF345-EDC1-2342-8119-ED8098CAE48E}"/>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4663C14-9874-4C6D-92D2-2C895B73AA8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79534" y="-23177"/>
            <a:ext cx="1681225" cy="785017"/>
          </a:xfrm>
          <a:prstGeom prst="rect">
            <a:avLst/>
          </a:prstGeom>
        </p:spPr>
      </p:pic>
      <p:sp>
        <p:nvSpPr>
          <p:cNvPr id="8" name="TextBox 7">
            <a:extLst>
              <a:ext uri="{FF2B5EF4-FFF2-40B4-BE49-F238E27FC236}">
                <a16:creationId xmlns:a16="http://schemas.microsoft.com/office/drawing/2014/main" id="{879ACA8E-8182-2BB3-D1A8-30CC864AD033}"/>
              </a:ext>
            </a:extLst>
          </p:cNvPr>
          <p:cNvSpPr txBox="1"/>
          <p:nvPr/>
        </p:nvSpPr>
        <p:spPr>
          <a:xfrm>
            <a:off x="419449" y="1219723"/>
            <a:ext cx="11627141" cy="2308324"/>
          </a:xfrm>
          <a:prstGeom prst="rect">
            <a:avLst/>
          </a:prstGeom>
          <a:noFill/>
        </p:spPr>
        <p:txBody>
          <a:bodyPr wrap="square">
            <a:spAutoFit/>
          </a:bodyPr>
          <a:lstStyle/>
          <a:p>
            <a:r>
              <a:rPr lang="en-US" dirty="0"/>
              <a:t>If </a:t>
            </a:r>
            <a:r>
              <a:rPr lang="en-US" dirty="0" err="1"/>
              <a:t>manager_id</a:t>
            </a:r>
            <a:r>
              <a:rPr lang="en-US" dirty="0"/>
              <a:t> in Departments table refers to </a:t>
            </a:r>
            <a:r>
              <a:rPr lang="en-US" dirty="0" err="1"/>
              <a:t>emp_id</a:t>
            </a:r>
            <a:r>
              <a:rPr lang="en-US" dirty="0"/>
              <a:t> in Employees, creating a transitive dependency (Employee -&gt; Department -&gt; Manager), we must refactor to maintain 3NF.</a:t>
            </a:r>
          </a:p>
          <a:p>
            <a:endParaRPr lang="en-US" dirty="0"/>
          </a:p>
          <a:p>
            <a:r>
              <a:rPr lang="en-US" dirty="0"/>
              <a:t>To adhere to 3NF, ensure that non-</a:t>
            </a:r>
            <a:r>
              <a:rPr lang="en-US" dirty="0" err="1"/>
              <a:t>keyattributes</a:t>
            </a:r>
            <a:r>
              <a:rPr lang="en-US" dirty="0"/>
              <a:t> (</a:t>
            </a:r>
            <a:r>
              <a:rPr lang="en-US" dirty="0" err="1"/>
              <a:t>dept_name</a:t>
            </a:r>
            <a:r>
              <a:rPr lang="en-US" dirty="0"/>
              <a:t>) do not depend on other non-key attributes (</a:t>
            </a:r>
            <a:r>
              <a:rPr lang="en-US" dirty="0" err="1"/>
              <a:t>manager_id</a:t>
            </a:r>
            <a:r>
              <a:rPr lang="en-US" dirty="0"/>
              <a:t>).</a:t>
            </a:r>
          </a:p>
          <a:p>
            <a:endParaRPr lang="en-US" dirty="0"/>
          </a:p>
          <a:p>
            <a:r>
              <a:rPr lang="en-US" dirty="0"/>
              <a:t>Refactored Structure:</a:t>
            </a:r>
          </a:p>
          <a:p>
            <a:endParaRPr lang="en-US" dirty="0"/>
          </a:p>
          <a:p>
            <a:r>
              <a:rPr lang="en-US" dirty="0"/>
              <a:t>Keep Departments focused on department information:</a:t>
            </a:r>
            <a:endParaRPr lang="en-CA" dirty="0"/>
          </a:p>
        </p:txBody>
      </p:sp>
      <p:sp>
        <p:nvSpPr>
          <p:cNvPr id="14" name="TextBox 13">
            <a:extLst>
              <a:ext uri="{FF2B5EF4-FFF2-40B4-BE49-F238E27FC236}">
                <a16:creationId xmlns:a16="http://schemas.microsoft.com/office/drawing/2014/main" id="{23D201D8-DB94-E290-1567-8ABC76B0DD6E}"/>
              </a:ext>
            </a:extLst>
          </p:cNvPr>
          <p:cNvSpPr txBox="1"/>
          <p:nvPr/>
        </p:nvSpPr>
        <p:spPr>
          <a:xfrm>
            <a:off x="637564" y="3945352"/>
            <a:ext cx="6224630" cy="1200329"/>
          </a:xfrm>
          <a:prstGeom prst="rect">
            <a:avLst/>
          </a:prstGeom>
          <a:noFill/>
        </p:spPr>
        <p:txBody>
          <a:bodyPr wrap="square">
            <a:spAutoFit/>
          </a:bodyPr>
          <a:lstStyle/>
          <a:p>
            <a:r>
              <a:rPr lang="en-CA" dirty="0"/>
              <a:t>CREATE TABLE Departments (</a:t>
            </a:r>
          </a:p>
          <a:p>
            <a:r>
              <a:rPr lang="en-CA" dirty="0"/>
              <a:t>  </a:t>
            </a:r>
            <a:r>
              <a:rPr lang="en-CA" dirty="0" err="1"/>
              <a:t>dept_id</a:t>
            </a:r>
            <a:r>
              <a:rPr lang="en-CA" dirty="0"/>
              <a:t> INT PRIMARY KEY,</a:t>
            </a:r>
          </a:p>
          <a:p>
            <a:r>
              <a:rPr lang="en-CA" dirty="0"/>
              <a:t>  </a:t>
            </a:r>
            <a:r>
              <a:rPr lang="en-CA" dirty="0" err="1"/>
              <a:t>dept_name</a:t>
            </a:r>
            <a:r>
              <a:rPr lang="en-CA" dirty="0"/>
              <a:t> VARCHAR(255)</a:t>
            </a:r>
          </a:p>
          <a:p>
            <a:r>
              <a:rPr lang="en-CA" dirty="0"/>
              <a:t>);</a:t>
            </a:r>
          </a:p>
        </p:txBody>
      </p:sp>
      <p:sp>
        <p:nvSpPr>
          <p:cNvPr id="16" name="TextBox 15">
            <a:extLst>
              <a:ext uri="{FF2B5EF4-FFF2-40B4-BE49-F238E27FC236}">
                <a16:creationId xmlns:a16="http://schemas.microsoft.com/office/drawing/2014/main" id="{BA29D628-8E6C-8591-9201-DE3AA8755E87}"/>
              </a:ext>
            </a:extLst>
          </p:cNvPr>
          <p:cNvSpPr txBox="1"/>
          <p:nvPr/>
        </p:nvSpPr>
        <p:spPr>
          <a:xfrm>
            <a:off x="419448" y="5477505"/>
            <a:ext cx="11627141" cy="646331"/>
          </a:xfrm>
          <a:prstGeom prst="rect">
            <a:avLst/>
          </a:prstGeom>
          <a:noFill/>
        </p:spPr>
        <p:txBody>
          <a:bodyPr wrap="square">
            <a:spAutoFit/>
          </a:bodyPr>
          <a:lstStyle/>
          <a:p>
            <a:r>
              <a:rPr lang="en-US" b="0" i="0" dirty="0">
                <a:solidFill>
                  <a:srgbClr val="0D0D0D"/>
                </a:solidFill>
                <a:effectLst/>
                <a:latin typeface="Söhne"/>
              </a:rPr>
              <a:t>And possibly create another table to associate departments with their managers if needed, ensuring all attributes are directly dependent on the primary key, avoiding transitive dependencies.</a:t>
            </a:r>
            <a:endParaRPr lang="en-CA" dirty="0"/>
          </a:p>
        </p:txBody>
      </p:sp>
    </p:spTree>
    <p:extLst>
      <p:ext uri="{BB962C8B-B14F-4D97-AF65-F5344CB8AC3E}">
        <p14:creationId xmlns:p14="http://schemas.microsoft.com/office/powerpoint/2010/main" val="2432932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15209</TotalTime>
  <Words>5695</Words>
  <Application>Microsoft Office PowerPoint</Application>
  <PresentationFormat>Widescreen</PresentationFormat>
  <Paragraphs>750</Paragraphs>
  <Slides>66</Slides>
  <Notes>11</Notes>
  <HiddenSlides>0</HiddenSlides>
  <MMClips>0</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66</vt:i4>
      </vt:variant>
    </vt:vector>
  </HeadingPairs>
  <TitlesOfParts>
    <vt:vector size="86" baseType="lpstr">
      <vt:lpstr>Arial</vt:lpstr>
      <vt:lpstr>Calibri</vt:lpstr>
      <vt:lpstr>Calibri Light</vt:lpstr>
      <vt:lpstr>Cormorant Garamond</vt:lpstr>
      <vt:lpstr>Google Sans</vt:lpstr>
      <vt:lpstr>Inter</vt:lpstr>
      <vt:lpstr>Lora</vt:lpstr>
      <vt:lpstr>Noto Kufi Arabic</vt:lpstr>
      <vt:lpstr>Noto Naskh Arabic</vt:lpstr>
      <vt:lpstr>Nunito</vt:lpstr>
      <vt:lpstr>PT Sans</vt:lpstr>
      <vt:lpstr>Roboto Light</vt:lpstr>
      <vt:lpstr>sohne</vt:lpstr>
      <vt:lpstr>Söhne</vt:lpstr>
      <vt:lpstr>source-serif-pro</vt:lpstr>
      <vt:lpstr>splunk_data_sans</vt:lpstr>
      <vt:lpstr>system-ui</vt:lpstr>
      <vt:lpstr>Tajawal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Dr.Khalid Eskaf</cp:lastModifiedBy>
  <cp:revision>306</cp:revision>
  <dcterms:created xsi:type="dcterms:W3CDTF">2023-04-29T09:08:23Z</dcterms:created>
  <dcterms:modified xsi:type="dcterms:W3CDTF">2024-04-03T14:35:21Z</dcterms:modified>
</cp:coreProperties>
</file>