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slideLayouts/slideLayout7.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564" r:id="rId2"/>
    <p:sldId id="542" r:id="rId3"/>
    <p:sldId id="313" r:id="rId4"/>
    <p:sldId id="484" r:id="rId5"/>
    <p:sldId id="567" r:id="rId6"/>
    <p:sldId id="569" r:id="rId7"/>
    <p:sldId id="501" r:id="rId8"/>
    <p:sldId id="507" r:id="rId9"/>
    <p:sldId id="508" r:id="rId10"/>
    <p:sldId id="509" r:id="rId11"/>
    <p:sldId id="561" r:id="rId12"/>
    <p:sldId id="563" r:id="rId13"/>
    <p:sldId id="513" r:id="rId14"/>
    <p:sldId id="514" r:id="rId15"/>
    <p:sldId id="515" r:id="rId16"/>
    <p:sldId id="565" r:id="rId17"/>
    <p:sldId id="516" r:id="rId18"/>
    <p:sldId id="518" r:id="rId19"/>
    <p:sldId id="519" r:id="rId20"/>
    <p:sldId id="521" r:id="rId21"/>
    <p:sldId id="522" r:id="rId22"/>
    <p:sldId id="524" r:id="rId23"/>
    <p:sldId id="527" r:id="rId24"/>
    <p:sldId id="530" r:id="rId25"/>
    <p:sldId id="531" r:id="rId26"/>
    <p:sldId id="533" r:id="rId27"/>
    <p:sldId id="544" r:id="rId28"/>
    <p:sldId id="545" r:id="rId29"/>
    <p:sldId id="546" r:id="rId30"/>
    <p:sldId id="547" r:id="rId31"/>
    <p:sldId id="548" r:id="rId32"/>
    <p:sldId id="549" r:id="rId33"/>
    <p:sldId id="552" r:id="rId34"/>
    <p:sldId id="553" r:id="rId35"/>
    <p:sldId id="557" r:id="rId36"/>
    <p:sldId id="571" r:id="rId37"/>
    <p:sldId id="572" r:id="rId38"/>
    <p:sldId id="574" r:id="rId39"/>
    <p:sldId id="539" r:id="rId40"/>
    <p:sldId id="555"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64"/>
            <p14:sldId id="542"/>
            <p14:sldId id="313"/>
            <p14:sldId id="484"/>
            <p14:sldId id="567"/>
            <p14:sldId id="569"/>
            <p14:sldId id="501"/>
            <p14:sldId id="507"/>
            <p14:sldId id="508"/>
            <p14:sldId id="509"/>
            <p14:sldId id="561"/>
            <p14:sldId id="563"/>
            <p14:sldId id="513"/>
            <p14:sldId id="514"/>
            <p14:sldId id="515"/>
            <p14:sldId id="565"/>
            <p14:sldId id="516"/>
            <p14:sldId id="518"/>
            <p14:sldId id="519"/>
            <p14:sldId id="521"/>
            <p14:sldId id="522"/>
            <p14:sldId id="524"/>
            <p14:sldId id="527"/>
            <p14:sldId id="530"/>
            <p14:sldId id="531"/>
            <p14:sldId id="533"/>
            <p14:sldId id="544"/>
            <p14:sldId id="545"/>
            <p14:sldId id="546"/>
            <p14:sldId id="547"/>
            <p14:sldId id="548"/>
            <p14:sldId id="549"/>
            <p14:sldId id="552"/>
            <p14:sldId id="553"/>
            <p14:sldId id="557"/>
            <p14:sldId id="571"/>
            <p14:sldId id="572"/>
            <p14:sldId id="574"/>
            <p14:sldId id="539"/>
            <p14:sldId id="55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343" autoAdjust="0"/>
  </p:normalViewPr>
  <p:slideViewPr>
    <p:cSldViewPr snapToGrid="0">
      <p:cViewPr varScale="1">
        <p:scale>
          <a:sx n="63" d="100"/>
          <a:sy n="63" d="100"/>
        </p:scale>
        <p:origin x="780"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6/29/2025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653373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5352502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528612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532880" y="-720725"/>
            <a:ext cx="7303906"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8542"/>
            <a:ext cx="5766733" cy="553998"/>
          </a:xfrm>
          <a:prstGeom prst="rect">
            <a:avLst/>
          </a:prstGeom>
          <a:noFill/>
        </p:spPr>
        <p:txBody>
          <a:bodyPr wrap="square" rtlCol="0">
            <a:spAutoFit/>
          </a:bodyPr>
          <a:lstStyle/>
          <a:p>
            <a:r>
              <a:rPr lang="en-US" sz="30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94617" y="2265871"/>
            <a:ext cx="7205021" cy="63094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5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Procurement and Supply Chain </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29268" y="5843657"/>
            <a:ext cx="2126549"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800" b="1" dirty="0">
                <a:solidFill>
                  <a:srgbClr val="000000"/>
                </a:solidFill>
                <a:latin typeface="Times New Roman"/>
                <a:ea typeface="Times New Roman"/>
                <a:cs typeface="Times New Roman"/>
                <a:sym typeface="Times New Roman"/>
              </a:rPr>
              <a:t>Lecture 4</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7" y="4944750"/>
            <a:ext cx="1768433"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MGM 431</a:t>
            </a:r>
            <a:endParaRPr lang="en-US" sz="2800" dirty="0"/>
          </a:p>
        </p:txBody>
      </p:sp>
      <p:sp>
        <p:nvSpPr>
          <p:cNvPr id="14" name="Oval 13">
            <a:extLst>
              <a:ext uri="{FF2B5EF4-FFF2-40B4-BE49-F238E27FC236}">
                <a16:creationId xmlns:a16="http://schemas.microsoft.com/office/drawing/2014/main" id="{46F3C90B-EB3F-EA91-08C5-03400C278827}"/>
              </a:ext>
            </a:extLst>
          </p:cNvPr>
          <p:cNvSpPr/>
          <p:nvPr/>
        </p:nvSpPr>
        <p:spPr>
          <a:xfrm>
            <a:off x="6831873" y="-320675"/>
            <a:ext cx="6778919"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127591"/>
            <a:ext cx="2954655" cy="1219280"/>
          </a:xfrm>
          <a:prstGeom prst="rect">
            <a:avLst/>
          </a:prstGeom>
        </p:spPr>
      </p:pic>
    </p:spTree>
    <p:extLst>
      <p:ext uri="{BB962C8B-B14F-4D97-AF65-F5344CB8AC3E}">
        <p14:creationId xmlns:p14="http://schemas.microsoft.com/office/powerpoint/2010/main" val="1973766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103860" y="-43544"/>
            <a:ext cx="8201356"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465462" y="3604659"/>
            <a:ext cx="7415363" cy="584775"/>
          </a:xfrm>
          <a:prstGeom prst="rect">
            <a:avLst/>
          </a:prstGeom>
          <a:noFill/>
        </p:spPr>
        <p:txBody>
          <a:bodyPr wrap="non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 Foundational knowledge of Procurement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4564888" y="4204867"/>
            <a:ext cx="2120614"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4</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4564888" y="4792091"/>
            <a:ext cx="1768433"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MGM 431</a:t>
            </a:r>
            <a:endParaRPr lang="en-US" sz="2800" dirty="0"/>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www.midocean.km</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1831548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1" y="219629"/>
            <a:ext cx="4528442"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5930875" flipV="1">
            <a:off x="-1247352" y="3767237"/>
            <a:ext cx="5573486" cy="3078779"/>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090736" y="757106"/>
            <a:ext cx="4113898" cy="615553"/>
          </a:xfrm>
          <a:prstGeom prst="rect">
            <a:avLst/>
          </a:prstGeom>
          <a:noFill/>
        </p:spPr>
        <p:txBody>
          <a:bodyPr wrap="square" rtlCol="0">
            <a:spAutoFit/>
          </a:bodyPr>
          <a:lstStyle/>
          <a:p>
            <a:pPr lvl="0" algn="ctr"/>
            <a:r>
              <a:rPr lang="en-US" sz="3400" b="1" dirty="0">
                <a:solidFill>
                  <a:srgbClr val="00B0F0"/>
                </a:solidFill>
                <a:latin typeface="Times New Roman"/>
                <a:ea typeface="Times New Roman"/>
                <a:cs typeface="Times New Roman"/>
                <a:sym typeface="Times New Roman"/>
              </a:rPr>
              <a:t>Course Agenda</a:t>
            </a:r>
            <a:endParaRPr lang="en-US" sz="3400"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3078781" y="1744858"/>
            <a:ext cx="8802044" cy="5693866"/>
          </a:xfrm>
          <a:prstGeom prst="rect">
            <a:avLst/>
          </a:prstGeom>
          <a:noFill/>
        </p:spPr>
        <p:txBody>
          <a:bodyPr wrap="square" rtlCol="0">
            <a:spAutoFit/>
          </a:bodyPr>
          <a:lstStyle/>
          <a:p>
            <a:pPr marL="457200" lvl="0" indent="-457200" algn="just">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discuss the Scope of Procurement.</a:t>
            </a:r>
          </a:p>
          <a:p>
            <a:pPr marL="457200" lvl="0" indent="-457200" algn="just">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overview the procurement process.</a:t>
            </a:r>
          </a:p>
          <a:p>
            <a:pPr marL="457200" lvl="0" indent="-457200">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understand the factors affecting the procurement.</a:t>
            </a:r>
          </a:p>
          <a:p>
            <a:pPr marL="457200" lvl="0" indent="-457200">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differentiate between the two meanings of procurement and purchasing</a:t>
            </a:r>
          </a:p>
          <a:p>
            <a:pPr marL="457200" lvl="0" indent="-457200" algn="just">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explain the roles of procurement team members.</a:t>
            </a:r>
          </a:p>
          <a:p>
            <a:pPr marL="457200" lvl="0" indent="-457200" algn="just">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understand the relationship between Supply Chain and purchasing.</a:t>
            </a:r>
          </a:p>
          <a:p>
            <a:pPr marL="457200" lvl="0" indent="-457200" algn="just">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understand more about sustainable procurement and investment recovery.</a:t>
            </a:r>
          </a:p>
          <a:p>
            <a:pPr marL="457200" lvl="0" indent="-457200" algn="just">
              <a:buFont typeface="+mj-lt"/>
              <a:buAutoNum type="arabicPeriod"/>
            </a:pPr>
            <a:endParaRPr lang="en-US" sz="2800" dirty="0">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mj-lt"/>
              <a:buAutoNum type="arabicPeriod"/>
            </a:pPr>
            <a:endParaRPr lang="en-US" sz="2800" dirty="0">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mj-lt"/>
              <a:buAutoNum type="arabicPeriod"/>
            </a:pPr>
            <a:endParaRPr lang="en-US" sz="2800" dirty="0">
              <a:latin typeface="Times New Roman" panose="02020603050405020304" pitchFamily="18" charset="0"/>
              <a:ea typeface="Times New Roman"/>
              <a:cs typeface="Times New Roman" panose="02020603050405020304" pitchFamily="18" charset="0"/>
              <a:sym typeface="Times New Roman"/>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158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38201" y="1556564"/>
            <a:ext cx="10825479" cy="47217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742950" marR="0" lvl="1" indent="-285750" algn="l" defTabSz="914400" rtl="0" eaLnBrk="1" fontAlgn="base" latinLnBrk="0" hangingPunct="1">
              <a:lnSpc>
                <a:spcPct val="100000"/>
              </a:lnSpc>
              <a:spcBef>
                <a:spcPct val="20000"/>
              </a:spcBef>
              <a:spcAft>
                <a:spcPct val="0"/>
              </a:spcAft>
              <a:buClrTx/>
              <a:buSzTx/>
              <a:buFontTx/>
              <a:buNone/>
              <a:tabLst/>
              <a:defRPr/>
            </a:pPr>
            <a:endParaRPr kumimoji="0" lang="en-US" altLang="en-US" sz="28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485572" y="434425"/>
            <a:ext cx="6724836" cy="584775"/>
          </a:xfrm>
          <a:prstGeom prst="rect">
            <a:avLst/>
          </a:prstGeom>
        </p:spPr>
        <p:txBody>
          <a:bodyPr wrap="square">
            <a:spAutoFit/>
          </a:bodyPr>
          <a:lstStyle/>
          <a:p>
            <a:pPr lvl="0" algn="ctr"/>
            <a:r>
              <a:rPr lang="en-US" sz="3200" b="1" dirty="0">
                <a:solidFill>
                  <a:srgbClr val="00B0F0"/>
                </a:solidFill>
                <a:latin typeface="Times New Roman"/>
                <a:ea typeface="Times New Roman"/>
                <a:cs typeface="Times New Roman"/>
                <a:sym typeface="Times New Roman"/>
              </a:rPr>
              <a:t>Procurement Key Terms</a:t>
            </a:r>
          </a:p>
        </p:txBody>
      </p:sp>
      <p:sp>
        <p:nvSpPr>
          <p:cNvPr id="4" name="Slide Number Placeholder 3"/>
          <p:cNvSpPr>
            <a:spLocks noGrp="1"/>
          </p:cNvSpPr>
          <p:nvPr>
            <p:ph type="sldNum" sz="quarter" idx="12"/>
          </p:nvPr>
        </p:nvSpPr>
        <p:spPr/>
        <p:txBody>
          <a:bodyPr/>
          <a:lstStyle/>
          <a:p>
            <a:fld id="{F7542ADD-394E-41F3-B704-951748884AEE}" type="slidenum">
              <a:rPr lang="en-US" smtClean="0"/>
              <a:t>4</a:t>
            </a:fld>
            <a:endParaRPr lang="en-US"/>
          </a:p>
        </p:txBody>
      </p:sp>
      <p:sp>
        <p:nvSpPr>
          <p:cNvPr id="6" name="Rectangle 3">
            <a:extLst>
              <a:ext uri="{FF2B5EF4-FFF2-40B4-BE49-F238E27FC236}">
                <a16:creationId xmlns:a16="http://schemas.microsoft.com/office/drawing/2014/main" id="{1D2A7663-13AD-1D48-571A-F31B1EEF26C3}"/>
              </a:ext>
            </a:extLst>
          </p:cNvPr>
          <p:cNvSpPr txBox="1">
            <a:spLocks noChangeArrowheads="1"/>
          </p:cNvSpPr>
          <p:nvPr/>
        </p:nvSpPr>
        <p:spPr>
          <a:xfrm>
            <a:off x="1023430" y="1801445"/>
            <a:ext cx="3286760" cy="4411662"/>
          </a:xfrm>
          <a:prstGeom prst="rect">
            <a:avLst/>
          </a:prstGeom>
        </p:spPr>
        <p:txBody>
          <a:bodyPr vert="horz" lIns="91440" tIns="45720" rIns="91440" bIns="45720" rtlCol="0">
            <a:normAutofit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457200" indent="-457200" algn="l">
              <a:buFont typeface="Arial" panose="020B0604020202020204" pitchFamily="34" charset="0"/>
              <a:buChar char="•"/>
              <a:defRPr/>
            </a:pPr>
            <a:r>
              <a:rPr lang="en-US" sz="2800" dirty="0">
                <a:latin typeface="Times New Roman" panose="02020603050405020304" pitchFamily="18" charset="0"/>
                <a:cs typeface="Times New Roman" panose="02020603050405020304" pitchFamily="18" charset="0"/>
              </a:rPr>
              <a:t>Scrap materials</a:t>
            </a:r>
          </a:p>
          <a:p>
            <a:pPr marL="457200" indent="-457200" algn="l">
              <a:buFont typeface="Arial" panose="020B0604020202020204" pitchFamily="34" charset="0"/>
              <a:buChar char="•"/>
              <a:defRPr/>
            </a:pPr>
            <a:r>
              <a:rPr lang="en-US" sz="2800" dirty="0">
                <a:latin typeface="Times New Roman" panose="02020603050405020304" pitchFamily="18" charset="0"/>
                <a:cs typeface="Times New Roman" panose="02020603050405020304" pitchFamily="18" charset="0"/>
              </a:rPr>
              <a:t>Single sourcing</a:t>
            </a:r>
          </a:p>
          <a:p>
            <a:pPr marL="457200" indent="-457200" algn="l">
              <a:buFont typeface="Arial" panose="020B0604020202020204" pitchFamily="34" charset="0"/>
              <a:buChar char="•"/>
              <a:defRPr/>
            </a:pPr>
            <a:r>
              <a:rPr lang="en-US" sz="2800" dirty="0">
                <a:latin typeface="Times New Roman" panose="02020603050405020304" pitchFamily="18" charset="0"/>
                <a:cs typeface="Times New Roman" panose="02020603050405020304" pitchFamily="18" charset="0"/>
              </a:rPr>
              <a:t>Sustainable procurement</a:t>
            </a:r>
          </a:p>
          <a:p>
            <a:pPr marL="457200" indent="-457200" algn="l">
              <a:buFont typeface="Arial" panose="020B0604020202020204" pitchFamily="34" charset="0"/>
              <a:buChar char="•"/>
              <a:defRPr/>
            </a:pPr>
            <a:r>
              <a:rPr lang="en-US" sz="2800" dirty="0">
                <a:latin typeface="Times New Roman" panose="02020603050405020304" pitchFamily="18" charset="0"/>
                <a:cs typeface="Times New Roman" panose="02020603050405020304" pitchFamily="18" charset="0"/>
              </a:rPr>
              <a:t>Supplier audits</a:t>
            </a:r>
          </a:p>
          <a:p>
            <a:pPr marL="457200" indent="-457200" algn="l">
              <a:buFont typeface="Arial" panose="020B0604020202020204" pitchFamily="34" charset="0"/>
              <a:buChar char="•"/>
              <a:defRPr/>
            </a:pPr>
            <a:r>
              <a:rPr lang="en-US" sz="2800" dirty="0">
                <a:latin typeface="Times New Roman" panose="02020603050405020304" pitchFamily="18" charset="0"/>
                <a:cs typeface="Times New Roman" panose="02020603050405020304" pitchFamily="18" charset="0"/>
              </a:rPr>
              <a:t>Near-sourcing</a:t>
            </a:r>
          </a:p>
          <a:p>
            <a:pPr marL="457200" indent="-457200" algn="l">
              <a:buFont typeface="Arial" panose="020B0604020202020204" pitchFamily="34" charset="0"/>
              <a:buChar char="•"/>
              <a:defRPr/>
            </a:pPr>
            <a:r>
              <a:rPr lang="en-US" sz="2800" dirty="0">
                <a:latin typeface="Times New Roman" panose="02020603050405020304" pitchFamily="18" charset="0"/>
                <a:cs typeface="Times New Roman" panose="02020603050405020304" pitchFamily="18" charset="0"/>
              </a:rPr>
              <a:t>Obsolete materials</a:t>
            </a:r>
          </a:p>
          <a:p>
            <a:pPr marL="457200" indent="-457200" algn="l">
              <a:buFont typeface="Arial" panose="020B0604020202020204" pitchFamily="34" charset="0"/>
              <a:buChar char="•"/>
              <a:defRPr/>
            </a:pPr>
            <a:r>
              <a:rPr lang="en-US" sz="2800" dirty="0">
                <a:latin typeface="Times New Roman" panose="02020603050405020304" pitchFamily="18" charset="0"/>
                <a:cs typeface="Times New Roman" panose="02020603050405020304" pitchFamily="18" charset="0"/>
              </a:rPr>
              <a:t>Procurement (purchasing)</a:t>
            </a:r>
          </a:p>
          <a:p>
            <a:pPr marL="457200" indent="-457200" algn="l">
              <a:buFont typeface="Arial" panose="020B0604020202020204" pitchFamily="34" charset="0"/>
              <a:buChar char="•"/>
              <a:defRPr/>
            </a:pPr>
            <a:endParaRPr lang="en-US" sz="2800" dirty="0">
              <a:latin typeface="Times New Roman" panose="02020603050405020304" pitchFamily="18" charset="0"/>
              <a:cs typeface="Times New Roman" panose="02020603050405020304" pitchFamily="18" charset="0"/>
            </a:endParaRPr>
          </a:p>
          <a:p>
            <a:pPr lvl="1" algn="l">
              <a:buFontTx/>
              <a:buNone/>
              <a:defRPr/>
            </a:pPr>
            <a:endParaRPr lang="en-US" sz="2800" b="1" dirty="0">
              <a:latin typeface="Times New Roman" panose="02020603050405020304" pitchFamily="18" charset="0"/>
              <a:cs typeface="Times New Roman" panose="02020603050405020304" pitchFamily="18" charset="0"/>
            </a:endParaRPr>
          </a:p>
        </p:txBody>
      </p:sp>
      <p:sp>
        <p:nvSpPr>
          <p:cNvPr id="7" name="Rectangle 4">
            <a:extLst>
              <a:ext uri="{FF2B5EF4-FFF2-40B4-BE49-F238E27FC236}">
                <a16:creationId xmlns:a16="http://schemas.microsoft.com/office/drawing/2014/main" id="{C4AB9B6A-38D0-EB52-4230-9B794924CA10}"/>
              </a:ext>
            </a:extLst>
          </p:cNvPr>
          <p:cNvSpPr txBox="1">
            <a:spLocks noChangeArrowheads="1"/>
          </p:cNvSpPr>
          <p:nvPr/>
        </p:nvSpPr>
        <p:spPr>
          <a:xfrm>
            <a:off x="4033626" y="1710573"/>
            <a:ext cx="3733800" cy="4538346"/>
          </a:xfrm>
          <a:prstGeom prst="rect">
            <a:avLst/>
          </a:prstGeom>
        </p:spPr>
        <p:txBody>
          <a:bodyPr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US" dirty="0">
                <a:latin typeface="Times New Roman" panose="02020603050405020304" pitchFamily="18" charset="0"/>
                <a:cs typeface="Times New Roman" panose="02020603050405020304" pitchFamily="18" charset="0"/>
              </a:rPr>
              <a:t>Supplier development </a:t>
            </a:r>
          </a:p>
          <a:p>
            <a:pPr>
              <a:defRPr/>
            </a:pPr>
            <a:r>
              <a:rPr lang="en-US" dirty="0">
                <a:latin typeface="Times New Roman" panose="02020603050405020304" pitchFamily="18" charset="0"/>
                <a:cs typeface="Times New Roman" panose="02020603050405020304" pitchFamily="18" charset="0"/>
              </a:rPr>
              <a:t>Supplier scorecards</a:t>
            </a:r>
          </a:p>
          <a:p>
            <a:pPr>
              <a:defRPr/>
            </a:pPr>
            <a:r>
              <a:rPr lang="en-US" dirty="0">
                <a:latin typeface="Times New Roman" panose="02020603050405020304" pitchFamily="18" charset="0"/>
                <a:cs typeface="Times New Roman" panose="02020603050405020304" pitchFamily="18" charset="0"/>
              </a:rPr>
              <a:t>Supply management</a:t>
            </a:r>
          </a:p>
          <a:p>
            <a:pPr>
              <a:defRPr/>
            </a:pPr>
            <a:r>
              <a:rPr lang="en-US" dirty="0">
                <a:latin typeface="Times New Roman" panose="02020603050405020304" pitchFamily="18" charset="0"/>
                <a:cs typeface="Times New Roman" panose="02020603050405020304" pitchFamily="18" charset="0"/>
              </a:rPr>
              <a:t>Total cost of ownership (TCO)</a:t>
            </a:r>
          </a:p>
          <a:p>
            <a:pPr>
              <a:defRPr/>
            </a:pPr>
            <a:r>
              <a:rPr lang="en-US" dirty="0">
                <a:latin typeface="Times New Roman" panose="02020603050405020304" pitchFamily="18" charset="0"/>
                <a:cs typeface="Times New Roman" panose="02020603050405020304" pitchFamily="18" charset="0"/>
              </a:rPr>
              <a:t>Waste materials</a:t>
            </a:r>
          </a:p>
          <a:p>
            <a:pPr>
              <a:defRPr/>
            </a:pPr>
            <a:r>
              <a:rPr lang="en-US" dirty="0">
                <a:latin typeface="Times New Roman" panose="02020603050405020304" pitchFamily="18" charset="0"/>
                <a:cs typeface="Times New Roman" panose="02020603050405020304" pitchFamily="18" charset="0"/>
              </a:rPr>
              <a:t>Multiple sourcing</a:t>
            </a:r>
          </a:p>
          <a:p>
            <a:pPr>
              <a:defRPr/>
            </a:pPr>
            <a:endParaRPr lang="en-US" dirty="0">
              <a:latin typeface="Times New Roman" panose="02020603050405020304" pitchFamily="18" charset="0"/>
              <a:cs typeface="Times New Roman" panose="02020603050405020304" pitchFamily="18" charset="0"/>
            </a:endParaRPr>
          </a:p>
        </p:txBody>
      </p:sp>
      <p:sp>
        <p:nvSpPr>
          <p:cNvPr id="8" name="Rectangle 3">
            <a:extLst>
              <a:ext uri="{FF2B5EF4-FFF2-40B4-BE49-F238E27FC236}">
                <a16:creationId xmlns:a16="http://schemas.microsoft.com/office/drawing/2014/main" id="{9734B806-EBBA-C805-EB3E-D1D3BCBECCB2}"/>
              </a:ext>
            </a:extLst>
          </p:cNvPr>
          <p:cNvSpPr txBox="1">
            <a:spLocks noChangeArrowheads="1"/>
          </p:cNvSpPr>
          <p:nvPr/>
        </p:nvSpPr>
        <p:spPr bwMode="auto">
          <a:xfrm>
            <a:off x="7670800" y="1710572"/>
            <a:ext cx="3596640" cy="4616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18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b="0"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Bribes</a:t>
            </a:r>
          </a:p>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b="0"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Excess (surplus) materials</a:t>
            </a:r>
          </a:p>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b="0"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Global procurement (sourcing)</a:t>
            </a:r>
          </a:p>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b="0"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Investment recovery</a:t>
            </a:r>
          </a:p>
          <a:p>
            <a:pPr marL="742950" marR="0" lvl="1" indent="-285750" algn="l" defTabSz="914400" rtl="0" eaLnBrk="1" fontAlgn="base" latinLnBrk="0" hangingPunct="1">
              <a:lnSpc>
                <a:spcPct val="100000"/>
              </a:lnSpc>
              <a:spcBef>
                <a:spcPct val="20000"/>
              </a:spcBef>
              <a:spcAft>
                <a:spcPct val="0"/>
              </a:spcAft>
              <a:buClrTx/>
              <a:buSzTx/>
              <a:buFontTx/>
              <a:buNone/>
              <a:tabLst/>
              <a:defRPr/>
            </a:pPr>
            <a:endParaRPr kumimoji="0" lang="en-US" altLang="en-US" sz="2800" b="1"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399288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158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58800" y="1542197"/>
            <a:ext cx="11104880" cy="47217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lang="en-US" altLang="en-US" sz="2600" dirty="0">
              <a:solidFill>
                <a:prstClr val="black"/>
              </a:solidFill>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32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Refers</a:t>
            </a: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to the raw materials, component parts, and supplies bought from outside organizations to support a company’s operations</a:t>
            </a: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Procurement costs often range between 60%-80% of an organization’s revenues</a:t>
            </a: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Currently has a more strategic orientation in many organizations</a:t>
            </a:r>
          </a:p>
          <a:p>
            <a:pPr marL="457200" marR="0" lvl="0" indent="-457200" algn="just" defTabSz="914400" rtl="0" eaLnBrk="1" fontAlgn="base" latinLnBrk="0" hangingPunct="1">
              <a:lnSpc>
                <a:spcPct val="100000"/>
              </a:lnSpc>
              <a:spcBef>
                <a:spcPct val="20000"/>
              </a:spcBef>
              <a:spcAft>
                <a:spcPct val="0"/>
              </a:spcAft>
              <a:buClrTx/>
              <a:buSzTx/>
              <a:buFont typeface="Wingdings" panose="05000000000000000000" pitchFamily="2" charset="2"/>
              <a:buChar char="q"/>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Procurement manager may have responsibility for:</a:t>
            </a:r>
            <a:r>
              <a:rPr kumimoji="0" lang="en-US" altLang="en-US" sz="2800" b="0"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	</a:t>
            </a:r>
          </a:p>
          <a:p>
            <a:pPr marL="342900" marR="0" lvl="0" indent="-342900" algn="just" defTabSz="914400" rtl="0" eaLnBrk="1" fontAlgn="base" latinLnBrk="0" hangingPunct="1">
              <a:lnSpc>
                <a:spcPct val="100000"/>
              </a:lnSpc>
              <a:spcBef>
                <a:spcPct val="20000"/>
              </a:spcBef>
              <a:spcAft>
                <a:spcPct val="0"/>
              </a:spcAft>
              <a:buClrTx/>
              <a:buSzTx/>
              <a:buFont typeface="Wingdings" panose="05000000000000000000" pitchFamily="2" charset="2"/>
              <a:buChar char="Ø"/>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Reducing cycle times</a:t>
            </a:r>
          </a:p>
          <a:p>
            <a:pPr marL="342900" marR="0" lvl="0" indent="-342900" algn="just" defTabSz="914400" rtl="0" eaLnBrk="1" fontAlgn="base" latinLnBrk="0" hangingPunct="1">
              <a:lnSpc>
                <a:spcPct val="100000"/>
              </a:lnSpc>
              <a:spcBef>
                <a:spcPct val="20000"/>
              </a:spcBef>
              <a:spcAft>
                <a:spcPct val="0"/>
              </a:spcAft>
              <a:buClrTx/>
              <a:buSzTx/>
              <a:buFont typeface="Wingdings" panose="05000000000000000000" pitchFamily="2" charset="2"/>
              <a:buChar char="Ø"/>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Playing an integral role in product development</a:t>
            </a:r>
          </a:p>
          <a:p>
            <a:pPr marL="342900" marR="0" lvl="0" indent="-342900" algn="just" defTabSz="914400" rtl="0" eaLnBrk="1" fontAlgn="base" latinLnBrk="0" hangingPunct="1">
              <a:lnSpc>
                <a:spcPct val="100000"/>
              </a:lnSpc>
              <a:spcBef>
                <a:spcPct val="20000"/>
              </a:spcBef>
              <a:spcAft>
                <a:spcPct val="0"/>
              </a:spcAft>
              <a:buClrTx/>
              <a:buSzTx/>
              <a:buFont typeface="Wingdings" panose="05000000000000000000" pitchFamily="2" charset="2"/>
              <a:buChar char="Ø"/>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Generating additional revenues through collaboration with the marketing department</a:t>
            </a: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R="0" lvl="0" algn="just" defTabSz="914400" rtl="0" eaLnBrk="1" fontAlgn="base" latinLnBrk="0" hangingPunct="1">
              <a:lnSpc>
                <a:spcPct val="100000"/>
              </a:lnSpc>
              <a:spcBef>
                <a:spcPct val="20000"/>
              </a:spcBef>
              <a:spcAft>
                <a:spcPct val="0"/>
              </a:spcAft>
              <a:buClrTx/>
              <a:buSzTx/>
              <a:tabLst/>
              <a:defRPr/>
            </a:pP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655249" y="356087"/>
            <a:ext cx="6724836" cy="523220"/>
          </a:xfrm>
          <a:prstGeom prst="rect">
            <a:avLst/>
          </a:prstGeom>
        </p:spPr>
        <p:txBody>
          <a:bodyPr wrap="square">
            <a:spAutoFit/>
          </a:bodyPr>
          <a:lstStyle/>
          <a:p>
            <a:pPr lvl="0" algn="ctr"/>
            <a:r>
              <a:rPr lang="en-US" sz="2800" b="1" dirty="0">
                <a:solidFill>
                  <a:srgbClr val="00B0F0"/>
                </a:solidFill>
                <a:latin typeface="Times New Roman"/>
                <a:ea typeface="Times New Roman"/>
                <a:cs typeface="Times New Roman"/>
                <a:sym typeface="Times New Roman"/>
              </a:rPr>
              <a:t>PROCUREMENT</a:t>
            </a:r>
          </a:p>
        </p:txBody>
      </p:sp>
      <p:sp>
        <p:nvSpPr>
          <p:cNvPr id="4" name="Slide Number Placeholder 3"/>
          <p:cNvSpPr>
            <a:spLocks noGrp="1"/>
          </p:cNvSpPr>
          <p:nvPr>
            <p:ph type="sldNum" sz="quarter" idx="12"/>
          </p:nvPr>
        </p:nvSpPr>
        <p:spPr/>
        <p:txBody>
          <a:bodyPr/>
          <a:lstStyle/>
          <a:p>
            <a:fld id="{F7542ADD-394E-41F3-B704-951748884AEE}" type="slidenum">
              <a:rPr lang="en-US" smtClean="0"/>
              <a:t>5</a:t>
            </a:fld>
            <a:endParaRPr lang="en-US"/>
          </a:p>
        </p:txBody>
      </p:sp>
    </p:spTree>
    <p:extLst>
      <p:ext uri="{BB962C8B-B14F-4D97-AF65-F5344CB8AC3E}">
        <p14:creationId xmlns:p14="http://schemas.microsoft.com/office/powerpoint/2010/main" val="41242854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158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38480" y="1542197"/>
            <a:ext cx="11257280" cy="47217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4000" b="1" i="0" u="none" strike="noStrike" kern="1200" cap="none" spc="0" normalizeH="0" baseline="0" noProof="0" dirty="0">
                <a:ln>
                  <a:noFill/>
                </a:ln>
                <a:solidFill>
                  <a:srgbClr val="00B0F0"/>
                </a:solidFill>
                <a:effectLst/>
                <a:uLnTx/>
                <a:uFillTx/>
                <a:latin typeface="Times New Roman"/>
                <a:ea typeface="+mn-ea"/>
                <a:cs typeface="Times New Roman"/>
              </a:rPr>
              <a:t>E</a:t>
            </a: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ffective Procurement </a:t>
            </a:r>
            <a:r>
              <a:rPr kumimoji="0" lang="en-US" sz="2800" i="0" u="none" strike="noStrike" kern="1200" cap="none" spc="0" normalizeH="0" baseline="0" noProof="0" dirty="0">
                <a:ln>
                  <a:noFill/>
                </a:ln>
                <a:solidFill>
                  <a:prstClr val="black"/>
                </a:solidFill>
                <a:effectLst/>
                <a:uLnTx/>
                <a:uFillTx/>
                <a:latin typeface="Times New Roman"/>
                <a:ea typeface="+mn-ea"/>
                <a:cs typeface="Times New Roman"/>
              </a:rPr>
              <a:t>is critical for effective project management.</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Times New Roman"/>
                <a:ea typeface="+mn-ea"/>
                <a:cs typeface="Times New Roman"/>
              </a:rPr>
              <a:t> Depending upon the specific type of project being managed, over 50 percent of the total project cost can be attributed to parts, supplies, and services procured, and for many high-technology projects, this procurement fraction can approach 90 percent.</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altLang="en-US" sz="2800" i="0" u="none" strike="noStrike" kern="1200" cap="none" spc="0" normalizeH="0" baseline="0" noProof="0" dirty="0">
                <a:ln>
                  <a:noFill/>
                </a:ln>
                <a:solidFill>
                  <a:prstClr val="black"/>
                </a:solidFill>
                <a:effectLst/>
                <a:uLnTx/>
                <a:uFillTx/>
                <a:latin typeface="Times New Roman"/>
                <a:ea typeface="+mn-ea"/>
                <a:cs typeface="Times New Roman"/>
              </a:rPr>
              <a:t>Further, because of long lead times, procured items nearly always define the critical path through the project schedule network. And dependence upon markets for procured items can create project management difficulties in terms of agency (e.g., information asymmetries, incentives) and coordination (e.g., redundant project management organizations, inter-organizational communications).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539789" y="411454"/>
            <a:ext cx="6724836" cy="523220"/>
          </a:xfrm>
          <a:prstGeom prst="rect">
            <a:avLst/>
          </a:prstGeom>
        </p:spPr>
        <p:txBody>
          <a:bodyPr wrap="square">
            <a:spAutoFit/>
          </a:bodyPr>
          <a:lstStyle/>
          <a:p>
            <a:pPr lvl="0" algn="ctr"/>
            <a:r>
              <a:rPr lang="en-US" sz="2800" b="1" dirty="0">
                <a:solidFill>
                  <a:srgbClr val="00B0F0"/>
                </a:solidFill>
                <a:latin typeface="Times New Roman"/>
                <a:ea typeface="Times New Roman"/>
                <a:cs typeface="Times New Roman"/>
                <a:sym typeface="Times New Roman"/>
              </a:rPr>
              <a:t>PROCUREMENT</a:t>
            </a:r>
          </a:p>
        </p:txBody>
      </p:sp>
      <p:sp>
        <p:nvSpPr>
          <p:cNvPr id="4" name="Slide Number Placeholder 3"/>
          <p:cNvSpPr>
            <a:spLocks noGrp="1"/>
          </p:cNvSpPr>
          <p:nvPr>
            <p:ph type="sldNum" sz="quarter" idx="12"/>
          </p:nvPr>
        </p:nvSpPr>
        <p:spPr/>
        <p:txBody>
          <a:bodyPr/>
          <a:lstStyle/>
          <a:p>
            <a:fld id="{F7542ADD-394E-41F3-B704-951748884AEE}" type="slidenum">
              <a:rPr lang="en-US" smtClean="0"/>
              <a:t>6</a:t>
            </a:fld>
            <a:endParaRPr lang="en-US"/>
          </a:p>
        </p:txBody>
      </p:sp>
    </p:spTree>
    <p:extLst>
      <p:ext uri="{BB962C8B-B14F-4D97-AF65-F5344CB8AC3E}">
        <p14:creationId xmlns:p14="http://schemas.microsoft.com/office/powerpoint/2010/main" val="18349930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9669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58799" y="1554609"/>
            <a:ext cx="11322025" cy="47092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GB" altLang="en-US" sz="2800" b="0" i="0" u="none" strike="noStrike" kern="1200" cap="none" spc="0" normalizeH="0" baseline="0" noProof="0" dirty="0">
                <a:ln>
                  <a:noFill/>
                </a:ln>
                <a:solidFill>
                  <a:prstClr val="black"/>
                </a:solidFill>
                <a:effectLst/>
                <a:uLnTx/>
                <a:uFillTx/>
                <a:latin typeface="Times New Roman"/>
                <a:ea typeface="+mn-ea"/>
                <a:cs typeface="Times New Roman"/>
              </a:rPr>
              <a:t>In short, if a project manager is not managing procurement, then he or she is only managing 50 percent or less of the project as a whole.</a:t>
            </a:r>
          </a:p>
          <a:p>
            <a:pPr marL="228600" marR="0" lvl="0" indent="-228600" algn="just"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GB" altLang="en-US" sz="2800" b="0" i="0" u="none" strike="noStrike" kern="1200" cap="none" spc="0" normalizeH="0" baseline="0" noProof="0" dirty="0">
                <a:ln>
                  <a:noFill/>
                </a:ln>
                <a:solidFill>
                  <a:prstClr val="black"/>
                </a:solidFill>
                <a:effectLst/>
                <a:uLnTx/>
                <a:uFillTx/>
                <a:latin typeface="Times New Roman"/>
                <a:ea typeface="+mn-ea"/>
                <a:cs typeface="Times New Roman"/>
              </a:rPr>
              <a:t>Despite this critical role, however, the term ‘‘procurement’’ remains broadly defined and is used to describe a variety of entities (e.g., functions, organizations, systems, processes).</a:t>
            </a:r>
          </a:p>
          <a:p>
            <a:pPr marL="228600" marR="0" lvl="0" indent="-228600" algn="just"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GB" altLang="en-US" sz="2800" b="0" i="0" u="none" strike="noStrike" kern="1200" cap="none" spc="0" normalizeH="0" baseline="0" noProof="0" dirty="0">
                <a:ln>
                  <a:noFill/>
                </a:ln>
                <a:solidFill>
                  <a:prstClr val="black"/>
                </a:solidFill>
                <a:effectLst/>
                <a:uLnTx/>
                <a:uFillTx/>
                <a:latin typeface="Times New Roman"/>
                <a:ea typeface="+mn-ea"/>
                <a:cs typeface="Times New Roman"/>
              </a:rPr>
              <a:t>The term is also evolving through time, as the activities associated with procurement have become increasingly important to enterprise success. </a:t>
            </a:r>
          </a:p>
          <a:p>
            <a:pPr marL="228600" marR="0" lvl="0" indent="-228600" algn="just"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GB" altLang="en-US" sz="2800" b="1" i="0" u="none" strike="noStrike" kern="1200" cap="none" spc="0" normalizeH="0" baseline="0" noProof="0" dirty="0">
                <a:ln>
                  <a:noFill/>
                </a:ln>
                <a:solidFill>
                  <a:srgbClr val="00B0F0"/>
                </a:solidFill>
                <a:effectLst/>
                <a:uLnTx/>
                <a:uFillTx/>
                <a:latin typeface="Times New Roman"/>
                <a:ea typeface="+mn-ea"/>
                <a:cs typeface="Times New Roman"/>
              </a:rPr>
              <a:t>For instance</a:t>
            </a:r>
            <a:r>
              <a:rPr kumimoji="0" lang="en-GB" altLang="en-US" sz="2800" b="0" i="0" u="none" strike="noStrike" kern="1200" cap="none" spc="0" normalizeH="0" baseline="0" noProof="0" dirty="0">
                <a:ln>
                  <a:noFill/>
                </a:ln>
                <a:solidFill>
                  <a:prstClr val="black"/>
                </a:solidFill>
                <a:effectLst/>
                <a:uLnTx/>
                <a:uFillTx/>
                <a:latin typeface="Times New Roman"/>
                <a:ea typeface="+mn-ea"/>
                <a:cs typeface="Times New Roman"/>
              </a:rPr>
              <a:t>, procurement was once descriptive of the simple clerical activities associated with purchasing well-specified items, but it has evolved in some organizations to describe instead strategic partnering efforts made by senior executives.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1267740" y="356087"/>
            <a:ext cx="9432759" cy="523220"/>
          </a:xfrm>
          <a:prstGeom prst="rect">
            <a:avLst/>
          </a:prstGeom>
          <a:noFill/>
        </p:spPr>
        <p:txBody>
          <a:bodyPr wrap="square" rtlCol="0">
            <a:spAutoFit/>
          </a:bodyPr>
          <a:lstStyle/>
          <a:p>
            <a:pPr lvl="0" algn="ctr">
              <a:defRPr/>
            </a:pPr>
            <a:r>
              <a:rPr lang="en-US" sz="2800" b="1" dirty="0">
                <a:solidFill>
                  <a:srgbClr val="00B0F0"/>
                </a:solidFill>
                <a:latin typeface="Times New Roman"/>
                <a:ea typeface="Times New Roman"/>
                <a:cs typeface="Times New Roman"/>
                <a:sym typeface="Times New Roman"/>
              </a:rPr>
              <a:t>PROCUREMENT</a:t>
            </a:r>
          </a:p>
        </p:txBody>
      </p:sp>
      <p:sp>
        <p:nvSpPr>
          <p:cNvPr id="3" name="Slide Number Placeholder 2"/>
          <p:cNvSpPr>
            <a:spLocks noGrp="1"/>
          </p:cNvSpPr>
          <p:nvPr>
            <p:ph type="sldNum" sz="quarter" idx="12"/>
          </p:nvPr>
        </p:nvSpPr>
        <p:spPr/>
        <p:txBody>
          <a:bodyPr/>
          <a:lstStyle/>
          <a:p>
            <a:fld id="{F7542ADD-394E-41F3-B704-951748884AEE}" type="slidenum">
              <a:rPr lang="en-US" smtClean="0"/>
              <a:t>7</a:t>
            </a:fld>
            <a:endParaRPr lang="en-US"/>
          </a:p>
        </p:txBody>
      </p:sp>
    </p:spTree>
    <p:extLst>
      <p:ext uri="{BB962C8B-B14F-4D97-AF65-F5344CB8AC3E}">
        <p14:creationId xmlns:p14="http://schemas.microsoft.com/office/powerpoint/2010/main" val="33661749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45440" y="1543345"/>
            <a:ext cx="11460480" cy="47269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 the former case, all that is required is buying an item that has already been specified, from a vendor that has already been selected, for a purpose that has already been determined (e.g., a part to be installed on an assembly line). </a:t>
            </a:r>
          </a:p>
          <a:p>
            <a:pPr marL="0" marR="0" lvl="0" indent="0" algn="just" defTabSz="914400" rtl="0" eaLnBrk="1" fontAlgn="auto" latinLnBrk="0" hangingPunct="1">
              <a:lnSpc>
                <a:spcPct val="90000"/>
              </a:lnSpc>
              <a:spcBef>
                <a:spcPct val="30000"/>
              </a:spcBef>
              <a:spcAft>
                <a:spcPts val="0"/>
              </a:spcAft>
              <a:buClrTx/>
              <a:buSzTx/>
              <a:buFont typeface="Arial" panose="020B0604020202020204" pitchFamily="34" charset="0"/>
              <a:buNone/>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But procurement also involves the activities associated with deciding whether an item will be made in-house or purchased from outside vendors (i.e., the make/buy analysis), and deciding from which vendor—or collection of vendors—to purchase an item is commonly included within the responsibilities assigned to procurement organizations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274190" y="356087"/>
            <a:ext cx="3036409"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PROCUREMENT</a:t>
            </a:r>
          </a:p>
        </p:txBody>
      </p:sp>
      <p:sp>
        <p:nvSpPr>
          <p:cNvPr id="4" name="Slide Number Placeholder 3"/>
          <p:cNvSpPr>
            <a:spLocks noGrp="1"/>
          </p:cNvSpPr>
          <p:nvPr>
            <p:ph type="sldNum" sz="quarter" idx="12"/>
          </p:nvPr>
        </p:nvSpPr>
        <p:spPr/>
        <p:txBody>
          <a:bodyPr/>
          <a:lstStyle/>
          <a:p>
            <a:fld id="{F7542ADD-394E-41F3-B704-951748884AEE}" type="slidenum">
              <a:rPr lang="en-US" smtClean="0"/>
              <a:t>8</a:t>
            </a:fld>
            <a:endParaRPr lang="en-US"/>
          </a:p>
        </p:txBody>
      </p:sp>
    </p:spTree>
    <p:extLst>
      <p:ext uri="{BB962C8B-B14F-4D97-AF65-F5344CB8AC3E}">
        <p14:creationId xmlns:p14="http://schemas.microsoft.com/office/powerpoint/2010/main" val="15315960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67361" y="1543346"/>
            <a:ext cx="11413464" cy="47842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93688" marR="0" lvl="0" indent="-293688" algn="just" defTabSz="914400" rtl="0" eaLnBrk="1" fontAlgn="auto" latinLnBrk="0" hangingPunct="1">
              <a:lnSpc>
                <a:spcPct val="95000"/>
              </a:lnSpc>
              <a:spcBef>
                <a:spcPct val="30000"/>
              </a:spcBef>
              <a:spcAft>
                <a:spcPts val="0"/>
              </a:spcAft>
              <a:buClrTx/>
              <a:buSzTx/>
              <a:buFont typeface="Arial" panose="020B0604020202020204" pitchFamily="34" charset="0"/>
              <a:buChar char="•"/>
              <a:tabLst/>
              <a:defRPr/>
            </a:pPr>
            <a:r>
              <a:rPr kumimoji="0" lang="en-GB"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Procurement</a:t>
            </a:r>
            <a:r>
              <a:rPr kumimoji="0" lang="en-GB"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further represents a central activity in terms of supply chain management, which seeks to integrate the processes and activities of vendors, suppliers, producers, and customers, and procurement executives are routinely relied upon to shape enterprise strategy based on opportunities to form partnerships, alliances, and joint ventures with ‘‘vendors.’’</a:t>
            </a:r>
          </a:p>
          <a:p>
            <a:pPr marL="0" marR="0" lvl="0" indent="0" algn="just" defTabSz="914400" rtl="0" eaLnBrk="1" fontAlgn="auto" latinLnBrk="0" hangingPunct="1">
              <a:lnSpc>
                <a:spcPct val="95000"/>
              </a:lnSpc>
              <a:spcBef>
                <a:spcPct val="30000"/>
              </a:spcBef>
              <a:spcAft>
                <a:spcPts val="0"/>
              </a:spcAft>
              <a:buClrTx/>
              <a:buSzTx/>
              <a:buFont typeface="Arial" panose="020B0604020202020204" pitchFamily="34" charset="0"/>
              <a:buNone/>
              <a:tabLst/>
              <a:defRPr/>
            </a:pPr>
            <a:endParaRPr kumimoji="0" lang="en-GB"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293688" marR="0" lvl="0" indent="-293688" algn="just" defTabSz="914400" rtl="0" eaLnBrk="1" fontAlgn="auto" latinLnBrk="0" hangingPunct="1">
              <a:lnSpc>
                <a:spcPct val="95000"/>
              </a:lnSpc>
              <a:spcBef>
                <a:spcPct val="30000"/>
              </a:spcBef>
              <a:spcAft>
                <a:spcPts val="0"/>
              </a:spcAft>
              <a:buClrTx/>
              <a:buSzTx/>
              <a:buFont typeface="Arial" panose="020B0604020202020204" pitchFamily="34" charset="0"/>
              <a:buChar char="•"/>
              <a:tabLst/>
              <a:defRPr/>
            </a:pPr>
            <a:r>
              <a:rPr kumimoji="0" lang="en-GB"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As implied, the project management professional has a number of different lenses through which to view procurement.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240408" y="356087"/>
            <a:ext cx="3139001"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PROCUREMENT</a:t>
            </a:r>
          </a:p>
        </p:txBody>
      </p:sp>
      <p:sp>
        <p:nvSpPr>
          <p:cNvPr id="4" name="Slide Number Placeholder 3"/>
          <p:cNvSpPr>
            <a:spLocks noGrp="1"/>
          </p:cNvSpPr>
          <p:nvPr>
            <p:ph type="sldNum" sz="quarter" idx="12"/>
          </p:nvPr>
        </p:nvSpPr>
        <p:spPr/>
        <p:txBody>
          <a:bodyPr/>
          <a:lstStyle/>
          <a:p>
            <a:fld id="{F7542ADD-394E-41F3-B704-951748884AEE}" type="slidenum">
              <a:rPr lang="en-US" smtClean="0"/>
              <a:t>9</a:t>
            </a:fld>
            <a:endParaRPr lang="en-US"/>
          </a:p>
        </p:txBody>
      </p:sp>
    </p:spTree>
    <p:extLst>
      <p:ext uri="{BB962C8B-B14F-4D97-AF65-F5344CB8AC3E}">
        <p14:creationId xmlns:p14="http://schemas.microsoft.com/office/powerpoint/2010/main" val="27576838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08000" y="1543346"/>
            <a:ext cx="11175999" cy="46034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93688" marR="0" lvl="0" indent="-293688" algn="just" defTabSz="914400" rtl="0" eaLnBrk="1" fontAlgn="auto" latinLnBrk="0" hangingPunct="1">
              <a:lnSpc>
                <a:spcPct val="95000"/>
              </a:lnSpc>
              <a:spcBef>
                <a:spcPct val="30000"/>
              </a:spcBef>
              <a:spcAft>
                <a:spcPts val="0"/>
              </a:spcAft>
              <a:buClrTx/>
              <a:buSzTx/>
              <a:buFont typeface="Arial" panose="020B0604020202020204" pitchFamily="34" charset="0"/>
              <a:buChar char="•"/>
              <a:tabLst/>
              <a:defRPr/>
            </a:pPr>
            <a:r>
              <a:rPr kumimoji="0" lang="en-GB"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For instance</a:t>
            </a:r>
            <a:r>
              <a:rPr kumimoji="0" lang="en-GB"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procurement has long been referred to in functional terms, which depict a division of labour (e.g., buying items vs. making them), specific job tasks (e.g., market research, obtaining vendor quotations), and worker skills (e.g., contract interpretation, negotiation). </a:t>
            </a:r>
          </a:p>
          <a:p>
            <a:pPr marR="0" lvl="0" algn="just" defTabSz="914400" rtl="0" eaLnBrk="1" fontAlgn="auto" latinLnBrk="0" hangingPunct="1">
              <a:lnSpc>
                <a:spcPct val="95000"/>
              </a:lnSpc>
              <a:spcBef>
                <a:spcPct val="30000"/>
              </a:spcBef>
              <a:spcAft>
                <a:spcPts val="0"/>
              </a:spcAft>
              <a:buClrTx/>
              <a:buSzTx/>
              <a:tabLst/>
              <a:defRPr/>
            </a:pPr>
            <a:endParaRPr kumimoji="0" lang="en-GB"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293688" marR="0" lvl="0" indent="-293688" algn="just" defTabSz="914400" rtl="0" eaLnBrk="1" fontAlgn="auto" latinLnBrk="0" hangingPunct="1">
              <a:lnSpc>
                <a:spcPct val="95000"/>
              </a:lnSpc>
              <a:spcBef>
                <a:spcPct val="30000"/>
              </a:spcBef>
              <a:spcAft>
                <a:spcPts val="0"/>
              </a:spcAft>
              <a:buClrTx/>
              <a:buSzTx/>
              <a:buFont typeface="Arial" panose="020B0604020202020204" pitchFamily="34" charset="0"/>
              <a:buChar char="•"/>
              <a:tabLst/>
              <a:defRPr/>
            </a:pPr>
            <a:r>
              <a:rPr kumimoji="0" lang="en-GB"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As another instance, procurement is also referred to in organizational terms, which depict a specific department or other organizational entity in the enterprise, complete with its own managerial hierarchy, worker roles, and organizational responsibilities.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577796" y="289780"/>
            <a:ext cx="3036408"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PROCUREMENT</a:t>
            </a:r>
          </a:p>
        </p:txBody>
      </p:sp>
      <p:sp>
        <p:nvSpPr>
          <p:cNvPr id="4" name="Slide Number Placeholder 3"/>
          <p:cNvSpPr>
            <a:spLocks noGrp="1"/>
          </p:cNvSpPr>
          <p:nvPr>
            <p:ph type="sldNum" sz="quarter" idx="12"/>
          </p:nvPr>
        </p:nvSpPr>
        <p:spPr/>
        <p:txBody>
          <a:bodyPr/>
          <a:lstStyle/>
          <a:p>
            <a:fld id="{F7542ADD-394E-41F3-B704-951748884AEE}" type="slidenum">
              <a:rPr lang="en-US" smtClean="0"/>
              <a:t>10</a:t>
            </a:fld>
            <a:endParaRPr lang="en-US"/>
          </a:p>
        </p:txBody>
      </p:sp>
    </p:spTree>
    <p:extLst>
      <p:ext uri="{BB962C8B-B14F-4D97-AF65-F5344CB8AC3E}">
        <p14:creationId xmlns:p14="http://schemas.microsoft.com/office/powerpoint/2010/main" val="13839896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6881" y="1543345"/>
            <a:ext cx="11226800" cy="4720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4163" marR="0" lvl="0" indent="-284163" algn="just" defTabSz="914400" rtl="0" eaLnBrk="1" fontAlgn="auto" latinLnBrk="0" hangingPunct="1">
              <a:lnSpc>
                <a:spcPct val="90000"/>
              </a:lnSpc>
              <a:spcBef>
                <a:spcPts val="1000"/>
              </a:spcBef>
              <a:spcAft>
                <a:spcPts val="0"/>
              </a:spcAft>
              <a:buClrTx/>
              <a:buSzTx/>
              <a:buFontTx/>
              <a:buChar char="•"/>
              <a:tabLst/>
              <a:defRPr/>
            </a:pPr>
            <a:r>
              <a:rPr kumimoji="0" lang="en-GB"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Procurement</a:t>
            </a:r>
            <a:r>
              <a:rPr kumimoji="0" lang="en-GB"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is further referred to in terms of a system, which involves examination of its inputs (e.g., requirements, information), outputs (e.g., purchase orders, received vendor items), transfer function (e.g., vendor selection, vendor management), and environment (e.g., corporation, industry).</a:t>
            </a:r>
          </a:p>
          <a:p>
            <a:pPr marL="457200" marR="0" lvl="0" indent="-4572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T</a:t>
            </a:r>
            <a:r>
              <a:rPr kumimoji="0" lang="en-GB"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o describe procurement in terms of a process</a:t>
            </a:r>
            <a:r>
              <a:rPr kumimoji="0" lang="en-GB"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—actually is , a set of processes interlinking vendors, producers, and customers along the supply chain—with its attendant work activities (e.g., requirements determination, source selection), actors (e.g., market researchers, buyers), organizations (e.g., purchasing, contract management), and technologies (e.g., electronic catalogues, communication networks).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773680" y="326063"/>
            <a:ext cx="6822734" cy="523220"/>
          </a:xfrm>
          <a:prstGeom prst="rect">
            <a:avLst/>
          </a:prstGeom>
        </p:spPr>
        <p:txBody>
          <a:bodyPr wrap="square">
            <a:spAutoFit/>
          </a:bodyPr>
          <a:lstStyle/>
          <a:p>
            <a:pPr lvl="0" algn="ctr"/>
            <a:r>
              <a:rPr lang="en-US" sz="2800" b="1" dirty="0">
                <a:solidFill>
                  <a:srgbClr val="00B0F0"/>
                </a:solidFill>
                <a:latin typeface="Times New Roman"/>
                <a:ea typeface="Times New Roman"/>
                <a:cs typeface="Times New Roman"/>
                <a:sym typeface="Times New Roman"/>
              </a:rPr>
              <a:t>PROCUREMENT</a:t>
            </a:r>
          </a:p>
        </p:txBody>
      </p:sp>
      <p:sp>
        <p:nvSpPr>
          <p:cNvPr id="4" name="Slide Number Placeholder 3"/>
          <p:cNvSpPr>
            <a:spLocks noGrp="1"/>
          </p:cNvSpPr>
          <p:nvPr>
            <p:ph type="sldNum" sz="quarter" idx="12"/>
          </p:nvPr>
        </p:nvSpPr>
        <p:spPr/>
        <p:txBody>
          <a:bodyPr/>
          <a:lstStyle/>
          <a:p>
            <a:fld id="{F7542ADD-394E-41F3-B704-951748884AEE}" type="slidenum">
              <a:rPr lang="en-US" smtClean="0"/>
              <a:t>11</a:t>
            </a:fld>
            <a:endParaRPr lang="en-US"/>
          </a:p>
        </p:txBody>
      </p:sp>
    </p:spTree>
    <p:extLst>
      <p:ext uri="{BB962C8B-B14F-4D97-AF65-F5344CB8AC3E}">
        <p14:creationId xmlns:p14="http://schemas.microsoft.com/office/powerpoint/2010/main" val="1562289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67361" y="1543345"/>
            <a:ext cx="11196320" cy="4720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3000" b="1" i="0" u="none" strike="noStrike" kern="0" cap="none" spc="0" normalizeH="0" baseline="0" noProof="0" dirty="0">
                <a:ln>
                  <a:noFill/>
                </a:ln>
                <a:solidFill>
                  <a:srgbClr val="00B0F0"/>
                </a:solidFill>
                <a:effectLst/>
                <a:uLnTx/>
                <a:uFillTx/>
                <a:latin typeface="Times New Roman"/>
                <a:ea typeface="+mn-ea"/>
                <a:cs typeface="Times New Roman"/>
              </a:rPr>
              <a:t>Procurement</a:t>
            </a:r>
            <a:r>
              <a:rPr kumimoji="0" lang="en-US" altLang="en-US" sz="3000" b="0" i="0" u="none" strike="noStrike" kern="0" cap="none" spc="0" normalizeH="0" baseline="0" noProof="0" dirty="0">
                <a:ln>
                  <a:noFill/>
                </a:ln>
                <a:solidFill>
                  <a:srgbClr val="000000"/>
                </a:solidFill>
                <a:effectLst/>
                <a:uLnTx/>
                <a:uFillTx/>
                <a:latin typeface="Times New Roman"/>
                <a:ea typeface="+mn-ea"/>
                <a:cs typeface="Times New Roman"/>
              </a:rPr>
              <a:t> – The process of acquiring and evaluating goods and services beginning with determining needs through product utilization, conclusion of contracted service, or until the end of the useful life of a capital equipment item.</a:t>
            </a: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endParaRPr kumimoji="0" lang="en-US" altLang="en-US" sz="3000" b="0" i="0" u="none" strike="noStrike" kern="0" cap="none" spc="0" normalizeH="0" baseline="0" noProof="0" dirty="0">
              <a:ln>
                <a:noFill/>
              </a:ln>
              <a:solidFill>
                <a:srgbClr val="000000"/>
              </a:solidFill>
              <a:effectLst/>
              <a:uLnTx/>
              <a:uFillTx/>
              <a:latin typeface="Times New Roman"/>
              <a:ea typeface="+mn-ea"/>
              <a:cs typeface="Times New Roman"/>
            </a:endParaRP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endParaRPr kumimoji="0" lang="en-US" altLang="en-US" sz="3000" b="0" i="0" u="none" strike="noStrike" kern="0" cap="none" spc="0" normalizeH="0" baseline="0" noProof="0" dirty="0">
              <a:ln>
                <a:noFill/>
              </a:ln>
              <a:solidFill>
                <a:srgbClr val="000000"/>
              </a:solidFill>
              <a:effectLst/>
              <a:uLnTx/>
              <a:uFillTx/>
              <a:latin typeface="Times New Roman"/>
              <a:ea typeface="+mn-ea"/>
              <a:cs typeface="Times New Roman"/>
            </a:endParaRP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3000" b="1" i="0" u="none" strike="noStrike" kern="0" cap="none" spc="0" normalizeH="0" baseline="0" noProof="0" dirty="0">
                <a:ln>
                  <a:noFill/>
                </a:ln>
                <a:solidFill>
                  <a:srgbClr val="00B0F0"/>
                </a:solidFill>
                <a:effectLst/>
                <a:uLnTx/>
                <a:uFillTx/>
                <a:latin typeface="Times New Roman"/>
                <a:ea typeface="+mn-ea"/>
                <a:cs typeface="Times New Roman"/>
              </a:rPr>
              <a:t>Purchasing</a:t>
            </a:r>
            <a:r>
              <a:rPr kumimoji="0" lang="en-US" altLang="en-US" sz="3000" b="0" i="0" u="none" strike="noStrike" kern="0" cap="none" spc="0" normalizeH="0" baseline="0" noProof="0" dirty="0">
                <a:ln>
                  <a:noFill/>
                </a:ln>
                <a:solidFill>
                  <a:srgbClr val="000000"/>
                </a:solidFill>
                <a:effectLst/>
                <a:uLnTx/>
                <a:uFillTx/>
                <a:latin typeface="Times New Roman"/>
                <a:ea typeface="+mn-ea"/>
                <a:cs typeface="Times New Roman"/>
              </a:rPr>
              <a:t> – The process of “buying:” placing an order, receiving a product or service, and paying the supplier.</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028190" y="409114"/>
            <a:ext cx="4135619" cy="584775"/>
          </a:xfrm>
          <a:prstGeom prst="rect">
            <a:avLst/>
          </a:prstGeom>
        </p:spPr>
        <p:txBody>
          <a:bodyPr wrap="none">
            <a:spAutoFit/>
          </a:bodyPr>
          <a:lstStyle/>
          <a:p>
            <a:pPr lvl="0" algn="ctr"/>
            <a:r>
              <a:rPr kumimoji="0" lang="en-US" altLang="en-US" sz="3200" b="1" i="0" u="none" strike="noStrike" kern="1200" cap="none" spc="0" normalizeH="0" baseline="0" noProof="0" dirty="0">
                <a:ln>
                  <a:noFill/>
                </a:ln>
                <a:solidFill>
                  <a:srgbClr val="00B4F8"/>
                </a:solidFill>
                <a:effectLst/>
                <a:uLnTx/>
                <a:uFillTx/>
                <a:latin typeface="Times New Roman" panose="02020603050405020304" pitchFamily="18" charset="0"/>
                <a:ea typeface="+mj-ea"/>
                <a:cs typeface="Times New Roman" panose="02020603050405020304" pitchFamily="18" charset="0"/>
              </a:rPr>
              <a:t>What is Procurement?</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12</a:t>
            </a:fld>
            <a:endParaRPr lang="en-US"/>
          </a:p>
        </p:txBody>
      </p:sp>
    </p:spTree>
    <p:extLst>
      <p:ext uri="{BB962C8B-B14F-4D97-AF65-F5344CB8AC3E}">
        <p14:creationId xmlns:p14="http://schemas.microsoft.com/office/powerpoint/2010/main" val="26311494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940555" y="858183"/>
            <a:ext cx="3804426" cy="549816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9121" y="1348107"/>
            <a:ext cx="11155680" cy="49445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1" i="0" u="none" strike="noStrike" kern="0" cap="none" spc="0" normalizeH="0" baseline="0" noProof="0" dirty="0">
                <a:ln>
                  <a:noFill/>
                </a:ln>
                <a:solidFill>
                  <a:srgbClr val="00B0F0"/>
                </a:solidFill>
                <a:effectLst/>
                <a:uLnTx/>
                <a:uFillTx/>
                <a:latin typeface="Times New Roman"/>
                <a:ea typeface="+mn-ea"/>
                <a:cs typeface="Times New Roman"/>
              </a:rPr>
              <a:t>Procurement</a:t>
            </a:r>
            <a:r>
              <a:rPr kumimoji="0" lang="en-US" altLang="en-US" sz="2800" b="0" i="0" u="none" strike="noStrike" kern="0" cap="none" spc="0" normalizeH="0" baseline="0" noProof="0" dirty="0">
                <a:ln>
                  <a:noFill/>
                </a:ln>
                <a:solidFill>
                  <a:prstClr val="black"/>
                </a:solidFill>
                <a:effectLst/>
                <a:uLnTx/>
                <a:uFillTx/>
                <a:latin typeface="Times New Roman"/>
                <a:ea typeface="+mn-ea"/>
                <a:cs typeface="Times New Roman"/>
              </a:rPr>
              <a:t> involves a more comprehensive scope of activities than does “purchasing”.</a:t>
            </a: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endParaRPr kumimoji="0" lang="en-US" altLang="en-US" sz="2800" b="0" i="0" u="none" strike="noStrike" kern="0" cap="none" spc="0" normalizeH="0" baseline="0" noProof="0" dirty="0">
              <a:ln>
                <a:noFill/>
              </a:ln>
              <a:solidFill>
                <a:prstClr val="black"/>
              </a:solidFill>
              <a:effectLst/>
              <a:uLnTx/>
              <a:uFillTx/>
              <a:latin typeface="Times New Roman"/>
              <a:ea typeface="+mn-ea"/>
              <a:cs typeface="Times New Roman"/>
            </a:endParaRP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0" i="0" u="none" strike="noStrike" kern="0" cap="none" spc="0" normalizeH="0" baseline="0" noProof="0" dirty="0">
                <a:ln>
                  <a:noFill/>
                </a:ln>
                <a:solidFill>
                  <a:prstClr val="black"/>
                </a:solidFill>
                <a:effectLst/>
                <a:uLnTx/>
                <a:uFillTx/>
                <a:latin typeface="Times New Roman"/>
                <a:ea typeface="+mn-ea"/>
                <a:cs typeface="Times New Roman"/>
              </a:rPr>
              <a:t>The term “</a:t>
            </a:r>
            <a:r>
              <a:rPr kumimoji="0" lang="en-US" altLang="en-US" sz="2800" b="1" i="0" u="none" strike="noStrike" kern="0" cap="none" spc="0" normalizeH="0" baseline="0" noProof="0" dirty="0">
                <a:ln>
                  <a:noFill/>
                </a:ln>
                <a:solidFill>
                  <a:srgbClr val="00B0F0"/>
                </a:solidFill>
                <a:effectLst/>
                <a:uLnTx/>
                <a:uFillTx/>
                <a:latin typeface="Times New Roman"/>
                <a:ea typeface="+mn-ea"/>
                <a:cs typeface="Times New Roman"/>
              </a:rPr>
              <a:t>purchasing</a:t>
            </a:r>
            <a:r>
              <a:rPr kumimoji="0" lang="en-US" altLang="en-US" sz="2800" b="0" i="0" u="none" strike="noStrike" kern="0" cap="none" spc="0" normalizeH="0" baseline="0" noProof="0" dirty="0">
                <a:ln>
                  <a:noFill/>
                </a:ln>
                <a:solidFill>
                  <a:prstClr val="black"/>
                </a:solidFill>
                <a:effectLst/>
                <a:uLnTx/>
                <a:uFillTx/>
                <a:latin typeface="Times New Roman"/>
                <a:ea typeface="+mn-ea"/>
                <a:cs typeface="Times New Roman"/>
              </a:rPr>
              <a:t>” is most similar to the term buying.</a:t>
            </a:r>
          </a:p>
          <a:p>
            <a:pPr marL="0" marR="0" lvl="0" indent="0" algn="just" defTabSz="914400" rtl="0" eaLnBrk="1" fontAlgn="base" latinLnBrk="0" hangingPunct="1">
              <a:lnSpc>
                <a:spcPct val="90000"/>
              </a:lnSpc>
              <a:spcBef>
                <a:spcPct val="20000"/>
              </a:spcBef>
              <a:spcAft>
                <a:spcPct val="0"/>
              </a:spcAft>
              <a:buClr>
                <a:srgbClr val="3333CC"/>
              </a:buClr>
              <a:buSzPct val="60000"/>
              <a:buFont typeface="Arial" panose="020B0604020202020204" pitchFamily="34" charset="0"/>
              <a:buNone/>
              <a:tabLst/>
              <a:defRPr/>
            </a:pPr>
            <a:endParaRPr kumimoji="0" lang="en-US" altLang="en-US" sz="2800" b="0" i="0" u="none" strike="noStrike" kern="0" cap="none" spc="0" normalizeH="0" baseline="0" noProof="0" dirty="0">
              <a:ln>
                <a:noFill/>
              </a:ln>
              <a:solidFill>
                <a:prstClr val="black"/>
              </a:solidFill>
              <a:effectLst/>
              <a:uLnTx/>
              <a:uFillTx/>
              <a:latin typeface="Times New Roman"/>
              <a:ea typeface="+mn-ea"/>
              <a:cs typeface="Times New Roman"/>
            </a:endParaRP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0" i="0" u="none" strike="noStrike" kern="0" cap="none" spc="0" normalizeH="0" baseline="0" noProof="0" dirty="0">
                <a:ln>
                  <a:noFill/>
                </a:ln>
                <a:solidFill>
                  <a:prstClr val="black"/>
                </a:solidFill>
                <a:effectLst/>
                <a:uLnTx/>
                <a:uFillTx/>
                <a:latin typeface="Times New Roman"/>
                <a:ea typeface="+mn-ea"/>
                <a:cs typeface="Times New Roman"/>
              </a:rPr>
              <a:t>Those with procurement responsibilities have two primary concerns: to identify and secure the products and services that will best allow the organization to meet the wants and needs of its customers, and to obtain them at a fair price.</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995223" y="374826"/>
            <a:ext cx="4135619" cy="584775"/>
          </a:xfrm>
          <a:prstGeom prst="rect">
            <a:avLst/>
          </a:prstGeom>
        </p:spPr>
        <p:txBody>
          <a:bodyPr wrap="none">
            <a:spAutoFit/>
          </a:bodyPr>
          <a:lstStyle/>
          <a:p>
            <a:pPr lvl="0" algn="ctr"/>
            <a:r>
              <a:rPr kumimoji="0" lang="en-US" altLang="en-US" sz="3200" b="1" i="0" u="none" strike="noStrike" kern="1200" cap="none" spc="0" normalizeH="0" baseline="0" noProof="0" dirty="0">
                <a:ln>
                  <a:noFill/>
                </a:ln>
                <a:solidFill>
                  <a:srgbClr val="00B4F8"/>
                </a:solidFill>
                <a:effectLst/>
                <a:uLnTx/>
                <a:uFillTx/>
                <a:latin typeface="Times New Roman" panose="02020603050405020304" pitchFamily="18" charset="0"/>
                <a:ea typeface="+mj-ea"/>
                <a:cs typeface="Times New Roman" panose="02020603050405020304" pitchFamily="18" charset="0"/>
              </a:rPr>
              <a:t>What is Procurement?</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13</a:t>
            </a:fld>
            <a:endParaRPr lang="en-US"/>
          </a:p>
        </p:txBody>
      </p:sp>
    </p:spTree>
    <p:extLst>
      <p:ext uri="{BB962C8B-B14F-4D97-AF65-F5344CB8AC3E}">
        <p14:creationId xmlns:p14="http://schemas.microsoft.com/office/powerpoint/2010/main" val="39274882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97840" y="1543345"/>
            <a:ext cx="11175999" cy="48952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0" i="0" u="none" strike="noStrike" kern="0" cap="none" spc="0" normalizeH="0" baseline="0" noProof="0" dirty="0">
                <a:ln>
                  <a:noFill/>
                </a:ln>
                <a:solidFill>
                  <a:prstClr val="black"/>
                </a:solidFill>
                <a:effectLst/>
                <a:uLnTx/>
                <a:uFillTx/>
                <a:latin typeface="Times New Roman"/>
                <a:ea typeface="+mn-ea"/>
                <a:cs typeface="Times New Roman"/>
              </a:rPr>
              <a:t>There is typically a direct relationship between the quality of a product or service and the price that the organization will pay for it</a:t>
            </a: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0" i="0" u="none" strike="noStrike" kern="0" cap="none" spc="0" normalizeH="0" baseline="0" noProof="0" dirty="0">
                <a:ln>
                  <a:noFill/>
                </a:ln>
                <a:solidFill>
                  <a:prstClr val="black"/>
                </a:solidFill>
                <a:effectLst/>
                <a:uLnTx/>
                <a:uFillTx/>
                <a:latin typeface="Times New Roman"/>
                <a:ea typeface="+mn-ea"/>
                <a:cs typeface="Times New Roman"/>
              </a:rPr>
              <a:t>When a “Do or Buy” analysis is undertaken, the buyer considers the availability of alternatives (first), quality considerations (second) and, finally cost.</a:t>
            </a: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0" i="0" u="none" strike="noStrike" kern="0" cap="none" spc="0" normalizeH="0" baseline="0" noProof="0" dirty="0">
                <a:ln>
                  <a:noFill/>
                </a:ln>
                <a:solidFill>
                  <a:prstClr val="black"/>
                </a:solidFill>
                <a:effectLst/>
                <a:uLnTx/>
                <a:uFillTx/>
                <a:latin typeface="Times New Roman"/>
                <a:ea typeface="+mn-ea"/>
                <a:cs typeface="Times New Roman"/>
              </a:rPr>
              <a:t>The final step in the procurement process is an evaluation of the process.</a:t>
            </a: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0" i="0" u="none" strike="noStrike" kern="0" cap="none" spc="0" normalizeH="0" baseline="0" noProof="0" dirty="0">
                <a:ln>
                  <a:noFill/>
                </a:ln>
                <a:solidFill>
                  <a:prstClr val="black"/>
                </a:solidFill>
                <a:effectLst/>
                <a:uLnTx/>
                <a:uFillTx/>
                <a:latin typeface="Times New Roman"/>
                <a:ea typeface="+mn-ea"/>
                <a:cs typeface="Times New Roman"/>
              </a:rPr>
              <a:t>A purchasing system whose primary goal is to get needed products delivered on time at the lowest cost would be considered a Price-Conscious Purchasing system.</a:t>
            </a: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endParaRPr kumimoji="0" lang="en-US" altLang="en-US" sz="2800" b="0" i="0" u="none" strike="noStrike" kern="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575800" y="6407388"/>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028190" y="419380"/>
            <a:ext cx="4135619" cy="584775"/>
          </a:xfrm>
          <a:prstGeom prst="rect">
            <a:avLst/>
          </a:prstGeom>
        </p:spPr>
        <p:txBody>
          <a:bodyPr wrap="none">
            <a:spAutoFit/>
          </a:bodyPr>
          <a:lstStyle/>
          <a:p>
            <a:pPr lvl="0" algn="ctr"/>
            <a:r>
              <a:rPr kumimoji="0" lang="en-US" altLang="en-US" sz="3200" b="1" i="0" u="none" strike="noStrike" kern="1200" cap="none" spc="0" normalizeH="0" baseline="0" noProof="0" dirty="0">
                <a:ln>
                  <a:noFill/>
                </a:ln>
                <a:solidFill>
                  <a:srgbClr val="00B4F8"/>
                </a:solidFill>
                <a:effectLst/>
                <a:uLnTx/>
                <a:uFillTx/>
                <a:latin typeface="Times New Roman" panose="02020603050405020304" pitchFamily="18" charset="0"/>
                <a:ea typeface="+mj-ea"/>
                <a:cs typeface="Times New Roman" panose="02020603050405020304" pitchFamily="18" charset="0"/>
              </a:rPr>
              <a:t>What is Procurement?</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14</a:t>
            </a:fld>
            <a:endParaRPr lang="en-US"/>
          </a:p>
        </p:txBody>
      </p:sp>
    </p:spTree>
    <p:extLst>
      <p:ext uri="{BB962C8B-B14F-4D97-AF65-F5344CB8AC3E}">
        <p14:creationId xmlns:p14="http://schemas.microsoft.com/office/powerpoint/2010/main" val="38786650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94348" y="1600197"/>
            <a:ext cx="11403304" cy="42416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3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Obtain the </a:t>
            </a:r>
            <a:r>
              <a:rPr kumimoji="0" lang="en-US" altLang="en-US" sz="3600" b="0"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right</a:t>
            </a:r>
            <a:r>
              <a:rPr kumimoji="0" lang="en-US" altLang="en-US" sz="3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t>
            </a:r>
            <a:r>
              <a:rPr kumimoji="0" lang="en-US" altLang="en-US" sz="36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product</a:t>
            </a:r>
            <a:r>
              <a:rPr kumimoji="0" lang="en-US" altLang="en-US" sz="3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or </a:t>
            </a:r>
            <a:r>
              <a:rPr kumimoji="0" lang="en-US" altLang="en-US" sz="36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service</a:t>
            </a:r>
            <a:r>
              <a:rPr kumimoji="0" lang="en-US" altLang="en-US" sz="3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at the </a:t>
            </a:r>
            <a:r>
              <a:rPr kumimoji="0" lang="en-US" altLang="en-US" sz="3600" b="0"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right</a:t>
            </a:r>
            <a:r>
              <a:rPr kumimoji="0" lang="en-US" altLang="en-US" sz="3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t>
            </a:r>
            <a:r>
              <a:rPr kumimoji="0" lang="en-US" altLang="en-US" sz="36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price</a:t>
            </a:r>
            <a:r>
              <a:rPr kumimoji="0" lang="en-US" altLang="en-US" sz="3600" b="1"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t>
            </a:r>
            <a:r>
              <a:rPr kumimoji="0" lang="en-US" altLang="en-US" sz="3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from the </a:t>
            </a:r>
            <a:r>
              <a:rPr kumimoji="0" lang="en-US" altLang="en-US" sz="3600" b="0"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right</a:t>
            </a:r>
            <a:r>
              <a:rPr kumimoji="0" lang="en-US" altLang="en-US" sz="3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t>
            </a:r>
            <a:r>
              <a:rPr kumimoji="0" lang="en-US" altLang="en-US" sz="36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source</a:t>
            </a:r>
            <a:r>
              <a:rPr kumimoji="0" lang="en-US" altLang="en-US" sz="3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in the </a:t>
            </a:r>
            <a:r>
              <a:rPr kumimoji="0" lang="en-US" altLang="en-US" sz="3600" b="0"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right</a:t>
            </a:r>
            <a:r>
              <a:rPr kumimoji="0" lang="en-US" altLang="en-US" sz="3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t>
            </a:r>
            <a:r>
              <a:rPr kumimoji="0" lang="en-US" altLang="en-US" sz="36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quantity</a:t>
            </a:r>
            <a:r>
              <a:rPr kumimoji="0" lang="en-US" altLang="en-US" sz="3600" b="1"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t>
            </a:r>
            <a:r>
              <a:rPr kumimoji="0" lang="en-US" altLang="en-US" sz="3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at the </a:t>
            </a:r>
            <a:r>
              <a:rPr kumimoji="0" lang="en-US" altLang="en-US" sz="3600" b="0"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right</a:t>
            </a:r>
            <a:r>
              <a:rPr kumimoji="0" lang="en-US" altLang="en-US" sz="3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t>
            </a:r>
            <a:r>
              <a:rPr kumimoji="0" lang="en-US" altLang="en-US" sz="36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time.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135447" y="411159"/>
            <a:ext cx="6129178" cy="553998"/>
          </a:xfrm>
          <a:prstGeom prst="rect">
            <a:avLst/>
          </a:prstGeom>
        </p:spPr>
        <p:txBody>
          <a:bodyPr wrap="none">
            <a:spAutoFit/>
          </a:bodyPr>
          <a:lstStyle/>
          <a:p>
            <a:pPr lvl="0" algn="ctr"/>
            <a:r>
              <a:rPr kumimoji="0" lang="en-US" altLang="en-US" sz="3000" b="1" i="0" u="none" strike="noStrike" kern="1200" cap="none" spc="0" normalizeH="0" baseline="0" noProof="0" dirty="0">
                <a:ln>
                  <a:noFill/>
                </a:ln>
                <a:solidFill>
                  <a:srgbClr val="00B4F8"/>
                </a:solidFill>
                <a:effectLst/>
                <a:uLnTx/>
                <a:uFillTx/>
                <a:latin typeface="Times New Roman" panose="02020603050405020304" pitchFamily="18" charset="0"/>
                <a:ea typeface="+mj-ea"/>
                <a:cs typeface="Times New Roman" panose="02020603050405020304" pitchFamily="18" charset="0"/>
              </a:rPr>
              <a:t>Objectives of Effective Procurement</a:t>
            </a:r>
            <a:endParaRPr lang="en-US" sz="30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15</a:t>
            </a:fld>
            <a:endParaRPr lang="en-US"/>
          </a:p>
        </p:txBody>
      </p:sp>
    </p:spTree>
    <p:extLst>
      <p:ext uri="{BB962C8B-B14F-4D97-AF65-F5344CB8AC3E}">
        <p14:creationId xmlns:p14="http://schemas.microsoft.com/office/powerpoint/2010/main" val="4420270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7280" y="1543345"/>
            <a:ext cx="11168160" cy="47205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1: Identify Need for Product/Service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2:  Determine Quality Requirements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3:  Conduct “</a:t>
            </a: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Make (Do) or Buy Analysis</a:t>
            </a:r>
            <a:r>
              <a:rPr kumimoji="0" lang="en-US" altLang="en-US" sz="2800" b="0" i="0" u="none" strike="noStrike" kern="1200" cap="none" spc="0" normalizeH="0" baseline="0" noProof="0" dirty="0">
                <a:ln>
                  <a:noFill/>
                </a:ln>
                <a:solidFill>
                  <a:srgbClr val="00B0F0"/>
                </a:solidFill>
                <a:effectLst/>
                <a:uLnTx/>
                <a:uFillTx/>
                <a:latin typeface="Times New Roman"/>
                <a:ea typeface="+mn-ea"/>
                <a:cs typeface="Times New Roman"/>
              </a:rPr>
              <a:t>”</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Make (do) or buy analysis</a:t>
            </a:r>
            <a:r>
              <a:rPr kumimoji="0" lang="en-US" altLang="en-US" sz="2800" b="0" i="0" u="none" strike="noStrike" kern="1200" cap="none" spc="0" normalizeH="0" baseline="0" noProof="0" dirty="0">
                <a:ln>
                  <a:noFill/>
                </a:ln>
                <a:solidFill>
                  <a:srgbClr val="00B0F0"/>
                </a:solidFill>
                <a:effectLst/>
                <a:uLnTx/>
                <a:uFillTx/>
                <a:latin typeface="Times New Roman"/>
                <a:ea typeface="+mn-ea"/>
                <a:cs typeface="Times New Roman"/>
              </a:rPr>
              <a:t>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A systematic process to determine whether products should be prepared on-site or purchased from an external supply source.  Sometimes called “Do/Buy Analysis” when on-site versus supplier-provided services are analyzed.</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4:  Determine Quantity to Purchase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314850" y="325309"/>
            <a:ext cx="6228115" cy="584775"/>
          </a:xfrm>
          <a:prstGeom prst="rect">
            <a:avLst/>
          </a:prstGeom>
        </p:spPr>
        <p:txBody>
          <a:bodyPr wrap="none">
            <a:spAutoFit/>
          </a:bodyPr>
          <a:lstStyle/>
          <a:p>
            <a:pPr lvl="0" algn="ctr"/>
            <a:r>
              <a:rPr lang="en-US" altLang="en-US" sz="3200" b="1" dirty="0">
                <a:solidFill>
                  <a:srgbClr val="00B4F8"/>
                </a:solidFill>
                <a:latin typeface="Times New Roman" panose="02020603050405020304" pitchFamily="18" charset="0"/>
                <a:cs typeface="Times New Roman" panose="02020603050405020304" pitchFamily="18" charset="0"/>
              </a:rPr>
              <a:t>Overview of  Procurement Process</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16</a:t>
            </a:fld>
            <a:endParaRPr lang="en-US"/>
          </a:p>
        </p:txBody>
      </p:sp>
    </p:spTree>
    <p:extLst>
      <p:ext uri="{BB962C8B-B14F-4D97-AF65-F5344CB8AC3E}">
        <p14:creationId xmlns:p14="http://schemas.microsoft.com/office/powerpoint/2010/main" val="5305766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89280" y="1563803"/>
            <a:ext cx="11043920" cy="4542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5:  Identify Alternative Supplier Sources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6:  Determine Sources (Supplier) for Order</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7: Order Product/Service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8:  Receive Product or Service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9:  Pay for Product or Service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10:  Review Supplier Performance and Ordering Process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11:  Evaluate Procurement Process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37840" y="325309"/>
            <a:ext cx="6796045" cy="584775"/>
          </a:xfrm>
          <a:prstGeom prst="rect">
            <a:avLst/>
          </a:prstGeom>
        </p:spPr>
        <p:txBody>
          <a:bodyPr wrap="square">
            <a:spAutoFit/>
          </a:bodyPr>
          <a:lstStyle/>
          <a:p>
            <a:pPr lvl="0" algn="ctr"/>
            <a:r>
              <a:rPr lang="en-US" altLang="en-US" sz="3200" b="1" dirty="0">
                <a:solidFill>
                  <a:srgbClr val="00B4F8"/>
                </a:solidFill>
                <a:latin typeface="Times New Roman" panose="02020603050405020304" pitchFamily="18" charset="0"/>
                <a:cs typeface="Times New Roman" panose="02020603050405020304" pitchFamily="18" charset="0"/>
              </a:rPr>
              <a:t>Overview of  Procurement Process</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17</a:t>
            </a:fld>
            <a:endParaRPr lang="en-US"/>
          </a:p>
        </p:txBody>
      </p:sp>
    </p:spTree>
    <p:extLst>
      <p:ext uri="{BB962C8B-B14F-4D97-AF65-F5344CB8AC3E}">
        <p14:creationId xmlns:p14="http://schemas.microsoft.com/office/powerpoint/2010/main" val="22872986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56846"/>
            <a:ext cx="4128422" cy="521348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19760" y="1318018"/>
            <a:ext cx="11003280" cy="50383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3200" b="1" i="0" u="none" strike="noStrike" kern="0" cap="none" spc="0" normalizeH="0" baseline="0" noProof="0" dirty="0">
                <a:ln>
                  <a:noFill/>
                </a:ln>
                <a:solidFill>
                  <a:srgbClr val="00B0F0"/>
                </a:solidFill>
                <a:effectLst/>
                <a:uLnTx/>
                <a:uFillTx/>
                <a:latin typeface="Times"/>
                <a:ea typeface="+mn-ea"/>
                <a:cs typeface="Times New Roman"/>
              </a:rPr>
              <a:t>Internal Factors</a:t>
            </a:r>
          </a:p>
          <a:p>
            <a:pPr marL="742950" marR="0" lvl="1" indent="-285750" algn="just" defTabSz="914400" rtl="0" eaLnBrk="1" fontAlgn="base" latinLnBrk="0" hangingPunct="1">
              <a:lnSpc>
                <a:spcPct val="100000"/>
              </a:lnSpc>
              <a:spcBef>
                <a:spcPct val="20000"/>
              </a:spcBef>
              <a:spcAft>
                <a:spcPct val="0"/>
              </a:spcAft>
              <a:buClr>
                <a:srgbClr val="FF0000"/>
              </a:buClr>
              <a:buSzPct val="55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a:ea typeface="+mn-ea"/>
                <a:cs typeface="Times New Roman"/>
              </a:rPr>
              <a:t>Skills and abilities of their staff members </a:t>
            </a:r>
          </a:p>
          <a:p>
            <a:pPr marL="742950" marR="0" lvl="1" indent="-285750" algn="just" defTabSz="914400" rtl="0" eaLnBrk="1" fontAlgn="base" latinLnBrk="0" hangingPunct="1">
              <a:lnSpc>
                <a:spcPct val="100000"/>
              </a:lnSpc>
              <a:spcBef>
                <a:spcPct val="20000"/>
              </a:spcBef>
              <a:spcAft>
                <a:spcPct val="0"/>
              </a:spcAft>
              <a:buClr>
                <a:srgbClr val="FF0000"/>
              </a:buClr>
              <a:buSzPct val="55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a:ea typeface="+mn-ea"/>
                <a:cs typeface="Times New Roman"/>
              </a:rPr>
              <a:t>Anticipated business volume</a:t>
            </a:r>
          </a:p>
          <a:p>
            <a:pPr marL="742950" marR="0" lvl="1" indent="-285750" algn="just" defTabSz="914400" rtl="0" eaLnBrk="1" fontAlgn="base" latinLnBrk="0" hangingPunct="1">
              <a:lnSpc>
                <a:spcPct val="100000"/>
              </a:lnSpc>
              <a:spcBef>
                <a:spcPct val="20000"/>
              </a:spcBef>
              <a:spcAft>
                <a:spcPct val="0"/>
              </a:spcAft>
              <a:buClr>
                <a:srgbClr val="FF0000"/>
              </a:buClr>
              <a:buSzPct val="55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a:ea typeface="+mn-ea"/>
                <a:cs typeface="Times New Roman"/>
              </a:rPr>
              <a:t>Available storage space for products</a:t>
            </a:r>
          </a:p>
          <a:p>
            <a:pPr marL="742950" marR="0" lvl="1" indent="-285750" algn="just" defTabSz="914400" rtl="0" eaLnBrk="1" fontAlgn="base" latinLnBrk="0" hangingPunct="1">
              <a:lnSpc>
                <a:spcPct val="100000"/>
              </a:lnSpc>
              <a:spcBef>
                <a:spcPct val="20000"/>
              </a:spcBef>
              <a:spcAft>
                <a:spcPct val="0"/>
              </a:spcAft>
              <a:buClr>
                <a:srgbClr val="FF0000"/>
              </a:buClr>
              <a:buSzPct val="55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a:ea typeface="+mn-ea"/>
                <a:cs typeface="Times New Roman"/>
              </a:rPr>
              <a:t>Timing requirements for service deliveries </a:t>
            </a:r>
          </a:p>
          <a:p>
            <a:pPr marL="742950" marR="0" lvl="1" indent="-285750" algn="just" defTabSz="914400" rtl="0" eaLnBrk="1" fontAlgn="base" latinLnBrk="0" hangingPunct="1">
              <a:lnSpc>
                <a:spcPct val="100000"/>
              </a:lnSpc>
              <a:spcBef>
                <a:spcPct val="20000"/>
              </a:spcBef>
              <a:spcAft>
                <a:spcPct val="0"/>
              </a:spcAft>
              <a:buClr>
                <a:srgbClr val="FF0000"/>
              </a:buClr>
              <a:buSzPct val="55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a:ea typeface="+mn-ea"/>
                <a:cs typeface="Times New Roman"/>
              </a:rPr>
              <a:t>Property’s ability to pay on a timely basis</a:t>
            </a:r>
          </a:p>
          <a:p>
            <a:pPr marL="742950" marR="0" lvl="1" indent="-285750" algn="just" defTabSz="914400" rtl="0" eaLnBrk="1" fontAlgn="base" latinLnBrk="0" hangingPunct="1">
              <a:lnSpc>
                <a:spcPct val="100000"/>
              </a:lnSpc>
              <a:spcBef>
                <a:spcPct val="20000"/>
              </a:spcBef>
              <a:spcAft>
                <a:spcPct val="0"/>
              </a:spcAft>
              <a:buClr>
                <a:srgbClr val="FF0000"/>
              </a:buClr>
              <a:buSzPct val="55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a:ea typeface="+mn-ea"/>
                <a:cs typeface="Times New Roman"/>
              </a:rPr>
              <a:t>Interest of owners and managers to participate in non-traditional purchasing methods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91867" y="340698"/>
            <a:ext cx="6374025" cy="553998"/>
          </a:xfrm>
          <a:prstGeom prst="rect">
            <a:avLst/>
          </a:prstGeom>
        </p:spPr>
        <p:txBody>
          <a:bodyPr wrap="square">
            <a:spAutoFit/>
          </a:bodyPr>
          <a:lstStyle/>
          <a:p>
            <a:pPr lvl="0" algn="ctr"/>
            <a:r>
              <a:rPr lang="en-US" altLang="en-US" sz="3000" b="1" dirty="0">
                <a:solidFill>
                  <a:srgbClr val="00B4F8"/>
                </a:solidFill>
                <a:latin typeface="Times New Roman" panose="02020603050405020304" pitchFamily="18" charset="0"/>
                <a:cs typeface="Times New Roman" panose="02020603050405020304" pitchFamily="18" charset="0"/>
              </a:rPr>
              <a:t>Factors Affecting Procurement</a:t>
            </a:r>
            <a:endParaRPr lang="en-US" sz="30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18</a:t>
            </a:fld>
            <a:endParaRPr lang="en-US"/>
          </a:p>
        </p:txBody>
      </p:sp>
    </p:spTree>
    <p:extLst>
      <p:ext uri="{BB962C8B-B14F-4D97-AF65-F5344CB8AC3E}">
        <p14:creationId xmlns:p14="http://schemas.microsoft.com/office/powerpoint/2010/main" val="22178951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46138"/>
            <a:ext cx="4128422" cy="512418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48641" y="1340323"/>
            <a:ext cx="11033760" cy="49523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External Factors</a:t>
            </a:r>
          </a:p>
          <a:p>
            <a:pPr marL="742950" marR="0" lvl="1" indent="-285750" algn="l" defTabSz="914400" rtl="0" eaLnBrk="1" fontAlgn="base" latinLnBrk="0" hangingPunct="1">
              <a:lnSpc>
                <a:spcPct val="90000"/>
              </a:lnSpc>
              <a:spcBef>
                <a:spcPct val="20000"/>
              </a:spcBef>
              <a:spcAft>
                <a:spcPct val="0"/>
              </a:spcAft>
              <a:buClr>
                <a:srgbClr val="FF0000"/>
              </a:buClr>
              <a:buSzPct val="55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Consumer demands</a:t>
            </a:r>
          </a:p>
          <a:p>
            <a:pPr marL="742950" marR="0" lvl="1" indent="-285750" algn="l" defTabSz="914400" rtl="0" eaLnBrk="1" fontAlgn="base" latinLnBrk="0" hangingPunct="1">
              <a:lnSpc>
                <a:spcPct val="90000"/>
              </a:lnSpc>
              <a:spcBef>
                <a:spcPct val="20000"/>
              </a:spcBef>
              <a:spcAft>
                <a:spcPct val="0"/>
              </a:spcAft>
              <a:buClr>
                <a:srgbClr val="FF0000"/>
              </a:buClr>
              <a:buSzPct val="55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Distributions channels (e-commerce)</a:t>
            </a:r>
          </a:p>
          <a:p>
            <a:pPr marL="742950" marR="0" lvl="1" indent="-285750" algn="l" defTabSz="914400" rtl="0" eaLnBrk="1" fontAlgn="base" latinLnBrk="0" hangingPunct="1">
              <a:lnSpc>
                <a:spcPct val="90000"/>
              </a:lnSpc>
              <a:spcBef>
                <a:spcPct val="20000"/>
              </a:spcBef>
              <a:spcAft>
                <a:spcPct val="0"/>
              </a:spcAft>
              <a:buClr>
                <a:srgbClr val="FF0000"/>
              </a:buClr>
              <a:buSzPct val="55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Global trade conditions</a:t>
            </a:r>
          </a:p>
          <a:p>
            <a:pPr marL="742950" marR="0" lvl="1" indent="-285750" algn="l" defTabSz="914400" rtl="0" eaLnBrk="1" fontAlgn="base" latinLnBrk="0" hangingPunct="1">
              <a:lnSpc>
                <a:spcPct val="90000"/>
              </a:lnSpc>
              <a:spcBef>
                <a:spcPct val="20000"/>
              </a:spcBef>
              <a:spcAft>
                <a:spcPct val="0"/>
              </a:spcAft>
              <a:buClr>
                <a:srgbClr val="FF0000"/>
              </a:buClr>
              <a:buSzPct val="55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Governmental regulations</a:t>
            </a:r>
          </a:p>
          <a:p>
            <a:pPr marL="742950" marR="0" lvl="1" indent="-285750" algn="l" defTabSz="914400" rtl="0" eaLnBrk="1" fontAlgn="base" latinLnBrk="0" hangingPunct="1">
              <a:lnSpc>
                <a:spcPct val="90000"/>
              </a:lnSpc>
              <a:spcBef>
                <a:spcPct val="20000"/>
              </a:spcBef>
              <a:spcAft>
                <a:spcPct val="0"/>
              </a:spcAft>
              <a:buClr>
                <a:srgbClr val="FF0000"/>
              </a:buClr>
              <a:buSzPct val="55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Environmental concerns</a:t>
            </a:r>
          </a:p>
          <a:p>
            <a:pPr marL="742950" marR="0" lvl="1" indent="-285750" algn="l" defTabSz="914400" rtl="0" eaLnBrk="1" fontAlgn="base" latinLnBrk="0" hangingPunct="1">
              <a:lnSpc>
                <a:spcPct val="90000"/>
              </a:lnSpc>
              <a:spcBef>
                <a:spcPct val="20000"/>
              </a:spcBef>
              <a:spcAft>
                <a:spcPct val="0"/>
              </a:spcAft>
              <a:buClr>
                <a:srgbClr val="FF0000"/>
              </a:buClr>
              <a:buSzPct val="55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Competitors processes</a:t>
            </a:r>
          </a:p>
          <a:p>
            <a:pPr marL="685800" lvl="1" indent="-228600" fontAlgn="base">
              <a:lnSpc>
                <a:spcPct val="90000"/>
              </a:lnSpc>
              <a:spcBef>
                <a:spcPct val="20000"/>
              </a:spcBef>
              <a:spcAft>
                <a:spcPct val="0"/>
              </a:spcAft>
              <a:buClr>
                <a:srgbClr val="3333CC"/>
              </a:buClr>
              <a:buSzPct val="50000"/>
              <a:buFont typeface="Wingdings" panose="05000000000000000000" pitchFamily="2" charset="2"/>
              <a:buChar char="n"/>
              <a:defRPr/>
            </a:pPr>
            <a:r>
              <a:rPr kumimoji="0" lang="en-US" altLang="en-US" sz="28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Benchmarking</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t>
            </a:r>
            <a:r>
              <a:rPr kumimoji="0" lang="en-US" altLang="en-US" sz="2800" b="1"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A search for best practices and an understanding of how they are achieved in efforts to determine how well an organization is doing and to learn ways to become even better.</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811218" y="376909"/>
            <a:ext cx="5594160" cy="584775"/>
          </a:xfrm>
          <a:prstGeom prst="rect">
            <a:avLst/>
          </a:prstGeom>
        </p:spPr>
        <p:txBody>
          <a:bodyPr wrap="none">
            <a:spAutoFit/>
          </a:bodyPr>
          <a:lstStyle/>
          <a:p>
            <a:pPr lvl="0" algn="ctr"/>
            <a:r>
              <a:rPr lang="en-US" altLang="en-US" sz="3200" b="1" dirty="0">
                <a:solidFill>
                  <a:srgbClr val="00B4F8"/>
                </a:solidFill>
                <a:latin typeface="Times New Roman" panose="02020603050405020304" pitchFamily="18" charset="0"/>
                <a:cs typeface="Times New Roman" panose="02020603050405020304" pitchFamily="18" charset="0"/>
              </a:rPr>
              <a:t>Factors Affecting Procurement</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19</a:t>
            </a:fld>
            <a:endParaRPr lang="en-US"/>
          </a:p>
        </p:txBody>
      </p:sp>
    </p:spTree>
    <p:extLst>
      <p:ext uri="{BB962C8B-B14F-4D97-AF65-F5344CB8AC3E}">
        <p14:creationId xmlns:p14="http://schemas.microsoft.com/office/powerpoint/2010/main" val="28537582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955554" y="1155869"/>
            <a:ext cx="3754606" cy="515476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68961" y="1393452"/>
            <a:ext cx="11074400" cy="48542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Purchasing director</a:t>
            </a:r>
            <a:r>
              <a:rPr kumimoji="0" lang="en-US" altLang="en-US" sz="2800" b="0"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 </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The top-level manager in a large organization with responsibilities for that organization’s procurement function; also called purchasing manager.</a:t>
            </a:r>
          </a:p>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endPar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Purchasing agent</a:t>
            </a:r>
            <a:r>
              <a:rPr kumimoji="0" lang="en-US" altLang="en-US" sz="2800" b="0"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 </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 staff member in a large organization with responsibilities to purchase specific lines of products, services, supplies, or equipment; also called buyer.</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89256" y="165259"/>
            <a:ext cx="6805967" cy="584775"/>
          </a:xfrm>
          <a:prstGeom prst="rect">
            <a:avLst/>
          </a:prstGeom>
        </p:spPr>
        <p:txBody>
          <a:bodyPr wrap="none">
            <a:spAutoFit/>
          </a:bodyPr>
          <a:lstStyle/>
          <a:p>
            <a:pPr lvl="0" algn="ctr"/>
            <a:r>
              <a:rPr lang="en-US" altLang="en-US" sz="3200" b="1" dirty="0">
                <a:solidFill>
                  <a:srgbClr val="00B4F8"/>
                </a:solidFill>
                <a:latin typeface="Times New Roman" panose="02020603050405020304" pitchFamily="18" charset="0"/>
                <a:cs typeface="Times New Roman" panose="02020603050405020304" pitchFamily="18" charset="0"/>
              </a:rPr>
              <a:t>Roles of Procurement Team Members</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20</a:t>
            </a:fld>
            <a:endParaRPr lang="en-US"/>
          </a:p>
        </p:txBody>
      </p:sp>
    </p:spTree>
    <p:extLst>
      <p:ext uri="{BB962C8B-B14F-4D97-AF65-F5344CB8AC3E}">
        <p14:creationId xmlns:p14="http://schemas.microsoft.com/office/powerpoint/2010/main" val="288605469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78220"/>
            <a:ext cx="4128422" cy="509210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7520" y="1417876"/>
            <a:ext cx="11403305" cy="47129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fontAlgn="base">
              <a:spcBef>
                <a:spcPct val="20000"/>
              </a:spcBef>
              <a:spcAft>
                <a:spcPct val="0"/>
              </a:spcAft>
              <a:buClr>
                <a:srgbClr val="3333CC"/>
              </a:buClr>
              <a:buSzPct val="60000"/>
              <a:buFont typeface="Wingdings" panose="05000000000000000000" pitchFamily="2" charset="2"/>
              <a:buChar char="n"/>
              <a:defRPr/>
            </a:pPr>
            <a:r>
              <a:rPr lang="en-US" altLang="en-US" sz="2800" b="1" kern="0" dirty="0">
                <a:solidFill>
                  <a:srgbClr val="00B0F0"/>
                </a:solidFill>
                <a:latin typeface="Times New Roman" panose="02020603050405020304" pitchFamily="18" charset="0"/>
                <a:cs typeface="Times New Roman" panose="02020603050405020304" pitchFamily="18" charset="0"/>
              </a:rPr>
              <a:t>Purchasing system (centralized)</a:t>
            </a:r>
            <a:r>
              <a:rPr lang="en-US" altLang="en-US" sz="2800" kern="0" dirty="0">
                <a:solidFill>
                  <a:srgbClr val="00B0F0"/>
                </a:solidFill>
                <a:latin typeface="Times New Roman" panose="02020603050405020304" pitchFamily="18" charset="0"/>
                <a:cs typeface="Times New Roman" panose="02020603050405020304" pitchFamily="18" charset="0"/>
              </a:rPr>
              <a:t> </a:t>
            </a:r>
            <a:r>
              <a:rPr lang="en-US" altLang="en-US" sz="2800" kern="0" dirty="0">
                <a:solidFill>
                  <a:srgbClr val="000000"/>
                </a:solidFill>
                <a:latin typeface="Times New Roman" panose="02020603050405020304" pitchFamily="18" charset="0"/>
                <a:cs typeface="Times New Roman" panose="02020603050405020304" pitchFamily="18" charset="0"/>
              </a:rPr>
              <a:t>– A purchasing system in which all (or most) purchases are made by the designated purchasing agent for the entire organization</a:t>
            </a:r>
            <a:endPar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endPar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Purchasing system (decentralized) </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 purchasing system in which all (or most) purchases needed by a department are made by department heads or someone within their department who is designated to do so.</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38857"/>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878294" y="409710"/>
            <a:ext cx="6805967" cy="584775"/>
          </a:xfrm>
          <a:prstGeom prst="rect">
            <a:avLst/>
          </a:prstGeom>
        </p:spPr>
        <p:txBody>
          <a:bodyPr wrap="none">
            <a:spAutoFit/>
          </a:bodyPr>
          <a:lstStyle/>
          <a:p>
            <a:pPr lvl="0" algn="ctr"/>
            <a:r>
              <a:rPr lang="en-US" altLang="en-US" sz="3200" b="1" dirty="0">
                <a:solidFill>
                  <a:srgbClr val="00B4F8"/>
                </a:solidFill>
                <a:latin typeface="Times New Roman" panose="02020603050405020304" pitchFamily="18" charset="0"/>
                <a:cs typeface="Times New Roman" panose="02020603050405020304" pitchFamily="18" charset="0"/>
              </a:rPr>
              <a:t>Roles of Procurement Team Members</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21</a:t>
            </a:fld>
            <a:endParaRPr lang="en-US"/>
          </a:p>
        </p:txBody>
      </p:sp>
    </p:spTree>
    <p:extLst>
      <p:ext uri="{BB962C8B-B14F-4D97-AF65-F5344CB8AC3E}">
        <p14:creationId xmlns:p14="http://schemas.microsoft.com/office/powerpoint/2010/main" val="158255391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08000" y="1419529"/>
            <a:ext cx="11372825"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Staff positions</a:t>
            </a:r>
            <a:r>
              <a:rPr kumimoji="0" lang="en-US" altLang="en-US" sz="2800" b="0"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 </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Organizational roles (positions) occupied by technical, advisory specialists such as purchasing agents who provide advice to, but who do not make decisions for, those in the chain of command.</a:t>
            </a: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endPar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endPar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Line positions</a:t>
            </a:r>
            <a:r>
              <a:rPr kumimoji="0" lang="en-US" altLang="en-US" sz="2800" b="0"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 </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Organizational roles (positions) occupied by decision-makers in the chain of command.  Line decision-makers have authority that flows from one level of management to the next.</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861492" y="325309"/>
            <a:ext cx="6805967" cy="584775"/>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en-US" sz="3200" b="1" dirty="0">
                <a:solidFill>
                  <a:srgbClr val="00B4F8"/>
                </a:solidFill>
                <a:latin typeface="Times New Roman" panose="02020603050405020304" pitchFamily="18" charset="0"/>
                <a:cs typeface="Times New Roman" panose="02020603050405020304" pitchFamily="18" charset="0"/>
              </a:rPr>
              <a:t>Roles of Procurement Team Members</a:t>
            </a:r>
            <a:endParaRPr kumimoji="0" lang="en-US" sz="32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22</a:t>
            </a:fld>
            <a:endParaRPr lang="en-US"/>
          </a:p>
        </p:txBody>
      </p:sp>
    </p:spTree>
    <p:extLst>
      <p:ext uri="{BB962C8B-B14F-4D97-AF65-F5344CB8AC3E}">
        <p14:creationId xmlns:p14="http://schemas.microsoft.com/office/powerpoint/2010/main" val="164205050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38480" y="1442720"/>
            <a:ext cx="11342345" cy="4821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Issue (product)</a:t>
            </a:r>
            <a:r>
              <a:rPr kumimoji="0" lang="en-US" altLang="en-US" sz="2800" b="0"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 </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The task of transferring products from storage areas to user departments in quantities that enable user personnel to meet production needs.</a:t>
            </a: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Delivery invoice</a:t>
            </a:r>
            <a:r>
              <a:rPr kumimoji="0" lang="en-US" altLang="en-US" sz="2800" b="0"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 </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 document signed by an authorized representative of the organization’s operation when products are delivered to transfer product ownership to the property.  The delivery invoice is the source of supplier charges to the property.</a:t>
            </a: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Purchase order</a:t>
            </a:r>
            <a:r>
              <a:rPr kumimoji="0" lang="en-US" altLang="en-US" sz="2800" b="0"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 </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 document used by the organization’s operation to solicit prices from suppliers, and to inform the appropriate supplier that a shipment should be delivered.</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05625" y="295285"/>
            <a:ext cx="6805967" cy="584775"/>
          </a:xfrm>
          <a:prstGeom prst="rect">
            <a:avLst/>
          </a:prstGeom>
        </p:spPr>
        <p:txBody>
          <a:bodyPr wrap="none">
            <a:spAutoFit/>
          </a:bodyPr>
          <a:lstStyle/>
          <a:p>
            <a:pPr lvl="0" algn="ctr"/>
            <a:r>
              <a:rPr lang="en-US" altLang="en-US" sz="3200" b="1" dirty="0">
                <a:solidFill>
                  <a:srgbClr val="00B4F8"/>
                </a:solidFill>
                <a:latin typeface="Times New Roman" panose="02020603050405020304" pitchFamily="18" charset="0"/>
                <a:cs typeface="Times New Roman" panose="02020603050405020304" pitchFamily="18" charset="0"/>
              </a:rPr>
              <a:t>Roles of Procurement Team Members</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23</a:t>
            </a:fld>
            <a:endParaRPr lang="en-US"/>
          </a:p>
        </p:txBody>
      </p:sp>
    </p:spTree>
    <p:extLst>
      <p:ext uri="{BB962C8B-B14F-4D97-AF65-F5344CB8AC3E}">
        <p14:creationId xmlns:p14="http://schemas.microsoft.com/office/powerpoint/2010/main" val="26829971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91268"/>
            <a:ext cx="11145520" cy="47726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30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Phase 1</a:t>
            </a:r>
            <a:r>
              <a:rPr kumimoji="0" lang="en-US" altLang="en-US" sz="3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Price-Conscious Purchasing</a:t>
            </a:r>
          </a:p>
          <a:p>
            <a:pPr marL="0" marR="0" lvl="0" indent="0" algn="l" defTabSz="914400" rtl="0" eaLnBrk="1" fontAlgn="base" latinLnBrk="0" hangingPunct="1">
              <a:lnSpc>
                <a:spcPct val="90000"/>
              </a:lnSpc>
              <a:spcBef>
                <a:spcPct val="20000"/>
              </a:spcBef>
              <a:spcAft>
                <a:spcPct val="0"/>
              </a:spcAft>
              <a:buClr>
                <a:srgbClr val="3333CC"/>
              </a:buClr>
              <a:buSzPct val="60000"/>
              <a:buFont typeface="Arial" panose="020B0604020202020204" pitchFamily="34" charset="0"/>
              <a:buNone/>
              <a:tabLst/>
              <a:defRPr/>
            </a:pPr>
            <a:endParaRPr kumimoji="0" lang="en-US" altLang="en-US" sz="3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l"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30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Phase 2</a:t>
            </a:r>
            <a:r>
              <a:rPr kumimoji="0" lang="en-US" altLang="en-US" sz="3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Price and Quality Purchasing</a:t>
            </a:r>
          </a:p>
          <a:p>
            <a:pPr marL="0" marR="0" lvl="0" indent="0" algn="l" defTabSz="914400" rtl="0" eaLnBrk="1" fontAlgn="base" latinLnBrk="0" hangingPunct="1">
              <a:lnSpc>
                <a:spcPct val="90000"/>
              </a:lnSpc>
              <a:spcBef>
                <a:spcPct val="20000"/>
              </a:spcBef>
              <a:spcAft>
                <a:spcPct val="0"/>
              </a:spcAft>
              <a:buClr>
                <a:srgbClr val="3333CC"/>
              </a:buClr>
              <a:buSzPct val="60000"/>
              <a:buFont typeface="Arial" panose="020B0604020202020204" pitchFamily="34" charset="0"/>
              <a:buNone/>
              <a:tabLst/>
              <a:defRPr/>
            </a:pPr>
            <a:endParaRPr kumimoji="0" lang="en-US" altLang="en-US" sz="3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l"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30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Phase 3</a:t>
            </a:r>
            <a:r>
              <a:rPr kumimoji="0" lang="en-US" altLang="en-US" sz="3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Purchaser-Supplier “Partnerships”</a:t>
            </a:r>
          </a:p>
          <a:p>
            <a:pPr marL="0" marR="0" lvl="0" indent="0" algn="l" defTabSz="914400" rtl="0" eaLnBrk="1" fontAlgn="base" latinLnBrk="0" hangingPunct="1">
              <a:lnSpc>
                <a:spcPct val="90000"/>
              </a:lnSpc>
              <a:spcBef>
                <a:spcPct val="20000"/>
              </a:spcBef>
              <a:spcAft>
                <a:spcPct val="0"/>
              </a:spcAft>
              <a:buClr>
                <a:srgbClr val="3333CC"/>
              </a:buClr>
              <a:buSzPct val="60000"/>
              <a:buFont typeface="Arial" panose="020B0604020202020204" pitchFamily="34" charset="0"/>
              <a:buNone/>
              <a:tabLst/>
              <a:defRPr/>
            </a:pPr>
            <a:endParaRPr kumimoji="0" lang="en-US" altLang="en-US" sz="3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l"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30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Phase 4</a:t>
            </a:r>
            <a:r>
              <a:rPr kumimoji="0" lang="en-US" altLang="en-US" sz="3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Integrative Procurement</a:t>
            </a:r>
            <a:endParaRPr kumimoji="0" lang="en-US" altLang="en-US" sz="3000" b="1"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416901" y="397844"/>
            <a:ext cx="6243568" cy="584775"/>
          </a:xfrm>
          <a:prstGeom prst="rect">
            <a:avLst/>
          </a:prstGeom>
        </p:spPr>
        <p:txBody>
          <a:bodyPr wrap="none">
            <a:spAutoFit/>
          </a:bodyPr>
          <a:lstStyle/>
          <a:p>
            <a:pPr lvl="0" algn="ctr"/>
            <a:r>
              <a:rPr kumimoji="0" lang="en-GB" altLang="en-US" sz="3200" b="1" i="0" u="none" strike="noStrike" kern="1200" cap="none" spc="0" normalizeH="0" baseline="0" noProof="0" dirty="0">
                <a:ln>
                  <a:noFill/>
                </a:ln>
                <a:solidFill>
                  <a:srgbClr val="00B4F8"/>
                </a:solidFill>
                <a:effectLst/>
                <a:uLnTx/>
                <a:uFillTx/>
                <a:latin typeface="Times New Roman"/>
                <a:ea typeface="+mj-ea"/>
                <a:cs typeface="Times New Roman"/>
              </a:rPr>
              <a:t>Evolution of Procurement Systems</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24</a:t>
            </a:fld>
            <a:endParaRPr lang="en-US"/>
          </a:p>
        </p:txBody>
      </p:sp>
    </p:spTree>
    <p:extLst>
      <p:ext uri="{BB962C8B-B14F-4D97-AF65-F5344CB8AC3E}">
        <p14:creationId xmlns:p14="http://schemas.microsoft.com/office/powerpoint/2010/main" val="139130905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7520" y="1473959"/>
            <a:ext cx="11287760" cy="47963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Speculative purchasing</a:t>
            </a:r>
            <a:r>
              <a:rPr kumimoji="0" lang="en-US" altLang="en-US" sz="2800" b="0"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 </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The act of making decisions about the quantities of products to purchase based upon forecasted future prices.  </a:t>
            </a:r>
          </a:p>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If prices are judged to be increasing, larger quantities of items may be ordered.  </a:t>
            </a:r>
          </a:p>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Conversely, if prices are judged to be decreasing, smaller quantities with more frequent deliveries may be purchased.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509771" y="300524"/>
            <a:ext cx="6243568" cy="584775"/>
          </a:xfrm>
          <a:prstGeom prst="rect">
            <a:avLst/>
          </a:prstGeom>
        </p:spPr>
        <p:txBody>
          <a:bodyPr wrap="none">
            <a:spAutoFit/>
          </a:bodyPr>
          <a:lstStyle/>
          <a:p>
            <a:pPr lvl="0" algn="ctr"/>
            <a:r>
              <a:rPr kumimoji="0" lang="en-GB" altLang="en-US" sz="3200" b="1" i="0" u="none" strike="noStrike" kern="1200" cap="none" spc="0" normalizeH="0" baseline="0" noProof="0" dirty="0">
                <a:ln>
                  <a:noFill/>
                </a:ln>
                <a:solidFill>
                  <a:srgbClr val="00B4F8"/>
                </a:solidFill>
                <a:effectLst/>
                <a:uLnTx/>
                <a:uFillTx/>
                <a:latin typeface="Times New Roman"/>
                <a:ea typeface="+mj-ea"/>
                <a:cs typeface="Times New Roman"/>
              </a:rPr>
              <a:t>Evolution of Procurement Systems</a:t>
            </a:r>
            <a:endParaRPr lang="en-US" sz="3200" b="1" dirty="0">
              <a:solidFill>
                <a:srgbClr val="00B0F0"/>
              </a:solidFill>
              <a:latin typeface="Times New Roman" panose="02020603050405020304" pitchFamily="18" charset="0"/>
              <a:ea typeface="Times New Roman"/>
              <a:cs typeface="Times New Roman" panose="02020603050405020304" pitchFamily="18" charset="0"/>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25</a:t>
            </a:fld>
            <a:endParaRPr lang="en-US"/>
          </a:p>
        </p:txBody>
      </p:sp>
    </p:spTree>
    <p:extLst>
      <p:ext uri="{BB962C8B-B14F-4D97-AF65-F5344CB8AC3E}">
        <p14:creationId xmlns:p14="http://schemas.microsoft.com/office/powerpoint/2010/main" val="279456374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10600" y="139514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5"/>
            <a:ext cx="11064240" cy="4354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32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Outsourcing</a:t>
            </a:r>
            <a:r>
              <a:rPr kumimoji="0" lang="en-US" altLang="en-US" sz="3200" b="0"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 </a:t>
            </a:r>
            <a:r>
              <a:rPr kumimoji="0" lang="en-US" altLang="en-US" sz="32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The act of purchasing a product or service from an external provider that could, alternatively, be provided by the organization’s own employees.</a:t>
            </a:r>
          </a:p>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endParaRPr kumimoji="0" lang="en-US" altLang="en-US" sz="32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196772" y="271220"/>
            <a:ext cx="6243568" cy="584775"/>
          </a:xfrm>
          <a:prstGeom prst="rect">
            <a:avLst/>
          </a:prstGeom>
        </p:spPr>
        <p:txBody>
          <a:bodyPr wrap="none">
            <a:spAutoFit/>
          </a:bodyPr>
          <a:lstStyle/>
          <a:p>
            <a:pPr lvl="0" algn="ctr"/>
            <a:r>
              <a:rPr kumimoji="0" lang="en-GB" altLang="en-US" sz="3200" b="1" i="0" u="none" strike="noStrike" kern="1200" cap="none" spc="0" normalizeH="0" baseline="0" noProof="0" dirty="0">
                <a:ln>
                  <a:noFill/>
                </a:ln>
                <a:solidFill>
                  <a:srgbClr val="00B4F8"/>
                </a:solidFill>
                <a:effectLst/>
                <a:uLnTx/>
                <a:uFillTx/>
                <a:latin typeface="Times New Roman"/>
                <a:ea typeface="+mj-ea"/>
                <a:cs typeface="Times New Roman"/>
              </a:rPr>
              <a:t>Evolution of Procurement Systems</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26</a:t>
            </a:fld>
            <a:endParaRPr lang="en-US"/>
          </a:p>
        </p:txBody>
      </p:sp>
    </p:spTree>
    <p:extLst>
      <p:ext uri="{BB962C8B-B14F-4D97-AF65-F5344CB8AC3E}">
        <p14:creationId xmlns:p14="http://schemas.microsoft.com/office/powerpoint/2010/main" val="46355681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37645"/>
            <a:ext cx="11271225" cy="48326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Outsourcing</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–Is a growing practice within the IT industry, and it is important to appreciate the reasons it is adopted:</a:t>
            </a:r>
          </a:p>
          <a:p>
            <a:pPr marL="0" marR="0" lvl="0" indent="0" algn="just" defTabSz="914400" rtl="0" eaLnBrk="1" fontAlgn="base" latinLnBrk="0" hangingPunct="1">
              <a:lnSpc>
                <a:spcPct val="100000"/>
              </a:lnSpc>
              <a:spcBef>
                <a:spcPct val="20000"/>
              </a:spcBef>
              <a:spcAft>
                <a:spcPct val="0"/>
              </a:spcAft>
              <a:buClr>
                <a:srgbClr val="3333CC"/>
              </a:buClr>
              <a:buSzPct val="60000"/>
              <a:buFont typeface="Arial" panose="020B0604020202020204" pitchFamily="34" charset="0"/>
              <a:buNone/>
              <a:tabLst/>
              <a:defRPr/>
            </a:pPr>
            <a:endPar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To reduce both fixed and recurrent costs.</a:t>
            </a:r>
          </a:p>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To allow the client organization to focus on its core business.</a:t>
            </a:r>
          </a:p>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To access skills and technologies.</a:t>
            </a:r>
          </a:p>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To provide flexibility.</a:t>
            </a:r>
          </a:p>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To increase accountability.</a:t>
            </a:r>
          </a:p>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endPar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134975" y="338031"/>
            <a:ext cx="6243568" cy="584775"/>
          </a:xfrm>
          <a:prstGeom prst="rect">
            <a:avLst/>
          </a:prstGeom>
        </p:spPr>
        <p:txBody>
          <a:bodyPr wrap="none">
            <a:spAutoFit/>
          </a:bodyPr>
          <a:lstStyle/>
          <a:p>
            <a:pPr lvl="0" algn="ctr"/>
            <a:r>
              <a:rPr kumimoji="0" lang="en-GB" altLang="en-US" sz="3200" b="1" i="0" u="none" strike="noStrike" kern="1200" cap="none" spc="0" normalizeH="0" baseline="0" noProof="0" dirty="0">
                <a:ln>
                  <a:noFill/>
                </a:ln>
                <a:solidFill>
                  <a:srgbClr val="00B4F8"/>
                </a:solidFill>
                <a:effectLst/>
                <a:uLnTx/>
                <a:uFillTx/>
                <a:latin typeface="Times New Roman"/>
                <a:ea typeface="+mj-ea"/>
                <a:cs typeface="Times New Roman"/>
              </a:rPr>
              <a:t>Evolution of Procurement Systems</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27</a:t>
            </a:fld>
            <a:endParaRPr lang="en-US"/>
          </a:p>
        </p:txBody>
      </p:sp>
    </p:spTree>
    <p:extLst>
      <p:ext uri="{BB962C8B-B14F-4D97-AF65-F5344CB8AC3E}">
        <p14:creationId xmlns:p14="http://schemas.microsoft.com/office/powerpoint/2010/main" val="56866528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620519"/>
            <a:ext cx="11271225" cy="45203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Intermediaries</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 All organizations and/or individuals involved in the flow of products from their source to the buyer; often called “middle-man.”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indent="-228600" algn="just">
              <a:lnSpc>
                <a:spcPct val="90000"/>
              </a:lnSpc>
              <a:spcBef>
                <a:spcPts val="500"/>
              </a:spcBef>
              <a:buFont typeface="Arial" panose="020B0604020202020204" pitchFamily="34" charset="0"/>
              <a:buChar char="•"/>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Basic functions include</a:t>
            </a:r>
            <a:r>
              <a:rPr kumimoji="0" lang="en-US" altLang="en-US" sz="2800" b="0" i="0" u="none" strike="noStrike" kern="1200" cap="none" spc="0" normalizeH="0" baseline="0" noProof="0" dirty="0">
                <a:ln>
                  <a:noFill/>
                </a:ln>
                <a:solidFill>
                  <a:srgbClr val="00B0F0"/>
                </a:solidFill>
                <a:effectLst/>
                <a:uLnTx/>
                <a:uFillTx/>
                <a:latin typeface="Times New Roman"/>
                <a:ea typeface="+mn-ea"/>
                <a:cs typeface="Times New Roman"/>
              </a:rPr>
              <a:t>:</a:t>
            </a:r>
          </a:p>
          <a:p>
            <a:pPr marL="228600" indent="-228600" algn="just">
              <a:lnSpc>
                <a:spcPct val="90000"/>
              </a:lnSpc>
              <a:spcBef>
                <a:spcPts val="500"/>
              </a:spcBef>
              <a:buFont typeface="Arial" panose="020B0604020202020204" pitchFamily="34" charset="0"/>
              <a:buChar char="•"/>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Business functions</a:t>
            </a:r>
          </a:p>
          <a:p>
            <a:pPr marL="228600" indent="-228600" algn="just">
              <a:lnSpc>
                <a:spcPct val="90000"/>
              </a:lnSpc>
              <a:spcBef>
                <a:spcPts val="500"/>
              </a:spcBef>
              <a:buFont typeface="Arial" panose="020B0604020202020204" pitchFamily="34" charset="0"/>
              <a:buChar char="•"/>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Logistical functions</a:t>
            </a:r>
          </a:p>
          <a:p>
            <a:pPr marL="228600" indent="-228600" algn="just">
              <a:lnSpc>
                <a:spcPct val="90000"/>
              </a:lnSpc>
              <a:spcBef>
                <a:spcPts val="500"/>
              </a:spcBef>
              <a:buFont typeface="Arial" panose="020B0604020202020204" pitchFamily="34" charset="0"/>
              <a:buChar char="•"/>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Facilitating functions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906626" y="325309"/>
            <a:ext cx="4070345" cy="584775"/>
          </a:xfrm>
          <a:prstGeom prst="rect">
            <a:avLst/>
          </a:prstGeom>
        </p:spPr>
        <p:txBody>
          <a:bodyPr wrap="none">
            <a:spAutoFit/>
          </a:bodyPr>
          <a:lstStyle/>
          <a:p>
            <a:pPr lvl="0" algn="ctr"/>
            <a:r>
              <a:rPr kumimoji="0" lang="en-US" altLang="en-US" sz="3200" b="1" i="0" u="none" strike="noStrike" kern="1200" cap="none" spc="0" normalizeH="0" baseline="0" noProof="0" dirty="0">
                <a:ln>
                  <a:noFill/>
                </a:ln>
                <a:solidFill>
                  <a:srgbClr val="00B0F0"/>
                </a:solidFill>
                <a:effectLst/>
                <a:uLnTx/>
                <a:uFillTx/>
                <a:latin typeface="Times New Roman"/>
                <a:ea typeface="+mj-ea"/>
                <a:cs typeface="Times New Roman"/>
              </a:rPr>
              <a:t>Distribution Channels</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28</a:t>
            </a:fld>
            <a:endParaRPr lang="en-US"/>
          </a:p>
        </p:txBody>
      </p:sp>
    </p:spTree>
    <p:extLst>
      <p:ext uri="{BB962C8B-B14F-4D97-AF65-F5344CB8AC3E}">
        <p14:creationId xmlns:p14="http://schemas.microsoft.com/office/powerpoint/2010/main" val="126487758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24001"/>
            <a:ext cx="11135360" cy="47686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endParaRPr kumimoji="0" lang="en-US" altLang="en-US" sz="2800" b="1" i="0" u="none" strike="noStrike" kern="1200" cap="none" spc="0" normalizeH="0" baseline="0" noProof="0" dirty="0">
              <a:ln>
                <a:noFill/>
              </a:ln>
              <a:solidFill>
                <a:srgbClr val="C00000"/>
              </a:solidFill>
              <a:effectLst/>
              <a:uLnTx/>
              <a:uFillTx/>
              <a:latin typeface="Times New Roman"/>
              <a:ea typeface="+mn-ea"/>
              <a:cs typeface="Times New Roman"/>
            </a:endParaRPr>
          </a:p>
          <a:p>
            <a:pPr marL="228600" indent="-228600" algn="just">
              <a:lnSpc>
                <a:spcPct val="90000"/>
              </a:lnSpc>
              <a:spcBef>
                <a:spcPts val="500"/>
              </a:spcBef>
              <a:buFont typeface="Arial" panose="020B0604020202020204" pitchFamily="34" charset="0"/>
              <a:buChar char="•"/>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Agent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An intermediary who does not take title to the products and who makes a profit from commissions and fees paid for services provided</a:t>
            </a:r>
          </a:p>
          <a:p>
            <a:pPr marL="228600" indent="-228600" algn="just">
              <a:lnSpc>
                <a:spcPct val="90000"/>
              </a:lnSpc>
              <a:spcBef>
                <a:spcPts val="500"/>
              </a:spcBef>
              <a:buFont typeface="Arial" panose="020B0604020202020204" pitchFamily="34" charset="0"/>
              <a:buChar char="•"/>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Broker</a:t>
            </a:r>
            <a:r>
              <a:rPr kumimoji="0" lang="en-US" altLang="en-US" sz="2800" b="1" i="0" u="none" strike="noStrike" kern="1200" cap="none" spc="0" normalizeH="0" baseline="0" noProof="0" dirty="0">
                <a:ln>
                  <a:noFill/>
                </a:ln>
                <a:solidFill>
                  <a:prstClr val="black"/>
                </a:solidFill>
                <a:effectLst/>
                <a:uLnTx/>
                <a:uFillTx/>
                <a:latin typeface="Times New Roman"/>
                <a:ea typeface="+mn-ea"/>
                <a:cs typeface="Times New Roman"/>
              </a:rPr>
              <a:t>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An independent organization or individual who negotiates a contract between a buyer and a seller.</a:t>
            </a:r>
          </a:p>
          <a:p>
            <a:pPr marL="228600" indent="-228600" algn="just">
              <a:lnSpc>
                <a:spcPct val="90000"/>
              </a:lnSpc>
              <a:spcBef>
                <a:spcPts val="500"/>
              </a:spcBef>
              <a:buFont typeface="Arial" panose="020B0604020202020204" pitchFamily="34" charset="0"/>
              <a:buChar char="•"/>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Merchant wholesaler</a:t>
            </a:r>
            <a:r>
              <a:rPr kumimoji="0" lang="en-US" altLang="en-US" sz="2800" b="0" i="0" u="none" strike="noStrike" kern="1200" cap="none" spc="0" normalizeH="0" baseline="0" noProof="0" dirty="0">
                <a:ln>
                  <a:noFill/>
                </a:ln>
                <a:solidFill>
                  <a:srgbClr val="00B0F0"/>
                </a:solidFill>
                <a:effectLst/>
                <a:uLnTx/>
                <a:uFillTx/>
                <a:latin typeface="Times New Roman"/>
                <a:ea typeface="+mn-ea"/>
                <a:cs typeface="Times New Roman"/>
              </a:rPr>
              <a:t>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An intermediary that purchases products handled and who generates a profit from the sale of these items; see full-line merchant wholesaler and limited-line merchant wholesaler.</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835506" y="325309"/>
            <a:ext cx="4070345" cy="584775"/>
          </a:xfrm>
          <a:prstGeom prst="rect">
            <a:avLst/>
          </a:prstGeom>
        </p:spPr>
        <p:txBody>
          <a:bodyPr wrap="none">
            <a:spAutoFit/>
          </a:bodyPr>
          <a:lstStyle/>
          <a:p>
            <a:pPr lvl="0" algn="ctr"/>
            <a:r>
              <a:rPr kumimoji="0" lang="en-US" altLang="en-US" sz="3200" b="1" i="0" u="none" strike="noStrike" kern="1200" cap="none" spc="0" normalizeH="0" baseline="0" noProof="0" dirty="0">
                <a:ln>
                  <a:noFill/>
                </a:ln>
                <a:solidFill>
                  <a:srgbClr val="00B0F0"/>
                </a:solidFill>
                <a:effectLst/>
                <a:uLnTx/>
                <a:uFillTx/>
                <a:latin typeface="Times New Roman"/>
                <a:ea typeface="+mj-ea"/>
                <a:cs typeface="Times New Roman"/>
              </a:rPr>
              <a:t>Distribution Channels</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29</a:t>
            </a:fld>
            <a:endParaRPr lang="en-US"/>
          </a:p>
        </p:txBody>
      </p:sp>
      <p:sp>
        <p:nvSpPr>
          <p:cNvPr id="6" name="Text Box 4">
            <a:extLst>
              <a:ext uri="{FF2B5EF4-FFF2-40B4-BE49-F238E27FC236}">
                <a16:creationId xmlns:a16="http://schemas.microsoft.com/office/drawing/2014/main" id="{C849E2D9-BA82-54BF-64BD-4A7188CAFCD9}"/>
              </a:ext>
            </a:extLst>
          </p:cNvPr>
          <p:cNvSpPr txBox="1">
            <a:spLocks noChangeArrowheads="1"/>
          </p:cNvSpPr>
          <p:nvPr/>
        </p:nvSpPr>
        <p:spPr bwMode="auto">
          <a:xfrm>
            <a:off x="894080" y="1773411"/>
            <a:ext cx="771652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Tahoma" panose="020B0604030504040204" pitchFamily="34" charset="0"/>
              </a:defRPr>
            </a:lvl1pPr>
            <a:lvl2pPr marL="742950" indent="-285750" eaLnBrk="0" hangingPunct="0">
              <a:defRPr sz="2400">
                <a:solidFill>
                  <a:schemeClr val="tx1"/>
                </a:solidFill>
                <a:latin typeface="Tahoma" panose="020B0604030504040204" pitchFamily="34" charset="0"/>
              </a:defRPr>
            </a:lvl2pPr>
            <a:lvl3pPr marL="1143000" indent="-228600" eaLnBrk="0" hangingPunct="0">
              <a:defRPr sz="2400">
                <a:solidFill>
                  <a:schemeClr val="tx1"/>
                </a:solidFill>
                <a:latin typeface="Tahoma" panose="020B0604030504040204" pitchFamily="34" charset="0"/>
              </a:defRPr>
            </a:lvl3pPr>
            <a:lvl4pPr marL="1600200" indent="-228600" eaLnBrk="0" hangingPunct="0">
              <a:defRPr sz="2400">
                <a:solidFill>
                  <a:schemeClr val="tx1"/>
                </a:solidFill>
                <a:latin typeface="Tahoma" panose="020B0604030504040204" pitchFamily="34" charset="0"/>
              </a:defRPr>
            </a:lvl4pPr>
            <a:lvl5pPr marL="2057400" indent="-228600" eaLnBrk="0" hangingPunct="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a:spcBef>
                <a:spcPct val="50000"/>
              </a:spcBef>
            </a:pPr>
            <a:r>
              <a:rPr lang="en-US" altLang="en-US" sz="2800" b="1" u="sng" dirty="0">
                <a:solidFill>
                  <a:srgbClr val="C00000"/>
                </a:solidFill>
                <a:latin typeface="Times" panose="02020603050405020304" pitchFamily="18" charset="0"/>
                <a:cs typeface="Times New Roman"/>
              </a:rPr>
              <a:t>Types of Intermediaries:</a:t>
            </a:r>
            <a:endParaRPr lang="en-US" altLang="en-US" b="1" dirty="0">
              <a:solidFill>
                <a:srgbClr val="C00000"/>
              </a:solidFill>
              <a:latin typeface="Times" panose="02020603050405020304" pitchFamily="18" charset="0"/>
              <a:cs typeface="Times New Roman"/>
            </a:endParaRPr>
          </a:p>
        </p:txBody>
      </p:sp>
    </p:spTree>
    <p:extLst>
      <p:ext uri="{BB962C8B-B14F-4D97-AF65-F5344CB8AC3E}">
        <p14:creationId xmlns:p14="http://schemas.microsoft.com/office/powerpoint/2010/main" val="367315186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75920" y="1615441"/>
            <a:ext cx="11440160" cy="43543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Distributor</a:t>
            </a:r>
            <a:r>
              <a:rPr kumimoji="0" lang="en-US" altLang="en-US" sz="2800" b="0" i="0" u="none" strike="noStrike" kern="1200" cap="none" spc="0" normalizeH="0" baseline="0" noProof="0" dirty="0">
                <a:ln>
                  <a:noFill/>
                </a:ln>
                <a:solidFill>
                  <a:srgbClr val="00B0F0"/>
                </a:solidFill>
                <a:effectLst/>
                <a:uLnTx/>
                <a:uFillTx/>
                <a:latin typeface="Times New Roman"/>
                <a:ea typeface="+mn-ea"/>
                <a:cs typeface="Times New Roman"/>
              </a:rPr>
              <a:t>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An intermediary who sells specific (branded) products within a specifically-defined sales territory.</a:t>
            </a:r>
          </a:p>
          <a:p>
            <a:pPr marR="0" lvl="1" algn="l" defTabSz="914400" rtl="0" eaLnBrk="1" fontAlgn="auto" latinLnBrk="0" hangingPunct="1">
              <a:lnSpc>
                <a:spcPct val="90000"/>
              </a:lnSpc>
              <a:spcBef>
                <a:spcPts val="500"/>
              </a:spcBef>
              <a:spcAft>
                <a:spcPts val="0"/>
              </a:spcAft>
              <a:buClrTx/>
              <a:buSzTx/>
              <a:tabLst/>
              <a:defRPr/>
            </a:pP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Retailer (cash and carry)</a:t>
            </a:r>
            <a:r>
              <a:rPr kumimoji="0" lang="en-US" altLang="en-US" sz="2800" b="0" i="0" u="none" strike="noStrike" kern="1200" cap="none" spc="0" normalizeH="0" baseline="0" noProof="0" dirty="0">
                <a:ln>
                  <a:noFill/>
                </a:ln>
                <a:solidFill>
                  <a:srgbClr val="00B0F0"/>
                </a:solidFill>
                <a:effectLst/>
                <a:uLnTx/>
                <a:uFillTx/>
                <a:latin typeface="Times New Roman"/>
                <a:ea typeface="+mn-ea"/>
                <a:cs typeface="Times New Roman"/>
              </a:rPr>
              <a:t>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An outlet that sells products to organizations and to individual consumers at retail prices.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991372" y="303439"/>
            <a:ext cx="4070345" cy="584775"/>
          </a:xfrm>
          <a:prstGeom prst="rect">
            <a:avLst/>
          </a:prstGeom>
        </p:spPr>
        <p:txBody>
          <a:bodyPr wrap="none">
            <a:spAutoFit/>
          </a:bodyPr>
          <a:lstStyle/>
          <a:p>
            <a:pPr lvl="0" algn="ctr"/>
            <a:r>
              <a:rPr kumimoji="0" lang="en-US" altLang="en-US" sz="3200" b="1" i="0" u="none" strike="noStrike" kern="1200" cap="none" spc="0" normalizeH="0" baseline="0" noProof="0" dirty="0">
                <a:ln>
                  <a:noFill/>
                </a:ln>
                <a:solidFill>
                  <a:srgbClr val="00B0F0"/>
                </a:solidFill>
                <a:effectLst/>
                <a:uLnTx/>
                <a:uFillTx/>
                <a:latin typeface="Times New Roman"/>
                <a:ea typeface="+mj-ea"/>
                <a:cs typeface="Times New Roman"/>
              </a:rPr>
              <a:t>Distribution Channels</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30</a:t>
            </a:fld>
            <a:endParaRPr lang="en-US"/>
          </a:p>
        </p:txBody>
      </p:sp>
      <p:sp>
        <p:nvSpPr>
          <p:cNvPr id="6" name="Text Box 4">
            <a:extLst>
              <a:ext uri="{FF2B5EF4-FFF2-40B4-BE49-F238E27FC236}">
                <a16:creationId xmlns:a16="http://schemas.microsoft.com/office/drawing/2014/main" id="{191FFC83-83A7-7319-374A-E830109DCACC}"/>
              </a:ext>
            </a:extLst>
          </p:cNvPr>
          <p:cNvSpPr txBox="1">
            <a:spLocks noChangeArrowheads="1"/>
          </p:cNvSpPr>
          <p:nvPr/>
        </p:nvSpPr>
        <p:spPr bwMode="auto">
          <a:xfrm>
            <a:off x="822717" y="1893695"/>
            <a:ext cx="72390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ahoma" panose="020B0604030504040204" pitchFamily="34" charset="0"/>
              </a:defRPr>
            </a:lvl1pPr>
            <a:lvl2pPr marL="742950" indent="-285750" eaLnBrk="0" hangingPunct="0">
              <a:defRPr sz="2400">
                <a:solidFill>
                  <a:schemeClr val="tx1"/>
                </a:solidFill>
                <a:latin typeface="Tahoma" panose="020B0604030504040204" pitchFamily="34" charset="0"/>
              </a:defRPr>
            </a:lvl2pPr>
            <a:lvl3pPr marL="1143000" indent="-228600" eaLnBrk="0" hangingPunct="0">
              <a:defRPr sz="2400">
                <a:solidFill>
                  <a:schemeClr val="tx1"/>
                </a:solidFill>
                <a:latin typeface="Tahoma" panose="020B0604030504040204" pitchFamily="34" charset="0"/>
              </a:defRPr>
            </a:lvl3pPr>
            <a:lvl4pPr marL="1600200" indent="-228600" eaLnBrk="0" hangingPunct="0">
              <a:defRPr sz="2400">
                <a:solidFill>
                  <a:schemeClr val="tx1"/>
                </a:solidFill>
                <a:latin typeface="Tahoma" panose="020B0604030504040204" pitchFamily="34" charset="0"/>
              </a:defRPr>
            </a:lvl4pPr>
            <a:lvl5pPr marL="2057400" indent="-228600" eaLnBrk="0" hangingPunct="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a:spcBef>
                <a:spcPct val="50000"/>
              </a:spcBef>
            </a:pPr>
            <a:r>
              <a:rPr lang="en-US" altLang="en-US" sz="2800" b="1" u="sng" dirty="0">
                <a:solidFill>
                  <a:srgbClr val="00B0F0"/>
                </a:solidFill>
                <a:latin typeface="Times New Roman" panose="02020603050405020304" pitchFamily="18" charset="0"/>
                <a:cs typeface="Times New Roman" panose="02020603050405020304" pitchFamily="18" charset="0"/>
              </a:rPr>
              <a:t>Types of Intermediaries:</a:t>
            </a:r>
            <a:endParaRPr lang="en-US" alt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8330172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66197"/>
            <a:ext cx="11054080" cy="46977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Indirect Channels of distribution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Distribution channels involving intermediaries who perform channel functions between the producer of the item and the organization.</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R="0" lvl="0" algn="just" defTabSz="914400" rtl="0" eaLnBrk="1" fontAlgn="auto" latinLnBrk="0" hangingPunct="1">
              <a:lnSpc>
                <a:spcPct val="90000"/>
              </a:lnSpc>
              <a:spcBef>
                <a:spcPts val="1000"/>
              </a:spcBef>
              <a:spcAft>
                <a:spcPts val="0"/>
              </a:spcAft>
              <a:buClrTx/>
              <a:buSzTx/>
              <a:tabLst/>
              <a:defRPr/>
            </a:pP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Direct Channels of distribution</a:t>
            </a:r>
            <a:r>
              <a:rPr kumimoji="0" lang="en-US" altLang="en-US" sz="2800" b="1" i="0" u="none" strike="noStrike" kern="1200" cap="none" spc="0" normalizeH="0" baseline="0" noProof="0" dirty="0">
                <a:ln>
                  <a:noFill/>
                </a:ln>
                <a:solidFill>
                  <a:prstClr val="black"/>
                </a:solidFill>
                <a:effectLst/>
                <a:uLnTx/>
                <a:uFillTx/>
                <a:latin typeface="Times New Roman"/>
                <a:ea typeface="+mn-ea"/>
                <a:cs typeface="Times New Roman"/>
              </a:rPr>
              <a:t>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A distribution channel in which the producer and the organization interact directly with each other.</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837415" y="325309"/>
            <a:ext cx="4070345" cy="584775"/>
          </a:xfrm>
          <a:prstGeom prst="rect">
            <a:avLst/>
          </a:prstGeom>
        </p:spPr>
        <p:txBody>
          <a:bodyPr wrap="none">
            <a:spAutoFit/>
          </a:bodyPr>
          <a:lstStyle/>
          <a:p>
            <a:pPr lvl="0" algn="ctr"/>
            <a:r>
              <a:rPr kumimoji="0" lang="en-US" altLang="en-US" sz="3200" b="1" i="0" u="none" strike="noStrike" kern="1200" cap="none" spc="0" normalizeH="0" baseline="0" noProof="0" dirty="0">
                <a:ln>
                  <a:noFill/>
                </a:ln>
                <a:solidFill>
                  <a:srgbClr val="00B0F0"/>
                </a:solidFill>
                <a:effectLst/>
                <a:uLnTx/>
                <a:uFillTx/>
                <a:latin typeface="Times New Roman"/>
                <a:ea typeface="+mj-ea"/>
                <a:cs typeface="Times New Roman"/>
              </a:rPr>
              <a:t>Distribution Channels</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31</a:t>
            </a:fld>
            <a:endParaRPr lang="en-US"/>
          </a:p>
        </p:txBody>
      </p:sp>
    </p:spTree>
    <p:extLst>
      <p:ext uri="{BB962C8B-B14F-4D97-AF65-F5344CB8AC3E}">
        <p14:creationId xmlns:p14="http://schemas.microsoft.com/office/powerpoint/2010/main" val="280675101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29920" y="1666226"/>
            <a:ext cx="10962639" cy="44920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3200" b="1" i="0" u="none" strike="noStrike" kern="1200" cap="none" spc="0" normalizeH="0" baseline="0" noProof="0" dirty="0">
                <a:ln>
                  <a:noFill/>
                </a:ln>
                <a:solidFill>
                  <a:srgbClr val="00B0F0"/>
                </a:solidFill>
                <a:effectLst/>
                <a:uLnTx/>
                <a:uFillTx/>
                <a:latin typeface="Times New Roman"/>
                <a:ea typeface="+mn-ea"/>
                <a:cs typeface="Times New Roman"/>
              </a:rPr>
              <a:t>Vertical distribution system</a:t>
            </a:r>
            <a:r>
              <a:rPr kumimoji="0" lang="en-US" altLang="en-US" sz="3200" b="0" i="0" u="none" strike="noStrike" kern="1200" cap="none" spc="0" normalizeH="0" baseline="0" noProof="0" dirty="0">
                <a:ln>
                  <a:noFill/>
                </a:ln>
                <a:solidFill>
                  <a:srgbClr val="00B0F0"/>
                </a:solidFill>
                <a:effectLst/>
                <a:uLnTx/>
                <a:uFillTx/>
                <a:latin typeface="Times New Roman"/>
                <a:ea typeface="+mn-ea"/>
                <a:cs typeface="Times New Roman"/>
              </a:rPr>
              <a:t> </a:t>
            </a:r>
            <a:r>
              <a:rPr kumimoji="0" lang="en-US" altLang="en-US" sz="3200" b="0" i="0" u="none" strike="noStrike" kern="1200" cap="none" spc="0" normalizeH="0" baseline="0" noProof="0" dirty="0">
                <a:ln>
                  <a:noFill/>
                </a:ln>
                <a:solidFill>
                  <a:prstClr val="black"/>
                </a:solidFill>
                <a:effectLst/>
                <a:uLnTx/>
                <a:uFillTx/>
                <a:latin typeface="Times New Roman"/>
                <a:ea typeface="+mn-ea"/>
                <a:cs typeface="Times New Roman"/>
              </a:rPr>
              <a:t>– A distribution system in which one or more functions normally performed by an intermediary is undertaken by the organization.</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893188" y="325309"/>
            <a:ext cx="4070345" cy="584775"/>
          </a:xfrm>
          <a:prstGeom prst="rect">
            <a:avLst/>
          </a:prstGeom>
        </p:spPr>
        <p:txBody>
          <a:bodyPr wrap="none">
            <a:spAutoFit/>
          </a:bodyPr>
          <a:lstStyle/>
          <a:p>
            <a:pPr lvl="0" algn="ctr"/>
            <a:r>
              <a:rPr kumimoji="0" lang="en-US" altLang="en-US" sz="3200" b="1" i="0" u="none" strike="noStrike" kern="1200" cap="none" spc="0" normalizeH="0" baseline="0" noProof="0" dirty="0">
                <a:ln>
                  <a:noFill/>
                </a:ln>
                <a:solidFill>
                  <a:srgbClr val="00B0F0"/>
                </a:solidFill>
                <a:effectLst/>
                <a:uLnTx/>
                <a:uFillTx/>
                <a:latin typeface="Times New Roman"/>
                <a:ea typeface="+mj-ea"/>
                <a:cs typeface="Times New Roman"/>
              </a:rPr>
              <a:t>Distribution Channels</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32</a:t>
            </a:fld>
            <a:endParaRPr lang="en-US"/>
          </a:p>
        </p:txBody>
      </p:sp>
    </p:spTree>
    <p:extLst>
      <p:ext uri="{BB962C8B-B14F-4D97-AF65-F5344CB8AC3E}">
        <p14:creationId xmlns:p14="http://schemas.microsoft.com/office/powerpoint/2010/main" val="324217881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11630" y="1318017"/>
            <a:ext cx="11101250" cy="49458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altLang="en-US" sz="2800" b="1"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prstClr val="black"/>
                </a:solidFill>
                <a:effectLst/>
                <a:uLnTx/>
                <a:uFillTx/>
                <a:latin typeface="Times New Roman"/>
                <a:ea typeface="+mn-ea"/>
                <a:cs typeface="Times New Roman"/>
              </a:rPr>
              <a:t>Traditional Method</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prstClr val="black"/>
                </a:solidFill>
                <a:effectLst/>
                <a:uLnTx/>
                <a:uFillTx/>
                <a:latin typeface="Times New Roman"/>
                <a:ea typeface="+mn-ea"/>
                <a:cs typeface="Times New Roman"/>
              </a:rPr>
              <a:t>Alternative Methods</a:t>
            </a:r>
          </a:p>
          <a:p>
            <a:pPr marL="228600" indent="-228600" algn="just">
              <a:lnSpc>
                <a:spcPct val="90000"/>
              </a:lnSpc>
              <a:spcBef>
                <a:spcPts val="500"/>
              </a:spcBef>
              <a:buFont typeface="Arial" panose="020B0604020202020204" pitchFamily="34" charset="0"/>
              <a:buChar char="•"/>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Contract leakage</a:t>
            </a:r>
            <a:r>
              <a:rPr kumimoji="0" lang="en-US" altLang="en-US" sz="2800" b="0" i="0" u="none" strike="noStrike" kern="1200" cap="none" spc="0" normalizeH="0" baseline="0" noProof="0" dirty="0">
                <a:ln>
                  <a:noFill/>
                </a:ln>
                <a:solidFill>
                  <a:srgbClr val="00B0F0"/>
                </a:solidFill>
                <a:effectLst/>
                <a:uLnTx/>
                <a:uFillTx/>
                <a:latin typeface="Times New Roman"/>
                <a:ea typeface="+mn-ea"/>
                <a:cs typeface="Times New Roman"/>
              </a:rPr>
              <a:t>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A term referring to the purchase of products “out of contract” by a property whose product purchase needs can be addressed in group purchase contracts with affiliated properties.</a:t>
            </a:r>
          </a:p>
          <a:p>
            <a:pPr marL="228600" indent="-228600" algn="just">
              <a:lnSpc>
                <a:spcPct val="90000"/>
              </a:lnSpc>
              <a:spcBef>
                <a:spcPts val="500"/>
              </a:spcBef>
              <a:buFont typeface="Arial" panose="020B0604020202020204" pitchFamily="34" charset="0"/>
              <a:buChar char="•"/>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Group buying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A purchasing system in which orders for products of a specified quality are combined for participating properties.  Suppliers receiving the order deliver products to and receive payment from the participating properties</a:t>
            </a:r>
            <a:endParaRPr kumimoji="0" lang="en-US" altLang="en-US" sz="2800" b="1" i="0" u="none" strike="noStrike" kern="1200" cap="none" spc="0" normalizeH="0" baseline="0" noProof="0" dirty="0">
              <a:ln>
                <a:noFill/>
              </a:ln>
              <a:solidFill>
                <a:prstClr val="black"/>
              </a:solidFill>
              <a:effectLst/>
              <a:uLnTx/>
              <a:uFillTx/>
              <a:latin typeface="Times New Roman"/>
              <a:ea typeface="+mn-ea"/>
              <a:cs typeface="Times New Roman"/>
            </a:endParaRPr>
          </a:p>
          <a:p>
            <a:pPr marL="685800" marR="0" lvl="1" indent="-228600" algn="just" defTabSz="914400" rtl="0" eaLnBrk="1" fontAlgn="auto" latinLnBrk="0" hangingPunct="1">
              <a:lnSpc>
                <a:spcPct val="90000"/>
              </a:lnSpc>
              <a:spcBef>
                <a:spcPts val="500"/>
              </a:spcBef>
              <a:spcAft>
                <a:spcPts val="0"/>
              </a:spcAft>
              <a:buClrTx/>
              <a:buSzTx/>
              <a:buFont typeface="Wingdings" panose="05000000000000000000" pitchFamily="2" charset="2"/>
              <a:buNone/>
              <a:tabLst/>
              <a:defRPr/>
            </a:pPr>
            <a:endParaRPr kumimoji="0" lang="en-US" altLang="en-US" sz="2800" b="1" i="0" u="none" strike="noStrike" kern="1200" cap="none" spc="0" normalizeH="0" baseline="0" noProof="0" dirty="0">
              <a:ln>
                <a:noFill/>
              </a:ln>
              <a:solidFill>
                <a:prstClr val="black"/>
              </a:solidFill>
              <a:effectLst/>
              <a:uLnTx/>
              <a:uFillTx/>
              <a:latin typeface="Times New Roman"/>
              <a:ea typeface="+mn-ea"/>
              <a:cs typeface="Times New Roman"/>
            </a:endParaRP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947896" y="213688"/>
            <a:ext cx="6316729" cy="553998"/>
          </a:xfrm>
          <a:prstGeom prst="rect">
            <a:avLst/>
          </a:prstGeom>
        </p:spPr>
        <p:txBody>
          <a:bodyPr wrap="none">
            <a:spAutoFit/>
          </a:bodyPr>
          <a:lstStyle/>
          <a:p>
            <a:pPr lvl="0" algn="ctr"/>
            <a:r>
              <a:rPr kumimoji="0" lang="en-US" altLang="en-US" sz="3000" b="1" i="0" u="none" strike="noStrike" kern="1200" cap="none" spc="0" normalizeH="0" baseline="0" noProof="0" dirty="0">
                <a:ln>
                  <a:noFill/>
                </a:ln>
                <a:solidFill>
                  <a:srgbClr val="00B0F0"/>
                </a:solidFill>
                <a:effectLst/>
                <a:uLnTx/>
                <a:uFillTx/>
                <a:latin typeface="Times New Roman"/>
                <a:ea typeface="+mj-ea"/>
                <a:cs typeface="Times New Roman"/>
              </a:rPr>
              <a:t>Channel Flow Begins With the Order</a:t>
            </a:r>
            <a:endParaRPr lang="en-US" sz="30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33</a:t>
            </a:fld>
            <a:endParaRPr lang="en-US"/>
          </a:p>
        </p:txBody>
      </p:sp>
    </p:spTree>
    <p:extLst>
      <p:ext uri="{BB962C8B-B14F-4D97-AF65-F5344CB8AC3E}">
        <p14:creationId xmlns:p14="http://schemas.microsoft.com/office/powerpoint/2010/main" val="86308817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311587"/>
            <a:ext cx="11176000"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Logistics</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 Activities designed to best assure that the correct amount of the correct products are at the correct place at the correct time, and that they were moved there at lowest possible cost.</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Logistics management</a:t>
            </a:r>
            <a:r>
              <a:rPr kumimoji="0" lang="en-US" altLang="en-US" sz="2800" b="1" i="0" u="none" strike="noStrike" kern="1200" cap="none" spc="0" normalizeH="0" baseline="0" noProof="0" dirty="0">
                <a:ln>
                  <a:noFill/>
                </a:ln>
                <a:solidFill>
                  <a:srgbClr val="C00000"/>
                </a:solidFill>
                <a:effectLst/>
                <a:uLnTx/>
                <a:uFillTx/>
                <a:latin typeface="Times New Roman"/>
                <a:ea typeface="+mn-ea"/>
                <a:cs typeface="Times New Roman"/>
              </a:rPr>
              <a:t>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The practice of planning and implementing the cost-effective flow of raw products, in-process inventory, and finished products from product source to the product user while satisfying customer requirements.</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Total logistics cost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All costs related to transportation, handling and warehousing, inventory, stock outs, order processing, and return of unacceptable products.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749732" y="391413"/>
            <a:ext cx="7629589" cy="584775"/>
          </a:xfrm>
          <a:prstGeom prst="rect">
            <a:avLst/>
          </a:prstGeom>
        </p:spPr>
        <p:txBody>
          <a:bodyPr wrap="none">
            <a:spAutoFit/>
          </a:bodyPr>
          <a:lstStyle/>
          <a:p>
            <a:pPr lvl="0" algn="ctr"/>
            <a:r>
              <a:rPr kumimoji="0" lang="en-US" altLang="en-US" sz="3200" b="1" i="0" u="none" strike="noStrike" kern="1200" cap="none" spc="0" normalizeH="0" baseline="0" noProof="0" dirty="0">
                <a:ln>
                  <a:noFill/>
                </a:ln>
                <a:solidFill>
                  <a:srgbClr val="00B0F0"/>
                </a:solidFill>
                <a:effectLst/>
                <a:uLnTx/>
                <a:uFillTx/>
                <a:latin typeface="Times New Roman"/>
                <a:ea typeface="+mj-ea"/>
                <a:cs typeface="Times New Roman"/>
              </a:rPr>
              <a:t>Supply Chain Management and Purchases</a:t>
            </a:r>
            <a:endParaRPr lang="en-US" sz="28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34</a:t>
            </a:fld>
            <a:endParaRPr lang="en-US"/>
          </a:p>
        </p:txBody>
      </p:sp>
    </p:spTree>
    <p:extLst>
      <p:ext uri="{BB962C8B-B14F-4D97-AF65-F5344CB8AC3E}">
        <p14:creationId xmlns:p14="http://schemas.microsoft.com/office/powerpoint/2010/main" val="22425799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78A050-B029-38A5-E3C6-CA1B86DDB6DF}"/>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E05C83D2-9563-DF15-2157-F22174CE7D6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A54F60E-04E0-BC5F-EE2B-A4A831F49F02}"/>
              </a:ext>
            </a:extLst>
          </p:cNvPr>
          <p:cNvSpPr/>
          <p:nvPr/>
        </p:nvSpPr>
        <p:spPr>
          <a:xfrm>
            <a:off x="609600" y="1391921"/>
            <a:ext cx="10842171" cy="47222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Internal customers</a:t>
            </a:r>
            <a:r>
              <a:rPr kumimoji="0" lang="en-US" altLang="en-US" sz="2800" b="0" i="0" u="none" strike="noStrike" kern="1200" cap="none" spc="0" normalizeH="0" baseline="0" noProof="0" dirty="0">
                <a:ln>
                  <a:noFill/>
                </a:ln>
                <a:solidFill>
                  <a:srgbClr val="00B0F0"/>
                </a:solidFill>
                <a:effectLst/>
                <a:uLnTx/>
                <a:uFillTx/>
                <a:latin typeface="Times New Roman"/>
                <a:ea typeface="+mn-ea"/>
                <a:cs typeface="Times New Roman"/>
              </a:rPr>
              <a:t>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The organization’s employees who use the products which are purchased.</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Distribution</a:t>
            </a:r>
            <a:r>
              <a:rPr kumimoji="0" lang="en-US" altLang="en-US" sz="2800" b="1" i="0" u="none" strike="noStrike" kern="1200" cap="none" spc="0" normalizeH="0" baseline="0" noProof="0" dirty="0">
                <a:ln>
                  <a:noFill/>
                </a:ln>
                <a:solidFill>
                  <a:srgbClr val="C00000"/>
                </a:solidFill>
                <a:effectLst/>
                <a:uLnTx/>
                <a:uFillTx/>
                <a:latin typeface="Times New Roman"/>
                <a:ea typeface="+mn-ea"/>
                <a:cs typeface="Times New Roman"/>
              </a:rPr>
              <a:t> </a:t>
            </a: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centers</a:t>
            </a:r>
            <a:r>
              <a:rPr kumimoji="0" lang="en-US" altLang="en-US" sz="2800" b="0" i="0" u="none" strike="noStrike" kern="1200" cap="none" spc="0" normalizeH="0" baseline="0" noProof="0" dirty="0">
                <a:ln>
                  <a:noFill/>
                </a:ln>
                <a:solidFill>
                  <a:srgbClr val="C00000"/>
                </a:solidFill>
                <a:effectLst/>
                <a:uLnTx/>
                <a:uFillTx/>
                <a:latin typeface="Times New Roman"/>
                <a:ea typeface="+mn-ea"/>
                <a:cs typeface="Times New Roman"/>
              </a:rPr>
              <a:t>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Locations used by multi-unit organizations to store products, consolidate products from different suppliers, and sort them into shipments to specific properties.</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Freight</a:t>
            </a:r>
            <a:r>
              <a:rPr kumimoji="0" lang="en-US" altLang="en-US" sz="2800" b="1" i="0" u="none" strike="noStrike" kern="1200" cap="none" spc="0" normalizeH="0" baseline="0" noProof="0" dirty="0">
                <a:ln>
                  <a:noFill/>
                </a:ln>
                <a:solidFill>
                  <a:srgbClr val="C00000"/>
                </a:solidFill>
                <a:effectLst/>
                <a:uLnTx/>
                <a:uFillTx/>
                <a:latin typeface="Times New Roman"/>
                <a:ea typeface="+mn-ea"/>
                <a:cs typeface="Times New Roman"/>
              </a:rPr>
              <a:t> </a:t>
            </a: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forwarders</a:t>
            </a:r>
            <a:r>
              <a:rPr kumimoji="0" lang="en-US" altLang="en-US" sz="2800" b="0" i="0" u="none" strike="noStrike" kern="1200" cap="none" spc="0" normalizeH="0" baseline="0" noProof="0" dirty="0">
                <a:ln>
                  <a:noFill/>
                </a:ln>
                <a:solidFill>
                  <a:srgbClr val="C00000"/>
                </a:solidFill>
                <a:effectLst/>
                <a:uLnTx/>
                <a:uFillTx/>
                <a:latin typeface="Times New Roman"/>
                <a:ea typeface="+mn-ea"/>
                <a:cs typeface="Times New Roman"/>
              </a:rPr>
              <a:t>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Businesses that accumulate small product shipments into larger lots, and then contract with a carrier to transport them to, for example, a local merchant wholesaler; also called freight consolidator. </a:t>
            </a:r>
          </a:p>
        </p:txBody>
      </p:sp>
      <p:sp>
        <p:nvSpPr>
          <p:cNvPr id="2" name="TextBox 1">
            <a:extLst>
              <a:ext uri="{FF2B5EF4-FFF2-40B4-BE49-F238E27FC236}">
                <a16:creationId xmlns:a16="http://schemas.microsoft.com/office/drawing/2014/main" id="{F3B42397-28BD-0448-7505-ED7107AACF2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3FEFB19C-4156-346F-0EB2-5F78AE69A18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Slide Number Placeholder 3">
            <a:extLst>
              <a:ext uri="{FF2B5EF4-FFF2-40B4-BE49-F238E27FC236}">
                <a16:creationId xmlns:a16="http://schemas.microsoft.com/office/drawing/2014/main" id="{B5574530-354E-D4E5-FF4B-E38971493460}"/>
              </a:ext>
            </a:extLst>
          </p:cNvPr>
          <p:cNvSpPr>
            <a:spLocks noGrp="1"/>
          </p:cNvSpPr>
          <p:nvPr>
            <p:ph type="sldNum" sz="quarter" idx="12"/>
          </p:nvPr>
        </p:nvSpPr>
        <p:spPr/>
        <p:txBody>
          <a:bodyPr/>
          <a:lstStyle/>
          <a:p>
            <a:fld id="{F7542ADD-394E-41F3-B704-951748884AEE}" type="slidenum">
              <a:rPr lang="en-US" smtClean="0"/>
              <a:t>35</a:t>
            </a:fld>
            <a:endParaRPr lang="en-US"/>
          </a:p>
        </p:txBody>
      </p:sp>
      <p:sp>
        <p:nvSpPr>
          <p:cNvPr id="3" name="Rectangle 2">
            <a:extLst>
              <a:ext uri="{FF2B5EF4-FFF2-40B4-BE49-F238E27FC236}">
                <a16:creationId xmlns:a16="http://schemas.microsoft.com/office/drawing/2014/main" id="{BBBEC49D-272F-76C7-1378-7F6886F08E2D}"/>
              </a:ext>
            </a:extLst>
          </p:cNvPr>
          <p:cNvSpPr/>
          <p:nvPr/>
        </p:nvSpPr>
        <p:spPr>
          <a:xfrm>
            <a:off x="2982712" y="391413"/>
            <a:ext cx="7163628" cy="553998"/>
          </a:xfrm>
          <a:prstGeom prst="rect">
            <a:avLst/>
          </a:prstGeom>
        </p:spPr>
        <p:txBody>
          <a:bodyPr wrap="none">
            <a:spAutoFit/>
          </a:bodyPr>
          <a:lstStyle/>
          <a:p>
            <a:pPr lvl="0" algn="ctr"/>
            <a:r>
              <a:rPr kumimoji="0" lang="en-US" altLang="en-US" sz="3000" b="1" i="0" u="none" strike="noStrike" kern="1200" cap="none" spc="0" normalizeH="0" baseline="0" noProof="0" dirty="0">
                <a:ln>
                  <a:noFill/>
                </a:ln>
                <a:solidFill>
                  <a:srgbClr val="00B0F0"/>
                </a:solidFill>
                <a:effectLst/>
                <a:uLnTx/>
                <a:uFillTx/>
                <a:latin typeface="Times New Roman"/>
                <a:ea typeface="+mj-ea"/>
                <a:cs typeface="Times New Roman"/>
              </a:rPr>
              <a:t>Supply Chain Management and Purchases</a:t>
            </a:r>
            <a:endParaRPr lang="en-US" sz="3000" b="1" dirty="0">
              <a:solidFill>
                <a:srgbClr val="00B0F0"/>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112315848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78A050-B029-38A5-E3C6-CA1B86DDB6DF}"/>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E05C83D2-9563-DF15-2157-F22174CE7D6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A54F60E-04E0-BC5F-EE2B-A4A831F49F02}"/>
              </a:ext>
            </a:extLst>
          </p:cNvPr>
          <p:cNvSpPr/>
          <p:nvPr/>
        </p:nvSpPr>
        <p:spPr>
          <a:xfrm>
            <a:off x="609600" y="1712685"/>
            <a:ext cx="11145520" cy="44015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Refers to the integration of social and environmental considerations into all stages of the purchasing process</a:t>
            </a: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Goal is to minimize the impact of procurement activities on human health and the environment</a:t>
            </a: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US" alt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rtl="0" eaLnBrk="1" fontAlgn="base" latinLnBrk="0" hangingPunct="1">
              <a:lnSpc>
                <a:spcPct val="100000"/>
              </a:lnSpc>
              <a:spcBef>
                <a:spcPct val="20000"/>
              </a:spcBef>
              <a:spcAft>
                <a:spcPct val="0"/>
              </a:spcAft>
              <a:buClrTx/>
              <a:buSzTx/>
              <a:buFont typeface="Arial" panose="020B0604020202020204" pitchFamily="34" charset="0"/>
              <a:buNone/>
              <a:tabLst/>
              <a:defRPr/>
            </a:pPr>
            <a:endParaRPr kumimoji="0" lang="en-US" alt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F3B42397-28BD-0448-7505-ED7107AACF2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3FEFB19C-4156-346F-0EB2-5F78AE69A18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F5E4F156-8CEB-F608-0037-6304EBC60303}"/>
              </a:ext>
            </a:extLst>
          </p:cNvPr>
          <p:cNvSpPr/>
          <p:nvPr/>
        </p:nvSpPr>
        <p:spPr>
          <a:xfrm>
            <a:off x="4008507" y="295285"/>
            <a:ext cx="4602093" cy="584775"/>
          </a:xfrm>
          <a:prstGeom prst="rect">
            <a:avLst/>
          </a:prstGeom>
        </p:spPr>
        <p:txBody>
          <a:bodyPr wrap="none">
            <a:spAutoFit/>
          </a:bodyPr>
          <a:lstStyle/>
          <a:p>
            <a:pPr lvl="0" algn="ctr"/>
            <a:r>
              <a:rPr kumimoji="0" lang="en-US" altLang="en-US" sz="3200" b="1" i="0" u="none" strike="noStrike" kern="1200" cap="none" spc="0" normalizeH="0" baseline="0" noProof="0" dirty="0">
                <a:ln>
                  <a:noFill/>
                </a:ln>
                <a:solidFill>
                  <a:srgbClr val="00B0F0"/>
                </a:solidFill>
                <a:effectLst/>
                <a:uLnTx/>
                <a:uFillTx/>
                <a:latin typeface="Times New Roman"/>
                <a:ea typeface="+mj-ea"/>
                <a:cs typeface="Times New Roman"/>
              </a:rPr>
              <a:t>Sustainable Procurement</a:t>
            </a:r>
            <a:endParaRPr lang="en-US" sz="2800" b="1" dirty="0">
              <a:solidFill>
                <a:srgbClr val="00B0F0"/>
              </a:solidFill>
              <a:latin typeface="Times New Roman"/>
              <a:ea typeface="Times New Roman"/>
              <a:cs typeface="Times New Roman"/>
              <a:sym typeface="Times New Roman"/>
            </a:endParaRPr>
          </a:p>
        </p:txBody>
      </p:sp>
      <p:sp>
        <p:nvSpPr>
          <p:cNvPr id="4" name="Slide Number Placeholder 3">
            <a:extLst>
              <a:ext uri="{FF2B5EF4-FFF2-40B4-BE49-F238E27FC236}">
                <a16:creationId xmlns:a16="http://schemas.microsoft.com/office/drawing/2014/main" id="{B5574530-354E-D4E5-FF4B-E38971493460}"/>
              </a:ext>
            </a:extLst>
          </p:cNvPr>
          <p:cNvSpPr>
            <a:spLocks noGrp="1"/>
          </p:cNvSpPr>
          <p:nvPr>
            <p:ph type="sldNum" sz="quarter" idx="12"/>
          </p:nvPr>
        </p:nvSpPr>
        <p:spPr/>
        <p:txBody>
          <a:bodyPr/>
          <a:lstStyle/>
          <a:p>
            <a:fld id="{F7542ADD-394E-41F3-B704-951748884AEE}" type="slidenum">
              <a:rPr lang="en-US" smtClean="0"/>
              <a:t>36</a:t>
            </a:fld>
            <a:endParaRPr lang="en-US"/>
          </a:p>
        </p:txBody>
      </p:sp>
    </p:spTree>
    <p:extLst>
      <p:ext uri="{BB962C8B-B14F-4D97-AF65-F5344CB8AC3E}">
        <p14:creationId xmlns:p14="http://schemas.microsoft.com/office/powerpoint/2010/main" val="321815579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78A050-B029-38A5-E3C6-CA1B86DDB6DF}"/>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E05C83D2-9563-DF15-2157-F22174CE7D6A}"/>
              </a:ext>
            </a:extLst>
          </p:cNvPr>
          <p:cNvSpPr/>
          <p:nvPr/>
        </p:nvSpPr>
        <p:spPr>
          <a:xfrm>
            <a:off x="8508514" y="1066800"/>
            <a:ext cx="4128422" cy="520352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A54F60E-04E0-BC5F-EE2B-A4A831F49F02}"/>
              </a:ext>
            </a:extLst>
          </p:cNvPr>
          <p:cNvSpPr/>
          <p:nvPr/>
        </p:nvSpPr>
        <p:spPr>
          <a:xfrm>
            <a:off x="311176" y="1427817"/>
            <a:ext cx="11569649" cy="48425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lang="en-US" altLang="en-US" sz="2800" dirty="0">
              <a:solidFill>
                <a:prstClr val="black"/>
              </a:solidFill>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Identifies opportunities to recover revenues or reduce costs associated with:</a:t>
            </a:r>
          </a:p>
          <a:p>
            <a:pPr marL="742950" marR="0" lvl="1" indent="-28575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Scrap</a:t>
            </a:r>
          </a:p>
          <a:p>
            <a:pPr marL="742950" marR="0" lvl="1" indent="-28575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Surplus</a:t>
            </a:r>
          </a:p>
          <a:p>
            <a:pPr marL="742950" marR="0" lvl="1" indent="-28575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Obsolete</a:t>
            </a:r>
          </a:p>
          <a:p>
            <a:pPr marL="742950" marR="0" lvl="1" indent="-28575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Waste materials</a:t>
            </a: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Often the responsibility of the procurement manager</a:t>
            </a: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Can provide an organization the opportunity to simultaneously increase revenues (through cost reduction) while addressing selected environmental considerations</a:t>
            </a: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F3B42397-28BD-0448-7505-ED7107AACF2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3FEFB19C-4156-346F-0EB2-5F78AE69A18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F5E4F156-8CEB-F608-0037-6304EBC60303}"/>
              </a:ext>
            </a:extLst>
          </p:cNvPr>
          <p:cNvSpPr/>
          <p:nvPr/>
        </p:nvSpPr>
        <p:spPr>
          <a:xfrm>
            <a:off x="4150595" y="325309"/>
            <a:ext cx="3890809" cy="584775"/>
          </a:xfrm>
          <a:prstGeom prst="rect">
            <a:avLst/>
          </a:prstGeom>
        </p:spPr>
        <p:txBody>
          <a:bodyPr wrap="none">
            <a:spAutoFit/>
          </a:bodyPr>
          <a:lstStyle/>
          <a:p>
            <a:pPr lvl="0" algn="ctr"/>
            <a:r>
              <a:rPr kumimoji="0" lang="en-US" altLang="en-US" sz="3200" b="1" i="0" u="none" strike="noStrike" kern="1200" cap="none" spc="0" normalizeH="0" baseline="0" noProof="0" dirty="0">
                <a:ln>
                  <a:noFill/>
                </a:ln>
                <a:solidFill>
                  <a:srgbClr val="00B0F0"/>
                </a:solidFill>
                <a:effectLst/>
                <a:uLnTx/>
                <a:uFillTx/>
                <a:latin typeface="Times New Roman"/>
                <a:ea typeface="+mj-ea"/>
                <a:cs typeface="Times New Roman"/>
              </a:rPr>
              <a:t>Investment Recovery</a:t>
            </a:r>
            <a:endParaRPr lang="en-US" sz="2800" b="1" dirty="0">
              <a:solidFill>
                <a:srgbClr val="00B0F0"/>
              </a:solidFill>
              <a:latin typeface="Times New Roman"/>
              <a:ea typeface="Times New Roman"/>
              <a:cs typeface="Times New Roman"/>
              <a:sym typeface="Times New Roman"/>
            </a:endParaRPr>
          </a:p>
        </p:txBody>
      </p:sp>
      <p:sp>
        <p:nvSpPr>
          <p:cNvPr id="4" name="Slide Number Placeholder 3">
            <a:extLst>
              <a:ext uri="{FF2B5EF4-FFF2-40B4-BE49-F238E27FC236}">
                <a16:creationId xmlns:a16="http://schemas.microsoft.com/office/drawing/2014/main" id="{B5574530-354E-D4E5-FF4B-E38971493460}"/>
              </a:ext>
            </a:extLst>
          </p:cNvPr>
          <p:cNvSpPr>
            <a:spLocks noGrp="1"/>
          </p:cNvSpPr>
          <p:nvPr>
            <p:ph type="sldNum" sz="quarter" idx="12"/>
          </p:nvPr>
        </p:nvSpPr>
        <p:spPr/>
        <p:txBody>
          <a:bodyPr/>
          <a:lstStyle/>
          <a:p>
            <a:fld id="{F7542ADD-394E-41F3-B704-951748884AEE}" type="slidenum">
              <a:rPr lang="en-US" smtClean="0"/>
              <a:t>37</a:t>
            </a:fld>
            <a:endParaRPr lang="en-US"/>
          </a:p>
        </p:txBody>
      </p:sp>
    </p:spTree>
    <p:extLst>
      <p:ext uri="{BB962C8B-B14F-4D97-AF65-F5344CB8AC3E}">
        <p14:creationId xmlns:p14="http://schemas.microsoft.com/office/powerpoint/2010/main" val="190242627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78A050-B029-38A5-E3C6-CA1B86DDB6DF}"/>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E05C83D2-9563-DF15-2157-F22174CE7D6A}"/>
              </a:ext>
            </a:extLst>
          </p:cNvPr>
          <p:cNvSpPr/>
          <p:nvPr/>
        </p:nvSpPr>
        <p:spPr>
          <a:xfrm>
            <a:off x="8508514" y="965200"/>
            <a:ext cx="4128422" cy="530512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A54F60E-04E0-BC5F-EE2B-A4A831F49F02}"/>
              </a:ext>
            </a:extLst>
          </p:cNvPr>
          <p:cNvSpPr/>
          <p:nvPr/>
        </p:nvSpPr>
        <p:spPr>
          <a:xfrm>
            <a:off x="406400" y="1289284"/>
            <a:ext cx="11474425" cy="49746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lang="en-US" altLang="en-US" sz="2600" dirty="0">
              <a:solidFill>
                <a:prstClr val="black"/>
              </a:solidFill>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Even the best managed organizations generate:</a:t>
            </a:r>
          </a:p>
          <a:p>
            <a:pPr marL="742950" marR="0" lvl="1" indent="-28575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6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Excess (surplus)</a:t>
            </a:r>
          </a:p>
          <a:p>
            <a:pPr marL="1143000" marR="0" lvl="2" indent="-2286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Stock materials that exceed reasonable requirements</a:t>
            </a:r>
          </a:p>
          <a:p>
            <a:pPr marL="742950" marR="0" lvl="1" indent="-28575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6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Obsolete</a:t>
            </a:r>
          </a:p>
          <a:p>
            <a:pPr marL="1143000" marR="0" lvl="2" indent="-2286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Materials not likely to ever be used again</a:t>
            </a:r>
          </a:p>
          <a:p>
            <a:pPr marL="742950" marR="0" lvl="1" indent="-28575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6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Scrap</a:t>
            </a:r>
          </a:p>
          <a:p>
            <a:pPr marL="1143000" marR="0" lvl="2" indent="-2286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Materials that are no longer serviceable, have been discarded or are a by-product of the production process</a:t>
            </a:r>
          </a:p>
          <a:p>
            <a:pPr marL="742950" marR="0" lvl="1" indent="-28575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6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Waste</a:t>
            </a:r>
          </a:p>
          <a:p>
            <a:pPr marL="1143000" marR="0" lvl="2" indent="-2286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Materials that have been spoiled, broken, or otherwise rendered unfit for further use or reclamation (have no economic value)</a:t>
            </a:r>
          </a:p>
          <a:p>
            <a:pPr marL="1143000" marR="0" lvl="2" indent="-2286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F3B42397-28BD-0448-7505-ED7107AACF2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3FEFB19C-4156-346F-0EB2-5F78AE69A18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F5E4F156-8CEB-F608-0037-6304EBC60303}"/>
              </a:ext>
            </a:extLst>
          </p:cNvPr>
          <p:cNvSpPr/>
          <p:nvPr/>
        </p:nvSpPr>
        <p:spPr>
          <a:xfrm>
            <a:off x="4150595" y="301715"/>
            <a:ext cx="3890809" cy="584775"/>
          </a:xfrm>
          <a:prstGeom prst="rect">
            <a:avLst/>
          </a:prstGeom>
        </p:spPr>
        <p:txBody>
          <a:bodyPr wrap="none">
            <a:spAutoFit/>
          </a:bodyPr>
          <a:lstStyle/>
          <a:p>
            <a:pPr lvl="0" algn="ctr"/>
            <a:r>
              <a:rPr kumimoji="0" lang="en-US" altLang="en-US" sz="3200" b="1" i="0" u="none" strike="noStrike" kern="1200" cap="none" spc="0" normalizeH="0" baseline="0" noProof="0" dirty="0">
                <a:ln>
                  <a:noFill/>
                </a:ln>
                <a:solidFill>
                  <a:srgbClr val="00B0F0"/>
                </a:solidFill>
                <a:effectLst/>
                <a:uLnTx/>
                <a:uFillTx/>
                <a:latin typeface="Times New Roman"/>
                <a:ea typeface="+mj-ea"/>
                <a:cs typeface="Times New Roman"/>
              </a:rPr>
              <a:t>Investment Recovery</a:t>
            </a:r>
            <a:endParaRPr lang="en-US" sz="2800" b="1" dirty="0">
              <a:solidFill>
                <a:srgbClr val="00B0F0"/>
              </a:solidFill>
              <a:latin typeface="Times New Roman"/>
              <a:ea typeface="Times New Roman"/>
              <a:cs typeface="Times New Roman"/>
              <a:sym typeface="Times New Roman"/>
            </a:endParaRPr>
          </a:p>
        </p:txBody>
      </p:sp>
      <p:sp>
        <p:nvSpPr>
          <p:cNvPr id="4" name="Slide Number Placeholder 3">
            <a:extLst>
              <a:ext uri="{FF2B5EF4-FFF2-40B4-BE49-F238E27FC236}">
                <a16:creationId xmlns:a16="http://schemas.microsoft.com/office/drawing/2014/main" id="{B5574530-354E-D4E5-FF4B-E38971493460}"/>
              </a:ext>
            </a:extLst>
          </p:cNvPr>
          <p:cNvSpPr>
            <a:spLocks noGrp="1"/>
          </p:cNvSpPr>
          <p:nvPr>
            <p:ph type="sldNum" sz="quarter" idx="12"/>
          </p:nvPr>
        </p:nvSpPr>
        <p:spPr/>
        <p:txBody>
          <a:bodyPr/>
          <a:lstStyle/>
          <a:p>
            <a:fld id="{F7542ADD-394E-41F3-B704-951748884AEE}" type="slidenum">
              <a:rPr lang="en-US" smtClean="0"/>
              <a:t>38</a:t>
            </a:fld>
            <a:endParaRPr lang="en-US"/>
          </a:p>
        </p:txBody>
      </p:sp>
    </p:spTree>
    <p:extLst>
      <p:ext uri="{BB962C8B-B14F-4D97-AF65-F5344CB8AC3E}">
        <p14:creationId xmlns:p14="http://schemas.microsoft.com/office/powerpoint/2010/main" val="389513434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0" y="304800"/>
            <a:ext cx="4175760"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413704" y="4263815"/>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393440" y="933965"/>
            <a:ext cx="6082793" cy="553998"/>
          </a:xfrm>
          <a:prstGeom prst="rect">
            <a:avLst/>
          </a:prstGeom>
          <a:noFill/>
        </p:spPr>
        <p:txBody>
          <a:bodyPr wrap="square" rtlCol="0">
            <a:spAutoFit/>
          </a:bodyPr>
          <a:lstStyle/>
          <a:p>
            <a:pPr lvl="0" algn="ctr"/>
            <a:r>
              <a:rPr lang="en-US" sz="3000" b="1" dirty="0">
                <a:solidFill>
                  <a:srgbClr val="00B0F0"/>
                </a:solidFill>
                <a:latin typeface="Times New Roman"/>
                <a:ea typeface="Times New Roman"/>
                <a:cs typeface="Times New Roman"/>
                <a:sym typeface="Times New Roman"/>
              </a:rPr>
              <a:t>Summary of Learning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2887184" y="1940889"/>
            <a:ext cx="8993641" cy="5693866"/>
          </a:xfrm>
          <a:prstGeom prst="rect">
            <a:avLst/>
          </a:prstGeom>
          <a:noFill/>
        </p:spPr>
        <p:txBody>
          <a:bodyPr wrap="square" rtlCol="0">
            <a:spAutoFit/>
          </a:bodyPr>
          <a:lstStyle/>
          <a:p>
            <a:pPr marL="457200" lvl="0" indent="-457200" algn="just">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discuss the Scope of Procurement.</a:t>
            </a:r>
          </a:p>
          <a:p>
            <a:pPr marL="457200" lvl="0" indent="-457200" algn="just">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overview the procurement process.</a:t>
            </a:r>
          </a:p>
          <a:p>
            <a:pPr marL="457200" lvl="0" indent="-457200">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understand the factors affecting the procurement.</a:t>
            </a:r>
          </a:p>
          <a:p>
            <a:pPr marL="457200" lvl="0" indent="-457200">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differentiate between the two meanings of Procurement and Purchasing</a:t>
            </a:r>
          </a:p>
          <a:p>
            <a:pPr marL="457200" lvl="0" indent="-457200" algn="just">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explain the roles of procurement team members.</a:t>
            </a:r>
          </a:p>
          <a:p>
            <a:pPr marL="457200" lvl="0" indent="-457200" algn="just">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understand the relationship between Supply Chain and purchasing.</a:t>
            </a:r>
          </a:p>
          <a:p>
            <a:pPr marL="457200" lvl="0" indent="-457200" algn="just">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understand more about sustainable procurement and investment recovery.</a:t>
            </a:r>
          </a:p>
          <a:p>
            <a:pPr marL="457200" lvl="0" indent="-457200" algn="just">
              <a:buFont typeface="+mj-lt"/>
              <a:buAutoNum type="arabicPeriod"/>
            </a:pPr>
            <a:endParaRPr lang="en-US" sz="2800" dirty="0">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mj-lt"/>
              <a:buAutoNum type="arabicPeriod"/>
            </a:pPr>
            <a:endParaRPr lang="en-US" sz="2800" dirty="0">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mj-lt"/>
              <a:buAutoNum type="arabicPeriod"/>
            </a:pPr>
            <a:endParaRPr lang="en-US" sz="2800" dirty="0">
              <a:latin typeface="Times New Roman" panose="02020603050405020304" pitchFamily="18" charset="0"/>
              <a:ea typeface="Times New Roman"/>
              <a:cs typeface="Times New Roman" panose="02020603050405020304" pitchFamily="18" charset="0"/>
              <a:sym typeface="Times New Roman"/>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24165133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9669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67360" y="1483204"/>
            <a:ext cx="11297920" cy="48658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Font typeface="Wingdings" panose="05000000000000000000" pitchFamily="2" charset="2"/>
              <a:buChar char="Ø"/>
              <a:defRPr/>
            </a:pPr>
            <a:r>
              <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rPr>
              <a:t>Morris, P. W., &amp; Pinto, J. K. (Eds.). (2007). The Wiley guide to project technology, supply chain, and procurement management (Vol. 4). John Wiley &amp; Sons.</a:t>
            </a:r>
          </a:p>
          <a:p>
            <a:pPr marL="457200" lvl="0" indent="-457200" algn="just">
              <a:buFont typeface="Wingdings" panose="05000000000000000000" pitchFamily="2" charset="2"/>
              <a:buChar char="Ø"/>
              <a:defRPr/>
            </a:pPr>
            <a:r>
              <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rPr>
              <a:t>Schwalbe, K. (2015). Information technology project management. Cengage Learning.</a:t>
            </a:r>
          </a:p>
          <a:p>
            <a:pPr marL="457200" lvl="0" indent="-457200" algn="just">
              <a:buFont typeface="Wingdings" panose="05000000000000000000" pitchFamily="2" charset="2"/>
              <a:buChar char="Ø"/>
              <a:defRPr/>
            </a:pPr>
            <a:r>
              <a:rPr lang="en-US" sz="2800" b="0" i="0" dirty="0">
                <a:solidFill>
                  <a:srgbClr val="222222"/>
                </a:solidFill>
                <a:effectLst/>
                <a:latin typeface="Times New Roman" panose="02020603050405020304" pitchFamily="18" charset="0"/>
                <a:cs typeface="Times New Roman" panose="02020603050405020304" pitchFamily="18" charset="0"/>
              </a:rPr>
              <a:t>Baily, P., Farmer, D., Crocker, B., Jessop, D., &amp; Jones, D. (2008). </a:t>
            </a:r>
            <a:r>
              <a:rPr lang="en-US" sz="2800" b="0" i="1" dirty="0">
                <a:solidFill>
                  <a:srgbClr val="222222"/>
                </a:solidFill>
                <a:effectLst/>
                <a:latin typeface="Times New Roman" panose="02020603050405020304" pitchFamily="18" charset="0"/>
                <a:cs typeface="Times New Roman" panose="02020603050405020304" pitchFamily="18" charset="0"/>
              </a:rPr>
              <a:t>Procurement principles and management</a:t>
            </a:r>
            <a:r>
              <a:rPr lang="en-US" sz="2800" b="0" i="0" dirty="0">
                <a:solidFill>
                  <a:srgbClr val="222222"/>
                </a:solidFill>
                <a:effectLst/>
                <a:latin typeface="Times New Roman" panose="02020603050405020304" pitchFamily="18" charset="0"/>
                <a:cs typeface="Times New Roman" panose="02020603050405020304" pitchFamily="18" charset="0"/>
              </a:rPr>
              <a:t>. Pearson Education.</a:t>
            </a:r>
            <a:endPar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lvl="0" algn="just">
              <a:defRPr/>
            </a:pPr>
            <a:endPar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rPr>
              <a:t>Supply Chain Council</a:t>
            </a:r>
          </a:p>
          <a:p>
            <a:pPr marL="457200" lvl="0" indent="-457200" algn="just">
              <a:buFont typeface="Wingdings" panose="05000000000000000000" pitchFamily="2" charset="2"/>
              <a:buChar char="Ø"/>
              <a:defRPr/>
            </a:pPr>
            <a:endPar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3125863" y="325309"/>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40</a:t>
            </a:fld>
            <a:endParaRPr lang="en-US"/>
          </a:p>
        </p:txBody>
      </p:sp>
    </p:spTree>
    <p:extLst>
      <p:ext uri="{BB962C8B-B14F-4D97-AF65-F5344CB8AC3E}">
        <p14:creationId xmlns:p14="http://schemas.microsoft.com/office/powerpoint/2010/main" val="179818090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135849" y="1913769"/>
            <a:ext cx="3801492" cy="278972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131DE10-BED0-4BF7-AD72-8517140BE57F}"/>
</file>

<file path=customXml/itemProps2.xml><?xml version="1.0" encoding="utf-8"?>
<ds:datastoreItem xmlns:ds="http://schemas.openxmlformats.org/officeDocument/2006/customXml" ds:itemID="{D8FAFDF4-6F49-4469-AC62-5138A7319358}"/>
</file>

<file path=customXml/itemProps3.xml><?xml version="1.0" encoding="utf-8"?>
<ds:datastoreItem xmlns:ds="http://schemas.openxmlformats.org/officeDocument/2006/customXml" ds:itemID="{34D68AB8-194A-4EAA-9FAC-547DB5794959}"/>
</file>

<file path=docProps/app.xml><?xml version="1.0" encoding="utf-8"?>
<Properties xmlns="http://schemas.openxmlformats.org/officeDocument/2006/extended-properties" xmlns:vt="http://schemas.openxmlformats.org/officeDocument/2006/docPropsVTypes">
  <TotalTime>5557</TotalTime>
  <Words>2905</Words>
  <Application>Microsoft Office PowerPoint</Application>
  <PresentationFormat>Widescreen</PresentationFormat>
  <Paragraphs>319</Paragraphs>
  <Slides>41</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41</vt:i4>
      </vt:variant>
    </vt:vector>
  </HeadingPairs>
  <TitlesOfParts>
    <vt:vector size="48" baseType="lpstr">
      <vt:lpstr>Arial</vt:lpstr>
      <vt:lpstr>Calibri</vt:lpstr>
      <vt:lpstr>Calibri Light</vt:lpstr>
      <vt:lpstr>Times</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Tarek Mohamed</cp:lastModifiedBy>
  <cp:revision>175</cp:revision>
  <dcterms:created xsi:type="dcterms:W3CDTF">2023-04-29T09:08:23Z</dcterms:created>
  <dcterms:modified xsi:type="dcterms:W3CDTF">2025-06-29T13:47:36Z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