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391191" y="2466523"/>
            <a:ext cx="5715198" cy="1437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8E5A6D"/>
                </a:solidFill>
                <a:latin typeface="Tajawal Medium"/>
                <a:ea typeface="Tajawal Medium"/>
                <a:cs typeface="Tajawal Medium"/>
                <a:sym typeface="Tajawal Medium"/>
              </a:defRPr>
            </a:lvl1pPr>
          </a:lstStyle>
          <a:p>
            <a:pPr/>
            <a:r>
              <a:t>Phishing in Online Banking</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8"/>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8</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OF PHISHING</a:t>
            </a:r>
          </a:p>
        </p:txBody>
      </p:sp>
      <p:sp>
        <p:nvSpPr>
          <p:cNvPr id="16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2325152"/>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Phishing is a cybercrime technique that involves the fraudulent attempt to obtain sensitive information, such as usernames, passwords, credit card details, and other personal data, by disguising as a trustworthy entity. </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17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2000">
        <p14:warp dir="i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DEFINITION OF PHISHING</a:t>
            </a:r>
          </a:p>
        </p:txBody>
      </p:sp>
      <p:sp>
        <p:nvSpPr>
          <p:cNvPr id="18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506095" y="1593268"/>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These malicious actors often create deceptive emails, messages, or websites that mimic legitimate organizations, aiming to deceive recipients into providing their confidential information. The term "phishing" is a play on the word "fishing," as perpetrators "fish" for unsuspecting victims to take the bait and divulge sensitive data.</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18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SCOPE AND PREVALENCE IN ONLINE BANKING</a:t>
            </a:r>
          </a:p>
        </p:txBody>
      </p:sp>
      <p:sp>
        <p:nvSpPr>
          <p:cNvPr id="19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9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9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8" name="TextBox 30"/>
          <p:cNvSpPr txBox="1"/>
          <p:nvPr/>
        </p:nvSpPr>
        <p:spPr>
          <a:xfrm>
            <a:off x="3480695" y="2025068"/>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Phishing has emerged as a prevalent threat in the realm of online banking. Due to the increasing reliance on digital platforms for financial transactions, cybercriminals have adapted their tactics to target individuals and financial institutions. </a:t>
            </a:r>
          </a:p>
        </p:txBody>
      </p:sp>
      <p:sp>
        <p:nvSpPr>
          <p:cNvPr id="19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0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0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0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SCOPE AND PREVALENCE IN ONLINE BANKING</a:t>
            </a:r>
          </a:p>
        </p:txBody>
      </p:sp>
      <p:sp>
        <p:nvSpPr>
          <p:cNvPr id="20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1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1" name="TextBox 30"/>
          <p:cNvSpPr txBox="1"/>
          <p:nvPr/>
        </p:nvSpPr>
        <p:spPr>
          <a:xfrm>
            <a:off x="3480695" y="1593268"/>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Online banking customers are often vulnerable to phishing attacks due to the valuable information they possess, including bank account details and login credentials. Financial institutions themselves are also targeted, as cybercriminals attempt to gain unauthorized access to corporate accounts and sensitive financial data.</a:t>
            </a:r>
          </a:p>
        </p:txBody>
      </p:sp>
      <p:sp>
        <p:nvSpPr>
          <p:cNvPr id="21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1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1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UNDERSTANDING PHISHING IN DIGITAL LAW</a:t>
            </a:r>
          </a:p>
        </p:txBody>
      </p:sp>
      <p:sp>
        <p:nvSpPr>
          <p:cNvPr id="22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2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2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4" name="TextBox 30"/>
          <p:cNvSpPr txBox="1"/>
          <p:nvPr/>
        </p:nvSpPr>
        <p:spPr>
          <a:xfrm>
            <a:off x="3480695" y="1453568"/>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In the rapidly evolving landscape of digital law, understanding phishing is of paramount importance. As cybercriminals continually refine their techniques, legal professionals must be well-versed in the intricacies of phishing attacks to effectively combat these threats. Digital law specialists play a crucial role in protecting individuals, financial institutions, and society as a whole from the far-reaching consequences of phishing.</a:t>
            </a:r>
          </a:p>
        </p:txBody>
      </p:sp>
      <p:sp>
        <p:nvSpPr>
          <p:cNvPr id="22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2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2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3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HOW PHISHING ATTACKS WORKS</a:t>
            </a:r>
          </a:p>
        </p:txBody>
      </p:sp>
      <p:sp>
        <p:nvSpPr>
          <p:cNvPr id="23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3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480695" y="1377368"/>
            <a:ext cx="8325881"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pPr/>
            <a:r>
              <a:t>Phishing attacks rely on the art of deception, using social engineering techniques to exploit human vulnerabilities. Cybercriminals craft messages that appear legitimate, often mimicking reputable organizations, banks, or government agencies. These messages are delivered via email, social media, or messaging platforms, enticing recipients to take specific actions, such as clicking on malicious links or downloading infected attachments.</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4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4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SPOOFED WEBSITES &amp; EMAILS</a:t>
            </a:r>
          </a:p>
        </p:txBody>
      </p:sp>
      <p:sp>
        <p:nvSpPr>
          <p:cNvPr id="24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50" name="TextBox 30"/>
          <p:cNvSpPr txBox="1"/>
          <p:nvPr/>
        </p:nvSpPr>
        <p:spPr>
          <a:xfrm>
            <a:off x="3480695" y="1377368"/>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Phishers often use spoofed websites to trick users into disclosing sensitive information. These fake websites closely resemble legitimate ones, featuring logos, layouts, and content that imitate the original. Unsuspecting victims may be lured into entering their login credentials or financial data, unwittingly providing cybercriminals with access to their accounts.</a:t>
            </a:r>
          </a:p>
        </p:txBody>
      </p:sp>
      <p:sp>
        <p:nvSpPr>
          <p:cNvPr id="25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5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5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SPOOFED WEBSITES &amp; EMAILS</a:t>
            </a:r>
          </a:p>
        </p:txBody>
      </p:sp>
      <p:sp>
        <p:nvSpPr>
          <p:cNvPr id="25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3" name="TextBox 30"/>
          <p:cNvSpPr txBox="1"/>
          <p:nvPr/>
        </p:nvSpPr>
        <p:spPr>
          <a:xfrm>
            <a:off x="3480695" y="1377368"/>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Spoofed emails are another common method used in phishing attacks. By manipulating the sender's address to appear genuine, attackers attempt to deceive recipients into believing the email is from a trustworthy source. These messages often include urgent or enticing language, aiming to prompt recipients to respond quickly without scrutinizing the legitimacy of the request</a:t>
            </a:r>
          </a:p>
        </p:txBody>
      </p:sp>
      <p:sp>
        <p:nvSpPr>
          <p:cNvPr id="26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6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6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COMMON TARGETS IN ONLINE BANKING</a:t>
            </a:r>
          </a:p>
        </p:txBody>
      </p:sp>
      <p:sp>
        <p:nvSpPr>
          <p:cNvPr id="27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6" name="TextBox 30"/>
          <p:cNvSpPr txBox="1"/>
          <p:nvPr/>
        </p:nvSpPr>
        <p:spPr>
          <a:xfrm>
            <a:off x="3480695" y="1377368"/>
            <a:ext cx="8325881"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sz="2700">
                <a:solidFill>
                  <a:srgbClr val="0A1F61"/>
                </a:solidFill>
                <a:latin typeface="Arial Narrow"/>
                <a:ea typeface="Arial Narrow"/>
                <a:cs typeface="Arial Narrow"/>
                <a:sym typeface="Arial Narrow"/>
              </a:defRPr>
            </a:pPr>
            <a:r>
              <a:t>Phishing attacks pose significant risks to various entities in the online banking ecosystem.</a:t>
            </a:r>
          </a:p>
          <a:p>
            <a:pPr algn="just">
              <a:lnSpc>
                <a:spcPct val="180000"/>
              </a:lnSpc>
              <a:defRPr sz="2700">
                <a:solidFill>
                  <a:srgbClr val="0A1F61"/>
                </a:solidFill>
                <a:latin typeface="Arial Narrow"/>
                <a:ea typeface="Arial Narrow"/>
                <a:cs typeface="Arial Narrow"/>
                <a:sym typeface="Arial Narrow"/>
              </a:defRPr>
            </a:pPr>
            <a:r>
              <a:rPr b="1" u="sng"/>
              <a:t>1. Individual Customers:</a:t>
            </a:r>
            <a:r>
              <a:t> Online banking customers are primary targets due to their possession of valuable financial information. Phishers craft personalized messages, exploiting emotions such as fear or curiosity, to trick individuals into revealing their account credentials, credit card details, or personal identification information.</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8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COMMON TARGETS IN ONLINE BANKING</a:t>
            </a:r>
          </a:p>
        </p:txBody>
      </p:sp>
      <p:sp>
        <p:nvSpPr>
          <p:cNvPr id="28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9" name="TextBox 30"/>
          <p:cNvSpPr txBox="1"/>
          <p:nvPr/>
        </p:nvSpPr>
        <p:spPr>
          <a:xfrm>
            <a:off x="3480695" y="1683218"/>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b="1" u="sng"/>
              <a:t>2. Corporate Accounts:</a:t>
            </a:r>
            <a:r>
              <a:t> Financial institutions and businesses often fall victim to phishing attacks aimed at gaining unauthorized access to corporate accounts. These attacks may also target employees through spear-phishing, where attackers tailor messages to specific individuals within the organization.</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29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COMMON TARGETS IN ONLINE BANKING</a:t>
            </a:r>
          </a:p>
        </p:txBody>
      </p:sp>
      <p:sp>
        <p:nvSpPr>
          <p:cNvPr id="29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02" name="TextBox 30"/>
          <p:cNvSpPr txBox="1"/>
          <p:nvPr/>
        </p:nvSpPr>
        <p:spPr>
          <a:xfrm>
            <a:off x="3480695" y="1683218"/>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b="1" u="sng"/>
              <a:t>3. Financial Institutions:</a:t>
            </a:r>
            <a:r>
              <a:rPr b="1"/>
              <a:t> </a:t>
            </a:r>
            <a:r>
              <a:t>Cybercriminals attempt to breach the security of financial institutions themselves. By compromising employee accounts or using sophisticated spear-phishing techniques, attackers aim to steal sensitive financial data, customer information, or intellectual property.</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0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COMMON TARGETS IN ONLINE BANKING</a:t>
            </a:r>
          </a:p>
        </p:txBody>
      </p:sp>
      <p:sp>
        <p:nvSpPr>
          <p:cNvPr id="31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5" name="TextBox 30"/>
          <p:cNvSpPr txBox="1"/>
          <p:nvPr/>
        </p:nvSpPr>
        <p:spPr>
          <a:xfrm>
            <a:off x="3632532" y="2460458"/>
            <a:ext cx="8325882"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Understanding the various targets helps digital law professionals develop strategies to protect both individuals and financial institutions from falling victim to phishing attacks.</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1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LEGAL FRAMEWORK &amp; JURISDICTION</a:t>
            </a:r>
          </a:p>
        </p:txBody>
      </p:sp>
      <p:sp>
        <p:nvSpPr>
          <p:cNvPr id="32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8" name="TextBox 30"/>
          <p:cNvSpPr txBox="1"/>
          <p:nvPr/>
        </p:nvSpPr>
        <p:spPr>
          <a:xfrm>
            <a:off x="3632532" y="2633828"/>
            <a:ext cx="8325882" cy="20777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To address the global nature of phishing attacks, it is essential to understand the legal framework and jurisdiction governing such cybercrimes.</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3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LEGAL FRAMEWORK &amp; JURISDICTION</a:t>
            </a:r>
          </a:p>
        </p:txBody>
      </p:sp>
      <p:sp>
        <p:nvSpPr>
          <p:cNvPr id="33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41" name="TextBox 30"/>
          <p:cNvSpPr txBox="1"/>
          <p:nvPr/>
        </p:nvSpPr>
        <p:spPr>
          <a:xfrm>
            <a:off x="3480695" y="1579264"/>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Budapest Convention on Cybercrime, adopted by the Council of Europe, provides an international framework to combat various forms of cybercrime, including phishing. It facilitates international cooperation and mutual legal assistance in investigating and prosecuting cybercriminals. Additionally, many countries have enacted their own cybercrime laws and regulations to combat online threats effectively.</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4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LEGAL FRAMEWORK &amp; JURISDICTION</a:t>
            </a:r>
          </a:p>
        </p:txBody>
      </p:sp>
      <p:sp>
        <p:nvSpPr>
          <p:cNvPr id="35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4" name="TextBox 30"/>
          <p:cNvSpPr txBox="1"/>
          <p:nvPr/>
        </p:nvSpPr>
        <p:spPr>
          <a:xfrm>
            <a:off x="3480695" y="1579264"/>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Various regions have implemented regional cybercrime laws and initiatives to address phishing and other cyber threats within their jurisdictions. These efforts foster regional cooperation among law enforcement agencies and promote information sharing to combat phishing on a broader scale.</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5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CROSS-BORDER JURISDICTION</a:t>
            </a:r>
          </a:p>
        </p:txBody>
      </p:sp>
      <p:sp>
        <p:nvSpPr>
          <p:cNvPr id="36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67" name="TextBox 30"/>
          <p:cNvSpPr txBox="1"/>
          <p:nvPr/>
        </p:nvSpPr>
        <p:spPr>
          <a:xfrm>
            <a:off x="3480695" y="1542468"/>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Phishing attacks often cross national borders, creating jurisdictional challenges in prosecuting cybercriminals. Differences in laws, legal systems, and the availability of resources can hinder effective cooperation between countries. Digital law professionals face the complex task of navigating these challenges and fostering collaboration among relevant authorities to combat phishing on a global level.</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7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CROSS-BORDER JURISDICTION</a:t>
            </a:r>
          </a:p>
        </p:txBody>
      </p:sp>
      <p:sp>
        <p:nvSpPr>
          <p:cNvPr id="37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0" name="TextBox 30"/>
          <p:cNvSpPr txBox="1"/>
          <p:nvPr/>
        </p:nvSpPr>
        <p:spPr>
          <a:xfrm>
            <a:off x="3480695" y="1542468"/>
            <a:ext cx="8325881" cy="47371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pPr/>
            <a:r>
              <a:t>Phishing attacks can originate from any location, and perpetrators often operate from countries with weak or inadequate cybercrime laws. When an attack targets victims across multiple jurisdictions, determining which legal framework applies becomes complex. Different countries may have varying definitions of cybercrimes, which can lead to discrepancies in identifying, investigating, and prosecuting phishing cases.</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8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CROSS-BORDER JURISDICTION</a:t>
            </a:r>
          </a:p>
        </p:txBody>
      </p:sp>
      <p:sp>
        <p:nvSpPr>
          <p:cNvPr id="38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3" name="TextBox 30"/>
          <p:cNvSpPr txBox="1"/>
          <p:nvPr/>
        </p:nvSpPr>
        <p:spPr>
          <a:xfrm>
            <a:off x="3480695" y="1542468"/>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Coordinating cross-border investigations requires close collaboration between law enforcement agencies from different countries. However, varying legal systems, language barriers, and time zone differences can hinder effective cooperation. Moreover, some countries may not prioritize cybercrime investigations or may be unwilling to extradite suspects, making it challenging to bring phishing attackers to justice.</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39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CROSS-BORDER JURISDICTION</a:t>
            </a:r>
          </a:p>
        </p:txBody>
      </p:sp>
      <p:sp>
        <p:nvSpPr>
          <p:cNvPr id="40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6" name="TextBox 30"/>
          <p:cNvSpPr txBox="1"/>
          <p:nvPr/>
        </p:nvSpPr>
        <p:spPr>
          <a:xfrm>
            <a:off x="3480695" y="1390068"/>
            <a:ext cx="8325881" cy="50368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pPr/>
            <a:r>
              <a:t>Digital evidence is crucial in prosecuting phishing cases, but it is often scattered across different jurisdictions. Obtaining and preserving digital evidence in compliance with each country's legal requirements can be arduous. In some cases, evidence may be hosted on servers located in countries with stringent data protection laws, requiring legal authorities to navigate complex data sharing and privacy regulations.</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1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CROSS-BORDER JURISDICTION</a:t>
            </a:r>
          </a:p>
        </p:txBody>
      </p:sp>
      <p:sp>
        <p:nvSpPr>
          <p:cNvPr id="41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9" name="TextBox 30"/>
          <p:cNvSpPr txBox="1"/>
          <p:nvPr/>
        </p:nvSpPr>
        <p:spPr>
          <a:xfrm>
            <a:off x="3632532" y="2170249"/>
            <a:ext cx="8325882"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International treaties, such as the Budapest Convention on Cybercrime, aim to facilitate cooperation among countries in combating cybercrimes, including phishing. However, not all countries are signatories to such treaties, limiting the enforceability of cross-border legal measures.</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2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PHISING ATTACKS</a:t>
            </a:r>
          </a:p>
          <a:p>
            <a:pPr>
              <a:defRPr b="1" sz="2300">
                <a:solidFill>
                  <a:srgbClr val="2D3956"/>
                </a:solidFill>
                <a:latin typeface="Tajawal Medium"/>
                <a:ea typeface="Tajawal Medium"/>
                <a:cs typeface="Tajawal Medium"/>
                <a:sym typeface="Tajawal Medium"/>
              </a:defRPr>
            </a:pPr>
            <a:r>
              <a:t>CROSS-BORDER JURISDICTION</a:t>
            </a:r>
          </a:p>
        </p:txBody>
      </p:sp>
      <p:sp>
        <p:nvSpPr>
          <p:cNvPr id="42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632532" y="1646324"/>
            <a:ext cx="8325882"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Regulatory frameworks such as the General Data Protection Regulation (GDPR) and the Payment Services Directive 2 (PSD2) impose legal obligations on financial institutions to protect customer data and enhance security measures. Compliance with these regulations is crucial to safeguarding customer information from phishing attacks.</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3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44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5" name="TextBox 30"/>
          <p:cNvSpPr txBox="1"/>
          <p:nvPr/>
        </p:nvSpPr>
        <p:spPr>
          <a:xfrm>
            <a:off x="3480695" y="1377368"/>
            <a:ext cx="8325881" cy="54063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b="1" i="1" sz="2700">
                <a:solidFill>
                  <a:srgbClr val="0A1F61"/>
                </a:solidFill>
                <a:latin typeface="Arial Narrow"/>
                <a:ea typeface="Arial Narrow"/>
                <a:cs typeface="Arial Narrow"/>
                <a:sym typeface="Arial Narrow"/>
              </a:defRPr>
            </a:pPr>
            <a:r>
              <a:t>Financial Losses for Customers and Banks:</a:t>
            </a:r>
          </a:p>
          <a:p>
            <a:pPr algn="just">
              <a:lnSpc>
                <a:spcPct val="180000"/>
              </a:lnSpc>
              <a:defRPr sz="2700">
                <a:solidFill>
                  <a:srgbClr val="0A1F61"/>
                </a:solidFill>
                <a:latin typeface="Arial Narrow"/>
                <a:ea typeface="Arial Narrow"/>
                <a:cs typeface="Arial Narrow"/>
                <a:sym typeface="Arial Narrow"/>
              </a:defRPr>
            </a:pPr>
            <a:r>
              <a:t>Individuals who fall victim to phishing attacks may suffer significant financial losses. Cybercriminals can use the stolen information to carry out unauthorized transactions, leading to depleted bank accounts or fraudulent credit card charges. Financial institutions also face financial losses due to liability for fraudulent transactions and potential lawsuits from affected customers. </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4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45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8" name="TextBox 30"/>
          <p:cNvSpPr txBox="1"/>
          <p:nvPr/>
        </p:nvSpPr>
        <p:spPr>
          <a:xfrm>
            <a:off x="3480695" y="1377368"/>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a:solidFill>
                  <a:srgbClr val="0A1F61"/>
                </a:solidFill>
                <a:latin typeface="Arial Narrow"/>
                <a:ea typeface="Arial Narrow"/>
                <a:cs typeface="Arial Narrow"/>
                <a:sym typeface="Arial Narrow"/>
              </a:defRPr>
            </a:pPr>
            <a:r>
              <a:t>Reputational Damage to Financial Institutions:</a:t>
            </a:r>
            <a:r>
              <a:rPr sz="1200">
                <a:latin typeface="Times Roman"/>
                <a:ea typeface="Times Roman"/>
                <a:cs typeface="Times Roman"/>
                <a:sym typeface="Times Roman"/>
              </a:rPr>
              <a:t> </a:t>
            </a:r>
            <a:endParaRPr sz="1200">
              <a:latin typeface="Times Roman"/>
              <a:ea typeface="Times Roman"/>
              <a:cs typeface="Times Roman"/>
              <a:sym typeface="Times Roman"/>
            </a:endParaRPr>
          </a:p>
          <a:p>
            <a:pPr algn="just">
              <a:lnSpc>
                <a:spcPct val="180000"/>
              </a:lnSpc>
              <a:defRPr sz="3000">
                <a:solidFill>
                  <a:srgbClr val="0A1F61"/>
                </a:solidFill>
                <a:latin typeface="Arial Narrow"/>
                <a:ea typeface="Arial Narrow"/>
                <a:cs typeface="Arial Narrow"/>
                <a:sym typeface="Arial Narrow"/>
              </a:defRPr>
            </a:pPr>
            <a:r>
              <a:t>Phishing attacks can severely damage the reputation of financial institutions. Customers lose trust in their banks' security measures, and negative publicity may deter potential clients from engaging in online banking services. Restoring the reputation of an affected financial institution requires significant effort and resources.</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6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46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1" name="TextBox 30"/>
          <p:cNvSpPr txBox="1"/>
          <p:nvPr/>
        </p:nvSpPr>
        <p:spPr>
          <a:xfrm>
            <a:off x="3374409" y="1271082"/>
            <a:ext cx="8693553"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2700">
                <a:solidFill>
                  <a:srgbClr val="0A1F61"/>
                </a:solidFill>
                <a:latin typeface="Arial Narrow"/>
                <a:ea typeface="Arial Narrow"/>
                <a:cs typeface="Arial Narrow"/>
                <a:sym typeface="Arial Narrow"/>
              </a:defRPr>
            </a:pPr>
            <a:r>
              <a:t>Legal Liability and Responsibility:</a:t>
            </a:r>
          </a:p>
          <a:p>
            <a:pPr algn="just">
              <a:lnSpc>
                <a:spcPct val="180000"/>
              </a:lnSpc>
              <a:defRPr sz="2700">
                <a:solidFill>
                  <a:srgbClr val="0A1F61"/>
                </a:solidFill>
                <a:latin typeface="Arial Narrow"/>
                <a:ea typeface="Arial Narrow"/>
                <a:cs typeface="Arial Narrow"/>
                <a:sym typeface="Arial Narrow"/>
              </a:defRPr>
            </a:pPr>
            <a:r>
              <a:t>Financial institutions have a legal responsibility to safeguard their customers' data and protect them from cyber threats. Failure to implement adequate security measures could expose the institution to legal liability for any damages incurred by customers due to phishing attacks. Digital law professionals play a vital role in advising financial institutions on legal compliance and risk management in the face of such cyber threats.</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7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48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84" name="TextBox 30"/>
          <p:cNvSpPr txBox="1"/>
          <p:nvPr/>
        </p:nvSpPr>
        <p:spPr>
          <a:xfrm>
            <a:off x="3374409" y="1271082"/>
            <a:ext cx="8693553"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2700">
                <a:solidFill>
                  <a:srgbClr val="0A1F61"/>
                </a:solidFill>
                <a:latin typeface="Arial Narrow"/>
                <a:ea typeface="Arial Narrow"/>
                <a:cs typeface="Arial Narrow"/>
                <a:sym typeface="Arial Narrow"/>
              </a:defRPr>
            </a:pPr>
            <a:r>
              <a:t>Future Trends in Phishing and Online Banking:</a:t>
            </a:r>
          </a:p>
          <a:p>
            <a:pPr algn="just">
              <a:lnSpc>
                <a:spcPct val="180000"/>
              </a:lnSpc>
              <a:defRPr sz="2700">
                <a:solidFill>
                  <a:srgbClr val="0A1F61"/>
                </a:solidFill>
                <a:latin typeface="Arial Narrow"/>
                <a:ea typeface="Arial Narrow"/>
                <a:cs typeface="Arial Narrow"/>
                <a:sym typeface="Arial Narrow"/>
              </a:defRPr>
            </a:pPr>
            <a:r>
              <a:t>As technology continues to advance, so do the techniques employed by cybercriminals. Phishing attacks are expected to become more sophisticated, leveraging artificial intelligence (AI) and machine learning to craft highly convincing messages and spoofed websites. AI-powered phishing attacks can analyze large datasets to identify potential victims, personalize messages, and evade traditional security measures.</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48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49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7" name="TextBox 30"/>
          <p:cNvSpPr txBox="1"/>
          <p:nvPr/>
        </p:nvSpPr>
        <p:spPr>
          <a:xfrm>
            <a:off x="3374409" y="1271082"/>
            <a:ext cx="8693553"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2700">
                <a:solidFill>
                  <a:srgbClr val="0A1F61"/>
                </a:solidFill>
                <a:latin typeface="Arial Narrow"/>
                <a:ea typeface="Arial Narrow"/>
                <a:cs typeface="Arial Narrow"/>
                <a:sym typeface="Arial Narrow"/>
              </a:defRPr>
            </a:pPr>
            <a:r>
              <a:t>Mobile Phishing:</a:t>
            </a:r>
          </a:p>
          <a:p>
            <a:pPr algn="just">
              <a:lnSpc>
                <a:spcPct val="180000"/>
              </a:lnSpc>
              <a:defRPr sz="2700">
                <a:solidFill>
                  <a:srgbClr val="0A1F61"/>
                </a:solidFill>
                <a:latin typeface="Arial Narrow"/>
                <a:ea typeface="Arial Narrow"/>
                <a:cs typeface="Arial Narrow"/>
                <a:sym typeface="Arial Narrow"/>
              </a:defRPr>
            </a:pPr>
            <a:r>
              <a:t>With the increasing use of smartphones and mobile devices for online banking, mobile phishing is likely to surge in the future. Cybercriminals may target users through SMS messages, social media apps, and mobile email clients. Mobile-specific phishing attacks, known as "smishing," will exploit the sense of urgency and trust associated with mobile notifications to trick users into divulging sensitive information.</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0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50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10" name="TextBox 30"/>
          <p:cNvSpPr txBox="1"/>
          <p:nvPr/>
        </p:nvSpPr>
        <p:spPr>
          <a:xfrm>
            <a:off x="3374409" y="1321882"/>
            <a:ext cx="8693553"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a:solidFill>
                  <a:srgbClr val="0A1F61"/>
                </a:solidFill>
                <a:latin typeface="Arial Narrow"/>
                <a:ea typeface="Arial Narrow"/>
                <a:cs typeface="Arial Narrow"/>
                <a:sym typeface="Arial Narrow"/>
              </a:defRPr>
            </a:pPr>
            <a:r>
              <a:t>Voice Phishing:</a:t>
            </a:r>
          </a:p>
          <a:p>
            <a:pPr algn="just">
              <a:lnSpc>
                <a:spcPct val="180000"/>
              </a:lnSpc>
              <a:defRPr sz="3000">
                <a:solidFill>
                  <a:srgbClr val="0A1F61"/>
                </a:solidFill>
                <a:latin typeface="Arial Narrow"/>
                <a:ea typeface="Arial Narrow"/>
                <a:cs typeface="Arial Narrow"/>
                <a:sym typeface="Arial Narrow"/>
              </a:defRPr>
            </a:pPr>
            <a:r>
              <a:t>The rise of voice-controlled devices and virtual assistants presents new opportunities for cybercriminals. Voice phishing, or "vishing," involves using voice interactions to deceive users into disclosing confidential data. Through sophisticated voice synthesis technology, attackers can impersonate trusted entities or contacts, making vishing attacks harder to detect.</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1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51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3" name="TextBox 30"/>
          <p:cNvSpPr txBox="1"/>
          <p:nvPr/>
        </p:nvSpPr>
        <p:spPr>
          <a:xfrm>
            <a:off x="3374409" y="1321882"/>
            <a:ext cx="8693553"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a:solidFill>
                  <a:srgbClr val="0A1F61"/>
                </a:solidFill>
                <a:latin typeface="Arial Narrow"/>
                <a:ea typeface="Arial Narrow"/>
                <a:cs typeface="Arial Narrow"/>
                <a:sym typeface="Arial Narrow"/>
              </a:defRPr>
            </a:pPr>
            <a:r>
              <a:t>Blockchain Implications:</a:t>
            </a:r>
          </a:p>
          <a:p>
            <a:pPr algn="just">
              <a:lnSpc>
                <a:spcPct val="180000"/>
              </a:lnSpc>
              <a:defRPr sz="3000">
                <a:solidFill>
                  <a:srgbClr val="0A1F61"/>
                </a:solidFill>
                <a:latin typeface="Arial Narrow"/>
                <a:ea typeface="Arial Narrow"/>
                <a:cs typeface="Arial Narrow"/>
                <a:sym typeface="Arial Narrow"/>
              </a:defRPr>
            </a:pPr>
            <a:r>
              <a:t>While blockchain technology offers enhanced security for financial transactions, it may also impact phishing attacks. Blockchain's decentralized nature and cryptographic protocols can potentially thwart traditional phishing methods. However, as the technology evolves, cybercriminals may find new ways to exploit vulnerabilities in blockchain-based systems.</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2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53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6" name="TextBox 30"/>
          <p:cNvSpPr txBox="1"/>
          <p:nvPr/>
        </p:nvSpPr>
        <p:spPr>
          <a:xfrm>
            <a:off x="3374409" y="1321882"/>
            <a:ext cx="8693553" cy="596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a:solidFill>
                  <a:srgbClr val="0A1F61"/>
                </a:solidFill>
                <a:latin typeface="Arial Narrow"/>
                <a:ea typeface="Arial Narrow"/>
                <a:cs typeface="Arial Narrow"/>
                <a:sym typeface="Arial Narrow"/>
              </a:defRPr>
            </a:pPr>
            <a:r>
              <a:t>Anti-Phishing Solutions:</a:t>
            </a:r>
          </a:p>
          <a:p>
            <a:pPr algn="just">
              <a:lnSpc>
                <a:spcPct val="180000"/>
              </a:lnSpc>
              <a:defRPr sz="3000">
                <a:solidFill>
                  <a:srgbClr val="0A1F61"/>
                </a:solidFill>
                <a:latin typeface="Arial Narrow"/>
                <a:ea typeface="Arial Narrow"/>
                <a:cs typeface="Arial Narrow"/>
                <a:sym typeface="Arial Narrow"/>
              </a:defRPr>
            </a:pPr>
            <a:r>
              <a:t>As a defense against evolving phishing techniques, behavioral biometrics are gaining traction. Analyzing users' unique behavioral patterns, such as typing speed and mouse movements, can help identify suspicious activities and detect unauthorized access attempts. Anti-phishing solutions based on behavioral biometrics are expected to play a crucial role in securing online banking platforms.</a:t>
            </a:r>
            <a:r>
              <a:rPr sz="1200">
                <a:latin typeface="Times Roman"/>
                <a:ea typeface="Times Roman"/>
                <a:cs typeface="Times Roman"/>
                <a:sym typeface="Times Roman"/>
              </a:rPr>
              <a:t> </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4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34524" y="354814"/>
            <a:ext cx="4716475"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IMPACT OF PHISHING ON ONLINE BANKING</a:t>
            </a:r>
          </a:p>
        </p:txBody>
      </p:sp>
      <p:sp>
        <p:nvSpPr>
          <p:cNvPr id="54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49" name="TextBox 30"/>
          <p:cNvSpPr txBox="1"/>
          <p:nvPr/>
        </p:nvSpPr>
        <p:spPr>
          <a:xfrm>
            <a:off x="3613553" y="1740982"/>
            <a:ext cx="8211944"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While technology can aid in countering phishing attacks, user education and awareness remain fundamental. Digital law professionals, financial institutions, and cybersecurity experts must collaborate to raise awareness among online banking customers about the latest phishing trends and prevention strategies.</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5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34524" y="354814"/>
            <a:ext cx="4716475"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TRENDS IN PHISHING</a:t>
            </a:r>
          </a:p>
        </p:txBody>
      </p:sp>
      <p:sp>
        <p:nvSpPr>
          <p:cNvPr id="55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2" name="TextBox 30"/>
          <p:cNvSpPr txBox="1"/>
          <p:nvPr/>
        </p:nvSpPr>
        <p:spPr>
          <a:xfrm>
            <a:off x="3480695" y="1377368"/>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legal landscape faces continuous challenges as the cyber threat landscape evolves. Phishing attacks are becoming increasingly sophisticated, making it harder to detect and prosecute cybercriminals. Legal professionals must keep abreast of emerging technologies, attack vectors, and evolving phishing techniques to effectively address these threats.</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6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CHALLENGES IN THE FUTUTRE</a:t>
            </a:r>
          </a:p>
        </p:txBody>
      </p:sp>
      <p:sp>
        <p:nvSpPr>
          <p:cNvPr id="57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75" name="TextBox 30"/>
          <p:cNvSpPr txBox="1"/>
          <p:nvPr/>
        </p:nvSpPr>
        <p:spPr>
          <a:xfrm>
            <a:off x="3480695" y="1174168"/>
            <a:ext cx="8325881" cy="5273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2600">
                <a:solidFill>
                  <a:srgbClr val="0A1F61"/>
                </a:solidFill>
                <a:latin typeface="Arial Narrow"/>
                <a:ea typeface="Arial Narrow"/>
                <a:cs typeface="Arial Narrow"/>
                <a:sym typeface="Arial Narrow"/>
              </a:defRPr>
            </a:pPr>
            <a:r>
              <a:t>Attribution and Identifying Perpetrators:</a:t>
            </a:r>
          </a:p>
          <a:p>
            <a:pPr algn="just">
              <a:lnSpc>
                <a:spcPct val="180000"/>
              </a:lnSpc>
              <a:defRPr sz="2600">
                <a:solidFill>
                  <a:srgbClr val="0A1F61"/>
                </a:solidFill>
                <a:latin typeface="Arial Narrow"/>
                <a:ea typeface="Arial Narrow"/>
                <a:cs typeface="Arial Narrow"/>
                <a:sym typeface="Arial Narrow"/>
              </a:defRPr>
            </a:pPr>
            <a:r>
              <a:t>One of the primary legal challenges in phishing cases is identifying the perpetrators and attributing the attacks to specific individuals or groups. Cybercriminals often use techniques to conceal their identities and route attacks through multiple countries, making it challenging for law enforcement to trace the origins of the attacks. Legal experts must work with cybersecurity professionals to gather sufficient digital evidence to identify and prosecute the culprits.</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7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CHALLENGES IN THE FUTUTRE</a:t>
            </a:r>
          </a:p>
        </p:txBody>
      </p:sp>
      <p:sp>
        <p:nvSpPr>
          <p:cNvPr id="58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8" name="TextBox 30"/>
          <p:cNvSpPr txBox="1"/>
          <p:nvPr/>
        </p:nvSpPr>
        <p:spPr>
          <a:xfrm>
            <a:off x="3480695" y="1377368"/>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a:solidFill>
                  <a:srgbClr val="0A1F61"/>
                </a:solidFill>
                <a:latin typeface="Arial Narrow"/>
                <a:ea typeface="Arial Narrow"/>
                <a:cs typeface="Arial Narrow"/>
                <a:sym typeface="Arial Narrow"/>
              </a:defRPr>
            </a:pPr>
            <a:r>
              <a:t>Collaboration between Public and Private Sectors:</a:t>
            </a:r>
          </a:p>
          <a:p>
            <a:pPr algn="just">
              <a:lnSpc>
                <a:spcPct val="180000"/>
              </a:lnSpc>
              <a:defRPr sz="3000">
                <a:solidFill>
                  <a:srgbClr val="0A1F61"/>
                </a:solidFill>
                <a:latin typeface="Arial Narrow"/>
                <a:ea typeface="Arial Narrow"/>
                <a:cs typeface="Arial Narrow"/>
                <a:sym typeface="Arial Narrow"/>
              </a:defRPr>
            </a:pPr>
            <a:r>
              <a:t>Phishing attacks affect both public and private entities. Legal professionals play a crucial role in facilitating collaboration between these sectors. Public-private partnerships enable the exchange of information, threat intelligence, and resources, which are essential in combating phishing attacks effectively.</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59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34524" y="354814"/>
            <a:ext cx="5854482"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CHALLENGES IN THE FUTUTRE</a:t>
            </a:r>
          </a:p>
          <a:p>
            <a:pPr>
              <a:defRPr b="1" sz="2300">
                <a:solidFill>
                  <a:srgbClr val="2D3956"/>
                </a:solidFill>
                <a:latin typeface="Tajawal Medium"/>
                <a:ea typeface="Tajawal Medium"/>
                <a:cs typeface="Tajawal Medium"/>
                <a:sym typeface="Tajawal Medium"/>
              </a:defRPr>
            </a:pPr>
            <a:r>
              <a:t>PREPARING FOR THE FUTURE</a:t>
            </a:r>
          </a:p>
        </p:txBody>
      </p:sp>
      <p:sp>
        <p:nvSpPr>
          <p:cNvPr id="59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01" name="TextBox 30"/>
          <p:cNvSpPr txBox="1"/>
          <p:nvPr/>
        </p:nvSpPr>
        <p:spPr>
          <a:xfrm>
            <a:off x="3480695" y="1377368"/>
            <a:ext cx="8325881" cy="47371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sz="2700">
                <a:solidFill>
                  <a:srgbClr val="0A1F61"/>
                </a:solidFill>
                <a:latin typeface="Arial Narrow"/>
                <a:ea typeface="Arial Narrow"/>
                <a:cs typeface="Arial Narrow"/>
                <a:sym typeface="Arial Narrow"/>
              </a:defRPr>
            </a:pPr>
            <a:r>
              <a:t>To stay ahead of the evolving phishing landscape, legal professionals need to take proactive measures.</a:t>
            </a:r>
          </a:p>
          <a:p>
            <a:pPr algn="just">
              <a:lnSpc>
                <a:spcPct val="180000"/>
              </a:lnSpc>
              <a:defRPr b="1" i="1" sz="2700" u="sng">
                <a:solidFill>
                  <a:srgbClr val="0A1F61"/>
                </a:solidFill>
                <a:latin typeface="Arial Narrow"/>
                <a:ea typeface="Arial Narrow"/>
                <a:cs typeface="Arial Narrow"/>
                <a:sym typeface="Arial Narrow"/>
              </a:defRPr>
            </a:pPr>
            <a:r>
              <a:t>Promoting Legislative Updates</a:t>
            </a:r>
          </a:p>
          <a:p>
            <a:pPr algn="just">
              <a:lnSpc>
                <a:spcPct val="180000"/>
              </a:lnSpc>
              <a:defRPr sz="2700">
                <a:solidFill>
                  <a:srgbClr val="0A1F61"/>
                </a:solidFill>
                <a:latin typeface="Arial Narrow"/>
                <a:ea typeface="Arial Narrow"/>
                <a:cs typeface="Arial Narrow"/>
                <a:sym typeface="Arial Narrow"/>
              </a:defRPr>
            </a:pPr>
            <a:r>
              <a:t>Advocating for and participating in legislative updates is essential to address emerging cyber threats. Legal experts must work with policymakers to adapt laws and regulations to encompass the challenges posed by phishing and other cybercrimes.</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0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34524" y="354814"/>
            <a:ext cx="5854482"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CHALLENGES IN THE FUTUTRE</a:t>
            </a:r>
          </a:p>
          <a:p>
            <a:pPr>
              <a:defRPr b="1" sz="2300">
                <a:solidFill>
                  <a:srgbClr val="2D3956"/>
                </a:solidFill>
                <a:latin typeface="Tajawal Medium"/>
                <a:ea typeface="Tajawal Medium"/>
                <a:cs typeface="Tajawal Medium"/>
                <a:sym typeface="Tajawal Medium"/>
              </a:defRPr>
            </a:pPr>
            <a:r>
              <a:t>PREPARING FOR THE FUTURE</a:t>
            </a:r>
          </a:p>
        </p:txBody>
      </p:sp>
      <p:sp>
        <p:nvSpPr>
          <p:cNvPr id="61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4" name="TextBox 30"/>
          <p:cNvSpPr txBox="1"/>
          <p:nvPr/>
        </p:nvSpPr>
        <p:spPr>
          <a:xfrm>
            <a:off x="3480695" y="1377368"/>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u="sng">
                <a:solidFill>
                  <a:srgbClr val="0A1F61"/>
                </a:solidFill>
                <a:latin typeface="Arial Narrow"/>
                <a:ea typeface="Arial Narrow"/>
                <a:cs typeface="Arial Narrow"/>
                <a:sym typeface="Arial Narrow"/>
              </a:defRPr>
            </a:pPr>
            <a:r>
              <a:t>Continued Education and Training:</a:t>
            </a:r>
          </a:p>
          <a:p>
            <a:pPr algn="just">
              <a:lnSpc>
                <a:spcPct val="180000"/>
              </a:lnSpc>
              <a:defRPr sz="3000">
                <a:solidFill>
                  <a:srgbClr val="0A1F61"/>
                </a:solidFill>
                <a:latin typeface="Arial Narrow"/>
                <a:ea typeface="Arial Narrow"/>
                <a:cs typeface="Arial Narrow"/>
                <a:sym typeface="Arial Narrow"/>
              </a:defRPr>
            </a:pPr>
            <a:r>
              <a:t>Legal professionals must continuously update their knowledge and skills to navigate the complexities of cybercrime cases effectively. Continued education and training on cybersecurity, digital forensics, and technological advancements are critical to staying well-equipped in the fight against phishing.</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1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2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480695" y="1377368"/>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 In this comprehensive lecture, we delved into the multifaceted world of phishing in online banking, exploring its definition and prevalence. Understanding the tactics used in phishing attacks, such as social engineering and spoofed websites, helps us grasp the gravity of this cybercrime. </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3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3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0" name="TextBox 30"/>
          <p:cNvSpPr txBox="1"/>
          <p:nvPr/>
        </p:nvSpPr>
        <p:spPr>
          <a:xfrm>
            <a:off x="3617348" y="2460458"/>
            <a:ext cx="8325882"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We also recognized the significance of digital law in combatting phishing, emphasizing compliance with regulations like GDPR and PSD2, as well as implementing robust cybersecurity measures.</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4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4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3" name="TextBox 30"/>
          <p:cNvSpPr txBox="1"/>
          <p:nvPr/>
        </p:nvSpPr>
        <p:spPr>
          <a:xfrm>
            <a:off x="3617348" y="1431758"/>
            <a:ext cx="8325882"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Acknowledging the challenges presented by the global nature of phishing, we explored the complexities of jurisdiction and the need for international cooperation in investigations. As phishing attacks evolve, we must anticipate the emergence of new trends, including mobile phishing, voice phishing, and the implications of blockchain technology.</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5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6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6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6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6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66" name="TextBox 30"/>
          <p:cNvSpPr txBox="1"/>
          <p:nvPr/>
        </p:nvSpPr>
        <p:spPr>
          <a:xfrm>
            <a:off x="3617348" y="1431758"/>
            <a:ext cx="8325882"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To address these future challenges, legal professionals must strive to enhance attribution and evidence collection capabilities, foster public-private partnerships, and promote legislative updates. Continuous education and awareness-raising are also vital to empowering individuals and organizations to recognize and defend against phishing attacks effectively.</a:t>
            </a:r>
          </a:p>
        </p:txBody>
      </p:sp>
      <p:sp>
        <p:nvSpPr>
          <p:cNvPr id="66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6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6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7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7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TextBox 24"/>
          <p:cNvSpPr txBox="1"/>
          <p:nvPr/>
        </p:nvSpPr>
        <p:spPr>
          <a:xfrm>
            <a:off x="4134524" y="354814"/>
            <a:ext cx="5854482"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7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7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79" name="TextBox 30"/>
          <p:cNvSpPr txBox="1"/>
          <p:nvPr/>
        </p:nvSpPr>
        <p:spPr>
          <a:xfrm>
            <a:off x="3617348" y="1342858"/>
            <a:ext cx="8325882" cy="50368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pPr/>
            <a:r>
              <a:t>By arming ourselves with knowledge and collaborative efforts, we can create a safer digital environment for online banking, protect individuals from financial losses, and uphold the integrity of financial institutions. Through the dedicated work of digital law experts and cybersecurity professionals, we can stay ahead of the evolving phishing landscape and pave the way for a secure and resilient digital future.</a:t>
            </a:r>
          </a:p>
        </p:txBody>
      </p:sp>
      <p:sp>
        <p:nvSpPr>
          <p:cNvPr id="68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8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8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08</a:t>
            </a:r>
          </a:p>
        </p:txBody>
      </p:sp>
      <p:pic>
        <p:nvPicPr>
          <p:cNvPr id="68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8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8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7"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688"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689"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690"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691"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692"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693"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6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