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33" r:id="rId2"/>
    <p:sldId id="335" r:id="rId3"/>
    <p:sldId id="2587" r:id="rId4"/>
    <p:sldId id="2617" r:id="rId5"/>
    <p:sldId id="2638" r:id="rId6"/>
    <p:sldId id="2639" r:id="rId7"/>
    <p:sldId id="269" r:id="rId8"/>
    <p:sldId id="2637" r:id="rId9"/>
    <p:sldId id="2640" r:id="rId10"/>
    <p:sldId id="2607" r:id="rId11"/>
    <p:sldId id="2608" r:id="rId12"/>
    <p:sldId id="2630" r:id="rId13"/>
    <p:sldId id="2631" r:id="rId14"/>
    <p:sldId id="2641" r:id="rId15"/>
    <p:sldId id="2632" r:id="rId16"/>
    <p:sldId id="2642" r:id="rId17"/>
    <p:sldId id="2633" r:id="rId18"/>
    <p:sldId id="2643" r:id="rId19"/>
    <p:sldId id="2634" r:id="rId20"/>
    <p:sldId id="2635" r:id="rId21"/>
    <p:sldId id="2636" r:id="rId22"/>
    <p:sldId id="284" r:id="rId23"/>
    <p:sldId id="275" r:id="rId24"/>
    <p:sldId id="286" r:id="rId25"/>
    <p:sldId id="2619" r:id="rId26"/>
    <p:sldId id="2620" r:id="rId27"/>
    <p:sldId id="2621" r:id="rId28"/>
    <p:sldId id="2624" r:id="rId29"/>
    <p:sldId id="2626" r:id="rId30"/>
    <p:sldId id="2627" r:id="rId31"/>
    <p:sldId id="2628" r:id="rId32"/>
    <p:sldId id="2629" r:id="rId33"/>
    <p:sldId id="2622" r:id="rId34"/>
    <p:sldId id="2623" r:id="rId35"/>
    <p:sldId id="36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>
            <a:extLst>
              <a:ext uri="{FF2B5EF4-FFF2-40B4-BE49-F238E27FC236}">
                <a16:creationId xmlns:a16="http://schemas.microsoft.com/office/drawing/2014/main" id="{6893A785-DA67-E1DE-2976-0712D3E16D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31D6878-0DB2-45B1-8ADE-574542B0EADD}" type="slidenum">
              <a:rPr lang="ar-SA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CC94E293-215F-5A6C-6B2E-C07B207445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DFED195A-D568-2CE9-9E57-9406B3450A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ar-SA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>
            <a:extLst>
              <a:ext uri="{FF2B5EF4-FFF2-40B4-BE49-F238E27FC236}">
                <a16:creationId xmlns:a16="http://schemas.microsoft.com/office/drawing/2014/main" id="{66A24864-48DF-F1FF-2416-10E1CB8F1C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971042-3977-4845-94EC-06CBA1630995}" type="slidenum">
              <a:rPr lang="ar-SA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A9D75812-7A59-350B-BF57-6418DC672E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EB87E8DD-2DA9-2C42-70AD-F235786382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ar-SA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>
            <a:extLst>
              <a:ext uri="{FF2B5EF4-FFF2-40B4-BE49-F238E27FC236}">
                <a16:creationId xmlns:a16="http://schemas.microsoft.com/office/drawing/2014/main" id="{66A24864-48DF-F1FF-2416-10E1CB8F1C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971042-3977-4845-94EC-06CBA1630995}" type="slidenum">
              <a:rPr lang="ar-SA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A9D75812-7A59-350B-BF57-6418DC672E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EB87E8DD-2DA9-2C42-70AD-F235786382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ar-SA" altLang="en-US"/>
          </a:p>
        </p:txBody>
      </p:sp>
    </p:spTree>
    <p:extLst>
      <p:ext uri="{BB962C8B-B14F-4D97-AF65-F5344CB8AC3E}">
        <p14:creationId xmlns:p14="http://schemas.microsoft.com/office/powerpoint/2010/main" val="3984258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>
            <a:extLst>
              <a:ext uri="{FF2B5EF4-FFF2-40B4-BE49-F238E27FC236}">
                <a16:creationId xmlns:a16="http://schemas.microsoft.com/office/drawing/2014/main" id="{D2AEC7B5-9563-F8F7-FC6A-EF0A72BB60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>
            <a:extLst>
              <a:ext uri="{FF2B5EF4-FFF2-40B4-BE49-F238E27FC236}">
                <a16:creationId xmlns:a16="http://schemas.microsoft.com/office/drawing/2014/main" id="{8AF9B5C7-600D-38F2-B64A-B2CFA0A492B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dirty="0"/>
              <a:t>When a Boolean expression is implemented with logic gates, each </a:t>
            </a:r>
            <a:r>
              <a:rPr lang="en-US" altLang="zh-TW" sz="1200" b="1" dirty="0"/>
              <a:t>term requires a gate </a:t>
            </a:r>
            <a:r>
              <a:rPr lang="en-US" altLang="zh-TW" sz="1200" dirty="0"/>
              <a:t>and each </a:t>
            </a:r>
            <a:r>
              <a:rPr lang="en-US" altLang="zh-TW" sz="1200" b="1" dirty="0"/>
              <a:t>variable designates an input to gate</a:t>
            </a:r>
            <a:r>
              <a:rPr lang="en-US" altLang="zh-TW" sz="1200" dirty="0"/>
              <a:t>. </a:t>
            </a:r>
          </a:p>
          <a:p>
            <a:endParaRPr lang="en-US" altLang="en-US" dirty="0"/>
          </a:p>
        </p:txBody>
      </p:sp>
      <p:sp>
        <p:nvSpPr>
          <p:cNvPr id="79876" name="Slide Number Placeholder 3">
            <a:extLst>
              <a:ext uri="{FF2B5EF4-FFF2-40B4-BE49-F238E27FC236}">
                <a16:creationId xmlns:a16="http://schemas.microsoft.com/office/drawing/2014/main" id="{D7462B04-9401-A6B3-0DB4-21EE13041C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911CE69-7D84-4BD3-97C3-908503CA6514}" type="slidenum">
              <a:rPr lang="ar-SA" altLang="en-US">
                <a:latin typeface="Calibri" panose="020F0502020204030204" pitchFamily="34" charset="0"/>
              </a:rPr>
              <a:pPr eaLnBrk="1" hangingPunct="1"/>
              <a:t>22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90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>
            <a:extLst>
              <a:ext uri="{FF2B5EF4-FFF2-40B4-BE49-F238E27FC236}">
                <a16:creationId xmlns:a16="http://schemas.microsoft.com/office/drawing/2014/main" id="{489E1F14-CCC3-8994-EB74-F5DE7068FDA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81E81D3-2B63-4451-84AD-00A5E505EC64}" type="slidenum">
              <a:rPr lang="ar-SA" altLang="en-US">
                <a:latin typeface="Calibri" panose="020F0502020204030204" pitchFamily="34" charset="0"/>
              </a:rPr>
              <a:pPr eaLnBrk="1" hangingPunct="1"/>
              <a:t>24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B3B9081D-ABBE-8D09-3C0C-3D6477AB13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4" name="Rectangle 3">
            <a:extLst>
              <a:ext uri="{FF2B5EF4-FFF2-40B4-BE49-F238E27FC236}">
                <a16:creationId xmlns:a16="http://schemas.microsoft.com/office/drawing/2014/main" id="{12457E05-5D92-6AFE-B917-A8852F4492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08864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>
            <a:extLst>
              <a:ext uri="{FF2B5EF4-FFF2-40B4-BE49-F238E27FC236}">
                <a16:creationId xmlns:a16="http://schemas.microsoft.com/office/drawing/2014/main" id="{495ADF3B-6926-9ED3-93D8-4F693E3D25F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E7180B-50BD-4409-A162-51AFD3A29987}" type="datetime1">
              <a:rPr lang="ar-SA" altLang="en-US" smtClean="0">
                <a:latin typeface="Arial" panose="020B0604020202020204" pitchFamily="34" charset="0"/>
              </a:rPr>
              <a:pPr eaLnBrk="1" hangingPunct="1"/>
              <a:t>17/12/1444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3" name="Rectangle 7">
            <a:extLst>
              <a:ext uri="{FF2B5EF4-FFF2-40B4-BE49-F238E27FC236}">
                <a16:creationId xmlns:a16="http://schemas.microsoft.com/office/drawing/2014/main" id="{420BC075-1793-CB06-3E70-2B80789CC05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B46FA86-4F87-4D39-8B9B-69C69ED22553}" type="slidenum">
              <a:rPr lang="ar-SA" altLang="en-US">
                <a:latin typeface="Arial" panose="020B0604020202020204" pitchFamily="34" charset="0"/>
              </a:rPr>
              <a:pPr eaLnBrk="1" hangingPunct="1"/>
              <a:t>35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id="{D52767B2-C440-8D6F-865E-7CBA2C65E2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>
            <a:extLst>
              <a:ext uri="{FF2B5EF4-FFF2-40B4-BE49-F238E27FC236}">
                <a16:creationId xmlns:a16="http://schemas.microsoft.com/office/drawing/2014/main" id="{045D2BF5-36FE-1507-264B-7A14F34BFE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E038BC98-DBAD-F1CF-AE15-DD63DC9E4AD5}"/>
              </a:ext>
            </a:extLst>
          </p:cNvPr>
          <p:cNvSpPr/>
          <p:nvPr userDrawn="1"/>
        </p:nvSpPr>
        <p:spPr>
          <a:xfrm>
            <a:off x="247649" y="4649420"/>
            <a:ext cx="521970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03: Boolean Algebra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id="{9C9C9DC9-F4C4-B57B-6A92-E72FB37C8B6A}"/>
              </a:ext>
            </a:extLst>
          </p:cNvPr>
          <p:cNvSpPr txBox="1"/>
          <p:nvPr userDrawn="1"/>
        </p:nvSpPr>
        <p:spPr>
          <a:xfrm>
            <a:off x="2701395" y="3132902"/>
            <a:ext cx="9052455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ITC131</a:t>
            </a: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91B79910-454D-42C7-1954-CEC296AE6105}"/>
              </a:ext>
            </a:extLst>
          </p:cNvPr>
          <p:cNvSpPr txBox="1"/>
          <p:nvPr userDrawn="1"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 Mohamed</a:t>
            </a:r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A31711D6-4EF2-89C9-E054-B93CD4A17B6F}"/>
              </a:ext>
            </a:extLst>
          </p:cNvPr>
          <p:cNvSpPr/>
          <p:nvPr userDrawn="1"/>
        </p:nvSpPr>
        <p:spPr>
          <a:xfrm>
            <a:off x="5810968" y="716464"/>
            <a:ext cx="407892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5">
            <a:extLst>
              <a:ext uri="{FF2B5EF4-FFF2-40B4-BE49-F238E27FC236}">
                <a16:creationId xmlns:a16="http://schemas.microsoft.com/office/drawing/2014/main" id="{0346DD37-921B-9126-02CE-F6B02A4C74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DB612E-396A-102F-365C-669B11D108CB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499A7BA-A7A4-BA1F-B4C0-5F2DED42A7B0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C6865D59-2262-AB61-4B0F-36F3D3241FA1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0790AB38-31BD-FCA2-4F26-6FE88E1656BC}"/>
              </a:ext>
            </a:extLst>
          </p:cNvPr>
          <p:cNvSpPr/>
          <p:nvPr userDrawn="1"/>
        </p:nvSpPr>
        <p:spPr>
          <a:xfrm>
            <a:off x="311280" y="1504617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23DF400-2A37-0C0A-AD2A-53E3805D37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A70A5F4C-386D-CE85-62BA-2912050B3844}"/>
              </a:ext>
            </a:extLst>
          </p:cNvPr>
          <p:cNvSpPr/>
          <p:nvPr userDrawn="1"/>
        </p:nvSpPr>
        <p:spPr>
          <a:xfrm>
            <a:off x="3872874" y="6252521"/>
            <a:ext cx="83191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3CAACBAE-B046-97A3-0BD1-F4E231DDEA0E}"/>
              </a:ext>
            </a:extLst>
          </p:cNvPr>
          <p:cNvSpPr txBox="1"/>
          <p:nvPr userDrawn="1"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C4464C79-CF60-17D7-689C-7830BFB5814D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9C5FE8FD-9922-E42D-61C1-4B4919D0B40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9891" y="-269437"/>
            <a:ext cx="2036258" cy="1800993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C898C124-FC94-E508-327D-95846ECBF3BD}"/>
              </a:ext>
            </a:extLst>
          </p:cNvPr>
          <p:cNvSpPr/>
          <p:nvPr userDrawn="1"/>
        </p:nvSpPr>
        <p:spPr>
          <a:xfrm>
            <a:off x="9429750" y="5857608"/>
            <a:ext cx="274320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20" name="TextBox 17">
            <a:extLst>
              <a:ext uri="{FF2B5EF4-FFF2-40B4-BE49-F238E27FC236}">
                <a16:creationId xmlns:a16="http://schemas.microsoft.com/office/drawing/2014/main" id="{1AEBD004-46B1-FFE1-6BE8-E8629940F1CF}"/>
              </a:ext>
            </a:extLst>
          </p:cNvPr>
          <p:cNvSpPr txBox="1"/>
          <p:nvPr userDrawn="1"/>
        </p:nvSpPr>
        <p:spPr>
          <a:xfrm>
            <a:off x="3549680" y="622694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 –  Boolean Algebra</a:t>
            </a:r>
          </a:p>
        </p:txBody>
      </p:sp>
      <p:sp>
        <p:nvSpPr>
          <p:cNvPr id="21" name="TextBox 3">
            <a:extLst>
              <a:ext uri="{FF2B5EF4-FFF2-40B4-BE49-F238E27FC236}">
                <a16:creationId xmlns:a16="http://schemas.microsoft.com/office/drawing/2014/main" id="{1D2645AB-0ECF-5A7B-F332-15A9BE03E60A}"/>
              </a:ext>
            </a:extLst>
          </p:cNvPr>
          <p:cNvSpPr txBox="1"/>
          <p:nvPr userDrawn="1"/>
        </p:nvSpPr>
        <p:spPr>
          <a:xfrm>
            <a:off x="1650971" y="349500"/>
            <a:ext cx="50260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Boolean Algebra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3">
            <a:extLst>
              <a:ext uri="{FF2B5EF4-FFF2-40B4-BE49-F238E27FC236}">
                <a16:creationId xmlns:a16="http://schemas.microsoft.com/office/drawing/2014/main" id="{79CE576C-2C60-158E-E5D2-3891F322F0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231532"/>
            <a:ext cx="2167470" cy="591661"/>
          </a:xfrm>
          <a:prstGeom prst="rect">
            <a:avLst/>
          </a:prstGeom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ECD80C50-E7A3-426F-9D9D-1D8EAEFD8908}"/>
              </a:ext>
            </a:extLst>
          </p:cNvPr>
          <p:cNvSpPr/>
          <p:nvPr userDrawn="1"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A8C025D3-A274-1300-8D78-D9F4FE20C52C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15F37963-880C-2F2B-E07A-03080FB3691D}"/>
              </a:ext>
            </a:extLst>
          </p:cNvPr>
          <p:cNvSpPr txBox="1"/>
          <p:nvPr userDrawn="1"/>
        </p:nvSpPr>
        <p:spPr>
          <a:xfrm>
            <a:off x="1622397" y="318557"/>
            <a:ext cx="3454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Boolean Algebra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7B04E4C5-E609-71F1-6C15-5C301739534B}"/>
              </a:ext>
            </a:extLst>
          </p:cNvPr>
          <p:cNvSpPr/>
          <p:nvPr userDrawn="1"/>
        </p:nvSpPr>
        <p:spPr>
          <a:xfrm>
            <a:off x="172890" y="1368486"/>
            <a:ext cx="11822508" cy="4591019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373ACF9-F45F-7879-41BF-C35D117BE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764"/>
            <a:ext cx="10964594" cy="426789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Technology Effectively.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Computers Parts.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Software: Programs That Let You Work.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Word, Excel, and PowerPoint.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the Internet and Web’s Resources.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Digital Data and Devices.</a:t>
            </a:r>
          </a:p>
        </p:txBody>
      </p:sp>
      <p:sp>
        <p:nvSpPr>
          <p:cNvPr id="13" name="Rectangle 19">
            <a:extLst>
              <a:ext uri="{FF2B5EF4-FFF2-40B4-BE49-F238E27FC236}">
                <a16:creationId xmlns:a16="http://schemas.microsoft.com/office/drawing/2014/main" id="{AEE25102-9A72-F12C-AEE7-7D3F5DEE8E3C}"/>
              </a:ext>
            </a:extLst>
          </p:cNvPr>
          <p:cNvSpPr/>
          <p:nvPr userDrawn="1"/>
        </p:nvSpPr>
        <p:spPr>
          <a:xfrm>
            <a:off x="-15902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E8A57E3B-C4D6-CF53-0BC5-43706E905C18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907900DD-A619-035C-3009-CD12079CF1C5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FEDF56A5-2625-0696-5F78-504D22825F9B}"/>
              </a:ext>
            </a:extLst>
          </p:cNvPr>
          <p:cNvSpPr/>
          <p:nvPr userDrawn="1"/>
        </p:nvSpPr>
        <p:spPr>
          <a:xfrm>
            <a:off x="3834774" y="6440139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BBD51D4E-964D-B9AB-7FDC-6104FA9574B7}"/>
              </a:ext>
            </a:extLst>
          </p:cNvPr>
          <p:cNvSpPr txBox="1"/>
          <p:nvPr userDrawn="1"/>
        </p:nvSpPr>
        <p:spPr>
          <a:xfrm>
            <a:off x="8700472" y="6448069"/>
            <a:ext cx="289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 </a:t>
            </a:r>
          </a:p>
        </p:txBody>
      </p:sp>
      <p:sp>
        <p:nvSpPr>
          <p:cNvPr id="19" name="TextBox 25">
            <a:extLst>
              <a:ext uri="{FF2B5EF4-FFF2-40B4-BE49-F238E27FC236}">
                <a16:creationId xmlns:a16="http://schemas.microsoft.com/office/drawing/2014/main" id="{B01CC42B-E1DB-575D-1583-5008252B75E3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id="{C50E8B2F-4823-BBF1-AEAF-A75A047ED407}"/>
              </a:ext>
            </a:extLst>
          </p:cNvPr>
          <p:cNvSpPr/>
          <p:nvPr userDrawn="1"/>
        </p:nvSpPr>
        <p:spPr>
          <a:xfrm>
            <a:off x="9124950" y="6045712"/>
            <a:ext cx="306705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Systems: IT131</a:t>
            </a:r>
          </a:p>
        </p:txBody>
      </p:sp>
      <p:pic>
        <p:nvPicPr>
          <p:cNvPr id="21" name="Picture 12">
            <a:extLst>
              <a:ext uri="{FF2B5EF4-FFF2-40B4-BE49-F238E27FC236}">
                <a16:creationId xmlns:a16="http://schemas.microsoft.com/office/drawing/2014/main" id="{F3E3561B-CB45-85A0-692D-94BC63DE16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61431"/>
            <a:ext cx="2036258" cy="1455534"/>
          </a:xfrm>
          <a:prstGeom prst="rect">
            <a:avLst/>
          </a:prstGeom>
        </p:spPr>
      </p:pic>
      <p:sp>
        <p:nvSpPr>
          <p:cNvPr id="2" name="TextBox 17">
            <a:extLst>
              <a:ext uri="{FF2B5EF4-FFF2-40B4-BE49-F238E27FC236}">
                <a16:creationId xmlns:a16="http://schemas.microsoft.com/office/drawing/2014/main" id="{B7DCC62E-BC7A-9909-F2F4-7AE68B7CF6A1}"/>
              </a:ext>
            </a:extLst>
          </p:cNvPr>
          <p:cNvSpPr txBox="1"/>
          <p:nvPr userDrawn="1"/>
        </p:nvSpPr>
        <p:spPr>
          <a:xfrm>
            <a:off x="3591708" y="6436701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03–  Boolean Algebra</a:t>
            </a:r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F1324AD-8680-2196-0896-AF6FF8232E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EE99058-CEA2-74C0-AD72-9933F7018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B3D0CF3-AEDA-8B47-7603-80901A883B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11EF1B-33C2-4EC2-AC68-6026CB8F35B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94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Single Corner Rounded 1">
            <a:extLst>
              <a:ext uri="{FF2B5EF4-FFF2-40B4-BE49-F238E27FC236}">
                <a16:creationId xmlns:a16="http://schemas.microsoft.com/office/drawing/2014/main" id="{AE2CDDC6-B9A6-E059-90D3-109DB67C5676}"/>
              </a:ext>
            </a:extLst>
          </p:cNvPr>
          <p:cNvSpPr/>
          <p:nvPr userDrawn="1"/>
        </p:nvSpPr>
        <p:spPr>
          <a:xfrm flipV="1">
            <a:off x="1" y="-2"/>
            <a:ext cx="120395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01E8C18E-74C6-987C-D7ED-45853ABB7740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3144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3">
            <a:extLst>
              <a:ext uri="{FF2B5EF4-FFF2-40B4-BE49-F238E27FC236}">
                <a16:creationId xmlns:a16="http://schemas.microsoft.com/office/drawing/2014/main" id="{8868295A-C772-1ACA-6263-CEDE81F803A8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0"/>
            <a:ext cx="2314045" cy="2152786"/>
          </a:xfrm>
          <a:prstGeom prst="rect">
            <a:avLst/>
          </a:prstGeom>
        </p:spPr>
      </p:pic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82F9F1B5-471E-BB1F-C10A-A785F3AF9CA4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21514" y="0"/>
            <a:ext cx="6117514" cy="3744684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3669CB0C-2869-14E3-2BD7-7AE4DB54B5E8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5595" y="4999073"/>
            <a:ext cx="3798791" cy="270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1377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72BB6A0-CA81-2306-16BE-6557518E81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0" eaLnBrk="1" hangingPunct="1">
              <a:spcBef>
                <a:spcPct val="20000"/>
              </a:spcBef>
              <a:buClr>
                <a:srgbClr val="FF0066"/>
              </a:buClr>
              <a:buNone/>
            </a:pPr>
            <a:r>
              <a:rPr lang="en-US" altLang="en-US" sz="2800" dirty="0"/>
              <a:t>Contents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800" dirty="0"/>
              <a:t>Why study Boolean Algebra?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800" dirty="0"/>
              <a:t>Binary Logic and Gates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800" dirty="0"/>
              <a:t>Boolean Algebra 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schemeClr val="bg1">
                    <a:lumMod val="75000"/>
                  </a:schemeClr>
                </a:solidFill>
              </a:rPr>
              <a:t>Canonical and Standard Forms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19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6CCCB035-9452-167E-1A00-E4C8DEF1397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00163" y="1011238"/>
            <a:ext cx="8701087" cy="838200"/>
          </a:xfrm>
        </p:spPr>
        <p:txBody>
          <a:bodyPr>
            <a:normAutofit/>
          </a:bodyPr>
          <a:lstStyle/>
          <a:p>
            <a:pPr algn="ctr">
              <a:spcBef>
                <a:spcPct val="20000"/>
              </a:spcBef>
              <a:buSzPct val="80000"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Binary Logic and Logic Gates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96675F-2B44-8706-E6EF-102BAC3EA43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966C2DA-BBCE-410C-B98A-383DA8492D17}" type="slidenum">
              <a:rPr lang="en-GB" smtClean="0"/>
              <a:t>3</a:t>
            </a:fld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5040EDD-B834-F07C-DE00-0786D83CD1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052" y="1755776"/>
            <a:ext cx="9912348" cy="393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sz="2400" dirty="0"/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sz="2400" dirty="0"/>
              <a:t>Our objective is to learn how to design digital circuits.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sz="2400" dirty="0"/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sz="2400" dirty="0"/>
              <a:t>These circuits use binary systems and </a:t>
            </a:r>
            <a:r>
              <a:rPr lang="en-US" altLang="en-US" sz="2400" dirty="0"/>
              <a:t>Deals with binary variables and with operations that assume logical meaning. 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sz="2400" dirty="0"/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Manipulation of binary information is done using circuits called </a:t>
            </a:r>
            <a:r>
              <a:rPr lang="en-US" altLang="en-US" sz="2400" b="1" i="1" dirty="0"/>
              <a:t>logic gates.</a:t>
            </a:r>
          </a:p>
          <a:p>
            <a:pPr algn="just">
              <a:lnSpc>
                <a:spcPct val="150000"/>
              </a:lnSpc>
            </a:pPr>
            <a:endParaRPr lang="en-US" altLang="en-US" sz="2400" dirty="0"/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sz="2400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:a16="http://schemas.microsoft.com/office/drawing/2014/main" id="{5F03C6E5-B039-F350-56AB-D7673C2AECB1}"/>
              </a:ext>
            </a:extLst>
          </p:cNvPr>
          <p:cNvSpPr txBox="1"/>
          <p:nvPr/>
        </p:nvSpPr>
        <p:spPr>
          <a:xfrm>
            <a:off x="714375" y="1768158"/>
            <a:ext cx="10763249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Logic gate </a:t>
            </a:r>
            <a:r>
              <a:rPr lang="en-US" alt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is a hardware that produce signals of binary when input logic requirements are satisfied.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Basic</a:t>
            </a:r>
            <a:r>
              <a:rPr lang="en-US" altLang="en-US" sz="1800" dirty="0"/>
              <a:t> </a:t>
            </a:r>
            <a:r>
              <a:rPr lang="en-US" altLang="en-US" sz="2400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logical operators </a:t>
            </a:r>
            <a:r>
              <a:rPr lang="en-US" alt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are the logic functions AND, OR and NOT.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BCCA1E3-E418-23DA-3BCA-109716EDE635}"/>
              </a:ext>
            </a:extLst>
          </p:cNvPr>
          <p:cNvSpPr txBox="1">
            <a:spLocks noChangeArrowheads="1"/>
          </p:cNvSpPr>
          <p:nvPr/>
        </p:nvSpPr>
        <p:spPr>
          <a:xfrm>
            <a:off x="1300163" y="1011238"/>
            <a:ext cx="8701087" cy="83820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ct val="20000"/>
              </a:spcBef>
              <a:buSzPct val="80000"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Binary Logic and Logic Gates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008F835D-E4B4-3309-B5DD-8F209024A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1206" y="3796066"/>
            <a:ext cx="7239000" cy="1779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618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95BC956-0558-036D-E66B-E72D1E2FD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Boolean Algebra </a:t>
            </a:r>
            <a:r>
              <a:rPr lang="en-IN" dirty="0">
                <a:latin typeface="Comic Sans MS" panose="030F0702030302020204" pitchFamily="66" charset="0"/>
                <a:cs typeface="Arial" panose="020B0604020202020204" pitchFamily="34" charset="0"/>
              </a:rPr>
              <a:t>is a system of mathematics based on logic that has its own set of rules or laws which are used to:</a:t>
            </a:r>
          </a:p>
          <a:p>
            <a:endParaRPr lang="en-IN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1"/>
            <a:r>
              <a:rPr lang="en-IN" dirty="0">
                <a:latin typeface="Comic Sans MS" panose="030F0702030302020204" pitchFamily="66" charset="0"/>
                <a:cs typeface="Arial" panose="020B0604020202020204" pitchFamily="34" charset="0"/>
              </a:rPr>
              <a:t> define Boolean expressions. </a:t>
            </a:r>
          </a:p>
          <a:p>
            <a:pPr lvl="1"/>
            <a:r>
              <a:rPr lang="en-IN" dirty="0">
                <a:latin typeface="Comic Sans MS" panose="030F0702030302020204" pitchFamily="66" charset="0"/>
                <a:cs typeface="Arial" panose="020B0604020202020204" pitchFamily="34" charset="0"/>
              </a:rPr>
              <a:t>reduce Boolean expressions. </a:t>
            </a:r>
          </a:p>
          <a:p>
            <a:pPr lvl="1"/>
            <a:r>
              <a:rPr lang="en-IN" dirty="0">
                <a:latin typeface="Comic Sans MS" panose="030F0702030302020204" pitchFamily="66" charset="0"/>
                <a:cs typeface="Arial" panose="020B0604020202020204" pitchFamily="34" charset="0"/>
              </a:rPr>
              <a:t>analyse and simplify the digital (logic) circuits. </a:t>
            </a:r>
          </a:p>
          <a:p>
            <a:pPr lvl="1"/>
            <a:endParaRPr lang="en-IN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IN" dirty="0">
                <a:latin typeface="Comic Sans MS" panose="030F0702030302020204" pitchFamily="66" charset="0"/>
                <a:cs typeface="Arial" panose="020B0604020202020204" pitchFamily="34" charset="0"/>
              </a:rPr>
              <a:t>The variables used in Boolean Algebra have only one of two possible values, a logic “0” and a logic “1”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203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EA8CF35F-A2E6-AA6B-64BB-C7223CA46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764"/>
            <a:ext cx="10964594" cy="4598236"/>
          </a:xfrm>
        </p:spPr>
        <p:txBody>
          <a:bodyPr/>
          <a:lstStyle/>
          <a:p>
            <a:r>
              <a:rPr lang="en-IN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Boolean Algebra </a:t>
            </a:r>
            <a:r>
              <a:rPr lang="en-IN" dirty="0">
                <a:latin typeface="Comic Sans MS" panose="030F0702030302020204" pitchFamily="66" charset="0"/>
                <a:cs typeface="Arial" panose="020B0604020202020204" pitchFamily="34" charset="0"/>
              </a:rPr>
              <a:t>is made up of</a:t>
            </a:r>
          </a:p>
          <a:p>
            <a:endParaRPr lang="en-IN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IN" dirty="0"/>
              <a:t>		1. </a:t>
            </a:r>
            <a:r>
              <a:rPr lang="en-IN" b="1" dirty="0">
                <a:latin typeface="Comic Sans MS" panose="030F0702030302020204" pitchFamily="66" charset="0"/>
              </a:rPr>
              <a:t>Elements</a:t>
            </a:r>
            <a:r>
              <a:rPr lang="en-IN" dirty="0">
                <a:latin typeface="Comic Sans MS" panose="030F0702030302020204" pitchFamily="66" charset="0"/>
              </a:rPr>
              <a:t> - variables or constants with value 1 or 0.</a:t>
            </a:r>
          </a:p>
          <a:p>
            <a:pPr>
              <a:buNone/>
            </a:pPr>
            <a:r>
              <a:rPr lang="en-IN" dirty="0">
                <a:latin typeface="Comic Sans MS" panose="030F0702030302020204" pitchFamily="66" charset="0"/>
              </a:rPr>
              <a:t>		2. </a:t>
            </a:r>
            <a:r>
              <a:rPr lang="en-IN" b="1" dirty="0">
                <a:latin typeface="Comic Sans MS" panose="030F0702030302020204" pitchFamily="66" charset="0"/>
              </a:rPr>
              <a:t>Operators</a:t>
            </a:r>
            <a:r>
              <a:rPr lang="en-IN" dirty="0">
                <a:latin typeface="Comic Sans MS" panose="030F0702030302020204" pitchFamily="66" charset="0"/>
              </a:rPr>
              <a:t> - AND, OR and NOT etc.</a:t>
            </a:r>
          </a:p>
          <a:p>
            <a:pPr>
              <a:buNone/>
            </a:pPr>
            <a:r>
              <a:rPr lang="en-IN" dirty="0">
                <a:latin typeface="Comic Sans MS" panose="030F0702030302020204" pitchFamily="66" charset="0"/>
              </a:rPr>
              <a:t>		3. </a:t>
            </a:r>
            <a:r>
              <a:rPr lang="en-IN" b="1" dirty="0">
                <a:latin typeface="Comic Sans MS" panose="030F0702030302020204" pitchFamily="66" charset="0"/>
              </a:rPr>
              <a:t>Axioms and Theorems - </a:t>
            </a:r>
            <a:r>
              <a:rPr lang="en-IN" dirty="0">
                <a:latin typeface="Comic Sans MS" panose="030F0702030302020204" pitchFamily="66" charset="0"/>
              </a:rPr>
              <a:t> self-evident universally accepted truth</a:t>
            </a:r>
            <a:r>
              <a:rPr lang="en-IN" dirty="0"/>
              <a:t>.</a:t>
            </a:r>
          </a:p>
          <a:p>
            <a:pPr>
              <a:buNone/>
            </a:pPr>
            <a:endParaRPr lang="en-IN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IN" dirty="0">
                <a:latin typeface="Comic Sans MS" panose="030F0702030302020204" pitchFamily="66" charset="0"/>
                <a:cs typeface="Arial" panose="020B0604020202020204" pitchFamily="34" charset="0"/>
              </a:rPr>
              <a:t>There are three ways  to represent a Boolean Expression/Function</a:t>
            </a:r>
            <a:r>
              <a:rPr lang="en-IN" dirty="0"/>
              <a:t>.</a:t>
            </a:r>
          </a:p>
          <a:p>
            <a:pPr>
              <a:buNone/>
            </a:pPr>
            <a:r>
              <a:rPr lang="en-IN" dirty="0"/>
              <a:t>		</a:t>
            </a:r>
            <a:r>
              <a:rPr lang="en-IN" b="1" dirty="0"/>
              <a:t>1. Algebraic Equation</a:t>
            </a:r>
          </a:p>
          <a:p>
            <a:pPr>
              <a:buNone/>
            </a:pPr>
            <a:r>
              <a:rPr lang="en-IN" b="1" dirty="0"/>
              <a:t>		2. Truth Table</a:t>
            </a:r>
          </a:p>
          <a:p>
            <a:pPr>
              <a:buNone/>
            </a:pPr>
            <a:r>
              <a:rPr lang="en-IN" b="1" dirty="0"/>
              <a:t>		3. Circuit Diagram 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3371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C13F23E-33FB-A1C0-C188-748FC358739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966C2DA-BBCE-410C-B98A-383DA8492D17}" type="slidenum">
              <a:rPr lang="en-GB" smtClean="0"/>
              <a:t>7</a:t>
            </a:fld>
            <a:endParaRPr lang="en-GB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C7387F87-F247-3EA5-18D7-5FDBF389BD08}"/>
              </a:ext>
            </a:extLst>
          </p:cNvPr>
          <p:cNvSpPr txBox="1"/>
          <p:nvPr/>
        </p:nvSpPr>
        <p:spPr>
          <a:xfrm>
            <a:off x="724535" y="1374410"/>
            <a:ext cx="10239375" cy="3502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Boolean function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</a:rPr>
              <a:t>: </a:t>
            </a:r>
            <a:r>
              <a:rPr 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expression consists of binary variables, constants (0/1),  and logic operations.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</a:pPr>
            <a:r>
              <a:rPr 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	It can be equal 1 or 0. 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</a:pPr>
            <a:endParaRPr lang="en-US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The output of any function can be equal to 0 or 1.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Example</a:t>
            </a:r>
            <a:r>
              <a:rPr lang="en-US" altLang="en-US" sz="2400" dirty="0">
                <a:latin typeface="Comic Sans MS" panose="030F0702030302020204" pitchFamily="66" charset="0"/>
              </a:rPr>
              <a:t>: F = x + y' z; 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Question</a:t>
            </a:r>
            <a:r>
              <a:rPr lang="en-US" altLang="en-US" sz="2400" dirty="0">
                <a:latin typeface="Comic Sans MS" panose="030F0702030302020204" pitchFamily="66" charset="0"/>
              </a:rPr>
              <a:t>: When F=1 and F=0?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en-US" altLang="zh-TW" sz="2200" dirty="0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7649FCBF-BA28-E96C-4688-55C3E0B8DB3E}"/>
              </a:ext>
            </a:extLst>
          </p:cNvPr>
          <p:cNvSpPr txBox="1"/>
          <p:nvPr/>
        </p:nvSpPr>
        <p:spPr>
          <a:xfrm>
            <a:off x="735806" y="1389650"/>
            <a:ext cx="10720388" cy="5201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It can be presented by Truth Table, where number of rows is equal to </a:t>
            </a:r>
            <a:r>
              <a:rPr lang="en-US" altLang="en-US" sz="2400" dirty="0">
                <a:latin typeface="Comic Sans MS" panose="030F0702030302020204" pitchFamily="66" charset="0"/>
              </a:rPr>
              <a:t>2</a:t>
            </a:r>
            <a:r>
              <a:rPr lang="en-US" altLang="en-US" sz="2400" baseline="30000" dirty="0">
                <a:latin typeface="Comic Sans MS" panose="030F0702030302020204" pitchFamily="66" charset="0"/>
              </a:rPr>
              <a:t>n </a:t>
            </a:r>
            <a:r>
              <a:rPr lang="en-US" alt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where n is number of valuables.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The combinations are binary numbers from </a:t>
            </a:r>
            <a:r>
              <a:rPr lang="en-US" altLang="en-US" sz="2400" dirty="0">
                <a:latin typeface="Comic Sans MS" panose="030F0702030302020204" pitchFamily="66" charset="0"/>
              </a:rPr>
              <a:t>0 to 2</a:t>
            </a:r>
            <a:r>
              <a:rPr lang="en-US" altLang="en-US" sz="2400" baseline="30000" dirty="0">
                <a:latin typeface="Comic Sans MS" panose="030F0702030302020204" pitchFamily="66" charset="0"/>
              </a:rPr>
              <a:t>n</a:t>
            </a:r>
            <a:r>
              <a:rPr lang="en-US" altLang="en-US" sz="2400" dirty="0">
                <a:latin typeface="Comic Sans MS" panose="030F0702030302020204" pitchFamily="66" charset="0"/>
              </a:rPr>
              <a:t>-1.</a:t>
            </a:r>
          </a:p>
          <a:p>
            <a:pPr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ED432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Boolean variable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</a:rPr>
              <a:t>: </a:t>
            </a:r>
            <a:r>
              <a:rPr 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a variable x is a Boolean variable if value of </a:t>
            </a:r>
            <a:r>
              <a:rPr lang="en-US" sz="2400" dirty="0" err="1">
                <a:latin typeface="Comic Sans MS" panose="030F0702030302020204" pitchFamily="66" charset="0"/>
                <a:cs typeface="Arial" panose="020B0604020202020204" pitchFamily="34" charset="0"/>
              </a:rPr>
              <a:t>x</a:t>
            </a:r>
            <a:r>
              <a:rPr lang="en-US" altLang="zh-TW" sz="2400" dirty="0" err="1">
                <a:latin typeface="Comic Sans MS" panose="030F0702030302020204" pitchFamily="66" charset="0"/>
                <a:cs typeface="Arial" panose="020B0604020202020204" pitchFamily="34" charset="0"/>
                <a:sym typeface="Symbol" panose="05050102010706020507" pitchFamily="18" charset="2"/>
              </a:rPr>
              <a:t></a:t>
            </a:r>
            <a:r>
              <a:rPr lang="en-US" altLang="zh-TW" sz="2400" dirty="0" err="1">
                <a:latin typeface="Comic Sans MS" panose="030F0702030302020204" pitchFamily="66" charset="0"/>
                <a:cs typeface="Arial" panose="020B0604020202020204" pitchFamily="34" charset="0"/>
              </a:rPr>
              <a:t>B</a:t>
            </a:r>
            <a:endParaRPr lang="en-US" altLang="zh-TW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Literal: </a:t>
            </a:r>
            <a:r>
              <a:rPr 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a variable in complemented or uncomplemented forms.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indent="-342900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Truth table </a:t>
            </a:r>
            <a:r>
              <a:rPr lang="en-US" altLang="en-US" sz="2200" dirty="0"/>
              <a:t>- </a:t>
            </a:r>
            <a:r>
              <a:rPr lang="en-US" alt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a tabular listing of the values of a function for all possible combinations of values on its arguments</a:t>
            </a:r>
          </a:p>
          <a:p>
            <a:pPr>
              <a:lnSpc>
                <a:spcPct val="150000"/>
              </a:lnSpc>
              <a:defRPr/>
            </a:pP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54055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:a16="http://schemas.microsoft.com/office/drawing/2014/main" id="{9BA3B8CB-D5C1-2ED0-AB29-AB1D115BEC25}"/>
              </a:ext>
            </a:extLst>
          </p:cNvPr>
          <p:cNvSpPr txBox="1"/>
          <p:nvPr/>
        </p:nvSpPr>
        <p:spPr>
          <a:xfrm>
            <a:off x="2895600" y="891659"/>
            <a:ext cx="7372350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buSzPct val="80000"/>
            </a:pPr>
            <a:r>
              <a:rPr lang="en-US" sz="32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Truth Table of Basic Gates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DBBD9555-E746-9DDD-63C5-D876DC2C6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9337" y="1933575"/>
            <a:ext cx="7781925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871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B3E209AF-BFF5-0E84-D033-87BA1878C4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42975" y="1571625"/>
            <a:ext cx="10964594" cy="4267898"/>
          </a:xfrm>
        </p:spPr>
        <p:txBody>
          <a:bodyPr>
            <a:noAutofit/>
          </a:bodyPr>
          <a:lstStyle/>
          <a:p>
            <a:pPr marL="228600" lvl="1">
              <a:spcBef>
                <a:spcPts val="1000"/>
              </a:spcBef>
            </a:pPr>
            <a:r>
              <a:rPr lang="en-U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In Boolean Algebra, </a:t>
            </a:r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  <a:sym typeface="Symbol" pitchFamily="18" charset="2"/>
              </a:rPr>
              <a:t>We are going to focus on :</a:t>
            </a:r>
            <a:endParaRPr lang="en-US" altLang="en-US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228600" lvl="1">
              <a:spcBef>
                <a:spcPts val="1000"/>
              </a:spcBef>
            </a:pPr>
            <a:r>
              <a:rPr lang="en-U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Simplification of Boolean expression</a:t>
            </a:r>
          </a:p>
          <a:p>
            <a:pPr marL="228600" lvl="1">
              <a:spcBef>
                <a:spcPts val="1000"/>
              </a:spcBef>
            </a:pPr>
            <a:r>
              <a:rPr lang="en-U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Complementing functions</a:t>
            </a:r>
          </a:p>
          <a:p>
            <a:pPr marL="228600" lvl="1">
              <a:spcBef>
                <a:spcPts val="1000"/>
              </a:spcBef>
            </a:pPr>
            <a:r>
              <a:rPr lang="en-U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Representing Boolean functions (Canonical and Standard Forms)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altLang="en-US" u="sng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Boolean Function Evaluation</a:t>
            </a:r>
          </a:p>
          <a:p>
            <a:pPr marL="228600" lvl="1">
              <a:spcBef>
                <a:spcPts val="1000"/>
              </a:spcBef>
            </a:pPr>
            <a:r>
              <a:rPr lang="en-US" altLang="zh-TW" dirty="0">
                <a:latin typeface="Comic Sans MS" panose="030F0702030302020204" pitchFamily="66" charset="0"/>
                <a:cs typeface="Arial" panose="020B0604020202020204" pitchFamily="34" charset="0"/>
              </a:rPr>
              <a:t>The </a:t>
            </a:r>
            <a:r>
              <a:rPr lang="en-US" altLang="zh-TW" b="1" dirty="0">
                <a:latin typeface="Comic Sans MS" panose="030F0702030302020204" pitchFamily="66" charset="0"/>
                <a:cs typeface="Arial" panose="020B0604020202020204" pitchFamily="34" charset="0"/>
              </a:rPr>
              <a:t>operator precedence </a:t>
            </a:r>
            <a:r>
              <a:rPr lang="en-US" altLang="zh-TW" dirty="0">
                <a:latin typeface="Comic Sans MS" panose="030F0702030302020204" pitchFamily="66" charset="0"/>
                <a:cs typeface="Arial" panose="020B0604020202020204" pitchFamily="34" charset="0"/>
              </a:rPr>
              <a:t>for evaluating Boolean Expression is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zh-TW" dirty="0">
                <a:latin typeface="Comic Sans MS" panose="030F0702030302020204" pitchFamily="66" charset="0"/>
                <a:cs typeface="Arial" panose="020B0604020202020204" pitchFamily="34" charset="0"/>
              </a:rPr>
              <a:t>Parentheses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zh-TW" dirty="0">
                <a:latin typeface="Comic Sans MS" panose="030F0702030302020204" pitchFamily="66" charset="0"/>
                <a:cs typeface="Arial" panose="020B0604020202020204" pitchFamily="34" charset="0"/>
              </a:rPr>
              <a:t>NOT ( Complement)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zh-TW" dirty="0">
                <a:latin typeface="Comic Sans MS" panose="030F0702030302020204" pitchFamily="66" charset="0"/>
                <a:cs typeface="Arial" panose="020B0604020202020204" pitchFamily="34" charset="0"/>
              </a:rPr>
              <a:t>AND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zh-TW" dirty="0">
                <a:latin typeface="Comic Sans MS" panose="030F0702030302020204" pitchFamily="66" charset="0"/>
                <a:cs typeface="Arial" panose="020B0604020202020204" pitchFamily="34" charset="0"/>
              </a:rPr>
              <a:t>OR </a:t>
            </a:r>
          </a:p>
          <a:p>
            <a:pPr marL="457200" lvl="1" indent="0">
              <a:buNone/>
            </a:pPr>
            <a:endParaRPr lang="en-US" altLang="en-US" sz="2200" u="sng" dirty="0">
              <a:solidFill>
                <a:srgbClr val="1F497D">
                  <a:lumMod val="75000"/>
                </a:srgbClr>
              </a:solidFill>
            </a:endParaRPr>
          </a:p>
          <a:p>
            <a:pPr marL="457200" lvl="1" indent="0">
              <a:buNone/>
            </a:pPr>
            <a:endParaRPr lang="en-US" altLang="zh-TW" sz="2200" u="sng" dirty="0">
              <a:solidFill>
                <a:srgbClr val="1F497D">
                  <a:lumMod val="75000"/>
                </a:srgbClr>
              </a:solidFill>
            </a:endParaRPr>
          </a:p>
          <a:p>
            <a:pPr marL="457200" lvl="1" indent="0">
              <a:buNone/>
            </a:pPr>
            <a:endParaRPr lang="en-US" altLang="zh-TW" sz="2200" dirty="0"/>
          </a:p>
          <a:p>
            <a:pPr>
              <a:lnSpc>
                <a:spcPct val="150000"/>
              </a:lnSpc>
              <a:defRPr/>
            </a:pPr>
            <a:endParaRPr lang="en-US" altLang="en-US" sz="2200" dirty="0"/>
          </a:p>
          <a:p>
            <a:pPr>
              <a:lnSpc>
                <a:spcPct val="150000"/>
              </a:lnSpc>
              <a:defRPr/>
            </a:pPr>
            <a:endParaRPr lang="en-US" altLang="en-US" sz="22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1C845C6-2CF9-34F3-3FC6-7ABEAD3C607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966C2DA-BBCE-410C-B98A-383DA8492D1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17482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DC983-4C9D-6F1F-711C-AF604DF7E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703" y="2130007"/>
            <a:ext cx="10964594" cy="3537368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By manipulating a Boolean expression according to Boolean algebraic rules, it is often possible to obtain a simpler expression for the same function. This simpler expression </a:t>
            </a:r>
            <a:r>
              <a:rPr lang="en-US" altLang="en-US" sz="2600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reduces both the number of gates in the circuit and the numbers of inputs to the gates. </a:t>
            </a:r>
          </a:p>
          <a:p>
            <a:pPr algn="just">
              <a:lnSpc>
                <a:spcPct val="150000"/>
              </a:lnSpc>
            </a:pPr>
            <a:endParaRPr lang="en-US" altLang="en-US" sz="2600" dirty="0">
              <a:solidFill>
                <a:srgbClr val="ED432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600" dirty="0">
                <a:latin typeface="Comic Sans MS" panose="030F0702030302020204" pitchFamily="66" charset="0"/>
                <a:cs typeface="Arial" panose="020B0604020202020204" pitchFamily="34" charset="0"/>
              </a:rPr>
              <a:t>To</a:t>
            </a:r>
            <a:r>
              <a:rPr lang="en-US" altLang="en-US" sz="2200" dirty="0"/>
              <a:t> </a:t>
            </a:r>
            <a:r>
              <a:rPr lang="en-US" altLang="en-US" sz="2600" dirty="0">
                <a:latin typeface="Comic Sans MS" panose="030F0702030302020204" pitchFamily="66" charset="0"/>
                <a:cs typeface="Arial" panose="020B0604020202020204" pitchFamily="34" charset="0"/>
              </a:rPr>
              <a:t>see how this is done, we must first study the basic rules of Boolean algebra.</a:t>
            </a:r>
          </a:p>
          <a:p>
            <a:endParaRPr lang="en-GB" sz="2200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9ABB7FC-3336-FCBE-1D79-6E759431166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314701" y="1038225"/>
            <a:ext cx="6057900" cy="8572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Expression Simplification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A0F9E07-9528-8400-33BA-2230F536B6E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966C2DA-BBCE-410C-B98A-383DA8492D1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071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267E8AE0-5E4B-70C5-EC5F-7A31A48200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lvl="1">
              <a:spcBef>
                <a:spcPts val="1000"/>
              </a:spcBef>
            </a:pP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228600" lvl="1">
              <a:spcBef>
                <a:spcPts val="1000"/>
              </a:spcBef>
            </a:pPr>
            <a:r>
              <a:rPr lang="en-US" sz="32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T1 : Properties of 0</a:t>
            </a:r>
          </a:p>
          <a:p>
            <a:pPr marL="685800" lvl="2">
              <a:spcBef>
                <a:spcPts val="1000"/>
              </a:spcBef>
            </a:pP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(a) 0 + X = X </a:t>
            </a:r>
            <a:b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(b) 0.X = 0 </a:t>
            </a:r>
          </a:p>
          <a:p>
            <a:pPr marL="228600" lvl="1">
              <a:spcBef>
                <a:spcPts val="1000"/>
              </a:spcBef>
            </a:pPr>
            <a:r>
              <a:rPr lang="en-US" sz="32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T2 : Properties of 1</a:t>
            </a:r>
          </a:p>
          <a:p>
            <a:pPr marL="685800" lvl="2">
              <a:spcBef>
                <a:spcPts val="1000"/>
              </a:spcBef>
            </a:pP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(a) 1 + X = 1 </a:t>
            </a:r>
            <a:b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(b) 1.X = X </a:t>
            </a:r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BE10520-BD30-1D1C-73DE-9AF3A63D38BD}"/>
              </a:ext>
            </a:extLst>
          </p:cNvPr>
          <p:cNvSpPr txBox="1">
            <a:spLocks noChangeArrowheads="1"/>
          </p:cNvSpPr>
          <p:nvPr/>
        </p:nvSpPr>
        <p:spPr>
          <a:xfrm>
            <a:off x="2207418" y="904875"/>
            <a:ext cx="7777163" cy="592889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Basic identities of Boolean algebra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B57254A4-416A-6C51-0692-49054591E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7437" y="1943100"/>
            <a:ext cx="4657725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2301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66F53399-09A1-8BD1-0AD2-733DA854B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7406" y="1924049"/>
            <a:ext cx="10964594" cy="3920151"/>
          </a:xfrm>
        </p:spPr>
        <p:txBody>
          <a:bodyPr/>
          <a:lstStyle/>
          <a:p>
            <a:pPr marL="228600" lvl="1">
              <a:spcBef>
                <a:spcPts val="1000"/>
              </a:spcBef>
            </a:pPr>
            <a:r>
              <a:rPr lang="en-US" sz="32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T3 : Commutative Law </a:t>
            </a:r>
          </a:p>
          <a:p>
            <a:pPr marL="685800" lvl="2">
              <a:spcBef>
                <a:spcPts val="1000"/>
              </a:spcBef>
            </a:pP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(a) X + Y = Y + X</a:t>
            </a:r>
            <a:b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(b) X.Y = Y.X</a:t>
            </a:r>
          </a:p>
          <a:p>
            <a:pPr marL="685800" lvl="2">
              <a:spcBef>
                <a:spcPts val="1000"/>
              </a:spcBef>
            </a:pPr>
            <a:endParaRPr 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44E7B4-F7A3-556D-4BD9-60C77AEBFDC6}"/>
              </a:ext>
            </a:extLst>
          </p:cNvPr>
          <p:cNvSpPr txBox="1">
            <a:spLocks noChangeArrowheads="1"/>
          </p:cNvSpPr>
          <p:nvPr/>
        </p:nvSpPr>
        <p:spPr>
          <a:xfrm>
            <a:off x="2359818" y="1013800"/>
            <a:ext cx="7777163" cy="592889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Basic identities of Boolean algebra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D80B42C8-27F9-7A2A-EC54-AA9BED413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1475" y="1657350"/>
            <a:ext cx="3067050" cy="1771650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6DACD0D1-8A3D-853C-EE89-5582B5F156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7675" y="3746360"/>
            <a:ext cx="3086100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463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66F53399-09A1-8BD1-0AD2-733DA854B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288" y="1761817"/>
            <a:ext cx="10964594" cy="3920151"/>
          </a:xfrm>
        </p:spPr>
        <p:txBody>
          <a:bodyPr/>
          <a:lstStyle/>
          <a:p>
            <a:pPr marL="228600" lvl="1">
              <a:spcBef>
                <a:spcPts val="1000"/>
              </a:spcBef>
            </a:pPr>
            <a:r>
              <a:rPr lang="en-US" sz="32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T4 : Associate Law </a:t>
            </a:r>
          </a:p>
          <a:p>
            <a:pPr lvl="1"/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(a) (X + Y) + Z = X + (Y + Z)            (b) (X.Y).Z = X.(Y.Z) </a:t>
            </a:r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44E7B4-F7A3-556D-4BD9-60C77AEBFDC6}"/>
              </a:ext>
            </a:extLst>
          </p:cNvPr>
          <p:cNvSpPr txBox="1">
            <a:spLocks noChangeArrowheads="1"/>
          </p:cNvSpPr>
          <p:nvPr/>
        </p:nvSpPr>
        <p:spPr>
          <a:xfrm>
            <a:off x="2359818" y="1013800"/>
            <a:ext cx="7777163" cy="592889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Basic identities of Boolean algebra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C832A8EF-82C0-C43E-6642-B8B569DAE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4507" y="2960546"/>
            <a:ext cx="5464819" cy="3268804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6DAB685D-4416-A493-4CC3-2ADC9C86C7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603" y="2960546"/>
            <a:ext cx="5677397" cy="3268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524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AFB7139-E1F2-6177-E1F8-37CA4068C4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424" y="1547231"/>
            <a:ext cx="11260455" cy="4267898"/>
          </a:xfrm>
        </p:spPr>
        <p:txBody>
          <a:bodyPr/>
          <a:lstStyle/>
          <a:p>
            <a:pPr marL="228600" lvl="1">
              <a:spcBef>
                <a:spcPts val="1000"/>
              </a:spcBef>
            </a:pPr>
            <a:r>
              <a:rPr lang="en-US" sz="28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T5 : Distributive Law </a:t>
            </a:r>
          </a:p>
          <a:p>
            <a:pPr lvl="1"/>
            <a:r>
              <a:rPr 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(a) X (Y + Z) = X.</a:t>
            </a:r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</a:rPr>
              <a:t>Y</a:t>
            </a:r>
            <a:r>
              <a:rPr 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 + X.</a:t>
            </a:r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</a:rPr>
              <a:t>Z                      </a:t>
            </a:r>
            <a:r>
              <a:rPr 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(b) X + (Y.</a:t>
            </a:r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</a:rPr>
              <a:t>Z</a:t>
            </a:r>
            <a:r>
              <a:rPr 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) = (X + Y) (X + Z) </a:t>
            </a:r>
          </a:p>
          <a:p>
            <a:pPr marL="457200" lvl="1" indent="0">
              <a:buNone/>
            </a:pPr>
            <a:endParaRPr lang="en-US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D20F7C-45CD-3628-B245-692024E96CCF}"/>
              </a:ext>
            </a:extLst>
          </p:cNvPr>
          <p:cNvSpPr txBox="1">
            <a:spLocks noChangeArrowheads="1"/>
          </p:cNvSpPr>
          <p:nvPr/>
        </p:nvSpPr>
        <p:spPr>
          <a:xfrm>
            <a:off x="2359818" y="1080475"/>
            <a:ext cx="7777163" cy="592889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Basic identities of Boolean algebra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18209D9-9F31-5853-20E3-3EBDDBBF6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299" y="2720000"/>
            <a:ext cx="5712352" cy="305752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08D13BDC-A417-0998-25FE-AC01725DF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377" y="2725415"/>
            <a:ext cx="5819323" cy="313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350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AFB7139-E1F2-6177-E1F8-37CA4068C4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830" y="1376919"/>
            <a:ext cx="10964594" cy="4267898"/>
          </a:xfrm>
        </p:spPr>
        <p:txBody>
          <a:bodyPr/>
          <a:lstStyle/>
          <a:p>
            <a:pPr marL="457200" lvl="1" indent="0">
              <a:buNone/>
            </a:pPr>
            <a:endParaRPr lang="en-US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US" sz="28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T6 : </a:t>
            </a:r>
            <a:r>
              <a:rPr lang="en-US" sz="2800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Indempotence</a:t>
            </a:r>
            <a:r>
              <a:rPr lang="en-US" sz="28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Law </a:t>
            </a:r>
          </a:p>
          <a:p>
            <a:pPr lvl="1"/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</a:rPr>
              <a:t>(a) X + X = X                                    (b) X.X = X </a:t>
            </a:r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D20F7C-45CD-3628-B245-692024E96CCF}"/>
              </a:ext>
            </a:extLst>
          </p:cNvPr>
          <p:cNvSpPr txBox="1">
            <a:spLocks noChangeArrowheads="1"/>
          </p:cNvSpPr>
          <p:nvPr/>
        </p:nvSpPr>
        <p:spPr>
          <a:xfrm>
            <a:off x="2359818" y="1080475"/>
            <a:ext cx="7777163" cy="592889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Basic identities of Boolean algebra</a:t>
            </a: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80806AA8-7E66-7904-EECA-1F537D029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234" y="3546428"/>
            <a:ext cx="6796405" cy="1723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075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AB71863-CD74-EC9C-5EE5-B208A1A4E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4560" y="1673364"/>
            <a:ext cx="10964594" cy="4267898"/>
          </a:xfrm>
        </p:spPr>
        <p:txBody>
          <a:bodyPr/>
          <a:lstStyle/>
          <a:p>
            <a:pPr marL="228600" lvl="1">
              <a:spcBef>
                <a:spcPts val="1000"/>
              </a:spcBef>
            </a:pPr>
            <a:r>
              <a:rPr lang="en-US" sz="28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T7 : Absorption (Redundance) Law </a:t>
            </a:r>
          </a:p>
          <a:p>
            <a:pPr lvl="1"/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</a:rPr>
              <a:t>(a) X + X.Y  = X                                  (b) X .(X + Y) = X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X +X.Y = X.(1+Y)					X.(X+Y)</a:t>
            </a:r>
          </a:p>
          <a:p>
            <a:r>
              <a:rPr lang="en-US" dirty="0"/>
              <a:t>            = X.(1) 					X.X + X.Y=</a:t>
            </a:r>
          </a:p>
          <a:p>
            <a:r>
              <a:rPr lang="en-US" dirty="0"/>
              <a:t>            = X						X    + X.Y = X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D9F293E-FCFF-FB05-86DF-BDE19A1A84E0}"/>
              </a:ext>
            </a:extLst>
          </p:cNvPr>
          <p:cNvSpPr txBox="1">
            <a:spLocks noChangeArrowheads="1"/>
          </p:cNvSpPr>
          <p:nvPr/>
        </p:nvSpPr>
        <p:spPr>
          <a:xfrm>
            <a:off x="2359818" y="1080475"/>
            <a:ext cx="7777163" cy="592889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Basic identities of Boolean algebra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B922D2D-EE4A-F98D-6676-80314E9694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9898" y="2707957"/>
            <a:ext cx="7790022" cy="187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1604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AB71863-CD74-EC9C-5EE5-B208A1A4E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983539"/>
            <a:ext cx="10964594" cy="4267898"/>
          </a:xfrm>
        </p:spPr>
        <p:txBody>
          <a:bodyPr/>
          <a:lstStyle/>
          <a:p>
            <a:pPr marL="342900" indent="-342900"/>
            <a:r>
              <a:rPr lang="en-US" sz="28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T8 : Complementary Law</a:t>
            </a:r>
          </a:p>
          <a:p>
            <a:pPr marL="800100" lvl="1" indent="-342900"/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</a:rPr>
              <a:t>(a) X+X’=1				(b) X.X’=0</a:t>
            </a:r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D9F293E-FCFF-FB05-86DF-BDE19A1A84E0}"/>
              </a:ext>
            </a:extLst>
          </p:cNvPr>
          <p:cNvSpPr txBox="1">
            <a:spLocks noChangeArrowheads="1"/>
          </p:cNvSpPr>
          <p:nvPr/>
        </p:nvSpPr>
        <p:spPr>
          <a:xfrm>
            <a:off x="2359818" y="1080475"/>
            <a:ext cx="7777163" cy="592889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Basic identities of Boolean algebra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F5928719-F273-8757-F3FF-B8367DF993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818" y="3643947"/>
            <a:ext cx="6145530" cy="159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329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98CD74C0-6D9C-6E43-1413-4348F114E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975" y="1916864"/>
            <a:ext cx="10964594" cy="4267898"/>
          </a:xfrm>
        </p:spPr>
        <p:txBody>
          <a:bodyPr/>
          <a:lstStyle/>
          <a:p>
            <a:pPr marL="342900" indent="-342900"/>
            <a:r>
              <a:rPr lang="en-US" sz="28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T9 : Involution</a:t>
            </a:r>
          </a:p>
          <a:p>
            <a:pPr marL="342900" indent="-342900"/>
            <a:endParaRPr lang="en-US" sz="2800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</a:rPr>
              <a:t>(a)  x’’   = x</a:t>
            </a:r>
          </a:p>
          <a:p>
            <a:pPr lvl="1"/>
            <a:endParaRPr lang="en-US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342900" indent="-342900"/>
            <a:r>
              <a:rPr lang="en-US" sz="28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T10 : De Morgan's Theorem </a:t>
            </a:r>
          </a:p>
          <a:p>
            <a:pPr lvl="1"/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</a:rPr>
              <a:t>(a) (X+Y)’=X’.Y’ </a:t>
            </a:r>
          </a:p>
          <a:p>
            <a:pPr lvl="1"/>
            <a:r>
              <a:rPr lang="en-US" dirty="0">
                <a:latin typeface="Comic Sans MS" panose="030F0702030302020204" pitchFamily="66" charset="0"/>
                <a:cs typeface="Arial" panose="020B0604020202020204" pitchFamily="34" charset="0"/>
              </a:rPr>
              <a:t>(b) (X.Y)’=X’+Y’</a:t>
            </a:r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C09F61C-56A6-FBAE-E4DD-E4651B7F9FE5}"/>
              </a:ext>
            </a:extLst>
          </p:cNvPr>
          <p:cNvSpPr txBox="1">
            <a:spLocks noChangeArrowheads="1"/>
          </p:cNvSpPr>
          <p:nvPr/>
        </p:nvSpPr>
        <p:spPr>
          <a:xfrm>
            <a:off x="2359818" y="1080475"/>
            <a:ext cx="7777163" cy="592889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Basic identities of Boolean algebra</a:t>
            </a:r>
          </a:p>
        </p:txBody>
      </p:sp>
    </p:spTree>
    <p:extLst>
      <p:ext uri="{BB962C8B-B14F-4D97-AF65-F5344CB8AC3E}">
        <p14:creationId xmlns:p14="http://schemas.microsoft.com/office/powerpoint/2010/main" val="2993002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:a16="http://schemas.microsoft.com/office/drawing/2014/main" id="{FC24A169-3355-2102-34BD-5C9DF15F7046}"/>
              </a:ext>
            </a:extLst>
          </p:cNvPr>
          <p:cNvSpPr txBox="1"/>
          <p:nvPr/>
        </p:nvSpPr>
        <p:spPr>
          <a:xfrm>
            <a:off x="3107531" y="986909"/>
            <a:ext cx="61769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De Morgan's Theorem </a:t>
            </a:r>
            <a:endParaRPr lang="en-US" dirty="0"/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88777758-0196-691D-8401-C981EAEE5EF2}"/>
              </a:ext>
            </a:extLst>
          </p:cNvPr>
          <p:cNvSpPr txBox="1"/>
          <p:nvPr/>
        </p:nvSpPr>
        <p:spPr>
          <a:xfrm>
            <a:off x="1097756" y="1815584"/>
            <a:ext cx="6176962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IN" sz="2400" dirty="0">
                <a:latin typeface="Comic Sans MS" panose="030F0702030302020204" pitchFamily="66" charset="0"/>
                <a:cs typeface="Arial" panose="020B0604020202020204" pitchFamily="34" charset="0"/>
              </a:rPr>
              <a:t>(A . B)’ = (A’ + B’)</a:t>
            </a:r>
            <a:endParaRPr lang="en-US" sz="24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D272221F-6956-7D13-6A21-A8497FF97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7234" y="2240316"/>
            <a:ext cx="4836318" cy="3291607"/>
          </a:xfrm>
          <a:prstGeom prst="rect">
            <a:avLst/>
          </a:prstGeom>
        </p:spPr>
      </p:pic>
      <p:pic>
        <p:nvPicPr>
          <p:cNvPr id="9" name="Picture 2" descr="De Morgan Theorem 1 Verification Table">
            <a:extLst>
              <a:ext uri="{FF2B5EF4-FFF2-40B4-BE49-F238E27FC236}">
                <a16:creationId xmlns:a16="http://schemas.microsoft.com/office/drawing/2014/main" id="{B60F0DE5-7EA3-A4C2-3088-E61828392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165" y="2581275"/>
            <a:ext cx="5495835" cy="3057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902499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C30CA14-7670-4B4C-64F4-98E3CD351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IN" dirty="0">
                <a:latin typeface="Comic Sans MS" panose="030F0702030302020204" pitchFamily="66" charset="0"/>
                <a:cs typeface="Arial" panose="020B0604020202020204" pitchFamily="34" charset="0"/>
              </a:rPr>
              <a:t>(A + B)’ = A’ . B’</a:t>
            </a:r>
          </a:p>
          <a:p>
            <a:endParaRPr lang="en-US" dirty="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32820C16-56D1-64D5-26DE-E17904EC9A56}"/>
              </a:ext>
            </a:extLst>
          </p:cNvPr>
          <p:cNvSpPr txBox="1"/>
          <p:nvPr/>
        </p:nvSpPr>
        <p:spPr>
          <a:xfrm>
            <a:off x="3431381" y="912989"/>
            <a:ext cx="61769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De Morgan's Theorem </a:t>
            </a:r>
            <a:endParaRPr lang="en-US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EDC24B6-85F6-17A0-C871-B22E64220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385" y="2286000"/>
            <a:ext cx="4691063" cy="3175372"/>
          </a:xfrm>
          <a:prstGeom prst="rect">
            <a:avLst/>
          </a:prstGeom>
        </p:spPr>
      </p:pic>
      <p:pic>
        <p:nvPicPr>
          <p:cNvPr id="6" name="Picture 2" descr="De Morgan Theorem 2 Verification Table">
            <a:extLst>
              <a:ext uri="{FF2B5EF4-FFF2-40B4-BE49-F238E27FC236}">
                <a16:creationId xmlns:a16="http://schemas.microsoft.com/office/drawing/2014/main" id="{ADCFD277-36BB-F54A-616D-F75D8B4BC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432" y="2286000"/>
            <a:ext cx="5122185" cy="2849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31378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>
            <a:extLst>
              <a:ext uri="{FF2B5EF4-FFF2-40B4-BE49-F238E27FC236}">
                <a16:creationId xmlns:a16="http://schemas.microsoft.com/office/drawing/2014/main" id="{E7EF3900-53CF-4745-8C37-726A6AF554A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r>
              <a:rPr lang="en-GB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When a Boolean expression is implemented with logic gates, each term requires a gate and each </a:t>
            </a:r>
            <a:r>
              <a:rPr lang="en-GB" altLang="en-US" sz="2200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variable\literals </a:t>
            </a:r>
            <a:r>
              <a:rPr lang="en-GB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designates an input to gate. </a:t>
            </a:r>
          </a:p>
          <a:p>
            <a:pPr algn="just">
              <a:defRPr/>
            </a:pPr>
            <a:r>
              <a:rPr lang="en-U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Simplify to contain the smallest number of literals (complemented and un-complemented variables) and </a:t>
            </a:r>
            <a:r>
              <a:rPr lang="en-US" altLang="en-US" sz="2200" dirty="0">
                <a:solidFill>
                  <a:srgbClr val="ED432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terms</a:t>
            </a:r>
          </a:p>
          <a:p>
            <a:pPr algn="just">
              <a:defRPr/>
            </a:pPr>
            <a:endParaRPr lang="en-US" altLang="en-US" sz="2200" b="1" dirty="0">
              <a:solidFill>
                <a:srgbClr val="008080"/>
              </a:solidFill>
            </a:endParaRPr>
          </a:p>
          <a:p>
            <a:pPr algn="just">
              <a:buNone/>
              <a:tabLst>
                <a:tab pos="1163638" algn="l"/>
              </a:tabLst>
              <a:defRPr/>
            </a:pPr>
            <a:r>
              <a:rPr lang="en-US" altLang="en-US" sz="2200" dirty="0"/>
              <a:t>		</a:t>
            </a:r>
            <a:r>
              <a:rPr lang="en-US" altLang="en-US" sz="2200" b="1" dirty="0"/>
              <a:t>F= X’YZ + X’YZ’ + XZ</a:t>
            </a:r>
          </a:p>
          <a:p>
            <a:pPr algn="just">
              <a:buNone/>
              <a:tabLst>
                <a:tab pos="1163638" algn="l"/>
              </a:tabLst>
              <a:defRPr/>
            </a:pPr>
            <a:r>
              <a:rPr lang="en-US" altLang="en-US" sz="2200" dirty="0"/>
              <a:t>		F= X’Y(Z + Z’) + XZ</a:t>
            </a:r>
          </a:p>
          <a:p>
            <a:pPr algn="just">
              <a:buNone/>
              <a:tabLst>
                <a:tab pos="1163638" algn="l"/>
              </a:tabLst>
              <a:defRPr/>
            </a:pPr>
            <a:r>
              <a:rPr lang="en-US" altLang="en-US" sz="2200" dirty="0"/>
              <a:t>		F= X’Y.1 +XZ</a:t>
            </a:r>
          </a:p>
          <a:p>
            <a:pPr algn="just">
              <a:buNone/>
              <a:tabLst>
                <a:tab pos="1163638" algn="l"/>
              </a:tabLst>
              <a:defRPr/>
            </a:pPr>
            <a:r>
              <a:rPr lang="en-US" altLang="en-US" sz="2200" dirty="0"/>
              <a:t>		F= X’Y + XZ</a:t>
            </a:r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ADCC9F36-D0FF-B758-EB36-56F0C6217B3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143317" y="855301"/>
            <a:ext cx="7777163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Expression Simplification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C721F2-AF28-165F-3D22-89D323BE9CB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966C2DA-BBCE-410C-B98A-383DA8492D17}" type="slidenum">
              <a:rPr lang="en-GB" smtClean="0"/>
              <a:t>22</a:t>
            </a:fld>
            <a:endParaRPr lang="en-GB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E8BF226E-3688-75CA-D9C5-C53F5B520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406" y="4984894"/>
            <a:ext cx="3733742" cy="1811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3">
            <a:extLst>
              <a:ext uri="{FF2B5EF4-FFF2-40B4-BE49-F238E27FC236}">
                <a16:creationId xmlns:a16="http://schemas.microsoft.com/office/drawing/2014/main" id="{D32122A3-C068-EFD4-2CE9-25C6224DF7AD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5976938" y="2546352"/>
            <a:ext cx="394493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29" name="Picture 5">
            <a:extLst>
              <a:ext uri="{FF2B5EF4-FFF2-40B4-BE49-F238E27FC236}">
                <a16:creationId xmlns:a16="http://schemas.microsoft.com/office/drawing/2014/main" id="{EBAF2E24-DAE7-BBDC-762F-9485F08A8B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6"/>
          <a:stretch/>
        </p:blipFill>
        <p:spPr bwMode="auto">
          <a:xfrm>
            <a:off x="7861524" y="2692988"/>
            <a:ext cx="3795325" cy="2197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llout: Line 9">
            <a:extLst>
              <a:ext uri="{FF2B5EF4-FFF2-40B4-BE49-F238E27FC236}">
                <a16:creationId xmlns:a16="http://schemas.microsoft.com/office/drawing/2014/main" id="{81E9ED47-86E3-5320-2D98-A2B3AD1CE337}"/>
              </a:ext>
            </a:extLst>
          </p:cNvPr>
          <p:cNvSpPr/>
          <p:nvPr/>
        </p:nvSpPr>
        <p:spPr>
          <a:xfrm flipH="1">
            <a:off x="567715" y="3010582"/>
            <a:ext cx="1245942" cy="796739"/>
          </a:xfrm>
          <a:prstGeom prst="borderCallout1">
            <a:avLst>
              <a:gd name="adj1" fmla="val 53444"/>
              <a:gd name="adj2" fmla="val -80"/>
              <a:gd name="adj3" fmla="val 67533"/>
              <a:gd name="adj4" fmla="val -15229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has three terms and eight literals </a:t>
            </a:r>
          </a:p>
        </p:txBody>
      </p:sp>
      <p:sp>
        <p:nvSpPr>
          <p:cNvPr id="11" name="Callout: Line 10">
            <a:extLst>
              <a:ext uri="{FF2B5EF4-FFF2-40B4-BE49-F238E27FC236}">
                <a16:creationId xmlns:a16="http://schemas.microsoft.com/office/drawing/2014/main" id="{B116F41D-BDDD-1005-33AF-3CE034EE171F}"/>
              </a:ext>
            </a:extLst>
          </p:cNvPr>
          <p:cNvSpPr/>
          <p:nvPr/>
        </p:nvSpPr>
        <p:spPr>
          <a:xfrm flipH="1">
            <a:off x="589218" y="4525209"/>
            <a:ext cx="1202935" cy="796739"/>
          </a:xfrm>
          <a:prstGeom prst="borderCallout1">
            <a:avLst>
              <a:gd name="adj1" fmla="val 53444"/>
              <a:gd name="adj2" fmla="val -80"/>
              <a:gd name="adj3" fmla="val 32698"/>
              <a:gd name="adj4" fmla="val -18767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has two terms and four literals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2E0847-9D7F-7AA7-444B-3C51B084DB9B}"/>
              </a:ext>
            </a:extLst>
          </p:cNvPr>
          <p:cNvSpPr txBox="1"/>
          <p:nvPr/>
        </p:nvSpPr>
        <p:spPr>
          <a:xfrm>
            <a:off x="2777557" y="5321948"/>
            <a:ext cx="4401205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 rtl="0" eaLnBrk="1" hangingPunct="1">
              <a:buClr>
                <a:srgbClr val="FF0066"/>
              </a:buClr>
              <a:buSzTx/>
            </a:pPr>
            <a:r>
              <a:rPr lang="en-US" altLang="en-US" dirty="0">
                <a:latin typeface="+mj-lt"/>
              </a:rPr>
              <a:t>It is highly desirable to find the </a:t>
            </a:r>
            <a:r>
              <a:rPr lang="en-US" altLang="en-US" dirty="0">
                <a:solidFill>
                  <a:srgbClr val="ED4321"/>
                </a:solidFill>
                <a:latin typeface="+mj-lt"/>
              </a:rPr>
              <a:t>simplest circuit</a:t>
            </a:r>
            <a:r>
              <a:rPr lang="en-US" altLang="en-US" dirty="0">
                <a:latin typeface="+mj-lt"/>
              </a:rPr>
              <a:t> implementation with the </a:t>
            </a:r>
            <a:r>
              <a:rPr lang="en-US" altLang="en-US" dirty="0">
                <a:solidFill>
                  <a:srgbClr val="ED4321"/>
                </a:solidFill>
                <a:latin typeface="+mj-lt"/>
              </a:rPr>
              <a:t>smallest number of gates or wires.</a:t>
            </a:r>
          </a:p>
        </p:txBody>
      </p:sp>
    </p:spTree>
    <p:extLst>
      <p:ext uri="{BB962C8B-B14F-4D97-AF65-F5344CB8AC3E}">
        <p14:creationId xmlns:p14="http://schemas.microsoft.com/office/powerpoint/2010/main" val="4115538984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>
            <a:extLst>
              <a:ext uri="{FF2B5EF4-FFF2-40B4-BE49-F238E27FC236}">
                <a16:creationId xmlns:a16="http://schemas.microsoft.com/office/drawing/2014/main" id="{FE7CD176-4560-563E-A6CC-EC5091E4EC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54992" y="1656650"/>
            <a:ext cx="10964594" cy="4267898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en-GB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For the given truth table, devise the Boolean equation</a:t>
            </a:r>
            <a:r>
              <a:rPr lang="en-GB" altLang="en-US" sz="2200" dirty="0"/>
              <a:t>.</a:t>
            </a:r>
          </a:p>
          <a:p>
            <a:pPr marL="0" indent="0" algn="just">
              <a:buNone/>
              <a:defRPr/>
            </a:pPr>
            <a:endParaRPr lang="en-GB" altLang="en-US" sz="2200" dirty="0"/>
          </a:p>
          <a:p>
            <a:pPr marL="0" indent="0" algn="just">
              <a:buNone/>
              <a:defRPr/>
            </a:pPr>
            <a:r>
              <a:rPr lang="en-GB" altLang="en-US" sz="2400" b="1" u="sng" dirty="0">
                <a:solidFill>
                  <a:schemeClr val="accent5">
                    <a:lumMod val="50000"/>
                  </a:schemeClr>
                </a:solidFill>
              </a:rPr>
              <a:t>Solution</a:t>
            </a:r>
          </a:p>
          <a:p>
            <a:pPr algn="just">
              <a:buFont typeface="Wingdings" pitchFamily="2" charset="2"/>
              <a:buNone/>
              <a:defRPr/>
            </a:pPr>
            <a:r>
              <a:rPr lang="en-GB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F = X’Y’Z + XY’Z’ + XY’Z + XYZ’+ XYZ</a:t>
            </a:r>
          </a:p>
          <a:p>
            <a:pPr algn="just">
              <a:buFont typeface="Wingdings" pitchFamily="2" charset="2"/>
              <a:buNone/>
              <a:defRPr/>
            </a:pPr>
            <a:r>
              <a:rPr lang="en-GB" altLang="en-US" sz="2200" u="sng" dirty="0"/>
              <a:t>Simplify:</a:t>
            </a:r>
          </a:p>
          <a:p>
            <a:pPr algn="just">
              <a:buFont typeface="Wingdings" pitchFamily="2" charset="2"/>
              <a:buNone/>
              <a:defRPr/>
            </a:pPr>
            <a:r>
              <a:rPr lang="en-GB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F= X’Y’Z + XY’(Z’ + Z) + XY(Z’+ Z)</a:t>
            </a:r>
          </a:p>
          <a:p>
            <a:pPr algn="just">
              <a:buFont typeface="Wingdings" pitchFamily="2" charset="2"/>
              <a:buNone/>
              <a:defRPr/>
            </a:pPr>
            <a:r>
              <a:rPr lang="en-GB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F= X’Y’Z + XY’+ XY</a:t>
            </a:r>
          </a:p>
          <a:p>
            <a:pPr algn="just">
              <a:buFont typeface="Wingdings" pitchFamily="2" charset="2"/>
              <a:buNone/>
              <a:defRPr/>
            </a:pPr>
            <a:r>
              <a:rPr lang="en-GB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F= X’Y’Z + X(Y’+ Y)</a:t>
            </a:r>
          </a:p>
          <a:p>
            <a:pPr algn="just">
              <a:buNone/>
              <a:defRPr/>
            </a:pPr>
            <a:r>
              <a:rPr lang="en-GB" alt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F=  X’Y’Z + X </a:t>
            </a:r>
          </a:p>
          <a:p>
            <a:pPr algn="just">
              <a:buNone/>
              <a:defRPr/>
            </a:pPr>
            <a:endParaRPr lang="en-GB" altLang="en-US" sz="2200" b="1" dirty="0"/>
          </a:p>
          <a:p>
            <a:pPr algn="just">
              <a:buFont typeface="Wingdings" pitchFamily="2" charset="2"/>
              <a:buNone/>
              <a:defRPr/>
            </a:pPr>
            <a:endParaRPr lang="en-GB" altLang="en-US" sz="2200" dirty="0"/>
          </a:p>
          <a:p>
            <a:pPr algn="just">
              <a:buFont typeface="Wingdings" pitchFamily="2" charset="2"/>
              <a:buNone/>
              <a:defRPr/>
            </a:pPr>
            <a:r>
              <a:rPr lang="en-GB" altLang="en-US" sz="2200" dirty="0"/>
              <a:t> </a:t>
            </a:r>
          </a:p>
        </p:txBody>
      </p:sp>
      <p:sp>
        <p:nvSpPr>
          <p:cNvPr id="57" name="Title 1">
            <a:extLst>
              <a:ext uri="{FF2B5EF4-FFF2-40B4-BE49-F238E27FC236}">
                <a16:creationId xmlns:a16="http://schemas.microsoft.com/office/drawing/2014/main" id="{6F6F307A-48E7-4A67-52C0-5FD4ABCBDDC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49856" y="959648"/>
            <a:ext cx="3425826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 1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3CC258-8AD0-F01F-4EC4-B90D59981D9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966C2DA-BBCE-410C-B98A-383DA8492D17}" type="slidenum">
              <a:rPr lang="en-GB" smtClean="0"/>
              <a:t>23</a:t>
            </a:fld>
            <a:endParaRPr lang="en-GB"/>
          </a:p>
        </p:txBody>
      </p:sp>
      <p:grpSp>
        <p:nvGrpSpPr>
          <p:cNvPr id="2" name="Group 163">
            <a:extLst>
              <a:ext uri="{FF2B5EF4-FFF2-40B4-BE49-F238E27FC236}">
                <a16:creationId xmlns:a16="http://schemas.microsoft.com/office/drawing/2014/main" id="{E050BF40-FD14-0593-DF25-C08153A0DFF7}"/>
              </a:ext>
            </a:extLst>
          </p:cNvPr>
          <p:cNvGrpSpPr>
            <a:grpSpLocks/>
          </p:cNvGrpSpPr>
          <p:nvPr/>
        </p:nvGrpSpPr>
        <p:grpSpPr bwMode="auto">
          <a:xfrm>
            <a:off x="7796282" y="2024064"/>
            <a:ext cx="3060700" cy="3711575"/>
            <a:chOff x="566" y="725"/>
            <a:chExt cx="1928" cy="2338"/>
          </a:xfrm>
        </p:grpSpPr>
        <p:sp>
          <p:nvSpPr>
            <p:cNvPr id="28682" name="Text Box 63">
              <a:extLst>
                <a:ext uri="{FF2B5EF4-FFF2-40B4-BE49-F238E27FC236}">
                  <a16:creationId xmlns:a16="http://schemas.microsoft.com/office/drawing/2014/main" id="{44532168-9629-BC87-10AE-D39C6AFC14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8" y="725"/>
              <a:ext cx="118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400" b="1" dirty="0"/>
                <a:t>Truth Table</a:t>
              </a:r>
            </a:p>
          </p:txBody>
        </p:sp>
        <p:grpSp>
          <p:nvGrpSpPr>
            <p:cNvPr id="28683" name="Group 88">
              <a:extLst>
                <a:ext uri="{FF2B5EF4-FFF2-40B4-BE49-F238E27FC236}">
                  <a16:creationId xmlns:a16="http://schemas.microsoft.com/office/drawing/2014/main" id="{B571ABC3-D10A-A7AE-7E19-F8FEE798F9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6" y="975"/>
              <a:ext cx="1928" cy="2088"/>
              <a:chOff x="568" y="975"/>
              <a:chExt cx="1928" cy="2088"/>
            </a:xfrm>
          </p:grpSpPr>
          <p:sp>
            <p:nvSpPr>
              <p:cNvPr id="28692" name="Rectangle 89">
                <a:extLst>
                  <a:ext uri="{FF2B5EF4-FFF2-40B4-BE49-F238E27FC236}">
                    <a16:creationId xmlns:a16="http://schemas.microsoft.com/office/drawing/2014/main" id="{CE16514F-76DB-0106-6D88-7297D92041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2" y="2831"/>
                <a:ext cx="118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 dirty="0"/>
                  <a:t>1</a:t>
                </a:r>
              </a:p>
            </p:txBody>
          </p:sp>
          <p:sp>
            <p:nvSpPr>
              <p:cNvPr id="28693" name="Rectangle 90">
                <a:extLst>
                  <a:ext uri="{FF2B5EF4-FFF2-40B4-BE49-F238E27FC236}">
                    <a16:creationId xmlns:a16="http://schemas.microsoft.com/office/drawing/2014/main" id="{D671F6F2-F3E0-F55D-9529-9842B99D13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" y="2831"/>
                <a:ext cx="74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1 1 1</a:t>
                </a:r>
              </a:p>
            </p:txBody>
          </p:sp>
          <p:sp>
            <p:nvSpPr>
              <p:cNvPr id="28694" name="Rectangle 91">
                <a:extLst>
                  <a:ext uri="{FF2B5EF4-FFF2-40B4-BE49-F238E27FC236}">
                    <a16:creationId xmlns:a16="http://schemas.microsoft.com/office/drawing/2014/main" id="{D259644A-689B-9088-022E-E838CE9F15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2" y="2599"/>
                <a:ext cx="118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1</a:t>
                </a:r>
              </a:p>
            </p:txBody>
          </p:sp>
          <p:sp>
            <p:nvSpPr>
              <p:cNvPr id="28695" name="Rectangle 92">
                <a:extLst>
                  <a:ext uri="{FF2B5EF4-FFF2-40B4-BE49-F238E27FC236}">
                    <a16:creationId xmlns:a16="http://schemas.microsoft.com/office/drawing/2014/main" id="{91113E89-4B21-122C-0610-2605C96EA1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" y="2599"/>
                <a:ext cx="74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1 1 0</a:t>
                </a:r>
              </a:p>
            </p:txBody>
          </p:sp>
          <p:sp>
            <p:nvSpPr>
              <p:cNvPr id="28696" name="Rectangle 93">
                <a:extLst>
                  <a:ext uri="{FF2B5EF4-FFF2-40B4-BE49-F238E27FC236}">
                    <a16:creationId xmlns:a16="http://schemas.microsoft.com/office/drawing/2014/main" id="{B3EDB578-E6DC-D4C1-91B8-532748BF11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2" y="2367"/>
                <a:ext cx="118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1</a:t>
                </a:r>
              </a:p>
            </p:txBody>
          </p:sp>
          <p:sp>
            <p:nvSpPr>
              <p:cNvPr id="28697" name="Rectangle 94">
                <a:extLst>
                  <a:ext uri="{FF2B5EF4-FFF2-40B4-BE49-F238E27FC236}">
                    <a16:creationId xmlns:a16="http://schemas.microsoft.com/office/drawing/2014/main" id="{9C0BDA4E-35A9-8056-F4F8-62ABE96DFE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" y="2367"/>
                <a:ext cx="74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1 0 1</a:t>
                </a:r>
              </a:p>
            </p:txBody>
          </p:sp>
          <p:sp>
            <p:nvSpPr>
              <p:cNvPr id="28698" name="Rectangle 95">
                <a:extLst>
                  <a:ext uri="{FF2B5EF4-FFF2-40B4-BE49-F238E27FC236}">
                    <a16:creationId xmlns:a16="http://schemas.microsoft.com/office/drawing/2014/main" id="{CFF2ED0A-B9D3-8689-3368-44E37E4350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2" y="2135"/>
                <a:ext cx="118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1</a:t>
                </a:r>
              </a:p>
            </p:txBody>
          </p:sp>
          <p:sp>
            <p:nvSpPr>
              <p:cNvPr id="28699" name="Rectangle 96">
                <a:extLst>
                  <a:ext uri="{FF2B5EF4-FFF2-40B4-BE49-F238E27FC236}">
                    <a16:creationId xmlns:a16="http://schemas.microsoft.com/office/drawing/2014/main" id="{26356ED4-C87F-9700-19E1-D3636F0613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" y="2135"/>
                <a:ext cx="74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1 0 0</a:t>
                </a:r>
              </a:p>
            </p:txBody>
          </p:sp>
          <p:sp>
            <p:nvSpPr>
              <p:cNvPr id="28700" name="Rectangle 97">
                <a:extLst>
                  <a:ext uri="{FF2B5EF4-FFF2-40B4-BE49-F238E27FC236}">
                    <a16:creationId xmlns:a16="http://schemas.microsoft.com/office/drawing/2014/main" id="{581762EC-04FE-F952-3864-B3EF05DC8A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2" y="1903"/>
                <a:ext cx="118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0</a:t>
                </a:r>
              </a:p>
            </p:txBody>
          </p:sp>
          <p:sp>
            <p:nvSpPr>
              <p:cNvPr id="28701" name="Rectangle 98">
                <a:extLst>
                  <a:ext uri="{FF2B5EF4-FFF2-40B4-BE49-F238E27FC236}">
                    <a16:creationId xmlns:a16="http://schemas.microsoft.com/office/drawing/2014/main" id="{DB29068D-CA47-8D2E-B705-4EC8751A70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" y="1903"/>
                <a:ext cx="74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0 1 1</a:t>
                </a:r>
              </a:p>
            </p:txBody>
          </p:sp>
          <p:sp>
            <p:nvSpPr>
              <p:cNvPr id="28702" name="Rectangle 99">
                <a:extLst>
                  <a:ext uri="{FF2B5EF4-FFF2-40B4-BE49-F238E27FC236}">
                    <a16:creationId xmlns:a16="http://schemas.microsoft.com/office/drawing/2014/main" id="{A0AF2A8B-44AF-6231-80DF-9E8C3753B1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2" y="1671"/>
                <a:ext cx="118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0</a:t>
                </a:r>
              </a:p>
            </p:txBody>
          </p:sp>
          <p:sp>
            <p:nvSpPr>
              <p:cNvPr id="28703" name="Rectangle 100">
                <a:extLst>
                  <a:ext uri="{FF2B5EF4-FFF2-40B4-BE49-F238E27FC236}">
                    <a16:creationId xmlns:a16="http://schemas.microsoft.com/office/drawing/2014/main" id="{35F14E23-4925-9015-EC45-51A170022E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" y="1671"/>
                <a:ext cx="74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0 1 0</a:t>
                </a:r>
              </a:p>
            </p:txBody>
          </p:sp>
          <p:sp>
            <p:nvSpPr>
              <p:cNvPr id="28704" name="Rectangle 101">
                <a:extLst>
                  <a:ext uri="{FF2B5EF4-FFF2-40B4-BE49-F238E27FC236}">
                    <a16:creationId xmlns:a16="http://schemas.microsoft.com/office/drawing/2014/main" id="{A99F696A-7F6B-8673-8FC1-6B7EE3EA18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2" y="1439"/>
                <a:ext cx="118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1</a:t>
                </a:r>
              </a:p>
            </p:txBody>
          </p:sp>
          <p:sp>
            <p:nvSpPr>
              <p:cNvPr id="28705" name="Rectangle 102">
                <a:extLst>
                  <a:ext uri="{FF2B5EF4-FFF2-40B4-BE49-F238E27FC236}">
                    <a16:creationId xmlns:a16="http://schemas.microsoft.com/office/drawing/2014/main" id="{512CAB0C-5D28-5594-5147-CB9133BD7F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" y="1439"/>
                <a:ext cx="744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0 0 1</a:t>
                </a:r>
              </a:p>
            </p:txBody>
          </p:sp>
          <p:sp>
            <p:nvSpPr>
              <p:cNvPr id="28706" name="Rectangle 103">
                <a:extLst>
                  <a:ext uri="{FF2B5EF4-FFF2-40B4-BE49-F238E27FC236}">
                    <a16:creationId xmlns:a16="http://schemas.microsoft.com/office/drawing/2014/main" id="{4715D8E9-727F-6F56-0B7A-EA48A646FB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2" y="1208"/>
                <a:ext cx="118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0</a:t>
                </a:r>
              </a:p>
            </p:txBody>
          </p:sp>
          <p:sp>
            <p:nvSpPr>
              <p:cNvPr id="28707" name="Rectangle 104">
                <a:extLst>
                  <a:ext uri="{FF2B5EF4-FFF2-40B4-BE49-F238E27FC236}">
                    <a16:creationId xmlns:a16="http://schemas.microsoft.com/office/drawing/2014/main" id="{2DDAA062-AD2E-BE22-F8B4-57AC54F283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" y="1208"/>
                <a:ext cx="74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0 0 0</a:t>
                </a:r>
              </a:p>
            </p:txBody>
          </p:sp>
          <p:sp>
            <p:nvSpPr>
              <p:cNvPr id="28708" name="Rectangle 105">
                <a:extLst>
                  <a:ext uri="{FF2B5EF4-FFF2-40B4-BE49-F238E27FC236}">
                    <a16:creationId xmlns:a16="http://schemas.microsoft.com/office/drawing/2014/main" id="{53CCEDD7-1D5A-B23A-7F68-9611344267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2" y="975"/>
                <a:ext cx="1184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endParaRPr lang="ar-SA" altLang="en-US"/>
              </a:p>
            </p:txBody>
          </p:sp>
          <p:sp>
            <p:nvSpPr>
              <p:cNvPr id="28709" name="Rectangle 106">
                <a:extLst>
                  <a:ext uri="{FF2B5EF4-FFF2-40B4-BE49-F238E27FC236}">
                    <a16:creationId xmlns:a16="http://schemas.microsoft.com/office/drawing/2014/main" id="{20E93A48-08A3-160C-70A3-2333D23F50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" y="975"/>
                <a:ext cx="744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  <a:buClr>
                    <a:srgbClr val="009999"/>
                  </a:buClr>
                  <a:buFont typeface="Wingdings" panose="05000000000000000000" pitchFamily="2" charset="2"/>
                  <a:buNone/>
                </a:pPr>
                <a:r>
                  <a:rPr lang="en-US" altLang="en-US" b="1"/>
                  <a:t>X Y Z</a:t>
                </a:r>
              </a:p>
            </p:txBody>
          </p:sp>
          <p:sp>
            <p:nvSpPr>
              <p:cNvPr id="28710" name="Line 107">
                <a:extLst>
                  <a:ext uri="{FF2B5EF4-FFF2-40B4-BE49-F238E27FC236}">
                    <a16:creationId xmlns:a16="http://schemas.microsoft.com/office/drawing/2014/main" id="{4E84884A-9AFE-6784-5605-2EFFDE705F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1208"/>
                <a:ext cx="192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11" name="Line 108">
                <a:extLst>
                  <a:ext uri="{FF2B5EF4-FFF2-40B4-BE49-F238E27FC236}">
                    <a16:creationId xmlns:a16="http://schemas.microsoft.com/office/drawing/2014/main" id="{307E0927-FB4D-9FCE-44E8-B9F5583404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1439"/>
                <a:ext cx="192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12" name="Line 109">
                <a:extLst>
                  <a:ext uri="{FF2B5EF4-FFF2-40B4-BE49-F238E27FC236}">
                    <a16:creationId xmlns:a16="http://schemas.microsoft.com/office/drawing/2014/main" id="{DF38DAC6-CD6E-C677-C162-3F530E9D97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1671"/>
                <a:ext cx="192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13" name="Line 110">
                <a:extLst>
                  <a:ext uri="{FF2B5EF4-FFF2-40B4-BE49-F238E27FC236}">
                    <a16:creationId xmlns:a16="http://schemas.microsoft.com/office/drawing/2014/main" id="{3FE972DE-0BDB-8FDD-2816-E14A3B0301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1903"/>
                <a:ext cx="192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14" name="Line 111">
                <a:extLst>
                  <a:ext uri="{FF2B5EF4-FFF2-40B4-BE49-F238E27FC236}">
                    <a16:creationId xmlns:a16="http://schemas.microsoft.com/office/drawing/2014/main" id="{23DEA0AC-A6EF-2645-7CF8-7AF6AB4EC7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2135"/>
                <a:ext cx="192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15" name="Line 112">
                <a:extLst>
                  <a:ext uri="{FF2B5EF4-FFF2-40B4-BE49-F238E27FC236}">
                    <a16:creationId xmlns:a16="http://schemas.microsoft.com/office/drawing/2014/main" id="{77C0F4F8-1422-27E1-CDDD-0143BB071C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2367"/>
                <a:ext cx="192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16" name="Line 113">
                <a:extLst>
                  <a:ext uri="{FF2B5EF4-FFF2-40B4-BE49-F238E27FC236}">
                    <a16:creationId xmlns:a16="http://schemas.microsoft.com/office/drawing/2014/main" id="{8B0E6410-7A0C-BDF8-5B0D-5871B421F6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2599"/>
                <a:ext cx="192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17" name="Line 114">
                <a:extLst>
                  <a:ext uri="{FF2B5EF4-FFF2-40B4-BE49-F238E27FC236}">
                    <a16:creationId xmlns:a16="http://schemas.microsoft.com/office/drawing/2014/main" id="{59256EC9-54DD-BF2B-7A34-4AF9AB35C9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2831"/>
                <a:ext cx="192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18" name="Line 115">
                <a:extLst>
                  <a:ext uri="{FF2B5EF4-FFF2-40B4-BE49-F238E27FC236}">
                    <a16:creationId xmlns:a16="http://schemas.microsoft.com/office/drawing/2014/main" id="{840D64C3-B119-DD8F-7D1B-1BCF9AF4BB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3063"/>
                <a:ext cx="1928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19" name="Line 116">
                <a:extLst>
                  <a:ext uri="{FF2B5EF4-FFF2-40B4-BE49-F238E27FC236}">
                    <a16:creationId xmlns:a16="http://schemas.microsoft.com/office/drawing/2014/main" id="{131E65B8-55DE-C98C-79C2-C6A659F452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975"/>
                <a:ext cx="0" cy="2088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20" name="Line 117">
                <a:extLst>
                  <a:ext uri="{FF2B5EF4-FFF2-40B4-BE49-F238E27FC236}">
                    <a16:creationId xmlns:a16="http://schemas.microsoft.com/office/drawing/2014/main" id="{3142F1D3-0603-4C66-1781-E0360ABDC6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12" y="975"/>
                <a:ext cx="0" cy="20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21" name="Line 118">
                <a:extLst>
                  <a:ext uri="{FF2B5EF4-FFF2-40B4-BE49-F238E27FC236}">
                    <a16:creationId xmlns:a16="http://schemas.microsoft.com/office/drawing/2014/main" id="{6AB49E04-C929-C1F9-27BB-F8374A12D3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96" y="975"/>
                <a:ext cx="0" cy="2088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722" name="Line 119">
                <a:extLst>
                  <a:ext uri="{FF2B5EF4-FFF2-40B4-BE49-F238E27FC236}">
                    <a16:creationId xmlns:a16="http://schemas.microsoft.com/office/drawing/2014/main" id="{191C9D4B-85BF-A0C1-B94F-AA0D80F590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68" y="975"/>
                <a:ext cx="1928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8684" name="Rectangle 121">
              <a:extLst>
                <a:ext uri="{FF2B5EF4-FFF2-40B4-BE49-F238E27FC236}">
                  <a16:creationId xmlns:a16="http://schemas.microsoft.com/office/drawing/2014/main" id="{C868B7E9-5444-227E-39C5-1065C154D8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" y="99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685" name="Rectangle 122">
              <a:extLst>
                <a:ext uri="{FF2B5EF4-FFF2-40B4-BE49-F238E27FC236}">
                  <a16:creationId xmlns:a16="http://schemas.microsoft.com/office/drawing/2014/main" id="{BFAB5875-F69A-8317-DA86-491DB43320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7" y="995"/>
              <a:ext cx="4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b="1">
                  <a:solidFill>
                    <a:srgbClr val="000000"/>
                  </a:solidFill>
                </a:rPr>
                <a:t> </a:t>
              </a:r>
              <a:endParaRPr lang="en-US" altLang="en-US"/>
            </a:p>
          </p:txBody>
        </p:sp>
        <p:sp>
          <p:nvSpPr>
            <p:cNvPr id="28686" name="Rectangle 124">
              <a:extLst>
                <a:ext uri="{FF2B5EF4-FFF2-40B4-BE49-F238E27FC236}">
                  <a16:creationId xmlns:a16="http://schemas.microsoft.com/office/drawing/2014/main" id="{4FE39C32-F201-C1D2-7946-54ABF3E080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8" y="995"/>
              <a:ext cx="65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900" b="1">
                  <a:solidFill>
                    <a:srgbClr val="000000"/>
                  </a:solidFill>
                </a:rPr>
                <a:t> </a:t>
              </a:r>
              <a:endParaRPr lang="en-US" altLang="en-US" sz="2400"/>
            </a:p>
          </p:txBody>
        </p:sp>
        <p:sp>
          <p:nvSpPr>
            <p:cNvPr id="28687" name="Rectangle 125">
              <a:extLst>
                <a:ext uri="{FF2B5EF4-FFF2-40B4-BE49-F238E27FC236}">
                  <a16:creationId xmlns:a16="http://schemas.microsoft.com/office/drawing/2014/main" id="{1FF384C8-7B7D-BF41-243B-5EC1BF2232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1" y="99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688" name="Rectangle 126">
              <a:extLst>
                <a:ext uri="{FF2B5EF4-FFF2-40B4-BE49-F238E27FC236}">
                  <a16:creationId xmlns:a16="http://schemas.microsoft.com/office/drawing/2014/main" id="{18B8E647-44F3-DFB0-5F92-EA41A3BD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28" y="995"/>
              <a:ext cx="65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900" b="1">
                  <a:solidFill>
                    <a:srgbClr val="000000"/>
                  </a:solidFill>
                </a:rPr>
                <a:t> </a:t>
              </a:r>
              <a:endParaRPr lang="en-US" altLang="en-US" sz="2400"/>
            </a:p>
          </p:txBody>
        </p:sp>
        <p:sp>
          <p:nvSpPr>
            <p:cNvPr id="28689" name="Rectangle 127">
              <a:extLst>
                <a:ext uri="{FF2B5EF4-FFF2-40B4-BE49-F238E27FC236}">
                  <a16:creationId xmlns:a16="http://schemas.microsoft.com/office/drawing/2014/main" id="{92D0C47E-8161-AEFF-1225-73CF5EDC80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5" y="995"/>
              <a:ext cx="65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900" b="1">
                  <a:solidFill>
                    <a:srgbClr val="000000"/>
                  </a:solidFill>
                </a:rPr>
                <a:t> </a:t>
              </a:r>
              <a:endParaRPr lang="en-US" altLang="en-US" sz="2400"/>
            </a:p>
          </p:txBody>
        </p:sp>
        <p:sp>
          <p:nvSpPr>
            <p:cNvPr id="28690" name="Rectangle 128">
              <a:extLst>
                <a:ext uri="{FF2B5EF4-FFF2-40B4-BE49-F238E27FC236}">
                  <a16:creationId xmlns:a16="http://schemas.microsoft.com/office/drawing/2014/main" id="{0D1024F2-8E78-E27E-D2DB-99C5777A02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3" y="986"/>
              <a:ext cx="8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b="1">
                  <a:solidFill>
                    <a:srgbClr val="000000"/>
                  </a:solidFill>
                </a:rPr>
                <a:t>F</a:t>
              </a:r>
              <a:endParaRPr lang="en-US" altLang="en-US"/>
            </a:p>
          </p:txBody>
        </p:sp>
        <p:sp>
          <p:nvSpPr>
            <p:cNvPr id="28691" name="Rectangle 130">
              <a:extLst>
                <a:ext uri="{FF2B5EF4-FFF2-40B4-BE49-F238E27FC236}">
                  <a16:creationId xmlns:a16="http://schemas.microsoft.com/office/drawing/2014/main" id="{1A905BF9-B3F5-D05C-19B7-D15454E277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" y="981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52" name="Oval 51">
            <a:extLst>
              <a:ext uri="{FF2B5EF4-FFF2-40B4-BE49-F238E27FC236}">
                <a16:creationId xmlns:a16="http://schemas.microsoft.com/office/drawing/2014/main" id="{00D18C9F-E4B8-15D1-01BD-31B379F77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23508" y="3190081"/>
            <a:ext cx="430213" cy="33337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GB" alt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76FE917-C655-F7FF-20FC-F7A6922C1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6521" y="4271169"/>
            <a:ext cx="428625" cy="33337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GB" alt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9ADEFDE-0FA2-BAB7-83D0-AEA1ACBDB2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6521" y="4627564"/>
            <a:ext cx="428625" cy="33337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GB" alt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E363AA2-7B7F-74DC-FD02-6345D63164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0808" y="5016500"/>
            <a:ext cx="428625" cy="33178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GB" alt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8D1CEBD-34C7-692F-8E18-5E708A7039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23508" y="5418139"/>
            <a:ext cx="430213" cy="331787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3172197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>
            <a:extLst>
              <a:ext uri="{FF2B5EF4-FFF2-40B4-BE49-F238E27FC236}">
                <a16:creationId xmlns:a16="http://schemas.microsoft.com/office/drawing/2014/main" id="{2B34180D-CC71-2223-74CF-DD9BFD7193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66700" y="1497764"/>
            <a:ext cx="11363325" cy="426789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The complement (inverse) a function </a:t>
            </a:r>
            <a:r>
              <a:rPr lang="en-US" alt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 = F’</a:t>
            </a:r>
            <a:r>
              <a:rPr lang="en-U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 is obtained from interchanging 0</a:t>
            </a:r>
            <a:r>
              <a:rPr lang="ja-JP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’</a:t>
            </a:r>
            <a:r>
              <a:rPr lang="en-US" altLang="ja-JP" dirty="0">
                <a:latin typeface="Comic Sans MS" panose="030F0702030302020204" pitchFamily="66" charset="0"/>
                <a:cs typeface="Arial" panose="020B0604020202020204" pitchFamily="34" charset="0"/>
              </a:rPr>
              <a:t>s to 1</a:t>
            </a:r>
            <a:r>
              <a:rPr lang="ja-JP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’</a:t>
            </a:r>
            <a:r>
              <a:rPr lang="en-US" altLang="ja-JP" dirty="0">
                <a:latin typeface="Comic Sans MS" panose="030F0702030302020204" pitchFamily="66" charset="0"/>
                <a:cs typeface="Arial" panose="020B0604020202020204" pitchFamily="34" charset="0"/>
              </a:rPr>
              <a:t>s in the value of F in the truth table.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A Boolean equation for </a:t>
            </a:r>
            <a:r>
              <a:rPr lang="en-US" alt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F’</a:t>
            </a:r>
            <a:r>
              <a:rPr lang="en-U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 can be derived algebraically by using  </a:t>
            </a:r>
            <a:r>
              <a:rPr lang="en-US" altLang="en-US" i="1" dirty="0" err="1">
                <a:latin typeface="Comic Sans MS" panose="030F0702030302020204" pitchFamily="66" charset="0"/>
                <a:cs typeface="Arial" panose="020B0604020202020204" pitchFamily="34" charset="0"/>
              </a:rPr>
              <a:t>DeMorgan's</a:t>
            </a:r>
            <a:r>
              <a:rPr lang="en-US" altLang="en-US" i="1" dirty="0">
                <a:latin typeface="Comic Sans MS" panose="030F0702030302020204" pitchFamily="66" charset="0"/>
                <a:cs typeface="Arial" panose="020B0604020202020204" pitchFamily="34" charset="0"/>
              </a:rPr>
              <a:t> Theorem: </a:t>
            </a:r>
          </a:p>
          <a:p>
            <a:pPr lvl="1">
              <a:lnSpc>
                <a:spcPct val="150000"/>
              </a:lnSpc>
              <a:defRPr/>
            </a:pPr>
            <a:r>
              <a:rPr lang="en-US" altLang="en-US" i="1" dirty="0">
                <a:latin typeface="Comic Sans MS" panose="030F0702030302020204" pitchFamily="66" charset="0"/>
                <a:cs typeface="Arial" panose="020B0604020202020204" pitchFamily="34" charset="0"/>
              </a:rPr>
              <a:t>interchange AND </a:t>
            </a:r>
            <a:r>
              <a:rPr lang="en-US" altLang="en-US" i="1" dirty="0" err="1">
                <a:latin typeface="Comic Sans MS" panose="030F0702030302020204" pitchFamily="66" charset="0"/>
                <a:cs typeface="Arial" panose="020B0604020202020204" pitchFamily="34" charset="0"/>
              </a:rPr>
              <a:t>and</a:t>
            </a:r>
            <a:r>
              <a:rPr lang="en-US" altLang="en-US" i="1" dirty="0">
                <a:latin typeface="Comic Sans MS" panose="030F0702030302020204" pitchFamily="66" charset="0"/>
                <a:cs typeface="Arial" panose="020B0604020202020204" pitchFamily="34" charset="0"/>
              </a:rPr>
              <a:t> OR operators</a:t>
            </a:r>
          </a:p>
          <a:p>
            <a:pPr lvl="1">
              <a:lnSpc>
                <a:spcPct val="150000"/>
              </a:lnSpc>
              <a:defRPr/>
            </a:pPr>
            <a:r>
              <a:rPr lang="en-US" altLang="en-US" i="1" dirty="0">
                <a:latin typeface="Comic Sans MS" panose="030F0702030302020204" pitchFamily="66" charset="0"/>
                <a:cs typeface="Arial" panose="020B0604020202020204" pitchFamily="34" charset="0"/>
              </a:rPr>
              <a:t>complement each constant value and literal   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Examples: 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endParaRPr lang="en-US" altLang="en-US" sz="22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sz="2200" dirty="0"/>
          </a:p>
          <a:p>
            <a:pPr marL="457200" lvl="1" indent="0">
              <a:lnSpc>
                <a:spcPct val="150000"/>
              </a:lnSpc>
              <a:buNone/>
              <a:defRPr/>
            </a:pPr>
            <a:endParaRPr lang="en-US" altLang="en-US" sz="2200" dirty="0"/>
          </a:p>
          <a:p>
            <a:pPr marL="457200" lvl="1" indent="0">
              <a:lnSpc>
                <a:spcPct val="150000"/>
              </a:lnSpc>
              <a:buNone/>
              <a:defRPr/>
            </a:pPr>
            <a:endParaRPr lang="en-US" altLang="en-US" sz="2200" dirty="0"/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BD800F71-09F9-5A32-95B0-5E1F35027C1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114675" y="926264"/>
            <a:ext cx="7797800" cy="5715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Complementing Functions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6B57F7-5733-0AC3-888A-3111E84F596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966C2DA-BBCE-410C-B98A-383DA8492D17}" type="slidenum">
              <a:rPr lang="en-GB" smtClean="0"/>
              <a:t>24</a:t>
            </a:fld>
            <a:endParaRPr lang="en-GB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F5E3C29E-B557-3573-E55A-6904589BF5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645909"/>
              </p:ext>
            </p:extLst>
          </p:nvPr>
        </p:nvGraphicFramePr>
        <p:xfrm>
          <a:off x="3979864" y="4925896"/>
          <a:ext cx="7509014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1622">
                  <a:extLst>
                    <a:ext uri="{9D8B030D-6E8A-4147-A177-3AD203B41FA5}">
                      <a16:colId xmlns:a16="http://schemas.microsoft.com/office/drawing/2014/main" val="3274441323"/>
                    </a:ext>
                  </a:extLst>
                </a:gridCol>
                <a:gridCol w="3907392">
                  <a:extLst>
                    <a:ext uri="{9D8B030D-6E8A-4147-A177-3AD203B41FA5}">
                      <a16:colId xmlns:a16="http://schemas.microsoft.com/office/drawing/2014/main" val="13504072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F=x’</a:t>
                      </a:r>
                      <a:r>
                        <a:rPr lang="en-GB" sz="2200" b="1" dirty="0" err="1">
                          <a:solidFill>
                            <a:schemeClr val="tx1"/>
                          </a:solidFill>
                        </a:rPr>
                        <a:t>yz</a:t>
                      </a:r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’+</a:t>
                      </a:r>
                      <a:r>
                        <a:rPr lang="en-GB" sz="2200" b="1" dirty="0" err="1">
                          <a:solidFill>
                            <a:schemeClr val="tx1"/>
                          </a:solidFill>
                        </a:rPr>
                        <a:t>xy’z</a:t>
                      </a:r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’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en-GB" sz="2200" b="0" dirty="0">
                          <a:solidFill>
                            <a:schemeClr val="tx1"/>
                          </a:solidFill>
                        </a:rPr>
                        <a:t>F’=(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</a:rPr>
                        <a:t>x+y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</a:rPr>
                        <a:t>’+z)(x’+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</a:rPr>
                        <a:t>y+z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G=(a’+</a:t>
                      </a:r>
                      <a:r>
                        <a:rPr lang="en-GB" sz="2200" b="1" dirty="0" err="1">
                          <a:solidFill>
                            <a:schemeClr val="tx1"/>
                          </a:solidFill>
                        </a:rPr>
                        <a:t>bc</a:t>
                      </a:r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GB" sz="2200" b="1" dirty="0" err="1">
                          <a:solidFill>
                            <a:schemeClr val="tx1"/>
                          </a:solidFill>
                        </a:rPr>
                        <a:t>d’+e</a:t>
                      </a:r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en-GB" sz="2200" b="0" dirty="0">
                          <a:solidFill>
                            <a:schemeClr val="tx1"/>
                          </a:solidFill>
                        </a:rPr>
                        <a:t>G’=(a(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</a:rPr>
                        <a:t>b’+c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</a:rPr>
                        <a:t>’)+d)e’</a:t>
                      </a:r>
                    </a:p>
                    <a:p>
                      <a:pPr algn="l"/>
                      <a:endParaRPr lang="en-GB" sz="2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41568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34142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EE869D32-EFAB-2246-CC04-20C47245C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158457"/>
            <a:ext cx="11307494" cy="4541086"/>
          </a:xfrm>
        </p:spPr>
        <p:txBody>
          <a:bodyPr/>
          <a:lstStyle/>
          <a:p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Exercises:</a:t>
            </a:r>
          </a:p>
          <a:p>
            <a:r>
              <a:rPr lang="en-US" dirty="0"/>
              <a:t>- 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Simplify the following Boolean expressions to a minimum number of literals: </a:t>
            </a:r>
          </a:p>
          <a:p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a.  F(</a:t>
            </a:r>
            <a:r>
              <a:rPr lang="en-US" b="1" dirty="0" err="1">
                <a:latin typeface="Comic Sans MS" panose="030F0702030302020204" pitchFamily="66" charset="0"/>
                <a:cs typeface="Arial" panose="020B0604020202020204" pitchFamily="34" charset="0"/>
              </a:rPr>
              <a:t>x,y</a:t>
            </a:r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) =  </a:t>
            </a:r>
            <a:r>
              <a:rPr lang="en-US" b="1" dirty="0" err="1"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b="1" dirty="0" err="1"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′ </a:t>
            </a:r>
          </a:p>
          <a:p>
            <a:endParaRPr lang="en-US" b="1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lvl="2" indent="0">
              <a:spcBef>
                <a:spcPts val="1000"/>
              </a:spcBef>
              <a:buNone/>
            </a:pPr>
            <a:r>
              <a:rPr lang="en-US" sz="2400" b="1" dirty="0">
                <a:latin typeface="Comic Sans MS" panose="030F0702030302020204" pitchFamily="66" charset="0"/>
                <a:cs typeface="Arial" panose="020B0604020202020204" pitchFamily="34" charset="0"/>
              </a:rPr>
              <a:t>	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F= x ( 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y+y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′)= x.1 = x</a:t>
            </a:r>
          </a:p>
          <a:p>
            <a:pPr lvl="2"/>
            <a:endParaRPr lang="en-US" b="1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b. F(</a:t>
            </a:r>
            <a:r>
              <a:rPr lang="en-US" b="1" dirty="0" err="1">
                <a:latin typeface="Comic Sans MS" panose="030F0702030302020204" pitchFamily="66" charset="0"/>
                <a:cs typeface="Arial" panose="020B0604020202020204" pitchFamily="34" charset="0"/>
              </a:rPr>
              <a:t>x,y</a:t>
            </a:r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) = (x + y)(x + y′) </a:t>
            </a:r>
          </a:p>
          <a:p>
            <a:pPr marL="914400" lvl="2" indent="0">
              <a:buNone/>
            </a:pP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 = xx + 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′ + 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yx+yy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′ = x + 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′ + 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+ 0 = x (1+ y′ + y) = x.1= x </a:t>
            </a:r>
          </a:p>
          <a:p>
            <a:endParaRPr lang="en-US" b="1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82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F413A01E-2553-7E63-10B6-DCA0C3348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c. F(</a:t>
            </a:r>
            <a:r>
              <a:rPr lang="en-US" b="1" dirty="0" err="1">
                <a:latin typeface="Comic Sans MS" panose="030F0702030302020204" pitchFamily="66" charset="0"/>
                <a:cs typeface="Arial" panose="020B0604020202020204" pitchFamily="34" charset="0"/>
              </a:rPr>
              <a:t>w,x,y,z</a:t>
            </a:r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) = </a:t>
            </a:r>
            <a:r>
              <a:rPr lang="en-US" b="1" dirty="0" err="1"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 + x(</a:t>
            </a:r>
            <a:r>
              <a:rPr lang="en-US" b="1" dirty="0" err="1">
                <a:latin typeface="Comic Sans MS" panose="030F0702030302020204" pitchFamily="66" charset="0"/>
                <a:cs typeface="Arial" panose="020B0604020202020204" pitchFamily="34" charset="0"/>
              </a:rPr>
              <a:t>wz</a:t>
            </a:r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b="1" dirty="0" err="1">
                <a:latin typeface="Comic Sans MS" panose="030F0702030302020204" pitchFamily="66" charset="0"/>
                <a:cs typeface="Arial" panose="020B0604020202020204" pitchFamily="34" charset="0"/>
              </a:rPr>
              <a:t>wz</a:t>
            </a:r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′) </a:t>
            </a:r>
          </a:p>
          <a:p>
            <a:pPr marL="0" indent="0">
              <a:buNone/>
            </a:pPr>
            <a:endParaRPr lang="en-US" b="1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lvl="2" indent="0">
              <a:spcBef>
                <a:spcPts val="1000"/>
              </a:spcBef>
              <a:buNone/>
            </a:pP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	F(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w,x,y,z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=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xw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(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z+z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′) = 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xw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= x(</a:t>
            </a:r>
            <a:r>
              <a:rPr lang="en-US" sz="2400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y+w</a:t>
            </a:r>
            <a:r>
              <a:rPr lang="en-US" sz="24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</a:t>
            </a:r>
          </a:p>
          <a:p>
            <a:pPr marL="0" lvl="2" indent="0">
              <a:spcBef>
                <a:spcPts val="1000"/>
              </a:spcBef>
              <a:buNone/>
            </a:pPr>
            <a:endParaRPr lang="en-US" sz="2400" b="1" dirty="0">
              <a:solidFill>
                <a:schemeClr val="accent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b="1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d. F(A,B,C,D) = (BC′+A′D)(AB′+CD′)</a:t>
            </a:r>
          </a:p>
          <a:p>
            <a:endParaRPr lang="en-US" b="1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914400" lvl="4" indent="0">
              <a:spcBef>
                <a:spcPts val="1000"/>
              </a:spcBef>
              <a:buNone/>
            </a:pPr>
            <a:r>
              <a:rPr lang="en-US" sz="22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F(A,B,C,D) = AB′BC′ + AB′A′D + CD′BC′ + CD′A′D </a:t>
            </a:r>
          </a:p>
          <a:p>
            <a:pPr marL="914400" lvl="4" indent="0">
              <a:spcBef>
                <a:spcPts val="1000"/>
              </a:spcBef>
              <a:buNone/>
            </a:pPr>
            <a:r>
              <a:rPr lang="en-US" sz="2200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= 0</a:t>
            </a:r>
          </a:p>
          <a:p>
            <a:endParaRPr lang="en-US" b="1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95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98069BCC-14B1-7D08-4159-E1EF23CC18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AutoNum type="arabicPeriod"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Reduce the following Boolean expressions to the indicated number of literals:</a:t>
            </a:r>
          </a:p>
          <a:p>
            <a:pPr marL="457200" lvl="1" indent="0" algn="just">
              <a:buClr>
                <a:srgbClr val="800000"/>
              </a:buClr>
              <a:buNone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F(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x,y,z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=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x'z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'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'  	</a:t>
            </a:r>
            <a:r>
              <a:rPr lang="en-US" sz="12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		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to three literals</a:t>
            </a:r>
          </a:p>
          <a:p>
            <a:pPr marL="457200" marR="0" lvl="1" indent="0" algn="just">
              <a:spcBef>
                <a:spcPts val="500"/>
              </a:spcBef>
              <a:spcAft>
                <a:spcPts val="0"/>
              </a:spcAft>
              <a:buClr>
                <a:srgbClr val="800000"/>
              </a:buClr>
              <a:buNone/>
            </a:pPr>
            <a:endParaRPr lang="en-US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 F= z' (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x+x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’) +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   F= (z + z')(z' +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   F=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z'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6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AB8A96B9-4415-480E-15F5-EC4D1DCE16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 algn="just">
              <a:buClr>
                <a:srgbClr val="800000"/>
              </a:buClr>
              <a:buNone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For the Boolean function</a:t>
            </a:r>
          </a:p>
          <a:p>
            <a:pPr marL="457200" lvl="1" indent="0" algn="just">
              <a:buClr>
                <a:srgbClr val="800000"/>
              </a:buClr>
              <a:buNone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F(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x,y,z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=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x'z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'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’ </a:t>
            </a:r>
          </a:p>
          <a:p>
            <a:pPr marL="457200" lvl="1" indent="0" algn="just">
              <a:buClr>
                <a:srgbClr val="800000"/>
              </a:buClr>
              <a:buNone/>
            </a:pPr>
            <a:endParaRPr lang="en-US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914400" lvl="1" indent="-457200" algn="just">
              <a:buClr>
                <a:srgbClr val="800000"/>
              </a:buClr>
              <a:buFont typeface="+mj-lt"/>
              <a:buAutoNum type="arabicPeriod"/>
            </a:pPr>
            <a:r>
              <a:rPr lang="en-US" b="1" u="sng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Obtain 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truth table of F.</a:t>
            </a:r>
          </a:p>
          <a:p>
            <a:pPr marL="914400" lvl="1" indent="-457200" algn="just">
              <a:buClr>
                <a:srgbClr val="800000"/>
              </a:buClr>
              <a:buFont typeface="+mj-lt"/>
              <a:buAutoNum type="arabicPeriod"/>
            </a:pPr>
            <a:r>
              <a:rPr lang="en-US" b="1" u="sng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Draw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the logic diagram for the original Boolean expression. </a:t>
            </a:r>
          </a:p>
          <a:p>
            <a:pPr marL="914400" lvl="1" indent="-457200" algn="just">
              <a:buClr>
                <a:srgbClr val="800000"/>
              </a:buClr>
              <a:buFont typeface="+mj-lt"/>
              <a:buAutoNum type="arabicPeriod"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Use Boolean algebra to </a:t>
            </a:r>
            <a:r>
              <a:rPr lang="en-US" b="1" u="sng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simplify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the function to a minimum number of literals,</a:t>
            </a:r>
          </a:p>
          <a:p>
            <a:pPr marL="914400" lvl="1" indent="-457200" algn="just">
              <a:buClr>
                <a:srgbClr val="800000"/>
              </a:buClr>
              <a:buFont typeface="+mj-lt"/>
              <a:buAutoNum type="arabicPeriod"/>
            </a:pPr>
            <a:r>
              <a:rPr lang="en-US" b="1" u="sng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Draw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the logic diagram for the simplified Boolean expression.</a:t>
            </a:r>
          </a:p>
          <a:p>
            <a:pPr marL="457200" lvl="1" indent="0" algn="just">
              <a:buClr>
                <a:srgbClr val="800000"/>
              </a:buClr>
              <a:buNone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5612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1220383E-47F3-B210-E7B9-08326D265C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Obtain 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truth table of F.</a:t>
            </a:r>
          </a:p>
          <a:p>
            <a:endParaRPr lang="en-US" dirty="0"/>
          </a:p>
        </p:txBody>
      </p:sp>
      <p:graphicFrame>
        <p:nvGraphicFramePr>
          <p:cNvPr id="3" name="جدول 3">
            <a:extLst>
              <a:ext uri="{FF2B5EF4-FFF2-40B4-BE49-F238E27FC236}">
                <a16:creationId xmlns:a16="http://schemas.microsoft.com/office/drawing/2014/main" id="{6ED3202D-EBB1-D150-6364-B9D0C94E4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540623"/>
              </p:ext>
            </p:extLst>
          </p:nvPr>
        </p:nvGraphicFramePr>
        <p:xfrm>
          <a:off x="2438400" y="2073910"/>
          <a:ext cx="7315200" cy="34270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350">
                  <a:extLst>
                    <a:ext uri="{9D8B030D-6E8A-4147-A177-3AD203B41FA5}">
                      <a16:colId xmlns:a16="http://schemas.microsoft.com/office/drawing/2014/main" val="2593752052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315826213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889234624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001197342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44183375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19156732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13764813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151373112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5980290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X’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Z’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X’Z’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XYZ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XZ’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42411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49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97771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57244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1424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529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998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6980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6127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27874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6DFCDF3C-C110-E7BB-E39A-537A639FB3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Draw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the logic diagram for the original Boolean expression. </a:t>
            </a:r>
          </a:p>
          <a:p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F(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x,y,z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=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x'z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'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’ </a:t>
            </a:r>
          </a:p>
          <a:p>
            <a:endParaRPr lang="en-US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88AD07CF-820E-8C28-6F19-AA6DEFA6C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2738" y="2538128"/>
            <a:ext cx="6034087" cy="322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23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DC9DBE14-E213-9DE6-E676-6B172ACAE8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Use Boolean algebra to </a:t>
            </a:r>
            <a:r>
              <a:rPr lang="en-US" b="1" u="sng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simplify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the function to a minimum number of literals,</a:t>
            </a:r>
          </a:p>
          <a:p>
            <a:endParaRPr lang="en-US" dirty="0"/>
          </a:p>
          <a:p>
            <a:pPr marL="457200" lvl="1" indent="0" algn="just">
              <a:buClr>
                <a:srgbClr val="800000"/>
              </a:buClr>
              <a:buNone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F(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x,y,z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=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x'z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'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'  	</a:t>
            </a:r>
            <a:r>
              <a:rPr lang="en-US" sz="12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		</a:t>
            </a:r>
            <a:endParaRPr lang="en-US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457200" marR="0" lvl="1" indent="0" algn="just">
              <a:spcBef>
                <a:spcPts val="500"/>
              </a:spcBef>
              <a:spcAft>
                <a:spcPts val="0"/>
              </a:spcAft>
              <a:buClr>
                <a:srgbClr val="800000"/>
              </a:buClr>
              <a:buNone/>
            </a:pPr>
            <a:endParaRPr lang="en-US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 F= z' (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x+x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’) +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   F= (z + z')(z' +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   F=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xy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z'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6495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C7427127-7DF9-1BA3-9BF5-2A3C3C18D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Draw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the logic diagram for the simplified Boolean expression</a:t>
            </a:r>
            <a:endParaRPr lang="en-US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5E82DBB2-9C04-2ACB-6022-89E092F78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312" y="2604273"/>
            <a:ext cx="4919663" cy="2054880"/>
          </a:xfrm>
          <a:prstGeom prst="rect">
            <a:avLst/>
          </a:prstGeom>
        </p:spPr>
      </p:pic>
      <p:graphicFrame>
        <p:nvGraphicFramePr>
          <p:cNvPr id="7" name="جدول 6">
            <a:extLst>
              <a:ext uri="{FF2B5EF4-FFF2-40B4-BE49-F238E27FC236}">
                <a16:creationId xmlns:a16="http://schemas.microsoft.com/office/drawing/2014/main" id="{115E91E3-9E55-68BA-35A1-27C92C201A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360578"/>
              </p:ext>
            </p:extLst>
          </p:nvPr>
        </p:nvGraphicFramePr>
        <p:xfrm>
          <a:off x="6338888" y="2338567"/>
          <a:ext cx="4876800" cy="34270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350">
                  <a:extLst>
                    <a:ext uri="{9D8B030D-6E8A-4147-A177-3AD203B41FA5}">
                      <a16:colId xmlns:a16="http://schemas.microsoft.com/office/drawing/2014/main" val="2896739868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1954886462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845776854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16979987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97165677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8633681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XY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Z’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7394061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dirty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76554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dirty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2027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dirty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669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dirty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736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082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63074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212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6878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05207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3E3F4095-31F5-45B1-BE71-612153B651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 algn="just">
              <a:buClr>
                <a:srgbClr val="800000"/>
              </a:buClr>
              <a:buNone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Reduce the following Boolean expressions to the indicated number of literals:</a:t>
            </a:r>
          </a:p>
          <a:p>
            <a:pPr marL="457200" lvl="1" indent="0" algn="just">
              <a:buClr>
                <a:srgbClr val="800000"/>
              </a:buClr>
              <a:buNone/>
            </a:pPr>
            <a:endParaRPr lang="en-US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457200" lvl="1" indent="0" algn="just">
              <a:buClr>
                <a:srgbClr val="800000"/>
              </a:buClr>
              <a:buNone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F(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w,x,y,z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=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w'x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(z'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y'z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+ x(w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w'y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z)		to one literal</a:t>
            </a:r>
          </a:p>
          <a:p>
            <a:pPr marL="457200" marR="0" lvl="1" indent="0" algn="just" rtl="0">
              <a:spcBef>
                <a:spcPts val="500"/>
              </a:spcBef>
              <a:spcAft>
                <a:spcPts val="0"/>
              </a:spcAft>
              <a:buClr>
                <a:srgbClr val="800000"/>
              </a:buClr>
              <a:buNone/>
            </a:pPr>
            <a:endParaRPr lang="en-US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b="1" dirty="0">
              <a:solidFill>
                <a:schemeClr val="accent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F= x(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w'z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' +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w'y'z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w +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w'yz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</a:t>
            </a:r>
          </a:p>
          <a:p>
            <a:pPr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F= x(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w'z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' + w +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w'z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(y + y’) </a:t>
            </a:r>
          </a:p>
          <a:p>
            <a:pPr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F= x(w + w'(z' + z)) </a:t>
            </a:r>
          </a:p>
          <a:p>
            <a:pPr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F= x(w + w’) </a:t>
            </a:r>
          </a:p>
          <a:p>
            <a:pPr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F= x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29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1983B5AE-2ADA-52B7-F8CB-C12BF62A5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625" y="1507289"/>
            <a:ext cx="10964594" cy="4267898"/>
          </a:xfrm>
        </p:spPr>
        <p:txBody>
          <a:bodyPr/>
          <a:lstStyle/>
          <a:p>
            <a:pPr marL="457200" lvl="1" indent="0" algn="just">
              <a:buClr>
                <a:srgbClr val="800000"/>
              </a:buClr>
              <a:buNone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Reduce the following Boolean expressions to the indicated number of literals:</a:t>
            </a:r>
          </a:p>
          <a:p>
            <a:pPr marL="457200" marR="0" lvl="1" indent="0" algn="just" rtl="0">
              <a:spcBef>
                <a:spcPts val="500"/>
              </a:spcBef>
              <a:spcAft>
                <a:spcPts val="0"/>
              </a:spcAft>
              <a:buClr>
                <a:srgbClr val="800000"/>
              </a:buClr>
              <a:buNone/>
            </a:pPr>
            <a:endParaRPr lang="en-US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457200" marR="0" lvl="1" indent="0" algn="just" rtl="0">
              <a:spcBef>
                <a:spcPts val="500"/>
              </a:spcBef>
              <a:spcAft>
                <a:spcPts val="0"/>
              </a:spcAft>
              <a:buClr>
                <a:srgbClr val="800000"/>
              </a:buClr>
              <a:buNone/>
            </a:pP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F(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w,x,y,z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=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wxy’z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w’xz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+ </a:t>
            </a:r>
            <a:r>
              <a:rPr lang="en-US" b="1" dirty="0" err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wxyz</a:t>
            </a:r>
            <a:r>
              <a:rPr lang="en-US" b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			to two literal</a:t>
            </a:r>
          </a:p>
          <a:p>
            <a:pPr marL="457200" marR="0" lvl="1" indent="0" algn="just" rtl="0">
              <a:spcBef>
                <a:spcPts val="500"/>
              </a:spcBef>
              <a:spcAft>
                <a:spcPts val="0"/>
              </a:spcAft>
              <a:buClr>
                <a:srgbClr val="800000"/>
              </a:buClr>
              <a:buNone/>
            </a:pPr>
            <a:endParaRPr lang="en-US" b="1" dirty="0">
              <a:solidFill>
                <a:schemeClr val="accent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indent="0" algn="just">
              <a:spcBef>
                <a:spcPts val="0"/>
              </a:spcBef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F=</a:t>
            </a:r>
            <a:r>
              <a:rPr lang="en-US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(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wy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' + w' +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wy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 </a:t>
            </a:r>
          </a:p>
          <a:p>
            <a:pPr indent="0" algn="just">
              <a:spcBef>
                <a:spcPts val="0"/>
              </a:spcBef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=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(w (y +y’)+ w’ )</a:t>
            </a:r>
          </a:p>
          <a:p>
            <a:pPr indent="0" algn="just">
              <a:spcBef>
                <a:spcPts val="0"/>
              </a:spcBef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= 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xz</a:t>
            </a: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(w + w’ ) </a:t>
            </a:r>
          </a:p>
          <a:p>
            <a:pPr indent="0" algn="just">
              <a:spcBef>
                <a:spcPts val="0"/>
              </a:spcBef>
              <a:buNone/>
            </a:pPr>
            <a:r>
              <a:rPr lang="en-US" b="1" dirty="0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=</a:t>
            </a:r>
            <a:r>
              <a:rPr lang="en-US" b="1" dirty="0" err="1">
                <a:solidFill>
                  <a:schemeClr val="accent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xz</a:t>
            </a:r>
            <a:endParaRPr lang="en-US" b="1" dirty="0">
              <a:solidFill>
                <a:schemeClr val="accent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79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E7AE3463-A2F9-8C55-3614-609A3AC4AEFD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47F3370-D278-4450-BE51-A0FF0F11CC59}" type="datetime1">
              <a:rPr lang="en-US"/>
              <a:pPr>
                <a:defRPr/>
              </a:pPr>
              <a:t>7/5/2023</a:t>
            </a:fld>
            <a:endParaRPr lang="en-US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6FB89F74-246E-5863-EE09-001E2B37AC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E9BCC12-8BD2-4874-A69A-93DAF0E0EE23}" type="slidenum">
              <a:rPr lang="ar-SA" altLang="en-US">
                <a:latin typeface="Arial" panose="020B0604020202020204" pitchFamily="34" charset="0"/>
              </a:rPr>
              <a:pPr eaLnBrk="1" hangingPunct="1"/>
              <a:t>35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6EE2FCA5-C1D1-AC2D-375E-A06E36C64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184526"/>
            <a:ext cx="77930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zh-TW" sz="3200" b="1" dirty="0">
                <a:solidFill>
                  <a:srgbClr val="6600FF"/>
                </a:solidFill>
                <a:ea typeface="PMingLiU" pitchFamily="18" charset="-120"/>
              </a:rPr>
              <a:t>End of Lecture 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مخصص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1915</TotalTime>
  <Words>2000</Words>
  <Application>Microsoft Office PowerPoint</Application>
  <PresentationFormat>شاشة عريضة</PresentationFormat>
  <Paragraphs>384</Paragraphs>
  <Slides>35</Slides>
  <Notes>6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Comic Sans MS</vt:lpstr>
      <vt:lpstr>Times New Roman</vt:lpstr>
      <vt:lpstr>Wingdings</vt:lpstr>
      <vt:lpstr>Office Theme</vt:lpstr>
      <vt:lpstr>عرض تقديمي في PowerPoint</vt:lpstr>
      <vt:lpstr>عرض تقديمي في PowerPoint</vt:lpstr>
      <vt:lpstr>Binary Logic and Logic Gates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Expression Simplification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Expression Simplification</vt:lpstr>
      <vt:lpstr>Example 1</vt:lpstr>
      <vt:lpstr>Complementing Functions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Alaa Amin</cp:lastModifiedBy>
  <cp:revision>27</cp:revision>
  <dcterms:created xsi:type="dcterms:W3CDTF">2023-05-27T09:20:30Z</dcterms:created>
  <dcterms:modified xsi:type="dcterms:W3CDTF">2023-07-05T15:25:01Z</dcterms:modified>
</cp:coreProperties>
</file>