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1" r:id="rId5"/>
    <p:sldId id="302" r:id="rId6"/>
    <p:sldId id="303" r:id="rId7"/>
    <p:sldId id="304" r:id="rId8"/>
    <p:sldId id="306" r:id="rId9"/>
    <p:sldId id="307" r:id="rId10"/>
    <p:sldId id="308" r:id="rId11"/>
    <p:sldId id="305" r:id="rId12"/>
    <p:sldId id="309" r:id="rId13"/>
    <p:sldId id="31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99" r:id="rId40"/>
    <p:sldId id="287" r:id="rId41"/>
    <p:sldId id="288" r:id="rId42"/>
    <p:sldId id="289"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7" autoAdjust="0"/>
    <p:restoredTop sz="94660"/>
  </p:normalViewPr>
  <p:slideViewPr>
    <p:cSldViewPr snapToGrid="0">
      <p:cViewPr>
        <p:scale>
          <a:sx n="81" d="100"/>
          <a:sy n="81" d="100"/>
        </p:scale>
        <p:origin x="-282"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110619" y="3125529"/>
            <a:ext cx="7205559" cy="1838356"/>
          </a:xfrm>
          <a:prstGeom prst="rect">
            <a:avLst/>
          </a:prstGeom>
        </p:spPr>
      </p:pic>
      <p:sp>
        <p:nvSpPr>
          <p:cNvPr id="14" name="TextBox 13"/>
          <p:cNvSpPr txBox="1"/>
          <p:nvPr/>
        </p:nvSpPr>
        <p:spPr>
          <a:xfrm>
            <a:off x="-79021" y="440887"/>
            <a:ext cx="8726632" cy="193899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3 Implementation)</a:t>
            </a:r>
          </a:p>
          <a:p>
            <a:r>
              <a:rPr lang="en-US" sz="36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73666" y="3287392"/>
            <a:ext cx="6818334"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Corporate Governance </a:t>
            </a:r>
          </a:p>
          <a:p>
            <a:r>
              <a:rPr lang="en-US" sz="2800" b="1" dirty="0">
                <a:solidFill>
                  <a:srgbClr val="FFFF00"/>
                </a:solidFill>
                <a:latin typeface="Tajawal Medium" panose="00000600000000000000" pitchFamily="2" charset="-78"/>
                <a:cs typeface="Tajawal Medium" panose="00000600000000000000" pitchFamily="2" charset="-78"/>
              </a:rPr>
              <a:t>and Business Ethics</a:t>
            </a:r>
          </a:p>
        </p:txBody>
      </p:sp>
      <p:pic>
        <p:nvPicPr>
          <p:cNvPr id="10" name="Picture 9"/>
          <p:cNvPicPr>
            <a:picLocks noChangeAspect="1"/>
          </p:cNvPicPr>
          <p:nvPr/>
        </p:nvPicPr>
        <p:blipFill>
          <a:blip r:embed="rId7"/>
          <a:stretch>
            <a:fillRect/>
          </a:stretch>
        </p:blipFill>
        <p:spPr>
          <a:xfrm>
            <a:off x="2248501" y="6181064"/>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48501" y="6193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970184" cy="1610200"/>
          </a:xfrm>
          <a:prstGeom prst="rect">
            <a:avLst/>
          </a:prstGeom>
        </p:spPr>
      </p:pic>
      <p:sp>
        <p:nvSpPr>
          <p:cNvPr id="7" name="TextBox 6"/>
          <p:cNvSpPr txBox="1"/>
          <p:nvPr/>
        </p:nvSpPr>
        <p:spPr>
          <a:xfrm>
            <a:off x="3452042" y="543490"/>
            <a:ext cx="5103235"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a:t>
            </a:r>
            <a:r>
              <a:rPr lang="en-US" sz="3600" b="1" dirty="0">
                <a:solidFill>
                  <a:srgbClr val="FFFF00"/>
                </a:solidFill>
                <a:latin typeface="Tajawal Medium" panose="00000600000000000000" pitchFamily="2" charset="-78"/>
                <a:cs typeface="Tajawal Medium" panose="00000600000000000000" pitchFamily="2" charset="-78"/>
              </a:rPr>
              <a:t>Outline</a:t>
            </a:r>
          </a:p>
        </p:txBody>
      </p:sp>
      <p:sp>
        <p:nvSpPr>
          <p:cNvPr id="8" name="TextBox 7"/>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9" name="Rectangle 8"/>
          <p:cNvSpPr/>
          <p:nvPr/>
        </p:nvSpPr>
        <p:spPr>
          <a:xfrm>
            <a:off x="1064712" y="2274838"/>
            <a:ext cx="9829711" cy="3539430"/>
          </a:xfrm>
          <a:prstGeom prst="rect">
            <a:avLst/>
          </a:prstGeom>
        </p:spPr>
        <p:txBody>
          <a:bodyPr wrap="square">
            <a:spAutoFit/>
          </a:bodyPr>
          <a:lstStyle/>
          <a:p>
            <a:r>
              <a:rPr lang="en-US" sz="2800" dirty="0">
                <a:solidFill>
                  <a:srgbClr val="FF0000"/>
                </a:solidFill>
              </a:rPr>
              <a:t>1. The Shared Value Creation Framework</a:t>
            </a:r>
          </a:p>
          <a:p>
            <a:r>
              <a:rPr lang="en-US" sz="2800" dirty="0"/>
              <a:t>- Public Stock Companies and Shareholder Capitalism</a:t>
            </a:r>
          </a:p>
          <a:p>
            <a:r>
              <a:rPr lang="en-US" sz="2800" dirty="0"/>
              <a:t>- Creating Shared Value</a:t>
            </a:r>
          </a:p>
          <a:p>
            <a:r>
              <a:rPr lang="en-US" sz="2800" dirty="0">
                <a:solidFill>
                  <a:srgbClr val="FF0000"/>
                </a:solidFill>
              </a:rPr>
              <a:t>2</a:t>
            </a:r>
            <a:r>
              <a:rPr lang="en-US" sz="2800" dirty="0" smtClean="0">
                <a:solidFill>
                  <a:srgbClr val="FF0000"/>
                </a:solidFill>
              </a:rPr>
              <a:t>.  </a:t>
            </a:r>
            <a:r>
              <a:rPr lang="en-US" sz="2800" dirty="0">
                <a:solidFill>
                  <a:srgbClr val="FF0000"/>
                </a:solidFill>
              </a:rPr>
              <a:t>Corporate Governance</a:t>
            </a:r>
          </a:p>
          <a:p>
            <a:r>
              <a:rPr lang="en-US" sz="2800" dirty="0" smtClean="0"/>
              <a:t>- Agency </a:t>
            </a:r>
            <a:r>
              <a:rPr lang="en-US" sz="2800" dirty="0"/>
              <a:t>Theory</a:t>
            </a:r>
          </a:p>
          <a:p>
            <a:r>
              <a:rPr lang="en-US" sz="2800" dirty="0" smtClean="0"/>
              <a:t>- The </a:t>
            </a:r>
            <a:r>
              <a:rPr lang="en-US" sz="2800" dirty="0"/>
              <a:t>Board of Directors</a:t>
            </a:r>
          </a:p>
          <a:p>
            <a:r>
              <a:rPr lang="en-US" sz="2800" dirty="0" smtClean="0"/>
              <a:t>- Other </a:t>
            </a:r>
            <a:r>
              <a:rPr lang="en-US" sz="2800" dirty="0"/>
              <a:t>Governance Mechanisms</a:t>
            </a:r>
          </a:p>
          <a:p>
            <a:r>
              <a:rPr lang="en-US" sz="2800" dirty="0">
                <a:solidFill>
                  <a:srgbClr val="FF0000"/>
                </a:solidFill>
              </a:rPr>
              <a:t>3</a:t>
            </a:r>
            <a:r>
              <a:rPr lang="en-US" sz="2800" dirty="0" smtClean="0">
                <a:solidFill>
                  <a:srgbClr val="FF0000"/>
                </a:solidFill>
              </a:rPr>
              <a:t>.  </a:t>
            </a:r>
            <a:r>
              <a:rPr lang="en-US" sz="2800" dirty="0">
                <a:solidFill>
                  <a:srgbClr val="FF0000"/>
                </a:solidFill>
              </a:rPr>
              <a:t>Strategy and Business Ethics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48501" y="61810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140438" y="463619"/>
            <a:ext cx="6166400"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839245" y="1908018"/>
            <a:ext cx="10772382" cy="3970318"/>
          </a:xfrm>
          <a:prstGeom prst="rect">
            <a:avLst/>
          </a:prstGeom>
        </p:spPr>
        <p:txBody>
          <a:bodyPr wrap="square">
            <a:spAutoFit/>
          </a:bodyPr>
          <a:lstStyle/>
          <a:p>
            <a:pPr algn="just"/>
            <a:r>
              <a:rPr lang="en-US" sz="2800" dirty="0" smtClean="0"/>
              <a:t>1. Describe </a:t>
            </a:r>
            <a:r>
              <a:rPr lang="en-US" sz="2800" dirty="0"/>
              <a:t>the shared value creation framework and its relationship to competitive advantage.</a:t>
            </a:r>
          </a:p>
          <a:p>
            <a:pPr algn="just"/>
            <a:r>
              <a:rPr lang="en-US" sz="2800" dirty="0"/>
              <a:t>2</a:t>
            </a:r>
            <a:r>
              <a:rPr lang="en-US" sz="2800" dirty="0" smtClean="0"/>
              <a:t>. </a:t>
            </a:r>
            <a:r>
              <a:rPr lang="en-US" sz="2800" dirty="0"/>
              <a:t>Explain the role of corporate governance.</a:t>
            </a:r>
          </a:p>
          <a:p>
            <a:pPr algn="just"/>
            <a:r>
              <a:rPr lang="en-US" sz="2800" dirty="0"/>
              <a:t>3</a:t>
            </a:r>
            <a:r>
              <a:rPr lang="en-US" sz="2800" dirty="0" smtClean="0"/>
              <a:t>. </a:t>
            </a:r>
            <a:r>
              <a:rPr lang="en-US" sz="2800" dirty="0"/>
              <a:t>Apply agency theory to explain why and how companies use governance mechanisms to align interests of principals and agents.</a:t>
            </a:r>
          </a:p>
          <a:p>
            <a:pPr algn="just"/>
            <a:r>
              <a:rPr lang="en-US" sz="2800" dirty="0"/>
              <a:t>4</a:t>
            </a:r>
            <a:r>
              <a:rPr lang="en-US" sz="2800" dirty="0" smtClean="0"/>
              <a:t>. </a:t>
            </a:r>
            <a:r>
              <a:rPr lang="en-US" sz="2800" dirty="0"/>
              <a:t>Evaluate the board of directors as the central governance mechanism for public stock companies.</a:t>
            </a:r>
          </a:p>
          <a:p>
            <a:pPr algn="just"/>
            <a:r>
              <a:rPr lang="en-US" sz="2800" dirty="0"/>
              <a:t>5</a:t>
            </a:r>
            <a:r>
              <a:rPr lang="en-US" sz="2800" dirty="0" smtClean="0"/>
              <a:t>. </a:t>
            </a:r>
            <a:r>
              <a:rPr lang="en-US" sz="2800" dirty="0"/>
              <a:t>Evaluate other governance mechanisms.</a:t>
            </a:r>
          </a:p>
          <a:p>
            <a:pPr algn="just"/>
            <a:r>
              <a:rPr lang="en-US" sz="2800" dirty="0"/>
              <a:t>6</a:t>
            </a:r>
            <a:r>
              <a:rPr lang="en-US" sz="2800" dirty="0" smtClean="0"/>
              <a:t>. </a:t>
            </a:r>
            <a:r>
              <a:rPr lang="en-US" sz="2800" dirty="0"/>
              <a:t>Explain the relationship between strategy and business ethics.</a:t>
            </a:r>
          </a:p>
        </p:txBody>
      </p:sp>
      <p:pic>
        <p:nvPicPr>
          <p:cNvPr id="12" name="Picture 11"/>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9.1 </a:t>
            </a:r>
            <a:r>
              <a:rPr lang="en-US" dirty="0">
                <a:solidFill>
                  <a:srgbClr val="FF0000"/>
                </a:solidFill>
              </a:rPr>
              <a:t>The Shared Value Creation Framework</a:t>
            </a:r>
          </a:p>
          <a:p>
            <a:pPr marL="0" indent="0" algn="just">
              <a:buNone/>
            </a:pPr>
            <a:r>
              <a:rPr lang="en-US" dirty="0"/>
              <a:t>The shared value creation framework provides guidance to managers about how to reconcile the economic imperative of gaining and sustaining competitive advantage with corporate social </a:t>
            </a:r>
            <a:r>
              <a:rPr lang="en-US" dirty="0" smtClean="0"/>
              <a:t>responsibility. </a:t>
            </a:r>
            <a:r>
              <a:rPr lang="en-US" dirty="0"/>
              <a:t>It helps managers create a larger pie that benefits both shareholders and other stakeholders. To develop the shared value </a:t>
            </a:r>
            <a:r>
              <a:rPr lang="en-US" dirty="0" smtClean="0"/>
              <a:t>creation framework, </a:t>
            </a:r>
            <a:r>
              <a:rPr lang="en-US" dirty="0"/>
              <a:t>though, we first must understand the role of the public stock company.</a:t>
            </a:r>
          </a:p>
        </p:txBody>
      </p:sp>
      <p:pic>
        <p:nvPicPr>
          <p:cNvPr id="4" name="Picture 3"/>
          <p:cNvPicPr>
            <a:picLocks noChangeAspect="1"/>
          </p:cNvPicPr>
          <p:nvPr/>
        </p:nvPicPr>
        <p:blipFill>
          <a:blip r:embed="rId2"/>
          <a:stretch>
            <a:fillRect/>
          </a:stretch>
        </p:blipFill>
        <p:spPr>
          <a:xfrm>
            <a:off x="130614"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20385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public stock companies and shareholder capitalism:</a:t>
            </a:r>
          </a:p>
          <a:p>
            <a:pPr marL="0" indent="0" algn="just">
              <a:buNone/>
            </a:pPr>
            <a:r>
              <a:rPr lang="en-US" dirty="0" smtClean="0"/>
              <a:t>The </a:t>
            </a:r>
            <a:r>
              <a:rPr lang="en-US" dirty="0"/>
              <a:t>public stock company is an important institutional arrangement in modern, free </a:t>
            </a:r>
            <a:r>
              <a:rPr lang="en-US" dirty="0" smtClean="0"/>
              <a:t>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69357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The public stock company enjoys four characteristics that make it an attractive corporate form:</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404520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461656" y="1610200"/>
            <a:ext cx="4846320" cy="5199018"/>
          </a:xfrm>
          <a:prstGeom prst="rect">
            <a:avLst/>
          </a:prstGeom>
        </p:spPr>
      </p:pic>
      <p:pic>
        <p:nvPicPr>
          <p:cNvPr id="5" name="Picture 4"/>
          <p:cNvPicPr>
            <a:picLocks noChangeAspect="1"/>
          </p:cNvPicPr>
          <p:nvPr/>
        </p:nvPicPr>
        <p:blipFill>
          <a:blip r:embed="rId3"/>
          <a:stretch>
            <a:fillRect/>
          </a:stretch>
        </p:blipFill>
        <p:spPr>
          <a:xfrm>
            <a:off x="130614" y="0"/>
            <a:ext cx="11970184" cy="1610200"/>
          </a:xfrm>
          <a:prstGeom prst="rect">
            <a:avLst/>
          </a:prstGeom>
        </p:spPr>
      </p:pic>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
        <p:nvSpPr>
          <p:cNvPr id="7" name="Rectangle 6"/>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Tree>
    <p:extLst>
      <p:ext uri="{BB962C8B-B14F-4D97-AF65-F5344CB8AC3E}">
        <p14:creationId xmlns:p14="http://schemas.microsoft.com/office/powerpoint/2010/main" val="3468064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483" y="1864813"/>
            <a:ext cx="10779034" cy="4351338"/>
          </a:xfrm>
        </p:spPr>
        <p:txBody>
          <a:bodyPr/>
          <a:lstStyle/>
          <a:p>
            <a:pPr marL="0" indent="0" algn="just">
              <a:buNone/>
            </a:pPr>
            <a:r>
              <a:rPr lang="en-US" dirty="0">
                <a:solidFill>
                  <a:srgbClr val="FF0000"/>
                </a:solidFill>
              </a:rPr>
              <a:t>1. Limited liability for investors. </a:t>
            </a:r>
            <a:r>
              <a:rPr lang="en-US" dirty="0"/>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indent="0" algn="just">
              <a:buNone/>
            </a:pPr>
            <a:r>
              <a:rPr lang="en-US" dirty="0">
                <a:solidFill>
                  <a:srgbClr val="FF0000"/>
                </a:solidFill>
              </a:rPr>
              <a:t>2. Transferability of investor ownership. </a:t>
            </a:r>
            <a:r>
              <a:rPr lang="en-US" dirty="0"/>
              <a:t>through the trading of shares of stock on exchanges such as the New York Stock Exchange (NYSE) and NASDAQ,7 or exchanges in other countries. Each share represents only a minute fraction of ownership in a company, thus easing transferability.</a:t>
            </a:r>
          </a:p>
        </p:txBody>
      </p:sp>
      <p:pic>
        <p:nvPicPr>
          <p:cNvPr id="4" name="Picture 3"/>
          <p:cNvPicPr>
            <a:picLocks noChangeAspect="1"/>
          </p:cNvPicPr>
          <p:nvPr/>
        </p:nvPicPr>
        <p:blipFill>
          <a:blip r:embed="rId2"/>
          <a:stretch>
            <a:fillRect/>
          </a:stretch>
        </p:blipFill>
        <p:spPr>
          <a:xfrm>
            <a:off x="0" y="104503"/>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2419472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3. Legal personality—that </a:t>
            </a:r>
            <a:r>
              <a:rPr lang="en-US" dirty="0"/>
              <a:t>is, the law regards a non-living entity such as a for-profit firm as similar to a person, with legal rights and obligations. Legal personality allows a firm’s continuation beyond the founder or the founder’s family.</a:t>
            </a:r>
          </a:p>
          <a:p>
            <a:pPr marL="0" indent="0" algn="just">
              <a:buNone/>
            </a:pPr>
            <a:r>
              <a:rPr lang="en-US" dirty="0">
                <a:solidFill>
                  <a:srgbClr val="FF0000"/>
                </a:solidFill>
              </a:rPr>
              <a:t>4. Separation of legal ownership and management control</a:t>
            </a:r>
            <a:r>
              <a:rPr lang="en-US" dirty="0"/>
              <a:t>. In publicly traded companies, the stockholders (the principals, represented by the board of directors) are the legal owners of the company, and they delegate decision-making authority to professional managers (the agents).</a:t>
            </a:r>
          </a:p>
        </p:txBody>
      </p:sp>
      <p:pic>
        <p:nvPicPr>
          <p:cNvPr id="4" name="Picture 3"/>
          <p:cNvPicPr>
            <a:picLocks noChangeAspect="1"/>
          </p:cNvPicPr>
          <p:nvPr/>
        </p:nvPicPr>
        <p:blipFill>
          <a:blip r:embed="rId2"/>
          <a:stretch>
            <a:fillRect/>
          </a:stretch>
        </p:blipFill>
        <p:spPr>
          <a:xfrm>
            <a:off x="110908" y="104502"/>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9718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creating shared value</a:t>
            </a:r>
          </a:p>
          <a:p>
            <a:pPr marL="0" indent="0" algn="just">
              <a:buNone/>
            </a:pPr>
            <a:r>
              <a:rPr lang="en-US" dirty="0" smtClean="0"/>
              <a:t>In </a:t>
            </a:r>
            <a:r>
              <a:rPr lang="en-US" dirty="0"/>
              <a:t>contrast to Milton Friedman, Porter argues that executives should not concentrate exclusively on increasing firm profits. Rather, the strategist should focus on </a:t>
            </a:r>
            <a:r>
              <a:rPr lang="en-US" dirty="0">
                <a:solidFill>
                  <a:srgbClr val="FF0000"/>
                </a:solidFill>
              </a:rPr>
              <a:t>creating shared value</a:t>
            </a:r>
            <a:r>
              <a:rPr lang="en-US" dirty="0"/>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p>
        </p:txBody>
      </p:sp>
      <p:pic>
        <p:nvPicPr>
          <p:cNvPr id="4" name="Picture 3"/>
          <p:cNvPicPr>
            <a:picLocks noChangeAspect="1"/>
          </p:cNvPicPr>
          <p:nvPr/>
        </p:nvPicPr>
        <p:blipFill>
          <a:blip r:embed="rId2"/>
          <a:stretch>
            <a:fillRect/>
          </a:stretch>
        </p:blipFill>
        <p:spPr>
          <a:xfrm>
            <a:off x="110908" y="9144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24033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The shared value creation framework </a:t>
            </a:r>
            <a:r>
              <a:rPr lang="en-US" dirty="0"/>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lang="en-US" dirty="0">
                <a:solidFill>
                  <a:srgbClr val="FF0000"/>
                </a:solidFill>
              </a:rPr>
              <a:t>The shared value creation framework </a:t>
            </a:r>
            <a:r>
              <a:rPr lang="en-US" dirty="0"/>
              <a:t>seeks to enhance a firm’s competitiveness by identifying connections between economic and social needs, and then creating a competitive advantage by addressing these business opportunities.</a:t>
            </a:r>
          </a:p>
        </p:txBody>
      </p:sp>
      <p:pic>
        <p:nvPicPr>
          <p:cNvPr id="4" name="Picture 3"/>
          <p:cNvPicPr>
            <a:picLocks noChangeAspect="1"/>
          </p:cNvPicPr>
          <p:nvPr/>
        </p:nvPicPr>
        <p:blipFill>
          <a:blip r:embed="rId2"/>
          <a:stretch>
            <a:fillRect/>
          </a:stretch>
        </p:blipFill>
        <p:spPr>
          <a:xfrm>
            <a:off x="110908" y="104502"/>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1972732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ensure that managers can reconnect economic and societal needs, Michael Porter recommends that managers focus on three things within the shared value creation </a:t>
            </a:r>
            <a:r>
              <a:rPr lang="en-US" dirty="0" smtClean="0"/>
              <a:t>framework:</a:t>
            </a:r>
            <a:endParaRPr lang="en-US" dirty="0"/>
          </a:p>
          <a:p>
            <a:pPr marL="0" indent="0" algn="just">
              <a:buNone/>
            </a:pPr>
            <a:r>
              <a:rPr lang="en-US" dirty="0">
                <a:solidFill>
                  <a:srgbClr val="FF0000"/>
                </a:solidFill>
              </a:rPr>
              <a:t>1. Expand the customer base to bring in </a:t>
            </a:r>
            <a:r>
              <a:rPr lang="en-US" dirty="0" smtClean="0">
                <a:solidFill>
                  <a:srgbClr val="FF0000"/>
                </a:solidFill>
              </a:rPr>
              <a:t>non-consumers </a:t>
            </a:r>
            <a:r>
              <a:rPr lang="en-US" dirty="0"/>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p>
        </p:txBody>
      </p:sp>
      <p:pic>
        <p:nvPicPr>
          <p:cNvPr id="4" name="Picture 3"/>
          <p:cNvPicPr>
            <a:picLocks noChangeAspect="1"/>
          </p:cNvPicPr>
          <p:nvPr/>
        </p:nvPicPr>
        <p:blipFill>
          <a:blip r:embed="rId2"/>
          <a:stretch>
            <a:fillRect/>
          </a:stretch>
        </p:blipFill>
        <p:spPr>
          <a:xfrm>
            <a:off x="0" y="104503"/>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454984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2. Expand traditional internal firm value chains to include more nontraditional partners </a:t>
            </a:r>
            <a:r>
              <a:rPr lang="en-US" dirty="0"/>
              <a:t>such as nongovernmental organizations (NGOs).</a:t>
            </a:r>
          </a:p>
          <a:p>
            <a:pPr marL="0" indent="0" algn="just">
              <a:buNone/>
            </a:pPr>
            <a:r>
              <a:rPr lang="en-US" dirty="0"/>
              <a:t>NGOs are nonprofit organizations that pursue a particular cause in the public interest and are independent of any governments. Habitat for Humanity and Greenpeace are examples of NGOs.</a:t>
            </a:r>
          </a:p>
          <a:p>
            <a:pPr marL="0" indent="0" algn="just">
              <a:buNone/>
            </a:pPr>
            <a:r>
              <a:rPr lang="en-US" dirty="0">
                <a:solidFill>
                  <a:srgbClr val="FF0000"/>
                </a:solidFill>
              </a:rPr>
              <a:t>3. Focus on creating new regional clusters </a:t>
            </a:r>
            <a:r>
              <a:rPr lang="en-US" dirty="0"/>
              <a:t>such as Silicon Valley in the United States, Electronic City in Bangalore, India, and </a:t>
            </a:r>
            <a:r>
              <a:rPr lang="en-US" dirty="0" err="1"/>
              <a:t>Chilecon</a:t>
            </a:r>
            <a:r>
              <a:rPr lang="en-US" dirty="0"/>
              <a:t> Valley in Santiago, Chile.</a:t>
            </a:r>
          </a:p>
        </p:txBody>
      </p:sp>
      <p:pic>
        <p:nvPicPr>
          <p:cNvPr id="4" name="Picture 3"/>
          <p:cNvPicPr>
            <a:picLocks noChangeAspect="1"/>
          </p:cNvPicPr>
          <p:nvPr/>
        </p:nvPicPr>
        <p:blipFill>
          <a:blip r:embed="rId2"/>
          <a:stretch>
            <a:fillRect/>
          </a:stretch>
        </p:blipFill>
        <p:spPr>
          <a:xfrm>
            <a:off x="110908" y="117566"/>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1451742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885" y="1825625"/>
            <a:ext cx="10927915" cy="4351338"/>
          </a:xfrm>
        </p:spPr>
        <p:txBody>
          <a:bodyPr>
            <a:normAutofit/>
          </a:bodyPr>
          <a:lstStyle/>
          <a:p>
            <a:pPr marL="0" indent="0" algn="just">
              <a:buNone/>
            </a:pPr>
            <a:r>
              <a:rPr lang="ar-EG" b="1" dirty="0" smtClean="0">
                <a:solidFill>
                  <a:srgbClr val="FF0000"/>
                </a:solidFill>
              </a:rPr>
              <a:t>9</a:t>
            </a:r>
            <a:r>
              <a:rPr lang="en-US" b="1" dirty="0" smtClean="0">
                <a:solidFill>
                  <a:srgbClr val="FF0000"/>
                </a:solidFill>
              </a:rPr>
              <a:t>.</a:t>
            </a:r>
            <a:r>
              <a:rPr lang="ar-EG" b="1" dirty="0" smtClean="0">
                <a:solidFill>
                  <a:srgbClr val="FF0000"/>
                </a:solidFill>
              </a:rPr>
              <a:t>2</a:t>
            </a:r>
            <a:r>
              <a:rPr lang="en-US" b="1" dirty="0" smtClean="0">
                <a:solidFill>
                  <a:srgbClr val="FF0000"/>
                </a:solidFill>
              </a:rPr>
              <a:t> </a:t>
            </a:r>
            <a:r>
              <a:rPr lang="en-US" b="1" dirty="0">
                <a:solidFill>
                  <a:srgbClr val="FF0000"/>
                </a:solidFill>
              </a:rPr>
              <a:t>Corporate Governance</a:t>
            </a:r>
          </a:p>
          <a:p>
            <a:pPr marL="0" indent="0" algn="just">
              <a:buNone/>
            </a:pPr>
            <a:r>
              <a:rPr lang="en-US" b="1" dirty="0"/>
              <a:t>Corporate </a:t>
            </a:r>
            <a:r>
              <a:rPr lang="en-US" b="1" dirty="0" smtClean="0"/>
              <a:t>governance </a:t>
            </a:r>
            <a:r>
              <a:rPr lang="en-US" dirty="0" smtClean="0"/>
              <a:t>concerns </a:t>
            </a:r>
            <a:r>
              <a:rPr lang="en-US" dirty="0"/>
              <a:t>the mechanisms to direct and control an enterprise in </a:t>
            </a:r>
            <a:r>
              <a:rPr lang="en-US" dirty="0" smtClean="0"/>
              <a:t>order </a:t>
            </a:r>
            <a:r>
              <a:rPr lang="en-US" dirty="0"/>
              <a:t>to ensure that it pursues its strategic goals successfully and </a:t>
            </a:r>
            <a:r>
              <a:rPr lang="en-US" dirty="0" smtClean="0"/>
              <a:t>legally. Corporate governance </a:t>
            </a:r>
            <a:r>
              <a:rPr lang="en-US" dirty="0"/>
              <a:t>is about checks and balances and about asking the tough questions at the right </a:t>
            </a:r>
            <a:r>
              <a:rPr lang="en-US" dirty="0" smtClean="0"/>
              <a:t>time</a:t>
            </a:r>
            <a:r>
              <a:rPr lang="en-US" dirty="0"/>
              <a:t>. </a:t>
            </a:r>
            <a:r>
              <a:rPr lang="en-US" dirty="0">
                <a:solidFill>
                  <a:srgbClr val="FF0000"/>
                </a:solidFill>
              </a:rPr>
              <a:t>The accounting scandals </a:t>
            </a:r>
            <a:r>
              <a:rPr lang="en-US" dirty="0"/>
              <a:t>of the early 2000s and the global financial crisis of 2008 </a:t>
            </a:r>
            <a:r>
              <a:rPr lang="en-US" dirty="0" smtClean="0"/>
              <a:t>and </a:t>
            </a:r>
            <a:r>
              <a:rPr lang="en-US" dirty="0"/>
              <a:t>beyond got so out of hand because the enterprises involved did not practice effective </a:t>
            </a:r>
            <a:r>
              <a:rPr lang="en-US" dirty="0" smtClean="0"/>
              <a:t>corporate </a:t>
            </a:r>
            <a:r>
              <a:rPr lang="en-US" dirty="0"/>
              <a:t>governance. </a:t>
            </a:r>
          </a:p>
        </p:txBody>
      </p:sp>
      <p:pic>
        <p:nvPicPr>
          <p:cNvPr id="4" name="Picture 3"/>
          <p:cNvPicPr>
            <a:picLocks noChangeAspect="1"/>
          </p:cNvPicPr>
          <p:nvPr/>
        </p:nvPicPr>
        <p:blipFill>
          <a:blip r:embed="rId2"/>
          <a:stretch>
            <a:fillRect/>
          </a:stretch>
        </p:blipFill>
        <p:spPr>
          <a:xfrm>
            <a:off x="0" y="46166"/>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2" name="Rectangle 1"/>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6" name="Picture 5"/>
          <p:cNvPicPr>
            <a:picLocks noChangeAspect="1"/>
          </p:cNvPicPr>
          <p:nvPr/>
        </p:nvPicPr>
        <p:blipFill>
          <a:blip r:embed="rId3"/>
          <a:stretch>
            <a:fillRect/>
          </a:stretch>
        </p:blipFill>
        <p:spPr>
          <a:xfrm>
            <a:off x="2248501" y="6181064"/>
            <a:ext cx="9902229" cy="204838"/>
          </a:xfrm>
          <a:prstGeom prst="rect">
            <a:avLst/>
          </a:prstGeom>
        </p:spPr>
      </p:pic>
      <p:pic>
        <p:nvPicPr>
          <p:cNvPr id="7" name="Picture 6"/>
          <p:cNvPicPr>
            <a:picLocks noChangeAspect="1"/>
          </p:cNvPicPr>
          <p:nvPr/>
        </p:nvPicPr>
        <p:blipFill>
          <a:blip r:embed="rId4"/>
          <a:stretch>
            <a:fillRect/>
          </a:stretch>
        </p:blipFill>
        <p:spPr>
          <a:xfrm>
            <a:off x="12072675" y="2257074"/>
            <a:ext cx="238650" cy="2709534"/>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00449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lstStyle/>
          <a:p>
            <a:pPr marL="0" indent="0" algn="just">
              <a:buNone/>
            </a:pPr>
            <a:r>
              <a:rPr lang="en-US" dirty="0" smtClean="0"/>
              <a:t> some </a:t>
            </a:r>
            <a:r>
              <a:rPr lang="en-US" dirty="0"/>
              <a:t>observers question whether </a:t>
            </a:r>
            <a:r>
              <a:rPr lang="en-US" dirty="0">
                <a:solidFill>
                  <a:srgbClr val="FF0000"/>
                </a:solidFill>
              </a:rPr>
              <a:t>Uber</a:t>
            </a:r>
            <a:r>
              <a:rPr lang="en-US" dirty="0"/>
              <a:t> has effective corporate-governance mechanisms in place, or whether its ethically and legally questionable competitive tactics and decisions are part of a larger intended strategy to first dominate the </a:t>
            </a:r>
            <a:r>
              <a:rPr lang="en-US" dirty="0">
                <a:solidFill>
                  <a:srgbClr val="FF0000"/>
                </a:solidFill>
              </a:rPr>
              <a:t>taxi-hailing business </a:t>
            </a:r>
            <a:r>
              <a:rPr lang="en-US" dirty="0"/>
              <a:t>and then to address any remaining stakeholder grievances.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24216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Corporate governance </a:t>
            </a:r>
            <a:r>
              <a:rPr lang="en-US" dirty="0"/>
              <a:t>attempts to address the principal–agent </a:t>
            </a:r>
            <a:r>
              <a:rPr lang="en-US" dirty="0" smtClean="0"/>
              <a:t>problem, </a:t>
            </a:r>
            <a:r>
              <a:rPr lang="en-US" dirty="0"/>
              <a:t>which can occur any time an agent performs activities on behalf of a </a:t>
            </a:r>
            <a:r>
              <a:rPr lang="en-US" dirty="0" smtClean="0"/>
              <a:t>principal. This </a:t>
            </a:r>
            <a:r>
              <a:rPr lang="en-US" dirty="0"/>
              <a:t>problem can arise whenever a principal delegates decision making and </a:t>
            </a:r>
            <a:r>
              <a:rPr lang="en-US" dirty="0" smtClean="0"/>
              <a:t>control </a:t>
            </a:r>
            <a:r>
              <a:rPr lang="en-US" dirty="0"/>
              <a:t>over resources to agents, with the expectation that they will act in the principal’s </a:t>
            </a:r>
            <a:r>
              <a:rPr lang="en-US" dirty="0" smtClean="0"/>
              <a:t>best </a:t>
            </a:r>
            <a:r>
              <a:rPr lang="en-US" dirty="0"/>
              <a:t>interest.</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11488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937" y="1825625"/>
            <a:ext cx="10902863" cy="4351338"/>
          </a:xfrm>
        </p:spPr>
        <p:txBody>
          <a:bodyPr>
            <a:normAutofit/>
          </a:bodyPr>
          <a:lstStyle/>
          <a:p>
            <a:pPr marL="0" indent="0" algn="just">
              <a:buNone/>
            </a:pPr>
            <a:r>
              <a:rPr lang="en-US" dirty="0"/>
              <a:t>We mentioned earlier that the separation of ownership and control is one of the major </a:t>
            </a:r>
            <a:r>
              <a:rPr lang="en-US" dirty="0" smtClean="0"/>
              <a:t>advantages </a:t>
            </a:r>
            <a:r>
              <a:rPr lang="en-US" dirty="0"/>
              <a:t>of the public stock companies. This benefit, however, is also the source of </a:t>
            </a:r>
            <a:r>
              <a:rPr lang="en-US" dirty="0" smtClean="0"/>
              <a:t>the </a:t>
            </a:r>
            <a:r>
              <a:rPr lang="en-US" dirty="0"/>
              <a:t>principal–agent problem. In publicly traded companies, the stockholders are the legal </a:t>
            </a:r>
            <a:r>
              <a:rPr lang="en-US" dirty="0" smtClean="0"/>
              <a:t>owners </a:t>
            </a:r>
            <a:r>
              <a:rPr lang="en-US" dirty="0"/>
              <a:t>of the company, but they delegate decision-making authority to </a:t>
            </a:r>
            <a:r>
              <a:rPr lang="en-US" dirty="0">
                <a:solidFill>
                  <a:srgbClr val="FF0000"/>
                </a:solidFill>
              </a:rPr>
              <a:t>professional </a:t>
            </a:r>
            <a:r>
              <a:rPr lang="en-US" dirty="0" smtClean="0">
                <a:solidFill>
                  <a:srgbClr val="FF0000"/>
                </a:solidFill>
              </a:rPr>
              <a:t>managers</a:t>
            </a:r>
            <a:r>
              <a:rPr lang="en-US" dirty="0">
                <a:solidFill>
                  <a:srgbClr val="FF0000"/>
                </a:solidFill>
              </a:rPr>
              <a:t>. </a:t>
            </a:r>
            <a:r>
              <a:rPr lang="en-US" dirty="0"/>
              <a:t>The conflict arises if the agents pursue their own personal interests, which can </a:t>
            </a:r>
            <a:r>
              <a:rPr lang="en-US" dirty="0" smtClean="0"/>
              <a:t>be </a:t>
            </a:r>
            <a:r>
              <a:rPr lang="en-US" dirty="0"/>
              <a:t>at odds with the principals’ goals. For their part, agents may be more interested in </a:t>
            </a:r>
            <a:r>
              <a:rPr lang="en-US" dirty="0" smtClean="0"/>
              <a:t>maximizing </a:t>
            </a:r>
            <a:r>
              <a:rPr lang="en-US" dirty="0"/>
              <a:t>their total compensation, including benefits, job security, status, and power. </a:t>
            </a:r>
            <a:r>
              <a:rPr lang="en-US" dirty="0" smtClean="0"/>
              <a:t>Principals </a:t>
            </a:r>
            <a:r>
              <a:rPr lang="en-US" dirty="0"/>
              <a:t>desire maximization of total returns to shareholders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4649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589" y="1907599"/>
            <a:ext cx="6259361" cy="4351338"/>
          </a:xfrm>
        </p:spPr>
        <p:txBody>
          <a:bodyPr>
            <a:normAutofit fontScale="92500" lnSpcReduction="10000"/>
          </a:bodyPr>
          <a:lstStyle/>
          <a:p>
            <a:pPr marL="0" indent="0" algn="just">
              <a:buNone/>
            </a:pPr>
            <a:r>
              <a:rPr lang="en-US" dirty="0"/>
              <a:t>The risk of opportunism on behalf of agents is exacerbated by information asymmetry: </a:t>
            </a:r>
            <a:r>
              <a:rPr lang="en-US" dirty="0" smtClean="0"/>
              <a:t>the </a:t>
            </a:r>
            <a:r>
              <a:rPr lang="en-US" dirty="0"/>
              <a:t>agents are generally better informed than the principals. Exhibit  12.3 depicts the </a:t>
            </a:r>
            <a:r>
              <a:rPr lang="en-US" dirty="0" smtClean="0"/>
              <a:t>principal–agent </a:t>
            </a:r>
            <a:r>
              <a:rPr lang="en-US" dirty="0"/>
              <a:t>relationship. Managers, executives, and board members tend to have access to </a:t>
            </a:r>
            <a:r>
              <a:rPr lang="en-US" b="1" i="1" dirty="0">
                <a:solidFill>
                  <a:srgbClr val="FF0000"/>
                </a:solidFill>
              </a:rPr>
              <a:t>private </a:t>
            </a:r>
            <a:r>
              <a:rPr lang="en-US" b="1" i="1" dirty="0" smtClean="0">
                <a:solidFill>
                  <a:srgbClr val="FF0000"/>
                </a:solidFill>
              </a:rPr>
              <a:t>information </a:t>
            </a:r>
            <a:r>
              <a:rPr lang="en-US" dirty="0" smtClean="0"/>
              <a:t>concerning </a:t>
            </a:r>
            <a:r>
              <a:rPr lang="en-US" dirty="0"/>
              <a:t>important company developments that outsiders, especially investors, are not </a:t>
            </a:r>
            <a:r>
              <a:rPr lang="en-US" dirty="0" smtClean="0"/>
              <a:t> privy </a:t>
            </a:r>
            <a:r>
              <a:rPr lang="en-US" dirty="0"/>
              <a:t>to. Often this informational advantage is based on timing—insiders are the first to </a:t>
            </a:r>
            <a:r>
              <a:rPr lang="en-US" dirty="0" smtClean="0"/>
              <a:t> learn </a:t>
            </a:r>
            <a:r>
              <a:rPr lang="en-US" dirty="0"/>
              <a:t>about important developments before </a:t>
            </a:r>
            <a:r>
              <a:rPr lang="en-US" dirty="0" smtClean="0"/>
              <a:t>the </a:t>
            </a:r>
            <a:r>
              <a:rPr lang="en-US" dirty="0"/>
              <a:t>information is released to the public.</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2" name="Picture 1"/>
          <p:cNvPicPr>
            <a:picLocks noChangeAspect="1"/>
          </p:cNvPicPr>
          <p:nvPr/>
        </p:nvPicPr>
        <p:blipFill>
          <a:blip r:embed="rId3"/>
          <a:stretch>
            <a:fillRect/>
          </a:stretch>
        </p:blipFill>
        <p:spPr>
          <a:xfrm>
            <a:off x="6951945" y="2033774"/>
            <a:ext cx="4401854" cy="3867690"/>
          </a:xfrm>
          <a:prstGeom prst="rect">
            <a:avLst/>
          </a:prstGeom>
        </p:spPr>
      </p:pic>
      <p:pic>
        <p:nvPicPr>
          <p:cNvPr id="7" name="Picture 6"/>
          <p:cNvPicPr>
            <a:picLocks noChangeAspect="1"/>
          </p:cNvPicPr>
          <p:nvPr/>
        </p:nvPicPr>
        <p:blipFill>
          <a:blip r:embed="rId4"/>
          <a:stretch>
            <a:fillRect/>
          </a:stretch>
        </p:blipFill>
        <p:spPr>
          <a:xfrm>
            <a:off x="2248501" y="6181064"/>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97969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Agency theory</a:t>
            </a:r>
          </a:p>
          <a:p>
            <a:pPr marL="0" indent="0" algn="just">
              <a:buNone/>
            </a:pPr>
            <a:r>
              <a:rPr lang="en-US" dirty="0" smtClean="0"/>
              <a:t>The </a:t>
            </a:r>
            <a:r>
              <a:rPr lang="en-US" dirty="0"/>
              <a:t>principal–agent problem is a core part of </a:t>
            </a:r>
            <a:r>
              <a:rPr lang="en-US" b="1" dirty="0">
                <a:solidFill>
                  <a:srgbClr val="FF0000"/>
                </a:solidFill>
              </a:rPr>
              <a:t>agency theory</a:t>
            </a:r>
            <a:r>
              <a:rPr lang="en-US" dirty="0"/>
              <a:t>, which views the firm as a </a:t>
            </a:r>
            <a:r>
              <a:rPr lang="en-US" dirty="0" smtClean="0"/>
              <a:t>nexus </a:t>
            </a:r>
            <a:r>
              <a:rPr lang="en-US" dirty="0"/>
              <a:t>of legal </a:t>
            </a:r>
            <a:r>
              <a:rPr lang="en-US" dirty="0" smtClean="0"/>
              <a:t>contracts. In </a:t>
            </a:r>
            <a:r>
              <a:rPr lang="en-US" dirty="0"/>
              <a:t>this perspective, corporations are viewed merely as a set of </a:t>
            </a:r>
            <a:r>
              <a:rPr lang="en-US" dirty="0" smtClean="0"/>
              <a:t>legal </a:t>
            </a:r>
            <a:r>
              <a:rPr lang="en-US" dirty="0"/>
              <a:t>contracts between different parties. Conflicts that may arise are to be addressed in </a:t>
            </a:r>
            <a:r>
              <a:rPr lang="en-US" dirty="0" smtClean="0"/>
              <a:t>the </a:t>
            </a:r>
            <a:r>
              <a:rPr lang="en-US" dirty="0"/>
              <a:t>legal realm. Agency theory finds its everyday application </a:t>
            </a:r>
            <a:r>
              <a:rPr lang="en-US" dirty="0" smtClean="0"/>
              <a:t>in employment </a:t>
            </a:r>
            <a:r>
              <a:rPr lang="en-US" dirty="0"/>
              <a:t>contracts, </a:t>
            </a:r>
            <a:r>
              <a:rPr lang="en-US" dirty="0" smtClean="0"/>
              <a:t>for </a:t>
            </a:r>
            <a:r>
              <a:rPr lang="en-US" dirty="0"/>
              <a:t>example.</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4016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normAutofit/>
          </a:bodyPr>
          <a:lstStyle/>
          <a:p>
            <a:pPr marL="0" indent="0" algn="just">
              <a:buNone/>
            </a:pPr>
            <a:r>
              <a:rPr lang="en-US" dirty="0"/>
              <a:t>Besides dealing with the relationship between shareholders and managers, </a:t>
            </a:r>
            <a:r>
              <a:rPr lang="en-US" dirty="0" smtClean="0"/>
              <a:t>principal–agent problems also cascade down the organizational hierarchy (shown in Exhibit 12.3). Senior </a:t>
            </a:r>
            <a:r>
              <a:rPr lang="en-US" dirty="0"/>
              <a:t>executives, such as the CEO, face agency problems when they delegate authority of </a:t>
            </a:r>
            <a:r>
              <a:rPr lang="en-US" dirty="0" smtClean="0"/>
              <a:t>strategic </a:t>
            </a:r>
            <a:r>
              <a:rPr lang="en-US" dirty="0"/>
              <a:t>business units to general managers. </a:t>
            </a:r>
            <a:r>
              <a:rPr lang="en-US" dirty="0">
                <a:solidFill>
                  <a:srgbClr val="FF0000"/>
                </a:solidFill>
              </a:rPr>
              <a:t>Uber headquarters </a:t>
            </a:r>
            <a:r>
              <a:rPr lang="en-US" dirty="0"/>
              <a:t>staff in the United States </a:t>
            </a:r>
            <a:r>
              <a:rPr lang="en-US" dirty="0" smtClean="0"/>
              <a:t>claimed </a:t>
            </a:r>
            <a:r>
              <a:rPr lang="en-US" dirty="0"/>
              <a:t>that the sexist ad campaign launched by its French office was based on an agency </a:t>
            </a:r>
            <a:r>
              <a:rPr lang="en-US" dirty="0" smtClean="0"/>
              <a:t>problem</a:t>
            </a:r>
            <a:r>
              <a:rPr lang="en-US" dirty="0"/>
              <a:t>, explaining it as a “clear misjudgment of the local team.” The local team, </a:t>
            </a:r>
            <a:r>
              <a:rPr lang="en-US" dirty="0" smtClean="0"/>
              <a:t>however</a:t>
            </a:r>
            <a:r>
              <a:rPr lang="en-US" dirty="0"/>
              <a:t>, thought that this type of ad campaign would serve Uber in France well.</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1571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dirty="0"/>
              <a:t>Employees who perform the actual operational labor are agents who work on behalf </a:t>
            </a:r>
            <a:r>
              <a:rPr lang="en-US" dirty="0" smtClean="0"/>
              <a:t>of </a:t>
            </a:r>
            <a:r>
              <a:rPr lang="en-US" dirty="0"/>
              <a:t>the managers. Such frontline employees often enjoy an informational advantage over </a:t>
            </a:r>
            <a:r>
              <a:rPr lang="en-US" dirty="0" smtClean="0"/>
              <a:t>management</a:t>
            </a:r>
            <a:r>
              <a:rPr lang="en-US" dirty="0"/>
              <a:t>. They may tell their supervisor that it took longer to complete a project or </a:t>
            </a:r>
            <a:r>
              <a:rPr lang="en-US" dirty="0" smtClean="0"/>
              <a:t>serve </a:t>
            </a:r>
            <a:r>
              <a:rPr lang="en-US" dirty="0"/>
              <a:t>a customer than it actually did, </a:t>
            </a:r>
            <a:r>
              <a:rPr lang="en-US" dirty="0">
                <a:solidFill>
                  <a:srgbClr val="FF0000"/>
                </a:solidFill>
              </a:rPr>
              <a:t>for example</a:t>
            </a:r>
            <a:r>
              <a:rPr lang="en-US" dirty="0"/>
              <a:t>. Some employees may be tempted to use </a:t>
            </a:r>
            <a:r>
              <a:rPr lang="en-US" dirty="0" smtClean="0"/>
              <a:t>such </a:t>
            </a:r>
            <a:r>
              <a:rPr lang="en-US" dirty="0"/>
              <a:t>informational advantage for their own self-interest (e.g., spending time on Facebook </a:t>
            </a:r>
            <a:r>
              <a:rPr lang="en-US" dirty="0" smtClean="0"/>
              <a:t>during </a:t>
            </a:r>
            <a:r>
              <a:rPr lang="en-US" dirty="0"/>
              <a:t>work hours, watching YouTube videos, or using the company’s computer and </a:t>
            </a:r>
            <a:r>
              <a:rPr lang="en-US" dirty="0" smtClean="0"/>
              <a:t>Internet </a:t>
            </a:r>
            <a:r>
              <a:rPr lang="en-US" dirty="0"/>
              <a:t>connection for personal business).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01875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managerial implication </a:t>
            </a:r>
            <a:r>
              <a:rPr lang="en-US" dirty="0"/>
              <a:t>of agency theory relates to the management functions of </a:t>
            </a:r>
            <a:r>
              <a:rPr lang="en-US" dirty="0" smtClean="0"/>
              <a:t>organization </a:t>
            </a:r>
            <a:r>
              <a:rPr lang="en-US" dirty="0"/>
              <a:t>and control: The firm needs to design work tasks, incentives, and </a:t>
            </a:r>
            <a:r>
              <a:rPr lang="en-US" dirty="0" smtClean="0"/>
              <a:t>employment </a:t>
            </a:r>
            <a:r>
              <a:rPr lang="en-US" dirty="0"/>
              <a:t>contracts and other control mechanisms in ways that minimize opportunism by </a:t>
            </a:r>
            <a:r>
              <a:rPr lang="en-US" dirty="0" smtClean="0"/>
              <a:t>agents</a:t>
            </a:r>
            <a:r>
              <a:rPr lang="en-US" dirty="0"/>
              <a:t>. Such governance mechanisms are used to align incentives between principals </a:t>
            </a:r>
            <a:r>
              <a:rPr lang="en-US" dirty="0" smtClean="0"/>
              <a:t>and </a:t>
            </a:r>
            <a:r>
              <a:rPr lang="en-US" dirty="0"/>
              <a:t>agents.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30844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723" y="1825625"/>
            <a:ext cx="10765077" cy="4351338"/>
          </a:xfrm>
        </p:spPr>
        <p:txBody>
          <a:bodyPr>
            <a:normAutofit/>
          </a:bodyPr>
          <a:lstStyle/>
          <a:p>
            <a:pPr marL="0" indent="0" algn="just">
              <a:buNone/>
            </a:pPr>
            <a:r>
              <a:rPr lang="en-US" dirty="0" smtClean="0">
                <a:solidFill>
                  <a:srgbClr val="FF0000"/>
                </a:solidFill>
              </a:rPr>
              <a:t>- The board of directors</a:t>
            </a:r>
          </a:p>
          <a:p>
            <a:pPr marL="0" indent="0" algn="just">
              <a:buNone/>
            </a:pPr>
            <a:r>
              <a:rPr lang="en-US" dirty="0" smtClean="0"/>
              <a:t>The </a:t>
            </a:r>
            <a:r>
              <a:rPr lang="en-US" dirty="0"/>
              <a:t>shareholders of public stock companies appoint a board of </a:t>
            </a:r>
            <a:r>
              <a:rPr lang="en-US" dirty="0" smtClean="0"/>
              <a:t>directors to </a:t>
            </a:r>
            <a:r>
              <a:rPr lang="en-US" dirty="0"/>
              <a:t>represent their </a:t>
            </a:r>
            <a:r>
              <a:rPr lang="en-US" dirty="0" smtClean="0"/>
              <a:t>interests. </a:t>
            </a:r>
            <a:r>
              <a:rPr lang="en-US" dirty="0"/>
              <a:t>The board of directors is the centerpiece of corporate </a:t>
            </a:r>
            <a:r>
              <a:rPr lang="en-US" dirty="0" smtClean="0"/>
              <a:t>governance </a:t>
            </a:r>
            <a:r>
              <a:rPr lang="en-US" dirty="0"/>
              <a:t>in such companies. The shareholders’ interests, however, are not uniform. The goals </a:t>
            </a:r>
            <a:r>
              <a:rPr lang="en-US" dirty="0" smtClean="0"/>
              <a:t>of </a:t>
            </a:r>
            <a:r>
              <a:rPr lang="en-US" dirty="0"/>
              <a:t>some shareholders, such as institutional investors (e.g., retirement funds, governmental </a:t>
            </a:r>
            <a:r>
              <a:rPr lang="en-US" dirty="0" smtClean="0"/>
              <a:t>bodies</a:t>
            </a:r>
            <a:r>
              <a:rPr lang="en-US" dirty="0"/>
              <a:t>, and so on), are generally the long-term viability of the enterprise combined with </a:t>
            </a:r>
            <a:r>
              <a:rPr lang="en-US" dirty="0" smtClean="0"/>
              <a:t>profitable </a:t>
            </a:r>
            <a:r>
              <a:rPr lang="en-US" dirty="0"/>
              <a:t>growth. Long-term viability and profitable growth should allow consistent </a:t>
            </a:r>
            <a:r>
              <a:rPr lang="en-US" dirty="0" smtClean="0"/>
              <a:t>dividend </a:t>
            </a:r>
            <a:r>
              <a:rPr lang="en-US" dirty="0"/>
              <a:t>payments and result in stock appreciation over time. </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47881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723" y="1825625"/>
            <a:ext cx="10765077" cy="4351338"/>
          </a:xfrm>
        </p:spPr>
        <p:txBody>
          <a:bodyPr>
            <a:normAutofit/>
          </a:bodyPr>
          <a:lstStyle/>
          <a:p>
            <a:pPr marL="0" indent="0" algn="just">
              <a:buNone/>
            </a:pPr>
            <a:r>
              <a:rPr lang="en-US" dirty="0"/>
              <a:t>The goals of other </a:t>
            </a:r>
            <a:r>
              <a:rPr lang="en-US" dirty="0" smtClean="0"/>
              <a:t>shareholders</a:t>
            </a:r>
            <a:r>
              <a:rPr lang="en-US" dirty="0"/>
              <a:t>, such as hedge funds, are often to </a:t>
            </a:r>
            <a:r>
              <a:rPr lang="en-US" dirty="0">
                <a:solidFill>
                  <a:srgbClr val="FF0000"/>
                </a:solidFill>
              </a:rPr>
              <a:t>profit from short-term movements of stock prices.</a:t>
            </a:r>
            <a:r>
              <a:rPr lang="en-US" dirty="0"/>
              <a:t> </a:t>
            </a:r>
            <a:r>
              <a:rPr lang="en-US" dirty="0" smtClean="0"/>
              <a:t>These </a:t>
            </a:r>
            <a:r>
              <a:rPr lang="en-US" dirty="0"/>
              <a:t>more proactive investors often demand changes in a firm’s strategy, such as spinning </a:t>
            </a:r>
            <a:r>
              <a:rPr lang="en-US" dirty="0" smtClean="0"/>
              <a:t>out </a:t>
            </a:r>
            <a:r>
              <a:rPr lang="en-US" dirty="0"/>
              <a:t>certain divisions or splitting up companies into parts to enhance overall performance. </a:t>
            </a:r>
            <a:r>
              <a:rPr lang="en-US" dirty="0" smtClean="0"/>
              <a:t>Votes </a:t>
            </a:r>
            <a:r>
              <a:rPr lang="en-US" dirty="0"/>
              <a:t>at shareholder meetings, generally in proportion to the amount of ownership, </a:t>
            </a:r>
            <a:r>
              <a:rPr lang="en-US" dirty="0" smtClean="0"/>
              <a:t>determine </a:t>
            </a:r>
            <a:r>
              <a:rPr lang="en-US" dirty="0"/>
              <a:t>whose representatives are appointed to the board of directors.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87377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day-to-day business operations of a publicly traded stock company are conducted </a:t>
            </a:r>
            <a:r>
              <a:rPr lang="en-US" dirty="0" smtClean="0"/>
              <a:t>by </a:t>
            </a:r>
            <a:r>
              <a:rPr lang="en-US" dirty="0"/>
              <a:t>its managers and employees, under the direction of the chief executive officer (CEO) and the oversight of the board of directors. The board of directors is composed of inside </a:t>
            </a:r>
            <a:r>
              <a:rPr lang="en-US" dirty="0" smtClean="0"/>
              <a:t>and </a:t>
            </a:r>
            <a:r>
              <a:rPr lang="en-US" dirty="0"/>
              <a:t>outside directors who are elected by the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54065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  Inside </a:t>
            </a:r>
            <a:r>
              <a:rPr lang="en-US" b="1" dirty="0" smtClean="0">
                <a:solidFill>
                  <a:srgbClr val="FF0000"/>
                </a:solidFill>
              </a:rPr>
              <a:t>directors </a:t>
            </a:r>
            <a:r>
              <a:rPr lang="en-US" dirty="0" smtClean="0"/>
              <a:t>are </a:t>
            </a:r>
            <a:r>
              <a:rPr lang="en-US" dirty="0"/>
              <a:t>generally part of the company’s senior management team, such </a:t>
            </a:r>
            <a:r>
              <a:rPr lang="en-US" dirty="0" smtClean="0"/>
              <a:t>as </a:t>
            </a:r>
            <a:r>
              <a:rPr lang="en-US" dirty="0"/>
              <a:t>the chief financial officer (CFO) and the chief operating officer (COO). They are </a:t>
            </a:r>
            <a:r>
              <a:rPr lang="en-US" dirty="0" smtClean="0"/>
              <a:t>appointed </a:t>
            </a:r>
            <a:r>
              <a:rPr lang="en-US" dirty="0"/>
              <a:t>by shareholders to provide the board with necessary information </a:t>
            </a:r>
            <a:r>
              <a:rPr lang="en-US" dirty="0" smtClean="0"/>
              <a:t>pertaining </a:t>
            </a:r>
            <a:r>
              <a:rPr lang="en-US" dirty="0"/>
              <a:t>to the company’s internal workings and performance. Without this valuable inside </a:t>
            </a:r>
            <a:r>
              <a:rPr lang="en-US" dirty="0" smtClean="0"/>
              <a:t>information</a:t>
            </a:r>
            <a:r>
              <a:rPr lang="en-US" dirty="0"/>
              <a:t>, the board would not be able to effectively monitor the firm. As senior </a:t>
            </a:r>
            <a:r>
              <a:rPr lang="en-US" dirty="0" smtClean="0"/>
              <a:t>executives</a:t>
            </a:r>
            <a:r>
              <a:rPr lang="en-US" dirty="0"/>
              <a:t>, however, inside board members’ interests tend to align with management </a:t>
            </a:r>
            <a:r>
              <a:rPr lang="en-US" dirty="0" smtClean="0"/>
              <a:t>and </a:t>
            </a:r>
            <a:r>
              <a:rPr lang="en-US" dirty="0"/>
              <a:t>the CEO rather than the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170340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Outside directors</a:t>
            </a:r>
            <a:r>
              <a:rPr lang="en-US" dirty="0"/>
              <a:t>, on the other hand, are not employees of the firm. They frequently </a:t>
            </a:r>
            <a:r>
              <a:rPr lang="en-US" dirty="0" smtClean="0"/>
              <a:t>are </a:t>
            </a:r>
            <a:r>
              <a:rPr lang="en-US" dirty="0"/>
              <a:t>senior executives from other firms or full-time professionals, who are appointed to </a:t>
            </a:r>
            <a:r>
              <a:rPr lang="en-US" dirty="0" smtClean="0"/>
              <a:t>a </a:t>
            </a:r>
            <a:r>
              <a:rPr lang="en-US" dirty="0"/>
              <a:t>board and who serve on several boards simultaneously. Given their independence, </a:t>
            </a:r>
            <a:r>
              <a:rPr lang="en-US" dirty="0" smtClean="0"/>
              <a:t>they </a:t>
            </a:r>
            <a:r>
              <a:rPr lang="en-US" dirty="0"/>
              <a:t>are more likely to watch out for the interests of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97500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Other governance mechanisms</a:t>
            </a:r>
          </a:p>
          <a:p>
            <a:pPr marL="0" indent="0" algn="just">
              <a:buNone/>
            </a:pPr>
            <a:r>
              <a:rPr lang="en-US" dirty="0" smtClean="0"/>
              <a:t>While </a:t>
            </a:r>
            <a:r>
              <a:rPr lang="en-US" dirty="0"/>
              <a:t>the board of directors is the central governance piece for a public stock company, </a:t>
            </a:r>
            <a:r>
              <a:rPr lang="en-US" dirty="0" smtClean="0"/>
              <a:t>several </a:t>
            </a:r>
            <a:r>
              <a:rPr lang="en-US" dirty="0"/>
              <a:t>other corporate mechanisms are also used to align incentives between principals </a:t>
            </a:r>
            <a:r>
              <a:rPr lang="en-US" dirty="0" smtClean="0"/>
              <a:t>and </a:t>
            </a:r>
            <a:r>
              <a:rPr lang="en-US" dirty="0"/>
              <a:t>agents, including</a:t>
            </a:r>
          </a:p>
          <a:p>
            <a:pPr marL="0" indent="0" algn="just">
              <a:buNone/>
            </a:pPr>
            <a:r>
              <a:rPr lang="en-US" dirty="0"/>
              <a:t>■  Executive compensation.</a:t>
            </a:r>
          </a:p>
          <a:p>
            <a:pPr marL="0" indent="0" algn="just">
              <a:buNone/>
            </a:pPr>
            <a:r>
              <a:rPr lang="en-US" dirty="0"/>
              <a:t>■  The market for corporate control.</a:t>
            </a:r>
          </a:p>
          <a:p>
            <a:pPr marL="0" indent="0" algn="just">
              <a:buNone/>
            </a:pPr>
            <a:r>
              <a:rPr lang="en-US" dirty="0"/>
              <a:t>■  Financial statement auditors, government regulators, and industry analysts.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21096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smtClean="0">
                <a:solidFill>
                  <a:srgbClr val="FF0000"/>
                </a:solidFill>
              </a:rPr>
              <a:t>Executive Compensation</a:t>
            </a:r>
            <a:r>
              <a:rPr lang="en-US" dirty="0" smtClean="0"/>
              <a:t>.  </a:t>
            </a:r>
            <a:r>
              <a:rPr lang="en-US" dirty="0"/>
              <a:t>The board of directors determines executive compensation </a:t>
            </a:r>
            <a:r>
              <a:rPr lang="en-US" dirty="0" smtClean="0"/>
              <a:t>packages</a:t>
            </a:r>
            <a:r>
              <a:rPr lang="en-US" dirty="0"/>
              <a:t>. To align incentives between shareholders and management, the board frequently </a:t>
            </a:r>
            <a:r>
              <a:rPr lang="en-US" dirty="0" smtClean="0"/>
              <a:t>grants </a:t>
            </a:r>
            <a:r>
              <a:rPr lang="en-US" b="1" dirty="0">
                <a:solidFill>
                  <a:srgbClr val="FF0000"/>
                </a:solidFill>
              </a:rPr>
              <a:t>stock </a:t>
            </a:r>
            <a:r>
              <a:rPr lang="en-US" b="1" dirty="0" smtClean="0">
                <a:solidFill>
                  <a:srgbClr val="FF0000"/>
                </a:solidFill>
              </a:rPr>
              <a:t>options </a:t>
            </a:r>
            <a:r>
              <a:rPr lang="en-US" dirty="0" smtClean="0"/>
              <a:t>as </a:t>
            </a:r>
            <a:r>
              <a:rPr lang="en-US" dirty="0"/>
              <a:t>part of the compensation package. This mechanism is based on </a:t>
            </a:r>
            <a:r>
              <a:rPr lang="en-US" dirty="0" smtClean="0"/>
              <a:t>agency </a:t>
            </a:r>
            <a:r>
              <a:rPr lang="en-US" dirty="0"/>
              <a:t>theory and gives the recipient the right, but not the obligation, to buy a company’s </a:t>
            </a:r>
            <a:r>
              <a:rPr lang="en-US" dirty="0" smtClean="0"/>
              <a:t>stock </a:t>
            </a:r>
            <a:r>
              <a:rPr lang="en-US" dirty="0"/>
              <a:t>at a predetermined price sometime in the future. If the company’s share price rises </a:t>
            </a:r>
            <a:r>
              <a:rPr lang="en-US" dirty="0" smtClean="0"/>
              <a:t>above </a:t>
            </a:r>
            <a:r>
              <a:rPr lang="en-US" dirty="0"/>
              <a:t>the negotiated strike price, which is often the price on the day when compensation is </a:t>
            </a:r>
            <a:r>
              <a:rPr lang="en-US" dirty="0" smtClean="0"/>
              <a:t>negotiated</a:t>
            </a:r>
            <a:r>
              <a:rPr lang="en-US" dirty="0"/>
              <a:t>, the executive stands to reap significant gains.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6016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topic of executive compensation—and CEO pay, in particular—has attracted </a:t>
            </a:r>
            <a:r>
              <a:rPr lang="en-US" dirty="0" smtClean="0"/>
              <a:t>significant </a:t>
            </a:r>
            <a:r>
              <a:rPr lang="en-US" dirty="0"/>
              <a:t>attention in recent years. Two issues are at the forefront:</a:t>
            </a:r>
          </a:p>
          <a:p>
            <a:pPr marL="0" indent="0" algn="just">
              <a:buNone/>
            </a:pPr>
            <a:r>
              <a:rPr lang="en-US" dirty="0"/>
              <a:t>1.  The absolute size of the CEO pay package compared with the pay of the average </a:t>
            </a:r>
            <a:r>
              <a:rPr lang="en-US" dirty="0" smtClean="0"/>
              <a:t>employee</a:t>
            </a:r>
            <a:r>
              <a:rPr lang="en-US" dirty="0"/>
              <a:t>.</a:t>
            </a:r>
          </a:p>
          <a:p>
            <a:pPr marL="0" indent="0" algn="just">
              <a:buNone/>
            </a:pPr>
            <a:r>
              <a:rPr lang="en-US" dirty="0"/>
              <a:t>2.  The relationship between CEO pay and firm performance.</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98273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smtClean="0">
                <a:solidFill>
                  <a:srgbClr val="FF0000"/>
                </a:solidFill>
              </a:rPr>
              <a:t>The market for Corporate Control</a:t>
            </a:r>
            <a:r>
              <a:rPr lang="en-US" dirty="0" smtClean="0"/>
              <a:t>.  Whereas </a:t>
            </a:r>
            <a:r>
              <a:rPr lang="en-US" dirty="0"/>
              <a:t>the board of directors and executive </a:t>
            </a:r>
            <a:r>
              <a:rPr lang="en-US" dirty="0" smtClean="0"/>
              <a:t>compensation </a:t>
            </a:r>
            <a:r>
              <a:rPr lang="en-US" dirty="0"/>
              <a:t>are </a:t>
            </a:r>
            <a:r>
              <a:rPr lang="en-US" dirty="0" smtClean="0"/>
              <a:t>internal corporate-governance </a:t>
            </a:r>
            <a:r>
              <a:rPr lang="en-US" dirty="0"/>
              <a:t>mechanisms, the market for corporate </a:t>
            </a:r>
            <a:r>
              <a:rPr lang="en-US" dirty="0" smtClean="0"/>
              <a:t>control is </a:t>
            </a:r>
            <a:r>
              <a:rPr lang="en-US" dirty="0"/>
              <a:t>an important </a:t>
            </a:r>
            <a:r>
              <a:rPr lang="en-US" dirty="0" smtClean="0"/>
              <a:t>external corporate-governance </a:t>
            </a:r>
            <a:r>
              <a:rPr lang="en-US" dirty="0"/>
              <a:t>mechanism. It consists of activist investors who seek to gain control of an underperforming corporation by buying shares of </a:t>
            </a:r>
            <a:r>
              <a:rPr lang="en-US" dirty="0" smtClean="0"/>
              <a:t>its </a:t>
            </a:r>
            <a:r>
              <a:rPr lang="en-US" dirty="0"/>
              <a:t>stock in the open market. To avoid such attempts, corporate managers strive to protect </a:t>
            </a:r>
            <a:r>
              <a:rPr lang="en-US" dirty="0" smtClean="0"/>
              <a:t>shareholder </a:t>
            </a:r>
            <a:r>
              <a:rPr lang="en-US" dirty="0"/>
              <a:t>value by delivering strong share-price performance or putting in place poison </a:t>
            </a:r>
            <a:r>
              <a:rPr lang="en-US" dirty="0" smtClean="0"/>
              <a:t>pills.</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22615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1533"/>
            <a:ext cx="10515600" cy="4235429"/>
          </a:xfrm>
        </p:spPr>
        <p:txBody>
          <a:bodyPr>
            <a:normAutofit/>
          </a:bodyPr>
          <a:lstStyle/>
          <a:p>
            <a:pPr algn="just">
              <a:buFont typeface="Wingdings" panose="05000000000000000000" pitchFamily="2" charset="2"/>
              <a:buChar char="§"/>
            </a:pPr>
            <a:r>
              <a:rPr lang="en-US" b="1" dirty="0" smtClean="0">
                <a:solidFill>
                  <a:srgbClr val="FF0000"/>
                </a:solidFill>
              </a:rPr>
              <a:t>Auditors, government regulators, and industry analysts.  </a:t>
            </a:r>
            <a:r>
              <a:rPr lang="en-US" dirty="0" smtClean="0"/>
              <a:t>Auditors</a:t>
            </a:r>
            <a:r>
              <a:rPr lang="en-US" dirty="0"/>
              <a:t>, </a:t>
            </a:r>
            <a:r>
              <a:rPr lang="en-US" dirty="0" smtClean="0"/>
              <a:t>government </a:t>
            </a:r>
            <a:r>
              <a:rPr lang="en-US" dirty="0"/>
              <a:t>regulators, and industry analysts serve as additional external-governance </a:t>
            </a:r>
            <a:r>
              <a:rPr lang="en-US" dirty="0" smtClean="0"/>
              <a:t>mechanisms</a:t>
            </a:r>
            <a:r>
              <a:rPr lang="en-US" dirty="0"/>
              <a:t>. All public companies listed on the U.S. stock exchanges must file a number </a:t>
            </a:r>
            <a:r>
              <a:rPr lang="en-US" dirty="0" smtClean="0"/>
              <a:t>of </a:t>
            </a:r>
            <a:r>
              <a:rPr lang="en-US" dirty="0"/>
              <a:t>financial statements with the Securities and Exchange Commission (SEC),a federal </a:t>
            </a:r>
            <a:r>
              <a:rPr lang="en-US" dirty="0" smtClean="0"/>
              <a:t>regulatory </a:t>
            </a:r>
            <a:r>
              <a:rPr lang="en-US" dirty="0"/>
              <a:t>agency whose task it is to oversee stock trading and enforce federal securities </a:t>
            </a:r>
            <a:r>
              <a:rPr lang="en-US" dirty="0" smtClean="0"/>
              <a:t>laws</a:t>
            </a:r>
            <a:r>
              <a:rPr lang="en-US" dirty="0"/>
              <a:t>. To avoid the misrepresentation of financial results, all public financial statements </a:t>
            </a:r>
            <a:r>
              <a:rPr lang="en-US" dirty="0" smtClean="0"/>
              <a:t>must </a:t>
            </a:r>
            <a:r>
              <a:rPr lang="en-US" dirty="0"/>
              <a:t>follow generally accepted accounting principles (</a:t>
            </a:r>
            <a:r>
              <a:rPr lang="en-US" dirty="0" smtClean="0"/>
              <a:t>GAAP) and be audited by  certified public accountants.</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165633"/>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70965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9.3 Strategy and Business Ethics</a:t>
            </a:r>
          </a:p>
          <a:p>
            <a:pPr marL="0" indent="0" algn="just">
              <a:buNone/>
            </a:pPr>
            <a:r>
              <a:rPr lang="en-US" dirty="0" smtClean="0"/>
              <a:t>Multiple, high-profile accounting scandals and the global financial crisis have placed business ethics center stage in the public eye. </a:t>
            </a:r>
            <a:r>
              <a:rPr lang="en-US" b="1" dirty="0" smtClean="0">
                <a:solidFill>
                  <a:srgbClr val="FF0000"/>
                </a:solidFill>
              </a:rPr>
              <a:t>Business ethics </a:t>
            </a:r>
            <a:r>
              <a:rPr lang="en-US" dirty="0" smtClean="0"/>
              <a:t>are an agreed-upon code of conduct in business, based on societal norms. Business ethics lay the foundation and provide training for “behavior that is consistent with the principles, norms, and standards of business practice that have been agreed upon by society.”</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262560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7992" y="2034814"/>
            <a:ext cx="10515600" cy="4351338"/>
          </a:xfrm>
        </p:spPr>
        <p:txBody>
          <a:bodyPr/>
          <a:lstStyle/>
          <a:p>
            <a:pPr marL="0" indent="0" algn="just">
              <a:buNone/>
            </a:pPr>
            <a:r>
              <a:rPr lang="en-US" dirty="0"/>
              <a:t>These principles, norms, and standards of business practice differ to some degree in different cultures around the </a:t>
            </a:r>
            <a:r>
              <a:rPr lang="en-US" dirty="0" smtClean="0"/>
              <a:t>globe. </a:t>
            </a:r>
          </a:p>
          <a:p>
            <a:pPr marL="0" indent="0" algn="just">
              <a:buNone/>
            </a:pPr>
            <a:r>
              <a:rPr lang="en-US" dirty="0" smtClean="0"/>
              <a:t>But </a:t>
            </a:r>
            <a:r>
              <a:rPr lang="en-US" dirty="0"/>
              <a:t>a large number of research studies have found that some notions—such as fairness, honesty, and reciprocity—are universal </a:t>
            </a:r>
            <a:r>
              <a:rPr lang="en-US" dirty="0" smtClean="0"/>
              <a:t>norms. As </a:t>
            </a:r>
            <a:r>
              <a:rPr lang="en-US" dirty="0"/>
              <a:t>such, many of these values have been </a:t>
            </a:r>
            <a:r>
              <a:rPr lang="en-US" dirty="0" smtClean="0"/>
              <a:t>codified </a:t>
            </a:r>
            <a:r>
              <a:rPr lang="en-US" dirty="0"/>
              <a:t>into law.</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740976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normAutofit/>
          </a:bodyPr>
          <a:lstStyle/>
          <a:p>
            <a:pPr marL="0" indent="0" algn="just">
              <a:buNone/>
            </a:pPr>
            <a:r>
              <a:rPr lang="en-US" dirty="0"/>
              <a:t>Law and ethics, however, are not synonymous. This distinction is important and not </a:t>
            </a:r>
            <a:r>
              <a:rPr lang="en-US" dirty="0" smtClean="0"/>
              <a:t>always </a:t>
            </a:r>
            <a:r>
              <a:rPr lang="en-US" dirty="0"/>
              <a:t>understood by the general public. Staying within the law is a minimum acceptable </a:t>
            </a:r>
            <a:r>
              <a:rPr lang="en-US" dirty="0" smtClean="0"/>
              <a:t>standard. A </a:t>
            </a:r>
            <a:r>
              <a:rPr lang="en-US" dirty="0"/>
              <a:t>note of caution is therefore in order: A manager’s actions can be completely </a:t>
            </a:r>
            <a:r>
              <a:rPr lang="en-US" dirty="0" smtClean="0"/>
              <a:t>legal</a:t>
            </a:r>
            <a:r>
              <a:rPr lang="en-US" dirty="0"/>
              <a:t>, but ethically questionable. </a:t>
            </a:r>
            <a:r>
              <a:rPr lang="en-US" dirty="0">
                <a:solidFill>
                  <a:srgbClr val="FF0000"/>
                </a:solidFill>
              </a:rPr>
              <a:t>For example</a:t>
            </a:r>
            <a:r>
              <a:rPr lang="en-US" dirty="0"/>
              <a:t>, consider the actions of </a:t>
            </a:r>
            <a:r>
              <a:rPr lang="en-US" dirty="0" smtClean="0"/>
              <a:t>mortgage loan officers </a:t>
            </a:r>
            <a:r>
              <a:rPr lang="en-US" dirty="0"/>
              <a:t>who—being incentivized by commissions—persuaded unsuspecting consumers </a:t>
            </a:r>
            <a:r>
              <a:rPr lang="en-US" dirty="0" smtClean="0"/>
              <a:t>to </a:t>
            </a:r>
            <a:r>
              <a:rPr lang="en-US" dirty="0"/>
              <a:t>sign up for exotic mortgages, such as “option ARMs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18999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These mortgages offer </a:t>
            </a:r>
            <a:r>
              <a:rPr lang="en-US" dirty="0" smtClean="0"/>
              <a:t>borrowers </a:t>
            </a:r>
            <a:r>
              <a:rPr lang="en-US" dirty="0"/>
              <a:t>the choice to pay less than the required interest, which is then added to the principal </a:t>
            </a:r>
            <a:r>
              <a:rPr lang="en-US" dirty="0" smtClean="0"/>
              <a:t>while </a:t>
            </a:r>
            <a:r>
              <a:rPr lang="en-US" dirty="0"/>
              <a:t>the interest rate can adjust upward. Such actions may be legal, but they are unethical, </a:t>
            </a:r>
            <a:r>
              <a:rPr lang="en-US" dirty="0" smtClean="0"/>
              <a:t>especially </a:t>
            </a:r>
            <a:r>
              <a:rPr lang="en-US" dirty="0"/>
              <a:t>if there are indications that the borrower might be unable to repay the mortgage </a:t>
            </a:r>
            <a:r>
              <a:rPr lang="en-US" dirty="0" smtClean="0"/>
              <a:t>once </a:t>
            </a:r>
            <a:r>
              <a:rPr lang="en-US" dirty="0"/>
              <a:t>the interest rate moves </a:t>
            </a:r>
            <a:r>
              <a:rPr lang="en-US" dirty="0" smtClean="0"/>
              <a:t>up.</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677312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To go beyond the minimum acceptable standard codified in law, many organizations </a:t>
            </a:r>
            <a:r>
              <a:rPr lang="en-US" dirty="0" smtClean="0"/>
              <a:t>have </a:t>
            </a:r>
            <a:r>
              <a:rPr lang="en-US" dirty="0"/>
              <a:t>explicit codes of </a:t>
            </a:r>
            <a:r>
              <a:rPr lang="en-US" dirty="0" smtClean="0"/>
              <a:t>conduct. These </a:t>
            </a:r>
            <a:r>
              <a:rPr lang="en-US" dirty="0"/>
              <a:t>codes go above and beyond the law in detailing how </a:t>
            </a:r>
            <a:r>
              <a:rPr lang="en-US" dirty="0" smtClean="0"/>
              <a:t>the </a:t>
            </a:r>
            <a:r>
              <a:rPr lang="en-US" dirty="0"/>
              <a:t>organization expects an employee to behave and to represent the company in business </a:t>
            </a:r>
            <a:r>
              <a:rPr lang="en-US" dirty="0" smtClean="0"/>
              <a:t>dealings</a:t>
            </a:r>
            <a:r>
              <a:rPr lang="en-US" dirty="0"/>
              <a:t>. </a:t>
            </a:r>
            <a:r>
              <a:rPr lang="en-US" dirty="0">
                <a:solidFill>
                  <a:srgbClr val="FF0000"/>
                </a:solidFill>
              </a:rPr>
              <a:t>Codes of conduct </a:t>
            </a:r>
            <a:r>
              <a:rPr lang="en-US" dirty="0"/>
              <a:t>allow an organization to overcome moral hazards and adverse </a:t>
            </a:r>
            <a:r>
              <a:rPr lang="en-US" dirty="0" smtClean="0"/>
              <a:t>selections </a:t>
            </a:r>
            <a:r>
              <a:rPr lang="en-US" dirty="0"/>
              <a:t>as they attempt to resonate with employees’ deeper values of justice, fairness, </a:t>
            </a:r>
            <a:r>
              <a:rPr lang="en-US" dirty="0" smtClean="0"/>
              <a:t>honesty</a:t>
            </a:r>
            <a:r>
              <a:rPr lang="en-US" dirty="0"/>
              <a:t>, integrity, and reciprocity. </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82582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Since business decisions are not made in a vacuum </a:t>
            </a:r>
            <a:r>
              <a:rPr lang="en-US" dirty="0" smtClean="0"/>
              <a:t>but </a:t>
            </a:r>
            <a:r>
              <a:rPr lang="en-US" dirty="0"/>
              <a:t>are embedded within a societal context that expects ethical behavior, </a:t>
            </a:r>
            <a:r>
              <a:rPr lang="en-US" dirty="0">
                <a:solidFill>
                  <a:srgbClr val="FF0000"/>
                </a:solidFill>
              </a:rPr>
              <a:t>managers can </a:t>
            </a:r>
            <a:r>
              <a:rPr lang="en-US" dirty="0" smtClean="0">
                <a:solidFill>
                  <a:srgbClr val="FF0000"/>
                </a:solidFill>
              </a:rPr>
              <a:t> improve </a:t>
            </a:r>
            <a:r>
              <a:rPr lang="en-US" dirty="0">
                <a:solidFill>
                  <a:srgbClr val="FF0000"/>
                </a:solidFill>
              </a:rPr>
              <a:t>their decision making by also considering</a:t>
            </a:r>
            <a:r>
              <a:rPr lang="en-US" dirty="0" smtClean="0">
                <a:solidFill>
                  <a:srgbClr val="FF0000"/>
                </a:solidFill>
              </a:rPr>
              <a:t>:</a:t>
            </a:r>
          </a:p>
          <a:p>
            <a:pPr marL="0" indent="0" algn="just">
              <a:buNone/>
            </a:pPr>
            <a:r>
              <a:rPr lang="en-US" dirty="0"/>
              <a:t>■  </a:t>
            </a:r>
            <a:r>
              <a:rPr lang="en-US" b="1" dirty="0"/>
              <a:t>When facing an ethical dilemma, </a:t>
            </a:r>
            <a:r>
              <a:rPr lang="en-US" dirty="0"/>
              <a:t>a manager can ask whether the intended course of action falls within the acceptable norms of professional behaviors outlined in the organization’s code of conduct and defined by the profession at large.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260565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Some people believe that unethical behavior is limited to a few “bad apples” in </a:t>
            </a:r>
            <a:r>
              <a:rPr lang="en-US" dirty="0" smtClean="0"/>
              <a:t>organizations. The </a:t>
            </a:r>
            <a:r>
              <a:rPr lang="en-US" dirty="0"/>
              <a:t>assumption is that the vast majority of the population—and by extension, </a:t>
            </a:r>
            <a:r>
              <a:rPr lang="en-US" dirty="0" smtClean="0">
                <a:solidFill>
                  <a:srgbClr val="FF0000"/>
                </a:solidFill>
              </a:rPr>
              <a:t>organizations—are </a:t>
            </a:r>
            <a:r>
              <a:rPr lang="en-US" dirty="0">
                <a:solidFill>
                  <a:srgbClr val="FF0000"/>
                </a:solidFill>
              </a:rPr>
              <a:t>good</a:t>
            </a:r>
            <a:r>
              <a:rPr lang="en-US" dirty="0"/>
              <a:t>, and that we need only safeguard against abuses by a few </a:t>
            </a:r>
            <a:r>
              <a:rPr lang="en-US" dirty="0" smtClean="0"/>
              <a:t>bad actors</a:t>
            </a:r>
            <a:r>
              <a:rPr lang="en-US" dirty="0"/>
              <a:t>. </a:t>
            </a:r>
            <a:r>
              <a:rPr lang="en-US" dirty="0">
                <a:solidFill>
                  <a:srgbClr val="FF0000"/>
                </a:solidFill>
              </a:rPr>
              <a:t>According to agency theory</a:t>
            </a:r>
            <a:r>
              <a:rPr lang="en-US" dirty="0"/>
              <a:t>, it’s the “bad agents” who act opportunistically, and </a:t>
            </a:r>
            <a:r>
              <a:rPr lang="en-US" dirty="0" smtClean="0"/>
              <a:t> principals </a:t>
            </a:r>
            <a:r>
              <a:rPr lang="en-US" dirty="0"/>
              <a:t>need to be on guard against bad actors.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40952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a:t>
            </a:r>
            <a:r>
              <a:rPr lang="en-US" b="1" dirty="0"/>
              <a:t>The manager should imagine whether he or she would feel comfortable explaining and defending the decision in public. </a:t>
            </a:r>
            <a:r>
              <a:rPr lang="en-US" dirty="0"/>
              <a:t>How would the media report the business decision if it were to become public? How would the company’s stakeholders feel about it?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82547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a:solidFill>
                  <a:srgbClr val="FF0000"/>
                </a:solidFill>
              </a:rPr>
              <a:t>To foster ethical behavior in employees, </a:t>
            </a:r>
            <a:r>
              <a:rPr lang="en-US" dirty="0"/>
              <a:t>boards must be clear in their ethical </a:t>
            </a:r>
            <a:r>
              <a:rPr lang="en-US" dirty="0" smtClean="0"/>
              <a:t>expectations</a:t>
            </a:r>
            <a:r>
              <a:rPr lang="en-US" dirty="0"/>
              <a:t>, and top management must create </a:t>
            </a:r>
            <a:r>
              <a:rPr lang="en-US" dirty="0" smtClean="0"/>
              <a:t>an organizational </a:t>
            </a:r>
            <a:r>
              <a:rPr lang="en-US" dirty="0"/>
              <a:t>structure, culture, and control </a:t>
            </a:r>
            <a:r>
              <a:rPr lang="en-US" dirty="0" smtClean="0"/>
              <a:t>system </a:t>
            </a:r>
            <a:r>
              <a:rPr lang="en-US" dirty="0"/>
              <a:t>that values and encourages desired behavior. Furthermore, a company’s </a:t>
            </a:r>
            <a:r>
              <a:rPr lang="en-US" dirty="0">
                <a:solidFill>
                  <a:srgbClr val="FF0000"/>
                </a:solidFill>
              </a:rPr>
              <a:t>formal </a:t>
            </a:r>
            <a:r>
              <a:rPr lang="en-US" dirty="0" smtClean="0">
                <a:solidFill>
                  <a:srgbClr val="FF0000"/>
                </a:solidFill>
              </a:rPr>
              <a:t>and </a:t>
            </a:r>
            <a:r>
              <a:rPr lang="en-US" dirty="0">
                <a:solidFill>
                  <a:srgbClr val="FF0000"/>
                </a:solidFill>
              </a:rPr>
              <a:t>informal </a:t>
            </a:r>
            <a:r>
              <a:rPr lang="en-US" dirty="0"/>
              <a:t>cultures must be aligned, and executive behavior must be in sync with the </a:t>
            </a:r>
            <a:r>
              <a:rPr lang="en-US" dirty="0" smtClean="0"/>
              <a:t>formally </a:t>
            </a:r>
            <a:r>
              <a:rPr lang="en-US" dirty="0"/>
              <a:t>stated </a:t>
            </a:r>
            <a:r>
              <a:rPr lang="en-US" dirty="0">
                <a:solidFill>
                  <a:srgbClr val="FF0000"/>
                </a:solidFill>
              </a:rPr>
              <a:t>vision</a:t>
            </a:r>
            <a:r>
              <a:rPr lang="en-US" dirty="0"/>
              <a:t> and </a:t>
            </a:r>
            <a:r>
              <a:rPr lang="en-US" dirty="0">
                <a:solidFill>
                  <a:srgbClr val="FF0000"/>
                </a:solidFill>
              </a:rPr>
              <a:t>values</a:t>
            </a:r>
            <a:r>
              <a:rPr lang="en-US" dirty="0"/>
              <a:t>. Employees will quickly see through any duplicity. </a:t>
            </a:r>
            <a:r>
              <a:rPr lang="en-US" dirty="0" smtClean="0"/>
              <a:t>Actions </a:t>
            </a:r>
            <a:r>
              <a:rPr lang="en-US" dirty="0"/>
              <a:t>by executives speak louder than words in vision statements.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7" name="Rectangle 6"/>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6" name="Picture 5"/>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246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Other leading professions have accepted codes of conduct (e.g., the bar association in the </a:t>
            </a:r>
            <a:r>
              <a:rPr lang="en-US" dirty="0" smtClean="0"/>
              <a:t>practice </a:t>
            </a:r>
            <a:r>
              <a:rPr lang="en-US" dirty="0"/>
              <a:t>of law and the Hippocratic oath in medicine); management has </a:t>
            </a:r>
            <a:r>
              <a:rPr lang="en-US" dirty="0" smtClean="0"/>
              <a:t>not. Some </a:t>
            </a:r>
            <a:r>
              <a:rPr lang="en-US" dirty="0"/>
              <a:t>argue </a:t>
            </a:r>
            <a:r>
              <a:rPr lang="en-US" dirty="0" smtClean="0"/>
              <a:t>that </a:t>
            </a:r>
            <a:r>
              <a:rPr lang="en-US" dirty="0"/>
              <a:t>management needs an accepted code of </a:t>
            </a:r>
            <a:r>
              <a:rPr lang="en-US" dirty="0" smtClean="0"/>
              <a:t>conduct, holding </a:t>
            </a:r>
            <a:r>
              <a:rPr lang="en-US" dirty="0"/>
              <a:t>members to a high </a:t>
            </a:r>
            <a:r>
              <a:rPr lang="en-US" dirty="0" smtClean="0"/>
              <a:t>professional </a:t>
            </a:r>
            <a:r>
              <a:rPr lang="en-US" dirty="0"/>
              <a:t>standard and imposing consequences for misconduct. Misconduct by an attorney, </a:t>
            </a:r>
            <a:r>
              <a:rPr lang="en-US" dirty="0">
                <a:solidFill>
                  <a:srgbClr val="FF0000"/>
                </a:solidFill>
              </a:rPr>
              <a:t>for example</a:t>
            </a:r>
            <a:r>
              <a:rPr lang="en-US" dirty="0"/>
              <a:t>, can result in being disbarred and losing the right to practice law. Likewise, medical doctors can lose their professional accreditations if they engage in misconduct.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19889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Frank 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12</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48473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839</TotalTime>
  <Words>3334</Words>
  <Application>Microsoft Office PowerPoint</Application>
  <PresentationFormat>مخصص</PresentationFormat>
  <Paragraphs>169</Paragraphs>
  <Slides>43</Slides>
  <Notes>0</Notes>
  <HiddenSlides>0</HiddenSlides>
  <MMClips>0</MMClips>
  <ScaleCrop>false</ScaleCrop>
  <HeadingPairs>
    <vt:vector size="4" baseType="variant">
      <vt:variant>
        <vt:lpstr>نسق</vt:lpstr>
      </vt:variant>
      <vt:variant>
        <vt:i4>1</vt:i4>
      </vt:variant>
      <vt:variant>
        <vt:lpstr>عناوين الشرائح</vt:lpstr>
      </vt:variant>
      <vt:variant>
        <vt:i4>43</vt:i4>
      </vt:variant>
    </vt:vector>
  </HeadingPairs>
  <TitlesOfParts>
    <vt:vector size="44"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59</cp:revision>
  <dcterms:created xsi:type="dcterms:W3CDTF">2021-08-03T13:03:26Z</dcterms:created>
  <dcterms:modified xsi:type="dcterms:W3CDTF">2022-12-02T07:19:37Z</dcterms:modified>
</cp:coreProperties>
</file>