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 id="2147483722" r:id="rId3"/>
  </p:sldMasterIdLst>
  <p:notesMasterIdLst>
    <p:notesMasterId r:id="rId68"/>
  </p:notesMasterIdLst>
  <p:sldIdLst>
    <p:sldId id="494" r:id="rId4"/>
    <p:sldId id="787" r:id="rId5"/>
    <p:sldId id="1008" r:id="rId6"/>
    <p:sldId id="488" r:id="rId7"/>
    <p:sldId id="1047" r:id="rId8"/>
    <p:sldId id="1048" r:id="rId9"/>
    <p:sldId id="618" r:id="rId10"/>
    <p:sldId id="829" r:id="rId11"/>
    <p:sldId id="875" r:id="rId12"/>
    <p:sldId id="835" r:id="rId13"/>
    <p:sldId id="1049" r:id="rId14"/>
    <p:sldId id="831" r:id="rId15"/>
    <p:sldId id="1029" r:id="rId16"/>
    <p:sldId id="833" r:id="rId17"/>
    <p:sldId id="1050" r:id="rId18"/>
    <p:sldId id="1030" r:id="rId19"/>
    <p:sldId id="1031" r:id="rId20"/>
    <p:sldId id="838" r:id="rId21"/>
    <p:sldId id="839" r:id="rId22"/>
    <p:sldId id="840" r:id="rId23"/>
    <p:sldId id="841" r:id="rId24"/>
    <p:sldId id="842" r:id="rId25"/>
    <p:sldId id="876" r:id="rId26"/>
    <p:sldId id="843" r:id="rId27"/>
    <p:sldId id="1027" r:id="rId28"/>
    <p:sldId id="800" r:id="rId29"/>
    <p:sldId id="844" r:id="rId30"/>
    <p:sldId id="1032" r:id="rId31"/>
    <p:sldId id="846" r:id="rId32"/>
    <p:sldId id="1033" r:id="rId33"/>
    <p:sldId id="1053" r:id="rId34"/>
    <p:sldId id="1052" r:id="rId35"/>
    <p:sldId id="1034" r:id="rId36"/>
    <p:sldId id="1035" r:id="rId37"/>
    <p:sldId id="1051" r:id="rId38"/>
    <p:sldId id="1036" r:id="rId39"/>
    <p:sldId id="1037" r:id="rId40"/>
    <p:sldId id="1038" r:id="rId41"/>
    <p:sldId id="1039" r:id="rId42"/>
    <p:sldId id="857" r:id="rId43"/>
    <p:sldId id="858" r:id="rId44"/>
    <p:sldId id="859" r:id="rId45"/>
    <p:sldId id="860" r:id="rId46"/>
    <p:sldId id="1028" r:id="rId47"/>
    <p:sldId id="591" r:id="rId48"/>
    <p:sldId id="1040" r:id="rId49"/>
    <p:sldId id="1041" r:id="rId50"/>
    <p:sldId id="866" r:id="rId51"/>
    <p:sldId id="1042" r:id="rId52"/>
    <p:sldId id="1054" r:id="rId53"/>
    <p:sldId id="1043" r:id="rId54"/>
    <p:sldId id="1044" r:id="rId55"/>
    <p:sldId id="1045" r:id="rId56"/>
    <p:sldId id="870" r:id="rId57"/>
    <p:sldId id="871" r:id="rId58"/>
    <p:sldId id="872" r:id="rId59"/>
    <p:sldId id="1046" r:id="rId60"/>
    <p:sldId id="616" r:id="rId61"/>
    <p:sldId id="822" r:id="rId62"/>
    <p:sldId id="823" r:id="rId63"/>
    <p:sldId id="824" r:id="rId64"/>
    <p:sldId id="873" r:id="rId65"/>
    <p:sldId id="874" r:id="rId66"/>
    <p:sldId id="680"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787"/>
            <p14:sldId id="1008"/>
            <p14:sldId id="488"/>
            <p14:sldId id="1047"/>
            <p14:sldId id="1048"/>
            <p14:sldId id="618"/>
            <p14:sldId id="829"/>
            <p14:sldId id="875"/>
            <p14:sldId id="835"/>
            <p14:sldId id="1049"/>
            <p14:sldId id="831"/>
            <p14:sldId id="1029"/>
            <p14:sldId id="833"/>
            <p14:sldId id="1050"/>
            <p14:sldId id="1030"/>
            <p14:sldId id="1031"/>
            <p14:sldId id="838"/>
            <p14:sldId id="839"/>
            <p14:sldId id="840"/>
            <p14:sldId id="841"/>
            <p14:sldId id="842"/>
            <p14:sldId id="876"/>
            <p14:sldId id="843"/>
            <p14:sldId id="1027"/>
            <p14:sldId id="800"/>
            <p14:sldId id="844"/>
            <p14:sldId id="1032"/>
            <p14:sldId id="846"/>
            <p14:sldId id="1033"/>
            <p14:sldId id="1053"/>
            <p14:sldId id="1052"/>
            <p14:sldId id="1034"/>
            <p14:sldId id="1035"/>
            <p14:sldId id="1051"/>
            <p14:sldId id="1036"/>
            <p14:sldId id="1037"/>
            <p14:sldId id="1038"/>
            <p14:sldId id="1039"/>
            <p14:sldId id="857"/>
            <p14:sldId id="858"/>
            <p14:sldId id="859"/>
            <p14:sldId id="860"/>
            <p14:sldId id="1028"/>
            <p14:sldId id="591"/>
            <p14:sldId id="1040"/>
            <p14:sldId id="1041"/>
            <p14:sldId id="866"/>
            <p14:sldId id="1042"/>
            <p14:sldId id="1054"/>
            <p14:sldId id="1043"/>
            <p14:sldId id="1044"/>
            <p14:sldId id="1045"/>
            <p14:sldId id="870"/>
            <p14:sldId id="871"/>
            <p14:sldId id="872"/>
            <p14:sldId id="1046"/>
            <p14:sldId id="616"/>
            <p14:sldId id="822"/>
            <p14:sldId id="823"/>
            <p14:sldId id="824"/>
            <p14:sldId id="873"/>
            <p14:sldId id="874"/>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snapToGrid="0">
      <p:cViewPr varScale="1">
        <p:scale>
          <a:sx n="72" d="100"/>
          <a:sy n="72" d="100"/>
        </p:scale>
        <p:origin x="6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5082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5905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2924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218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61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155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142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4851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908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561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9183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14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761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342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059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851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468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97796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45636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54187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70676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522347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379414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6526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5199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301341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172504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483372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79052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02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9658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5614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155019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1.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2618291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2" r:id="rId12"/>
    <p:sldLayoutId id="2147483683" r:id="rId13"/>
    <p:sldLayoutId id="2147483684" r:id="rId14"/>
    <p:sldLayoutId id="2147483685" r:id="rId15"/>
    <p:sldLayoutId id="214748373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00" r:id="rId13"/>
    <p:sldLayoutId id="2147483701" r:id="rId14"/>
    <p:sldLayoutId id="2147483702"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611243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jpg"/></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em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6.jpg"/></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6.jpg"/></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jpg"/></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2.xml"/><Relationship Id="rId5" Type="http://schemas.openxmlformats.org/officeDocument/2006/relationships/image" Target="../media/image2.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Ethical considerations in research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78505" y="1904969"/>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43380" y="2752429"/>
            <a:ext cx="6431358" cy="3108543"/>
          </a:xfrm>
          <a:prstGeom prst="rect">
            <a:avLst/>
          </a:prstGeom>
          <a:noFill/>
        </p:spPr>
        <p:txBody>
          <a:bodyPr wrap="square" rtlCol="0">
            <a:spAutoFit/>
          </a:bodyPr>
          <a:lstStyle/>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Introduction</a:t>
            </a:r>
          </a:p>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Gaining access to the field</a:t>
            </a:r>
          </a:p>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Informed consent</a:t>
            </a:r>
          </a:p>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Anonymity or confidentiality?</a:t>
            </a:r>
          </a:p>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Protecting participants</a:t>
            </a:r>
          </a:p>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Summary.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02034" y="1545112"/>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defRPr/>
            </a:pPr>
            <a:r>
              <a:rPr lang="en-US" sz="3200" b="1" dirty="0">
                <a:solidFill>
                  <a:prstClr val="black"/>
                </a:solidFill>
                <a:latin typeface="Times New Roman" panose="02020603050405020304" pitchFamily="18" charset="0"/>
                <a:cs typeface="Times New Roman" panose="02020603050405020304" pitchFamily="18" charset="0"/>
              </a:rPr>
              <a:t>Introduction</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69030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Research ethics is a field which is constantly changing, and its boundaries are at times quite fuzzy. What might be acceptable research </a:t>
            </a:r>
            <a:r>
              <a:rPr lang="en-US" sz="2800" dirty="0" err="1">
                <a:solidFill>
                  <a:srgbClr val="2D3956"/>
                </a:solidFill>
                <a:latin typeface="Tajawal ExtraBold" panose="00000800000000000000" pitchFamily="2" charset="-78"/>
                <a:cs typeface="Tajawal ExtraBold" panose="00000800000000000000" pitchFamily="2" charset="-78"/>
              </a:rPr>
              <a:t>behaviour</a:t>
            </a:r>
            <a:r>
              <a:rPr lang="en-US" sz="2800" dirty="0">
                <a:solidFill>
                  <a:srgbClr val="2D3956"/>
                </a:solidFill>
                <a:latin typeface="Tajawal ExtraBold" panose="00000800000000000000" pitchFamily="2" charset="-78"/>
                <a:cs typeface="Tajawal ExtraBold" panose="00000800000000000000" pitchFamily="2" charset="-78"/>
              </a:rPr>
              <a:t> one year may be unacceptable the next. (Bow, 1999, 254)</a:t>
            </a:r>
          </a:p>
        </p:txBody>
      </p:sp>
      <p:sp>
        <p:nvSpPr>
          <p:cNvPr id="3" name="TextBox 2">
            <a:extLst>
              <a:ext uri="{FF2B5EF4-FFF2-40B4-BE49-F238E27FC236}">
                <a16:creationId xmlns:a16="http://schemas.microsoft.com/office/drawing/2014/main" id="{05B738C8-CB33-B09B-A4BF-E7B55894A21E}"/>
              </a:ext>
            </a:extLst>
          </p:cNvPr>
          <p:cNvSpPr txBox="1"/>
          <p:nvPr/>
        </p:nvSpPr>
        <p:spPr>
          <a:xfrm>
            <a:off x="2387639" y="633224"/>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
        <p:nvSpPr>
          <p:cNvPr id="10" name="TextBox 9">
            <a:extLst>
              <a:ext uri="{FF2B5EF4-FFF2-40B4-BE49-F238E27FC236}">
                <a16:creationId xmlns:a16="http://schemas.microsoft.com/office/drawing/2014/main" id="{B13BD2CC-0AD5-48B1-9B8B-391FE8B7D18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9A6C4BEC-0F79-4791-B753-E0492E9AF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A250E683-6A1D-441E-9107-BF352F1B4ED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0319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387639" y="633224"/>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
        <p:nvSpPr>
          <p:cNvPr id="10" name="TextBox 9">
            <a:extLst>
              <a:ext uri="{FF2B5EF4-FFF2-40B4-BE49-F238E27FC236}">
                <a16:creationId xmlns:a16="http://schemas.microsoft.com/office/drawing/2014/main" id="{B13BD2CC-0AD5-48B1-9B8B-391FE8B7D18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9A6C4BEC-0F79-4791-B753-E0492E9AF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A250E683-6A1D-441E-9107-BF352F1B4ED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7E041973-82AD-41FD-B1A9-444BA9D6E947}"/>
              </a:ext>
            </a:extLst>
          </p:cNvPr>
          <p:cNvSpPr txBox="1"/>
          <p:nvPr/>
        </p:nvSpPr>
        <p:spPr>
          <a:xfrm>
            <a:off x="1266053" y="2095580"/>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important that, as a researcher, you take responsibility for decisions you may have to make quickly and without the guidance of a supervisor or a specific instruction in a code of practice. </a:t>
            </a:r>
          </a:p>
        </p:txBody>
      </p:sp>
    </p:spTree>
    <p:extLst>
      <p:ext uri="{BB962C8B-B14F-4D97-AF65-F5344CB8AC3E}">
        <p14:creationId xmlns:p14="http://schemas.microsoft.com/office/powerpoint/2010/main" val="584403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182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387639" y="633224"/>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
        <p:nvSpPr>
          <p:cNvPr id="10" name="TextBox 9">
            <a:extLst>
              <a:ext uri="{FF2B5EF4-FFF2-40B4-BE49-F238E27FC236}">
                <a16:creationId xmlns:a16="http://schemas.microsoft.com/office/drawing/2014/main" id="{B13BD2CC-0AD5-48B1-9B8B-391FE8B7D18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9A6C4BEC-0F79-4791-B753-E0492E9AF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A250E683-6A1D-441E-9107-BF352F1B4ED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24039372-B5C7-4E99-B651-EAE61FCDDEF6}"/>
              </a:ext>
            </a:extLst>
          </p:cNvPr>
          <p:cNvSpPr txBox="1"/>
          <p:nvPr/>
        </p:nvSpPr>
        <p:spPr>
          <a:xfrm>
            <a:off x="1266053" y="1919183"/>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part is primarily concerned with helping you to understand the possible consequences of research decisions and the implications these decision have for you as the researcher, your research participants, the value and quality of your research findings and the institution that is associated with your research.</a:t>
            </a:r>
          </a:p>
        </p:txBody>
      </p:sp>
    </p:spTree>
    <p:extLst>
      <p:ext uri="{BB962C8B-B14F-4D97-AF65-F5344CB8AC3E}">
        <p14:creationId xmlns:p14="http://schemas.microsoft.com/office/powerpoint/2010/main" val="213072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60AC591-8BB4-406A-BEA1-FB2A8BA504E8}"/>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E8349BF3-CC21-4D17-9582-3E976ACD57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8789C182-74B5-4AB7-9C27-AA5614E0E03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B50E70A1-7420-41D5-B36A-C7BB8EEDF695}"/>
              </a:ext>
            </a:extLst>
          </p:cNvPr>
          <p:cNvSpPr/>
          <p:nvPr/>
        </p:nvSpPr>
        <p:spPr>
          <a:xfrm>
            <a:off x="902034" y="1545112"/>
            <a:ext cx="5777062"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defRPr/>
            </a:pPr>
            <a:r>
              <a:rPr lang="en-US" sz="3200" b="1" dirty="0">
                <a:solidFill>
                  <a:prstClr val="black"/>
                </a:solidFill>
                <a:latin typeface="Times New Roman" panose="02020603050405020304" pitchFamily="18" charset="0"/>
                <a:cs typeface="Times New Roman" panose="02020603050405020304" pitchFamily="18" charset="0"/>
              </a:rPr>
              <a:t>Gaining access to the field</a:t>
            </a:r>
          </a:p>
        </p:txBody>
      </p:sp>
      <p:pic>
        <p:nvPicPr>
          <p:cNvPr id="8" name="Picture Placeholder 4">
            <a:extLst>
              <a:ext uri="{FF2B5EF4-FFF2-40B4-BE49-F238E27FC236}">
                <a16:creationId xmlns:a16="http://schemas.microsoft.com/office/drawing/2014/main" id="{FD44CEA5-102A-41CD-8D7C-6F79865417A3}"/>
              </a:ext>
            </a:extLst>
          </p:cNvPr>
          <p:cNvPicPr>
            <a:picLocks noChangeAspect="1"/>
          </p:cNvPicPr>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2059702"/>
            <a:ext cx="8777727" cy="1627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7" y="2343487"/>
            <a:ext cx="8777727" cy="954107"/>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keys to access are almost always in the hands of multiple gatekeepers, both formal and informal. </a:t>
            </a: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7973135"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EB026665-0A27-49CB-A7AB-8C617CC2583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0B710386-1C97-4A9F-BA6C-9261C95DC11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6B53A924-C3E7-4260-82C7-E86A64F30A4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54909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32015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 most cases those gatekeepers, before giving assent, will want to be informed about the inquiry in ways that will permit them to assess the costs and the risks that it will pose, both for themselves and for the groups to which they control access. (Lincoln and Guba, 1985, 253)</a:t>
            </a: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629957"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5B52E3B9-EA17-455C-8C46-DA2B1E64DA5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05070C2B-BC54-41A3-BA86-E1AD03AE94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ACDBB7AC-F598-424C-A8CD-2A788ECB2CC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13073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5077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Gaining access to a research site requires careful planning and should come very early in the research process, usually as soon as a proposal has been approved but often even earlier. </a:t>
            </a:r>
          </a:p>
        </p:txBody>
      </p:sp>
      <p:sp>
        <p:nvSpPr>
          <p:cNvPr id="3" name="TextBox 2">
            <a:extLst>
              <a:ext uri="{FF2B5EF4-FFF2-40B4-BE49-F238E27FC236}">
                <a16:creationId xmlns:a16="http://schemas.microsoft.com/office/drawing/2014/main" id="{05B738C8-CB33-B09B-A4BF-E7B55894A21E}"/>
              </a:ext>
            </a:extLst>
          </p:cNvPr>
          <p:cNvSpPr txBox="1"/>
          <p:nvPr/>
        </p:nvSpPr>
        <p:spPr>
          <a:xfrm>
            <a:off x="2626179" y="27995"/>
            <a:ext cx="741760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FAA5E3D5-900D-41D0-AE8C-7D0DF7BBAEB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42CBC903-6CF1-4D93-8DDE-01EC515961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E50D56AA-6E3A-41AE-BBDD-90EF2C21AF3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93621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40656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626179" y="27995"/>
            <a:ext cx="741760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FAA5E3D5-900D-41D0-AE8C-7D0DF7BBAEB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42CBC903-6CF1-4D93-8DDE-01EC515961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E50D56AA-6E3A-41AE-BBDD-90EF2C21AF3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8F697CDD-11D4-4971-A629-618568547B71}"/>
              </a:ext>
            </a:extLst>
          </p:cNvPr>
          <p:cNvSpPr txBox="1"/>
          <p:nvPr/>
        </p:nvSpPr>
        <p:spPr>
          <a:xfrm>
            <a:off x="1386689" y="1851402"/>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prudent</a:t>
            </a:r>
            <a:r>
              <a:rPr lang="ar-EG" sz="2800" dirty="0">
                <a:solidFill>
                  <a:srgbClr val="2D3956"/>
                </a:solidFill>
                <a:latin typeface="Tajawal ExtraBold" panose="00000800000000000000" pitchFamily="2" charset="-78"/>
                <a:cs typeface="Tajawal ExtraBold" panose="00000800000000000000" pitchFamily="2" charset="-78"/>
              </a:rPr>
              <a:t> من الحكمة </a:t>
            </a:r>
            <a:r>
              <a:rPr lang="en-US" sz="2800" dirty="0">
                <a:solidFill>
                  <a:srgbClr val="2D3956"/>
                </a:solidFill>
                <a:latin typeface="Tajawal ExtraBold" panose="00000800000000000000" pitchFamily="2" charset="-78"/>
                <a:cs typeface="Tajawal ExtraBold" panose="00000800000000000000" pitchFamily="2" charset="-78"/>
              </a:rPr>
              <a:t> to approach a number of potential research locations to identify the most appropriate location and to ‘get a feel’ for the environment.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relatively simple to identify the formal ‘gatekeeper’ within an organization: the head of a library service, the head of a school or principal of a college, or the director of a company. </a:t>
            </a:r>
          </a:p>
        </p:txBody>
      </p:sp>
    </p:spTree>
    <p:extLst>
      <p:ext uri="{BB962C8B-B14F-4D97-AF65-F5344CB8AC3E}">
        <p14:creationId xmlns:p14="http://schemas.microsoft.com/office/powerpoint/2010/main" val="4190669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2997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should write a formal letter of request to the formal gatekeeper asking permission to carry out your research, detailing the nature of the study and exactly what you will be doing while you are on site.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011771"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13C1AEC2-BDEE-40FA-85CD-B9FDD959CE2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F8F09E6E-EEB4-4290-87E0-EAB99648AC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4B42FC9-5016-48E1-B6F3-B23A6C9AB52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33070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2997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398137"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12D3ECE9-3166-45FE-B251-91AD532F3B0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230343E-A72E-42E6-92C1-2999A2741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A083C9EB-54EC-4763-89BF-0D7CE47AE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739AB23A-F091-43E5-A9B2-EFAA7590AFA6}"/>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recommended that you provide as much detail as possible at this stage; asking for more time than you ultimately take is far better than asking for a little then outstaying your welcome.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19712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2997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that the formal gatekeeper is very interested in your research and is more than willing to allow you access; he or she may also offer additional help in organizing your data collection.</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398137"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12D3ECE9-3166-45FE-B251-91AD532F3B0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230343E-A72E-42E6-92C1-2999A2741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A083C9EB-54EC-4763-89BF-0D7CE47AE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50070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35447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398137"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12D3ECE9-3166-45FE-B251-91AD532F3B0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230343E-A72E-42E6-92C1-2999A2741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A083C9EB-54EC-4763-89BF-0D7CE47AE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EE3956EF-E4E6-47FE-8D11-6E96D9A2F228}"/>
              </a:ext>
            </a:extLst>
          </p:cNvPr>
          <p:cNvSpPr txBox="1"/>
          <p:nvPr/>
        </p:nvSpPr>
        <p:spPr>
          <a:xfrm>
            <a:off x="1386689" y="1941349"/>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so then it is very likely that this person will also want something from you in return.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Usually this is no more than being given a copy of your research report, but be sure to establish this relationship from the outset.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47871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5"/>
            <a:ext cx="8777727" cy="31085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926756"/>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Many of you will be thinking about engaging in research within your own organization.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does not mean that because you are already a member of this community you do not need permission to engage in the research – you do.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398137"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12D3ECE9-3166-45FE-B251-91AD532F3B0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230343E-A72E-42E6-92C1-2999A2741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A083C9EB-54EC-4763-89BF-0D7CE47AE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499904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5"/>
            <a:ext cx="8777727" cy="31085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2341022"/>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Be sure to identify the most appropriate gatekeeper and prepare a formal letter of request detailing your intended research activity.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398137"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12D3ECE9-3166-45FE-B251-91AD532F3B0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230343E-A72E-42E6-92C1-2999A2741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A083C9EB-54EC-4763-89BF-0D7CE47AE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20867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35845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Gaining access to a research site comes in two stages: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being granted permission to be ‘on site’ by the individual or group responsible for the site,</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then gaining the trust and co-operation of the individuals who populate that site.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9" y="27995"/>
            <a:ext cx="6607974"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0B8D5A40-D6E4-4BC8-9ED2-D4E86F94AE9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E9BF2852-5B82-4D69-89C7-C36A0AC06CA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98625243-1C03-4F4D-9855-17517C5C5C2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62665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35845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you were given permission to spend a number of days observing activity in an academic library, who has the right to give you that permission?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would have prepared a letter requesting permission from the head of the library service to engage in the observation.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6C2F53B0-233F-44DD-92B9-C3676E918708}"/>
              </a:ext>
            </a:extLst>
          </p:cNvPr>
          <p:cNvSpPr txBox="1"/>
          <p:nvPr/>
        </p:nvSpPr>
        <p:spPr>
          <a:xfrm>
            <a:off x="2626179" y="27995"/>
            <a:ext cx="6607974"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9" name="TextBox 8">
            <a:extLst>
              <a:ext uri="{FF2B5EF4-FFF2-40B4-BE49-F238E27FC236}">
                <a16:creationId xmlns:a16="http://schemas.microsoft.com/office/drawing/2014/main" id="{3DD79820-C0FB-4F6D-A85E-FB33C12D05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86479A73-364B-4764-A04D-C167604B4A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DFD8D967-41FC-4782-A7F6-6F1BD43897F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53868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5"/>
            <a:ext cx="8777727" cy="19028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you receive written consent to enter the library and carry out your observation from the head of the library service, is that enough?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F8E898B1-A299-48AE-A146-5526C4402464}"/>
              </a:ext>
            </a:extLst>
          </p:cNvPr>
          <p:cNvSpPr txBox="1"/>
          <p:nvPr/>
        </p:nvSpPr>
        <p:spPr>
          <a:xfrm>
            <a:off x="2626179" y="27995"/>
            <a:ext cx="6607974"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7" name="TextBox 6">
            <a:extLst>
              <a:ext uri="{FF2B5EF4-FFF2-40B4-BE49-F238E27FC236}">
                <a16:creationId xmlns:a16="http://schemas.microsoft.com/office/drawing/2014/main" id="{20ACB167-AD06-40C5-B17C-C7A829A394A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CB07E17A-C62B-4164-AB52-CFE937B2D7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1B31AF44-560A-41C8-8871-634E06728C2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709507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24978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that in your view it is, and it may certainly bring you in line with any code of practice you are following, but does it satisfy you as a researcher? After all, it is not the head of the library service you are observing.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9DEF8AB4-5409-47F9-A840-3BEBEBBC3E65}"/>
              </a:ext>
            </a:extLst>
          </p:cNvPr>
          <p:cNvSpPr txBox="1"/>
          <p:nvPr/>
        </p:nvSpPr>
        <p:spPr>
          <a:xfrm>
            <a:off x="2626179" y="27995"/>
            <a:ext cx="6607974"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7" name="TextBox 6">
            <a:extLst>
              <a:ext uri="{FF2B5EF4-FFF2-40B4-BE49-F238E27FC236}">
                <a16:creationId xmlns:a16="http://schemas.microsoft.com/office/drawing/2014/main" id="{72EB329D-319E-46F6-AA01-43F22EE518C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D36563FC-E0A0-4363-ADEC-09D40C6760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B301580A-4785-4082-A64F-DFD0966B8C1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424853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24978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What about the individuals whose place of work you are invading? Gaining access and informed consent are very similar once we get down to personal space.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38637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00BADDAA-F6A5-44A0-8139-DA75EA419D69}"/>
              </a:ext>
            </a:extLst>
          </p:cNvPr>
          <p:cNvSpPr txBox="1"/>
          <p:nvPr/>
        </p:nvSpPr>
        <p:spPr>
          <a:xfrm>
            <a:off x="2626179" y="27995"/>
            <a:ext cx="6607974"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7" name="TextBox 6">
            <a:extLst>
              <a:ext uri="{FF2B5EF4-FFF2-40B4-BE49-F238E27FC236}">
                <a16:creationId xmlns:a16="http://schemas.microsoft.com/office/drawing/2014/main" id="{604C30A1-2762-44C4-A4D0-E36745869BF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C56CD1F4-BFA3-44DB-A983-9FCD76DE46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04C85D6B-14CA-42EF-86D0-FE524EE9660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248917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24918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sufficient to have written permission to be there but a researcher depends very much on the co-operation of research participants and often ‘sufficient’ is not enough when it comes to winning the trust of individuals.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777727"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70088D73-B516-4473-AD90-6EC981E01574}"/>
              </a:ext>
            </a:extLst>
          </p:cNvPr>
          <p:cNvSpPr txBox="1"/>
          <p:nvPr/>
        </p:nvSpPr>
        <p:spPr>
          <a:xfrm>
            <a:off x="2626179" y="27995"/>
            <a:ext cx="6607974"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7" name="TextBox 6">
            <a:extLst>
              <a:ext uri="{FF2B5EF4-FFF2-40B4-BE49-F238E27FC236}">
                <a16:creationId xmlns:a16="http://schemas.microsoft.com/office/drawing/2014/main" id="{04645973-2854-4960-8B3E-1BDE8519C53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DD46F6C2-88A0-4E0E-88D6-9315659532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F591E279-289E-40DD-B4F6-1E35985BF1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5933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20451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my opinion that every participant in a research study, however small a part they play, has the right to be asked if they are willing to take part.</a:t>
            </a:r>
          </a:p>
        </p:txBody>
      </p:sp>
      <p:sp>
        <p:nvSpPr>
          <p:cNvPr id="3" name="TextBox 2">
            <a:extLst>
              <a:ext uri="{FF2B5EF4-FFF2-40B4-BE49-F238E27FC236}">
                <a16:creationId xmlns:a16="http://schemas.microsoft.com/office/drawing/2014/main" id="{05B738C8-CB33-B09B-A4BF-E7B55894A21E}"/>
              </a:ext>
            </a:extLst>
          </p:cNvPr>
          <p:cNvSpPr txBox="1"/>
          <p:nvPr/>
        </p:nvSpPr>
        <p:spPr>
          <a:xfrm>
            <a:off x="2626179" y="27995"/>
            <a:ext cx="9234518"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6" name="TextBox 5">
            <a:extLst>
              <a:ext uri="{FF2B5EF4-FFF2-40B4-BE49-F238E27FC236}">
                <a16:creationId xmlns:a16="http://schemas.microsoft.com/office/drawing/2014/main" id="{91A54420-3D93-4011-8A38-5C75D1ACB730}"/>
              </a:ext>
            </a:extLst>
          </p:cNvPr>
          <p:cNvSpPr txBox="1"/>
          <p:nvPr/>
        </p:nvSpPr>
        <p:spPr>
          <a:xfrm>
            <a:off x="2626179" y="27995"/>
            <a:ext cx="6607974"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
        <p:nvSpPr>
          <p:cNvPr id="7" name="TextBox 6">
            <a:extLst>
              <a:ext uri="{FF2B5EF4-FFF2-40B4-BE49-F238E27FC236}">
                <a16:creationId xmlns:a16="http://schemas.microsoft.com/office/drawing/2014/main" id="{3B432337-F9E0-43C2-A443-AAFAF42EACA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6454D270-B0C3-458D-A602-494729A3F7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1BF1B1BD-3920-42A6-8F2D-1E20BF4281D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746198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179CBF-C17A-4629-93E4-71536873B91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38C7EFE9-B39A-4A72-BC98-CFBE118054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C9A29721-68DA-4916-84A7-A68D4BE37D2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EE02EC10-B26A-46FF-AE8C-2B6D20E7F8C6}"/>
              </a:ext>
            </a:extLst>
          </p:cNvPr>
          <p:cNvSpPr/>
          <p:nvPr/>
        </p:nvSpPr>
        <p:spPr>
          <a:xfrm>
            <a:off x="902034" y="1545112"/>
            <a:ext cx="5777062"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defRPr/>
            </a:pPr>
            <a:endParaRPr lang="en-US" sz="3200" b="1" dirty="0">
              <a:solidFill>
                <a:prstClr val="black"/>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4C6BD467-DFA4-4FED-911B-D22CA1D5B822}"/>
              </a:ext>
            </a:extLst>
          </p:cNvPr>
          <p:cNvPicPr>
            <a:picLocks noChangeAspect="1"/>
          </p:cNvPicPr>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a:prstGeom prst="rect">
            <a:avLst/>
          </a:prstGeom>
        </p:spPr>
      </p:pic>
      <p:sp>
        <p:nvSpPr>
          <p:cNvPr id="10" name="TextBox 9">
            <a:extLst>
              <a:ext uri="{FF2B5EF4-FFF2-40B4-BE49-F238E27FC236}">
                <a16:creationId xmlns:a16="http://schemas.microsoft.com/office/drawing/2014/main" id="{8FB5D78F-8D42-4614-B099-B7CEEE2AA031}"/>
              </a:ext>
            </a:extLst>
          </p:cNvPr>
          <p:cNvSpPr txBox="1"/>
          <p:nvPr/>
        </p:nvSpPr>
        <p:spPr>
          <a:xfrm>
            <a:off x="-190466" y="3429000"/>
            <a:ext cx="770310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Informed consent</a:t>
            </a:r>
          </a:p>
        </p:txBody>
      </p:sp>
    </p:spTree>
    <p:extLst>
      <p:ext uri="{BB962C8B-B14F-4D97-AF65-F5344CB8AC3E}">
        <p14:creationId xmlns:p14="http://schemas.microsoft.com/office/powerpoint/2010/main" val="6634570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When research participants give informed consent it means that they understand what they are agreeing to, accept what is being asked of them and are comfortable with the purpose of the research and the intended use of the data they are providing.</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6" y="65569"/>
            <a:ext cx="7520478"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09F9C69-5227-44AB-A890-B3FD37EA590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576E0DA8-E4C1-453F-B1B4-EF5A14D2C03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A8194944-430E-4932-B88D-CCC34FC40F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693275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50"/>
            <a:ext cx="9765840" cy="2883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246769"/>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most transparent way of achieving this is to prepare a formal informed consent form that is read, understood and signed by all research participants or their parents or guardians. </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8628061"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298D2B82-27B0-4EB0-9818-17E9E462491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563614D1-3F32-4A69-B729-89B9DB7A43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2CAFC2C8-1165-4712-8FD9-C47DEFF47C2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771225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50"/>
            <a:ext cx="9765840" cy="2883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246769"/>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Informed consent forms create a mutual understanding that remains constant throughout the research and provides a reference point for both the researcher and the participants. </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8628061"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298D2B82-27B0-4EB0-9818-17E9E462491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563614D1-3F32-4A69-B729-89B9DB7A43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2CAFC2C8-1165-4712-8FD9-C47DEFF47C2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789251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41086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165866"/>
            <a:ext cx="9627288" cy="3970318"/>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u="sng" dirty="0">
                <a:solidFill>
                  <a:srgbClr val="2D3956"/>
                </a:solidFill>
                <a:latin typeface="Tajawal ExtraBold" panose="00000800000000000000" pitchFamily="2" charset="-78"/>
                <a:cs typeface="Tajawal ExtraBold" panose="00000800000000000000" pitchFamily="2" charset="-78"/>
              </a:rPr>
              <a:t>Schinke and Gilchrist (1993, 83) claim that ‘all informed-consent procedures must meet three criteria:</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participants must be competent to give consent</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sufficient information must be provided to allow for a reasoned decision</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and consent must be voluntary </a:t>
            </a:r>
            <a:r>
              <a:rPr lang="ar-EG" sz="2800" dirty="0">
                <a:solidFill>
                  <a:srgbClr val="2D3956"/>
                </a:solidFill>
                <a:latin typeface="Tajawal ExtraBold" panose="00000800000000000000" pitchFamily="2" charset="-78"/>
                <a:cs typeface="Tajawal ExtraBold" panose="00000800000000000000" pitchFamily="2" charset="-78"/>
              </a:rPr>
              <a:t>طوعية</a:t>
            </a:r>
            <a:r>
              <a:rPr lang="en-US" sz="2800" dirty="0">
                <a:solidFill>
                  <a:srgbClr val="2D3956"/>
                </a:solidFill>
                <a:latin typeface="Tajawal ExtraBold" panose="00000800000000000000" pitchFamily="2" charset="-78"/>
                <a:cs typeface="Tajawal ExtraBold" panose="00000800000000000000" pitchFamily="2" charset="-78"/>
              </a:rPr>
              <a:t>and uncoerced’</a:t>
            </a:r>
            <a:r>
              <a:rPr lang="ar-EG" sz="2800" dirty="0">
                <a:solidFill>
                  <a:srgbClr val="2D3956"/>
                </a:solidFill>
                <a:latin typeface="Tajawal ExtraBold" panose="00000800000000000000" pitchFamily="2" charset="-78"/>
                <a:cs typeface="Tajawal ExtraBold" panose="00000800000000000000" pitchFamily="2" charset="-78"/>
              </a:rPr>
              <a:t> غير قهرية</a:t>
            </a:r>
            <a:r>
              <a:rPr lang="en-US" sz="2800" dirty="0">
                <a:solidFill>
                  <a:srgbClr val="2D3956"/>
                </a:solidFill>
                <a:latin typeface="Tajawal ExtraBold" panose="00000800000000000000" pitchFamily="2" charset="-78"/>
                <a:cs typeface="Tajawal ExtraBold" panose="00000800000000000000" pitchFamily="2" charset="-78"/>
              </a:rPr>
              <a:t>.</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916893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888048"/>
            <a:ext cx="9765840" cy="30225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BFC61B51-DF22-4C56-A893-6C55C5B5F941}"/>
              </a:ext>
            </a:extLst>
          </p:cNvPr>
          <p:cNvSpPr txBox="1"/>
          <p:nvPr/>
        </p:nvSpPr>
        <p:spPr>
          <a:xfrm>
            <a:off x="694173" y="2042681"/>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of course your decision as to how far you go to achieve informed consent, depending on the purpose of your research, and the research activity. </a:t>
            </a:r>
          </a:p>
        </p:txBody>
      </p:sp>
    </p:spTree>
    <p:extLst>
      <p:ext uri="{BB962C8B-B14F-4D97-AF65-F5344CB8AC3E}">
        <p14:creationId xmlns:p14="http://schemas.microsoft.com/office/powerpoint/2010/main" val="28048227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792449"/>
            <a:ext cx="9765840" cy="27530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CAD2B816-51CC-4AD7-B6B2-6604F3EAEC0E}"/>
              </a:ext>
            </a:extLst>
          </p:cNvPr>
          <p:cNvSpPr txBox="1"/>
          <p:nvPr/>
        </p:nvSpPr>
        <p:spPr>
          <a:xfrm>
            <a:off x="694173" y="1975736"/>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Although I would always advocate that you should obtain informed consent from your research participant, there are cases when exceptions might be made. </a:t>
            </a:r>
          </a:p>
        </p:txBody>
      </p:sp>
    </p:spTree>
    <p:extLst>
      <p:ext uri="{BB962C8B-B14F-4D97-AF65-F5344CB8AC3E}">
        <p14:creationId xmlns:p14="http://schemas.microsoft.com/office/powerpoint/2010/main" val="31678654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37846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4173" y="1718365"/>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There are occasions when it is impossible to engage in research without individual subjects understanding, agreeing to and signing a formal consent form.</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591424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37846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4173" y="1718365"/>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Individuals who are below the legal age of consent, or those not classed as competent, should never be questioned, observed or investigated in any way without the formal written consent of their parents or guardians. </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104452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37846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4173" y="1718365"/>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majority of research with children in information and communication studies takes place within some ‘bounded system’, such as a school with formal gatekeepers who are in a position to request and receive consent on your behalf. </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33208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6347" y="2020294"/>
            <a:ext cx="9684709" cy="26047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DAD5B605-D759-4288-B424-E2D83B2E3997}"/>
              </a:ext>
            </a:extLst>
          </p:cNvPr>
          <p:cNvSpPr txBox="1"/>
          <p:nvPr/>
        </p:nvSpPr>
        <p:spPr>
          <a:xfrm>
            <a:off x="694173" y="2256904"/>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the formal gatekeepers do this to a standard that is accepted by you and the other stakeholders in your research then it is sufficient, but make sure you know what has been said, as ultimately you are responsible.</a:t>
            </a:r>
          </a:p>
        </p:txBody>
      </p:sp>
    </p:spTree>
    <p:extLst>
      <p:ext uri="{BB962C8B-B14F-4D97-AF65-F5344CB8AC3E}">
        <p14:creationId xmlns:p14="http://schemas.microsoft.com/office/powerpoint/2010/main" val="30052380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45627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4173" y="1291758"/>
            <a:ext cx="9407928" cy="3970318"/>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Providing sufficient information about your research can often be problematic, particularly in qualitative studies where the design of the research is likely to emerge and your needs could well change.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Be sure that you are very clear about the fact that the research design could change slightly.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296939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37846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4173" y="1291758"/>
            <a:ext cx="9407928" cy="3539430"/>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 this case remember to be specific about the most you will be asking.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inappropriate to request a minimum then hope that people will be willing to give you more as the need arises.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2985497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37846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4173" y="1291758"/>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Include details of the purpose of the research, who will see and read your findings and what rights the participant has in terms of reading and commenting on your analysis before you share it with anyone else.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112751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45212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4173" y="1136132"/>
            <a:ext cx="9407928" cy="4401205"/>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usually means providing a written statement, giving your potential participant time to read and take in the information, then sign only when they are satisfied with the procedures.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always helps to leave a signed copy of the informed consent form with your research participants so they have this for reference.</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
        <p:nvSpPr>
          <p:cNvPr id="6" name="TextBox 5">
            <a:extLst>
              <a:ext uri="{FF2B5EF4-FFF2-40B4-BE49-F238E27FC236}">
                <a16:creationId xmlns:a16="http://schemas.microsoft.com/office/drawing/2014/main" id="{B48EA26A-9442-4E42-82AA-CBC32712ED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AFD671A1-16CF-42B0-8F6E-84E50CDAFB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513614E-E102-4103-B439-41AA938C1D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037692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280346" y="65569"/>
            <a:ext cx="8318968"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CC4ADB2D-A123-B9F4-1E4A-30BA5AC593FC}"/>
              </a:ext>
            </a:extLst>
          </p:cNvPr>
          <p:cNvPicPr>
            <a:picLocks noChangeAspect="1"/>
          </p:cNvPicPr>
          <p:nvPr/>
        </p:nvPicPr>
        <p:blipFill>
          <a:blip r:embed="rId2"/>
          <a:stretch>
            <a:fillRect/>
          </a:stretch>
        </p:blipFill>
        <p:spPr>
          <a:xfrm>
            <a:off x="497466" y="1038396"/>
            <a:ext cx="10978704" cy="4952309"/>
          </a:xfrm>
          <a:prstGeom prst="rect">
            <a:avLst/>
          </a:prstGeom>
        </p:spPr>
      </p:pic>
      <p:sp>
        <p:nvSpPr>
          <p:cNvPr id="5" name="TextBox 4">
            <a:extLst>
              <a:ext uri="{FF2B5EF4-FFF2-40B4-BE49-F238E27FC236}">
                <a16:creationId xmlns:a16="http://schemas.microsoft.com/office/drawing/2014/main" id="{4B5173EA-F9F6-4C09-928D-44B4BFADDA7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B9C9C1AF-A038-4E5D-AA07-C3BAD39D62F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D21F9DCE-27EA-4F3D-969E-5754CE7E457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278531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6AC4D257-FF7C-92E8-4DA7-9B4655BB4D3A}"/>
              </a:ext>
            </a:extLst>
          </p:cNvPr>
          <p:cNvPicPr>
            <a:picLocks noChangeAspect="1"/>
          </p:cNvPicPr>
          <p:nvPr/>
        </p:nvPicPr>
        <p:blipFill>
          <a:blip r:embed="rId2"/>
          <a:stretch>
            <a:fillRect/>
          </a:stretch>
        </p:blipFill>
        <p:spPr>
          <a:xfrm>
            <a:off x="1329595" y="1172331"/>
            <a:ext cx="9529213" cy="4187527"/>
          </a:xfrm>
          <a:prstGeom prst="rect">
            <a:avLst/>
          </a:prstGeom>
        </p:spPr>
      </p:pic>
      <p:sp>
        <p:nvSpPr>
          <p:cNvPr id="9" name="TextBox 8">
            <a:extLst>
              <a:ext uri="{FF2B5EF4-FFF2-40B4-BE49-F238E27FC236}">
                <a16:creationId xmlns:a16="http://schemas.microsoft.com/office/drawing/2014/main" id="{0676615B-A96E-4EBB-AACF-BBD803AFDA2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DB9E0732-6C71-4A8A-847C-CAA4E972FC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ADA69969-0BBF-4448-A02C-0F51AF4E968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539315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8FE9ADD5-4E95-1E1A-5735-1C980724F823}"/>
              </a:ext>
            </a:extLst>
          </p:cNvPr>
          <p:cNvPicPr>
            <a:picLocks noChangeAspect="1"/>
          </p:cNvPicPr>
          <p:nvPr/>
        </p:nvPicPr>
        <p:blipFill>
          <a:blip r:embed="rId2"/>
          <a:stretch>
            <a:fillRect/>
          </a:stretch>
        </p:blipFill>
        <p:spPr>
          <a:xfrm>
            <a:off x="1669774" y="1103386"/>
            <a:ext cx="9002351" cy="4374580"/>
          </a:xfrm>
          <a:prstGeom prst="rect">
            <a:avLst/>
          </a:prstGeom>
        </p:spPr>
      </p:pic>
      <p:sp>
        <p:nvSpPr>
          <p:cNvPr id="9" name="TextBox 8">
            <a:extLst>
              <a:ext uri="{FF2B5EF4-FFF2-40B4-BE49-F238E27FC236}">
                <a16:creationId xmlns:a16="http://schemas.microsoft.com/office/drawing/2014/main" id="{11F6486B-2332-4A9B-AABA-F0D9D87E6E3F}"/>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EB52A298-51F5-4883-B7FA-D3365A6489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1189807F-7944-4A4F-9DBA-56D1B897446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89002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AB9A3600-A05F-ED02-F892-C0525477C857}"/>
              </a:ext>
            </a:extLst>
          </p:cNvPr>
          <p:cNvPicPr>
            <a:picLocks noChangeAspect="1"/>
          </p:cNvPicPr>
          <p:nvPr/>
        </p:nvPicPr>
        <p:blipFill>
          <a:blip r:embed="rId2"/>
          <a:stretch>
            <a:fillRect/>
          </a:stretch>
        </p:blipFill>
        <p:spPr>
          <a:xfrm>
            <a:off x="1577354" y="1624773"/>
            <a:ext cx="9094771" cy="3282643"/>
          </a:xfrm>
          <a:prstGeom prst="rect">
            <a:avLst/>
          </a:prstGeom>
        </p:spPr>
      </p:pic>
      <p:sp>
        <p:nvSpPr>
          <p:cNvPr id="9" name="TextBox 8">
            <a:extLst>
              <a:ext uri="{FF2B5EF4-FFF2-40B4-BE49-F238E27FC236}">
                <a16:creationId xmlns:a16="http://schemas.microsoft.com/office/drawing/2014/main" id="{C12565D7-D786-464B-97E4-5A79FA4C91FA}"/>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0C57DCC2-7F60-4966-B776-E031817BDF8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0DC89B7-06E1-41FC-9148-5B9B29247DD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511334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D765B3-EFF5-4CEB-B3A4-5E3A8560FD6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63A3943-D748-4CFF-BAEA-8A4075121E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6B1F0CB1-EFEA-4F2E-A1D1-54C3EB23A60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FDDFB12C-943F-47F8-9166-178E41B6C53C}"/>
              </a:ext>
            </a:extLst>
          </p:cNvPr>
          <p:cNvSpPr/>
          <p:nvPr/>
        </p:nvSpPr>
        <p:spPr>
          <a:xfrm>
            <a:off x="728870" y="1545112"/>
            <a:ext cx="595022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defRPr/>
            </a:pPr>
            <a:endParaRPr lang="en-US" sz="3200" b="1" dirty="0">
              <a:solidFill>
                <a:prstClr val="black"/>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79B81CC5-0AE4-4831-8A43-73DD9C29E9D0}"/>
              </a:ext>
            </a:extLst>
          </p:cNvPr>
          <p:cNvPicPr>
            <a:picLocks noChangeAspect="1"/>
          </p:cNvPicPr>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a:prstGeom prst="rect">
            <a:avLst/>
          </a:prstGeom>
        </p:spPr>
      </p:pic>
      <p:sp>
        <p:nvSpPr>
          <p:cNvPr id="8" name="TextBox 7">
            <a:extLst>
              <a:ext uri="{FF2B5EF4-FFF2-40B4-BE49-F238E27FC236}">
                <a16:creationId xmlns:a16="http://schemas.microsoft.com/office/drawing/2014/main" id="{3FD8F4AE-7F5F-4643-BD98-C0C5DA643D0B}"/>
              </a:ext>
            </a:extLst>
          </p:cNvPr>
          <p:cNvSpPr txBox="1"/>
          <p:nvPr/>
        </p:nvSpPr>
        <p:spPr>
          <a:xfrm>
            <a:off x="300588" y="3222578"/>
            <a:ext cx="68067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Anonymity or confidentiality?</a:t>
            </a:r>
          </a:p>
        </p:txBody>
      </p:sp>
    </p:spTree>
    <p:extLst>
      <p:ext uri="{BB962C8B-B14F-4D97-AF65-F5344CB8AC3E}">
        <p14:creationId xmlns:p14="http://schemas.microsoft.com/office/powerpoint/2010/main" val="12760733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There is a distinction between anonymity and confidentiality.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You are guaranteed total confidentiality with regard to anything you say, do or write in relation to this research within the normal boundaries of the law. You will not be asked to reveal anything that could harm or distress you in any way.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
        <p:nvSpPr>
          <p:cNvPr id="6" name="TextBox 5">
            <a:extLst>
              <a:ext uri="{FF2B5EF4-FFF2-40B4-BE49-F238E27FC236}">
                <a16:creationId xmlns:a16="http://schemas.microsoft.com/office/drawing/2014/main" id="{052FDFCD-C724-47F9-AA80-BCBBFA8D0B5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07E53E67-6C7B-4FCD-BC77-63CD6109ABD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91AEA51F-A15C-4587-AA74-41AF1513858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635687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394119"/>
            <a:ext cx="9009467"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Anonymity implies that the research participant remains totally anonymous during and after the research activity; this can never be the case if the researcher is to meet that person at all during the research process.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
        <p:nvSpPr>
          <p:cNvPr id="6" name="TextBox 5">
            <a:extLst>
              <a:ext uri="{FF2B5EF4-FFF2-40B4-BE49-F238E27FC236}">
                <a16:creationId xmlns:a16="http://schemas.microsoft.com/office/drawing/2014/main" id="{052FDFCD-C724-47F9-AA80-BCBBFA8D0B5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07E53E67-6C7B-4FCD-BC77-63CD6109ABD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91AEA51F-A15C-4587-AA74-41AF1513858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0142311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086398"/>
            <a:ext cx="9009467"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It is even less likely if the researcher has made contact with the participant through a third person, which is the case in most research studies.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You can promise and provide confidentiality, which means that the identity of the participant will not be revealed when using any data provided by that participant.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
        <p:nvSpPr>
          <p:cNvPr id="6" name="TextBox 5">
            <a:extLst>
              <a:ext uri="{FF2B5EF4-FFF2-40B4-BE49-F238E27FC236}">
                <a16:creationId xmlns:a16="http://schemas.microsoft.com/office/drawing/2014/main" id="{052FDFCD-C724-47F9-AA80-BCBBFA8D0B5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07E53E67-6C7B-4FCD-BC77-63CD6109ABD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91AEA51F-A15C-4587-AA74-41AF1513858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276847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1"/>
            <a:ext cx="9215379" cy="23165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Anonymity</a:t>
            </a:r>
            <a:r>
              <a:rPr lang="en-US" sz="2400" dirty="0">
                <a:solidFill>
                  <a:srgbClr val="2D3956"/>
                </a:solidFill>
                <a:latin typeface="Tajawal ExtraBold" panose="00000800000000000000" pitchFamily="2" charset="-78"/>
                <a:cs typeface="Tajawal ExtraBold" panose="00000800000000000000" pitchFamily="2" charset="-78"/>
              </a:rPr>
              <a:t> means nobody knows who the participant is</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Confidentiality</a:t>
            </a:r>
            <a:r>
              <a:rPr lang="en-US" sz="2400" dirty="0">
                <a:solidFill>
                  <a:srgbClr val="2D3956"/>
                </a:solidFill>
                <a:latin typeface="Tajawal ExtraBold" panose="00000800000000000000" pitchFamily="2" charset="-78"/>
                <a:cs typeface="Tajawal ExtraBold" panose="00000800000000000000" pitchFamily="2" charset="-78"/>
              </a:rPr>
              <a:t> means nobody will be told the identity of the participant.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
        <p:nvSpPr>
          <p:cNvPr id="10" name="TextBox 9">
            <a:extLst>
              <a:ext uri="{FF2B5EF4-FFF2-40B4-BE49-F238E27FC236}">
                <a16:creationId xmlns:a16="http://schemas.microsoft.com/office/drawing/2014/main" id="{AEA9773D-C77E-4C93-9DFF-6AF9ECEE38A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D63CEB6D-C150-42BA-BBF9-51106EC4C0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079CB99D-F180-4816-9D1F-349CFDE2DED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515449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4231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All data will be identified by a fictional name</a:t>
            </a:r>
            <a:r>
              <a:rPr lang="ar-EG" sz="2400" dirty="0">
                <a:solidFill>
                  <a:srgbClr val="2D3956"/>
                </a:solidFill>
                <a:latin typeface="Tajawal ExtraBold" panose="00000800000000000000" pitchFamily="2" charset="-78"/>
                <a:cs typeface="Tajawal ExtraBold" panose="00000800000000000000" pitchFamily="2" charset="-78"/>
              </a:rPr>
              <a:t>اسم خيالي</a:t>
            </a:r>
            <a:r>
              <a:rPr lang="en-US" sz="2400" dirty="0">
                <a:solidFill>
                  <a:srgbClr val="2D3956"/>
                </a:solidFill>
                <a:latin typeface="Tajawal ExtraBold" panose="00000800000000000000" pitchFamily="2" charset="-78"/>
                <a:cs typeface="Tajawal ExtraBold" panose="00000800000000000000" pitchFamily="2" charset="-78"/>
              </a:rPr>
              <a:t> that is only known to the researcher.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Total anonymity cannot be guaranteed as contact with you has been made through your school and you will meet the researcher face-to-face, but no data will be directly associated with you by your real name and in the event of publication no identifying personal data will be revealed</a:t>
            </a:r>
            <a:r>
              <a:rPr lang="en-US" sz="2400" b="1" dirty="0">
                <a:solidFill>
                  <a:srgbClr val="2D3956"/>
                </a:solidFill>
                <a:latin typeface="Tajawal ExtraBold" panose="00000800000000000000" pitchFamily="2" charset="-78"/>
                <a:cs typeface="Tajawal ExtraBold" panose="00000800000000000000" pitchFamily="2" charset="-78"/>
              </a:rPr>
              <a:t>.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
        <p:nvSpPr>
          <p:cNvPr id="10" name="TextBox 9">
            <a:extLst>
              <a:ext uri="{FF2B5EF4-FFF2-40B4-BE49-F238E27FC236}">
                <a16:creationId xmlns:a16="http://schemas.microsoft.com/office/drawing/2014/main" id="{AEA9773D-C77E-4C93-9DFF-6AF9ECEE38A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D63CEB6D-C150-42BA-BBF9-51106EC4C0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079CB99D-F180-4816-9D1F-349CFDE2DED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645006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4231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Once you have made promises to participants make sure you </a:t>
            </a:r>
            <a:r>
              <a:rPr lang="en-US" sz="2400" dirty="0" err="1">
                <a:solidFill>
                  <a:srgbClr val="2D3956"/>
                </a:solidFill>
                <a:latin typeface="Tajawal ExtraBold" panose="00000800000000000000" pitchFamily="2" charset="-78"/>
                <a:cs typeface="Tajawal ExtraBold" panose="00000800000000000000" pitchFamily="2" charset="-78"/>
              </a:rPr>
              <a:t>honour</a:t>
            </a:r>
            <a:r>
              <a:rPr lang="en-US" sz="2400" dirty="0">
                <a:solidFill>
                  <a:srgbClr val="2D3956"/>
                </a:solidFill>
                <a:latin typeface="Tajawal ExtraBold" panose="00000800000000000000" pitchFamily="2" charset="-78"/>
                <a:cs typeface="Tajawal ExtraBold" panose="00000800000000000000" pitchFamily="2" charset="-78"/>
              </a:rPr>
              <a:t> these promises, be careful about labelling audiotapes or attaching names to computer files.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It is usually better to remove all identifying data at the earliest stage to avoid overlooking anything later.</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
        <p:nvSpPr>
          <p:cNvPr id="10" name="TextBox 9">
            <a:extLst>
              <a:ext uri="{FF2B5EF4-FFF2-40B4-BE49-F238E27FC236}">
                <a16:creationId xmlns:a16="http://schemas.microsoft.com/office/drawing/2014/main" id="{AEA9773D-C77E-4C93-9DFF-6AF9ECEE38A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D63CEB6D-C150-42BA-BBF9-51106EC4C0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079CB99D-F180-4816-9D1F-349CFDE2DED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93491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4231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
        <p:nvSpPr>
          <p:cNvPr id="10" name="TextBox 9">
            <a:extLst>
              <a:ext uri="{FF2B5EF4-FFF2-40B4-BE49-F238E27FC236}">
                <a16:creationId xmlns:a16="http://schemas.microsoft.com/office/drawing/2014/main" id="{AEA9773D-C77E-4C93-9DFF-6AF9ECEE38A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D63CEB6D-C150-42BA-BBF9-51106EC4C0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079CB99D-F180-4816-9D1F-349CFDE2DED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30A22153-43B6-48A7-84A0-4BEF434AA24C}"/>
              </a:ext>
            </a:extLst>
          </p:cNvPr>
          <p:cNvSpPr txBox="1"/>
          <p:nvPr/>
        </p:nvSpPr>
        <p:spPr>
          <a:xfrm>
            <a:off x="561663" y="215558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 common tactic used to provide confidentiality is to refer to participants by a pseudonym</a:t>
            </a:r>
            <a:r>
              <a:rPr lang="ar-EG" sz="2400" dirty="0">
                <a:solidFill>
                  <a:srgbClr val="2D3956"/>
                </a:solidFill>
                <a:latin typeface="Tajawal ExtraBold" panose="00000800000000000000" pitchFamily="2" charset="-78"/>
                <a:cs typeface="Tajawal ExtraBold" panose="00000800000000000000" pitchFamily="2" charset="-78"/>
              </a:rPr>
              <a:t>اسم مستعار</a:t>
            </a:r>
            <a:r>
              <a:rPr lang="en-US" sz="2400" dirty="0">
                <a:solidFill>
                  <a:srgbClr val="2D3956"/>
                </a:solidFill>
                <a:latin typeface="Tajawal ExtraBold" panose="00000800000000000000" pitchFamily="2" charset="-78"/>
                <a:cs typeface="Tajawal ExtraBold" panose="00000800000000000000" pitchFamily="2" charset="-78"/>
              </a:rPr>
              <a:t>, or code, depending on the research method being used.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 prefer pseudonyms</a:t>
            </a:r>
            <a:r>
              <a:rPr lang="ar-EG" sz="2400" dirty="0">
                <a:solidFill>
                  <a:srgbClr val="2D3956"/>
                </a:solidFill>
                <a:latin typeface="Tajawal ExtraBold" panose="00000800000000000000" pitchFamily="2" charset="-78"/>
                <a:cs typeface="Tajawal ExtraBold" panose="00000800000000000000" pitchFamily="2" charset="-78"/>
              </a:rPr>
              <a:t>أسماء مستعارة</a:t>
            </a:r>
            <a:r>
              <a:rPr lang="en-US" sz="2400" dirty="0">
                <a:solidFill>
                  <a:srgbClr val="2D3956"/>
                </a:solidFill>
                <a:latin typeface="Tajawal ExtraBold" panose="00000800000000000000" pitchFamily="2" charset="-78"/>
                <a:cs typeface="Tajawal ExtraBold" panose="00000800000000000000" pitchFamily="2" charset="-78"/>
              </a:rPr>
              <a:t> in case study research as they retain the personal element of the individual, but codes can be used if you prefer.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point is to ensure that no real names or identifying information is given when you report the research. </a:t>
            </a:r>
          </a:p>
        </p:txBody>
      </p:sp>
    </p:spTree>
    <p:extLst>
      <p:ext uri="{BB962C8B-B14F-4D97-AF65-F5344CB8AC3E}">
        <p14:creationId xmlns:p14="http://schemas.microsoft.com/office/powerpoint/2010/main" val="16595796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4231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This is actually a lot more difficult than it seems; there are occasions when it is almost impossible to hide the identity of an individual or an organization.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Many individuals are easily identifiable by their role in an organization; for example, there is only one head of a library service.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
        <p:nvSpPr>
          <p:cNvPr id="10" name="TextBox 9">
            <a:extLst>
              <a:ext uri="{FF2B5EF4-FFF2-40B4-BE49-F238E27FC236}">
                <a16:creationId xmlns:a16="http://schemas.microsoft.com/office/drawing/2014/main" id="{AEA9773D-C77E-4C93-9DFF-6AF9ECEE38A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D63CEB6D-C150-42BA-BBF9-51106EC4C0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079CB99D-F180-4816-9D1F-349CFDE2DED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905855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4231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Simply changing someone’s name is not always sufficient to disguise their identity.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When this is the case you need to be sure that from the outset you do not promise more than you can deliver, that the individual concerned understands the transparent nature of their identity when associated with their role, and that you think very carefully about what data you will use and how you will use it.</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
        <p:nvSpPr>
          <p:cNvPr id="10" name="TextBox 9">
            <a:extLst>
              <a:ext uri="{FF2B5EF4-FFF2-40B4-BE49-F238E27FC236}">
                <a16:creationId xmlns:a16="http://schemas.microsoft.com/office/drawing/2014/main" id="{AEA9773D-C77E-4C93-9DFF-6AF9ECEE38A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D63CEB6D-C150-42BA-BBF9-51106EC4C0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079CB99D-F180-4816-9D1F-349CFDE2DED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129513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CD52916-17C7-4CD2-BDD1-E6DE86848E5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059F3518-16B6-4D99-9A75-050AE189726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5FF99289-ABB3-4940-99AF-54C3B7AA8D2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8946304-C21D-4AC3-99DB-9560711CE1C3}"/>
              </a:ext>
            </a:extLst>
          </p:cNvPr>
          <p:cNvSpPr/>
          <p:nvPr/>
        </p:nvSpPr>
        <p:spPr>
          <a:xfrm>
            <a:off x="728870" y="1545112"/>
            <a:ext cx="595022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defRPr/>
            </a:pPr>
            <a:endParaRPr lang="en-US" sz="3200" b="1" dirty="0">
              <a:solidFill>
                <a:prstClr val="black"/>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A9C3A069-91E8-4DFF-AB81-6A3A6B8CE3C9}"/>
              </a:ext>
            </a:extLst>
          </p:cNvPr>
          <p:cNvPicPr>
            <a:picLocks noChangeAspect="1"/>
          </p:cNvPicPr>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a:prstGeom prst="rect">
            <a:avLst/>
          </a:prstGeom>
        </p:spPr>
      </p:pic>
      <p:sp>
        <p:nvSpPr>
          <p:cNvPr id="8" name="TextBox 7">
            <a:extLst>
              <a:ext uri="{FF2B5EF4-FFF2-40B4-BE49-F238E27FC236}">
                <a16:creationId xmlns:a16="http://schemas.microsoft.com/office/drawing/2014/main" id="{1AE6BA12-E63C-4770-814D-81B6CDE01FCA}"/>
              </a:ext>
            </a:extLst>
          </p:cNvPr>
          <p:cNvSpPr txBox="1"/>
          <p:nvPr/>
        </p:nvSpPr>
        <p:spPr>
          <a:xfrm>
            <a:off x="683796" y="3410088"/>
            <a:ext cx="627048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Protecting participants</a:t>
            </a:r>
          </a:p>
        </p:txBody>
      </p:sp>
    </p:spTree>
    <p:extLst>
      <p:ext uri="{BB962C8B-B14F-4D97-AF65-F5344CB8AC3E}">
        <p14:creationId xmlns:p14="http://schemas.microsoft.com/office/powerpoint/2010/main" val="30270862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Harm could be caused by our interpretation and presentation of research findings.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Be open and honest about the purpose of the research from the outset and remember that however anonymous you have attempted to make your participants, they will know who they are.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Protecting participants</a:t>
            </a:r>
          </a:p>
        </p:txBody>
      </p:sp>
      <p:sp>
        <p:nvSpPr>
          <p:cNvPr id="6" name="TextBox 5">
            <a:extLst>
              <a:ext uri="{FF2B5EF4-FFF2-40B4-BE49-F238E27FC236}">
                <a16:creationId xmlns:a16="http://schemas.microsoft.com/office/drawing/2014/main" id="{EDF00C94-F448-456B-B9D2-5778E2CD783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864D983D-24FC-4D51-902A-5B6C7CF9D6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1DE23F84-B05F-4D0F-9FE6-46363912C8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8829153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619" y="1891011"/>
            <a:ext cx="9009467" cy="27823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Allowing them to see what you will be writing about them should strengthen their trust in you. Stake (1995, 116) states that ‘all (my) reports have been improved by member checking’. Member checking may appear to the participants as a courtesy; it will also benefit your research.</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Protecting participants</a:t>
            </a:r>
          </a:p>
        </p:txBody>
      </p:sp>
      <p:sp>
        <p:nvSpPr>
          <p:cNvPr id="6" name="TextBox 5">
            <a:extLst>
              <a:ext uri="{FF2B5EF4-FFF2-40B4-BE49-F238E27FC236}">
                <a16:creationId xmlns:a16="http://schemas.microsoft.com/office/drawing/2014/main" id="{A0BE3AAA-874A-478F-9FCD-E3C8503A75E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E7688FE5-F159-4196-841E-149DF430671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93FD868-E5A1-4ACD-8C25-6B9A8D49704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7456189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CD52916-17C7-4CD2-BDD1-E6DE86848E5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059F3518-16B6-4D99-9A75-050AE189726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5FF99289-ABB3-4940-99AF-54C3B7AA8D2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8946304-C21D-4AC3-99DB-9560711CE1C3}"/>
              </a:ext>
            </a:extLst>
          </p:cNvPr>
          <p:cNvSpPr/>
          <p:nvPr/>
        </p:nvSpPr>
        <p:spPr>
          <a:xfrm>
            <a:off x="728870" y="1545112"/>
            <a:ext cx="595022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Placeholder 4">
            <a:extLst>
              <a:ext uri="{FF2B5EF4-FFF2-40B4-BE49-F238E27FC236}">
                <a16:creationId xmlns:a16="http://schemas.microsoft.com/office/drawing/2014/main" id="{A9C3A069-91E8-4DFF-AB81-6A3A6B8CE3C9}"/>
              </a:ext>
            </a:extLst>
          </p:cNvPr>
          <p:cNvPicPr>
            <a:picLocks noChangeAspect="1"/>
          </p:cNvPicPr>
          <p:nvPr/>
        </p:nvPicPr>
        <p:blipFill>
          <a:blip r:embed="rId4">
            <a:extLst>
              <a:ext uri="{28A0092B-C50C-407E-A947-70E740481C1C}">
                <a14:useLocalDpi xmlns:a14="http://schemas.microsoft.com/office/drawing/2010/main" val="0"/>
              </a:ext>
            </a:extLst>
          </a:blip>
          <a:srcRect t="12315" b="12315"/>
          <a:stretch/>
        </p:blipFill>
        <p:spPr>
          <a:xfrm>
            <a:off x="7229475" y="1397000"/>
            <a:ext cx="4962525" cy="2495550"/>
          </a:xfrm>
          <a:prstGeom prst="rect">
            <a:avLst/>
          </a:prstGeom>
        </p:spPr>
      </p:pic>
      <p:sp>
        <p:nvSpPr>
          <p:cNvPr id="8" name="TextBox 7">
            <a:extLst>
              <a:ext uri="{FF2B5EF4-FFF2-40B4-BE49-F238E27FC236}">
                <a16:creationId xmlns:a16="http://schemas.microsoft.com/office/drawing/2014/main" id="{1AE6BA12-E63C-4770-814D-81B6CDE01FCA}"/>
              </a:ext>
            </a:extLst>
          </p:cNvPr>
          <p:cNvSpPr txBox="1"/>
          <p:nvPr/>
        </p:nvSpPr>
        <p:spPr>
          <a:xfrm>
            <a:off x="683796" y="3410088"/>
            <a:ext cx="627048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Summary </a:t>
            </a:r>
          </a:p>
        </p:txBody>
      </p:sp>
    </p:spTree>
    <p:extLst>
      <p:ext uri="{BB962C8B-B14F-4D97-AF65-F5344CB8AC3E}">
        <p14:creationId xmlns:p14="http://schemas.microsoft.com/office/powerpoint/2010/main" val="368615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1758179"/>
            <a:ext cx="9533939" cy="3539430"/>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chapter is designed to identify and discuss potential ethical issues that can impact on research in information and communication studies.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is a guide but ultimately the responsibility for decisions made during the research process is yours. Be sure to remain open and honest about your research.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
        <p:nvSpPr>
          <p:cNvPr id="6" name="TextBox 5">
            <a:extLst>
              <a:ext uri="{FF2B5EF4-FFF2-40B4-BE49-F238E27FC236}">
                <a16:creationId xmlns:a16="http://schemas.microsoft.com/office/drawing/2014/main" id="{9811A3D4-0E0B-44E7-B096-4B7CBD604A7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37CCFDFE-648A-4515-A8B5-0F2C97107B6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6DA5B56E-C726-4DA4-A023-0256A6B36BC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4807199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60408"/>
            <a:ext cx="9677285" cy="30790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1899980"/>
            <a:ext cx="9533939"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you are engaged in an academic research project discuss issues with your supervisor.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your project is work-based use your line manager as your mentor whenever possible.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
        <p:nvSpPr>
          <p:cNvPr id="6" name="TextBox 5">
            <a:extLst>
              <a:ext uri="{FF2B5EF4-FFF2-40B4-BE49-F238E27FC236}">
                <a16:creationId xmlns:a16="http://schemas.microsoft.com/office/drawing/2014/main" id="{FF4E3DF3-5B28-4FD5-AC96-C7BE407B05D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5F71C991-3F42-4CDF-B805-8F469E47C4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3787FDB6-A947-445C-A4FC-F91BE7B578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337708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95980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1899980"/>
            <a:ext cx="9533939"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What you must never do is attempt to ignore or dismiss possible problems; they will not go away and you are ultimately responsible for everything that happens during your research investigation.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
        <p:nvSpPr>
          <p:cNvPr id="6" name="TextBox 5">
            <a:extLst>
              <a:ext uri="{FF2B5EF4-FFF2-40B4-BE49-F238E27FC236}">
                <a16:creationId xmlns:a16="http://schemas.microsoft.com/office/drawing/2014/main" id="{948D9C0D-4CC4-469D-BFC7-584D8BC3122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8B198FBF-89F1-4828-8E95-6BCE4E1D3DD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A81593B7-4D14-4346-88A4-D970467D125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106789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360408"/>
            <a:ext cx="9533939" cy="26960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9149" y="1920107"/>
            <a:ext cx="8994052"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may sound too simplistic but I find that a very good question to ask yourself when it comes to any action you take in research is, ‘How would I feel if that was done to me?’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
        <p:nvSpPr>
          <p:cNvPr id="6" name="TextBox 5">
            <a:extLst>
              <a:ext uri="{FF2B5EF4-FFF2-40B4-BE49-F238E27FC236}">
                <a16:creationId xmlns:a16="http://schemas.microsoft.com/office/drawing/2014/main" id="{E8F5EC03-8ED6-4DBC-B52B-E6BEF702887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2A86E231-DACD-4897-B06A-1B8D5E67FFF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62E34329-359F-4C27-A50C-4FDB0D5E99F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316656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360408"/>
            <a:ext cx="9533939" cy="26960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9149" y="1920107"/>
            <a:ext cx="8994052"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Remember, your research participants are real people and by agreeing to take part in your research they have done you a considerable </a:t>
            </a:r>
            <a:r>
              <a:rPr lang="en-US" sz="2800" dirty="0" err="1">
                <a:solidFill>
                  <a:srgbClr val="2D3956"/>
                </a:solidFill>
                <a:latin typeface="Tajawal ExtraBold" panose="00000800000000000000" pitchFamily="2" charset="-78"/>
                <a:cs typeface="Tajawal ExtraBold" panose="00000800000000000000" pitchFamily="2" charset="-78"/>
              </a:rPr>
              <a:t>favour</a:t>
            </a:r>
            <a:r>
              <a:rPr lang="en-US" sz="2800" dirty="0">
                <a:solidFill>
                  <a:srgbClr val="2D3956"/>
                </a:solidFill>
                <a:latin typeface="Tajawal ExtraBold" panose="00000800000000000000" pitchFamily="2" charset="-78"/>
                <a:cs typeface="Tajawal ExtraBold" panose="00000800000000000000" pitchFamily="2" charset="-78"/>
              </a:rPr>
              <a:t>.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
        <p:nvSpPr>
          <p:cNvPr id="6" name="TextBox 5">
            <a:extLst>
              <a:ext uri="{FF2B5EF4-FFF2-40B4-BE49-F238E27FC236}">
                <a16:creationId xmlns:a16="http://schemas.microsoft.com/office/drawing/2014/main" id="{DA51FC3A-D256-4A78-8A20-BC856754107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44A2B63B-3395-4087-970D-241548BECB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43BB3933-8352-43B2-AD8E-8FA186338FA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7140408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360408"/>
            <a:ext cx="9533939" cy="26960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9149" y="1920107"/>
            <a:ext cx="8994052"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Respect them, their rights and the details of the lives they share with you, at all times. ‘Do not deceive, coerce, breach privacy and confidentiality for your own ambition, prestige or ego’ (Burns, 2000, 23).</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
        <p:nvSpPr>
          <p:cNvPr id="6" name="TextBox 5">
            <a:extLst>
              <a:ext uri="{FF2B5EF4-FFF2-40B4-BE49-F238E27FC236}">
                <a16:creationId xmlns:a16="http://schemas.microsoft.com/office/drawing/2014/main" id="{2AE6C0E6-317B-48AF-94F2-C72DD919667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0BDF5459-04A2-449C-8088-49F9DA653C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EA3C919B-CE36-4F13-BF7C-D4D8C5C1E07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751334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2323</TotalTime>
  <Words>2710</Words>
  <Application>Microsoft Office PowerPoint</Application>
  <PresentationFormat>Widescreen</PresentationFormat>
  <Paragraphs>255</Paragraphs>
  <Slides>64</Slides>
  <Notes>7</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64</vt:i4>
      </vt:variant>
    </vt:vector>
  </HeadingPairs>
  <TitlesOfParts>
    <vt:vector size="74" baseType="lpstr">
      <vt:lpstr>Arial</vt:lpstr>
      <vt:lpstr>Calibri</vt:lpstr>
      <vt:lpstr>Calibri Light</vt:lpstr>
      <vt:lpstr>Tajawal ExtraBold</vt:lpstr>
      <vt:lpstr>Tajawal Medium</vt:lpstr>
      <vt:lpstr>Times New Roman</vt:lpstr>
      <vt:lpstr>Wingdings</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264</cp:revision>
  <dcterms:created xsi:type="dcterms:W3CDTF">2023-04-29T09:08:23Z</dcterms:created>
  <dcterms:modified xsi:type="dcterms:W3CDTF">2024-05-30T12:19:40Z</dcterms:modified>
</cp:coreProperties>
</file>