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5.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271" r:id="rId3"/>
    <p:sldId id="313" r:id="rId4"/>
    <p:sldId id="276" r:id="rId5"/>
    <p:sldId id="494" r:id="rId6"/>
    <p:sldId id="510" r:id="rId7"/>
    <p:sldId id="495" r:id="rId8"/>
    <p:sldId id="553" r:id="rId9"/>
    <p:sldId id="496" r:id="rId10"/>
    <p:sldId id="554" r:id="rId11"/>
    <p:sldId id="502" r:id="rId12"/>
    <p:sldId id="533" r:id="rId13"/>
    <p:sldId id="534" r:id="rId14"/>
    <p:sldId id="535" r:id="rId15"/>
    <p:sldId id="511" r:id="rId16"/>
    <p:sldId id="536" r:id="rId17"/>
    <p:sldId id="512" r:id="rId18"/>
    <p:sldId id="513" r:id="rId19"/>
    <p:sldId id="537" r:id="rId20"/>
    <p:sldId id="514" r:id="rId21"/>
    <p:sldId id="555" r:id="rId22"/>
    <p:sldId id="556" r:id="rId23"/>
    <p:sldId id="515" r:id="rId24"/>
    <p:sldId id="538" r:id="rId25"/>
    <p:sldId id="516" r:id="rId26"/>
    <p:sldId id="547" r:id="rId27"/>
    <p:sldId id="539" r:id="rId28"/>
    <p:sldId id="540" r:id="rId29"/>
    <p:sldId id="541" r:id="rId30"/>
    <p:sldId id="548" r:id="rId31"/>
    <p:sldId id="542" r:id="rId32"/>
    <p:sldId id="543" r:id="rId33"/>
    <p:sldId id="544" r:id="rId34"/>
    <p:sldId id="517" r:id="rId35"/>
    <p:sldId id="549" r:id="rId36"/>
    <p:sldId id="550" r:id="rId37"/>
    <p:sldId id="551" r:id="rId38"/>
    <p:sldId id="557" r:id="rId39"/>
    <p:sldId id="558" r:id="rId40"/>
    <p:sldId id="523" r:id="rId41"/>
    <p:sldId id="55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510"/>
            <p14:sldId id="495"/>
            <p14:sldId id="553"/>
            <p14:sldId id="496"/>
            <p14:sldId id="554"/>
            <p14:sldId id="502"/>
            <p14:sldId id="533"/>
            <p14:sldId id="534"/>
            <p14:sldId id="535"/>
            <p14:sldId id="511"/>
            <p14:sldId id="536"/>
            <p14:sldId id="512"/>
            <p14:sldId id="513"/>
            <p14:sldId id="537"/>
            <p14:sldId id="514"/>
            <p14:sldId id="555"/>
            <p14:sldId id="556"/>
            <p14:sldId id="515"/>
            <p14:sldId id="538"/>
            <p14:sldId id="516"/>
            <p14:sldId id="547"/>
            <p14:sldId id="539"/>
            <p14:sldId id="540"/>
            <p14:sldId id="541"/>
            <p14:sldId id="548"/>
            <p14:sldId id="542"/>
            <p14:sldId id="543"/>
            <p14:sldId id="544"/>
            <p14:sldId id="517"/>
            <p14:sldId id="549"/>
            <p14:sldId id="550"/>
            <p14:sldId id="551"/>
            <p14:sldId id="557"/>
            <p14:sldId id="558"/>
            <p14:sldId id="523"/>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5.xml"/><Relationship Id="rId1" Type="http://schemas.openxmlformats.org/officeDocument/2006/relationships/themeOverride" Target="../theme/themeOverride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848455"/>
          </a:xfrm>
          <a:prstGeom prst="rect">
            <a:avLst/>
          </a:prstGeom>
          <a:noFill/>
        </p:spPr>
        <p:txBody>
          <a:bodyPr wrap="square" rtlCol="0">
            <a:spAutoFit/>
          </a:bodyPr>
          <a:lstStyle/>
          <a:p>
            <a:pPr algn="ctr">
              <a:lnSpc>
                <a:spcPct val="200000"/>
              </a:lnSpc>
            </a:pPr>
            <a:r>
              <a:rPr lang="ar-EG" sz="2000" b="1" dirty="0">
                <a:solidFill>
                  <a:srgbClr val="00B0F0"/>
                </a:solidFill>
                <a:latin typeface="Alexandria" pitchFamily="2" charset="-78"/>
                <a:cs typeface="Alexandria" pitchFamily="2" charset="-78"/>
              </a:rPr>
              <a:t>المحاضرة الأولى</a:t>
            </a:r>
          </a:p>
          <a:p>
            <a:pPr algn="ctr">
              <a:lnSpc>
                <a:spcPct val="200000"/>
              </a:lnSpc>
            </a:pPr>
            <a:r>
              <a:rPr lang="ar-EG" sz="2000" b="1" dirty="0">
                <a:solidFill>
                  <a:srgbClr val="00B0F0"/>
                </a:solidFill>
                <a:latin typeface="Alexandria" pitchFamily="2" charset="-78"/>
                <a:cs typeface="Alexandria" pitchFamily="2" charset="-78"/>
              </a:rPr>
              <a:t>مفهوم البحث العلمي وتطوره في مجال الإعلام</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2689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البحث العلمي.</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نشأة بحوث الإعلام وتطورها.</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مناهج البحث في مجال العلاقات العامة.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أخلاقيات البحث العلمي.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906967"/>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يُعد البحث العلمي أحد أهم الركائز الأساسية لتطور المعرفة الإنسانية في مختلف المجالات. ويشير مفهوم البحث العلمي إلى عملية منظمة تهدف لجمع الحقائق والمعلومات بطريقة موضوعية ودقيقة حول موضوع أو مشكلة معينة، باستخدام مناهج وأدوات بحثية علمية، وتحليل هذه الحقائق والمعلومات وتفسيرها، للوصول إلى استنتاجات أو حلول ذات مصداقية وموثوقية.</a:t>
            </a:r>
          </a:p>
          <a:p>
            <a:pPr algn="just" rtl="1">
              <a:lnSpc>
                <a:spcPct val="200000"/>
              </a:lnSpc>
            </a:pPr>
            <a:r>
              <a:rPr lang="ar-EG" sz="1400" dirty="0">
                <a:latin typeface="Alexandria" pitchFamily="2" charset="-78"/>
                <a:cs typeface="Alexandria" pitchFamily="2" charset="-78"/>
              </a:rPr>
              <a:t>وقد شهد مجال البحث العلمي في الإعلام تطورات ملحوظة، خاصةً مع التقدم التكنولوجي الهائل وظهور وسائل الإعلام الجديدة. كما تعددت وتنوعت مناهج وأدوات البحث المستخدمة في الدراسات الإعلامية، لتشمل المنهج الكمي والنوعي والمنهج المختلط، وأساليب تحليل المحتوى والخطاب ودراسات الجمهور والاستقصاءات الإعلامية. مما ساهم في إثراء هذا الحقل المعرفي وتعميق فهمنا للظواهر والقضايا الإعلامية المختلفة وكيفية تأثير وسائل الإعلام والاتصال على الأفراد والمجتمع.</a:t>
            </a:r>
          </a:p>
          <a:p>
            <a:pPr algn="just" rtl="1">
              <a:lnSpc>
                <a:spcPct val="200000"/>
              </a:lnSpc>
            </a:pPr>
            <a:r>
              <a:rPr lang="ar-EG" sz="1400" dirty="0">
                <a:latin typeface="Alexandria" pitchFamily="2" charset="-78"/>
                <a:cs typeface="Alexandria" pitchFamily="2" charset="-78"/>
              </a:rPr>
              <a:t>ومن المتوقع أن يشهد مجال البحث العلمي في الإعلام مزيداً من التطورات مع تسارع التغيرات التكنولوجية وظهور وسائل إعلامية جديدة، مما يتطلب مواكبة هذه المستجدات بأبحاث ودراسات علمية تواكب هذه الديناميكية والتحولات في المشهد الإعلامي.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47608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هو استقصاء دقيق يهدف إلى اكتشاف حقائق وقواعد عامة يمكن التحقق منها مستقبلا.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دراسة علمية منظمة لظاهرة معينة باستخدام المنهج العلمي للوصول إلى حقائق جديدة يمكن توصيلها والتحقق من صحتها.</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عرف </a:t>
            </a:r>
            <a:r>
              <a:rPr lang="ar-EG" sz="1400" dirty="0" err="1">
                <a:latin typeface="Alexandria" pitchFamily="2" charset="-78"/>
                <a:cs typeface="Alexandria" pitchFamily="2" charset="-78"/>
              </a:rPr>
              <a:t>كلينجر</a:t>
            </a:r>
            <a:r>
              <a:rPr lang="ar-EG" sz="1400" dirty="0">
                <a:latin typeface="Alexandria" pitchFamily="2" charset="-78"/>
                <a:cs typeface="Alexandria" pitchFamily="2" charset="-78"/>
              </a:rPr>
              <a:t>  </a:t>
            </a:r>
            <a:r>
              <a:rPr lang="en-US" sz="1400" dirty="0" err="1">
                <a:latin typeface="Alexandria" pitchFamily="2" charset="-78"/>
                <a:cs typeface="Alexandria" pitchFamily="2" charset="-78"/>
              </a:rPr>
              <a:t>Klenger</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البحث العلمي على أنه نظام متسق ومسيطر وتجريبي وتحقيق نقدي حول فروض العلاقات بين الظواهر.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البحث العلمي هو عملية منظمة ومنهجية لجمع المعلومات والبيانات وتحليلها وتفسيرها بهدف الوصول إلى نتائج أو حلول لمشكلة محددة أو للإجابة عن تساؤل ما.</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والبحث العلمي هو عملية منظمة لبناء المعرفة من خلال جمع وتحليل البيانات بطريقة موضوعية ومنهجية تستند إلى الأدلة والبراهين.</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المفهوم الشامل للبحث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2482090"/>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يمكن تعريف البحث العلمي بشكل أكثر تفصيلاً على أنه: دراسة منظمة ومنهجية تستخدم طرقًا علمية محددة لجمع البيانات والحقائق المتعلقة بمشكلة ما أو ظاهرة معينة. وتحليل هذه البيانات والحقائق باستخدام أساليب إحصائية ومنطقية للوصول إلى استنتاجات أو حلول للمشكلة موضع الدراسة. ويتميز بالموضوعية وعدم التحيز، من خلال الالتزام بالدقة واتباع المناهج العلمية في كل خطوات ومراحل البحث. ويهدف إلى إنتاج معرفة جديدة أو تطوير المعارف الحالية أو حل المشكلات العملية. وتخضع نتائجه وتوصياته إلى الاختبار والتقويم من قبل الباحثين.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91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فوائد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53508"/>
            <a:ext cx="10604897" cy="3414524"/>
          </a:xfrm>
          <a:prstGeom prst="rect">
            <a:avLst/>
          </a:prstGeom>
          <a:noFill/>
        </p:spPr>
        <p:txBody>
          <a:bodyPr wrap="square" rtlCol="0">
            <a:spAutoFit/>
          </a:bodyPr>
          <a:lstStyle/>
          <a:p>
            <a:pPr marL="520700" indent="-409575" algn="just" rtl="1">
              <a:lnSpc>
                <a:spcPct val="200000"/>
              </a:lnSpc>
            </a:pPr>
            <a:r>
              <a:rPr lang="ar-EG" sz="1600" dirty="0">
                <a:latin typeface="Alexandria" pitchFamily="2" charset="-78"/>
                <a:cs typeface="Alexandria" pitchFamily="2" charset="-78"/>
              </a:rPr>
              <a:t>يوفر البحث العلمي العديد من الفوائد المهمة، من أبرزها:</a:t>
            </a:r>
          </a:p>
          <a:p>
            <a:pPr marL="520700" indent="-409575" algn="just" rtl="1">
              <a:lnSpc>
                <a:spcPct val="200000"/>
              </a:lnSpc>
              <a:buFont typeface="Wingdings" panose="05000000000000000000" pitchFamily="2" charset="2"/>
              <a:buChar char="ü"/>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إنتاج المعرفة والحقائق الجديدة</a:t>
            </a:r>
            <a:r>
              <a:rPr lang="ar-EG" sz="1600" dirty="0">
                <a:latin typeface="Alexandria" pitchFamily="2" charset="-78"/>
                <a:cs typeface="Alexandria" pitchFamily="2" charset="-78"/>
              </a:rPr>
              <a:t>: يسهم البحث العلمي في اكتشاف معارف وحقائق ونظريات علمية جديدة تثري مختلف المجالات.</a:t>
            </a:r>
          </a:p>
          <a:p>
            <a:pPr marL="520700" indent="-409575"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حل المشكلات</a:t>
            </a:r>
            <a:r>
              <a:rPr lang="ar-EG" sz="1600" dirty="0">
                <a:latin typeface="Alexandria" pitchFamily="2" charset="-78"/>
                <a:cs typeface="Alexandria" pitchFamily="2" charset="-78"/>
              </a:rPr>
              <a:t>: يوفر البحث العلمي حلولًا عملية وفعالة للتحديات والمشكلات التي تواجه المجتمع في مختلف الميادين.</a:t>
            </a:r>
          </a:p>
          <a:p>
            <a:pPr marL="520700" indent="-409575"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تطوير التطبيقات التكنولوجية</a:t>
            </a:r>
            <a:r>
              <a:rPr lang="ar-EG" sz="1600" dirty="0">
                <a:latin typeface="Alexandria" pitchFamily="2" charset="-78"/>
                <a:cs typeface="Alexandria" pitchFamily="2" charset="-78"/>
              </a:rPr>
              <a:t>: تعتمد التقنيات والابتكارات الحديثة في مختلف المجالات على الأبحاث العلمية.</a:t>
            </a:r>
          </a:p>
          <a:p>
            <a:pPr marL="520700" indent="-409575"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77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فوائد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55119"/>
            <a:ext cx="10604897" cy="2974532"/>
          </a:xfrm>
          <a:prstGeom prst="rect">
            <a:avLst/>
          </a:prstGeom>
          <a:noFill/>
        </p:spPr>
        <p:txBody>
          <a:bodyPr wrap="square" rtlCol="0">
            <a:spAutoFit/>
          </a:bodyPr>
          <a:lstStyle/>
          <a:p>
            <a:pPr marL="520700" indent="-409575"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صنع السياسات</a:t>
            </a:r>
            <a:r>
              <a:rPr lang="ar-EG" sz="1600" dirty="0">
                <a:latin typeface="Alexandria" pitchFamily="2" charset="-78"/>
                <a:cs typeface="Alexandria" pitchFamily="2" charset="-78"/>
              </a:rPr>
              <a:t>: توفر نتائج الأبحاث العلمية أساسًا موضوعيًا لواضعي السياسات ومتخذي القرار في المجالات المختلفة.</a:t>
            </a:r>
          </a:p>
          <a:p>
            <a:pPr marL="520700" indent="-409575"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التنبؤ بالمستقبل</a:t>
            </a:r>
            <a:r>
              <a:rPr lang="ar-EG" sz="1600" dirty="0">
                <a:latin typeface="Alexandria" pitchFamily="2" charset="-78"/>
                <a:cs typeface="Alexandria" pitchFamily="2" charset="-78"/>
              </a:rPr>
              <a:t>: يساعد البحث العلمي في التنبؤ بالاتجاهات المستقبلية ورسم صورة للمستقبل استنادًا إلى معطيات وحقائق علمية.</a:t>
            </a:r>
          </a:p>
          <a:p>
            <a:pPr marL="520700" indent="-409575"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تحسين نوعية الحياة</a:t>
            </a:r>
            <a:r>
              <a:rPr lang="ar-EG" sz="1600" dirty="0">
                <a:latin typeface="Alexandria" pitchFamily="2" charset="-78"/>
                <a:cs typeface="Alexandria" pitchFamily="2" charset="-78"/>
              </a:rPr>
              <a:t>: تطبيق نتائج الأبحاث العلمية ساهم بشكل كبير في تحسين الصحة والتعليم والبيئة وغيرها من مجالات الحياة.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981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اهداف البحث العلمي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443" y="1954777"/>
            <a:ext cx="10178393" cy="198964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التعرف على تأثير وسائل الإعلام المختلفة وعلاقتها بالجمهور.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دراسة المحتوى الإعلامي بمختلف أنواعه وتحليل الرسائل الإعلامية الموجهة للجمهور.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فهم طبيعة الجمهور واتجاهاته والعوامل المؤثرة على سلوكه واستجابته للمضامين الإعلامية.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تقييم فاعلية الحملات والبرامج الإعلامية ومدى تحقيق أهدافها.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56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أهم اهداف البحث العلمي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443" y="1954777"/>
            <a:ext cx="10178393" cy="198964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تطوير نماذج ونظريات إعلامية تفسر الظواهر والسلوكيات المرتبطة بوسائل الإعلام والاتصال.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وضع توصيات وحلول عملية لمعالجة القضايا والمشكلات الإعلامية في المجتمع.</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التنبؤ بالاتجاهات المستقبلية في مجال الاتصال والإعلام وتطور وسائل الإعلام الجديدة.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تقديم مقترحات لتطوير السياسات والتشريعات الإعلامية بما يخدم الصالح العام.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5438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نشأة بحوث الإعلام وتطورها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414876" cy="3168303"/>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نشأت بحوث الإعلام في وقت مبكر في فترة الستينيات من القرن العشرين في أقسام الاجتماع وعلم النفس في كثير من الجامعات، وافتقد الباحثون في هذه التخصصات الخلفية الإعلامية بسبب حداثة ظهور علم الإعلام، بينما تغير هذا الوضع بعد ذلك بنمو أقسام الإعلام بسرعة في السبعينيات، وظهور باحثين متخصصين في مجال الإعلام بعد ذلك. وبدأت تظهر بعض الآراء الي تشجع على ضرورة مشاركة الباحثين في مجال الإعلام مع زملائهم في مجال علم النفس والاجتماع والسياسة في إجراء بحوث مشتركة. </a:t>
            </a:r>
          </a:p>
          <a:p>
            <a:pPr algn="just" rtl="1">
              <a:lnSpc>
                <a:spcPct val="200000"/>
              </a:lnSpc>
            </a:pPr>
            <a:r>
              <a:rPr lang="ar-EG" b="1" dirty="0">
                <a:highlight>
                  <a:srgbClr val="C0C0C0"/>
                </a:highlight>
                <a:latin typeface="Alexandria" pitchFamily="2" charset="-78"/>
                <a:cs typeface="Alexandria" pitchFamily="2" charset="-78"/>
              </a:rPr>
              <a:t>في المرحلة الأولى </a:t>
            </a:r>
          </a:p>
          <a:p>
            <a:pPr algn="just" rtl="1">
              <a:lnSpc>
                <a:spcPct val="200000"/>
              </a:lnSpc>
            </a:pPr>
            <a:r>
              <a:rPr lang="ar-EG" sz="1400" dirty="0">
                <a:latin typeface="Alexandria" pitchFamily="2" charset="-78"/>
                <a:cs typeface="Alexandria" pitchFamily="2" charset="-78"/>
              </a:rPr>
              <a:t>كان هناك اهتمام بالوسيلة نفسها من خلال ماذا تكون؟ وكيف تصل؟ وكيف تتشابه أو تختلف عما سواها؟ وما هي الوظائف أو الخدمات التي تقدمها الوسيلة؟ ومن لديهم إمكانية الوصول إلى الوسيلة؟ وكم تكلفة سعرها؟.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48403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نشأة بحوث الإعلام وتطورها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414876" cy="3599190"/>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المرحة الثانية </a:t>
            </a:r>
          </a:p>
          <a:p>
            <a:pPr algn="just" rtl="1">
              <a:lnSpc>
                <a:spcPct val="200000"/>
              </a:lnSpc>
            </a:pPr>
            <a:r>
              <a:rPr lang="ar-EG" sz="1400" dirty="0">
                <a:latin typeface="Alexandria" pitchFamily="2" charset="-78"/>
                <a:cs typeface="Alexandria" pitchFamily="2" charset="-78"/>
              </a:rPr>
              <a:t>بدأت هذه المرحلة بتطور الوسائل الإعلامية. وفي هذه المرحلة تراكمت معلومات محددة عن دوافع الجمهور لاستخدام الوسيلة </a:t>
            </a:r>
            <a:r>
              <a:rPr lang="ar-EG" sz="1400" dirty="0" err="1">
                <a:latin typeface="Alexandria" pitchFamily="2" charset="-78"/>
                <a:cs typeface="Alexandria" pitchFamily="2" charset="-78"/>
              </a:rPr>
              <a:t>والإشباعات</a:t>
            </a:r>
            <a:r>
              <a:rPr lang="ar-EG" sz="1400" dirty="0">
                <a:latin typeface="Alexandria" pitchFamily="2" charset="-78"/>
                <a:cs typeface="Alexandria" pitchFamily="2" charset="-78"/>
              </a:rPr>
              <a:t> المتحققة من خلال الإجابة على التساؤلات التالية: </a:t>
            </a:r>
          </a:p>
          <a:p>
            <a:pPr marL="568325" algn="just" rtl="1">
              <a:lnSpc>
                <a:spcPct val="200000"/>
              </a:lnSpc>
            </a:pPr>
            <a:r>
              <a:rPr lang="ar-EG" sz="1400" dirty="0">
                <a:latin typeface="Alexandria" pitchFamily="2" charset="-78"/>
                <a:cs typeface="Alexandria" pitchFamily="2" charset="-78"/>
              </a:rPr>
              <a:t>1_ ما الكيفية التي يتم بها استخدام الوسيلة في الحياة الفعلية ؟ </a:t>
            </a:r>
          </a:p>
          <a:p>
            <a:pPr marL="568325" algn="just" rtl="1">
              <a:lnSpc>
                <a:spcPct val="200000"/>
              </a:lnSpc>
            </a:pPr>
            <a:r>
              <a:rPr lang="ar-EG" sz="1400" dirty="0">
                <a:latin typeface="Alexandria" pitchFamily="2" charset="-78"/>
                <a:cs typeface="Alexandria" pitchFamily="2" charset="-78"/>
              </a:rPr>
              <a:t>2_ ما أسباب استخدام الجمهور للوسيلة ؟ </a:t>
            </a:r>
          </a:p>
          <a:p>
            <a:pPr marL="568325" algn="just" rtl="1">
              <a:lnSpc>
                <a:spcPct val="200000"/>
              </a:lnSpc>
            </a:pPr>
            <a:r>
              <a:rPr lang="ar-EG" sz="1400" dirty="0">
                <a:latin typeface="Alexandria" pitchFamily="2" charset="-78"/>
                <a:cs typeface="Alexandria" pitchFamily="2" charset="-78"/>
              </a:rPr>
              <a:t> 3_ ما هي فئات الجمهور التي تحرص على متابعة الوسيلة ؟ </a:t>
            </a:r>
          </a:p>
          <a:p>
            <a:pPr marL="568325" algn="just" rtl="1">
              <a:lnSpc>
                <a:spcPct val="200000"/>
              </a:lnSpc>
            </a:pPr>
            <a:r>
              <a:rPr lang="ar-EG" sz="1400" dirty="0">
                <a:latin typeface="Alexandria" pitchFamily="2" charset="-78"/>
                <a:cs typeface="Alexandria" pitchFamily="2" charset="-78"/>
              </a:rPr>
              <a:t>4_ ما </a:t>
            </a:r>
            <a:r>
              <a:rPr lang="ar-EG" sz="1400" dirty="0" err="1">
                <a:latin typeface="Alexandria" pitchFamily="2" charset="-78"/>
                <a:cs typeface="Alexandria" pitchFamily="2" charset="-78"/>
              </a:rPr>
              <a:t>الإشباعات</a:t>
            </a:r>
            <a:r>
              <a:rPr lang="ar-EG" sz="1400" dirty="0">
                <a:latin typeface="Alexandria" pitchFamily="2" charset="-78"/>
                <a:cs typeface="Alexandria" pitchFamily="2" charset="-78"/>
              </a:rPr>
              <a:t> التي تقدمها الوسيلة للجمهور ؟ </a:t>
            </a:r>
          </a:p>
          <a:p>
            <a:pPr marL="568325" algn="just" rtl="1">
              <a:lnSpc>
                <a:spcPct val="200000"/>
              </a:lnSpc>
            </a:pPr>
            <a:r>
              <a:rPr lang="ar-EG" sz="1400" dirty="0">
                <a:latin typeface="Alexandria" pitchFamily="2" charset="-78"/>
                <a:cs typeface="Alexandria" pitchFamily="2" charset="-78"/>
              </a:rPr>
              <a:t>5_ ما التوقعات الناشئة حول استخدام الوسيلة بشكل صحيح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9144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نشأة بحوث الإعلام وتطورها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414876" cy="3599190"/>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المرحة الثالثة</a:t>
            </a:r>
          </a:p>
          <a:p>
            <a:pPr algn="just" rtl="1">
              <a:lnSpc>
                <a:spcPct val="200000"/>
              </a:lnSpc>
            </a:pPr>
            <a:r>
              <a:rPr lang="ar-EG" sz="1400" dirty="0">
                <a:latin typeface="Alexandria" pitchFamily="2" charset="-78"/>
                <a:cs typeface="Alexandria" pitchFamily="2" charset="-78"/>
              </a:rPr>
              <a:t>في المرحلة الثالثة اهتمت بحوث الإعلام بالتأثير الاجتماعي والنفسي والمادي للوسيلة، وتمثل ذلك من خلال الإجابة عن الأسئلة التالية: </a:t>
            </a:r>
          </a:p>
          <a:p>
            <a:pPr marL="1087438" indent="-393700" algn="just" rtl="1">
              <a:lnSpc>
                <a:spcPct val="200000"/>
              </a:lnSpc>
              <a:buFont typeface="+mj-lt"/>
              <a:buAutoNum type="arabicPeriod"/>
            </a:pPr>
            <a:r>
              <a:rPr lang="ar-EG" sz="1400" dirty="0">
                <a:latin typeface="Alexandria" pitchFamily="2" charset="-78"/>
                <a:cs typeface="Alexandria" pitchFamily="2" charset="-78"/>
              </a:rPr>
              <a:t>كم من الوقت يقضيه الناس أمام الوسيلة؟</a:t>
            </a:r>
          </a:p>
          <a:p>
            <a:pPr marL="1087438" indent="-393700" algn="just" rtl="1">
              <a:lnSpc>
                <a:spcPct val="200000"/>
              </a:lnSpc>
              <a:buFont typeface="+mj-lt"/>
              <a:buAutoNum type="arabicPeriod"/>
            </a:pPr>
            <a:r>
              <a:rPr lang="ar-EG" sz="1400" dirty="0">
                <a:latin typeface="Alexandria" pitchFamily="2" charset="-78"/>
                <a:cs typeface="Alexandria" pitchFamily="2" charset="-78"/>
              </a:rPr>
              <a:t>هل الوسيلة تغير وجهات نظر الناس تجاه الأشياء؟ </a:t>
            </a:r>
          </a:p>
          <a:p>
            <a:pPr marL="1087438" indent="-393700" algn="just" rtl="1">
              <a:lnSpc>
                <a:spcPct val="200000"/>
              </a:lnSpc>
              <a:buFont typeface="+mj-lt"/>
              <a:buAutoNum type="arabicPeriod"/>
            </a:pPr>
            <a:r>
              <a:rPr lang="ar-EG" sz="1400" dirty="0">
                <a:latin typeface="Alexandria" pitchFamily="2" charset="-78"/>
                <a:cs typeface="Alexandria" pitchFamily="2" charset="-78"/>
              </a:rPr>
              <a:t>ماذا يريد مستخدمي الوسيلة أن يسمعوا أو يشاهدوا؟ </a:t>
            </a:r>
          </a:p>
          <a:p>
            <a:pPr marL="1087438" indent="-393700" algn="just" rtl="1">
              <a:lnSpc>
                <a:spcPct val="200000"/>
              </a:lnSpc>
              <a:buFont typeface="+mj-lt"/>
              <a:buAutoNum type="arabicPeriod"/>
            </a:pPr>
            <a:r>
              <a:rPr lang="ar-EG" sz="1400" dirty="0">
                <a:latin typeface="Alexandria" pitchFamily="2" charset="-78"/>
                <a:cs typeface="Alexandria" pitchFamily="2" charset="-78"/>
              </a:rPr>
              <a:t>هل مشاهدة الوسيلة يسبب أضرار؟ </a:t>
            </a:r>
          </a:p>
          <a:p>
            <a:pPr marL="1087438" indent="-393700" algn="just" rtl="1">
              <a:lnSpc>
                <a:spcPct val="200000"/>
              </a:lnSpc>
              <a:buFont typeface="+mj-lt"/>
              <a:buAutoNum type="arabicPeriod"/>
            </a:pPr>
            <a:r>
              <a:rPr lang="ar-EG" sz="1400" dirty="0">
                <a:latin typeface="Alexandria" pitchFamily="2" charset="-78"/>
                <a:cs typeface="Alexandria" pitchFamily="2" charset="-78"/>
              </a:rPr>
              <a:t>كيف تساعد الوسيلة الناس على الحياة؟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5034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نشأة بحوث الإعلام وتطورها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414876" cy="2737416"/>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المرحة الرابعة</a:t>
            </a:r>
          </a:p>
          <a:p>
            <a:pPr algn="just" rtl="1">
              <a:lnSpc>
                <a:spcPct val="200000"/>
              </a:lnSpc>
            </a:pPr>
            <a:r>
              <a:rPr lang="ar-EG" sz="1400" dirty="0">
                <a:latin typeface="Alexandria" pitchFamily="2" charset="-78"/>
                <a:cs typeface="Alexandria" pitchFamily="2" charset="-78"/>
              </a:rPr>
              <a:t>في المرحلة الرابعة تم التركيز على إمكانية تحسين الوسيلة سواء في استخدامها أو تطورها التكنولوجي، ويتم ذلك من خلال الإجابة عن التساؤلات التالية: </a:t>
            </a:r>
          </a:p>
          <a:p>
            <a:pPr marL="1025525" indent="-395288" algn="just" rtl="1">
              <a:lnSpc>
                <a:spcPct val="200000"/>
              </a:lnSpc>
              <a:buFont typeface="+mj-lt"/>
              <a:buAutoNum type="arabicPeriod"/>
            </a:pPr>
            <a:r>
              <a:rPr lang="ar-EG" sz="1400" dirty="0">
                <a:latin typeface="Alexandria" pitchFamily="2" charset="-78"/>
                <a:cs typeface="Alexandria" pitchFamily="2" charset="-78"/>
              </a:rPr>
              <a:t>كيف يمكن للوسيلة تقديم المعلومات أو الترفيه لمختلف الأفراد؟ </a:t>
            </a:r>
          </a:p>
          <a:p>
            <a:pPr marL="1025525" indent="-395288" algn="just" rtl="1">
              <a:lnSpc>
                <a:spcPct val="200000"/>
              </a:lnSpc>
              <a:buFont typeface="+mj-lt"/>
              <a:buAutoNum type="arabicPeriod"/>
            </a:pPr>
            <a:r>
              <a:rPr lang="ar-EG" sz="1400" dirty="0">
                <a:latin typeface="Alexandria" pitchFamily="2" charset="-78"/>
                <a:cs typeface="Alexandria" pitchFamily="2" charset="-78"/>
              </a:rPr>
              <a:t>كيف يمكن للتكنولوجيا الجديدة أن تعمل على تحسين كمال الرؤية أو صوت الوسيلة؟</a:t>
            </a:r>
          </a:p>
          <a:p>
            <a:pPr marL="1025525" indent="-395288" algn="just" rtl="1">
              <a:lnSpc>
                <a:spcPct val="200000"/>
              </a:lnSpc>
              <a:buFont typeface="+mj-lt"/>
              <a:buAutoNum type="arabicPeriod"/>
            </a:pPr>
            <a:r>
              <a:rPr lang="ar-EG" sz="1400" dirty="0">
                <a:latin typeface="Alexandria" pitchFamily="2" charset="-78"/>
                <a:cs typeface="Alexandria" pitchFamily="2" charset="-78"/>
              </a:rPr>
              <a:t>هل هناك طريقة لتغيير محتوى البرامج لتكون أكثر قيمة أو متعة؟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509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العوامل التي ساعدت على تطور بحوث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00894"/>
            <a:ext cx="10173065" cy="3466975"/>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توجد بعض العوامل التي ساعدت على تطور بحوث الإعلام منها: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دفعت الحرب العالمية الأولى إلى الحاجة لفهم المزيد عن طبيعة الدعاية، وخلالها حاول الباحثون العمل على تحفيز استجابة الجمهور لكشف آثار وسائل الإعلام على الناس، ومارس الإعلام في ذلك الوقت تأثيرا قويا جدا على جمهوره، وبرزت العديد من الافتراضات والتساؤلات عن ماذا يستطيع أن يقدمه وما لا يستطيع أن يقدمه الإعلام؟. ولقد ظهرت مؤخرا نظرية سميت بالحقنة تحت الجلد، والتي تفترض أن وسائل الإعلام تحتاج إلى رسائل مصورة للجمهور ينتج عنها تأثيرات مشابهة على الجمهور، ولكن تغير هذا الرأي بسبب الاعتقاد بوجود الاختلاف بين الناس.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115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3918" y="586164"/>
            <a:ext cx="6300708"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العوامل التي ساعدت على تطور بحوث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00894"/>
            <a:ext cx="10487692" cy="3906967"/>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تمثل هذا الإسهام في الدراسات التي أجريت على المعلنين في الخمسينيات والستينيات من القرن العشرين والتي أفادت بضرورة ابتكار وسائل لإقناع الزبائن المحتملين لشراء المنتجات والخدمات، وبناء على ذلك شجع المعلنون على إجراء دراسات حول فعالية الرسالة وحجم الجمهور وتوزيعه، واختيار الوسيلة التي تقدم أفضل فرصة للوصول إلى الجمهور المستهدف. </a:t>
            </a:r>
          </a:p>
          <a:p>
            <a:pPr algn="just" rtl="1">
              <a:lnSpc>
                <a:spcPct val="200000"/>
              </a:lnSpc>
            </a:pPr>
            <a:r>
              <a:rPr lang="ar-EG" sz="1400" dirty="0">
                <a:latin typeface="Alexandria" pitchFamily="2" charset="-78"/>
                <a:cs typeface="Alexandria" pitchFamily="2" charset="-78"/>
              </a:rPr>
              <a:t>في المرحلة الثالثة تزايد دور القوى الاجتماعية في دفع اهتمام المواطنين نحو وسائل الإعلام العامة وتحديدا الأطفال. وتوصل البحث في هذا الصدد إلى أن محتوى البرامج التي تبث عبر التليفزيون وتتخللها الإعلانات التجارية ربما تحتوي على مشاهد من العنف والأمور غير الاخلاقية أثناء مشاهدة الأطفال لها. وقد توسع الباحثون في تركيزهم على التأثيرات الإيجابية والسلبية للتليفزيون. </a:t>
            </a:r>
          </a:p>
          <a:p>
            <a:pPr algn="just" rtl="1">
              <a:lnSpc>
                <a:spcPct val="200000"/>
              </a:lnSpc>
            </a:pPr>
            <a:r>
              <a:rPr lang="ar-EG" sz="1400" dirty="0">
                <a:latin typeface="Alexandria" pitchFamily="2" charset="-78"/>
                <a:cs typeface="Alexandria" pitchFamily="2" charset="-78"/>
              </a:rPr>
              <a:t>يتضمن هذا الإسهام زيادة المنافسة بين الإعلام والإعلانات التجارية التي وصلت إلى مستويات جديدة من التعقيد حتى أصبح بإمكان مالكي وسائل الإعلام السيطرة على بحوث الإعلام في الوقت الذي كانت علوم الاجتماع وعلم لنفس والتسويق هي صاحبة الريادة في مجال البحث 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944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مناهج البحث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4000"/>
            <a:ext cx="10446845" cy="4337854"/>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في عالم متغير بسرعة ومتنوع الثقافات، يبرز مجال العلاقات العامة كمكون حاسم في بناء وصيانة صورة المؤسسات وإدارة علاقاتها مع الجماهير المختلفة. لتحقيق هذا، لا غنى عن الاعتماد على مناهج البحث العلمية، التي توفر أساسًا متينًا لاتخاذ القرارات وتطوير الاستراتيجيات. </a:t>
            </a:r>
          </a:p>
          <a:p>
            <a:pPr algn="just" rtl="1">
              <a:lnSpc>
                <a:spcPct val="200000"/>
              </a:lnSpc>
            </a:pPr>
            <a:r>
              <a:rPr lang="ar-EG" sz="1400" dirty="0">
                <a:latin typeface="Alexandria" pitchFamily="2" charset="-78"/>
                <a:cs typeface="Alexandria" pitchFamily="2" charset="-78"/>
              </a:rPr>
              <a:t>مناهج البحث في العلاقات العامة تنطوي على أكثر من مجرد جمع البيانات؛ إنها تشكل طريقة منهجية لفهم الديناميكيات المعقدة بين المؤسسات وجمهورها. تتيح هذه المناهج فهمًا عميقًا للمشاعر، الاتجاهات، والسلوكيات، وتساعد على تحديد الرسائل والقنوات الأكثر فعالية للتواصل. </a:t>
            </a:r>
          </a:p>
          <a:p>
            <a:pPr algn="just" rtl="1">
              <a:lnSpc>
                <a:spcPct val="200000"/>
              </a:lnSpc>
            </a:pPr>
            <a:r>
              <a:rPr lang="ar-EG" sz="1400" dirty="0">
                <a:latin typeface="Alexandria" pitchFamily="2" charset="-78"/>
                <a:cs typeface="Alexandria" pitchFamily="2" charset="-78"/>
              </a:rPr>
              <a:t>في هذا السياق، تبرز أهمية مناهج البحث كأداة حيوية لتعزيز الممارسة العلمية في العلاقات العامة. إنها لا تمكن الممارسين فقط من استشراف توقعات واحتياجات الجماهير، بل تعزز أيضًا القدرة على تقييم وقياس فعالية الحملات الإعلامية. بهذه الطريقة، تصبح مناهج البحث ليست فقط أداة للفهم، بل جسرًا يربط بين النظرية والتطبيق، مما يسهم في تطوير مجال العلاقات العامة كعلم قائم بذاته.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8985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89000" y="18038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rtl="1"/>
            <a:r>
              <a:rPr lang="ar-EG" sz="2000" b="1" dirty="0">
                <a:latin typeface="Alexandria" pitchFamily="2" charset="-78"/>
                <a:cs typeface="Alexandria" pitchFamily="2" charset="-78"/>
              </a:rPr>
              <a:t>أهمية اتباع منهجيات البحث العلمي في بحوث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2047" y="2110458"/>
            <a:ext cx="10286625" cy="347608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فهم الجمهور بشكل أعمق: المنهجيات العلمية تمكن المتخصصين في العلاقات العامة من فهم جمهورهم بدقة أكبر. من خلال تحليل البيانات الديموغرافية، </a:t>
            </a:r>
            <a:r>
              <a:rPr lang="ar-EG" sz="1400" dirty="0" err="1">
                <a:latin typeface="Alexandria" pitchFamily="2" charset="-78"/>
                <a:cs typeface="Alexandria" pitchFamily="2" charset="-78"/>
              </a:rPr>
              <a:t>السيكوغرافية</a:t>
            </a:r>
            <a:r>
              <a:rPr lang="ar-EG" sz="1400" dirty="0">
                <a:latin typeface="Alexandria" pitchFamily="2" charset="-78"/>
                <a:cs typeface="Alexandria" pitchFamily="2" charset="-78"/>
              </a:rPr>
              <a:t>، والسلوكية، يمكن تطوير استراتيجيات تواصل أكثر فعالية.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تحسين الاستراتيجيات والحملات: البحث العلمي يساعد في تحديد الأساليب والرسائل التي تحقق أكبر تأثير. هذا يؤدي إلى تصميم حملات تواصل أكثر نجاحًا وكفاءة.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قياس الأثر وتقييم النتائج: منهجيات البحث تتيح للمؤسسات قياس تأثير حملاتها الإعلامية بدقة. هذا يساعد في تحديد مدى نجاح الحملات وتحديد المجالات التي تحتاج إلى تحسين.</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التكيف مع التغيرات: العالم الإعلامي يتغير باستمرار. المنهجيات العلمية تسمح بتحديث الفهم والاستراتيجيات بناءً على التغيرات في الأنماط السلوكية والتكنولوجية.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477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89000" y="18038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أهمية اتباع منهجيات البحث العلمي في بحوث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2047" y="2110458"/>
            <a:ext cx="10286625"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المصداقية والشفافية: تطبيق منهجيات البحث العلمي يزيد من مصداقية البحوث في العلاقات العامة. هذا يساعد المؤسسات على بناء ثقة أكبر مع جمهورها.</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الابتكار والإبداع: البحث العلمي يوفر رؤى جديدة يمكن أن تؤدي إلى أفكار مبتكرة وإبداعية في مجال العلاقات العامة.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التنبؤ بالاتجاهات: استخدام البحث العلمي يمكن أن يساعد في التنبؤ باتجاهات السوق والجمهور، مما يمكن المؤسسات من التخطيط المسبق والاستجابة بشكل أكثر فعالية للتغيرات المستقبلية.</a:t>
            </a:r>
          </a:p>
          <a:p>
            <a:pPr marL="342900" indent="-342900" algn="just" rtl="1">
              <a:lnSpc>
                <a:spcPct val="200000"/>
              </a:lnSpc>
              <a:buFont typeface="Wingdings" panose="05000000000000000000" pitchFamily="2" charset="2"/>
              <a:buChar char="ü"/>
            </a:pPr>
            <a:endParaRPr lang="ar-EG" sz="1400" dirty="0">
              <a:latin typeface="Alexandria" pitchFamily="2" charset="-78"/>
              <a:cs typeface="Alexandria" pitchFamily="2" charset="-78"/>
            </a:endParaRPr>
          </a:p>
          <a:p>
            <a:pPr indent="457200" algn="just" rtl="1">
              <a:lnSpc>
                <a:spcPct val="200000"/>
              </a:lnSpc>
            </a:pPr>
            <a:r>
              <a:rPr lang="ar-EG" sz="1400" dirty="0">
                <a:latin typeface="Alexandria" pitchFamily="2" charset="-78"/>
                <a:cs typeface="Alexandria" pitchFamily="2" charset="-78"/>
              </a:rPr>
              <a:t>بالتالي، منهجيات البحث العلمي ليست فقط أداة لجمع البيانات، بل هي أساس لتطوير ممارسات أكثر فعالية ومسؤولية في مجال العلاقات العامة.</a:t>
            </a:r>
          </a:p>
          <a:p>
            <a:pPr marL="342900" indent="-342900" algn="just" rtl="1">
              <a:lnSpc>
                <a:spcPct val="200000"/>
              </a:lnSpc>
              <a:buFont typeface="Wingdings" panose="05000000000000000000" pitchFamily="2" charset="2"/>
              <a:buChar char="ü"/>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9458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مفهوم الأخلاقيات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603628"/>
            <a:ext cx="10150719" cy="4337854"/>
          </a:xfrm>
          <a:prstGeom prst="rect">
            <a:avLst/>
          </a:prstGeom>
          <a:noFill/>
        </p:spPr>
        <p:txBody>
          <a:bodyPr wrap="square" rtlCol="0">
            <a:spAutoFit/>
          </a:bodyPr>
          <a:lstStyle/>
          <a:p>
            <a:pPr indent="520700" algn="just" rtl="1">
              <a:lnSpc>
                <a:spcPct val="200000"/>
              </a:lnSpc>
            </a:pPr>
            <a:r>
              <a:rPr lang="ar-EG" sz="1400" dirty="0">
                <a:latin typeface="Alexandria" pitchFamily="2" charset="-78"/>
                <a:cs typeface="Alexandria" pitchFamily="2" charset="-78"/>
              </a:rPr>
              <a:t>مفهوم الأخلاقيات يشير إلى مجموعة من المبادئ والقيم التي تحدد السلوك الصحيح والخاطئ.</a:t>
            </a:r>
          </a:p>
          <a:p>
            <a:pPr indent="520700" algn="just" rtl="1">
              <a:lnSpc>
                <a:spcPct val="200000"/>
              </a:lnSpc>
            </a:pPr>
            <a:r>
              <a:rPr lang="ar-EG" sz="1400" dirty="0">
                <a:latin typeface="Alexandria" pitchFamily="2" charset="-78"/>
                <a:cs typeface="Alexandria" pitchFamily="2" charset="-78"/>
              </a:rPr>
              <a:t>ويمكن تعريف الأخلاقيات على النحو التالي:</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مجموعة القواعد والمعايير التي تحكم سلوك الإنسان في مجتمع ما.</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مبادئ توجه التصرفات والأفعال نحو ما هو صواب وصحيح.</a:t>
            </a:r>
          </a:p>
          <a:p>
            <a:pPr indent="520700" algn="just" rtl="1">
              <a:lnSpc>
                <a:spcPct val="200000"/>
              </a:lnSpc>
            </a:pPr>
            <a:r>
              <a:rPr lang="ar-EG" sz="1400" u="sng" dirty="0">
                <a:latin typeface="Alexandria" pitchFamily="2" charset="-78"/>
                <a:cs typeface="Alexandria" pitchFamily="2" charset="-78"/>
              </a:rPr>
              <a:t>وتشمل الأخلاقيات عناصر مثل:</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القيم مثل النزاهة والإنصاف والمساواة.</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المعايير التي تحدد ما هو مقبول أو غير مقبول في سلوك معين.</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المبادئ والفضائل مثل إيثار الحقيقة واحترام الآخرين.</a:t>
            </a:r>
          </a:p>
          <a:p>
            <a:pPr marL="914400" indent="-173038" algn="just" rtl="1">
              <a:lnSpc>
                <a:spcPct val="200000"/>
              </a:lnSpc>
              <a:buFont typeface="Arial" panose="020B0604020202020204" pitchFamily="34" charset="0"/>
              <a:buChar char="•"/>
            </a:pPr>
            <a:r>
              <a:rPr lang="ar-EG" sz="1400" dirty="0">
                <a:latin typeface="Alexandria" pitchFamily="2" charset="-78"/>
                <a:cs typeface="Alexandria" pitchFamily="2" charset="-78"/>
              </a:rPr>
              <a:t>الواجبات الأخلاقية مثل واجب مساعدة الآخرين.</a:t>
            </a:r>
          </a:p>
          <a:p>
            <a:pPr indent="520700" algn="just" rtl="1">
              <a:lnSpc>
                <a:spcPct val="200000"/>
              </a:lnSpc>
            </a:pPr>
            <a:r>
              <a:rPr lang="ar-EG" sz="1400" dirty="0">
                <a:latin typeface="Alexandria" pitchFamily="2" charset="-78"/>
                <a:cs typeface="Alexandria" pitchFamily="2" charset="-78"/>
              </a:rPr>
              <a:t>وتلعب الأخلاقيات دوراً في ضبط سلوك الفرد والمجتمع بما يتيح التعايش ضمن نظام اجتماعي سليم.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0060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أقسام الأخلاقيات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603628"/>
            <a:ext cx="10150719" cy="3476080"/>
          </a:xfrm>
          <a:prstGeom prst="rect">
            <a:avLst/>
          </a:prstGeom>
          <a:noFill/>
        </p:spPr>
        <p:txBody>
          <a:bodyPr wrap="square" rtlCol="0">
            <a:spAutoFit/>
          </a:bodyPr>
          <a:lstStyle/>
          <a:p>
            <a:pPr indent="520700" algn="just" rtl="1">
              <a:lnSpc>
                <a:spcPct val="200000"/>
              </a:lnSpc>
            </a:pPr>
            <a:r>
              <a:rPr lang="ar-EG" sz="1400" dirty="0">
                <a:latin typeface="Alexandria" pitchFamily="2" charset="-78"/>
                <a:cs typeface="Alexandria" pitchFamily="2" charset="-78"/>
              </a:rPr>
              <a:t> يمكن تقسيم الأخلاقيات إلى عدة أقسام رئيسية منها:</a:t>
            </a:r>
          </a:p>
          <a:p>
            <a:pPr marL="1308100" indent="-47625" algn="just" rtl="1">
              <a:lnSpc>
                <a:spcPct val="200000"/>
              </a:lnSpc>
            </a:pPr>
            <a:r>
              <a:rPr lang="ar-EG" sz="1400" dirty="0">
                <a:latin typeface="Alexandria" pitchFamily="2" charset="-78"/>
                <a:cs typeface="Alexandria" pitchFamily="2" charset="-78"/>
              </a:rPr>
              <a:t>1. </a:t>
            </a:r>
            <a:r>
              <a:rPr lang="ar-EG" sz="1400" u="sng" dirty="0">
                <a:latin typeface="Alexandria" pitchFamily="2" charset="-78"/>
                <a:cs typeface="Alexandria" pitchFamily="2" charset="-78"/>
              </a:rPr>
              <a:t>الأخلاقيات الوصفية</a:t>
            </a:r>
            <a:r>
              <a:rPr lang="ar-EG" sz="1400" dirty="0">
                <a:latin typeface="Alexandria" pitchFamily="2" charset="-78"/>
                <a:cs typeface="Alexandria" pitchFamily="2" charset="-78"/>
              </a:rPr>
              <a:t>: وتهتم بوصف وتحليل السلوك الأخلاقي كما هو موجود فعلاً في المجتمع.</a:t>
            </a:r>
          </a:p>
          <a:p>
            <a:pPr marL="1308100" indent="-47625" algn="just" rtl="1">
              <a:lnSpc>
                <a:spcPct val="200000"/>
              </a:lnSpc>
            </a:pPr>
            <a:r>
              <a:rPr lang="ar-EG" sz="1400" dirty="0">
                <a:latin typeface="Alexandria" pitchFamily="2" charset="-78"/>
                <a:cs typeface="Alexandria" pitchFamily="2" charset="-78"/>
              </a:rPr>
              <a:t>2. </a:t>
            </a:r>
            <a:r>
              <a:rPr lang="ar-EG" sz="1400" u="sng" dirty="0">
                <a:latin typeface="Alexandria" pitchFamily="2" charset="-78"/>
                <a:cs typeface="Alexandria" pitchFamily="2" charset="-78"/>
              </a:rPr>
              <a:t>الأخلاقيات المعيارية</a:t>
            </a:r>
            <a:r>
              <a:rPr lang="ar-EG" sz="1400" dirty="0">
                <a:latin typeface="Alexandria" pitchFamily="2" charset="-78"/>
                <a:cs typeface="Alexandria" pitchFamily="2" charset="-78"/>
              </a:rPr>
              <a:t>: وتحاول وضع معايير ومبادئ تحدد ما هو صواب وخطأ في السلوك الأخلاقي.</a:t>
            </a:r>
          </a:p>
          <a:p>
            <a:pPr marL="1308100" indent="-47625" algn="just" rtl="1">
              <a:lnSpc>
                <a:spcPct val="200000"/>
              </a:lnSpc>
            </a:pPr>
            <a:r>
              <a:rPr lang="ar-EG" sz="1400" dirty="0">
                <a:latin typeface="Alexandria" pitchFamily="2" charset="-78"/>
                <a:cs typeface="Alexandria" pitchFamily="2" charset="-78"/>
              </a:rPr>
              <a:t>3. </a:t>
            </a:r>
            <a:r>
              <a:rPr lang="ar-EG" sz="1400" u="sng" dirty="0">
                <a:latin typeface="Alexandria" pitchFamily="2" charset="-78"/>
                <a:cs typeface="Alexandria" pitchFamily="2" charset="-78"/>
              </a:rPr>
              <a:t>الأخلاقيات التطبيقية</a:t>
            </a:r>
            <a:r>
              <a:rPr lang="ar-EG" sz="1400" dirty="0">
                <a:latin typeface="Alexandria" pitchFamily="2" charset="-78"/>
                <a:cs typeface="Alexandria" pitchFamily="2" charset="-78"/>
              </a:rPr>
              <a:t>: وتطبق المبادئ الأخلاقية على مجالات محددة كالأعمال والطب والقانون. </a:t>
            </a:r>
          </a:p>
          <a:p>
            <a:pPr marL="1308100" indent="-47625" algn="just" rtl="1">
              <a:lnSpc>
                <a:spcPct val="200000"/>
              </a:lnSpc>
            </a:pPr>
            <a:r>
              <a:rPr lang="ar-EG" sz="1400" dirty="0">
                <a:latin typeface="Alexandria" pitchFamily="2" charset="-78"/>
                <a:cs typeface="Alexandria" pitchFamily="2" charset="-78"/>
              </a:rPr>
              <a:t>4. </a:t>
            </a:r>
            <a:r>
              <a:rPr lang="ar-EG" sz="1400" u="sng" dirty="0">
                <a:latin typeface="Alexandria" pitchFamily="2" charset="-78"/>
                <a:cs typeface="Alexandria" pitchFamily="2" charset="-78"/>
              </a:rPr>
              <a:t>أخلاقيات الفضيلة</a:t>
            </a:r>
            <a:r>
              <a:rPr lang="ar-EG" sz="1400" dirty="0">
                <a:latin typeface="Alexandria" pitchFamily="2" charset="-78"/>
                <a:cs typeface="Alexandria" pitchFamily="2" charset="-78"/>
              </a:rPr>
              <a:t>: وتركز على الصفات والفضائل الأخلاقية التي ينبغي أن يتحلى بها الأفراد.</a:t>
            </a:r>
          </a:p>
          <a:p>
            <a:pPr marL="1308100" indent="-47625" algn="just" rtl="1">
              <a:lnSpc>
                <a:spcPct val="200000"/>
              </a:lnSpc>
            </a:pPr>
            <a:r>
              <a:rPr lang="ar-EG" sz="1400" dirty="0">
                <a:latin typeface="Alexandria" pitchFamily="2" charset="-78"/>
                <a:cs typeface="Alexandria" pitchFamily="2" charset="-78"/>
              </a:rPr>
              <a:t>5. </a:t>
            </a:r>
            <a:r>
              <a:rPr lang="ar-EG" sz="1400" u="sng" dirty="0">
                <a:latin typeface="Alexandria" pitchFamily="2" charset="-78"/>
                <a:cs typeface="Alexandria" pitchFamily="2" charset="-78"/>
              </a:rPr>
              <a:t>الأخلاقيات النفعية</a:t>
            </a:r>
            <a:r>
              <a:rPr lang="ar-EG" sz="1400" dirty="0">
                <a:latin typeface="Alexandria" pitchFamily="2" charset="-78"/>
                <a:cs typeface="Alexandria" pitchFamily="2" charset="-78"/>
              </a:rPr>
              <a:t>: وتنظر للأخلاقيات من منظور المنفعة والفائدة في تعظيم السعادة.</a:t>
            </a:r>
          </a:p>
          <a:p>
            <a:pPr marL="1308100" indent="-47625" algn="just" rtl="1">
              <a:lnSpc>
                <a:spcPct val="200000"/>
              </a:lnSpc>
            </a:pPr>
            <a:r>
              <a:rPr lang="ar-EG" sz="1400" dirty="0">
                <a:latin typeface="Alexandria" pitchFamily="2" charset="-78"/>
                <a:cs typeface="Alexandria" pitchFamily="2" charset="-78"/>
              </a:rPr>
              <a:t>6. </a:t>
            </a:r>
            <a:r>
              <a:rPr lang="ar-EG" sz="1400" u="sng" dirty="0">
                <a:latin typeface="Alexandria" pitchFamily="2" charset="-78"/>
                <a:cs typeface="Alexandria" pitchFamily="2" charset="-78"/>
              </a:rPr>
              <a:t>أخلاقيات الواجب</a:t>
            </a:r>
            <a:r>
              <a:rPr lang="ar-EG" sz="1400" dirty="0">
                <a:latin typeface="Alexandria" pitchFamily="2" charset="-78"/>
                <a:cs typeface="Alexandria" pitchFamily="2" charset="-78"/>
              </a:rPr>
              <a:t>: وتؤكد على الواجبات والالتزامات الأخلاقية التي يتحتم القيام بها.</a:t>
            </a:r>
          </a:p>
          <a:p>
            <a:pPr marL="1308100" indent="-47625" algn="just" rtl="1">
              <a:lnSpc>
                <a:spcPct val="200000"/>
              </a:lnSpc>
            </a:pPr>
            <a:r>
              <a:rPr lang="ar-EG" sz="1400" dirty="0">
                <a:latin typeface="Alexandria" pitchFamily="2" charset="-78"/>
                <a:cs typeface="Alexandria" pitchFamily="2" charset="-78"/>
              </a:rPr>
              <a:t>7. </a:t>
            </a:r>
            <a:r>
              <a:rPr lang="ar-EG" sz="1400" u="sng" dirty="0">
                <a:latin typeface="Alexandria" pitchFamily="2" charset="-78"/>
                <a:cs typeface="Alexandria" pitchFamily="2" charset="-78"/>
              </a:rPr>
              <a:t>الأخلاقيات العقلانية</a:t>
            </a:r>
            <a:r>
              <a:rPr lang="ar-EG" sz="1400" dirty="0">
                <a:latin typeface="Alexandria" pitchFamily="2" charset="-78"/>
                <a:cs typeface="Alexandria" pitchFamily="2" charset="-78"/>
              </a:rPr>
              <a:t>: وتعتمد على العقل والمنطق في اشتقاق المبادئ الأخلاقية.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6371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مصادر الأخلاقيات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98973" y="2044527"/>
            <a:ext cx="10150719" cy="3476080"/>
          </a:xfrm>
          <a:prstGeom prst="rect">
            <a:avLst/>
          </a:prstGeom>
          <a:noFill/>
        </p:spPr>
        <p:txBody>
          <a:bodyPr wrap="square" rtlCol="0">
            <a:spAutoFit/>
          </a:bodyPr>
          <a:lstStyle/>
          <a:p>
            <a:pPr indent="520700" algn="just" rtl="1">
              <a:lnSpc>
                <a:spcPct val="200000"/>
              </a:lnSpc>
            </a:pPr>
            <a:r>
              <a:rPr lang="ar-EG" sz="1400" dirty="0">
                <a:latin typeface="Alexandria" pitchFamily="2" charset="-78"/>
                <a:cs typeface="Alexandria" pitchFamily="2" charset="-78"/>
              </a:rPr>
              <a:t>تنبع الأخلاقيات ومبادئها من عدة مصادر رئيسية:</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المصادر الدينية</a:t>
            </a:r>
            <a:r>
              <a:rPr lang="ar-EG" sz="1400" dirty="0">
                <a:latin typeface="Alexandria" pitchFamily="2" charset="-78"/>
                <a:cs typeface="Alexandria" pitchFamily="2" charset="-78"/>
              </a:rPr>
              <a:t>: تمثل الأديان مصدرا مهما للأخلاقيات، فهي تضع مجموعة من القيم والمثل العليا التي يجب أن يلتزم بها الأفراد.</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العرف والتقاليد</a:t>
            </a:r>
            <a:r>
              <a:rPr lang="ar-EG" sz="1400" dirty="0">
                <a:latin typeface="Alexandria" pitchFamily="2" charset="-78"/>
                <a:cs typeface="Alexandria" pitchFamily="2" charset="-78"/>
              </a:rPr>
              <a:t>: تنبع الكثير من التوجيهات والممارسات الأخلاقية من عادات وتقاليد المجتمع السائدة والمتوارثة.</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الفلسفة والفكر</a:t>
            </a:r>
            <a:r>
              <a:rPr lang="ar-EG" sz="1400" dirty="0">
                <a:latin typeface="Alexandria" pitchFamily="2" charset="-78"/>
                <a:cs typeface="Alexandria" pitchFamily="2" charset="-78"/>
              </a:rPr>
              <a:t>: ساهمت المنظومات الفلسفية والفكرية المختلفة في تشكيل التصورات الأخلاقية على مر العصور.</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الضمير والمعتقدات الشخصية</a:t>
            </a:r>
            <a:r>
              <a:rPr lang="ar-EG" sz="1400" dirty="0">
                <a:latin typeface="Alexandria" pitchFamily="2" charset="-78"/>
                <a:cs typeface="Alexandria" pitchFamily="2" charset="-78"/>
              </a:rPr>
              <a:t>: يعد الضمير والمعتقدات الشخصية الداخلية للفرد مصدرا رئيسيا للتوجهات الأخلاقية.</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القوانين والتشريعات</a:t>
            </a:r>
            <a:r>
              <a:rPr lang="ar-EG" sz="1400" dirty="0">
                <a:latin typeface="Alexandria" pitchFamily="2" charset="-78"/>
                <a:cs typeface="Alexandria" pitchFamily="2" charset="-78"/>
              </a:rPr>
              <a:t>: تعمل القوانين والتشريعات على تقنين الأخلاقيات وضبط السلوك داخل المجتمع.</a:t>
            </a:r>
          </a:p>
          <a:p>
            <a:pPr marL="285750" indent="-285750" algn="just" rtl="1">
              <a:lnSpc>
                <a:spcPct val="200000"/>
              </a:lnSpc>
              <a:buFont typeface="Arial" panose="020B0604020202020204" pitchFamily="34" charset="0"/>
              <a:buChar char="•"/>
            </a:pPr>
            <a:r>
              <a:rPr lang="ar-EG" sz="1400" u="sng" dirty="0">
                <a:latin typeface="Alexandria" pitchFamily="2" charset="-78"/>
                <a:cs typeface="Alexandria" pitchFamily="2" charset="-78"/>
              </a:rPr>
              <a:t> التطور الحضاري والمعرفي</a:t>
            </a:r>
            <a:r>
              <a:rPr lang="ar-EG" sz="1400" dirty="0">
                <a:latin typeface="Alexandria" pitchFamily="2" charset="-78"/>
                <a:cs typeface="Alexandria" pitchFamily="2" charset="-78"/>
              </a:rPr>
              <a:t>: ينتج عن التقدم والتطور الحضاري والمعرفي دمج واستحداث قيم ومعايير أخلاقية 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5584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تعريف أخلاقيات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3531" y="2044527"/>
            <a:ext cx="10487692" cy="395941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يمكن تعريف أخلاقيات البحث العلمي على أنها: اتباع عدد من المبادئ الأخلاقية التي تم تحديدها مسبقاً من قبل المتخصصين في مجال البحث العلمي، وذلك من أجل الوصول إلى أفضل تطبيق أخلاقي عند إعداد البحوث العلمية.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وهي أيضا: الالتزام بالمبادئ الأخلاقية الأساسية التي تتعلق بأساليب البحث العلمي، والتي تتمثل في التزام الصدق والأمانة والموضوعية، وعدم استغلال الباحثين للأفراد محل الدراسة.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أخلاقيات البحث العلمي على أنها: تطبيق المبادئ الأخلاقية الأساسية للبحث العلمي، والذي يهدف إلى إجراء تقييم الأخلاقي شامل عند إجراء البحوث.</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 بينما يعرفها كاميرون على أنها: عدم استغلال الباحثين للأفراد الذين يقومون بدراستهم.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2076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تعريف أخلاقيات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3531" y="2044527"/>
            <a:ext cx="10487692" cy="248209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أخلاقيات البحث العلمي على أنها الصفات التي يجب على الباحث الاعتماد عليها عند إجراء البحث العلمي.</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وبناء على ذلك يمكن القول إن الأخلاقيات في عصر المعلومات لا يمكن أن تقوم على مبدأ الإلزام بالقوانين، بقدر ما تقوم على ضمير الفرد الذي يعد بمثابة السلطة الأخلاقية الأولى له، بعدما أصبحت الأخلاق فن ممارسة الحياة، ووسيلة تحقيق الغايات وسط غابة البدائل والاحتمالات التي تحيط بنا.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881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395941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يجب على الباحث أن يتصف بعدد من الأخلاقيات والتي تتمثل في:</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اتقان المهارات الأساسية للبحث العلمي، كما يجب ان يكون واسع الاطلاع وعلى علم بموضوع دراسته، أن يعتمد الموضوعية والحياد عند تصميم البحث وعرض النتائج ومناقشتها، كما يجب ان يتصف بالصبر والقدرة على التحمل خاصة وان اعداد البحث العلمي ليس من الأمور السهلة، بل قد يستغرق اعداد البحث الواحد شهور وسنين، فإذا فقد الباحث الصبر خلال هذه الفترة فإن هذا سوف يؤثر بالسلب على نتائج البحث الخاصة به، هذا إضافة إلى ضرورة تقبل الباحث للحقائق بعد أن يكتشفها، إضافة إلى تقبل الحقائق التي يكتشفها الأخرون، ولا يتحيز لحقيقة معينة، ولا يجامل على حساب الحقيقة، ولا يقف موقف معادياً منها، خاصة اذا كانت الحقيقة مخالفة لرأيه، وان جاءت من منافسين 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885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248209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يجب أن يتمتع الباحث بالقدرة على استخلاص المعلومات من خلال قراءاته المختلفة، وتقديم رؤية نقدية وتحليلية حول ما يقرأ بأسلوبه الخاص، لكي يتمكن من الوصول إلى النتائج والتفسيرات الخاصة بالبحث، فالباحث ليس مجرد سارد </a:t>
            </a:r>
            <a:r>
              <a:rPr lang="ar-EG" sz="1600" dirty="0" err="1">
                <a:latin typeface="Alexandria" pitchFamily="2" charset="-78"/>
                <a:cs typeface="Alexandria" pitchFamily="2" charset="-78"/>
              </a:rPr>
              <a:t>للقراءت</a:t>
            </a:r>
            <a:r>
              <a:rPr lang="ar-EG" sz="1600" dirty="0">
                <a:latin typeface="Alexandria" pitchFamily="2" charset="-78"/>
                <a:cs typeface="Alexandria" pitchFamily="2" charset="-78"/>
              </a:rPr>
              <a:t> التي توصل إليها الأخرين، وأن يتم ذلك في ضوء التزامه بمعايير البحث العلمي وأصوله التي تتمثل في الالتزام بواقعية الموضوع، وألا يكون متخيل أو نابع من مشكلة شخصية يعاني منها الباحث، فالموضوع يجب أن يكون عام، وله أصول.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8737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395941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الالتزام بالدقة والقابلية الاختبار بحيث تكون المشكلة خاضعة للبحث وأن يكون هناك مصادر مختلفة للحصول على المعلومات حولها، وأن تكون نتائج البحث قابلة للتكرار بحيث تظهر نفس النتائج تقريبا عند اتباع نفس الأساليب المنهجية وخطوات البحث مره اخرى خاصة وأن هذا يؤدي إلى زيادة الثقة في دقة الإجراءات التي تم اتباعها عند اعداد البحث وأهدافه، والمنهجية المطبقة عليه، خاصة وأن هذا الأمر يثبت صحة البناء النظري والتطبيقي للبحث، كما يجب أن يتسم البحث بالبساطة والاختصار فذروة الابتكار والتجديد هو التبسيط المنطقي عند معالجة وتناول المعلومات بشكل يتسم بالتسلسل والمنطقية واستبعاد ما لا يفيد البحث، خاصة وأن بذل الجهد في قراءة كم كبير من المعلومات لا يعنى بالضرورة وضعها جميعاً داخل البحث فالتبسيط والاختصار من أهم عناصر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254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3466975"/>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يجب أن يتسم البحث بالدقة، والتي تعني اعتماد مقاييس دقيقة تستند إلى القيم والأسس العلمية من أجل للوصول إلى نتائج علمية مقبولة. مع اتباع الدلالة، والتي تعنى تأكيد الباحث لأراه من خلال الأدلة والبراهين من أجل إثبات صحة النظريات والفرضيات، وذلك من اجل أن تصبح النتائج الخاصة بالبحث منطقية. مع الحرص على ذكر جميع الاستنتاجات والتعميمات التي تم التوصل إليها مع الأخذ في الاعتبار الضوابط والقيود المنهجية للبحث، مع التأكيد على ذكر البيانات دون تزوير أو تلاعب والحذر من أخطاء وتفسيرات الباحث. كما يجب أن يتميز البحث العلمي بالتقصي المنظم الدقيق للحقائق القائم على الخبرة والمنطقية واتباع الموضوعية وتنظيم البيانات قدر الإمكان بهدف التعبير عنها بشكل مبسط يسهل فهمه.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309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يجب على الباحث أن يتقبل النقد الموجه له ولآرائه، ويتبع الأمانة في رأى الأخرين وأدلتهم فلا يحذف منها شيء، لكي تتناسب مع أفكاره الخاصة، كما يجب ان يكون مؤمناً بدور العلم والبحث العلمي في حل المشكلات في المجالات المختلفة، خاصة وان البحث العلمي يعد من أدوات تحقيق سعادة ورفاهية البشرية.</a:t>
            </a:r>
          </a:p>
          <a:p>
            <a:pPr marL="342900" indent="-34290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1541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يجب أن يراعى الباحث الالتزام بمعايير الأمانة عند الاقتباس، ومراعاة الأمانة عند نقل البيانات والإحصاءات، وارجاع كل علم لصاحبه، خاصة وأن الأمانة النقل والاقتباس من أهم معايير البحث العلمي، والتي يمكن من خلالها الحكم على جودة البحث أو عدمه، كذلك يجب أن يتسم الباحث بالتواضع، ويتخلى عن نبرة التعالي، حيث يجب ان يعترف الباحث بخطأة إذا أخطأ، ويعمل على تصحيح أخطاءه باتباع المسار البحث الصحيح.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913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1497205"/>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يجب على الباحث ان يحترم حقوق العينة البشرية التي يتعامل معها عن طريق حفظ حقها في المشاركة في البحث او الرفض، وكذلك منحها حرية الانسحاب في أي وقت بدون ضغوط، مع مراعاة الالتزام بسرية الإجابات الفردية وعدم استغلالها في أمور أخرى غير الغرض البحثي، ومراعاة ظروفه والأوقات المناسبة 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0316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2974532"/>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يجب أن يلتزم الباحث بسرية البيانات، وعدم الإفصاح بها مما قد يعرض المبحوث للأضرار إضافة لفقد الثقة في الباحث، وأن يؤثر ذلك على الأبحاث المستقبلية حيث يخشي المبحوثين من الإفصاح عن البيانات الصحيحة، كذلك يجب على الباحث أن يكون متواضع مع العينة الخاصة به، يعامل كل منهم وفق مستواه العلمي ووفق قدراته، وأن يعمل على الحصول على المعلومات بدون احراجهم، وأن يكون متفق معهم على مواعيد مسبقة لإتمام هذا الأمر حتى لا يضع المبحوث في حرج، والا يكره أحد من العينة على استكمال الدراسة اذا رغب في التوقف في أي وقت.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0166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الأخلاقيات التي يجب أن يمتاز بها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7147" y="1890992"/>
            <a:ext cx="10272986"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وفي الختام يجب أن يخرج البحث العلمي في صورة بسيطة منمقة بعيدة عن الشعارات والعبارات الانشائية، فالبحث العلمي يختلف عن الكتابة الأدبية، كما يجب أن يتسم بالتنسيق والترتيب وسلاسة عرض المعلومات في دقة حتى يتمكن من التوصل للنتائج بخصوص البحث ويضع بعض الأفكار البحثية التي قد يعتمد عليها غيره من الباحثين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6577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صفات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4020973"/>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على الباحث أن يتقيد بمنهجية علمية وواضحة بما تتطلبه من التزام بالقواعد والخطوات العلمية، وتنقسم صفات الباحث لقسمين وهما:</a:t>
            </a:r>
          </a:p>
          <a:p>
            <a:pPr algn="just" rtl="1">
              <a:lnSpc>
                <a:spcPct val="200000"/>
              </a:lnSpc>
            </a:pPr>
            <a:r>
              <a:rPr lang="ar-EG" b="1" dirty="0">
                <a:highlight>
                  <a:srgbClr val="C0C0C0"/>
                </a:highlight>
                <a:latin typeface="Alexandria" pitchFamily="2" charset="-78"/>
                <a:cs typeface="Alexandria" pitchFamily="2" charset="-78"/>
              </a:rPr>
              <a:t>أ- صفات الباحث الشخصية: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وهي التي تتعلق بنفسه وشخصيته والصفات التي يجب أن يتحلى بها على المستوى الإنساني في تعامله مع الأخرين ومن هذه الصفات:</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التحلي بالصبر والاستمرارية: فالباحث يجب أن تكون لديه القدرة على متابعة العمل الذي بدأه وأن يتحلى بالصبر والاستمرارية، حتى لو طالت الفترة الزمنية التي مرت عليه.</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معرفة اللغات الأجنبية: فعلى الباحث أن يكون جيداً في لغة أجنبية على الأقل.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039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صفات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3528530"/>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أ- صفات الباحث الشخصية: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تكون لديه الرغبة في المشاركة في عملية التقدم البشري: وفي اكتشاف الحقيقة التي تمنحه القوة على تحدي الأمور المتعارف عليها والمصالح المكتسبة.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يكون متواضعا: بحيث يبتعد عن الافتخار بما يقوم به من أعمال ويترك الحكم للمتخصصين للقراءة، وأن يتجنب الايحاءات.</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يتحلى بسمعة طيبة والاحترام بين زملائه: بحيث يتحمل المسؤولية في كافة الأمور التي يقوم بها خلال اجراء بحوثه.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05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صفات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4020973"/>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ب- صفات الباحث العلمية: </a:t>
            </a:r>
          </a:p>
          <a:p>
            <a:pPr algn="just" rtl="1">
              <a:lnSpc>
                <a:spcPct val="200000"/>
              </a:lnSpc>
            </a:pPr>
            <a:r>
              <a:rPr lang="ar-EG" sz="1600" dirty="0">
                <a:latin typeface="Alexandria" pitchFamily="2" charset="-78"/>
                <a:cs typeface="Alexandria" pitchFamily="2" charset="-78"/>
              </a:rPr>
              <a:t>على الباحث أن يتحلى بعدد من الصفات وهي: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القدرة على جمع البيانات والمعلومات وترتيبها وتنسيقها ثم تحليلها وتفسيرها، وذلك من خلال استخلاص النتائج وتفسيرها وتعميمها للاستفادة منها.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القدرة على تحري الحقيقة والدقة: فيما يقرأ ويكتب وفي عرض معلوماته ودعمها بحجج قوية.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لديه صفة الشك: لكي يتمكن من التأكد من المعلومات التي يجمعها ويصنفها ومن ثم يعتمد عليها.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يتحلى بالموضوعية التامة في اجراء البحث: حيث يجب عليه الا يكون متحيز لفئة أو في راي معين ويكون لديه هدف يسعى لبلوغه.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21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تابع صفات الباحث</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3036088"/>
          </a:xfrm>
          <a:prstGeom prst="rect">
            <a:avLst/>
          </a:prstGeom>
          <a:noFill/>
        </p:spPr>
        <p:txBody>
          <a:bodyPr wrap="square" rtlCol="0">
            <a:spAutoFit/>
          </a:bodyPr>
          <a:lstStyle/>
          <a:p>
            <a:pPr algn="just" rtl="1">
              <a:lnSpc>
                <a:spcPct val="200000"/>
              </a:lnSpc>
            </a:pPr>
            <a:r>
              <a:rPr lang="ar-EG" b="1" dirty="0">
                <a:highlight>
                  <a:srgbClr val="C0C0C0"/>
                </a:highlight>
                <a:latin typeface="Alexandria" pitchFamily="2" charset="-78"/>
                <a:cs typeface="Alexandria" pitchFamily="2" charset="-78"/>
              </a:rPr>
              <a:t>ب- صفات الباحث العلمية: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التحلي بروح النقد الذاتي ونقد الآخرين: أن يكون لدى الباحث الجرأة الأدبية والقدرة على أن يوضح اعتراضه على وجهات النظر التي لا تتفق معه.</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القدرة على العمل ضمن فريق حينما يتطلب الأمر ذلك.</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الإلمام الجيد بموضوع البحث: وذلك من خلال الاطلاع على الكتابات التي تمت في الموضوع والخلفية النظرية المناسبة له، وأن يكون لديه علم بأساليب البحث العلمي وطرق تجميع المعلومات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5550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 أهمية الأخلاق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346697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تبرز أهمية أخلاقيات العلاقات العامة في كونها تؤدي إلى تعزيز سمعة المؤسسة داخلياً بين العاملين فيها وخارجياً بين جمهورها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أنها تساعد في تحديد أسلوب وطرق عمل المؤسسة في وضع خططها وبرامجها التي تحقق </a:t>
            </a:r>
            <a:r>
              <a:rPr lang="ar-EG" sz="1600" dirty="0" err="1">
                <a:latin typeface="Alexandria" pitchFamily="2" charset="-78"/>
                <a:cs typeface="Alexandria" pitchFamily="2" charset="-78"/>
              </a:rPr>
              <a:t>اشباعات</a:t>
            </a:r>
            <a:r>
              <a:rPr lang="ar-EG" sz="1600" dirty="0">
                <a:latin typeface="Alexandria" pitchFamily="2" charset="-78"/>
                <a:cs typeface="Alexandria" pitchFamily="2" charset="-78"/>
              </a:rPr>
              <a:t> جمهورها بما يتناسب مع ميولهم وآراءهم واتجاهاتهم في ظل الإطار الأخلاقي للمجتمع.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تكمن أهميتها في خلق علاقة ودية ة سواء من العاملين داخل المؤسسة أو خارجها من الجماهير.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وترجع أهميتها إلى وضع استراتيجيات  معينة للاتصالات مع جمهور المؤسسة قائم على سمات أخلاقية كالصدق والموضوعية مما يحقق عنصر الثقة من قبل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302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 تابع أهمية الأخلاق في مجال العلاقات العامة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2609"/>
            <a:ext cx="10093116" cy="297453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وترجع أهميتها إلى أن هذه الأخلاقيات تكسب المؤسسات العاملة بنشاط العلاقات العامة الشعور بالمسؤولية الاجتماعية لما تقدمه من خدمات أو أنشطة مختلفة أو سلع ترضي رغبات الجماهير وتراعي قيم المجتمع.</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القيم الأخلاقية تحفظ لنشاط العلاقات العامة النجاح، حيث تقوم إدارة العلاقات العامة بتوظيف مجموعة من الوسائل الاتصالية بحسب المدة الزمنية التي تستغرقها الخطة ومن هذه الوسائل الاجتماعات والمؤتمرات واللقاءات  التي يجب ان يراعى فيها المصداقية وتقديم الحقائق المدعومة بالإحصائيات والأرقام من أجل ضمان نجاحها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2729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4193C9-3448-4CF3-8190-2459944054B5}"/>
</file>

<file path=customXml/itemProps2.xml><?xml version="1.0" encoding="utf-8"?>
<ds:datastoreItem xmlns:ds="http://schemas.openxmlformats.org/officeDocument/2006/customXml" ds:itemID="{CE1A2F5A-BC03-464B-9040-32B2995DC689}"/>
</file>

<file path=customXml/itemProps3.xml><?xml version="1.0" encoding="utf-8"?>
<ds:datastoreItem xmlns:ds="http://schemas.openxmlformats.org/officeDocument/2006/customXml" ds:itemID="{296700B6-CCC8-402E-8C2F-EA36E1A8EA1D}"/>
</file>

<file path=docProps/app.xml><?xml version="1.0" encoding="utf-8"?>
<Properties xmlns="http://schemas.openxmlformats.org/officeDocument/2006/extended-properties" xmlns:vt="http://schemas.openxmlformats.org/officeDocument/2006/docPropsVTypes">
  <Template/>
  <TotalTime>255</TotalTime>
  <Words>4095</Words>
  <Application>Microsoft Office PowerPoint</Application>
  <PresentationFormat>Widescreen</PresentationFormat>
  <Paragraphs>310</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Hala Elalfy</cp:lastModifiedBy>
  <cp:revision>38</cp:revision>
  <dcterms:created xsi:type="dcterms:W3CDTF">2023-04-29T09:08:00Z</dcterms:created>
  <dcterms:modified xsi:type="dcterms:W3CDTF">2024-01-24T02:33:53Z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