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313" r:id="rId4"/>
    <p:sldId id="481" r:id="rId5"/>
    <p:sldId id="489" r:id="rId6"/>
    <p:sldId id="490" r:id="rId7"/>
    <p:sldId id="482" r:id="rId8"/>
    <p:sldId id="483" r:id="rId9"/>
    <p:sldId id="484" r:id="rId10"/>
    <p:sldId id="487" r:id="rId11"/>
    <p:sldId id="491" r:id="rId12"/>
    <p:sldId id="486" r:id="rId13"/>
    <p:sldId id="485" r:id="rId14"/>
    <p:sldId id="499" r:id="rId15"/>
    <p:sldId id="498" r:id="rId16"/>
    <p:sldId id="497" r:id="rId17"/>
    <p:sldId id="496" r:id="rId18"/>
    <p:sldId id="495" r:id="rId19"/>
    <p:sldId id="494" r:id="rId20"/>
    <p:sldId id="505" r:id="rId21"/>
    <p:sldId id="504" r:id="rId22"/>
    <p:sldId id="503" r:id="rId23"/>
    <p:sldId id="502" r:id="rId24"/>
    <p:sldId id="501" r:id="rId25"/>
    <p:sldId id="500" r:id="rId26"/>
    <p:sldId id="493" r:id="rId27"/>
    <p:sldId id="492" r:id="rId28"/>
    <p:sldId id="515" r:id="rId29"/>
    <p:sldId id="514" r:id="rId30"/>
    <p:sldId id="513" r:id="rId31"/>
    <p:sldId id="512" r:id="rId32"/>
    <p:sldId id="511" r:id="rId33"/>
    <p:sldId id="510" r:id="rId34"/>
    <p:sldId id="509" r:id="rId35"/>
    <p:sldId id="508" r:id="rId36"/>
    <p:sldId id="507" r:id="rId37"/>
    <p:sldId id="520" r:id="rId38"/>
    <p:sldId id="519" r:id="rId39"/>
    <p:sldId id="518" r:id="rId40"/>
    <p:sldId id="517" r:id="rId41"/>
    <p:sldId id="516" r:id="rId42"/>
    <p:sldId id="506" r:id="rId43"/>
    <p:sldId id="52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74F"/>
    <a:srgbClr val="FDE300"/>
    <a:srgbClr val="0065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0" autoAdjust="0"/>
    <p:restoredTop sz="94604" autoAdjust="0"/>
  </p:normalViewPr>
  <p:slideViewPr>
    <p:cSldViewPr snapToGrid="0">
      <p:cViewPr varScale="1">
        <p:scale>
          <a:sx n="106" d="100"/>
          <a:sy n="106"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11/07/2026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B4B6-DFF7-1058-42F2-D007FB638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3786A-A9AA-5174-FF49-FDFD4C3A8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7C5736-2DE8-2816-1B9D-D648E0A45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93CEE3-1A8A-7104-15F4-DC32627C167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9148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ED7ED-A23F-3FE2-1978-8032E55FE2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DBFF06-4B22-A4DF-1EE6-3D502B681DB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670EC5-1972-68C1-8C2A-06C9F52642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4D1949-EA2A-8883-7F7C-57AEB3B5903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250648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6605E-D3DF-6FA7-6EA4-740C986873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C59FA8-C8D2-2207-7A33-1B35B411481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0232897-C699-217B-3967-5E31EE85E1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B7F665-7743-F85A-E206-CBA0EF08A3E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97812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B4B6-DFF7-1058-42F2-D007FB638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3786A-A9AA-5174-FF49-FDFD4C3A8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7C5736-2DE8-2816-1B9D-D648E0A45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93CEE3-1A8A-7104-15F4-DC32627C167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300070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B4B6-DFF7-1058-42F2-D007FB638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3786A-A9AA-5174-FF49-FDFD4C3A8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7C5736-2DE8-2816-1B9D-D648E0A45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93CEE3-1A8A-7104-15F4-DC32627C167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783642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B4B6-DFF7-1058-42F2-D007FB638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3786A-A9AA-5174-FF49-FDFD4C3A8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7C5736-2DE8-2816-1B9D-D648E0A45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93CEE3-1A8A-7104-15F4-DC32627C167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1039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FC4C2F-950A-B6E4-FEF1-C7E9A14664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E66E14-274F-F539-BD62-A8175143EDB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C45D286-3B32-F62D-0770-F8DC0C106C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9A167B-256E-8BB4-F850-8A903A0A24F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627596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F185F-13C9-EF70-1ABC-85FC11EF86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1E724E-3B12-C345-F82D-B58ABD27956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BA4E304-B583-6EAC-39F9-54934DC2AC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DE177E-2087-C1BB-9B19-947BF285BE5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58809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97794-BEE7-DB2B-CEBA-7082B211CD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8227AE-3676-76CB-B636-D9D018BA8D2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CF202CA-526F-BB98-87F1-0BB3BD5D75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EC1304-377C-FAA0-DA35-D15B0435B9B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259278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8F652-89A6-8297-CC16-58EB3D26B4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FBF778-1694-EA2B-17A3-9E15B888368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71500D7-5714-6F56-C035-3589572EA2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14461C-AFB7-0BD5-0327-567FF3280840}"/>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617513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CAC0B-6D85-8742-5C6D-83D22C837E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7EF86C-0DF9-776E-A61F-F68776DAD98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FFAA5F-D1DB-8D9A-0DEA-FAA54DBE7C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75C7C4-AEB8-A8E8-A6EB-D6481B69449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70409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FD674-F31A-467D-AA62-B495FF17F1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1BF540-9533-AFEF-AD02-80D89C06A77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4DC2AF0-380D-A7F4-5F95-02D507F111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72524B-FE0D-511D-C462-6DE07354E30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331732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3B30A-2FCA-DCE1-9379-7F4086E32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7A9763-41D7-BEF0-6B7D-3970E71A56F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C05E371-8E4F-DADE-DCFC-4F58731088E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94C4EC-3093-F2A8-98A6-9F6958C5228D}"/>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615610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618F6-7289-B75F-48FF-21254A0B5F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47B2A8-7ABE-ED32-11D7-B69E2424128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8B4D036-9FCB-999F-1BA2-27336F2BB8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69B3CF-B72D-E22D-E682-2EE301791A0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720022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18E71-5B35-DD44-EE20-FC99BE7F3F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B163F4-E377-229D-C3DF-AF703139C55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C4E640C-ECE8-2771-DCFC-EBF9C5A6AF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1A647B-13E1-842B-3FCD-ED45A8D77D95}"/>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23319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15A8D-9114-0743-A109-815A61D9FE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FC1521-AA8C-A0D7-59AB-365C552AE92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FBD6365-C802-AB88-E223-1DB329A837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C08208-478C-F7B2-4C48-A60BD6ABC7E4}"/>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081252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21744-8404-FDC9-591C-2BD42F2FED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6C63EB-0E42-43EC-BEFE-0DCFA415F88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02CC49A-2B30-167A-6275-7BED441E93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548DA6-D685-C1CE-95B8-F4E29599DB6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844373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46770-018C-643F-D055-8B9E6E19B1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A1DDEF-7F17-185A-C663-5A81320A83F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C156C1F-6245-3257-F9BB-0387DA8F63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AA78A6-3369-A6D9-C789-54EA380FA1E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180704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D9C3B-DFC2-A115-C96E-9CB696291B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E3BA9D-02D6-DA4F-7DF7-8B1190C39D1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6E7A8AB-5956-987B-44E3-C92928A7CC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4E730F-A915-CE40-0BA9-3AFCBCF3423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6167157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41825-9B83-C1E2-5E74-2EFA288588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8489DD-A0A6-57A9-5818-CE8DAD11F35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44AAE63-9015-474D-3638-62C74A251B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E92CA7-E4F2-5577-1BD9-A739CCC90999}"/>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7561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4886B-4E6A-C5E9-E99F-1D0539EE26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C651B1-0141-F5F6-7178-D0F93D9F6C4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F24A38C-4CC3-4027-9D59-A94986521E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EE6852-B719-8126-895B-5800E833B8F8}"/>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20089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60394-5EE4-FDE1-1750-EDD5380431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AFF21-9EEA-8D06-5F7B-EA74392723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CEC0BAB-3F2A-F5BC-8932-152E48EBBB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936999-19EE-D44F-BF3E-BEE3F0CBC34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219293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77AF-24E7-E852-4042-F918B214D9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4FDB2F-F433-3B03-AABB-782B225549F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2DC807B-AE6B-D4DD-6BBD-E289ED3AA2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4BAE3C-42C0-EE08-064D-D3E84803FF98}"/>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6708943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F2134-E57D-A40D-3071-602481A5E6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C6C4F3-1E8A-D97F-E384-8110FB76A08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7C77959-BDAF-B199-6529-4D4AE33E7E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682059-DBE7-478C-96F1-BB912B7DC9D0}"/>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5381052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FAFF4-2EF5-0FC0-B57C-0BFEC80177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72DC07-1D92-358F-0084-E06274EF9B1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197BC18-B8D0-976C-8E34-F905D0B685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5043FF-0139-3411-E950-1F7ED39B59E1}"/>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276167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A84E1-3C5F-350B-2557-7E3225008B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1E521E-FE2C-FC2A-FC97-73968AAB362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C026A1B-3161-4F94-5854-85A21047F7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1DF646-5026-202D-35FE-F39720060EB6}"/>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0524949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BBC0F-6587-42E4-32DC-659F330F92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2683D2-16DF-9A8A-5D84-2BDB60DE172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E9D2D6E-05DA-2AC3-0A46-6B8E0F114A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02F5E2-5A59-C98B-0A23-E054A34E28CC}"/>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905511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CC9A8-B127-DBDE-2B7F-A609D47C4C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8E33A3-6F50-89AF-F150-432301CB878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60DE9FF-8ADF-CF17-36BF-2C51611A62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FC76DE-A30D-775E-A45A-C6D52DFB35E9}"/>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151178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202AA-50ED-D2E6-CC3B-F0D4CD5677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58AA04-7CC2-1D0A-45EE-427548DF612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2B10B2F-4CC0-32BC-53F6-75C401A796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FB7E0A-C3C6-7134-5EA5-D5580982001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4799537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65013-256F-FC2F-DBB1-78326241FB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587656-7A6E-6D56-7ADA-1EE96A1F32E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8C48171-AA57-0CF8-7299-C04EBD07AC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1D1354-E7D8-41E9-1E54-6D6909F18EC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7341973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84786-D195-C398-7CBF-3162FCA86D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E545FE-A1DC-23AF-6A98-63429A65237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D8D9C51-19D7-7299-B31A-91FB20652D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AB0328-E150-0291-5CC6-3F0EBB778C7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172924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D0CCB-875D-2986-1DA1-3D9A0ADE75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A1CCE4-21EB-9508-0248-036F59B66EB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C075A51-CC87-FA37-9794-7612F42CE6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25D3DA-ACBC-D979-5E28-73D96DDBFB54}"/>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168112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E3B3F-3E05-0F15-94AE-3B1DB37783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0E27FF-A27C-0935-DEA6-F2BA1F51ED4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2FB1EA7-2362-C8AB-90B5-AB8097D4F3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F93CF1-C032-1CC2-ED87-A1D5786FDEB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698810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8F2F25-6A09-32CC-E1D1-3441D37C42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D66D50-6BF2-EDD6-66EF-2CFDFACD43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DDF6D2-44CE-B3E8-4735-72362D81BD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EA02BA-BC6C-0008-4C48-55936C1C2809}"/>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0642491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B766E-7B40-E1A6-B80F-F0A62ABB1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127C7D-2285-AF90-12E3-620F618308D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4507B59-C4CC-A88A-B00F-6D3E33AD71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49E135-6448-8E64-2D72-65642169BFCC}"/>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760331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C9782-AFC1-F793-81B7-3B0A77E7FA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99CE72-8425-FD0C-B5D0-41C053F9990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44B6A92-3242-F023-17E2-ECBA701620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C32BBC-8C2B-F644-C62B-EB1B2B5B4FAE}"/>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9461874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C962D-0F73-00C9-D643-0D7E3DFBD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1A7452-6A57-9431-E27C-32C57A0FECC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0E762C7-6091-F949-B4E6-2C3BFA6547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7452CF-F4B5-44D3-C778-85BA50754F51}"/>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2249037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07D82-F00A-75EA-A6BF-2B39787E0C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D606E1-DF97-97DE-E04A-D3DEE6C9B81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E922FBD-469A-D1CE-4D80-5D6728D81A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BE1963-8C33-7A9A-9480-8A4FC1575957}"/>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195853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2BB2C-0F38-85E1-7273-224BE2D874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131DF1-4774-7ABB-B253-32669310059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0D3A2E6-A4DE-1A29-CDFD-152FF20F2F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84CE42-2C5D-5B18-AC5F-AD38593328A2}"/>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9625119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541E6-C2E1-51D7-E013-042519E06A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9FEF47-FADC-2C6E-0101-05134140721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2C1B396-0790-FA7B-0D88-1A40B5EA40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AAE5DF-1384-FFC7-2EA7-49E6408F5680}"/>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82963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7654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11/07/2026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6.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17.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18.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19.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0.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21.jpe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22.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3.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24.jpe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25.jpe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26.jpe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27.jpe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5.xml"/><Relationship Id="rId5" Type="http://schemas.openxmlformats.org/officeDocument/2006/relationships/image" Target="../media/image28.jpe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29.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30.jpe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5.xml"/><Relationship Id="rId5" Type="http://schemas.openxmlformats.org/officeDocument/2006/relationships/image" Target="../media/image31.jpe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32.jpe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15.xml"/><Relationship Id="rId5" Type="http://schemas.openxmlformats.org/officeDocument/2006/relationships/image" Target="../media/image33.jpe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34.jpe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15.xml"/><Relationship Id="rId5" Type="http://schemas.openxmlformats.org/officeDocument/2006/relationships/image" Target="../media/image35.jpe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15.xml"/><Relationship Id="rId5" Type="http://schemas.openxmlformats.org/officeDocument/2006/relationships/image" Target="../media/image36.jpe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37.jpe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15.xml"/><Relationship Id="rId5" Type="http://schemas.openxmlformats.org/officeDocument/2006/relationships/image" Target="../media/image38.jpe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5.xml"/><Relationship Id="rId5" Type="http://schemas.openxmlformats.org/officeDocument/2006/relationships/image" Target="../media/image39.jpe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5.xml"/><Relationship Id="rId5" Type="http://schemas.openxmlformats.org/officeDocument/2006/relationships/image" Target="../media/image40.jpe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15.xml"/><Relationship Id="rId5" Type="http://schemas.openxmlformats.org/officeDocument/2006/relationships/image" Target="../media/image42.jpe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jpeg"/><Relationship Id="rId1" Type="http://schemas.openxmlformats.org/officeDocument/2006/relationships/slideLayout" Target="../slideLayouts/slideLayout12.xml"/><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a:solidFill>
                  <a:schemeClr val="bg1"/>
                </a:solidFill>
                <a:latin typeface="Alexandria" charset="0"/>
                <a:cs typeface="Alexandria" charset="0"/>
              </a:rPr>
              <a:t>06</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110273" y="-58058"/>
            <a:ext cx="8048065" cy="4926423"/>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33663" y="3599113"/>
            <a:ext cx="5316936" cy="8780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الفصل السادس: التسعير</a:t>
            </a:r>
            <a:endParaRPr lang="en-US" sz="24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5"/>
          <a:stretch>
            <a:fillRect/>
          </a:stretch>
        </p:blipFill>
        <p:spPr>
          <a:xfrm>
            <a:off x="240933" y="-58058"/>
            <a:ext cx="2956816" cy="1383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01FA45-8E03-7923-59C2-6198AD93605A}"/>
              </a:ext>
            </a:extLst>
          </p:cNvPr>
          <p:cNvPicPr>
            <a:picLocks noChangeAspect="1"/>
          </p:cNvPicPr>
          <p:nvPr/>
        </p:nvPicPr>
        <p:blipFill>
          <a:blip r:embed="rId3"/>
          <a:stretch>
            <a:fillRect/>
          </a:stretch>
        </p:blipFill>
        <p:spPr>
          <a:xfrm>
            <a:off x="-1" y="0"/>
            <a:ext cx="12192001" cy="6858000"/>
          </a:xfrm>
          <a:prstGeom prst="rect">
            <a:avLst/>
          </a:prstGeom>
        </p:spPr>
      </p:pic>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209722" y="1376678"/>
            <a:ext cx="3630730" cy="523220"/>
          </a:xfrm>
          <a:prstGeom prst="rect">
            <a:avLst/>
          </a:prstGeom>
          <a:noFill/>
        </p:spPr>
        <p:txBody>
          <a:bodyPr wrap="square" rtlCol="0">
            <a:spAutoFit/>
          </a:bodyPr>
          <a:lstStyle/>
          <a:p>
            <a:r>
              <a:rPr lang="ar-SA" sz="2800" b="1" dirty="0">
                <a:latin typeface="Alexandria" charset="0"/>
                <a:cs typeface="Alexandria" charset="0"/>
              </a:rPr>
              <a:t>محاور المحاضرة السادسة :</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5707" y="1899898"/>
            <a:ext cx="7742577" cy="4862870"/>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v"/>
            </a:pPr>
            <a:r>
              <a:rPr lang="en-US" sz="2000" b="1" dirty="0" err="1"/>
              <a:t>يتناول</a:t>
            </a:r>
            <a:r>
              <a:rPr lang="en-US" sz="2000" b="1" dirty="0"/>
              <a:t> </a:t>
            </a:r>
            <a:r>
              <a:rPr lang="en-US" sz="2000" b="1" dirty="0" err="1"/>
              <a:t>هذا</a:t>
            </a:r>
            <a:r>
              <a:rPr lang="en-US" sz="2000" b="1" dirty="0"/>
              <a:t> </a:t>
            </a:r>
            <a:r>
              <a:rPr lang="en-US" sz="2000" b="1" dirty="0" err="1"/>
              <a:t>الفصل</a:t>
            </a:r>
            <a:r>
              <a:rPr lang="en-US" sz="2000" b="1" dirty="0"/>
              <a:t> </a:t>
            </a:r>
            <a:r>
              <a:rPr lang="en-US" sz="2000" b="1" dirty="0" err="1"/>
              <a:t>الموضوعات</a:t>
            </a:r>
            <a:r>
              <a:rPr lang="en-US" sz="2000" b="1" dirty="0"/>
              <a:t> </a:t>
            </a:r>
            <a:r>
              <a:rPr lang="en-US" sz="2000" b="1" dirty="0" err="1"/>
              <a:t>الرئيسة</a:t>
            </a:r>
            <a:r>
              <a:rPr lang="en-US" sz="2000" b="1" dirty="0"/>
              <a:t> </a:t>
            </a:r>
            <a:r>
              <a:rPr lang="en-US" sz="2000" b="1" dirty="0" err="1"/>
              <a:t>الآتية</a:t>
            </a:r>
            <a:r>
              <a:rPr lang="en-US" sz="2000" b="1" dirty="0"/>
              <a:t>:</a:t>
            </a:r>
          </a:p>
          <a:p>
            <a:pPr marL="457200" indent="-457200" algn="just" rtl="1">
              <a:lnSpc>
                <a:spcPct val="150000"/>
              </a:lnSpc>
              <a:buFont typeface="+mj-lt"/>
              <a:buAutoNum type="arabicPeriod"/>
            </a:pPr>
            <a:r>
              <a:rPr lang="ar-SA" sz="2000" b="1" dirty="0">
                <a:cs typeface="+mj-cs"/>
              </a:rPr>
              <a:t>مفهوم التسعير وأهميته في التسويق</a:t>
            </a:r>
            <a:endParaRPr lang="en-US" sz="2000" b="1" dirty="0">
              <a:cs typeface="+mj-cs"/>
            </a:endParaRPr>
          </a:p>
          <a:p>
            <a:pPr marL="457200" indent="-457200" algn="just" rtl="1">
              <a:lnSpc>
                <a:spcPct val="150000"/>
              </a:lnSpc>
              <a:buFont typeface="+mj-lt"/>
              <a:buAutoNum type="arabicPeriod"/>
            </a:pPr>
            <a:r>
              <a:rPr lang="ar-SA" sz="2000" b="1" dirty="0">
                <a:cs typeface="+mj-cs"/>
              </a:rPr>
              <a:t>نماذج تسعير المنتجات والخدمات</a:t>
            </a:r>
            <a:endParaRPr lang="en-US" sz="2000" b="1" dirty="0">
              <a:cs typeface="+mj-cs"/>
            </a:endParaRPr>
          </a:p>
          <a:p>
            <a:pPr marL="457200" indent="-457200" algn="just" rtl="1">
              <a:lnSpc>
                <a:spcPct val="150000"/>
              </a:lnSpc>
              <a:buFont typeface="+mj-lt"/>
              <a:buAutoNum type="arabicPeriod"/>
            </a:pPr>
            <a:r>
              <a:rPr lang="ar-SA" sz="2000" b="1" dirty="0">
                <a:cs typeface="+mj-cs"/>
              </a:rPr>
              <a:t>استراتيجيات تسعير المنتجات الجديدة</a:t>
            </a:r>
            <a:endParaRPr lang="en-US" sz="2000" b="1" dirty="0">
              <a:cs typeface="+mj-cs"/>
            </a:endParaRPr>
          </a:p>
          <a:p>
            <a:pPr marL="457200" indent="-457200" algn="just" rtl="1">
              <a:lnSpc>
                <a:spcPct val="150000"/>
              </a:lnSpc>
              <a:buFont typeface="+mj-lt"/>
              <a:buAutoNum type="arabicPeriod"/>
            </a:pPr>
            <a:r>
              <a:rPr lang="ar-SA" sz="2000" b="1" dirty="0">
                <a:cs typeface="+mj-cs"/>
              </a:rPr>
              <a:t>استراتيجيات تسعير مزيج المنتجات</a:t>
            </a:r>
            <a:endParaRPr lang="en-US" sz="2000" b="1" dirty="0">
              <a:cs typeface="+mj-cs"/>
            </a:endParaRPr>
          </a:p>
          <a:p>
            <a:pPr marL="457200" indent="-457200" algn="just" rtl="1">
              <a:lnSpc>
                <a:spcPct val="150000"/>
              </a:lnSpc>
              <a:buFont typeface="+mj-lt"/>
              <a:buAutoNum type="arabicPeriod"/>
            </a:pPr>
            <a:r>
              <a:rPr lang="ar-SA" sz="2000" b="1" dirty="0">
                <a:cs typeface="+mj-cs"/>
              </a:rPr>
              <a:t>استراتيجيات تعديل الأسعار</a:t>
            </a:r>
          </a:p>
          <a:p>
            <a:pPr algn="just" rtl="1">
              <a:lnSpc>
                <a:spcPct val="150000"/>
              </a:lnSpc>
            </a:pPr>
            <a:r>
              <a:rPr lang="ar-SA" sz="2000" b="1" dirty="0">
                <a:cs typeface="+mj-cs"/>
              </a:rPr>
              <a:t>هدف الفصل:</a:t>
            </a:r>
          </a:p>
          <a:p>
            <a:pPr algn="just" rtl="1"/>
            <a:r>
              <a:rPr lang="ar-SA" sz="2000" b="1" dirty="0">
                <a:cs typeface="+mj-cs"/>
              </a:rPr>
              <a:t>يهدف هذا الفصل إلى تعريف الطلبة بمفهوم التسعير ودوره في تحقيق أهداف المنظمة، وشرح العوامل المؤثرة في تحديد الأسعار، والتعرف على نماذج واستراتيجيات التسعير المختلفة، بما في ذلك تسعير المنتجات الجديدة، وتسعير مزيج المنتجات، واستراتيجيات تعديل الأسعار، بما يمكّن الطلبة من اختيار الاستراتيجية السعرية المناسبة وفقًا لطبيعة السوق والعملاء والمنافسة.</a:t>
            </a:r>
          </a:p>
        </p:txBody>
      </p:sp>
      <p:sp>
        <p:nvSpPr>
          <p:cNvPr id="32" name="Rectangle 31"/>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06</a:t>
            </a:r>
            <a:endParaRPr lang="en-US" sz="2000" b="1" dirty="0">
              <a:solidFill>
                <a:schemeClr val="bg1"/>
              </a:solidFill>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F6D6B-C3E3-B402-A228-846A99901F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F138A15-52C0-ECA9-2CC2-20634F6F833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1F4194-1DDF-3FFF-A95F-589B382E9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59ADA7-BC1C-168E-4082-D3622A5EE0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C975F5-8299-ACA1-64C8-B17E2E3E41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5EA96E-2F65-6123-65C9-7314E18F2D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2D158872-3CC4-59AC-8197-AF8EE9362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8" name="TextBox 7">
            <a:extLst>
              <a:ext uri="{FF2B5EF4-FFF2-40B4-BE49-F238E27FC236}">
                <a16:creationId xmlns:a16="http://schemas.microsoft.com/office/drawing/2014/main" id="{D2DA9DD0-E6EA-69B5-33CF-47C23F54D339}"/>
              </a:ext>
            </a:extLst>
          </p:cNvPr>
          <p:cNvSpPr txBox="1"/>
          <p:nvPr/>
        </p:nvSpPr>
        <p:spPr>
          <a:xfrm>
            <a:off x="9678154" y="1186933"/>
            <a:ext cx="1835589" cy="461665"/>
          </a:xfrm>
          <a:prstGeom prst="rect">
            <a:avLst/>
          </a:prstGeom>
          <a:noFill/>
        </p:spPr>
        <p:txBody>
          <a:bodyPr wrap="square">
            <a:spAutoFit/>
          </a:bodyPr>
          <a:lstStyle/>
          <a:p>
            <a:pPr algn="r" rtl="1"/>
            <a:r>
              <a:rPr lang="ar-SA" sz="2400" b="1" dirty="0">
                <a:solidFill>
                  <a:srgbClr val="00B0F0"/>
                </a:solidFill>
              </a:rPr>
              <a:t>مفهوم التسعير</a:t>
            </a:r>
            <a:endParaRPr lang="en-US" sz="2400" b="1" dirty="0">
              <a:solidFill>
                <a:srgbClr val="00B0F0"/>
              </a:solidFill>
            </a:endParaRPr>
          </a:p>
        </p:txBody>
      </p:sp>
      <p:sp>
        <p:nvSpPr>
          <p:cNvPr id="13" name="TextBox 12">
            <a:extLst>
              <a:ext uri="{FF2B5EF4-FFF2-40B4-BE49-F238E27FC236}">
                <a16:creationId xmlns:a16="http://schemas.microsoft.com/office/drawing/2014/main" id="{4CEDEB18-E177-7160-A426-088E89FD4940}"/>
              </a:ext>
            </a:extLst>
          </p:cNvPr>
          <p:cNvSpPr txBox="1"/>
          <p:nvPr/>
        </p:nvSpPr>
        <p:spPr>
          <a:xfrm>
            <a:off x="2734146" y="1582337"/>
            <a:ext cx="8779597" cy="1709571"/>
          </a:xfrm>
          <a:prstGeom prst="rect">
            <a:avLst/>
          </a:prstGeom>
          <a:noFill/>
        </p:spPr>
        <p:txBody>
          <a:bodyPr wrap="square">
            <a:spAutoFit/>
          </a:bodyPr>
          <a:lstStyle/>
          <a:p>
            <a:pPr algn="just" rtl="1">
              <a:lnSpc>
                <a:spcPct val="150000"/>
              </a:lnSpc>
            </a:pPr>
            <a:r>
              <a:rPr lang="ar-SA" dirty="0"/>
              <a:t>يُعرَّف السعر بأنه المبلغ الذي يدفعه العميل مقابل الحصول على منتج أو خدمة، أو مجموع القيم التي يتبادلها العملاء مقابل المنافع التي يحصلون عليها من امتلاك المنتج أو استخدامه.</a:t>
            </a:r>
            <a:endParaRPr lang="en-US" dirty="0"/>
          </a:p>
          <a:p>
            <a:pPr algn="just" rtl="1">
              <a:lnSpc>
                <a:spcPct val="150000"/>
              </a:lnSpc>
            </a:pPr>
            <a:r>
              <a:rPr lang="ar-SA" dirty="0"/>
              <a:t>ولا يُنظر إلى السعر على أنه مجرد قيمة مالية، بل يمثل المقابل الذي يدفعه العميل للحصول على منفعة أو قيمة تلبي احتياجاته ورغباته، ولذلك يعد من أكثر القرارات التسويقية تأثيرًا في نجاح المنظمة.</a:t>
            </a:r>
            <a:endParaRPr lang="en-US" dirty="0"/>
          </a:p>
        </p:txBody>
      </p:sp>
      <p:sp>
        <p:nvSpPr>
          <p:cNvPr id="15" name="TextBox 14">
            <a:extLst>
              <a:ext uri="{FF2B5EF4-FFF2-40B4-BE49-F238E27FC236}">
                <a16:creationId xmlns:a16="http://schemas.microsoft.com/office/drawing/2014/main" id="{477AC5F8-D592-15D6-7DCE-CDF9356DC926}"/>
              </a:ext>
            </a:extLst>
          </p:cNvPr>
          <p:cNvSpPr txBox="1"/>
          <p:nvPr/>
        </p:nvSpPr>
        <p:spPr>
          <a:xfrm>
            <a:off x="10165210" y="3502646"/>
            <a:ext cx="1373863" cy="369332"/>
          </a:xfrm>
          <a:prstGeom prst="rect">
            <a:avLst/>
          </a:prstGeom>
          <a:noFill/>
        </p:spPr>
        <p:txBody>
          <a:bodyPr wrap="square">
            <a:spAutoFit/>
          </a:bodyPr>
          <a:lstStyle/>
          <a:p>
            <a:pPr algn="r" rtl="1"/>
            <a:r>
              <a:rPr lang="ar-SA" b="1" dirty="0">
                <a:solidFill>
                  <a:srgbClr val="00B0F0"/>
                </a:solidFill>
              </a:rPr>
              <a:t>أهمية السعر</a:t>
            </a:r>
            <a:endParaRPr lang="en-US" b="1" dirty="0">
              <a:solidFill>
                <a:srgbClr val="00B0F0"/>
              </a:solidFill>
            </a:endParaRPr>
          </a:p>
        </p:txBody>
      </p:sp>
      <p:sp>
        <p:nvSpPr>
          <p:cNvPr id="17" name="TextBox 16">
            <a:extLst>
              <a:ext uri="{FF2B5EF4-FFF2-40B4-BE49-F238E27FC236}">
                <a16:creationId xmlns:a16="http://schemas.microsoft.com/office/drawing/2014/main" id="{654927A1-5A4C-699D-98F6-011140EFDDD2}"/>
              </a:ext>
            </a:extLst>
          </p:cNvPr>
          <p:cNvSpPr txBox="1"/>
          <p:nvPr/>
        </p:nvSpPr>
        <p:spPr>
          <a:xfrm>
            <a:off x="3820562" y="4051112"/>
            <a:ext cx="7693181" cy="2125069"/>
          </a:xfrm>
          <a:prstGeom prst="rect">
            <a:avLst/>
          </a:prstGeom>
          <a:noFill/>
        </p:spPr>
        <p:txBody>
          <a:bodyPr wrap="square">
            <a:spAutoFit/>
          </a:bodyPr>
          <a:lstStyle/>
          <a:p>
            <a:pPr marL="285750" indent="-285750" algn="just" rtl="1">
              <a:lnSpc>
                <a:spcPct val="150000"/>
              </a:lnSpc>
              <a:buFont typeface="Arial" panose="020B0604020202020204" pitchFamily="34" charset="0"/>
              <a:buChar char="•"/>
            </a:pPr>
            <a:r>
              <a:rPr lang="ar-SA" dirty="0"/>
              <a:t>يُعد السعر العنصر الوحيد في المزيج التسويقي الذي يحقق الإيرادات للمنظمة.</a:t>
            </a:r>
            <a:endParaRPr lang="en-US" dirty="0"/>
          </a:p>
          <a:p>
            <a:pPr marL="285750" indent="-285750" algn="just" rtl="1">
              <a:lnSpc>
                <a:spcPct val="150000"/>
              </a:lnSpc>
              <a:buFont typeface="Arial" panose="020B0604020202020204" pitchFamily="34" charset="0"/>
              <a:buChar char="•"/>
            </a:pPr>
            <a:r>
              <a:rPr lang="ar-SA" dirty="0"/>
              <a:t>تمثل بقية عناصر المزيج التسويقي استثمارات وتكاليف تتحملها المنظمة لتقديم المنتج أو الخدمة.</a:t>
            </a:r>
            <a:endParaRPr lang="en-US" dirty="0"/>
          </a:p>
          <a:p>
            <a:pPr marL="285750" indent="-285750" algn="just" rtl="1">
              <a:lnSpc>
                <a:spcPct val="150000"/>
              </a:lnSpc>
              <a:buFont typeface="Arial" panose="020B0604020202020204" pitchFamily="34" charset="0"/>
              <a:buChar char="•"/>
            </a:pPr>
            <a:r>
              <a:rPr lang="ar-SA" dirty="0"/>
              <a:t>يؤثر السعر في حجم الطلب، والربحية، والحصة السوقية، والقدرة التنافسية للمنظمة.</a:t>
            </a:r>
            <a:endParaRPr lang="en-US" dirty="0"/>
          </a:p>
          <a:p>
            <a:pPr marL="285750" indent="-285750" algn="just" rtl="1">
              <a:lnSpc>
                <a:spcPct val="150000"/>
              </a:lnSpc>
              <a:buFont typeface="Arial" panose="020B0604020202020204" pitchFamily="34" charset="0"/>
              <a:buChar char="•"/>
            </a:pPr>
            <a:r>
              <a:rPr lang="ar-SA" dirty="0"/>
              <a:t>يعد تحديد السعر المناسب من القرارات الإستراتيجية التي تسهم في تحقيق أهداف المنظمة على المدى القصير والطويل.</a:t>
            </a:r>
            <a:endParaRPr lang="en-US" dirty="0"/>
          </a:p>
        </p:txBody>
      </p:sp>
      <p:pic>
        <p:nvPicPr>
          <p:cNvPr id="19" name="Picture 18">
            <a:extLst>
              <a:ext uri="{FF2B5EF4-FFF2-40B4-BE49-F238E27FC236}">
                <a16:creationId xmlns:a16="http://schemas.microsoft.com/office/drawing/2014/main" id="{F17EEDF6-B98F-6DD6-C978-126F5AA472CC}"/>
              </a:ext>
            </a:extLst>
          </p:cNvPr>
          <p:cNvPicPr>
            <a:picLocks noChangeAspect="1"/>
          </p:cNvPicPr>
          <p:nvPr/>
        </p:nvPicPr>
        <p:blipFill>
          <a:blip r:embed="rId5"/>
          <a:srcRect t="18049" b="7918"/>
          <a:stretch>
            <a:fillRect/>
          </a:stretch>
        </p:blipFill>
        <p:spPr>
          <a:xfrm flipH="1">
            <a:off x="351548" y="4204025"/>
            <a:ext cx="3396684" cy="2435382"/>
          </a:xfrm>
          <a:prstGeom prst="rect">
            <a:avLst/>
          </a:prstGeom>
        </p:spPr>
      </p:pic>
    </p:spTree>
    <p:extLst>
      <p:ext uri="{BB962C8B-B14F-4D97-AF65-F5344CB8AC3E}">
        <p14:creationId xmlns:p14="http://schemas.microsoft.com/office/powerpoint/2010/main" val="3995337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D4DCB-14B4-E3BA-71B8-CE63743982C4}"/>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DD5FA1A-EA1B-B1AD-4B37-9E87B1F27A6F}"/>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6A0CC08-D374-6410-04FA-B4005F638A0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2F026B6-10BE-14E8-91C3-CCFA1EF0F0F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2D56107-C55E-16AA-19BC-B76F2670F11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8024400-7AFC-0BD3-497C-3C99BF25AE1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A6D88B1F-2116-0AFC-9FC3-555D2A71AE8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3" name="Rectangle: Rounded Corners 2">
            <a:extLst>
              <a:ext uri="{FF2B5EF4-FFF2-40B4-BE49-F238E27FC236}">
                <a16:creationId xmlns:a16="http://schemas.microsoft.com/office/drawing/2014/main" id="{1990F9BB-7D1C-9709-FC4F-5CECE9614D61}"/>
              </a:ext>
            </a:extLst>
          </p:cNvPr>
          <p:cNvSpPr/>
          <p:nvPr/>
        </p:nvSpPr>
        <p:spPr>
          <a:xfrm>
            <a:off x="1178815" y="1446949"/>
            <a:ext cx="10239469" cy="4411374"/>
          </a:xfrm>
          <a:prstGeom prst="round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just" rtl="1">
              <a:lnSpc>
                <a:spcPct val="150000"/>
              </a:lnSpc>
            </a:pPr>
            <a:r>
              <a:rPr lang="ar-SA" sz="2400" b="1" dirty="0"/>
              <a:t>القيمة أساس التسعير</a:t>
            </a:r>
          </a:p>
          <a:p>
            <a:pPr marL="285750" indent="-285750" algn="just" rtl="1">
              <a:lnSpc>
                <a:spcPct val="150000"/>
              </a:lnSpc>
              <a:buFont typeface="Wingdings" panose="05000000000000000000" pitchFamily="2" charset="2"/>
              <a:buChar char="q"/>
            </a:pPr>
            <a:r>
              <a:rPr lang="ar-SA" b="1" dirty="0"/>
              <a:t>يرتكز الفكر التسويقي الحديث على أن العملاء لا يشترون المنتج بسبب انخفاض سعره فقط، وإنما يشترونه عندما يدركون أن المنافع التي يقدمها تستحق المبلغ الذي سيدفعونه.</a:t>
            </a:r>
          </a:p>
          <a:p>
            <a:pPr marL="285750" indent="-285750" algn="just" rtl="1">
              <a:lnSpc>
                <a:spcPct val="150000"/>
              </a:lnSpc>
              <a:buFont typeface="Wingdings" panose="05000000000000000000" pitchFamily="2" charset="2"/>
              <a:buChar char="q"/>
            </a:pPr>
            <a:r>
              <a:rPr lang="ar-SA" b="1" dirty="0"/>
              <a:t>ولهذا تسعى المنظمات إلى تقديم قيمة حقيقية للعملاء من خلال جودة المنتج، وخصائصه، والخدمات المصاحبة له، وتجربة الاستخدام، ثم تحدد سعرًا يتناسب مع هذه القيمة.</a:t>
            </a:r>
          </a:p>
          <a:p>
            <a:pPr marL="285750" indent="-285750" algn="just" rtl="1">
              <a:lnSpc>
                <a:spcPct val="150000"/>
              </a:lnSpc>
              <a:buFont typeface="Wingdings" panose="05000000000000000000" pitchFamily="2" charset="2"/>
              <a:buChar char="q"/>
            </a:pPr>
            <a:r>
              <a:rPr lang="ar-SA" b="1" dirty="0"/>
              <a:t>وبذلك يصبح السعر وسيلة تسترد من خلالها المنظمة القيمة التي قدمتها للعملاء، وليس مجرد رقم يوضع على المنتج.</a:t>
            </a:r>
          </a:p>
          <a:p>
            <a:pPr marL="285750" indent="-285750" algn="just" rtl="1">
              <a:lnSpc>
                <a:spcPct val="150000"/>
              </a:lnSpc>
              <a:buFont typeface="Wingdings" panose="05000000000000000000" pitchFamily="2" charset="2"/>
              <a:buChar char="q"/>
            </a:pPr>
            <a:r>
              <a:rPr lang="ar-SA" b="1" dirty="0"/>
              <a:t>لذلك فإن نجاح التسعير يعتمد على تحقيق توازن بين القيمة التي يحصل عليها العميل والعائد الذي تسعى المنظمة إلى تحقيقه.</a:t>
            </a:r>
          </a:p>
          <a:p>
            <a:pPr marL="285750" indent="-285750" algn="just" rtl="1">
              <a:lnSpc>
                <a:spcPct val="150000"/>
              </a:lnSpc>
              <a:buFont typeface="Wingdings" panose="05000000000000000000" pitchFamily="2" charset="2"/>
              <a:buChar char="ü"/>
            </a:pPr>
            <a:r>
              <a:rPr lang="ar-SA" b="1" dirty="0"/>
              <a:t>ينبغي للمنظمات أن تبيع القيمة قبل أن تبيع السعر</a:t>
            </a:r>
            <a:r>
              <a:rPr lang="ar-SA" dirty="0"/>
              <a:t>.</a:t>
            </a:r>
            <a:endParaRPr lang="en-US" dirty="0"/>
          </a:p>
        </p:txBody>
      </p:sp>
    </p:spTree>
    <p:extLst>
      <p:ext uri="{BB962C8B-B14F-4D97-AF65-F5344CB8AC3E}">
        <p14:creationId xmlns:p14="http://schemas.microsoft.com/office/powerpoint/2010/main" val="1966224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9517F-02ED-4F02-FF83-E1FBFF0A8BD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4E0617C-C57F-5EB8-1663-B567EFB3229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5477BCD-9D56-9D94-9D7C-8DF0E5B0ACF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95EBD52-5C67-AB3A-3579-F20269539C6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2162CFF-35D7-FF30-5F96-F967378E35D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620A87E-DB38-0A1A-73A4-77CFF282B7A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7D5F0DA8-CE6D-2407-827B-A2C278392A8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5" name="Picture 4">
            <a:extLst>
              <a:ext uri="{FF2B5EF4-FFF2-40B4-BE49-F238E27FC236}">
                <a16:creationId xmlns:a16="http://schemas.microsoft.com/office/drawing/2014/main" id="{ED51AE10-6C13-EFB7-9477-1B88D48F09A5}"/>
              </a:ext>
            </a:extLst>
          </p:cNvPr>
          <p:cNvPicPr>
            <a:picLocks noChangeAspect="1"/>
          </p:cNvPicPr>
          <p:nvPr/>
        </p:nvPicPr>
        <p:blipFill>
          <a:blip r:embed="rId5"/>
          <a:stretch>
            <a:fillRect/>
          </a:stretch>
        </p:blipFill>
        <p:spPr>
          <a:xfrm>
            <a:off x="1" y="5264571"/>
            <a:ext cx="1557196" cy="1557196"/>
          </a:xfrm>
          <a:prstGeom prst="rect">
            <a:avLst/>
          </a:prstGeom>
        </p:spPr>
      </p:pic>
      <p:sp>
        <p:nvSpPr>
          <p:cNvPr id="4" name="TextBox 3">
            <a:extLst>
              <a:ext uri="{FF2B5EF4-FFF2-40B4-BE49-F238E27FC236}">
                <a16:creationId xmlns:a16="http://schemas.microsoft.com/office/drawing/2014/main" id="{5DFE23F8-BAA4-3A74-3001-451FCD5C7C18}"/>
              </a:ext>
            </a:extLst>
          </p:cNvPr>
          <p:cNvSpPr txBox="1"/>
          <p:nvPr/>
        </p:nvSpPr>
        <p:spPr>
          <a:xfrm>
            <a:off x="1077363" y="957213"/>
            <a:ext cx="10340922" cy="5864554"/>
          </a:xfrm>
          <a:prstGeom prst="rect">
            <a:avLst/>
          </a:prstGeom>
          <a:noFill/>
        </p:spPr>
        <p:txBody>
          <a:bodyPr wrap="square">
            <a:spAutoFit/>
          </a:bodyPr>
          <a:lstStyle/>
          <a:p>
            <a:pPr algn="just" rtl="1">
              <a:lnSpc>
                <a:spcPct val="150000"/>
              </a:lnSpc>
            </a:pPr>
            <a:r>
              <a:rPr lang="ar-SA" sz="2000" b="1" dirty="0">
                <a:solidFill>
                  <a:srgbClr val="00B0F0"/>
                </a:solidFill>
              </a:rPr>
              <a:t>نماذج التسعير</a:t>
            </a:r>
          </a:p>
          <a:p>
            <a:pPr algn="just" rtl="1">
              <a:lnSpc>
                <a:spcPct val="150000"/>
              </a:lnSpc>
            </a:pPr>
            <a:r>
              <a:rPr lang="ar-SA" dirty="0"/>
              <a:t>تعتمد المنظمات على أكثر من أسلوب عند تحديد أسعار منتجاتها وخدماتها، ويختلف اختيار الأسلوب المناسب باختلاف أهداف المنظمة وطبيعة السوق والعملاء والمنافسين.</a:t>
            </a:r>
          </a:p>
          <a:p>
            <a:pPr algn="just" rtl="1">
              <a:lnSpc>
                <a:spcPct val="150000"/>
              </a:lnSpc>
            </a:pPr>
            <a:r>
              <a:rPr lang="ar-SA" dirty="0"/>
              <a:t>وتتمثل النماذج الرئيسة للتسعير فيما يلي:</a:t>
            </a:r>
          </a:p>
          <a:p>
            <a:pPr algn="just" rtl="1">
              <a:lnSpc>
                <a:spcPct val="150000"/>
              </a:lnSpc>
            </a:pPr>
            <a:r>
              <a:rPr lang="ar-SA" b="1" dirty="0">
                <a:solidFill>
                  <a:srgbClr val="00B0F0"/>
                </a:solidFill>
              </a:rPr>
              <a:t>أولًا: التسعير على أساس التكلفة</a:t>
            </a:r>
          </a:p>
          <a:p>
            <a:pPr algn="just" rtl="1">
              <a:lnSpc>
                <a:spcPct val="150000"/>
              </a:lnSpc>
            </a:pPr>
            <a:r>
              <a:rPr lang="ar-SA" dirty="0"/>
              <a:t>يعتمد هذا النموذج على حساب جميع التكاليف المرتبطة بإنتاج المنتج أو تقديم الخدمة، ثم إضافة هامش ربح مناسب للوصول إلى السعر النهائي.</a:t>
            </a:r>
          </a:p>
          <a:p>
            <a:pPr algn="just" rtl="1">
              <a:lnSpc>
                <a:spcPct val="150000"/>
              </a:lnSpc>
            </a:pPr>
            <a:r>
              <a:rPr lang="ar-SA" dirty="0"/>
              <a:t>ويتميز بسهولة تطبيقه وضمان تغطية التكاليف وتحقيق عائد مناسب.</a:t>
            </a:r>
            <a:endParaRPr lang="ar-SA" b="1" dirty="0">
              <a:solidFill>
                <a:srgbClr val="00B0F0"/>
              </a:solidFill>
            </a:endParaRPr>
          </a:p>
          <a:p>
            <a:pPr algn="just" rtl="1">
              <a:lnSpc>
                <a:spcPct val="150000"/>
              </a:lnSpc>
            </a:pPr>
            <a:r>
              <a:rPr lang="ar-SA" b="1" dirty="0">
                <a:solidFill>
                  <a:srgbClr val="00B0F0"/>
                </a:solidFill>
              </a:rPr>
              <a:t>ثانيًا: التسعير على أساس القيمة</a:t>
            </a:r>
          </a:p>
          <a:p>
            <a:pPr algn="just" rtl="1">
              <a:lnSpc>
                <a:spcPct val="150000"/>
              </a:lnSpc>
            </a:pPr>
            <a:r>
              <a:rPr lang="ar-SA" dirty="0"/>
              <a:t>يركز هذا النموذج على القيمة التي يدركها العميل، إذ يتم تحديد السعر وفقًا للمنافع التي يراها العميل في المنتج، وليس وفقًا لتكلفة إنتاجه فقط.</a:t>
            </a:r>
          </a:p>
          <a:p>
            <a:pPr algn="just" rtl="1">
              <a:lnSpc>
                <a:spcPct val="150000"/>
              </a:lnSpc>
            </a:pPr>
            <a:r>
              <a:rPr lang="ar-SA" dirty="0"/>
              <a:t>ويعد هذا الأسلوب من أكثر الأساليب استخدامًا في التسويق الحديث لأنه يربط السعر بقيمة المنتج في نظر العميل.</a:t>
            </a:r>
          </a:p>
          <a:p>
            <a:pPr algn="just" rtl="1">
              <a:lnSpc>
                <a:spcPct val="150000"/>
              </a:lnSpc>
            </a:pPr>
            <a:r>
              <a:rPr lang="ar-SA" b="1" dirty="0">
                <a:solidFill>
                  <a:srgbClr val="00B0F0"/>
                </a:solidFill>
              </a:rPr>
              <a:t>ثالثًا: التسعير على أساس المنافسة</a:t>
            </a:r>
          </a:p>
          <a:p>
            <a:pPr algn="just" rtl="1">
              <a:lnSpc>
                <a:spcPct val="150000"/>
              </a:lnSpc>
            </a:pPr>
            <a:r>
              <a:rPr lang="ar-SA" dirty="0"/>
              <a:t>يعتمد هذا النموذج على دراسة أسعار المنافسين في السوق، ثم تحديد السعر بما يتناسب مع المركز التنافسي للمنظمة، سواء كان مساويًا لأسعار المنافسين أو أعلى منها أو أقل منها. ويهدف هذا الأسلوب إلى المحافظة على القدرة التنافسية للمنظمة داخل السوق.</a:t>
            </a:r>
            <a:endParaRPr lang="en-US" dirty="0"/>
          </a:p>
        </p:txBody>
      </p:sp>
    </p:spTree>
    <p:extLst>
      <p:ext uri="{BB962C8B-B14F-4D97-AF65-F5344CB8AC3E}">
        <p14:creationId xmlns:p14="http://schemas.microsoft.com/office/powerpoint/2010/main" val="863757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F6D6B-C3E3-B402-A228-846A99901F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F138A15-52C0-ECA9-2CC2-20634F6F833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1F4194-1DDF-3FFF-A95F-589B382E9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59ADA7-BC1C-168E-4082-D3622A5EE0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C975F5-8299-ACA1-64C8-B17E2E3E41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5EA96E-2F65-6123-65C9-7314E18F2D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2D158872-3CC4-59AC-8197-AF8EE9362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12A5FE57-BA7E-A335-83DA-060772EB7317}"/>
              </a:ext>
            </a:extLst>
          </p:cNvPr>
          <p:cNvSpPr txBox="1"/>
          <p:nvPr/>
        </p:nvSpPr>
        <p:spPr>
          <a:xfrm>
            <a:off x="3567065" y="1444197"/>
            <a:ext cx="7771597" cy="4202561"/>
          </a:xfrm>
          <a:prstGeom prst="rect">
            <a:avLst/>
          </a:prstGeom>
          <a:noFill/>
        </p:spPr>
        <p:txBody>
          <a:bodyPr wrap="square">
            <a:spAutoFit/>
          </a:bodyPr>
          <a:lstStyle/>
          <a:p>
            <a:pPr algn="just" rtl="1">
              <a:lnSpc>
                <a:spcPct val="150000"/>
              </a:lnSpc>
            </a:pPr>
            <a:r>
              <a:rPr lang="ar-SA" dirty="0"/>
              <a:t>قبل تحديد سعر أي منتج أو خدمة، يجب على المنظمة مراعاة مجموعة من الاعتبارات التي تؤثر في قرار التسعير، وذلك لضمان تحقيق التوازن بين رضا العملاء وتحقيق الأرباح والمحافظة على القدرة التنافسية.</a:t>
            </a:r>
          </a:p>
          <a:p>
            <a:pPr algn="just" rtl="1">
              <a:lnSpc>
                <a:spcPct val="150000"/>
              </a:lnSpc>
            </a:pPr>
            <a:r>
              <a:rPr lang="ar-SA" b="1" dirty="0">
                <a:solidFill>
                  <a:srgbClr val="00B0F0"/>
                </a:solidFill>
              </a:rPr>
              <a:t>وتتمثل أهم هذه الاعتبارات فيما يلي:</a:t>
            </a:r>
          </a:p>
          <a:p>
            <a:pPr algn="just" rtl="1">
              <a:lnSpc>
                <a:spcPct val="150000"/>
              </a:lnSpc>
            </a:pPr>
            <a:r>
              <a:rPr lang="ar-SA" b="1" dirty="0">
                <a:solidFill>
                  <a:srgbClr val="00B0F0"/>
                </a:solidFill>
              </a:rPr>
              <a:t>أولًا: تكلفة المنتج</a:t>
            </a:r>
          </a:p>
          <a:p>
            <a:pPr algn="just" rtl="1">
              <a:lnSpc>
                <a:spcPct val="150000"/>
              </a:lnSpc>
            </a:pPr>
            <a:r>
              <a:rPr lang="ar-SA" dirty="0"/>
              <a:t>تمثل التكلفة الحد الأدنى للسعر، إذ يجب أن يغطي السعر جميع تكاليف الإنتاج أو تقديم الخدمة حتى تتمكن المنظمة من تحقيق الربح والاستمرار في السوق.</a:t>
            </a:r>
          </a:p>
          <a:p>
            <a:pPr algn="just" rtl="1">
              <a:lnSpc>
                <a:spcPct val="150000"/>
              </a:lnSpc>
            </a:pPr>
            <a:endParaRPr lang="ar-SA" dirty="0"/>
          </a:p>
          <a:p>
            <a:pPr algn="just" rtl="1">
              <a:lnSpc>
                <a:spcPct val="150000"/>
              </a:lnSpc>
            </a:pPr>
            <a:r>
              <a:rPr lang="ar-SA" b="1" dirty="0">
                <a:solidFill>
                  <a:srgbClr val="00B0F0"/>
                </a:solidFill>
              </a:rPr>
              <a:t>ثانيًا: القيمة المدركة لدى العميل</a:t>
            </a:r>
          </a:p>
          <a:p>
            <a:pPr algn="just" rtl="1">
              <a:lnSpc>
                <a:spcPct val="150000"/>
              </a:lnSpc>
            </a:pPr>
            <a:r>
              <a:rPr lang="ar-SA" dirty="0"/>
              <a:t>تمثل القيمة التي يدركها العميل الحد الأعلى للسعر؛ فإذا شعر العميل أن السعر أعلى من القيمة التي يحصل عليها، فلن يقدم على الشراء.</a:t>
            </a:r>
            <a:endParaRPr lang="en-US" dirty="0"/>
          </a:p>
        </p:txBody>
      </p:sp>
      <p:pic>
        <p:nvPicPr>
          <p:cNvPr id="8" name="Picture 7">
            <a:extLst>
              <a:ext uri="{FF2B5EF4-FFF2-40B4-BE49-F238E27FC236}">
                <a16:creationId xmlns:a16="http://schemas.microsoft.com/office/drawing/2014/main" id="{8BDFBB91-B66A-68A7-3874-879D74D3494D}"/>
              </a:ext>
            </a:extLst>
          </p:cNvPr>
          <p:cNvPicPr>
            <a:picLocks noChangeAspect="1"/>
          </p:cNvPicPr>
          <p:nvPr/>
        </p:nvPicPr>
        <p:blipFill>
          <a:blip r:embed="rId5"/>
          <a:stretch>
            <a:fillRect/>
          </a:stretch>
        </p:blipFill>
        <p:spPr>
          <a:xfrm>
            <a:off x="112894" y="4561917"/>
            <a:ext cx="2170364" cy="2170364"/>
          </a:xfrm>
          <a:prstGeom prst="rect">
            <a:avLst/>
          </a:prstGeom>
        </p:spPr>
      </p:pic>
      <p:sp>
        <p:nvSpPr>
          <p:cNvPr id="13" name="TextBox 12">
            <a:extLst>
              <a:ext uri="{FF2B5EF4-FFF2-40B4-BE49-F238E27FC236}">
                <a16:creationId xmlns:a16="http://schemas.microsoft.com/office/drawing/2014/main" id="{DC255C51-14B5-DAFE-15FE-2D62170B7F99}"/>
              </a:ext>
            </a:extLst>
          </p:cNvPr>
          <p:cNvSpPr txBox="1"/>
          <p:nvPr/>
        </p:nvSpPr>
        <p:spPr>
          <a:xfrm>
            <a:off x="3367640" y="696362"/>
            <a:ext cx="6812732" cy="496996"/>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الاعتبارات الرئيسة في تحديد الأسعار</a:t>
            </a:r>
          </a:p>
        </p:txBody>
      </p:sp>
    </p:spTree>
    <p:extLst>
      <p:ext uri="{BB962C8B-B14F-4D97-AF65-F5344CB8AC3E}">
        <p14:creationId xmlns:p14="http://schemas.microsoft.com/office/powerpoint/2010/main" val="1794020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F6D6B-C3E3-B402-A228-846A99901F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F138A15-52C0-ECA9-2CC2-20634F6F833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1F4194-1DDF-3FFF-A95F-589B382E9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59ADA7-BC1C-168E-4082-D3622A5EE0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C975F5-8299-ACA1-64C8-B17E2E3E41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5EA96E-2F65-6123-65C9-7314E18F2D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2D158872-3CC4-59AC-8197-AF8EE9362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CE221BA7-3A7E-E874-1DD4-060890018A5A}"/>
              </a:ext>
            </a:extLst>
          </p:cNvPr>
          <p:cNvSpPr txBox="1"/>
          <p:nvPr/>
        </p:nvSpPr>
        <p:spPr>
          <a:xfrm>
            <a:off x="1403287" y="1666663"/>
            <a:ext cx="9929387" cy="4204356"/>
          </a:xfrm>
          <a:prstGeom prst="rect">
            <a:avLst/>
          </a:prstGeom>
          <a:noFill/>
        </p:spPr>
        <p:txBody>
          <a:bodyPr wrap="square">
            <a:spAutoFit/>
          </a:bodyPr>
          <a:lstStyle/>
          <a:p>
            <a:pPr algn="just" rtl="1">
              <a:lnSpc>
                <a:spcPct val="150000"/>
              </a:lnSpc>
            </a:pPr>
            <a:r>
              <a:rPr lang="ar-SA" b="1" dirty="0">
                <a:solidFill>
                  <a:srgbClr val="00B0F0"/>
                </a:solidFill>
              </a:rPr>
              <a:t>ثالثًا: المنافسة والعوامل الخارجية</a:t>
            </a:r>
          </a:p>
          <a:p>
            <a:pPr marL="285750" indent="-285750" algn="just" rtl="1">
              <a:lnSpc>
                <a:spcPct val="150000"/>
              </a:lnSpc>
              <a:buFont typeface="Arial" panose="020B0604020202020204" pitchFamily="34" charset="0"/>
              <a:buChar char="•"/>
            </a:pPr>
            <a:r>
              <a:rPr lang="ar-SA" dirty="0"/>
              <a:t>تتأثر قرارات التسعير أيضًا بمجموعة من العوامل الخارجية، مثل:</a:t>
            </a:r>
          </a:p>
          <a:p>
            <a:pPr marL="285750" indent="-285750" algn="just" rtl="1">
              <a:lnSpc>
                <a:spcPct val="150000"/>
              </a:lnSpc>
              <a:buFont typeface="Arial" panose="020B0604020202020204" pitchFamily="34" charset="0"/>
              <a:buChar char="•"/>
            </a:pPr>
            <a:r>
              <a:rPr lang="ar-SA" dirty="0"/>
              <a:t>أسعار واستراتيجيات المنافسين.</a:t>
            </a:r>
          </a:p>
          <a:p>
            <a:pPr marL="285750" indent="-285750" algn="just" rtl="1">
              <a:lnSpc>
                <a:spcPct val="150000"/>
              </a:lnSpc>
              <a:buFont typeface="Arial" panose="020B0604020202020204" pitchFamily="34" charset="0"/>
              <a:buChar char="•"/>
            </a:pPr>
            <a:r>
              <a:rPr lang="ar-SA" dirty="0"/>
              <a:t>طبيعة السوق ومستوى الطلب.</a:t>
            </a:r>
          </a:p>
          <a:p>
            <a:pPr marL="285750" indent="-285750" algn="just" rtl="1">
              <a:lnSpc>
                <a:spcPct val="150000"/>
              </a:lnSpc>
              <a:buFont typeface="Arial" panose="020B0604020202020204" pitchFamily="34" charset="0"/>
              <a:buChar char="•"/>
            </a:pPr>
            <a:r>
              <a:rPr lang="ar-SA" dirty="0"/>
              <a:t>الأوضاع الاقتصادية.</a:t>
            </a:r>
          </a:p>
          <a:p>
            <a:pPr marL="285750" indent="-285750" algn="just" rtl="1">
              <a:lnSpc>
                <a:spcPct val="150000"/>
              </a:lnSpc>
              <a:buFont typeface="Arial" panose="020B0604020202020204" pitchFamily="34" charset="0"/>
              <a:buChar char="•"/>
            </a:pPr>
            <a:r>
              <a:rPr lang="ar-SA" dirty="0"/>
              <a:t>أهداف المنظمة واستراتيجيتها التسويقية.</a:t>
            </a:r>
          </a:p>
          <a:p>
            <a:pPr algn="just" rtl="1">
              <a:lnSpc>
                <a:spcPct val="150000"/>
              </a:lnSpc>
            </a:pPr>
            <a:r>
              <a:rPr lang="ar-SA" dirty="0"/>
              <a:t>وبناءً على ذلك، تسعى المنظمة إلى تحديد سعر يحقق التوازن بين التكلفة، والقيمة التي يدركها العميل، وظروف المنافسة في السوق.</a:t>
            </a:r>
          </a:p>
          <a:p>
            <a:pPr algn="just" rtl="1">
              <a:lnSpc>
                <a:spcPct val="150000"/>
              </a:lnSpc>
            </a:pPr>
            <a:endParaRPr lang="ar-SA" dirty="0"/>
          </a:p>
          <a:p>
            <a:pPr marL="285750" indent="-285750" algn="just" rtl="1">
              <a:lnSpc>
                <a:spcPct val="150000"/>
              </a:lnSpc>
              <a:buFont typeface="Wingdings" panose="05000000000000000000" pitchFamily="2" charset="2"/>
              <a:buChar char="Ø"/>
            </a:pPr>
            <a:r>
              <a:rPr lang="ar-SA" dirty="0"/>
              <a:t>القاعدة الأساسية: السعر المناسب هو السعر الذي يحقق قيمة للعميل وربحية للمنظمة في الوقت نفسه.</a:t>
            </a:r>
          </a:p>
          <a:p>
            <a:pPr algn="just" rtl="1">
              <a:lnSpc>
                <a:spcPct val="150000"/>
              </a:lnSpc>
            </a:pPr>
            <a:endParaRPr lang="en-US" dirty="0"/>
          </a:p>
        </p:txBody>
      </p:sp>
      <p:pic>
        <p:nvPicPr>
          <p:cNvPr id="8" name="Picture 7">
            <a:extLst>
              <a:ext uri="{FF2B5EF4-FFF2-40B4-BE49-F238E27FC236}">
                <a16:creationId xmlns:a16="http://schemas.microsoft.com/office/drawing/2014/main" id="{ACD861F1-DC5F-3697-98DE-5CD21DDC0F0C}"/>
              </a:ext>
            </a:extLst>
          </p:cNvPr>
          <p:cNvPicPr>
            <a:picLocks noChangeAspect="1"/>
          </p:cNvPicPr>
          <p:nvPr/>
        </p:nvPicPr>
        <p:blipFill>
          <a:blip r:embed="rId5"/>
          <a:stretch>
            <a:fillRect/>
          </a:stretch>
        </p:blipFill>
        <p:spPr>
          <a:xfrm>
            <a:off x="35526" y="4689694"/>
            <a:ext cx="2168305" cy="2168305"/>
          </a:xfrm>
          <a:prstGeom prst="rect">
            <a:avLst/>
          </a:prstGeom>
        </p:spPr>
      </p:pic>
      <p:sp>
        <p:nvSpPr>
          <p:cNvPr id="10" name="TextBox 9">
            <a:extLst>
              <a:ext uri="{FF2B5EF4-FFF2-40B4-BE49-F238E27FC236}">
                <a16:creationId xmlns:a16="http://schemas.microsoft.com/office/drawing/2014/main" id="{2916CCA2-D32C-FB6A-80C9-84CD27973010}"/>
              </a:ext>
            </a:extLst>
          </p:cNvPr>
          <p:cNvSpPr txBox="1"/>
          <p:nvPr/>
        </p:nvSpPr>
        <p:spPr>
          <a:xfrm>
            <a:off x="4798168" y="838185"/>
            <a:ext cx="3908833" cy="400110"/>
          </a:xfrm>
          <a:prstGeom prst="rect">
            <a:avLst/>
          </a:prstGeom>
          <a:noFill/>
        </p:spPr>
        <p:txBody>
          <a:bodyPr wrap="square">
            <a:spAutoFit/>
          </a:bodyPr>
          <a:lstStyle/>
          <a:p>
            <a:pPr algn="r" rtl="1"/>
            <a:r>
              <a:rPr lang="ar-SA" sz="2000" b="1" dirty="0">
                <a:solidFill>
                  <a:srgbClr val="00B0F0"/>
                </a:solidFill>
              </a:rPr>
              <a:t>تابع الاعتبارات الرئيسة في تحديد الأسعار</a:t>
            </a:r>
          </a:p>
        </p:txBody>
      </p:sp>
    </p:spTree>
    <p:extLst>
      <p:ext uri="{BB962C8B-B14F-4D97-AF65-F5344CB8AC3E}">
        <p14:creationId xmlns:p14="http://schemas.microsoft.com/office/powerpoint/2010/main" val="1835178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F6D6B-C3E3-B402-A228-846A99901F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F138A15-52C0-ECA9-2CC2-20634F6F833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1F4194-1DDF-3FFF-A95F-589B382E9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59ADA7-BC1C-168E-4082-D3622A5EE0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C975F5-8299-ACA1-64C8-B17E2E3E41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5EA96E-2F65-6123-65C9-7314E18F2D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2D158872-3CC4-59AC-8197-AF8EE9362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5" name="TextBox 4">
            <a:extLst>
              <a:ext uri="{FF2B5EF4-FFF2-40B4-BE49-F238E27FC236}">
                <a16:creationId xmlns:a16="http://schemas.microsoft.com/office/drawing/2014/main" id="{5699705B-A733-C8E7-27CB-F5776A650E91}"/>
              </a:ext>
            </a:extLst>
          </p:cNvPr>
          <p:cNvSpPr txBox="1"/>
          <p:nvPr/>
        </p:nvSpPr>
        <p:spPr>
          <a:xfrm>
            <a:off x="5767057" y="944860"/>
            <a:ext cx="2661066" cy="400110"/>
          </a:xfrm>
          <a:prstGeom prst="rect">
            <a:avLst/>
          </a:prstGeom>
          <a:noFill/>
        </p:spPr>
        <p:txBody>
          <a:bodyPr wrap="square">
            <a:spAutoFit/>
          </a:bodyPr>
          <a:lstStyle/>
          <a:p>
            <a:pPr algn="just" rtl="1"/>
            <a:r>
              <a:rPr lang="ar-SA" sz="2000" b="1" dirty="0">
                <a:solidFill>
                  <a:srgbClr val="00B0F0"/>
                </a:solidFill>
              </a:rPr>
              <a:t>التسعير على أساس القيمة</a:t>
            </a:r>
            <a:endParaRPr lang="en-US" sz="2000" b="1" dirty="0">
              <a:solidFill>
                <a:srgbClr val="00B0F0"/>
              </a:solidFill>
            </a:endParaRPr>
          </a:p>
        </p:txBody>
      </p:sp>
      <p:sp>
        <p:nvSpPr>
          <p:cNvPr id="8" name="TextBox 7">
            <a:extLst>
              <a:ext uri="{FF2B5EF4-FFF2-40B4-BE49-F238E27FC236}">
                <a16:creationId xmlns:a16="http://schemas.microsoft.com/office/drawing/2014/main" id="{5BAAA089-0559-0FEC-E1E3-F4EC62EBA713}"/>
              </a:ext>
            </a:extLst>
          </p:cNvPr>
          <p:cNvSpPr txBox="1"/>
          <p:nvPr/>
        </p:nvSpPr>
        <p:spPr>
          <a:xfrm>
            <a:off x="3621386" y="1584829"/>
            <a:ext cx="7923646" cy="4801314"/>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dirty="0"/>
              <a:t>يقوم التسعير على أساس القيمة على تحديد السعر وفقًا للقيمة التي يدركها العميل في المنتج أو الخدمة، وليس بناءً على تكلفة الإنتاج فقط.</a:t>
            </a:r>
          </a:p>
          <a:p>
            <a:pPr marL="285750" indent="-285750" algn="just" rtl="1">
              <a:lnSpc>
                <a:spcPct val="150000"/>
              </a:lnSpc>
              <a:buFont typeface="Wingdings" panose="05000000000000000000" pitchFamily="2" charset="2"/>
              <a:buChar char="q"/>
            </a:pPr>
            <a:r>
              <a:rPr lang="ar-SA" dirty="0"/>
              <a:t>ويبدأ هذا الأسلوب بدراسة احتياجات العملاء وتوقعاتهم، ثم تصميم المنتج بما يحقق تلك الاحتياجات، وبعد ذلك يتم تحديد السعر الذي يتناسب مع القيمة المدركة.</a:t>
            </a:r>
          </a:p>
          <a:p>
            <a:pPr marL="285750" indent="-285750" algn="just" rtl="1">
              <a:lnSpc>
                <a:spcPct val="150000"/>
              </a:lnSpc>
              <a:buFont typeface="Wingdings" panose="05000000000000000000" pitchFamily="2" charset="2"/>
              <a:buChar char="q"/>
            </a:pPr>
            <a:r>
              <a:rPr lang="ar-SA" dirty="0"/>
              <a:t>وعلى عكس التسعير المعتمد على التكلفة، فإن السعر في هذا النموذج يُعد جزءًا من الاستراتيجية التسويقية منذ البداية، وليس قرارًا يُتخذ بعد الانتهاء من تصميم المنتج.</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v"/>
            </a:pPr>
            <a:r>
              <a:rPr lang="ar-SA" b="1" dirty="0">
                <a:solidFill>
                  <a:srgbClr val="00B0F0"/>
                </a:solidFill>
              </a:rPr>
              <a:t>خطوات التسعير على أساس القيمة</a:t>
            </a:r>
          </a:p>
          <a:p>
            <a:pPr marL="342900" indent="-342900" algn="just" rtl="1">
              <a:buFont typeface="+mj-lt"/>
              <a:buAutoNum type="arabicPeriod"/>
            </a:pPr>
            <a:r>
              <a:rPr lang="ar-SA" dirty="0"/>
              <a:t>تحديد احتياجات العملاء والقيمة التي يبحثون عنها.</a:t>
            </a:r>
          </a:p>
          <a:p>
            <a:pPr marL="342900" indent="-342900" algn="just" rtl="1">
              <a:buFont typeface="+mj-lt"/>
              <a:buAutoNum type="arabicPeriod"/>
            </a:pPr>
            <a:r>
              <a:rPr lang="ar-SA" dirty="0"/>
              <a:t>تحديد السعر الذي يتناسب مع القيمة المدركة.</a:t>
            </a:r>
          </a:p>
          <a:p>
            <a:pPr marL="342900" indent="-342900" algn="just" rtl="1">
              <a:buFont typeface="+mj-lt"/>
              <a:buAutoNum type="arabicPeriod"/>
            </a:pPr>
            <a:r>
              <a:rPr lang="ar-SA" dirty="0"/>
              <a:t>تصميم المنتج بما يحقق تلك القيمة.</a:t>
            </a:r>
          </a:p>
          <a:p>
            <a:pPr marL="342900" indent="-342900" algn="just" rtl="1">
              <a:buFont typeface="+mj-lt"/>
              <a:buAutoNum type="arabicPeriod"/>
            </a:pPr>
            <a:r>
              <a:rPr lang="ar-SA" dirty="0"/>
              <a:t>ضبط التكاليف بما يضمن تحقيق الربحية دون التأثير في القيمة المقدمة.</a:t>
            </a:r>
          </a:p>
          <a:p>
            <a:pPr marL="342900" indent="-342900" algn="just" rtl="1">
              <a:buFont typeface="+mj-lt"/>
              <a:buAutoNum type="arabicPeriod"/>
            </a:pPr>
            <a:endParaRPr lang="ar-SA" dirty="0"/>
          </a:p>
        </p:txBody>
      </p:sp>
      <p:pic>
        <p:nvPicPr>
          <p:cNvPr id="10" name="Picture 9">
            <a:extLst>
              <a:ext uri="{FF2B5EF4-FFF2-40B4-BE49-F238E27FC236}">
                <a16:creationId xmlns:a16="http://schemas.microsoft.com/office/drawing/2014/main" id="{49FA098C-BC17-60B5-E383-26B367DC6C0D}"/>
              </a:ext>
            </a:extLst>
          </p:cNvPr>
          <p:cNvPicPr>
            <a:picLocks noChangeAspect="1"/>
          </p:cNvPicPr>
          <p:nvPr/>
        </p:nvPicPr>
        <p:blipFill>
          <a:blip r:embed="rId5"/>
          <a:stretch>
            <a:fillRect/>
          </a:stretch>
        </p:blipFill>
        <p:spPr>
          <a:xfrm>
            <a:off x="470780" y="3480338"/>
            <a:ext cx="2896860" cy="2794215"/>
          </a:xfrm>
          <a:prstGeom prst="rect">
            <a:avLst/>
          </a:prstGeom>
        </p:spPr>
      </p:pic>
    </p:spTree>
    <p:extLst>
      <p:ext uri="{BB962C8B-B14F-4D97-AF65-F5344CB8AC3E}">
        <p14:creationId xmlns:p14="http://schemas.microsoft.com/office/powerpoint/2010/main" val="4287209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4BCC4-5228-B0A6-6A3E-DA57F01D2A6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DA66204-33B4-C151-7000-2FEE95945F7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92E23C3-F6F5-557E-2DD5-2E8907261F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BD2440E-3154-3EC3-B0FA-04F458A9F55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1AB9577-621A-8B5E-C9CC-9C7FCC4E249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930BE1-BFD7-E9E2-F3D5-D8BDAF742B7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DFA31B59-D477-51E2-2A04-EA5486CECB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A956AFE-C158-64FC-B5A2-1803C1B51E2D}"/>
              </a:ext>
            </a:extLst>
          </p:cNvPr>
          <p:cNvSpPr txBox="1"/>
          <p:nvPr/>
        </p:nvSpPr>
        <p:spPr>
          <a:xfrm>
            <a:off x="5712736" y="1387704"/>
            <a:ext cx="2813364" cy="369332"/>
          </a:xfrm>
          <a:prstGeom prst="rect">
            <a:avLst/>
          </a:prstGeom>
          <a:noFill/>
        </p:spPr>
        <p:txBody>
          <a:bodyPr wrap="square">
            <a:spAutoFit/>
          </a:bodyPr>
          <a:lstStyle/>
          <a:p>
            <a:pPr algn="just" rtl="1"/>
            <a:r>
              <a:rPr lang="ar-SA" b="1" dirty="0">
                <a:solidFill>
                  <a:srgbClr val="00B0F0"/>
                </a:solidFill>
              </a:rPr>
              <a:t>أنواع التسعير على أساس القيمة</a:t>
            </a:r>
            <a:endParaRPr lang="en-US" b="1" dirty="0">
              <a:solidFill>
                <a:srgbClr val="00B0F0"/>
              </a:solidFill>
            </a:endParaRPr>
          </a:p>
        </p:txBody>
      </p:sp>
      <p:sp>
        <p:nvSpPr>
          <p:cNvPr id="7" name="TextBox 6">
            <a:extLst>
              <a:ext uri="{FF2B5EF4-FFF2-40B4-BE49-F238E27FC236}">
                <a16:creationId xmlns:a16="http://schemas.microsoft.com/office/drawing/2014/main" id="{587AD16C-76C5-30C9-AB01-5DC3FBA9A9D0}"/>
              </a:ext>
            </a:extLst>
          </p:cNvPr>
          <p:cNvSpPr txBox="1"/>
          <p:nvPr/>
        </p:nvSpPr>
        <p:spPr>
          <a:xfrm>
            <a:off x="3293353" y="2033157"/>
            <a:ext cx="8124931" cy="3787062"/>
          </a:xfrm>
          <a:prstGeom prst="rect">
            <a:avLst/>
          </a:prstGeom>
          <a:noFill/>
        </p:spPr>
        <p:txBody>
          <a:bodyPr wrap="square">
            <a:spAutoFit/>
          </a:bodyPr>
          <a:lstStyle/>
          <a:p>
            <a:pPr algn="just" rtl="1">
              <a:lnSpc>
                <a:spcPct val="150000"/>
              </a:lnSpc>
            </a:pPr>
            <a:r>
              <a:rPr lang="ar-SA" dirty="0"/>
              <a:t>يقسم </a:t>
            </a:r>
            <a:r>
              <a:rPr lang="en-US" dirty="0"/>
              <a:t>Kotler &amp; Armstrong </a:t>
            </a:r>
            <a:r>
              <a:rPr lang="ar-SA" dirty="0"/>
              <a:t>التسعير المبني على القيمة إلى نوعين رئيسين:</a:t>
            </a:r>
          </a:p>
          <a:p>
            <a:pPr algn="just" rtl="1">
              <a:lnSpc>
                <a:spcPct val="150000"/>
              </a:lnSpc>
            </a:pPr>
            <a:r>
              <a:rPr lang="ar-SA" b="1" dirty="0">
                <a:solidFill>
                  <a:srgbClr val="00B0F0"/>
                </a:solidFill>
              </a:rPr>
              <a:t>أولًا: تسعير القيمة الجيدة</a:t>
            </a:r>
          </a:p>
          <a:p>
            <a:pPr algn="just" rtl="1">
              <a:lnSpc>
                <a:spcPct val="150000"/>
              </a:lnSpc>
            </a:pPr>
            <a:r>
              <a:rPr lang="ar-SA" dirty="0"/>
              <a:t>يقوم هذا الأسلوب على تقديم مستوى مناسب من الجودة والخدمة بسعر عادل يتناسب مع القيمة التي يحصل عليها العميل.</a:t>
            </a:r>
          </a:p>
          <a:p>
            <a:pPr algn="just" rtl="1">
              <a:lnSpc>
                <a:spcPct val="150000"/>
              </a:lnSpc>
            </a:pPr>
            <a:r>
              <a:rPr lang="ar-SA" b="1" dirty="0">
                <a:solidFill>
                  <a:srgbClr val="00B0F0"/>
                </a:solidFill>
              </a:rPr>
              <a:t>وقد يتحقق ذلك من خلال:</a:t>
            </a:r>
          </a:p>
          <a:p>
            <a:pPr marL="285750" indent="-285750" algn="just" rtl="1">
              <a:lnSpc>
                <a:spcPct val="150000"/>
              </a:lnSpc>
              <a:buFont typeface="Arial" panose="020B0604020202020204" pitchFamily="34" charset="0"/>
              <a:buChar char="•"/>
            </a:pPr>
            <a:r>
              <a:rPr lang="ar-SA" dirty="0"/>
              <a:t>طرح منتجات أو إصدارات أقل تكلفة مع المحافظة على الجودة الأساسية.</a:t>
            </a:r>
          </a:p>
          <a:p>
            <a:pPr marL="285750" indent="-285750" algn="just" rtl="1">
              <a:lnSpc>
                <a:spcPct val="150000"/>
              </a:lnSpc>
              <a:buFont typeface="Arial" panose="020B0604020202020204" pitchFamily="34" charset="0"/>
              <a:buChar char="•"/>
            </a:pPr>
            <a:r>
              <a:rPr lang="ar-SA" dirty="0"/>
              <a:t>تقديم منتجات جديدة بأسعار مناسبة لفئات مختلفة من العملاء.</a:t>
            </a:r>
          </a:p>
          <a:p>
            <a:pPr marL="285750" indent="-285750" algn="just" rtl="1">
              <a:lnSpc>
                <a:spcPct val="150000"/>
              </a:lnSpc>
              <a:buFont typeface="Arial" panose="020B0604020202020204" pitchFamily="34" charset="0"/>
              <a:buChar char="•"/>
            </a:pPr>
            <a:r>
              <a:rPr lang="ar-SA" dirty="0"/>
              <a:t>تطوير المنتجات الحالية لتقديم جودة أفضل بالسعر نفسه، أو المحافظة على الجودة مع تخفيض السعر.</a:t>
            </a:r>
          </a:p>
          <a:p>
            <a:pPr marL="285750" indent="-285750" algn="just" rtl="1">
              <a:lnSpc>
                <a:spcPct val="150000"/>
              </a:lnSpc>
              <a:buFont typeface="Wingdings" panose="05000000000000000000" pitchFamily="2" charset="2"/>
              <a:buChar char="Ø"/>
            </a:pPr>
            <a:r>
              <a:rPr lang="ar-SA" dirty="0"/>
              <a:t>ويهدف هذا الأسلوب إلى تحقيق أفضل توازن بين الجودة والسعر بما يزيد من رضا العملاء.</a:t>
            </a:r>
            <a:endParaRPr lang="en-US" dirty="0"/>
          </a:p>
        </p:txBody>
      </p:sp>
      <p:pic>
        <p:nvPicPr>
          <p:cNvPr id="9" name="Picture 8">
            <a:extLst>
              <a:ext uri="{FF2B5EF4-FFF2-40B4-BE49-F238E27FC236}">
                <a16:creationId xmlns:a16="http://schemas.microsoft.com/office/drawing/2014/main" id="{B6CE3B8C-0CFD-131F-EE3E-686F5CEEB135}"/>
              </a:ext>
            </a:extLst>
          </p:cNvPr>
          <p:cNvPicPr>
            <a:picLocks noChangeAspect="1"/>
          </p:cNvPicPr>
          <p:nvPr/>
        </p:nvPicPr>
        <p:blipFill>
          <a:blip r:embed="rId5"/>
          <a:stretch>
            <a:fillRect/>
          </a:stretch>
        </p:blipFill>
        <p:spPr>
          <a:xfrm>
            <a:off x="81481" y="4409038"/>
            <a:ext cx="3674976" cy="2448962"/>
          </a:xfrm>
          <a:prstGeom prst="rect">
            <a:avLst/>
          </a:prstGeom>
        </p:spPr>
      </p:pic>
    </p:spTree>
    <p:extLst>
      <p:ext uri="{BB962C8B-B14F-4D97-AF65-F5344CB8AC3E}">
        <p14:creationId xmlns:p14="http://schemas.microsoft.com/office/powerpoint/2010/main" val="88803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29A09-23F2-A4EF-E25D-8ED739F7F6F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0B8DD16-9461-24D4-3627-ED28A12AF1E2}"/>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B8D5DB8-A032-A9FF-AF3F-A9F80C2E4B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D862BF9-8839-29F2-C07F-7F8E6C74861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B40F4D4-23C3-ABB4-3A4E-3FD6D31FA69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18582B5-6E82-CCEC-B4E6-1B102257CB6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68F49A63-80E7-282C-54AD-1F2FE5F985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6155BC4-1728-7D31-F8F0-0B16A4840A60}"/>
              </a:ext>
            </a:extLst>
          </p:cNvPr>
          <p:cNvSpPr txBox="1"/>
          <p:nvPr/>
        </p:nvSpPr>
        <p:spPr>
          <a:xfrm>
            <a:off x="5196689" y="1387704"/>
            <a:ext cx="3329411" cy="369332"/>
          </a:xfrm>
          <a:prstGeom prst="rect">
            <a:avLst/>
          </a:prstGeom>
          <a:noFill/>
        </p:spPr>
        <p:txBody>
          <a:bodyPr wrap="square">
            <a:spAutoFit/>
          </a:bodyPr>
          <a:lstStyle/>
          <a:p>
            <a:pPr algn="just" rtl="1"/>
            <a:r>
              <a:rPr lang="ar-SA" b="1" dirty="0">
                <a:solidFill>
                  <a:srgbClr val="00B0F0"/>
                </a:solidFill>
              </a:rPr>
              <a:t>تابع أنواع التسعير على أساس القيمة</a:t>
            </a:r>
            <a:endParaRPr lang="en-US" b="1" dirty="0">
              <a:solidFill>
                <a:srgbClr val="00B0F0"/>
              </a:solidFill>
            </a:endParaRPr>
          </a:p>
        </p:txBody>
      </p:sp>
      <p:sp>
        <p:nvSpPr>
          <p:cNvPr id="7" name="TextBox 6">
            <a:extLst>
              <a:ext uri="{FF2B5EF4-FFF2-40B4-BE49-F238E27FC236}">
                <a16:creationId xmlns:a16="http://schemas.microsoft.com/office/drawing/2014/main" id="{EEFA0D61-79EA-748A-53E5-5EF2058AD905}"/>
              </a:ext>
            </a:extLst>
          </p:cNvPr>
          <p:cNvSpPr txBox="1"/>
          <p:nvPr/>
        </p:nvSpPr>
        <p:spPr>
          <a:xfrm>
            <a:off x="3293353" y="2033157"/>
            <a:ext cx="8124931" cy="4202561"/>
          </a:xfrm>
          <a:prstGeom prst="rect">
            <a:avLst/>
          </a:prstGeom>
          <a:noFill/>
        </p:spPr>
        <p:txBody>
          <a:bodyPr wrap="square">
            <a:spAutoFit/>
          </a:bodyPr>
          <a:lstStyle/>
          <a:p>
            <a:pPr algn="just" rtl="1">
              <a:lnSpc>
                <a:spcPct val="150000"/>
              </a:lnSpc>
            </a:pPr>
            <a:r>
              <a:rPr lang="ar-SA" b="1" dirty="0">
                <a:solidFill>
                  <a:srgbClr val="00B0F0"/>
                </a:solidFill>
              </a:rPr>
              <a:t>ثانيًا: التسعير بالقيمة المضافة</a:t>
            </a:r>
          </a:p>
          <a:p>
            <a:pPr algn="just" rtl="1">
              <a:lnSpc>
                <a:spcPct val="150000"/>
              </a:lnSpc>
            </a:pPr>
            <a:r>
              <a:rPr lang="ar-SA" dirty="0"/>
              <a:t>يعتمد هذا الأسلوب على إضافة مزايا أو خدمات إضافية تميز المنتج عن المنتجات المنافسة، مما يبرر فرض سعر أعلى.</a:t>
            </a:r>
          </a:p>
          <a:p>
            <a:pPr algn="just" rtl="1">
              <a:lnSpc>
                <a:spcPct val="150000"/>
              </a:lnSpc>
            </a:pPr>
            <a:r>
              <a:rPr lang="ar-SA" b="1" dirty="0">
                <a:solidFill>
                  <a:srgbClr val="00B0F0"/>
                </a:solidFill>
              </a:rPr>
              <a:t>وقد تشمل القيمة المضافة:</a:t>
            </a:r>
          </a:p>
          <a:p>
            <a:pPr marL="285750" indent="-285750" algn="just" rtl="1">
              <a:lnSpc>
                <a:spcPct val="150000"/>
              </a:lnSpc>
              <a:buFont typeface="Arial" panose="020B0604020202020204" pitchFamily="34" charset="0"/>
              <a:buChar char="•"/>
            </a:pPr>
            <a:r>
              <a:rPr lang="ar-SA" dirty="0"/>
              <a:t>تحسين جودة المنتج.</a:t>
            </a:r>
          </a:p>
          <a:p>
            <a:pPr marL="285750" indent="-285750" algn="just" rtl="1">
              <a:lnSpc>
                <a:spcPct val="150000"/>
              </a:lnSpc>
              <a:buFont typeface="Arial" panose="020B0604020202020204" pitchFamily="34" charset="0"/>
              <a:buChar char="•"/>
            </a:pPr>
            <a:r>
              <a:rPr lang="ar-SA" dirty="0"/>
              <a:t>تقديم خدمات ما بعد البيع.</a:t>
            </a:r>
          </a:p>
          <a:p>
            <a:pPr marL="285750" indent="-285750" algn="just" rtl="1">
              <a:lnSpc>
                <a:spcPct val="150000"/>
              </a:lnSpc>
              <a:buFont typeface="Arial" panose="020B0604020202020204" pitchFamily="34" charset="0"/>
              <a:buChar char="•"/>
            </a:pPr>
            <a:r>
              <a:rPr lang="ar-SA" dirty="0"/>
              <a:t>توفير ضمانات أطول.</a:t>
            </a:r>
          </a:p>
          <a:p>
            <a:pPr marL="285750" indent="-285750" algn="just" rtl="1">
              <a:lnSpc>
                <a:spcPct val="150000"/>
              </a:lnSpc>
              <a:buFont typeface="Arial" panose="020B0604020202020204" pitchFamily="34" charset="0"/>
              <a:buChar char="•"/>
            </a:pPr>
            <a:r>
              <a:rPr lang="ar-SA" dirty="0"/>
              <a:t>سرعة التوصيل.</a:t>
            </a:r>
          </a:p>
          <a:p>
            <a:pPr marL="285750" indent="-285750" algn="just" rtl="1">
              <a:lnSpc>
                <a:spcPct val="150000"/>
              </a:lnSpc>
              <a:buFont typeface="Arial" panose="020B0604020202020204" pitchFamily="34" charset="0"/>
              <a:buChar char="•"/>
            </a:pPr>
            <a:r>
              <a:rPr lang="ar-SA" dirty="0"/>
              <a:t>تقديم تجربة شراء متميزة.</a:t>
            </a:r>
          </a:p>
          <a:p>
            <a:pPr marL="342900" indent="-342900" algn="just" rtl="1">
              <a:lnSpc>
                <a:spcPct val="150000"/>
              </a:lnSpc>
              <a:buFont typeface="Wingdings" panose="05000000000000000000" pitchFamily="2" charset="2"/>
              <a:buChar char="ü"/>
            </a:pPr>
            <a:r>
              <a:rPr lang="ar-SA" dirty="0"/>
              <a:t>ويقبل العملاء دفع سعر أعلى عندما يدركون أن هذه المزايا تضيف قيمة حقيقية لهم وتحقق منفعة أكبر.</a:t>
            </a:r>
            <a:endParaRPr lang="en-US" dirty="0"/>
          </a:p>
        </p:txBody>
      </p:sp>
      <p:pic>
        <p:nvPicPr>
          <p:cNvPr id="9" name="Picture 8">
            <a:extLst>
              <a:ext uri="{FF2B5EF4-FFF2-40B4-BE49-F238E27FC236}">
                <a16:creationId xmlns:a16="http://schemas.microsoft.com/office/drawing/2014/main" id="{BCA683DF-E43B-40E4-6C7F-D27A6608E037}"/>
              </a:ext>
            </a:extLst>
          </p:cNvPr>
          <p:cNvPicPr>
            <a:picLocks noChangeAspect="1"/>
          </p:cNvPicPr>
          <p:nvPr/>
        </p:nvPicPr>
        <p:blipFill>
          <a:blip r:embed="rId5"/>
          <a:stretch>
            <a:fillRect/>
          </a:stretch>
        </p:blipFill>
        <p:spPr>
          <a:xfrm>
            <a:off x="81481" y="4409038"/>
            <a:ext cx="3674976" cy="2448962"/>
          </a:xfrm>
          <a:prstGeom prst="rect">
            <a:avLst/>
          </a:prstGeom>
        </p:spPr>
      </p:pic>
    </p:spTree>
    <p:extLst>
      <p:ext uri="{BB962C8B-B14F-4D97-AF65-F5344CB8AC3E}">
        <p14:creationId xmlns:p14="http://schemas.microsoft.com/office/powerpoint/2010/main" val="3760233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471DB-BEF7-64B7-1A2C-94BEA08DE9E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5A4B902-F41E-7920-61BA-56BD1CFB204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C15524A-6F7D-C170-ADA5-3D7FEAF728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FDBAC45-B05C-2E26-F0AB-98C547DC07C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5C7F297-57C0-2DE5-DC5F-D1ECDCD1AD5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6DDD6AA-D6A3-7706-40DC-777843C1324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15F6C123-6CD2-B5A2-09F1-648B67D53D8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E886AC4-64E0-BD3F-6F67-2E41327EEC23}"/>
              </a:ext>
            </a:extLst>
          </p:cNvPr>
          <p:cNvSpPr txBox="1"/>
          <p:nvPr/>
        </p:nvSpPr>
        <p:spPr>
          <a:xfrm>
            <a:off x="3313842" y="944860"/>
            <a:ext cx="8122823" cy="5442516"/>
          </a:xfrm>
          <a:prstGeom prst="rect">
            <a:avLst/>
          </a:prstGeom>
          <a:noFill/>
        </p:spPr>
        <p:txBody>
          <a:bodyPr wrap="square">
            <a:spAutoFit/>
          </a:bodyPr>
          <a:lstStyle/>
          <a:p>
            <a:pPr algn="just" rtl="1">
              <a:lnSpc>
                <a:spcPct val="150000"/>
              </a:lnSpc>
            </a:pPr>
            <a:r>
              <a:rPr lang="ar-SA" b="1" dirty="0">
                <a:solidFill>
                  <a:srgbClr val="00B0F0"/>
                </a:solidFill>
              </a:rPr>
              <a:t>التسعير على أساس التكلفة</a:t>
            </a:r>
          </a:p>
          <a:p>
            <a:pPr marL="285750" indent="-285750" algn="just" rtl="1">
              <a:lnSpc>
                <a:spcPct val="150000"/>
              </a:lnSpc>
              <a:buFont typeface="Wingdings" panose="05000000000000000000" pitchFamily="2" charset="2"/>
              <a:buChar char="q"/>
            </a:pPr>
            <a:r>
              <a:rPr lang="ar-SA" dirty="0"/>
              <a:t>يقوم التسعير على أساس التكلفة على تحديد سعر المنتج من خلال حساب جميع التكاليف المرتبطة بإنتاجه أو توزيعه أو بيعه، ثم إضافة هامش ربح مناسب يحقق العائد المطلوب للمنظمة.</a:t>
            </a:r>
          </a:p>
          <a:p>
            <a:pPr marL="285750" indent="-285750" algn="just" rtl="1">
              <a:lnSpc>
                <a:spcPct val="150000"/>
              </a:lnSpc>
              <a:buFont typeface="Wingdings" panose="05000000000000000000" pitchFamily="2" charset="2"/>
              <a:buChar char="q"/>
            </a:pPr>
            <a:r>
              <a:rPr lang="ar-SA" dirty="0"/>
              <a:t>ويعد هذا الأسلوب من أكثر أساليب التسعير استخدامًا؛ لأنه يعتمد على بيانات يمكن قياسها بسهولة، كما يساعد المنظمة على تغطية تكاليفها وتحقيق الربح.</a:t>
            </a:r>
          </a:p>
          <a:p>
            <a:pPr marL="285750" indent="-285750" algn="just" rtl="1">
              <a:lnSpc>
                <a:spcPct val="150000"/>
              </a:lnSpc>
              <a:buFont typeface="Wingdings" panose="05000000000000000000" pitchFamily="2" charset="2"/>
              <a:buChar char="q"/>
            </a:pPr>
            <a:r>
              <a:rPr lang="ar-SA" dirty="0"/>
              <a:t>ومع ذلك، فإن الاعتماد على التكلفة وحدها قد يؤدي إلى تحديد سعر لا يعكس القيمة التي يدركها العملاء أو مستوى المنافسة في السوق.</a:t>
            </a:r>
          </a:p>
          <a:p>
            <a:pPr algn="just" rtl="1">
              <a:lnSpc>
                <a:spcPct val="150000"/>
              </a:lnSpc>
            </a:pPr>
            <a:endParaRPr lang="ar-SA" dirty="0"/>
          </a:p>
          <a:p>
            <a:pPr algn="just" rtl="1">
              <a:lnSpc>
                <a:spcPct val="150000"/>
              </a:lnSpc>
            </a:pPr>
            <a:r>
              <a:rPr lang="ar-SA" b="1" dirty="0">
                <a:solidFill>
                  <a:srgbClr val="00B0F0"/>
                </a:solidFill>
              </a:rPr>
              <a:t>خصائص التسعير على أساس التكلفة</a:t>
            </a:r>
          </a:p>
          <a:p>
            <a:pPr marL="285750" indent="-285750" algn="just" rtl="1">
              <a:lnSpc>
                <a:spcPct val="150000"/>
              </a:lnSpc>
              <a:buFont typeface="Wingdings" panose="05000000000000000000" pitchFamily="2" charset="2"/>
              <a:buChar char="§"/>
            </a:pPr>
            <a:r>
              <a:rPr lang="ar-SA" dirty="0"/>
              <a:t>يعتمد على حساب التكاليف الفعلية للمنتج.</a:t>
            </a:r>
          </a:p>
          <a:p>
            <a:pPr marL="285750" indent="-285750" algn="just" rtl="1">
              <a:lnSpc>
                <a:spcPct val="150000"/>
              </a:lnSpc>
              <a:buFont typeface="Wingdings" panose="05000000000000000000" pitchFamily="2" charset="2"/>
              <a:buChar char="§"/>
            </a:pPr>
            <a:r>
              <a:rPr lang="ar-SA" dirty="0"/>
              <a:t>يهدف إلى تغطية التكاليف وتحقيق هامش ربح مناسب.</a:t>
            </a:r>
          </a:p>
          <a:p>
            <a:pPr marL="285750" indent="-285750" algn="just" rtl="1">
              <a:lnSpc>
                <a:spcPct val="150000"/>
              </a:lnSpc>
              <a:buFont typeface="Wingdings" panose="05000000000000000000" pitchFamily="2" charset="2"/>
              <a:buChar char="§"/>
            </a:pPr>
            <a:r>
              <a:rPr lang="ar-SA" dirty="0"/>
              <a:t>يتميز بسهولة التطبيق والوضوح.</a:t>
            </a:r>
          </a:p>
          <a:p>
            <a:pPr marL="285750" indent="-285750" algn="just" rtl="1">
              <a:lnSpc>
                <a:spcPct val="150000"/>
              </a:lnSpc>
              <a:buFont typeface="Wingdings" panose="05000000000000000000" pitchFamily="2" charset="2"/>
              <a:buChar char="§"/>
            </a:pPr>
            <a:r>
              <a:rPr lang="ar-SA" dirty="0"/>
              <a:t>لا يركز بصورة مباشرة على القيمة المدركة لدى العميل.</a:t>
            </a:r>
          </a:p>
        </p:txBody>
      </p:sp>
    </p:spTree>
    <p:extLst>
      <p:ext uri="{BB962C8B-B14F-4D97-AF65-F5344CB8AC3E}">
        <p14:creationId xmlns:p14="http://schemas.microsoft.com/office/powerpoint/2010/main" val="2044262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D9BA6-E498-9D49-BF37-C1F8908ABBB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21C2900-28B7-7171-027B-5A64761EF30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5FE040D-CD0B-F444-04E5-842F33EE3E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2DAE1D4-3EBC-A743-27C8-AD36F391CB0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0076E5C-C7AA-9C19-349A-B3A81FF579A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0E52FFC-56BF-C8F6-C2BA-3CE4864BFB5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58FBB614-20EC-00EE-C641-EA6298129E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C1C6025-F317-824E-5033-A6B99D74AC83}"/>
              </a:ext>
            </a:extLst>
          </p:cNvPr>
          <p:cNvSpPr txBox="1"/>
          <p:nvPr/>
        </p:nvSpPr>
        <p:spPr>
          <a:xfrm>
            <a:off x="5866645" y="760194"/>
            <a:ext cx="1557699" cy="400110"/>
          </a:xfrm>
          <a:prstGeom prst="rect">
            <a:avLst/>
          </a:prstGeom>
          <a:noFill/>
        </p:spPr>
        <p:txBody>
          <a:bodyPr wrap="square">
            <a:spAutoFit/>
          </a:bodyPr>
          <a:lstStyle/>
          <a:p>
            <a:pPr algn="just" rtl="1"/>
            <a:r>
              <a:rPr lang="ar-SA" sz="2000" b="1" dirty="0">
                <a:solidFill>
                  <a:srgbClr val="00B0F0"/>
                </a:solidFill>
              </a:rPr>
              <a:t>أنواع التكاليف</a:t>
            </a:r>
            <a:endParaRPr lang="en-US" sz="2000" b="1" dirty="0">
              <a:solidFill>
                <a:srgbClr val="00B0F0"/>
              </a:solidFill>
            </a:endParaRPr>
          </a:p>
        </p:txBody>
      </p:sp>
      <p:sp>
        <p:nvSpPr>
          <p:cNvPr id="7" name="TextBox 6">
            <a:extLst>
              <a:ext uri="{FF2B5EF4-FFF2-40B4-BE49-F238E27FC236}">
                <a16:creationId xmlns:a16="http://schemas.microsoft.com/office/drawing/2014/main" id="{D6D6FA55-32C4-95A8-CFBB-0E01E0A3E19C}"/>
              </a:ext>
            </a:extLst>
          </p:cNvPr>
          <p:cNvSpPr txBox="1"/>
          <p:nvPr/>
        </p:nvSpPr>
        <p:spPr>
          <a:xfrm>
            <a:off x="1032096" y="1291332"/>
            <a:ext cx="10460476" cy="5449056"/>
          </a:xfrm>
          <a:prstGeom prst="rect">
            <a:avLst/>
          </a:prstGeom>
          <a:noFill/>
        </p:spPr>
        <p:txBody>
          <a:bodyPr wrap="square">
            <a:spAutoFit/>
          </a:bodyPr>
          <a:lstStyle/>
          <a:p>
            <a:pPr algn="just" rtl="1">
              <a:lnSpc>
                <a:spcPct val="150000"/>
              </a:lnSpc>
            </a:pPr>
            <a:r>
              <a:rPr lang="ar-SA" dirty="0"/>
              <a:t>تعتمد قرارات التسعير على فهم أنواع التكاليف التي تتحملها المنظمة، ويمكن تصنيفها إلى </a:t>
            </a:r>
            <a:r>
              <a:rPr lang="ar-SA" b="1" dirty="0">
                <a:solidFill>
                  <a:srgbClr val="00B0F0"/>
                </a:solidFill>
              </a:rPr>
              <a:t>ثلاثة أنواع رئيسة:</a:t>
            </a:r>
          </a:p>
          <a:p>
            <a:pPr marL="285750" indent="-285750" algn="just" rtl="1">
              <a:lnSpc>
                <a:spcPct val="150000"/>
              </a:lnSpc>
              <a:buFont typeface="Wingdings" panose="05000000000000000000" pitchFamily="2" charset="2"/>
              <a:buChar char="Ø"/>
            </a:pPr>
            <a:r>
              <a:rPr lang="ar-SA" b="1" dirty="0">
                <a:solidFill>
                  <a:srgbClr val="00B0F0"/>
                </a:solidFill>
              </a:rPr>
              <a:t>أولًا: التكاليف الثابتة: </a:t>
            </a:r>
            <a:r>
              <a:rPr lang="ar-SA" dirty="0"/>
              <a:t>هي التكاليف التي لا تتغير بتغير حجم الإنتاج أو حجم المبيعات، وتستمر المنظمة في تحملها حتى في حال انخفاض الإنتاج.</a:t>
            </a:r>
          </a:p>
          <a:p>
            <a:pPr marL="285750" indent="-285750" algn="just" rtl="1">
              <a:lnSpc>
                <a:spcPct val="150000"/>
              </a:lnSpc>
              <a:buFont typeface="Wingdings" panose="05000000000000000000" pitchFamily="2" charset="2"/>
              <a:buChar char="v"/>
            </a:pPr>
            <a:r>
              <a:rPr lang="ar-SA" b="1" dirty="0">
                <a:solidFill>
                  <a:srgbClr val="00B0F0"/>
                </a:solidFill>
              </a:rPr>
              <a:t>أمثلة: </a:t>
            </a:r>
            <a:r>
              <a:rPr lang="ar-SA" dirty="0"/>
              <a:t>إيجار المصنع، الرواتب الإدارية، التأمين.</a:t>
            </a:r>
          </a:p>
          <a:p>
            <a:pPr algn="just" rtl="1">
              <a:lnSpc>
                <a:spcPct val="150000"/>
              </a:lnSpc>
            </a:pPr>
            <a:endParaRPr lang="ar-SA" dirty="0"/>
          </a:p>
          <a:p>
            <a:pPr marL="285750" indent="-285750" algn="just" rtl="1">
              <a:lnSpc>
                <a:spcPct val="150000"/>
              </a:lnSpc>
              <a:buFont typeface="Wingdings" panose="05000000000000000000" pitchFamily="2" charset="2"/>
              <a:buChar char="Ø"/>
            </a:pPr>
            <a:r>
              <a:rPr lang="ar-SA" b="1" dirty="0">
                <a:solidFill>
                  <a:srgbClr val="00B0F0"/>
                </a:solidFill>
              </a:rPr>
              <a:t>ثانيًا: التكاليف المتغيرة</a:t>
            </a:r>
            <a:r>
              <a:rPr lang="ar-SA" dirty="0"/>
              <a:t>: هي التكاليف التي تتغير بصورة مباشرة مع تغير حجم الإنتاج، فكلما زاد الإنتاج ارتفعت هذه التكاليف، وكلما انخفض الإنتاج تراجعت.</a:t>
            </a:r>
          </a:p>
          <a:p>
            <a:pPr marL="285750" indent="-285750" algn="just" rtl="1">
              <a:lnSpc>
                <a:spcPct val="150000"/>
              </a:lnSpc>
              <a:buFont typeface="Wingdings" panose="05000000000000000000" pitchFamily="2" charset="2"/>
              <a:buChar char="v"/>
            </a:pPr>
            <a:r>
              <a:rPr lang="ar-SA" b="1" dirty="0">
                <a:solidFill>
                  <a:srgbClr val="00B0F0"/>
                </a:solidFill>
              </a:rPr>
              <a:t>أمثلة: </a:t>
            </a:r>
            <a:r>
              <a:rPr lang="ar-SA" dirty="0"/>
              <a:t>المواد الخام، أجور العمالة المباشرة، تكاليف التعبئة والتغليف.</a:t>
            </a:r>
          </a:p>
          <a:p>
            <a:pPr algn="just" rtl="1">
              <a:lnSpc>
                <a:spcPct val="150000"/>
              </a:lnSpc>
            </a:pPr>
            <a:endParaRPr lang="ar-SA" dirty="0"/>
          </a:p>
          <a:p>
            <a:pPr marL="285750" indent="-285750" algn="just" rtl="1">
              <a:lnSpc>
                <a:spcPct val="150000"/>
              </a:lnSpc>
              <a:buFont typeface="Wingdings" panose="05000000000000000000" pitchFamily="2" charset="2"/>
              <a:buChar char="Ø"/>
            </a:pPr>
            <a:r>
              <a:rPr lang="ar-SA" b="1" dirty="0">
                <a:solidFill>
                  <a:srgbClr val="00B0F0"/>
                </a:solidFill>
              </a:rPr>
              <a:t>ثالثًا: إجمالي التكاليف</a:t>
            </a:r>
          </a:p>
          <a:p>
            <a:pPr algn="just" rtl="1">
              <a:lnSpc>
                <a:spcPct val="150000"/>
              </a:lnSpc>
            </a:pPr>
            <a:r>
              <a:rPr lang="ar-SA" dirty="0"/>
              <a:t>يمثل مجموع التكاليف الثابتة والتكاليف المتغيرة عند مستوى معين من الإنتاج.</a:t>
            </a:r>
          </a:p>
          <a:p>
            <a:pPr algn="just" rtl="1">
              <a:lnSpc>
                <a:spcPct val="150000"/>
              </a:lnSpc>
            </a:pPr>
            <a:r>
              <a:rPr lang="ar-SA" dirty="0"/>
              <a:t>إجمالي التكاليف = التكاليف الثابتة + التكاليف المتغيرة</a:t>
            </a:r>
          </a:p>
          <a:p>
            <a:pPr marL="285750" indent="-285750" algn="just" rtl="1">
              <a:lnSpc>
                <a:spcPct val="150000"/>
              </a:lnSpc>
              <a:buFont typeface="Wingdings" panose="05000000000000000000" pitchFamily="2" charset="2"/>
              <a:buChar char="ü"/>
            </a:pPr>
            <a:r>
              <a:rPr lang="ar-SA" dirty="0"/>
              <a:t>ويعد تحديد إجمالي التكاليف خطوة أساسية قبل اتخاذ أي قرار يتعلق بتحديد السعر.</a:t>
            </a:r>
            <a:endParaRPr lang="en-US" dirty="0"/>
          </a:p>
        </p:txBody>
      </p:sp>
      <p:pic>
        <p:nvPicPr>
          <p:cNvPr id="8" name="Picture 7">
            <a:extLst>
              <a:ext uri="{FF2B5EF4-FFF2-40B4-BE49-F238E27FC236}">
                <a16:creationId xmlns:a16="http://schemas.microsoft.com/office/drawing/2014/main" id="{D4F62BEA-565E-BF58-B6FB-0B40D1F1F2F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32096" y="3888463"/>
            <a:ext cx="2764703" cy="2764703"/>
          </a:xfrm>
          <a:prstGeom prst="rect">
            <a:avLst/>
          </a:prstGeom>
        </p:spPr>
      </p:pic>
    </p:spTree>
    <p:extLst>
      <p:ext uri="{BB962C8B-B14F-4D97-AF65-F5344CB8AC3E}">
        <p14:creationId xmlns:p14="http://schemas.microsoft.com/office/powerpoint/2010/main" val="1429415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2806F-1338-4CD5-65AF-06444D309C8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249AAA4-15E5-48C5-F1BA-03C4CA22438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F0DC3207-5CAB-F74C-4C7D-AC3B8AABA9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20593CA-2202-9930-BF0F-E223F3EB259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062E819-A4B2-32D1-313B-51FEB98A210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A9947FE-52E5-964F-E6F5-CF82AE8652C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47743CCA-1F6F-BC64-397D-519480ED5F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6950ECA-003F-1293-06DA-EB42123BE89D}"/>
              </a:ext>
            </a:extLst>
          </p:cNvPr>
          <p:cNvSpPr txBox="1"/>
          <p:nvPr/>
        </p:nvSpPr>
        <p:spPr>
          <a:xfrm>
            <a:off x="2656690" y="1079854"/>
            <a:ext cx="8843704" cy="5493812"/>
          </a:xfrm>
          <a:prstGeom prst="rect">
            <a:avLst/>
          </a:prstGeom>
          <a:noFill/>
        </p:spPr>
        <p:txBody>
          <a:bodyPr wrap="square">
            <a:spAutoFit/>
          </a:bodyPr>
          <a:lstStyle/>
          <a:p>
            <a:pPr algn="just" rtl="1">
              <a:lnSpc>
                <a:spcPct val="150000"/>
              </a:lnSpc>
            </a:pPr>
            <a:r>
              <a:rPr lang="ar-SA" b="1" dirty="0">
                <a:solidFill>
                  <a:srgbClr val="00B0F0"/>
                </a:solidFill>
              </a:rPr>
              <a:t>التسعير بإضافة هامش ربح</a:t>
            </a:r>
          </a:p>
          <a:p>
            <a:pPr marL="285750" indent="-285750" algn="just" rtl="1">
              <a:lnSpc>
                <a:spcPct val="150000"/>
              </a:lnSpc>
              <a:buFont typeface="Arial" panose="020B0604020202020204" pitchFamily="34" charset="0"/>
              <a:buChar char="•"/>
            </a:pPr>
            <a:r>
              <a:rPr lang="ar-SA" dirty="0"/>
              <a:t>يُعد التسعير بإضافة هامش ربح من أبسط أساليب التسعير المعتمدة على التكلفة، حيث تقوم المنظمة بإضافة نسبة ربح محددة إلى تكلفة المنتج للوصول إلى سعر البيع.</a:t>
            </a:r>
          </a:p>
          <a:p>
            <a:pPr marL="285750" indent="-285750" algn="just" rtl="1">
              <a:lnSpc>
                <a:spcPct val="150000"/>
              </a:lnSpc>
              <a:buFont typeface="Arial" panose="020B0604020202020204" pitchFamily="34" charset="0"/>
              <a:buChar char="•"/>
            </a:pPr>
            <a:r>
              <a:rPr lang="ar-SA" dirty="0"/>
              <a:t>ويتميز هذا الأسلوب بسهولة التطبيق، كما يضمن تحقيق هامش ربح ثابت إذا كانت تقديرات التكاليف دقيقة.</a:t>
            </a:r>
          </a:p>
          <a:p>
            <a:pPr algn="just" rtl="1">
              <a:lnSpc>
                <a:spcPct val="150000"/>
              </a:lnSpc>
            </a:pPr>
            <a:endParaRPr lang="ar-SA" b="1" dirty="0">
              <a:solidFill>
                <a:srgbClr val="00B0F0"/>
              </a:solidFill>
            </a:endParaRPr>
          </a:p>
          <a:p>
            <a:pPr algn="just" rtl="1">
              <a:lnSpc>
                <a:spcPct val="150000"/>
              </a:lnSpc>
            </a:pPr>
            <a:r>
              <a:rPr lang="ar-SA" b="1" dirty="0">
                <a:solidFill>
                  <a:srgbClr val="00B0F0"/>
                </a:solidFill>
              </a:rPr>
              <a:t>آلية التسعير</a:t>
            </a:r>
          </a:p>
          <a:p>
            <a:pPr marL="342900" indent="-342900" algn="just" rtl="1">
              <a:lnSpc>
                <a:spcPct val="150000"/>
              </a:lnSpc>
              <a:buFont typeface="+mj-lt"/>
              <a:buAutoNum type="arabicPeriod"/>
            </a:pPr>
            <a:r>
              <a:rPr lang="ar-SA" dirty="0"/>
              <a:t>حساب تكلفة المنتج.</a:t>
            </a:r>
          </a:p>
          <a:p>
            <a:pPr marL="342900" indent="-342900" algn="just" rtl="1">
              <a:lnSpc>
                <a:spcPct val="150000"/>
              </a:lnSpc>
              <a:buFont typeface="+mj-lt"/>
              <a:buAutoNum type="arabicPeriod"/>
            </a:pPr>
            <a:r>
              <a:rPr lang="ar-SA" dirty="0"/>
              <a:t>تحديد نسبة هامش الربح المطلوبة.</a:t>
            </a:r>
          </a:p>
          <a:p>
            <a:pPr marL="342900" indent="-342900" algn="just" rtl="1">
              <a:lnSpc>
                <a:spcPct val="150000"/>
              </a:lnSpc>
              <a:buFont typeface="+mj-lt"/>
              <a:buAutoNum type="arabicPeriod"/>
            </a:pPr>
            <a:r>
              <a:rPr lang="ar-SA" dirty="0"/>
              <a:t>إضافة هامش الربح إلى التكلفة.</a:t>
            </a:r>
          </a:p>
          <a:p>
            <a:pPr marL="342900" indent="-342900" algn="just" rtl="1">
              <a:lnSpc>
                <a:spcPct val="150000"/>
              </a:lnSpc>
              <a:buFont typeface="+mj-lt"/>
              <a:buAutoNum type="arabicPeriod"/>
            </a:pPr>
            <a:r>
              <a:rPr lang="ar-SA" dirty="0"/>
              <a:t>تحديد سعر البيع النهائي.</a:t>
            </a:r>
          </a:p>
          <a:p>
            <a:pPr marL="342900" indent="-342900" algn="just" rtl="1">
              <a:lnSpc>
                <a:spcPct val="150000"/>
              </a:lnSpc>
              <a:buFont typeface="+mj-lt"/>
              <a:buAutoNum type="arabicPeriod"/>
            </a:pPr>
            <a:endParaRPr lang="ar-SA" dirty="0"/>
          </a:p>
          <a:p>
            <a:pPr marL="342900" indent="-342900" algn="just" rtl="1">
              <a:buFont typeface="Wingdings" panose="05000000000000000000" pitchFamily="2" charset="2"/>
              <a:buChar char="v"/>
            </a:pPr>
            <a:r>
              <a:rPr lang="ar-SA" b="1" dirty="0">
                <a:solidFill>
                  <a:srgbClr val="00B0F0"/>
                </a:solidFill>
              </a:rPr>
              <a:t>مثال: </a:t>
            </a:r>
            <a:r>
              <a:rPr lang="ar-SA" dirty="0"/>
              <a:t>اذا بلغت تكلفة المنتج 20 ريالًا، وأرادت المنظمة تحقيق هامش ربح قدره 50٪ من التكلفة، فإن: </a:t>
            </a:r>
          </a:p>
          <a:p>
            <a:pPr marL="342900" indent="-342900" algn="just" rtl="1">
              <a:buFont typeface="Arial" panose="020B0604020202020204" pitchFamily="34" charset="0"/>
              <a:buChar char="•"/>
            </a:pPr>
            <a:r>
              <a:rPr lang="ar-SA" dirty="0"/>
              <a:t>قيمة هامش الربح = 10 ريالات. </a:t>
            </a:r>
          </a:p>
          <a:p>
            <a:pPr marL="342900" indent="-342900" algn="just" rtl="1">
              <a:buFont typeface="Arial" panose="020B0604020202020204" pitchFamily="34" charset="0"/>
              <a:buChar char="•"/>
            </a:pPr>
            <a:r>
              <a:rPr lang="ar-SA" dirty="0"/>
              <a:t>سعر البيع = 30 ريالًا.</a:t>
            </a:r>
            <a:endParaRPr lang="en-US" dirty="0"/>
          </a:p>
        </p:txBody>
      </p:sp>
      <p:pic>
        <p:nvPicPr>
          <p:cNvPr id="5" name="Picture 4">
            <a:extLst>
              <a:ext uri="{FF2B5EF4-FFF2-40B4-BE49-F238E27FC236}">
                <a16:creationId xmlns:a16="http://schemas.microsoft.com/office/drawing/2014/main" id="{846B9C5D-18D1-1BC9-7E4D-C5A86452E5C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16930" y="3120854"/>
            <a:ext cx="2850710" cy="2850710"/>
          </a:xfrm>
          <a:prstGeom prst="rect">
            <a:avLst/>
          </a:prstGeom>
        </p:spPr>
      </p:pic>
    </p:spTree>
    <p:extLst>
      <p:ext uri="{BB962C8B-B14F-4D97-AF65-F5344CB8AC3E}">
        <p14:creationId xmlns:p14="http://schemas.microsoft.com/office/powerpoint/2010/main" val="2601783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B32BB-D2B8-265F-4AB9-8E95985C764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97002C9-1519-1CC9-A598-CE21016400C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3CFE111-0CB4-0598-3DEE-174C70A1941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12EE41F-5A81-19EB-03DE-23A0061476D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20A8300-E45C-509B-15D9-7539AF6BCF4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2440CB5-CBE9-203C-1129-603FDED865D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7D5D91BB-DEDC-EC36-570E-4A47B2DA3E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41CE30B-7A1F-F21D-E473-2D3804C77E4B}"/>
              </a:ext>
            </a:extLst>
          </p:cNvPr>
          <p:cNvSpPr txBox="1"/>
          <p:nvPr/>
        </p:nvSpPr>
        <p:spPr>
          <a:xfrm>
            <a:off x="1887740" y="1477407"/>
            <a:ext cx="9476714" cy="5033557"/>
          </a:xfrm>
          <a:prstGeom prst="rect">
            <a:avLst/>
          </a:prstGeom>
          <a:noFill/>
        </p:spPr>
        <p:txBody>
          <a:bodyPr wrap="square">
            <a:spAutoFit/>
          </a:bodyPr>
          <a:lstStyle/>
          <a:p>
            <a:pPr algn="just" rtl="1">
              <a:lnSpc>
                <a:spcPct val="150000"/>
              </a:lnSpc>
            </a:pPr>
            <a:r>
              <a:rPr lang="ar-SA" b="1" dirty="0">
                <a:solidFill>
                  <a:srgbClr val="00B0F0"/>
                </a:solidFill>
              </a:rPr>
              <a:t>تقييم أسلوب إضافة هامش الربح</a:t>
            </a:r>
          </a:p>
          <a:p>
            <a:pPr algn="just" rtl="1">
              <a:lnSpc>
                <a:spcPct val="150000"/>
              </a:lnSpc>
            </a:pPr>
            <a:r>
              <a:rPr lang="ar-SA" dirty="0"/>
              <a:t>على الرغم من انتشار هذا الأسلوب، فإن الاعتماد عليه وحده لا يؤدي دائمًا إلى تحديد السعر الأمثل.</a:t>
            </a:r>
          </a:p>
          <a:p>
            <a:pPr algn="just" rtl="1">
              <a:lnSpc>
                <a:spcPct val="150000"/>
              </a:lnSpc>
            </a:pPr>
            <a:r>
              <a:rPr lang="ar-SA" dirty="0"/>
              <a:t>ويرجع ذلك إلى أنه يركز على تكلفة المنتج، بينما قد يتجاهل عوامل مهمة تؤثر في قرار الشراء، مثل حجم الطلب، والقيمة المدركة لدى العملاء، وأسعار المنافسين.</a:t>
            </a:r>
          </a:p>
          <a:p>
            <a:pPr algn="just" rtl="1">
              <a:lnSpc>
                <a:spcPct val="150000"/>
              </a:lnSpc>
            </a:pPr>
            <a:endParaRPr lang="ar-SA" dirty="0"/>
          </a:p>
          <a:p>
            <a:pPr algn="just" rtl="1">
              <a:lnSpc>
                <a:spcPct val="150000"/>
              </a:lnSpc>
            </a:pPr>
            <a:r>
              <a:rPr lang="ar-SA" dirty="0"/>
              <a:t>ومع ذلك، لا يزال هذا الأسلوب مستخدمًا على نطاق واسع للأسباب الآتية:</a:t>
            </a:r>
          </a:p>
          <a:p>
            <a:pPr marL="285750" indent="-285750" algn="just" rtl="1">
              <a:lnSpc>
                <a:spcPct val="150000"/>
              </a:lnSpc>
              <a:buFont typeface="Arial" panose="020B0604020202020204" pitchFamily="34" charset="0"/>
              <a:buChar char="•"/>
            </a:pPr>
            <a:r>
              <a:rPr lang="ar-SA" dirty="0"/>
              <a:t>تعتمد المنظمة على بيانات التكلفة التي يسهل قياسها بدقة.</a:t>
            </a:r>
          </a:p>
          <a:p>
            <a:pPr marL="285750" indent="-285750" algn="just" rtl="1">
              <a:lnSpc>
                <a:spcPct val="150000"/>
              </a:lnSpc>
              <a:buFont typeface="Arial" panose="020B0604020202020204" pitchFamily="34" charset="0"/>
              <a:buChar char="•"/>
            </a:pPr>
            <a:r>
              <a:rPr lang="ar-SA" dirty="0"/>
              <a:t>يسهم في تبسيط عملية التسعير.</a:t>
            </a:r>
          </a:p>
          <a:p>
            <a:pPr marL="285750" indent="-285750" algn="just" rtl="1">
              <a:lnSpc>
                <a:spcPct val="150000"/>
              </a:lnSpc>
              <a:buFont typeface="Arial" panose="020B0604020202020204" pitchFamily="34" charset="0"/>
              <a:buChar char="•"/>
            </a:pPr>
            <a:r>
              <a:rPr lang="ar-SA" dirty="0"/>
              <a:t>يؤدي إلى تقارب الأسعار بين المنافسين عند استخدام الأسلوب نفسه.</a:t>
            </a:r>
          </a:p>
          <a:p>
            <a:pPr marL="285750" indent="-285750" algn="just" rtl="1">
              <a:lnSpc>
                <a:spcPct val="150000"/>
              </a:lnSpc>
              <a:buFont typeface="Arial" panose="020B0604020202020204" pitchFamily="34" charset="0"/>
              <a:buChar char="•"/>
            </a:pPr>
            <a:r>
              <a:rPr lang="ar-SA" dirty="0"/>
              <a:t>يساعد المنظمة على ضمان تحقيق هامش ربح مستقر.</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لذلك يؤكد </a:t>
            </a:r>
            <a:r>
              <a:rPr lang="en-US" dirty="0"/>
              <a:t>Kotler &amp; Armstrong </a:t>
            </a:r>
            <a:r>
              <a:rPr lang="ar-SA" dirty="0"/>
              <a:t>أن هذا الأسلوب ينبغي ألا يستخدم بمعزل عن دراسة السوق والعملاء والمنافسين.</a:t>
            </a:r>
            <a:endParaRPr lang="en-US" dirty="0"/>
          </a:p>
        </p:txBody>
      </p:sp>
      <p:pic>
        <p:nvPicPr>
          <p:cNvPr id="5" name="Picture 4" descr="يتضمن هذا: https://ad.admitad.com/g/2qcjh71wdk432c08fa5975dd4004431a1d30e389/">
            <a:extLst>
              <a:ext uri="{FF2B5EF4-FFF2-40B4-BE49-F238E27FC236}">
                <a16:creationId xmlns:a16="http://schemas.microsoft.com/office/drawing/2014/main" id="{ED8B07FE-D2E1-CA6C-FBC9-4B7BC0651330}"/>
              </a:ext>
            </a:extLst>
          </p:cNvPr>
          <p:cNvPicPr>
            <a:picLocks noChangeAspect="1"/>
          </p:cNvPicPr>
          <p:nvPr/>
        </p:nvPicPr>
        <p:blipFill>
          <a:blip r:embed="rId5"/>
          <a:stretch>
            <a:fillRect/>
          </a:stretch>
        </p:blipFill>
        <p:spPr>
          <a:xfrm>
            <a:off x="827546" y="3065802"/>
            <a:ext cx="3614033" cy="2665042"/>
          </a:xfrm>
          <a:prstGeom prst="rect">
            <a:avLst/>
          </a:prstGeom>
        </p:spPr>
      </p:pic>
    </p:spTree>
    <p:extLst>
      <p:ext uri="{BB962C8B-B14F-4D97-AF65-F5344CB8AC3E}">
        <p14:creationId xmlns:p14="http://schemas.microsoft.com/office/powerpoint/2010/main" val="3484813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ADCA5-D3EE-D4C3-920D-7DEE143BF4B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1F31748-71F9-C8C2-12A4-AB4C1D2E3FD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EF3FD23-9F52-70E2-77AE-56BEF2304ED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FAF8A97-B5FF-D433-39CA-01ABA54966A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CBBD7F9-42C9-8FA6-766D-A3FE44D63FC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1A023F5-08E7-01DD-B55C-AEBBCD91CAB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21397AFC-A1F0-E4D4-A2C6-D9ECB0C0760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339C337-C920-AECD-17AC-41052E723A6D}"/>
              </a:ext>
            </a:extLst>
          </p:cNvPr>
          <p:cNvSpPr txBox="1"/>
          <p:nvPr/>
        </p:nvSpPr>
        <p:spPr>
          <a:xfrm>
            <a:off x="2656690" y="1582337"/>
            <a:ext cx="8531130" cy="3787062"/>
          </a:xfrm>
          <a:prstGeom prst="rect">
            <a:avLst/>
          </a:prstGeom>
          <a:noFill/>
        </p:spPr>
        <p:txBody>
          <a:bodyPr wrap="square">
            <a:spAutoFit/>
          </a:bodyPr>
          <a:lstStyle/>
          <a:p>
            <a:pPr algn="just" rtl="1">
              <a:lnSpc>
                <a:spcPct val="150000"/>
              </a:lnSpc>
            </a:pPr>
            <a:r>
              <a:rPr lang="ar-SA" b="1" dirty="0">
                <a:solidFill>
                  <a:srgbClr val="00B0F0"/>
                </a:solidFill>
              </a:rPr>
              <a:t>التسعير عند نقطة التعادل والعائد المستهدف</a:t>
            </a:r>
          </a:p>
          <a:p>
            <a:pPr algn="just" rtl="1">
              <a:lnSpc>
                <a:spcPct val="150000"/>
              </a:lnSpc>
            </a:pPr>
            <a:r>
              <a:rPr lang="ar-SA" dirty="0"/>
              <a:t>يعتمد هذا الأسلوب على تحديد السعر الذي يمكّن المنظمة من تغطية جميع تكاليفها، أو تحقيق عائد مالي مستهدف.</a:t>
            </a:r>
          </a:p>
          <a:p>
            <a:pPr algn="just" rtl="1">
              <a:lnSpc>
                <a:spcPct val="150000"/>
              </a:lnSpc>
            </a:pPr>
            <a:r>
              <a:rPr lang="ar-SA" b="1" dirty="0">
                <a:solidFill>
                  <a:srgbClr val="00B0F0"/>
                </a:solidFill>
              </a:rPr>
              <a:t>نقطة التعادل</a:t>
            </a:r>
          </a:p>
          <a:p>
            <a:pPr algn="just" rtl="1">
              <a:lnSpc>
                <a:spcPct val="150000"/>
              </a:lnSpc>
            </a:pPr>
            <a:r>
              <a:rPr lang="ar-SA" dirty="0"/>
              <a:t>تتحقق نقطة التعادل عندما تتساوى الإيرادات الكلية مع التكاليف الكلية، أي أن المنظمة لا تحقق ربحًا ولا تتحمل خسارة.</a:t>
            </a:r>
          </a:p>
          <a:p>
            <a:pPr algn="just" rtl="1">
              <a:lnSpc>
                <a:spcPct val="150000"/>
              </a:lnSpc>
            </a:pPr>
            <a:r>
              <a:rPr lang="ar-SA" b="1" dirty="0">
                <a:solidFill>
                  <a:srgbClr val="00B0F0"/>
                </a:solidFill>
              </a:rPr>
              <a:t>حجم التعادل</a:t>
            </a:r>
          </a:p>
          <a:p>
            <a:pPr algn="just" rtl="1">
              <a:lnSpc>
                <a:spcPct val="150000"/>
              </a:lnSpc>
            </a:pPr>
            <a:r>
              <a:rPr lang="ar-SA" dirty="0"/>
              <a:t>يمثل عدد الوحدات التي يجب بيعها للوصول إلى نقطة التعادل، ويحسب من خلال العلاقة الآتية:</a:t>
            </a:r>
          </a:p>
          <a:p>
            <a:pPr algn="just" rtl="1">
              <a:lnSpc>
                <a:spcPct val="150000"/>
              </a:lnSpc>
            </a:pPr>
            <a:r>
              <a:rPr lang="ar-SA" dirty="0"/>
              <a:t>حجم التعادل = التكاليف الثابتة ÷ (سعر البيع للوحدة − التكلفة المتغيرة للوحدة)</a:t>
            </a:r>
          </a:p>
          <a:p>
            <a:pPr algn="just" rtl="1">
              <a:lnSpc>
                <a:spcPct val="150000"/>
              </a:lnSpc>
            </a:pPr>
            <a:r>
              <a:rPr lang="ar-SA" dirty="0"/>
              <a:t>ويستخدم هذا الأسلوب في تقييم جدوى الأسعار المقترحة قبل طرح المنتج في السوق.</a:t>
            </a:r>
            <a:endParaRPr lang="en-US" dirty="0"/>
          </a:p>
        </p:txBody>
      </p:sp>
      <p:pic>
        <p:nvPicPr>
          <p:cNvPr id="5" name="Picture 4" descr="صورة منشور القصة">
            <a:extLst>
              <a:ext uri="{FF2B5EF4-FFF2-40B4-BE49-F238E27FC236}">
                <a16:creationId xmlns:a16="http://schemas.microsoft.com/office/drawing/2014/main" id="{3054B063-55DC-B743-0E27-6574DC0F0390}"/>
              </a:ext>
            </a:extLst>
          </p:cNvPr>
          <p:cNvPicPr>
            <a:picLocks noChangeAspect="1"/>
          </p:cNvPicPr>
          <p:nvPr/>
        </p:nvPicPr>
        <p:blipFill>
          <a:blip r:embed="rId5"/>
          <a:stretch>
            <a:fillRect/>
          </a:stretch>
        </p:blipFill>
        <p:spPr>
          <a:xfrm>
            <a:off x="205087" y="4427144"/>
            <a:ext cx="4131822" cy="2335377"/>
          </a:xfrm>
          <a:prstGeom prst="rect">
            <a:avLst/>
          </a:prstGeom>
        </p:spPr>
      </p:pic>
    </p:spTree>
    <p:extLst>
      <p:ext uri="{BB962C8B-B14F-4D97-AF65-F5344CB8AC3E}">
        <p14:creationId xmlns:p14="http://schemas.microsoft.com/office/powerpoint/2010/main" val="902955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E86FD-9858-2094-0F89-DA48D2E1B779}"/>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FC2EDCC-61E7-0921-5930-F00094AF6817}"/>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58319AE-2C64-D138-A42D-11AFB7E0ED5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CB40021-2064-FA09-1CBB-DEC19783E62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2BC3057-7F88-C543-1C27-F1C87695C47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A436DA9-349E-8524-51E9-1B8180FA704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B50AAF89-60B7-4D9A-DA54-5AB5223098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17A88D2-D725-DD26-A477-E7BB4C26F8B8}"/>
              </a:ext>
            </a:extLst>
          </p:cNvPr>
          <p:cNvSpPr txBox="1"/>
          <p:nvPr/>
        </p:nvSpPr>
        <p:spPr>
          <a:xfrm>
            <a:off x="4046899" y="1582337"/>
            <a:ext cx="6776084" cy="4618059"/>
          </a:xfrm>
          <a:prstGeom prst="rect">
            <a:avLst/>
          </a:prstGeom>
          <a:noFill/>
        </p:spPr>
        <p:txBody>
          <a:bodyPr wrap="square">
            <a:spAutoFit/>
          </a:bodyPr>
          <a:lstStyle/>
          <a:p>
            <a:pPr algn="just" rtl="1">
              <a:lnSpc>
                <a:spcPct val="150000"/>
              </a:lnSpc>
            </a:pPr>
            <a:r>
              <a:rPr lang="ar-SA" b="1" dirty="0">
                <a:solidFill>
                  <a:srgbClr val="00B0F0"/>
                </a:solidFill>
              </a:rPr>
              <a:t>مثال على حساب نقطة التعادل</a:t>
            </a:r>
          </a:p>
          <a:p>
            <a:pPr algn="just" rtl="1">
              <a:lnSpc>
                <a:spcPct val="150000"/>
              </a:lnSpc>
            </a:pPr>
            <a:r>
              <a:rPr lang="ar-SA" dirty="0"/>
              <a:t>لفهم مفهوم نقطة التعادل بصورة أوضح، نفترض البيانات الآتية:</a:t>
            </a:r>
          </a:p>
          <a:p>
            <a:pPr marL="285750" indent="-285750" algn="just" rtl="1">
              <a:lnSpc>
                <a:spcPct val="150000"/>
              </a:lnSpc>
              <a:buFont typeface="Arial" panose="020B0604020202020204" pitchFamily="34" charset="0"/>
              <a:buChar char="•"/>
            </a:pPr>
            <a:r>
              <a:rPr lang="ar-SA" dirty="0"/>
              <a:t>التكاليف الثابتة = 6 ملايين ريال.</a:t>
            </a:r>
          </a:p>
          <a:p>
            <a:pPr marL="285750" indent="-285750" algn="just" rtl="1">
              <a:lnSpc>
                <a:spcPct val="150000"/>
              </a:lnSpc>
              <a:buFont typeface="Arial" panose="020B0604020202020204" pitchFamily="34" charset="0"/>
              <a:buChar char="•"/>
            </a:pPr>
            <a:r>
              <a:rPr lang="ar-SA" dirty="0"/>
              <a:t>التكلفة المتغيرة للوحدة = 5 ريالات.</a:t>
            </a:r>
          </a:p>
          <a:p>
            <a:pPr marL="285750" indent="-285750" algn="just" rtl="1">
              <a:lnSpc>
                <a:spcPct val="150000"/>
              </a:lnSpc>
              <a:buFont typeface="Arial" panose="020B0604020202020204" pitchFamily="34" charset="0"/>
              <a:buChar char="•"/>
            </a:pPr>
            <a:r>
              <a:rPr lang="ar-SA" dirty="0"/>
              <a:t>سعر بيع الوحدة = 15 ريالًا.</a:t>
            </a:r>
          </a:p>
          <a:p>
            <a:pPr algn="just" rtl="1">
              <a:lnSpc>
                <a:spcPct val="150000"/>
              </a:lnSpc>
            </a:pPr>
            <a:endParaRPr lang="ar-SA" dirty="0"/>
          </a:p>
          <a:p>
            <a:pPr algn="just" rtl="1">
              <a:lnSpc>
                <a:spcPct val="150000"/>
              </a:lnSpc>
            </a:pPr>
            <a:r>
              <a:rPr lang="ar-SA" b="1" dirty="0">
                <a:solidFill>
                  <a:srgbClr val="00B0F0"/>
                </a:solidFill>
              </a:rPr>
              <a:t>وبتطبيق معادلة حجم التعادل:</a:t>
            </a:r>
          </a:p>
          <a:p>
            <a:pPr algn="just" rtl="1">
              <a:lnSpc>
                <a:spcPct val="150000"/>
              </a:lnSpc>
            </a:pPr>
            <a:r>
              <a:rPr lang="ar-SA" dirty="0"/>
              <a:t>حجم التعادل = 6,000,000 ÷ (15 − 5)</a:t>
            </a:r>
          </a:p>
          <a:p>
            <a:pPr algn="just" rtl="1">
              <a:lnSpc>
                <a:spcPct val="150000"/>
              </a:lnSpc>
            </a:pPr>
            <a:r>
              <a:rPr lang="ar-SA" dirty="0"/>
              <a:t>حجم التعادل = 600,000 وحدة.</a:t>
            </a:r>
          </a:p>
          <a:p>
            <a:pPr algn="just" rtl="1">
              <a:lnSpc>
                <a:spcPct val="150000"/>
              </a:lnSpc>
            </a:pPr>
            <a:r>
              <a:rPr lang="ar-SA" dirty="0"/>
              <a:t>وهذا يعني أن المنظمة يجب أن تبيع 600 ألف وحدة حتى تغطي جميع تكاليفها، وبعد تجاوز هذا الحجم تبدأ في تحقيق الأرباح.</a:t>
            </a:r>
            <a:endParaRPr lang="en-US" dirty="0"/>
          </a:p>
        </p:txBody>
      </p:sp>
      <p:pic>
        <p:nvPicPr>
          <p:cNvPr id="5" name="Picture 4">
            <a:extLst>
              <a:ext uri="{FF2B5EF4-FFF2-40B4-BE49-F238E27FC236}">
                <a16:creationId xmlns:a16="http://schemas.microsoft.com/office/drawing/2014/main" id="{5EE58AED-5A55-373A-F527-09E75D06DA74}"/>
              </a:ext>
              <a:ext uri="{C183D7F6-B498-43B3-948B-1728B52AA6E4}">
                <adec:decorative xmlns:adec="http://schemas.microsoft.com/office/drawing/2017/decorative" val="1"/>
              </a:ext>
            </a:extLst>
          </p:cNvPr>
          <p:cNvPicPr>
            <a:picLocks noChangeAspect="1"/>
          </p:cNvPicPr>
          <p:nvPr/>
        </p:nvPicPr>
        <p:blipFill>
          <a:blip r:embed="rId5"/>
          <a:srcRect l="6713" t="10792" r="3553" b="10171"/>
          <a:stretch>
            <a:fillRect/>
          </a:stretch>
        </p:blipFill>
        <p:spPr>
          <a:xfrm>
            <a:off x="416459" y="2033025"/>
            <a:ext cx="3630440" cy="3197707"/>
          </a:xfrm>
          <a:prstGeom prst="rect">
            <a:avLst/>
          </a:prstGeom>
        </p:spPr>
      </p:pic>
    </p:spTree>
    <p:extLst>
      <p:ext uri="{BB962C8B-B14F-4D97-AF65-F5344CB8AC3E}">
        <p14:creationId xmlns:p14="http://schemas.microsoft.com/office/powerpoint/2010/main" val="16719340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7663D-51D3-14CD-F0C2-7609C18FB2E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48574A47-A64C-5170-7DCE-F3DFAFAA4FC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920D7E2-8E37-23F0-0B9B-1EBDD991D6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F6475EE-1C87-A27E-6962-26CFBC4EB23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8B17343-DB9E-4EB8-7ACE-3A2B7BDD9B8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1932FC4-6CA2-29D8-9806-D17D58F846B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7CC9BD03-343C-F823-DC6C-741E937B31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3" name="Rectangle: Rounded Corners 2">
            <a:extLst>
              <a:ext uri="{FF2B5EF4-FFF2-40B4-BE49-F238E27FC236}">
                <a16:creationId xmlns:a16="http://schemas.microsoft.com/office/drawing/2014/main" id="{31115A89-5293-B284-AB39-9C723ABB0C40}"/>
              </a:ext>
            </a:extLst>
          </p:cNvPr>
          <p:cNvSpPr/>
          <p:nvPr/>
        </p:nvSpPr>
        <p:spPr>
          <a:xfrm>
            <a:off x="1566106" y="1395549"/>
            <a:ext cx="9059787" cy="4617267"/>
          </a:xfrm>
          <a:prstGeom prst="roundRect">
            <a:avLst/>
          </a:prstGeom>
          <a:solidFill>
            <a:schemeClr val="accent5">
              <a:lumMod val="60000"/>
              <a:lumOff val="40000"/>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2400" b="1" dirty="0"/>
              <a:t>حدود أسلوب نقطة التعادل</a:t>
            </a:r>
          </a:p>
          <a:p>
            <a:pPr marL="342900" indent="-342900" algn="just" rtl="1">
              <a:lnSpc>
                <a:spcPct val="150000"/>
              </a:lnSpc>
              <a:buFont typeface="Wingdings" panose="05000000000000000000" pitchFamily="2" charset="2"/>
              <a:buChar char="Ø"/>
            </a:pPr>
            <a:r>
              <a:rPr lang="ar-SA" b="1" dirty="0"/>
              <a:t>يساعد تحليل نقطة التعادل المنظمة على تحديد الحد الأدنى للسعر اللازم لتغطية التكاليف وتحقيق العائد المستهدف، إلا أن هذا الأسلوب لا يكفي وحده لاتخاذ قرار التسعير.</a:t>
            </a:r>
          </a:p>
          <a:p>
            <a:pPr marL="342900" indent="-342900" algn="just" rtl="1">
              <a:lnSpc>
                <a:spcPct val="150000"/>
              </a:lnSpc>
              <a:buFont typeface="Wingdings" panose="05000000000000000000" pitchFamily="2" charset="2"/>
              <a:buChar char="Ø"/>
            </a:pPr>
            <a:r>
              <a:rPr lang="ar-SA" b="1" dirty="0"/>
              <a:t>ويرجع ذلك إلى أنه يركز بصورة أساسية على التكاليف والإيرادات، بينما لا يأخذ في الاعتبار القيمة التي يدركها العملاء أو تأثير تغير السعر في حجم الطلب.</a:t>
            </a:r>
          </a:p>
          <a:p>
            <a:pPr marL="342900" indent="-342900" algn="just" rtl="1">
              <a:lnSpc>
                <a:spcPct val="150000"/>
              </a:lnSpc>
              <a:buFont typeface="Wingdings" panose="05000000000000000000" pitchFamily="2" charset="2"/>
              <a:buChar char="Ø"/>
            </a:pPr>
            <a:r>
              <a:rPr lang="ar-SA" b="1" dirty="0"/>
              <a:t>فعند زيادة السعر قد ينخفض الطلب، مما يجعل الوصول إلى حجم المبيعات المطلوب لتحقيق نقطة التعادل أكثر صعوبة.</a:t>
            </a:r>
          </a:p>
          <a:p>
            <a:pPr marL="342900" indent="-342900" algn="just" rtl="1">
              <a:lnSpc>
                <a:spcPct val="150000"/>
              </a:lnSpc>
              <a:buFont typeface="Wingdings" panose="05000000000000000000" pitchFamily="2" charset="2"/>
              <a:buChar char="Ø"/>
            </a:pPr>
            <a:r>
              <a:rPr lang="ar-SA" b="1" dirty="0"/>
              <a:t>لذلك ينبغي استخدام تحليل نقطة التعادل إلى جانب دراسة السوق والعملاء، للوصول إلى سعر يحقق الربحية ويتوافق مع ظروف السوق.</a:t>
            </a:r>
            <a:endParaRPr lang="en-US" b="1" dirty="0"/>
          </a:p>
        </p:txBody>
      </p:sp>
    </p:spTree>
    <p:extLst>
      <p:ext uri="{BB962C8B-B14F-4D97-AF65-F5344CB8AC3E}">
        <p14:creationId xmlns:p14="http://schemas.microsoft.com/office/powerpoint/2010/main" val="2542475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2D11B-C5B9-74CF-E353-74080005EED4}"/>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B1FD284-11EA-3322-C749-4233DCEDCD7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DB2BC50-B67D-D0F4-6A16-B8F1FE939C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3D1D503-2F37-AD7F-CD35-FD5646B9C35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5A6C0DC-8B85-1EF3-3057-5BBAA069135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2BE319E-EF0C-0E21-DC91-0AC9FB51DAB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4E54429F-1FCA-EC01-D193-D0BED9C9A5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715A398-6E43-1F8F-C104-745D75B2EC33}"/>
              </a:ext>
            </a:extLst>
          </p:cNvPr>
          <p:cNvSpPr txBox="1"/>
          <p:nvPr/>
        </p:nvSpPr>
        <p:spPr>
          <a:xfrm>
            <a:off x="2922042" y="1260555"/>
            <a:ext cx="8496242" cy="4618059"/>
          </a:xfrm>
          <a:prstGeom prst="rect">
            <a:avLst/>
          </a:prstGeom>
          <a:noFill/>
        </p:spPr>
        <p:txBody>
          <a:bodyPr wrap="square">
            <a:spAutoFit/>
          </a:bodyPr>
          <a:lstStyle/>
          <a:p>
            <a:pPr algn="just" rtl="1">
              <a:lnSpc>
                <a:spcPct val="150000"/>
              </a:lnSpc>
            </a:pPr>
            <a:r>
              <a:rPr lang="ar-SA" b="1" dirty="0">
                <a:solidFill>
                  <a:srgbClr val="00B0F0"/>
                </a:solidFill>
              </a:rPr>
              <a:t>التسعير على أساس المنافسة</a:t>
            </a:r>
          </a:p>
          <a:p>
            <a:pPr marL="285750" indent="-285750" algn="just" rtl="1">
              <a:lnSpc>
                <a:spcPct val="150000"/>
              </a:lnSpc>
              <a:buFont typeface="Wingdings" panose="05000000000000000000" pitchFamily="2" charset="2"/>
              <a:buChar char="q"/>
            </a:pPr>
            <a:r>
              <a:rPr lang="ar-SA" b="1" dirty="0"/>
              <a:t>يعتمد التسعير على أساس المنافسة على دراسة أسعار المنافسين واستراتيجياتهم ومراكزهم السوقية، ثم تحديد السعر بما يتناسب مع الوضع التنافسي للمنظمة.</a:t>
            </a:r>
          </a:p>
          <a:p>
            <a:pPr algn="just" rtl="1">
              <a:lnSpc>
                <a:spcPct val="150000"/>
              </a:lnSpc>
            </a:pPr>
            <a:endParaRPr lang="ar-SA" b="1" dirty="0"/>
          </a:p>
          <a:p>
            <a:pPr marL="285750" indent="-285750" algn="just" rtl="1">
              <a:lnSpc>
                <a:spcPct val="150000"/>
              </a:lnSpc>
              <a:buFont typeface="Wingdings" panose="05000000000000000000" pitchFamily="2" charset="2"/>
              <a:buChar char="q"/>
            </a:pPr>
            <a:r>
              <a:rPr lang="ar-SA" b="1" dirty="0"/>
              <a:t>وعند تطبيق هذا الأسلوب لا تقتصر المنظمة على مقارنة الأسعار فقط، وإنما تقيّم أيضًا القيمة التي تقدمها مقارنة بالمنافسين، ومدى قوة المنافسة، وطبيعة السوق.</a:t>
            </a:r>
          </a:p>
          <a:p>
            <a:pPr algn="just" rtl="1">
              <a:lnSpc>
                <a:spcPct val="150000"/>
              </a:lnSpc>
            </a:pPr>
            <a:endParaRPr lang="ar-SA" b="1" dirty="0"/>
          </a:p>
          <a:p>
            <a:pPr marL="285750" indent="-285750" algn="just" rtl="1">
              <a:lnSpc>
                <a:spcPct val="150000"/>
              </a:lnSpc>
              <a:buFont typeface="Wingdings" panose="05000000000000000000" pitchFamily="2" charset="2"/>
              <a:buChar char="q"/>
            </a:pPr>
            <a:r>
              <a:rPr lang="ar-SA" b="1" dirty="0"/>
              <a:t>ويؤكد </a:t>
            </a:r>
            <a:r>
              <a:rPr lang="en-US" b="1" dirty="0"/>
              <a:t>Kotler </a:t>
            </a:r>
            <a:r>
              <a:rPr lang="ar-SA" b="1" dirty="0"/>
              <a:t>أن الهدف ليس مطابقة أسعار المنافسين أو التفوق عليهم في السعر، وإنما تحديد سعر يعكس القيمة التي تقدمها المنظمة مقارنة بما يقدمه المنافسون.</a:t>
            </a:r>
          </a:p>
          <a:p>
            <a:pPr algn="just" rtl="1">
              <a:lnSpc>
                <a:spcPct val="150000"/>
              </a:lnSpc>
            </a:pPr>
            <a:endParaRPr lang="ar-SA" b="1" dirty="0"/>
          </a:p>
          <a:p>
            <a:pPr marL="285750" indent="-285750" algn="just" rtl="1">
              <a:lnSpc>
                <a:spcPct val="150000"/>
              </a:lnSpc>
              <a:buFont typeface="Wingdings" panose="05000000000000000000" pitchFamily="2" charset="2"/>
              <a:buChar char="q"/>
            </a:pPr>
            <a:r>
              <a:rPr lang="ar-SA" b="1" dirty="0"/>
              <a:t>فإذا كانت المنظمة تقدم قيمة أعلى، فإن السعر الأعلى قد يكون مبررًا في نظر العملاء.</a:t>
            </a:r>
            <a:endParaRPr lang="en-US" b="1" dirty="0"/>
          </a:p>
        </p:txBody>
      </p:sp>
      <p:pic>
        <p:nvPicPr>
          <p:cNvPr id="5" name="Picture 4">
            <a:extLst>
              <a:ext uri="{FF2B5EF4-FFF2-40B4-BE49-F238E27FC236}">
                <a16:creationId xmlns:a16="http://schemas.microsoft.com/office/drawing/2014/main" id="{A0C21CBA-A116-D151-96CB-DCD1C19B34EF}"/>
              </a:ext>
              <a:ext uri="{C183D7F6-B498-43B3-948B-1728B52AA6E4}">
                <adec:decorative xmlns:adec="http://schemas.microsoft.com/office/drawing/2017/decorative" val="1"/>
              </a:ext>
            </a:extLst>
          </p:cNvPr>
          <p:cNvPicPr>
            <a:picLocks noChangeAspect="1"/>
          </p:cNvPicPr>
          <p:nvPr/>
        </p:nvPicPr>
        <p:blipFill>
          <a:blip r:embed="rId5"/>
          <a:srcRect l="6990" r="-2390"/>
          <a:stretch>
            <a:fillRect/>
          </a:stretch>
        </p:blipFill>
        <p:spPr>
          <a:xfrm>
            <a:off x="351548" y="3856838"/>
            <a:ext cx="2657760" cy="2852502"/>
          </a:xfrm>
          <a:prstGeom prst="rect">
            <a:avLst/>
          </a:prstGeom>
        </p:spPr>
      </p:pic>
    </p:spTree>
    <p:extLst>
      <p:ext uri="{BB962C8B-B14F-4D97-AF65-F5344CB8AC3E}">
        <p14:creationId xmlns:p14="http://schemas.microsoft.com/office/powerpoint/2010/main" val="2356398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3249F-AFCB-E1AE-4256-7971C0540A8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6D6025E-EA96-20D3-7B10-6DA1A859FA8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D9282C0-E53E-4CB1-538E-AEC02ACA5FA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E560D47-83C5-DB26-1DFE-FD24C76496B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7B1C462-2431-1190-3D5C-6822D3512EA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4FF9E4F-25ED-7C77-B9BF-9BC20601E0B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4F8321A4-0848-5263-B113-A2B1662E29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BA7A6F5-8656-7D03-C371-41275334BF3B}"/>
              </a:ext>
            </a:extLst>
          </p:cNvPr>
          <p:cNvSpPr txBox="1"/>
          <p:nvPr/>
        </p:nvSpPr>
        <p:spPr>
          <a:xfrm>
            <a:off x="3367640" y="1582337"/>
            <a:ext cx="7937625" cy="4618059"/>
          </a:xfrm>
          <a:prstGeom prst="rect">
            <a:avLst/>
          </a:prstGeom>
          <a:noFill/>
        </p:spPr>
        <p:txBody>
          <a:bodyPr wrap="square">
            <a:spAutoFit/>
          </a:bodyPr>
          <a:lstStyle/>
          <a:p>
            <a:pPr algn="just" rtl="1">
              <a:lnSpc>
                <a:spcPct val="150000"/>
              </a:lnSpc>
            </a:pPr>
            <a:r>
              <a:rPr lang="ar-SA" b="1" dirty="0">
                <a:solidFill>
                  <a:srgbClr val="00B0F0"/>
                </a:solidFill>
              </a:rPr>
              <a:t>مثال تطبيقي: شركة </a:t>
            </a:r>
            <a:r>
              <a:rPr lang="ar-SA" b="1" dirty="0" err="1">
                <a:solidFill>
                  <a:srgbClr val="00B0F0"/>
                </a:solidFill>
              </a:rPr>
              <a:t>كاتربيلر</a:t>
            </a:r>
            <a:endParaRPr lang="ar-SA" b="1" dirty="0">
              <a:solidFill>
                <a:srgbClr val="00B0F0"/>
              </a:solidFill>
            </a:endParaRPr>
          </a:p>
          <a:p>
            <a:pPr marL="285750" indent="-285750" algn="just" rtl="1">
              <a:lnSpc>
                <a:spcPct val="150000"/>
              </a:lnSpc>
              <a:buFont typeface="Wingdings" panose="05000000000000000000" pitchFamily="2" charset="2"/>
              <a:buChar char="q"/>
            </a:pPr>
            <a:r>
              <a:rPr lang="ar-SA" dirty="0"/>
              <a:t>تُعد شركة </a:t>
            </a:r>
            <a:r>
              <a:rPr lang="ar-SA" dirty="0" err="1"/>
              <a:t>كاتربيلر</a:t>
            </a:r>
            <a:r>
              <a:rPr lang="ar-SA" dirty="0"/>
              <a:t> مثالًا على تطبيق التسعير المبني على القيمة، إذ تطرح معداتها بأسعار أعلى من بعض المنافسين، ومع ذلك تحافظ على مكانتها في السوق.</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ويرجع ذلك إلى أن العملاء لا يقارنون بين الأسعار فقط، وإنما يقارنون بين القيمة الكلية التي يحصلون عليها طوال فترة استخدام المنتج.</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وتشمل هذه القيمة جودة المعدات، واعتماديتها، وانخفاض تكاليف التشغيل، ومستوى الخدمة، وتوافر قطع الغيار.</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وبذلك يصبح السعر الأعلى مبررًا نتيجة القيمة الإضافية التي يحصل عليها العميل.</a:t>
            </a:r>
            <a:endParaRPr lang="en-US" dirty="0"/>
          </a:p>
        </p:txBody>
      </p:sp>
      <p:pic>
        <p:nvPicPr>
          <p:cNvPr id="5" name="Picture 4" descr="Wheel Loader – Ali Al Kendi">
            <a:extLst>
              <a:ext uri="{FF2B5EF4-FFF2-40B4-BE49-F238E27FC236}">
                <a16:creationId xmlns:a16="http://schemas.microsoft.com/office/drawing/2014/main" id="{BE7D780C-4C50-6AD3-609F-96F472DD4302}"/>
              </a:ext>
            </a:extLst>
          </p:cNvPr>
          <p:cNvPicPr>
            <a:picLocks noChangeAspect="1"/>
          </p:cNvPicPr>
          <p:nvPr/>
        </p:nvPicPr>
        <p:blipFill>
          <a:blip r:embed="rId5"/>
          <a:stretch>
            <a:fillRect/>
          </a:stretch>
        </p:blipFill>
        <p:spPr>
          <a:xfrm>
            <a:off x="141839" y="4335906"/>
            <a:ext cx="3208556" cy="2406417"/>
          </a:xfrm>
          <a:prstGeom prst="rect">
            <a:avLst/>
          </a:prstGeom>
        </p:spPr>
      </p:pic>
    </p:spTree>
    <p:extLst>
      <p:ext uri="{BB962C8B-B14F-4D97-AF65-F5344CB8AC3E}">
        <p14:creationId xmlns:p14="http://schemas.microsoft.com/office/powerpoint/2010/main" val="3192101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5FE53-2EA6-C423-647B-A6969976E0A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8830F9E2-14FD-648E-B584-17CB98BFC5B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9D6D753-687C-FFC6-5A21-7A047B22B2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574CD62-F490-05D2-6855-60A9862B978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44E48FC-5A0E-0A6D-B9A1-DA1BBAE00A5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171AE6E-4436-1FE7-3BE2-1796CD11475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9926A586-ECF6-4B47-5D7B-2F0C63800B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3B158C3-BC1B-AF58-28FA-EC9CE53C5741}"/>
              </a:ext>
            </a:extLst>
          </p:cNvPr>
          <p:cNvSpPr txBox="1"/>
          <p:nvPr/>
        </p:nvSpPr>
        <p:spPr>
          <a:xfrm>
            <a:off x="4223043" y="1325962"/>
            <a:ext cx="7195241" cy="4202561"/>
          </a:xfrm>
          <a:prstGeom prst="rect">
            <a:avLst/>
          </a:prstGeom>
          <a:noFill/>
        </p:spPr>
        <p:txBody>
          <a:bodyPr wrap="square">
            <a:spAutoFit/>
          </a:bodyPr>
          <a:lstStyle/>
          <a:p>
            <a:pPr algn="just" rtl="1">
              <a:lnSpc>
                <a:spcPct val="150000"/>
              </a:lnSpc>
            </a:pPr>
            <a:r>
              <a:rPr lang="ar-SA" b="1" dirty="0">
                <a:solidFill>
                  <a:srgbClr val="00B0F0"/>
                </a:solidFill>
              </a:rPr>
              <a:t>تحليل القيمة في مثال </a:t>
            </a:r>
            <a:r>
              <a:rPr lang="ar-SA" b="1" dirty="0" err="1">
                <a:solidFill>
                  <a:srgbClr val="00B0F0"/>
                </a:solidFill>
              </a:rPr>
              <a:t>كاتربيلر</a:t>
            </a:r>
            <a:endParaRPr lang="ar-SA" b="1" dirty="0">
              <a:solidFill>
                <a:srgbClr val="00B0F0"/>
              </a:solidFill>
            </a:endParaRPr>
          </a:p>
          <a:p>
            <a:pPr algn="just" rtl="1">
              <a:lnSpc>
                <a:spcPct val="150000"/>
              </a:lnSpc>
            </a:pPr>
            <a:r>
              <a:rPr lang="ar-SA" dirty="0"/>
              <a:t>عند مقارنة جرار </a:t>
            </a:r>
            <a:r>
              <a:rPr lang="ar-SA" dirty="0" err="1"/>
              <a:t>كاتربيلر</a:t>
            </a:r>
            <a:r>
              <a:rPr lang="ar-SA" dirty="0"/>
              <a:t> بأحد المنتجات المنافسة، لا تعتمد الشركة على السعر وحده، وإنما توضح للعميل القيمة الاقتصادية التي سيحصل عليها، وتشمل:</a:t>
            </a:r>
          </a:p>
          <a:p>
            <a:pPr marL="285750" indent="-285750" algn="just" rtl="1">
              <a:lnSpc>
                <a:spcPct val="150000"/>
              </a:lnSpc>
              <a:buFont typeface="Arial" panose="020B0604020202020204" pitchFamily="34" charset="0"/>
              <a:buChar char="•"/>
            </a:pPr>
            <a:r>
              <a:rPr lang="ar-SA" dirty="0"/>
              <a:t>ارتفاع مستوى الجودة والاعتمادية.</a:t>
            </a:r>
          </a:p>
          <a:p>
            <a:pPr marL="285750" indent="-285750" algn="just" rtl="1">
              <a:lnSpc>
                <a:spcPct val="150000"/>
              </a:lnSpc>
              <a:buFont typeface="Arial" panose="020B0604020202020204" pitchFamily="34" charset="0"/>
              <a:buChar char="•"/>
            </a:pPr>
            <a:r>
              <a:rPr lang="ar-SA" dirty="0"/>
              <a:t>انخفاض تكاليف التشغيل والصيانة على المدى الطويل.</a:t>
            </a:r>
          </a:p>
          <a:p>
            <a:pPr marL="285750" indent="-285750" algn="just" rtl="1">
              <a:lnSpc>
                <a:spcPct val="150000"/>
              </a:lnSpc>
              <a:buFont typeface="Arial" panose="020B0604020202020204" pitchFamily="34" charset="0"/>
              <a:buChar char="•"/>
            </a:pPr>
            <a:r>
              <a:rPr lang="ar-SA" dirty="0"/>
              <a:t>جودة خدمات ما بعد البيع.</a:t>
            </a:r>
          </a:p>
          <a:p>
            <a:pPr marL="285750" indent="-285750" algn="just" rtl="1">
              <a:lnSpc>
                <a:spcPct val="150000"/>
              </a:lnSpc>
              <a:buFont typeface="Arial" panose="020B0604020202020204" pitchFamily="34" charset="0"/>
              <a:buChar char="•"/>
            </a:pPr>
            <a:r>
              <a:rPr lang="ar-SA" dirty="0"/>
              <a:t>طول مدة ضمان قطع الغيار.</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Ø"/>
            </a:pPr>
            <a:r>
              <a:rPr lang="ar-SA" dirty="0"/>
              <a:t>وعند احتساب هذه المزايا، يتبين أن القيمة الإجمالية التي يحصل عليها العميل تتجاوز فرق السعر، مما يجعل قرار الشراء قائمًا على القيمة وليس على السعر فقط.</a:t>
            </a:r>
            <a:endParaRPr lang="en-US" dirty="0"/>
          </a:p>
        </p:txBody>
      </p:sp>
      <p:pic>
        <p:nvPicPr>
          <p:cNvPr id="5" name="Picture 4" descr="Cat Hosts Autonomous Haul Truck Demo in Tinaja Hills, Ariz. : CEG">
            <a:extLst>
              <a:ext uri="{FF2B5EF4-FFF2-40B4-BE49-F238E27FC236}">
                <a16:creationId xmlns:a16="http://schemas.microsoft.com/office/drawing/2014/main" id="{CC325AD0-3CB5-A50A-C558-893474A165BD}"/>
              </a:ext>
            </a:extLst>
          </p:cNvPr>
          <p:cNvPicPr>
            <a:picLocks noChangeAspect="1"/>
          </p:cNvPicPr>
          <p:nvPr/>
        </p:nvPicPr>
        <p:blipFill>
          <a:blip r:embed="rId5"/>
          <a:stretch>
            <a:fillRect/>
          </a:stretch>
        </p:blipFill>
        <p:spPr>
          <a:xfrm>
            <a:off x="188065" y="3899781"/>
            <a:ext cx="4034978" cy="2701874"/>
          </a:xfrm>
          <a:prstGeom prst="rect">
            <a:avLst/>
          </a:prstGeom>
        </p:spPr>
      </p:pic>
    </p:spTree>
    <p:extLst>
      <p:ext uri="{BB962C8B-B14F-4D97-AF65-F5344CB8AC3E}">
        <p14:creationId xmlns:p14="http://schemas.microsoft.com/office/powerpoint/2010/main" val="40435256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82EAF-284E-14CF-659E-474823B8446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D0CB8D1-9FDB-DAEE-0C87-A162E947F04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3F318C8-9BC1-C1C3-F647-5630F4F5F8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F2C3C8A-A394-D7FC-A4D5-C8B477CEFB6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3D17B8C-EE0D-ECDA-AA8F-F24C4D1D2E9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C5D961C-191A-F501-F17B-96CF55729E9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EE0E9FD0-5DF4-6937-AF64-8FD9005B9A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B1C3439-3BD1-50A9-5047-08302D50548E}"/>
              </a:ext>
            </a:extLst>
          </p:cNvPr>
          <p:cNvSpPr txBox="1"/>
          <p:nvPr/>
        </p:nvSpPr>
        <p:spPr>
          <a:xfrm>
            <a:off x="2408222" y="1582337"/>
            <a:ext cx="8779597" cy="4756559"/>
          </a:xfrm>
          <a:prstGeom prst="rect">
            <a:avLst/>
          </a:prstGeom>
          <a:noFill/>
        </p:spPr>
        <p:txBody>
          <a:bodyPr wrap="square">
            <a:spAutoFit/>
          </a:bodyPr>
          <a:lstStyle/>
          <a:p>
            <a:pPr algn="ctr" rtl="1"/>
            <a:r>
              <a:rPr lang="ar-SA" sz="2000" b="1" dirty="0">
                <a:solidFill>
                  <a:srgbClr val="00B0F0"/>
                </a:solidFill>
              </a:rPr>
              <a:t>الاعتبارات الداخلية والخارجية المؤثرة في قرارات التسعير</a:t>
            </a:r>
          </a:p>
          <a:p>
            <a:pPr algn="ctr" rtl="1"/>
            <a:endParaRPr lang="ar-SA" b="1" dirty="0">
              <a:solidFill>
                <a:srgbClr val="00B0F0"/>
              </a:solidFill>
            </a:endParaRPr>
          </a:p>
          <a:p>
            <a:pPr algn="just" rtl="1">
              <a:lnSpc>
                <a:spcPct val="150000"/>
              </a:lnSpc>
            </a:pPr>
            <a:r>
              <a:rPr lang="ar-SA" b="1" dirty="0"/>
              <a:t>لا يعتمد قرار التسعير على التكلفة أو القيمة أو المنافسة فقط، بل يتأثر أيضًا بمجموعة من العوامل الداخلية والخارجية التي تساعد المنظمة على اختيار السعر المناسب.</a:t>
            </a:r>
          </a:p>
          <a:p>
            <a:pPr algn="just" rtl="1">
              <a:lnSpc>
                <a:spcPct val="150000"/>
              </a:lnSpc>
            </a:pPr>
            <a:r>
              <a:rPr lang="ar-SA" b="1" dirty="0"/>
              <a:t>وتشمل هذه الاعتبارات:</a:t>
            </a:r>
          </a:p>
          <a:p>
            <a:pPr marL="285750" indent="-285750" algn="just" rtl="1">
              <a:lnSpc>
                <a:spcPct val="150000"/>
              </a:lnSpc>
              <a:buFont typeface="Arial" panose="020B0604020202020204" pitchFamily="34" charset="0"/>
              <a:buChar char="•"/>
            </a:pPr>
            <a:r>
              <a:rPr lang="ar-SA" b="1" dirty="0"/>
              <a:t>الاستراتيجية التسويقية الشاملة وأهداف المنظمة.</a:t>
            </a:r>
          </a:p>
          <a:p>
            <a:pPr marL="285750" indent="-285750" algn="just" rtl="1">
              <a:lnSpc>
                <a:spcPct val="150000"/>
              </a:lnSpc>
              <a:buFont typeface="Arial" panose="020B0604020202020204" pitchFamily="34" charset="0"/>
              <a:buChar char="•"/>
            </a:pPr>
            <a:r>
              <a:rPr lang="ar-SA" b="1" dirty="0"/>
              <a:t>الاعتبارات التنظيمية داخل المنظمة.</a:t>
            </a:r>
          </a:p>
          <a:p>
            <a:pPr marL="285750" indent="-285750" algn="just" rtl="1">
              <a:lnSpc>
                <a:spcPct val="150000"/>
              </a:lnSpc>
              <a:buFont typeface="Arial" panose="020B0604020202020204" pitchFamily="34" charset="0"/>
              <a:buChar char="•"/>
            </a:pPr>
            <a:r>
              <a:rPr lang="ar-SA" b="1" dirty="0"/>
              <a:t>طبيعة السوق ومستوى الطلب.</a:t>
            </a:r>
          </a:p>
          <a:p>
            <a:pPr marL="285750" indent="-285750" algn="just" rtl="1">
              <a:lnSpc>
                <a:spcPct val="150000"/>
              </a:lnSpc>
              <a:buFont typeface="Arial" panose="020B0604020202020204" pitchFamily="34" charset="0"/>
              <a:buChar char="•"/>
            </a:pPr>
            <a:r>
              <a:rPr lang="ar-SA" b="1" dirty="0"/>
              <a:t>الظروف الاقتصادية.</a:t>
            </a:r>
          </a:p>
          <a:p>
            <a:pPr marL="285750" indent="-285750" algn="just" rtl="1">
              <a:lnSpc>
                <a:spcPct val="150000"/>
              </a:lnSpc>
              <a:buFont typeface="Arial" panose="020B0604020202020204" pitchFamily="34" charset="0"/>
              <a:buChar char="•"/>
            </a:pPr>
            <a:r>
              <a:rPr lang="ar-SA" b="1" dirty="0"/>
              <a:t>العوامل الخارجية الأخرى.</a:t>
            </a:r>
          </a:p>
          <a:p>
            <a:pPr marL="285750" indent="-285750" algn="just" rtl="1">
              <a:lnSpc>
                <a:spcPct val="150000"/>
              </a:lnSpc>
              <a:buFont typeface="Arial" panose="020B0604020202020204" pitchFamily="34" charset="0"/>
              <a:buChar char="•"/>
            </a:pPr>
            <a:endParaRPr lang="ar-SA" b="1" dirty="0"/>
          </a:p>
          <a:p>
            <a:pPr algn="just" rtl="1">
              <a:lnSpc>
                <a:spcPct val="150000"/>
              </a:lnSpc>
            </a:pPr>
            <a:r>
              <a:rPr lang="ar-SA" b="1" dirty="0"/>
              <a:t>وتتكامل هذه العوامل جميعها لضمان توافق السعر مع أهداف المنظمة واحتياجات السوق.</a:t>
            </a:r>
            <a:endParaRPr lang="en-US" b="1" dirty="0"/>
          </a:p>
        </p:txBody>
      </p:sp>
      <p:pic>
        <p:nvPicPr>
          <p:cNvPr id="5" name="Picture 4" descr="صورة منشور القصة">
            <a:extLst>
              <a:ext uri="{FF2B5EF4-FFF2-40B4-BE49-F238E27FC236}">
                <a16:creationId xmlns:a16="http://schemas.microsoft.com/office/drawing/2014/main" id="{6571CFB9-20B0-0F7E-0D58-5C479276931F}"/>
              </a:ext>
            </a:extLst>
          </p:cNvPr>
          <p:cNvPicPr>
            <a:picLocks noChangeAspect="1"/>
          </p:cNvPicPr>
          <p:nvPr/>
        </p:nvPicPr>
        <p:blipFill>
          <a:blip r:embed="rId5"/>
          <a:stretch>
            <a:fillRect/>
          </a:stretch>
        </p:blipFill>
        <p:spPr>
          <a:xfrm>
            <a:off x="615636" y="2888569"/>
            <a:ext cx="4396024" cy="2930682"/>
          </a:xfrm>
          <a:prstGeom prst="rect">
            <a:avLst/>
          </a:prstGeom>
        </p:spPr>
      </p:pic>
    </p:spTree>
    <p:extLst>
      <p:ext uri="{BB962C8B-B14F-4D97-AF65-F5344CB8AC3E}">
        <p14:creationId xmlns:p14="http://schemas.microsoft.com/office/powerpoint/2010/main" val="21526183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1947B-3C7D-3C90-BD6C-686194DE56F9}"/>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083712F-7E9A-D6EE-12FB-37F909842D5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05B3E5A-7458-EABD-F425-EA3430F04A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5B5A724-2877-8302-0A8D-E9DC2ED7C35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AC0B33B-8864-CFB7-FD5F-518B1313AFE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75393DC-8407-1649-9A69-6AD7516AD36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527A7726-F9AA-8C45-483E-1452664AAB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747C2A4-13E1-D036-A016-3ADD99C22C50}"/>
              </a:ext>
            </a:extLst>
          </p:cNvPr>
          <p:cNvSpPr txBox="1"/>
          <p:nvPr/>
        </p:nvSpPr>
        <p:spPr>
          <a:xfrm>
            <a:off x="3060071" y="1260555"/>
            <a:ext cx="8272603" cy="5449056"/>
          </a:xfrm>
          <a:prstGeom prst="rect">
            <a:avLst/>
          </a:prstGeom>
          <a:noFill/>
        </p:spPr>
        <p:txBody>
          <a:bodyPr wrap="square">
            <a:spAutoFit/>
          </a:bodyPr>
          <a:lstStyle/>
          <a:p>
            <a:pPr algn="just" rtl="1">
              <a:lnSpc>
                <a:spcPct val="150000"/>
              </a:lnSpc>
            </a:pPr>
            <a:r>
              <a:rPr lang="ar-SA" sz="2000" b="1" dirty="0">
                <a:solidFill>
                  <a:srgbClr val="00B0F0"/>
                </a:solidFill>
              </a:rPr>
              <a:t>الاستراتيجية التسويقية الشاملة وأهداف المنظمة</a:t>
            </a:r>
          </a:p>
          <a:p>
            <a:pPr algn="just" rtl="1">
              <a:lnSpc>
                <a:spcPct val="150000"/>
              </a:lnSpc>
            </a:pPr>
            <a:r>
              <a:rPr lang="ar-SA" dirty="0"/>
              <a:t>قبل تحديد السعر، يجب أن تحدد المنظمة استراتيجيتها التسويقية الشاملة، لأن قرار التسعير يعد جزءًا من هذه الاستراتيجية وليس قرارًا مستقلًا.</a:t>
            </a:r>
          </a:p>
          <a:p>
            <a:pPr algn="just" rtl="1">
              <a:lnSpc>
                <a:spcPct val="150000"/>
              </a:lnSpc>
            </a:pPr>
            <a:endParaRPr lang="ar-SA" dirty="0"/>
          </a:p>
          <a:p>
            <a:pPr algn="just" rtl="1">
              <a:lnSpc>
                <a:spcPct val="150000"/>
              </a:lnSpc>
            </a:pPr>
            <a:r>
              <a:rPr lang="ar-SA" dirty="0"/>
              <a:t>وقد تستخدم المنظمة السعر لتحقيق أهداف مختلفة، مثل:</a:t>
            </a:r>
          </a:p>
          <a:p>
            <a:pPr marL="285750" indent="-285750" algn="just" rtl="1">
              <a:lnSpc>
                <a:spcPct val="150000"/>
              </a:lnSpc>
              <a:buFont typeface="Arial" panose="020B0604020202020204" pitchFamily="34" charset="0"/>
              <a:buChar char="•"/>
            </a:pPr>
            <a:r>
              <a:rPr lang="ar-SA" dirty="0"/>
              <a:t>جذب عملاء جدد.</a:t>
            </a:r>
          </a:p>
          <a:p>
            <a:pPr marL="285750" indent="-285750" algn="just" rtl="1">
              <a:lnSpc>
                <a:spcPct val="150000"/>
              </a:lnSpc>
              <a:buFont typeface="Arial" panose="020B0604020202020204" pitchFamily="34" charset="0"/>
              <a:buChar char="•"/>
            </a:pPr>
            <a:r>
              <a:rPr lang="ar-SA" dirty="0"/>
              <a:t>المحافظة على العملاء الحاليين.</a:t>
            </a:r>
          </a:p>
          <a:p>
            <a:pPr marL="285750" indent="-285750" algn="just" rtl="1">
              <a:lnSpc>
                <a:spcPct val="150000"/>
              </a:lnSpc>
              <a:buFont typeface="Arial" panose="020B0604020202020204" pitchFamily="34" charset="0"/>
              <a:buChar char="•"/>
            </a:pPr>
            <a:r>
              <a:rPr lang="ar-SA" dirty="0"/>
              <a:t>مواجهة المنافسة.</a:t>
            </a:r>
          </a:p>
          <a:p>
            <a:pPr marL="285750" indent="-285750" algn="just" rtl="1">
              <a:lnSpc>
                <a:spcPct val="150000"/>
              </a:lnSpc>
              <a:buFont typeface="Arial" panose="020B0604020202020204" pitchFamily="34" charset="0"/>
              <a:buChar char="•"/>
            </a:pPr>
            <a:r>
              <a:rPr lang="ar-SA" dirty="0"/>
              <a:t>دعم مكانة العلامة التجارية.</a:t>
            </a:r>
          </a:p>
          <a:p>
            <a:pPr marL="285750" indent="-285750" algn="just" rtl="1">
              <a:lnSpc>
                <a:spcPct val="150000"/>
              </a:lnSpc>
              <a:buFont typeface="Arial" panose="020B0604020202020204" pitchFamily="34" charset="0"/>
              <a:buChar char="•"/>
            </a:pPr>
            <a:r>
              <a:rPr lang="ar-SA" dirty="0"/>
              <a:t>زيادة المبيعات أو تنشيط الطلب بصورة مؤقتة.</a:t>
            </a:r>
          </a:p>
          <a:p>
            <a:pPr marL="285750" indent="-285750" algn="just" rtl="1">
              <a:lnSpc>
                <a:spcPct val="150000"/>
              </a:lnSpc>
              <a:buFont typeface="Arial" panose="020B0604020202020204" pitchFamily="34" charset="0"/>
              <a:buChar char="•"/>
            </a:pPr>
            <a:r>
              <a:rPr lang="ar-SA" dirty="0"/>
              <a:t>دعم مبيعات منتجات أخرى ضمن المزيج السلعي.</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Ø"/>
            </a:pPr>
            <a:r>
              <a:rPr lang="ar-SA" dirty="0"/>
              <a:t>لذلك يجب أن يتوافق السعر مع الأهداف التسويقية التي تسعى المنظمة إلى تحقيقها.</a:t>
            </a:r>
            <a:endParaRPr lang="en-US" dirty="0"/>
          </a:p>
        </p:txBody>
      </p:sp>
      <p:pic>
        <p:nvPicPr>
          <p:cNvPr id="5" name="Picture 4">
            <a:extLst>
              <a:ext uri="{FF2B5EF4-FFF2-40B4-BE49-F238E27FC236}">
                <a16:creationId xmlns:a16="http://schemas.microsoft.com/office/drawing/2014/main" id="{F87C8BFE-2CEA-485E-EDD2-A931C195781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85549" y="2729620"/>
            <a:ext cx="3479926" cy="3479926"/>
          </a:xfrm>
          <a:prstGeom prst="rect">
            <a:avLst/>
          </a:prstGeom>
        </p:spPr>
      </p:pic>
    </p:spTree>
    <p:extLst>
      <p:ext uri="{BB962C8B-B14F-4D97-AF65-F5344CB8AC3E}">
        <p14:creationId xmlns:p14="http://schemas.microsoft.com/office/powerpoint/2010/main" val="9327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B8A69-5038-3BE9-C534-068FD1EA6ED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681ADA4-ADD1-B820-0681-1CFA0E9472E7}"/>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60D696C-924C-2AD8-3D10-F03DE5C00C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53067F5-C7E5-BB76-EEF1-5176FE05352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9BAEC37-D4FE-F95A-E77D-29910DBC99B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0408EDD-61F5-B92B-49E9-7825789A455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31914F17-6424-CA23-4EB9-EDF9DA50B0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A42A586-E897-F99A-C538-DB2A5AAFB552}"/>
              </a:ext>
            </a:extLst>
          </p:cNvPr>
          <p:cNvSpPr txBox="1"/>
          <p:nvPr/>
        </p:nvSpPr>
        <p:spPr>
          <a:xfrm>
            <a:off x="3367640" y="1765249"/>
            <a:ext cx="7946678" cy="3323987"/>
          </a:xfrm>
          <a:prstGeom prst="rect">
            <a:avLst/>
          </a:prstGeom>
          <a:noFill/>
        </p:spPr>
        <p:txBody>
          <a:bodyPr wrap="square">
            <a:spAutoFit/>
          </a:bodyPr>
          <a:lstStyle/>
          <a:p>
            <a:pPr algn="just" rtl="1"/>
            <a:r>
              <a:rPr lang="ar-SA" sz="2400" b="1" dirty="0">
                <a:solidFill>
                  <a:srgbClr val="00B0F0"/>
                </a:solidFill>
              </a:rPr>
              <a:t>التسعير وفق التكلفة المستهدفة</a:t>
            </a:r>
          </a:p>
          <a:p>
            <a:pPr algn="just" rtl="1"/>
            <a:endParaRPr lang="ar-SA" sz="2400" b="1" dirty="0">
              <a:solidFill>
                <a:srgbClr val="00B0F0"/>
              </a:solidFill>
            </a:endParaRPr>
          </a:p>
          <a:p>
            <a:pPr marL="285750" indent="-285750" algn="just" rtl="1">
              <a:buFont typeface="Wingdings" panose="05000000000000000000" pitchFamily="2" charset="2"/>
              <a:buChar char="q"/>
            </a:pPr>
            <a:r>
              <a:rPr lang="ar-SA" b="1" dirty="0"/>
              <a:t>يقوم هذا الأسلوب على تحديد السعر المقبول لدى العملاء أولًا، ثم العمل على تصميم المنتج وتحديد تكاليفه بما يضمن إمكانية تقديمه بهذا السعر مع تحقيق الربح المطلوب.</a:t>
            </a:r>
          </a:p>
          <a:p>
            <a:pPr marL="285750" indent="-285750" algn="just" rtl="1">
              <a:buFont typeface="Wingdings" panose="05000000000000000000" pitchFamily="2" charset="2"/>
              <a:buChar char="q"/>
            </a:pPr>
            <a:endParaRPr lang="ar-SA" b="1" dirty="0"/>
          </a:p>
          <a:p>
            <a:pPr marL="285750" indent="-285750" algn="just" rtl="1">
              <a:buFont typeface="Wingdings" panose="05000000000000000000" pitchFamily="2" charset="2"/>
              <a:buChar char="q"/>
            </a:pPr>
            <a:r>
              <a:rPr lang="ar-SA" b="1" dirty="0"/>
              <a:t>ويختلف هذا الأسلوب عن التسعير التقليدي، الذي يبدأ بحساب التكلفة ثم إضافة هامش الربح.</a:t>
            </a:r>
          </a:p>
          <a:p>
            <a:pPr marL="285750" indent="-285750" algn="just" rtl="1">
              <a:buFont typeface="Wingdings" panose="05000000000000000000" pitchFamily="2" charset="2"/>
              <a:buChar char="q"/>
            </a:pPr>
            <a:endParaRPr lang="ar-SA" b="1" dirty="0"/>
          </a:p>
          <a:p>
            <a:pPr marL="285750" indent="-285750" algn="just" rtl="1">
              <a:buFont typeface="Wingdings" panose="05000000000000000000" pitchFamily="2" charset="2"/>
              <a:buChar char="q"/>
            </a:pPr>
            <a:r>
              <a:rPr lang="ar-SA" b="1" dirty="0"/>
              <a:t>أما في التكلفة المستهدفة، فتبدأ المنظمة بدراسة القيمة التي يتوقعها العميل، ثم تحدد السعر المناسب، وبعد ذلك تعمل على ضبط تكاليف الإنتاج بما يحقق هذا السعر.</a:t>
            </a:r>
          </a:p>
          <a:p>
            <a:pPr marL="285750" indent="-285750" algn="just" rtl="1">
              <a:buFont typeface="Wingdings" panose="05000000000000000000" pitchFamily="2" charset="2"/>
              <a:buChar char="q"/>
            </a:pPr>
            <a:endParaRPr lang="ar-SA" b="1" dirty="0"/>
          </a:p>
          <a:p>
            <a:pPr marL="285750" indent="-285750" algn="just" rtl="1">
              <a:buFont typeface="Wingdings" panose="05000000000000000000" pitchFamily="2" charset="2"/>
              <a:buChar char="q"/>
            </a:pPr>
            <a:r>
              <a:rPr lang="ar-SA" b="1" dirty="0"/>
              <a:t>ويعد هذا الأسلوب من التطبيقات العملية للتسعير المبني على القيمة.</a:t>
            </a:r>
            <a:endParaRPr lang="en-US" b="1" dirty="0"/>
          </a:p>
        </p:txBody>
      </p:sp>
      <p:pic>
        <p:nvPicPr>
          <p:cNvPr id="5" name="Picture 4">
            <a:extLst>
              <a:ext uri="{FF2B5EF4-FFF2-40B4-BE49-F238E27FC236}">
                <a16:creationId xmlns:a16="http://schemas.microsoft.com/office/drawing/2014/main" id="{C8494F62-052A-6C1A-C49F-04C552EBC2E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53407" y="3588306"/>
            <a:ext cx="3141303" cy="3141303"/>
          </a:xfrm>
          <a:prstGeom prst="rect">
            <a:avLst/>
          </a:prstGeom>
        </p:spPr>
      </p:pic>
    </p:spTree>
    <p:extLst>
      <p:ext uri="{BB962C8B-B14F-4D97-AF65-F5344CB8AC3E}">
        <p14:creationId xmlns:p14="http://schemas.microsoft.com/office/powerpoint/2010/main" val="10726567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4DD55-5185-3C61-57D9-E314204B7EE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7EA9170-0C73-D0B8-359A-4D98540367D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7625513-9869-621A-8AB4-5B036BEFE3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357953D-BD6E-D13C-641B-6BDB653E986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5D34863-1E81-AF71-7BA9-AF8C24DF0EB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84CB4E1-CE92-C11F-5929-112D93C83A9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226E1A03-C9E5-0ED0-C97D-C684CDF90C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9446D54B-3148-0601-19F5-D684E47483E7}"/>
              </a:ext>
            </a:extLst>
          </p:cNvPr>
          <p:cNvSpPr txBox="1"/>
          <p:nvPr/>
        </p:nvSpPr>
        <p:spPr>
          <a:xfrm>
            <a:off x="2964611" y="1737516"/>
            <a:ext cx="8453673" cy="4062651"/>
          </a:xfrm>
          <a:prstGeom prst="rect">
            <a:avLst/>
          </a:prstGeom>
          <a:noFill/>
        </p:spPr>
        <p:txBody>
          <a:bodyPr wrap="square">
            <a:spAutoFit/>
          </a:bodyPr>
          <a:lstStyle/>
          <a:p>
            <a:pPr algn="just" rtl="1"/>
            <a:r>
              <a:rPr lang="ar-SA" sz="2000" b="1" dirty="0">
                <a:solidFill>
                  <a:srgbClr val="00B0F0"/>
                </a:solidFill>
              </a:rPr>
              <a:t>الاعتبارات التنظيمية</a:t>
            </a:r>
          </a:p>
          <a:p>
            <a:pPr marL="285750" indent="-285750" algn="just" rtl="1">
              <a:buFont typeface="Wingdings" panose="05000000000000000000" pitchFamily="2" charset="2"/>
              <a:buChar char="q"/>
            </a:pPr>
            <a:endParaRPr lang="ar-SA" dirty="0"/>
          </a:p>
          <a:p>
            <a:pPr marL="342900" indent="-342900" algn="just" rtl="1">
              <a:buFont typeface="Wingdings" panose="05000000000000000000" pitchFamily="2" charset="2"/>
              <a:buChar char="q"/>
            </a:pPr>
            <a:r>
              <a:rPr lang="ar-SA" sz="2000" b="1" dirty="0"/>
              <a:t>تختلف الجهة المسؤولة عن تحديد الأسعار باختلاف حجم المنظمة وهيكلها الإداري.</a:t>
            </a:r>
          </a:p>
          <a:p>
            <a:pPr marL="342900" indent="-342900" algn="just" rtl="1">
              <a:buFont typeface="Wingdings" panose="05000000000000000000" pitchFamily="2" charset="2"/>
              <a:buChar char="q"/>
            </a:pPr>
            <a:endParaRPr lang="ar-SA" sz="2000" b="1" dirty="0"/>
          </a:p>
          <a:p>
            <a:pPr marL="342900" indent="-342900" algn="just" rtl="1">
              <a:buFont typeface="Wingdings" panose="05000000000000000000" pitchFamily="2" charset="2"/>
              <a:buChar char="q"/>
            </a:pPr>
            <a:r>
              <a:rPr lang="ar-SA" sz="2000" b="1" dirty="0"/>
              <a:t>ففي الشركات الصغيرة، تتولى الإدارة العليا غالبًا اتخاذ قرارات التسعير بصورة مباشرة.</a:t>
            </a:r>
          </a:p>
          <a:p>
            <a:pPr marL="342900" indent="-342900" algn="just" rtl="1">
              <a:buFont typeface="Wingdings" panose="05000000000000000000" pitchFamily="2" charset="2"/>
              <a:buChar char="q"/>
            </a:pPr>
            <a:endParaRPr lang="ar-SA" sz="2000" b="1" dirty="0"/>
          </a:p>
          <a:p>
            <a:pPr marL="342900" indent="-342900" algn="just" rtl="1">
              <a:buFont typeface="Wingdings" panose="05000000000000000000" pitchFamily="2" charset="2"/>
              <a:buChar char="q"/>
            </a:pPr>
            <a:r>
              <a:rPr lang="ar-SA" sz="2000" b="1" dirty="0"/>
              <a:t>أما في الشركات الكبيرة، فتُوزع مسؤولية التسعير على مديري المنتجات أو مديري الأقسام، وفقًا لطبيعة المنتجات والأسواق المستهدفة.</a:t>
            </a:r>
          </a:p>
          <a:p>
            <a:pPr marL="342900" indent="-342900" algn="just" rtl="1">
              <a:buFont typeface="Wingdings" panose="05000000000000000000" pitchFamily="2" charset="2"/>
              <a:buChar char="q"/>
            </a:pPr>
            <a:endParaRPr lang="ar-SA" sz="2000" b="1" dirty="0"/>
          </a:p>
          <a:p>
            <a:pPr marL="342900" indent="-342900" algn="just" rtl="1">
              <a:buFont typeface="Wingdings" panose="05000000000000000000" pitchFamily="2" charset="2"/>
              <a:buChar char="q"/>
            </a:pPr>
            <a:r>
              <a:rPr lang="ar-SA" sz="2000" b="1" dirty="0"/>
              <a:t>وفي بعض الأسواق، قد يُمنح رجال البيع صلاحية التفاوض مع العملاء ضمن حدود سعرية تحددها الإدارة مسبقًا.</a:t>
            </a:r>
          </a:p>
          <a:p>
            <a:pPr marL="342900" indent="-342900" algn="just" rtl="1">
              <a:buFont typeface="Wingdings" panose="05000000000000000000" pitchFamily="2" charset="2"/>
              <a:buChar char="q"/>
            </a:pPr>
            <a:endParaRPr lang="ar-SA" sz="2000" b="1" dirty="0"/>
          </a:p>
          <a:p>
            <a:pPr marL="342900" indent="-342900" algn="just" rtl="1">
              <a:buFont typeface="Wingdings" panose="05000000000000000000" pitchFamily="2" charset="2"/>
              <a:buChar char="q"/>
            </a:pPr>
            <a:r>
              <a:rPr lang="ar-SA" sz="2000" b="1" dirty="0"/>
              <a:t>ويهدف هذا التنظيم إلى تحقيق المرونة مع المحافظة على اتساق سياسة التسعير داخل المنظمة.</a:t>
            </a:r>
            <a:endParaRPr lang="en-US" sz="2000" b="1" dirty="0"/>
          </a:p>
        </p:txBody>
      </p:sp>
      <p:pic>
        <p:nvPicPr>
          <p:cNvPr id="5" name="Picture 4">
            <a:extLst>
              <a:ext uri="{FF2B5EF4-FFF2-40B4-BE49-F238E27FC236}">
                <a16:creationId xmlns:a16="http://schemas.microsoft.com/office/drawing/2014/main" id="{9969A17D-82BB-C698-41E2-9A03DDCA958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24486" y="4825497"/>
            <a:ext cx="2918046" cy="1945364"/>
          </a:xfrm>
          <a:prstGeom prst="rect">
            <a:avLst/>
          </a:prstGeom>
        </p:spPr>
      </p:pic>
    </p:spTree>
    <p:extLst>
      <p:ext uri="{BB962C8B-B14F-4D97-AF65-F5344CB8AC3E}">
        <p14:creationId xmlns:p14="http://schemas.microsoft.com/office/powerpoint/2010/main" val="4216627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57E24-C8B6-7F4D-C29D-0AD17E6DB71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6CA3011-0DDD-A61F-40E6-98D841EADDE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FBC4057-A2EB-17B1-3049-EAE9716885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09F5FD6-4020-51B7-E988-AD9E531090F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1A78152-F755-D7E6-BBC5-6D2C2926A07F}"/>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9BA7B97-4162-21A6-2A8D-80EEB638C52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F6ED5E32-694F-918C-9423-085F2357E6D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ABBCBC3-923F-0E77-830C-B72D8B99EE97}"/>
              </a:ext>
            </a:extLst>
          </p:cNvPr>
          <p:cNvSpPr txBox="1"/>
          <p:nvPr/>
        </p:nvSpPr>
        <p:spPr>
          <a:xfrm>
            <a:off x="2702799" y="1459812"/>
            <a:ext cx="8577355" cy="4618059"/>
          </a:xfrm>
          <a:prstGeom prst="rect">
            <a:avLst/>
          </a:prstGeom>
          <a:noFill/>
        </p:spPr>
        <p:txBody>
          <a:bodyPr wrap="square">
            <a:spAutoFit/>
          </a:bodyPr>
          <a:lstStyle/>
          <a:p>
            <a:pPr algn="just" rtl="1">
              <a:lnSpc>
                <a:spcPct val="150000"/>
              </a:lnSpc>
            </a:pPr>
            <a:r>
              <a:rPr lang="ar-SA" b="1" dirty="0">
                <a:solidFill>
                  <a:srgbClr val="00B0F0"/>
                </a:solidFill>
              </a:rPr>
              <a:t>السوق والطلب</a:t>
            </a:r>
            <a:endParaRPr lang="ar-SA" dirty="0"/>
          </a:p>
          <a:p>
            <a:pPr algn="just" rtl="1">
              <a:lnSpc>
                <a:spcPct val="150000"/>
              </a:lnSpc>
            </a:pPr>
            <a:r>
              <a:rPr lang="ar-SA" dirty="0"/>
              <a:t>يتأثر السعر بطبيعة السوق ومستوى المنافسة السائد فيه، لذلك تختلف سياسات التسعير باختلاف هيكل السوق.</a:t>
            </a:r>
          </a:p>
          <a:p>
            <a:pPr algn="just" rtl="1">
              <a:lnSpc>
                <a:spcPct val="150000"/>
              </a:lnSpc>
            </a:pPr>
            <a:r>
              <a:rPr lang="ar-SA" dirty="0">
                <a:solidFill>
                  <a:srgbClr val="00B0F0"/>
                </a:solidFill>
              </a:rPr>
              <a:t>ويصنف كوتلر الأسواق إلى أربعة أنواع رئيسة:</a:t>
            </a:r>
          </a:p>
          <a:p>
            <a:pPr algn="just" rtl="1">
              <a:lnSpc>
                <a:spcPct val="150000"/>
              </a:lnSpc>
            </a:pPr>
            <a:r>
              <a:rPr lang="ar-SA" b="1" dirty="0"/>
              <a:t>المنافسة التامة: </a:t>
            </a:r>
            <a:r>
              <a:rPr lang="ar-SA" dirty="0"/>
              <a:t>يضم السوق عددًا كبيرًا من البائعين والمشترين، ويكون تأثير كل بائع في السعر محدودًا، لذلك تحدد قوى السوق السعر السائد.</a:t>
            </a:r>
          </a:p>
          <a:p>
            <a:pPr algn="just" rtl="1">
              <a:lnSpc>
                <a:spcPct val="150000"/>
              </a:lnSpc>
            </a:pPr>
            <a:r>
              <a:rPr lang="ar-SA" b="1" dirty="0"/>
              <a:t>المنافسة الاحتكارية: </a:t>
            </a:r>
            <a:r>
              <a:rPr lang="ar-SA" dirty="0"/>
              <a:t>يقدم البائعون منتجات متمايزة، مما يمنحهم مرونة أكبر في تحديد الأسعار وفقًا للقيمة التي يقدمونها.</a:t>
            </a:r>
          </a:p>
          <a:p>
            <a:pPr algn="just" rtl="1">
              <a:lnSpc>
                <a:spcPct val="150000"/>
              </a:lnSpc>
            </a:pPr>
            <a:r>
              <a:rPr lang="ar-SA" b="1" dirty="0"/>
              <a:t>احتكار القلة: </a:t>
            </a:r>
            <a:r>
              <a:rPr lang="ar-SA" dirty="0"/>
              <a:t>يسيطر عدد محدود من الشركات على السوق، لذلك تتأثر قرارات التسعير بصورة مباشرة بتحركات المنافسين.</a:t>
            </a:r>
          </a:p>
          <a:p>
            <a:pPr algn="just" rtl="1">
              <a:lnSpc>
                <a:spcPct val="150000"/>
              </a:lnSpc>
            </a:pPr>
            <a:r>
              <a:rPr lang="ar-SA" b="1" dirty="0"/>
              <a:t>الاحتكار الكامل: </a:t>
            </a:r>
            <a:r>
              <a:rPr lang="ar-SA" dirty="0"/>
              <a:t>يهيمن بائع واحد على السوق، ويختلف أسلوب التسعير وفقًا لطبيعة الجهة المحتكرة والأهداف التي تسعى إلى تحقيقها.</a:t>
            </a:r>
            <a:endParaRPr lang="en-US" dirty="0"/>
          </a:p>
        </p:txBody>
      </p:sp>
      <p:pic>
        <p:nvPicPr>
          <p:cNvPr id="5" name="Picture 4">
            <a:extLst>
              <a:ext uri="{FF2B5EF4-FFF2-40B4-BE49-F238E27FC236}">
                <a16:creationId xmlns:a16="http://schemas.microsoft.com/office/drawing/2014/main" id="{8B4C2480-415F-837B-A0FE-4606CE654A3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72016" y="2990248"/>
            <a:ext cx="2372873" cy="3559309"/>
          </a:xfrm>
          <a:prstGeom prst="rect">
            <a:avLst/>
          </a:prstGeom>
        </p:spPr>
      </p:pic>
    </p:spTree>
    <p:extLst>
      <p:ext uri="{BB962C8B-B14F-4D97-AF65-F5344CB8AC3E}">
        <p14:creationId xmlns:p14="http://schemas.microsoft.com/office/powerpoint/2010/main" val="15083288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8E01D-46B9-6E39-A7A1-137D88A583A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795284C-34DC-E5E7-8977-7F9B125958E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3DBEDF5-1BA7-3A66-2AB8-8D17EA8A07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EEB561D-FF8C-2A69-C45D-B780260C018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1D741D6-AEF0-8EDD-9F3E-9A5B1295370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7AA8DB6-224D-1CAF-00B6-C35FC0EF820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9F630257-E6AD-826C-2437-AAFEEB409FD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A79890C-4094-B070-AA43-53B395EEE1D2}"/>
              </a:ext>
            </a:extLst>
          </p:cNvPr>
          <p:cNvSpPr txBox="1"/>
          <p:nvPr/>
        </p:nvSpPr>
        <p:spPr>
          <a:xfrm>
            <a:off x="3008235" y="1240996"/>
            <a:ext cx="8192766" cy="5033557"/>
          </a:xfrm>
          <a:prstGeom prst="rect">
            <a:avLst/>
          </a:prstGeom>
          <a:noFill/>
        </p:spPr>
        <p:txBody>
          <a:bodyPr wrap="square">
            <a:spAutoFit/>
          </a:bodyPr>
          <a:lstStyle/>
          <a:p>
            <a:pPr algn="just" rtl="1">
              <a:lnSpc>
                <a:spcPct val="150000"/>
              </a:lnSpc>
            </a:pPr>
            <a:r>
              <a:rPr lang="ar-SA" b="1" dirty="0">
                <a:solidFill>
                  <a:srgbClr val="00B0F0"/>
                </a:solidFill>
              </a:rPr>
              <a:t>تحليل العلاقة بين السعر والطلب</a:t>
            </a:r>
          </a:p>
          <a:p>
            <a:pPr algn="just" rtl="1">
              <a:lnSpc>
                <a:spcPct val="150000"/>
              </a:lnSpc>
            </a:pPr>
            <a:endParaRPr lang="ar-SA" b="1" dirty="0">
              <a:solidFill>
                <a:srgbClr val="00B0F0"/>
              </a:solidFill>
            </a:endParaRPr>
          </a:p>
          <a:p>
            <a:pPr marL="285750" indent="-285750" algn="just" rtl="1">
              <a:lnSpc>
                <a:spcPct val="150000"/>
              </a:lnSpc>
              <a:buFont typeface="Wingdings" panose="05000000000000000000" pitchFamily="2" charset="2"/>
              <a:buChar char="q"/>
            </a:pPr>
            <a:r>
              <a:rPr lang="ar-SA" dirty="0"/>
              <a:t>بعد دراسة أنواع الأسواق، تنتقل المنظمة إلى تحليل العلاقة بين السعر والطلب، لأن أي تغيير في السعر ينعكس بصورة مباشرة على كمية الطلب المتوقعة.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ويُعبَّر عن هذه العلاقة من خلال منحنى الطلب، الذي يوضح الكميات التي يرغب المستهلكون في شرائها عند مستويات سعرية مختلفة خلال فترة زمنية محددة.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وفي الظروف الطبيعية توجد علاقة عكسية بين السعر والطلب؛ فكلما ارتفع السعر انخفضت الكمية المطلوبة، وكلما انخفض السعر زاد حجم الطلب، مع بقاء العوامل الأخرى ثابتة.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ويمثل فهم هذه العلاقة أساسًا لاتخاذ قرارات تسعير تحقق التوازن بين حجم المبيعات والربحية.</a:t>
            </a:r>
            <a:endParaRPr lang="en-US" dirty="0"/>
          </a:p>
        </p:txBody>
      </p:sp>
      <p:pic>
        <p:nvPicPr>
          <p:cNvPr id="5" name="Picture 4">
            <a:extLst>
              <a:ext uri="{FF2B5EF4-FFF2-40B4-BE49-F238E27FC236}">
                <a16:creationId xmlns:a16="http://schemas.microsoft.com/office/drawing/2014/main" id="{36AD6F23-93FE-B018-DC8E-313635BC66C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32106" y="4164593"/>
            <a:ext cx="2544023" cy="2544023"/>
          </a:xfrm>
          <a:prstGeom prst="rect">
            <a:avLst/>
          </a:prstGeom>
        </p:spPr>
      </p:pic>
    </p:spTree>
    <p:extLst>
      <p:ext uri="{BB962C8B-B14F-4D97-AF65-F5344CB8AC3E}">
        <p14:creationId xmlns:p14="http://schemas.microsoft.com/office/powerpoint/2010/main" val="21169039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3E730D-FDFB-4AB2-2AA1-8A85A994B45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1D124FB-49EE-18F3-8B2F-E28EA619611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19F8113E-BE4B-9F2C-BB63-89C2886414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EFCABBE-C7E9-9F6F-0594-4D4DBE0C0F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5D6FCA4-7BCB-7628-0FF8-7E8E09C2CEA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BB9E37-041F-3377-EAFC-B4EC6D4A3E7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DC51AAE2-BA7F-01AC-1D3D-730858C1589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9CFE002-2AEF-25E2-8F1A-9AF95E76FD69}"/>
              </a:ext>
            </a:extLst>
          </p:cNvPr>
          <p:cNvSpPr txBox="1"/>
          <p:nvPr/>
        </p:nvSpPr>
        <p:spPr>
          <a:xfrm>
            <a:off x="2752254" y="1667561"/>
            <a:ext cx="8218282" cy="4202561"/>
          </a:xfrm>
          <a:prstGeom prst="rect">
            <a:avLst/>
          </a:prstGeom>
          <a:noFill/>
        </p:spPr>
        <p:txBody>
          <a:bodyPr wrap="square">
            <a:spAutoFit/>
          </a:bodyPr>
          <a:lstStyle/>
          <a:p>
            <a:pPr algn="just" rtl="1">
              <a:lnSpc>
                <a:spcPct val="150000"/>
              </a:lnSpc>
            </a:pPr>
            <a:r>
              <a:rPr lang="ar-SA" b="1" dirty="0">
                <a:solidFill>
                  <a:srgbClr val="00B0F0"/>
                </a:solidFill>
              </a:rPr>
              <a:t>مرونة الطلب السعرية</a:t>
            </a:r>
          </a:p>
          <a:p>
            <a:pPr algn="just" rtl="1">
              <a:lnSpc>
                <a:spcPct val="150000"/>
              </a:lnSpc>
            </a:pPr>
            <a:r>
              <a:rPr lang="ar-SA" dirty="0"/>
              <a:t>لا تتأثر جميع المنتجات بالطريقة نفسها عند تغير الأسعار؛ لذلك تستخدم المنظمة مفهوم مرونة الطلب السعرية لقياس مدى استجابة المستهلكين لتغير السعر. </a:t>
            </a:r>
            <a:r>
              <a:rPr lang="ar-SA" b="1" dirty="0"/>
              <a:t>ويكون الطلب:</a:t>
            </a:r>
          </a:p>
          <a:p>
            <a:pPr marL="285750" indent="-285750" algn="just" rtl="1">
              <a:lnSpc>
                <a:spcPct val="150000"/>
              </a:lnSpc>
              <a:buFont typeface="Arial" panose="020B0604020202020204" pitchFamily="34" charset="0"/>
              <a:buChar char="•"/>
            </a:pPr>
            <a:r>
              <a:rPr lang="ar-SA" b="1" dirty="0"/>
              <a:t>غير مرن </a:t>
            </a:r>
            <a:r>
              <a:rPr lang="ar-SA" dirty="0"/>
              <a:t>عندما يؤدي تغير السعر إلى تغير محدود في الكمية المطلوبة، ويحدث ذلك غالبًا في السلع الضرورية أو التي يصعب إيجاد بدائل لها.</a:t>
            </a:r>
          </a:p>
          <a:p>
            <a:pPr marL="285750" indent="-285750" algn="just" rtl="1">
              <a:lnSpc>
                <a:spcPct val="150000"/>
              </a:lnSpc>
              <a:buFont typeface="Arial" panose="020B0604020202020204" pitchFamily="34" charset="0"/>
              <a:buChar char="•"/>
            </a:pPr>
            <a:r>
              <a:rPr lang="ar-SA" b="1" dirty="0"/>
              <a:t>مرن</a:t>
            </a:r>
            <a:r>
              <a:rPr lang="ar-SA" dirty="0"/>
              <a:t> عندما يؤدي تغير بسيط في السعر إلى تغير كبير في حجم الطلب، ويظهر ذلك في السلع التي تتوافر لها بدائل عديدة أو التي يمكن للمستهلك تأجيل شرائها.</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وتساعد معرفة درجة مرونة الطلب المنظمة على اختيار السياسة السعرية المناسبة، سواء بالحفاظ على السعر أو تعديله لتحقيق أهدافها التسويقية.</a:t>
            </a:r>
            <a:endParaRPr lang="en-US" dirty="0"/>
          </a:p>
        </p:txBody>
      </p:sp>
      <p:pic>
        <p:nvPicPr>
          <p:cNvPr id="5" name="Picture 4">
            <a:extLst>
              <a:ext uri="{FF2B5EF4-FFF2-40B4-BE49-F238E27FC236}">
                <a16:creationId xmlns:a16="http://schemas.microsoft.com/office/drawing/2014/main" id="{4F489CA3-DD14-588F-482D-7872245AB50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18588" y="4242224"/>
            <a:ext cx="2438101" cy="2438101"/>
          </a:xfrm>
          <a:prstGeom prst="rect">
            <a:avLst/>
          </a:prstGeom>
        </p:spPr>
      </p:pic>
    </p:spTree>
    <p:extLst>
      <p:ext uri="{BB962C8B-B14F-4D97-AF65-F5344CB8AC3E}">
        <p14:creationId xmlns:p14="http://schemas.microsoft.com/office/powerpoint/2010/main" val="3343237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B29DB-5F92-0EB3-C34D-D60C0874DFD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0244B13-2792-0920-C3E6-4CAC244224AF}"/>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AA2FF00-DB8E-251E-3C02-D398242F27F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DCC5AA8-F1D2-651C-8003-D7D0AFBB565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8877823-C54A-19C1-007D-DB52053DEC9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E05559C-6676-B885-E382-A83B40CE8F1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C5DBBC56-D664-8079-193A-4D7DDF2104A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90F7070-B23B-4944-07BA-C1730220E6FD}"/>
              </a:ext>
            </a:extLst>
          </p:cNvPr>
          <p:cNvSpPr txBox="1"/>
          <p:nvPr/>
        </p:nvSpPr>
        <p:spPr>
          <a:xfrm>
            <a:off x="2915216" y="1409910"/>
            <a:ext cx="8577355" cy="5033557"/>
          </a:xfrm>
          <a:prstGeom prst="rect">
            <a:avLst/>
          </a:prstGeom>
          <a:noFill/>
        </p:spPr>
        <p:txBody>
          <a:bodyPr wrap="square">
            <a:spAutoFit/>
          </a:bodyPr>
          <a:lstStyle/>
          <a:p>
            <a:pPr algn="just" rtl="1">
              <a:lnSpc>
                <a:spcPct val="150000"/>
              </a:lnSpc>
            </a:pPr>
            <a:r>
              <a:rPr lang="ar-SA" b="1" dirty="0">
                <a:solidFill>
                  <a:srgbClr val="00B0F0"/>
                </a:solidFill>
              </a:rPr>
              <a:t>أثر الظروف الاقتصادية في قرارات التسعير</a:t>
            </a:r>
          </a:p>
          <a:p>
            <a:pPr algn="just" rtl="1">
              <a:lnSpc>
                <a:spcPct val="150000"/>
              </a:lnSpc>
            </a:pPr>
            <a:r>
              <a:rPr lang="ar-SA" dirty="0"/>
              <a:t>تتأثر قرارات التسعير بالظروف الاقتصادية السائدة، لأنها تؤثر في القوة الشرائية للمستهلكين، ومستويات الطلب، وتكاليف الإنتاج والتوزيع.</a:t>
            </a:r>
          </a:p>
          <a:p>
            <a:pPr algn="just" rtl="1">
              <a:lnSpc>
                <a:spcPct val="150000"/>
              </a:lnSpc>
            </a:pPr>
            <a:endParaRPr lang="ar-SA" dirty="0"/>
          </a:p>
          <a:p>
            <a:pPr algn="just" rtl="1">
              <a:lnSpc>
                <a:spcPct val="150000"/>
              </a:lnSpc>
            </a:pPr>
            <a:r>
              <a:rPr lang="ar-SA" dirty="0">
                <a:solidFill>
                  <a:srgbClr val="00B0F0"/>
                </a:solidFill>
              </a:rPr>
              <a:t>ومن أبرز العوامل الاقتصادية المؤثرة:</a:t>
            </a:r>
          </a:p>
          <a:p>
            <a:pPr marL="285750" indent="-285750" algn="just" rtl="1">
              <a:lnSpc>
                <a:spcPct val="150000"/>
              </a:lnSpc>
              <a:buFont typeface="Arial" panose="020B0604020202020204" pitchFamily="34" charset="0"/>
              <a:buChar char="•"/>
            </a:pPr>
            <a:r>
              <a:rPr lang="ar-SA" dirty="0"/>
              <a:t>معدلات التضخم.</a:t>
            </a:r>
          </a:p>
          <a:p>
            <a:pPr marL="285750" indent="-285750" algn="just" rtl="1">
              <a:lnSpc>
                <a:spcPct val="150000"/>
              </a:lnSpc>
              <a:buFont typeface="Arial" panose="020B0604020202020204" pitchFamily="34" charset="0"/>
              <a:buChar char="•"/>
            </a:pPr>
            <a:r>
              <a:rPr lang="ar-SA" dirty="0"/>
              <a:t>فترات النمو أو الركود الاقتصادي.</a:t>
            </a:r>
          </a:p>
          <a:p>
            <a:pPr marL="285750" indent="-285750" algn="just" rtl="1">
              <a:lnSpc>
                <a:spcPct val="150000"/>
              </a:lnSpc>
              <a:buFont typeface="Arial" panose="020B0604020202020204" pitchFamily="34" charset="0"/>
              <a:buChar char="•"/>
            </a:pPr>
            <a:r>
              <a:rPr lang="ar-SA" dirty="0"/>
              <a:t>أسعار الفائدة.</a:t>
            </a:r>
          </a:p>
          <a:p>
            <a:pPr marL="285750" indent="-285750" algn="just" rtl="1">
              <a:lnSpc>
                <a:spcPct val="150000"/>
              </a:lnSpc>
              <a:buFont typeface="Arial" panose="020B0604020202020204" pitchFamily="34" charset="0"/>
              <a:buChar char="•"/>
            </a:pPr>
            <a:r>
              <a:rPr lang="ar-SA" dirty="0"/>
              <a:t>مستوى الدخل والإنفاق الاستهلاكي.</a:t>
            </a:r>
          </a:p>
          <a:p>
            <a:pPr algn="just" rtl="1">
              <a:lnSpc>
                <a:spcPct val="150000"/>
              </a:lnSpc>
            </a:pPr>
            <a:endParaRPr lang="ar-SA" dirty="0"/>
          </a:p>
          <a:p>
            <a:pPr algn="just" rtl="1">
              <a:lnSpc>
                <a:spcPct val="150000"/>
              </a:lnSpc>
            </a:pPr>
            <a:r>
              <a:rPr lang="ar-SA" dirty="0"/>
              <a:t>وعند تغير هذه الظروف، قد تضطر المنظمة إلى مراجعة أسعارها بما يحقق التوازن بين المحافظة على قدرتها التنافسية وتحقيق أهدافها المالية.</a:t>
            </a:r>
            <a:endParaRPr lang="en-US" dirty="0"/>
          </a:p>
        </p:txBody>
      </p:sp>
      <p:pic>
        <p:nvPicPr>
          <p:cNvPr id="5" name="Picture 4">
            <a:extLst>
              <a:ext uri="{FF2B5EF4-FFF2-40B4-BE49-F238E27FC236}">
                <a16:creationId xmlns:a16="http://schemas.microsoft.com/office/drawing/2014/main" id="{629FA59C-E8B0-D974-4C50-C0AEC9E887A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83949" y="2598465"/>
            <a:ext cx="3028385" cy="3028385"/>
          </a:xfrm>
          <a:prstGeom prst="rect">
            <a:avLst/>
          </a:prstGeom>
        </p:spPr>
      </p:pic>
    </p:spTree>
    <p:extLst>
      <p:ext uri="{BB962C8B-B14F-4D97-AF65-F5344CB8AC3E}">
        <p14:creationId xmlns:p14="http://schemas.microsoft.com/office/powerpoint/2010/main" val="24158033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67B29-18F5-A64B-8BD1-B034334492A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B3F5174-39E6-35F5-80B6-207F13E3CB4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74B7972-4589-928E-FA66-7EC73EC5C8B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37EBF2F-EF19-051F-792D-3C61CB65EF1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6CB3C7E-0D02-E417-586C-AB70A033BFC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504081A-55AF-17F4-9D1F-FEFA086BE9D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3BAA8563-B944-1A46-CBE1-F6E7C4D507E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C07A521-79BC-B340-FFEC-13A5B18C54EC}"/>
              </a:ext>
            </a:extLst>
          </p:cNvPr>
          <p:cNvSpPr txBox="1"/>
          <p:nvPr/>
        </p:nvSpPr>
        <p:spPr>
          <a:xfrm>
            <a:off x="2656689" y="944860"/>
            <a:ext cx="8806757" cy="5864554"/>
          </a:xfrm>
          <a:prstGeom prst="rect">
            <a:avLst/>
          </a:prstGeom>
          <a:noFill/>
        </p:spPr>
        <p:txBody>
          <a:bodyPr wrap="square">
            <a:spAutoFit/>
          </a:bodyPr>
          <a:lstStyle/>
          <a:p>
            <a:pPr algn="just" rtl="1">
              <a:lnSpc>
                <a:spcPct val="150000"/>
              </a:lnSpc>
            </a:pPr>
            <a:r>
              <a:rPr lang="ar-SA" b="1" dirty="0">
                <a:solidFill>
                  <a:srgbClr val="00B0F0"/>
                </a:solidFill>
              </a:rPr>
              <a:t>العوامل الخارجية الأخرى المؤثرة في التسعير</a:t>
            </a:r>
          </a:p>
          <a:p>
            <a:pPr algn="just" rtl="1">
              <a:lnSpc>
                <a:spcPct val="150000"/>
              </a:lnSpc>
            </a:pPr>
            <a:r>
              <a:rPr lang="ar-SA" dirty="0"/>
              <a:t>إلى جانب السوق والظروف الاقتصادية، تتأثر قرارات التسعير بعدد من العوامل الخارجية الأخرى التي ينبغي أخذها في الاعتبار عند تحديد السعر. ومن أهمها:</a:t>
            </a:r>
          </a:p>
          <a:p>
            <a:pPr algn="just" rtl="1">
              <a:lnSpc>
                <a:spcPct val="150000"/>
              </a:lnSpc>
            </a:pPr>
            <a:r>
              <a:rPr lang="ar-SA" b="1" dirty="0">
                <a:solidFill>
                  <a:srgbClr val="00B0F0"/>
                </a:solidFill>
              </a:rPr>
              <a:t>أولًا: الموزعون</a:t>
            </a:r>
          </a:p>
          <a:p>
            <a:pPr algn="just" rtl="1">
              <a:lnSpc>
                <a:spcPct val="150000"/>
              </a:lnSpc>
            </a:pPr>
            <a:r>
              <a:rPr lang="ar-SA" dirty="0"/>
              <a:t>تحرص المنظمة على تحديد أسعار تحقق للموزعين هامش ربح مناسب، بما يشجعهم على تسويق المنتجات ودعم انتشارها في الأسواق.</a:t>
            </a:r>
          </a:p>
          <a:p>
            <a:pPr algn="just" rtl="1">
              <a:lnSpc>
                <a:spcPct val="150000"/>
              </a:lnSpc>
            </a:pPr>
            <a:endParaRPr lang="ar-SA" dirty="0"/>
          </a:p>
          <a:p>
            <a:pPr algn="just" rtl="1">
              <a:lnSpc>
                <a:spcPct val="150000"/>
              </a:lnSpc>
            </a:pPr>
            <a:r>
              <a:rPr lang="ar-SA" b="1" dirty="0">
                <a:solidFill>
                  <a:srgbClr val="00B0F0"/>
                </a:solidFill>
              </a:rPr>
              <a:t>ثانيًا: الأنظمة الحكومية</a:t>
            </a:r>
          </a:p>
          <a:p>
            <a:pPr algn="just" rtl="1">
              <a:lnSpc>
                <a:spcPct val="150000"/>
              </a:lnSpc>
            </a:pPr>
            <a:r>
              <a:rPr lang="ar-SA" dirty="0"/>
              <a:t>تلتزم المنظمة بالأنظمة والقوانين المنظمة للتسعير، مثل أنظمة المنافسة، وحماية المستهلك، والرقابة على الأسعار في بعض القطاعات.</a:t>
            </a:r>
          </a:p>
          <a:p>
            <a:pPr algn="just" rtl="1">
              <a:lnSpc>
                <a:spcPct val="150000"/>
              </a:lnSpc>
            </a:pPr>
            <a:endParaRPr lang="ar-SA" dirty="0"/>
          </a:p>
          <a:p>
            <a:pPr algn="just" rtl="1">
              <a:lnSpc>
                <a:spcPct val="150000"/>
              </a:lnSpc>
            </a:pPr>
            <a:r>
              <a:rPr lang="ar-SA" b="1" dirty="0">
                <a:solidFill>
                  <a:srgbClr val="00B0F0"/>
                </a:solidFill>
              </a:rPr>
              <a:t>ثالثًا: الاعتبارات الاجتماعية</a:t>
            </a:r>
          </a:p>
          <a:p>
            <a:pPr algn="just" rtl="1">
              <a:lnSpc>
                <a:spcPct val="150000"/>
              </a:lnSpc>
            </a:pPr>
            <a:r>
              <a:rPr lang="ar-SA" dirty="0"/>
              <a:t>قد تراعي المنظمة عند تحديد الأسعار مسؤوليتها تجاه المجتمع، بحيث تحقق أهدافها الربحية دون الإضرار بالمستهلكين أو الإخلال بالمصلحة العامة، خاصة في السلع الأساسية أو في الظروف الاستثنائية.</a:t>
            </a:r>
            <a:endParaRPr lang="en-US" dirty="0"/>
          </a:p>
        </p:txBody>
      </p:sp>
      <p:pic>
        <p:nvPicPr>
          <p:cNvPr id="5" name="Picture 4">
            <a:extLst>
              <a:ext uri="{FF2B5EF4-FFF2-40B4-BE49-F238E27FC236}">
                <a16:creationId xmlns:a16="http://schemas.microsoft.com/office/drawing/2014/main" id="{7FD2A313-6FF5-C794-5D2A-0D7ABE2C46F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1433" y="4044637"/>
            <a:ext cx="2585256" cy="2585256"/>
          </a:xfrm>
          <a:prstGeom prst="rect">
            <a:avLst/>
          </a:prstGeom>
        </p:spPr>
      </p:pic>
    </p:spTree>
    <p:extLst>
      <p:ext uri="{BB962C8B-B14F-4D97-AF65-F5344CB8AC3E}">
        <p14:creationId xmlns:p14="http://schemas.microsoft.com/office/powerpoint/2010/main" val="2691492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DD48C-907D-5A22-9686-4BC42A82DB5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25D0C5F-F0C7-A382-AE4C-C5806F62D17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3B7FD6C7-E149-582A-0DDC-4997005707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F256616-C926-4EE7-6413-B686C43B423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5278EEF-3A82-B4A4-E0BC-368B93ED556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245F91B-F6FA-FE81-8B7E-F8A6EEC1D28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6A55C3D3-3839-5156-39F7-F0FD9BC9B6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5FA889B-DB74-013A-D350-C6A8202ACB11}"/>
              </a:ext>
            </a:extLst>
          </p:cNvPr>
          <p:cNvSpPr txBox="1"/>
          <p:nvPr/>
        </p:nvSpPr>
        <p:spPr>
          <a:xfrm>
            <a:off x="4103483" y="1496314"/>
            <a:ext cx="6812732" cy="4202561"/>
          </a:xfrm>
          <a:prstGeom prst="rect">
            <a:avLst/>
          </a:prstGeom>
          <a:noFill/>
        </p:spPr>
        <p:txBody>
          <a:bodyPr wrap="square">
            <a:spAutoFit/>
          </a:bodyPr>
          <a:lstStyle/>
          <a:p>
            <a:pPr algn="just" rtl="1">
              <a:lnSpc>
                <a:spcPct val="150000"/>
              </a:lnSpc>
            </a:pPr>
            <a:r>
              <a:rPr lang="ar-SA" b="1" dirty="0">
                <a:solidFill>
                  <a:srgbClr val="00B0F0"/>
                </a:solidFill>
              </a:rPr>
              <a:t>استراتيجيات تسعير المنتجات الجديدة</a:t>
            </a:r>
          </a:p>
          <a:p>
            <a:pPr algn="just" rtl="1">
              <a:lnSpc>
                <a:spcPct val="150000"/>
              </a:lnSpc>
            </a:pPr>
            <a:r>
              <a:rPr lang="ar-SA" dirty="0"/>
              <a:t>عند طرح منتج جديد في السوق، تواجه المنظمة تحديًا يتمثل في اختيار السعر المناسب الذي يحقق أهدافها التسويقية ويعزز فرص نجاح المنتج.</a:t>
            </a:r>
          </a:p>
          <a:p>
            <a:pPr algn="just" rtl="1">
              <a:lnSpc>
                <a:spcPct val="150000"/>
              </a:lnSpc>
            </a:pPr>
            <a:endParaRPr lang="ar-SA" dirty="0"/>
          </a:p>
          <a:p>
            <a:pPr algn="just" rtl="1">
              <a:lnSpc>
                <a:spcPct val="150000"/>
              </a:lnSpc>
            </a:pPr>
            <a:r>
              <a:rPr lang="ar-SA" dirty="0"/>
              <a:t>ويشير </a:t>
            </a:r>
            <a:r>
              <a:rPr lang="en-US" dirty="0"/>
              <a:t>Kotler &amp; Armstrong </a:t>
            </a:r>
            <a:r>
              <a:rPr lang="ar-SA" dirty="0"/>
              <a:t>إلى وجود استراتيجيتين رئيسيتين لتسعير المنتجات الجديدة:</a:t>
            </a:r>
          </a:p>
          <a:p>
            <a:pPr marL="285750" indent="-285750" algn="just" rtl="1">
              <a:lnSpc>
                <a:spcPct val="150000"/>
              </a:lnSpc>
              <a:buFont typeface="Arial" panose="020B0604020202020204" pitchFamily="34" charset="0"/>
              <a:buChar char="•"/>
            </a:pPr>
            <a:r>
              <a:rPr lang="ar-SA" dirty="0"/>
              <a:t>استراتيجية التسعير الكاشط.</a:t>
            </a:r>
          </a:p>
          <a:p>
            <a:pPr marL="285750" indent="-285750" algn="just" rtl="1">
              <a:lnSpc>
                <a:spcPct val="150000"/>
              </a:lnSpc>
              <a:buFont typeface="Arial" panose="020B0604020202020204" pitchFamily="34" charset="0"/>
              <a:buChar char="•"/>
            </a:pPr>
            <a:r>
              <a:rPr lang="ar-SA" dirty="0"/>
              <a:t>استراتيجية تسعير اختراق السوق.</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ويعتمد اختيار الاستراتيجية المناسبة على طبيعة المنتج، وسلوك العملاء، وشدة المنافسة، والأهداف التي تسعى المنظمة إلى تحقيقها.</a:t>
            </a:r>
            <a:endParaRPr lang="en-US" dirty="0"/>
          </a:p>
        </p:txBody>
      </p:sp>
      <p:pic>
        <p:nvPicPr>
          <p:cNvPr id="5" name="Picture 4">
            <a:extLst>
              <a:ext uri="{FF2B5EF4-FFF2-40B4-BE49-F238E27FC236}">
                <a16:creationId xmlns:a16="http://schemas.microsoft.com/office/drawing/2014/main" id="{8B49442E-C3F1-B6AE-852C-E9E4860EE415}"/>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25491" y="3597594"/>
            <a:ext cx="3652502" cy="3066911"/>
          </a:xfrm>
          <a:prstGeom prst="rect">
            <a:avLst/>
          </a:prstGeom>
        </p:spPr>
      </p:pic>
    </p:spTree>
    <p:extLst>
      <p:ext uri="{BB962C8B-B14F-4D97-AF65-F5344CB8AC3E}">
        <p14:creationId xmlns:p14="http://schemas.microsoft.com/office/powerpoint/2010/main" val="19139194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982E2-ECBE-A677-95E8-9D3A43A9E47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0F5ED92-FF73-F7D7-B6B5-3B47A15163A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26A8EB6-A227-6950-C288-4003BB73EB8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C99FCAA-72EF-3AA6-4304-219D0D9E34B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811E122-AE2D-D794-6921-114FF5EA645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B2A1F71-87C2-0ACC-8ADC-43708B1F565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9D7383C9-A4B8-C0A6-49CD-E24BE63A7EB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08D322C-1349-F14E-D39A-731D37072B23}"/>
              </a:ext>
            </a:extLst>
          </p:cNvPr>
          <p:cNvSpPr txBox="1"/>
          <p:nvPr/>
        </p:nvSpPr>
        <p:spPr>
          <a:xfrm>
            <a:off x="3367640" y="1582337"/>
            <a:ext cx="7455343" cy="4202561"/>
          </a:xfrm>
          <a:prstGeom prst="rect">
            <a:avLst/>
          </a:prstGeom>
          <a:noFill/>
        </p:spPr>
        <p:txBody>
          <a:bodyPr wrap="square">
            <a:spAutoFit/>
          </a:bodyPr>
          <a:lstStyle/>
          <a:p>
            <a:pPr algn="just" rtl="1">
              <a:lnSpc>
                <a:spcPct val="150000"/>
              </a:lnSpc>
            </a:pPr>
            <a:r>
              <a:rPr lang="ar-SA" b="1" dirty="0">
                <a:solidFill>
                  <a:srgbClr val="00B0F0"/>
                </a:solidFill>
              </a:rPr>
              <a:t>استراتيجية التسعير الكاشط</a:t>
            </a:r>
          </a:p>
          <a:p>
            <a:pPr algn="just" rtl="1">
              <a:lnSpc>
                <a:spcPct val="150000"/>
              </a:lnSpc>
            </a:pPr>
            <a:r>
              <a:rPr lang="ar-SA" dirty="0"/>
              <a:t>تعتمد هذه الاستراتيجية على تحديد سعر مرتفع عند طرح المنتج الجديد بهدف تحقيق أعلى عائد ممكن من العملاء المستعدين لدفع سعر مرتفع في المراحل الأولى من دورة حياة المنتج.</a:t>
            </a:r>
          </a:p>
          <a:p>
            <a:pPr algn="just" rtl="1">
              <a:lnSpc>
                <a:spcPct val="150000"/>
              </a:lnSpc>
            </a:pPr>
            <a:r>
              <a:rPr lang="ar-SA" dirty="0"/>
              <a:t>وتكون هذه الاستراتيجية مناسبة عندما:</a:t>
            </a:r>
          </a:p>
          <a:p>
            <a:pPr marL="285750" indent="-285750" algn="just" rtl="1">
              <a:lnSpc>
                <a:spcPct val="150000"/>
              </a:lnSpc>
              <a:buFont typeface="Arial" panose="020B0604020202020204" pitchFamily="34" charset="0"/>
              <a:buChar char="•"/>
            </a:pPr>
            <a:r>
              <a:rPr lang="ar-SA" dirty="0"/>
              <a:t>يتمتع المنتج بجودة عالية أو مزايا فريدة تبرر السعر المرتفع.</a:t>
            </a:r>
          </a:p>
          <a:p>
            <a:pPr marL="285750" indent="-285750" algn="just" rtl="1">
              <a:lnSpc>
                <a:spcPct val="150000"/>
              </a:lnSpc>
              <a:buFont typeface="Arial" panose="020B0604020202020204" pitchFamily="34" charset="0"/>
              <a:buChar char="•"/>
            </a:pPr>
            <a:r>
              <a:rPr lang="ar-SA" dirty="0"/>
              <a:t>يوجد عدد كافٍ من العملاء المستعدين لدفع هذا السعر.</a:t>
            </a:r>
          </a:p>
          <a:p>
            <a:pPr marL="285750" indent="-285750" algn="just" rtl="1">
              <a:lnSpc>
                <a:spcPct val="150000"/>
              </a:lnSpc>
              <a:buFont typeface="Arial" panose="020B0604020202020204" pitchFamily="34" charset="0"/>
              <a:buChar char="•"/>
            </a:pPr>
            <a:r>
              <a:rPr lang="ar-SA" dirty="0"/>
              <a:t>لا يستطيع المنافسون دخول السوق بسهولة.</a:t>
            </a:r>
          </a:p>
          <a:p>
            <a:pPr marL="285750" indent="-285750" algn="just" rtl="1">
              <a:lnSpc>
                <a:spcPct val="150000"/>
              </a:lnSpc>
              <a:buFont typeface="Arial" panose="020B0604020202020204" pitchFamily="34" charset="0"/>
              <a:buChar char="•"/>
            </a:pPr>
            <a:r>
              <a:rPr lang="ar-SA" dirty="0"/>
              <a:t>لا تؤدي تكاليف الإنتاج المحدودة إلى إلغاء ميزة السعر المرتفع.</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وتهدف هذه الاستراتيجية إلى تحقيق أرباح مرتفعة في بداية طرح المنتج قبل زيادة المنافسة.</a:t>
            </a:r>
            <a:endParaRPr lang="en-US" dirty="0"/>
          </a:p>
        </p:txBody>
      </p:sp>
      <p:pic>
        <p:nvPicPr>
          <p:cNvPr id="5" name="Picture 4">
            <a:extLst>
              <a:ext uri="{FF2B5EF4-FFF2-40B4-BE49-F238E27FC236}">
                <a16:creationId xmlns:a16="http://schemas.microsoft.com/office/drawing/2014/main" id="{18A9B3C6-0F8F-67A4-022A-BE0F23B6CB5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07143" y="3387765"/>
            <a:ext cx="3574783" cy="3574783"/>
          </a:xfrm>
          <a:prstGeom prst="rect">
            <a:avLst/>
          </a:prstGeom>
        </p:spPr>
      </p:pic>
    </p:spTree>
    <p:extLst>
      <p:ext uri="{BB962C8B-B14F-4D97-AF65-F5344CB8AC3E}">
        <p14:creationId xmlns:p14="http://schemas.microsoft.com/office/powerpoint/2010/main" val="33628444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D080A-83FB-DDCB-4454-11246255F9C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42932842-3390-4DF9-4EE7-98A1DF9F0930}"/>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9C505C6-67CD-9E08-4D82-8E5A84A6582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3FED1E0-9D7F-642A-B9D2-7DB8FA5A722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A9A442E-8502-3A8E-88FB-1BCCC2D64F0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A542D61-A162-E883-DC03-9D79B2D65E9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23DD9C27-BC52-428D-B941-49C9F56B55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31804CD-924A-1421-D477-79F1B15B3B43}"/>
              </a:ext>
            </a:extLst>
          </p:cNvPr>
          <p:cNvSpPr txBox="1"/>
          <p:nvPr/>
        </p:nvSpPr>
        <p:spPr>
          <a:xfrm>
            <a:off x="2656689" y="1403155"/>
            <a:ext cx="8503969" cy="4618059"/>
          </a:xfrm>
          <a:prstGeom prst="rect">
            <a:avLst/>
          </a:prstGeom>
          <a:noFill/>
        </p:spPr>
        <p:txBody>
          <a:bodyPr wrap="square">
            <a:spAutoFit/>
          </a:bodyPr>
          <a:lstStyle/>
          <a:p>
            <a:pPr algn="just" rtl="1">
              <a:lnSpc>
                <a:spcPct val="150000"/>
              </a:lnSpc>
            </a:pPr>
            <a:r>
              <a:rPr lang="ar-SA" b="1" dirty="0">
                <a:solidFill>
                  <a:srgbClr val="00B0F0"/>
                </a:solidFill>
              </a:rPr>
              <a:t>استراتيجية تسعير اختراق السوق</a:t>
            </a:r>
          </a:p>
          <a:p>
            <a:pPr algn="just" rtl="1">
              <a:lnSpc>
                <a:spcPct val="150000"/>
              </a:lnSpc>
            </a:pPr>
            <a:endParaRPr lang="ar-SA" b="1" dirty="0">
              <a:solidFill>
                <a:srgbClr val="00B0F0"/>
              </a:solidFill>
            </a:endParaRPr>
          </a:p>
          <a:p>
            <a:pPr algn="just" rtl="1">
              <a:lnSpc>
                <a:spcPct val="150000"/>
              </a:lnSpc>
            </a:pPr>
            <a:r>
              <a:rPr lang="ar-SA" dirty="0"/>
              <a:t>تعتمد هذه الاستراتيجية على طرح المنتج الجديد بسعر منخفض نسبيًا بهدف جذب أكبر عدد ممكن من العملاء بسرعة، وزيادة الحصة السوقية في وقت قصير.</a:t>
            </a:r>
          </a:p>
          <a:p>
            <a:pPr algn="just" rtl="1">
              <a:lnSpc>
                <a:spcPct val="150000"/>
              </a:lnSpc>
            </a:pPr>
            <a:r>
              <a:rPr lang="ar-SA" dirty="0"/>
              <a:t>وتنجح هذه الاستراتيجية عندما:</a:t>
            </a:r>
          </a:p>
          <a:p>
            <a:pPr marL="285750" indent="-285750" algn="just" rtl="1">
              <a:lnSpc>
                <a:spcPct val="150000"/>
              </a:lnSpc>
              <a:buFont typeface="Arial" panose="020B0604020202020204" pitchFamily="34" charset="0"/>
              <a:buChar char="•"/>
            </a:pPr>
            <a:r>
              <a:rPr lang="ar-SA" dirty="0"/>
              <a:t>يكون الطلب حساسًا للتغير في الأسعار.</a:t>
            </a:r>
          </a:p>
          <a:p>
            <a:pPr marL="285750" indent="-285750" algn="just" rtl="1">
              <a:lnSpc>
                <a:spcPct val="150000"/>
              </a:lnSpc>
              <a:buFont typeface="Arial" panose="020B0604020202020204" pitchFamily="34" charset="0"/>
              <a:buChar char="•"/>
            </a:pPr>
            <a:r>
              <a:rPr lang="ar-SA" dirty="0"/>
              <a:t>تؤدي زيادة حجم المبيعات إلى انخفاض تكلفة الإنتاج والتوزيع.</a:t>
            </a:r>
          </a:p>
          <a:p>
            <a:pPr marL="285750" indent="-285750" algn="just" rtl="1">
              <a:lnSpc>
                <a:spcPct val="150000"/>
              </a:lnSpc>
              <a:buFont typeface="Arial" panose="020B0604020202020204" pitchFamily="34" charset="0"/>
              <a:buChar char="•"/>
            </a:pPr>
            <a:r>
              <a:rPr lang="ar-SA" dirty="0"/>
              <a:t>يصعب على المنافسين مجاراة السعر المنخفض لفترة طويلة.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وتركز هذه الاستراتيجية على تحقيق النمو السريع في المبيعات، مع الاعتماد على زيادة حجم الطلب لتعويض انخفاض هامش الربح.</a:t>
            </a:r>
            <a:endParaRPr lang="en-US" dirty="0"/>
          </a:p>
        </p:txBody>
      </p:sp>
      <p:pic>
        <p:nvPicPr>
          <p:cNvPr id="5" name="Picture 4" descr="صورة منشور القصة">
            <a:extLst>
              <a:ext uri="{FF2B5EF4-FFF2-40B4-BE49-F238E27FC236}">
                <a16:creationId xmlns:a16="http://schemas.microsoft.com/office/drawing/2014/main" id="{CB608201-1E15-3D32-5224-589EBA85E4F7}"/>
              </a:ext>
            </a:extLst>
          </p:cNvPr>
          <p:cNvPicPr>
            <a:picLocks noChangeAspect="1"/>
          </p:cNvPicPr>
          <p:nvPr/>
        </p:nvPicPr>
        <p:blipFill>
          <a:blip r:embed="rId5"/>
          <a:stretch>
            <a:fillRect/>
          </a:stretch>
        </p:blipFill>
        <p:spPr>
          <a:xfrm>
            <a:off x="-21390" y="4046899"/>
            <a:ext cx="2647172" cy="2647172"/>
          </a:xfrm>
          <a:prstGeom prst="rect">
            <a:avLst/>
          </a:prstGeom>
        </p:spPr>
      </p:pic>
    </p:spTree>
    <p:extLst>
      <p:ext uri="{BB962C8B-B14F-4D97-AF65-F5344CB8AC3E}">
        <p14:creationId xmlns:p14="http://schemas.microsoft.com/office/powerpoint/2010/main" val="2515328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279D7-7FDF-D352-2470-0BCD76D7B32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BB9C737-6BD1-AD09-6D2F-167D82F32C7C}"/>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8EC3414-74AC-625A-8E7E-6F3AE7FD89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CB231E0-353E-076B-1AC8-088CE86F3EB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BFDE7BC-857B-5CBB-6EB6-971F81040E7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F59AD7D-74C6-DB42-EA0F-0BFD5B8DFE0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A7FF8B41-6119-606D-1622-ECB5B61299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1044DCF-EE51-D3C2-F848-3FD2126326F6}"/>
              </a:ext>
            </a:extLst>
          </p:cNvPr>
          <p:cNvSpPr txBox="1"/>
          <p:nvPr/>
        </p:nvSpPr>
        <p:spPr>
          <a:xfrm>
            <a:off x="2172832" y="944860"/>
            <a:ext cx="9245452" cy="6003054"/>
          </a:xfrm>
          <a:prstGeom prst="rect">
            <a:avLst/>
          </a:prstGeom>
          <a:noFill/>
        </p:spPr>
        <p:txBody>
          <a:bodyPr wrap="square">
            <a:spAutoFit/>
          </a:bodyPr>
          <a:lstStyle/>
          <a:p>
            <a:pPr algn="ctr" rtl="1"/>
            <a:r>
              <a:rPr lang="ar-SA" b="1" dirty="0">
                <a:solidFill>
                  <a:srgbClr val="00B0F0"/>
                </a:solidFill>
              </a:rPr>
              <a:t>استراتيجيات تسعير مزيج المنتجات</a:t>
            </a:r>
          </a:p>
          <a:p>
            <a:pPr algn="just" rtl="1"/>
            <a:r>
              <a:rPr lang="ar-SA" dirty="0"/>
              <a:t>لا تقتصر قرارات التسعير على منتج واحد، بل تمتد إلى المنتجات التي تقدمها المنظمة ضمن خط إنتاج أو مزيج متكامل.</a:t>
            </a:r>
          </a:p>
          <a:p>
            <a:pPr algn="just" rtl="1"/>
            <a:r>
              <a:rPr lang="ar-SA" dirty="0"/>
              <a:t>لذلك تعتمد المنظمة على استراتيجيات تسعير مزيج المنتجات، بهدف تحقيق أفضل عائد من مجموعة المنتجات مع مراعاة العلاقة بينها. وتشمل هذه الاستراتيجيات:</a:t>
            </a:r>
          </a:p>
          <a:p>
            <a:pPr marL="342900" indent="-342900" algn="just" rtl="1">
              <a:buFont typeface="+mj-lt"/>
              <a:buAutoNum type="arabicPeriod"/>
            </a:pPr>
            <a:r>
              <a:rPr lang="ar-SA" dirty="0"/>
              <a:t>تسعير خط المنتجات.</a:t>
            </a:r>
          </a:p>
          <a:p>
            <a:pPr marL="342900" indent="-342900" algn="just" rtl="1">
              <a:buFont typeface="+mj-lt"/>
              <a:buAutoNum type="arabicPeriod"/>
            </a:pPr>
            <a:r>
              <a:rPr lang="ar-SA" dirty="0"/>
              <a:t>تسعير المنتجات الاختيارية.</a:t>
            </a:r>
          </a:p>
          <a:p>
            <a:pPr marL="342900" indent="-342900" algn="just" rtl="1">
              <a:buFont typeface="+mj-lt"/>
              <a:buAutoNum type="arabicPeriod"/>
            </a:pPr>
            <a:r>
              <a:rPr lang="ar-SA" dirty="0"/>
              <a:t>تسعير المنتجات الأساسية والملحقة.</a:t>
            </a:r>
          </a:p>
          <a:p>
            <a:pPr marL="342900" indent="-342900" algn="just" rtl="1">
              <a:buFont typeface="+mj-lt"/>
              <a:buAutoNum type="arabicPeriod"/>
            </a:pPr>
            <a:r>
              <a:rPr lang="ar-SA" dirty="0"/>
              <a:t>تسعير المنتجات الثانوية.</a:t>
            </a:r>
          </a:p>
          <a:p>
            <a:pPr marL="342900" indent="-342900" algn="just" rtl="1">
              <a:buFont typeface="+mj-lt"/>
              <a:buAutoNum type="arabicPeriod"/>
            </a:pPr>
            <a:r>
              <a:rPr lang="ar-SA" dirty="0"/>
              <a:t>تسعير الحزم أو الباقات.</a:t>
            </a:r>
          </a:p>
          <a:p>
            <a:pPr marL="342900" indent="-342900" algn="just" rtl="1">
              <a:buFont typeface="+mj-lt"/>
              <a:buAutoNum type="arabicPeriod"/>
            </a:pPr>
            <a:endParaRPr lang="ar-SA" dirty="0"/>
          </a:p>
          <a:p>
            <a:pPr marL="342900" indent="-342900" algn="just" rtl="1">
              <a:buFont typeface="+mj-lt"/>
              <a:buAutoNum type="arabicPeriod"/>
            </a:pPr>
            <a:endParaRPr lang="ar-SA" b="1" dirty="0">
              <a:solidFill>
                <a:srgbClr val="00B0F0"/>
              </a:solidFill>
            </a:endParaRPr>
          </a:p>
          <a:p>
            <a:pPr marL="342900" indent="-342900" algn="just" rtl="1">
              <a:lnSpc>
                <a:spcPct val="150000"/>
              </a:lnSpc>
              <a:buFont typeface="Wingdings" panose="05000000000000000000" pitchFamily="2" charset="2"/>
              <a:buChar char="v"/>
            </a:pPr>
            <a:r>
              <a:rPr lang="ar-SA" b="1" dirty="0">
                <a:solidFill>
                  <a:srgbClr val="00B0F0"/>
                </a:solidFill>
              </a:rPr>
              <a:t>تسعير خط المنتجات</a:t>
            </a:r>
          </a:p>
          <a:p>
            <a:pPr marL="342900" indent="-342900" algn="just" rtl="1">
              <a:lnSpc>
                <a:spcPct val="150000"/>
              </a:lnSpc>
              <a:buFont typeface="Wingdings" panose="05000000000000000000" pitchFamily="2" charset="2"/>
              <a:buChar char="Ø"/>
            </a:pPr>
            <a:r>
              <a:rPr lang="ar-SA" dirty="0"/>
              <a:t>يقصد بتسعير خط المنتجات تحديد مستويات سعرية مختلفة لمنتجات تنتمي إلى خط إنتاج واحد، بحيث تعكس الفروق في الجودة أو الخصائص أو المنافع التي تقدمها كل فئة.</a:t>
            </a:r>
          </a:p>
          <a:p>
            <a:pPr marL="342900" indent="-342900" algn="just" rtl="1">
              <a:lnSpc>
                <a:spcPct val="150000"/>
              </a:lnSpc>
              <a:buFont typeface="Wingdings" panose="05000000000000000000" pitchFamily="2" charset="2"/>
              <a:buChar char="Ø"/>
            </a:pPr>
            <a:r>
              <a:rPr lang="ar-SA" dirty="0"/>
              <a:t>ولا يعتمد الفرق في الأسعار على اختلاف التكلفة فقط، بل يتأثر أيضًا بالقيمة التي يدركها العملاء، وأسعار المنتجات المنافسة.</a:t>
            </a:r>
          </a:p>
          <a:p>
            <a:pPr marL="342900" indent="-342900" algn="just" rtl="1">
              <a:lnSpc>
                <a:spcPct val="150000"/>
              </a:lnSpc>
              <a:buFont typeface="Wingdings" panose="05000000000000000000" pitchFamily="2" charset="2"/>
              <a:buChar char="Ø"/>
            </a:pPr>
            <a:r>
              <a:rPr lang="ar-SA" dirty="0"/>
              <a:t>وتهدف هذه الاستراتيجية إلى تمكين العملاء من اختيار المنتج الذي يتناسب مع احتياجاتهم وقدرتهم الشرائية، مع تحقيق أفضل عائد للمنظمة من مختلف فئات المنتجات.</a:t>
            </a:r>
            <a:endParaRPr lang="en-US" dirty="0"/>
          </a:p>
        </p:txBody>
      </p:sp>
    </p:spTree>
    <p:extLst>
      <p:ext uri="{BB962C8B-B14F-4D97-AF65-F5344CB8AC3E}">
        <p14:creationId xmlns:p14="http://schemas.microsoft.com/office/powerpoint/2010/main" val="31594777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647F1-0412-36DA-EB74-A87666997F64}"/>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95EE699-AAA6-A229-E676-D77FF227E87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F95D2193-356D-9755-74C5-B4D2F82FD01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808BEF8-2100-973D-16B3-266F0F34591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4D243A8-F431-1D38-B1E6-3EE4557FFA3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96FD929-D343-0B4E-F7A7-8A96D179338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E9E8CBEF-7EB6-AEDA-1067-EB82BC2CAC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4036002-B832-5E85-6B18-78CDDC842A43}"/>
              </a:ext>
            </a:extLst>
          </p:cNvPr>
          <p:cNvSpPr txBox="1"/>
          <p:nvPr/>
        </p:nvSpPr>
        <p:spPr>
          <a:xfrm>
            <a:off x="1504118" y="1330592"/>
            <a:ext cx="9838854" cy="5449056"/>
          </a:xfrm>
          <a:prstGeom prst="rect">
            <a:avLst/>
          </a:prstGeom>
          <a:noFill/>
        </p:spPr>
        <p:txBody>
          <a:bodyPr wrap="square">
            <a:spAutoFit/>
          </a:bodyPr>
          <a:lstStyle/>
          <a:p>
            <a:pPr marL="285750" indent="-285750" algn="just" rtl="1">
              <a:lnSpc>
                <a:spcPct val="150000"/>
              </a:lnSpc>
              <a:buFont typeface="Wingdings" panose="05000000000000000000" pitchFamily="2" charset="2"/>
              <a:buChar char="v"/>
            </a:pPr>
            <a:r>
              <a:rPr lang="ar-SA" b="1" dirty="0">
                <a:solidFill>
                  <a:srgbClr val="00B0F0"/>
                </a:solidFill>
              </a:rPr>
              <a:t>تسعير المنتجات الاختيارية</a:t>
            </a:r>
          </a:p>
          <a:p>
            <a:pPr marL="285750" indent="-285750" algn="just" rtl="1">
              <a:lnSpc>
                <a:spcPct val="150000"/>
              </a:lnSpc>
              <a:buFont typeface="Wingdings" panose="05000000000000000000" pitchFamily="2" charset="2"/>
              <a:buChar char="Ø"/>
            </a:pPr>
            <a:r>
              <a:rPr lang="ar-SA" dirty="0"/>
              <a:t>يقوم هذا الأسلوب على تحديد أسعار المنتجات أو الخدمات الإضافية التي يمكن للعميل شراؤها مع المنتج الأساسي، مع ترك حرية الاختيار له.</a:t>
            </a:r>
          </a:p>
          <a:p>
            <a:pPr marL="285750" indent="-285750" algn="just" rtl="1">
              <a:lnSpc>
                <a:spcPct val="150000"/>
              </a:lnSpc>
              <a:buFont typeface="Wingdings" panose="05000000000000000000" pitchFamily="2" charset="2"/>
              <a:buChar char="Ø"/>
            </a:pPr>
            <a:r>
              <a:rPr lang="ar-SA" dirty="0"/>
              <a:t>ويتيح هذا الأسلوب للمنظمة زيادة الإيرادات من خلال بيع مزايا إضافية، مع المحافظة على سعر مناسب للمنتج الأساسي.</a:t>
            </a:r>
          </a:p>
          <a:p>
            <a:pPr marL="285750" indent="-285750" algn="just" rtl="1">
              <a:lnSpc>
                <a:spcPct val="150000"/>
              </a:lnSpc>
              <a:buFont typeface="Wingdings" panose="05000000000000000000" pitchFamily="2" charset="2"/>
              <a:buChar char="Ø"/>
            </a:pPr>
            <a:r>
              <a:rPr lang="ar-SA" dirty="0"/>
              <a:t>وتسهم هذه الاستراتيجية في توفير خيارات متنوعة للعملاء، وتمكين كل عميل من اختيار المزايا التي تتوافق مع احتياجاته وميزانيته.</a:t>
            </a:r>
          </a:p>
          <a:p>
            <a:pPr marL="285750" indent="-285750" algn="just" rtl="1">
              <a:lnSpc>
                <a:spcPct val="150000"/>
              </a:lnSpc>
              <a:buFont typeface="Wingdings" panose="05000000000000000000" pitchFamily="2" charset="2"/>
              <a:buChar char="Ø"/>
            </a:pPr>
            <a:endParaRPr lang="ar-SA" b="1" dirty="0">
              <a:solidFill>
                <a:srgbClr val="00B0F0"/>
              </a:solidFill>
            </a:endParaRPr>
          </a:p>
          <a:p>
            <a:pPr marL="285750" indent="-285750" algn="just" rtl="1">
              <a:lnSpc>
                <a:spcPct val="150000"/>
              </a:lnSpc>
              <a:buFont typeface="Wingdings" panose="05000000000000000000" pitchFamily="2" charset="2"/>
              <a:buChar char="v"/>
            </a:pPr>
            <a:r>
              <a:rPr lang="ar-SA" b="1" dirty="0">
                <a:solidFill>
                  <a:srgbClr val="00B0F0"/>
                </a:solidFill>
              </a:rPr>
              <a:t>تسعير المنتجات الأساسية والملحقة</a:t>
            </a:r>
          </a:p>
          <a:p>
            <a:pPr marL="285750" indent="-285750" algn="just" rtl="1">
              <a:lnSpc>
                <a:spcPct val="150000"/>
              </a:lnSpc>
              <a:buFont typeface="Wingdings" panose="05000000000000000000" pitchFamily="2" charset="2"/>
              <a:buChar char="Ø"/>
            </a:pPr>
            <a:r>
              <a:rPr lang="ar-SA" dirty="0"/>
              <a:t>يقوم هذا الأسلوب على تسعير المنتج الأساسي بسعر معين، مع تحديد أسعار مستقلة للمنتجات التي لا يمكن استخدام المنتج دونها.</a:t>
            </a:r>
          </a:p>
          <a:p>
            <a:pPr marL="285750" indent="-285750" algn="just" rtl="1">
              <a:lnSpc>
                <a:spcPct val="150000"/>
              </a:lnSpc>
              <a:buFont typeface="Wingdings" panose="05000000000000000000" pitchFamily="2" charset="2"/>
              <a:buChar char="Ø"/>
            </a:pPr>
            <a:r>
              <a:rPr lang="ar-SA" dirty="0"/>
              <a:t>ويعتمد نجاح هذه الاستراتيجية على تحقيق التوازن بين سعر المنتج الأساسي وسعر المنتجات الملحقة، بحيث يظل العرض جذابًا للعملاء ويحقق في الوقت نفسه عائدًا مناسبًا للمنظمة.</a:t>
            </a:r>
          </a:p>
          <a:p>
            <a:pPr marL="285750" indent="-285750" algn="just" rtl="1">
              <a:lnSpc>
                <a:spcPct val="150000"/>
              </a:lnSpc>
              <a:buFont typeface="Wingdings" panose="05000000000000000000" pitchFamily="2" charset="2"/>
              <a:buChar char="Ø"/>
            </a:pPr>
            <a:r>
              <a:rPr lang="ar-SA" dirty="0"/>
              <a:t>وتستخدم هذه الاستراتيجية في المنتجات التي تتطلب مستلزمات تشغيل أو استهلاك مستمر بعد عملية الشراء، مما يحقق للمنظمة إيرادات متكررة طوال فترة استخدام المنتج.</a:t>
            </a:r>
            <a:endParaRPr lang="en-US" dirty="0"/>
          </a:p>
        </p:txBody>
      </p:sp>
    </p:spTree>
    <p:extLst>
      <p:ext uri="{BB962C8B-B14F-4D97-AF65-F5344CB8AC3E}">
        <p14:creationId xmlns:p14="http://schemas.microsoft.com/office/powerpoint/2010/main" val="20113669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CCEFF-2D00-3FCF-5B5D-50520595A09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3902C03-2256-C70A-AEC8-2B7FA307320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73D144D-917A-F789-D1D1-AC390917CF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C4035BB-D733-06C3-7134-DA2BB86435D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D938460-3EE5-D987-49DD-9F03D57F518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831F9BA-81D5-A6F4-5F0B-D6A49662F32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C14CE53B-6E48-1B47-5987-51CA4FC850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9C886FC-4320-AF75-5596-3C41A16C2116}"/>
              </a:ext>
            </a:extLst>
          </p:cNvPr>
          <p:cNvSpPr txBox="1"/>
          <p:nvPr/>
        </p:nvSpPr>
        <p:spPr>
          <a:xfrm>
            <a:off x="1358020" y="1141192"/>
            <a:ext cx="10205119" cy="5449056"/>
          </a:xfrm>
          <a:prstGeom prst="rect">
            <a:avLst/>
          </a:prstGeom>
          <a:noFill/>
        </p:spPr>
        <p:txBody>
          <a:bodyPr wrap="square">
            <a:spAutoFit/>
          </a:bodyPr>
          <a:lstStyle/>
          <a:p>
            <a:pPr marL="285750" indent="-285750" algn="just" rtl="1">
              <a:lnSpc>
                <a:spcPct val="150000"/>
              </a:lnSpc>
              <a:buFont typeface="Wingdings" panose="05000000000000000000" pitchFamily="2" charset="2"/>
              <a:buChar char="v"/>
            </a:pPr>
            <a:r>
              <a:rPr lang="ar-SA" b="1" dirty="0">
                <a:solidFill>
                  <a:srgbClr val="00B0F0"/>
                </a:solidFill>
              </a:rPr>
              <a:t>تسعير المنتجات الثانوية</a:t>
            </a:r>
          </a:p>
          <a:p>
            <a:pPr marL="285750" indent="-285750" algn="just" rtl="1">
              <a:lnSpc>
                <a:spcPct val="150000"/>
              </a:lnSpc>
              <a:buFont typeface="Wingdings" panose="05000000000000000000" pitchFamily="2" charset="2"/>
              <a:buChar char="Ø"/>
            </a:pPr>
            <a:r>
              <a:rPr lang="ar-SA" dirty="0"/>
              <a:t>ينتج عن بعض العمليات الإنتاجية منتجات ثانوية إلى جانب المنتج الرئيس، وقد تمثل هذه المنتجات تكلفة إضافية إذا لم يتم الاستفادة منها.</a:t>
            </a:r>
          </a:p>
          <a:p>
            <a:pPr marL="285750" indent="-285750" algn="just" rtl="1">
              <a:lnSpc>
                <a:spcPct val="150000"/>
              </a:lnSpc>
              <a:buFont typeface="Wingdings" panose="05000000000000000000" pitchFamily="2" charset="2"/>
              <a:buChar char="Ø"/>
            </a:pPr>
            <a:r>
              <a:rPr lang="ar-SA" dirty="0"/>
              <a:t>لذلك تعتمد المنظمة على تسعير المنتجات الثانوية بهدف بيعها والاستفادة منها بدلًا من التخلص منها، مما يساعد على تعويض جزء من تكاليف الإنتاج أو التخلص.</a:t>
            </a:r>
          </a:p>
          <a:p>
            <a:pPr marL="285750" indent="-285750" algn="just" rtl="1">
              <a:lnSpc>
                <a:spcPct val="150000"/>
              </a:lnSpc>
              <a:buFont typeface="Wingdings" panose="05000000000000000000" pitchFamily="2" charset="2"/>
              <a:buChar char="Ø"/>
            </a:pPr>
            <a:r>
              <a:rPr lang="ar-SA" dirty="0"/>
              <a:t>ويسهم هذا الأسلوب في خفض التكلفة الإجمالية للإنتاج، ويمنح المنظمة قدرة أكبر على تقديم المنتج الرئيس بسعر أكثر تنافسية في السوق.</a:t>
            </a:r>
          </a:p>
          <a:p>
            <a:pPr marL="285750" indent="-285750" algn="just" rtl="1">
              <a:lnSpc>
                <a:spcPct val="150000"/>
              </a:lnSpc>
              <a:buFont typeface="Wingdings" panose="05000000000000000000" pitchFamily="2" charset="2"/>
              <a:buChar char="Ø"/>
            </a:pPr>
            <a:endParaRPr lang="ar-SA" dirty="0"/>
          </a:p>
          <a:p>
            <a:pPr marL="285750" indent="-285750" algn="just" rtl="1">
              <a:lnSpc>
                <a:spcPct val="150000"/>
              </a:lnSpc>
              <a:buFont typeface="Wingdings" panose="05000000000000000000" pitchFamily="2" charset="2"/>
              <a:buChar char="v"/>
            </a:pPr>
            <a:r>
              <a:rPr lang="ar-SA" b="1" dirty="0">
                <a:solidFill>
                  <a:srgbClr val="00B0F0"/>
                </a:solidFill>
              </a:rPr>
              <a:t>تسعير حزم المنتجات</a:t>
            </a:r>
          </a:p>
          <a:p>
            <a:pPr marL="285750" indent="-285750" algn="just" rtl="1">
              <a:lnSpc>
                <a:spcPct val="150000"/>
              </a:lnSpc>
              <a:buFont typeface="Wingdings" panose="05000000000000000000" pitchFamily="2" charset="2"/>
              <a:buChar char="Ø"/>
            </a:pPr>
            <a:r>
              <a:rPr lang="ar-SA" dirty="0"/>
              <a:t>تعتمد هذه الاستراتيجية على دمج عدة منتجات أو خدمات في حزمة واحدة وبيعها بسعر أقل من مجموع أسعارها عند شرائها بشكل منفصل.</a:t>
            </a:r>
          </a:p>
          <a:p>
            <a:pPr marL="285750" indent="-285750" algn="just" rtl="1">
              <a:lnSpc>
                <a:spcPct val="150000"/>
              </a:lnSpc>
              <a:buFont typeface="Wingdings" panose="05000000000000000000" pitchFamily="2" charset="2"/>
              <a:buChar char="Ø"/>
            </a:pPr>
            <a:r>
              <a:rPr lang="ar-SA" dirty="0"/>
              <a:t>ويهدف هذا الأسلوب إلى تشجيع العملاء على شراء أكثر من منتج في عملية شراء واحدة، مما يزيد من حجم المبيعات، ويساعد المنظمة على تصريف بعض المنتجات التي قد لا تحقق مبيعات مرتفعة عند بيعها منفردة.</a:t>
            </a:r>
          </a:p>
          <a:p>
            <a:pPr marL="285750" indent="-285750" algn="just" rtl="1">
              <a:lnSpc>
                <a:spcPct val="150000"/>
              </a:lnSpc>
              <a:buFont typeface="Wingdings" panose="05000000000000000000" pitchFamily="2" charset="2"/>
              <a:buChar char="Ø"/>
            </a:pPr>
            <a:r>
              <a:rPr lang="ar-SA" dirty="0"/>
              <a:t>ولتحقيق نجاح هذه الاستراتيجية، ينبغي أن يكون سعر الحزمة جذابًا بما يكفي ليشعر العميل بأنه يحصل على قيمة أعلى مقابل ما يدفعه.</a:t>
            </a:r>
            <a:endParaRPr lang="en-US" dirty="0"/>
          </a:p>
        </p:txBody>
      </p:sp>
    </p:spTree>
    <p:extLst>
      <p:ext uri="{BB962C8B-B14F-4D97-AF65-F5344CB8AC3E}">
        <p14:creationId xmlns:p14="http://schemas.microsoft.com/office/powerpoint/2010/main" val="42047647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9BDB9-B85A-BD1B-1152-09F36F37D48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4533043-A1C6-0ED0-3918-56679140320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23EA637-B0AC-97F2-3D8E-5C8A75EB2B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717B226-64CC-9035-694E-90F2E12AD0F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D13D6A3-FA5F-9495-713B-915CCC1B43C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7DAA0D7-B3F1-414D-5284-E827F2246D3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A7791910-E58B-75D1-9792-FA59686C208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7205CBD-0C7C-7BA5-5677-B28D0A255A8B}"/>
              </a:ext>
            </a:extLst>
          </p:cNvPr>
          <p:cNvSpPr txBox="1"/>
          <p:nvPr/>
        </p:nvSpPr>
        <p:spPr>
          <a:xfrm>
            <a:off x="3367640" y="1357212"/>
            <a:ext cx="7847090" cy="4801314"/>
          </a:xfrm>
          <a:prstGeom prst="rect">
            <a:avLst/>
          </a:prstGeom>
          <a:noFill/>
        </p:spPr>
        <p:txBody>
          <a:bodyPr wrap="square">
            <a:spAutoFit/>
          </a:bodyPr>
          <a:lstStyle/>
          <a:p>
            <a:pPr algn="just" rtl="1">
              <a:lnSpc>
                <a:spcPct val="150000"/>
              </a:lnSpc>
            </a:pPr>
            <a:r>
              <a:rPr lang="ar-SA" b="1" dirty="0">
                <a:solidFill>
                  <a:srgbClr val="00B0F0"/>
                </a:solidFill>
              </a:rPr>
              <a:t>استراتيجيات تعديل الأسعار</a:t>
            </a:r>
          </a:p>
          <a:p>
            <a:pPr algn="just" rtl="1">
              <a:lnSpc>
                <a:spcPct val="150000"/>
              </a:lnSpc>
            </a:pPr>
            <a:r>
              <a:rPr lang="ar-SA" dirty="0"/>
              <a:t>بعد تحديد السعر الأساسي للمنتج، قد تحتاج المنظمة إلى تعديله ليتناسب مع اختلاف العملاء، أو الأسواق، أو الظروف المحيطة.</a:t>
            </a:r>
          </a:p>
          <a:p>
            <a:pPr algn="just" rtl="1">
              <a:lnSpc>
                <a:spcPct val="150000"/>
              </a:lnSpc>
            </a:pPr>
            <a:r>
              <a:rPr lang="ar-SA" dirty="0"/>
              <a:t>ولهذا تستخدم استراتيجيات تعديل الأسعار، التي تمنح المنظمة مرونة أكبر في التعامل مع المتغيرات السوقية وتحقيق أهدافها التسويقية.</a:t>
            </a:r>
          </a:p>
          <a:p>
            <a:pPr algn="just" rtl="1">
              <a:lnSpc>
                <a:spcPct val="150000"/>
              </a:lnSpc>
            </a:pPr>
            <a:endParaRPr lang="ar-SA" dirty="0"/>
          </a:p>
          <a:p>
            <a:pPr algn="just" rtl="1"/>
            <a:r>
              <a:rPr lang="ar-SA" b="1" dirty="0">
                <a:solidFill>
                  <a:srgbClr val="00B0F0"/>
                </a:solidFill>
              </a:rPr>
              <a:t>ومن أبرز هذه الاستراتيجيات:</a:t>
            </a:r>
          </a:p>
          <a:p>
            <a:pPr marL="285750" indent="-285750" algn="just" rtl="1">
              <a:buFont typeface="Arial" panose="020B0604020202020204" pitchFamily="34" charset="0"/>
              <a:buChar char="•"/>
            </a:pPr>
            <a:r>
              <a:rPr lang="ar-SA" dirty="0"/>
              <a:t>الخصومات والبدلات.</a:t>
            </a:r>
          </a:p>
          <a:p>
            <a:pPr marL="285750" indent="-285750" algn="just" rtl="1">
              <a:buFont typeface="Arial" panose="020B0604020202020204" pitchFamily="34" charset="0"/>
              <a:buChar char="•"/>
            </a:pPr>
            <a:r>
              <a:rPr lang="ar-SA" dirty="0"/>
              <a:t>التسعير المجزأ.</a:t>
            </a:r>
          </a:p>
          <a:p>
            <a:pPr marL="285750" indent="-285750" algn="just" rtl="1">
              <a:buFont typeface="Arial" panose="020B0604020202020204" pitchFamily="34" charset="0"/>
              <a:buChar char="•"/>
            </a:pPr>
            <a:r>
              <a:rPr lang="ar-SA" dirty="0"/>
              <a:t>التسعير النفسي.</a:t>
            </a:r>
          </a:p>
          <a:p>
            <a:pPr marL="285750" indent="-285750" algn="just" rtl="1">
              <a:buFont typeface="Arial" panose="020B0604020202020204" pitchFamily="34" charset="0"/>
              <a:buChar char="•"/>
            </a:pPr>
            <a:r>
              <a:rPr lang="ar-SA" dirty="0"/>
              <a:t>التسعير الترويجي.</a:t>
            </a:r>
          </a:p>
          <a:p>
            <a:pPr marL="285750" indent="-285750" algn="just" rtl="1">
              <a:buFont typeface="Arial" panose="020B0604020202020204" pitchFamily="34" charset="0"/>
              <a:buChar char="•"/>
            </a:pPr>
            <a:r>
              <a:rPr lang="ar-SA" dirty="0"/>
              <a:t>التسعير الجغرافي.</a:t>
            </a:r>
          </a:p>
          <a:p>
            <a:pPr marL="285750" indent="-285750" algn="just" rtl="1">
              <a:buFont typeface="Arial" panose="020B0604020202020204" pitchFamily="34" charset="0"/>
              <a:buChar char="•"/>
            </a:pPr>
            <a:r>
              <a:rPr lang="ar-SA" dirty="0"/>
              <a:t>التسعير الديناميكي.</a:t>
            </a:r>
          </a:p>
          <a:p>
            <a:pPr marL="285750" indent="-285750" algn="just" rtl="1">
              <a:buFont typeface="Arial" panose="020B0604020202020204" pitchFamily="34" charset="0"/>
              <a:buChar char="•"/>
            </a:pPr>
            <a:r>
              <a:rPr lang="ar-SA" dirty="0"/>
              <a:t>التسعير الدولي.</a:t>
            </a:r>
            <a:endParaRPr lang="en-US" dirty="0"/>
          </a:p>
        </p:txBody>
      </p:sp>
      <p:pic>
        <p:nvPicPr>
          <p:cNvPr id="5" name="Picture 4" descr="صورة منشور القصة">
            <a:extLst>
              <a:ext uri="{FF2B5EF4-FFF2-40B4-BE49-F238E27FC236}">
                <a16:creationId xmlns:a16="http://schemas.microsoft.com/office/drawing/2014/main" id="{A9206197-E17D-D419-F862-B5C353CADF30}"/>
              </a:ext>
            </a:extLst>
          </p:cNvPr>
          <p:cNvPicPr>
            <a:picLocks noChangeAspect="1"/>
          </p:cNvPicPr>
          <p:nvPr/>
        </p:nvPicPr>
        <p:blipFill>
          <a:blip r:embed="rId5"/>
          <a:srcRect l="520" t="24872" r="-520" b="27668"/>
          <a:stretch>
            <a:fillRect/>
          </a:stretch>
        </p:blipFill>
        <p:spPr>
          <a:xfrm>
            <a:off x="648649" y="3811057"/>
            <a:ext cx="4542494" cy="2888558"/>
          </a:xfrm>
          <a:prstGeom prst="rect">
            <a:avLst/>
          </a:prstGeom>
        </p:spPr>
      </p:pic>
    </p:spTree>
    <p:extLst>
      <p:ext uri="{BB962C8B-B14F-4D97-AF65-F5344CB8AC3E}">
        <p14:creationId xmlns:p14="http://schemas.microsoft.com/office/powerpoint/2010/main" val="2551864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A922B-14D9-A3F2-CE81-1F356691206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84759512-77F9-1AA1-B440-B7A56803312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BE42CA0-25F6-17C0-BDC0-10672A7B0B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FEA54A4-FAD3-5D89-A0F6-0BFB6931D2F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2416F0B-BDF8-A574-3E04-C2DD6AF93F45}"/>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6EB0EC5-627C-B091-6773-8523CBD117F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D1831A1D-04A1-CA75-3F5B-6A191093756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4C51E54-D339-F861-03AD-4B643C1B3F3D}"/>
              </a:ext>
            </a:extLst>
          </p:cNvPr>
          <p:cNvSpPr txBox="1"/>
          <p:nvPr/>
        </p:nvSpPr>
        <p:spPr>
          <a:xfrm>
            <a:off x="1520983" y="899652"/>
            <a:ext cx="9897302" cy="6003054"/>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b="1" dirty="0">
                <a:solidFill>
                  <a:srgbClr val="00B0F0"/>
                </a:solidFill>
              </a:rPr>
              <a:t>تسعير الخصم والبدل</a:t>
            </a:r>
          </a:p>
          <a:p>
            <a:pPr marL="285750" indent="-285750" algn="just" rtl="1">
              <a:lnSpc>
                <a:spcPct val="150000"/>
              </a:lnSpc>
              <a:buFont typeface="Wingdings" panose="05000000000000000000" pitchFamily="2" charset="2"/>
              <a:buChar char="ü"/>
            </a:pPr>
            <a:r>
              <a:rPr lang="ar-SA" dirty="0"/>
              <a:t>يُقصد بالخصم تخفيض السعر المعلن للعملاء مقابل تحقيق شروط معينة، مثل الشراء بكميات كبيرة، أو السداد المبكر، أو الشراء خلال فترة زمنية محددة.</a:t>
            </a:r>
          </a:p>
          <a:p>
            <a:pPr marL="285750" indent="-285750" algn="just" rtl="1">
              <a:lnSpc>
                <a:spcPct val="150000"/>
              </a:lnSpc>
              <a:buFont typeface="Wingdings" panose="05000000000000000000" pitchFamily="2" charset="2"/>
              <a:buChar char="ü"/>
            </a:pPr>
            <a:r>
              <a:rPr lang="ar-SA" dirty="0"/>
              <a:t>أما البدل فهو حافز تقدمه المنظمة لتجار التجزئة أو الوسطاء مقابل تنفيذ أنشطة تسويقية، مثل عرض المنتجات في مواقع مميزة أو المشاركة في الحملات الترويجية.</a:t>
            </a:r>
          </a:p>
          <a:p>
            <a:pPr marL="285750" indent="-285750" algn="just" rtl="1">
              <a:lnSpc>
                <a:spcPct val="150000"/>
              </a:lnSpc>
              <a:buFont typeface="Wingdings" panose="05000000000000000000" pitchFamily="2" charset="2"/>
              <a:buChar char="ü"/>
            </a:pPr>
            <a:r>
              <a:rPr lang="ar-SA" dirty="0"/>
              <a:t>ويساعد هذا الأسلوب على تنشيط المبيعات، وتحفيز الوسطاء، وتعزيز انتشار المنتجات في الأسواق.</a:t>
            </a:r>
          </a:p>
          <a:p>
            <a:pPr marL="285750" indent="-285750" algn="just" rtl="1">
              <a:lnSpc>
                <a:spcPct val="150000"/>
              </a:lnSpc>
              <a:buFont typeface="Wingdings" panose="05000000000000000000" pitchFamily="2" charset="2"/>
              <a:buChar char="ü"/>
            </a:pPr>
            <a:endParaRPr lang="ar-SA" dirty="0"/>
          </a:p>
          <a:p>
            <a:pPr marL="285750" indent="-285750" algn="just" rtl="1">
              <a:lnSpc>
                <a:spcPct val="150000"/>
              </a:lnSpc>
              <a:buFont typeface="Wingdings" panose="05000000000000000000" pitchFamily="2" charset="2"/>
              <a:buChar char="q"/>
            </a:pPr>
            <a:r>
              <a:rPr lang="ar-SA" b="1" dirty="0">
                <a:solidFill>
                  <a:srgbClr val="00B0F0"/>
                </a:solidFill>
              </a:rPr>
              <a:t>التسعير المجزأ</a:t>
            </a:r>
          </a:p>
          <a:p>
            <a:pPr marL="285750" indent="-285750" algn="just" rtl="1">
              <a:lnSpc>
                <a:spcPct val="150000"/>
              </a:lnSpc>
              <a:buFont typeface="Wingdings" panose="05000000000000000000" pitchFamily="2" charset="2"/>
              <a:buChar char="ü"/>
            </a:pPr>
            <a:r>
              <a:rPr lang="ar-SA" dirty="0"/>
              <a:t>يقوم التسعير المجزأ على بيع المنتج أو الخدمة بأسعار مختلفة، رغم عدم وجود اختلاف جوهري في تكلفة تقديمها.</a:t>
            </a:r>
          </a:p>
          <a:p>
            <a:pPr marL="285750" indent="-285750" algn="just" rtl="1">
              <a:lnSpc>
                <a:spcPct val="150000"/>
              </a:lnSpc>
              <a:buFont typeface="Wingdings" panose="05000000000000000000" pitchFamily="2" charset="2"/>
              <a:buChar char="ü"/>
            </a:pPr>
            <a:r>
              <a:rPr lang="ar-SA" dirty="0"/>
              <a:t>وقد يكون اختلاف السعر وفقًا لعدة معايير، منها: </a:t>
            </a:r>
          </a:p>
          <a:p>
            <a:pPr marL="285750" indent="-285750" algn="just" rtl="1">
              <a:buFont typeface="Arial" panose="020B0604020202020204" pitchFamily="34" charset="0"/>
              <a:buChar char="•"/>
            </a:pPr>
            <a:r>
              <a:rPr lang="ar-SA" dirty="0"/>
              <a:t>فئة العملاء: مثل اختلاف السعر بين الطلاب وغيرهم.</a:t>
            </a:r>
          </a:p>
          <a:p>
            <a:pPr marL="285750" indent="-285750" algn="just" rtl="1">
              <a:buFont typeface="Arial" panose="020B0604020202020204" pitchFamily="34" charset="0"/>
              <a:buChar char="•"/>
            </a:pPr>
            <a:r>
              <a:rPr lang="ar-SA" dirty="0"/>
              <a:t>شكل المنتج: باختلاف الإصدار أو الخصائص.</a:t>
            </a:r>
          </a:p>
          <a:p>
            <a:pPr marL="285750" indent="-285750" algn="just" rtl="1">
              <a:buFont typeface="Arial" panose="020B0604020202020204" pitchFamily="34" charset="0"/>
              <a:buChar char="•"/>
            </a:pPr>
            <a:r>
              <a:rPr lang="ar-SA" dirty="0"/>
              <a:t>الموقع: باختلاف مكان تقديم الخدمة أو البيع.</a:t>
            </a:r>
          </a:p>
          <a:p>
            <a:pPr marL="285750" indent="-285750" algn="just" rtl="1">
              <a:buFont typeface="Arial" panose="020B0604020202020204" pitchFamily="34" charset="0"/>
              <a:buChar char="•"/>
            </a:pPr>
            <a:r>
              <a:rPr lang="ar-SA" dirty="0"/>
              <a:t>الوقت: بحسب الموسم أو اليوم أو الساعة.</a:t>
            </a:r>
          </a:p>
          <a:p>
            <a:pPr marL="285750" indent="-285750" algn="just" rtl="1">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Ø"/>
            </a:pPr>
            <a:r>
              <a:rPr lang="ar-SA" dirty="0"/>
              <a:t>ويشترط في هذا الأسلوب أن تكون فروق الأسعار مقبولة من العملاء، وألا تؤدي إلى شعورهم بعدم العدالة أو التمييز غير المبرر.</a:t>
            </a:r>
            <a:endParaRPr lang="en-US" dirty="0"/>
          </a:p>
        </p:txBody>
      </p:sp>
      <p:pic>
        <p:nvPicPr>
          <p:cNvPr id="5" name="Picture 4" descr="صورة منشور القصة">
            <a:extLst>
              <a:ext uri="{FF2B5EF4-FFF2-40B4-BE49-F238E27FC236}">
                <a16:creationId xmlns:a16="http://schemas.microsoft.com/office/drawing/2014/main" id="{CF27148A-794B-3E7A-80A9-AF27519A2200}"/>
              </a:ext>
            </a:extLst>
          </p:cNvPr>
          <p:cNvPicPr>
            <a:picLocks noChangeAspect="1"/>
          </p:cNvPicPr>
          <p:nvPr/>
        </p:nvPicPr>
        <p:blipFill>
          <a:blip r:embed="rId5"/>
          <a:stretch>
            <a:fillRect/>
          </a:stretch>
        </p:blipFill>
        <p:spPr>
          <a:xfrm>
            <a:off x="153222" y="3730101"/>
            <a:ext cx="2657193" cy="2657193"/>
          </a:xfrm>
          <a:prstGeom prst="rect">
            <a:avLst/>
          </a:prstGeom>
        </p:spPr>
      </p:pic>
    </p:spTree>
    <p:extLst>
      <p:ext uri="{BB962C8B-B14F-4D97-AF65-F5344CB8AC3E}">
        <p14:creationId xmlns:p14="http://schemas.microsoft.com/office/powerpoint/2010/main" val="13488296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45DCE-A5A2-685E-2520-20E072F9B4A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50A34B5-FB57-FCB9-E971-8FE58CB8B46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5FE09D2-5B41-8DFB-F424-73BCC29448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0E2E781-E304-8995-7870-5C44A70A0E8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0186E25-0AB6-E58A-F292-6A1BDA11ECF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EA72F11-7C1D-38C0-EDD9-61AB16809C5E}"/>
              </a:ext>
            </a:extLst>
          </p:cNvPr>
          <p:cNvSpPr txBox="1"/>
          <p:nvPr/>
        </p:nvSpPr>
        <p:spPr>
          <a:xfrm>
            <a:off x="8086205" y="240593"/>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F76C30D9-3F93-0CAD-21AC-059D5C5EEE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A78EC24-C4ED-9457-0DF4-F5E1D08594BE}"/>
              </a:ext>
            </a:extLst>
          </p:cNvPr>
          <p:cNvSpPr txBox="1"/>
          <p:nvPr/>
        </p:nvSpPr>
        <p:spPr>
          <a:xfrm>
            <a:off x="1360615" y="820995"/>
            <a:ext cx="10163143" cy="6141553"/>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b="1" dirty="0">
                <a:solidFill>
                  <a:srgbClr val="00B0F0"/>
                </a:solidFill>
              </a:rPr>
              <a:t>التسعير النفسي</a:t>
            </a:r>
          </a:p>
          <a:p>
            <a:pPr marL="285750" indent="-285750" algn="just" rtl="1">
              <a:buFont typeface="Wingdings" panose="05000000000000000000" pitchFamily="2" charset="2"/>
              <a:buChar char="ü"/>
            </a:pPr>
            <a:r>
              <a:rPr lang="ar-SA" dirty="0"/>
              <a:t>لا يعتمد المستهلك في قراراته الشرائية على السعر من الناحية الاقتصادية فقط، بل يتأثر أيضًا بالطريقة التي يُعرض بها السعر.</a:t>
            </a:r>
          </a:p>
          <a:p>
            <a:pPr marL="285750" indent="-285750" algn="just" rtl="1">
              <a:buFont typeface="Wingdings" panose="05000000000000000000" pitchFamily="2" charset="2"/>
              <a:buChar char="ü"/>
            </a:pPr>
            <a:r>
              <a:rPr lang="ar-SA" dirty="0"/>
              <a:t>لذلك تستخدم المنظمة التسعير النفسي لتكوين انطباع معين عن المنتج، سواء من حيث الجودة أو القيمة أو جاذبية العرض.</a:t>
            </a:r>
          </a:p>
          <a:p>
            <a:pPr marL="285750" indent="-285750" algn="just" rtl="1">
              <a:buFont typeface="Wingdings" panose="05000000000000000000" pitchFamily="2" charset="2"/>
              <a:buChar char="ü"/>
            </a:pPr>
            <a:r>
              <a:rPr lang="ar-SA" dirty="0"/>
              <a:t>كما يعتمد هذا الأسلوب على مفهوم السعر المرجعي، وهو السعر الذي يحتفظ به المستهلك في ذهنه ويستخدمه للمقارنة عند تقييم المنتجات.</a:t>
            </a:r>
          </a:p>
          <a:p>
            <a:pPr marL="285750" indent="-285750" algn="just" rtl="1">
              <a:buFont typeface="Wingdings" panose="05000000000000000000" pitchFamily="2" charset="2"/>
              <a:buChar char="ü"/>
            </a:pPr>
            <a:r>
              <a:rPr lang="ar-SA" dirty="0"/>
              <a:t>ويساعد التسعير النفسي على تعزيز إدراك القيمة، والتأثير في قرار الشراء دون إجراء تغيير كبير في خصائص المنتج.</a:t>
            </a:r>
          </a:p>
          <a:p>
            <a:pPr marL="285750" indent="-285750" algn="just" rtl="1">
              <a:buFont typeface="Wingdings" panose="05000000000000000000" pitchFamily="2" charset="2"/>
              <a:buChar char="ü"/>
            </a:pPr>
            <a:endParaRPr lang="ar-SA" dirty="0"/>
          </a:p>
          <a:p>
            <a:pPr marL="285750" indent="-285750" algn="just" rtl="1">
              <a:lnSpc>
                <a:spcPct val="150000"/>
              </a:lnSpc>
              <a:buFont typeface="Wingdings" panose="05000000000000000000" pitchFamily="2" charset="2"/>
              <a:buChar char="q"/>
            </a:pPr>
            <a:r>
              <a:rPr lang="ar-SA" b="1" dirty="0">
                <a:solidFill>
                  <a:srgbClr val="00B0F0"/>
                </a:solidFill>
              </a:rPr>
              <a:t>التسعير الترويجي</a:t>
            </a:r>
          </a:p>
          <a:p>
            <a:pPr marL="285750" indent="-285750" algn="just" rtl="1">
              <a:lnSpc>
                <a:spcPct val="150000"/>
              </a:lnSpc>
              <a:buFont typeface="Wingdings" panose="05000000000000000000" pitchFamily="2" charset="2"/>
              <a:buChar char="ü"/>
            </a:pPr>
            <a:r>
              <a:rPr lang="ar-SA" dirty="0"/>
              <a:t>يقوم التسعير الترويجي على تخفيض الأسعار بصورة مؤقتة بهدف زيادة الطلب وتنشيط المبيعات خلال فترة محددة.</a:t>
            </a:r>
          </a:p>
          <a:p>
            <a:pPr marL="285750" indent="-285750" algn="just" rtl="1">
              <a:lnSpc>
                <a:spcPct val="150000"/>
              </a:lnSpc>
              <a:buFont typeface="Wingdings" panose="05000000000000000000" pitchFamily="2" charset="2"/>
              <a:buChar char="ü"/>
            </a:pPr>
            <a:r>
              <a:rPr lang="ar-SA" dirty="0"/>
              <a:t>وتتعدد صور هذا الأسلوب، مثل:</a:t>
            </a:r>
          </a:p>
          <a:p>
            <a:pPr marL="285750" indent="-285750" algn="just" rtl="1">
              <a:buFont typeface="Arial" panose="020B0604020202020204" pitchFamily="34" charset="0"/>
              <a:buChar char="•"/>
            </a:pPr>
            <a:r>
              <a:rPr lang="ar-SA" dirty="0"/>
              <a:t>الخصومات.</a:t>
            </a:r>
          </a:p>
          <a:p>
            <a:pPr marL="285750" indent="-285750" algn="just" rtl="1">
              <a:buFont typeface="Arial" panose="020B0604020202020204" pitchFamily="34" charset="0"/>
              <a:buChar char="•"/>
            </a:pPr>
            <a:r>
              <a:rPr lang="ar-SA" dirty="0"/>
              <a:t>عروض المناسبات.</a:t>
            </a:r>
          </a:p>
          <a:p>
            <a:pPr marL="285750" indent="-285750" algn="just" rtl="1">
              <a:buFont typeface="Arial" panose="020B0604020202020204" pitchFamily="34" charset="0"/>
              <a:buChar char="•"/>
            </a:pPr>
            <a:r>
              <a:rPr lang="ar-SA" dirty="0"/>
              <a:t>العروض محدودة المدة.</a:t>
            </a:r>
          </a:p>
          <a:p>
            <a:pPr marL="285750" indent="-285750" algn="just" rtl="1">
              <a:buFont typeface="Arial" panose="020B0604020202020204" pitchFamily="34" charset="0"/>
              <a:buChar char="•"/>
            </a:pPr>
            <a:r>
              <a:rPr lang="ar-SA" dirty="0"/>
              <a:t>التخفيضات السريعة.</a:t>
            </a:r>
          </a:p>
          <a:p>
            <a:pPr marL="285750" indent="-285750" algn="just" rtl="1">
              <a:buFont typeface="Arial" panose="020B0604020202020204" pitchFamily="34" charset="0"/>
              <a:buChar char="•"/>
            </a:pPr>
            <a:r>
              <a:rPr lang="ar-SA" dirty="0"/>
              <a:t>الاسترداد النقدي.</a:t>
            </a:r>
          </a:p>
          <a:p>
            <a:pPr marL="285750" indent="-285750" algn="just" rtl="1">
              <a:buFont typeface="Arial" panose="020B0604020202020204" pitchFamily="34" charset="0"/>
              <a:buChar char="•"/>
            </a:pPr>
            <a:r>
              <a:rPr lang="ar-SA" dirty="0"/>
              <a:t>مزايا إضافية مثل الضمان الممتد أو الصيانة المجانية.</a:t>
            </a:r>
          </a:p>
          <a:p>
            <a:pPr marL="285750" indent="-285750" algn="just" rtl="1">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ورغم فعاليته في رفع المبيعات على المدى القصير، فإن الإفراط في استخدامه قد يقلل من القيمة المدركة للعلامة التجارية، ويجعل العملاء يؤجلون الشراء انتظارًا للعروض المستقبلية.</a:t>
            </a:r>
            <a:endParaRPr lang="en-US" dirty="0"/>
          </a:p>
        </p:txBody>
      </p:sp>
      <p:pic>
        <p:nvPicPr>
          <p:cNvPr id="5" name="Picture 4" descr="صورة منشور القصة">
            <a:extLst>
              <a:ext uri="{FF2B5EF4-FFF2-40B4-BE49-F238E27FC236}">
                <a16:creationId xmlns:a16="http://schemas.microsoft.com/office/drawing/2014/main" id="{D3B1F1A9-8FD7-E862-85CF-05A63FD2BD03}"/>
              </a:ext>
            </a:extLst>
          </p:cNvPr>
          <p:cNvPicPr>
            <a:picLocks noChangeAspect="1"/>
          </p:cNvPicPr>
          <p:nvPr/>
        </p:nvPicPr>
        <p:blipFill>
          <a:blip r:embed="rId5"/>
          <a:stretch>
            <a:fillRect/>
          </a:stretch>
        </p:blipFill>
        <p:spPr>
          <a:xfrm>
            <a:off x="351548" y="3524514"/>
            <a:ext cx="2433008" cy="2433008"/>
          </a:xfrm>
          <a:prstGeom prst="rect">
            <a:avLst/>
          </a:prstGeom>
        </p:spPr>
      </p:pic>
    </p:spTree>
    <p:extLst>
      <p:ext uri="{BB962C8B-B14F-4D97-AF65-F5344CB8AC3E}">
        <p14:creationId xmlns:p14="http://schemas.microsoft.com/office/powerpoint/2010/main" val="9001461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398B4-35C0-C021-720A-4B3E1498BA7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76175CE-519A-8F5A-6612-090C8619B1C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AA30841-03D3-9800-C877-947EF6EBCF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43C6C80-1D24-24EB-342F-C897CA4CE1C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C46B5CE-5C8E-D6A5-7105-3791502871A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053F112-7FE1-8CC2-A1DC-5745CE27001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2551EA30-9974-87AF-7F7A-A4F43F4A0D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2CB97F5-E47F-D2C0-E8F9-3C8A7C6B98C5}"/>
              </a:ext>
            </a:extLst>
          </p:cNvPr>
          <p:cNvSpPr txBox="1"/>
          <p:nvPr/>
        </p:nvSpPr>
        <p:spPr>
          <a:xfrm>
            <a:off x="2399168" y="1395549"/>
            <a:ext cx="8824865" cy="4618059"/>
          </a:xfrm>
          <a:prstGeom prst="rect">
            <a:avLst/>
          </a:prstGeom>
          <a:noFill/>
        </p:spPr>
        <p:txBody>
          <a:bodyPr wrap="square">
            <a:spAutoFit/>
          </a:bodyPr>
          <a:lstStyle/>
          <a:p>
            <a:pPr algn="just" rtl="1">
              <a:lnSpc>
                <a:spcPct val="150000"/>
              </a:lnSpc>
            </a:pPr>
            <a:r>
              <a:rPr lang="ar-SA" b="1" dirty="0">
                <a:solidFill>
                  <a:srgbClr val="00B0F0"/>
                </a:solidFill>
              </a:rPr>
              <a:t>أمثلة على التسعير الترويجي</a:t>
            </a:r>
          </a:p>
          <a:p>
            <a:pPr algn="just" rtl="1">
              <a:lnSpc>
                <a:spcPct val="150000"/>
              </a:lnSpc>
            </a:pPr>
            <a:r>
              <a:rPr lang="ar-SA" dirty="0"/>
              <a:t>تطبق المنظمات التسعير الترويجي بأشكال متنوعة تختلف باختلاف أهدافها والفئة المستهدفة.</a:t>
            </a:r>
          </a:p>
          <a:p>
            <a:pPr algn="just" rtl="1">
              <a:lnSpc>
                <a:spcPct val="150000"/>
              </a:lnSpc>
            </a:pPr>
            <a:r>
              <a:rPr lang="ar-SA" dirty="0">
                <a:solidFill>
                  <a:srgbClr val="00B0F0"/>
                </a:solidFill>
              </a:rPr>
              <a:t>ومن أكثر التطبيقات انتشارًا:</a:t>
            </a:r>
          </a:p>
          <a:p>
            <a:pPr marL="285750" indent="-285750" algn="just" rtl="1">
              <a:lnSpc>
                <a:spcPct val="150000"/>
              </a:lnSpc>
              <a:buFont typeface="Arial" panose="020B0604020202020204" pitchFamily="34" charset="0"/>
              <a:buChar char="•"/>
            </a:pPr>
            <a:r>
              <a:rPr lang="ar-SA" dirty="0"/>
              <a:t>تقديم خصومات مباشرة على الأسعار.</a:t>
            </a:r>
          </a:p>
          <a:p>
            <a:pPr marL="285750" indent="-285750" algn="just" rtl="1">
              <a:lnSpc>
                <a:spcPct val="150000"/>
              </a:lnSpc>
              <a:buFont typeface="Arial" panose="020B0604020202020204" pitchFamily="34" charset="0"/>
              <a:buChar char="•"/>
            </a:pPr>
            <a:r>
              <a:rPr lang="ar-SA" dirty="0"/>
              <a:t>إطلاق عروض مرتبطة بالمناسبات والمواسم.</a:t>
            </a:r>
          </a:p>
          <a:p>
            <a:pPr marL="285750" indent="-285750" algn="just" rtl="1">
              <a:lnSpc>
                <a:spcPct val="150000"/>
              </a:lnSpc>
              <a:buFont typeface="Arial" panose="020B0604020202020204" pitchFamily="34" charset="0"/>
              <a:buChar char="•"/>
            </a:pPr>
            <a:r>
              <a:rPr lang="ar-SA" dirty="0"/>
              <a:t>تقديم عروض لفترة زمنية محدودة.</a:t>
            </a:r>
          </a:p>
          <a:p>
            <a:pPr marL="285750" indent="-285750" algn="just" rtl="1">
              <a:lnSpc>
                <a:spcPct val="150000"/>
              </a:lnSpc>
              <a:buFont typeface="Arial" panose="020B0604020202020204" pitchFamily="34" charset="0"/>
              <a:buChar char="•"/>
            </a:pPr>
            <a:r>
              <a:rPr lang="ar-SA" dirty="0"/>
              <a:t>تنظيم تخفيضات سريعة تستمر لساعات أو أيام قليلة.</a:t>
            </a:r>
          </a:p>
          <a:p>
            <a:pPr marL="285750" indent="-285750" algn="just" rtl="1">
              <a:lnSpc>
                <a:spcPct val="150000"/>
              </a:lnSpc>
              <a:buFont typeface="Arial" panose="020B0604020202020204" pitchFamily="34" charset="0"/>
              <a:buChar char="•"/>
            </a:pPr>
            <a:r>
              <a:rPr lang="ar-SA" dirty="0"/>
              <a:t>تقديم استرداد جزء من قيمة الشراء بعد إتمام العملية.</a:t>
            </a:r>
          </a:p>
          <a:p>
            <a:pPr algn="just" rtl="1">
              <a:lnSpc>
                <a:spcPct val="150000"/>
              </a:lnSpc>
            </a:pPr>
            <a:endParaRPr lang="ar-SA" dirty="0"/>
          </a:p>
          <a:p>
            <a:pPr algn="just" rtl="1">
              <a:lnSpc>
                <a:spcPct val="150000"/>
              </a:lnSpc>
            </a:pPr>
            <a:r>
              <a:rPr lang="ar-SA" dirty="0"/>
              <a:t>وتسهم هذه الأساليب في جذب العملاء، وزيادة الإقبال على الشراء، وتنشيط المبيعات خلال الفترات التي تستهدفها المنظمة.</a:t>
            </a:r>
            <a:endParaRPr lang="en-US" dirty="0"/>
          </a:p>
        </p:txBody>
      </p:sp>
      <p:pic>
        <p:nvPicPr>
          <p:cNvPr id="5" name="Picture 4">
            <a:extLst>
              <a:ext uri="{FF2B5EF4-FFF2-40B4-BE49-F238E27FC236}">
                <a16:creationId xmlns:a16="http://schemas.microsoft.com/office/drawing/2014/main" id="{7BA459A1-19F7-ED47-DACB-5BC0EC63998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02297" y="1530543"/>
            <a:ext cx="3593742" cy="3593742"/>
          </a:xfrm>
          <a:prstGeom prst="rect">
            <a:avLst/>
          </a:prstGeom>
        </p:spPr>
      </p:pic>
    </p:spTree>
    <p:extLst>
      <p:ext uri="{BB962C8B-B14F-4D97-AF65-F5344CB8AC3E}">
        <p14:creationId xmlns:p14="http://schemas.microsoft.com/office/powerpoint/2010/main" val="40137724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7E5E5-99BD-F499-9974-FA4A8F22FC0C}"/>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3393327-6553-5FED-674A-3A1293C890F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AF11A35-3E86-3172-A551-4012B45AF09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D67285C-8727-53F7-712B-C776119D2FE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3012C76-7156-2D3D-BA37-2FF5074ED16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8B24F97-2621-181D-25A4-0948946A8C3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04695011-B799-BE9C-0D8F-02960C23454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4FC0EE3-E28D-54DF-41E0-E3D400B23C17}"/>
              </a:ext>
            </a:extLst>
          </p:cNvPr>
          <p:cNvSpPr txBox="1"/>
          <p:nvPr/>
        </p:nvSpPr>
        <p:spPr>
          <a:xfrm>
            <a:off x="3041964" y="1582337"/>
            <a:ext cx="8191122" cy="4618059"/>
          </a:xfrm>
          <a:prstGeom prst="rect">
            <a:avLst/>
          </a:prstGeom>
          <a:noFill/>
        </p:spPr>
        <p:txBody>
          <a:bodyPr wrap="square">
            <a:spAutoFit/>
          </a:bodyPr>
          <a:lstStyle/>
          <a:p>
            <a:pPr algn="just" rtl="1">
              <a:lnSpc>
                <a:spcPct val="150000"/>
              </a:lnSpc>
            </a:pPr>
            <a:r>
              <a:rPr lang="ar-SA" b="1" dirty="0">
                <a:solidFill>
                  <a:srgbClr val="00B0F0"/>
                </a:solidFill>
              </a:rPr>
              <a:t>التسعير الجغرافي</a:t>
            </a:r>
          </a:p>
          <a:p>
            <a:pPr algn="just" rtl="1">
              <a:lnSpc>
                <a:spcPct val="150000"/>
              </a:lnSpc>
            </a:pPr>
            <a:r>
              <a:rPr lang="ar-SA" dirty="0"/>
              <a:t>قد تختلف تكلفة بيع المنتج أو توصيله من منطقة إلى أخرى، لذلك تعتمد بعض المنظمات التسعير الجغرافي لتحديد أسعار تتناسب مع اختلاف المواقع الجغرافية.</a:t>
            </a:r>
          </a:p>
          <a:p>
            <a:pPr algn="just" rtl="1">
              <a:lnSpc>
                <a:spcPct val="150000"/>
              </a:lnSpc>
            </a:pPr>
            <a:r>
              <a:rPr lang="ar-SA" dirty="0"/>
              <a:t>ويراعي هذا الأسلوب عوامل متعددة، مثل:</a:t>
            </a:r>
          </a:p>
          <a:p>
            <a:pPr marL="285750" indent="-285750" algn="just" rtl="1">
              <a:lnSpc>
                <a:spcPct val="150000"/>
              </a:lnSpc>
              <a:buFont typeface="Arial" panose="020B0604020202020204" pitchFamily="34" charset="0"/>
              <a:buChar char="•"/>
            </a:pPr>
            <a:r>
              <a:rPr lang="ar-SA" dirty="0"/>
              <a:t>تكاليف النقل والشحن.</a:t>
            </a:r>
          </a:p>
          <a:p>
            <a:pPr marL="285750" indent="-285750" algn="just" rtl="1">
              <a:lnSpc>
                <a:spcPct val="150000"/>
              </a:lnSpc>
              <a:buFont typeface="Arial" panose="020B0604020202020204" pitchFamily="34" charset="0"/>
              <a:buChar char="•"/>
            </a:pPr>
            <a:r>
              <a:rPr lang="ar-SA" dirty="0"/>
              <a:t>المسافات بين الأسواق.</a:t>
            </a:r>
          </a:p>
          <a:p>
            <a:pPr marL="285750" indent="-285750" algn="just" rtl="1">
              <a:lnSpc>
                <a:spcPct val="150000"/>
              </a:lnSpc>
              <a:buFont typeface="Arial" panose="020B0604020202020204" pitchFamily="34" charset="0"/>
              <a:buChar char="•"/>
            </a:pPr>
            <a:r>
              <a:rPr lang="ar-SA" dirty="0"/>
              <a:t>طبيعة المنافسة في كل منطقة.</a:t>
            </a:r>
          </a:p>
          <a:p>
            <a:pPr marL="285750" indent="-285750" algn="just" rtl="1">
              <a:lnSpc>
                <a:spcPct val="150000"/>
              </a:lnSpc>
              <a:buFont typeface="Arial" panose="020B0604020202020204" pitchFamily="34" charset="0"/>
              <a:buChar char="•"/>
            </a:pPr>
            <a:r>
              <a:rPr lang="ar-SA" dirty="0"/>
              <a:t>الظروف الاقتصادية المحلية.</a:t>
            </a:r>
          </a:p>
          <a:p>
            <a:pPr algn="just" rtl="1">
              <a:lnSpc>
                <a:spcPct val="150000"/>
              </a:lnSpc>
            </a:pPr>
            <a:endParaRPr lang="ar-SA" dirty="0"/>
          </a:p>
          <a:p>
            <a:pPr algn="just" rtl="1">
              <a:lnSpc>
                <a:spcPct val="150000"/>
              </a:lnSpc>
            </a:pPr>
            <a:r>
              <a:rPr lang="ar-SA" dirty="0"/>
              <a:t>ويساعد التسعير الجغرافي المنظمة على تغطية التكاليف المرتبطة باختلاف المواقع، مع المحافظة على قدرتها التنافسية في مختلف الأسواق.</a:t>
            </a:r>
            <a:endParaRPr lang="en-US" dirty="0"/>
          </a:p>
        </p:txBody>
      </p:sp>
      <p:pic>
        <p:nvPicPr>
          <p:cNvPr id="5" name="Picture 4">
            <a:extLst>
              <a:ext uri="{FF2B5EF4-FFF2-40B4-BE49-F238E27FC236}">
                <a16:creationId xmlns:a16="http://schemas.microsoft.com/office/drawing/2014/main" id="{FCD16422-9893-50F4-E7B8-7C868D47B2A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28028" y="4466863"/>
            <a:ext cx="2613936" cy="2087593"/>
          </a:xfrm>
          <a:prstGeom prst="rect">
            <a:avLst/>
          </a:prstGeom>
        </p:spPr>
      </p:pic>
    </p:spTree>
    <p:extLst>
      <p:ext uri="{BB962C8B-B14F-4D97-AF65-F5344CB8AC3E}">
        <p14:creationId xmlns:p14="http://schemas.microsoft.com/office/powerpoint/2010/main" val="2268975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2EFDC-FFA8-19E9-0443-543144A59DB4}"/>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7F17D36-64EF-64C4-233B-ACB5F7E5453B}"/>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1DFBAA7-A7FC-1ED0-D706-DA0E1B52344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062447A-A685-3707-DE44-A10EE83E009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6504EFF-5EED-700D-FB0D-67DA343956C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47830C1-D454-D851-F742-7B3560AA19FE}"/>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298344A7-DA9C-558A-0104-50AE022D885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CA35609F-E2AC-A377-6FFC-6336C9E84965}"/>
              </a:ext>
            </a:extLst>
          </p:cNvPr>
          <p:cNvSpPr txBox="1"/>
          <p:nvPr/>
        </p:nvSpPr>
        <p:spPr>
          <a:xfrm>
            <a:off x="2719373" y="1582337"/>
            <a:ext cx="8544207" cy="3371564"/>
          </a:xfrm>
          <a:prstGeom prst="rect">
            <a:avLst/>
          </a:prstGeom>
          <a:noFill/>
        </p:spPr>
        <p:txBody>
          <a:bodyPr wrap="square">
            <a:spAutoFit/>
          </a:bodyPr>
          <a:lstStyle/>
          <a:p>
            <a:pPr algn="just" rtl="1">
              <a:lnSpc>
                <a:spcPct val="150000"/>
              </a:lnSpc>
            </a:pPr>
            <a:r>
              <a:rPr lang="ar-SA" b="1" dirty="0">
                <a:solidFill>
                  <a:srgbClr val="00B0F0"/>
                </a:solidFill>
              </a:rPr>
              <a:t>التسعير الديناميكي والتسعير عبر الإنترنت</a:t>
            </a:r>
          </a:p>
          <a:p>
            <a:pPr marL="285750" indent="-285750" algn="just" rtl="1">
              <a:lnSpc>
                <a:spcPct val="150000"/>
              </a:lnSpc>
              <a:buFont typeface="Wingdings" panose="05000000000000000000" pitchFamily="2" charset="2"/>
              <a:buChar char="Ø"/>
            </a:pPr>
            <a:r>
              <a:rPr lang="ar-SA" dirty="0"/>
              <a:t>يقوم التسعير الديناميكي على تعديل الأسعار بصورة مستمرة وفقًا لتغير ظروف السوق، ومستوى الطلب، وخصائص العملاء، والوقت.</a:t>
            </a:r>
          </a:p>
          <a:p>
            <a:pPr marL="285750" indent="-285750" algn="just" rtl="1">
              <a:lnSpc>
                <a:spcPct val="150000"/>
              </a:lnSpc>
              <a:buFont typeface="Wingdings" panose="05000000000000000000" pitchFamily="2" charset="2"/>
              <a:buChar char="Ø"/>
            </a:pPr>
            <a:r>
              <a:rPr lang="ar-SA" dirty="0"/>
              <a:t>ويُستخدم هذا الأسلوب بشكل واسع في المتاجر الإلكترونية وشركات الطيران والفنادق وتطبيقات النقل، حيث قد يتغير السعر عدة مرات خلال اليوم.</a:t>
            </a:r>
          </a:p>
          <a:p>
            <a:pPr marL="285750" indent="-285750" algn="just" rtl="1">
              <a:lnSpc>
                <a:spcPct val="150000"/>
              </a:lnSpc>
              <a:buFont typeface="Wingdings" panose="05000000000000000000" pitchFamily="2" charset="2"/>
              <a:buChar char="Ø"/>
            </a:pPr>
            <a:r>
              <a:rPr lang="ar-SA" dirty="0"/>
              <a:t>وعند تطبيقه بصورة صحيحة، يساعد المنظمة على تحسين الإيرادات والاستفادة من تغيرات الطلب، كما يتيح تقديم أسعار تناسب شرائح مختلفة من العملاء.</a:t>
            </a:r>
          </a:p>
          <a:p>
            <a:pPr marL="285750" indent="-285750" algn="just" rtl="1">
              <a:lnSpc>
                <a:spcPct val="150000"/>
              </a:lnSpc>
              <a:buFont typeface="Wingdings" panose="05000000000000000000" pitchFamily="2" charset="2"/>
              <a:buChar char="Ø"/>
            </a:pPr>
            <a:r>
              <a:rPr lang="ar-SA" dirty="0"/>
              <a:t>أما إذا أُسيء استخدامه، فقد يؤدي إلى فقدان ثقة العملاء أو إشعال منافسة سعرية تقلل من أرباح الشركات.</a:t>
            </a:r>
            <a:endParaRPr lang="en-US" dirty="0"/>
          </a:p>
        </p:txBody>
      </p:sp>
      <p:pic>
        <p:nvPicPr>
          <p:cNvPr id="7" name="Picture 6">
            <a:extLst>
              <a:ext uri="{FF2B5EF4-FFF2-40B4-BE49-F238E27FC236}">
                <a16:creationId xmlns:a16="http://schemas.microsoft.com/office/drawing/2014/main" id="{68337D5A-F206-2F2C-AE74-27890FC862E2}"/>
              </a:ext>
            </a:extLst>
          </p:cNvPr>
          <p:cNvPicPr>
            <a:picLocks noChangeAspect="1"/>
          </p:cNvPicPr>
          <p:nvPr/>
        </p:nvPicPr>
        <p:blipFill>
          <a:blip r:embed="rId5"/>
          <a:stretch>
            <a:fillRect/>
          </a:stretch>
        </p:blipFill>
        <p:spPr>
          <a:xfrm>
            <a:off x="351548" y="4208484"/>
            <a:ext cx="2384567" cy="2381784"/>
          </a:xfrm>
          <a:prstGeom prst="rect">
            <a:avLst/>
          </a:prstGeom>
        </p:spPr>
      </p:pic>
    </p:spTree>
    <p:extLst>
      <p:ext uri="{BB962C8B-B14F-4D97-AF65-F5344CB8AC3E}">
        <p14:creationId xmlns:p14="http://schemas.microsoft.com/office/powerpoint/2010/main" val="2174303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ACE40-AD8B-ABA5-060D-C33FEC2606F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0D22662-8318-8D27-E5B9-25923F73FE1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4C3BBB4-45D4-B694-33BE-BFA8F90F2D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FD82E73-22AE-C39E-9CAA-850A386301D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61B9E56-511B-1523-CE2E-C8DB2E7ECFC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9D10AB0-47AA-9053-7CF2-DA43A844551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06</a:t>
            </a:r>
          </a:p>
        </p:txBody>
      </p:sp>
      <p:pic>
        <p:nvPicPr>
          <p:cNvPr id="6" name="Graphic 21">
            <a:extLst>
              <a:ext uri="{FF2B5EF4-FFF2-40B4-BE49-F238E27FC236}">
                <a16:creationId xmlns:a16="http://schemas.microsoft.com/office/drawing/2014/main" id="{84D8D1B1-F5DD-CEE9-3E27-679A82E75B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6F68833-F7EA-291F-99B5-D03A97CB86D9}"/>
              </a:ext>
            </a:extLst>
          </p:cNvPr>
          <p:cNvSpPr txBox="1"/>
          <p:nvPr/>
        </p:nvSpPr>
        <p:spPr>
          <a:xfrm>
            <a:off x="2562131" y="1395549"/>
            <a:ext cx="8670955" cy="4618059"/>
          </a:xfrm>
          <a:prstGeom prst="rect">
            <a:avLst/>
          </a:prstGeom>
          <a:noFill/>
        </p:spPr>
        <p:txBody>
          <a:bodyPr wrap="square">
            <a:spAutoFit/>
          </a:bodyPr>
          <a:lstStyle/>
          <a:p>
            <a:pPr algn="just" rtl="1">
              <a:lnSpc>
                <a:spcPct val="150000"/>
              </a:lnSpc>
            </a:pPr>
            <a:r>
              <a:rPr lang="ar-SA" b="1" dirty="0">
                <a:solidFill>
                  <a:srgbClr val="00B0F0"/>
                </a:solidFill>
              </a:rPr>
              <a:t>التسعير الدولي</a:t>
            </a:r>
          </a:p>
          <a:p>
            <a:pPr algn="just" rtl="1">
              <a:lnSpc>
                <a:spcPct val="150000"/>
              </a:lnSpc>
            </a:pPr>
            <a:r>
              <a:rPr lang="ar-SA" dirty="0"/>
              <a:t>عند تسويق المنتجات في أكثر من دولة، لا يكون من المناسب دائمًا اعتماد السعر نفسه في جميع الأسواق.</a:t>
            </a:r>
          </a:p>
          <a:p>
            <a:pPr algn="just" rtl="1">
              <a:lnSpc>
                <a:spcPct val="150000"/>
              </a:lnSpc>
            </a:pPr>
            <a:r>
              <a:rPr lang="ar-SA" dirty="0"/>
              <a:t>لذلك تعتمد الشركات التسعير الدولي، حيث يتم تحديد الأسعار وفقًا لظروف كل دولة، مثل:</a:t>
            </a:r>
          </a:p>
          <a:p>
            <a:pPr marL="285750" indent="-285750" algn="just" rtl="1">
              <a:lnSpc>
                <a:spcPct val="150000"/>
              </a:lnSpc>
              <a:buFont typeface="Arial" panose="020B0604020202020204" pitchFamily="34" charset="0"/>
              <a:buChar char="•"/>
            </a:pPr>
            <a:r>
              <a:rPr lang="ar-SA" dirty="0"/>
              <a:t>القوة الشرائية للمستهلكين.</a:t>
            </a:r>
          </a:p>
          <a:p>
            <a:pPr marL="285750" indent="-285750" algn="just" rtl="1">
              <a:lnSpc>
                <a:spcPct val="150000"/>
              </a:lnSpc>
              <a:buFont typeface="Arial" panose="020B0604020202020204" pitchFamily="34" charset="0"/>
              <a:buChar char="•"/>
            </a:pPr>
            <a:r>
              <a:rPr lang="ar-SA" dirty="0"/>
              <a:t>الظروف الاقتصادية.</a:t>
            </a:r>
          </a:p>
          <a:p>
            <a:pPr marL="285750" indent="-285750" algn="just" rtl="1">
              <a:lnSpc>
                <a:spcPct val="150000"/>
              </a:lnSpc>
              <a:buFont typeface="Arial" panose="020B0604020202020204" pitchFamily="34" charset="0"/>
              <a:buChar char="•"/>
            </a:pPr>
            <a:r>
              <a:rPr lang="ar-SA" dirty="0"/>
              <a:t>مستوى المنافسة.</a:t>
            </a:r>
          </a:p>
          <a:p>
            <a:pPr marL="285750" indent="-285750" algn="just" rtl="1">
              <a:lnSpc>
                <a:spcPct val="150000"/>
              </a:lnSpc>
              <a:buFont typeface="Arial" panose="020B0604020202020204" pitchFamily="34" charset="0"/>
              <a:buChar char="•"/>
            </a:pPr>
            <a:r>
              <a:rPr lang="ar-SA" dirty="0"/>
              <a:t>القوانين والأنظمة المحلية.</a:t>
            </a:r>
          </a:p>
          <a:p>
            <a:pPr marL="285750" indent="-285750" algn="just" rtl="1">
              <a:lnSpc>
                <a:spcPct val="150000"/>
              </a:lnSpc>
              <a:buFont typeface="Arial" panose="020B0604020202020204" pitchFamily="34" charset="0"/>
              <a:buChar char="•"/>
            </a:pPr>
            <a:r>
              <a:rPr lang="ar-SA" dirty="0"/>
              <a:t>تكاليف الشحن والتوزيع والضرائب.</a:t>
            </a:r>
          </a:p>
          <a:p>
            <a:pPr algn="just" rtl="1">
              <a:lnSpc>
                <a:spcPct val="150000"/>
              </a:lnSpc>
            </a:pPr>
            <a:endParaRPr lang="ar-SA" dirty="0"/>
          </a:p>
          <a:p>
            <a:pPr algn="just" rtl="1">
              <a:lnSpc>
                <a:spcPct val="150000"/>
              </a:lnSpc>
            </a:pPr>
            <a:r>
              <a:rPr lang="ar-SA" dirty="0"/>
              <a:t>وقد تختار بعض الشركات توحيد الأسعار عالميًا، بينما تفضل أغلب الشركات تعديل الأسعار بما يتناسب مع خصائص كل سوق، لتحقيق القدرة التنافسية وتعظيم الأرباح.</a:t>
            </a:r>
            <a:endParaRPr lang="en-US" dirty="0"/>
          </a:p>
        </p:txBody>
      </p:sp>
      <p:pic>
        <p:nvPicPr>
          <p:cNvPr id="7" name="Picture 6">
            <a:extLst>
              <a:ext uri="{FF2B5EF4-FFF2-40B4-BE49-F238E27FC236}">
                <a16:creationId xmlns:a16="http://schemas.microsoft.com/office/drawing/2014/main" id="{10C6EA70-30DC-6E95-7A57-12D0AFD6401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96280" y="2905219"/>
            <a:ext cx="3360524" cy="2153479"/>
          </a:xfrm>
          <a:prstGeom prst="rect">
            <a:avLst/>
          </a:prstGeom>
        </p:spPr>
      </p:pic>
    </p:spTree>
    <p:extLst>
      <p:ext uri="{BB962C8B-B14F-4D97-AF65-F5344CB8AC3E}">
        <p14:creationId xmlns:p14="http://schemas.microsoft.com/office/powerpoint/2010/main" val="18358263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23955</TotalTime>
  <Words>4486</Words>
  <Application>Microsoft Office PowerPoint</Application>
  <PresentationFormat>Widescreen</PresentationFormat>
  <Paragraphs>528</Paragraphs>
  <Slides>44</Slides>
  <Notes>43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mohammade Aasem Rajoub</cp:lastModifiedBy>
  <cp:revision>37</cp:revision>
  <dcterms:created xsi:type="dcterms:W3CDTF">2026-05-24T14:35:12Z</dcterms:created>
  <dcterms:modified xsi:type="dcterms:W3CDTF">2026-07-11T13:13:17Z</dcterms:modified>
</cp:coreProperties>
</file>