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2"/>
  </p:notesMasterIdLst>
  <p:sldIdLst>
    <p:sldId id="480" r:id="rId5"/>
    <p:sldId id="303" r:id="rId6"/>
    <p:sldId id="271" r:id="rId7"/>
    <p:sldId id="541" r:id="rId8"/>
    <p:sldId id="313" r:id="rId9"/>
    <p:sldId id="518" r:id="rId10"/>
    <p:sldId id="519" r:id="rId11"/>
    <p:sldId id="520" r:id="rId12"/>
    <p:sldId id="521" r:id="rId13"/>
    <p:sldId id="522" r:id="rId14"/>
    <p:sldId id="523" r:id="rId15"/>
    <p:sldId id="276" r:id="rId16"/>
    <p:sldId id="528" r:id="rId17"/>
    <p:sldId id="529" r:id="rId18"/>
    <p:sldId id="542" r:id="rId19"/>
    <p:sldId id="543" r:id="rId20"/>
    <p:sldId id="539" r:id="rId21"/>
    <p:sldId id="544" r:id="rId22"/>
    <p:sldId id="545" r:id="rId23"/>
    <p:sldId id="546" r:id="rId24"/>
    <p:sldId id="547" r:id="rId25"/>
    <p:sldId id="548" r:id="rId26"/>
    <p:sldId id="549" r:id="rId27"/>
    <p:sldId id="550" r:id="rId28"/>
    <p:sldId id="551" r:id="rId29"/>
    <p:sldId id="498" r:id="rId30"/>
    <p:sldId id="530" r:id="rId31"/>
    <p:sldId id="552" r:id="rId32"/>
    <p:sldId id="531" r:id="rId33"/>
    <p:sldId id="532" r:id="rId34"/>
    <p:sldId id="554" r:id="rId35"/>
    <p:sldId id="555" r:id="rId36"/>
    <p:sldId id="556" r:id="rId37"/>
    <p:sldId id="557" r:id="rId38"/>
    <p:sldId id="558" r:id="rId39"/>
    <p:sldId id="540"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41"/>
            <p14:sldId id="313"/>
            <p14:sldId id="518"/>
            <p14:sldId id="519"/>
            <p14:sldId id="520"/>
            <p14:sldId id="521"/>
            <p14:sldId id="522"/>
            <p14:sldId id="523"/>
            <p14:sldId id="276"/>
            <p14:sldId id="528"/>
            <p14:sldId id="529"/>
            <p14:sldId id="542"/>
            <p14:sldId id="543"/>
            <p14:sldId id="539"/>
            <p14:sldId id="544"/>
            <p14:sldId id="545"/>
            <p14:sldId id="546"/>
            <p14:sldId id="547"/>
            <p14:sldId id="548"/>
            <p14:sldId id="549"/>
            <p14:sldId id="550"/>
            <p14:sldId id="551"/>
            <p14:sldId id="498"/>
            <p14:sldId id="530"/>
            <p14:sldId id="552"/>
            <p14:sldId id="531"/>
            <p14:sldId id="532"/>
            <p14:sldId id="554"/>
            <p14:sldId id="555"/>
            <p14:sldId id="556"/>
            <p14:sldId id="557"/>
            <p14:sldId id="558"/>
            <p14:sldId id="54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2" d="100"/>
          <a:sy n="62" d="100"/>
        </p:scale>
        <p:origin x="954"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9538534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7743570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8096951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4368843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2770562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9784677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1979052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2557141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7.xml"/><Relationship Id="rId5" Type="http://schemas.openxmlformats.org/officeDocument/2006/relationships/image" Target="../media/image17.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837905" y="4395257"/>
            <a:ext cx="3516608" cy="398780"/>
          </a:xfrm>
          <a:prstGeom prst="rect">
            <a:avLst/>
          </a:prstGeom>
          <a:noFill/>
        </p:spPr>
        <p:txBody>
          <a:bodyPr wrap="square" rtlCol="0">
            <a:spAutoFit/>
          </a:bodyPr>
          <a:lstStyle/>
          <a:p>
            <a:pPr algn="ctr"/>
            <a:r>
              <a:rPr lang="en-US" sz="2000" b="1" dirty="0">
                <a:latin typeface="Alexandria" charset="0"/>
                <a:cs typeface="Alexandria" charset="0"/>
              </a:rPr>
              <a:t>Prepared by Dr. Kamal Alieyan</a:t>
            </a:r>
          </a:p>
        </p:txBody>
      </p:sp>
      <p:sp>
        <p:nvSpPr>
          <p:cNvPr id="31" name="TextBox 30"/>
          <p:cNvSpPr txBox="1"/>
          <p:nvPr/>
        </p:nvSpPr>
        <p:spPr>
          <a:xfrm>
            <a:off x="304703" y="2424037"/>
            <a:ext cx="5526673"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Cybersecurity Law</a:t>
            </a:r>
            <a:r>
              <a:rPr lang="ar-JO" sz="4400" b="1" dirty="0">
                <a:solidFill>
                  <a:srgbClr val="00B0F0"/>
                </a:solidFill>
                <a:latin typeface="Alexandria" charset="0"/>
                <a:cs typeface="Alexandria" charset="0"/>
              </a:rPr>
              <a:t> </a:t>
            </a:r>
            <a:r>
              <a:rPr lang="en-US" sz="4400" b="1" dirty="0">
                <a:solidFill>
                  <a:srgbClr val="00B0F0"/>
                </a:solidFill>
                <a:latin typeface="Alexandria" charset="0"/>
                <a:cs typeface="Alexandria" charset="0"/>
              </a:rPr>
              <a:t>, Policy and Ethics </a:t>
            </a:r>
          </a:p>
        </p:txBody>
      </p:sp>
      <p:sp>
        <p:nvSpPr>
          <p:cNvPr id="34" name="Rectangle: Rounded Corners 33"/>
          <p:cNvSpPr/>
          <p:nvPr/>
        </p:nvSpPr>
        <p:spPr>
          <a:xfrm>
            <a:off x="194617"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006536" y="2785710"/>
            <a:ext cx="4767652" cy="1446550"/>
          </a:xfrm>
          <a:prstGeom prst="rect">
            <a:avLst/>
          </a:prstGeom>
          <a:noFill/>
        </p:spPr>
        <p:txBody>
          <a:bodyPr wrap="none" rtlCol="0">
            <a:spAutoFit/>
          </a:bodyPr>
          <a:lstStyle/>
          <a:p>
            <a:pPr algn="ctr"/>
            <a:r>
              <a:rPr lang="en-US" sz="4400" b="1" dirty="0">
                <a:solidFill>
                  <a:srgbClr val="00B0F0"/>
                </a:solidFill>
                <a:latin typeface="Alexandria" charset="0"/>
                <a:cs typeface="Alexandria" charset="0"/>
              </a:rPr>
              <a:t>Ethical Issues in </a:t>
            </a:r>
          </a:p>
          <a:p>
            <a:pPr algn="ctr"/>
            <a:r>
              <a:rPr lang="en-US" sz="4400" b="1" dirty="0">
                <a:solidFill>
                  <a:srgbClr val="00B0F0"/>
                </a:solidFill>
                <a:latin typeface="Alexandria" charset="0"/>
                <a:cs typeface="Alexandria" charset="0"/>
              </a:rPr>
              <a:t>Cybersecurity</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3</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Kamal Alieyan</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2123121"/>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2419349"/>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27760" y="1123950"/>
            <a:ext cx="9936480" cy="3013709"/>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333000" y="4714989"/>
            <a:ext cx="10008768" cy="1815882"/>
          </a:xfrm>
          <a:prstGeom prst="rect">
            <a:avLst/>
          </a:prstGeom>
          <a:noFill/>
        </p:spPr>
        <p:txBody>
          <a:bodyPr wrap="square">
            <a:spAutoFit/>
          </a:bodyPr>
          <a:lstStyle/>
          <a:p>
            <a:pPr marL="342900" indent="-342900">
              <a:lnSpc>
                <a:spcPct val="200000"/>
              </a:lnSpc>
              <a:buFont typeface="Arial" panose="020B0604020202020204" pitchFamily="34" charset="0"/>
              <a:buChar char="•"/>
            </a:pPr>
            <a:r>
              <a:rPr lang="en-US" sz="2800" b="1" dirty="0">
                <a:solidFill>
                  <a:srgbClr val="0A1F61"/>
                </a:solidFill>
                <a:cs typeface="Tajawal ExtraBold" panose="00000800000000000000" pitchFamily="2" charset="-78"/>
              </a:rPr>
              <a:t>Focusing on the ethical issues that are present in cybersecurity as well as </a:t>
            </a:r>
            <a:r>
              <a:rPr lang="en-US" sz="2800" b="1" dirty="0" err="1">
                <a:solidFill>
                  <a:srgbClr val="0A1F61"/>
                </a:solidFill>
                <a:cs typeface="Tajawal ExtraBold" panose="00000800000000000000" pitchFamily="2" charset="-78"/>
              </a:rPr>
              <a:t>cyberethics</a:t>
            </a:r>
            <a:r>
              <a:rPr lang="en-US" sz="2800" b="1" dirty="0">
                <a:solidFill>
                  <a:srgbClr val="0A1F61"/>
                </a:solidFill>
                <a:cs typeface="Tajawal ExtraBold" panose="00000800000000000000" pitchFamily="2" charset="-78"/>
              </a:rPr>
              <a:t> frameworks.</a:t>
            </a:r>
          </a:p>
        </p:txBody>
      </p:sp>
      <p:sp>
        <p:nvSpPr>
          <p:cNvPr id="41" name="TextBox 40"/>
          <p:cNvSpPr txBox="1"/>
          <p:nvPr/>
        </p:nvSpPr>
        <p:spPr>
          <a:xfrm>
            <a:off x="6726265" y="894259"/>
            <a:ext cx="4215538" cy="646331"/>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Lecture objective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2123121"/>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2419349"/>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27760" y="1123950"/>
            <a:ext cx="9936480" cy="3013709"/>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885952" y="4017247"/>
            <a:ext cx="5425661" cy="3586366"/>
          </a:xfrm>
          <a:prstGeom prst="rect">
            <a:avLst/>
          </a:prstGeom>
          <a:noFill/>
        </p:spPr>
        <p:txBody>
          <a:bodyPr wrap="square">
            <a:spAutoFit/>
          </a:bodyPr>
          <a:lstStyle/>
          <a:p>
            <a:pPr marL="342900" indent="-342900">
              <a:lnSpc>
                <a:spcPct val="150000"/>
              </a:lnSpc>
              <a:buFont typeface="Wingdings" panose="05000000000000000000" pitchFamily="2" charset="2"/>
              <a:buChar char="§"/>
            </a:pPr>
            <a:r>
              <a:rPr lang="en-US" sz="2200" b="1" dirty="0">
                <a:solidFill>
                  <a:srgbClr val="0A1F61"/>
                </a:solidFill>
                <a:cs typeface="Tajawal ExtraBold" panose="00000800000000000000" pitchFamily="2" charset="-78"/>
              </a:rPr>
              <a:t>Ethical Issues in Cybersecurity: Overview</a:t>
            </a:r>
          </a:p>
          <a:p>
            <a:pPr marL="342900" indent="-342900">
              <a:lnSpc>
                <a:spcPct val="150000"/>
              </a:lnSpc>
              <a:buFont typeface="Wingdings" panose="05000000000000000000" pitchFamily="2" charset="2"/>
              <a:buChar char="§"/>
            </a:pPr>
            <a:r>
              <a:rPr lang="en-US" sz="2200" b="1" dirty="0">
                <a:solidFill>
                  <a:srgbClr val="0A1F61"/>
                </a:solidFill>
                <a:cs typeface="Tajawal ExtraBold" panose="00000800000000000000" pitchFamily="2" charset="-78"/>
              </a:rPr>
              <a:t>Types of Ethical Issues in Cybersecurity</a:t>
            </a:r>
          </a:p>
          <a:p>
            <a:pPr marL="342900" indent="-342900">
              <a:lnSpc>
                <a:spcPct val="150000"/>
              </a:lnSpc>
              <a:buFont typeface="Wingdings" panose="05000000000000000000" pitchFamily="2" charset="2"/>
              <a:buChar char="§"/>
            </a:pPr>
            <a:r>
              <a:rPr lang="en-US" sz="2200" b="1" dirty="0">
                <a:solidFill>
                  <a:srgbClr val="0A1F61"/>
                </a:solidFill>
                <a:cs typeface="Tajawal ExtraBold" panose="00000800000000000000" pitchFamily="2" charset="-78"/>
              </a:rPr>
              <a:t>Specific Ethical Issues in Cybersecurity</a:t>
            </a:r>
          </a:p>
          <a:p>
            <a:pPr marL="342900" indent="-342900">
              <a:lnSpc>
                <a:spcPct val="150000"/>
              </a:lnSpc>
              <a:buFont typeface="Wingdings" panose="05000000000000000000" pitchFamily="2" charset="2"/>
              <a:buChar char="§"/>
            </a:pPr>
            <a:r>
              <a:rPr lang="en-US" sz="2200" b="1" dirty="0">
                <a:solidFill>
                  <a:srgbClr val="0A1F61"/>
                </a:solidFill>
                <a:cs typeface="Tajawal ExtraBold" panose="00000800000000000000" pitchFamily="2" charset="-78"/>
              </a:rPr>
              <a:t> Fair Use Doctrine</a:t>
            </a:r>
          </a:p>
          <a:p>
            <a:pPr marL="342900" indent="-342900">
              <a:lnSpc>
                <a:spcPct val="150000"/>
              </a:lnSpc>
              <a:buFont typeface="Wingdings" panose="05000000000000000000" pitchFamily="2" charset="2"/>
              <a:buChar char="§"/>
            </a:pPr>
            <a:r>
              <a:rPr lang="en-US" sz="2200" b="1" dirty="0">
                <a:solidFill>
                  <a:srgbClr val="0A1F61"/>
                </a:solidFill>
                <a:cs typeface="Tajawal ExtraBold" panose="00000800000000000000" pitchFamily="2" charset="-78"/>
              </a:rPr>
              <a:t>The Origin of Cybersecurity Ethics</a:t>
            </a:r>
          </a:p>
          <a:p>
            <a:pPr marL="342900" indent="-342900">
              <a:lnSpc>
                <a:spcPct val="150000"/>
              </a:lnSpc>
              <a:buFont typeface="Wingdings" panose="05000000000000000000" pitchFamily="2" charset="2"/>
              <a:buChar char="§"/>
            </a:pPr>
            <a:endParaRPr lang="en-US" sz="2200" b="1" dirty="0">
              <a:solidFill>
                <a:srgbClr val="000000"/>
              </a:solidFill>
              <a:latin typeface="Times New Roman" panose="02020603050405020304" pitchFamily="18" charset="0"/>
            </a:endParaRPr>
          </a:p>
          <a:p>
            <a:pPr marL="342900" indent="-342900">
              <a:lnSpc>
                <a:spcPct val="150000"/>
              </a:lnSpc>
              <a:buFont typeface="Wingdings" panose="05000000000000000000" pitchFamily="2" charset="2"/>
              <a:buChar char="§"/>
            </a:pPr>
            <a:endParaRPr lang="en-US" sz="2200" b="1" dirty="0">
              <a:solidFill>
                <a:srgbClr val="000000"/>
              </a:solidFill>
              <a:latin typeface="Times New Roman" panose="02020603050405020304" pitchFamily="18" charset="0"/>
            </a:endParaRPr>
          </a:p>
        </p:txBody>
      </p:sp>
      <p:sp>
        <p:nvSpPr>
          <p:cNvPr id="41" name="TextBox 40"/>
          <p:cNvSpPr txBox="1"/>
          <p:nvPr/>
        </p:nvSpPr>
        <p:spPr>
          <a:xfrm>
            <a:off x="6726265" y="894259"/>
            <a:ext cx="4215538" cy="646331"/>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Lecture topics</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61811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919838"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Ethical issues in cybersecurity : overview (1/3)</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359061"/>
          </a:xfrm>
          <a:prstGeom prst="rect">
            <a:avLst/>
          </a:prstGeom>
          <a:noFill/>
        </p:spPr>
        <p:txBody>
          <a:bodyPr wrap="square" rtlCol="0">
            <a:spAutoFit/>
          </a:bodyPr>
          <a:lstStyle/>
          <a:p>
            <a:pPr marL="342900" indent="-342900" algn="justLow">
              <a:lnSpc>
                <a:spcPct val="150000"/>
              </a:lnSpc>
              <a:buFont typeface="Arial" panose="020B0604020202020204" pitchFamily="34" charset="0"/>
              <a:buChar char="•"/>
            </a:pPr>
            <a:r>
              <a:rPr lang="en-US" sz="2400" dirty="0">
                <a:solidFill>
                  <a:srgbClr val="0A1F61"/>
                </a:solidFill>
                <a:cs typeface="Tajawal ExtraBold" panose="00000800000000000000" pitchFamily="2" charset="-78"/>
              </a:rPr>
              <a:t>Ethics consider the moral principles that govern a person’s behavior. </a:t>
            </a:r>
          </a:p>
          <a:p>
            <a:pPr marL="342900" indent="-342900" algn="justLow">
              <a:lnSpc>
                <a:spcPct val="150000"/>
              </a:lnSpc>
              <a:buFont typeface="Arial" panose="020B0604020202020204" pitchFamily="34" charset="0"/>
              <a:buChar char="•"/>
            </a:pPr>
            <a:r>
              <a:rPr lang="en-US" sz="2400" dirty="0">
                <a:solidFill>
                  <a:srgbClr val="0A1F61"/>
                </a:solidFill>
                <a:cs typeface="Tajawal ExtraBold" panose="00000800000000000000" pitchFamily="2" charset="-78"/>
              </a:rPr>
              <a:t>Without clear ethical standards and rules, it may not be easy to tell apart cybersecurity professionals from the black-hat criminals against whom they seek to protect systems and data. </a:t>
            </a:r>
          </a:p>
          <a:p>
            <a:pPr marL="342900" indent="-342900" algn="justLow">
              <a:lnSpc>
                <a:spcPct val="150000"/>
              </a:lnSpc>
              <a:buFont typeface="Arial" panose="020B0604020202020204" pitchFamily="34" charset="0"/>
              <a:buChar char="•"/>
            </a:pPr>
            <a:r>
              <a:rPr lang="en-US" sz="2400" dirty="0">
                <a:solidFill>
                  <a:srgbClr val="0A1F61"/>
                </a:solidFill>
                <a:cs typeface="Tajawal ExtraBold" panose="00000800000000000000" pitchFamily="2" charset="-78"/>
              </a:rPr>
              <a:t>Thus, ethics are a critical part of cybersecurity.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398883"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Ethical issues in cybersecurity : overview (2/3)</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367800"/>
            <a:ext cx="8417320" cy="4708981"/>
          </a:xfrm>
          <a:prstGeom prst="rect">
            <a:avLst/>
          </a:prstGeom>
          <a:noFill/>
        </p:spPr>
        <p:txBody>
          <a:bodyPr wrap="square" rtlCol="0">
            <a:spAutoFit/>
          </a:bodyPr>
          <a:lstStyle/>
          <a:p>
            <a:pPr marL="342900" indent="-342900" algn="justLow">
              <a:buFont typeface="Arial" panose="020B0604020202020204" pitchFamily="34" charset="0"/>
              <a:buChar char="•"/>
            </a:pPr>
            <a:r>
              <a:rPr lang="en-US" sz="2000" dirty="0">
                <a:solidFill>
                  <a:srgbClr val="0A1F61"/>
                </a:solidFill>
                <a:cs typeface="Tajawal ExtraBold" panose="00000800000000000000" pitchFamily="2" charset="-78"/>
              </a:rPr>
              <a:t>The world of cybersecurity is full of </a:t>
            </a:r>
            <a:r>
              <a:rPr lang="en-US" sz="2000" u="sng" dirty="0">
                <a:solidFill>
                  <a:srgbClr val="0A1F61"/>
                </a:solidFill>
                <a:cs typeface="Tajawal ExtraBold" panose="00000800000000000000" pitchFamily="2" charset="-78"/>
              </a:rPr>
              <a:t>ethical challenges</a:t>
            </a:r>
            <a:r>
              <a:rPr lang="en-US" sz="2000" dirty="0">
                <a:solidFill>
                  <a:srgbClr val="0A1F61"/>
                </a:solidFill>
                <a:cs typeface="Tajawal ExtraBold" panose="00000800000000000000" pitchFamily="2" charset="-78"/>
              </a:rPr>
              <a:t>, some of which are as follows:</a:t>
            </a:r>
          </a:p>
          <a:p>
            <a:pPr marL="342900" indent="-342900" algn="justLow">
              <a:buFont typeface="Arial" panose="020B0604020202020204" pitchFamily="34" charset="0"/>
              <a:buChar char="•"/>
            </a:pPr>
            <a:endParaRPr lang="en-US" sz="2000" dirty="0">
              <a:solidFill>
                <a:srgbClr val="0A1F61"/>
              </a:solidFill>
              <a:cs typeface="Tajawal ExtraBold" panose="00000800000000000000" pitchFamily="2" charset="-78"/>
            </a:endParaRPr>
          </a:p>
          <a:p>
            <a:pPr marL="800100" lvl="1" indent="-342900" algn="justLow">
              <a:buFont typeface="Wingdings" panose="05000000000000000000" pitchFamily="2" charset="2"/>
              <a:buChar char="Ø"/>
            </a:pPr>
            <a:r>
              <a:rPr lang="en-US" sz="2000" b="1" u="sng" dirty="0">
                <a:solidFill>
                  <a:srgbClr val="0A1F61"/>
                </a:solidFill>
                <a:cs typeface="Tajawal ExtraBold" panose="00000800000000000000" pitchFamily="2" charset="-78"/>
              </a:rPr>
              <a:t>Vulnerability Disclosure</a:t>
            </a:r>
            <a:r>
              <a:rPr lang="en-US" sz="2000" b="1" dirty="0">
                <a:solidFill>
                  <a:srgbClr val="0A1F61"/>
                </a:solidFill>
                <a:cs typeface="Tajawal ExtraBold" panose="00000800000000000000" pitchFamily="2" charset="-78"/>
              </a:rPr>
              <a:t>: </a:t>
            </a:r>
          </a:p>
          <a:p>
            <a:pPr lvl="1"/>
            <a:r>
              <a:rPr lang="en-US" sz="2000" dirty="0">
                <a:solidFill>
                  <a:srgbClr val="0A1F61"/>
                </a:solidFill>
                <a:cs typeface="Tajawal ExtraBold" panose="00000800000000000000" pitchFamily="2" charset="-78"/>
              </a:rPr>
              <a:t>  When and how should researchers or professionals inform the public about a newly found vulnerability.</a:t>
            </a:r>
          </a:p>
          <a:p>
            <a:pPr lvl="1" algn="justLow"/>
            <a:endParaRPr lang="en-US" sz="2000" dirty="0">
              <a:solidFill>
                <a:srgbClr val="0A1F61"/>
              </a:solidFill>
              <a:cs typeface="Tajawal ExtraBold" panose="00000800000000000000" pitchFamily="2" charset="-78"/>
            </a:endParaRPr>
          </a:p>
          <a:p>
            <a:pPr marL="800100" lvl="1" indent="-342900" algn="justLow">
              <a:buFont typeface="Wingdings" panose="05000000000000000000" pitchFamily="2" charset="2"/>
              <a:buChar char="Ø"/>
            </a:pPr>
            <a:r>
              <a:rPr lang="en-US" sz="2000" b="1" u="sng" dirty="0">
                <a:solidFill>
                  <a:srgbClr val="0A1F61"/>
                </a:solidFill>
                <a:cs typeface="Tajawal ExtraBold" panose="00000800000000000000" pitchFamily="2" charset="-78"/>
              </a:rPr>
              <a:t>Encryption Issues: </a:t>
            </a:r>
          </a:p>
          <a:p>
            <a:pPr lvl="1" algn="justLow"/>
            <a:r>
              <a:rPr lang="en-US" sz="2000" dirty="0">
                <a:solidFill>
                  <a:srgbClr val="0A1F61"/>
                </a:solidFill>
                <a:cs typeface="Tajawal ExtraBold" panose="00000800000000000000" pitchFamily="2" charset="-78"/>
              </a:rPr>
              <a:t>  What should be done when law enforcement requests for encrypted      data.</a:t>
            </a:r>
          </a:p>
          <a:p>
            <a:pPr lvl="1" algn="justLow"/>
            <a:endParaRPr lang="en-US" sz="2000" dirty="0">
              <a:solidFill>
                <a:srgbClr val="0A1F61"/>
              </a:solidFill>
              <a:cs typeface="Tajawal ExtraBold" panose="00000800000000000000" pitchFamily="2" charset="-78"/>
            </a:endParaRPr>
          </a:p>
          <a:p>
            <a:pPr marL="800100" lvl="1" indent="-342900" algn="justLow">
              <a:buFont typeface="Wingdings" panose="05000000000000000000" pitchFamily="2" charset="2"/>
              <a:buChar char="Ø"/>
            </a:pPr>
            <a:r>
              <a:rPr lang="en-US" sz="2000" b="1" u="sng" dirty="0">
                <a:solidFill>
                  <a:srgbClr val="0A1F61"/>
                </a:solidFill>
                <a:cs typeface="Tajawal ExtraBold" panose="00000800000000000000" pitchFamily="2" charset="-78"/>
              </a:rPr>
              <a:t>Automated Security Tools: </a:t>
            </a:r>
          </a:p>
          <a:p>
            <a:pPr lvl="1" algn="justLow"/>
            <a:r>
              <a:rPr lang="en-US" sz="2000" dirty="0">
                <a:solidFill>
                  <a:srgbClr val="0A1F61"/>
                </a:solidFill>
                <a:cs typeface="Tajawal ExtraBold" panose="00000800000000000000" pitchFamily="2" charset="-78"/>
              </a:rPr>
              <a:t>  If it is ethical to release tools that may assist in automating attacks on many systems in the cyberspace and beyond.</a:t>
            </a:r>
          </a:p>
          <a:p>
            <a:pPr marL="342900" indent="-342900" algn="justLow">
              <a:buFont typeface="Arial" panose="020B0604020202020204" pitchFamily="34" charset="0"/>
              <a:buChar char="•"/>
            </a:pPr>
            <a:endParaRPr lang="en-US" sz="2000" dirty="0">
              <a:solidFill>
                <a:srgbClr val="0A1F61"/>
              </a:solidFill>
              <a:cs typeface="Tajawal ExtraBold" panose="00000800000000000000"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608965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7085648"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Ethical issues in cybersecurity : overview (3/3)</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397469"/>
            <a:ext cx="8417320" cy="4478149"/>
          </a:xfrm>
          <a:prstGeom prst="rect">
            <a:avLst/>
          </a:prstGeom>
          <a:noFill/>
        </p:spPr>
        <p:txBody>
          <a:bodyPr wrap="square" rtlCol="0">
            <a:spAutoFit/>
          </a:bodyPr>
          <a:lstStyle/>
          <a:p>
            <a:pPr marL="342900" indent="-342900" algn="justLow">
              <a:buFont typeface="Arial" panose="020B0604020202020204" pitchFamily="34" charset="0"/>
              <a:buChar char="•"/>
            </a:pPr>
            <a:r>
              <a:rPr lang="en-US" sz="1900" dirty="0">
                <a:solidFill>
                  <a:srgbClr val="0A1F61"/>
                </a:solidFill>
                <a:cs typeface="Tajawal ExtraBold" panose="00000800000000000000" pitchFamily="2" charset="-78"/>
              </a:rPr>
              <a:t>The world of cybersecurity is full of </a:t>
            </a:r>
            <a:r>
              <a:rPr lang="en-US" sz="1900" u="sng" dirty="0">
                <a:solidFill>
                  <a:srgbClr val="0A1F61"/>
                </a:solidFill>
                <a:cs typeface="Tajawal ExtraBold" panose="00000800000000000000" pitchFamily="2" charset="-78"/>
              </a:rPr>
              <a:t>ethical challenges:-</a:t>
            </a:r>
          </a:p>
          <a:p>
            <a:pPr marL="342900" indent="-342900" algn="justLow">
              <a:buFont typeface="Arial" panose="020B0604020202020204" pitchFamily="34" charset="0"/>
              <a:buChar char="•"/>
            </a:pPr>
            <a:endParaRPr lang="en-US" sz="1900" dirty="0">
              <a:solidFill>
                <a:srgbClr val="0A1F61"/>
              </a:solidFill>
              <a:cs typeface="Tajawal ExtraBold" panose="00000800000000000000" pitchFamily="2" charset="-78"/>
            </a:endParaRPr>
          </a:p>
          <a:p>
            <a:pPr marL="800100" lvl="1" indent="-342900" algn="justLow">
              <a:buFont typeface="Wingdings" panose="05000000000000000000" pitchFamily="2" charset="2"/>
              <a:buChar char="Ø"/>
            </a:pPr>
            <a:r>
              <a:rPr lang="en-US" sz="1900" b="1" u="sng" dirty="0">
                <a:solidFill>
                  <a:srgbClr val="0A1F61"/>
                </a:solidFill>
                <a:cs typeface="Tajawal ExtraBold" panose="00000800000000000000" pitchFamily="2" charset="-78"/>
              </a:rPr>
              <a:t>Sale Restrictions</a:t>
            </a:r>
            <a:r>
              <a:rPr lang="en-US" sz="1900" u="sng" dirty="0">
                <a:solidFill>
                  <a:srgbClr val="0A1F61"/>
                </a:solidFill>
                <a:cs typeface="Tajawal ExtraBold" panose="00000800000000000000" pitchFamily="2" charset="-78"/>
              </a:rPr>
              <a:t>:</a:t>
            </a:r>
          </a:p>
          <a:p>
            <a:pPr lvl="1"/>
            <a:r>
              <a:rPr lang="en-US" sz="1900" dirty="0">
                <a:solidFill>
                  <a:srgbClr val="0A1F61"/>
                </a:solidFill>
                <a:cs typeface="Tajawal ExtraBold" panose="00000800000000000000" pitchFamily="2" charset="-78"/>
              </a:rPr>
              <a:t>What could be the responsibility of cybersecurity professionals for trying to      prevent the sale of products they have developed to autocratic governments that may possibly be used to mistreat their citizens?</a:t>
            </a:r>
            <a:endParaRPr lang="ar-JO" sz="1900" dirty="0">
              <a:solidFill>
                <a:srgbClr val="0A1F61"/>
              </a:solidFill>
              <a:cs typeface="Tajawal ExtraBold" panose="00000800000000000000" pitchFamily="2" charset="-78"/>
            </a:endParaRPr>
          </a:p>
          <a:p>
            <a:pPr lvl="1"/>
            <a:endParaRPr lang="en-US" sz="1900" dirty="0">
              <a:solidFill>
                <a:srgbClr val="0A1F61"/>
              </a:solidFill>
              <a:cs typeface="Tajawal ExtraBold" panose="00000800000000000000" pitchFamily="2" charset="-78"/>
            </a:endParaRPr>
          </a:p>
          <a:p>
            <a:pPr marL="800100" lvl="1" indent="-342900">
              <a:buFont typeface="Wingdings" panose="05000000000000000000" pitchFamily="2" charset="2"/>
              <a:buChar char="Ø"/>
            </a:pPr>
            <a:r>
              <a:rPr lang="en-US" sz="1900" b="1" u="sng" dirty="0">
                <a:solidFill>
                  <a:srgbClr val="0A1F61"/>
                </a:solidFill>
                <a:cs typeface="Tajawal ExtraBold" panose="00000800000000000000" pitchFamily="2" charset="-78"/>
              </a:rPr>
              <a:t>Incident Responses (IR)</a:t>
            </a:r>
            <a:r>
              <a:rPr lang="ar-JO" sz="1900" b="1" u="sng" dirty="0">
                <a:solidFill>
                  <a:srgbClr val="0A1F61"/>
                </a:solidFill>
                <a:cs typeface="Tajawal ExtraBold" panose="00000800000000000000" pitchFamily="2" charset="-78"/>
              </a:rPr>
              <a:t>:</a:t>
            </a:r>
            <a:endParaRPr lang="en-US" sz="1900" b="1" u="sng" dirty="0">
              <a:solidFill>
                <a:srgbClr val="0A1F61"/>
              </a:solidFill>
              <a:cs typeface="Tajawal ExtraBold" panose="00000800000000000000" pitchFamily="2" charset="-78"/>
            </a:endParaRPr>
          </a:p>
          <a:p>
            <a:pPr lvl="1" algn="justLow"/>
            <a:r>
              <a:rPr lang="en-US" sz="1900" dirty="0">
                <a:solidFill>
                  <a:srgbClr val="0A1F61"/>
                </a:solidFill>
                <a:cs typeface="Tajawal ExtraBold" panose="00000800000000000000" pitchFamily="2" charset="-78"/>
              </a:rPr>
              <a:t>What is an appropriate level of incident detail to share with customers and other stakeholders?</a:t>
            </a:r>
            <a:endParaRPr lang="ar-JO" sz="1900" dirty="0">
              <a:solidFill>
                <a:srgbClr val="0A1F61"/>
              </a:solidFill>
              <a:cs typeface="Tajawal ExtraBold" panose="00000800000000000000" pitchFamily="2" charset="-78"/>
            </a:endParaRPr>
          </a:p>
          <a:p>
            <a:pPr lvl="1" algn="justLow"/>
            <a:endParaRPr lang="en-US" sz="1900" dirty="0">
              <a:solidFill>
                <a:srgbClr val="0A1F61"/>
              </a:solidFill>
              <a:cs typeface="Tajawal ExtraBold" panose="00000800000000000000" pitchFamily="2" charset="-78"/>
            </a:endParaRPr>
          </a:p>
          <a:p>
            <a:pPr marL="800100" lvl="1" indent="-342900" algn="justLow">
              <a:buFont typeface="Wingdings" panose="05000000000000000000" pitchFamily="2" charset="2"/>
              <a:buChar char="Ø"/>
            </a:pPr>
            <a:r>
              <a:rPr lang="en-US" sz="1900" b="1" u="sng" dirty="0">
                <a:solidFill>
                  <a:srgbClr val="0A1F61"/>
                </a:solidFill>
                <a:cs typeface="Tajawal ExtraBold" panose="00000800000000000000" pitchFamily="2" charset="-78"/>
              </a:rPr>
              <a:t>Roles and Responsibilities</a:t>
            </a:r>
            <a:r>
              <a:rPr lang="en-US" sz="1900" b="1" dirty="0">
                <a:solidFill>
                  <a:srgbClr val="0A1F61"/>
                </a:solidFill>
                <a:cs typeface="Tajawal ExtraBold" panose="00000800000000000000" pitchFamily="2" charset="-78"/>
              </a:rPr>
              <a:t>:</a:t>
            </a:r>
          </a:p>
          <a:p>
            <a:pPr lvl="1"/>
            <a:r>
              <a:rPr lang="en-US" sz="1900" dirty="0">
                <a:solidFill>
                  <a:srgbClr val="0A1F61"/>
                </a:solidFill>
                <a:cs typeface="Tajawal ExtraBold" panose="00000800000000000000" pitchFamily="2" charset="-78"/>
              </a:rPr>
              <a:t>What are the roles in your IT department and what are the responsibilities associated with each of those roles?</a:t>
            </a:r>
          </a:p>
          <a:p>
            <a:pPr marL="342900" indent="-342900" algn="justLow">
              <a:buFont typeface="Arial" panose="020B0604020202020204" pitchFamily="34" charset="0"/>
              <a:buChar char="•"/>
            </a:pPr>
            <a:endParaRPr lang="en-US" sz="1900" dirty="0">
              <a:solidFill>
                <a:srgbClr val="0A1F61"/>
              </a:solidFill>
              <a:cs typeface="Tajawal ExtraBold" panose="00000800000000000000"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5502087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6700637"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Types of ethical issues in cybersecurity (1/4)</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467236"/>
            <a:ext cx="8417320" cy="3994299"/>
          </a:xfrm>
          <a:prstGeom prst="rect">
            <a:avLst/>
          </a:prstGeom>
          <a:noFill/>
        </p:spPr>
        <p:txBody>
          <a:bodyPr wrap="square" rtlCol="0">
            <a:spAutoFit/>
          </a:bodyPr>
          <a:lstStyle/>
          <a:p>
            <a:pPr marL="342900" indent="-342900" algn="justLow">
              <a:lnSpc>
                <a:spcPct val="150000"/>
              </a:lnSpc>
              <a:buFont typeface="Arial" panose="020B0604020202020204" pitchFamily="34" charset="0"/>
              <a:buChar char="•"/>
            </a:pPr>
            <a:r>
              <a:rPr lang="en-US" sz="1900" dirty="0">
                <a:solidFill>
                  <a:srgbClr val="0A1F61"/>
                </a:solidFill>
                <a:cs typeface="Tajawal ExtraBold" panose="00000800000000000000" pitchFamily="2" charset="-78"/>
              </a:rPr>
              <a:t>The domain of cybersecurity has spanned across several industries related to medicine, education, commerce, government, entertainment, and society at large. </a:t>
            </a:r>
          </a:p>
          <a:p>
            <a:pPr marL="342900" indent="-342900" algn="justLow">
              <a:lnSpc>
                <a:spcPct val="150000"/>
              </a:lnSpc>
              <a:buFont typeface="Arial" panose="020B0604020202020204" pitchFamily="34" charset="0"/>
              <a:buChar char="•"/>
            </a:pPr>
            <a:r>
              <a:rPr lang="en-US" sz="1900" dirty="0">
                <a:solidFill>
                  <a:srgbClr val="0A1F61"/>
                </a:solidFill>
                <a:cs typeface="Tajawal ExtraBold" panose="00000800000000000000" pitchFamily="2" charset="-78"/>
              </a:rPr>
              <a:t>While it is largely responsible for securing networks, infrastructures, systems, etc. It also invites potential risks. </a:t>
            </a:r>
          </a:p>
          <a:p>
            <a:pPr marL="342900" indent="-342900" algn="justLow">
              <a:lnSpc>
                <a:spcPct val="150000"/>
              </a:lnSpc>
              <a:buFont typeface="Arial" panose="020B0604020202020204" pitchFamily="34" charset="0"/>
              <a:buChar char="•"/>
            </a:pPr>
            <a:r>
              <a:rPr lang="en-US" sz="1900" dirty="0">
                <a:solidFill>
                  <a:srgbClr val="0A1F61"/>
                </a:solidFill>
                <a:cs typeface="Tajawal ExtraBold" panose="00000800000000000000" pitchFamily="2" charset="-78"/>
              </a:rPr>
              <a:t>Moreover, it presents and makes a few issues identified with morals, and contains three fundamental kinds of moral issues: </a:t>
            </a:r>
            <a:r>
              <a:rPr lang="en-US" sz="1900" u="sng" dirty="0">
                <a:solidFill>
                  <a:srgbClr val="0A1F61"/>
                </a:solidFill>
                <a:cs typeface="Tajawal ExtraBold" panose="00000800000000000000" pitchFamily="2" charset="-78"/>
              </a:rPr>
              <a:t>personal privacy</a:t>
            </a:r>
            <a:r>
              <a:rPr lang="en-US" sz="1900" dirty="0">
                <a:solidFill>
                  <a:srgbClr val="0A1F61"/>
                </a:solidFill>
                <a:cs typeface="Tajawal ExtraBold" panose="00000800000000000000" pitchFamily="2" charset="-78"/>
              </a:rPr>
              <a:t>, </a:t>
            </a:r>
            <a:r>
              <a:rPr lang="en-US" sz="1900" u="sng" dirty="0">
                <a:solidFill>
                  <a:srgbClr val="0A1F61"/>
                </a:solidFill>
                <a:cs typeface="Tajawal ExtraBold" panose="00000800000000000000" pitchFamily="2" charset="-78"/>
              </a:rPr>
              <a:t>access rights</a:t>
            </a:r>
            <a:r>
              <a:rPr lang="en-US" sz="1900" dirty="0">
                <a:solidFill>
                  <a:srgbClr val="0A1F61"/>
                </a:solidFill>
                <a:cs typeface="Tajawal ExtraBold" panose="00000800000000000000" pitchFamily="2" charset="-78"/>
              </a:rPr>
              <a:t>, and </a:t>
            </a:r>
            <a:r>
              <a:rPr lang="en-US" sz="1900" u="sng" dirty="0">
                <a:solidFill>
                  <a:srgbClr val="0A1F61"/>
                </a:solidFill>
                <a:cs typeface="Tajawal ExtraBold" panose="00000800000000000000" pitchFamily="2" charset="-78"/>
              </a:rPr>
              <a:t>harmful actions </a:t>
            </a:r>
          </a:p>
          <a:p>
            <a:pPr marL="342900" indent="-342900" algn="justLow">
              <a:lnSpc>
                <a:spcPct val="150000"/>
              </a:lnSpc>
              <a:buFont typeface="Arial" panose="020B0604020202020204" pitchFamily="34" charset="0"/>
              <a:buChar char="•"/>
            </a:pPr>
            <a:r>
              <a:rPr lang="en-US" sz="1900" dirty="0">
                <a:solidFill>
                  <a:srgbClr val="0A1F61"/>
                </a:solidFill>
                <a:cs typeface="Tajawal ExtraBold" panose="00000800000000000000" pitchFamily="2" charset="-78"/>
              </a:rPr>
              <a:t>Let's explore the ways in which they affect society and technological changes.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327729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6700637"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Types of ethical issues in cybersecurity (2/4)</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415985"/>
            <a:ext cx="8417320" cy="4154984"/>
          </a:xfrm>
          <a:prstGeom prst="rect">
            <a:avLst/>
          </a:prstGeom>
          <a:noFill/>
        </p:spPr>
        <p:txBody>
          <a:bodyPr wrap="square" rtlCol="0">
            <a:spAutoFit/>
          </a:bodyPr>
          <a:lstStyle/>
          <a:p>
            <a:pPr algn="justLow"/>
            <a:r>
              <a:rPr lang="en-US" sz="2400" b="1" dirty="0">
                <a:solidFill>
                  <a:srgbClr val="0A1F61"/>
                </a:solidFill>
                <a:cs typeface="Tajawal ExtraBold" panose="00000800000000000000" pitchFamily="2" charset="-78"/>
              </a:rPr>
              <a:t>Personal Privacy</a:t>
            </a: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Cybersecurity, in terms of privacy, </a:t>
            </a:r>
            <a:r>
              <a:rPr lang="en-US" sz="2000" u="sng" dirty="0">
                <a:solidFill>
                  <a:srgbClr val="0A1F61"/>
                </a:solidFill>
                <a:cs typeface="Tajawal ExtraBold" panose="00000800000000000000" pitchFamily="2" charset="-78"/>
              </a:rPr>
              <a:t>allows the exchange of information over cyberspace to different individuals and organizations</a:t>
            </a:r>
            <a:r>
              <a:rPr lang="en-US" sz="2000" dirty="0">
                <a:solidFill>
                  <a:srgbClr val="0A1F61"/>
                </a:solidFill>
                <a:cs typeface="Tajawal ExtraBold" panose="00000800000000000000" pitchFamily="2" charset="-78"/>
              </a:rPr>
              <a:t>, to any location of the  world, at any given time. </a:t>
            </a:r>
            <a:br>
              <a:rPr lang="en-US" sz="2000" dirty="0">
                <a:solidFill>
                  <a:srgbClr val="0A1F61"/>
                </a:solidFill>
                <a:cs typeface="Tajawal ExtraBold" panose="00000800000000000000" pitchFamily="2" charset="-78"/>
              </a:rPr>
            </a:br>
            <a:endParaRPr lang="en-US" sz="20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dirty="0">
                <a:solidFill>
                  <a:srgbClr val="0A1F61"/>
                </a:solidFill>
                <a:cs typeface="Tajawal ExtraBold" panose="00000800000000000000" pitchFamily="2" charset="-78"/>
              </a:rPr>
              <a:t>Thus, there is an added potential of information disclosure and privacy violation of individuals and organizations due to data diffusion worldwide. </a:t>
            </a:r>
          </a:p>
          <a:p>
            <a:pPr marL="800100" lvl="1" indent="-342900" algn="justLow">
              <a:buFont typeface="Arial" panose="020B0604020202020204" pitchFamily="34" charset="0"/>
              <a:buChar char="•"/>
            </a:pPr>
            <a:endParaRPr lang="en-US" sz="20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dirty="0">
                <a:solidFill>
                  <a:srgbClr val="0A1F61"/>
                </a:solidFill>
                <a:cs typeface="Tajawal ExtraBold" panose="00000800000000000000" pitchFamily="2" charset="-78"/>
              </a:rPr>
              <a:t>Thus, the real challenge is to </a:t>
            </a:r>
            <a:r>
              <a:rPr lang="en-US" sz="2000" u="sng" dirty="0">
                <a:solidFill>
                  <a:srgbClr val="0A1F61"/>
                </a:solidFill>
                <a:cs typeface="Tajawal ExtraBold" panose="00000800000000000000" pitchFamily="2" charset="-78"/>
              </a:rPr>
              <a:t>ensure data privacy and integrity</a:t>
            </a:r>
            <a:r>
              <a:rPr lang="en-US" sz="2000" dirty="0">
                <a:solidFill>
                  <a:srgbClr val="0A1F61"/>
                </a:solidFill>
                <a:cs typeface="Tajawal ExtraBold" panose="00000800000000000000" pitchFamily="2" charset="-78"/>
              </a:rPr>
              <a:t>. </a:t>
            </a:r>
          </a:p>
          <a:p>
            <a:pPr marL="800100" lvl="1" indent="-342900" algn="justLow">
              <a:buFont typeface="Arial" panose="020B0604020202020204" pitchFamily="34" charset="0"/>
              <a:buChar char="•"/>
            </a:pPr>
            <a:endParaRPr lang="en-US" sz="20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dirty="0">
                <a:solidFill>
                  <a:srgbClr val="0A1F61"/>
                </a:solidFill>
                <a:cs typeface="Tajawal ExtraBold" panose="00000800000000000000" pitchFamily="2" charset="-78"/>
              </a:rPr>
              <a:t>Since this falls within the boundary of ethics, certain precautions may be taken to ensure the accuracy of data, as well as protecting it from unauthorized access or accidental disclosure to inappropriate individuals.</a:t>
            </a:r>
            <a:endParaRPr lang="en-US" sz="2000" strike="sngStrike" dirty="0">
              <a:solidFill>
                <a:srgbClr val="0A1F61"/>
              </a:solidFill>
              <a:cs typeface="Tajawal ExtraBold" panose="00000800000000000000"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8194481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6700637"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Types of ethical issues in cybersecurity (3/4)</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379851"/>
            <a:ext cx="8417320" cy="4478149"/>
          </a:xfrm>
          <a:prstGeom prst="rect">
            <a:avLst/>
          </a:prstGeom>
          <a:noFill/>
        </p:spPr>
        <p:txBody>
          <a:bodyPr wrap="square" rtlCol="0">
            <a:spAutoFit/>
          </a:bodyPr>
          <a:lstStyle/>
          <a:p>
            <a:pPr algn="justLow"/>
            <a:r>
              <a:rPr lang="en-US" sz="1900" b="1" dirty="0">
                <a:solidFill>
                  <a:srgbClr val="0A1F61"/>
                </a:solidFill>
                <a:cs typeface="Tajawal ExtraBold" panose="00000800000000000000" pitchFamily="2" charset="-78"/>
              </a:rPr>
              <a:t>Access Rights</a:t>
            </a:r>
          </a:p>
          <a:p>
            <a:pPr marL="342900" indent="-342900" algn="justLow">
              <a:buFont typeface="Arial" panose="020B0604020202020204" pitchFamily="34" charset="0"/>
              <a:buChar char="•"/>
            </a:pPr>
            <a:r>
              <a:rPr lang="en-US" sz="1900" dirty="0">
                <a:solidFill>
                  <a:srgbClr val="0A1F61"/>
                </a:solidFill>
                <a:cs typeface="Tajawal ExtraBold" panose="00000800000000000000" pitchFamily="2" charset="-78"/>
              </a:rPr>
              <a:t>The authorizations an individual client or a computer application holds that permits them to peruse, compose, alter, erase or in any case get to a system record, change arrangements or settings, or remove applications. </a:t>
            </a:r>
          </a:p>
          <a:p>
            <a:pPr marL="342900" indent="-342900" algn="justLow">
              <a:buFont typeface="Arial" panose="020B0604020202020204" pitchFamily="34" charset="0"/>
              <a:buChar char="•"/>
            </a:pPr>
            <a:endParaRPr lang="en-US" sz="19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1900" dirty="0">
                <a:solidFill>
                  <a:srgbClr val="0A1F61"/>
                </a:solidFill>
                <a:cs typeface="Tajawal ExtraBold" panose="00000800000000000000" pitchFamily="2" charset="-78"/>
              </a:rPr>
              <a:t>An organization’s network or </a:t>
            </a:r>
            <a:r>
              <a:rPr lang="en-US" sz="1900" u="sng" dirty="0">
                <a:solidFill>
                  <a:srgbClr val="0A1F61"/>
                </a:solidFill>
                <a:cs typeface="Tajawal ExtraBold" panose="00000800000000000000" pitchFamily="2" charset="-78"/>
              </a:rPr>
              <a:t>the administrator </a:t>
            </a:r>
            <a:r>
              <a:rPr lang="en-US" sz="1900" dirty="0">
                <a:solidFill>
                  <a:srgbClr val="0A1F61"/>
                </a:solidFill>
                <a:cs typeface="Tajawal ExtraBold" panose="00000800000000000000" pitchFamily="2" charset="-78"/>
              </a:rPr>
              <a:t>can define permissions for files, servers, folders, or specific applications on the computer. </a:t>
            </a:r>
          </a:p>
          <a:p>
            <a:pPr marL="342900" indent="-342900" algn="justLow">
              <a:buFont typeface="Arial" panose="020B0604020202020204" pitchFamily="34" charset="0"/>
              <a:buChar char="•"/>
            </a:pPr>
            <a:endParaRPr lang="en-US" sz="19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1900" dirty="0">
                <a:solidFill>
                  <a:srgbClr val="0A1F61"/>
                </a:solidFill>
                <a:cs typeface="Tajawal ExtraBold" panose="00000800000000000000" pitchFamily="2" charset="-78"/>
              </a:rPr>
              <a:t>As cyberspace also encourages commerce, access rights are an important issue in cyberspace. Security breaches are normal and large organizations and government associations are at the danger of security assaults. </a:t>
            </a:r>
          </a:p>
          <a:p>
            <a:pPr marL="342900" indent="-342900" algn="justLow">
              <a:buFont typeface="Arial" panose="020B0604020202020204" pitchFamily="34" charset="0"/>
              <a:buChar char="•"/>
            </a:pPr>
            <a:endParaRPr lang="en-US" sz="19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1900" dirty="0">
                <a:solidFill>
                  <a:srgbClr val="0A1F61"/>
                </a:solidFill>
                <a:cs typeface="Tajawal ExtraBold" panose="00000800000000000000" pitchFamily="2" charset="-78"/>
              </a:rPr>
              <a:t>Therefore, the </a:t>
            </a:r>
            <a:r>
              <a:rPr lang="en-US" sz="1900" u="sng" dirty="0">
                <a:solidFill>
                  <a:srgbClr val="0A1F61"/>
                </a:solidFill>
                <a:cs typeface="Tajawal ExtraBold" panose="00000800000000000000" pitchFamily="2" charset="-78"/>
              </a:rPr>
              <a:t>implementation of proper security policies and strategies is mandatory</a:t>
            </a:r>
            <a:r>
              <a:rPr lang="en-US" sz="1900" dirty="0">
                <a:solidFill>
                  <a:srgbClr val="0A1F61"/>
                </a:solidFill>
                <a:cs typeface="Tajawal ExtraBold" panose="00000800000000000000" pitchFamily="2" charset="-78"/>
              </a:rPr>
              <a:t>. Setting up permissions and access rights confines security attacks to a certain extent.</a:t>
            </a:r>
            <a:endParaRPr lang="en-US" sz="1900" strike="sngStrike" dirty="0">
              <a:solidFill>
                <a:srgbClr val="0A1F61"/>
              </a:solidFill>
              <a:cs typeface="Tajawal ExtraBold" panose="00000800000000000000"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929366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7" y="1412953"/>
            <a:ext cx="6700637"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Types of ethical issues in cybersecurity (4/4)</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2367253"/>
            <a:ext cx="8417320" cy="4185761"/>
          </a:xfrm>
          <a:prstGeom prst="rect">
            <a:avLst/>
          </a:prstGeom>
          <a:noFill/>
        </p:spPr>
        <p:txBody>
          <a:bodyPr wrap="square" rtlCol="0">
            <a:spAutoFit/>
          </a:bodyPr>
          <a:lstStyle/>
          <a:p>
            <a:pPr algn="justLow"/>
            <a:r>
              <a:rPr lang="en-US" sz="1900" b="1" dirty="0">
                <a:solidFill>
                  <a:srgbClr val="0A1F61"/>
                </a:solidFill>
                <a:cs typeface="Tajawal ExtraBold" panose="00000800000000000000" pitchFamily="2" charset="-78"/>
              </a:rPr>
              <a:t>Harmful Actions</a:t>
            </a:r>
          </a:p>
          <a:p>
            <a:pPr marL="342900" indent="-342900" algn="justLow">
              <a:buFont typeface="Arial" panose="020B0604020202020204" pitchFamily="34" charset="0"/>
              <a:buChar char="•"/>
            </a:pPr>
            <a:r>
              <a:rPr lang="en-US" sz="1900" dirty="0">
                <a:solidFill>
                  <a:srgbClr val="0A1F61"/>
                </a:solidFill>
                <a:cs typeface="Tajawal ExtraBold" panose="00000800000000000000" pitchFamily="2" charset="-78"/>
              </a:rPr>
              <a:t>Harmful actions can prompt injuries or negative consequences. </a:t>
            </a:r>
          </a:p>
          <a:p>
            <a:pPr marL="342900" indent="-342900" algn="justLow">
              <a:buFont typeface="Arial" panose="020B0604020202020204" pitchFamily="34" charset="0"/>
              <a:buChar char="•"/>
            </a:pPr>
            <a:endParaRPr lang="en-US" sz="19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1900" dirty="0">
                <a:solidFill>
                  <a:srgbClr val="0A1F61"/>
                </a:solidFill>
                <a:cs typeface="Tajawal ExtraBold" panose="00000800000000000000" pitchFamily="2" charset="-78"/>
              </a:rPr>
              <a:t>Some negative consequences pertaining to the same are </a:t>
            </a:r>
            <a:r>
              <a:rPr lang="en-US" sz="1900" u="sng" dirty="0">
                <a:solidFill>
                  <a:srgbClr val="0A1F61"/>
                </a:solidFill>
                <a:cs typeface="Tajawal ExtraBold" panose="00000800000000000000" pitchFamily="2" charset="-78"/>
              </a:rPr>
              <a:t>undesirable loss of information</a:t>
            </a:r>
            <a:r>
              <a:rPr lang="en-US" sz="1900" dirty="0">
                <a:solidFill>
                  <a:srgbClr val="0A1F61"/>
                </a:solidFill>
                <a:cs typeface="Tajawal ExtraBold" panose="00000800000000000000" pitchFamily="2" charset="-78"/>
              </a:rPr>
              <a:t>, </a:t>
            </a:r>
            <a:r>
              <a:rPr lang="en-US" sz="1900" u="sng" dirty="0">
                <a:solidFill>
                  <a:srgbClr val="0A1F61"/>
                </a:solidFill>
                <a:cs typeface="Tajawal ExtraBold" panose="00000800000000000000" pitchFamily="2" charset="-78"/>
              </a:rPr>
              <a:t>loss of property</a:t>
            </a:r>
            <a:r>
              <a:rPr lang="en-US" sz="1900" dirty="0">
                <a:solidFill>
                  <a:srgbClr val="0A1F61"/>
                </a:solidFill>
                <a:cs typeface="Tajawal ExtraBold" panose="00000800000000000000" pitchFamily="2" charset="-78"/>
              </a:rPr>
              <a:t>, </a:t>
            </a:r>
            <a:r>
              <a:rPr lang="en-US" sz="1900" u="sng" dirty="0">
                <a:solidFill>
                  <a:srgbClr val="0A1F61"/>
                </a:solidFill>
                <a:cs typeface="Tajawal ExtraBold" panose="00000800000000000000" pitchFamily="2" charset="-78"/>
              </a:rPr>
              <a:t>property damage</a:t>
            </a:r>
            <a:r>
              <a:rPr lang="en-US" sz="1900" dirty="0">
                <a:solidFill>
                  <a:srgbClr val="0A1F61"/>
                </a:solidFill>
                <a:cs typeface="Tajawal ExtraBold" panose="00000800000000000000" pitchFamily="2" charset="-78"/>
              </a:rPr>
              <a:t>, or </a:t>
            </a:r>
            <a:r>
              <a:rPr lang="en-US" sz="1900" u="sng" dirty="0">
                <a:solidFill>
                  <a:srgbClr val="0A1F61"/>
                </a:solidFill>
                <a:cs typeface="Tajawal ExtraBold" panose="00000800000000000000" pitchFamily="2" charset="-78"/>
              </a:rPr>
              <a:t>unwanted environmental impacts</a:t>
            </a:r>
            <a:r>
              <a:rPr lang="en-US" sz="1900" dirty="0">
                <a:solidFill>
                  <a:srgbClr val="0A1F61"/>
                </a:solidFill>
                <a:cs typeface="Tajawal ExtraBold" panose="00000800000000000000" pitchFamily="2" charset="-78"/>
              </a:rPr>
              <a:t>. </a:t>
            </a:r>
          </a:p>
          <a:p>
            <a:pPr marL="342900" indent="-342900" algn="justLow">
              <a:buFont typeface="Arial" panose="020B0604020202020204" pitchFamily="34" charset="0"/>
              <a:buChar char="•"/>
            </a:pPr>
            <a:endParaRPr lang="en-US" sz="19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1900" u="sng" dirty="0">
                <a:solidFill>
                  <a:srgbClr val="0A1F61"/>
                </a:solidFill>
                <a:cs typeface="Tajawal ExtraBold" panose="00000800000000000000" pitchFamily="2" charset="-78"/>
              </a:rPr>
              <a:t>Cybersecurity attacks may lead to such harmful actions</a:t>
            </a:r>
            <a:r>
              <a:rPr lang="en-US" sz="1900" dirty="0">
                <a:solidFill>
                  <a:srgbClr val="0A1F61"/>
                </a:solidFill>
                <a:cs typeface="Tajawal ExtraBold" panose="00000800000000000000" pitchFamily="2" charset="-78"/>
              </a:rPr>
              <a:t>. </a:t>
            </a:r>
          </a:p>
          <a:p>
            <a:pPr marL="342900" indent="-342900" algn="justLow">
              <a:buFont typeface="Arial" panose="020B0604020202020204" pitchFamily="34" charset="0"/>
              <a:buChar char="•"/>
            </a:pPr>
            <a:endParaRPr lang="en-US" sz="19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1900" b="1" dirty="0">
                <a:solidFill>
                  <a:srgbClr val="0A1F61"/>
                </a:solidFill>
                <a:cs typeface="Tajawal ExtraBold" panose="00000800000000000000" pitchFamily="2" charset="-78"/>
              </a:rPr>
              <a:t>Harmful actions </a:t>
            </a:r>
            <a:r>
              <a:rPr lang="en-US" sz="1900" dirty="0">
                <a:solidFill>
                  <a:srgbClr val="0A1F61"/>
                </a:solidFill>
                <a:cs typeface="Tajawal ExtraBold" panose="00000800000000000000" pitchFamily="2" charset="-78"/>
              </a:rPr>
              <a:t>may also lead to the </a:t>
            </a:r>
            <a:r>
              <a:rPr lang="en-US" sz="1900" u="sng" dirty="0">
                <a:solidFill>
                  <a:srgbClr val="0A1F61"/>
                </a:solidFill>
                <a:cs typeface="Tajawal ExtraBold" panose="00000800000000000000" pitchFamily="2" charset="-78"/>
              </a:rPr>
              <a:t>destruction or modification of files </a:t>
            </a:r>
            <a:r>
              <a:rPr lang="en-US" sz="1900" dirty="0">
                <a:solidFill>
                  <a:srgbClr val="0A1F61"/>
                </a:solidFill>
                <a:cs typeface="Tajawal ExtraBold" panose="00000800000000000000" pitchFamily="2" charset="-78"/>
              </a:rPr>
              <a:t>and programs. </a:t>
            </a:r>
          </a:p>
          <a:p>
            <a:pPr marL="342900" indent="-342900" algn="justLow">
              <a:buFont typeface="Arial" panose="020B0604020202020204" pitchFamily="34" charset="0"/>
              <a:buChar char="•"/>
            </a:pPr>
            <a:endParaRPr lang="en-US" sz="19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1900" dirty="0">
                <a:solidFill>
                  <a:srgbClr val="0A1F61"/>
                </a:solidFill>
                <a:cs typeface="Tajawal ExtraBold" panose="00000800000000000000" pitchFamily="2" charset="-78"/>
              </a:rPr>
              <a:t>This principle is responsible for prohibiting the use of computing technology that may harm users, the general public, employees, and employers.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03</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424010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497107" y="1019069"/>
            <a:ext cx="9241879" cy="461665"/>
          </a:xfrm>
          <a:prstGeom prst="rect">
            <a:avLst/>
          </a:prstGeom>
          <a:noFill/>
        </p:spPr>
        <p:txBody>
          <a:bodyPr wrap="square" rtlCol="0">
            <a:spAutoFit/>
          </a:bodyPr>
          <a:lstStyle/>
          <a:p>
            <a:r>
              <a:rPr lang="en-US" sz="2400" b="1" dirty="0">
                <a:solidFill>
                  <a:schemeClr val="tx1">
                    <a:lumMod val="95000"/>
                    <a:lumOff val="5000"/>
                  </a:schemeClr>
                </a:solidFill>
                <a:latin typeface="Alexandria"/>
                <a:cs typeface="Tajawal Medium" panose="00000600000000000000" pitchFamily="2" charset="-78"/>
              </a:rPr>
              <a:t>Specific Ethical Issues In Cybersecurity (1/14)</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808791" y="2141974"/>
            <a:ext cx="4842009" cy="3416320"/>
          </a:xfrm>
          <a:prstGeom prst="rect">
            <a:avLst/>
          </a:prstGeom>
          <a:noFill/>
        </p:spPr>
        <p:txBody>
          <a:bodyPr wrap="square" rtlCol="0">
            <a:spAutoFit/>
          </a:bodyPr>
          <a:lstStyle/>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Some specific ethical issues that have cropped up in cybersecurity over the last few years. </a:t>
            </a:r>
          </a:p>
          <a:p>
            <a:pPr marL="342900" indent="-342900">
              <a:buFont typeface="Arial" panose="020B0604020202020204" pitchFamily="34" charset="0"/>
              <a:buChar char="•"/>
            </a:pPr>
            <a:r>
              <a:rPr lang="en-US" sz="2400" dirty="0">
                <a:solidFill>
                  <a:srgbClr val="0A1F61"/>
                </a:solidFill>
                <a:cs typeface="Tajawal ExtraBold" panose="00000800000000000000" pitchFamily="2" charset="-78"/>
              </a:rPr>
              <a:t>These issues are prevalent in cybersecurity, we also talk about some cases that underpin these ethical issues. </a:t>
            </a: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The following are specific ethical issues in cybersecurity.</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7348" y="268963"/>
            <a:ext cx="2326644" cy="1086383"/>
          </a:xfrm>
          <a:prstGeom prst="rect">
            <a:avLst/>
          </a:prstGeom>
        </p:spPr>
      </p:pic>
      <p:pic>
        <p:nvPicPr>
          <p:cNvPr id="9" name="Picture 8" descr="Diagram&#10;&#10;Description automatically generated">
            <a:extLst>
              <a:ext uri="{FF2B5EF4-FFF2-40B4-BE49-F238E27FC236}">
                <a16:creationId xmlns:a16="http://schemas.microsoft.com/office/drawing/2014/main" id="{F8E001F9-D706-C498-2450-36CF2B794AD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50800" y="1811826"/>
            <a:ext cx="5580375" cy="4059586"/>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9241879" cy="461665"/>
          </a:xfrm>
          <a:prstGeom prst="rect">
            <a:avLst/>
          </a:prstGeom>
          <a:noFill/>
        </p:spPr>
        <p:txBody>
          <a:bodyPr wrap="square" rtlCol="0">
            <a:spAutoFit/>
          </a:bodyPr>
          <a:lstStyle/>
          <a:p>
            <a:r>
              <a:rPr lang="en-US" sz="2400" b="1" dirty="0">
                <a:solidFill>
                  <a:schemeClr val="tx1">
                    <a:lumMod val="95000"/>
                    <a:lumOff val="5000"/>
                  </a:schemeClr>
                </a:solidFill>
                <a:latin typeface="Alexandria"/>
                <a:cs typeface="Tajawal Medium" panose="00000600000000000000" pitchFamily="2" charset="-78"/>
              </a:rPr>
              <a:t>Specific Ethical Issues In Cybersecurity (2/14)</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942308" y="2255954"/>
            <a:ext cx="9875252" cy="3539430"/>
          </a:xfrm>
          <a:prstGeom prst="rect">
            <a:avLst/>
          </a:prstGeom>
          <a:noFill/>
        </p:spPr>
        <p:txBody>
          <a:bodyPr wrap="square" rtlCol="0">
            <a:spAutoFit/>
          </a:bodyPr>
          <a:lstStyle/>
          <a:p>
            <a:pPr algn="justLow"/>
            <a:r>
              <a:rPr lang="en-US" sz="2400" b="1" dirty="0">
                <a:solidFill>
                  <a:srgbClr val="0A1F61"/>
                </a:solidFill>
                <a:cs typeface="Tajawal ExtraBold" panose="00000800000000000000" pitchFamily="2" charset="-78"/>
              </a:rPr>
              <a:t>Copyright Infringement </a:t>
            </a:r>
          </a:p>
          <a:p>
            <a:pPr marL="342900" indent="-342900" algn="justLow">
              <a:buFont typeface="Arial" panose="020B0604020202020204" pitchFamily="34" charset="0"/>
              <a:buChar char="•"/>
            </a:pPr>
            <a:r>
              <a:rPr lang="en-US" sz="2000" u="sng" dirty="0">
                <a:solidFill>
                  <a:srgbClr val="0A1F61"/>
                </a:solidFill>
                <a:cs typeface="Tajawal ExtraBold" panose="00000800000000000000" pitchFamily="2" charset="-78"/>
              </a:rPr>
              <a:t>The utilization or creation of copyright-ensured material without the consent of the copyright holder. </a:t>
            </a:r>
          </a:p>
          <a:p>
            <a:pPr marL="342900" indent="-342900" algn="justLow">
              <a:buFont typeface="Arial" panose="020B0604020202020204" pitchFamily="34" charset="0"/>
              <a:buChar char="•"/>
            </a:pPr>
            <a:endParaRPr lang="en-US" sz="500" u="sng"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dirty="0">
                <a:solidFill>
                  <a:srgbClr val="0A1F61"/>
                </a:solidFill>
                <a:cs typeface="Tajawal ExtraBold" panose="00000800000000000000" pitchFamily="2" charset="-78"/>
              </a:rPr>
              <a:t>It occurs when a third party breaches the rights afforded to the copyright holder. </a:t>
            </a:r>
          </a:p>
          <a:p>
            <a:pPr marL="342900" indent="-342900" algn="justLow">
              <a:buFont typeface="Arial" panose="020B0604020202020204" pitchFamily="34" charset="0"/>
              <a:buChar char="•"/>
            </a:pPr>
            <a:endParaRPr lang="en-US" sz="5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dirty="0">
                <a:solidFill>
                  <a:srgbClr val="0A1F61"/>
                </a:solidFill>
                <a:cs typeface="Tajawal ExtraBold" panose="00000800000000000000" pitchFamily="2" charset="-78"/>
              </a:rPr>
              <a:t>The right could be in the form of an exclusive use of a work for a set period of time. </a:t>
            </a:r>
          </a:p>
          <a:p>
            <a:pPr marL="342900" indent="-342900" algn="justLow">
              <a:buFont typeface="Arial" panose="020B0604020202020204" pitchFamily="34" charset="0"/>
              <a:buChar char="•"/>
            </a:pPr>
            <a:endParaRPr lang="en-US" sz="5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dirty="0">
                <a:solidFill>
                  <a:srgbClr val="0A1F61"/>
                </a:solidFill>
                <a:cs typeface="Tajawal ExtraBold" panose="00000800000000000000" pitchFamily="2" charset="-78"/>
              </a:rPr>
              <a:t>The most common copyright infringement in </a:t>
            </a:r>
            <a:r>
              <a:rPr lang="en-US" sz="2000" u="sng" dirty="0">
                <a:solidFill>
                  <a:srgbClr val="0A1F61"/>
                </a:solidFill>
                <a:cs typeface="Tajawal ExtraBold" panose="00000800000000000000" pitchFamily="2" charset="-78"/>
              </a:rPr>
              <a:t>the entertainment industry </a:t>
            </a:r>
            <a:r>
              <a:rPr lang="en-US" sz="2000" dirty="0">
                <a:solidFill>
                  <a:srgbClr val="0A1F61"/>
                </a:solidFill>
                <a:cs typeface="Tajawal ExtraBold" panose="00000800000000000000" pitchFamily="2" charset="-78"/>
              </a:rPr>
              <a:t>is in the form of </a:t>
            </a:r>
            <a:r>
              <a:rPr lang="en-US" sz="2000" u="sng" dirty="0">
                <a:solidFill>
                  <a:srgbClr val="0A1F61"/>
                </a:solidFill>
                <a:cs typeface="Tajawal ExtraBold" panose="00000800000000000000" pitchFamily="2" charset="-78"/>
              </a:rPr>
              <a:t>music</a:t>
            </a:r>
            <a:r>
              <a:rPr lang="en-US" sz="2000" dirty="0">
                <a:solidFill>
                  <a:srgbClr val="0A1F61"/>
                </a:solidFill>
                <a:cs typeface="Tajawal ExtraBold" panose="00000800000000000000" pitchFamily="2" charset="-78"/>
              </a:rPr>
              <a:t> and </a:t>
            </a:r>
            <a:r>
              <a:rPr lang="en-US" sz="2000" u="sng" dirty="0">
                <a:solidFill>
                  <a:srgbClr val="0A1F61"/>
                </a:solidFill>
                <a:cs typeface="Tajawal ExtraBold" panose="00000800000000000000" pitchFamily="2" charset="-78"/>
              </a:rPr>
              <a:t>movies</a:t>
            </a:r>
            <a:r>
              <a:rPr lang="en-US" sz="2000" dirty="0">
                <a:solidFill>
                  <a:srgbClr val="0A1F61"/>
                </a:solidFill>
                <a:cs typeface="Tajawal ExtraBold" panose="00000800000000000000" pitchFamily="2" charset="-78"/>
              </a:rPr>
              <a:t> as they suffer from significant amounts of copyright infringement. </a:t>
            </a:r>
          </a:p>
          <a:p>
            <a:pPr marL="342900" indent="-342900" algn="justLow">
              <a:buFont typeface="Arial" panose="020B0604020202020204" pitchFamily="34" charset="0"/>
              <a:buChar char="•"/>
            </a:pPr>
            <a:endParaRPr lang="en-US" sz="5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dirty="0">
                <a:solidFill>
                  <a:srgbClr val="0A1F61"/>
                </a:solidFill>
                <a:cs typeface="Tajawal ExtraBold" panose="00000800000000000000" pitchFamily="2" charset="-78"/>
              </a:rPr>
              <a:t>When new works are developed by individuals and companies, copyright protection is often considered. This ensures that individuals and companies can exclusively profit from their efforts.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613680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9241879" cy="461665"/>
          </a:xfrm>
          <a:prstGeom prst="rect">
            <a:avLst/>
          </a:prstGeom>
          <a:noFill/>
        </p:spPr>
        <p:txBody>
          <a:bodyPr wrap="square" rtlCol="0">
            <a:spAutoFit/>
          </a:bodyPr>
          <a:lstStyle/>
          <a:p>
            <a:r>
              <a:rPr lang="en-US" sz="2400" b="1" dirty="0">
                <a:solidFill>
                  <a:schemeClr val="tx1">
                    <a:lumMod val="95000"/>
                    <a:lumOff val="5000"/>
                  </a:schemeClr>
                </a:solidFill>
                <a:latin typeface="Alexandria"/>
                <a:cs typeface="Tajawal Medium" panose="00000600000000000000" pitchFamily="2" charset="-78"/>
              </a:rPr>
              <a:t>Specific Ethical Issues In Cybersecurity (3/14)</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1075182" y="2105684"/>
            <a:ext cx="9875252" cy="3893374"/>
          </a:xfrm>
          <a:prstGeom prst="rect">
            <a:avLst/>
          </a:prstGeom>
          <a:noFill/>
        </p:spPr>
        <p:txBody>
          <a:bodyPr wrap="square" rtlCol="0">
            <a:spAutoFit/>
          </a:bodyPr>
          <a:lstStyle/>
          <a:p>
            <a:pPr algn="justLow"/>
            <a:r>
              <a:rPr lang="en-US" sz="1900" b="1" u="sng" dirty="0">
                <a:solidFill>
                  <a:srgbClr val="0A1F61"/>
                </a:solidFill>
                <a:cs typeface="Tajawal ExtraBold" panose="00000800000000000000" pitchFamily="2" charset="-78"/>
              </a:rPr>
              <a:t>Piracy</a:t>
            </a:r>
            <a:r>
              <a:rPr lang="en-US" sz="1900" dirty="0">
                <a:solidFill>
                  <a:srgbClr val="0A1F61"/>
                </a:solidFill>
                <a:cs typeface="Tajawal ExtraBold" panose="00000800000000000000" pitchFamily="2" charset="-78"/>
              </a:rPr>
              <a:t> </a:t>
            </a:r>
            <a:endParaRPr lang="ar-JO" sz="19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1900" dirty="0">
                <a:solidFill>
                  <a:srgbClr val="0A1F61"/>
                </a:solidFill>
                <a:cs typeface="Tajawal ExtraBold" panose="00000800000000000000" pitchFamily="2" charset="-78"/>
              </a:rPr>
              <a:t>Happens because of the unapproved duplication of copyrighted substance that is then sold at significantly lower costs. </a:t>
            </a:r>
          </a:p>
          <a:p>
            <a:pPr marL="342900" indent="-342900" algn="justLow">
              <a:buFont typeface="Arial" panose="020B0604020202020204" pitchFamily="34" charset="0"/>
              <a:buChar char="•"/>
            </a:pPr>
            <a:r>
              <a:rPr lang="en-US" sz="1900" dirty="0">
                <a:solidFill>
                  <a:srgbClr val="0A1F61"/>
                </a:solidFill>
                <a:cs typeface="Tajawal ExtraBold" panose="00000800000000000000" pitchFamily="2" charset="-78"/>
              </a:rPr>
              <a:t>Recently, with the ease of technology, piracy has gotten more common. </a:t>
            </a:r>
          </a:p>
          <a:p>
            <a:pPr marL="342900" indent="-342900" algn="justLow">
              <a:buFont typeface="Arial" panose="020B0604020202020204" pitchFamily="34" charset="0"/>
              <a:buChar char="•"/>
            </a:pPr>
            <a:r>
              <a:rPr lang="en-US" sz="1900" dirty="0">
                <a:solidFill>
                  <a:srgbClr val="0A1F61"/>
                </a:solidFill>
                <a:cs typeface="Tajawal ExtraBold" panose="00000800000000000000" pitchFamily="2" charset="-78"/>
              </a:rPr>
              <a:t>For instance, CD writers are accessible at exceptionally low costs, and </a:t>
            </a:r>
            <a:r>
              <a:rPr lang="en-US" sz="1900" u="sng" dirty="0">
                <a:solidFill>
                  <a:srgbClr val="0A1F61"/>
                </a:solidFill>
                <a:cs typeface="Tajawal ExtraBold" panose="00000800000000000000" pitchFamily="2" charset="-78"/>
              </a:rPr>
              <a:t>music piracy </a:t>
            </a:r>
            <a:r>
              <a:rPr lang="en-US" sz="1900" dirty="0">
                <a:solidFill>
                  <a:srgbClr val="0A1F61"/>
                </a:solidFill>
                <a:cs typeface="Tajawal ExtraBold" panose="00000800000000000000" pitchFamily="2" charset="-78"/>
              </a:rPr>
              <a:t>is common in the </a:t>
            </a:r>
            <a:r>
              <a:rPr lang="en-US" sz="1900" u="sng" dirty="0">
                <a:solidFill>
                  <a:srgbClr val="0A1F61"/>
                </a:solidFill>
                <a:cs typeface="Tajawal ExtraBold" panose="00000800000000000000" pitchFamily="2" charset="-78"/>
              </a:rPr>
              <a:t>entertainment industry. </a:t>
            </a:r>
          </a:p>
          <a:p>
            <a:pPr marL="342900" indent="-342900" algn="justLow">
              <a:buFont typeface="Arial" panose="020B0604020202020204" pitchFamily="34" charset="0"/>
              <a:buChar char="•"/>
            </a:pPr>
            <a:r>
              <a:rPr lang="en-US" sz="1900" dirty="0">
                <a:solidFill>
                  <a:srgbClr val="0A1F61"/>
                </a:solidFill>
                <a:cs typeface="Tajawal ExtraBold" panose="00000800000000000000" pitchFamily="2" charset="-78"/>
              </a:rPr>
              <a:t>Music organizations’ incomes are hit hard by the overwhelming number of pirated discs and cassettes. This is because of lower costs compared with that at stores. </a:t>
            </a:r>
          </a:p>
          <a:p>
            <a:pPr marL="342900" indent="-342900" algn="justLow">
              <a:buFont typeface="Arial" panose="020B0604020202020204" pitchFamily="34" charset="0"/>
              <a:buChar char="•"/>
            </a:pPr>
            <a:r>
              <a:rPr lang="en-US" sz="1900" dirty="0">
                <a:solidFill>
                  <a:srgbClr val="0A1F61"/>
                </a:solidFill>
                <a:cs typeface="Tajawal ExtraBold" panose="00000800000000000000" pitchFamily="2" charset="-78"/>
              </a:rPr>
              <a:t>So, with this unethical practices of music piracy, many organizations work towards identifying sources of music piracy. Once the sources are identified, they are often confronted with the help of the police. </a:t>
            </a:r>
          </a:p>
          <a:p>
            <a:pPr marL="342900" indent="-342900" algn="justLow">
              <a:buFont typeface="Arial" panose="020B0604020202020204" pitchFamily="34" charset="0"/>
              <a:buChar char="•"/>
            </a:pPr>
            <a:r>
              <a:rPr lang="en-US" sz="1900" dirty="0">
                <a:solidFill>
                  <a:srgbClr val="0A1F61"/>
                </a:solidFill>
                <a:cs typeface="Tajawal ExtraBold" panose="00000800000000000000" pitchFamily="2" charset="-78"/>
              </a:rPr>
              <a:t>However, since convictions are few and the penalties not harsh enough, piracy continues to prevail.</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644331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9241879" cy="461665"/>
          </a:xfrm>
          <a:prstGeom prst="rect">
            <a:avLst/>
          </a:prstGeom>
          <a:noFill/>
        </p:spPr>
        <p:txBody>
          <a:bodyPr wrap="square" rtlCol="0">
            <a:spAutoFit/>
          </a:bodyPr>
          <a:lstStyle/>
          <a:p>
            <a:r>
              <a:rPr lang="en-US" sz="2400" b="1" dirty="0">
                <a:solidFill>
                  <a:schemeClr val="tx1">
                    <a:lumMod val="95000"/>
                    <a:lumOff val="5000"/>
                  </a:schemeClr>
                </a:solidFill>
                <a:latin typeface="Alexandria"/>
                <a:cs typeface="Tajawal Medium" panose="00000600000000000000" pitchFamily="2" charset="-78"/>
              </a:rPr>
              <a:t>Specific Ethical Issues In Cybersecurity (4/14)</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1075182" y="2105684"/>
            <a:ext cx="9875252" cy="3093154"/>
          </a:xfrm>
          <a:prstGeom prst="rect">
            <a:avLst/>
          </a:prstGeom>
          <a:noFill/>
        </p:spPr>
        <p:txBody>
          <a:bodyPr wrap="square" rtlCol="0">
            <a:spAutoFit/>
          </a:bodyPr>
          <a:lstStyle/>
          <a:p>
            <a:pPr algn="justLow"/>
            <a:r>
              <a:rPr lang="en-US" sz="2000" b="1" dirty="0">
                <a:solidFill>
                  <a:srgbClr val="0A1F61"/>
                </a:solidFill>
                <a:cs typeface="Tajawal ExtraBold" panose="00000800000000000000" pitchFamily="2" charset="-78"/>
              </a:rPr>
              <a:t>Intellectual Property (IP) </a:t>
            </a:r>
          </a:p>
          <a:p>
            <a:pPr algn="justLow"/>
            <a:endParaRPr lang="en-US" sz="700" b="1"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dirty="0">
                <a:solidFill>
                  <a:srgbClr val="0A1F61"/>
                </a:solidFill>
                <a:cs typeface="Tajawal ExtraBold" panose="00000800000000000000" pitchFamily="2" charset="-78"/>
              </a:rPr>
              <a:t>Intellectual property (IP) may be thought of as </a:t>
            </a:r>
            <a:r>
              <a:rPr lang="en-US" sz="2000" u="sng" dirty="0">
                <a:solidFill>
                  <a:srgbClr val="0A1F61"/>
                </a:solidFill>
                <a:cs typeface="Tajawal ExtraBold" panose="00000800000000000000" pitchFamily="2" charset="-78"/>
              </a:rPr>
              <a:t>ownership of an idea or design </a:t>
            </a:r>
            <a:r>
              <a:rPr lang="en-US" sz="2000" dirty="0">
                <a:solidFill>
                  <a:srgbClr val="0A1F61"/>
                </a:solidFill>
                <a:cs typeface="Tajawal ExtraBold" panose="00000800000000000000" pitchFamily="2" charset="-78"/>
              </a:rPr>
              <a:t>by </a:t>
            </a:r>
            <a:r>
              <a:rPr lang="en-US" sz="2000" u="sng" dirty="0">
                <a:solidFill>
                  <a:srgbClr val="0A1F61"/>
                </a:solidFill>
                <a:cs typeface="Tajawal ExtraBold" panose="00000800000000000000" pitchFamily="2" charset="-78"/>
              </a:rPr>
              <a:t>the person who came up with it</a:t>
            </a:r>
            <a:r>
              <a:rPr lang="en-US" sz="2000" dirty="0">
                <a:solidFill>
                  <a:srgbClr val="0A1F61"/>
                </a:solidFill>
                <a:cs typeface="Tajawal ExtraBold" panose="00000800000000000000" pitchFamily="2" charset="-78"/>
              </a:rPr>
              <a:t>.</a:t>
            </a:r>
          </a:p>
          <a:p>
            <a:pPr marL="342900" indent="-342900" algn="justLow">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dirty="0">
                <a:solidFill>
                  <a:srgbClr val="0A1F61"/>
                </a:solidFill>
                <a:cs typeface="Tajawal ExtraBold" panose="00000800000000000000" pitchFamily="2" charset="-78"/>
              </a:rPr>
              <a:t> It may also refer to creations of the mind like </a:t>
            </a:r>
            <a:r>
              <a:rPr lang="en-US" sz="2000" u="sng" dirty="0">
                <a:solidFill>
                  <a:srgbClr val="0A1F61"/>
                </a:solidFill>
                <a:cs typeface="Tajawal ExtraBold" panose="00000800000000000000" pitchFamily="2" charset="-78"/>
              </a:rPr>
              <a:t>inventions</a:t>
            </a:r>
            <a:r>
              <a:rPr lang="en-US" sz="2000" dirty="0">
                <a:solidFill>
                  <a:srgbClr val="0A1F61"/>
                </a:solidFill>
                <a:cs typeface="Tajawal ExtraBold" panose="00000800000000000000" pitchFamily="2" charset="-78"/>
              </a:rPr>
              <a:t>. </a:t>
            </a:r>
          </a:p>
          <a:p>
            <a:pPr marL="342900" indent="-342900" algn="justLow">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dirty="0">
                <a:solidFill>
                  <a:srgbClr val="0A1F61"/>
                </a:solidFill>
                <a:cs typeface="Tajawal ExtraBold" panose="00000800000000000000" pitchFamily="2" charset="-78"/>
              </a:rPr>
              <a:t>Many </a:t>
            </a:r>
            <a:r>
              <a:rPr lang="en-US" sz="2000" u="sng" dirty="0">
                <a:solidFill>
                  <a:srgbClr val="0A1F61"/>
                </a:solidFill>
                <a:cs typeface="Tajawal ExtraBold" panose="00000800000000000000" pitchFamily="2" charset="-78"/>
              </a:rPr>
              <a:t>literary</a:t>
            </a:r>
            <a:r>
              <a:rPr lang="en-US" sz="2000" dirty="0">
                <a:solidFill>
                  <a:srgbClr val="0A1F61"/>
                </a:solidFill>
                <a:cs typeface="Tajawal ExtraBold" panose="00000800000000000000" pitchFamily="2" charset="-78"/>
              </a:rPr>
              <a:t> and </a:t>
            </a:r>
            <a:r>
              <a:rPr lang="en-US" sz="2000" u="sng" dirty="0">
                <a:solidFill>
                  <a:srgbClr val="0A1F61"/>
                </a:solidFill>
                <a:cs typeface="Tajawal ExtraBold" panose="00000800000000000000" pitchFamily="2" charset="-78"/>
              </a:rPr>
              <a:t>artistic works </a:t>
            </a:r>
            <a:r>
              <a:rPr lang="en-US" sz="2000" dirty="0">
                <a:solidFill>
                  <a:srgbClr val="0A1F61"/>
                </a:solidFill>
                <a:cs typeface="Tajawal ExtraBold" panose="00000800000000000000" pitchFamily="2" charset="-78"/>
              </a:rPr>
              <a:t>as well as </a:t>
            </a:r>
            <a:r>
              <a:rPr lang="en-US" sz="2000" u="sng" dirty="0">
                <a:solidFill>
                  <a:srgbClr val="0A1F61"/>
                </a:solidFill>
                <a:cs typeface="Tajawal ExtraBold" panose="00000800000000000000" pitchFamily="2" charset="-78"/>
              </a:rPr>
              <a:t>designs and symbols </a:t>
            </a:r>
            <a:r>
              <a:rPr lang="en-US" sz="2000" dirty="0">
                <a:solidFill>
                  <a:srgbClr val="0A1F61"/>
                </a:solidFill>
                <a:cs typeface="Tajawal ExtraBold" panose="00000800000000000000" pitchFamily="2" charset="-78"/>
              </a:rPr>
              <a:t>could become IP. </a:t>
            </a:r>
          </a:p>
          <a:p>
            <a:pPr marL="342900" indent="-342900" algn="justLow">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dirty="0">
                <a:solidFill>
                  <a:srgbClr val="0A1F61"/>
                </a:solidFill>
                <a:cs typeface="Tajawal ExtraBold" panose="00000800000000000000" pitchFamily="2" charset="-78"/>
              </a:rPr>
              <a:t>Sometimes </a:t>
            </a:r>
            <a:r>
              <a:rPr lang="en-US" sz="2000" u="sng" dirty="0">
                <a:solidFill>
                  <a:srgbClr val="0A1F61"/>
                </a:solidFill>
                <a:cs typeface="Tajawal ExtraBold" panose="00000800000000000000" pitchFamily="2" charset="-78"/>
              </a:rPr>
              <a:t>names and images </a:t>
            </a:r>
            <a:r>
              <a:rPr lang="en-US" sz="2000" dirty="0">
                <a:solidFill>
                  <a:srgbClr val="0A1F61"/>
                </a:solidFill>
                <a:cs typeface="Tajawal ExtraBold" panose="00000800000000000000" pitchFamily="2" charset="-78"/>
              </a:rPr>
              <a:t>used in commerce are also considered IP. </a:t>
            </a:r>
          </a:p>
          <a:p>
            <a:pPr marL="342900" indent="-342900" algn="justLow">
              <a:buFont typeface="Arial" panose="020B0604020202020204" pitchFamily="34" charset="0"/>
              <a:buChar char="•"/>
            </a:pPr>
            <a:endParaRPr lang="en-US" sz="7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dirty="0">
                <a:solidFill>
                  <a:srgbClr val="0A1F61"/>
                </a:solidFill>
                <a:cs typeface="Tajawal ExtraBold" panose="00000800000000000000" pitchFamily="2" charset="-78"/>
              </a:rPr>
              <a:t>In order to protect an idea that may not be stolen by someone, one or more of the four different types of IP may be considered.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652516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9241879" cy="461665"/>
          </a:xfrm>
          <a:prstGeom prst="rect">
            <a:avLst/>
          </a:prstGeom>
          <a:noFill/>
        </p:spPr>
        <p:txBody>
          <a:bodyPr wrap="square" rtlCol="0">
            <a:spAutoFit/>
          </a:bodyPr>
          <a:lstStyle/>
          <a:p>
            <a:r>
              <a:rPr lang="en-US" sz="2400" b="1" dirty="0">
                <a:solidFill>
                  <a:schemeClr val="tx1">
                    <a:lumMod val="95000"/>
                    <a:lumOff val="5000"/>
                  </a:schemeClr>
                </a:solidFill>
                <a:latin typeface="Alexandria"/>
                <a:cs typeface="Tajawal Medium" panose="00000600000000000000" pitchFamily="2" charset="-78"/>
              </a:rPr>
              <a:t>Specific Ethical Issues In Cybersecurity (5/14)</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1075182" y="2105684"/>
            <a:ext cx="9875252" cy="3939540"/>
          </a:xfrm>
          <a:prstGeom prst="rect">
            <a:avLst/>
          </a:prstGeom>
          <a:noFill/>
        </p:spPr>
        <p:txBody>
          <a:bodyPr wrap="square" rtlCol="0">
            <a:spAutoFit/>
          </a:bodyPr>
          <a:lstStyle/>
          <a:p>
            <a:pPr algn="justLow"/>
            <a:r>
              <a:rPr lang="en-US" sz="2000" b="1" dirty="0">
                <a:solidFill>
                  <a:srgbClr val="0A1F61"/>
                </a:solidFill>
                <a:cs typeface="Tajawal ExtraBold" panose="00000800000000000000" pitchFamily="2" charset="-78"/>
              </a:rPr>
              <a:t>Intellectual Property (IP) </a:t>
            </a:r>
          </a:p>
          <a:p>
            <a:pPr algn="justLow"/>
            <a:endParaRPr lang="en-US" sz="500" b="1"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u="sng" dirty="0">
                <a:solidFill>
                  <a:srgbClr val="0A1F61"/>
                </a:solidFill>
                <a:cs typeface="Tajawal ExtraBold" panose="00000800000000000000" pitchFamily="2" charset="-78"/>
              </a:rPr>
              <a:t>There are four types of IP:</a:t>
            </a:r>
          </a:p>
          <a:p>
            <a:pPr marL="342900" indent="-342900" algn="justLow">
              <a:buFont typeface="Arial" panose="020B0604020202020204" pitchFamily="34" charset="0"/>
              <a:buChar char="•"/>
            </a:pPr>
            <a:endParaRPr lang="en-US" sz="500" u="sng" dirty="0">
              <a:solidFill>
                <a:srgbClr val="0A1F61"/>
              </a:solidFill>
              <a:cs typeface="Tajawal ExtraBold" panose="00000800000000000000" pitchFamily="2" charset="-78"/>
            </a:endParaRPr>
          </a:p>
          <a:p>
            <a:pPr marL="342900" indent="-342900" algn="justLow">
              <a:buFont typeface="Arial" panose="020B0604020202020204" pitchFamily="34" charset="0"/>
              <a:buChar char="•"/>
            </a:pPr>
            <a:endParaRPr lang="en-US" sz="500" u="sng" dirty="0">
              <a:solidFill>
                <a:srgbClr val="0A1F61"/>
              </a:solidFill>
              <a:cs typeface="Tajawal ExtraBold" panose="00000800000000000000" pitchFamily="2" charset="-78"/>
            </a:endParaRPr>
          </a:p>
          <a:p>
            <a:pPr marL="457200" indent="-457200" algn="justLow">
              <a:buFont typeface="+mj-lt"/>
              <a:buAutoNum type="arabicPeriod"/>
            </a:pPr>
            <a:r>
              <a:rPr lang="en-US" sz="2000" b="1" dirty="0">
                <a:solidFill>
                  <a:srgbClr val="0A1F61"/>
                </a:solidFill>
                <a:cs typeface="Tajawal ExtraBold" panose="00000800000000000000" pitchFamily="2" charset="-78"/>
              </a:rPr>
              <a:t>Trade Secrets</a:t>
            </a:r>
            <a:r>
              <a:rPr lang="en-US" sz="2000" dirty="0">
                <a:solidFill>
                  <a:srgbClr val="0A1F61"/>
                </a:solidFill>
                <a:cs typeface="Tajawal ExtraBold" panose="00000800000000000000" pitchFamily="2" charset="-78"/>
              </a:rPr>
              <a:t>: These are valuable information that are not publicly known and of which the owner has taken sensible and rational steps to maintain secrecy.</a:t>
            </a:r>
          </a:p>
          <a:p>
            <a:pPr marL="457200" indent="-457200" algn="justLow">
              <a:buFont typeface="+mj-lt"/>
              <a:buAutoNum type="arabicPeriod"/>
            </a:pPr>
            <a:endParaRPr lang="en-US" sz="500" dirty="0">
              <a:solidFill>
                <a:srgbClr val="0A1F61"/>
              </a:solidFill>
              <a:cs typeface="Tajawal ExtraBold" panose="00000800000000000000" pitchFamily="2" charset="-78"/>
            </a:endParaRPr>
          </a:p>
          <a:p>
            <a:pPr marL="457200" indent="-457200" algn="justLow">
              <a:buFont typeface="+mj-lt"/>
              <a:buAutoNum type="arabicPeriod"/>
            </a:pPr>
            <a:r>
              <a:rPr lang="en-US" sz="2000" b="1" dirty="0">
                <a:solidFill>
                  <a:srgbClr val="0A1F61"/>
                </a:solidFill>
                <a:cs typeface="Tajawal ExtraBold" panose="00000800000000000000" pitchFamily="2" charset="-78"/>
              </a:rPr>
              <a:t>Trademarks:</a:t>
            </a:r>
            <a:r>
              <a:rPr lang="en-US" sz="2000" dirty="0">
                <a:solidFill>
                  <a:srgbClr val="0A1F61"/>
                </a:solidFill>
                <a:cs typeface="Tajawal ExtraBold" panose="00000800000000000000" pitchFamily="2" charset="-78"/>
              </a:rPr>
              <a:t> These protect brands. Trademark is the name of the product linked to a product or a service.</a:t>
            </a:r>
          </a:p>
          <a:p>
            <a:pPr marL="457200" indent="-457200" algn="justLow">
              <a:buFont typeface="+mj-lt"/>
              <a:buAutoNum type="arabicPeriod"/>
            </a:pPr>
            <a:endParaRPr lang="en-US" sz="500" dirty="0">
              <a:solidFill>
                <a:srgbClr val="0A1F61"/>
              </a:solidFill>
              <a:cs typeface="Tajawal ExtraBold" panose="00000800000000000000" pitchFamily="2" charset="-78"/>
            </a:endParaRPr>
          </a:p>
          <a:p>
            <a:pPr marL="457200" indent="-457200" algn="justLow">
              <a:buFont typeface="+mj-lt"/>
              <a:buAutoNum type="arabicPeriod"/>
            </a:pPr>
            <a:r>
              <a:rPr lang="en-US" sz="2000" b="1" dirty="0">
                <a:solidFill>
                  <a:srgbClr val="0A1F61"/>
                </a:solidFill>
                <a:cs typeface="Tajawal ExtraBold" panose="00000800000000000000" pitchFamily="2" charset="-78"/>
              </a:rPr>
              <a:t>Copyrights:</a:t>
            </a:r>
            <a:r>
              <a:rPr lang="en-US" sz="2000" dirty="0">
                <a:solidFill>
                  <a:srgbClr val="0A1F61"/>
                </a:solidFill>
                <a:cs typeface="Tajawal ExtraBold" panose="00000800000000000000" pitchFamily="2" charset="-78"/>
              </a:rPr>
              <a:t> These are means to protect original works of authorship that may have been authored and written down on a piece of paper or stored electronically.</a:t>
            </a:r>
          </a:p>
          <a:p>
            <a:pPr marL="457200" indent="-457200" algn="justLow">
              <a:buFont typeface="+mj-lt"/>
              <a:buAutoNum type="arabicPeriod"/>
            </a:pPr>
            <a:endParaRPr lang="en-US" sz="500" dirty="0">
              <a:solidFill>
                <a:srgbClr val="0A1F61"/>
              </a:solidFill>
              <a:cs typeface="Tajawal ExtraBold" panose="00000800000000000000" pitchFamily="2" charset="-78"/>
            </a:endParaRPr>
          </a:p>
          <a:p>
            <a:pPr marL="457200" indent="-457200" algn="justLow">
              <a:buFont typeface="+mj-lt"/>
              <a:buAutoNum type="arabicPeriod"/>
            </a:pPr>
            <a:r>
              <a:rPr lang="en-US" sz="2000" b="1" dirty="0">
                <a:solidFill>
                  <a:srgbClr val="0A1F61"/>
                </a:solidFill>
                <a:cs typeface="Tajawal ExtraBold" panose="00000800000000000000" pitchFamily="2" charset="-78"/>
              </a:rPr>
              <a:t>Patents:</a:t>
            </a:r>
            <a:r>
              <a:rPr lang="en-US" sz="2000" dirty="0">
                <a:solidFill>
                  <a:srgbClr val="0A1F61"/>
                </a:solidFill>
                <a:cs typeface="Tajawal ExtraBold" panose="00000800000000000000" pitchFamily="2" charset="-78"/>
              </a:rPr>
              <a:t> It is one more type of licensed innovation. Patents grant their owners the legal right to disallow others from making, utilizing, selling, and bringing in a creation for a constrained time of years.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275799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39604"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2485572" y="721878"/>
            <a:ext cx="11250600" cy="400110"/>
          </a:xfrm>
          <a:prstGeom prst="rect">
            <a:avLst/>
          </a:prstGeom>
          <a:noFill/>
        </p:spPr>
        <p:txBody>
          <a:bodyPr wrap="square" rtlCol="0">
            <a:spAutoFit/>
          </a:bodyPr>
          <a:lstStyle/>
          <a:p>
            <a:r>
              <a:rPr lang="en-US" sz="2000" b="1" dirty="0">
                <a:solidFill>
                  <a:schemeClr val="tx1">
                    <a:lumMod val="95000"/>
                    <a:lumOff val="5000"/>
                  </a:schemeClr>
                </a:solidFill>
                <a:latin typeface="Alexandria"/>
                <a:cs typeface="Tajawal Medium" panose="00000600000000000000" pitchFamily="2" charset="-78"/>
              </a:rPr>
              <a:t>Specific Ethical Issues In Cybersecurity (6/14)</a:t>
            </a:r>
          </a:p>
        </p:txBody>
      </p:sp>
      <p:pic>
        <p:nvPicPr>
          <p:cNvPr id="9" name="Picture 8">
            <a:extLst>
              <a:ext uri="{FF2B5EF4-FFF2-40B4-BE49-F238E27FC236}">
                <a16:creationId xmlns:a16="http://schemas.microsoft.com/office/drawing/2014/main" id="{61D5EE16-23DE-330D-45C8-23EDD24B8AE9}"/>
              </a:ext>
            </a:extLst>
          </p:cNvPr>
          <p:cNvPicPr>
            <a:picLocks noChangeAspect="1"/>
          </p:cNvPicPr>
          <p:nvPr/>
        </p:nvPicPr>
        <p:blipFill>
          <a:blip r:embed="rId3"/>
          <a:stretch>
            <a:fillRect/>
          </a:stretch>
        </p:blipFill>
        <p:spPr>
          <a:xfrm>
            <a:off x="2153018" y="1364241"/>
            <a:ext cx="7318922" cy="4057991"/>
          </a:xfrm>
          <a:prstGeom prst="rect">
            <a:avLst/>
          </a:prstGeom>
        </p:spPr>
      </p:pic>
    </p:spTree>
    <p:extLst>
      <p:ext uri="{BB962C8B-B14F-4D97-AF65-F5344CB8AC3E}">
        <p14:creationId xmlns:p14="http://schemas.microsoft.com/office/powerpoint/2010/main" val="34667415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9241879" cy="461665"/>
          </a:xfrm>
          <a:prstGeom prst="rect">
            <a:avLst/>
          </a:prstGeom>
          <a:noFill/>
        </p:spPr>
        <p:txBody>
          <a:bodyPr wrap="square" rtlCol="0">
            <a:spAutoFit/>
          </a:bodyPr>
          <a:lstStyle/>
          <a:p>
            <a:r>
              <a:rPr lang="en-US" sz="2400" b="1" dirty="0">
                <a:solidFill>
                  <a:schemeClr val="tx1">
                    <a:lumMod val="95000"/>
                    <a:lumOff val="5000"/>
                  </a:schemeClr>
                </a:solidFill>
                <a:latin typeface="Alexandria"/>
                <a:cs typeface="Tajawal Medium" panose="00000600000000000000" pitchFamily="2" charset="-78"/>
              </a:rPr>
              <a:t>Specific Ethical Issues In Cybersecurity (7/14)</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1075182" y="2105684"/>
            <a:ext cx="9875252" cy="3308598"/>
          </a:xfrm>
          <a:prstGeom prst="rect">
            <a:avLst/>
          </a:prstGeom>
          <a:noFill/>
        </p:spPr>
        <p:txBody>
          <a:bodyPr wrap="square" rtlCol="0">
            <a:spAutoFit/>
          </a:bodyPr>
          <a:lstStyle/>
          <a:p>
            <a:pPr algn="justLow"/>
            <a:r>
              <a:rPr lang="en-US" sz="2400" b="1" dirty="0">
                <a:solidFill>
                  <a:srgbClr val="0A1F61"/>
                </a:solidFill>
                <a:cs typeface="Tajawal ExtraBold" panose="00000800000000000000" pitchFamily="2" charset="-78"/>
              </a:rPr>
              <a:t>Computer Fraud And Misuse </a:t>
            </a:r>
          </a:p>
          <a:p>
            <a:pPr algn="justLow"/>
            <a:endParaRPr lang="en-US" sz="500" b="1"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dirty="0">
                <a:solidFill>
                  <a:srgbClr val="0A1F61"/>
                </a:solidFill>
                <a:cs typeface="Tajawal ExtraBold" panose="00000800000000000000" pitchFamily="2" charset="-78"/>
              </a:rPr>
              <a:t>The act of using a computer to access or alter electronic data. </a:t>
            </a:r>
          </a:p>
          <a:p>
            <a:pPr marL="342900" indent="-342900" algn="justLow">
              <a:buFont typeface="Arial" panose="020B0604020202020204" pitchFamily="34" charset="0"/>
              <a:buChar char="•"/>
            </a:pPr>
            <a:endParaRPr lang="en-US" sz="5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dirty="0">
                <a:solidFill>
                  <a:srgbClr val="0A1F61"/>
                </a:solidFill>
                <a:cs typeface="Tajawal ExtraBold" panose="00000800000000000000" pitchFamily="2" charset="-78"/>
              </a:rPr>
              <a:t>It usually occurs when a person uses the Internet through a computing device to obtain something valuable to the individual. </a:t>
            </a:r>
          </a:p>
          <a:p>
            <a:pPr marL="342900" indent="-342900" algn="justLow">
              <a:buFont typeface="Arial" panose="020B0604020202020204" pitchFamily="34" charset="0"/>
              <a:buChar char="•"/>
            </a:pPr>
            <a:endParaRPr lang="en-US" sz="5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dirty="0">
                <a:solidFill>
                  <a:srgbClr val="0A1F61"/>
                </a:solidFill>
                <a:cs typeface="Tajawal ExtraBold" panose="00000800000000000000" pitchFamily="2" charset="-78"/>
              </a:rPr>
              <a:t>This information may come from a personal computer, government facility or a company. </a:t>
            </a:r>
          </a:p>
          <a:p>
            <a:pPr marL="342900" indent="-342900" algn="justLow">
              <a:buFont typeface="Arial" panose="020B0604020202020204" pitchFamily="34" charset="0"/>
              <a:buChar char="•"/>
            </a:pPr>
            <a:endParaRPr lang="en-US" sz="5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u="sng" dirty="0">
                <a:solidFill>
                  <a:srgbClr val="0A1F61"/>
                </a:solidFill>
                <a:cs typeface="Tajawal ExtraBold" panose="00000800000000000000" pitchFamily="2" charset="-78"/>
              </a:rPr>
              <a:t>For Computer fraud to occur</a:t>
            </a:r>
            <a:r>
              <a:rPr lang="en-US" sz="2000" dirty="0">
                <a:solidFill>
                  <a:srgbClr val="0A1F61"/>
                </a:solidFill>
                <a:cs typeface="Tajawal ExtraBold" panose="00000800000000000000" pitchFamily="2" charset="-78"/>
              </a:rPr>
              <a:t>, the person may be able to access and enter a protected computer which is not owned by them;</a:t>
            </a:r>
          </a:p>
          <a:p>
            <a:pPr marL="342900" indent="-342900" algn="justLow">
              <a:buFont typeface="Arial" panose="020B0604020202020204" pitchFamily="34" charset="0"/>
              <a:buChar char="•"/>
            </a:pPr>
            <a:endParaRPr lang="en-US" sz="5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u="sng" dirty="0">
                <a:solidFill>
                  <a:srgbClr val="0A1F61"/>
                </a:solidFill>
                <a:cs typeface="Tajawal ExtraBold" panose="00000800000000000000" pitchFamily="2" charset="-78"/>
              </a:rPr>
              <a:t>With computer fraud</a:t>
            </a:r>
            <a:r>
              <a:rPr lang="en-US" sz="2000" dirty="0">
                <a:solidFill>
                  <a:srgbClr val="0A1F61"/>
                </a:solidFill>
                <a:cs typeface="Tajawal ExtraBold" panose="00000800000000000000" pitchFamily="2" charset="-78"/>
              </a:rPr>
              <a:t>, the individual may either access the device without authorization or exceed the timeframe of authorization given by the company;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528442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9241879" cy="461665"/>
          </a:xfrm>
          <a:prstGeom prst="rect">
            <a:avLst/>
          </a:prstGeom>
          <a:noFill/>
        </p:spPr>
        <p:txBody>
          <a:bodyPr wrap="square" rtlCol="0">
            <a:spAutoFit/>
          </a:bodyPr>
          <a:lstStyle/>
          <a:p>
            <a:r>
              <a:rPr lang="en-US" sz="2400" b="1" dirty="0">
                <a:solidFill>
                  <a:schemeClr val="tx1">
                    <a:lumMod val="95000"/>
                    <a:lumOff val="5000"/>
                  </a:schemeClr>
                </a:solidFill>
                <a:latin typeface="Alexandria"/>
                <a:cs typeface="Tajawal Medium" panose="00000600000000000000" pitchFamily="2" charset="-78"/>
              </a:rPr>
              <a:t>Specific Ethical Issues In Cybersecurity (8/14)</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1075182" y="2105684"/>
            <a:ext cx="9875252" cy="3416320"/>
          </a:xfrm>
          <a:prstGeom prst="rect">
            <a:avLst/>
          </a:prstGeom>
          <a:noFill/>
        </p:spPr>
        <p:txBody>
          <a:bodyPr wrap="square" rtlCol="0">
            <a:spAutoFit/>
          </a:bodyPr>
          <a:lstStyle/>
          <a:p>
            <a:pPr algn="justLow"/>
            <a:r>
              <a:rPr lang="en-US" sz="2800" b="1" dirty="0">
                <a:solidFill>
                  <a:srgbClr val="0A1F61"/>
                </a:solidFill>
                <a:cs typeface="Tajawal ExtraBold" panose="00000800000000000000" pitchFamily="2" charset="-78"/>
              </a:rPr>
              <a:t>Plagiarism</a:t>
            </a:r>
          </a:p>
          <a:p>
            <a:pPr algn="justLow"/>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an act of fraud, simply involves </a:t>
            </a:r>
            <a:r>
              <a:rPr lang="en-US" sz="2400" u="sng" dirty="0">
                <a:solidFill>
                  <a:srgbClr val="0A1F61"/>
                </a:solidFill>
                <a:cs typeface="Tajawal ExtraBold" panose="00000800000000000000" pitchFamily="2" charset="-78"/>
              </a:rPr>
              <a:t>taking someone else’s work or ideas </a:t>
            </a:r>
            <a:r>
              <a:rPr lang="en-US" sz="2400" dirty="0">
                <a:solidFill>
                  <a:srgbClr val="0A1F61"/>
                </a:solidFill>
                <a:cs typeface="Tajawal ExtraBold" panose="00000800000000000000" pitchFamily="2" charset="-78"/>
              </a:rPr>
              <a:t>and </a:t>
            </a:r>
            <a:r>
              <a:rPr lang="en-US" sz="2400" u="sng" dirty="0">
                <a:solidFill>
                  <a:srgbClr val="0A1F61"/>
                </a:solidFill>
                <a:cs typeface="Tajawal ExtraBold" panose="00000800000000000000" pitchFamily="2" charset="-78"/>
              </a:rPr>
              <a:t>using them as your own</a:t>
            </a:r>
            <a:r>
              <a:rPr lang="en-US" sz="2400" dirty="0">
                <a:solidFill>
                  <a:srgbClr val="0A1F61"/>
                </a:solidFill>
                <a:cs typeface="Tajawal ExtraBold" panose="00000800000000000000" pitchFamily="2" charset="-78"/>
              </a:rPr>
              <a:t> without giving any credits to the legal possessor or receiving permission before taking the material.</a:t>
            </a:r>
          </a:p>
          <a:p>
            <a:pPr marL="342900" indent="-342900" algn="justLow">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It involves directly cloning or replicating and then presenting an existing production without proper citation or referencing. </a:t>
            </a:r>
          </a:p>
          <a:p>
            <a:pPr marL="342900" indent="-342900" algn="justLow">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Paraphrasing without citing, copy, and paste plagiarism, patchwork plagiarism and self-plagiarism are some examples of plagiarism.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005272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9241879" cy="461665"/>
          </a:xfrm>
          <a:prstGeom prst="rect">
            <a:avLst/>
          </a:prstGeom>
          <a:noFill/>
        </p:spPr>
        <p:txBody>
          <a:bodyPr wrap="square" rtlCol="0">
            <a:spAutoFit/>
          </a:bodyPr>
          <a:lstStyle/>
          <a:p>
            <a:r>
              <a:rPr lang="en-US" sz="2400" b="1" dirty="0">
                <a:solidFill>
                  <a:schemeClr val="tx1">
                    <a:lumMod val="95000"/>
                    <a:lumOff val="5000"/>
                  </a:schemeClr>
                </a:solidFill>
                <a:latin typeface="Alexandria"/>
                <a:cs typeface="Tajawal Medium" panose="00000600000000000000" pitchFamily="2" charset="-78"/>
              </a:rPr>
              <a:t>Specific Ethical Issues In Cybersecurity (9/14)</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1075182" y="2105684"/>
            <a:ext cx="9875252" cy="3924151"/>
          </a:xfrm>
          <a:prstGeom prst="rect">
            <a:avLst/>
          </a:prstGeom>
          <a:noFill/>
        </p:spPr>
        <p:txBody>
          <a:bodyPr wrap="square" rtlCol="0">
            <a:spAutoFit/>
          </a:bodyPr>
          <a:lstStyle/>
          <a:p>
            <a:pPr algn="justLow"/>
            <a:r>
              <a:rPr lang="en-US" sz="2400" b="1" dirty="0">
                <a:solidFill>
                  <a:srgbClr val="0A1F61"/>
                </a:solidFill>
                <a:cs typeface="Tajawal ExtraBold" panose="00000800000000000000" pitchFamily="2" charset="-78"/>
              </a:rPr>
              <a:t>Plagiarism</a:t>
            </a:r>
          </a:p>
          <a:p>
            <a:pPr algn="justLow"/>
            <a:endParaRPr lang="en-US" sz="700" dirty="0">
              <a:solidFill>
                <a:srgbClr val="0A1F61"/>
              </a:solidFill>
              <a:cs typeface="Tajawal ExtraBold" panose="00000800000000000000" pitchFamily="2" charset="-78"/>
            </a:endParaRPr>
          </a:p>
          <a:p>
            <a:pPr algn="justLow"/>
            <a:r>
              <a:rPr lang="en-US" u="sng" dirty="0">
                <a:solidFill>
                  <a:srgbClr val="0A1F61"/>
                </a:solidFill>
                <a:cs typeface="Tajawal ExtraBold" panose="00000800000000000000" pitchFamily="2" charset="-78"/>
              </a:rPr>
              <a:t>Some forms of plagiarism are as follows: </a:t>
            </a:r>
          </a:p>
          <a:p>
            <a:pPr algn="justLow"/>
            <a:endParaRPr lang="en-US" sz="500" u="sng" dirty="0">
              <a:solidFill>
                <a:srgbClr val="0A1F61"/>
              </a:solidFill>
              <a:cs typeface="Tajawal ExtraBold" panose="00000800000000000000" pitchFamily="2" charset="-78"/>
            </a:endParaRPr>
          </a:p>
          <a:p>
            <a:pPr marL="342900" indent="-342900" algn="justLow">
              <a:buFont typeface="+mj-lt"/>
              <a:buAutoNum type="arabicPeriod"/>
            </a:pPr>
            <a:r>
              <a:rPr lang="en-US" b="1" dirty="0">
                <a:solidFill>
                  <a:srgbClr val="0A1F61"/>
                </a:solidFill>
                <a:cs typeface="Tajawal ExtraBold" panose="00000800000000000000" pitchFamily="2" charset="-78"/>
              </a:rPr>
              <a:t>Direct Plagiarism:</a:t>
            </a:r>
            <a:r>
              <a:rPr lang="en-US" dirty="0">
                <a:solidFill>
                  <a:srgbClr val="0A1F61"/>
                </a:solidFill>
                <a:cs typeface="Tajawal ExtraBold" panose="00000800000000000000" pitchFamily="2" charset="-78"/>
              </a:rPr>
              <a:t> This involves word-to-word transcription of someone else’s work without attribution. Direct plagiarism does not involve any quotation marks. Exclusion of quotation marks while performing direct plagiarism is unethical. </a:t>
            </a:r>
          </a:p>
          <a:p>
            <a:pPr marL="342900" indent="-342900" algn="justLow">
              <a:buFont typeface="+mj-lt"/>
              <a:buAutoNum type="arabicPeriod"/>
            </a:pPr>
            <a:endParaRPr lang="en-US" sz="500" dirty="0">
              <a:solidFill>
                <a:srgbClr val="0A1F61"/>
              </a:solidFill>
              <a:cs typeface="Tajawal ExtraBold" panose="00000800000000000000" pitchFamily="2" charset="-78"/>
            </a:endParaRPr>
          </a:p>
          <a:p>
            <a:pPr marL="342900" indent="-342900" algn="justLow">
              <a:buFont typeface="+mj-lt"/>
              <a:buAutoNum type="arabicPeriod"/>
            </a:pPr>
            <a:r>
              <a:rPr lang="en-US" b="1" dirty="0">
                <a:solidFill>
                  <a:srgbClr val="0A1F61"/>
                </a:solidFill>
                <a:cs typeface="Tajawal ExtraBold" panose="00000800000000000000" pitchFamily="2" charset="-78"/>
              </a:rPr>
              <a:t>Self‑Plagiarism:</a:t>
            </a:r>
            <a:r>
              <a:rPr lang="en-US" dirty="0">
                <a:solidFill>
                  <a:srgbClr val="0A1F61"/>
                </a:solidFill>
                <a:cs typeface="Tajawal ExtraBold" panose="00000800000000000000" pitchFamily="2" charset="-78"/>
              </a:rPr>
              <a:t> It occurs when an individual hands over his or her own preceding work, or combines parts of preceding works, without acquiring permission from all authorities involved. </a:t>
            </a:r>
          </a:p>
          <a:p>
            <a:pPr marL="342900" indent="-342900" algn="justLow">
              <a:buFont typeface="+mj-lt"/>
              <a:buAutoNum type="arabicPeriod"/>
            </a:pPr>
            <a:endParaRPr lang="en-US" sz="500" dirty="0">
              <a:solidFill>
                <a:srgbClr val="0A1F61"/>
              </a:solidFill>
              <a:cs typeface="Tajawal ExtraBold" panose="00000800000000000000" pitchFamily="2" charset="-78"/>
            </a:endParaRPr>
          </a:p>
          <a:p>
            <a:pPr marL="342900" indent="-342900" algn="justLow">
              <a:buFont typeface="+mj-lt"/>
              <a:buAutoNum type="arabicPeriod"/>
            </a:pPr>
            <a:r>
              <a:rPr lang="en-US" b="1" dirty="0">
                <a:solidFill>
                  <a:srgbClr val="0A1F61"/>
                </a:solidFill>
                <a:cs typeface="Tajawal ExtraBold" panose="00000800000000000000" pitchFamily="2" charset="-78"/>
              </a:rPr>
              <a:t>Mosaic Plagiarism: </a:t>
            </a:r>
            <a:r>
              <a:rPr lang="en-US" dirty="0">
                <a:solidFill>
                  <a:srgbClr val="0A1F61"/>
                </a:solidFill>
                <a:cs typeface="Tajawal ExtraBold" panose="00000800000000000000" pitchFamily="2" charset="-78"/>
              </a:rPr>
              <a:t>It is said to occur when an individual borrows phrases from a source unaccompanied by quotation marks.</a:t>
            </a:r>
          </a:p>
          <a:p>
            <a:pPr marL="342900" indent="-342900" algn="justLow">
              <a:buFont typeface="+mj-lt"/>
              <a:buAutoNum type="arabicPeriod"/>
            </a:pPr>
            <a:endParaRPr lang="en-US" sz="500" dirty="0">
              <a:solidFill>
                <a:srgbClr val="0A1F61"/>
              </a:solidFill>
              <a:cs typeface="Tajawal ExtraBold" panose="00000800000000000000" pitchFamily="2" charset="-78"/>
            </a:endParaRPr>
          </a:p>
          <a:p>
            <a:pPr marL="342900" indent="-342900" algn="justLow">
              <a:buFont typeface="+mj-lt"/>
              <a:buAutoNum type="arabicPeriod"/>
            </a:pPr>
            <a:r>
              <a:rPr lang="en-US" b="1" dirty="0">
                <a:solidFill>
                  <a:srgbClr val="0A1F61"/>
                </a:solidFill>
                <a:cs typeface="Tajawal ExtraBold" panose="00000800000000000000" pitchFamily="2" charset="-78"/>
              </a:rPr>
              <a:t>Accidental Plagiarism:</a:t>
            </a:r>
            <a:r>
              <a:rPr lang="en-US" dirty="0">
                <a:solidFill>
                  <a:srgbClr val="0A1F61"/>
                </a:solidFill>
                <a:cs typeface="Tajawal ExtraBold" panose="00000800000000000000" pitchFamily="2" charset="-78"/>
              </a:rPr>
              <a:t> It is said to occur when individuals disregard citing their sources, or misquote their sources, or accidentally reword a source by using similar words, groups of words, or sentence structure without attribution.</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822286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9241879" cy="461665"/>
          </a:xfrm>
          <a:prstGeom prst="rect">
            <a:avLst/>
          </a:prstGeom>
          <a:noFill/>
        </p:spPr>
        <p:txBody>
          <a:bodyPr wrap="square" rtlCol="0">
            <a:spAutoFit/>
          </a:bodyPr>
          <a:lstStyle/>
          <a:p>
            <a:r>
              <a:rPr lang="en-US" sz="2400" b="1" dirty="0">
                <a:solidFill>
                  <a:schemeClr val="tx1">
                    <a:lumMod val="95000"/>
                    <a:lumOff val="5000"/>
                  </a:schemeClr>
                </a:solidFill>
                <a:latin typeface="Alexandria"/>
                <a:cs typeface="Tajawal Medium" panose="00000600000000000000" pitchFamily="2" charset="-78"/>
              </a:rPr>
              <a:t>Specific Ethical Issues In Cybersecurity (10/14)</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1075182" y="2105684"/>
            <a:ext cx="9875252" cy="4093428"/>
          </a:xfrm>
          <a:prstGeom prst="rect">
            <a:avLst/>
          </a:prstGeom>
          <a:noFill/>
        </p:spPr>
        <p:txBody>
          <a:bodyPr wrap="square" rtlCol="0">
            <a:spAutoFit/>
          </a:bodyPr>
          <a:lstStyle/>
          <a:p>
            <a:pPr algn="justLow"/>
            <a:r>
              <a:rPr lang="en-US" sz="2400" b="1" dirty="0">
                <a:solidFill>
                  <a:srgbClr val="0A1F61"/>
                </a:solidFill>
                <a:cs typeface="Tajawal ExtraBold" panose="00000800000000000000" pitchFamily="2" charset="-78"/>
              </a:rPr>
              <a:t>Cyberbullying</a:t>
            </a:r>
            <a:r>
              <a:rPr lang="en-US" sz="2000" dirty="0">
                <a:solidFill>
                  <a:srgbClr val="0A1F61"/>
                </a:solidFill>
                <a:cs typeface="Tajawal ExtraBold" panose="00000800000000000000" pitchFamily="2" charset="-78"/>
              </a:rPr>
              <a:t> </a:t>
            </a:r>
          </a:p>
          <a:p>
            <a:pPr algn="justLow"/>
            <a:endParaRPr lang="en-US" sz="7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dirty="0">
                <a:solidFill>
                  <a:srgbClr val="0A1F61"/>
                </a:solidFill>
                <a:cs typeface="Tajawal ExtraBold" panose="00000800000000000000" pitchFamily="2" charset="-78"/>
              </a:rPr>
              <a:t>The use of electronic communication for bullying a person. </a:t>
            </a:r>
          </a:p>
          <a:p>
            <a:pPr marL="342900" indent="-342900" algn="justLow">
              <a:buFont typeface="Arial" panose="020B0604020202020204" pitchFamily="34" charset="0"/>
              <a:buChar char="•"/>
            </a:pPr>
            <a:endParaRPr lang="en-US" sz="5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dirty="0">
                <a:solidFill>
                  <a:srgbClr val="0A1F61"/>
                </a:solidFill>
                <a:cs typeface="Tajawal ExtraBold" panose="00000800000000000000" pitchFamily="2" charset="-78"/>
              </a:rPr>
              <a:t>It basically includes </a:t>
            </a:r>
            <a:r>
              <a:rPr lang="en-US" sz="2000" u="sng" dirty="0">
                <a:solidFill>
                  <a:srgbClr val="0A1F61"/>
                </a:solidFill>
                <a:cs typeface="Tajawal ExtraBold" panose="00000800000000000000" pitchFamily="2" charset="-78"/>
              </a:rPr>
              <a:t>sending messages of a threatening</a:t>
            </a:r>
            <a:r>
              <a:rPr lang="en-US" sz="2000" dirty="0">
                <a:solidFill>
                  <a:srgbClr val="0A1F61"/>
                </a:solidFill>
                <a:cs typeface="Tajawal ExtraBold" panose="00000800000000000000" pitchFamily="2" charset="-78"/>
              </a:rPr>
              <a:t>, </a:t>
            </a:r>
            <a:r>
              <a:rPr lang="en-US" sz="2000" u="sng" dirty="0">
                <a:solidFill>
                  <a:srgbClr val="0A1F61"/>
                </a:solidFill>
                <a:cs typeface="Tajawal ExtraBold" panose="00000800000000000000" pitchFamily="2" charset="-78"/>
              </a:rPr>
              <a:t>intimidating</a:t>
            </a:r>
            <a:r>
              <a:rPr lang="en-US" sz="2000" dirty="0">
                <a:solidFill>
                  <a:srgbClr val="0A1F61"/>
                </a:solidFill>
                <a:cs typeface="Tajawal ExtraBold" panose="00000800000000000000" pitchFamily="2" charset="-78"/>
              </a:rPr>
              <a:t>, or compromising nature to the person in question. </a:t>
            </a:r>
          </a:p>
          <a:p>
            <a:pPr marL="342900" indent="-342900" algn="justLow">
              <a:buFont typeface="Arial" panose="020B0604020202020204" pitchFamily="34" charset="0"/>
              <a:buChar char="•"/>
            </a:pPr>
            <a:endParaRPr lang="en-US" sz="5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dirty="0">
                <a:solidFill>
                  <a:srgbClr val="0A1F61"/>
                </a:solidFill>
                <a:cs typeface="Tajawal ExtraBold" panose="00000800000000000000" pitchFamily="2" charset="-78"/>
              </a:rPr>
              <a:t>Cyberbullying has been known to occur through </a:t>
            </a:r>
            <a:r>
              <a:rPr lang="en-US" sz="2000" u="sng" dirty="0">
                <a:solidFill>
                  <a:srgbClr val="0A1F61"/>
                </a:solidFill>
                <a:cs typeface="Tajawal ExtraBold" panose="00000800000000000000" pitchFamily="2" charset="-78"/>
              </a:rPr>
              <a:t>SMSs</a:t>
            </a:r>
            <a:r>
              <a:rPr lang="en-US" sz="2000" dirty="0">
                <a:solidFill>
                  <a:srgbClr val="0A1F61"/>
                </a:solidFill>
                <a:cs typeface="Tajawal ExtraBold" panose="00000800000000000000" pitchFamily="2" charset="-78"/>
              </a:rPr>
              <a:t> (short message service), </a:t>
            </a:r>
            <a:r>
              <a:rPr lang="en-US" sz="2000" u="sng" dirty="0">
                <a:solidFill>
                  <a:srgbClr val="0A1F61"/>
                </a:solidFill>
                <a:cs typeface="Tajawal ExtraBold" panose="00000800000000000000" pitchFamily="2" charset="-78"/>
              </a:rPr>
              <a:t>text</a:t>
            </a:r>
            <a:r>
              <a:rPr lang="en-US" sz="2000" dirty="0">
                <a:solidFill>
                  <a:srgbClr val="0A1F61"/>
                </a:solidFill>
                <a:cs typeface="Tajawal ExtraBold" panose="00000800000000000000" pitchFamily="2" charset="-78"/>
              </a:rPr>
              <a:t>, and </a:t>
            </a:r>
            <a:r>
              <a:rPr lang="en-US" sz="2000" u="sng" dirty="0">
                <a:solidFill>
                  <a:srgbClr val="0A1F61"/>
                </a:solidFill>
                <a:cs typeface="Tajawal ExtraBold" panose="00000800000000000000" pitchFamily="2" charset="-78"/>
              </a:rPr>
              <a:t>apps</a:t>
            </a:r>
            <a:r>
              <a:rPr lang="en-US" sz="2000" dirty="0">
                <a:solidFill>
                  <a:srgbClr val="0A1F61"/>
                </a:solidFill>
                <a:cs typeface="Tajawal ExtraBold" panose="00000800000000000000" pitchFamily="2" charset="-78"/>
              </a:rPr>
              <a:t>, or </a:t>
            </a:r>
            <a:r>
              <a:rPr lang="en-US" sz="2000" u="sng" dirty="0">
                <a:solidFill>
                  <a:srgbClr val="0A1F61"/>
                </a:solidFill>
                <a:cs typeface="Tajawal ExtraBold" panose="00000800000000000000" pitchFamily="2" charset="-78"/>
              </a:rPr>
              <a:t>online in social media</a:t>
            </a:r>
            <a:r>
              <a:rPr lang="en-US" sz="2000" dirty="0">
                <a:solidFill>
                  <a:srgbClr val="0A1F61"/>
                </a:solidFill>
                <a:cs typeface="Tajawal ExtraBold" panose="00000800000000000000" pitchFamily="2" charset="-78"/>
              </a:rPr>
              <a:t>, </a:t>
            </a:r>
            <a:r>
              <a:rPr lang="en-US" sz="2000" u="sng" dirty="0">
                <a:solidFill>
                  <a:srgbClr val="0A1F61"/>
                </a:solidFill>
                <a:cs typeface="Tajawal ExtraBold" panose="00000800000000000000" pitchFamily="2" charset="-78"/>
              </a:rPr>
              <a:t>forums</a:t>
            </a:r>
            <a:r>
              <a:rPr lang="en-US" sz="2000" dirty="0">
                <a:solidFill>
                  <a:srgbClr val="0A1F61"/>
                </a:solidFill>
                <a:cs typeface="Tajawal ExtraBold" panose="00000800000000000000" pitchFamily="2" charset="-78"/>
              </a:rPr>
              <a:t>, or </a:t>
            </a:r>
            <a:r>
              <a:rPr lang="en-US" sz="2000" u="sng" dirty="0">
                <a:solidFill>
                  <a:srgbClr val="0A1F61"/>
                </a:solidFill>
                <a:cs typeface="Tajawal ExtraBold" panose="00000800000000000000" pitchFamily="2" charset="-78"/>
              </a:rPr>
              <a:t>gaming</a:t>
            </a:r>
            <a:r>
              <a:rPr lang="en-US" sz="2000" dirty="0">
                <a:solidFill>
                  <a:srgbClr val="0A1F61"/>
                </a:solidFill>
                <a:cs typeface="Tajawal ExtraBold" panose="00000800000000000000" pitchFamily="2" charset="-78"/>
              </a:rPr>
              <a:t>.</a:t>
            </a:r>
          </a:p>
          <a:p>
            <a:pPr marL="342900" indent="-342900" algn="justLow">
              <a:buFont typeface="Arial" panose="020B0604020202020204" pitchFamily="34" charset="0"/>
              <a:buChar char="•"/>
            </a:pPr>
            <a:endParaRPr lang="en-US" sz="5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dirty="0">
                <a:solidFill>
                  <a:srgbClr val="0A1F61"/>
                </a:solidFill>
                <a:cs typeface="Tajawal ExtraBold" panose="00000800000000000000" pitchFamily="2" charset="-78"/>
              </a:rPr>
              <a:t>These are the platforms where people can view, participate in, or share content. Hence, it is easy to send, post, or share negative, harmful, false, or mean content about someone else. </a:t>
            </a:r>
          </a:p>
          <a:p>
            <a:pPr marL="342900" indent="-342900" algn="justLow">
              <a:buFont typeface="Arial" panose="020B0604020202020204" pitchFamily="34" charset="0"/>
              <a:buChar char="•"/>
            </a:pPr>
            <a:endParaRPr lang="en-US" sz="5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dirty="0">
                <a:solidFill>
                  <a:srgbClr val="0A1F61"/>
                </a:solidFill>
                <a:cs typeface="Tajawal ExtraBold" panose="00000800000000000000" pitchFamily="2" charset="-78"/>
              </a:rPr>
              <a:t>With cyberspace being a home to millions of users, cyberbullying is a common issue that is concerned with </a:t>
            </a:r>
            <a:r>
              <a:rPr lang="en-US" sz="2000" dirty="0" err="1">
                <a:solidFill>
                  <a:srgbClr val="0A1F61"/>
                </a:solidFill>
                <a:cs typeface="Tajawal ExtraBold" panose="00000800000000000000" pitchFamily="2" charset="-78"/>
              </a:rPr>
              <a:t>cyberethics</a:t>
            </a:r>
            <a:r>
              <a:rPr lang="en-US" sz="2000" dirty="0">
                <a:solidFill>
                  <a:srgbClr val="0A1F61"/>
                </a:solidFill>
                <a:cs typeface="Tajawal ExtraBold" panose="00000800000000000000" pitchFamily="2" charset="-78"/>
              </a:rPr>
              <a:t>.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116974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9241879" cy="461665"/>
          </a:xfrm>
          <a:prstGeom prst="rect">
            <a:avLst/>
          </a:prstGeom>
          <a:noFill/>
        </p:spPr>
        <p:txBody>
          <a:bodyPr wrap="square" rtlCol="0">
            <a:spAutoFit/>
          </a:bodyPr>
          <a:lstStyle/>
          <a:p>
            <a:r>
              <a:rPr lang="en-US" sz="2400" b="1" dirty="0">
                <a:solidFill>
                  <a:schemeClr val="tx1">
                    <a:lumMod val="95000"/>
                    <a:lumOff val="5000"/>
                  </a:schemeClr>
                </a:solidFill>
                <a:latin typeface="Alexandria"/>
                <a:cs typeface="Tajawal Medium" panose="00000600000000000000" pitchFamily="2" charset="-78"/>
              </a:rPr>
              <a:t>Specific Ethical Issues In Cybersecurity (11/14)</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1075182" y="2105684"/>
            <a:ext cx="9875252" cy="3816429"/>
          </a:xfrm>
          <a:prstGeom prst="rect">
            <a:avLst/>
          </a:prstGeom>
          <a:noFill/>
        </p:spPr>
        <p:txBody>
          <a:bodyPr wrap="square" rtlCol="0">
            <a:spAutoFit/>
          </a:bodyPr>
          <a:lstStyle/>
          <a:p>
            <a:pPr algn="justLow"/>
            <a:r>
              <a:rPr lang="en-US" sz="2200" b="1" dirty="0">
                <a:solidFill>
                  <a:srgbClr val="0A1F61"/>
                </a:solidFill>
                <a:cs typeface="Tajawal ExtraBold" panose="00000800000000000000" pitchFamily="2" charset="-78"/>
              </a:rPr>
              <a:t>Cyberbullying</a:t>
            </a:r>
            <a:r>
              <a:rPr lang="en-US" sz="2200" dirty="0">
                <a:solidFill>
                  <a:srgbClr val="0A1F61"/>
                </a:solidFill>
                <a:cs typeface="Tajawal ExtraBold" panose="00000800000000000000" pitchFamily="2" charset="-78"/>
              </a:rPr>
              <a:t> </a:t>
            </a:r>
          </a:p>
          <a:p>
            <a:pPr algn="justLow"/>
            <a:endParaRPr lang="en-US" sz="22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200" dirty="0">
                <a:solidFill>
                  <a:srgbClr val="0A1F61"/>
                </a:solidFill>
                <a:cs typeface="Tajawal ExtraBold" panose="00000800000000000000" pitchFamily="2" charset="-78"/>
              </a:rPr>
              <a:t>Cyberbullying is extremely unethical due to several reasons.</a:t>
            </a:r>
          </a:p>
          <a:p>
            <a:pPr marL="342900" indent="-342900" algn="justLow">
              <a:buFont typeface="Arial" panose="020B0604020202020204" pitchFamily="34" charset="0"/>
              <a:buChar char="•"/>
            </a:pPr>
            <a:r>
              <a:rPr lang="en-US" sz="2200" dirty="0">
                <a:solidFill>
                  <a:srgbClr val="0A1F61"/>
                </a:solidFill>
                <a:cs typeface="Tajawal ExtraBold" panose="00000800000000000000" pitchFamily="2" charset="-78"/>
              </a:rPr>
              <a:t>It not only affects the victim but also the victims’ family and friends if something goes very wrong. </a:t>
            </a:r>
          </a:p>
          <a:p>
            <a:pPr marL="342900" indent="-342900" algn="justLow">
              <a:buFont typeface="Arial" panose="020B0604020202020204" pitchFamily="34" charset="0"/>
              <a:buChar char="•"/>
            </a:pPr>
            <a:r>
              <a:rPr lang="en-US" sz="2200" dirty="0">
                <a:solidFill>
                  <a:srgbClr val="0A1F61"/>
                </a:solidFill>
                <a:cs typeface="Tajawal ExtraBold" panose="00000800000000000000" pitchFamily="2" charset="-78"/>
              </a:rPr>
              <a:t>By using new media, it’s simple to irritate, undermine, hurt, embarrass, and defraud another with the expectation to cause mischief, distress, and intimidation. </a:t>
            </a:r>
          </a:p>
          <a:p>
            <a:pPr marL="342900" indent="-342900" algn="justLow">
              <a:buFont typeface="Arial" panose="020B0604020202020204" pitchFamily="34" charset="0"/>
              <a:buChar char="•"/>
            </a:pPr>
            <a:r>
              <a:rPr lang="en-US" sz="2200" dirty="0">
                <a:solidFill>
                  <a:srgbClr val="0A1F61"/>
                </a:solidFill>
                <a:cs typeface="Tajawal ExtraBold" panose="00000800000000000000" pitchFamily="2" charset="-78"/>
              </a:rPr>
              <a:t>We know that harmful actions towards an individual call for ethical issues. </a:t>
            </a:r>
          </a:p>
          <a:p>
            <a:pPr marL="342900" indent="-342900" algn="justLow">
              <a:buFont typeface="Arial" panose="020B0604020202020204" pitchFamily="34" charset="0"/>
              <a:buChar char="•"/>
            </a:pPr>
            <a:r>
              <a:rPr lang="en-US" sz="2200" dirty="0">
                <a:solidFill>
                  <a:srgbClr val="0A1F61"/>
                </a:solidFill>
                <a:cs typeface="Tajawal ExtraBold" panose="00000800000000000000" pitchFamily="2" charset="-78"/>
              </a:rPr>
              <a:t>Cyberbullying is capable of leaving psychological scars on victims, filling them with low confidence and a higher danger of sorrow, uneasiness, and different stress-related issues.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178311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9241879" cy="461665"/>
          </a:xfrm>
          <a:prstGeom prst="rect">
            <a:avLst/>
          </a:prstGeom>
          <a:noFill/>
        </p:spPr>
        <p:txBody>
          <a:bodyPr wrap="square" rtlCol="0">
            <a:spAutoFit/>
          </a:bodyPr>
          <a:lstStyle/>
          <a:p>
            <a:r>
              <a:rPr lang="en-US" sz="2400" b="1" dirty="0">
                <a:solidFill>
                  <a:schemeClr val="tx1">
                    <a:lumMod val="95000"/>
                    <a:lumOff val="5000"/>
                  </a:schemeClr>
                </a:solidFill>
                <a:latin typeface="Alexandria"/>
                <a:cs typeface="Tajawal Medium" panose="00000600000000000000" pitchFamily="2" charset="-78"/>
              </a:rPr>
              <a:t>Specific Ethical Issues In Cybersecurity (12/14)</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1075182" y="2105684"/>
            <a:ext cx="9875252" cy="3970318"/>
          </a:xfrm>
          <a:prstGeom prst="rect">
            <a:avLst/>
          </a:prstGeom>
          <a:noFill/>
        </p:spPr>
        <p:txBody>
          <a:bodyPr wrap="square" rtlCol="0">
            <a:spAutoFit/>
          </a:bodyPr>
          <a:lstStyle/>
          <a:p>
            <a:pPr algn="justLow"/>
            <a:r>
              <a:rPr lang="en-US" sz="2800" b="1" dirty="0">
                <a:solidFill>
                  <a:srgbClr val="0A1F61"/>
                </a:solidFill>
                <a:cs typeface="Tajawal ExtraBold" panose="00000800000000000000" pitchFamily="2" charset="-78"/>
              </a:rPr>
              <a:t>Identity Theft </a:t>
            </a:r>
          </a:p>
          <a:p>
            <a:pPr algn="justLow"/>
            <a:endParaRPr lang="en-US" sz="800" b="1"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The fraudulent act of obtaining the personal or financial information of another person. </a:t>
            </a:r>
          </a:p>
          <a:p>
            <a:pPr marL="342900" indent="-342900" algn="justLow">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It is performed by assuming that person’s name or identity. </a:t>
            </a:r>
          </a:p>
          <a:p>
            <a:pPr marL="342900" indent="-342900" algn="justLow">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It is usually done to make transactions or purchases. </a:t>
            </a:r>
          </a:p>
          <a:p>
            <a:pPr marL="342900" indent="-342900" algn="justLow">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There are different types of identity thefts like criminal, medical, financial, and child identity theft. </a:t>
            </a:r>
          </a:p>
          <a:p>
            <a:pPr marL="342900" indent="-342900" algn="justLow">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Criminal identity theft witnesses a criminal misrepresent himself as another person during arrest for the purpose of steering away from summons.</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467824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9241879" cy="461665"/>
          </a:xfrm>
          <a:prstGeom prst="rect">
            <a:avLst/>
          </a:prstGeom>
          <a:noFill/>
        </p:spPr>
        <p:txBody>
          <a:bodyPr wrap="square" rtlCol="0">
            <a:spAutoFit/>
          </a:bodyPr>
          <a:lstStyle/>
          <a:p>
            <a:r>
              <a:rPr lang="en-US" sz="2400" b="1" dirty="0">
                <a:solidFill>
                  <a:schemeClr val="tx1">
                    <a:lumMod val="95000"/>
                    <a:lumOff val="5000"/>
                  </a:schemeClr>
                </a:solidFill>
                <a:latin typeface="Alexandria"/>
                <a:cs typeface="Tajawal Medium" panose="00000600000000000000" pitchFamily="2" charset="-78"/>
              </a:rPr>
              <a:t>Specific Ethical Issues In Cybersecurity (13/14)</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1075182" y="2105684"/>
            <a:ext cx="9875252" cy="3647152"/>
          </a:xfrm>
          <a:prstGeom prst="rect">
            <a:avLst/>
          </a:prstGeom>
          <a:noFill/>
        </p:spPr>
        <p:txBody>
          <a:bodyPr wrap="square" rtlCol="0">
            <a:spAutoFit/>
          </a:bodyPr>
          <a:lstStyle/>
          <a:p>
            <a:pPr algn="justLow"/>
            <a:r>
              <a:rPr lang="en-US" sz="2800" b="1" dirty="0">
                <a:solidFill>
                  <a:srgbClr val="0A1F61"/>
                </a:solidFill>
                <a:cs typeface="Tajawal ExtraBold" panose="00000800000000000000" pitchFamily="2" charset="-78"/>
              </a:rPr>
              <a:t>Ransomware Attacks</a:t>
            </a:r>
          </a:p>
          <a:p>
            <a:pPr algn="justLow"/>
            <a:endParaRPr lang="en-US" sz="600" b="1"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Ransomware is a type of malware that is equipped for encrypting files and documents. </a:t>
            </a:r>
          </a:p>
          <a:p>
            <a:pPr marL="342900"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Once the victim’s files are encrypted, the attacker demands a ransom from the victim to restore access to the data after payment. </a:t>
            </a:r>
          </a:p>
          <a:p>
            <a:pPr marL="342900"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Explicit directions with respect to payment to get to the decryption key are followed and the expenses may range from a couple 100 dollars to 1000. </a:t>
            </a:r>
          </a:p>
          <a:p>
            <a:pPr marL="342900"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The cost is usually paid in cryptocurrencies.</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448456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39604"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2485572" y="721878"/>
            <a:ext cx="11250600" cy="400110"/>
          </a:xfrm>
          <a:prstGeom prst="rect">
            <a:avLst/>
          </a:prstGeom>
          <a:noFill/>
        </p:spPr>
        <p:txBody>
          <a:bodyPr wrap="square" rtlCol="0">
            <a:spAutoFit/>
          </a:bodyPr>
          <a:lstStyle/>
          <a:p>
            <a:r>
              <a:rPr lang="en-US" sz="2000" b="1" dirty="0">
                <a:solidFill>
                  <a:schemeClr val="tx1">
                    <a:lumMod val="95000"/>
                    <a:lumOff val="5000"/>
                  </a:schemeClr>
                </a:solidFill>
                <a:latin typeface="Alexandria"/>
                <a:cs typeface="Tajawal Medium" panose="00000600000000000000" pitchFamily="2" charset="-78"/>
              </a:rPr>
              <a:t>Specific Ethical Issues In Cybersecurity (14/14)</a:t>
            </a:r>
          </a:p>
        </p:txBody>
      </p:sp>
      <p:pic>
        <p:nvPicPr>
          <p:cNvPr id="8" name="Picture 7" descr="Diagram&#10;&#10;Description automatically generated">
            <a:extLst>
              <a:ext uri="{FF2B5EF4-FFF2-40B4-BE49-F238E27FC236}">
                <a16:creationId xmlns:a16="http://schemas.microsoft.com/office/drawing/2014/main" id="{F8E001F9-D706-C498-2450-36CF2B794AD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92038" y="1386836"/>
            <a:ext cx="6848475" cy="4051438"/>
          </a:xfrm>
          <a:prstGeom prst="rect">
            <a:avLst/>
          </a:prstGeom>
        </p:spPr>
      </p:pic>
    </p:spTree>
    <p:extLst>
      <p:ext uri="{BB962C8B-B14F-4D97-AF65-F5344CB8AC3E}">
        <p14:creationId xmlns:p14="http://schemas.microsoft.com/office/powerpoint/2010/main" val="141547070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3" name="TextBox 2"/>
          <p:cNvSpPr txBox="1"/>
          <p:nvPr/>
        </p:nvSpPr>
        <p:spPr>
          <a:xfrm>
            <a:off x="2513150" y="1019069"/>
            <a:ext cx="8916850" cy="400110"/>
          </a:xfrm>
          <a:prstGeom prst="rect">
            <a:avLst/>
          </a:prstGeom>
          <a:noFill/>
        </p:spPr>
        <p:txBody>
          <a:bodyPr wrap="square" rtlCol="0">
            <a:spAutoFit/>
          </a:bodyPr>
          <a:lstStyle/>
          <a:p>
            <a:r>
              <a:rPr lang="en-US" sz="2000" b="1" dirty="0">
                <a:latin typeface="Alexandria" charset="0"/>
                <a:cs typeface="Alexandria" charset="0"/>
              </a:rPr>
              <a:t>SOME ETHICAL ISSUES AFFECTING CYBERSECURITY (1/7)</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p:cNvSpPr txBox="1"/>
          <p:nvPr/>
        </p:nvSpPr>
        <p:spPr>
          <a:xfrm>
            <a:off x="1111584" y="975974"/>
            <a:ext cx="1193616" cy="307777"/>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endParaRPr lang="en-US" sz="2000">
              <a:solidFill>
                <a:schemeClr val="bg1"/>
              </a:solidFill>
              <a:latin typeface="Alexandria" charset="0"/>
              <a:cs typeface="Alexandria" charset="0"/>
            </a:endParaRPr>
          </a:p>
        </p:txBody>
      </p:sp>
      <p:sp>
        <p:nvSpPr>
          <p:cNvPr id="10" name="TextBox 9"/>
          <p:cNvSpPr txBox="1"/>
          <p:nvPr/>
        </p:nvSpPr>
        <p:spPr>
          <a:xfrm>
            <a:off x="1214179" y="1231789"/>
            <a:ext cx="966228"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a:t>
            </a:r>
          </a:p>
        </p:txBody>
      </p:sp>
      <p:sp>
        <p:nvSpPr>
          <p:cNvPr id="48" name="TextBox 47"/>
          <p:cNvSpPr txBox="1"/>
          <p:nvPr/>
        </p:nvSpPr>
        <p:spPr>
          <a:xfrm>
            <a:off x="681541" y="2162951"/>
            <a:ext cx="6072185" cy="4016484"/>
          </a:xfrm>
          <a:prstGeom prst="rect">
            <a:avLst/>
          </a:prstGeom>
          <a:noFill/>
        </p:spPr>
        <p:txBody>
          <a:bodyPr wrap="square" rtlCol="0">
            <a:spAutoFit/>
          </a:bodyPr>
          <a:lstStyle/>
          <a:p>
            <a:pPr>
              <a:lnSpc>
                <a:spcPct val="250000"/>
              </a:lnSpc>
              <a:buFont typeface="Wingdings" panose="05000000000000000000" pitchFamily="2" charset="2"/>
              <a:buChar char="Ø"/>
            </a:pPr>
            <a:r>
              <a:rPr lang="en-US" sz="1700" b="1" dirty="0"/>
              <a:t>ETHICAL ISSUES AFFECTING PRIVACY</a:t>
            </a:r>
          </a:p>
          <a:p>
            <a:pPr>
              <a:lnSpc>
                <a:spcPct val="250000"/>
              </a:lnSpc>
              <a:buFont typeface="Wingdings" panose="05000000000000000000" pitchFamily="2" charset="2"/>
              <a:buChar char="Ø"/>
            </a:pPr>
            <a:r>
              <a:rPr lang="en-US" sz="1700" b="1" dirty="0"/>
              <a:t>ETHICAL ISSUES AFFECTING PROPERTY</a:t>
            </a:r>
          </a:p>
          <a:p>
            <a:pPr>
              <a:lnSpc>
                <a:spcPct val="250000"/>
              </a:lnSpc>
              <a:buFont typeface="Wingdings" panose="05000000000000000000" pitchFamily="2" charset="2"/>
              <a:buChar char="Ø"/>
            </a:pPr>
            <a:r>
              <a:rPr lang="en-US" sz="1700" b="1" dirty="0"/>
              <a:t>CYBERSECURITY RESOURCE ALLOCATION</a:t>
            </a:r>
          </a:p>
          <a:p>
            <a:pPr marL="342900" lvl="8" indent="-342900">
              <a:lnSpc>
                <a:spcPct val="250000"/>
              </a:lnSpc>
              <a:buFont typeface="Wingdings" panose="05000000000000000000" pitchFamily="2" charset="2"/>
              <a:buChar char="Ø"/>
            </a:pPr>
            <a:r>
              <a:rPr lang="en-US" sz="1700" b="1" dirty="0"/>
              <a:t>TRANSPARENCY, DISCLOSURE, AND ACCOUNTABILITY </a:t>
            </a:r>
          </a:p>
          <a:p>
            <a:pPr marL="457200" lvl="8" indent="-457200">
              <a:lnSpc>
                <a:spcPct val="250000"/>
              </a:lnSpc>
              <a:buFont typeface="Wingdings" panose="05000000000000000000" pitchFamily="2" charset="2"/>
              <a:buChar char="Ø"/>
            </a:pPr>
            <a:r>
              <a:rPr lang="en-US" sz="1700" b="1" dirty="0"/>
              <a:t>CYBERSECURITY ROLES, DUTIES, AND INTERESTS</a:t>
            </a:r>
          </a:p>
          <a:p>
            <a:pPr>
              <a:lnSpc>
                <a:spcPct val="150000"/>
              </a:lnSpc>
              <a:buFont typeface="Wingdings" panose="05000000000000000000" pitchFamily="2" charset="2"/>
              <a:buChar char="Ø"/>
            </a:pPr>
            <a:endParaRPr lang="en-US" sz="1700" dirty="0"/>
          </a:p>
          <a:p>
            <a:pPr marL="457200" indent="-457200" algn="justLow">
              <a:spcAft>
                <a:spcPts val="300"/>
              </a:spcAft>
              <a:buFont typeface="Arial" panose="020B0604020202020204" pitchFamily="34" charset="0"/>
              <a:buChar char="•"/>
            </a:pPr>
            <a:endParaRPr lang="en-US" sz="1700"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7" name="Picture 2">
            <a:extLst>
              <a:ext uri="{FF2B5EF4-FFF2-40B4-BE49-F238E27FC236}">
                <a16:creationId xmlns:a16="http://schemas.microsoft.com/office/drawing/2014/main" id="{5324E100-887F-47F2-B603-95FF43BAB1B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7336" t="21874" r="22401" b="22136"/>
          <a:stretch/>
        </p:blipFill>
        <p:spPr bwMode="auto">
          <a:xfrm>
            <a:off x="6043780" y="1747050"/>
            <a:ext cx="5238750" cy="40957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165332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fade">
                                      <p:cBhvr>
                                        <p:cTn id="7" dur="1000"/>
                                        <p:tgtEl>
                                          <p:spTgt spid="27"/>
                                        </p:tgtEl>
                                      </p:cBhvr>
                                    </p:animEffect>
                                    <p:anim calcmode="lin" valueType="num">
                                      <p:cBhvr>
                                        <p:cTn id="8" dur="1000" fill="hold"/>
                                        <p:tgtEl>
                                          <p:spTgt spid="27"/>
                                        </p:tgtEl>
                                        <p:attrNameLst>
                                          <p:attrName>ppt_x</p:attrName>
                                        </p:attrNameLst>
                                      </p:cBhvr>
                                      <p:tavLst>
                                        <p:tav tm="0">
                                          <p:val>
                                            <p:strVal val="#ppt_x"/>
                                          </p:val>
                                        </p:tav>
                                        <p:tav tm="100000">
                                          <p:val>
                                            <p:strVal val="#ppt_x"/>
                                          </p:val>
                                        </p:tav>
                                      </p:tavLst>
                                    </p:anim>
                                    <p:anim calcmode="lin" valueType="num">
                                      <p:cBhvr>
                                        <p:cTn id="9"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3" name="TextBox 2"/>
          <p:cNvSpPr txBox="1"/>
          <p:nvPr/>
        </p:nvSpPr>
        <p:spPr>
          <a:xfrm>
            <a:off x="2577071" y="1130547"/>
            <a:ext cx="8916850" cy="400110"/>
          </a:xfrm>
          <a:prstGeom prst="rect">
            <a:avLst/>
          </a:prstGeom>
          <a:noFill/>
        </p:spPr>
        <p:txBody>
          <a:bodyPr wrap="square" rtlCol="0">
            <a:spAutoFit/>
          </a:bodyPr>
          <a:lstStyle/>
          <a:p>
            <a:r>
              <a:rPr lang="en-US" sz="2000" b="1" dirty="0">
                <a:latin typeface="Alexandria" charset="0"/>
                <a:cs typeface="Alexandria" charset="0"/>
              </a:rPr>
              <a:t>FAIR USE DOCTRINE (1/2)</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p:cNvSpPr txBox="1"/>
          <p:nvPr/>
        </p:nvSpPr>
        <p:spPr>
          <a:xfrm>
            <a:off x="1111584" y="975974"/>
            <a:ext cx="1193616" cy="307777"/>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endParaRPr lang="en-US" sz="2000">
              <a:solidFill>
                <a:schemeClr val="bg1"/>
              </a:solidFill>
              <a:latin typeface="Alexandria" charset="0"/>
              <a:cs typeface="Alexandria" charset="0"/>
            </a:endParaRPr>
          </a:p>
        </p:txBody>
      </p:sp>
      <p:sp>
        <p:nvSpPr>
          <p:cNvPr id="10" name="TextBox 9"/>
          <p:cNvSpPr txBox="1"/>
          <p:nvPr/>
        </p:nvSpPr>
        <p:spPr>
          <a:xfrm>
            <a:off x="1214179" y="1231789"/>
            <a:ext cx="966228"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48" name="TextBox 47"/>
          <p:cNvSpPr txBox="1"/>
          <p:nvPr/>
        </p:nvSpPr>
        <p:spPr>
          <a:xfrm>
            <a:off x="894052" y="2169278"/>
            <a:ext cx="10259175" cy="3508653"/>
          </a:xfrm>
          <a:prstGeom prst="rect">
            <a:avLst/>
          </a:prstGeom>
          <a:noFill/>
        </p:spPr>
        <p:txBody>
          <a:bodyPr wrap="square" rtlCol="0">
            <a:spAutoFit/>
          </a:bodyPr>
          <a:lstStyle/>
          <a:p>
            <a:pPr algn="justLow"/>
            <a:r>
              <a:rPr lang="en-US" sz="2000" b="1" dirty="0">
                <a:solidFill>
                  <a:srgbClr val="0A1F61"/>
                </a:solidFill>
                <a:cs typeface="Tajawal ExtraBold" panose="00000800000000000000" pitchFamily="2" charset="-78"/>
              </a:rPr>
              <a:t>Fair Use Doctrine</a:t>
            </a:r>
          </a:p>
          <a:p>
            <a:pPr algn="justLow"/>
            <a:endParaRPr lang="en-US" sz="700" b="1"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dirty="0">
                <a:solidFill>
                  <a:srgbClr val="0A1F61"/>
                </a:solidFill>
                <a:cs typeface="Tajawal ExtraBold" panose="00000800000000000000" pitchFamily="2" charset="-78"/>
              </a:rPr>
              <a:t>Authorizes restricted use of copyrighted material without the need to acquire permission from the copyright holder. </a:t>
            </a:r>
          </a:p>
          <a:p>
            <a:pPr marL="342900" indent="-342900" algn="justLow">
              <a:buFont typeface="Arial" panose="020B0604020202020204" pitchFamily="34" charset="0"/>
              <a:buChar char="•"/>
            </a:pPr>
            <a:endParaRPr lang="en-US" sz="5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dirty="0">
                <a:solidFill>
                  <a:srgbClr val="0A1F61"/>
                </a:solidFill>
                <a:cs typeface="Tajawal ExtraBold" panose="00000800000000000000" pitchFamily="2" charset="-78"/>
              </a:rPr>
              <a:t>It is a legal doctrine that assists in promoting freedom of expression by authorizing the unauthorized use of copyright-protected works in various situations. </a:t>
            </a:r>
          </a:p>
          <a:p>
            <a:pPr marL="342900" indent="-342900" algn="justLow">
              <a:buFont typeface="Arial" panose="020B0604020202020204" pitchFamily="34" charset="0"/>
              <a:buChar char="•"/>
            </a:pPr>
            <a:endParaRPr lang="en-US" sz="5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dirty="0">
                <a:solidFill>
                  <a:srgbClr val="0A1F61"/>
                </a:solidFill>
                <a:cs typeface="Tajawal ExtraBold" panose="00000800000000000000" pitchFamily="2" charset="-78"/>
              </a:rPr>
              <a:t>Few examples of proper fair use are:</a:t>
            </a:r>
          </a:p>
          <a:p>
            <a:pPr marL="342900" indent="-342900" algn="justLow">
              <a:buFont typeface="Arial" panose="020B0604020202020204" pitchFamily="34" charset="0"/>
              <a:buChar char="•"/>
            </a:pPr>
            <a:endParaRPr lang="en-US" sz="500" dirty="0">
              <a:solidFill>
                <a:srgbClr val="0A1F61"/>
              </a:solidFill>
              <a:cs typeface="Tajawal ExtraBold" panose="00000800000000000000" pitchFamily="2" charset="-78"/>
            </a:endParaRPr>
          </a:p>
          <a:p>
            <a:pPr marL="914400" lvl="1" indent="-457200" algn="justLow">
              <a:buFont typeface="+mj-lt"/>
              <a:buAutoNum type="arabicPeriod"/>
            </a:pPr>
            <a:r>
              <a:rPr lang="en-US" sz="2000" dirty="0">
                <a:solidFill>
                  <a:srgbClr val="0A1F61"/>
                </a:solidFill>
                <a:cs typeface="Tajawal ExtraBold" panose="00000800000000000000" pitchFamily="2" charset="-78"/>
              </a:rPr>
              <a:t>A film reviewer dispersing clips of a movie throughout a film review.</a:t>
            </a:r>
          </a:p>
          <a:p>
            <a:pPr marL="914400" lvl="1" indent="-457200" algn="justLow">
              <a:buFont typeface="+mj-lt"/>
              <a:buAutoNum type="arabicPeriod"/>
            </a:pPr>
            <a:r>
              <a:rPr lang="en-US" sz="2000" dirty="0">
                <a:solidFill>
                  <a:srgbClr val="0A1F61"/>
                </a:solidFill>
                <a:cs typeface="Tajawal ExtraBold" panose="00000800000000000000" pitchFamily="2" charset="-78"/>
              </a:rPr>
              <a:t>A professor copying a single chapter from a book and giving it to his students.</a:t>
            </a:r>
          </a:p>
          <a:p>
            <a:pPr marL="914400" lvl="1" indent="-457200" algn="justLow">
              <a:buFont typeface="+mj-lt"/>
              <a:buAutoNum type="arabicPeriod"/>
            </a:pPr>
            <a:r>
              <a:rPr lang="en-US" sz="2000" dirty="0">
                <a:solidFill>
                  <a:srgbClr val="0A1F61"/>
                </a:solidFill>
                <a:cs typeface="Tajawal ExtraBold" panose="00000800000000000000" pitchFamily="2" charset="-78"/>
              </a:rPr>
              <a:t>A researcher quoting passages from another article to support a claim.</a:t>
            </a:r>
          </a:p>
          <a:p>
            <a:pPr marL="914400" lvl="1" indent="-457200" algn="justLow">
              <a:buFont typeface="+mj-lt"/>
              <a:buAutoNum type="arabicPeriod"/>
            </a:pPr>
            <a:r>
              <a:rPr lang="en-US" sz="2000" dirty="0">
                <a:solidFill>
                  <a:srgbClr val="0A1F61"/>
                </a:solidFill>
                <a:cs typeface="Tajawal ExtraBold" panose="00000800000000000000" pitchFamily="2" charset="-78"/>
              </a:rPr>
              <a:t>A musician taking the melody of a popular song and recording new lyrics.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389464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3" name="TextBox 2"/>
          <p:cNvSpPr txBox="1"/>
          <p:nvPr/>
        </p:nvSpPr>
        <p:spPr>
          <a:xfrm>
            <a:off x="2577071" y="1130547"/>
            <a:ext cx="8916850" cy="400110"/>
          </a:xfrm>
          <a:prstGeom prst="rect">
            <a:avLst/>
          </a:prstGeom>
          <a:noFill/>
        </p:spPr>
        <p:txBody>
          <a:bodyPr wrap="square" rtlCol="0">
            <a:spAutoFit/>
          </a:bodyPr>
          <a:lstStyle/>
          <a:p>
            <a:r>
              <a:rPr lang="en-US" sz="2000" b="1" dirty="0">
                <a:latin typeface="Alexandria" charset="0"/>
                <a:cs typeface="Alexandria" charset="0"/>
              </a:rPr>
              <a:t>FAIR USE DOCTRINE (2/2)</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p:cNvSpPr txBox="1"/>
          <p:nvPr/>
        </p:nvSpPr>
        <p:spPr>
          <a:xfrm>
            <a:off x="1111584" y="975974"/>
            <a:ext cx="1193616" cy="307777"/>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endParaRPr lang="en-US" sz="2000">
              <a:solidFill>
                <a:schemeClr val="bg1"/>
              </a:solidFill>
              <a:latin typeface="Alexandria" charset="0"/>
              <a:cs typeface="Alexandria" charset="0"/>
            </a:endParaRPr>
          </a:p>
        </p:txBody>
      </p:sp>
      <p:sp>
        <p:nvSpPr>
          <p:cNvPr id="10" name="TextBox 9"/>
          <p:cNvSpPr txBox="1"/>
          <p:nvPr/>
        </p:nvSpPr>
        <p:spPr>
          <a:xfrm>
            <a:off x="1214179" y="1231789"/>
            <a:ext cx="966228"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48" name="TextBox 47"/>
          <p:cNvSpPr txBox="1"/>
          <p:nvPr/>
        </p:nvSpPr>
        <p:spPr>
          <a:xfrm>
            <a:off x="942308" y="2432047"/>
            <a:ext cx="10259175" cy="3293209"/>
          </a:xfrm>
          <a:prstGeom prst="rect">
            <a:avLst/>
          </a:prstGeom>
          <a:noFill/>
        </p:spPr>
        <p:txBody>
          <a:bodyPr wrap="square" rtlCol="0">
            <a:spAutoFit/>
          </a:bodyPr>
          <a:lstStyle/>
          <a:p>
            <a:pPr marL="342900" indent="-342900" algn="justLow">
              <a:buFont typeface="Arial" panose="020B0604020202020204" pitchFamily="34" charset="0"/>
              <a:buChar char="•"/>
            </a:pPr>
            <a:r>
              <a:rPr lang="en-US" sz="2400" dirty="0">
                <a:solidFill>
                  <a:srgbClr val="0A1F61"/>
                </a:solidFill>
                <a:cs typeface="Tajawal ExtraBold" panose="00000800000000000000" pitchFamily="2" charset="-78"/>
              </a:rPr>
              <a:t>There are four factors for determining whether a work is fair use or not. </a:t>
            </a:r>
          </a:p>
          <a:p>
            <a:pPr marL="342900"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endParaRPr lang="en-US" sz="800" dirty="0">
              <a:solidFill>
                <a:srgbClr val="0A1F61"/>
              </a:solidFill>
              <a:cs typeface="Tajawal ExtraBold" panose="00000800000000000000" pitchFamily="2" charset="-78"/>
            </a:endParaRPr>
          </a:p>
          <a:p>
            <a:pPr marL="914400" lvl="1" indent="-457200" algn="justLow">
              <a:buFont typeface="+mj-lt"/>
              <a:buAutoNum type="arabicPeriod"/>
            </a:pPr>
            <a:r>
              <a:rPr lang="en-US" sz="2400" dirty="0">
                <a:solidFill>
                  <a:srgbClr val="0A1F61"/>
                </a:solidFill>
                <a:cs typeface="Tajawal ExtraBold" panose="00000800000000000000" pitchFamily="2" charset="-78"/>
              </a:rPr>
              <a:t>The Purpose and Character of the Use.</a:t>
            </a:r>
          </a:p>
          <a:p>
            <a:pPr marL="914400" lvl="1" indent="-457200" algn="justLow">
              <a:buFont typeface="+mj-lt"/>
              <a:buAutoNum type="arabicPeriod"/>
            </a:pPr>
            <a:endParaRPr lang="en-US" sz="800" dirty="0">
              <a:solidFill>
                <a:srgbClr val="0A1F61"/>
              </a:solidFill>
              <a:cs typeface="Tajawal ExtraBold" panose="00000800000000000000" pitchFamily="2" charset="-78"/>
            </a:endParaRPr>
          </a:p>
          <a:p>
            <a:pPr marL="914400" lvl="1" indent="-457200" algn="justLow">
              <a:buFont typeface="+mj-lt"/>
              <a:buAutoNum type="arabicPeriod"/>
            </a:pPr>
            <a:r>
              <a:rPr lang="en-US" sz="2400" dirty="0">
                <a:solidFill>
                  <a:srgbClr val="0A1F61"/>
                </a:solidFill>
                <a:cs typeface="Tajawal ExtraBold" panose="00000800000000000000" pitchFamily="2" charset="-78"/>
              </a:rPr>
              <a:t>The Nature of the Copyrighted Work.</a:t>
            </a:r>
          </a:p>
          <a:p>
            <a:pPr marL="914400" lvl="1" indent="-457200" algn="justLow">
              <a:buFont typeface="+mj-lt"/>
              <a:buAutoNum type="arabicPeriod"/>
            </a:pPr>
            <a:endParaRPr lang="en-US" sz="800" dirty="0">
              <a:solidFill>
                <a:srgbClr val="0A1F61"/>
              </a:solidFill>
              <a:cs typeface="Tajawal ExtraBold" panose="00000800000000000000" pitchFamily="2" charset="-78"/>
            </a:endParaRPr>
          </a:p>
          <a:p>
            <a:pPr marL="914400" lvl="1" indent="-457200" algn="justLow">
              <a:buFont typeface="+mj-lt"/>
              <a:buAutoNum type="arabicPeriod"/>
            </a:pPr>
            <a:r>
              <a:rPr lang="en-US" sz="2400" dirty="0">
                <a:solidFill>
                  <a:srgbClr val="0A1F61"/>
                </a:solidFill>
                <a:cs typeface="Tajawal ExtraBold" panose="00000800000000000000" pitchFamily="2" charset="-78"/>
              </a:rPr>
              <a:t>The Amount and Substantiality of the Portion Used in Relation to the Copyrighted Work as a Whole.</a:t>
            </a:r>
          </a:p>
          <a:p>
            <a:pPr marL="914400" lvl="1" indent="-457200" algn="justLow">
              <a:buFont typeface="+mj-lt"/>
              <a:buAutoNum type="arabicPeriod"/>
            </a:pPr>
            <a:endParaRPr lang="en-US" sz="800" dirty="0">
              <a:solidFill>
                <a:srgbClr val="0A1F61"/>
              </a:solidFill>
              <a:cs typeface="Tajawal ExtraBold" panose="00000800000000000000" pitchFamily="2" charset="-78"/>
            </a:endParaRPr>
          </a:p>
          <a:p>
            <a:pPr marL="914400" lvl="1" indent="-457200" algn="justLow">
              <a:buFont typeface="+mj-lt"/>
              <a:buAutoNum type="arabicPeriod"/>
            </a:pPr>
            <a:r>
              <a:rPr lang="en-US" sz="2400" dirty="0">
                <a:solidFill>
                  <a:srgbClr val="0A1F61"/>
                </a:solidFill>
                <a:cs typeface="Tajawal ExtraBold" panose="00000800000000000000" pitchFamily="2" charset="-78"/>
              </a:rPr>
              <a:t>The Effect of the Use Upon the Market.</a:t>
            </a:r>
          </a:p>
          <a:p>
            <a:pPr marL="342900" indent="-342900" algn="justLow">
              <a:buFont typeface="Arial" panose="020B0604020202020204" pitchFamily="34" charset="0"/>
              <a:buChar char="•"/>
            </a:pPr>
            <a:endParaRPr lang="en-US" sz="2400" dirty="0">
              <a:solidFill>
                <a:srgbClr val="0A1F61"/>
              </a:solidFill>
              <a:cs typeface="Tajawal ExtraBold" panose="00000800000000000000"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985128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3" name="TextBox 2"/>
          <p:cNvSpPr txBox="1"/>
          <p:nvPr/>
        </p:nvSpPr>
        <p:spPr>
          <a:xfrm>
            <a:off x="2513150" y="1019069"/>
            <a:ext cx="8916850" cy="400110"/>
          </a:xfrm>
          <a:prstGeom prst="rect">
            <a:avLst/>
          </a:prstGeom>
          <a:noFill/>
        </p:spPr>
        <p:txBody>
          <a:bodyPr wrap="square" rtlCol="0">
            <a:spAutoFit/>
          </a:bodyPr>
          <a:lstStyle/>
          <a:p>
            <a:r>
              <a:rPr lang="en-US" sz="2000" b="1" dirty="0">
                <a:latin typeface="Alexandria" charset="0"/>
                <a:cs typeface="Alexandria" charset="0"/>
              </a:rPr>
              <a:t>THE ORIGIN OF CUBERSECURITY ETHICS (1/8)</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p:cNvSpPr txBox="1"/>
          <p:nvPr/>
        </p:nvSpPr>
        <p:spPr>
          <a:xfrm>
            <a:off x="1111584" y="975974"/>
            <a:ext cx="1193616" cy="307777"/>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endParaRPr lang="en-US" sz="2000">
              <a:solidFill>
                <a:schemeClr val="bg1"/>
              </a:solidFill>
              <a:latin typeface="Alexandria" charset="0"/>
              <a:cs typeface="Alexandria" charset="0"/>
            </a:endParaRPr>
          </a:p>
        </p:txBody>
      </p:sp>
      <p:sp>
        <p:nvSpPr>
          <p:cNvPr id="10" name="TextBox 9"/>
          <p:cNvSpPr txBox="1"/>
          <p:nvPr/>
        </p:nvSpPr>
        <p:spPr>
          <a:xfrm>
            <a:off x="1214179" y="1231789"/>
            <a:ext cx="966228"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48" name="TextBox 47"/>
          <p:cNvSpPr txBox="1"/>
          <p:nvPr/>
        </p:nvSpPr>
        <p:spPr>
          <a:xfrm>
            <a:off x="742454" y="2167213"/>
            <a:ext cx="5077667" cy="3631763"/>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err="1">
                <a:solidFill>
                  <a:srgbClr val="0A1F61"/>
                </a:solidFill>
                <a:cs typeface="Tajawal ExtraBold" panose="00000800000000000000" pitchFamily="2" charset="-78"/>
              </a:rPr>
              <a:t>Knowledge,information,and</a:t>
            </a:r>
            <a:r>
              <a:rPr lang="en-US" sz="2000" dirty="0">
                <a:solidFill>
                  <a:srgbClr val="0A1F61"/>
                </a:solidFill>
                <a:cs typeface="Tajawal ExtraBold" panose="00000800000000000000" pitchFamily="2" charset="-78"/>
              </a:rPr>
              <a:t> communication are the primary drivers of development in globalized, multicultural, knowledge-based societies, which are some key aspects of cyberspace. </a:t>
            </a:r>
          </a:p>
          <a:p>
            <a:pPr marL="342900" indent="-342900" algn="just">
              <a:buFont typeface="Arial" panose="020B0604020202020204" pitchFamily="34" charset="0"/>
              <a:buChar char="•"/>
            </a:pPr>
            <a:endParaRPr lang="en-US" sz="5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000" dirty="0">
                <a:solidFill>
                  <a:srgbClr val="0A1F61"/>
                </a:solidFill>
                <a:cs typeface="Tajawal ExtraBold" panose="00000800000000000000" pitchFamily="2" charset="-78"/>
              </a:rPr>
              <a:t>Ethics in information and knowledge has seven core values, namely equity, freedom, care, and compassion, participation, sharing, sustainability, and responsibility.</a:t>
            </a:r>
          </a:p>
          <a:p>
            <a:pPr marL="342900" indent="-342900" algn="just">
              <a:buFont typeface="Arial" panose="020B0604020202020204" pitchFamily="34" charset="0"/>
              <a:buChar char="•"/>
            </a:pPr>
            <a:endParaRPr lang="en-US" sz="500" dirty="0">
              <a:solidFill>
                <a:srgbClr val="0A1F61"/>
              </a:solidFill>
              <a:cs typeface="Tajawal ExtraBold" panose="00000800000000000000" pitchFamily="2" charset="-78"/>
            </a:endParaRPr>
          </a:p>
          <a:p>
            <a:pPr marL="342900" indent="-342900" algn="just">
              <a:buFont typeface="Arial" panose="020B0604020202020204" pitchFamily="34" charset="0"/>
              <a:buChar char="•"/>
            </a:pPr>
            <a:r>
              <a:rPr lang="en-US" sz="2000" dirty="0">
                <a:solidFill>
                  <a:srgbClr val="0A1F61"/>
                </a:solidFill>
                <a:cs typeface="Tajawal ExtraBold" panose="00000800000000000000" pitchFamily="2" charset="-78"/>
              </a:rPr>
              <a:t>The origin of cybersecurity ethics may be attributed to the following subsections.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8" descr="Diagram&#10;&#10;Description automatically generated">
            <a:extLst>
              <a:ext uri="{FF2B5EF4-FFF2-40B4-BE49-F238E27FC236}">
                <a16:creationId xmlns:a16="http://schemas.microsoft.com/office/drawing/2014/main" id="{6A458091-65E3-F54F-AAFB-306401D0752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20121" y="1820923"/>
            <a:ext cx="5474073" cy="3996024"/>
          </a:xfrm>
          <a:prstGeom prst="rect">
            <a:avLst/>
          </a:prstGeom>
        </p:spPr>
      </p:pic>
    </p:spTree>
    <p:extLst>
      <p:ext uri="{BB962C8B-B14F-4D97-AF65-F5344CB8AC3E}">
        <p14:creationId xmlns:p14="http://schemas.microsoft.com/office/powerpoint/2010/main" val="22251035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3" name="TextBox 2"/>
          <p:cNvSpPr txBox="1"/>
          <p:nvPr/>
        </p:nvSpPr>
        <p:spPr>
          <a:xfrm>
            <a:off x="2513150" y="1019069"/>
            <a:ext cx="8916850" cy="400110"/>
          </a:xfrm>
          <a:prstGeom prst="rect">
            <a:avLst/>
          </a:prstGeom>
          <a:noFill/>
        </p:spPr>
        <p:txBody>
          <a:bodyPr wrap="square" rtlCol="0">
            <a:spAutoFit/>
          </a:bodyPr>
          <a:lstStyle/>
          <a:p>
            <a:r>
              <a:rPr lang="en-US" sz="2000" b="1" dirty="0">
                <a:latin typeface="Alexandria" charset="0"/>
                <a:cs typeface="Alexandria" charset="0"/>
              </a:rPr>
              <a:t>THE ORIGIN OF CUBERSECURITY ETHICS (2/8)</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p:cNvSpPr txBox="1"/>
          <p:nvPr/>
        </p:nvSpPr>
        <p:spPr>
          <a:xfrm>
            <a:off x="1111584" y="975974"/>
            <a:ext cx="1193616" cy="307777"/>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endParaRPr lang="en-US" sz="2000">
              <a:solidFill>
                <a:schemeClr val="bg1"/>
              </a:solidFill>
              <a:latin typeface="Alexandria" charset="0"/>
              <a:cs typeface="Alexandria" charset="0"/>
            </a:endParaRPr>
          </a:p>
        </p:txBody>
      </p:sp>
      <p:sp>
        <p:nvSpPr>
          <p:cNvPr id="10" name="TextBox 9"/>
          <p:cNvSpPr txBox="1"/>
          <p:nvPr/>
        </p:nvSpPr>
        <p:spPr>
          <a:xfrm>
            <a:off x="1214179" y="1231789"/>
            <a:ext cx="966228"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48" name="TextBox 47"/>
          <p:cNvSpPr txBox="1"/>
          <p:nvPr/>
        </p:nvSpPr>
        <p:spPr>
          <a:xfrm>
            <a:off x="894052" y="2062715"/>
            <a:ext cx="10259175" cy="3985706"/>
          </a:xfrm>
          <a:prstGeom prst="rect">
            <a:avLst/>
          </a:prstGeom>
          <a:noFill/>
        </p:spPr>
        <p:txBody>
          <a:bodyPr wrap="square" rtlCol="0">
            <a:spAutoFit/>
          </a:bodyPr>
          <a:lstStyle/>
          <a:p>
            <a:pPr marL="457200" indent="-457200" algn="justLow">
              <a:buAutoNum type="arabicParenBoth"/>
            </a:pPr>
            <a:r>
              <a:rPr lang="en-US" sz="2300" b="1" u="sng" dirty="0">
                <a:solidFill>
                  <a:srgbClr val="0A1F61"/>
                </a:solidFill>
                <a:cs typeface="Tajawal ExtraBold" panose="00000800000000000000" pitchFamily="2" charset="-78"/>
              </a:rPr>
              <a:t>VALUES IN ETHICS</a:t>
            </a:r>
          </a:p>
          <a:p>
            <a:pPr marL="457200" indent="-457200" algn="justLow">
              <a:buAutoNum type="arabicParenBoth"/>
            </a:pPr>
            <a:endParaRPr lang="en-US" sz="2300" b="1" u="sng"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300" dirty="0">
                <a:solidFill>
                  <a:srgbClr val="0A1F61"/>
                </a:solidFill>
                <a:cs typeface="Tajawal ExtraBold" panose="00000800000000000000" pitchFamily="2" charset="-78"/>
              </a:rPr>
              <a:t>Knowledge societies over cyberspace that are based on ethical values must be innovative, sustainable, coherent, and integrative.</a:t>
            </a:r>
          </a:p>
          <a:p>
            <a:pPr marL="342900" indent="-342900" algn="justLow">
              <a:buFont typeface="Arial" panose="020B0604020202020204" pitchFamily="34" charset="0"/>
              <a:buChar char="•"/>
            </a:pPr>
            <a:r>
              <a:rPr lang="en-US" sz="2300" dirty="0">
                <a:solidFill>
                  <a:srgbClr val="0A1F61"/>
                </a:solidFill>
                <a:cs typeface="Tajawal ExtraBold" panose="00000800000000000000" pitchFamily="2" charset="-78"/>
              </a:rPr>
              <a:t>Cyberspace is a global forum, and hence due to the globalized multicultural world, the values must be global and respect the diversity of contextual values. </a:t>
            </a:r>
          </a:p>
          <a:p>
            <a:pPr marL="342900" indent="-342900" algn="justLow">
              <a:buFont typeface="Arial" panose="020B0604020202020204" pitchFamily="34" charset="0"/>
              <a:buChar char="•"/>
            </a:pPr>
            <a:r>
              <a:rPr lang="en-US" sz="2300" dirty="0">
                <a:solidFill>
                  <a:srgbClr val="0A1F61"/>
                </a:solidFill>
                <a:cs typeface="Tajawal ExtraBold" panose="00000800000000000000" pitchFamily="2" charset="-78"/>
              </a:rPr>
              <a:t>Cybersecurity ethics is capable of promoting public awareness of such fundamental values and principles.</a:t>
            </a:r>
          </a:p>
          <a:p>
            <a:pPr marL="342900" indent="-342900" algn="justLow">
              <a:buFont typeface="Arial" panose="020B0604020202020204" pitchFamily="34" charset="0"/>
              <a:buChar char="•"/>
            </a:pPr>
            <a:r>
              <a:rPr lang="en-US" sz="2300" dirty="0">
                <a:solidFill>
                  <a:srgbClr val="0A1F61"/>
                </a:solidFill>
                <a:cs typeface="Tajawal ExtraBold" panose="00000800000000000000" pitchFamily="2" charset="-78"/>
              </a:rPr>
              <a:t>Cybersecurity ethics is responsible for fostering trust among human beings and for strengthening care and action for global environmental protection.</a:t>
            </a:r>
          </a:p>
          <a:p>
            <a:pPr marL="342900" indent="-342900" algn="justLow">
              <a:buFont typeface="Arial" panose="020B0604020202020204" pitchFamily="34" charset="0"/>
              <a:buChar char="•"/>
            </a:pPr>
            <a:endParaRPr lang="en-US" sz="2300" dirty="0">
              <a:solidFill>
                <a:srgbClr val="0A1F61"/>
              </a:solidFill>
              <a:cs typeface="Tajawal ExtraBold" panose="00000800000000000000"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82459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3" name="TextBox 2"/>
          <p:cNvSpPr txBox="1"/>
          <p:nvPr/>
        </p:nvSpPr>
        <p:spPr>
          <a:xfrm>
            <a:off x="2513150" y="1019069"/>
            <a:ext cx="8916850" cy="400110"/>
          </a:xfrm>
          <a:prstGeom prst="rect">
            <a:avLst/>
          </a:prstGeom>
          <a:noFill/>
        </p:spPr>
        <p:txBody>
          <a:bodyPr wrap="square" rtlCol="0">
            <a:spAutoFit/>
          </a:bodyPr>
          <a:lstStyle/>
          <a:p>
            <a:r>
              <a:rPr lang="en-US" sz="2000" b="1" dirty="0">
                <a:latin typeface="Alexandria" charset="0"/>
                <a:cs typeface="Alexandria" charset="0"/>
              </a:rPr>
              <a:t>THE ORIGIN OF CUBERSECURITY ETHICS (3/8)</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p:cNvSpPr txBox="1"/>
          <p:nvPr/>
        </p:nvSpPr>
        <p:spPr>
          <a:xfrm>
            <a:off x="1111584" y="975974"/>
            <a:ext cx="1193616" cy="307777"/>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endParaRPr lang="en-US" sz="2000">
              <a:solidFill>
                <a:schemeClr val="bg1"/>
              </a:solidFill>
              <a:latin typeface="Alexandria" charset="0"/>
              <a:cs typeface="Alexandria" charset="0"/>
            </a:endParaRPr>
          </a:p>
        </p:txBody>
      </p:sp>
      <p:sp>
        <p:nvSpPr>
          <p:cNvPr id="10" name="TextBox 9"/>
          <p:cNvSpPr txBox="1"/>
          <p:nvPr/>
        </p:nvSpPr>
        <p:spPr>
          <a:xfrm>
            <a:off x="1214179" y="1231789"/>
            <a:ext cx="966228"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48" name="TextBox 47"/>
          <p:cNvSpPr txBox="1"/>
          <p:nvPr/>
        </p:nvSpPr>
        <p:spPr>
          <a:xfrm>
            <a:off x="894052" y="2062715"/>
            <a:ext cx="10259175" cy="3816429"/>
          </a:xfrm>
          <a:prstGeom prst="rect">
            <a:avLst/>
          </a:prstGeom>
          <a:noFill/>
        </p:spPr>
        <p:txBody>
          <a:bodyPr wrap="square" rtlCol="0">
            <a:spAutoFit/>
          </a:bodyPr>
          <a:lstStyle/>
          <a:p>
            <a:pPr algn="justLow"/>
            <a:r>
              <a:rPr lang="en-US" sz="2200" b="1" u="sng" dirty="0">
                <a:solidFill>
                  <a:srgbClr val="0A1F61"/>
                </a:solidFill>
                <a:cs typeface="Tajawal ExtraBold" panose="00000800000000000000" pitchFamily="2" charset="-78"/>
              </a:rPr>
              <a:t>(2) Knowledge Must Be Accessible To Everyone </a:t>
            </a:r>
          </a:p>
          <a:p>
            <a:pPr marL="342900" indent="-342900" algn="justLow">
              <a:buFont typeface="Arial" panose="020B0604020202020204" pitchFamily="34" charset="0"/>
              <a:buChar char="•"/>
            </a:pPr>
            <a:r>
              <a:rPr lang="en-US" sz="2200" dirty="0">
                <a:solidFill>
                  <a:srgbClr val="0A1F61"/>
                </a:solidFill>
                <a:cs typeface="Tajawal ExtraBold" panose="00000800000000000000" pitchFamily="2" charset="-78"/>
              </a:rPr>
              <a:t>Cyberspace promotes access to information, communication, and education. </a:t>
            </a:r>
          </a:p>
          <a:p>
            <a:pPr marL="342900" indent="-342900" algn="justLow">
              <a:buFont typeface="Arial" panose="020B0604020202020204" pitchFamily="34" charset="0"/>
              <a:buChar char="•"/>
            </a:pPr>
            <a:r>
              <a:rPr lang="en-US" sz="2200" dirty="0">
                <a:solidFill>
                  <a:srgbClr val="0A1F61"/>
                </a:solidFill>
                <a:cs typeface="Tajawal ExtraBold" panose="00000800000000000000" pitchFamily="2" charset="-78"/>
              </a:rPr>
              <a:t>This is because knowledge must be thought of as a basic right and public good. </a:t>
            </a:r>
          </a:p>
          <a:p>
            <a:pPr marL="342900" indent="-342900" algn="justLow">
              <a:buFont typeface="Arial" panose="020B0604020202020204" pitchFamily="34" charset="0"/>
              <a:buChar char="•"/>
            </a:pPr>
            <a:r>
              <a:rPr lang="en-US" sz="2200" dirty="0">
                <a:solidFill>
                  <a:srgbClr val="0A1F61"/>
                </a:solidFill>
                <a:cs typeface="Tajawal ExtraBold" panose="00000800000000000000" pitchFamily="2" charset="-78"/>
              </a:rPr>
              <a:t>Open access for free or for affordable costs enables participation of all in the development of societies.</a:t>
            </a:r>
          </a:p>
          <a:p>
            <a:pPr marL="342900" indent="-342900" algn="justLow">
              <a:buFont typeface="Arial" panose="020B0604020202020204" pitchFamily="34" charset="0"/>
              <a:buChar char="•"/>
            </a:pPr>
            <a:endParaRPr lang="en-US" sz="2200" dirty="0">
              <a:solidFill>
                <a:srgbClr val="0A1F61"/>
              </a:solidFill>
              <a:cs typeface="Tajawal ExtraBold" panose="00000800000000000000" pitchFamily="2" charset="-78"/>
            </a:endParaRPr>
          </a:p>
          <a:p>
            <a:pPr algn="justLow"/>
            <a:r>
              <a:rPr lang="en-US" sz="2200" b="1" u="sng" dirty="0">
                <a:solidFill>
                  <a:srgbClr val="0A1F61"/>
                </a:solidFill>
                <a:cs typeface="Tajawal ExtraBold" panose="00000800000000000000" pitchFamily="2" charset="-78"/>
              </a:rPr>
              <a:t>(3) Communities People: </a:t>
            </a:r>
          </a:p>
          <a:p>
            <a:pPr marL="342900" indent="-342900" algn="justLow">
              <a:buFont typeface="Arial" panose="020B0604020202020204" pitchFamily="34" charset="0"/>
              <a:buChar char="•"/>
            </a:pPr>
            <a:r>
              <a:rPr lang="en-US" sz="2200" dirty="0">
                <a:solidFill>
                  <a:srgbClr val="0A1F61"/>
                </a:solidFill>
                <a:cs typeface="Tajawal ExtraBold" panose="00000800000000000000" pitchFamily="2" charset="-78"/>
              </a:rPr>
              <a:t>Community, identity, gender, generation, education people, and systems are t</a:t>
            </a:r>
            <a:r>
              <a:rPr lang="en-US" sz="2200" u="sng" dirty="0">
                <a:solidFill>
                  <a:srgbClr val="0A1F61"/>
                </a:solidFill>
                <a:cs typeface="Tajawal ExtraBold" panose="00000800000000000000" pitchFamily="2" charset="-78"/>
              </a:rPr>
              <a:t>he </a:t>
            </a:r>
            <a:r>
              <a:rPr lang="en-US" sz="2200" b="1" u="sng" dirty="0">
                <a:solidFill>
                  <a:srgbClr val="0A1F61"/>
                </a:solidFill>
                <a:cs typeface="Tajawal ExtraBold" panose="00000800000000000000" pitchFamily="2" charset="-78"/>
              </a:rPr>
              <a:t>key</a:t>
            </a:r>
            <a:r>
              <a:rPr lang="en-US" sz="2200" u="sng" dirty="0">
                <a:solidFill>
                  <a:srgbClr val="0A1F61"/>
                </a:solidFill>
                <a:cs typeface="Tajawal ExtraBold" panose="00000800000000000000" pitchFamily="2" charset="-78"/>
              </a:rPr>
              <a:t> </a:t>
            </a:r>
            <a:r>
              <a:rPr lang="en-US" sz="2200" b="1" u="sng" dirty="0">
                <a:solidFill>
                  <a:srgbClr val="0A1F61"/>
                </a:solidFill>
                <a:cs typeface="Tajawal ExtraBold" panose="00000800000000000000" pitchFamily="2" charset="-78"/>
              </a:rPr>
              <a:t>actors</a:t>
            </a:r>
            <a:r>
              <a:rPr lang="en-US" sz="2200" u="sng" dirty="0">
                <a:solidFill>
                  <a:srgbClr val="0A1F61"/>
                </a:solidFill>
                <a:cs typeface="Tajawal ExtraBold" panose="00000800000000000000" pitchFamily="2" charset="-78"/>
              </a:rPr>
              <a:t> of information</a:t>
            </a:r>
            <a:r>
              <a:rPr lang="en-US" sz="2200" dirty="0">
                <a:solidFill>
                  <a:srgbClr val="0A1F61"/>
                </a:solidFill>
                <a:cs typeface="Tajawal ExtraBold" panose="00000800000000000000" pitchFamily="2" charset="-78"/>
              </a:rPr>
              <a:t>, </a:t>
            </a:r>
            <a:r>
              <a:rPr lang="en-US" sz="2200" u="sng" dirty="0">
                <a:solidFill>
                  <a:srgbClr val="0A1F61"/>
                </a:solidFill>
                <a:cs typeface="Tajawal ExtraBold" panose="00000800000000000000" pitchFamily="2" charset="-78"/>
              </a:rPr>
              <a:t>communication</a:t>
            </a:r>
            <a:r>
              <a:rPr lang="en-US" sz="2200" dirty="0">
                <a:solidFill>
                  <a:srgbClr val="0A1F61"/>
                </a:solidFill>
                <a:cs typeface="Tajawal ExtraBold" panose="00000800000000000000" pitchFamily="2" charset="-78"/>
              </a:rPr>
              <a:t>, and </a:t>
            </a:r>
            <a:r>
              <a:rPr lang="en-US" sz="2200" u="sng" dirty="0">
                <a:solidFill>
                  <a:srgbClr val="0A1F61"/>
                </a:solidFill>
                <a:cs typeface="Tajawal ExtraBold" panose="00000800000000000000" pitchFamily="2" charset="-78"/>
              </a:rPr>
              <a:t>knowledge over cyberspace</a:t>
            </a:r>
            <a:r>
              <a:rPr lang="en-US" sz="2200" dirty="0">
                <a:solidFill>
                  <a:srgbClr val="0A1F61"/>
                </a:solidFill>
                <a:cs typeface="Tajawal ExtraBold" panose="00000800000000000000" pitchFamily="2" charset="-78"/>
              </a:rPr>
              <a:t>.</a:t>
            </a:r>
          </a:p>
          <a:p>
            <a:pPr marL="342900" indent="-342900" algn="justLow">
              <a:buFont typeface="Arial" panose="020B0604020202020204" pitchFamily="34" charset="0"/>
              <a:buChar char="•"/>
            </a:pPr>
            <a:r>
              <a:rPr lang="en-US" sz="2200" dirty="0">
                <a:solidFill>
                  <a:srgbClr val="0A1F61"/>
                </a:solidFill>
                <a:cs typeface="Tajawal ExtraBold" panose="00000800000000000000" pitchFamily="2" charset="-78"/>
              </a:rPr>
              <a:t>For interacting in the cybersecurity domain, there must be sufficient understanding about how to refine, contemplate, and absorb information and knowledge.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560715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3" name="TextBox 2"/>
          <p:cNvSpPr txBox="1"/>
          <p:nvPr/>
        </p:nvSpPr>
        <p:spPr>
          <a:xfrm>
            <a:off x="2513150" y="1019069"/>
            <a:ext cx="8916850" cy="400110"/>
          </a:xfrm>
          <a:prstGeom prst="rect">
            <a:avLst/>
          </a:prstGeom>
          <a:noFill/>
        </p:spPr>
        <p:txBody>
          <a:bodyPr wrap="square" rtlCol="0">
            <a:spAutoFit/>
          </a:bodyPr>
          <a:lstStyle/>
          <a:p>
            <a:r>
              <a:rPr lang="en-US" sz="2000" b="1" dirty="0">
                <a:latin typeface="Alexandria" charset="0"/>
                <a:cs typeface="Alexandria" charset="0"/>
              </a:rPr>
              <a:t>THE ORIGIN OF CUBERSECURITY ETHICS (4/8)</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p:cNvSpPr txBox="1"/>
          <p:nvPr/>
        </p:nvSpPr>
        <p:spPr>
          <a:xfrm>
            <a:off x="1111584" y="975974"/>
            <a:ext cx="1193616" cy="307777"/>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endParaRPr lang="en-US" sz="2000">
              <a:solidFill>
                <a:schemeClr val="bg1"/>
              </a:solidFill>
              <a:latin typeface="Alexandria" charset="0"/>
              <a:cs typeface="Alexandria" charset="0"/>
            </a:endParaRPr>
          </a:p>
        </p:txBody>
      </p:sp>
      <p:sp>
        <p:nvSpPr>
          <p:cNvPr id="10" name="TextBox 9"/>
          <p:cNvSpPr txBox="1"/>
          <p:nvPr/>
        </p:nvSpPr>
        <p:spPr>
          <a:xfrm>
            <a:off x="1214179" y="1231789"/>
            <a:ext cx="966228"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48" name="TextBox 47"/>
          <p:cNvSpPr txBox="1"/>
          <p:nvPr/>
        </p:nvSpPr>
        <p:spPr>
          <a:xfrm>
            <a:off x="894052" y="2062715"/>
            <a:ext cx="10259175" cy="3816429"/>
          </a:xfrm>
          <a:prstGeom prst="rect">
            <a:avLst/>
          </a:prstGeom>
          <a:noFill/>
        </p:spPr>
        <p:txBody>
          <a:bodyPr wrap="square" rtlCol="0">
            <a:spAutoFit/>
          </a:bodyPr>
          <a:lstStyle/>
          <a:p>
            <a:pPr algn="justLow"/>
            <a:r>
              <a:rPr lang="en-US" sz="2200" b="1" dirty="0">
                <a:solidFill>
                  <a:srgbClr val="0A1F61"/>
                </a:solidFill>
                <a:cs typeface="Tajawal ExtraBold" panose="00000800000000000000" pitchFamily="2" charset="-78"/>
              </a:rPr>
              <a:t>(4) Ethics of Cybersecurity Professions </a:t>
            </a:r>
          </a:p>
          <a:p>
            <a:pPr algn="justLow"/>
            <a:endParaRPr lang="en-US" sz="2200" b="1"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200" dirty="0">
                <a:solidFill>
                  <a:srgbClr val="0A1F61"/>
                </a:solidFill>
                <a:cs typeface="Tajawal ExtraBold" panose="00000800000000000000" pitchFamily="2" charset="-78"/>
              </a:rPr>
              <a:t>Professions that are specific to information, communication, processing, creation, dissemination, control, renewal, preservation, archiving, policy-making, and cybersecurity </a:t>
            </a:r>
            <a:r>
              <a:rPr lang="en-US" sz="2200" u="sng" dirty="0">
                <a:solidFill>
                  <a:srgbClr val="0A1F61"/>
                </a:solidFill>
                <a:cs typeface="Tajawal ExtraBold" panose="00000800000000000000" pitchFamily="2" charset="-78"/>
              </a:rPr>
              <a:t>have a special ethical responsibility in implementing core values</a:t>
            </a:r>
            <a:r>
              <a:rPr lang="en-US" sz="2200" dirty="0">
                <a:solidFill>
                  <a:srgbClr val="0A1F61"/>
                </a:solidFill>
                <a:cs typeface="Tajawal ExtraBold" panose="00000800000000000000" pitchFamily="2" charset="-78"/>
              </a:rPr>
              <a:t>. </a:t>
            </a:r>
          </a:p>
          <a:p>
            <a:pPr marL="342900" indent="-342900">
              <a:buFont typeface="Arial" panose="020B0604020202020204" pitchFamily="34" charset="0"/>
              <a:buChar char="•"/>
            </a:pPr>
            <a:r>
              <a:rPr lang="en-US" sz="2200" dirty="0">
                <a:solidFill>
                  <a:srgbClr val="0A1F61"/>
                </a:solidFill>
                <a:cs typeface="Tajawal ExtraBold" panose="00000800000000000000" pitchFamily="2" charset="-78"/>
              </a:rPr>
              <a:t>Cybersecurity engineers, analysts, scientists, social media personnel, security researchers, IT hardware and software developers, curricula developers, politicians, philosophers, and several other professionals in cybersecurity </a:t>
            </a:r>
            <a:r>
              <a:rPr lang="en-US" sz="2200" u="sng" dirty="0">
                <a:solidFill>
                  <a:srgbClr val="0A1F61"/>
                </a:solidFill>
                <a:cs typeface="Tajawal ExtraBold" panose="00000800000000000000" pitchFamily="2" charset="-78"/>
              </a:rPr>
              <a:t>have an impact on private and public opinions</a:t>
            </a:r>
            <a:r>
              <a:rPr lang="en-US" sz="2200" dirty="0">
                <a:solidFill>
                  <a:srgbClr val="0A1F61"/>
                </a:solidFill>
                <a:cs typeface="Tajawal ExtraBold" panose="00000800000000000000" pitchFamily="2" charset="-78"/>
              </a:rPr>
              <a:t>.</a:t>
            </a:r>
            <a:endParaRPr lang="ar-JO" sz="2200" dirty="0">
              <a:solidFill>
                <a:srgbClr val="0A1F61"/>
              </a:solidFill>
              <a:cs typeface="Tajawal ExtraBold" panose="00000800000000000000" pitchFamily="2" charset="-78"/>
            </a:endParaRPr>
          </a:p>
          <a:p>
            <a:pPr marL="342900" indent="-342900">
              <a:buFont typeface="Arial" panose="020B0604020202020204" pitchFamily="34" charset="0"/>
              <a:buChar char="•"/>
            </a:pPr>
            <a:r>
              <a:rPr lang="en-US" sz="2200" dirty="0">
                <a:solidFill>
                  <a:srgbClr val="0A1F61"/>
                </a:solidFill>
                <a:cs typeface="Tajawal ExtraBold" panose="00000800000000000000" pitchFamily="2" charset="-78"/>
              </a:rPr>
              <a:t>However, in the modern information society, </a:t>
            </a:r>
            <a:r>
              <a:rPr lang="en-US" sz="2200" u="sng" dirty="0">
                <a:solidFill>
                  <a:srgbClr val="0A1F61"/>
                </a:solidFill>
                <a:cs typeface="Tajawal ExtraBold" panose="00000800000000000000" pitchFamily="2" charset="-78"/>
              </a:rPr>
              <a:t>professionals must strengthen values</a:t>
            </a:r>
            <a:r>
              <a:rPr lang="en-US" sz="2200" dirty="0">
                <a:solidFill>
                  <a:srgbClr val="0A1F61"/>
                </a:solidFill>
                <a:cs typeface="Tajawal ExtraBold" panose="00000800000000000000" pitchFamily="2" charset="-78"/>
              </a:rPr>
              <a:t>, </a:t>
            </a:r>
            <a:r>
              <a:rPr lang="en-US" sz="2200" u="sng" dirty="0">
                <a:solidFill>
                  <a:srgbClr val="0A1F61"/>
                </a:solidFill>
                <a:cs typeface="Tajawal ExtraBold" panose="00000800000000000000" pitchFamily="2" charset="-78"/>
              </a:rPr>
              <a:t>virtues</a:t>
            </a:r>
            <a:r>
              <a:rPr lang="en-US" sz="2200" dirty="0">
                <a:solidFill>
                  <a:srgbClr val="0A1F61"/>
                </a:solidFill>
                <a:cs typeface="Tajawal ExtraBold" panose="00000800000000000000" pitchFamily="2" charset="-78"/>
              </a:rPr>
              <a:t>, and </a:t>
            </a:r>
            <a:r>
              <a:rPr lang="en-US" sz="2200" u="sng" dirty="0">
                <a:solidFill>
                  <a:srgbClr val="0A1F61"/>
                </a:solidFill>
                <a:cs typeface="Tajawal ExtraBold" panose="00000800000000000000" pitchFamily="2" charset="-78"/>
              </a:rPr>
              <a:t>rights</a:t>
            </a:r>
            <a:r>
              <a:rPr lang="en-US" sz="2200" dirty="0">
                <a:solidFill>
                  <a:srgbClr val="0A1F61"/>
                </a:solidFill>
                <a:cs typeface="Tajawal ExtraBold" panose="00000800000000000000" pitchFamily="2" charset="-78"/>
              </a:rPr>
              <a:t> themselves </a:t>
            </a:r>
            <a:r>
              <a:rPr lang="en-US" sz="2200" i="1" u="sng" dirty="0">
                <a:solidFill>
                  <a:srgbClr val="0A1F61"/>
                </a:solidFill>
                <a:cs typeface="Tajawal ExtraBold" panose="00000800000000000000" pitchFamily="2" charset="-78"/>
              </a:rPr>
              <a:t>through</a:t>
            </a:r>
            <a:r>
              <a:rPr lang="en-US" sz="2200" u="sng" dirty="0">
                <a:solidFill>
                  <a:srgbClr val="0A1F61"/>
                </a:solidFill>
                <a:cs typeface="Tajawal ExtraBold" panose="00000800000000000000" pitchFamily="2" charset="-78"/>
              </a:rPr>
              <a:t> their professional work</a:t>
            </a:r>
            <a:r>
              <a:rPr lang="en-US" sz="2200" dirty="0">
                <a:solidFill>
                  <a:srgbClr val="0A1F61"/>
                </a:solidFill>
                <a:cs typeface="Tajawal ExtraBold" panose="00000800000000000000" pitchFamily="2" charset="-78"/>
              </a:rPr>
              <a:t>.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406733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3" name="TextBox 2"/>
          <p:cNvSpPr txBox="1"/>
          <p:nvPr/>
        </p:nvSpPr>
        <p:spPr>
          <a:xfrm>
            <a:off x="2513150" y="1019069"/>
            <a:ext cx="8916850" cy="400110"/>
          </a:xfrm>
          <a:prstGeom prst="rect">
            <a:avLst/>
          </a:prstGeom>
          <a:noFill/>
        </p:spPr>
        <p:txBody>
          <a:bodyPr wrap="square" rtlCol="0">
            <a:spAutoFit/>
          </a:bodyPr>
          <a:lstStyle/>
          <a:p>
            <a:r>
              <a:rPr lang="en-US" sz="2000" b="1" dirty="0">
                <a:latin typeface="Alexandria" charset="0"/>
                <a:cs typeface="Alexandria" charset="0"/>
              </a:rPr>
              <a:t>THE ORIGIN OF CUBERSECURITY ETHICS (5/8)</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p:cNvSpPr txBox="1"/>
          <p:nvPr/>
        </p:nvSpPr>
        <p:spPr>
          <a:xfrm>
            <a:off x="1111584" y="975974"/>
            <a:ext cx="1193616" cy="307777"/>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endParaRPr lang="en-US" sz="2000">
              <a:solidFill>
                <a:schemeClr val="bg1"/>
              </a:solidFill>
              <a:latin typeface="Alexandria" charset="0"/>
              <a:cs typeface="Alexandria" charset="0"/>
            </a:endParaRPr>
          </a:p>
        </p:txBody>
      </p:sp>
      <p:sp>
        <p:nvSpPr>
          <p:cNvPr id="10" name="TextBox 9"/>
          <p:cNvSpPr txBox="1"/>
          <p:nvPr/>
        </p:nvSpPr>
        <p:spPr>
          <a:xfrm>
            <a:off x="1214179" y="1231789"/>
            <a:ext cx="966228"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48" name="TextBox 47"/>
          <p:cNvSpPr txBox="1"/>
          <p:nvPr/>
        </p:nvSpPr>
        <p:spPr>
          <a:xfrm>
            <a:off x="894052" y="2062715"/>
            <a:ext cx="10259175" cy="3477875"/>
          </a:xfrm>
          <a:prstGeom prst="rect">
            <a:avLst/>
          </a:prstGeom>
          <a:noFill/>
        </p:spPr>
        <p:txBody>
          <a:bodyPr wrap="square" rtlCol="0">
            <a:spAutoFit/>
          </a:bodyPr>
          <a:lstStyle/>
          <a:p>
            <a:pPr algn="justLow"/>
            <a:r>
              <a:rPr lang="en-US" sz="2200" b="1" dirty="0">
                <a:solidFill>
                  <a:srgbClr val="0A1F61"/>
                </a:solidFill>
                <a:cs typeface="Tajawal ExtraBold" panose="00000800000000000000" pitchFamily="2" charset="-78"/>
              </a:rPr>
              <a:t>(5) Cybercrimes and Intellectual Property (IP) </a:t>
            </a:r>
          </a:p>
          <a:p>
            <a:pPr algn="justLow"/>
            <a:endParaRPr lang="en-US" sz="22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200" dirty="0">
                <a:solidFill>
                  <a:srgbClr val="0A1F61"/>
                </a:solidFill>
                <a:cs typeface="Tajawal ExtraBold" panose="00000800000000000000" pitchFamily="2" charset="-78"/>
              </a:rPr>
              <a:t>Piracy has the potential to become an existential threat to prevailing business models for novel content creation and use. </a:t>
            </a:r>
          </a:p>
          <a:p>
            <a:pPr marL="342900" indent="-342900" algn="justLow">
              <a:buFont typeface="Arial" panose="020B0604020202020204" pitchFamily="34" charset="0"/>
              <a:buChar char="•"/>
            </a:pPr>
            <a:endParaRPr lang="en-US" sz="20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200" dirty="0">
                <a:solidFill>
                  <a:srgbClr val="0A1F61"/>
                </a:solidFill>
                <a:cs typeface="Tajawal ExtraBold" panose="00000800000000000000" pitchFamily="2" charset="-78"/>
              </a:rPr>
              <a:t>Piracy usually occurs when potential users see information or material as too expensive and rights protection as excluding the poor. </a:t>
            </a:r>
          </a:p>
          <a:p>
            <a:pPr marL="342900" indent="-342900" algn="justLow">
              <a:buFont typeface="Arial" panose="020B0604020202020204" pitchFamily="34" charset="0"/>
              <a:buChar char="•"/>
            </a:pPr>
            <a:endParaRPr lang="ar-JO" sz="22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200" dirty="0">
                <a:solidFill>
                  <a:srgbClr val="0A1F61"/>
                </a:solidFill>
                <a:cs typeface="Tajawal ExtraBold" panose="00000800000000000000" pitchFamily="2" charset="-78"/>
              </a:rPr>
              <a:t>New technology has intensified the IP piracy problem. However, it has also provided solutions for the same.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32889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3" name="TextBox 2"/>
          <p:cNvSpPr txBox="1"/>
          <p:nvPr/>
        </p:nvSpPr>
        <p:spPr>
          <a:xfrm>
            <a:off x="2513150" y="1019069"/>
            <a:ext cx="8916850" cy="400110"/>
          </a:xfrm>
          <a:prstGeom prst="rect">
            <a:avLst/>
          </a:prstGeom>
          <a:noFill/>
        </p:spPr>
        <p:txBody>
          <a:bodyPr wrap="square" rtlCol="0">
            <a:spAutoFit/>
          </a:bodyPr>
          <a:lstStyle/>
          <a:p>
            <a:r>
              <a:rPr lang="en-US" sz="2000" b="1" dirty="0">
                <a:latin typeface="Alexandria" charset="0"/>
                <a:cs typeface="Alexandria" charset="0"/>
              </a:rPr>
              <a:t>THE ORIGIN OF CUBERSECURITY ETHICS (6/8)</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p:cNvSpPr txBox="1"/>
          <p:nvPr/>
        </p:nvSpPr>
        <p:spPr>
          <a:xfrm>
            <a:off x="1111584" y="975974"/>
            <a:ext cx="1193616" cy="307777"/>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endParaRPr lang="en-US" sz="2000">
              <a:solidFill>
                <a:schemeClr val="bg1"/>
              </a:solidFill>
              <a:latin typeface="Alexandria" charset="0"/>
              <a:cs typeface="Alexandria" charset="0"/>
            </a:endParaRPr>
          </a:p>
        </p:txBody>
      </p:sp>
      <p:sp>
        <p:nvSpPr>
          <p:cNvPr id="10" name="TextBox 9"/>
          <p:cNvSpPr txBox="1"/>
          <p:nvPr/>
        </p:nvSpPr>
        <p:spPr>
          <a:xfrm>
            <a:off x="1214179" y="1231789"/>
            <a:ext cx="966228"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48" name="TextBox 47"/>
          <p:cNvSpPr txBox="1"/>
          <p:nvPr/>
        </p:nvSpPr>
        <p:spPr>
          <a:xfrm>
            <a:off x="894052" y="2062715"/>
            <a:ext cx="10259175" cy="4139595"/>
          </a:xfrm>
          <a:prstGeom prst="rect">
            <a:avLst/>
          </a:prstGeom>
          <a:noFill/>
        </p:spPr>
        <p:txBody>
          <a:bodyPr wrap="square" rtlCol="0">
            <a:spAutoFit/>
          </a:bodyPr>
          <a:lstStyle/>
          <a:p>
            <a:pPr algn="justLow"/>
            <a:r>
              <a:rPr lang="en-US" sz="2400" b="1" dirty="0">
                <a:solidFill>
                  <a:srgbClr val="0A1F61"/>
                </a:solidFill>
                <a:cs typeface="Tajawal ExtraBold" panose="00000800000000000000" pitchFamily="2" charset="-78"/>
              </a:rPr>
              <a:t>(6) The New Generation of People </a:t>
            </a:r>
          </a:p>
          <a:p>
            <a:pPr algn="justLow"/>
            <a:endParaRPr lang="en-US" sz="800" b="1"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300" dirty="0">
                <a:solidFill>
                  <a:srgbClr val="0A1F61"/>
                </a:solidFill>
                <a:cs typeface="Tajawal ExtraBold" panose="00000800000000000000" pitchFamily="2" charset="-78"/>
              </a:rPr>
              <a:t>The Internet is a popular platform for connecting computers, smartphones, and tablets, and </a:t>
            </a:r>
            <a:r>
              <a:rPr lang="en-US" sz="2300" u="sng" dirty="0">
                <a:solidFill>
                  <a:srgbClr val="0A1F61"/>
                </a:solidFill>
                <a:cs typeface="Tajawal ExtraBold" panose="00000800000000000000" pitchFamily="2" charset="-78"/>
              </a:rPr>
              <a:t>young people are connecting with each other </a:t>
            </a:r>
            <a:r>
              <a:rPr lang="en-US" sz="2300" dirty="0">
                <a:solidFill>
                  <a:srgbClr val="0A1F61"/>
                </a:solidFill>
                <a:cs typeface="Tajawal ExtraBold" panose="00000800000000000000" pitchFamily="2" charset="-78"/>
              </a:rPr>
              <a:t>and </a:t>
            </a:r>
            <a:r>
              <a:rPr lang="en-US" sz="2300" u="sng" dirty="0">
                <a:solidFill>
                  <a:srgbClr val="0A1F61"/>
                </a:solidFill>
                <a:cs typeface="Tajawal ExtraBold" panose="00000800000000000000" pitchFamily="2" charset="-78"/>
              </a:rPr>
              <a:t>the wider society in different ways</a:t>
            </a:r>
            <a:r>
              <a:rPr lang="en-US" sz="2300" dirty="0">
                <a:solidFill>
                  <a:srgbClr val="0A1F61"/>
                </a:solidFill>
                <a:cs typeface="Tajawal ExtraBold" panose="00000800000000000000" pitchFamily="2" charset="-78"/>
              </a:rPr>
              <a:t>.</a:t>
            </a:r>
          </a:p>
          <a:p>
            <a:pPr marL="342900" indent="-342900" algn="justLow">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300" dirty="0">
                <a:solidFill>
                  <a:srgbClr val="0A1F61"/>
                </a:solidFill>
                <a:cs typeface="Tajawal ExtraBold" panose="00000800000000000000" pitchFamily="2" charset="-78"/>
              </a:rPr>
              <a:t>While the digital world promises to bring people together, there are certain issues that come with it. </a:t>
            </a:r>
          </a:p>
          <a:p>
            <a:pPr marL="342900" indent="-342900" algn="justLow">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300" dirty="0">
                <a:solidFill>
                  <a:srgbClr val="0A1F61"/>
                </a:solidFill>
                <a:cs typeface="Tajawal ExtraBold" panose="00000800000000000000" pitchFamily="2" charset="-78"/>
              </a:rPr>
              <a:t>There may be a situation where children, young people and young adults may face specific risks and hazards related to the Internet. </a:t>
            </a:r>
          </a:p>
          <a:p>
            <a:pPr marL="342900" indent="-342900" algn="justLow">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300" dirty="0">
                <a:solidFill>
                  <a:srgbClr val="0A1F61"/>
                </a:solidFill>
                <a:cs typeface="Tajawal ExtraBold" panose="00000800000000000000" pitchFamily="2" charset="-78"/>
              </a:rPr>
              <a:t>Some of these issues may be in the form of cyber-bullying and potential addiction to online networks. </a:t>
            </a:r>
          </a:p>
          <a:p>
            <a:pPr marL="342900" indent="-342900" algn="justLow">
              <a:buFont typeface="Arial" panose="020B0604020202020204" pitchFamily="34" charset="0"/>
              <a:buChar char="•"/>
            </a:pPr>
            <a:endParaRPr lang="en-US" sz="600" dirty="0">
              <a:solidFill>
                <a:srgbClr val="0A1F61"/>
              </a:solidFill>
              <a:cs typeface="Tajawal ExtraBold" panose="00000800000000000000"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913441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3" name="TextBox 2"/>
          <p:cNvSpPr txBox="1"/>
          <p:nvPr/>
        </p:nvSpPr>
        <p:spPr>
          <a:xfrm>
            <a:off x="2513150" y="1019069"/>
            <a:ext cx="8916850" cy="400110"/>
          </a:xfrm>
          <a:prstGeom prst="rect">
            <a:avLst/>
          </a:prstGeom>
          <a:noFill/>
        </p:spPr>
        <p:txBody>
          <a:bodyPr wrap="square" rtlCol="0">
            <a:spAutoFit/>
          </a:bodyPr>
          <a:lstStyle/>
          <a:p>
            <a:r>
              <a:rPr lang="en-US" sz="2000" b="1" dirty="0">
                <a:latin typeface="Alexandria" charset="0"/>
                <a:cs typeface="Alexandria" charset="0"/>
              </a:rPr>
              <a:t>THE ORIGIN OF CUBERSECURITY ETHICS (7/8)</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p:cNvSpPr txBox="1"/>
          <p:nvPr/>
        </p:nvSpPr>
        <p:spPr>
          <a:xfrm>
            <a:off x="1111584" y="975974"/>
            <a:ext cx="1193616" cy="307777"/>
          </a:xfrm>
          <a:prstGeom prst="rect">
            <a:avLst/>
          </a:prstGeom>
          <a:noFill/>
        </p:spPr>
        <p:txBody>
          <a:bodyPr wrap="square" rtlCol="0">
            <a:spAutoFit/>
          </a:bodyPr>
          <a:lstStyle/>
          <a:p>
            <a:pPr algn="ctr"/>
            <a:r>
              <a:rPr lang="en-US" sz="1400">
                <a:solidFill>
                  <a:schemeClr val="bg1"/>
                </a:solidFill>
                <a:latin typeface="Alexandria" charset="0"/>
                <a:cs typeface="Alexandria" charset="0"/>
              </a:rPr>
              <a:t>Chapter</a:t>
            </a:r>
            <a:endParaRPr lang="en-US" sz="2000">
              <a:solidFill>
                <a:schemeClr val="bg1"/>
              </a:solidFill>
              <a:latin typeface="Alexandria" charset="0"/>
              <a:cs typeface="Alexandria" charset="0"/>
            </a:endParaRPr>
          </a:p>
        </p:txBody>
      </p:sp>
      <p:sp>
        <p:nvSpPr>
          <p:cNvPr id="10" name="TextBox 9"/>
          <p:cNvSpPr txBox="1"/>
          <p:nvPr/>
        </p:nvSpPr>
        <p:spPr>
          <a:xfrm>
            <a:off x="1214179" y="1231789"/>
            <a:ext cx="966228"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03</a:t>
            </a:r>
          </a:p>
        </p:txBody>
      </p:sp>
      <p:sp>
        <p:nvSpPr>
          <p:cNvPr id="48" name="TextBox 47"/>
          <p:cNvSpPr txBox="1"/>
          <p:nvPr/>
        </p:nvSpPr>
        <p:spPr>
          <a:xfrm>
            <a:off x="894052" y="2062715"/>
            <a:ext cx="10259175" cy="3985706"/>
          </a:xfrm>
          <a:prstGeom prst="rect">
            <a:avLst/>
          </a:prstGeom>
          <a:noFill/>
        </p:spPr>
        <p:txBody>
          <a:bodyPr wrap="square" rtlCol="0">
            <a:spAutoFit/>
          </a:bodyPr>
          <a:lstStyle/>
          <a:p>
            <a:pPr algn="justLow"/>
            <a:r>
              <a:rPr lang="en-US" sz="2000" b="1" dirty="0">
                <a:solidFill>
                  <a:srgbClr val="0A1F61"/>
                </a:solidFill>
                <a:cs typeface="Tajawal ExtraBold" panose="00000800000000000000" pitchFamily="2" charset="-78"/>
              </a:rPr>
              <a:t>(7) Economic Power of Technology </a:t>
            </a:r>
          </a:p>
          <a:p>
            <a:pPr algn="justLow"/>
            <a:endParaRPr lang="en-US" sz="800" b="1"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dirty="0">
                <a:solidFill>
                  <a:srgbClr val="0A1F61"/>
                </a:solidFill>
                <a:cs typeface="Tajawal ExtraBold" panose="00000800000000000000" pitchFamily="2" charset="-78"/>
              </a:rPr>
              <a:t>Key actors in the cybersecurity domain may be in the form of investors and managers of companies and institutions. </a:t>
            </a:r>
          </a:p>
          <a:p>
            <a:pPr marL="342900" indent="-342900" algn="justLow">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dirty="0">
                <a:solidFill>
                  <a:srgbClr val="0A1F61"/>
                </a:solidFill>
                <a:cs typeface="Tajawal ExtraBold" panose="00000800000000000000" pitchFamily="2" charset="-78"/>
              </a:rPr>
              <a:t>These actors have specific responsibilities in using their entrusted power. </a:t>
            </a:r>
          </a:p>
          <a:p>
            <a:pPr marL="342900" indent="-342900" algn="justLow">
              <a:buFont typeface="Arial" panose="020B0604020202020204" pitchFamily="34" charset="0"/>
              <a:buChar char="•"/>
            </a:pPr>
            <a:endParaRPr lang="en-US" sz="6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dirty="0">
                <a:solidFill>
                  <a:srgbClr val="0A1F61"/>
                </a:solidFill>
                <a:cs typeface="Tajawal ExtraBold" panose="00000800000000000000" pitchFamily="2" charset="-78"/>
              </a:rPr>
              <a:t>Greater the power, more will be responsibilities and accountability.  </a:t>
            </a:r>
          </a:p>
          <a:p>
            <a:pPr marL="342900" indent="-342900" algn="justLow">
              <a:buFont typeface="Arial" panose="020B0604020202020204" pitchFamily="34" charset="0"/>
              <a:buChar char="•"/>
            </a:pPr>
            <a:endParaRPr lang="en-US" sz="2000" dirty="0">
              <a:solidFill>
                <a:srgbClr val="0A1F61"/>
              </a:solidFill>
              <a:cs typeface="Tajawal ExtraBold" panose="00000800000000000000" pitchFamily="2" charset="-78"/>
            </a:endParaRPr>
          </a:p>
          <a:p>
            <a:pPr algn="justLow"/>
            <a:r>
              <a:rPr lang="en-US" sz="2000" b="1" dirty="0">
                <a:solidFill>
                  <a:srgbClr val="0A1F61"/>
                </a:solidFill>
                <a:cs typeface="Tajawal ExtraBold" panose="00000800000000000000" pitchFamily="2" charset="-78"/>
              </a:rPr>
              <a:t>(8) Ethics of Regulation and Freedom </a:t>
            </a:r>
          </a:p>
          <a:p>
            <a:pPr algn="justLow"/>
            <a:endParaRPr lang="en-US" sz="700" b="1" dirty="0">
              <a:solidFill>
                <a:srgbClr val="0A1F61"/>
              </a:solidFill>
              <a:cs typeface="Tajawal ExtraBold" panose="00000800000000000000" pitchFamily="2" charset="-78"/>
            </a:endParaRPr>
          </a:p>
          <a:p>
            <a:pPr marL="342900" indent="-342900" algn="justLow">
              <a:buFont typeface="Arial" panose="020B0604020202020204" pitchFamily="34" charset="0"/>
              <a:buChar char="•"/>
            </a:pPr>
            <a:r>
              <a:rPr lang="en-US" sz="2000" dirty="0">
                <a:solidFill>
                  <a:srgbClr val="0A1F61"/>
                </a:solidFill>
                <a:cs typeface="Tajawal ExtraBold" panose="00000800000000000000" pitchFamily="2" charset="-78"/>
              </a:rPr>
              <a:t>Educated users in cyberspace must guarantee that administrative estimates bolster freedom of expression, freedom of association in cybersecurity-related advancements, and the option to look for, get, and impart data and thoughts. </a:t>
            </a:r>
          </a:p>
          <a:p>
            <a:pPr marL="342900" indent="-342900" algn="justLow">
              <a:buFont typeface="Arial" panose="020B0604020202020204" pitchFamily="34" charset="0"/>
              <a:buChar char="•"/>
            </a:pPr>
            <a:endParaRPr lang="en-US" sz="2000" dirty="0">
              <a:solidFill>
                <a:srgbClr val="0A1F61"/>
              </a:solidFill>
              <a:cs typeface="Tajawal ExtraBold" panose="00000800000000000000" pitchFamily="2" charset="-78"/>
            </a:endParaRPr>
          </a:p>
          <a:p>
            <a:pPr marL="342900" indent="-342900" algn="justLow">
              <a:buFont typeface="Arial" panose="020B0604020202020204" pitchFamily="34" charset="0"/>
              <a:buChar char="•"/>
            </a:pPr>
            <a:endParaRPr lang="en-US" sz="600" dirty="0">
              <a:solidFill>
                <a:srgbClr val="0A1F61"/>
              </a:solidFill>
              <a:cs typeface="Tajawal ExtraBold" panose="00000800000000000000"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026415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39604"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p:cNvSpPr txBox="1"/>
          <p:nvPr/>
        </p:nvSpPr>
        <p:spPr>
          <a:xfrm>
            <a:off x="2485572" y="729887"/>
            <a:ext cx="11250600" cy="400110"/>
          </a:xfrm>
          <a:prstGeom prst="rect">
            <a:avLst/>
          </a:prstGeom>
          <a:noFill/>
        </p:spPr>
        <p:txBody>
          <a:bodyPr wrap="square" rtlCol="0">
            <a:spAutoFit/>
          </a:bodyPr>
          <a:lstStyle/>
          <a:p>
            <a:r>
              <a:rPr lang="en-US" sz="2000" b="1" dirty="0">
                <a:latin typeface="Alexandria" charset="0"/>
                <a:cs typeface="Alexandria" charset="0"/>
              </a:rPr>
              <a:t>THE ORIGIN OF CUBERSECURITY ETHICS (8/8)</a:t>
            </a:r>
          </a:p>
        </p:txBody>
      </p:sp>
      <p:pic>
        <p:nvPicPr>
          <p:cNvPr id="8" name="Picture 7">
            <a:extLst>
              <a:ext uri="{FF2B5EF4-FFF2-40B4-BE49-F238E27FC236}">
                <a16:creationId xmlns:a16="http://schemas.microsoft.com/office/drawing/2014/main" id="{AD0BA865-8754-1994-DEB4-F40CE9719554}"/>
              </a:ext>
            </a:extLst>
          </p:cNvPr>
          <p:cNvPicPr>
            <a:picLocks noChangeAspect="1"/>
          </p:cNvPicPr>
          <p:nvPr/>
        </p:nvPicPr>
        <p:blipFill>
          <a:blip r:embed="rId3"/>
          <a:stretch>
            <a:fillRect/>
          </a:stretch>
        </p:blipFill>
        <p:spPr>
          <a:xfrm>
            <a:off x="2749541" y="1341882"/>
            <a:ext cx="5907536" cy="4174233"/>
          </a:xfrm>
          <a:prstGeom prst="rect">
            <a:avLst/>
          </a:prstGeom>
        </p:spPr>
      </p:pic>
    </p:spTree>
    <p:extLst>
      <p:ext uri="{BB962C8B-B14F-4D97-AF65-F5344CB8AC3E}">
        <p14:creationId xmlns:p14="http://schemas.microsoft.com/office/powerpoint/2010/main" val="425965538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1352018" y="4103318"/>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61be54d4e1129e7f290b979abd74d0d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ee7624cd9ca63176be9d29f9c2ee78d3"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d13aca44-ef33-4cf4-9980-7f0b00e6eeb9"/>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49100919-8a76-4266-be0c-7dc583902cb4"/>
    <ds:schemaRef ds:uri="http://purl.org/dc/terms/"/>
    <ds:schemaRef ds:uri="http://schemas.microsoft.com/office/2006/metadata/properties"/>
    <ds:schemaRef ds:uri="http://www.w3.org/XML/1998/namespace"/>
    <ds:schemaRef ds:uri="http://purl.org/dc/dcmitype/"/>
  </ds:schemaRefs>
</ds:datastoreItem>
</file>

<file path=customXml/itemProps2.xml><?xml version="1.0" encoding="utf-8"?>
<ds:datastoreItem xmlns:ds="http://schemas.openxmlformats.org/officeDocument/2006/customXml" ds:itemID="{F946CF75-098C-4E67-8FBF-42F927E95AB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161</TotalTime>
  <Words>3074</Words>
  <Application>Microsoft Office PowerPoint</Application>
  <PresentationFormat>Widescreen</PresentationFormat>
  <Paragraphs>358</Paragraphs>
  <Slides>37</Slides>
  <Notes>11</Notes>
  <HiddenSlides>0</HiddenSlides>
  <MMClips>0</MMClips>
  <ScaleCrop>false</ScaleCrop>
  <HeadingPairs>
    <vt:vector size="4" baseType="variant">
      <vt:variant>
        <vt:lpstr>Theme</vt:lpstr>
      </vt:variant>
      <vt:variant>
        <vt:i4>1</vt:i4>
      </vt:variant>
      <vt:variant>
        <vt:lpstr>Slide Titles</vt:lpstr>
      </vt:variant>
      <vt:variant>
        <vt:i4>37</vt:i4>
      </vt:variant>
    </vt:vector>
  </HeadingPairs>
  <TitlesOfParts>
    <vt:vector size="38"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Tamara Ghrear</cp:lastModifiedBy>
  <cp:revision>33</cp:revision>
  <dcterms:created xsi:type="dcterms:W3CDTF">2023-04-29T09:08:00Z</dcterms:created>
  <dcterms:modified xsi:type="dcterms:W3CDTF">2026-02-15T10:14:01Z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