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65"/>
  </p:notesMasterIdLst>
  <p:sldIdLst>
    <p:sldId id="498" r:id="rId8"/>
    <p:sldId id="990" r:id="rId9"/>
    <p:sldId id="1038" r:id="rId10"/>
    <p:sldId id="1006" r:id="rId11"/>
    <p:sldId id="1039" r:id="rId12"/>
    <p:sldId id="1347" r:id="rId13"/>
    <p:sldId id="1348" r:id="rId14"/>
    <p:sldId id="1311" r:id="rId15"/>
    <p:sldId id="1315" r:id="rId16"/>
    <p:sldId id="1349" r:id="rId17"/>
    <p:sldId id="1350" r:id="rId18"/>
    <p:sldId id="1351" r:id="rId19"/>
    <p:sldId id="1352" r:id="rId20"/>
    <p:sldId id="1316" r:id="rId21"/>
    <p:sldId id="1353" r:id="rId22"/>
    <p:sldId id="1354" r:id="rId23"/>
    <p:sldId id="1355" r:id="rId24"/>
    <p:sldId id="1356" r:id="rId25"/>
    <p:sldId id="1357" r:id="rId26"/>
    <p:sldId id="1317" r:id="rId27"/>
    <p:sldId id="1358" r:id="rId28"/>
    <p:sldId id="1359" r:id="rId29"/>
    <p:sldId id="1360" r:id="rId30"/>
    <p:sldId id="1361" r:id="rId31"/>
    <p:sldId id="1362" r:id="rId32"/>
    <p:sldId id="1319" r:id="rId33"/>
    <p:sldId id="1321" r:id="rId34"/>
    <p:sldId id="1322" r:id="rId35"/>
    <p:sldId id="1320" r:id="rId36"/>
    <p:sldId id="1318" r:id="rId37"/>
    <p:sldId id="1323" r:id="rId38"/>
    <p:sldId id="1327" r:id="rId39"/>
    <p:sldId id="1331" r:id="rId40"/>
    <p:sldId id="1332" r:id="rId41"/>
    <p:sldId id="1328" r:id="rId42"/>
    <p:sldId id="1363" r:id="rId43"/>
    <p:sldId id="1365" r:id="rId44"/>
    <p:sldId id="1364" r:id="rId45"/>
    <p:sldId id="1333" r:id="rId46"/>
    <p:sldId id="1334" r:id="rId47"/>
    <p:sldId id="1335" r:id="rId48"/>
    <p:sldId id="1336" r:id="rId49"/>
    <p:sldId id="1337" r:id="rId50"/>
    <p:sldId id="1338" r:id="rId51"/>
    <p:sldId id="1324" r:id="rId52"/>
    <p:sldId id="1325" r:id="rId53"/>
    <p:sldId id="1326" r:id="rId54"/>
    <p:sldId id="1312" r:id="rId55"/>
    <p:sldId id="1339" r:id="rId56"/>
    <p:sldId id="1340" r:id="rId57"/>
    <p:sldId id="1344" r:id="rId58"/>
    <p:sldId id="1345" r:id="rId59"/>
    <p:sldId id="1346" r:id="rId60"/>
    <p:sldId id="1342" r:id="rId61"/>
    <p:sldId id="1313" r:id="rId62"/>
    <p:sldId id="947"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1006"/>
            <p14:sldId id="1039"/>
            <p14:sldId id="1347"/>
            <p14:sldId id="1348"/>
            <p14:sldId id="1311"/>
            <p14:sldId id="1315"/>
            <p14:sldId id="1349"/>
            <p14:sldId id="1350"/>
            <p14:sldId id="1351"/>
            <p14:sldId id="1352"/>
            <p14:sldId id="1316"/>
            <p14:sldId id="1353"/>
            <p14:sldId id="1354"/>
            <p14:sldId id="1355"/>
            <p14:sldId id="1356"/>
            <p14:sldId id="1357"/>
            <p14:sldId id="1317"/>
            <p14:sldId id="1358"/>
            <p14:sldId id="1359"/>
            <p14:sldId id="1360"/>
            <p14:sldId id="1361"/>
            <p14:sldId id="1362"/>
            <p14:sldId id="1319"/>
            <p14:sldId id="1321"/>
            <p14:sldId id="1322"/>
            <p14:sldId id="1320"/>
            <p14:sldId id="1318"/>
            <p14:sldId id="1323"/>
            <p14:sldId id="1327"/>
            <p14:sldId id="1331"/>
            <p14:sldId id="1332"/>
            <p14:sldId id="1328"/>
            <p14:sldId id="1363"/>
            <p14:sldId id="1365"/>
            <p14:sldId id="1364"/>
            <p14:sldId id="1333"/>
            <p14:sldId id="1334"/>
            <p14:sldId id="1335"/>
            <p14:sldId id="1336"/>
            <p14:sldId id="1337"/>
            <p14:sldId id="1338"/>
            <p14:sldId id="1324"/>
            <p14:sldId id="1325"/>
            <p14:sldId id="1326"/>
            <p14:sldId id="1312"/>
            <p14:sldId id="1339"/>
            <p14:sldId id="1340"/>
            <p14:sldId id="1344"/>
            <p14:sldId id="1345"/>
            <p14:sldId id="1346"/>
            <p14:sldId id="1342"/>
            <p14:sldId id="1313"/>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59DF0C-C5EC-4BE8-9EED-BB14591C6BA4}" v="54" dt="2025-06-14T03:47:24.2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theme" Target="theme/theme1.xml"/><Relationship Id="rId7" Type="http://schemas.openxmlformats.org/officeDocument/2006/relationships/slideMaster" Target="slideMasters/slideMaster4.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A959DF0C-C5EC-4BE8-9EED-BB14591C6BA4}"/>
    <pc:docChg chg="undo custSel addSld delSld modSld modSection">
      <pc:chgData name="Dr.Alaeldin Elgizuli" userId="0ae9b7cacb5388bf" providerId="LiveId" clId="{A959DF0C-C5EC-4BE8-9EED-BB14591C6BA4}" dt="2025-06-14T04:09:07.381" v="2413" actId="20577"/>
      <pc:docMkLst>
        <pc:docMk/>
      </pc:docMkLst>
      <pc:sldChg chg="modSp mod">
        <pc:chgData name="Dr.Alaeldin Elgizuli" userId="0ae9b7cacb5388bf" providerId="LiveId" clId="{A959DF0C-C5EC-4BE8-9EED-BB14591C6BA4}" dt="2025-06-14T02:53:52.564" v="1258" actId="2711"/>
        <pc:sldMkLst>
          <pc:docMk/>
          <pc:sldMk cId="0" sldId="303"/>
        </pc:sldMkLst>
        <pc:spChg chg="mod">
          <ac:chgData name="Dr.Alaeldin Elgizuli" userId="0ae9b7cacb5388bf" providerId="LiveId" clId="{A959DF0C-C5EC-4BE8-9EED-BB14591C6BA4}" dt="2025-06-14T02:53:52.564" v="1258" actId="2711"/>
          <ac:spMkLst>
            <pc:docMk/>
            <pc:sldMk cId="0" sldId="303"/>
            <ac:spMk id="3" creationId="{2422C08E-EEEB-F4B4-1635-2567C7C613F3}"/>
          </ac:spMkLst>
        </pc:spChg>
        <pc:spChg chg="mod">
          <ac:chgData name="Dr.Alaeldin Elgizuli" userId="0ae9b7cacb5388bf" providerId="LiveId" clId="{A959DF0C-C5EC-4BE8-9EED-BB14591C6BA4}" dt="2025-06-14T02:53:18.214" v="1254" actId="2711"/>
          <ac:spMkLst>
            <pc:docMk/>
            <pc:sldMk cId="0" sldId="303"/>
            <ac:spMk id="9" creationId="{00000000-0000-0000-0000-000000000000}"/>
          </ac:spMkLst>
        </pc:spChg>
        <pc:spChg chg="mod">
          <ac:chgData name="Dr.Alaeldin Elgizuli" userId="0ae9b7cacb5388bf" providerId="LiveId" clId="{A959DF0C-C5EC-4BE8-9EED-BB14591C6BA4}" dt="2025-06-14T02:53:46.333" v="1257" actId="2711"/>
          <ac:spMkLst>
            <pc:docMk/>
            <pc:sldMk cId="0" sldId="303"/>
            <ac:spMk id="10" creationId="{00000000-0000-0000-0000-000000000000}"/>
          </ac:spMkLst>
        </pc:spChg>
        <pc:spChg chg="mod">
          <ac:chgData name="Dr.Alaeldin Elgizuli" userId="0ae9b7cacb5388bf" providerId="LiveId" clId="{A959DF0C-C5EC-4BE8-9EED-BB14591C6BA4}" dt="2025-06-14T02:53:33.562" v="1255" actId="2711"/>
          <ac:spMkLst>
            <pc:docMk/>
            <pc:sldMk cId="0" sldId="303"/>
            <ac:spMk id="12" creationId="{00000000-0000-0000-0000-000000000000}"/>
          </ac:spMkLst>
        </pc:spChg>
        <pc:spChg chg="mod">
          <ac:chgData name="Dr.Alaeldin Elgizuli" userId="0ae9b7cacb5388bf" providerId="LiveId" clId="{A959DF0C-C5EC-4BE8-9EED-BB14591C6BA4}" dt="2025-06-14T02:53:39.460" v="1256" actId="2711"/>
          <ac:spMkLst>
            <pc:docMk/>
            <pc:sldMk cId="0" sldId="303"/>
            <ac:spMk id="13" creationId="{00000000-0000-0000-0000-000000000000}"/>
          </ac:spMkLst>
        </pc:spChg>
      </pc:sldChg>
      <pc:sldChg chg="modSp mod">
        <pc:chgData name="Dr.Alaeldin Elgizuli" userId="0ae9b7cacb5388bf" providerId="LiveId" clId="{A959DF0C-C5EC-4BE8-9EED-BB14591C6BA4}" dt="2025-06-14T04:09:07.381" v="2413" actId="20577"/>
        <pc:sldMkLst>
          <pc:docMk/>
          <pc:sldMk cId="3758883482" sldId="947"/>
        </pc:sldMkLst>
        <pc:spChg chg="mod">
          <ac:chgData name="Dr.Alaeldin Elgizuli" userId="0ae9b7cacb5388bf" providerId="LiveId" clId="{A959DF0C-C5EC-4BE8-9EED-BB14591C6BA4}" dt="2025-06-14T04:09:07.381" v="2413" actId="20577"/>
          <ac:spMkLst>
            <pc:docMk/>
            <pc:sldMk cId="3758883482" sldId="947"/>
            <ac:spMk id="31" creationId="{52AD9076-7F34-D345-8C62-0BEC6D080AF4}"/>
          </ac:spMkLst>
        </pc:spChg>
      </pc:sldChg>
      <pc:sldChg chg="modSp mod">
        <pc:chgData name="Dr.Alaeldin Elgizuli" userId="0ae9b7cacb5388bf" providerId="LiveId" clId="{A959DF0C-C5EC-4BE8-9EED-BB14591C6BA4}" dt="2025-06-12T04:03:32.457" v="86" actId="20577"/>
        <pc:sldMkLst>
          <pc:docMk/>
          <pc:sldMk cId="2533515695" sldId="990"/>
        </pc:sldMkLst>
        <pc:spChg chg="mod">
          <ac:chgData name="Dr.Alaeldin Elgizuli" userId="0ae9b7cacb5388bf" providerId="LiveId" clId="{A959DF0C-C5EC-4BE8-9EED-BB14591C6BA4}" dt="2025-06-12T04:03:03.280" v="79" actId="20577"/>
          <ac:spMkLst>
            <pc:docMk/>
            <pc:sldMk cId="2533515695" sldId="990"/>
            <ac:spMk id="3" creationId="{FE433DC3-60C5-2A6E-1080-AE8CA34BED76}"/>
          </ac:spMkLst>
        </pc:spChg>
        <pc:spChg chg="mod">
          <ac:chgData name="Dr.Alaeldin Elgizuli" userId="0ae9b7cacb5388bf" providerId="LiveId" clId="{A959DF0C-C5EC-4BE8-9EED-BB14591C6BA4}" dt="2025-06-12T04:03:32.457" v="86" actId="20577"/>
          <ac:spMkLst>
            <pc:docMk/>
            <pc:sldMk cId="2533515695" sldId="990"/>
            <ac:spMk id="10" creationId="{B729680B-15FA-828B-AE1A-D63C4ADEE055}"/>
          </ac:spMkLst>
        </pc:spChg>
        <pc:spChg chg="mod">
          <ac:chgData name="Dr.Alaeldin Elgizuli" userId="0ae9b7cacb5388bf" providerId="LiveId" clId="{A959DF0C-C5EC-4BE8-9EED-BB14591C6BA4}" dt="2025-06-12T04:00:43.395" v="53"/>
          <ac:spMkLst>
            <pc:docMk/>
            <pc:sldMk cId="2533515695" sldId="990"/>
            <ac:spMk id="48" creationId="{86649A8B-C4FE-7681-2B68-D1FE2EFE7197}"/>
          </ac:spMkLst>
        </pc:spChg>
      </pc:sldChg>
      <pc:sldChg chg="modSp mod">
        <pc:chgData name="Dr.Alaeldin Elgizuli" userId="0ae9b7cacb5388bf" providerId="LiveId" clId="{A959DF0C-C5EC-4BE8-9EED-BB14591C6BA4}" dt="2025-06-12T04:02:26.800" v="74" actId="6549"/>
        <pc:sldMkLst>
          <pc:docMk/>
          <pc:sldMk cId="677375389" sldId="1006"/>
        </pc:sldMkLst>
        <pc:spChg chg="mod">
          <ac:chgData name="Dr.Alaeldin Elgizuli" userId="0ae9b7cacb5388bf" providerId="LiveId" clId="{A959DF0C-C5EC-4BE8-9EED-BB14591C6BA4}" dt="2025-06-12T04:02:26.800" v="74" actId="6549"/>
          <ac:spMkLst>
            <pc:docMk/>
            <pc:sldMk cId="677375389" sldId="1006"/>
            <ac:spMk id="31" creationId="{22C2C637-04CB-DDCA-3BB8-7BE152A760D4}"/>
          </ac:spMkLst>
        </pc:spChg>
      </pc:sldChg>
      <pc:sldChg chg="modSp mod">
        <pc:chgData name="Dr.Alaeldin Elgizuli" userId="0ae9b7cacb5388bf" providerId="LiveId" clId="{A959DF0C-C5EC-4BE8-9EED-BB14591C6BA4}" dt="2025-06-12T04:01:27.262" v="67" actId="20577"/>
        <pc:sldMkLst>
          <pc:docMk/>
          <pc:sldMk cId="2499378404" sldId="1038"/>
        </pc:sldMkLst>
        <pc:spChg chg="mod">
          <ac:chgData name="Dr.Alaeldin Elgizuli" userId="0ae9b7cacb5388bf" providerId="LiveId" clId="{A959DF0C-C5EC-4BE8-9EED-BB14591C6BA4}" dt="2025-06-12T04:01:27.262" v="67" actId="20577"/>
          <ac:spMkLst>
            <pc:docMk/>
            <pc:sldMk cId="2499378404" sldId="1038"/>
            <ac:spMk id="31" creationId="{8C33D21F-5ECD-4476-9A2C-D82B9EF3E8B9}"/>
          </ac:spMkLst>
        </pc:spChg>
      </pc:sldChg>
      <pc:sldChg chg="modSp mod">
        <pc:chgData name="Dr.Alaeldin Elgizuli" userId="0ae9b7cacb5388bf" providerId="LiveId" clId="{A959DF0C-C5EC-4BE8-9EED-BB14591C6BA4}" dt="2025-06-14T01:47:37.470" v="204" actId="20577"/>
        <pc:sldMkLst>
          <pc:docMk/>
          <pc:sldMk cId="3459026343" sldId="1039"/>
        </pc:sldMkLst>
        <pc:spChg chg="mod">
          <ac:chgData name="Dr.Alaeldin Elgizuli" userId="0ae9b7cacb5388bf" providerId="LiveId" clId="{A959DF0C-C5EC-4BE8-9EED-BB14591C6BA4}" dt="2025-06-12T04:02:42.383" v="76" actId="6549"/>
          <ac:spMkLst>
            <pc:docMk/>
            <pc:sldMk cId="3459026343" sldId="1039"/>
            <ac:spMk id="25" creationId="{F86B5075-E4B7-C5B6-CF3A-08FEDE0DF379}"/>
          </ac:spMkLst>
        </pc:spChg>
        <pc:spChg chg="mod">
          <ac:chgData name="Dr.Alaeldin Elgizuli" userId="0ae9b7cacb5388bf" providerId="LiveId" clId="{A959DF0C-C5EC-4BE8-9EED-BB14591C6BA4}" dt="2025-06-14T01:47:37.470" v="204" actId="20577"/>
          <ac:spMkLst>
            <pc:docMk/>
            <pc:sldMk cId="3459026343" sldId="1039"/>
            <ac:spMk id="31" creationId="{F988EDD2-E8AE-E4D1-7AC4-8C21C81F3E4E}"/>
          </ac:spMkLst>
        </pc:spChg>
      </pc:sldChg>
      <pc:sldChg chg="modSp del mod">
        <pc:chgData name="Dr.Alaeldin Elgizuli" userId="0ae9b7cacb5388bf" providerId="LiveId" clId="{A959DF0C-C5EC-4BE8-9EED-BB14591C6BA4}" dt="2025-06-14T03:48:42.069" v="2216" actId="47"/>
        <pc:sldMkLst>
          <pc:docMk/>
          <pc:sldMk cId="3499017879" sldId="1309"/>
        </pc:sldMkLst>
      </pc:sldChg>
      <pc:sldChg chg="modSp del mod">
        <pc:chgData name="Dr.Alaeldin Elgizuli" userId="0ae9b7cacb5388bf" providerId="LiveId" clId="{A959DF0C-C5EC-4BE8-9EED-BB14591C6BA4}" dt="2025-06-14T03:48:44.013" v="2217" actId="47"/>
        <pc:sldMkLst>
          <pc:docMk/>
          <pc:sldMk cId="1824424173" sldId="1310"/>
        </pc:sldMkLst>
      </pc:sldChg>
      <pc:sldChg chg="modSp add mod">
        <pc:chgData name="Dr.Alaeldin Elgizuli" userId="0ae9b7cacb5388bf" providerId="LiveId" clId="{A959DF0C-C5EC-4BE8-9EED-BB14591C6BA4}" dt="2025-06-14T01:51:39.649" v="275" actId="6549"/>
        <pc:sldMkLst>
          <pc:docMk/>
          <pc:sldMk cId="15121644" sldId="1311"/>
        </pc:sldMkLst>
        <pc:spChg chg="mod">
          <ac:chgData name="Dr.Alaeldin Elgizuli" userId="0ae9b7cacb5388bf" providerId="LiveId" clId="{A959DF0C-C5EC-4BE8-9EED-BB14591C6BA4}" dt="2025-06-14T01:48:50.073" v="212" actId="121"/>
          <ac:spMkLst>
            <pc:docMk/>
            <pc:sldMk cId="15121644" sldId="1311"/>
            <ac:spMk id="25" creationId="{FF135E49-D140-49D0-C018-4244B527C89B}"/>
          </ac:spMkLst>
        </pc:spChg>
        <pc:spChg chg="mod">
          <ac:chgData name="Dr.Alaeldin Elgizuli" userId="0ae9b7cacb5388bf" providerId="LiveId" clId="{A959DF0C-C5EC-4BE8-9EED-BB14591C6BA4}" dt="2025-06-14T01:51:39.649" v="275" actId="6549"/>
          <ac:spMkLst>
            <pc:docMk/>
            <pc:sldMk cId="15121644" sldId="1311"/>
            <ac:spMk id="31" creationId="{95F7AFAA-34BF-F796-2744-175FEE2EAFA9}"/>
          </ac:spMkLst>
        </pc:spChg>
      </pc:sldChg>
      <pc:sldChg chg="modSp add mod">
        <pc:chgData name="Dr.Alaeldin Elgizuli" userId="0ae9b7cacb5388bf" providerId="LiveId" clId="{A959DF0C-C5EC-4BE8-9EED-BB14591C6BA4}" dt="2025-06-14T03:49:51.755" v="2238" actId="6549"/>
        <pc:sldMkLst>
          <pc:docMk/>
          <pc:sldMk cId="3277010641" sldId="1312"/>
        </pc:sldMkLst>
        <pc:spChg chg="mod">
          <ac:chgData name="Dr.Alaeldin Elgizuli" userId="0ae9b7cacb5388bf" providerId="LiveId" clId="{A959DF0C-C5EC-4BE8-9EED-BB14591C6BA4}" dt="2025-06-14T03:22:34.730" v="1809" actId="14100"/>
          <ac:spMkLst>
            <pc:docMk/>
            <pc:sldMk cId="3277010641" sldId="1312"/>
            <ac:spMk id="25" creationId="{7D67CD7C-B237-5B79-33A1-59C0F5265C04}"/>
          </ac:spMkLst>
        </pc:spChg>
        <pc:spChg chg="mod">
          <ac:chgData name="Dr.Alaeldin Elgizuli" userId="0ae9b7cacb5388bf" providerId="LiveId" clId="{A959DF0C-C5EC-4BE8-9EED-BB14591C6BA4}" dt="2025-06-14T03:49:51.755" v="2238" actId="6549"/>
          <ac:spMkLst>
            <pc:docMk/>
            <pc:sldMk cId="3277010641" sldId="1312"/>
            <ac:spMk id="31" creationId="{8CC5CB2E-80B2-EBEA-795E-941C42569D56}"/>
          </ac:spMkLst>
        </pc:spChg>
      </pc:sldChg>
      <pc:sldChg chg="modSp add mod">
        <pc:chgData name="Dr.Alaeldin Elgizuli" userId="0ae9b7cacb5388bf" providerId="LiveId" clId="{A959DF0C-C5EC-4BE8-9EED-BB14591C6BA4}" dt="2025-06-14T03:23:46.887" v="1822" actId="20577"/>
        <pc:sldMkLst>
          <pc:docMk/>
          <pc:sldMk cId="154526972" sldId="1313"/>
        </pc:sldMkLst>
        <pc:spChg chg="mod">
          <ac:chgData name="Dr.Alaeldin Elgizuli" userId="0ae9b7cacb5388bf" providerId="LiveId" clId="{A959DF0C-C5EC-4BE8-9EED-BB14591C6BA4}" dt="2025-06-14T03:23:18.598" v="1815"/>
          <ac:spMkLst>
            <pc:docMk/>
            <pc:sldMk cId="154526972" sldId="1313"/>
            <ac:spMk id="25" creationId="{6909A60E-764C-0D31-9578-7622B9B5B209}"/>
          </ac:spMkLst>
        </pc:spChg>
        <pc:spChg chg="mod">
          <ac:chgData name="Dr.Alaeldin Elgizuli" userId="0ae9b7cacb5388bf" providerId="LiveId" clId="{A959DF0C-C5EC-4BE8-9EED-BB14591C6BA4}" dt="2025-06-14T03:23:46.887" v="1822" actId="20577"/>
          <ac:spMkLst>
            <pc:docMk/>
            <pc:sldMk cId="154526972" sldId="1313"/>
            <ac:spMk id="31" creationId="{B7FF5BC9-B8BB-8BBC-786D-A0347A5347F8}"/>
          </ac:spMkLst>
        </pc:spChg>
      </pc:sldChg>
      <pc:sldChg chg="add del">
        <pc:chgData name="Dr.Alaeldin Elgizuli" userId="0ae9b7cacb5388bf" providerId="LiveId" clId="{A959DF0C-C5EC-4BE8-9EED-BB14591C6BA4}" dt="2025-06-14T03:48:40.043" v="2215" actId="47"/>
        <pc:sldMkLst>
          <pc:docMk/>
          <pc:sldMk cId="2261274672" sldId="1314"/>
        </pc:sldMkLst>
      </pc:sldChg>
      <pc:sldChg chg="modSp add mod">
        <pc:chgData name="Dr.Alaeldin Elgizuli" userId="0ae9b7cacb5388bf" providerId="LiveId" clId="{A959DF0C-C5EC-4BE8-9EED-BB14591C6BA4}" dt="2025-06-14T01:53:55.173" v="350" actId="113"/>
        <pc:sldMkLst>
          <pc:docMk/>
          <pc:sldMk cId="516829483" sldId="1315"/>
        </pc:sldMkLst>
        <pc:spChg chg="mod">
          <ac:chgData name="Dr.Alaeldin Elgizuli" userId="0ae9b7cacb5388bf" providerId="LiveId" clId="{A959DF0C-C5EC-4BE8-9EED-BB14591C6BA4}" dt="2025-06-14T01:52:38.067" v="306" actId="255"/>
          <ac:spMkLst>
            <pc:docMk/>
            <pc:sldMk cId="516829483" sldId="1315"/>
            <ac:spMk id="25" creationId="{0E706541-DC11-6ABA-0B7D-10633A5C1A58}"/>
          </ac:spMkLst>
        </pc:spChg>
        <pc:spChg chg="mod">
          <ac:chgData name="Dr.Alaeldin Elgizuli" userId="0ae9b7cacb5388bf" providerId="LiveId" clId="{A959DF0C-C5EC-4BE8-9EED-BB14591C6BA4}" dt="2025-06-14T01:53:55.173" v="350" actId="113"/>
          <ac:spMkLst>
            <pc:docMk/>
            <pc:sldMk cId="516829483" sldId="1315"/>
            <ac:spMk id="31" creationId="{E3803742-7624-1083-9CD4-5254072FCDB9}"/>
          </ac:spMkLst>
        </pc:spChg>
      </pc:sldChg>
      <pc:sldChg chg="modSp add mod">
        <pc:chgData name="Dr.Alaeldin Elgizuli" userId="0ae9b7cacb5388bf" providerId="LiveId" clId="{A959DF0C-C5EC-4BE8-9EED-BB14591C6BA4}" dt="2025-06-14T01:55:59.848" v="386" actId="20577"/>
        <pc:sldMkLst>
          <pc:docMk/>
          <pc:sldMk cId="4060506267" sldId="1316"/>
        </pc:sldMkLst>
        <pc:spChg chg="mod">
          <ac:chgData name="Dr.Alaeldin Elgizuli" userId="0ae9b7cacb5388bf" providerId="LiveId" clId="{A959DF0C-C5EC-4BE8-9EED-BB14591C6BA4}" dt="2025-06-14T01:54:46.081" v="370" actId="20577"/>
          <ac:spMkLst>
            <pc:docMk/>
            <pc:sldMk cId="4060506267" sldId="1316"/>
            <ac:spMk id="25" creationId="{71482FE2-5ED8-25B8-3A35-0EF790DFAA6F}"/>
          </ac:spMkLst>
        </pc:spChg>
        <pc:spChg chg="mod">
          <ac:chgData name="Dr.Alaeldin Elgizuli" userId="0ae9b7cacb5388bf" providerId="LiveId" clId="{A959DF0C-C5EC-4BE8-9EED-BB14591C6BA4}" dt="2025-06-14T01:55:59.848" v="386" actId="20577"/>
          <ac:spMkLst>
            <pc:docMk/>
            <pc:sldMk cId="4060506267" sldId="1316"/>
            <ac:spMk id="31" creationId="{64DCFC60-45CF-31D6-3AA5-E0A1EFC14BD2}"/>
          </ac:spMkLst>
        </pc:spChg>
      </pc:sldChg>
      <pc:sldChg chg="modSp add mod">
        <pc:chgData name="Dr.Alaeldin Elgizuli" userId="0ae9b7cacb5388bf" providerId="LiveId" clId="{A959DF0C-C5EC-4BE8-9EED-BB14591C6BA4}" dt="2025-06-14T01:58:35.474" v="429" actId="6549"/>
        <pc:sldMkLst>
          <pc:docMk/>
          <pc:sldMk cId="174175092" sldId="1317"/>
        </pc:sldMkLst>
        <pc:spChg chg="mod">
          <ac:chgData name="Dr.Alaeldin Elgizuli" userId="0ae9b7cacb5388bf" providerId="LiveId" clId="{A959DF0C-C5EC-4BE8-9EED-BB14591C6BA4}" dt="2025-06-14T01:56:52.934" v="395" actId="14100"/>
          <ac:spMkLst>
            <pc:docMk/>
            <pc:sldMk cId="174175092" sldId="1317"/>
            <ac:spMk id="25" creationId="{987359C6-1CE0-6B8F-01F3-CE4484DCFF56}"/>
          </ac:spMkLst>
        </pc:spChg>
        <pc:spChg chg="mod">
          <ac:chgData name="Dr.Alaeldin Elgizuli" userId="0ae9b7cacb5388bf" providerId="LiveId" clId="{A959DF0C-C5EC-4BE8-9EED-BB14591C6BA4}" dt="2025-06-14T01:58:35.474" v="429" actId="6549"/>
          <ac:spMkLst>
            <pc:docMk/>
            <pc:sldMk cId="174175092" sldId="1317"/>
            <ac:spMk id="31" creationId="{7611B071-B783-B685-15E4-611F05F5398A}"/>
          </ac:spMkLst>
        </pc:spChg>
      </pc:sldChg>
      <pc:sldChg chg="modSp add mod">
        <pc:chgData name="Dr.Alaeldin Elgizuli" userId="0ae9b7cacb5388bf" providerId="LiveId" clId="{A959DF0C-C5EC-4BE8-9EED-BB14591C6BA4}" dt="2025-06-14T02:34:56.104" v="881" actId="20577"/>
        <pc:sldMkLst>
          <pc:docMk/>
          <pc:sldMk cId="2975613074" sldId="1318"/>
        </pc:sldMkLst>
        <pc:spChg chg="mod">
          <ac:chgData name="Dr.Alaeldin Elgizuli" userId="0ae9b7cacb5388bf" providerId="LiveId" clId="{A959DF0C-C5EC-4BE8-9EED-BB14591C6BA4}" dt="2025-06-14T02:31:49.201" v="832" actId="782"/>
          <ac:spMkLst>
            <pc:docMk/>
            <pc:sldMk cId="2975613074" sldId="1318"/>
            <ac:spMk id="25" creationId="{D147C5AD-82C7-E358-8F6D-C676ADA8D6D7}"/>
          </ac:spMkLst>
        </pc:spChg>
        <pc:spChg chg="mod">
          <ac:chgData name="Dr.Alaeldin Elgizuli" userId="0ae9b7cacb5388bf" providerId="LiveId" clId="{A959DF0C-C5EC-4BE8-9EED-BB14591C6BA4}" dt="2025-06-14T02:34:56.104" v="881" actId="20577"/>
          <ac:spMkLst>
            <pc:docMk/>
            <pc:sldMk cId="2975613074" sldId="1318"/>
            <ac:spMk id="31" creationId="{6733C247-8D9C-6E2F-F705-408D580B5285}"/>
          </ac:spMkLst>
        </pc:spChg>
      </pc:sldChg>
      <pc:sldChg chg="modSp add mod">
        <pc:chgData name="Dr.Alaeldin Elgizuli" userId="0ae9b7cacb5388bf" providerId="LiveId" clId="{A959DF0C-C5EC-4BE8-9EED-BB14591C6BA4}" dt="2025-06-14T02:11:36.166" v="470" actId="255"/>
        <pc:sldMkLst>
          <pc:docMk/>
          <pc:sldMk cId="332623623" sldId="1319"/>
        </pc:sldMkLst>
        <pc:spChg chg="mod">
          <ac:chgData name="Dr.Alaeldin Elgizuli" userId="0ae9b7cacb5388bf" providerId="LiveId" clId="{A959DF0C-C5EC-4BE8-9EED-BB14591C6BA4}" dt="2025-06-14T02:11:36.166" v="470" actId="255"/>
          <ac:spMkLst>
            <pc:docMk/>
            <pc:sldMk cId="332623623" sldId="1319"/>
            <ac:spMk id="31" creationId="{24FF08CF-217C-136B-BD22-8357C13B2F13}"/>
          </ac:spMkLst>
        </pc:spChg>
      </pc:sldChg>
      <pc:sldChg chg="modSp add mod">
        <pc:chgData name="Dr.Alaeldin Elgizuli" userId="0ae9b7cacb5388bf" providerId="LiveId" clId="{A959DF0C-C5EC-4BE8-9EED-BB14591C6BA4}" dt="2025-06-14T02:28:40.472" v="826" actId="14100"/>
        <pc:sldMkLst>
          <pc:docMk/>
          <pc:sldMk cId="2591069729" sldId="1320"/>
        </pc:sldMkLst>
        <pc:spChg chg="mod">
          <ac:chgData name="Dr.Alaeldin Elgizuli" userId="0ae9b7cacb5388bf" providerId="LiveId" clId="{A959DF0C-C5EC-4BE8-9EED-BB14591C6BA4}" dt="2025-06-14T02:27:20.343" v="810" actId="6549"/>
          <ac:spMkLst>
            <pc:docMk/>
            <pc:sldMk cId="2591069729" sldId="1320"/>
            <ac:spMk id="25" creationId="{4F3CFB19-EF9E-7861-61A9-8C110DBB6A3F}"/>
          </ac:spMkLst>
        </pc:spChg>
        <pc:spChg chg="mod">
          <ac:chgData name="Dr.Alaeldin Elgizuli" userId="0ae9b7cacb5388bf" providerId="LiveId" clId="{A959DF0C-C5EC-4BE8-9EED-BB14591C6BA4}" dt="2025-06-14T02:28:40.472" v="826" actId="14100"/>
          <ac:spMkLst>
            <pc:docMk/>
            <pc:sldMk cId="2591069729" sldId="1320"/>
            <ac:spMk id="31" creationId="{659E10AA-E4DF-FF6F-DC72-FEB7CE13718F}"/>
          </ac:spMkLst>
        </pc:spChg>
      </pc:sldChg>
      <pc:sldChg chg="modSp add mod">
        <pc:chgData name="Dr.Alaeldin Elgizuli" userId="0ae9b7cacb5388bf" providerId="LiveId" clId="{A959DF0C-C5EC-4BE8-9EED-BB14591C6BA4}" dt="2025-06-14T02:17:07.860" v="575" actId="12"/>
        <pc:sldMkLst>
          <pc:docMk/>
          <pc:sldMk cId="2456873668" sldId="1321"/>
        </pc:sldMkLst>
        <pc:spChg chg="mod">
          <ac:chgData name="Dr.Alaeldin Elgizuli" userId="0ae9b7cacb5388bf" providerId="LiveId" clId="{A959DF0C-C5EC-4BE8-9EED-BB14591C6BA4}" dt="2025-06-14T02:14:51.825" v="521" actId="14100"/>
          <ac:spMkLst>
            <pc:docMk/>
            <pc:sldMk cId="2456873668" sldId="1321"/>
            <ac:spMk id="25" creationId="{BE1D51CE-4F16-BF11-86CE-A872876CE74F}"/>
          </ac:spMkLst>
        </pc:spChg>
        <pc:spChg chg="mod">
          <ac:chgData name="Dr.Alaeldin Elgizuli" userId="0ae9b7cacb5388bf" providerId="LiveId" clId="{A959DF0C-C5EC-4BE8-9EED-BB14591C6BA4}" dt="2025-06-14T02:17:07.860" v="575" actId="12"/>
          <ac:spMkLst>
            <pc:docMk/>
            <pc:sldMk cId="2456873668" sldId="1321"/>
            <ac:spMk id="31" creationId="{04AA3411-7A50-3774-1D22-9BDB302AB070}"/>
          </ac:spMkLst>
        </pc:spChg>
      </pc:sldChg>
      <pc:sldChg chg="modSp add mod">
        <pc:chgData name="Dr.Alaeldin Elgizuli" userId="0ae9b7cacb5388bf" providerId="LiveId" clId="{A959DF0C-C5EC-4BE8-9EED-BB14591C6BA4}" dt="2025-06-14T02:25:20.522" v="800" actId="14100"/>
        <pc:sldMkLst>
          <pc:docMk/>
          <pc:sldMk cId="4053898839" sldId="1322"/>
        </pc:sldMkLst>
        <pc:spChg chg="mod">
          <ac:chgData name="Dr.Alaeldin Elgizuli" userId="0ae9b7cacb5388bf" providerId="LiveId" clId="{A959DF0C-C5EC-4BE8-9EED-BB14591C6BA4}" dt="2025-06-14T02:24:56.627" v="799" actId="122"/>
          <ac:spMkLst>
            <pc:docMk/>
            <pc:sldMk cId="4053898839" sldId="1322"/>
            <ac:spMk id="25" creationId="{4F6EF2AF-D221-DD19-5877-EB4BF9910F18}"/>
          </ac:spMkLst>
        </pc:spChg>
        <pc:spChg chg="mod">
          <ac:chgData name="Dr.Alaeldin Elgizuli" userId="0ae9b7cacb5388bf" providerId="LiveId" clId="{A959DF0C-C5EC-4BE8-9EED-BB14591C6BA4}" dt="2025-06-14T02:25:20.522" v="800" actId="14100"/>
          <ac:spMkLst>
            <pc:docMk/>
            <pc:sldMk cId="4053898839" sldId="1322"/>
            <ac:spMk id="31" creationId="{770F192C-963F-0E0B-2626-DE33B3DE8179}"/>
          </ac:spMkLst>
        </pc:spChg>
      </pc:sldChg>
      <pc:sldChg chg="modSp add mod">
        <pc:chgData name="Dr.Alaeldin Elgizuli" userId="0ae9b7cacb5388bf" providerId="LiveId" clId="{A959DF0C-C5EC-4BE8-9EED-BB14591C6BA4}" dt="2025-06-14T02:40:49.571" v="1046" actId="6549"/>
        <pc:sldMkLst>
          <pc:docMk/>
          <pc:sldMk cId="2811075007" sldId="1323"/>
        </pc:sldMkLst>
        <pc:spChg chg="mod">
          <ac:chgData name="Dr.Alaeldin Elgizuli" userId="0ae9b7cacb5388bf" providerId="LiveId" clId="{A959DF0C-C5EC-4BE8-9EED-BB14591C6BA4}" dt="2025-06-14T02:36:27.302" v="916" actId="6549"/>
          <ac:spMkLst>
            <pc:docMk/>
            <pc:sldMk cId="2811075007" sldId="1323"/>
            <ac:spMk id="25" creationId="{C34844D2-8E40-6744-2CA7-7D73E0DF2FF1}"/>
          </ac:spMkLst>
        </pc:spChg>
        <pc:spChg chg="mod">
          <ac:chgData name="Dr.Alaeldin Elgizuli" userId="0ae9b7cacb5388bf" providerId="LiveId" clId="{A959DF0C-C5EC-4BE8-9EED-BB14591C6BA4}" dt="2025-06-14T02:40:49.571" v="1046" actId="6549"/>
          <ac:spMkLst>
            <pc:docMk/>
            <pc:sldMk cId="2811075007" sldId="1323"/>
            <ac:spMk id="31" creationId="{C69BE97F-2922-3B2B-C3A2-D3F0A85D683F}"/>
          </ac:spMkLst>
        </pc:spChg>
      </pc:sldChg>
      <pc:sldChg chg="modSp add mod">
        <pc:chgData name="Dr.Alaeldin Elgizuli" userId="0ae9b7cacb5388bf" providerId="LiveId" clId="{A959DF0C-C5EC-4BE8-9EED-BB14591C6BA4}" dt="2025-06-14T03:18:09.647" v="1718" actId="6549"/>
        <pc:sldMkLst>
          <pc:docMk/>
          <pc:sldMk cId="345426452" sldId="1324"/>
        </pc:sldMkLst>
        <pc:spChg chg="mod">
          <ac:chgData name="Dr.Alaeldin Elgizuli" userId="0ae9b7cacb5388bf" providerId="LiveId" clId="{A959DF0C-C5EC-4BE8-9EED-BB14591C6BA4}" dt="2025-06-14T03:16:48.712" v="1701"/>
          <ac:spMkLst>
            <pc:docMk/>
            <pc:sldMk cId="345426452" sldId="1324"/>
            <ac:spMk id="25" creationId="{01309E58-9AFC-C52A-6FBC-B98AB108F46F}"/>
          </ac:spMkLst>
        </pc:spChg>
        <pc:spChg chg="mod">
          <ac:chgData name="Dr.Alaeldin Elgizuli" userId="0ae9b7cacb5388bf" providerId="LiveId" clId="{A959DF0C-C5EC-4BE8-9EED-BB14591C6BA4}" dt="2025-06-14T03:18:09.647" v="1718" actId="6549"/>
          <ac:spMkLst>
            <pc:docMk/>
            <pc:sldMk cId="345426452" sldId="1324"/>
            <ac:spMk id="31" creationId="{A47892F0-B1AD-C00F-2D71-353F99DF7FB3}"/>
          </ac:spMkLst>
        </pc:spChg>
      </pc:sldChg>
      <pc:sldChg chg="modSp add mod">
        <pc:chgData name="Dr.Alaeldin Elgizuli" userId="0ae9b7cacb5388bf" providerId="LiveId" clId="{A959DF0C-C5EC-4BE8-9EED-BB14591C6BA4}" dt="2025-06-14T03:20:13.359" v="1749" actId="6549"/>
        <pc:sldMkLst>
          <pc:docMk/>
          <pc:sldMk cId="3014015973" sldId="1325"/>
        </pc:sldMkLst>
        <pc:spChg chg="mod">
          <ac:chgData name="Dr.Alaeldin Elgizuli" userId="0ae9b7cacb5388bf" providerId="LiveId" clId="{A959DF0C-C5EC-4BE8-9EED-BB14591C6BA4}" dt="2025-06-14T03:18:34.673" v="1721" actId="20577"/>
          <ac:spMkLst>
            <pc:docMk/>
            <pc:sldMk cId="3014015973" sldId="1325"/>
            <ac:spMk id="25" creationId="{884A2DC7-2978-238C-ACDE-3EB378C3F7F9}"/>
          </ac:spMkLst>
        </pc:spChg>
        <pc:spChg chg="mod">
          <ac:chgData name="Dr.Alaeldin Elgizuli" userId="0ae9b7cacb5388bf" providerId="LiveId" clId="{A959DF0C-C5EC-4BE8-9EED-BB14591C6BA4}" dt="2025-06-14T03:20:13.359" v="1749" actId="6549"/>
          <ac:spMkLst>
            <pc:docMk/>
            <pc:sldMk cId="3014015973" sldId="1325"/>
            <ac:spMk id="31" creationId="{7A7099DC-9019-9FDB-31DE-BEB98EE53EA2}"/>
          </ac:spMkLst>
        </pc:spChg>
      </pc:sldChg>
      <pc:sldChg chg="modSp add mod">
        <pc:chgData name="Dr.Alaeldin Elgizuli" userId="0ae9b7cacb5388bf" providerId="LiveId" clId="{A959DF0C-C5EC-4BE8-9EED-BB14591C6BA4}" dt="2025-06-14T03:53:50.431" v="2300" actId="6549"/>
        <pc:sldMkLst>
          <pc:docMk/>
          <pc:sldMk cId="2701305112" sldId="1326"/>
        </pc:sldMkLst>
        <pc:spChg chg="mod">
          <ac:chgData name="Dr.Alaeldin Elgizuli" userId="0ae9b7cacb5388bf" providerId="LiveId" clId="{A959DF0C-C5EC-4BE8-9EED-BB14591C6BA4}" dt="2025-06-14T03:20:54.844" v="1777" actId="20577"/>
          <ac:spMkLst>
            <pc:docMk/>
            <pc:sldMk cId="2701305112" sldId="1326"/>
            <ac:spMk id="25" creationId="{D500EA55-9E8F-E470-FC56-C02261306522}"/>
          </ac:spMkLst>
        </pc:spChg>
        <pc:spChg chg="mod">
          <ac:chgData name="Dr.Alaeldin Elgizuli" userId="0ae9b7cacb5388bf" providerId="LiveId" clId="{A959DF0C-C5EC-4BE8-9EED-BB14591C6BA4}" dt="2025-06-14T03:53:50.431" v="2300" actId="6549"/>
          <ac:spMkLst>
            <pc:docMk/>
            <pc:sldMk cId="2701305112" sldId="1326"/>
            <ac:spMk id="31" creationId="{EBB92F91-249C-ED49-2B43-F620B4DEC0D3}"/>
          </ac:spMkLst>
        </pc:spChg>
      </pc:sldChg>
      <pc:sldChg chg="modSp add mod">
        <pc:chgData name="Dr.Alaeldin Elgizuli" userId="0ae9b7cacb5388bf" providerId="LiveId" clId="{A959DF0C-C5EC-4BE8-9EED-BB14591C6BA4}" dt="2025-06-14T02:47:55.314" v="1150" actId="113"/>
        <pc:sldMkLst>
          <pc:docMk/>
          <pc:sldMk cId="3738231867" sldId="1327"/>
        </pc:sldMkLst>
        <pc:spChg chg="mod">
          <ac:chgData name="Dr.Alaeldin Elgizuli" userId="0ae9b7cacb5388bf" providerId="LiveId" clId="{A959DF0C-C5EC-4BE8-9EED-BB14591C6BA4}" dt="2025-06-14T02:42:48.793" v="1085" actId="14100"/>
          <ac:spMkLst>
            <pc:docMk/>
            <pc:sldMk cId="3738231867" sldId="1327"/>
            <ac:spMk id="25" creationId="{6CABDEAA-72F6-EC97-1B26-FD3732EF1D59}"/>
          </ac:spMkLst>
        </pc:spChg>
        <pc:spChg chg="mod">
          <ac:chgData name="Dr.Alaeldin Elgizuli" userId="0ae9b7cacb5388bf" providerId="LiveId" clId="{A959DF0C-C5EC-4BE8-9EED-BB14591C6BA4}" dt="2025-06-14T02:47:55.314" v="1150" actId="113"/>
          <ac:spMkLst>
            <pc:docMk/>
            <pc:sldMk cId="3738231867" sldId="1327"/>
            <ac:spMk id="31" creationId="{7BF45AE2-940F-52A7-A70C-2C64629FCBD6}"/>
          </ac:spMkLst>
        </pc:spChg>
      </pc:sldChg>
      <pc:sldChg chg="modSp add mod">
        <pc:chgData name="Dr.Alaeldin Elgizuli" userId="0ae9b7cacb5388bf" providerId="LiveId" clId="{A959DF0C-C5EC-4BE8-9EED-BB14591C6BA4}" dt="2025-06-14T02:59:16.556" v="1361" actId="12"/>
        <pc:sldMkLst>
          <pc:docMk/>
          <pc:sldMk cId="299344308" sldId="1328"/>
        </pc:sldMkLst>
        <pc:spChg chg="mod">
          <ac:chgData name="Dr.Alaeldin Elgizuli" userId="0ae9b7cacb5388bf" providerId="LiveId" clId="{A959DF0C-C5EC-4BE8-9EED-BB14591C6BA4}" dt="2025-06-14T02:57:45.089" v="1340" actId="6549"/>
          <ac:spMkLst>
            <pc:docMk/>
            <pc:sldMk cId="299344308" sldId="1328"/>
            <ac:spMk id="25" creationId="{B51487C6-E0DB-CC52-1641-7A58201402D1}"/>
          </ac:spMkLst>
        </pc:spChg>
        <pc:spChg chg="mod">
          <ac:chgData name="Dr.Alaeldin Elgizuli" userId="0ae9b7cacb5388bf" providerId="LiveId" clId="{A959DF0C-C5EC-4BE8-9EED-BB14591C6BA4}" dt="2025-06-14T02:59:16.556" v="1361" actId="12"/>
          <ac:spMkLst>
            <pc:docMk/>
            <pc:sldMk cId="299344308" sldId="1328"/>
            <ac:spMk id="31" creationId="{437A72F4-F3D8-A5AB-49D3-59DDC146A2F1}"/>
          </ac:spMkLst>
        </pc:spChg>
      </pc:sldChg>
      <pc:sldChg chg="modSp add del mod">
        <pc:chgData name="Dr.Alaeldin Elgizuli" userId="0ae9b7cacb5388bf" providerId="LiveId" clId="{A959DF0C-C5EC-4BE8-9EED-BB14591C6BA4}" dt="2025-06-14T03:54:36.277" v="2301" actId="47"/>
        <pc:sldMkLst>
          <pc:docMk/>
          <pc:sldMk cId="2135326888" sldId="1329"/>
        </pc:sldMkLst>
        <pc:spChg chg="mod">
          <ac:chgData name="Dr.Alaeldin Elgizuli" userId="0ae9b7cacb5388bf" providerId="LiveId" clId="{A959DF0C-C5EC-4BE8-9EED-BB14591C6BA4}" dt="2025-06-14T03:15:33.187" v="1699" actId="6549"/>
          <ac:spMkLst>
            <pc:docMk/>
            <pc:sldMk cId="2135326888" sldId="1329"/>
            <ac:spMk id="25" creationId="{6D96709E-6537-361A-F2C1-E77D22D6A96C}"/>
          </ac:spMkLst>
        </pc:spChg>
        <pc:spChg chg="mod">
          <ac:chgData name="Dr.Alaeldin Elgizuli" userId="0ae9b7cacb5388bf" providerId="LiveId" clId="{A959DF0C-C5EC-4BE8-9EED-BB14591C6BA4}" dt="2025-06-14T03:14:44.162" v="1696" actId="20577"/>
          <ac:spMkLst>
            <pc:docMk/>
            <pc:sldMk cId="2135326888" sldId="1329"/>
            <ac:spMk id="31" creationId="{8560A56A-EE27-5D5A-4A17-1441E34FBFC0}"/>
          </ac:spMkLst>
        </pc:spChg>
      </pc:sldChg>
      <pc:sldChg chg="add del">
        <pc:chgData name="Dr.Alaeldin Elgizuli" userId="0ae9b7cacb5388bf" providerId="LiveId" clId="{A959DF0C-C5EC-4BE8-9EED-BB14591C6BA4}" dt="2025-06-14T03:16:55.352" v="1702" actId="47"/>
        <pc:sldMkLst>
          <pc:docMk/>
          <pc:sldMk cId="4168685213" sldId="1330"/>
        </pc:sldMkLst>
      </pc:sldChg>
      <pc:sldChg chg="modSp add mod">
        <pc:chgData name="Dr.Alaeldin Elgizuli" userId="0ae9b7cacb5388bf" providerId="LiveId" clId="{A959DF0C-C5EC-4BE8-9EED-BB14591C6BA4}" dt="2025-06-14T02:51:28.452" v="1253" actId="14100"/>
        <pc:sldMkLst>
          <pc:docMk/>
          <pc:sldMk cId="2345913973" sldId="1331"/>
        </pc:sldMkLst>
        <pc:spChg chg="mod">
          <ac:chgData name="Dr.Alaeldin Elgizuli" userId="0ae9b7cacb5388bf" providerId="LiveId" clId="{A959DF0C-C5EC-4BE8-9EED-BB14591C6BA4}" dt="2025-06-14T02:49:08.815" v="1155" actId="14100"/>
          <ac:spMkLst>
            <pc:docMk/>
            <pc:sldMk cId="2345913973" sldId="1331"/>
            <ac:spMk id="25" creationId="{81BD1FAD-16BA-8BCB-5DB9-9AE03A9EC675}"/>
          </ac:spMkLst>
        </pc:spChg>
        <pc:spChg chg="mod">
          <ac:chgData name="Dr.Alaeldin Elgizuli" userId="0ae9b7cacb5388bf" providerId="LiveId" clId="{A959DF0C-C5EC-4BE8-9EED-BB14591C6BA4}" dt="2025-06-14T02:51:28.452" v="1253" actId="14100"/>
          <ac:spMkLst>
            <pc:docMk/>
            <pc:sldMk cId="2345913973" sldId="1331"/>
            <ac:spMk id="31" creationId="{1A0CF953-F57F-E67E-0139-4F96E7BC64A7}"/>
          </ac:spMkLst>
        </pc:spChg>
      </pc:sldChg>
      <pc:sldChg chg="modSp add mod">
        <pc:chgData name="Dr.Alaeldin Elgizuli" userId="0ae9b7cacb5388bf" providerId="LiveId" clId="{A959DF0C-C5EC-4BE8-9EED-BB14591C6BA4}" dt="2025-06-14T03:58:03.371" v="2325" actId="13900"/>
        <pc:sldMkLst>
          <pc:docMk/>
          <pc:sldMk cId="1533675850" sldId="1332"/>
        </pc:sldMkLst>
        <pc:spChg chg="mod">
          <ac:chgData name="Dr.Alaeldin Elgizuli" userId="0ae9b7cacb5388bf" providerId="LiveId" clId="{A959DF0C-C5EC-4BE8-9EED-BB14591C6BA4}" dt="2025-06-14T02:54:57.978" v="1301" actId="14100"/>
          <ac:spMkLst>
            <pc:docMk/>
            <pc:sldMk cId="1533675850" sldId="1332"/>
            <ac:spMk id="25" creationId="{9FC22474-4C77-DC45-49E4-4B8E1F4412C3}"/>
          </ac:spMkLst>
        </pc:spChg>
        <pc:spChg chg="mod">
          <ac:chgData name="Dr.Alaeldin Elgizuli" userId="0ae9b7cacb5388bf" providerId="LiveId" clId="{A959DF0C-C5EC-4BE8-9EED-BB14591C6BA4}" dt="2025-06-14T03:58:03.371" v="2325" actId="13900"/>
          <ac:spMkLst>
            <pc:docMk/>
            <pc:sldMk cId="1533675850" sldId="1332"/>
            <ac:spMk id="31" creationId="{BF6163CF-296E-D347-0315-D66FC292F1D5}"/>
          </ac:spMkLst>
        </pc:spChg>
      </pc:sldChg>
      <pc:sldChg chg="modSp add mod">
        <pc:chgData name="Dr.Alaeldin Elgizuli" userId="0ae9b7cacb5388bf" providerId="LiveId" clId="{A959DF0C-C5EC-4BE8-9EED-BB14591C6BA4}" dt="2025-06-14T03:58:32.107" v="2326" actId="13900"/>
        <pc:sldMkLst>
          <pc:docMk/>
          <pc:sldMk cId="851408008" sldId="1333"/>
        </pc:sldMkLst>
        <pc:spChg chg="mod">
          <ac:chgData name="Dr.Alaeldin Elgizuli" userId="0ae9b7cacb5388bf" providerId="LiveId" clId="{A959DF0C-C5EC-4BE8-9EED-BB14591C6BA4}" dt="2025-06-14T03:00:26.820" v="1389" actId="121"/>
          <ac:spMkLst>
            <pc:docMk/>
            <pc:sldMk cId="851408008" sldId="1333"/>
            <ac:spMk id="25" creationId="{AE5289CA-156B-C5EA-46EF-B6E61B314842}"/>
          </ac:spMkLst>
        </pc:spChg>
        <pc:spChg chg="mod">
          <ac:chgData name="Dr.Alaeldin Elgizuli" userId="0ae9b7cacb5388bf" providerId="LiveId" clId="{A959DF0C-C5EC-4BE8-9EED-BB14591C6BA4}" dt="2025-06-14T03:58:32.107" v="2326" actId="13900"/>
          <ac:spMkLst>
            <pc:docMk/>
            <pc:sldMk cId="851408008" sldId="1333"/>
            <ac:spMk id="31" creationId="{6F2AEAF2-8C39-B4D4-140B-7844C068425E}"/>
          </ac:spMkLst>
        </pc:spChg>
      </pc:sldChg>
      <pc:sldChg chg="modSp add mod">
        <pc:chgData name="Dr.Alaeldin Elgizuli" userId="0ae9b7cacb5388bf" providerId="LiveId" clId="{A959DF0C-C5EC-4BE8-9EED-BB14591C6BA4}" dt="2025-06-14T04:03:27.941" v="2372" actId="14100"/>
        <pc:sldMkLst>
          <pc:docMk/>
          <pc:sldMk cId="908544450" sldId="1334"/>
        </pc:sldMkLst>
        <pc:spChg chg="mod">
          <ac:chgData name="Dr.Alaeldin Elgizuli" userId="0ae9b7cacb5388bf" providerId="LiveId" clId="{A959DF0C-C5EC-4BE8-9EED-BB14591C6BA4}" dt="2025-06-14T04:03:27.941" v="2372" actId="14100"/>
          <ac:spMkLst>
            <pc:docMk/>
            <pc:sldMk cId="908544450" sldId="1334"/>
            <ac:spMk id="31" creationId="{B977BB9F-D5A9-6DCB-5072-0B8EEBA9C596}"/>
          </ac:spMkLst>
        </pc:spChg>
      </pc:sldChg>
      <pc:sldChg chg="modSp add mod">
        <pc:chgData name="Dr.Alaeldin Elgizuli" userId="0ae9b7cacb5388bf" providerId="LiveId" clId="{A959DF0C-C5EC-4BE8-9EED-BB14591C6BA4}" dt="2025-06-14T04:08:33.464" v="2411" actId="14100"/>
        <pc:sldMkLst>
          <pc:docMk/>
          <pc:sldMk cId="824995252" sldId="1335"/>
        </pc:sldMkLst>
        <pc:spChg chg="mod">
          <ac:chgData name="Dr.Alaeldin Elgizuli" userId="0ae9b7cacb5388bf" providerId="LiveId" clId="{A959DF0C-C5EC-4BE8-9EED-BB14591C6BA4}" dt="2025-06-14T04:08:33.464" v="2411" actId="14100"/>
          <ac:spMkLst>
            <pc:docMk/>
            <pc:sldMk cId="824995252" sldId="1335"/>
            <ac:spMk id="31" creationId="{2A961591-E553-5676-47A5-756512A87FAD}"/>
          </ac:spMkLst>
        </pc:spChg>
      </pc:sldChg>
      <pc:sldChg chg="modSp add mod">
        <pc:chgData name="Dr.Alaeldin Elgizuli" userId="0ae9b7cacb5388bf" providerId="LiveId" clId="{A959DF0C-C5EC-4BE8-9EED-BB14591C6BA4}" dt="2025-06-14T03:54:54.177" v="2302" actId="6549"/>
        <pc:sldMkLst>
          <pc:docMk/>
          <pc:sldMk cId="49269275" sldId="1336"/>
        </pc:sldMkLst>
        <pc:spChg chg="mod">
          <ac:chgData name="Dr.Alaeldin Elgizuli" userId="0ae9b7cacb5388bf" providerId="LiveId" clId="{A959DF0C-C5EC-4BE8-9EED-BB14591C6BA4}" dt="2025-06-14T03:54:54.177" v="2302" actId="6549"/>
          <ac:spMkLst>
            <pc:docMk/>
            <pc:sldMk cId="49269275" sldId="1336"/>
            <ac:spMk id="31" creationId="{3AD6336A-4E4A-F2C9-6816-0CDE96E9B3BC}"/>
          </ac:spMkLst>
        </pc:spChg>
      </pc:sldChg>
      <pc:sldChg chg="modSp add mod">
        <pc:chgData name="Dr.Alaeldin Elgizuli" userId="0ae9b7cacb5388bf" providerId="LiveId" clId="{A959DF0C-C5EC-4BE8-9EED-BB14591C6BA4}" dt="2025-06-14T03:10:51.742" v="1626" actId="14100"/>
        <pc:sldMkLst>
          <pc:docMk/>
          <pc:sldMk cId="1339244853" sldId="1337"/>
        </pc:sldMkLst>
        <pc:spChg chg="mod">
          <ac:chgData name="Dr.Alaeldin Elgizuli" userId="0ae9b7cacb5388bf" providerId="LiveId" clId="{A959DF0C-C5EC-4BE8-9EED-BB14591C6BA4}" dt="2025-06-14T03:10:51.742" v="1626" actId="14100"/>
          <ac:spMkLst>
            <pc:docMk/>
            <pc:sldMk cId="1339244853" sldId="1337"/>
            <ac:spMk id="31" creationId="{1918FEFB-1042-5D06-40F5-F9883C19699C}"/>
          </ac:spMkLst>
        </pc:spChg>
      </pc:sldChg>
      <pc:sldChg chg="modSp add mod">
        <pc:chgData name="Dr.Alaeldin Elgizuli" userId="0ae9b7cacb5388bf" providerId="LiveId" clId="{A959DF0C-C5EC-4BE8-9EED-BB14591C6BA4}" dt="2025-06-14T03:17:17.747" v="1704" actId="20577"/>
        <pc:sldMkLst>
          <pc:docMk/>
          <pc:sldMk cId="2338091506" sldId="1338"/>
        </pc:sldMkLst>
        <pc:spChg chg="mod">
          <ac:chgData name="Dr.Alaeldin Elgizuli" userId="0ae9b7cacb5388bf" providerId="LiveId" clId="{A959DF0C-C5EC-4BE8-9EED-BB14591C6BA4}" dt="2025-06-14T03:17:17.747" v="1704" actId="20577"/>
          <ac:spMkLst>
            <pc:docMk/>
            <pc:sldMk cId="2338091506" sldId="1338"/>
            <ac:spMk id="25" creationId="{859C592E-3549-7EA4-0941-3AD88AD0B026}"/>
          </ac:spMkLst>
        </pc:spChg>
      </pc:sldChg>
      <pc:sldChg chg="modSp add mod">
        <pc:chgData name="Dr.Alaeldin Elgizuli" userId="0ae9b7cacb5388bf" providerId="LiveId" clId="{A959DF0C-C5EC-4BE8-9EED-BB14591C6BA4}" dt="2025-06-14T03:28:22.071" v="1924" actId="2710"/>
        <pc:sldMkLst>
          <pc:docMk/>
          <pc:sldMk cId="493244145" sldId="1339"/>
        </pc:sldMkLst>
        <pc:spChg chg="mod">
          <ac:chgData name="Dr.Alaeldin Elgizuli" userId="0ae9b7cacb5388bf" providerId="LiveId" clId="{A959DF0C-C5EC-4BE8-9EED-BB14591C6BA4}" dt="2025-06-14T03:26:54.199" v="1891" actId="20577"/>
          <ac:spMkLst>
            <pc:docMk/>
            <pc:sldMk cId="493244145" sldId="1339"/>
            <ac:spMk id="25" creationId="{7A1BC052-0D60-E6F7-A024-8340D0DDE045}"/>
          </ac:spMkLst>
        </pc:spChg>
        <pc:spChg chg="mod">
          <ac:chgData name="Dr.Alaeldin Elgizuli" userId="0ae9b7cacb5388bf" providerId="LiveId" clId="{A959DF0C-C5EC-4BE8-9EED-BB14591C6BA4}" dt="2025-06-14T03:28:22.071" v="1924" actId="2710"/>
          <ac:spMkLst>
            <pc:docMk/>
            <pc:sldMk cId="493244145" sldId="1339"/>
            <ac:spMk id="31" creationId="{F1F5B164-3CEE-CD40-0029-5BE98C997589}"/>
          </ac:spMkLst>
        </pc:spChg>
      </pc:sldChg>
      <pc:sldChg chg="modSp add mod">
        <pc:chgData name="Dr.Alaeldin Elgizuli" userId="0ae9b7cacb5388bf" providerId="LiveId" clId="{A959DF0C-C5EC-4BE8-9EED-BB14591C6BA4}" dt="2025-06-14T03:31:43.119" v="1966" actId="6549"/>
        <pc:sldMkLst>
          <pc:docMk/>
          <pc:sldMk cId="921625968" sldId="1340"/>
        </pc:sldMkLst>
        <pc:spChg chg="mod">
          <ac:chgData name="Dr.Alaeldin Elgizuli" userId="0ae9b7cacb5388bf" providerId="LiveId" clId="{A959DF0C-C5EC-4BE8-9EED-BB14591C6BA4}" dt="2025-06-14T03:28:52.209" v="1927"/>
          <ac:spMkLst>
            <pc:docMk/>
            <pc:sldMk cId="921625968" sldId="1340"/>
            <ac:spMk id="25" creationId="{AD4D84FC-99B0-E747-E63C-05F5B757CC20}"/>
          </ac:spMkLst>
        </pc:spChg>
        <pc:spChg chg="mod">
          <ac:chgData name="Dr.Alaeldin Elgizuli" userId="0ae9b7cacb5388bf" providerId="LiveId" clId="{A959DF0C-C5EC-4BE8-9EED-BB14591C6BA4}" dt="2025-06-14T03:31:43.119" v="1966" actId="6549"/>
          <ac:spMkLst>
            <pc:docMk/>
            <pc:sldMk cId="921625968" sldId="1340"/>
            <ac:spMk id="31" creationId="{AA270715-99E7-7638-B387-4D7813C0254C}"/>
          </ac:spMkLst>
        </pc:spChg>
      </pc:sldChg>
      <pc:sldChg chg="add del">
        <pc:chgData name="Dr.Alaeldin Elgizuli" userId="0ae9b7cacb5388bf" providerId="LiveId" clId="{A959DF0C-C5EC-4BE8-9EED-BB14591C6BA4}" dt="2025-06-14T03:48:29.215" v="2214" actId="47"/>
        <pc:sldMkLst>
          <pc:docMk/>
          <pc:sldMk cId="4165058017" sldId="1341"/>
        </pc:sldMkLst>
      </pc:sldChg>
      <pc:sldChg chg="addSp modSp add mod">
        <pc:chgData name="Dr.Alaeldin Elgizuli" userId="0ae9b7cacb5388bf" providerId="LiveId" clId="{A959DF0C-C5EC-4BE8-9EED-BB14591C6BA4}" dt="2025-06-14T03:48:21.585" v="2212" actId="20577"/>
        <pc:sldMkLst>
          <pc:docMk/>
          <pc:sldMk cId="2596038772" sldId="1342"/>
        </pc:sldMkLst>
        <pc:spChg chg="mod">
          <ac:chgData name="Dr.Alaeldin Elgizuli" userId="0ae9b7cacb5388bf" providerId="LiveId" clId="{A959DF0C-C5EC-4BE8-9EED-BB14591C6BA4}" dt="2025-06-14T03:40:12.166" v="2070"/>
          <ac:spMkLst>
            <pc:docMk/>
            <pc:sldMk cId="2596038772" sldId="1342"/>
            <ac:spMk id="25" creationId="{76832A1C-6C25-B8FA-D9A2-0F72CBDCAB76}"/>
          </ac:spMkLst>
        </pc:spChg>
        <pc:spChg chg="mod">
          <ac:chgData name="Dr.Alaeldin Elgizuli" userId="0ae9b7cacb5388bf" providerId="LiveId" clId="{A959DF0C-C5EC-4BE8-9EED-BB14591C6BA4}" dt="2025-06-14T03:48:21.585" v="2212" actId="20577"/>
          <ac:spMkLst>
            <pc:docMk/>
            <pc:sldMk cId="2596038772" sldId="1342"/>
            <ac:spMk id="31" creationId="{DCF302E6-96B4-56B6-527E-09F924F786DB}"/>
          </ac:spMkLst>
        </pc:spChg>
        <pc:graphicFrameChg chg="add mod">
          <ac:chgData name="Dr.Alaeldin Elgizuli" userId="0ae9b7cacb5388bf" providerId="LiveId" clId="{A959DF0C-C5EC-4BE8-9EED-BB14591C6BA4}" dt="2025-06-14T03:44:23.565" v="2155"/>
          <ac:graphicFrameMkLst>
            <pc:docMk/>
            <pc:sldMk cId="2596038772" sldId="1342"/>
            <ac:graphicFrameMk id="3" creationId="{FBABB173-5F06-B945-9578-5E7A75C9DA1D}"/>
          </ac:graphicFrameMkLst>
        </pc:graphicFrameChg>
        <pc:graphicFrameChg chg="add mod">
          <ac:chgData name="Dr.Alaeldin Elgizuli" userId="0ae9b7cacb5388bf" providerId="LiveId" clId="{A959DF0C-C5EC-4BE8-9EED-BB14591C6BA4}" dt="2025-06-14T03:44:23.565" v="2155"/>
          <ac:graphicFrameMkLst>
            <pc:docMk/>
            <pc:sldMk cId="2596038772" sldId="1342"/>
            <ac:graphicFrameMk id="4" creationId="{76E2EE0C-DE7B-96A3-EA68-28E3698949B0}"/>
          </ac:graphicFrameMkLst>
        </pc:graphicFrameChg>
      </pc:sldChg>
      <pc:sldChg chg="add del">
        <pc:chgData name="Dr.Alaeldin Elgizuli" userId="0ae9b7cacb5388bf" providerId="LiveId" clId="{A959DF0C-C5EC-4BE8-9EED-BB14591C6BA4}" dt="2025-06-14T03:48:28.422" v="2213" actId="47"/>
        <pc:sldMkLst>
          <pc:docMk/>
          <pc:sldMk cId="1364929898" sldId="1343"/>
        </pc:sldMkLst>
      </pc:sldChg>
      <pc:sldChg chg="modSp add mod">
        <pc:chgData name="Dr.Alaeldin Elgizuli" userId="0ae9b7cacb5388bf" providerId="LiveId" clId="{A959DF0C-C5EC-4BE8-9EED-BB14591C6BA4}" dt="2025-06-14T03:34:37.857" v="1998" actId="14100"/>
        <pc:sldMkLst>
          <pc:docMk/>
          <pc:sldMk cId="1393405597" sldId="1344"/>
        </pc:sldMkLst>
        <pc:spChg chg="mod">
          <ac:chgData name="Dr.Alaeldin Elgizuli" userId="0ae9b7cacb5388bf" providerId="LiveId" clId="{A959DF0C-C5EC-4BE8-9EED-BB14591C6BA4}" dt="2025-06-14T03:34:37.857" v="1998" actId="14100"/>
          <ac:spMkLst>
            <pc:docMk/>
            <pc:sldMk cId="1393405597" sldId="1344"/>
            <ac:spMk id="31" creationId="{B26A4BE2-2AD5-B267-3EE1-9AF394BAE802}"/>
          </ac:spMkLst>
        </pc:spChg>
      </pc:sldChg>
      <pc:sldChg chg="modSp add mod">
        <pc:chgData name="Dr.Alaeldin Elgizuli" userId="0ae9b7cacb5388bf" providerId="LiveId" clId="{A959DF0C-C5EC-4BE8-9EED-BB14591C6BA4}" dt="2025-06-14T03:36:39.691" v="2030" actId="20577"/>
        <pc:sldMkLst>
          <pc:docMk/>
          <pc:sldMk cId="416578451" sldId="1345"/>
        </pc:sldMkLst>
        <pc:spChg chg="mod">
          <ac:chgData name="Dr.Alaeldin Elgizuli" userId="0ae9b7cacb5388bf" providerId="LiveId" clId="{A959DF0C-C5EC-4BE8-9EED-BB14591C6BA4}" dt="2025-06-14T03:36:39.691" v="2030" actId="20577"/>
          <ac:spMkLst>
            <pc:docMk/>
            <pc:sldMk cId="416578451" sldId="1345"/>
            <ac:spMk id="31" creationId="{FDE00392-EBE9-2C9E-47A5-2001124BC46E}"/>
          </ac:spMkLst>
        </pc:spChg>
      </pc:sldChg>
      <pc:sldChg chg="modSp add mod">
        <pc:chgData name="Dr.Alaeldin Elgizuli" userId="0ae9b7cacb5388bf" providerId="LiveId" clId="{A959DF0C-C5EC-4BE8-9EED-BB14591C6BA4}" dt="2025-06-14T03:39:22.165" v="2067" actId="2710"/>
        <pc:sldMkLst>
          <pc:docMk/>
          <pc:sldMk cId="185987675" sldId="1346"/>
        </pc:sldMkLst>
        <pc:spChg chg="mod">
          <ac:chgData name="Dr.Alaeldin Elgizuli" userId="0ae9b7cacb5388bf" providerId="LiveId" clId="{A959DF0C-C5EC-4BE8-9EED-BB14591C6BA4}" dt="2025-06-14T03:39:22.165" v="2067" actId="2710"/>
          <ac:spMkLst>
            <pc:docMk/>
            <pc:sldMk cId="185987675" sldId="1346"/>
            <ac:spMk id="31" creationId="{9045D28B-33DF-FF1E-03B8-8F761F6758C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BBEDF-8FE1-C1B4-DE3C-61663433E1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0E6DCA-16F1-7DCB-C4E1-76F26E21A6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9BF5FC-BD84-C84B-5943-CFDFFA65BF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CF8398-2D28-76BE-B398-C3424CE385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7247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735C2-B233-70DD-F6B5-7525239EC3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70D738-ED49-F5BD-69A1-01D7A36CA6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3C765-4F75-4D36-FFC8-BB15708C68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38ADDC-3B38-B869-623A-48A0FA0C0F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0351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4E1D-42A5-79F1-7660-6DDCE11A77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26A136-799F-0E71-1369-4BD023832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72D67D-0589-5947-6BBB-E6EDB54244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8186F-1404-FCBF-2488-E191A765E1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7844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562E7-1969-31B1-4A63-35AAF3C75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4F841-27B7-1BC9-7092-787CF96DD9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20F81-2D9B-B990-72F7-5A8035A57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7BA136-2324-357B-0169-BFE764A522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847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BF672-E212-3185-7BB6-109AA3D06A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CAA96-3B05-D877-3C9F-FD146B9968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CFAB58-D2E4-BFD5-3D21-492819528A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D877C0-F729-06B5-431C-01AC465E02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9387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312AB-0600-FA4F-16EE-5CC72DA845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117EA1-2B11-146C-52B5-6233FAE0E1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9C2520-04E6-CD44-73FA-D57EF03CCF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4E92C3-34DD-7215-7712-9D5E183BB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99380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B091B-6E8A-ADF5-2428-6A403CA9C1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0A464-5A46-E03F-9036-B3A00DD35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2E8AD2-28E6-DF31-4508-5AD1204603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AA02B8-1A5C-E0E2-3230-0C40852BF4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2508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65C50-28D5-72B4-F0F4-755CB01FF8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566865-6138-0F4C-69AB-679E8F0470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C71340-B585-B9B1-DD32-328BE4CAF2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BC3102-D999-78A8-2E7C-C06FA0C5A8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4441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3AEB5-CB4B-551C-B8B2-9F10885F8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369284-1A49-1AD0-5616-F973C3FDC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E0B584-55A7-F27F-7645-55C569230C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1A0D63-3206-32DF-A145-4671A9011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75404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14C85-5B14-1AF8-3DEE-412D92B498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B27EE5-7AC6-83EC-6BFD-0B386ABF6E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A6A8BD-ADF7-FFB7-B58B-6FF8F63C3B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6D8038-C8E7-5732-BC68-6B39435C94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17062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9DEC5-00A5-24BC-99BE-0A201DE81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BE2DFF-4DC2-E579-2E64-ADDF8254F8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816C7D-991E-2131-0942-47D5763D5A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903A73-13D7-F54A-4D20-A71FF13C04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2028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B626C-39B5-9A7C-9D56-EA150135C5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0446F5-DB3F-C791-FCEC-D974BC40B7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19C024-1550-D9F6-FA88-2AC81E98F0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E5165E-9DCF-E9A1-B8BE-29D2D7A333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679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0D29E-9277-15E6-A966-29634BC89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07C79-3FAC-5444-60FB-36E42FACB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423794-1BDA-6EDB-703E-674C934F75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5DF081-150D-5FF5-6460-7B3161DC34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44381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C2B5D-D273-11A2-550F-0A5C28102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EFB5B9-7B1C-A42E-5537-F8E11FB489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C9BF06-FF28-916F-68D0-07D53E2BD0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6A05A9-72A4-4782-0793-62FE661982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3408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D865F-9AAC-4759-3CA5-2CDCEF1DE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C213A-AACB-A760-8007-E874E9D1F9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72529-334C-1785-A745-26E3D1B735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D23DB8-F915-344D-6E90-18C201B389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7626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CA588-44CD-362C-1740-5EA98E2717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075419-7759-887C-9A8C-3D4DC30A60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4C14BF-AE1C-C1C2-440F-AE2FC9B990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65FDC8-43B4-59BB-3CFA-20387A8260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9098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B27FD-618C-12A8-5DD6-3AC177991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F94E5-A8BC-EA7D-3E4C-19FB3DA07D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797B57-6794-3198-31EA-D74DCE2092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CC78AA-4757-DC22-CEA3-2C3557EBD4D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3089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B1E16-D20C-834B-52DD-01178E889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744AF-0959-835D-91B2-339C2347BD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8D8BC-DC4C-94C7-F51C-C9F03505B6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A93A8F-72BD-2207-17A1-687CD1ACFA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4850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44176-0DE7-6401-71A3-0AA9C9F84D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5EAB7-A3E5-212E-9E22-4F72ED0781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79A54-A0A3-FB2C-ED0D-20C2672873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D2FD54-A34D-5AD5-E8F1-3242A6FB73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0170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F9088-7C99-CE53-3175-8CD570EA3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32C25E-F1B9-9182-5446-51D2D65BA8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8F30D-9530-331D-8728-013F00E6F1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2800BD-3FD2-42D1-7D71-EE6EB65203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454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71BEB-4B52-1037-8665-BEFA334B1B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67DBF-AB7F-7B5F-6ACE-56D6AA94F4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E5AD6-F243-D4DC-86A5-75F92974AB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5E40F0-9A51-FCC2-2999-80333CB82B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4158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FCFBB-8024-15A6-0108-8EED03E71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9DE56-BFF9-45FC-9EEA-9B86488FA4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BF850D-EF46-DD99-5686-AC2A803263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BE9CA2-DF72-3BD8-4702-5A250A37C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07113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66D9D-41BD-E0A0-9790-37D27D7D8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F5457-E953-94FE-7EE2-F18A6C8EC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B9614-5013-DEE5-7D7F-C5C282D75F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C0935B-FFF1-05C6-634C-6CEB027A77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08310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AEC4-DDB4-DC61-CD4D-4D549415C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E5014-5111-A386-3AAC-115C58C8F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73B14-A4A1-C009-21F8-9FD1ED1C8E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59F23D-E9F4-6846-72AA-4010EFD01C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49520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CA835-E154-FE7C-D7F8-26320482D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EE9474-9F66-C2CB-B931-30D278196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695AF-CE8D-A19D-C4F7-D19D51AD8E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339060-134C-02E4-DD86-DD5CF178B6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86937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83552-D05E-D391-7522-AF57D971C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22DCE2-D889-731D-1643-270E78017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0B4C9D-2044-1E95-0A5A-39C46F81FE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5A1055-4CE6-020A-37DE-C4EAEB8B1B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78945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C79A3-B14D-C703-5038-84AEE3853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921D7-3E45-3A93-6F15-C7D22173B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71234-4A42-5C0D-C622-B328ABF2FA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C5F8AE-C46E-D0CC-084D-4D68BF9D80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03899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FDA0B-E70A-24C9-D751-062E9DA40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C66CE9-2383-0BE6-935B-ED8451097E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270A22-E92D-7AA9-393F-2BDD468264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1A9FB2-71D8-F507-4D25-B0BF4361A2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76429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95E2A-B977-6E89-A260-F0C783E2BF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818467-DF73-A17C-7992-C70F497881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26FE8-DE45-0BD2-62E7-9B8E236DE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E27F48-B7A5-A2A0-D4AC-5AD7503F76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01262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35542-8327-5E14-3A3B-6B5F4B7B18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5BCB93-F828-7B93-E7B2-05C0B99B4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A63E5-C2B9-8A79-CC5E-FA39253D09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E3153-AF25-6222-38ED-FA3B5C1B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59984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446E6-893D-0444-4559-2534F21588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2EE0A5-4988-FDCA-C420-2046A06965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6B3FA4-E454-89F4-B6B0-67F23D8EC9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7EF468-8C9B-1AB5-335F-838C570ADD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857084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E22D6-ABD0-BBAF-AA9B-B98A99FC40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93F5E-F01D-1F9B-E01B-A7EF995AE3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5D2327-5CD8-86F5-5EFC-ED964A6A05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253319-F330-831A-D75D-32182830D6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59631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7A41F-E394-22AE-5D71-15CBC2050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A1264C-562C-8942-2E17-A99A92D75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82B84A-7D7A-FF34-EFAA-86B8F07F75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2E0F06-B04B-9EE0-72C1-C4C75FDFA2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02194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001BF-ED81-9420-35C7-9EA32266B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12FDD5-D95C-B6D1-B212-EFBD2BE976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1F199-CBF2-1DC1-430A-EA0E0A50D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C19308-1989-3DC5-8CC6-0050F27B1C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37043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454A9-FE0E-A7F6-2C29-E5B5E9150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F406D-A929-00DD-08E3-F72B50DF8F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1F18-D78F-1DF4-D55C-E85CB7C5F5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D313E-257E-E3EE-A6CF-704E1BE13B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3673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DD838-24D0-111A-8C89-1D17F12710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5D455-8F08-7F1D-3C03-24DB8B8A75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0B130-AAFA-D56F-BC96-21F70E3252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254DF3-E640-CEEF-251F-A725A29CC1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29276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1481-4FC4-E345-E4C1-454333E7A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36064-6F88-D900-CD8D-FCC8221B9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BE9558-6345-1D9D-1759-458CE960D6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B889C7-5672-E1A7-9824-31DA982BA3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36583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6951C-CFFA-C8F5-81FE-B82B75426E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CB510-1736-B612-FD1F-4557803BBC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8A1CA2-6813-F94D-DC7C-1EAB44A459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F4871D-6AD3-B4DB-05E2-6B6A29161E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68373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AE9A1-4A8C-D422-F0CF-C6E847BD2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AAD48-F339-8FA0-F95A-8C177FC3A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F2AB89-99AA-00D9-A244-3D7B5AB660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F3129-E9C9-0149-A0EB-6C69D4019A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78905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D5E8F-8392-764E-8E06-E8F9E6E57F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A33ABE-E26D-26E1-6C58-BA6D76616A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B2CC0-DA8D-BD99-6E1C-1487CD72D7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C54B9C-0B62-5EF3-EDFE-B3A6A9D569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31755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FA617-679F-6D22-2AFE-47C79D3FE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756FC3-A399-B4AE-44CB-20605BEAE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B7BBB-0C22-37F7-7999-1D600D175E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279A6D-50FF-A4C1-0006-73C00D9711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574144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B3CDC-775E-FF34-4ED8-E070C71A3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51779-4E16-494E-BF92-A03A60E651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D6E24B-DA73-F1E3-A356-A354FC0712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5EDDDB-9C68-B1B0-ECB9-D38A233937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0219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6227-0708-957A-F81C-5F25EC9AF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1FECA4-0F0B-D03A-35DB-D1696F659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93688-229F-26D8-EB58-CAC0789ED1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427446-796A-7BE9-A429-BF1143629F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88575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0E73B-B362-9F9A-8476-40E01E2DB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242450-4B77-89FD-DE2C-49E8660DFB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90D79-4705-21C4-9227-11CCE9D314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70D8B3-21F0-3664-8E2E-1E4F70318D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49247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0EE8B-8C11-9651-4179-2CE68D026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18BDA9-4469-855D-B0FC-DAFEE9E249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CC4D8-B67B-5E96-A95F-52553BE221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2C6EE7-7AF5-BDB3-7A52-1943A91765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3097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57FFB-4480-052E-3AEE-CCDDFDAA6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408A80-D887-BA35-812F-E3F4E0388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3772B9-422C-521F-C115-9ADC9CB3C8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80E1A1-28E2-E808-1833-F2AB297235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69195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1FB60-DB8F-60C3-1339-8F4E503219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6F148B-2559-2916-FF20-40B34E1073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EBB81C-FBAC-94EE-E1DB-A7A6E87F57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FCC8E0-1051-617C-5AE1-569B71DC6B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966946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260F7-71A5-017E-6230-3D0B30099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6D058A-68DD-63E7-114E-C3AF13CEF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594CF6-B876-BEA8-46BB-3E8DB58DAA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38DC80-73BA-C874-F3F3-6F80CBD3D9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098409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64474-98A6-7B01-3A9B-B0BD50533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E1ACB4-6A0D-3912-E31F-70690F5B6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7511-2496-15AB-3F76-F36C530359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5C63B9-A312-81CC-996A-4044563098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28670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EEC8A-7DC6-C39D-F81C-6B2DFA089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D99E3-595E-8971-C26F-00556261D1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51BAE-FB67-5AB1-1F78-3D6393AF41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C124FD-AB44-A2DD-32BD-0668E88D87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204796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75334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9147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03827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68605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99217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07421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357800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864079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633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60286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16259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54561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882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016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8284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7928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5326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509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812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1633950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20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375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4936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575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811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0753398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55.xml"/><Relationship Id="rId1" Type="http://schemas.openxmlformats.org/officeDocument/2006/relationships/slideLayout" Target="../slideLayouts/slideLayout12.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40.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10</a:t>
            </a:r>
          </a:p>
        </p:txBody>
      </p:sp>
      <p:sp>
        <p:nvSpPr>
          <p:cNvPr id="14" name="Oval 13"/>
          <p:cNvSpPr/>
          <p:nvPr/>
        </p:nvSpPr>
        <p:spPr>
          <a:xfrm>
            <a:off x="5863985" y="82297"/>
            <a:ext cx="6328015"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060567" y="445769"/>
            <a:ext cx="75406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a:ea typeface="+mn-ea"/>
                <a:cs typeface="Alexandria Black" pitchFamily="2" charset="-78"/>
              </a:rPr>
              <a:t>التكنولوجيا المالية (التقنية المالية) في الشرق الاوسط</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11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278296" y="1799855"/>
            <a:ext cx="11151703" cy="4612376"/>
          </a:xfrm>
          <a:prstGeom prst="rect">
            <a:avLst/>
          </a:prstGeom>
          <a:noFill/>
        </p:spPr>
        <p:txBody>
          <a:bodyPr wrap="square" rtlCol="0">
            <a:spAutoFit/>
          </a:bodyPr>
          <a:lstStyle/>
          <a:p>
            <a:pPr algn="r" rtl="1">
              <a:lnSpc>
                <a:spcPct val="150000"/>
              </a:lnSpc>
              <a:buNone/>
            </a:pPr>
            <a:r>
              <a:rPr lang="ar-AE" sz="2000" b="1" dirty="0">
                <a:cs typeface="Alexandria"/>
              </a:rPr>
              <a:t>أهداف المحاضرة</a:t>
            </a:r>
          </a:p>
          <a:p>
            <a:pPr algn="r" rtl="1">
              <a:lnSpc>
                <a:spcPct val="150000"/>
              </a:lnSpc>
              <a:buNone/>
            </a:pPr>
            <a:r>
              <a:rPr lang="ar-AE" sz="2000" b="1" dirty="0">
                <a:cs typeface="Alexandria"/>
              </a:rPr>
              <a:t>بنهاية هذه المحاضرة، يُتوقع من الطالب أن يكون قادرًا على:</a:t>
            </a:r>
          </a:p>
          <a:p>
            <a:pPr algn="r" rtl="1">
              <a:lnSpc>
                <a:spcPct val="150000"/>
              </a:lnSpc>
              <a:buFont typeface="+mj-lt"/>
              <a:buAutoNum type="arabicPeriod"/>
            </a:pPr>
            <a:r>
              <a:rPr lang="ar-AE" sz="2000" b="1" dirty="0">
                <a:cs typeface="Alexandria"/>
              </a:rPr>
              <a:t>شرح</a:t>
            </a:r>
            <a:r>
              <a:rPr lang="ar-AE" sz="2000" dirty="0">
                <a:cs typeface="Alexandria"/>
              </a:rPr>
              <a:t> مفهوم التكنولوجيا المالية (</a:t>
            </a:r>
            <a:r>
              <a:rPr lang="en-US" sz="2000" dirty="0">
                <a:cs typeface="Alexandria"/>
              </a:rPr>
              <a:t>FinTech) </a:t>
            </a:r>
            <a:r>
              <a:rPr lang="ar-AE" sz="2000" dirty="0">
                <a:cs typeface="Alexandria"/>
              </a:rPr>
              <a:t>وأهميتها في تطوير وتحسين الخدمات المالية في أسواق الشرق الأوسط. </a:t>
            </a:r>
          </a:p>
          <a:p>
            <a:pPr algn="r" rtl="1">
              <a:lnSpc>
                <a:spcPct val="150000"/>
              </a:lnSpc>
              <a:buFont typeface="+mj-lt"/>
              <a:buAutoNum type="arabicPeriod"/>
            </a:pPr>
            <a:r>
              <a:rPr lang="ar-AE" sz="2000" b="1" dirty="0">
                <a:cs typeface="Alexandria"/>
              </a:rPr>
              <a:t>تقييم</a:t>
            </a:r>
            <a:r>
              <a:rPr lang="ar-AE" sz="2000" dirty="0">
                <a:cs typeface="Alexandria"/>
              </a:rPr>
              <a:t> حجم سوق التكنولوجيا المالية في منطقة الشرق الأوسط، مع تحديد أبرز الدول والشركات الرائدة في هذا القطاع. </a:t>
            </a:r>
          </a:p>
          <a:p>
            <a:pPr algn="r" rtl="1">
              <a:lnSpc>
                <a:spcPct val="150000"/>
              </a:lnSpc>
              <a:buFont typeface="+mj-lt"/>
              <a:buAutoNum type="arabicPeriod"/>
            </a:pPr>
            <a:r>
              <a:rPr lang="ar-AE" sz="2000" b="1" dirty="0">
                <a:cs typeface="Alexandria"/>
              </a:rPr>
              <a:t>تحليل</a:t>
            </a:r>
            <a:r>
              <a:rPr lang="ar-AE" sz="2000" dirty="0">
                <a:cs typeface="Alexandria"/>
              </a:rPr>
              <a:t> دور السياسات الحكومية والأطر التنظيمية والحوافز الداعمة في تعزيز تبني حلول التكنولوجيا المالية في المنطقة. </a:t>
            </a:r>
          </a:p>
          <a:p>
            <a:pPr algn="r" rtl="1">
              <a:lnSpc>
                <a:spcPct val="150000"/>
              </a:lnSpc>
              <a:buFont typeface="+mj-lt"/>
              <a:buAutoNum type="arabicPeriod"/>
            </a:pPr>
            <a:r>
              <a:rPr lang="ar-AE" sz="2000" b="1" dirty="0">
                <a:cs typeface="Alexandria"/>
              </a:rPr>
              <a:t>التعرف على</a:t>
            </a:r>
            <a:r>
              <a:rPr lang="ar-AE" sz="2000" dirty="0">
                <a:cs typeface="Alexandria"/>
              </a:rPr>
              <a:t> أهم الشركات الناشئة في مجال التكنولوجيا المالية، وبيان إسهاماتها في تطوير منتجات وخدمات مالية مبتكرة. </a:t>
            </a:r>
          </a:p>
          <a:p>
            <a:pPr algn="r" rtl="1">
              <a:lnSpc>
                <a:spcPct val="150000"/>
              </a:lnSpc>
              <a:buFont typeface="+mj-lt"/>
              <a:buAutoNum type="arabicPeriod"/>
            </a:pPr>
            <a:r>
              <a:rPr lang="ar-AE" sz="2000" b="1" dirty="0">
                <a:cs typeface="Alexandria"/>
              </a:rPr>
              <a:t>استعراض</a:t>
            </a:r>
            <a:r>
              <a:rPr lang="ar-AE" sz="2000" dirty="0">
                <a:cs typeface="Alexandria"/>
              </a:rPr>
              <a:t> دور الحاضنات والمسرعات ومناطق الاختبار التنظيمية (</a:t>
            </a:r>
            <a:r>
              <a:rPr lang="en-US" sz="2000" dirty="0">
                <a:cs typeface="Alexandria"/>
              </a:rPr>
              <a:t>Sandboxes) </a:t>
            </a:r>
            <a:r>
              <a:rPr lang="ar-AE" sz="2000" dirty="0">
                <a:cs typeface="Alexandria"/>
              </a:rPr>
              <a:t>في توفير بيئة محفزة لنمو واستدامة قطاع التكنولوجيا المالية. </a:t>
            </a:r>
          </a:p>
          <a:p>
            <a:pPr algn="r" rtl="1">
              <a:lnSpc>
                <a:spcPct val="150000"/>
              </a:lnSpc>
              <a:buFont typeface="+mj-lt"/>
              <a:buAutoNum type="arabicPeriod"/>
            </a:pPr>
            <a:r>
              <a:rPr lang="ar-AE" sz="2000" b="1" dirty="0">
                <a:cs typeface="Alexandria"/>
              </a:rPr>
              <a:t>مناقشة</a:t>
            </a:r>
            <a:r>
              <a:rPr lang="ar-AE" sz="2000" dirty="0">
                <a:cs typeface="Alexandria"/>
              </a:rPr>
              <a:t> أبرز التحديات القانونية والتنظيمية والثقافية والتمويلية التي تواجه شركات التكنولوجيا المالية في الشرق الأوسط، واقتراح سبل التعامل معها.</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Black"/>
              </a:rPr>
              <a:t>نظرة عن المحاضرة السابقة </a:t>
            </a:r>
            <a:endPar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1489436" y="1613714"/>
            <a:ext cx="9747316" cy="4190314"/>
          </a:xfrm>
          <a:prstGeom prst="rect">
            <a:avLst/>
          </a:prstGeom>
          <a:noFill/>
        </p:spPr>
        <p:txBody>
          <a:bodyPr wrap="square" rtlCol="0">
            <a:spAutoFit/>
          </a:bodyPr>
          <a:lstStyle/>
          <a:p>
            <a:pPr algn="r" rtl="1">
              <a:lnSpc>
                <a:spcPct val="150000"/>
              </a:lnSpc>
              <a:buNone/>
            </a:pPr>
            <a:r>
              <a:rPr lang="ar-AE" sz="2000" b="1" dirty="0">
                <a:cs typeface="Alexandria"/>
              </a:rPr>
              <a:t>الموضوعات التي تم مناقشتها في المحاضرة السابقة</a:t>
            </a:r>
          </a:p>
          <a:p>
            <a:pPr algn="r" rtl="1">
              <a:lnSpc>
                <a:spcPct val="150000"/>
              </a:lnSpc>
              <a:buNone/>
            </a:pPr>
            <a:r>
              <a:rPr lang="ar-AE" sz="2000" dirty="0">
                <a:cs typeface="Alexandria"/>
              </a:rPr>
              <a:t>تناولت المحاضرة السابقة مجموعة من الموضوعات المرتبطة بالتكنولوجيا المالية في العالم العربي، </a:t>
            </a:r>
            <a:r>
              <a:rPr lang="ar-AE" sz="2000" b="1" dirty="0">
                <a:cs typeface="Alexandria"/>
              </a:rPr>
              <a:t>ومن أبرزها:</a:t>
            </a:r>
          </a:p>
          <a:p>
            <a:pPr algn="r" rtl="1">
              <a:lnSpc>
                <a:spcPct val="150000"/>
              </a:lnSpc>
              <a:buFont typeface="+mj-lt"/>
              <a:buAutoNum type="arabicPeriod"/>
            </a:pPr>
            <a:r>
              <a:rPr lang="ar-AE" sz="2000" b="1" dirty="0">
                <a:cs typeface="Alexandria"/>
              </a:rPr>
              <a:t>واقع التكنولوجيا المالية (</a:t>
            </a:r>
            <a:r>
              <a:rPr lang="en-US" sz="2000" b="1" dirty="0">
                <a:cs typeface="Alexandria"/>
              </a:rPr>
              <a:t>FinTech)</a:t>
            </a:r>
            <a:r>
              <a:rPr lang="en-US" sz="2000" dirty="0">
                <a:cs typeface="Alexandria"/>
              </a:rPr>
              <a:t>: </a:t>
            </a:r>
            <a:r>
              <a:rPr lang="ar-AE" sz="2000" dirty="0">
                <a:cs typeface="Alexandria"/>
              </a:rPr>
              <a:t>التعريف بالتكنولوجيا المالية ومجالات تطبيقها وأهميتها في تطوير القطاع المالي. </a:t>
            </a:r>
          </a:p>
          <a:p>
            <a:pPr algn="r" rtl="1">
              <a:lnSpc>
                <a:spcPct val="150000"/>
              </a:lnSpc>
              <a:buFont typeface="+mj-lt"/>
              <a:buAutoNum type="arabicPeriod"/>
            </a:pPr>
            <a:r>
              <a:rPr lang="ar-AE" sz="2000" b="1" dirty="0">
                <a:cs typeface="Alexandria"/>
              </a:rPr>
              <a:t>التقنية المالية في الدول العربية</a:t>
            </a:r>
            <a:r>
              <a:rPr lang="ar-AE" sz="2000" dirty="0">
                <a:cs typeface="Alexandria"/>
              </a:rPr>
              <a:t>: استعراض واقع قطاع التكنولوجيا المالية في عدد من الدول العربية، وأبرز المبادرات والتجارب الناجحة في هذا المجال. </a:t>
            </a:r>
          </a:p>
          <a:p>
            <a:pPr algn="r" rtl="1">
              <a:lnSpc>
                <a:spcPct val="150000"/>
              </a:lnSpc>
              <a:buFont typeface="+mj-lt"/>
              <a:buAutoNum type="arabicPeriod"/>
            </a:pPr>
            <a:r>
              <a:rPr lang="ar-AE" sz="2000" b="1" dirty="0">
                <a:cs typeface="Alexandria"/>
              </a:rPr>
              <a:t>علاقة التقنية المالية بالشمول المالي في الدول العربية</a:t>
            </a:r>
            <a:r>
              <a:rPr lang="ar-AE" sz="2000" dirty="0">
                <a:cs typeface="Alexandria"/>
              </a:rPr>
              <a:t>: مناقشة دور حلول التكنولوجيا المالية في تعزيز الوصول إلى الخدمات المالية، ودعم الفئات غير المخدومة ماليًا، والمساهمة في تحقيق أهداف الشمول المالي والتنمية الاقتصادية.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AE" sz="20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الموضوعات</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7959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التكنولوجيا المالية (التقنية المالية) في الشرق الاوسط</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الاسواق ، الحوافز لاستخدام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 الشركات الناشئة ، البيئة الحاضنة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 التحديات</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 نظرة للمستقبل</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التكنولوجيا المالية(التقنية المالية) في الشرق الاوسط</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628651" y="1703071"/>
            <a:ext cx="10881360" cy="4651979"/>
          </a:xfrm>
          <a:prstGeom prst="rect">
            <a:avLst/>
          </a:prstGeom>
          <a:noFill/>
        </p:spPr>
        <p:txBody>
          <a:bodyPr wrap="square" rtlCol="0">
            <a:spAutoFit/>
          </a:bodyPr>
          <a:lstStyle/>
          <a:p>
            <a:pPr algn="r" rtl="1">
              <a:lnSpc>
                <a:spcPct val="150000"/>
              </a:lnSpc>
              <a:buNone/>
            </a:pPr>
            <a:r>
              <a:rPr lang="ar-AE" sz="2000" b="1" dirty="0">
                <a:highlight>
                  <a:srgbClr val="00FFFF"/>
                </a:highlight>
                <a:cs typeface="Alexandria"/>
              </a:rPr>
              <a:t>الدوافع </a:t>
            </a:r>
            <a:r>
              <a:rPr lang="ar-EG" sz="2000" b="1" dirty="0">
                <a:highlight>
                  <a:srgbClr val="00FFFF"/>
                </a:highlight>
                <a:cs typeface="Alexandria"/>
              </a:rPr>
              <a:t>للاهتمام بالتكنولوجيا المالية </a:t>
            </a:r>
            <a:r>
              <a:rPr lang="en-US" sz="2000" b="1" dirty="0">
                <a:highlight>
                  <a:srgbClr val="00FFFF"/>
                </a:highlight>
                <a:cs typeface="Alexandria"/>
              </a:rPr>
              <a:t> </a:t>
            </a:r>
            <a:r>
              <a:rPr lang="ar-AE" sz="2000" b="1" dirty="0">
                <a:highlight>
                  <a:srgbClr val="00FFFF"/>
                </a:highlight>
                <a:cs typeface="Alexandria"/>
              </a:rPr>
              <a:t>في الشرق الأوسط</a:t>
            </a:r>
            <a:r>
              <a:rPr lang="ar-EG" sz="2000" b="1" dirty="0">
                <a:highlight>
                  <a:srgbClr val="00FFFF"/>
                </a:highlight>
                <a:cs typeface="Alexandria"/>
              </a:rPr>
              <a:t> :</a:t>
            </a:r>
            <a:endParaRPr lang="ar-AE" sz="2000" b="1" dirty="0">
              <a:highlight>
                <a:srgbClr val="00FFFF"/>
              </a:highlight>
              <a:cs typeface="Alexandria"/>
            </a:endParaRPr>
          </a:p>
          <a:p>
            <a:pPr algn="r" rtl="1">
              <a:lnSpc>
                <a:spcPct val="150000"/>
              </a:lnSpc>
              <a:buNone/>
            </a:pPr>
            <a:r>
              <a:rPr lang="ar-AE" sz="2000" dirty="0">
                <a:cs typeface="Alexandria"/>
              </a:rPr>
              <a:t>شهدت منطقة الشرق الأوسط خلال السنوات الأخيرة اهتمامًا متزايدًا بقطاع التكنولوجيا المالية (</a:t>
            </a:r>
            <a:r>
              <a:rPr lang="en-US" sz="2000" dirty="0">
                <a:cs typeface="Alexandria"/>
              </a:rPr>
              <a:t>FinTech)، </a:t>
            </a:r>
            <a:r>
              <a:rPr lang="ar-AE" sz="2000" dirty="0">
                <a:cs typeface="Alexandria"/>
              </a:rPr>
              <a:t>وذلك نتيجة مجموعة من العوامل الاقتصادية والاجتماعية والتكنولوجية التي ساهمت في تسريع نمو هذا القطاع، ومن أبرز هذه الدوافع:</a:t>
            </a:r>
          </a:p>
          <a:p>
            <a:pPr algn="r" rtl="1">
              <a:lnSpc>
                <a:spcPct val="150000"/>
              </a:lnSpc>
              <a:buNone/>
            </a:pPr>
            <a:r>
              <a:rPr lang="ar-AE" sz="2000" b="1" dirty="0">
                <a:cs typeface="Alexandria"/>
              </a:rPr>
              <a:t>1. ارتفاع نسبة الشباب في السكان</a:t>
            </a:r>
          </a:p>
          <a:p>
            <a:pPr algn="r" rtl="1">
              <a:lnSpc>
                <a:spcPct val="150000"/>
              </a:lnSpc>
              <a:buNone/>
            </a:pPr>
            <a:r>
              <a:rPr lang="ar-AE" sz="2000" dirty="0">
                <a:cs typeface="Alexandria"/>
              </a:rPr>
              <a:t>تتميز دول الشرق الأوسط بوجود شريحة كبيرة من الشباب الذين يتمتعون بمستويات عالية من التفاعل مع التقنيات الحديثة والخدمات الرقمية، مما يجعلهم أكثر استعدادًا لاستخدام الحلول المالية المبتكرة مقارنة بالأجيال السابقة.</a:t>
            </a:r>
          </a:p>
          <a:p>
            <a:pPr algn="r" rtl="1">
              <a:lnSpc>
                <a:spcPct val="150000"/>
              </a:lnSpc>
              <a:buNone/>
            </a:pPr>
            <a:r>
              <a:rPr lang="ar-AE" sz="2000" b="1" dirty="0">
                <a:cs typeface="Alexandria"/>
              </a:rPr>
              <a:t>2. الانتشار الواسع للهواتف الذكية والإنترنت</a:t>
            </a:r>
          </a:p>
          <a:p>
            <a:pPr algn="r" rtl="1">
              <a:lnSpc>
                <a:spcPct val="150000"/>
              </a:lnSpc>
              <a:buNone/>
            </a:pPr>
            <a:r>
              <a:rPr lang="ar-AE" sz="2000" dirty="0">
                <a:cs typeface="Alexandria"/>
              </a:rPr>
              <a:t>أدى التوسع الكبير في استخدام الهواتف الذكية وخدمات الإنترنت إلى تسهيل الوصول إلى التطبيقات المالية الرقمية، مثل المحافظ الإلكترونية، وخدمات الدفع الإلكتروني، والتطبيقات المصرفية عبر الهاتف المحمول.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7DBF3-0219-DF5E-337B-8D0E1A5551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BF805B-F051-56AF-9DEF-578F64AC216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374E103-5171-F3D1-6E42-1B5214647103}"/>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التكنولوجيا المالية(التقنية المالية) في الشرق الاوسط</a:t>
            </a:r>
          </a:p>
        </p:txBody>
      </p:sp>
      <p:sp>
        <p:nvSpPr>
          <p:cNvPr id="28" name="Rectangle 27">
            <a:extLst>
              <a:ext uri="{FF2B5EF4-FFF2-40B4-BE49-F238E27FC236}">
                <a16:creationId xmlns:a16="http://schemas.microsoft.com/office/drawing/2014/main" id="{FAD25721-1224-981B-3356-32C69C4B0F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B75963-84D6-D338-4ED5-D66972F70FCE}"/>
              </a:ext>
            </a:extLst>
          </p:cNvPr>
          <p:cNvSpPr txBox="1"/>
          <p:nvPr/>
        </p:nvSpPr>
        <p:spPr>
          <a:xfrm>
            <a:off x="628651" y="1703071"/>
            <a:ext cx="10881360"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rPr>
              <a:t>الدوافع </a:t>
            </a:r>
            <a:r>
              <a:rPr kumimoji="0" lang="ar-EG" sz="2000" b="1" i="0" u="none" strike="noStrike" kern="1200" cap="none" spc="0" normalizeH="0" baseline="0" noProof="0" dirty="0">
                <a:ln>
                  <a:noFill/>
                </a:ln>
                <a:solidFill>
                  <a:prstClr val="black"/>
                </a:solidFill>
                <a:effectLst/>
                <a:highlight>
                  <a:srgbClr val="00FFFF"/>
                </a:highlight>
                <a:uLnTx/>
                <a:uFillTx/>
                <a:latin typeface="Calibri"/>
                <a:cs typeface="Alexandria"/>
              </a:rPr>
              <a:t>للاهتمام بالتكنولوجيا المالية </a:t>
            </a:r>
            <a:r>
              <a:rPr kumimoji="0" lang="en-US" sz="2000" b="1" i="0" u="none" strike="noStrike" kern="1200" cap="none" spc="0" normalizeH="0" baseline="0" noProof="0" dirty="0">
                <a:ln>
                  <a:noFill/>
                </a:ln>
                <a:solidFill>
                  <a:prstClr val="black"/>
                </a:solidFill>
                <a:effectLst/>
                <a:highlight>
                  <a:srgbClr val="00FFFF"/>
                </a:highlight>
                <a:uLnTx/>
                <a:uFillTx/>
                <a:latin typeface="Calibri"/>
                <a:cs typeface="Alexandria"/>
              </a:rPr>
              <a:t> </a:t>
            </a:r>
            <a:r>
              <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rPr>
              <a:t>في الشرق الأوسط</a:t>
            </a:r>
            <a:r>
              <a:rPr kumimoji="0" lang="ar-EG" sz="2000" b="1" i="0" u="none" strike="noStrike" kern="1200" cap="none" spc="0" normalizeH="0" baseline="0" noProof="0" dirty="0">
                <a:ln>
                  <a:noFill/>
                </a:ln>
                <a:solidFill>
                  <a:prstClr val="black"/>
                </a:solidFill>
                <a:effectLst/>
                <a:highlight>
                  <a:srgbClr val="00FFFF"/>
                </a:highlight>
                <a:uLnTx/>
                <a:uFillTx/>
                <a:latin typeface="Calibri"/>
                <a:cs typeface="Alexandria"/>
              </a:rPr>
              <a:t> :</a:t>
            </a:r>
            <a:endPar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endParaRPr>
          </a:p>
          <a:p>
            <a:pPr algn="r" rtl="1">
              <a:lnSpc>
                <a:spcPct val="150000"/>
              </a:lnSpc>
              <a:buNone/>
            </a:pPr>
            <a:r>
              <a:rPr lang="ar-AE" sz="2000" b="1" dirty="0">
                <a:cs typeface="Alexandria"/>
              </a:rPr>
              <a:t>3. مبادرات الحكومات للتحول الرقمي</a:t>
            </a:r>
          </a:p>
          <a:p>
            <a:pPr algn="r" rtl="1">
              <a:lnSpc>
                <a:spcPct val="150000"/>
              </a:lnSpc>
              <a:buNone/>
            </a:pPr>
            <a:r>
              <a:rPr lang="ar-AE" sz="2000" dirty="0">
                <a:cs typeface="Alexandria"/>
              </a:rPr>
              <a:t>تبنت العديد من حكومات المنطقة استراتيجيات وطنية للتحول الرقمي بهدف تعزيز الابتكار وتحسين الخدمات الحكومية والمالية، ومن أبرز هذه المبادرات:</a:t>
            </a:r>
          </a:p>
          <a:p>
            <a:pPr algn="r" rtl="1">
              <a:lnSpc>
                <a:spcPct val="150000"/>
              </a:lnSpc>
              <a:buFont typeface="Arial" panose="020B0604020202020204" pitchFamily="34" charset="0"/>
              <a:buChar char="•"/>
            </a:pPr>
            <a:r>
              <a:rPr lang="ar-AE" sz="2000" b="1" dirty="0">
                <a:cs typeface="Alexandria"/>
              </a:rPr>
              <a:t>رؤية السعودية 2030</a:t>
            </a:r>
            <a:r>
              <a:rPr lang="ar-AE" sz="2000" dirty="0">
                <a:cs typeface="Alexandria"/>
              </a:rPr>
              <a:t> التي تدعم تطوير القطاع المالي والتحول إلى مجتمع أقل اعتمادًا على النقد. </a:t>
            </a:r>
          </a:p>
          <a:p>
            <a:pPr algn="r" rtl="1">
              <a:lnSpc>
                <a:spcPct val="150000"/>
              </a:lnSpc>
              <a:buFont typeface="Arial" panose="020B0604020202020204" pitchFamily="34" charset="0"/>
              <a:buChar char="•"/>
            </a:pPr>
            <a:r>
              <a:rPr lang="ar-AE" sz="2000" b="1" dirty="0">
                <a:cs typeface="Alexandria"/>
              </a:rPr>
              <a:t>استراتيجية الإمارات الرقمية 2031</a:t>
            </a:r>
            <a:r>
              <a:rPr lang="ar-AE" sz="2000" dirty="0">
                <a:cs typeface="Alexandria"/>
              </a:rPr>
              <a:t> التي تستهدف بناء اقتصاد رقمي متكامل وتعزيز الابتكار في الخدمات المالية. </a:t>
            </a:r>
          </a:p>
          <a:p>
            <a:pPr algn="r" rtl="1">
              <a:lnSpc>
                <a:spcPct val="150000"/>
              </a:lnSpc>
              <a:buFont typeface="Arial" panose="020B0604020202020204" pitchFamily="34" charset="0"/>
              <a:buChar char="•"/>
            </a:pPr>
            <a:r>
              <a:rPr lang="ar-AE" sz="2000" dirty="0">
                <a:cs typeface="Alexandria"/>
              </a:rPr>
              <a:t>مبادرات مماثلة في البحرين ومصر والأردن لدعم الاقتصاد الرقمي والشركات الناشئة. </a:t>
            </a:r>
          </a:p>
          <a:p>
            <a:pPr algn="r" rtl="1">
              <a:lnSpc>
                <a:spcPct val="150000"/>
              </a:lnSpc>
              <a:buNone/>
            </a:pPr>
            <a:r>
              <a:rPr lang="ar-AE" sz="2000" b="1" dirty="0">
                <a:cs typeface="Alexandria"/>
              </a:rPr>
              <a:t>4. وجود فجوات في الخدمات المالية التقليدية</a:t>
            </a:r>
          </a:p>
          <a:p>
            <a:pPr algn="r" rtl="1">
              <a:lnSpc>
                <a:spcPct val="150000"/>
              </a:lnSpc>
              <a:buNone/>
            </a:pPr>
            <a:r>
              <a:rPr lang="ar-AE" sz="2000" dirty="0">
                <a:cs typeface="Alexandria"/>
              </a:rPr>
              <a:t>تعاني بعض الأسواق من محدودية الوصول إلى الخدمات المصرفية التقليدية، خاصة في المناطق النائية أو بين فئات معينة من السكان، مما أوجد فرصة أمام شركات التكنولوجيا المالية لتقديم حلول أكثر مرونة وأقل تكلفة.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B86E34A3-847C-D0AA-E327-12D0811061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5642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A0981-CF83-71FB-ACDD-D419F05D8B0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30B158C-83DB-694A-B6BD-307AFA2F56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70C4F27-9012-7D73-B6DB-5221088F410B}"/>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التكنولوجيا المالية(التقنية المالية) في الشرق الاوسط</a:t>
            </a:r>
          </a:p>
        </p:txBody>
      </p:sp>
      <p:sp>
        <p:nvSpPr>
          <p:cNvPr id="28" name="Rectangle 27">
            <a:extLst>
              <a:ext uri="{FF2B5EF4-FFF2-40B4-BE49-F238E27FC236}">
                <a16:creationId xmlns:a16="http://schemas.microsoft.com/office/drawing/2014/main" id="{76AE1071-A5E8-92C2-820B-FBA4E1F7A0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34860B1-AD8F-1DDC-5395-83C7916601B2}"/>
              </a:ext>
            </a:extLst>
          </p:cNvPr>
          <p:cNvSpPr txBox="1"/>
          <p:nvPr/>
        </p:nvSpPr>
        <p:spPr>
          <a:xfrm>
            <a:off x="628651" y="1703071"/>
            <a:ext cx="10881360" cy="465197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rPr>
              <a:t>الدوافع </a:t>
            </a:r>
            <a:r>
              <a:rPr kumimoji="0" lang="ar-EG" sz="2000" b="1" i="0" u="none" strike="noStrike" kern="1200" cap="none" spc="0" normalizeH="0" baseline="0" noProof="0" dirty="0">
                <a:ln>
                  <a:noFill/>
                </a:ln>
                <a:solidFill>
                  <a:prstClr val="black"/>
                </a:solidFill>
                <a:effectLst/>
                <a:highlight>
                  <a:srgbClr val="00FFFF"/>
                </a:highlight>
                <a:uLnTx/>
                <a:uFillTx/>
                <a:latin typeface="Calibri"/>
                <a:cs typeface="Alexandria"/>
              </a:rPr>
              <a:t>للاهتمام بالتكنولوجيا المالية </a:t>
            </a:r>
            <a:r>
              <a:rPr kumimoji="0" lang="en-US" sz="2000" b="1" i="0" u="none" strike="noStrike" kern="1200" cap="none" spc="0" normalizeH="0" baseline="0" noProof="0" dirty="0">
                <a:ln>
                  <a:noFill/>
                </a:ln>
                <a:solidFill>
                  <a:prstClr val="black"/>
                </a:solidFill>
                <a:effectLst/>
                <a:highlight>
                  <a:srgbClr val="00FFFF"/>
                </a:highlight>
                <a:uLnTx/>
                <a:uFillTx/>
                <a:latin typeface="Calibri"/>
                <a:cs typeface="Alexandria"/>
              </a:rPr>
              <a:t> </a:t>
            </a:r>
            <a:r>
              <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rPr>
              <a:t>في الشرق الأوسط</a:t>
            </a:r>
            <a:r>
              <a:rPr kumimoji="0" lang="ar-EG" sz="2000" b="1" i="0" u="none" strike="noStrike" kern="1200" cap="none" spc="0" normalizeH="0" baseline="0" noProof="0" dirty="0">
                <a:ln>
                  <a:noFill/>
                </a:ln>
                <a:solidFill>
                  <a:prstClr val="black"/>
                </a:solidFill>
                <a:effectLst/>
                <a:highlight>
                  <a:srgbClr val="00FFFF"/>
                </a:highlight>
                <a:uLnTx/>
                <a:uFillTx/>
                <a:latin typeface="Calibri"/>
                <a:cs typeface="Alexandria"/>
              </a:rPr>
              <a:t> :</a:t>
            </a:r>
            <a:endParaRPr kumimoji="0" lang="ar-AE" sz="2000" b="1" i="0" u="none" strike="noStrike" kern="1200" cap="none" spc="0" normalizeH="0" baseline="0" noProof="0" dirty="0">
              <a:ln>
                <a:noFill/>
              </a:ln>
              <a:solidFill>
                <a:prstClr val="black"/>
              </a:solidFill>
              <a:effectLst/>
              <a:highlight>
                <a:srgbClr val="00FFFF"/>
              </a:highlight>
              <a:uLnTx/>
              <a:uFillTx/>
              <a:latin typeface="Calibri"/>
              <a:cs typeface="Alexandria"/>
            </a:endParaRPr>
          </a:p>
          <a:p>
            <a:pPr algn="r" rtl="1">
              <a:lnSpc>
                <a:spcPct val="150000"/>
              </a:lnSpc>
              <a:buNone/>
            </a:pPr>
            <a:r>
              <a:rPr lang="ar-AE" sz="2000" b="1" dirty="0">
                <a:cs typeface="Alexandria"/>
              </a:rPr>
              <a:t>5. الحاجة إلى تعزيز الشمول المالي</a:t>
            </a:r>
          </a:p>
          <a:p>
            <a:pPr algn="r" rtl="1">
              <a:lnSpc>
                <a:spcPct val="150000"/>
              </a:lnSpc>
              <a:buNone/>
            </a:pPr>
            <a:r>
              <a:rPr lang="ar-AE" sz="2000" dirty="0">
                <a:cs typeface="Alexandria"/>
              </a:rPr>
              <a:t>تسهم التكنولوجيا المالية في توفير خدمات مالية للفئات غير المخدومة أو محدودة الخدمة مصرفيًا، من خلال تقديم حلول رقمية سهلة الوصول مثل المحافظ الإلكترونية، والتحويلات المالية الرقمية، والتمويل الرقمي، الأمر الذي يعزز مستويات الشمول المالي ويدعم التنمية الاقتصادية والاجتماعية.</a:t>
            </a:r>
          </a:p>
          <a:p>
            <a:pPr algn="r" rtl="1">
              <a:lnSpc>
                <a:spcPct val="150000"/>
              </a:lnSpc>
              <a:buNone/>
            </a:pPr>
            <a:r>
              <a:rPr lang="ar-AE" sz="2000" b="1" dirty="0">
                <a:cs typeface="Alexandria"/>
              </a:rPr>
              <a:t>خلاصة</a:t>
            </a:r>
          </a:p>
          <a:p>
            <a:pPr algn="r" rtl="1">
              <a:lnSpc>
                <a:spcPct val="150000"/>
              </a:lnSpc>
              <a:buNone/>
            </a:pPr>
            <a:r>
              <a:rPr lang="ar-AE" sz="2000" dirty="0">
                <a:cs typeface="Alexandria"/>
              </a:rPr>
              <a:t>يمكن القول إن النمو السريع للتكنولوجيا المالية في الشرق الأوسط يعود إلى تفاعل عدة عوامل، تشمل التحول الرقمي الحكومي، والقاعدة السكانية الشابة، والتطور التكنولوجي، والحاجة إلى سد الفجوات في الخدمات المالية التقليدية، مما يجعل المنطقة من أكثر الأسواق الواعدة لنمو قطاع التكنولوجيا المالية في السنوات القادمة.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5F490BE5-27D0-AB78-580C-BDFF7BB734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17209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27EB5-F38A-3F05-F2AC-9C366CF7C7B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EBF76E-E748-BB5C-464D-6F1925D113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F135E49-D140-49D0-C018-4244B527C89B}"/>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541519EB-8B7E-A445-CA82-E5E6C745BE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F7AFAA-34BF-F796-2744-175FEE2EAFA9}"/>
              </a:ext>
            </a:extLst>
          </p:cNvPr>
          <p:cNvSpPr txBox="1"/>
          <p:nvPr/>
        </p:nvSpPr>
        <p:spPr>
          <a:xfrm>
            <a:off x="1272619" y="1799303"/>
            <a:ext cx="9492791" cy="4334520"/>
          </a:xfrm>
          <a:prstGeom prst="rect">
            <a:avLst/>
          </a:prstGeom>
          <a:noFill/>
        </p:spPr>
        <p:txBody>
          <a:bodyPr wrap="square" rtlCol="0">
            <a:spAutoFit/>
          </a:bodyPr>
          <a:lstStyle/>
          <a:p>
            <a:pPr algn="r" rtl="1">
              <a:lnSpc>
                <a:spcPct val="150000"/>
              </a:lnSpc>
              <a:buFont typeface="+mj-lt"/>
              <a:buAutoNum type="arabicPeriod"/>
            </a:pPr>
            <a:r>
              <a:rPr lang="ar-AE" sz="2400" dirty="0">
                <a:cs typeface="Alexandria"/>
              </a:rPr>
              <a:t>متطلبات الترخيص والحوكمة.</a:t>
            </a:r>
          </a:p>
          <a:p>
            <a:pPr algn="r" rtl="1">
              <a:lnSpc>
                <a:spcPct val="150000"/>
              </a:lnSpc>
              <a:buFont typeface="+mj-lt"/>
              <a:buAutoNum type="arabicPeriod"/>
            </a:pPr>
            <a:r>
              <a:rPr lang="ar-AE" sz="2400" dirty="0">
                <a:cs typeface="Alexandria"/>
              </a:rPr>
              <a:t>مكافحة غسل الأموال وتمويل الإرهاب</a:t>
            </a:r>
            <a:r>
              <a:rPr lang="ar-EG" sz="2400" dirty="0">
                <a:cs typeface="Alexandria"/>
              </a:rPr>
              <a:t> (</a:t>
            </a:r>
            <a:r>
              <a:rPr lang="en-US" sz="2400" dirty="0"/>
              <a:t>(AML/CFT</a:t>
            </a:r>
          </a:p>
          <a:p>
            <a:pPr algn="r" rtl="1">
              <a:lnSpc>
                <a:spcPct val="150000"/>
              </a:lnSpc>
              <a:buFont typeface="+mj-lt"/>
              <a:buAutoNum type="arabicPeriod"/>
            </a:pPr>
            <a:r>
              <a:rPr lang="ar-AE" sz="2400" dirty="0">
                <a:cs typeface="Alexandria"/>
              </a:rPr>
              <a:t>حماية المستهلك والبيانات الشخصية.</a:t>
            </a:r>
          </a:p>
          <a:p>
            <a:pPr algn="r" rtl="1">
              <a:lnSpc>
                <a:spcPct val="150000"/>
              </a:lnSpc>
              <a:buFont typeface="+mj-lt"/>
              <a:buAutoNum type="arabicPeriod"/>
            </a:pPr>
            <a:r>
              <a:rPr lang="ar-AE" sz="2400" dirty="0">
                <a:cs typeface="Alexandria"/>
              </a:rPr>
              <a:t>البيئة التجريبية </a:t>
            </a:r>
            <a:r>
              <a:rPr lang="en-US" sz="2400" dirty="0"/>
              <a:t>(Regulatory Sandbox)</a:t>
            </a:r>
            <a:r>
              <a:rPr lang="ar-EG" sz="2400" dirty="0">
                <a:cs typeface="Alexandria"/>
              </a:rPr>
              <a:t> .</a:t>
            </a:r>
            <a:endParaRPr lang="en-US" sz="2400" dirty="0"/>
          </a:p>
          <a:p>
            <a:pPr algn="r" rtl="1">
              <a:lnSpc>
                <a:spcPct val="150000"/>
              </a:lnSpc>
              <a:buNone/>
            </a:pPr>
            <a:r>
              <a:rPr lang="ar-EG" sz="2400" b="1" dirty="0">
                <a:cs typeface="Alexandria"/>
              </a:rPr>
              <a:t>مع ملاحظة الاعتبارات التالية :</a:t>
            </a:r>
            <a:endParaRPr lang="ar-AE" sz="2400" dirty="0">
              <a:cs typeface="Alexandria"/>
            </a:endParaRPr>
          </a:p>
          <a:p>
            <a:pPr algn="r" rtl="1">
              <a:lnSpc>
                <a:spcPct val="150000"/>
              </a:lnSpc>
              <a:buFont typeface="Arial" panose="020B0604020202020204" pitchFamily="34" charset="0"/>
              <a:buChar char="•"/>
            </a:pPr>
            <a:r>
              <a:rPr lang="ar-EG" sz="2400" dirty="0">
                <a:cs typeface="Alexandria"/>
              </a:rPr>
              <a:t> </a:t>
            </a:r>
            <a:r>
              <a:rPr lang="ar-AE" sz="2400" dirty="0">
                <a:cs typeface="Alexandria"/>
              </a:rPr>
              <a:t>اختلاف في مستوى النضج التنظيمي بين الدول.</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دور المصارف المركزية وهيئات الرقابة المالية.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7B7BD85-7072-8721-CD86-B9CA955E4F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21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E77EF-7841-98FB-D3B7-5B9D29D42E9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492D240-32FE-5140-1FF8-98B41FA4C5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706541-DC11-6ABA-0B7D-10633A5C1A58}"/>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بالشرق الأوسط</a:t>
            </a:r>
          </a:p>
        </p:txBody>
      </p:sp>
      <p:sp>
        <p:nvSpPr>
          <p:cNvPr id="28" name="Rectangle 27">
            <a:extLst>
              <a:ext uri="{FF2B5EF4-FFF2-40B4-BE49-F238E27FC236}">
                <a16:creationId xmlns:a16="http://schemas.microsoft.com/office/drawing/2014/main" id="{62695CFC-4C67-B147-0AED-61CF76D336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3803742-7624-1083-9CD4-5254072FCDB9}"/>
              </a:ext>
            </a:extLst>
          </p:cNvPr>
          <p:cNvSpPr txBox="1"/>
          <p:nvPr/>
        </p:nvSpPr>
        <p:spPr>
          <a:xfrm>
            <a:off x="178904" y="1181853"/>
            <a:ext cx="11909235" cy="609397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أهم التحديات القانونية :-</a:t>
            </a:r>
          </a:p>
          <a:p>
            <a:pPr algn="r" rtl="1">
              <a:buNone/>
            </a:pPr>
            <a:r>
              <a:rPr lang="ar-AE" sz="2000" dirty="0">
                <a:cs typeface="Alexandria"/>
              </a:rPr>
              <a:t>على الرغم من النمو السريع لقطاع التكنولوجيا المالية في الشرق الأوسط، إلا أن الشركات العاملة في هذا المجال تواجه العديد من التحديات القانونية التي قد تؤثر على قدرتها على الابتكار والتوسع. وتتمثل أبرز هذه التحديات فيما يلي:</a:t>
            </a:r>
          </a:p>
          <a:p>
            <a:pPr algn="r" rtl="1">
              <a:buNone/>
            </a:pPr>
            <a:r>
              <a:rPr lang="ar-AE" sz="2000" b="1" dirty="0">
                <a:cs typeface="Alexandria"/>
              </a:rPr>
              <a:t>1. تفاوت التشريعات بين دول المنطقة</a:t>
            </a:r>
          </a:p>
          <a:p>
            <a:pPr algn="r" rtl="1">
              <a:buNone/>
            </a:pPr>
            <a:r>
              <a:rPr lang="ar-AE" sz="2000" dirty="0">
                <a:cs typeface="Alexandria"/>
              </a:rPr>
              <a:t>تختلف القوانين واللوائح المنظمة للخدمات المالية الرقمية من دولة إلى أخرى، مما يخلق صعوبات أمام شركات التكنولوجيا المالية الراغبة في التوسع الإقليمي.</a:t>
            </a:r>
          </a:p>
          <a:p>
            <a:pPr algn="r" rtl="1">
              <a:buNone/>
            </a:pPr>
            <a:r>
              <a:rPr lang="ar-AE" sz="2000" b="1" dirty="0">
                <a:cs typeface="Alexandria"/>
              </a:rPr>
              <a:t>النتائج:</a:t>
            </a:r>
            <a:endParaRPr lang="ar-AE" sz="2000" dirty="0">
              <a:cs typeface="Alexandria"/>
            </a:endParaRPr>
          </a:p>
          <a:p>
            <a:pPr algn="r" rtl="1">
              <a:buFont typeface="Arial" panose="020B0604020202020204" pitchFamily="34" charset="0"/>
              <a:buChar char="•"/>
            </a:pPr>
            <a:r>
              <a:rPr lang="ar-AE" sz="2000" dirty="0">
                <a:cs typeface="Alexandria"/>
              </a:rPr>
              <a:t>زيادة تكاليف الامتثال القانوني. </a:t>
            </a:r>
          </a:p>
          <a:p>
            <a:pPr algn="r" rtl="1">
              <a:buFont typeface="Arial" panose="020B0604020202020204" pitchFamily="34" charset="0"/>
              <a:buChar char="•"/>
            </a:pPr>
            <a:r>
              <a:rPr lang="ar-AE" sz="2000" dirty="0">
                <a:cs typeface="Alexandria"/>
              </a:rPr>
              <a:t>الحاجة إلى الحصول على تراخيص متعددة. </a:t>
            </a:r>
          </a:p>
          <a:p>
            <a:pPr algn="r" rtl="1">
              <a:buFont typeface="Arial" panose="020B0604020202020204" pitchFamily="34" charset="0"/>
              <a:buChar char="•"/>
            </a:pPr>
            <a:r>
              <a:rPr lang="ar-AE" sz="2000" dirty="0">
                <a:cs typeface="Alexandria"/>
              </a:rPr>
              <a:t>صعوبة تقديم خدمات موحدة عبر الحدود. </a:t>
            </a:r>
          </a:p>
          <a:p>
            <a:pPr algn="r" rtl="1">
              <a:buNone/>
            </a:pPr>
            <a:r>
              <a:rPr lang="ar-AE" sz="2000" b="1" dirty="0">
                <a:cs typeface="Alexandria"/>
              </a:rPr>
              <a:t>2. غياب أو حداثة بعض التشريعات</a:t>
            </a:r>
          </a:p>
          <a:p>
            <a:pPr algn="r" rtl="1">
              <a:buNone/>
            </a:pPr>
            <a:r>
              <a:rPr lang="ar-AE" sz="2000" dirty="0">
                <a:cs typeface="Alexandria"/>
              </a:rPr>
              <a:t>لا تزال بعض التقنيات الحديثة، مثل العملات الرقمية وتقنيات البلوك تشين والتمويل اللامركزي (</a:t>
            </a:r>
            <a:r>
              <a:rPr lang="en-US" sz="2000" dirty="0">
                <a:cs typeface="Alexandria"/>
              </a:rPr>
              <a:t>DeFi)، </a:t>
            </a:r>
            <a:r>
              <a:rPr lang="ar-AE" sz="2000" dirty="0">
                <a:cs typeface="Alexandria"/>
              </a:rPr>
              <a:t>تفتقر إلى أطر قانونية واضحة في عدد من دول المنطقة.</a:t>
            </a:r>
          </a:p>
          <a:p>
            <a:pPr algn="r" rtl="1">
              <a:buNone/>
            </a:pPr>
            <a:r>
              <a:rPr lang="ar-AE" sz="2000" b="1" dirty="0">
                <a:cs typeface="Alexandria"/>
              </a:rPr>
              <a:t>النتائج:</a:t>
            </a:r>
            <a:endParaRPr lang="ar-AE" sz="2000" dirty="0">
              <a:cs typeface="Alexandria"/>
            </a:endParaRPr>
          </a:p>
          <a:p>
            <a:pPr algn="r" rtl="1">
              <a:buFont typeface="Arial" panose="020B0604020202020204" pitchFamily="34" charset="0"/>
              <a:buChar char="•"/>
            </a:pPr>
            <a:r>
              <a:rPr lang="ar-AE" sz="2000" dirty="0">
                <a:cs typeface="Alexandria"/>
              </a:rPr>
              <a:t>حالة من عدم اليقين القانوني. </a:t>
            </a:r>
          </a:p>
          <a:p>
            <a:pPr algn="r" rtl="1">
              <a:buFont typeface="Arial" panose="020B0604020202020204" pitchFamily="34" charset="0"/>
              <a:buChar char="•"/>
            </a:pPr>
            <a:r>
              <a:rPr lang="ar-AE" sz="2000" dirty="0">
                <a:cs typeface="Alexandria"/>
              </a:rPr>
              <a:t>تردد المستثمرين في تمويل بعض المشاريع. </a:t>
            </a:r>
          </a:p>
          <a:p>
            <a:pPr algn="r" rtl="1">
              <a:buFont typeface="Arial" panose="020B0604020202020204" pitchFamily="34" charset="0"/>
              <a:buChar char="•"/>
            </a:pPr>
            <a:r>
              <a:rPr lang="ar-AE" sz="2000" dirty="0">
                <a:cs typeface="Alexandria"/>
              </a:rPr>
              <a:t>بطء تبني الابتكارات الجديدة.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D9265B00-1447-AEE2-32BE-E852B76683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6829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F54C0-308B-F32F-AA86-1C18839345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29A267A-6A0B-48CC-4E7C-18CDC3CEC1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82CCD9-6294-D166-5DF2-7F9F07E957C6}"/>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بالشرق الأوسط</a:t>
            </a:r>
          </a:p>
        </p:txBody>
      </p:sp>
      <p:sp>
        <p:nvSpPr>
          <p:cNvPr id="28" name="Rectangle 27">
            <a:extLst>
              <a:ext uri="{FF2B5EF4-FFF2-40B4-BE49-F238E27FC236}">
                <a16:creationId xmlns:a16="http://schemas.microsoft.com/office/drawing/2014/main" id="{94EC178D-3CF1-A100-674B-35C77866D7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3F5130-D9E8-BDB1-6330-9C6283C4955C}"/>
              </a:ext>
            </a:extLst>
          </p:cNvPr>
          <p:cNvSpPr txBox="1"/>
          <p:nvPr/>
        </p:nvSpPr>
        <p:spPr>
          <a:xfrm>
            <a:off x="566531" y="1799303"/>
            <a:ext cx="11310730" cy="5016758"/>
          </a:xfrm>
          <a:prstGeom prst="rect">
            <a:avLst/>
          </a:prstGeom>
          <a:noFill/>
        </p:spPr>
        <p:txBody>
          <a:bodyPr wrap="square" rtlCol="0">
            <a:spAutoFit/>
          </a:bodyPr>
          <a:lstStyle/>
          <a:p>
            <a:pPr algn="r" rtl="1">
              <a:buNone/>
            </a:pPr>
            <a:r>
              <a:rPr lang="ar-AE" sz="2000" b="1" dirty="0">
                <a:cs typeface="Alexandria"/>
              </a:rPr>
              <a:t>3. متطلبات الترخيص والامتثال</a:t>
            </a:r>
          </a:p>
          <a:p>
            <a:pPr algn="r" rtl="1">
              <a:buNone/>
            </a:pPr>
            <a:r>
              <a:rPr lang="ar-AE" sz="2000" dirty="0">
                <a:cs typeface="Alexandria"/>
              </a:rPr>
              <a:t>تفرض الجهات الرقابية شروطًا صارمة للحصول على التراخيص اللازمة لممارسة الأنشطة المالية الرقمية.</a:t>
            </a:r>
            <a:endParaRPr lang="en-US" sz="2000" dirty="0">
              <a:cs typeface="Alexandria"/>
            </a:endParaRPr>
          </a:p>
          <a:p>
            <a:pPr algn="r" rtl="1">
              <a:buNone/>
            </a:pPr>
            <a:endParaRPr lang="ar-AE" sz="2000" dirty="0">
              <a:cs typeface="Alexandria"/>
            </a:endParaRPr>
          </a:p>
          <a:p>
            <a:pPr algn="r" rtl="1">
              <a:buNone/>
            </a:pPr>
            <a:r>
              <a:rPr lang="ar-AE" sz="2000" b="1" dirty="0">
                <a:cs typeface="Alexandria"/>
              </a:rPr>
              <a:t>النتائج:</a:t>
            </a:r>
            <a:endParaRPr lang="ar-AE" sz="2000" dirty="0">
              <a:cs typeface="Alexandria"/>
            </a:endParaRPr>
          </a:p>
          <a:p>
            <a:pPr algn="r" rtl="1">
              <a:buFont typeface="Arial" panose="020B0604020202020204" pitchFamily="34" charset="0"/>
              <a:buChar char="•"/>
            </a:pPr>
            <a:r>
              <a:rPr lang="ar-AE" sz="2000" dirty="0">
                <a:cs typeface="Alexandria"/>
              </a:rPr>
              <a:t>ارتفاع تكاليف التشغيل للشركات الناشئة. </a:t>
            </a:r>
          </a:p>
          <a:p>
            <a:pPr algn="r" rtl="1">
              <a:buFont typeface="Arial" panose="020B0604020202020204" pitchFamily="34" charset="0"/>
              <a:buChar char="•"/>
            </a:pPr>
            <a:r>
              <a:rPr lang="ar-AE" sz="2000" dirty="0">
                <a:cs typeface="Alexandria"/>
              </a:rPr>
              <a:t>استغراق وقت طويل للحصول على الموافقات. </a:t>
            </a:r>
          </a:p>
          <a:p>
            <a:pPr algn="r" rtl="1">
              <a:buFont typeface="Arial" panose="020B0604020202020204" pitchFamily="34" charset="0"/>
              <a:buChar char="•"/>
            </a:pPr>
            <a:r>
              <a:rPr lang="ar-AE" sz="2000" dirty="0">
                <a:cs typeface="Alexandria"/>
              </a:rPr>
              <a:t>صعوبة دخول الشركات الصغيرة إلى السوق. </a:t>
            </a:r>
            <a:endParaRPr lang="en-US" sz="2000" dirty="0">
              <a:cs typeface="Alexandria"/>
            </a:endParaRP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4. حماية البيانات والخصوصية</a:t>
            </a:r>
          </a:p>
          <a:p>
            <a:pPr algn="r" rtl="1">
              <a:buNone/>
            </a:pPr>
            <a:r>
              <a:rPr lang="ar-AE" sz="2000" dirty="0">
                <a:cs typeface="Alexandria"/>
              </a:rPr>
              <a:t>تعتمد شركات التكنولوجيا المالية على جمع ومعالجة كميات كبيرة من البيانات الشخصية والمالية للعملاء.</a:t>
            </a:r>
          </a:p>
          <a:p>
            <a:pPr algn="r" rtl="1">
              <a:buNone/>
            </a:pPr>
            <a:r>
              <a:rPr lang="ar-AE" sz="2000" b="1" dirty="0">
                <a:cs typeface="Alexandria"/>
              </a:rPr>
              <a:t>التحديات تشمل:</a:t>
            </a:r>
            <a:endParaRPr lang="ar-AE" sz="2000" dirty="0">
              <a:cs typeface="Alexandria"/>
            </a:endParaRPr>
          </a:p>
          <a:p>
            <a:pPr algn="r" rtl="1">
              <a:buFont typeface="Arial" panose="020B0604020202020204" pitchFamily="34" charset="0"/>
              <a:buChar char="•"/>
            </a:pPr>
            <a:r>
              <a:rPr lang="ar-AE" sz="2000" dirty="0">
                <a:cs typeface="Alexandria"/>
              </a:rPr>
              <a:t>الامتثال لقوانين حماية البيانات. </a:t>
            </a:r>
          </a:p>
          <a:p>
            <a:pPr algn="r" rtl="1">
              <a:buFont typeface="Arial" panose="020B0604020202020204" pitchFamily="34" charset="0"/>
              <a:buChar char="•"/>
            </a:pPr>
            <a:r>
              <a:rPr lang="ar-AE" sz="2000" dirty="0">
                <a:cs typeface="Alexandria"/>
              </a:rPr>
              <a:t>ضمان أمن المعلومات ومنع تسربها. </a:t>
            </a:r>
          </a:p>
          <a:p>
            <a:pPr algn="r" rtl="1">
              <a:buFont typeface="Arial" panose="020B0604020202020204" pitchFamily="34" charset="0"/>
              <a:buChar char="•"/>
            </a:pPr>
            <a:r>
              <a:rPr lang="ar-AE" sz="2000" dirty="0">
                <a:cs typeface="Alexandria"/>
              </a:rPr>
              <a:t>إدارة عمليات نقل البيانات عبر الحدود.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B6157779-CA21-1447-5BC9-38B4BABE49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878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99FB1-755A-0309-896D-57BE65DF88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67889B-3ED2-2AC9-2042-BF9B9C27B5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8C06DD-A7A1-481E-01D2-0ED0A5FAAB6C}"/>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بالشرق الأوسط</a:t>
            </a:r>
          </a:p>
        </p:txBody>
      </p:sp>
      <p:sp>
        <p:nvSpPr>
          <p:cNvPr id="28" name="Rectangle 27">
            <a:extLst>
              <a:ext uri="{FF2B5EF4-FFF2-40B4-BE49-F238E27FC236}">
                <a16:creationId xmlns:a16="http://schemas.microsoft.com/office/drawing/2014/main" id="{18A81B8E-DB53-92CB-3D73-5412507253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A46315D-B908-A5D8-3D45-657D9120F6F4}"/>
              </a:ext>
            </a:extLst>
          </p:cNvPr>
          <p:cNvSpPr txBox="1"/>
          <p:nvPr/>
        </p:nvSpPr>
        <p:spPr>
          <a:xfrm>
            <a:off x="1272619" y="1249085"/>
            <a:ext cx="10634459" cy="5324535"/>
          </a:xfrm>
          <a:prstGeom prst="rect">
            <a:avLst/>
          </a:prstGeom>
          <a:noFill/>
        </p:spPr>
        <p:txBody>
          <a:bodyPr wrap="square" rtlCol="0">
            <a:spAutoFit/>
          </a:bodyPr>
          <a:lstStyle/>
          <a:p>
            <a:pPr algn="r" rtl="1">
              <a:buNone/>
            </a:pPr>
            <a:r>
              <a:rPr lang="ar-AE" sz="2000" b="1" dirty="0">
                <a:cs typeface="Alexandria"/>
              </a:rPr>
              <a:t>5. مكافحة غسل الأموال وتمويل الإرهاب</a:t>
            </a:r>
          </a:p>
          <a:p>
            <a:pPr algn="r" rtl="1">
              <a:buNone/>
            </a:pPr>
            <a:r>
              <a:rPr lang="ar-AE" sz="2000" dirty="0">
                <a:cs typeface="Alexandria"/>
              </a:rPr>
              <a:t>تلتزم شركات التكنولوجيا المالية بتطبيق إجراءات صارمة للتحقق من هوية العملاء ومراقبة المعاملات المالية.</a:t>
            </a:r>
            <a:endParaRPr lang="en-US" sz="2000" dirty="0">
              <a:cs typeface="Alexandria"/>
            </a:endParaRPr>
          </a:p>
          <a:p>
            <a:pPr algn="r" rtl="1">
              <a:buNone/>
            </a:pPr>
            <a:endParaRPr lang="ar-AE" sz="2000" dirty="0">
              <a:cs typeface="Alexandria"/>
            </a:endParaRPr>
          </a:p>
          <a:p>
            <a:pPr algn="r" rtl="1">
              <a:buNone/>
            </a:pPr>
            <a:r>
              <a:rPr lang="ar-AE" sz="2000" b="1" dirty="0">
                <a:cs typeface="Alexandria"/>
              </a:rPr>
              <a:t>أبرز الصعوبات:</a:t>
            </a:r>
            <a:endParaRPr lang="ar-AE" sz="2000" dirty="0">
              <a:cs typeface="Alexandria"/>
            </a:endParaRPr>
          </a:p>
          <a:p>
            <a:pPr algn="r" rtl="1">
              <a:buFont typeface="Arial" panose="020B0604020202020204" pitchFamily="34" charset="0"/>
              <a:buChar char="•"/>
            </a:pPr>
            <a:r>
              <a:rPr lang="ar-AE" sz="2000" dirty="0">
                <a:cs typeface="Alexandria"/>
              </a:rPr>
              <a:t>ارتفاع تكاليف الامتثال. </a:t>
            </a:r>
          </a:p>
          <a:p>
            <a:pPr algn="r" rtl="1">
              <a:buFont typeface="Arial" panose="020B0604020202020204" pitchFamily="34" charset="0"/>
              <a:buChar char="•"/>
            </a:pPr>
            <a:r>
              <a:rPr lang="ar-AE" sz="2000" dirty="0">
                <a:cs typeface="Alexandria"/>
              </a:rPr>
              <a:t>الحاجة إلى أنظمة تقنية متطورة للكشف عن العمليات المشبوهة. </a:t>
            </a:r>
          </a:p>
          <a:p>
            <a:pPr algn="r" rtl="1">
              <a:buFont typeface="Arial" panose="020B0604020202020204" pitchFamily="34" charset="0"/>
              <a:buChar char="•"/>
            </a:pPr>
            <a:r>
              <a:rPr lang="ar-AE" sz="2000" dirty="0">
                <a:cs typeface="Alexandria"/>
              </a:rPr>
              <a:t>التحديث المستمر للإجراءات الرقابية. </a:t>
            </a:r>
            <a:endParaRPr lang="en-US" sz="2000" dirty="0">
              <a:cs typeface="Alexandria"/>
            </a:endParaRP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6. الأمن السيبراني والمسؤولية القانونية</a:t>
            </a:r>
          </a:p>
          <a:p>
            <a:pPr algn="r" rtl="1">
              <a:buNone/>
            </a:pPr>
            <a:r>
              <a:rPr lang="ar-AE" sz="2000" dirty="0">
                <a:cs typeface="Alexandria"/>
              </a:rPr>
              <a:t>تتعرض المنصات المالية الرقمية لمخاطر الهجمات الإلكترونية والاختراقات.</a:t>
            </a:r>
            <a:endParaRPr lang="en-US" sz="2000" dirty="0">
              <a:cs typeface="Alexandria"/>
            </a:endParaRPr>
          </a:p>
          <a:p>
            <a:pPr algn="r" rtl="1">
              <a:buNone/>
            </a:pPr>
            <a:endParaRPr lang="ar-AE" sz="2000" dirty="0">
              <a:cs typeface="Alexandria"/>
            </a:endParaRPr>
          </a:p>
          <a:p>
            <a:pPr algn="r" rtl="1">
              <a:buNone/>
            </a:pPr>
            <a:r>
              <a:rPr lang="ar-AE" sz="2000" b="1" dirty="0">
                <a:cs typeface="Alexandria"/>
              </a:rPr>
              <a:t>الإشكاليات القانونية:</a:t>
            </a:r>
            <a:endParaRPr lang="ar-AE" sz="2000" dirty="0">
              <a:cs typeface="Alexandria"/>
            </a:endParaRPr>
          </a:p>
          <a:p>
            <a:pPr algn="r" rtl="1">
              <a:buFont typeface="Arial" panose="020B0604020202020204" pitchFamily="34" charset="0"/>
              <a:buChar char="•"/>
            </a:pPr>
            <a:r>
              <a:rPr lang="ar-AE" sz="2000" dirty="0">
                <a:cs typeface="Alexandria"/>
              </a:rPr>
              <a:t>تحديد المسؤولية عند حدوث اختراقات أو تسريب بيانات. </a:t>
            </a:r>
          </a:p>
          <a:p>
            <a:pPr algn="r" rtl="1">
              <a:buFont typeface="Arial" panose="020B0604020202020204" pitchFamily="34" charset="0"/>
              <a:buChar char="•"/>
            </a:pPr>
            <a:r>
              <a:rPr lang="ar-AE" sz="2000" dirty="0">
                <a:cs typeface="Alexandria"/>
              </a:rPr>
              <a:t>تعويض العملاء المتضررين. </a:t>
            </a:r>
          </a:p>
          <a:p>
            <a:pPr algn="r" rtl="1">
              <a:buFont typeface="Arial" panose="020B0604020202020204" pitchFamily="34" charset="0"/>
              <a:buChar char="•"/>
            </a:pPr>
            <a:r>
              <a:rPr lang="ar-AE" sz="2000" dirty="0">
                <a:cs typeface="Alexandria"/>
              </a:rPr>
              <a:t>الالتزام بمعايير الأمن السيبراني الوطنية والدولية.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E78D5925-4EA5-AA7C-57C9-6F7AA94D1F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7464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BE45C-C12A-A54B-3810-A58A467ECC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E6CF28-035A-1C0E-A0CA-A8A8A22544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5C5CBC4-2D35-AE03-BE2B-C5D84BF80A85}"/>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بالشرق الأوسط</a:t>
            </a:r>
          </a:p>
        </p:txBody>
      </p:sp>
      <p:sp>
        <p:nvSpPr>
          <p:cNvPr id="28" name="Rectangle 27">
            <a:extLst>
              <a:ext uri="{FF2B5EF4-FFF2-40B4-BE49-F238E27FC236}">
                <a16:creationId xmlns:a16="http://schemas.microsoft.com/office/drawing/2014/main" id="{1E4F83A4-F683-671B-63DC-503F56CC45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29A8EE9-FA31-1B0D-4C79-3A61360E4870}"/>
              </a:ext>
            </a:extLst>
          </p:cNvPr>
          <p:cNvSpPr txBox="1"/>
          <p:nvPr/>
        </p:nvSpPr>
        <p:spPr>
          <a:xfrm>
            <a:off x="1349604" y="1232830"/>
            <a:ext cx="10738536" cy="6247864"/>
          </a:xfrm>
          <a:prstGeom prst="rect">
            <a:avLst/>
          </a:prstGeom>
          <a:noFill/>
        </p:spPr>
        <p:txBody>
          <a:bodyPr wrap="square" rtlCol="0">
            <a:spAutoFit/>
          </a:bodyPr>
          <a:lstStyle/>
          <a:p>
            <a:pPr algn="r" rtl="1">
              <a:buNone/>
            </a:pPr>
            <a:r>
              <a:rPr lang="ar-AE" sz="2000" b="1" dirty="0">
                <a:cs typeface="Alexandria"/>
              </a:rPr>
              <a:t>7. تنظيم العملات والأصول الرقمية</a:t>
            </a:r>
          </a:p>
          <a:p>
            <a:pPr algn="r" rtl="1">
              <a:buNone/>
            </a:pPr>
            <a:r>
              <a:rPr lang="ar-AE" sz="2000" dirty="0">
                <a:cs typeface="Alexandria"/>
              </a:rPr>
              <a:t>تختلف مواقف دول الشرق الأوسط تجاه العملات المشفرة والأصول الرقمية بين السماح الجزئي والتنظيم الحذر أو الحظر في بعض الحالات.</a:t>
            </a:r>
          </a:p>
          <a:p>
            <a:pPr algn="r" rtl="1">
              <a:buNone/>
            </a:pPr>
            <a:r>
              <a:rPr lang="ar-AE" sz="2000" b="1" dirty="0">
                <a:cs typeface="Alexandria"/>
              </a:rPr>
              <a:t>النتائج:</a:t>
            </a:r>
            <a:endParaRPr lang="ar-AE" sz="2000" dirty="0">
              <a:cs typeface="Alexandria"/>
            </a:endParaRPr>
          </a:p>
          <a:p>
            <a:pPr algn="r" rtl="1">
              <a:buFont typeface="Arial" panose="020B0604020202020204" pitchFamily="34" charset="0"/>
              <a:buChar char="•"/>
            </a:pPr>
            <a:r>
              <a:rPr lang="ar-AE" sz="2000" dirty="0">
                <a:cs typeface="Alexandria"/>
              </a:rPr>
              <a:t>عدم وضوح البيئة القانونية للشركات العاملة في هذا المجال. </a:t>
            </a:r>
          </a:p>
          <a:p>
            <a:pPr algn="r" rtl="1">
              <a:buFont typeface="Arial" panose="020B0604020202020204" pitchFamily="34" charset="0"/>
              <a:buChar char="•"/>
            </a:pPr>
            <a:r>
              <a:rPr lang="ar-AE" sz="2000" dirty="0">
                <a:cs typeface="Alexandria"/>
              </a:rPr>
              <a:t>صعوبة جذب الاستثمارات طويلة الأجل. </a:t>
            </a:r>
          </a:p>
          <a:p>
            <a:pPr algn="r" rtl="1">
              <a:buNone/>
            </a:pPr>
            <a:r>
              <a:rPr lang="ar-AE" sz="2000" b="1" dirty="0">
                <a:cs typeface="Alexandria"/>
              </a:rPr>
              <a:t>8. حماية المستهلك المالي</a:t>
            </a:r>
          </a:p>
          <a:p>
            <a:pPr algn="r" rtl="1">
              <a:buNone/>
            </a:pPr>
            <a:r>
              <a:rPr lang="ar-AE" sz="2000" dirty="0">
                <a:cs typeface="Alexandria"/>
              </a:rPr>
              <a:t>تسعى الجهات التنظيمية إلى ضمان حماية العملاء من الاحتيال والممارسات غير العادلة.</a:t>
            </a:r>
          </a:p>
          <a:p>
            <a:pPr algn="r" rtl="1">
              <a:buNone/>
            </a:pPr>
            <a:r>
              <a:rPr lang="ar-AE" sz="2000" b="1" dirty="0">
                <a:cs typeface="Alexandria"/>
              </a:rPr>
              <a:t>التحديات:</a:t>
            </a:r>
            <a:endParaRPr lang="ar-AE" sz="2000" dirty="0">
              <a:cs typeface="Alexandria"/>
            </a:endParaRPr>
          </a:p>
          <a:p>
            <a:pPr algn="r" rtl="1">
              <a:buFont typeface="Arial" panose="020B0604020202020204" pitchFamily="34" charset="0"/>
              <a:buChar char="•"/>
            </a:pPr>
            <a:r>
              <a:rPr lang="ar-AE" sz="2000" dirty="0">
                <a:cs typeface="Alexandria"/>
              </a:rPr>
              <a:t>وضع آليات فعالة لتلقي الشكاوى. </a:t>
            </a:r>
          </a:p>
          <a:p>
            <a:pPr algn="r" rtl="1">
              <a:buFont typeface="Arial" panose="020B0604020202020204" pitchFamily="34" charset="0"/>
              <a:buChar char="•"/>
            </a:pPr>
            <a:r>
              <a:rPr lang="ar-AE" sz="2000" dirty="0">
                <a:cs typeface="Alexandria"/>
              </a:rPr>
              <a:t>زيادة الوعي المالي الرقمي لدى المستخدمين. </a:t>
            </a:r>
          </a:p>
          <a:p>
            <a:pPr algn="r" rtl="1">
              <a:buFont typeface="Arial" panose="020B0604020202020204" pitchFamily="34" charset="0"/>
              <a:buChar char="•"/>
            </a:pPr>
            <a:r>
              <a:rPr lang="ar-AE" sz="2000" dirty="0">
                <a:cs typeface="Alexandria"/>
              </a:rPr>
              <a:t>ضمان الشفافية في الرسوم والشروط التعاقدية. </a:t>
            </a:r>
          </a:p>
          <a:p>
            <a:pPr algn="r" rtl="1">
              <a:buNone/>
            </a:pPr>
            <a:r>
              <a:rPr lang="ar-AE" sz="2000" b="1" dirty="0">
                <a:cs typeface="Alexandria"/>
              </a:rPr>
              <a:t>9. العقود الإلكترونية والتوقيع الرقمي</a:t>
            </a:r>
          </a:p>
          <a:p>
            <a:pPr algn="r" rtl="1">
              <a:buNone/>
            </a:pPr>
            <a:r>
              <a:rPr lang="ar-AE" sz="2000" dirty="0">
                <a:cs typeface="Alexandria"/>
              </a:rPr>
              <a:t>تعتمد العديد من خدمات التكنولوجيا المالية على العقود الإلكترونية والتوقيعات الرقمية.</a:t>
            </a:r>
          </a:p>
          <a:p>
            <a:pPr algn="r" rtl="1">
              <a:buNone/>
            </a:pPr>
            <a:r>
              <a:rPr lang="ar-AE" sz="2000" b="1" dirty="0">
                <a:cs typeface="Alexandria"/>
              </a:rPr>
              <a:t>التحديات القانونية:</a:t>
            </a:r>
            <a:endParaRPr lang="ar-AE" sz="2000" dirty="0">
              <a:cs typeface="Alexandria"/>
            </a:endParaRPr>
          </a:p>
          <a:p>
            <a:pPr algn="r" rtl="1">
              <a:buFont typeface="Arial" panose="020B0604020202020204" pitchFamily="34" charset="0"/>
              <a:buChar char="•"/>
            </a:pPr>
            <a:r>
              <a:rPr lang="ar-AE" sz="2000" dirty="0">
                <a:cs typeface="Alexandria"/>
              </a:rPr>
              <a:t>الاعتراف القانوني بالعقود الرقمية في بعض الأنظمة. </a:t>
            </a:r>
          </a:p>
          <a:p>
            <a:pPr algn="r" rtl="1">
              <a:buFont typeface="Arial" panose="020B0604020202020204" pitchFamily="34" charset="0"/>
              <a:buChar char="•"/>
            </a:pPr>
            <a:r>
              <a:rPr lang="ar-AE" sz="2000" dirty="0">
                <a:cs typeface="Alexandria"/>
              </a:rPr>
              <a:t>توحيد معايير التحقق من الهوية الإلكترونية. </a:t>
            </a:r>
          </a:p>
          <a:p>
            <a:pPr algn="r" rtl="1">
              <a:buFont typeface="Arial" panose="020B0604020202020204" pitchFamily="34" charset="0"/>
              <a:buChar char="•"/>
            </a:pPr>
            <a:r>
              <a:rPr lang="ar-AE" sz="2000" dirty="0">
                <a:cs typeface="Alexandria"/>
              </a:rPr>
              <a:t>إثبات صحة المعاملات عند النزاعات القانونية.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71855A63-A71E-CCD6-7357-0D8511A56B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3800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0ACE2-CE20-7473-4D2C-89D69D6D801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87F3D10-3340-3CEC-A096-ED6388C62B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580085-3889-48C5-5AAA-7AA479FDFF6C}"/>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0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بالشرق الأوسط</a:t>
            </a:r>
          </a:p>
        </p:txBody>
      </p:sp>
      <p:sp>
        <p:nvSpPr>
          <p:cNvPr id="28" name="Rectangle 27">
            <a:extLst>
              <a:ext uri="{FF2B5EF4-FFF2-40B4-BE49-F238E27FC236}">
                <a16:creationId xmlns:a16="http://schemas.microsoft.com/office/drawing/2014/main" id="{C8CEF499-9FD9-AFCB-8059-D63120EE8D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19B3301-F384-392B-86BC-C6962FB0F8E3}"/>
              </a:ext>
            </a:extLst>
          </p:cNvPr>
          <p:cNvSpPr txBox="1"/>
          <p:nvPr/>
        </p:nvSpPr>
        <p:spPr>
          <a:xfrm>
            <a:off x="1272619" y="1461053"/>
            <a:ext cx="10564885" cy="4401205"/>
          </a:xfrm>
          <a:prstGeom prst="rect">
            <a:avLst/>
          </a:prstGeom>
          <a:noFill/>
        </p:spPr>
        <p:txBody>
          <a:bodyPr wrap="square" rtlCol="0">
            <a:spAutoFit/>
          </a:bodyPr>
          <a:lstStyle/>
          <a:p>
            <a:pPr algn="r" rtl="1">
              <a:buNone/>
            </a:pPr>
            <a:r>
              <a:rPr lang="ar-AE" sz="2000" b="1" dirty="0">
                <a:cs typeface="Alexandria"/>
              </a:rPr>
              <a:t>10. التوازن بين الابتكار والتنظيم</a:t>
            </a:r>
          </a:p>
          <a:p>
            <a:pPr algn="r" rtl="1">
              <a:buNone/>
            </a:pPr>
            <a:r>
              <a:rPr lang="ar-AE" sz="2000" dirty="0">
                <a:cs typeface="Alexandria"/>
              </a:rPr>
              <a:t>يُعد إيجاد التوازن بين تشجيع الابتكار وحماية النظام المالي من أهم التحديات التي تواجه الجهات التنظيمية.</a:t>
            </a:r>
            <a:endParaRPr lang="en-US" sz="2000" dirty="0">
              <a:cs typeface="Alexandria"/>
            </a:endParaRPr>
          </a:p>
          <a:p>
            <a:pPr algn="r" rtl="1">
              <a:buNone/>
            </a:pPr>
            <a:endParaRPr lang="ar-AE" sz="2000" dirty="0">
              <a:cs typeface="Alexandria"/>
            </a:endParaRPr>
          </a:p>
          <a:p>
            <a:pPr algn="r" rtl="1">
              <a:buNone/>
            </a:pPr>
            <a:r>
              <a:rPr lang="ar-AE" sz="2000" b="1" dirty="0">
                <a:cs typeface="Alexandria"/>
              </a:rPr>
              <a:t>إذ يجب على الحكومات:</a:t>
            </a:r>
            <a:endParaRPr lang="ar-AE" sz="2000" dirty="0">
              <a:cs typeface="Alexandria"/>
            </a:endParaRPr>
          </a:p>
          <a:p>
            <a:pPr algn="r" rtl="1">
              <a:buFont typeface="Arial" panose="020B0604020202020204" pitchFamily="34" charset="0"/>
              <a:buChar char="•"/>
            </a:pPr>
            <a:r>
              <a:rPr lang="ar-AE" sz="2000" dirty="0">
                <a:cs typeface="Alexandria"/>
              </a:rPr>
              <a:t>دعم الابتكار وريادة الأعمال. </a:t>
            </a:r>
          </a:p>
          <a:p>
            <a:pPr algn="r" rtl="1">
              <a:buFont typeface="Arial" panose="020B0604020202020204" pitchFamily="34" charset="0"/>
              <a:buChar char="•"/>
            </a:pPr>
            <a:r>
              <a:rPr lang="ar-AE" sz="2000" dirty="0">
                <a:cs typeface="Alexandria"/>
              </a:rPr>
              <a:t>حماية المستهلكين والأسواق المالية. </a:t>
            </a:r>
          </a:p>
          <a:p>
            <a:pPr algn="r" rtl="1">
              <a:buFont typeface="Arial" panose="020B0604020202020204" pitchFamily="34" charset="0"/>
              <a:buChar char="•"/>
            </a:pPr>
            <a:r>
              <a:rPr lang="ar-AE" sz="2000" dirty="0">
                <a:cs typeface="Alexandria"/>
              </a:rPr>
              <a:t>الحد من المخاطر المالية والتقنية. </a:t>
            </a:r>
            <a:endParaRPr lang="en-US" sz="2000" dirty="0">
              <a:cs typeface="Alexandria"/>
            </a:endParaRP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خلاصة</a:t>
            </a:r>
          </a:p>
          <a:p>
            <a:pPr algn="r" rtl="1">
              <a:buNone/>
            </a:pPr>
            <a:r>
              <a:rPr lang="ar-AE" sz="2000" dirty="0">
                <a:cs typeface="Alexandria"/>
              </a:rPr>
              <a:t>تواجه التكنولوجيا المالية في الشرق الأوسط مجموعة من التحديات القانونية المرتبطة بالتشريعات، والتراخيص، وحماية البيانات، والأمن السيبراني، وتنظيم الأصول الرقمية. ومع ذلك، تعمل العديد من دول المنطقة على تطوير أطر تنظيمية حديثة وبيئات تجريبية (</a:t>
            </a:r>
            <a:r>
              <a:rPr lang="en-US" sz="2000" dirty="0">
                <a:cs typeface="Alexandria"/>
              </a:rPr>
              <a:t>Regulatory Sandboxes) </a:t>
            </a:r>
            <a:r>
              <a:rPr lang="ar-AE" sz="2000" dirty="0">
                <a:cs typeface="Alexandria"/>
              </a:rPr>
              <a:t>لتشجيع الابتكار مع الحفاظ على الاستقرار المالي وحماية المستهلكين.</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FE88DE6D-1BA9-8370-4673-BB27829D40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740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8FDB8-1D7C-7E69-0146-29B6A7DB204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D67AFC-3FDA-0BEC-8669-B72E784D1D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482FE2-5ED8-25B8-3A35-0EF790DFAA6F}"/>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DF12641D-2ED6-83EB-6F26-3AD819D9A9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DCFC60-45CF-31D6-3AA5-E0A1EFC14BD2}"/>
              </a:ext>
            </a:extLst>
          </p:cNvPr>
          <p:cNvSpPr txBox="1"/>
          <p:nvPr/>
        </p:nvSpPr>
        <p:spPr>
          <a:xfrm>
            <a:off x="1272619" y="1799303"/>
            <a:ext cx="10395920" cy="5113644"/>
          </a:xfrm>
          <a:prstGeom prst="rect">
            <a:avLst/>
          </a:prstGeom>
          <a:noFill/>
        </p:spPr>
        <p:txBody>
          <a:bodyPr wrap="square" rtlCol="0">
            <a:spAutoFit/>
          </a:bodyPr>
          <a:lstStyle/>
          <a:p>
            <a:pPr algn="r" rtl="1">
              <a:lnSpc>
                <a:spcPct val="150000"/>
              </a:lnSpc>
              <a:buNone/>
            </a:pPr>
            <a:r>
              <a:rPr lang="ar-AE" sz="2000" dirty="0">
                <a:cs typeface="Alexandria"/>
              </a:rPr>
              <a:t>يمتلك قطاع التكنولوجيا المالية في الشرق الأوسط إمكانات نمو كبيرة خلال السنوات القادمة، مدفوعًا بالتحول الرقمي السريع، والدعم الحكومي، وتغير سلوك المستهلكين. وفيما يلي أبرز الفرص المستقبلية:</a:t>
            </a:r>
          </a:p>
          <a:p>
            <a:pPr algn="r" rtl="1">
              <a:lnSpc>
                <a:spcPct val="150000"/>
              </a:lnSpc>
              <a:buNone/>
            </a:pPr>
            <a:r>
              <a:rPr lang="ar-AE" sz="2000" b="1" dirty="0">
                <a:cs typeface="Alexandria"/>
              </a:rPr>
              <a:t>1. التوسع في الشمول المالي</a:t>
            </a:r>
          </a:p>
          <a:p>
            <a:pPr algn="r" rtl="1">
              <a:lnSpc>
                <a:spcPct val="150000"/>
              </a:lnSpc>
              <a:buNone/>
            </a:pPr>
            <a:r>
              <a:rPr lang="ar-AE" sz="2000" dirty="0">
                <a:cs typeface="Alexandria"/>
              </a:rPr>
              <a:t>توجد نسبة من السكان لا تزال غير مخدومة مصرفيًا بشكل كامل، مما يفتح المجال أمام حلول </a:t>
            </a:r>
            <a:r>
              <a:rPr lang="en-US" sz="2000" dirty="0">
                <a:cs typeface="Alexandria"/>
              </a:rPr>
              <a:t>FinTech </a:t>
            </a:r>
            <a:r>
              <a:rPr lang="ar-AE" sz="2000" dirty="0">
                <a:cs typeface="Alexandria"/>
              </a:rPr>
              <a:t>لتقديم خدمات مالية رقمية سهلة الوصول.</a:t>
            </a:r>
          </a:p>
          <a:p>
            <a:pPr algn="r" rtl="1">
              <a:lnSpc>
                <a:spcPct val="150000"/>
              </a:lnSpc>
              <a:buNone/>
            </a:pPr>
            <a:r>
              <a:rPr lang="ar-AE" sz="2000" b="1" dirty="0">
                <a:cs typeface="Alexandria"/>
              </a:rPr>
              <a:t>أمثلة الفرص:</a:t>
            </a:r>
            <a:endParaRPr lang="ar-AE" sz="2000" dirty="0">
              <a:cs typeface="Alexandria"/>
            </a:endParaRPr>
          </a:p>
          <a:p>
            <a:pPr algn="r" rtl="1">
              <a:lnSpc>
                <a:spcPct val="150000"/>
              </a:lnSpc>
              <a:buFont typeface="Arial" panose="020B0604020202020204" pitchFamily="34" charset="0"/>
              <a:buChar char="•"/>
            </a:pPr>
            <a:r>
              <a:rPr lang="ar-AE" sz="2000" dirty="0">
                <a:cs typeface="Alexandria"/>
              </a:rPr>
              <a:t>المحافظ الرقمية. </a:t>
            </a:r>
          </a:p>
          <a:p>
            <a:pPr algn="r" rtl="1">
              <a:lnSpc>
                <a:spcPct val="150000"/>
              </a:lnSpc>
              <a:buFont typeface="Arial" panose="020B0604020202020204" pitchFamily="34" charset="0"/>
              <a:buChar char="•"/>
            </a:pPr>
            <a:r>
              <a:rPr lang="ar-AE" sz="2000" dirty="0">
                <a:cs typeface="Alexandria"/>
              </a:rPr>
              <a:t>خدمات الدفع عبر الهاتف المحمول. </a:t>
            </a:r>
          </a:p>
          <a:p>
            <a:pPr algn="r" rtl="1">
              <a:lnSpc>
                <a:spcPct val="150000"/>
              </a:lnSpc>
              <a:buFont typeface="Arial" panose="020B0604020202020204" pitchFamily="34" charset="0"/>
              <a:buChar char="•"/>
            </a:pPr>
            <a:r>
              <a:rPr lang="ar-AE" sz="2000" dirty="0">
                <a:cs typeface="Alexandria"/>
              </a:rPr>
              <a:t>التمويل متناهي الصغر الرقمي.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C75688E3-7EB6-7B54-687D-E30577594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05062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955C8-E61F-2F92-8750-7F1AB8F103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A6BA0A-6879-B422-F676-D259918DE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4756C5-9063-DE10-8383-3BFC944D0824}"/>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779C97C5-A37D-5730-54EF-7E3ABD67CB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27E38A6-E012-A3C2-1747-51BFFE4CA089}"/>
              </a:ext>
            </a:extLst>
          </p:cNvPr>
          <p:cNvSpPr txBox="1"/>
          <p:nvPr/>
        </p:nvSpPr>
        <p:spPr>
          <a:xfrm>
            <a:off x="1272619" y="1799303"/>
            <a:ext cx="9492791" cy="4708981"/>
          </a:xfrm>
          <a:prstGeom prst="rect">
            <a:avLst/>
          </a:prstGeom>
          <a:noFill/>
        </p:spPr>
        <p:txBody>
          <a:bodyPr wrap="square" rtlCol="0">
            <a:spAutoFit/>
          </a:bodyPr>
          <a:lstStyle/>
          <a:p>
            <a:pPr algn="r" rtl="1">
              <a:buNone/>
            </a:pPr>
            <a:r>
              <a:rPr lang="ar-AE" sz="2000" b="1" dirty="0">
                <a:cs typeface="Alexandria"/>
              </a:rPr>
              <a:t>2. نمو المدفوعات الرقمية والتحول نحو الاقتصاد غير النقدي</a:t>
            </a:r>
          </a:p>
          <a:p>
            <a:pPr algn="r" rtl="1">
              <a:buNone/>
            </a:pPr>
            <a:r>
              <a:rPr lang="ar-AE" sz="2000" dirty="0">
                <a:cs typeface="Alexandria"/>
              </a:rPr>
              <a:t>تسعى العديد من دول المنطقة إلى تقليل الاعتماد على النقد الورقي وزيادة استخدام وسائل الدفع الإلكتروني.</a:t>
            </a:r>
          </a:p>
          <a:p>
            <a:pPr algn="r" rtl="1">
              <a:buNone/>
            </a:pPr>
            <a:r>
              <a:rPr lang="ar-AE" sz="2000" b="1" dirty="0">
                <a:cs typeface="Alexandria"/>
              </a:rPr>
              <a:t>الفرص تشمل:</a:t>
            </a:r>
            <a:endParaRPr lang="ar-AE" sz="2000" dirty="0">
              <a:cs typeface="Alexandria"/>
            </a:endParaRPr>
          </a:p>
          <a:p>
            <a:pPr algn="r" rtl="1">
              <a:buFont typeface="Arial" panose="020B0604020202020204" pitchFamily="34" charset="0"/>
              <a:buChar char="•"/>
            </a:pPr>
            <a:r>
              <a:rPr lang="ar-AE" sz="2000" dirty="0">
                <a:cs typeface="Alexandria"/>
              </a:rPr>
              <a:t>أنظمة الدفع الفوري. </a:t>
            </a:r>
          </a:p>
          <a:p>
            <a:pPr algn="r" rtl="1">
              <a:buFont typeface="Arial" panose="020B0604020202020204" pitchFamily="34" charset="0"/>
              <a:buChar char="•"/>
            </a:pPr>
            <a:r>
              <a:rPr lang="ar-AE" sz="2000" dirty="0">
                <a:cs typeface="Alexandria"/>
              </a:rPr>
              <a:t>حلول نقاط البيع الذكية. </a:t>
            </a:r>
          </a:p>
          <a:p>
            <a:pPr algn="r" rtl="1">
              <a:buFont typeface="Arial" panose="020B0604020202020204" pitchFamily="34" charset="0"/>
              <a:buChar char="•"/>
            </a:pPr>
            <a:r>
              <a:rPr lang="ar-AE" sz="2000" dirty="0">
                <a:cs typeface="Alexandria"/>
              </a:rPr>
              <a:t>المدفوعات عبر </a:t>
            </a:r>
            <a:r>
              <a:rPr lang="en-US" sz="2000" dirty="0">
                <a:cs typeface="Alexandria"/>
              </a:rPr>
              <a:t>QR Code. </a:t>
            </a:r>
          </a:p>
          <a:p>
            <a:pPr algn="r" rtl="1">
              <a:buFont typeface="Arial" panose="020B0604020202020204" pitchFamily="34" charset="0"/>
              <a:buChar char="•"/>
            </a:pPr>
            <a:endParaRPr lang="en-US" sz="2000" dirty="0">
              <a:cs typeface="Alexandria"/>
            </a:endParaRPr>
          </a:p>
          <a:p>
            <a:pPr algn="r" rtl="1">
              <a:buNone/>
            </a:pPr>
            <a:r>
              <a:rPr lang="ar-AE" sz="2000" b="1" dirty="0">
                <a:cs typeface="Alexandria"/>
              </a:rPr>
              <a:t>3. </a:t>
            </a:r>
            <a:r>
              <a:rPr lang="en-US" sz="2000" b="1" dirty="0">
                <a:cs typeface="Alexandria"/>
              </a:rPr>
              <a:t> </a:t>
            </a:r>
            <a:r>
              <a:rPr lang="ar-AE" sz="2000" b="1" dirty="0">
                <a:cs typeface="Alexandria"/>
              </a:rPr>
              <a:t>تطور التقنيات الناشئة (</a:t>
            </a:r>
            <a:r>
              <a:rPr lang="en-US" sz="2000" b="1" dirty="0">
                <a:cs typeface="Alexandria"/>
              </a:rPr>
              <a:t>AI، Blockchain، Big Data)</a:t>
            </a:r>
          </a:p>
          <a:p>
            <a:pPr algn="r" rtl="1">
              <a:buNone/>
            </a:pPr>
            <a:r>
              <a:rPr lang="ar-AE" sz="2000" dirty="0">
                <a:cs typeface="Alexandria"/>
              </a:rPr>
              <a:t>يمثل دمج التقنيات الحديثة في الخدمات المالية فرصة كبيرة لتطوير منتجات مبتكرة.</a:t>
            </a:r>
          </a:p>
          <a:p>
            <a:pPr algn="r" rtl="1">
              <a:buNone/>
            </a:pPr>
            <a:r>
              <a:rPr lang="ar-AE" sz="2000" b="1" dirty="0">
                <a:cs typeface="Alexandria"/>
              </a:rPr>
              <a:t>أبرز التطبيقات:</a:t>
            </a:r>
            <a:endParaRPr lang="ar-AE" sz="2000" dirty="0">
              <a:cs typeface="Alexandria"/>
            </a:endParaRPr>
          </a:p>
          <a:p>
            <a:pPr algn="r" rtl="1">
              <a:buFont typeface="Arial" panose="020B0604020202020204" pitchFamily="34" charset="0"/>
              <a:buChar char="•"/>
            </a:pPr>
            <a:r>
              <a:rPr lang="ar-AE" sz="2000" dirty="0">
                <a:cs typeface="Alexandria"/>
              </a:rPr>
              <a:t>الذكاء الاصطناعي في تحليل المخاطر والائتمان. </a:t>
            </a:r>
          </a:p>
          <a:p>
            <a:pPr algn="r" rtl="1">
              <a:buFont typeface="Arial" panose="020B0604020202020204" pitchFamily="34" charset="0"/>
              <a:buChar char="•"/>
            </a:pPr>
            <a:r>
              <a:rPr lang="ar-AE" sz="2000" dirty="0">
                <a:cs typeface="Alexandria"/>
              </a:rPr>
              <a:t>البلوك تشين في التحويلات المالية الآمنة. </a:t>
            </a:r>
          </a:p>
          <a:p>
            <a:pPr algn="r" rtl="1">
              <a:buFont typeface="Arial" panose="020B0604020202020204" pitchFamily="34" charset="0"/>
              <a:buChar char="•"/>
            </a:pPr>
            <a:r>
              <a:rPr lang="ar-AE" sz="2000" dirty="0">
                <a:cs typeface="Alexandria"/>
              </a:rPr>
              <a:t>تحليل البيانات الضخمة لتخصيص الخدمات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4E2EE8E1-7CEE-CC70-C46E-51E175475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2972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3E551-A095-4C12-B93C-B6A2CE2E64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721526-3F19-3EEA-5623-ABDE9CEE59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1042671-C655-7D95-346D-A2DF6990DE43}"/>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B629F35F-0F39-A11D-AB01-5706521E72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484A56-E39C-3DB1-C10B-6EAEFECE4C70}"/>
              </a:ext>
            </a:extLst>
          </p:cNvPr>
          <p:cNvSpPr txBox="1"/>
          <p:nvPr/>
        </p:nvSpPr>
        <p:spPr>
          <a:xfrm>
            <a:off x="1272619" y="1799303"/>
            <a:ext cx="10435677" cy="4708981"/>
          </a:xfrm>
          <a:prstGeom prst="rect">
            <a:avLst/>
          </a:prstGeom>
          <a:noFill/>
        </p:spPr>
        <p:txBody>
          <a:bodyPr wrap="square" rtlCol="0">
            <a:spAutoFit/>
          </a:bodyPr>
          <a:lstStyle/>
          <a:p>
            <a:pPr algn="r" rtl="1">
              <a:buNone/>
            </a:pPr>
            <a:r>
              <a:rPr lang="ar-AE" sz="2000" b="1" dirty="0"/>
              <a:t>4. دعم الحكومات والاستراتيجيات الوطنية</a:t>
            </a:r>
          </a:p>
          <a:p>
            <a:pPr algn="r" rtl="1">
              <a:buNone/>
            </a:pPr>
            <a:r>
              <a:rPr lang="ar-AE" sz="2000" dirty="0"/>
              <a:t>تساهم المبادرات الحكومية في خلق بيئة داعمة لنمو القطاع، مثل برامج التحول الرقمي والرؤى الاقتصادية طويلة المدى.</a:t>
            </a:r>
          </a:p>
          <a:p>
            <a:pPr algn="r" rtl="1">
              <a:buNone/>
            </a:pPr>
            <a:r>
              <a:rPr lang="ar-AE" sz="2000" b="1" dirty="0"/>
              <a:t>أثر ذلك:</a:t>
            </a:r>
            <a:endParaRPr lang="ar-AE" sz="2000" dirty="0"/>
          </a:p>
          <a:p>
            <a:pPr algn="r" rtl="1">
              <a:buFont typeface="Arial" panose="020B0604020202020204" pitchFamily="34" charset="0"/>
              <a:buChar char="•"/>
            </a:pPr>
            <a:r>
              <a:rPr lang="ar-AE" sz="2000" dirty="0"/>
              <a:t>تسهيل دخول الشركات الناشئة. </a:t>
            </a:r>
          </a:p>
          <a:p>
            <a:pPr algn="r" rtl="1">
              <a:buFont typeface="Arial" panose="020B0604020202020204" pitchFamily="34" charset="0"/>
              <a:buChar char="•"/>
            </a:pPr>
            <a:r>
              <a:rPr lang="ar-AE" sz="2000" dirty="0"/>
              <a:t>إطلاق البيئات التنظيمية التجريبية (</a:t>
            </a:r>
            <a:r>
              <a:rPr lang="en-US" sz="2000" dirty="0"/>
              <a:t>Sandbox). </a:t>
            </a:r>
          </a:p>
          <a:p>
            <a:pPr algn="r" rtl="1">
              <a:buFont typeface="Arial" panose="020B0604020202020204" pitchFamily="34" charset="0"/>
              <a:buChar char="•"/>
            </a:pPr>
            <a:r>
              <a:rPr lang="ar-AE" sz="2000" dirty="0"/>
              <a:t>جذب الاستثمارات الأجنبية. </a:t>
            </a:r>
          </a:p>
          <a:p>
            <a:pPr algn="r" rtl="1">
              <a:buFont typeface="Arial" panose="020B0604020202020204" pitchFamily="34" charset="0"/>
              <a:buChar char="•"/>
            </a:pPr>
            <a:endParaRPr lang="ar-AE" sz="2000" dirty="0"/>
          </a:p>
          <a:p>
            <a:pPr algn="r" rtl="1">
              <a:buNone/>
            </a:pPr>
            <a:r>
              <a:rPr lang="ar-AE" sz="2000" b="1" dirty="0"/>
              <a:t>5. نمو الشركات الناشئة والاستثمار الجريء</a:t>
            </a:r>
          </a:p>
          <a:p>
            <a:pPr algn="r" rtl="1">
              <a:buNone/>
            </a:pPr>
            <a:r>
              <a:rPr lang="ar-AE" sz="2000" dirty="0"/>
              <a:t>يشهد القطاع زيادة في تمويل الشركات الناشئة من خلال صناديق الاستثمار الجريء ورأس المال المغامر.</a:t>
            </a:r>
          </a:p>
          <a:p>
            <a:pPr algn="r" rtl="1">
              <a:buNone/>
            </a:pPr>
            <a:r>
              <a:rPr lang="ar-AE" sz="2000" b="1" dirty="0"/>
              <a:t>الفرص:</a:t>
            </a:r>
            <a:endParaRPr lang="ar-AE" sz="2000" dirty="0"/>
          </a:p>
          <a:p>
            <a:pPr algn="r" rtl="1">
              <a:buFont typeface="Arial" panose="020B0604020202020204" pitchFamily="34" charset="0"/>
              <a:buChar char="•"/>
            </a:pPr>
            <a:r>
              <a:rPr lang="ar-AE" sz="2000" dirty="0"/>
              <a:t>حلول الإقراض الرقمي. </a:t>
            </a:r>
          </a:p>
          <a:p>
            <a:pPr algn="r" rtl="1">
              <a:buFont typeface="Arial" panose="020B0604020202020204" pitchFamily="34" charset="0"/>
              <a:buChar char="•"/>
            </a:pPr>
            <a:r>
              <a:rPr lang="ar-AE" sz="2000" dirty="0"/>
              <a:t>منصات الاستثمار وإدارة الثروات. </a:t>
            </a:r>
          </a:p>
          <a:p>
            <a:pPr algn="r" rtl="1">
              <a:buFont typeface="Arial" panose="020B0604020202020204" pitchFamily="34" charset="0"/>
              <a:buChar char="•"/>
            </a:pPr>
            <a:r>
              <a:rPr lang="ar-AE" sz="2000" dirty="0"/>
              <a:t>تطبيقات التأمين الرقمي (</a:t>
            </a:r>
            <a:r>
              <a:rPr lang="en-US" sz="2000" dirty="0" err="1"/>
              <a:t>InsurTech</a:t>
            </a:r>
            <a:r>
              <a:rPr lang="en-US" sz="2000" dirty="0"/>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E8533E3E-3D3D-BDDC-26C2-2E6C3DDF9B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53037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11B1D-6B22-40EF-A28E-1A9BCEC021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BE6BD9-0209-F2C3-DF90-81EEDB74BD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DCF5595-59F5-4538-62E4-2ECCDF814746}"/>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EA56AC08-2E35-B13C-0ED5-A6D0EED928C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0A17DB-D76C-DAA5-F8C9-30C0A12BB745}"/>
              </a:ext>
            </a:extLst>
          </p:cNvPr>
          <p:cNvSpPr txBox="1"/>
          <p:nvPr/>
        </p:nvSpPr>
        <p:spPr>
          <a:xfrm>
            <a:off x="1272619" y="1799303"/>
            <a:ext cx="10395920" cy="4708981"/>
          </a:xfrm>
          <a:prstGeom prst="rect">
            <a:avLst/>
          </a:prstGeom>
          <a:noFill/>
        </p:spPr>
        <p:txBody>
          <a:bodyPr wrap="square" rtlCol="0">
            <a:spAutoFit/>
          </a:bodyPr>
          <a:lstStyle/>
          <a:p>
            <a:pPr algn="r" rtl="1">
              <a:buNone/>
            </a:pPr>
            <a:r>
              <a:rPr lang="ar-AE" sz="2000" b="1" dirty="0">
                <a:cs typeface="Alexandria"/>
              </a:rPr>
              <a:t>6. التوسع الإقليمي والدولي للشركات المحلية</a:t>
            </a:r>
          </a:p>
          <a:p>
            <a:pPr algn="r" rtl="1">
              <a:buNone/>
            </a:pPr>
            <a:r>
              <a:rPr lang="ar-AE" sz="2000" dirty="0">
                <a:cs typeface="Alexandria"/>
              </a:rPr>
              <a:t>يمكن لشركات </a:t>
            </a:r>
            <a:r>
              <a:rPr lang="en-US" sz="2000" dirty="0">
                <a:cs typeface="Alexandria"/>
              </a:rPr>
              <a:t>FinTech </a:t>
            </a:r>
            <a:r>
              <a:rPr lang="ar-AE" sz="2000" dirty="0">
                <a:cs typeface="Alexandria"/>
              </a:rPr>
              <a:t>في الشرق الأوسط التوسع خارج حدودها، خاصة إلى أسواق إفريقيا وآسيا.</a:t>
            </a:r>
          </a:p>
          <a:p>
            <a:pPr algn="r" rtl="1">
              <a:buNone/>
            </a:pPr>
            <a:r>
              <a:rPr lang="ar-AE" sz="2000" b="1" dirty="0">
                <a:cs typeface="Alexandria"/>
              </a:rPr>
              <a:t>العوامل الداعمة:</a:t>
            </a:r>
            <a:endParaRPr lang="ar-AE" sz="2000" dirty="0">
              <a:cs typeface="Alexandria"/>
            </a:endParaRPr>
          </a:p>
          <a:p>
            <a:pPr algn="r" rtl="1">
              <a:buFont typeface="Arial" panose="020B0604020202020204" pitchFamily="34" charset="0"/>
              <a:buChar char="•"/>
            </a:pPr>
            <a:r>
              <a:rPr lang="ar-AE" sz="2000" dirty="0">
                <a:cs typeface="Alexandria"/>
              </a:rPr>
              <a:t>الموقع الجغرافي الاستراتيجي. </a:t>
            </a:r>
          </a:p>
          <a:p>
            <a:pPr algn="r" rtl="1">
              <a:buFont typeface="Arial" panose="020B0604020202020204" pitchFamily="34" charset="0"/>
              <a:buChar char="•"/>
            </a:pPr>
            <a:r>
              <a:rPr lang="ar-AE" sz="2000" dirty="0">
                <a:cs typeface="Alexandria"/>
              </a:rPr>
              <a:t>البنية التحتية الرقمية المتقدمة في بعض الدول. </a:t>
            </a:r>
          </a:p>
          <a:p>
            <a:pPr algn="r" rtl="1">
              <a:buFont typeface="Arial" panose="020B0604020202020204" pitchFamily="34" charset="0"/>
              <a:buChar char="•"/>
            </a:pPr>
            <a:r>
              <a:rPr lang="ar-AE" sz="2000" dirty="0">
                <a:cs typeface="Alexandria"/>
              </a:rPr>
              <a:t>الخبرات التنظيمية المتطورة.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7. تطور قطاع التمويل الإسلامي الرقمي</a:t>
            </a:r>
          </a:p>
          <a:p>
            <a:pPr algn="r" rtl="1">
              <a:buNone/>
            </a:pPr>
            <a:r>
              <a:rPr lang="ar-AE" sz="2000" dirty="0">
                <a:cs typeface="Alexandria"/>
              </a:rPr>
              <a:t>يشكل التمويل الإسلامي فرصة مهمة لنمو منتجات مالية رقمية متوافقة مع الشريعة.</a:t>
            </a:r>
          </a:p>
          <a:p>
            <a:pPr algn="r" rtl="1">
              <a:buNone/>
            </a:pPr>
            <a:r>
              <a:rPr lang="ar-AE" sz="2000" b="1" dirty="0">
                <a:cs typeface="Alexandria"/>
              </a:rPr>
              <a:t>أمثلة:</a:t>
            </a:r>
            <a:endParaRPr lang="ar-AE" sz="2000" dirty="0">
              <a:cs typeface="Alexandria"/>
            </a:endParaRPr>
          </a:p>
          <a:p>
            <a:pPr algn="r" rtl="1">
              <a:buFont typeface="Arial" panose="020B0604020202020204" pitchFamily="34" charset="0"/>
              <a:buChar char="•"/>
            </a:pPr>
            <a:r>
              <a:rPr lang="ar-AE" sz="2000" dirty="0">
                <a:cs typeface="Alexandria"/>
              </a:rPr>
              <a:t>منصات التمويل الإسلامي الرقمية. </a:t>
            </a:r>
          </a:p>
          <a:p>
            <a:pPr algn="r" rtl="1">
              <a:buFont typeface="Arial" panose="020B0604020202020204" pitchFamily="34" charset="0"/>
              <a:buChar char="•"/>
            </a:pPr>
            <a:r>
              <a:rPr lang="ar-AE" sz="2000" dirty="0">
                <a:cs typeface="Alexandria"/>
              </a:rPr>
              <a:t>حلول الادخار والاستثمار المتوافقة مع الشريعة. </a:t>
            </a:r>
          </a:p>
          <a:p>
            <a:pPr algn="r" rtl="1">
              <a:buFont typeface="Arial" panose="020B0604020202020204" pitchFamily="34" charset="0"/>
              <a:buChar char="•"/>
            </a:pPr>
            <a:r>
              <a:rPr lang="ar-AE" sz="2000" dirty="0">
                <a:cs typeface="Alexandria"/>
              </a:rPr>
              <a:t>الإقراض الإسلامي عبر الإنترنت.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B86AC471-C98B-4DFB-B67D-25247DA369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9902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A3743-2DA2-4583-C2CD-9E928B6180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EB38A07-3005-13A8-C9D9-820BDF2C53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5E38295-4903-8B00-211E-C670BE3CF131}"/>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A6DDE052-778F-0B2A-2B4E-B6C0E6DAD1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4544F3E-87EE-7985-30E3-77B35C6413F0}"/>
              </a:ext>
            </a:extLst>
          </p:cNvPr>
          <p:cNvSpPr txBox="1"/>
          <p:nvPr/>
        </p:nvSpPr>
        <p:spPr>
          <a:xfrm>
            <a:off x="1272619" y="1799303"/>
            <a:ext cx="10495311" cy="4708981"/>
          </a:xfrm>
          <a:prstGeom prst="rect">
            <a:avLst/>
          </a:prstGeom>
          <a:noFill/>
        </p:spPr>
        <p:txBody>
          <a:bodyPr wrap="square" rtlCol="0">
            <a:spAutoFit/>
          </a:bodyPr>
          <a:lstStyle/>
          <a:p>
            <a:pPr algn="r" rtl="1">
              <a:buNone/>
            </a:pPr>
            <a:r>
              <a:rPr lang="ar-AE" sz="2000" b="1" dirty="0">
                <a:cs typeface="Alexandria"/>
              </a:rPr>
              <a:t>8. التحول في قطاع التأمين (</a:t>
            </a:r>
            <a:r>
              <a:rPr lang="en-US" sz="2000" b="1" dirty="0" err="1">
                <a:cs typeface="Alexandria"/>
              </a:rPr>
              <a:t>InsurTech</a:t>
            </a:r>
            <a:r>
              <a:rPr lang="en-US" sz="2000" b="1" dirty="0">
                <a:cs typeface="Alexandria"/>
              </a:rPr>
              <a:t>)</a:t>
            </a:r>
          </a:p>
          <a:p>
            <a:pPr algn="r" rtl="1">
              <a:buNone/>
            </a:pPr>
            <a:r>
              <a:rPr lang="ar-AE" sz="2000" dirty="0">
                <a:cs typeface="Alexandria"/>
              </a:rPr>
              <a:t>يمثل قطاع التأمين الرقمي فرصة كبيرة للابتكار وتحسين تجربة العملاء.</a:t>
            </a:r>
          </a:p>
          <a:p>
            <a:pPr algn="r" rtl="1">
              <a:buNone/>
            </a:pPr>
            <a:r>
              <a:rPr lang="ar-AE" sz="2000" b="1" dirty="0">
                <a:cs typeface="Alexandria"/>
              </a:rPr>
              <a:t>الفرص تشمل:</a:t>
            </a:r>
            <a:endParaRPr lang="ar-AE" sz="2000" dirty="0">
              <a:cs typeface="Alexandria"/>
            </a:endParaRPr>
          </a:p>
          <a:p>
            <a:pPr algn="r" rtl="1">
              <a:buFont typeface="Arial" panose="020B0604020202020204" pitchFamily="34" charset="0"/>
              <a:buChar char="•"/>
            </a:pPr>
            <a:r>
              <a:rPr lang="ar-AE" sz="2000" dirty="0">
                <a:cs typeface="Alexandria"/>
              </a:rPr>
              <a:t>التأمين عند الطلب (</a:t>
            </a:r>
            <a:r>
              <a:rPr lang="en-US" sz="2000" dirty="0">
                <a:cs typeface="Alexandria"/>
              </a:rPr>
              <a:t>On-demand insurance). </a:t>
            </a:r>
          </a:p>
          <a:p>
            <a:pPr algn="r" rtl="1">
              <a:buFont typeface="Arial" panose="020B0604020202020204" pitchFamily="34" charset="0"/>
              <a:buChar char="•"/>
            </a:pPr>
            <a:r>
              <a:rPr lang="ar-AE" sz="2000" dirty="0">
                <a:cs typeface="Alexandria"/>
              </a:rPr>
              <a:t>استخدام البيانات لتسعير أكثر دقة. </a:t>
            </a:r>
          </a:p>
          <a:p>
            <a:pPr algn="r" rtl="1">
              <a:buFont typeface="Arial" panose="020B0604020202020204" pitchFamily="34" charset="0"/>
              <a:buChar char="•"/>
            </a:pPr>
            <a:r>
              <a:rPr lang="ar-AE" sz="2000" dirty="0">
                <a:cs typeface="Alexandria"/>
              </a:rPr>
              <a:t>أتمتة عمليات المطالبات.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9. تعزيز التعاون بين البنوك والشركات الناشئة</a:t>
            </a:r>
          </a:p>
          <a:p>
            <a:pPr algn="r" rtl="1">
              <a:buNone/>
            </a:pPr>
            <a:r>
              <a:rPr lang="ar-AE" sz="2000" dirty="0">
                <a:cs typeface="Alexandria"/>
              </a:rPr>
              <a:t>يتجه القطاع نحو نموذج الشراكات بين البنوك التقليدية وشركات التكنولوجيا المالية.</a:t>
            </a:r>
          </a:p>
          <a:p>
            <a:pPr algn="r" rtl="1">
              <a:buNone/>
            </a:pPr>
            <a:r>
              <a:rPr lang="ar-AE" sz="2000" b="1" dirty="0">
                <a:cs typeface="Alexandria"/>
              </a:rPr>
              <a:t>النتائج:</a:t>
            </a:r>
            <a:endParaRPr lang="ar-AE" sz="2000" dirty="0">
              <a:cs typeface="Alexandria"/>
            </a:endParaRPr>
          </a:p>
          <a:p>
            <a:pPr algn="r" rtl="1">
              <a:buFont typeface="Arial" panose="020B0604020202020204" pitchFamily="34" charset="0"/>
              <a:buChar char="•"/>
            </a:pPr>
            <a:r>
              <a:rPr lang="ar-AE" sz="2000" dirty="0">
                <a:cs typeface="Alexandria"/>
              </a:rPr>
              <a:t>تطوير خدمات مالية هجينة. </a:t>
            </a:r>
          </a:p>
          <a:p>
            <a:pPr algn="r" rtl="1">
              <a:buFont typeface="Arial" panose="020B0604020202020204" pitchFamily="34" charset="0"/>
              <a:buChar char="•"/>
            </a:pPr>
            <a:r>
              <a:rPr lang="ar-AE" sz="2000" dirty="0">
                <a:cs typeface="Alexandria"/>
              </a:rPr>
              <a:t>تسريع الابتكار. </a:t>
            </a:r>
          </a:p>
          <a:p>
            <a:pPr algn="r" rtl="1">
              <a:buFont typeface="Arial" panose="020B0604020202020204" pitchFamily="34" charset="0"/>
              <a:buChar char="•"/>
            </a:pPr>
            <a:r>
              <a:rPr lang="ar-AE" sz="2000" dirty="0">
                <a:cs typeface="Alexandria"/>
              </a:rPr>
              <a:t>تحسين تجربة العملاء.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00121D00-3230-A0EA-B753-E3EAA73C14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9855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6CC0B-EAF8-C1D3-71C8-65A06320AD1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D97A04-41B2-65B8-CF81-46BD29518C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E0A168F-E470-198B-3AE2-1ED75287FFA1}"/>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الفرص المستقبلية لقطاع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في منطقة الشرق الأوسط</a:t>
            </a:r>
          </a:p>
        </p:txBody>
      </p:sp>
      <p:sp>
        <p:nvSpPr>
          <p:cNvPr id="28" name="Rectangle 27">
            <a:extLst>
              <a:ext uri="{FF2B5EF4-FFF2-40B4-BE49-F238E27FC236}">
                <a16:creationId xmlns:a16="http://schemas.microsoft.com/office/drawing/2014/main" id="{6D6E4E6D-E1A3-52EE-337C-DA3E1D9A12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2E5C3E6-587F-DC8E-71C3-7D0382510D28}"/>
              </a:ext>
            </a:extLst>
          </p:cNvPr>
          <p:cNvSpPr txBox="1"/>
          <p:nvPr/>
        </p:nvSpPr>
        <p:spPr>
          <a:xfrm>
            <a:off x="1272619" y="1799303"/>
            <a:ext cx="10654338" cy="4093428"/>
          </a:xfrm>
          <a:prstGeom prst="rect">
            <a:avLst/>
          </a:prstGeom>
          <a:noFill/>
        </p:spPr>
        <p:txBody>
          <a:bodyPr wrap="square" rtlCol="0">
            <a:spAutoFit/>
          </a:bodyPr>
          <a:lstStyle/>
          <a:p>
            <a:pPr algn="r" rtl="1">
              <a:buNone/>
            </a:pPr>
            <a:r>
              <a:rPr lang="ar-AE" sz="2000" b="1" dirty="0">
                <a:cs typeface="Alexandria"/>
              </a:rPr>
              <a:t>10. نمو الاقتصاد الرقمي والتجارة الإلكترونية</a:t>
            </a:r>
          </a:p>
          <a:p>
            <a:pPr algn="r" rtl="1">
              <a:buNone/>
            </a:pPr>
            <a:r>
              <a:rPr lang="ar-AE" sz="2000" dirty="0">
                <a:cs typeface="Alexandria"/>
              </a:rPr>
              <a:t>يدعم توسع التجارة الإلكترونية في المنطقة الطلب على حلول مالية رقمية متطورة.</a:t>
            </a:r>
          </a:p>
          <a:p>
            <a:pPr algn="r" rtl="1">
              <a:buNone/>
            </a:pPr>
            <a:endParaRPr lang="ar-AE" sz="2000" dirty="0">
              <a:cs typeface="Alexandria"/>
            </a:endParaRPr>
          </a:p>
          <a:p>
            <a:pPr algn="r" rtl="1">
              <a:buNone/>
            </a:pPr>
            <a:r>
              <a:rPr lang="ar-AE" sz="2000" b="1" dirty="0">
                <a:cs typeface="Alexandria"/>
              </a:rPr>
              <a:t>الفرص:</a:t>
            </a:r>
            <a:endParaRPr lang="ar-AE" sz="2000" dirty="0">
              <a:cs typeface="Alexandria"/>
            </a:endParaRPr>
          </a:p>
          <a:p>
            <a:pPr algn="r" rtl="1">
              <a:buFont typeface="Arial" panose="020B0604020202020204" pitchFamily="34" charset="0"/>
              <a:buChar char="•"/>
            </a:pPr>
            <a:r>
              <a:rPr lang="ar-AE" sz="2000" dirty="0">
                <a:cs typeface="Alexandria"/>
              </a:rPr>
              <a:t>بوابات الدفع الإلكتروني. </a:t>
            </a:r>
          </a:p>
          <a:p>
            <a:pPr algn="r" rtl="1">
              <a:buFont typeface="Arial" panose="020B0604020202020204" pitchFamily="34" charset="0"/>
              <a:buChar char="•"/>
            </a:pPr>
            <a:r>
              <a:rPr lang="ar-AE" sz="2000" dirty="0">
                <a:cs typeface="Alexandria"/>
              </a:rPr>
              <a:t>حلول التمويل للتجار الإلكترونيين. </a:t>
            </a:r>
          </a:p>
          <a:p>
            <a:pPr algn="r" rtl="1">
              <a:buFont typeface="Arial" panose="020B0604020202020204" pitchFamily="34" charset="0"/>
              <a:buChar char="•"/>
            </a:pPr>
            <a:r>
              <a:rPr lang="ar-AE" sz="2000" dirty="0">
                <a:cs typeface="Alexandria"/>
              </a:rPr>
              <a:t>خدمات الدفع عبر الحدود.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خلاصة</a:t>
            </a:r>
          </a:p>
          <a:p>
            <a:pPr algn="r" rtl="1">
              <a:buNone/>
            </a:pPr>
            <a:r>
              <a:rPr lang="ar-AE" sz="2000" dirty="0">
                <a:cs typeface="Alexandria"/>
              </a:rPr>
              <a:t>يمثل قطاع التكنولوجيا المالية في الشرق الأوسط واحدًا من أكثر القطاعات الواعدة، حيث تتقاطع فيه التحولات الرقمية، والدعم الحكومي، واحتياجات السوق غير المشبعة، مما يجعله محركًا رئيسيًا للنمو الاقتصادي خلال العقد القادم.</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EA258D63-1779-EB40-A7E6-649E29B334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9130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F4F22-30E5-5D47-2685-2123F0C626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E6A6C17-1D02-F356-F91C-8C843CB6BF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7359C6-1CE0-6B8F-01F3-CE4484DCFF56}"/>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D362E5DD-0DDC-AD52-2B66-232F7225F2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611B071-B783-B685-15E4-611F05F5398A}"/>
              </a:ext>
            </a:extLst>
          </p:cNvPr>
          <p:cNvSpPr txBox="1"/>
          <p:nvPr/>
        </p:nvSpPr>
        <p:spPr>
          <a:xfrm>
            <a:off x="1272619" y="1345782"/>
            <a:ext cx="10694094" cy="5016758"/>
          </a:xfrm>
          <a:prstGeom prst="rect">
            <a:avLst/>
          </a:prstGeom>
          <a:noFill/>
        </p:spPr>
        <p:txBody>
          <a:bodyPr wrap="square" rtlCol="0">
            <a:spAutoFit/>
          </a:bodyPr>
          <a:lstStyle/>
          <a:p>
            <a:pPr algn="r" rtl="1">
              <a:buNone/>
            </a:pPr>
            <a:r>
              <a:rPr lang="ar-AE" sz="2000" dirty="0">
                <a:cs typeface="Alexandria"/>
              </a:rPr>
              <a:t>تلعب الهيئات التشريعية والقضائية دورًا محوريًا في تنظيم وتطوير قطاع التكنولوجيا المالية في الشرق الأوسط، من خلال وضع القوانين، ومراقبة الامتثال، وحل النزاعات، بما يضمن تحقيق التوازن بين الابتكار وحماية النظام المالي.</a:t>
            </a:r>
          </a:p>
          <a:p>
            <a:pPr algn="r" rtl="1">
              <a:buNone/>
            </a:pPr>
            <a:endParaRPr lang="ar-AE" sz="2000" dirty="0">
              <a:cs typeface="Alexandria"/>
            </a:endParaRPr>
          </a:p>
          <a:p>
            <a:pPr algn="r" rtl="1">
              <a:buNone/>
            </a:pPr>
            <a:r>
              <a:rPr lang="ar-AE" sz="2000" b="1" dirty="0">
                <a:cs typeface="Alexandria"/>
              </a:rPr>
              <a:t>أولاً: دور الهيئات التشريعية (</a:t>
            </a:r>
            <a:r>
              <a:rPr lang="en-US" sz="2000" b="1" dirty="0">
                <a:cs typeface="Alexandria"/>
              </a:rPr>
              <a:t>Legislative Bodies)</a:t>
            </a:r>
          </a:p>
          <a:p>
            <a:pPr algn="r" rtl="1">
              <a:buNone/>
            </a:pPr>
            <a:r>
              <a:rPr lang="ar-AE" sz="2000" dirty="0">
                <a:cs typeface="Alexandria"/>
              </a:rPr>
              <a:t>تتمثل الهيئات التشريعية في البرلمانات والمجالس الوطنية والجهات الحكومية المختصة بصياغة القوانين المالية والرقمية.</a:t>
            </a:r>
          </a:p>
          <a:p>
            <a:pPr algn="r" rtl="1">
              <a:buNone/>
            </a:pPr>
            <a:endParaRPr lang="ar-AE" sz="2000" dirty="0">
              <a:cs typeface="Alexandria"/>
            </a:endParaRPr>
          </a:p>
          <a:p>
            <a:pPr algn="r" rtl="1">
              <a:buNone/>
            </a:pPr>
            <a:r>
              <a:rPr lang="ar-AE" sz="2000" b="1" dirty="0">
                <a:cs typeface="Alexandria"/>
              </a:rPr>
              <a:t>1. سنّ القوانين والتشريعات المالية</a:t>
            </a:r>
          </a:p>
          <a:p>
            <a:pPr algn="r" rtl="1">
              <a:buFont typeface="Arial" panose="020B0604020202020204" pitchFamily="34" charset="0"/>
              <a:buChar char="•"/>
            </a:pPr>
            <a:r>
              <a:rPr lang="ar-AE" sz="2000" dirty="0">
                <a:cs typeface="Alexandria"/>
              </a:rPr>
              <a:t>إصدار قوانين تنظم المدفوعات الرقمية والخدمات المالية الإلكترونية. </a:t>
            </a:r>
          </a:p>
          <a:p>
            <a:pPr algn="r" rtl="1">
              <a:buFont typeface="Arial" panose="020B0604020202020204" pitchFamily="34" charset="0"/>
              <a:buChar char="•"/>
            </a:pPr>
            <a:r>
              <a:rPr lang="ar-AE" sz="2000" dirty="0">
                <a:cs typeface="Alexandria"/>
              </a:rPr>
              <a:t>وضع أطر قانونية للعملات الرقمية والأصول المشفرة (في بعض الدول). </a:t>
            </a:r>
          </a:p>
          <a:p>
            <a:pPr algn="r" rtl="1">
              <a:buFont typeface="Arial" panose="020B0604020202020204" pitchFamily="34" charset="0"/>
              <a:buChar char="•"/>
            </a:pPr>
            <a:r>
              <a:rPr lang="ar-AE" sz="2000" dirty="0">
                <a:cs typeface="Alexandria"/>
              </a:rPr>
              <a:t>تنظيم العقود الإلكترونية والتوقيع الرقمي. </a:t>
            </a:r>
          </a:p>
          <a:p>
            <a:pPr algn="r" rtl="1">
              <a:buFont typeface="Arial" panose="020B0604020202020204" pitchFamily="34" charset="0"/>
              <a:buChar char="•"/>
            </a:pPr>
            <a:endParaRPr lang="ar-AE" sz="2000" dirty="0">
              <a:cs typeface="Alexandria"/>
            </a:endParaRPr>
          </a:p>
          <a:p>
            <a:pPr algn="r" rtl="1">
              <a:buNone/>
            </a:pPr>
            <a:r>
              <a:rPr lang="ar-AE" sz="2000" b="1" dirty="0">
                <a:cs typeface="Alexandria"/>
              </a:rPr>
              <a:t>2. تحديث الإطار القانوني لمواكبة الابتكار</a:t>
            </a:r>
          </a:p>
          <a:p>
            <a:pPr algn="r" rtl="1">
              <a:buFont typeface="Arial" panose="020B0604020202020204" pitchFamily="34" charset="0"/>
              <a:buChar char="•"/>
            </a:pPr>
            <a:r>
              <a:rPr lang="ar-AE" sz="2000" dirty="0">
                <a:cs typeface="Alexandria"/>
              </a:rPr>
              <a:t>تعديل القوانين التقليدية لتتناسب مع نماذج الأعمال الجديدة في </a:t>
            </a:r>
            <a:r>
              <a:rPr lang="en-US" sz="2000" dirty="0">
                <a:cs typeface="Alexandria"/>
              </a:rPr>
              <a:t>FinTech. </a:t>
            </a:r>
          </a:p>
          <a:p>
            <a:pPr algn="r" rtl="1">
              <a:buFont typeface="Arial" panose="020B0604020202020204" pitchFamily="34" charset="0"/>
              <a:buChar char="•"/>
            </a:pPr>
            <a:r>
              <a:rPr lang="ar-AE" sz="2000" dirty="0">
                <a:cs typeface="Alexandria"/>
              </a:rPr>
              <a:t>إدخال تشريعات مرنة تسمح بالتجربة والابتكار.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1D796F4A-1986-54BF-C764-D23813ADEE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175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48519-219E-E177-A836-938824F48C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6E401C-5091-87CA-2378-FFDAA176E7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1E18BD5-CE98-687D-3AE6-7323BFAA08D6}"/>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E864076B-C90B-D9EA-AF43-F072BD4EC5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D6CEB43-F238-D8E6-C1A0-79E80F0D86F1}"/>
              </a:ext>
            </a:extLst>
          </p:cNvPr>
          <p:cNvSpPr txBox="1"/>
          <p:nvPr/>
        </p:nvSpPr>
        <p:spPr>
          <a:xfrm>
            <a:off x="1272619" y="1799303"/>
            <a:ext cx="9492791" cy="4651979"/>
          </a:xfrm>
          <a:prstGeom prst="rect">
            <a:avLst/>
          </a:prstGeom>
          <a:noFill/>
        </p:spPr>
        <p:txBody>
          <a:bodyPr wrap="square" rtlCol="0">
            <a:spAutoFit/>
          </a:bodyPr>
          <a:lstStyle/>
          <a:p>
            <a:pPr algn="r" rtl="1">
              <a:lnSpc>
                <a:spcPct val="150000"/>
              </a:lnSpc>
              <a:buNone/>
            </a:pPr>
            <a:r>
              <a:rPr lang="ar-AE" sz="2000" b="1" dirty="0">
                <a:cs typeface="Alexandria"/>
              </a:rPr>
              <a:t>3. دعم الاستراتيجيات الوطنية للتحول الرقمي</a:t>
            </a:r>
          </a:p>
          <a:p>
            <a:pPr algn="r" rtl="1">
              <a:lnSpc>
                <a:spcPct val="150000"/>
              </a:lnSpc>
              <a:buFont typeface="Arial" panose="020B0604020202020204" pitchFamily="34" charset="0"/>
              <a:buChar char="•"/>
            </a:pPr>
            <a:r>
              <a:rPr lang="ar-AE" sz="2000" dirty="0">
                <a:cs typeface="Alexandria"/>
              </a:rPr>
              <a:t>دمج التكنولوجيا المالية ضمن خطط التنمية الاقتصادية. </a:t>
            </a:r>
          </a:p>
          <a:p>
            <a:pPr algn="r" rtl="1">
              <a:lnSpc>
                <a:spcPct val="150000"/>
              </a:lnSpc>
              <a:buFont typeface="Arial" panose="020B0604020202020204" pitchFamily="34" charset="0"/>
              <a:buChar char="•"/>
            </a:pPr>
            <a:r>
              <a:rPr lang="ar-AE" sz="2000" dirty="0">
                <a:cs typeface="Alexandria"/>
              </a:rPr>
              <a:t>دعم التشريعات المرتبطة بـ الشمول المالي والاقتصاد الرقمي.</a:t>
            </a:r>
          </a:p>
          <a:p>
            <a:pPr algn="r" rtl="1">
              <a:lnSpc>
                <a:spcPct val="150000"/>
              </a:lnSpc>
              <a:buFont typeface="Arial" panose="020B0604020202020204" pitchFamily="34" charset="0"/>
              <a:buChar char="•"/>
            </a:pPr>
            <a:r>
              <a:rPr lang="ar-AE" sz="2000" dirty="0">
                <a:cs typeface="Alexandria"/>
              </a:rPr>
              <a:t> </a:t>
            </a:r>
          </a:p>
          <a:p>
            <a:pPr algn="r" rtl="1">
              <a:lnSpc>
                <a:spcPct val="150000"/>
              </a:lnSpc>
              <a:buNone/>
            </a:pPr>
            <a:r>
              <a:rPr lang="ar-AE" sz="2000" b="1" dirty="0">
                <a:cs typeface="Alexandria"/>
              </a:rPr>
              <a:t>4. وضع معايير حماية المستهلك</a:t>
            </a:r>
          </a:p>
          <a:p>
            <a:pPr algn="r" rtl="1">
              <a:lnSpc>
                <a:spcPct val="150000"/>
              </a:lnSpc>
              <a:buFont typeface="Arial" panose="020B0604020202020204" pitchFamily="34" charset="0"/>
              <a:buChar char="•"/>
            </a:pPr>
            <a:r>
              <a:rPr lang="ar-AE" sz="2000" dirty="0">
                <a:cs typeface="Alexandria"/>
              </a:rPr>
              <a:t>تنظيم الإفصاح عن الرسوم والشروط. </a:t>
            </a:r>
          </a:p>
          <a:p>
            <a:pPr algn="r" rtl="1">
              <a:lnSpc>
                <a:spcPct val="150000"/>
              </a:lnSpc>
              <a:buFont typeface="Arial" panose="020B0604020202020204" pitchFamily="34" charset="0"/>
              <a:buChar char="•"/>
            </a:pPr>
            <a:r>
              <a:rPr lang="ar-AE" sz="2000" dirty="0">
                <a:cs typeface="Alexandria"/>
              </a:rPr>
              <a:t>حماية المستخدمين من الاحتيال المالي الرقمي. </a:t>
            </a:r>
          </a:p>
          <a:p>
            <a:pPr algn="r" rtl="1">
              <a:lnSpc>
                <a:spcPct val="150000"/>
              </a:lnSpc>
              <a:buFont typeface="Arial" panose="020B0604020202020204" pitchFamily="34" charset="0"/>
              <a:buChar char="•"/>
            </a:pPr>
            <a:r>
              <a:rPr lang="ar-AE" sz="2000" dirty="0">
                <a:cs typeface="Alexandria"/>
              </a:rPr>
              <a:t>تعزيز الشفافية في الخدمات المالية.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03CAD824-9351-19C2-AEAF-0C550A6490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33506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33077-73C6-7F15-3F93-4E79CA5DCF5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EE957AE-4653-E8E4-2F49-2F3B717144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B6E7E36-B364-EAA9-B30F-164B4100108C}"/>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DA70B1EF-7AD4-7ED8-8DBB-6ACEF0FF7A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B03AD72-4F5D-B254-3AB2-DC9533B1722A}"/>
              </a:ext>
            </a:extLst>
          </p:cNvPr>
          <p:cNvSpPr txBox="1"/>
          <p:nvPr/>
        </p:nvSpPr>
        <p:spPr>
          <a:xfrm>
            <a:off x="1272619" y="1345783"/>
            <a:ext cx="10664277" cy="5786199"/>
          </a:xfrm>
          <a:prstGeom prst="rect">
            <a:avLst/>
          </a:prstGeom>
          <a:noFill/>
        </p:spPr>
        <p:txBody>
          <a:bodyPr wrap="square" rtlCol="0">
            <a:spAutoFit/>
          </a:bodyPr>
          <a:lstStyle/>
          <a:p>
            <a:pPr algn="r" rtl="1">
              <a:lnSpc>
                <a:spcPct val="150000"/>
              </a:lnSpc>
              <a:buNone/>
            </a:pPr>
            <a:r>
              <a:rPr lang="ar-AE" sz="2000" b="1" dirty="0">
                <a:cs typeface="Alexandria"/>
              </a:rPr>
              <a:t>ثانياً: دور الجهات التنظيمية (</a:t>
            </a:r>
            <a:r>
              <a:rPr lang="en-US" sz="2000" b="1" dirty="0">
                <a:cs typeface="Alexandria"/>
              </a:rPr>
              <a:t>Regulatory Authorities)</a:t>
            </a:r>
          </a:p>
          <a:p>
            <a:pPr algn="r" rtl="1">
              <a:lnSpc>
                <a:spcPct val="150000"/>
              </a:lnSpc>
              <a:buNone/>
            </a:pPr>
            <a:r>
              <a:rPr lang="ar-AE" sz="2000" dirty="0">
                <a:cs typeface="Alexandria"/>
              </a:rPr>
              <a:t>رغم أنها ليست تشريعية بالمعنى المباشر، إلا أنها تطبق القوانين وتصدر اللوائح التنفيذية.</a:t>
            </a:r>
          </a:p>
          <a:p>
            <a:pPr algn="r" rtl="1">
              <a:lnSpc>
                <a:spcPct val="150000"/>
              </a:lnSpc>
              <a:buNone/>
            </a:pPr>
            <a:r>
              <a:rPr lang="ar-AE" sz="2000" b="1" dirty="0">
                <a:cs typeface="Alexandria"/>
              </a:rPr>
              <a:t>أمثلة:</a:t>
            </a:r>
          </a:p>
          <a:p>
            <a:pPr algn="r" rtl="1">
              <a:lnSpc>
                <a:spcPct val="150000"/>
              </a:lnSpc>
              <a:buFont typeface="Arial" panose="020B0604020202020204" pitchFamily="34" charset="0"/>
              <a:buChar char="•"/>
            </a:pPr>
            <a:r>
              <a:rPr lang="ar-AE" sz="2000" dirty="0">
                <a:cs typeface="Alexandria"/>
              </a:rPr>
              <a:t>البنوك المركزية. </a:t>
            </a:r>
          </a:p>
          <a:p>
            <a:pPr algn="r" rtl="1">
              <a:lnSpc>
                <a:spcPct val="150000"/>
              </a:lnSpc>
              <a:buFont typeface="Arial" panose="020B0604020202020204" pitchFamily="34" charset="0"/>
              <a:buChar char="•"/>
            </a:pPr>
            <a:r>
              <a:rPr lang="ar-AE" sz="2000" dirty="0">
                <a:cs typeface="Alexandria"/>
              </a:rPr>
              <a:t>هيئات الأوراق المالية. </a:t>
            </a:r>
          </a:p>
          <a:p>
            <a:pPr algn="r" rtl="1">
              <a:lnSpc>
                <a:spcPct val="150000"/>
              </a:lnSpc>
              <a:buFont typeface="Arial" panose="020B0604020202020204" pitchFamily="34" charset="0"/>
              <a:buChar char="•"/>
            </a:pPr>
            <a:r>
              <a:rPr lang="ar-AE" sz="2000" dirty="0">
                <a:cs typeface="Alexandria"/>
              </a:rPr>
              <a:t>هيئات تنظيم أسواق المال. </a:t>
            </a:r>
          </a:p>
          <a:p>
            <a:pPr algn="r" rtl="1">
              <a:lnSpc>
                <a:spcPct val="150000"/>
              </a:lnSpc>
              <a:buNone/>
            </a:pPr>
            <a:r>
              <a:rPr lang="ar-AE" sz="2000" b="1" dirty="0">
                <a:cs typeface="Alexandria"/>
              </a:rPr>
              <a:t>مهامها:</a:t>
            </a:r>
          </a:p>
          <a:p>
            <a:pPr algn="r" rtl="1">
              <a:lnSpc>
                <a:spcPct val="150000"/>
              </a:lnSpc>
              <a:buFont typeface="Arial" panose="020B0604020202020204" pitchFamily="34" charset="0"/>
              <a:buChar char="•"/>
            </a:pPr>
            <a:r>
              <a:rPr lang="ar-AE" sz="2000" dirty="0">
                <a:cs typeface="Alexandria"/>
              </a:rPr>
              <a:t>منح التراخيص لشركات </a:t>
            </a:r>
            <a:r>
              <a:rPr lang="en-US" sz="2000" dirty="0">
                <a:cs typeface="Alexandria"/>
              </a:rPr>
              <a:t>FinTech. </a:t>
            </a:r>
          </a:p>
          <a:p>
            <a:pPr algn="r" rtl="1">
              <a:lnSpc>
                <a:spcPct val="150000"/>
              </a:lnSpc>
              <a:buFont typeface="Arial" panose="020B0604020202020204" pitchFamily="34" charset="0"/>
              <a:buChar char="•"/>
            </a:pPr>
            <a:r>
              <a:rPr lang="ar-AE" sz="2000" dirty="0">
                <a:cs typeface="Alexandria"/>
              </a:rPr>
              <a:t>مراقبة الامتثال للقوانين. </a:t>
            </a:r>
          </a:p>
          <a:p>
            <a:pPr algn="r" rtl="1">
              <a:lnSpc>
                <a:spcPct val="150000"/>
              </a:lnSpc>
              <a:buFont typeface="Arial" panose="020B0604020202020204" pitchFamily="34" charset="0"/>
              <a:buChar char="•"/>
            </a:pPr>
            <a:r>
              <a:rPr lang="ar-AE" sz="2000" dirty="0">
                <a:cs typeface="Alexandria"/>
              </a:rPr>
              <a:t>إنشاء بيئات تنظيمية تجريبية (</a:t>
            </a:r>
            <a:r>
              <a:rPr lang="en-US" sz="2000" dirty="0">
                <a:cs typeface="Alexandria"/>
              </a:rPr>
              <a:t>Regulatory Sandboxes). </a:t>
            </a:r>
          </a:p>
          <a:p>
            <a:pPr algn="r" rtl="1">
              <a:lnSpc>
                <a:spcPct val="150000"/>
              </a:lnSpc>
              <a:buFont typeface="Arial" panose="020B0604020202020204" pitchFamily="34" charset="0"/>
              <a:buChar char="•"/>
            </a:pPr>
            <a:r>
              <a:rPr lang="ar-AE" sz="2000" dirty="0">
                <a:cs typeface="Alexandria"/>
              </a:rPr>
              <a:t>مكافحة غسل الأموال وتمويل الإرهاب.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0D640962-88A8-B4B1-4769-665FF5BBF8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65178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68284-F98E-AD55-9394-6D0ABA45DC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6D38A34-822E-7635-CCF9-8AE15D0BA06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77A4F5C-E5B9-25A0-1B02-BA0C1134E072}"/>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A130419A-1013-6A4D-2F16-7098910A1C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BCA1903-B344-0212-14EE-57C76976EAA6}"/>
              </a:ext>
            </a:extLst>
          </p:cNvPr>
          <p:cNvSpPr txBox="1"/>
          <p:nvPr/>
        </p:nvSpPr>
        <p:spPr>
          <a:xfrm>
            <a:off x="1272619" y="1273289"/>
            <a:ext cx="10743790" cy="6247864"/>
          </a:xfrm>
          <a:prstGeom prst="rect">
            <a:avLst/>
          </a:prstGeom>
          <a:noFill/>
        </p:spPr>
        <p:txBody>
          <a:bodyPr wrap="square" rtlCol="0">
            <a:spAutoFit/>
          </a:bodyPr>
          <a:lstStyle/>
          <a:p>
            <a:pPr algn="r" rtl="1">
              <a:buNone/>
            </a:pPr>
            <a:r>
              <a:rPr lang="ar-AE" sz="2000" b="1" dirty="0">
                <a:cs typeface="Alexandria"/>
              </a:rPr>
              <a:t>ثالثاً: دور الهيئات القضائية (</a:t>
            </a:r>
            <a:r>
              <a:rPr lang="en-US" sz="2000" b="1" dirty="0">
                <a:cs typeface="Alexandria"/>
              </a:rPr>
              <a:t>Judicial Bodies)</a:t>
            </a:r>
          </a:p>
          <a:p>
            <a:pPr algn="r" rtl="1">
              <a:buNone/>
            </a:pPr>
            <a:r>
              <a:rPr lang="ar-AE" sz="2000" dirty="0">
                <a:cs typeface="Alexandria"/>
              </a:rPr>
              <a:t>تلعب المحاكم والسلطات القضائية دورًا أساسيًا في الفصل في النزاعات المتعلقة بالتكنولوجيا المالية.</a:t>
            </a:r>
          </a:p>
          <a:p>
            <a:pPr algn="r" rtl="1">
              <a:buNone/>
            </a:pPr>
            <a:r>
              <a:rPr lang="ar-AE" sz="2000" b="1" dirty="0">
                <a:cs typeface="Alexandria"/>
              </a:rPr>
              <a:t>1. حل النزاعات المالية الرقمية</a:t>
            </a:r>
          </a:p>
          <a:p>
            <a:pPr algn="r" rtl="1">
              <a:buFont typeface="Arial" panose="020B0604020202020204" pitchFamily="34" charset="0"/>
              <a:buChar char="•"/>
            </a:pPr>
            <a:r>
              <a:rPr lang="ar-AE" sz="2000" dirty="0">
                <a:cs typeface="Alexandria"/>
              </a:rPr>
              <a:t>النزاعات بين العملاء والشركات. </a:t>
            </a:r>
          </a:p>
          <a:p>
            <a:pPr algn="r" rtl="1">
              <a:buFont typeface="Arial" panose="020B0604020202020204" pitchFamily="34" charset="0"/>
              <a:buChar char="•"/>
            </a:pPr>
            <a:r>
              <a:rPr lang="ar-AE" sz="2000" dirty="0">
                <a:cs typeface="Alexandria"/>
              </a:rPr>
              <a:t>قضايا الاحتيال الإلكتروني. </a:t>
            </a:r>
          </a:p>
          <a:p>
            <a:pPr algn="r" rtl="1">
              <a:buFont typeface="Arial" panose="020B0604020202020204" pitchFamily="34" charset="0"/>
              <a:buChar char="•"/>
            </a:pPr>
            <a:r>
              <a:rPr lang="ar-AE" sz="2000" dirty="0">
                <a:cs typeface="Alexandria"/>
              </a:rPr>
              <a:t>الخلافات حول العقود الرقمية. </a:t>
            </a:r>
          </a:p>
          <a:p>
            <a:pPr algn="r" rtl="1">
              <a:buNone/>
            </a:pPr>
            <a:r>
              <a:rPr lang="ar-AE" sz="2000" b="1" dirty="0">
                <a:cs typeface="Alexandria"/>
              </a:rPr>
              <a:t>2. تفسير القوانين الحديثة</a:t>
            </a:r>
          </a:p>
          <a:p>
            <a:pPr algn="r" rtl="1">
              <a:buFont typeface="Arial" panose="020B0604020202020204" pitchFamily="34" charset="0"/>
              <a:buChar char="•"/>
            </a:pPr>
            <a:r>
              <a:rPr lang="ar-AE" sz="2000" dirty="0">
                <a:cs typeface="Alexandria"/>
              </a:rPr>
              <a:t>توضيح مدى قانونية التقنيات الجديدة مثل البلوك تشين والعقود الذكية. </a:t>
            </a:r>
          </a:p>
          <a:p>
            <a:pPr algn="r" rtl="1">
              <a:buFont typeface="Arial" panose="020B0604020202020204" pitchFamily="34" charset="0"/>
              <a:buChar char="•"/>
            </a:pPr>
            <a:r>
              <a:rPr lang="ar-AE" sz="2000" dirty="0">
                <a:cs typeface="Alexandria"/>
              </a:rPr>
              <a:t>معالجة حالات عدم وضوح التشريعات. </a:t>
            </a:r>
          </a:p>
          <a:p>
            <a:pPr algn="r" rtl="1">
              <a:buNone/>
            </a:pPr>
            <a:r>
              <a:rPr lang="ar-AE" sz="2000" b="1" dirty="0">
                <a:cs typeface="Alexandria"/>
              </a:rPr>
              <a:t>3. حماية الحقوق المالية</a:t>
            </a:r>
          </a:p>
          <a:p>
            <a:pPr algn="r" rtl="1">
              <a:buFont typeface="Arial" panose="020B0604020202020204" pitchFamily="34" charset="0"/>
              <a:buChar char="•"/>
            </a:pPr>
            <a:r>
              <a:rPr lang="ar-AE" sz="2000" dirty="0">
                <a:cs typeface="Alexandria"/>
              </a:rPr>
              <a:t>ضمان حقوق المستهلكين والمستثمرين. </a:t>
            </a:r>
          </a:p>
          <a:p>
            <a:pPr algn="r" rtl="1">
              <a:buFont typeface="Arial" panose="020B0604020202020204" pitchFamily="34" charset="0"/>
              <a:buChar char="•"/>
            </a:pPr>
            <a:r>
              <a:rPr lang="ar-AE" sz="2000" dirty="0">
                <a:cs typeface="Alexandria"/>
              </a:rPr>
              <a:t>فرض التعويض في حالات الضرر المالي أو الاختراقات. </a:t>
            </a:r>
          </a:p>
          <a:p>
            <a:pPr algn="r" rtl="1">
              <a:buNone/>
            </a:pPr>
            <a:r>
              <a:rPr lang="ar-AE" sz="2000" b="1" dirty="0">
                <a:cs typeface="Alexandria"/>
              </a:rPr>
              <a:t>4. التعامل مع الجرائم السيبرانية</a:t>
            </a:r>
          </a:p>
          <a:p>
            <a:pPr algn="r" rtl="1">
              <a:buFont typeface="Arial" panose="020B0604020202020204" pitchFamily="34" charset="0"/>
              <a:buChar char="•"/>
            </a:pPr>
            <a:r>
              <a:rPr lang="ar-AE" sz="2000" dirty="0">
                <a:cs typeface="Alexandria"/>
              </a:rPr>
              <a:t>قضايا الاختراقات الإلكترونية. </a:t>
            </a:r>
          </a:p>
          <a:p>
            <a:pPr algn="r" rtl="1">
              <a:buFont typeface="Arial" panose="020B0604020202020204" pitchFamily="34" charset="0"/>
              <a:buChar char="•"/>
            </a:pPr>
            <a:r>
              <a:rPr lang="ar-AE" sz="2000" dirty="0">
                <a:cs typeface="Alexandria"/>
              </a:rPr>
              <a:t>الاحتيال المالي الرقمي. </a:t>
            </a:r>
          </a:p>
          <a:p>
            <a:pPr algn="r" rtl="1">
              <a:buFont typeface="Arial" panose="020B0604020202020204" pitchFamily="34" charset="0"/>
              <a:buChar char="•"/>
            </a:pPr>
            <a:r>
              <a:rPr lang="ar-AE" sz="2000" dirty="0">
                <a:cs typeface="Alexandria"/>
              </a:rPr>
              <a:t>غسل الأموال عبر المنصات الرقمية. </a:t>
            </a:r>
          </a:p>
          <a:p>
            <a:pPr algn="r" rtl="1">
              <a:buNone/>
            </a:pPr>
            <a:br>
              <a:rPr lang="ar-AE" sz="2000" dirty="0">
                <a:cs typeface="Alexandria"/>
              </a:rPr>
            </a:br>
            <a:endParaRPr lang="ar-AE" sz="2000" dirty="0">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3C9F1C81-2B45-E07E-CFE9-3BCF113552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2665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B9672-278C-2C4B-B71F-E5358D9BA9F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18215E-C717-EFDC-B9C7-21FCE0E5B6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94E6ACB-3672-44BB-C2DB-4DB65AEAF471}"/>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764A9120-99FC-4A45-DFC9-509AA9F40C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F9E432F-7A01-B923-F23A-329CDD720242}"/>
              </a:ext>
            </a:extLst>
          </p:cNvPr>
          <p:cNvSpPr txBox="1"/>
          <p:nvPr/>
        </p:nvSpPr>
        <p:spPr>
          <a:xfrm>
            <a:off x="1272619" y="1799303"/>
            <a:ext cx="10376042" cy="6498639"/>
          </a:xfrm>
          <a:prstGeom prst="rect">
            <a:avLst/>
          </a:prstGeom>
          <a:noFill/>
        </p:spPr>
        <p:txBody>
          <a:bodyPr wrap="square" rtlCol="0">
            <a:spAutoFit/>
          </a:bodyPr>
          <a:lstStyle/>
          <a:p>
            <a:pPr algn="r" rtl="1">
              <a:lnSpc>
                <a:spcPct val="150000"/>
              </a:lnSpc>
              <a:buNone/>
            </a:pPr>
            <a:r>
              <a:rPr lang="ar-AE" sz="2000" b="1" dirty="0">
                <a:cs typeface="Alexandria"/>
              </a:rPr>
              <a:t>رابعاً: التحديات التي تواجه هذه الجهات</a:t>
            </a:r>
          </a:p>
          <a:p>
            <a:pPr algn="r" rtl="1">
              <a:lnSpc>
                <a:spcPct val="150000"/>
              </a:lnSpc>
              <a:buNone/>
            </a:pPr>
            <a:r>
              <a:rPr lang="ar-AE" sz="2000" b="1" dirty="0">
                <a:cs typeface="Alexandria"/>
              </a:rPr>
              <a:t>1. سرعة التطور التكنولوجي</a:t>
            </a:r>
          </a:p>
          <a:p>
            <a:pPr algn="r" rtl="1">
              <a:lnSpc>
                <a:spcPct val="150000"/>
              </a:lnSpc>
              <a:buFont typeface="Arial" panose="020B0604020202020204" pitchFamily="34" charset="0"/>
              <a:buChar char="•"/>
            </a:pPr>
            <a:r>
              <a:rPr lang="ar-AE" sz="2000" dirty="0">
                <a:cs typeface="Alexandria"/>
              </a:rPr>
              <a:t>القوانين غالبًا أبطأ من الابتكار التقني. </a:t>
            </a:r>
          </a:p>
          <a:p>
            <a:pPr algn="r" rtl="1">
              <a:lnSpc>
                <a:spcPct val="150000"/>
              </a:lnSpc>
              <a:buNone/>
            </a:pPr>
            <a:r>
              <a:rPr lang="ar-AE" sz="2000" b="1" dirty="0">
                <a:cs typeface="Alexandria"/>
              </a:rPr>
              <a:t>2. الطبيعة العابرة للحدود للتكنولوجيا المالية</a:t>
            </a:r>
          </a:p>
          <a:p>
            <a:pPr algn="r" rtl="1">
              <a:lnSpc>
                <a:spcPct val="150000"/>
              </a:lnSpc>
              <a:buFont typeface="Arial" panose="020B0604020202020204" pitchFamily="34" charset="0"/>
              <a:buChar char="•"/>
            </a:pPr>
            <a:r>
              <a:rPr lang="ar-AE" sz="2000" dirty="0">
                <a:cs typeface="Alexandria"/>
              </a:rPr>
              <a:t>صعوبة تطبيق القوانين الوطنية على خدمات رقمية دولية. </a:t>
            </a:r>
          </a:p>
          <a:p>
            <a:pPr algn="r" rtl="1">
              <a:lnSpc>
                <a:spcPct val="150000"/>
              </a:lnSpc>
              <a:buNone/>
            </a:pPr>
            <a:r>
              <a:rPr lang="ar-AE" sz="2000" b="1" dirty="0">
                <a:cs typeface="Alexandria"/>
              </a:rPr>
              <a:t>3. نقص الخبرات المتخصصة</a:t>
            </a:r>
          </a:p>
          <a:p>
            <a:pPr algn="r" rtl="1">
              <a:lnSpc>
                <a:spcPct val="150000"/>
              </a:lnSpc>
              <a:buFont typeface="Arial" panose="020B0604020202020204" pitchFamily="34" charset="0"/>
              <a:buChar char="•"/>
            </a:pPr>
            <a:r>
              <a:rPr lang="ar-AE" sz="2000" dirty="0">
                <a:cs typeface="Alexandria"/>
              </a:rPr>
              <a:t>الحاجة إلى كوادر قانونية تفهم التكنولوجيا الحديثة. </a:t>
            </a:r>
          </a:p>
          <a:p>
            <a:pPr algn="r" rtl="1">
              <a:lnSpc>
                <a:spcPct val="150000"/>
              </a:lnSpc>
              <a:buNone/>
            </a:pPr>
            <a:r>
              <a:rPr lang="ar-AE" sz="2000" b="1" dirty="0">
                <a:cs typeface="Alexandria"/>
              </a:rPr>
              <a:t>4. التوازن بين التنظيم والابتكار</a:t>
            </a:r>
          </a:p>
          <a:p>
            <a:pPr algn="r" rtl="1">
              <a:lnSpc>
                <a:spcPct val="150000"/>
              </a:lnSpc>
              <a:buFont typeface="Arial" panose="020B0604020202020204" pitchFamily="34" charset="0"/>
              <a:buChar char="•"/>
            </a:pPr>
            <a:r>
              <a:rPr lang="ar-AE" sz="2000" dirty="0">
                <a:cs typeface="Alexandria"/>
              </a:rPr>
              <a:t>الإفراط في التنظيم قد يحد من نمو الشركات الناشئة. </a:t>
            </a:r>
          </a:p>
          <a:p>
            <a:pPr algn="r" rtl="1">
              <a:lnSpc>
                <a:spcPct val="150000"/>
              </a:lnSpc>
              <a:buFont typeface="Arial" panose="020B0604020202020204" pitchFamily="34" charset="0"/>
              <a:buChar char="•"/>
            </a:pPr>
            <a:r>
              <a:rPr lang="ar-AE" sz="2000" dirty="0">
                <a:cs typeface="Alexandria"/>
              </a:rPr>
              <a:t>ضعف التنظيم قد يسبب مخاطر مالية وأمنية. </a:t>
            </a:r>
          </a:p>
          <a:p>
            <a:pPr algn="r" rtl="1">
              <a:lnSpc>
                <a:spcPct val="150000"/>
              </a:lnSpc>
              <a:buNone/>
            </a:pPr>
            <a:br>
              <a:rPr lang="ar-AE" sz="2000" dirty="0">
                <a:cs typeface="Alexandria"/>
              </a:rPr>
            </a:br>
            <a:endParaRPr lang="ar-AE" sz="20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BEE801C1-151B-50D3-8743-FEC320D19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277226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42776-8D13-C552-6836-DE12586EA4A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63FDB7-CB45-B2B9-8C14-1CEA40DA9E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675D46-9913-ACB7-67C7-1569899E7FA5}"/>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6296B8F6-8AD0-4FB8-359B-E23D3877AC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3A6B65A-B3D0-7C96-5549-68DBD4255784}"/>
              </a:ext>
            </a:extLst>
          </p:cNvPr>
          <p:cNvSpPr txBox="1"/>
          <p:nvPr/>
        </p:nvSpPr>
        <p:spPr>
          <a:xfrm>
            <a:off x="1272619" y="1799303"/>
            <a:ext cx="10815521" cy="5016758"/>
          </a:xfrm>
          <a:prstGeom prst="rect">
            <a:avLst/>
          </a:prstGeom>
          <a:noFill/>
        </p:spPr>
        <p:txBody>
          <a:bodyPr wrap="square" rtlCol="0">
            <a:spAutoFit/>
          </a:bodyPr>
          <a:lstStyle/>
          <a:p>
            <a:pPr algn="r" rtl="1">
              <a:buNone/>
            </a:pPr>
            <a:r>
              <a:rPr lang="ar-AE" sz="2000" b="1" dirty="0">
                <a:cs typeface="Alexandria"/>
              </a:rPr>
              <a:t>خامساً: التعاون المؤسسي في المنطقة</a:t>
            </a:r>
          </a:p>
          <a:p>
            <a:pPr algn="r" rtl="1">
              <a:buNone/>
            </a:pPr>
            <a:r>
              <a:rPr lang="ar-AE" sz="2000" dirty="0">
                <a:cs typeface="Alexandria"/>
              </a:rPr>
              <a:t>تشهد المنطقة تعاونًا متزايدًا بين:</a:t>
            </a:r>
          </a:p>
          <a:p>
            <a:pPr algn="r" rtl="1">
              <a:buFont typeface="Arial" panose="020B0604020202020204" pitchFamily="34" charset="0"/>
              <a:buChar char="•"/>
            </a:pPr>
            <a:r>
              <a:rPr lang="ar-AE" sz="2000" dirty="0">
                <a:cs typeface="Alexandria"/>
              </a:rPr>
              <a:t>الهيئات التشريعية. </a:t>
            </a:r>
          </a:p>
          <a:p>
            <a:pPr algn="r" rtl="1">
              <a:buFont typeface="Arial" panose="020B0604020202020204" pitchFamily="34" charset="0"/>
              <a:buChar char="•"/>
            </a:pPr>
            <a:r>
              <a:rPr lang="ar-AE" sz="2000" dirty="0">
                <a:cs typeface="Alexandria"/>
              </a:rPr>
              <a:t>البنوك المركزية. </a:t>
            </a:r>
          </a:p>
          <a:p>
            <a:pPr algn="r" rtl="1">
              <a:buFont typeface="Arial" panose="020B0604020202020204" pitchFamily="34" charset="0"/>
              <a:buChar char="•"/>
            </a:pPr>
            <a:r>
              <a:rPr lang="ar-AE" sz="2000" dirty="0">
                <a:cs typeface="Alexandria"/>
              </a:rPr>
              <a:t>الجهات القضائية. </a:t>
            </a:r>
          </a:p>
          <a:p>
            <a:pPr algn="r" rtl="1">
              <a:buFont typeface="Arial" panose="020B0604020202020204" pitchFamily="34" charset="0"/>
              <a:buChar char="•"/>
            </a:pPr>
            <a:r>
              <a:rPr lang="ar-AE" sz="2000" dirty="0">
                <a:cs typeface="Alexandria"/>
              </a:rPr>
              <a:t>القطاع الخاص. </a:t>
            </a:r>
          </a:p>
          <a:p>
            <a:pPr algn="r" rtl="1">
              <a:buNone/>
            </a:pPr>
            <a:r>
              <a:rPr lang="ar-AE" sz="2000" dirty="0">
                <a:cs typeface="Alexandria"/>
              </a:rPr>
              <a:t>وذلك بهدف:</a:t>
            </a:r>
          </a:p>
          <a:p>
            <a:pPr algn="r" rtl="1">
              <a:buFont typeface="Arial" panose="020B0604020202020204" pitchFamily="34" charset="0"/>
              <a:buChar char="•"/>
            </a:pPr>
            <a:r>
              <a:rPr lang="ar-AE" sz="2000" dirty="0">
                <a:cs typeface="Alexandria"/>
              </a:rPr>
              <a:t>توحيد بعض المعايير التنظيمية. </a:t>
            </a:r>
          </a:p>
          <a:p>
            <a:pPr algn="r" rtl="1">
              <a:buFont typeface="Arial" panose="020B0604020202020204" pitchFamily="34" charset="0"/>
              <a:buChar char="•"/>
            </a:pPr>
            <a:r>
              <a:rPr lang="ar-AE" sz="2000" dirty="0">
                <a:cs typeface="Alexandria"/>
              </a:rPr>
              <a:t>تسهيل الاستثمار عبر الحدود. </a:t>
            </a:r>
          </a:p>
          <a:p>
            <a:pPr algn="r" rtl="1">
              <a:buFont typeface="Arial" panose="020B0604020202020204" pitchFamily="34" charset="0"/>
              <a:buChar char="•"/>
            </a:pPr>
            <a:r>
              <a:rPr lang="ar-AE" sz="2000" dirty="0">
                <a:cs typeface="Alexandria"/>
              </a:rPr>
              <a:t>دعم الابتكار المالي الآمن. </a:t>
            </a:r>
          </a:p>
          <a:p>
            <a:pPr algn="r" rtl="1">
              <a:buNone/>
            </a:pPr>
            <a:endParaRPr lang="ar-AE" sz="2000" dirty="0">
              <a:cs typeface="Alexandria"/>
            </a:endParaRPr>
          </a:p>
          <a:p>
            <a:pPr algn="r" rtl="1">
              <a:buNone/>
            </a:pPr>
            <a:r>
              <a:rPr lang="ar-AE" sz="2000" b="1" dirty="0">
                <a:cs typeface="Alexandria"/>
              </a:rPr>
              <a:t>خلاصة</a:t>
            </a:r>
          </a:p>
          <a:p>
            <a:pPr algn="r" rtl="1">
              <a:buNone/>
            </a:pPr>
            <a:r>
              <a:rPr lang="ar-AE" sz="2000" dirty="0">
                <a:cs typeface="Alexandria"/>
              </a:rPr>
              <a:t>تؤدي الهيئات التشريعية دورًا في وضع القوانين، بينما تتولى الجهات التنظيمية تطبيقها، وتعمل الهيئات القضائية على تفسيرها وحل النزاعات. ويشكّل هذا التكامل أساسًا لنجاح قطاع التكنولوجيا المالية في الشرق الأوسط، وضمان نموه بشكل آمن ومستدام.</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186D8F1C-79EC-1560-C63E-11D16DF0F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6753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7CA13-B986-1B04-170F-7281A8FDE5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867663-94E7-9921-4F44-5B6D74826F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CC3AA3-29F7-7C67-89C0-2B18AFEE38F4}"/>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60A97235-46B2-4FC3-DF6D-F87277A93E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4FF08CF-217C-136B-BD22-8357C13B2F13}"/>
              </a:ext>
            </a:extLst>
          </p:cNvPr>
          <p:cNvSpPr txBox="1"/>
          <p:nvPr/>
        </p:nvSpPr>
        <p:spPr>
          <a:xfrm>
            <a:off x="788671" y="1799303"/>
            <a:ext cx="10767060" cy="461664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أو تعديل القوانين والأنظمة التقليدية (مثل قوانين البنوك، أسواق المال، حماية المستهلك، مكافحة غسل الأموال) لتتلاءم مع المنتجات والخدمات المالية الجديدة الناتجة عن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يجب أن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يشمل التطوير القانوني أيضًا:-</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الاعتراف بالأصول الرقمية والعملات المشفرة.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تنظيم منصات التمويل الجماعي والتمويل البديل.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وضع أطر قانونية للعقود الذكية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Smart Contracts)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ضمان حماية بيانات مستخدمي التطبيقات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09192BE9-E954-D5B3-7FDE-FFF54256D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23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EC2B6-F357-72DE-A11F-647167F5064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34D5D7-C173-8AA6-F6F7-651148D1D9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1D51CE-4F16-BF11-86CE-A872876CE74F}"/>
              </a:ext>
            </a:extLst>
          </p:cNvPr>
          <p:cNvSpPr txBox="1"/>
          <p:nvPr/>
        </p:nvSpPr>
        <p:spPr>
          <a:xfrm>
            <a:off x="194310" y="725864"/>
            <a:ext cx="94734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أهمية تطوير القوانين وتأثيرها على  الابتكار المالي و (التقنية المالية)</a:t>
            </a:r>
          </a:p>
        </p:txBody>
      </p:sp>
      <p:sp>
        <p:nvSpPr>
          <p:cNvPr id="28" name="Rectangle 27">
            <a:extLst>
              <a:ext uri="{FF2B5EF4-FFF2-40B4-BE49-F238E27FC236}">
                <a16:creationId xmlns:a16="http://schemas.microsoft.com/office/drawing/2014/main" id="{E74EA14E-031C-4EC7-D401-2E7BF10997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4AA3411-7A50-3774-1D22-9BDB302AB070}"/>
              </a:ext>
            </a:extLst>
          </p:cNvPr>
          <p:cNvSpPr txBox="1"/>
          <p:nvPr/>
        </p:nvSpPr>
        <p:spPr>
          <a:xfrm>
            <a:off x="1272619" y="1799303"/>
            <a:ext cx="10077371" cy="4062651"/>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400" b="1" dirty="0">
                <a:cs typeface="Alexandria"/>
              </a:rPr>
              <a:t>سرعة تطور </a:t>
            </a:r>
            <a:r>
              <a:rPr lang="en-US" sz="2400" b="1" dirty="0"/>
              <a:t>FinTech </a:t>
            </a:r>
            <a:r>
              <a:rPr lang="ar-EG" sz="2400" b="1" dirty="0">
                <a:cs typeface="Alexandria"/>
              </a:rPr>
              <a:t> م</a:t>
            </a:r>
            <a:r>
              <a:rPr lang="ar-AE" sz="2400" b="1" dirty="0">
                <a:cs typeface="Alexandria"/>
              </a:rPr>
              <a:t>قابل بطء التشريع:</a:t>
            </a:r>
            <a:br>
              <a:rPr lang="ar-AE" sz="2400" dirty="0">
                <a:cs typeface="Alexandria"/>
              </a:rPr>
            </a:br>
            <a:r>
              <a:rPr lang="ar-AE" sz="2400" dirty="0">
                <a:cs typeface="Alexandria"/>
              </a:rPr>
              <a:t>التقنيات مثل الذكاء الاصطناعي والبلوكشين والرموز المشفرة تتطور أسرع من القوانين التقليدية.</a:t>
            </a:r>
          </a:p>
          <a:p>
            <a:pPr marL="342900" indent="-342900" algn="r" rtl="1">
              <a:lnSpc>
                <a:spcPct val="150000"/>
              </a:lnSpc>
              <a:buFont typeface="Arial" panose="020B0604020202020204" pitchFamily="34" charset="0"/>
              <a:buChar char="•"/>
            </a:pPr>
            <a:r>
              <a:rPr lang="ar-AE" sz="2400" b="1" dirty="0">
                <a:cs typeface="Alexandria"/>
              </a:rPr>
              <a:t>التقليل من المخاطر القانونية والتنظيمية:</a:t>
            </a:r>
            <a:br>
              <a:rPr lang="ar-AE" sz="2400" dirty="0">
                <a:cs typeface="Alexandria"/>
              </a:rPr>
            </a:br>
            <a:r>
              <a:rPr lang="ar-AE" sz="2400" dirty="0">
                <a:cs typeface="Alexandria"/>
              </a:rPr>
              <a:t>وجود فراغ تشريعي قد يؤدي للاحتيال، غسل الأموال، أو انتهاك خصوصية البيانات.</a:t>
            </a:r>
          </a:p>
          <a:p>
            <a:pPr marL="342900" indent="-342900" algn="r" rtl="1">
              <a:lnSpc>
                <a:spcPct val="150000"/>
              </a:lnSpc>
              <a:buFont typeface="Arial" panose="020B0604020202020204" pitchFamily="34" charset="0"/>
              <a:buChar char="•"/>
            </a:pPr>
            <a:r>
              <a:rPr lang="ar-AE" sz="2400" b="1" dirty="0">
                <a:cs typeface="Alexandria"/>
              </a:rPr>
              <a:t>تحقيق التوازن بين الابتكار والحماية:</a:t>
            </a:r>
            <a:br>
              <a:rPr lang="ar-AE" sz="2400" dirty="0">
                <a:cs typeface="Alexandria"/>
              </a:rPr>
            </a:br>
            <a:r>
              <a:rPr lang="ar-EG" sz="2400" dirty="0">
                <a:cs typeface="Alexandria"/>
              </a:rPr>
              <a:t>تحديث وتطوير القوانين </a:t>
            </a:r>
            <a:r>
              <a:rPr lang="ar-AE" sz="2400" dirty="0">
                <a:cs typeface="Alexandria"/>
              </a:rPr>
              <a:t>يضمن حماية المستهلك دون خنق الابتكار.</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C2AA3CF2-FDDF-7E21-3263-2070C17B1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6873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0ED39-A5CF-8A10-EC1E-6E4A97DCAA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97BF0F-EB94-8350-EDEC-C607E17C1B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6EF2AF-D221-DD19-5877-EB4BF9910F18}"/>
              </a:ext>
            </a:extLst>
          </p:cNvPr>
          <p:cNvSpPr txBox="1"/>
          <p:nvPr/>
        </p:nvSpPr>
        <p:spPr>
          <a:xfrm>
            <a:off x="1520190" y="629166"/>
            <a:ext cx="7818120"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أمثلة لتطوير القوانين واللوائح التنظيمية لقطاع (التقنية المالية)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في منطقة الشرق الاوسط </a:t>
            </a:r>
          </a:p>
        </p:txBody>
      </p:sp>
      <p:sp>
        <p:nvSpPr>
          <p:cNvPr id="28" name="Rectangle 27">
            <a:extLst>
              <a:ext uri="{FF2B5EF4-FFF2-40B4-BE49-F238E27FC236}">
                <a16:creationId xmlns:a16="http://schemas.microsoft.com/office/drawing/2014/main" id="{8C8DACD2-97E4-C513-EA53-578346FFA8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0F192C-963F-0E0B-2626-DE33B3DE8179}"/>
              </a:ext>
            </a:extLst>
          </p:cNvPr>
          <p:cNvSpPr txBox="1"/>
          <p:nvPr/>
        </p:nvSpPr>
        <p:spPr>
          <a:xfrm>
            <a:off x="297180" y="1583273"/>
            <a:ext cx="11624310" cy="4893647"/>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a:cs typeface="Alexandria"/>
              </a:rPr>
              <a:t>المملكة العربية </a:t>
            </a:r>
            <a:r>
              <a:rPr lang="ar-AE" sz="2400" b="1" dirty="0">
                <a:cs typeface="Alexandria"/>
              </a:rPr>
              <a:t>السعودية:</a:t>
            </a:r>
            <a:endParaRPr lang="ar-AE" sz="2400" dirty="0">
              <a:cs typeface="Alexandria"/>
            </a:endParaRPr>
          </a:p>
          <a:p>
            <a:pPr marL="742950" lvl="1" indent="-285750" algn="r" rtl="1">
              <a:buFont typeface="+mj-lt"/>
              <a:buAutoNum type="arabicPeriod"/>
            </a:pPr>
            <a:r>
              <a:rPr lang="ar-AE" sz="2400" dirty="0">
                <a:cs typeface="Alexandria"/>
              </a:rPr>
              <a:t>إصدار لائحة تنظيم التقنية المالية من البنك المركزي وهيئة السوق المالية (2018–2020).</a:t>
            </a:r>
          </a:p>
          <a:p>
            <a:pPr marL="742950" lvl="1" indent="-285750" algn="r" rtl="1">
              <a:buFont typeface="+mj-lt"/>
              <a:buAutoNum type="arabicPeriod"/>
            </a:pPr>
            <a:r>
              <a:rPr lang="ar-AE" sz="2400" dirty="0">
                <a:cs typeface="Alexandria"/>
              </a:rPr>
              <a:t>تنظيم البيئة التجريبية </a:t>
            </a:r>
            <a:r>
              <a:rPr lang="en-US" sz="2400" dirty="0"/>
              <a:t>Regulatory Sandbox)</a:t>
            </a:r>
            <a:r>
              <a:rPr lang="ar-EG" sz="2400" dirty="0">
                <a:cs typeface="Alexandria"/>
              </a:rPr>
              <a:t>) لإ</a:t>
            </a:r>
            <a:r>
              <a:rPr lang="ar-AE" sz="2400" dirty="0">
                <a:cs typeface="Alexandria"/>
              </a:rPr>
              <a:t>ختبار الحلول الجديدة.</a:t>
            </a:r>
          </a:p>
          <a:p>
            <a:pPr marL="742950" lvl="1" indent="-285750" algn="r" rtl="1">
              <a:buFont typeface="+mj-lt"/>
              <a:buAutoNum type="arabicPeriod"/>
            </a:pPr>
            <a:r>
              <a:rPr lang="ar-AE" sz="2400" dirty="0">
                <a:cs typeface="Alexandria"/>
              </a:rPr>
              <a:t>مشروع لائحة الأصول الافتراضية لمواكبة تداول العملات الرقمية.</a:t>
            </a:r>
          </a:p>
          <a:p>
            <a:pPr marL="342900" indent="-342900" algn="r" rtl="1">
              <a:buFont typeface="Wingdings" panose="05000000000000000000" pitchFamily="2" charset="2"/>
              <a:buChar char="§"/>
            </a:pPr>
            <a:r>
              <a:rPr lang="ar-EG" sz="2400" b="1" dirty="0">
                <a:cs typeface="Alexandria"/>
              </a:rPr>
              <a:t>دولة </a:t>
            </a:r>
            <a:r>
              <a:rPr lang="ar-AE" sz="2400" b="1" dirty="0">
                <a:cs typeface="Alexandria"/>
              </a:rPr>
              <a:t>الإمارات</a:t>
            </a:r>
            <a:r>
              <a:rPr lang="ar-EG" sz="2400" b="1" dirty="0">
                <a:cs typeface="Alexandria"/>
              </a:rPr>
              <a:t> العربية المتحدة</a:t>
            </a:r>
            <a:r>
              <a:rPr lang="ar-AE" sz="2400" b="1" dirty="0">
                <a:cs typeface="Alexandria"/>
              </a:rPr>
              <a:t>:</a:t>
            </a:r>
            <a:endParaRPr lang="ar-AE" sz="2400" dirty="0">
              <a:cs typeface="Alexandria"/>
            </a:endParaRPr>
          </a:p>
          <a:p>
            <a:pPr marL="742950" lvl="1" indent="-285750" algn="r" rtl="1">
              <a:buFont typeface="+mj-lt"/>
              <a:buAutoNum type="arabicPeriod"/>
            </a:pPr>
            <a:r>
              <a:rPr lang="ar-AE" sz="2400" dirty="0">
                <a:cs typeface="Alexandria"/>
              </a:rPr>
              <a:t>تأسيس هيئة تنظيم الأصول الافتراضية </a:t>
            </a:r>
            <a:r>
              <a:rPr lang="en-US" sz="2400" dirty="0"/>
              <a:t>VARA) </a:t>
            </a:r>
            <a:r>
              <a:rPr lang="ar-EG" sz="2400" dirty="0">
                <a:cs typeface="Alexandria"/>
              </a:rPr>
              <a:t>) ب</a:t>
            </a:r>
            <a:r>
              <a:rPr lang="ar-AE" sz="2400" dirty="0">
                <a:cs typeface="Alexandria"/>
              </a:rPr>
              <a:t>دبي 2022 كأول جهة حكومية متخصصة لتنظيم العملات الرقمية.</a:t>
            </a:r>
          </a:p>
          <a:p>
            <a:pPr marL="742950" lvl="1" indent="-285750" algn="r" rtl="1">
              <a:buFont typeface="+mj-lt"/>
              <a:buAutoNum type="arabicPeriod"/>
            </a:pPr>
            <a:r>
              <a:rPr lang="ar-AE" sz="2400" dirty="0">
                <a:cs typeface="Alexandria"/>
              </a:rPr>
              <a:t>إصدار قانون لتنظيم العقود الذكية وتسجيل الأصول الرقمية في المناطق الحرة مثل </a:t>
            </a:r>
            <a:r>
              <a:rPr lang="en-US" sz="2400" dirty="0"/>
              <a:t>ADGM </a:t>
            </a:r>
            <a:r>
              <a:rPr lang="ar-EG" sz="2400" dirty="0">
                <a:cs typeface="Alexandria"/>
              </a:rPr>
              <a:t> و </a:t>
            </a:r>
            <a:r>
              <a:rPr lang="en-US" sz="2400" dirty="0"/>
              <a:t>DIFC</a:t>
            </a:r>
            <a:r>
              <a:rPr lang="ar-EG" sz="2400" dirty="0">
                <a:cs typeface="Alexandria"/>
              </a:rPr>
              <a:t>.</a:t>
            </a:r>
            <a:endParaRPr lang="en-US" sz="2400" dirty="0"/>
          </a:p>
          <a:p>
            <a:pPr marL="342900" indent="-342900" algn="r" rtl="1">
              <a:buFont typeface="Wingdings" panose="05000000000000000000" pitchFamily="2" charset="2"/>
              <a:buChar char="§"/>
            </a:pPr>
            <a:r>
              <a:rPr lang="ar-EG" sz="2400" b="1" dirty="0">
                <a:cs typeface="Alexandria"/>
              </a:rPr>
              <a:t>جمهورية </a:t>
            </a:r>
            <a:r>
              <a:rPr lang="ar-AE" sz="2400" b="1" dirty="0">
                <a:cs typeface="Alexandria"/>
              </a:rPr>
              <a:t>مصر</a:t>
            </a:r>
            <a:r>
              <a:rPr lang="ar-EG" sz="2400" b="1" dirty="0">
                <a:cs typeface="Alexandria"/>
              </a:rPr>
              <a:t> العربية </a:t>
            </a:r>
            <a:r>
              <a:rPr lang="ar-AE" sz="2400" b="1" dirty="0">
                <a:cs typeface="Alexandria"/>
              </a:rPr>
              <a:t>:</a:t>
            </a:r>
            <a:endParaRPr lang="ar-AE" sz="2400" dirty="0">
              <a:cs typeface="Alexandria"/>
            </a:endParaRPr>
          </a:p>
          <a:p>
            <a:pPr marL="742950" lvl="1" indent="-285750" algn="r" rtl="1">
              <a:buFont typeface="+mj-lt"/>
              <a:buAutoNum type="arabicPeriod"/>
            </a:pPr>
            <a:r>
              <a:rPr lang="ar-AE" sz="2400" dirty="0">
                <a:cs typeface="Alexandria"/>
              </a:rPr>
              <a:t>تعديل قانون البنك المركزي (2020) ليشمل تنظيم خدمات الدفع الإلكتروني والمصارف الرقمية.</a:t>
            </a:r>
          </a:p>
          <a:p>
            <a:pPr marL="742950" lvl="1" indent="-285750" algn="r" rtl="1">
              <a:buFont typeface="+mj-lt"/>
              <a:buAutoNum type="arabicPeriod"/>
            </a:pPr>
            <a:r>
              <a:rPr lang="ar-AE" sz="2400" dirty="0">
                <a:cs typeface="Alexandria"/>
              </a:rPr>
              <a:t>قانون حماية البيانات الشخصية رقم 151 لسنة 2020 لتأمين بيانات مستخدم</a:t>
            </a:r>
            <a:r>
              <a:rPr lang="ar-EG" sz="2400" dirty="0">
                <a:cs typeface="Alexandria"/>
              </a:rPr>
              <a:t>ي التكنولوجيا المالية </a:t>
            </a:r>
            <a:r>
              <a:rPr lang="ar-AE" sz="2400" dirty="0">
                <a:cs typeface="Alexandria"/>
              </a:rPr>
              <a:t> </a:t>
            </a:r>
            <a:r>
              <a:rPr lang="en-US" sz="2400" dirty="0"/>
              <a:t>FinTech</a:t>
            </a:r>
            <a:r>
              <a:rPr lang="ar-EG" sz="2400" dirty="0">
                <a:cs typeface="Alexandria"/>
              </a:rPr>
              <a:t>.</a:t>
            </a:r>
            <a:endParaRPr lang="en-US" sz="2400" dirty="0"/>
          </a:p>
          <a:p>
            <a:pPr marL="342900" indent="-342900" algn="r" rtl="1">
              <a:buFont typeface="Wingdings" panose="05000000000000000000" pitchFamily="2" charset="2"/>
              <a:buChar char="§"/>
            </a:pPr>
            <a:r>
              <a:rPr lang="ar-EG" sz="2400" b="1" dirty="0">
                <a:cs typeface="Alexandria"/>
              </a:rPr>
              <a:t>مملكة </a:t>
            </a:r>
            <a:r>
              <a:rPr lang="ar-AE" sz="2400" b="1" dirty="0">
                <a:cs typeface="Alexandria"/>
              </a:rPr>
              <a:t>البحرين:</a:t>
            </a:r>
            <a:endParaRPr lang="ar-AE" sz="2400" dirty="0">
              <a:cs typeface="Alexandria"/>
            </a:endParaRPr>
          </a:p>
          <a:p>
            <a:pPr marL="742950" lvl="1" indent="-285750" algn="r" rtl="1">
              <a:buFont typeface="+mj-lt"/>
              <a:buAutoNum type="arabicPeriod"/>
            </a:pPr>
            <a:r>
              <a:rPr lang="ar-AE" sz="2400" dirty="0">
                <a:cs typeface="Alexandria"/>
              </a:rPr>
              <a:t>وضع أول </a:t>
            </a:r>
            <a:r>
              <a:rPr lang="en-US" sz="2400" dirty="0"/>
              <a:t>Sandbox </a:t>
            </a:r>
            <a:r>
              <a:rPr lang="ar-EG" sz="2400" dirty="0">
                <a:cs typeface="Alexandria"/>
              </a:rPr>
              <a:t> ر</a:t>
            </a:r>
            <a:r>
              <a:rPr lang="ar-AE" sz="2400" dirty="0">
                <a:cs typeface="Alexandria"/>
              </a:rPr>
              <a:t>سمي بالمنطقة 2017، سمح للشركات باختبار الحلول التقنية قبل تطبيقها رسميًا.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060460BE-B846-98FB-B6B2-4CEB2025AE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8988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29E93-7AB8-C87C-901D-B2FFCB97BD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FCE945-E988-4AED-5EE0-FE587AF8A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3CFB19-EF9E-7861-61A9-8C110DBB6A3F}"/>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التحديات المستقبلية في تطوير القوانين في منطقة الشرق الاوسط</a:t>
            </a:r>
          </a:p>
        </p:txBody>
      </p:sp>
      <p:sp>
        <p:nvSpPr>
          <p:cNvPr id="28" name="Rectangle 27">
            <a:extLst>
              <a:ext uri="{FF2B5EF4-FFF2-40B4-BE49-F238E27FC236}">
                <a16:creationId xmlns:a16="http://schemas.microsoft.com/office/drawing/2014/main" id="{18CFC383-8AFC-9580-A012-1D8D1F96B04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59E10AA-E4DF-FF6F-DC72-FEB7CE13718F}"/>
              </a:ext>
            </a:extLst>
          </p:cNvPr>
          <p:cNvSpPr txBox="1"/>
          <p:nvPr/>
        </p:nvSpPr>
        <p:spPr>
          <a:xfrm>
            <a:off x="1590654" y="1861995"/>
            <a:ext cx="9530736" cy="3508653"/>
          </a:xfrm>
          <a:prstGeom prst="rect">
            <a:avLst/>
          </a:prstGeom>
          <a:noFill/>
        </p:spPr>
        <p:txBody>
          <a:bodyPr wrap="square" rtlCol="0">
            <a:spAutoFit/>
          </a:bodyPr>
          <a:lstStyle/>
          <a:p>
            <a:pPr algn="r" rtl="1">
              <a:lnSpc>
                <a:spcPct val="150000"/>
              </a:lnSpc>
              <a:buFont typeface="+mj-lt"/>
              <a:buAutoNum type="arabicPeriod"/>
            </a:pPr>
            <a:r>
              <a:rPr lang="ar-EG" sz="2400" dirty="0">
                <a:cs typeface="Alexandria"/>
              </a:rPr>
              <a:t> </a:t>
            </a:r>
            <a:r>
              <a:rPr lang="ar-AE" sz="2400" dirty="0">
                <a:cs typeface="Alexandria"/>
              </a:rPr>
              <a:t>كيف تنظم العقود الذكية ذات التنفيذ الذاتي؟</a:t>
            </a:r>
          </a:p>
          <a:p>
            <a:pPr algn="r" rtl="1">
              <a:lnSpc>
                <a:spcPct val="150000"/>
              </a:lnSpc>
              <a:buFont typeface="+mj-lt"/>
              <a:buAutoNum type="arabicPeriod"/>
            </a:pPr>
            <a:r>
              <a:rPr lang="ar-EG" sz="2400" dirty="0">
                <a:cs typeface="Alexandria"/>
              </a:rPr>
              <a:t> </a:t>
            </a:r>
            <a:r>
              <a:rPr lang="ar-AE" sz="2400" dirty="0">
                <a:cs typeface="Alexandria"/>
              </a:rPr>
              <a:t>كيف تعترف المحاكم بالأدلة الرقمية؟</a:t>
            </a:r>
          </a:p>
          <a:p>
            <a:pPr algn="r" rtl="1">
              <a:lnSpc>
                <a:spcPct val="150000"/>
              </a:lnSpc>
              <a:buFont typeface="+mj-lt"/>
              <a:buAutoNum type="arabicPeriod"/>
            </a:pPr>
            <a:r>
              <a:rPr lang="ar-EG" sz="2400" dirty="0">
                <a:cs typeface="Alexandria"/>
              </a:rPr>
              <a:t> </a:t>
            </a:r>
            <a:r>
              <a:rPr lang="ar-AE" sz="2400" dirty="0">
                <a:cs typeface="Alexandria"/>
              </a:rPr>
              <a:t>هل تلزم البنوك بالتعامل مع العملات المشفرة؟</a:t>
            </a:r>
          </a:p>
          <a:p>
            <a:pPr algn="r" rtl="1">
              <a:lnSpc>
                <a:spcPct val="150000"/>
              </a:lnSpc>
              <a:buFont typeface="+mj-lt"/>
              <a:buAutoNum type="arabicPeriod"/>
            </a:pPr>
            <a:r>
              <a:rPr lang="ar-EG" sz="2400" dirty="0">
                <a:cs typeface="Alexandria"/>
              </a:rPr>
              <a:t> </a:t>
            </a:r>
            <a:r>
              <a:rPr lang="ar-AE" sz="2400" dirty="0">
                <a:cs typeface="Alexandria"/>
              </a:rPr>
              <a:t>كيف تحمي البيانات الشخصية عبر الحدود </a:t>
            </a:r>
            <a:r>
              <a:rPr lang="en-US" sz="2400" dirty="0"/>
              <a:t>Cross-border Data Protection)</a:t>
            </a:r>
            <a:r>
              <a:rPr lang="ar-EG" sz="2400" dirty="0">
                <a:cs typeface="Alexandria"/>
              </a:rPr>
              <a:t>)</a:t>
            </a:r>
            <a:r>
              <a:rPr lang="en-US" sz="2400" dirty="0"/>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DC42EE79-9513-B646-04F3-3F84C8FA9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10697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23BF0-9D25-D119-09E5-F96C496137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C88BA9-EB75-CB5A-2548-DB5857728B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47C5AD-82C7-E358-8F6D-C676ADA8D6D7}"/>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الاسواق ، الحوافز لاستخدام التكنولوجيا المالية في الشرق الاوسط</a:t>
            </a:r>
          </a:p>
        </p:txBody>
      </p:sp>
      <p:sp>
        <p:nvSpPr>
          <p:cNvPr id="28" name="Rectangle 27">
            <a:extLst>
              <a:ext uri="{FF2B5EF4-FFF2-40B4-BE49-F238E27FC236}">
                <a16:creationId xmlns:a16="http://schemas.microsoft.com/office/drawing/2014/main" id="{E87503C2-2E10-3404-322E-87AB354F42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733C247-8D9C-6E2F-F705-408D580B5285}"/>
              </a:ext>
            </a:extLst>
          </p:cNvPr>
          <p:cNvSpPr txBox="1"/>
          <p:nvPr/>
        </p:nvSpPr>
        <p:spPr>
          <a:xfrm>
            <a:off x="1272619" y="1799303"/>
            <a:ext cx="10395920" cy="4801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مفهوم السوق في مجال التكنولوجيا المالية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سوق التكنولوجيا المالية يشمل جميع الأفراد، الشركات، والمؤسسات التي تقدم أو تستخدم حلولاً مالية رقمية،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البنوك الرقمية.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تطبيقات المحافظ الإلكترونية.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منصات التمويل الجماعي.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شركات المدفوعات الرقمية.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Robo-Advisors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لإدارة الأصول.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DD68E739-25A2-0F9F-E97C-1DCB0B45E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756130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65E4-18D2-E6C4-F04D-C321A504FF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509C8F-F5AF-BF96-E9DE-3FD3FE91B7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4844D2-8E40-6744-2CA7-7D73E0DF2FF1}"/>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خصائص سوق التكنولوجيا المالية  في الشرق الأوسط</a:t>
            </a:r>
          </a:p>
        </p:txBody>
      </p:sp>
      <p:sp>
        <p:nvSpPr>
          <p:cNvPr id="28" name="Rectangle 27">
            <a:extLst>
              <a:ext uri="{FF2B5EF4-FFF2-40B4-BE49-F238E27FC236}">
                <a16:creationId xmlns:a16="http://schemas.microsoft.com/office/drawing/2014/main" id="{0F670955-24C0-2D11-C1F2-E76DC0BD9A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9BE97F-2922-3B2B-C3A2-D3F0A85D683F}"/>
              </a:ext>
            </a:extLst>
          </p:cNvPr>
          <p:cNvSpPr txBox="1"/>
          <p:nvPr/>
        </p:nvSpPr>
        <p:spPr>
          <a:xfrm>
            <a:off x="537210" y="1611631"/>
            <a:ext cx="11340051" cy="4431983"/>
          </a:xfrm>
          <a:prstGeom prst="rect">
            <a:avLst/>
          </a:prstGeom>
          <a:noFill/>
        </p:spPr>
        <p:txBody>
          <a:bodyPr wrap="square" rtlCol="0">
            <a:spAutoFit/>
          </a:bodyPr>
          <a:lstStyle/>
          <a:p>
            <a:pPr marL="342900" indent="-342900" algn="r" rtl="1">
              <a:buFont typeface="Arial" panose="020B0604020202020204" pitchFamily="34" charset="0"/>
              <a:buChar char="•"/>
            </a:pPr>
            <a:r>
              <a:rPr lang="ar-AE" sz="2400" b="1" dirty="0">
                <a:cs typeface="Alexandria"/>
              </a:rPr>
              <a:t>نمو متسارع:</a:t>
            </a:r>
            <a:br>
              <a:rPr lang="ar-AE" sz="2400" dirty="0">
                <a:cs typeface="Alexandria"/>
              </a:rPr>
            </a:br>
            <a:r>
              <a:rPr lang="ar-AE" sz="2400" dirty="0">
                <a:cs typeface="Alexandria"/>
              </a:rPr>
              <a:t>ارتفاع عدد المستخدمين الرقميين وخاصة الشباب.</a:t>
            </a:r>
            <a:endParaRPr lang="ar-EG" sz="2400" dirty="0">
              <a:cs typeface="Alexandria"/>
            </a:endParaRPr>
          </a:p>
          <a:p>
            <a:pPr marL="342900" indent="-342900" algn="r" rtl="1">
              <a:buFont typeface="Arial" panose="020B0604020202020204" pitchFamily="34" charset="0"/>
              <a:buChar char="•"/>
            </a:pPr>
            <a:r>
              <a:rPr lang="ar-AE" sz="2400" b="1" dirty="0">
                <a:cs typeface="Alexandria"/>
              </a:rPr>
              <a:t>شمول مالي منخفض نسبيًا:</a:t>
            </a:r>
            <a:br>
              <a:rPr lang="ar-AE" sz="2400" dirty="0">
                <a:cs typeface="Alexandria"/>
              </a:rPr>
            </a:br>
            <a:r>
              <a:rPr lang="ar-AE" sz="2400" dirty="0">
                <a:cs typeface="Alexandria"/>
              </a:rPr>
              <a:t>كثير من الأفراد بلا حسابات مصرفية تقليدية</a:t>
            </a:r>
            <a:r>
              <a:rPr lang="ar-EG" sz="2400" dirty="0">
                <a:cs typeface="Alexandria"/>
              </a:rPr>
              <a:t> ، </a:t>
            </a:r>
            <a:r>
              <a:rPr lang="ar-AE" sz="2400" dirty="0">
                <a:cs typeface="Alexandria"/>
              </a:rPr>
              <a:t>ما يفتح مجالًا ضخمًا لـ </a:t>
            </a:r>
            <a:r>
              <a:rPr lang="en-US" sz="2400" dirty="0"/>
              <a:t>FinTech.</a:t>
            </a:r>
          </a:p>
          <a:p>
            <a:pPr marL="342900" indent="-342900" algn="r" rtl="1">
              <a:buFont typeface="Arial" panose="020B0604020202020204" pitchFamily="34" charset="0"/>
              <a:buChar char="•"/>
            </a:pPr>
            <a:r>
              <a:rPr lang="ar-AE" sz="2400" b="1" dirty="0">
                <a:cs typeface="Alexandria"/>
              </a:rPr>
              <a:t>توجه حكومي قوي لدعم القطاع:</a:t>
            </a:r>
            <a:br>
              <a:rPr lang="ar-AE" sz="2400" dirty="0">
                <a:cs typeface="Alexandria"/>
              </a:rPr>
            </a:br>
            <a:r>
              <a:rPr lang="ar-AE" sz="2400" dirty="0">
                <a:cs typeface="Alexandria"/>
              </a:rPr>
              <a:t>عبر استراتيجيات وطنية مثل:</a:t>
            </a:r>
            <a:br>
              <a:rPr lang="ar-AE" sz="2400" dirty="0">
                <a:cs typeface="Alexandria"/>
              </a:rPr>
            </a:br>
            <a:r>
              <a:rPr lang="ar-EG" sz="2400" dirty="0">
                <a:cs typeface="Alexandria"/>
              </a:rPr>
              <a:t>- </a:t>
            </a:r>
            <a:r>
              <a:rPr lang="ar-AE" sz="2400" dirty="0">
                <a:cs typeface="Alexandria"/>
              </a:rPr>
              <a:t>رؤية السعودية 2030</a:t>
            </a:r>
            <a:r>
              <a:rPr lang="ar-EG" sz="2400" dirty="0">
                <a:cs typeface="Alexandria"/>
              </a:rPr>
              <a:t>.</a:t>
            </a:r>
          </a:p>
          <a:p>
            <a:pPr algn="r" rtl="1"/>
            <a:r>
              <a:rPr lang="ar-EG" sz="2400" dirty="0">
                <a:cs typeface="Alexandria"/>
              </a:rPr>
              <a:t>    - </a:t>
            </a:r>
            <a:r>
              <a:rPr lang="ar-AE" sz="2400" dirty="0">
                <a:cs typeface="Alexandria"/>
              </a:rPr>
              <a:t>استراتيجية الإمارات للتحول الرقمي 2031.</a:t>
            </a:r>
          </a:p>
          <a:p>
            <a:pPr algn="r" rtl="1">
              <a:buFont typeface="+mj-lt"/>
              <a:buAutoNum type="arabicPeriod"/>
            </a:pPr>
            <a:r>
              <a:rPr lang="ar-AE" sz="2400" b="1" dirty="0">
                <a:cs typeface="Alexandria"/>
              </a:rPr>
              <a:t>وجود فجوات تمويلية للمشاريع الصغيرة:</a:t>
            </a:r>
            <a:br>
              <a:rPr lang="ar-AE" sz="2400" dirty="0">
                <a:cs typeface="Alexandria"/>
              </a:rPr>
            </a:br>
            <a:r>
              <a:rPr lang="ar-AE" sz="2400" dirty="0">
                <a:cs typeface="Alexandria"/>
              </a:rPr>
              <a:t>البنوك التقليدية لا تغطي تمويل بعض القطاعات، ما أفسح المجال لـ:</a:t>
            </a:r>
            <a:r>
              <a:rPr lang="ar-EG" sz="2400" dirty="0">
                <a:cs typeface="Alexandria"/>
              </a:rPr>
              <a:t> </a:t>
            </a:r>
            <a:r>
              <a:rPr lang="ar-AE" sz="2400" dirty="0">
                <a:cs typeface="Alexandria"/>
              </a:rPr>
              <a:t>منصات التمويل الجماعي (</a:t>
            </a:r>
            <a:r>
              <a:rPr lang="en-US" sz="2400" dirty="0"/>
              <a:t>Crowdfunding Platforms) </a:t>
            </a:r>
            <a:r>
              <a:rPr lang="ar-EG" sz="2400" dirty="0">
                <a:cs typeface="Alexandria"/>
              </a:rPr>
              <a:t>) م</a:t>
            </a:r>
            <a:r>
              <a:rPr lang="ar-AE" sz="2400" dirty="0">
                <a:cs typeface="Alexandria"/>
              </a:rPr>
              <a:t>ثل </a:t>
            </a:r>
            <a:r>
              <a:rPr lang="en-US" sz="2400" dirty="0"/>
              <a:t>Beehive</a:t>
            </a:r>
            <a:r>
              <a:rPr lang="ar-EG" sz="2400" dirty="0">
                <a:cs typeface="Alexandria"/>
              </a:rPr>
              <a:t> </a:t>
            </a:r>
            <a:r>
              <a:rPr lang="en-US" sz="2400" dirty="0"/>
              <a:t> </a:t>
            </a:r>
            <a:r>
              <a:rPr lang="ar-EG" sz="2400" dirty="0">
                <a:cs typeface="Alexandria"/>
              </a:rPr>
              <a:t> ف</a:t>
            </a:r>
            <a:r>
              <a:rPr lang="ar-AE" sz="2400" dirty="0">
                <a:cs typeface="Alexandria"/>
              </a:rPr>
              <a:t>ي الإمارات.</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510AF20-8049-5579-7AB4-B2E719D4E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0750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64956-4562-7F26-BE88-0C530528579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0A2BE47-02B1-106D-7E6A-1CE8704275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CABDEAA-72F6-EC97-1B26-FD3732EF1D59}"/>
              </a:ext>
            </a:extLst>
          </p:cNvPr>
          <p:cNvSpPr txBox="1"/>
          <p:nvPr/>
        </p:nvSpPr>
        <p:spPr>
          <a:xfrm>
            <a:off x="502920" y="1085842"/>
            <a:ext cx="994410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الحوافز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في الشرق الأوسط</a:t>
            </a:r>
          </a:p>
        </p:txBody>
      </p:sp>
      <p:sp>
        <p:nvSpPr>
          <p:cNvPr id="28" name="Rectangle 27">
            <a:extLst>
              <a:ext uri="{FF2B5EF4-FFF2-40B4-BE49-F238E27FC236}">
                <a16:creationId xmlns:a16="http://schemas.microsoft.com/office/drawing/2014/main" id="{59A27957-B471-2C9C-5488-CED361D283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BF45AE2-940F-52A7-A70C-2C64629FCBD6}"/>
              </a:ext>
            </a:extLst>
          </p:cNvPr>
          <p:cNvSpPr txBox="1"/>
          <p:nvPr/>
        </p:nvSpPr>
        <p:spPr>
          <a:xfrm>
            <a:off x="502920" y="1799303"/>
            <a:ext cx="10961369"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cs typeface="Alexandria"/>
              </a:rPr>
              <a:t>سهولة الوصول للخدمات المالية</a:t>
            </a:r>
            <a:r>
              <a:rPr kumimoji="0" lang="ar-EG" sz="2400" b="1" i="0" u="none" strike="noStrike" kern="1200" cap="none" spc="0" normalizeH="0" baseline="0" noProof="0" dirty="0">
                <a:ln>
                  <a:noFill/>
                </a:ln>
                <a:solidFill>
                  <a:prstClr val="black"/>
                </a:solidFill>
                <a:effectLst/>
                <a:uLnTx/>
                <a:uFillTx/>
                <a:latin typeface="Calibri"/>
                <a:cs typeface="Alexandria"/>
              </a:rPr>
              <a:t> : </a:t>
            </a:r>
            <a:r>
              <a:rPr kumimoji="0" lang="ar-EG" sz="2400" b="0" i="0" u="none" strike="noStrike" kern="1200" cap="none" spc="0" normalizeH="0" baseline="0" noProof="0" dirty="0">
                <a:ln>
                  <a:noFill/>
                </a:ln>
                <a:solidFill>
                  <a:prstClr val="black"/>
                </a:solidFill>
                <a:effectLst/>
                <a:uLnTx/>
                <a:uFillTx/>
                <a:latin typeface="Calibri"/>
                <a:cs typeface="Alexandria"/>
              </a:rPr>
              <a:t>التكنولوجيا المالية توفر خدمات مالية دون الحاجة لزيارة الفروع البنكية.</a:t>
            </a:r>
            <a:endParaRPr lang="ar-EG" sz="2400" dirty="0">
              <a:solidFill>
                <a:prstClr val="black"/>
              </a:solidFill>
              <a:latin typeface="Calibri"/>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cs typeface="Alexandria"/>
              </a:rPr>
              <a:t>انخفاض التكاليف : </a:t>
            </a:r>
            <a:r>
              <a:rPr kumimoji="0" lang="ar-EG" sz="2400" b="0" i="0" u="none" strike="noStrike" kern="1200" cap="none" spc="0" normalizeH="0" baseline="0" noProof="0" dirty="0">
                <a:ln>
                  <a:noFill/>
                </a:ln>
                <a:solidFill>
                  <a:prstClr val="black"/>
                </a:solidFill>
                <a:effectLst/>
                <a:uLnTx/>
                <a:uFillTx/>
                <a:latin typeface="Calibri"/>
                <a:cs typeface="Alexandria"/>
              </a:rPr>
              <a:t>العمليات الرقمية تقلل التكاليف مقارنة بالخدمات البنكية التقليدية.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cs typeface="Alexandria"/>
              </a:rPr>
              <a:t>الدعم الحكومي : </a:t>
            </a:r>
            <a:r>
              <a:rPr kumimoji="0" lang="ar-EG" sz="2400" b="0" i="0" u="none" strike="noStrike" kern="1200" cap="none" spc="0" normalizeH="0" baseline="0" noProof="0" dirty="0">
                <a:ln>
                  <a:noFill/>
                </a:ln>
                <a:solidFill>
                  <a:prstClr val="black"/>
                </a:solidFill>
                <a:effectLst/>
                <a:uLnTx/>
                <a:uFillTx/>
                <a:latin typeface="Calibri"/>
                <a:cs typeface="Alexandria"/>
              </a:rPr>
              <a:t>حكومات تقدم </a:t>
            </a:r>
            <a:r>
              <a:rPr kumimoji="0" lang="en-US" sz="2400" b="0" i="0" u="none" strike="noStrike" kern="1200" cap="none" spc="0" normalizeH="0" baseline="0" noProof="0" dirty="0">
                <a:ln>
                  <a:noFill/>
                </a:ln>
                <a:solidFill>
                  <a:prstClr val="black"/>
                </a:solidFill>
                <a:effectLst/>
                <a:uLnTx/>
                <a:uFillTx/>
                <a:latin typeface="Calibri"/>
                <a:cs typeface="Alexandria"/>
              </a:rPr>
              <a:t>Sandbox، </a:t>
            </a:r>
            <a:r>
              <a:rPr kumimoji="0" lang="ar-EG" sz="2400" b="0" i="0" u="none" strike="noStrike" kern="1200" cap="none" spc="0" normalizeH="0" baseline="0" noProof="0" dirty="0">
                <a:ln>
                  <a:noFill/>
                </a:ln>
                <a:solidFill>
                  <a:prstClr val="black"/>
                </a:solidFill>
                <a:effectLst/>
                <a:uLnTx/>
                <a:uFillTx/>
                <a:latin typeface="Calibri"/>
                <a:cs typeface="Alexandria"/>
              </a:rPr>
              <a:t>إعفاءات ضريبية، منح للشركات الناشئة.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cs typeface="Alexandria"/>
              </a:rPr>
              <a:t>نمو التجارة الإلكترونية : </a:t>
            </a:r>
            <a:r>
              <a:rPr kumimoji="0" lang="ar-EG" sz="2400" b="0" i="0" u="none" strike="noStrike" kern="1200" cap="none" spc="0" normalizeH="0" baseline="0" noProof="0" dirty="0">
                <a:ln>
                  <a:noFill/>
                </a:ln>
                <a:solidFill>
                  <a:prstClr val="black"/>
                </a:solidFill>
                <a:effectLst/>
                <a:uLnTx/>
                <a:uFillTx/>
                <a:latin typeface="Calibri"/>
                <a:cs typeface="Alexandria"/>
              </a:rPr>
              <a:t>زيادة الطلب على المدفوعات الإلكترونية مع التجارة عبر الإنترنت.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cs typeface="Alexandria"/>
              </a:rPr>
              <a:t>رغبة الشركات في الابتكار : </a:t>
            </a: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البنوك والمؤسسات التقليدية تسعى للتكيف مع متطلبات السوق.</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9FF64BE6-6B8F-153D-857D-42FFE50ED3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8231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DEEA2-20ED-FD8F-B81A-B0DCCB1AF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943040-9D4A-D972-260A-BEC2C296A7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BD1FAD-16BA-8BCB-5DB9-9AE03A9EC675}"/>
              </a:ext>
            </a:extLst>
          </p:cNvPr>
          <p:cNvSpPr txBox="1"/>
          <p:nvPr/>
        </p:nvSpPr>
        <p:spPr>
          <a:xfrm>
            <a:off x="537210" y="725864"/>
            <a:ext cx="9130528"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تأثير الحوافز على الأسواق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في الشرق الأوسط</a:t>
            </a:r>
          </a:p>
        </p:txBody>
      </p:sp>
      <p:sp>
        <p:nvSpPr>
          <p:cNvPr id="28" name="Rectangle 27">
            <a:extLst>
              <a:ext uri="{FF2B5EF4-FFF2-40B4-BE49-F238E27FC236}">
                <a16:creationId xmlns:a16="http://schemas.microsoft.com/office/drawing/2014/main" id="{93DF97CA-F0AF-8CC5-2530-66B9D45C91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A0CF953-F57F-E67E-0139-4F96E7BC64A7}"/>
              </a:ext>
            </a:extLst>
          </p:cNvPr>
          <p:cNvSpPr txBox="1"/>
          <p:nvPr/>
        </p:nvSpPr>
        <p:spPr>
          <a:xfrm>
            <a:off x="445770" y="2119336"/>
            <a:ext cx="11121391" cy="443198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400" b="1" dirty="0">
                <a:cs typeface="Alexandria"/>
              </a:rPr>
              <a:t>زيادة عدد المستخدمين:</a:t>
            </a:r>
            <a:br>
              <a:rPr lang="ar-AE" sz="2400" dirty="0">
                <a:cs typeface="Alexandria"/>
              </a:rPr>
            </a:br>
            <a:r>
              <a:rPr lang="ar-AE" sz="2400" dirty="0">
                <a:cs typeface="Alexandria"/>
              </a:rPr>
              <a:t>نمو في عدد الأفراد المستخدمين للتطبيقات والمحافظ الرقمية.</a:t>
            </a:r>
            <a:endParaRPr lang="ar-EG" sz="2400" dirty="0">
              <a:cs typeface="Alexandria"/>
            </a:endParaRPr>
          </a:p>
          <a:p>
            <a:pPr marL="342900" indent="-342900" algn="r" rtl="1">
              <a:lnSpc>
                <a:spcPct val="150000"/>
              </a:lnSpc>
              <a:buFont typeface="Arial" panose="020B0604020202020204" pitchFamily="34" charset="0"/>
              <a:buChar char="•"/>
            </a:pPr>
            <a:r>
              <a:rPr lang="ar-AE" sz="2400" b="1" dirty="0">
                <a:cs typeface="Alexandria"/>
              </a:rPr>
              <a:t>ارتفاع استثمارات رأس المال الجريء في </a:t>
            </a:r>
            <a:r>
              <a:rPr lang="en-US" sz="2400" b="1" dirty="0"/>
              <a:t>FinTech:</a:t>
            </a:r>
            <a:br>
              <a:rPr lang="en-US" sz="2400" dirty="0"/>
            </a:br>
            <a:r>
              <a:rPr lang="ar-AE" sz="2400" dirty="0">
                <a:cs typeface="Alexandria"/>
              </a:rPr>
              <a:t>الشركات الناشئة تحصل على تمويلات ضخمة بفضل الفرص السوقية.</a:t>
            </a:r>
            <a:endParaRPr lang="ar-EG" sz="2400" dirty="0">
              <a:cs typeface="Alexandria"/>
            </a:endParaRPr>
          </a:p>
          <a:p>
            <a:pPr marL="342900" indent="-342900" algn="r" rtl="1">
              <a:lnSpc>
                <a:spcPct val="150000"/>
              </a:lnSpc>
              <a:buFont typeface="Arial" panose="020B0604020202020204" pitchFamily="34" charset="0"/>
              <a:buChar char="•"/>
            </a:pPr>
            <a:r>
              <a:rPr lang="ar-AE" sz="2400" b="1" dirty="0">
                <a:cs typeface="Alexandria"/>
              </a:rPr>
              <a:t>تحفيز البنوك التقليدية لتطوير خدمات رقمية:</a:t>
            </a:r>
            <a:br>
              <a:rPr lang="ar-AE" sz="2400" dirty="0">
                <a:cs typeface="Alexandria"/>
              </a:rPr>
            </a:br>
            <a:r>
              <a:rPr lang="ar-EG" sz="2400" dirty="0">
                <a:cs typeface="Alexandria"/>
              </a:rPr>
              <a:t>على سبيل المثال : إطلاق البنوك </a:t>
            </a:r>
            <a:r>
              <a:rPr lang="ar-AE" sz="2400" dirty="0">
                <a:cs typeface="Alexandria"/>
              </a:rPr>
              <a:t>منص</a:t>
            </a:r>
            <a:r>
              <a:rPr lang="ar-EG" sz="2400" dirty="0">
                <a:cs typeface="Alexandria"/>
              </a:rPr>
              <a:t>ات </a:t>
            </a:r>
            <a:r>
              <a:rPr lang="ar-AE" sz="2400" dirty="0">
                <a:cs typeface="Alexandria"/>
              </a:rPr>
              <a:t>لتقديم خدمات مالية رقمية متكاملة.</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A2BD3ABA-9BB0-2C99-9030-08DCFACA0E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5913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B2EB-867A-D8F7-EF92-D51D9CA3A1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C2BBD7-5379-67D5-6A5A-E876E2ACA0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FC22474-4C77-DC45-49E4-4B8E1F4412C3}"/>
              </a:ext>
            </a:extLst>
          </p:cNvPr>
          <p:cNvSpPr txBox="1"/>
          <p:nvPr/>
        </p:nvSpPr>
        <p:spPr>
          <a:xfrm>
            <a:off x="457199" y="725864"/>
            <a:ext cx="95097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الشركات الناشئة ، البيئة الحاضنة للتكنولجيا المالية في منطقة الشرق الاوسط</a:t>
            </a:r>
          </a:p>
        </p:txBody>
      </p:sp>
      <p:sp>
        <p:nvSpPr>
          <p:cNvPr id="28" name="Rectangle 27">
            <a:extLst>
              <a:ext uri="{FF2B5EF4-FFF2-40B4-BE49-F238E27FC236}">
                <a16:creationId xmlns:a16="http://schemas.microsoft.com/office/drawing/2014/main" id="{817CE80A-93A3-C823-D128-0B1A40480B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F6163CF-296E-D347-0315-D66FC292F1D5}"/>
              </a:ext>
            </a:extLst>
          </p:cNvPr>
          <p:cNvSpPr txBox="1"/>
          <p:nvPr/>
        </p:nvSpPr>
        <p:spPr>
          <a:xfrm>
            <a:off x="581024" y="1643283"/>
            <a:ext cx="11029951" cy="4253729"/>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تعريف الشركات الناشئة </a:t>
            </a:r>
            <a:r>
              <a:rPr kumimoji="0" lang="en-US" sz="2400" b="1" i="0" u="none" strike="noStrike" kern="1200" cap="none" spc="0" normalizeH="0" baseline="0" noProof="0" dirty="0">
                <a:ln>
                  <a:noFill/>
                </a:ln>
                <a:solidFill>
                  <a:prstClr val="black"/>
                </a:solidFill>
                <a:effectLst/>
                <a:uLnTx/>
                <a:uFillTx/>
                <a:latin typeface="Calibri"/>
                <a:ea typeface="+mn-ea"/>
                <a:cs typeface="Alexandria"/>
              </a:rPr>
              <a:t>Startups)</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الشركات الناشئة هي:</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مشروعات تجارية جديدة، في مراحلها الأولى من التأسيس، تقوم على فكرة مبتكرة وغير تقليدية، وتركز في الغالب على استغلال التقنيات الرقمية الحديثة لتقديم منتج أو خدمة لحل مشكلة قائمة في السوق أو لتلبية احتياجات جديدة لم تتم تلبيتها بعد، مع وجود قابلية كبيرة للنمو السريع والانتشار في أسواق محلية أو إقليمية أو دولية.</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96D60311-03F9-7340-54D9-E69E35186A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3675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9FD75-AC2C-D319-6F9D-B97DE8DE87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FDEA951-8C1A-F831-35D1-AED2867177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51487C6-E0DB-CC52-1641-7A58201402D1}"/>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ea typeface="+mn-ea"/>
                <a:cs typeface="Alexandria"/>
              </a:rPr>
              <a:t>خصائص شركات التكنولوجيا المالية الناشئة </a:t>
            </a:r>
            <a:r>
              <a:rPr kumimoji="0" lang="en-US" sz="2800" b="1" i="0" u="none" strike="noStrike" kern="1200" cap="none" spc="0" normalizeH="0" baseline="0" noProof="0" dirty="0">
                <a:ln>
                  <a:noFill/>
                </a:ln>
                <a:solidFill>
                  <a:prstClr val="black"/>
                </a:solidFill>
                <a:effectLst/>
                <a:highlight>
                  <a:srgbClr val="00FFFF"/>
                </a:highlight>
                <a:uLnTx/>
                <a:uFillTx/>
                <a:ea typeface="+mn-ea"/>
                <a:cs typeface="Alexandria"/>
              </a:rPr>
              <a:t>FinTech Startups</a:t>
            </a:r>
            <a:endParaRPr kumimoji="0" lang="ar-EG" sz="2800" b="1" i="0" u="none" strike="noStrike" kern="1200" cap="none" spc="0" normalizeH="0" baseline="0" noProof="0" dirty="0">
              <a:ln>
                <a:noFill/>
              </a:ln>
              <a:solidFill>
                <a:prstClr val="black"/>
              </a:solidFill>
              <a:effectLst/>
              <a:highlight>
                <a:srgbClr val="00FFFF"/>
              </a:highlight>
              <a:uLnTx/>
              <a:uFillTx/>
              <a:ea typeface="+mn-ea"/>
              <a:cs typeface="Alexandria"/>
            </a:endParaRPr>
          </a:p>
        </p:txBody>
      </p:sp>
      <p:sp>
        <p:nvSpPr>
          <p:cNvPr id="28" name="Rectangle 27">
            <a:extLst>
              <a:ext uri="{FF2B5EF4-FFF2-40B4-BE49-F238E27FC236}">
                <a16:creationId xmlns:a16="http://schemas.microsoft.com/office/drawing/2014/main" id="{E3D1AEDA-EB73-DD55-BD4B-56FE07F42A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37A72F4-F3D8-A5AB-49D3-59DDC146A2F1}"/>
              </a:ext>
            </a:extLst>
          </p:cNvPr>
          <p:cNvSpPr txBox="1"/>
          <p:nvPr/>
        </p:nvSpPr>
        <p:spPr>
          <a:xfrm>
            <a:off x="-1" y="1249084"/>
            <a:ext cx="11986591" cy="7325082"/>
          </a:xfrm>
          <a:prstGeom prst="rect">
            <a:avLst/>
          </a:prstGeom>
          <a:noFill/>
        </p:spPr>
        <p:txBody>
          <a:bodyPr wrap="square" rtlCol="0">
            <a:spAutoFit/>
          </a:bodyPr>
          <a:lstStyle/>
          <a:p>
            <a:pPr algn="r" rtl="1">
              <a:buNone/>
            </a:pPr>
            <a:r>
              <a:rPr lang="ar-AE" sz="2000" dirty="0">
                <a:cs typeface="Alexandria"/>
              </a:rPr>
              <a:t>تتميز شركات التكنولوجيا المالية الناشئة بمجموعة من الخصائص التي تميزها عن المؤسسات المالية التقليدية، حيث تعتمد بشكل أساسي على الابتكار التكنولوجي لتقديم خدمات مالية أكثر كفاءة ومرونة.</a:t>
            </a:r>
          </a:p>
          <a:p>
            <a:pPr algn="r" rtl="1">
              <a:buNone/>
            </a:pPr>
            <a:r>
              <a:rPr lang="ar-AE" sz="2000" b="1" dirty="0">
                <a:cs typeface="Alexandria"/>
              </a:rPr>
              <a:t>1. الاعتماد على التكنولوجيا الرقمية</a:t>
            </a:r>
          </a:p>
          <a:p>
            <a:pPr algn="r" rtl="1">
              <a:buNone/>
            </a:pPr>
            <a:r>
              <a:rPr lang="ar-AE" sz="2000" dirty="0">
                <a:cs typeface="Alexandria"/>
              </a:rPr>
              <a:t>تعتمد شركات </a:t>
            </a:r>
            <a:r>
              <a:rPr lang="en-US" sz="2000" dirty="0">
                <a:cs typeface="Alexandria"/>
              </a:rPr>
              <a:t>FinTech </a:t>
            </a:r>
            <a:r>
              <a:rPr lang="ar-AE" sz="2000" dirty="0">
                <a:cs typeface="Alexandria"/>
              </a:rPr>
              <a:t>بشكل أساسي على التقنيات الحديثة مثل:</a:t>
            </a:r>
          </a:p>
          <a:p>
            <a:pPr algn="r" rtl="1">
              <a:buFont typeface="Arial" panose="020B0604020202020204" pitchFamily="34" charset="0"/>
              <a:buChar char="•"/>
            </a:pPr>
            <a:r>
              <a:rPr lang="ar-AE" sz="2000" dirty="0">
                <a:cs typeface="Alexandria"/>
              </a:rPr>
              <a:t>التطبيقات الذكية (</a:t>
            </a:r>
            <a:r>
              <a:rPr lang="en-US" sz="2000" dirty="0">
                <a:cs typeface="Alexandria"/>
              </a:rPr>
              <a:t>Mobile Apps) </a:t>
            </a:r>
          </a:p>
          <a:p>
            <a:pPr algn="r" rtl="1">
              <a:buFont typeface="Arial" panose="020B0604020202020204" pitchFamily="34" charset="0"/>
              <a:buChar char="•"/>
            </a:pPr>
            <a:r>
              <a:rPr lang="ar-AE" sz="2000" dirty="0">
                <a:cs typeface="Alexandria"/>
              </a:rPr>
              <a:t>الحوسبة السحابية </a:t>
            </a:r>
          </a:p>
          <a:p>
            <a:pPr algn="r" rtl="1">
              <a:buFont typeface="Arial" panose="020B0604020202020204" pitchFamily="34" charset="0"/>
              <a:buChar char="•"/>
            </a:pPr>
            <a:r>
              <a:rPr lang="ar-AE" sz="2000" dirty="0">
                <a:cs typeface="Alexandria"/>
              </a:rPr>
              <a:t>الذكاء الاصطناعي </a:t>
            </a:r>
          </a:p>
          <a:p>
            <a:pPr algn="r" rtl="1">
              <a:buFont typeface="Arial" panose="020B0604020202020204" pitchFamily="34" charset="0"/>
              <a:buChar char="•"/>
            </a:pPr>
            <a:r>
              <a:rPr lang="ar-AE" sz="2000" dirty="0">
                <a:cs typeface="Alexandria"/>
              </a:rPr>
              <a:t>تقنية البلوك تشين </a:t>
            </a:r>
          </a:p>
          <a:p>
            <a:pPr algn="r" rtl="1">
              <a:buNone/>
            </a:pPr>
            <a:r>
              <a:rPr lang="ar-AE" sz="2000" b="1" dirty="0">
                <a:cs typeface="Alexandria"/>
              </a:rPr>
              <a:t>النتيجة:</a:t>
            </a:r>
            <a:r>
              <a:rPr lang="ar-AE" sz="2000" dirty="0">
                <a:cs typeface="Alexandria"/>
              </a:rPr>
              <a:t> تقديم خدمات مالية سريعة ومرنة وبأقل تكلفة.</a:t>
            </a:r>
            <a:br>
              <a:rPr lang="ar-AE" sz="2000" dirty="0">
                <a:cs typeface="Alexandria"/>
              </a:rPr>
            </a:br>
            <a:endParaRPr lang="ar-AE" sz="2000" dirty="0">
              <a:cs typeface="Alexandria"/>
            </a:endParaRPr>
          </a:p>
          <a:p>
            <a:pPr algn="r" rtl="1">
              <a:buNone/>
            </a:pPr>
            <a:r>
              <a:rPr lang="ar-AE" sz="2000" b="1" dirty="0">
                <a:cs typeface="Alexandria"/>
              </a:rPr>
              <a:t>2. الابتكار في تقديم الخدمات المالية</a:t>
            </a:r>
          </a:p>
          <a:p>
            <a:pPr algn="r" rtl="1">
              <a:buNone/>
            </a:pPr>
            <a:r>
              <a:rPr lang="ar-AE" sz="2000" dirty="0">
                <a:cs typeface="Alexandria"/>
              </a:rPr>
              <a:t>تركز هذه الشركات على تطوير حلول جديدة مثل:</a:t>
            </a:r>
          </a:p>
          <a:p>
            <a:pPr algn="r" rtl="1">
              <a:buFont typeface="Arial" panose="020B0604020202020204" pitchFamily="34" charset="0"/>
              <a:buChar char="•"/>
            </a:pPr>
            <a:r>
              <a:rPr lang="ar-AE" sz="2000" dirty="0">
                <a:cs typeface="Alexandria"/>
              </a:rPr>
              <a:t>المحافظ الرقمية </a:t>
            </a:r>
          </a:p>
          <a:p>
            <a:pPr algn="r" rtl="1">
              <a:buFont typeface="Arial" panose="020B0604020202020204" pitchFamily="34" charset="0"/>
              <a:buChar char="•"/>
            </a:pPr>
            <a:r>
              <a:rPr lang="ar-AE" sz="2000" dirty="0">
                <a:cs typeface="Alexandria"/>
              </a:rPr>
              <a:t>الدفع الإلكتروني </a:t>
            </a:r>
          </a:p>
          <a:p>
            <a:pPr algn="r" rtl="1">
              <a:buFont typeface="Arial" panose="020B0604020202020204" pitchFamily="34" charset="0"/>
              <a:buChar char="•"/>
            </a:pPr>
            <a:r>
              <a:rPr lang="ar-AE" sz="2000" dirty="0">
                <a:cs typeface="Alexandria"/>
              </a:rPr>
              <a:t>الإقراض الرقمي </a:t>
            </a:r>
          </a:p>
          <a:p>
            <a:pPr algn="r" rtl="1">
              <a:buFont typeface="Arial" panose="020B0604020202020204" pitchFamily="34" charset="0"/>
              <a:buChar char="•"/>
            </a:pPr>
            <a:r>
              <a:rPr lang="ar-AE" sz="2000" dirty="0">
                <a:cs typeface="Alexandria"/>
              </a:rPr>
              <a:t>الاستثمار عبر التطبيقات </a:t>
            </a:r>
          </a:p>
          <a:p>
            <a:pPr algn="r" rtl="1">
              <a:buNone/>
            </a:pPr>
            <a:r>
              <a:rPr lang="ar-AE" sz="2000" b="1" dirty="0">
                <a:cs typeface="Alexandria"/>
              </a:rPr>
              <a:t>الهدف:</a:t>
            </a:r>
            <a:r>
              <a:rPr lang="ar-AE" sz="2000" dirty="0">
                <a:cs typeface="Alexandria"/>
              </a:rPr>
              <a:t> تحسين تجربة المستخدم وتبسيط العمليات المالية.</a:t>
            </a:r>
          </a:p>
          <a:p>
            <a:pPr algn="r" rtl="1">
              <a:buNone/>
            </a:pPr>
            <a:br>
              <a:rPr lang="ar-AE" sz="2000" dirty="0">
                <a:cs typeface="Alexandria"/>
              </a:rPr>
            </a:br>
            <a:endParaRPr lang="ar-AE" sz="20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BD839000-FF55-1537-AEA6-54D2A42B6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93443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EF1BF-0BF2-6B0C-9E77-E0F0E9408E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8A3798-4ADA-F043-2A74-3D90F1184A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F9B7B54-690A-DF4E-D1C2-FEFBBAE138D9}"/>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 </a:t>
            </a:r>
            <a:r>
              <a:rPr kumimoji="0" lang="en-US"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FinTech Startups</a:t>
            </a:r>
            <a:endPar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endParaRPr>
          </a:p>
        </p:txBody>
      </p:sp>
      <p:sp>
        <p:nvSpPr>
          <p:cNvPr id="28" name="Rectangle 27">
            <a:extLst>
              <a:ext uri="{FF2B5EF4-FFF2-40B4-BE49-F238E27FC236}">
                <a16:creationId xmlns:a16="http://schemas.microsoft.com/office/drawing/2014/main" id="{EB7B6448-051E-6199-E6D4-515BFD7709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B4CA9B6-6EE0-3972-2A2B-D452633C779D}"/>
              </a:ext>
            </a:extLst>
          </p:cNvPr>
          <p:cNvSpPr txBox="1"/>
          <p:nvPr/>
        </p:nvSpPr>
        <p:spPr>
          <a:xfrm>
            <a:off x="178904" y="1136132"/>
            <a:ext cx="11797748" cy="7017306"/>
          </a:xfrm>
          <a:prstGeom prst="rect">
            <a:avLst/>
          </a:prstGeom>
          <a:noFill/>
        </p:spPr>
        <p:txBody>
          <a:bodyPr wrap="square" rtlCol="0">
            <a:spAutoFit/>
          </a:bodyPr>
          <a:lstStyle/>
          <a:p>
            <a:pPr algn="r" rtl="1">
              <a:buNone/>
            </a:pPr>
            <a:r>
              <a:rPr lang="ar-AE" sz="2000" b="1" dirty="0">
                <a:cs typeface="Alexandria"/>
              </a:rPr>
              <a:t>3. التركيز على تجربة المستخدم (</a:t>
            </a:r>
            <a:r>
              <a:rPr lang="en-US" sz="2000" b="1" dirty="0">
                <a:cs typeface="Alexandria"/>
              </a:rPr>
              <a:t>User Experience)</a:t>
            </a:r>
          </a:p>
          <a:p>
            <a:pPr algn="r" rtl="1">
              <a:buFont typeface="Arial" panose="020B0604020202020204" pitchFamily="34" charset="0"/>
              <a:buChar char="•"/>
            </a:pPr>
            <a:r>
              <a:rPr lang="ar-AE" sz="2000" dirty="0">
                <a:cs typeface="Alexandria"/>
              </a:rPr>
              <a:t>واجهات استخدام سهلة وبسيطة. </a:t>
            </a:r>
          </a:p>
          <a:p>
            <a:pPr algn="r" rtl="1">
              <a:buFont typeface="Arial" panose="020B0604020202020204" pitchFamily="34" charset="0"/>
              <a:buChar char="•"/>
            </a:pPr>
            <a:r>
              <a:rPr lang="ar-AE" sz="2000" dirty="0">
                <a:cs typeface="Alexandria"/>
              </a:rPr>
              <a:t>خدمات متاحة على مدار الساعة. </a:t>
            </a:r>
          </a:p>
          <a:p>
            <a:pPr algn="r" rtl="1">
              <a:buFont typeface="Arial" panose="020B0604020202020204" pitchFamily="34" charset="0"/>
              <a:buChar char="•"/>
            </a:pPr>
            <a:r>
              <a:rPr lang="ar-AE" sz="2000" dirty="0">
                <a:cs typeface="Alexandria"/>
              </a:rPr>
              <a:t>تقليل الإجراءات الورقية والمعقدة. </a:t>
            </a:r>
          </a:p>
          <a:p>
            <a:pPr algn="r" rtl="1">
              <a:buNone/>
            </a:pPr>
            <a:r>
              <a:rPr lang="ar-AE" sz="2000" b="1" dirty="0">
                <a:cs typeface="Alexandria"/>
              </a:rPr>
              <a:t>النتيجة:</a:t>
            </a:r>
            <a:r>
              <a:rPr lang="ar-AE" sz="2000" dirty="0">
                <a:cs typeface="Alexandria"/>
              </a:rPr>
              <a:t> جذب عدد أكبر من المستخدمين، خاصة الشباب.</a:t>
            </a:r>
          </a:p>
          <a:p>
            <a:pPr algn="r" rtl="1">
              <a:buNone/>
            </a:pPr>
            <a:endParaRPr lang="ar-AE" sz="2000" dirty="0">
              <a:cs typeface="Alexandria"/>
            </a:endParaRPr>
          </a:p>
          <a:p>
            <a:pPr algn="r" rtl="1">
              <a:buNone/>
            </a:pPr>
            <a:r>
              <a:rPr lang="ar-AE" sz="2000" b="1" dirty="0">
                <a:cs typeface="Alexandria"/>
              </a:rPr>
              <a:t>4. السرعة والمرونة في الأداء</a:t>
            </a:r>
          </a:p>
          <a:p>
            <a:pPr algn="r" rtl="1">
              <a:buFont typeface="Arial" panose="020B0604020202020204" pitchFamily="34" charset="0"/>
              <a:buChar char="•"/>
            </a:pPr>
            <a:r>
              <a:rPr lang="ar-AE" sz="2000" dirty="0">
                <a:cs typeface="Alexandria"/>
              </a:rPr>
              <a:t>سرعة في تنفيذ المعاملات المالية. </a:t>
            </a:r>
          </a:p>
          <a:p>
            <a:pPr algn="r" rtl="1">
              <a:buFont typeface="Arial" panose="020B0604020202020204" pitchFamily="34" charset="0"/>
              <a:buChar char="•"/>
            </a:pPr>
            <a:r>
              <a:rPr lang="ar-AE" sz="2000" dirty="0">
                <a:cs typeface="Alexandria"/>
              </a:rPr>
              <a:t>القدرة على التكيف مع التغيرات في السوق. </a:t>
            </a:r>
          </a:p>
          <a:p>
            <a:pPr algn="r" rtl="1">
              <a:buFont typeface="Arial" panose="020B0604020202020204" pitchFamily="34" charset="0"/>
              <a:buChar char="•"/>
            </a:pPr>
            <a:r>
              <a:rPr lang="ar-AE" sz="2000" dirty="0">
                <a:cs typeface="Alexandria"/>
              </a:rPr>
              <a:t>تطوير المنتجات بشكل مستمر. </a:t>
            </a:r>
          </a:p>
          <a:p>
            <a:pPr algn="r" rtl="1">
              <a:buNone/>
            </a:pPr>
            <a:endParaRPr lang="ar-AE" sz="2000" dirty="0">
              <a:cs typeface="Alexandria"/>
            </a:endParaRPr>
          </a:p>
          <a:p>
            <a:pPr algn="r" rtl="1">
              <a:buNone/>
            </a:pPr>
            <a:r>
              <a:rPr lang="ar-AE" sz="2000" b="1" dirty="0">
                <a:cs typeface="Alexandria"/>
              </a:rPr>
              <a:t>5. انخفاض التكاليف التشغيلية</a:t>
            </a:r>
          </a:p>
          <a:p>
            <a:pPr algn="r" rtl="1">
              <a:buNone/>
            </a:pPr>
            <a:r>
              <a:rPr lang="ar-AE" sz="2000" dirty="0">
                <a:cs typeface="Alexandria"/>
              </a:rPr>
              <a:t>بسبب اعتمادها على التكنولوجيا:</a:t>
            </a:r>
          </a:p>
          <a:p>
            <a:pPr algn="r" rtl="1">
              <a:buFont typeface="Arial" panose="020B0604020202020204" pitchFamily="34" charset="0"/>
              <a:buChar char="•"/>
            </a:pPr>
            <a:r>
              <a:rPr lang="ar-AE" sz="2000" dirty="0">
                <a:cs typeface="Alexandria"/>
              </a:rPr>
              <a:t>تقليل الحاجة للفروع التقليدية. </a:t>
            </a:r>
          </a:p>
          <a:p>
            <a:pPr algn="r" rtl="1">
              <a:buFont typeface="Arial" panose="020B0604020202020204" pitchFamily="34" charset="0"/>
              <a:buChar char="•"/>
            </a:pPr>
            <a:r>
              <a:rPr lang="ar-AE" sz="2000" dirty="0">
                <a:cs typeface="Alexandria"/>
              </a:rPr>
              <a:t>أتمتة العمليات المالية. </a:t>
            </a:r>
          </a:p>
          <a:p>
            <a:pPr algn="r" rtl="1">
              <a:buFont typeface="Arial" panose="020B0604020202020204" pitchFamily="34" charset="0"/>
              <a:buChar char="•"/>
            </a:pPr>
            <a:r>
              <a:rPr lang="ar-AE" sz="2000" dirty="0">
                <a:cs typeface="Alexandria"/>
              </a:rPr>
              <a:t>تقليل عدد الموظفين في العمليات الروتينية. </a:t>
            </a:r>
          </a:p>
          <a:p>
            <a:pPr algn="r" rtl="1">
              <a:buNone/>
            </a:pPr>
            <a:br>
              <a:rPr lang="ar-AE" sz="2000" dirty="0">
                <a:cs typeface="Alexandria"/>
              </a:rPr>
            </a:br>
            <a:endParaRPr lang="ar-AE" sz="20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DB6DA5CF-5FB0-3A2E-3A88-288CAE40B5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0168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42851-66F8-58A7-E0FD-4CF3FC54CC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9D12278-A8F3-9BEB-706E-476BE8EFA2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80853D7-400B-B326-C0C5-05EFF7A464AE}"/>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 </a:t>
            </a:r>
            <a:r>
              <a:rPr kumimoji="0" lang="en-US"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FinTech Startups</a:t>
            </a:r>
            <a:endPar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endParaRPr>
          </a:p>
        </p:txBody>
      </p:sp>
      <p:sp>
        <p:nvSpPr>
          <p:cNvPr id="28" name="Rectangle 27">
            <a:extLst>
              <a:ext uri="{FF2B5EF4-FFF2-40B4-BE49-F238E27FC236}">
                <a16:creationId xmlns:a16="http://schemas.microsoft.com/office/drawing/2014/main" id="{E7DD5C1C-91D3-EFF0-7159-811A4CC519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1778B5-9BD7-30F6-36C3-B6DE0951D335}"/>
              </a:ext>
            </a:extLst>
          </p:cNvPr>
          <p:cNvSpPr txBox="1"/>
          <p:nvPr/>
        </p:nvSpPr>
        <p:spPr>
          <a:xfrm>
            <a:off x="537210" y="1355029"/>
            <a:ext cx="11479199" cy="5786199"/>
          </a:xfrm>
          <a:prstGeom prst="rect">
            <a:avLst/>
          </a:prstGeom>
          <a:noFill/>
        </p:spPr>
        <p:txBody>
          <a:bodyPr wrap="square" rtlCol="0">
            <a:spAutoFit/>
          </a:bodyPr>
          <a:lstStyle/>
          <a:p>
            <a:pPr algn="r" rtl="1">
              <a:buNone/>
            </a:pPr>
            <a:r>
              <a:rPr lang="ar-AE" sz="2000" b="1" dirty="0">
                <a:cs typeface="Alexandria"/>
              </a:rPr>
              <a:t>6. الاعتماد على البيانات والتحليلات</a:t>
            </a:r>
          </a:p>
          <a:p>
            <a:pPr algn="r" rtl="1">
              <a:buNone/>
            </a:pPr>
            <a:r>
              <a:rPr lang="ar-AE" sz="2000" dirty="0">
                <a:cs typeface="Alexandria"/>
              </a:rPr>
              <a:t>تستخدم شركات </a:t>
            </a:r>
            <a:r>
              <a:rPr lang="en-US" sz="2000" dirty="0">
                <a:cs typeface="Alexandria"/>
              </a:rPr>
              <a:t>FinTech </a:t>
            </a:r>
            <a:r>
              <a:rPr lang="ar-AE" sz="2000" dirty="0">
                <a:cs typeface="Alexandria"/>
              </a:rPr>
              <a:t>البيانات في:</a:t>
            </a:r>
          </a:p>
          <a:p>
            <a:pPr algn="r" rtl="1">
              <a:buFont typeface="Arial" panose="020B0604020202020204" pitchFamily="34" charset="0"/>
              <a:buChar char="•"/>
            </a:pPr>
            <a:r>
              <a:rPr lang="ar-AE" sz="2000" dirty="0">
                <a:cs typeface="Alexandria"/>
              </a:rPr>
              <a:t>تحليل سلوك العملاء. </a:t>
            </a:r>
          </a:p>
          <a:p>
            <a:pPr algn="r" rtl="1">
              <a:buFont typeface="Arial" panose="020B0604020202020204" pitchFamily="34" charset="0"/>
              <a:buChar char="•"/>
            </a:pPr>
            <a:r>
              <a:rPr lang="ar-AE" sz="2000" dirty="0">
                <a:cs typeface="Alexandria"/>
              </a:rPr>
              <a:t>تقييم المخاطر الائتمانية. </a:t>
            </a:r>
          </a:p>
          <a:p>
            <a:pPr algn="r" rtl="1">
              <a:buFont typeface="Arial" panose="020B0604020202020204" pitchFamily="34" charset="0"/>
              <a:buChar char="•"/>
            </a:pPr>
            <a:r>
              <a:rPr lang="ar-AE" sz="2000" dirty="0">
                <a:cs typeface="Alexandria"/>
              </a:rPr>
              <a:t>تخصيص الخدمات المالية. </a:t>
            </a:r>
          </a:p>
          <a:p>
            <a:pPr algn="r" rtl="1">
              <a:buNone/>
            </a:pPr>
            <a:endParaRPr lang="ar-AE" sz="2000" dirty="0">
              <a:cs typeface="Alexandria"/>
            </a:endParaRPr>
          </a:p>
          <a:p>
            <a:pPr algn="r" rtl="1">
              <a:buNone/>
            </a:pPr>
            <a:r>
              <a:rPr lang="ar-AE" sz="2000" b="1" dirty="0">
                <a:cs typeface="Alexandria"/>
              </a:rPr>
              <a:t>7. قابلية التوسع السريع </a:t>
            </a:r>
            <a:r>
              <a:rPr lang="en-US" sz="2000" b="1" dirty="0">
                <a:cs typeface="Alexandria"/>
              </a:rPr>
              <a:t>Scalability</a:t>
            </a:r>
          </a:p>
          <a:p>
            <a:pPr algn="r" rtl="1">
              <a:buFont typeface="Arial" panose="020B0604020202020204" pitchFamily="34" charset="0"/>
              <a:buChar char="•"/>
            </a:pPr>
            <a:r>
              <a:rPr lang="ar-AE" sz="2000" dirty="0">
                <a:cs typeface="Alexandria"/>
              </a:rPr>
              <a:t>إمكانية التوسع في أسواق جديدة بسهولة. </a:t>
            </a:r>
          </a:p>
          <a:p>
            <a:pPr algn="r" rtl="1">
              <a:buFont typeface="Arial" panose="020B0604020202020204" pitchFamily="34" charset="0"/>
              <a:buChar char="•"/>
            </a:pPr>
            <a:r>
              <a:rPr lang="ar-AE" sz="2000" dirty="0">
                <a:cs typeface="Alexandria"/>
              </a:rPr>
              <a:t>تقديم الخدمات عبر الإنترنت دون قيود جغرافية كبيرة. </a:t>
            </a:r>
            <a:br>
              <a:rPr lang="ar-AE" sz="2000" dirty="0">
                <a:cs typeface="Alexandria"/>
              </a:rPr>
            </a:br>
            <a:endParaRPr lang="ar-AE" sz="2000" dirty="0">
              <a:cs typeface="Alexandria"/>
            </a:endParaRPr>
          </a:p>
          <a:p>
            <a:pPr algn="r" rtl="1">
              <a:buNone/>
            </a:pPr>
            <a:r>
              <a:rPr lang="ar-AE" sz="2000" b="1" dirty="0">
                <a:cs typeface="Alexandria"/>
              </a:rPr>
              <a:t>8. العمل في بيئة تنظيمية متغيرة</a:t>
            </a:r>
          </a:p>
          <a:p>
            <a:pPr algn="r" rtl="1">
              <a:buFont typeface="Arial" panose="020B0604020202020204" pitchFamily="34" charset="0"/>
              <a:buChar char="•"/>
            </a:pPr>
            <a:r>
              <a:rPr lang="ar-AE" sz="2000" dirty="0">
                <a:cs typeface="Alexandria"/>
              </a:rPr>
              <a:t>تحتاج إلى التكيف مع القوانين المالية المختلفة. </a:t>
            </a:r>
          </a:p>
          <a:p>
            <a:pPr algn="r" rtl="1">
              <a:buFont typeface="Arial" panose="020B0604020202020204" pitchFamily="34" charset="0"/>
              <a:buChar char="•"/>
            </a:pPr>
            <a:r>
              <a:rPr lang="ar-AE" sz="2000" dirty="0">
                <a:cs typeface="Alexandria"/>
              </a:rPr>
              <a:t>التعامل مع متطلبات الترخيص والامتثال. </a:t>
            </a:r>
          </a:p>
          <a:p>
            <a:pPr algn="r" rtl="1">
              <a:buFont typeface="Arial" panose="020B0604020202020204" pitchFamily="34" charset="0"/>
              <a:buChar char="•"/>
            </a:pPr>
            <a:r>
              <a:rPr lang="ar-AE" sz="2000" dirty="0">
                <a:cs typeface="Alexandria"/>
              </a:rPr>
              <a:t>الاستفادة من البيئات التنظيمية التجريبية </a:t>
            </a:r>
            <a:r>
              <a:rPr lang="en-US" sz="2000" dirty="0">
                <a:cs typeface="Alexandria"/>
              </a:rPr>
              <a:t>Sandbox</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5C01182E-14BF-A801-B29A-ECF637CC54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4922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FE349-5BEA-9B26-A653-33E9AD0A52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131F50-3C99-2D16-FFFE-805BC0460D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3D851C4-4D78-91DC-9C77-D04922AF2FF7}"/>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 </a:t>
            </a:r>
            <a:r>
              <a:rPr kumimoji="0" lang="en-US"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FinTech Startups</a:t>
            </a:r>
            <a:endPar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endParaRPr>
          </a:p>
        </p:txBody>
      </p:sp>
      <p:sp>
        <p:nvSpPr>
          <p:cNvPr id="28" name="Rectangle 27">
            <a:extLst>
              <a:ext uri="{FF2B5EF4-FFF2-40B4-BE49-F238E27FC236}">
                <a16:creationId xmlns:a16="http://schemas.microsoft.com/office/drawing/2014/main" id="{6E055330-1F98-6C27-33BC-29A29D72EC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6F50A56-5CE9-FC43-6674-F2A31935427C}"/>
              </a:ext>
            </a:extLst>
          </p:cNvPr>
          <p:cNvSpPr txBox="1"/>
          <p:nvPr/>
        </p:nvSpPr>
        <p:spPr>
          <a:xfrm>
            <a:off x="308611" y="1232831"/>
            <a:ext cx="11707798" cy="5478423"/>
          </a:xfrm>
          <a:prstGeom prst="rect">
            <a:avLst/>
          </a:prstGeom>
          <a:noFill/>
        </p:spPr>
        <p:txBody>
          <a:bodyPr wrap="square" rtlCol="0">
            <a:spAutoFit/>
          </a:bodyPr>
          <a:lstStyle/>
          <a:p>
            <a:pPr algn="r" rtl="1">
              <a:buNone/>
            </a:pPr>
            <a:r>
              <a:rPr lang="ar-AE" sz="2000" b="1" dirty="0">
                <a:cs typeface="Alexandria"/>
              </a:rPr>
              <a:t>9. الاعتماد على الشراكات</a:t>
            </a:r>
          </a:p>
          <a:p>
            <a:pPr algn="r" rtl="1">
              <a:buFont typeface="Arial" panose="020B0604020202020204" pitchFamily="34" charset="0"/>
              <a:buChar char="•"/>
            </a:pPr>
            <a:r>
              <a:rPr lang="ar-AE" sz="2000" dirty="0">
                <a:cs typeface="Alexandria"/>
              </a:rPr>
              <a:t>التعاون مع البنوك التقليدية. </a:t>
            </a:r>
          </a:p>
          <a:p>
            <a:pPr algn="r" rtl="1">
              <a:buFont typeface="Arial" panose="020B0604020202020204" pitchFamily="34" charset="0"/>
              <a:buChar char="•"/>
            </a:pPr>
            <a:r>
              <a:rPr lang="ar-AE" sz="2000" dirty="0">
                <a:cs typeface="Alexandria"/>
              </a:rPr>
              <a:t>الشراكة مع شركات التقنية ومزودي الخدمات. </a:t>
            </a:r>
          </a:p>
          <a:p>
            <a:pPr algn="r" rtl="1">
              <a:buFont typeface="Arial" panose="020B0604020202020204" pitchFamily="34" charset="0"/>
              <a:buChar char="•"/>
            </a:pPr>
            <a:r>
              <a:rPr lang="ar-AE" sz="2000" dirty="0">
                <a:cs typeface="Alexandria"/>
              </a:rPr>
              <a:t>التكامل مع منصات الدفع والتجارة الإلكترونية. </a:t>
            </a:r>
          </a:p>
          <a:p>
            <a:pPr algn="r" rtl="1">
              <a:buNone/>
            </a:pPr>
            <a:endParaRPr lang="ar-AE" sz="2000" dirty="0">
              <a:cs typeface="Alexandria"/>
            </a:endParaRPr>
          </a:p>
          <a:p>
            <a:pPr algn="r" rtl="1">
              <a:buNone/>
            </a:pPr>
            <a:r>
              <a:rPr lang="ar-AE" sz="2000" b="1" dirty="0">
                <a:cs typeface="Alexandria"/>
              </a:rPr>
              <a:t>10. المخاطرة العالية مقابل النمو السريع</a:t>
            </a:r>
          </a:p>
          <a:p>
            <a:pPr algn="r" rtl="1">
              <a:buFont typeface="Arial" panose="020B0604020202020204" pitchFamily="34" charset="0"/>
              <a:buChar char="•"/>
            </a:pPr>
            <a:r>
              <a:rPr lang="ar-AE" sz="2000" dirty="0">
                <a:cs typeface="Alexandria"/>
              </a:rPr>
              <a:t>تعمل في بيئة تنافسية وسريعة التغير. </a:t>
            </a:r>
          </a:p>
          <a:p>
            <a:pPr algn="r" rtl="1">
              <a:buFont typeface="Arial" panose="020B0604020202020204" pitchFamily="34" charset="0"/>
              <a:buChar char="•"/>
            </a:pPr>
            <a:r>
              <a:rPr lang="ar-AE" sz="2000" dirty="0">
                <a:cs typeface="Alexandria"/>
              </a:rPr>
              <a:t>احتمالية فشل أعلى مقارنة بالشركات التقليدية. </a:t>
            </a:r>
          </a:p>
          <a:p>
            <a:pPr algn="r" rtl="1">
              <a:buFont typeface="Arial" panose="020B0604020202020204" pitchFamily="34" charset="0"/>
              <a:buChar char="•"/>
            </a:pPr>
            <a:r>
              <a:rPr lang="ar-AE" sz="2000" dirty="0">
                <a:cs typeface="Alexandria"/>
              </a:rPr>
              <a:t>لكنها تمتلك فرص نمو كبيرة وسريعة. </a:t>
            </a:r>
            <a:br>
              <a:rPr lang="ar-AE" sz="2000" dirty="0">
                <a:cs typeface="Alexandria"/>
              </a:rPr>
            </a:br>
            <a:endParaRPr lang="ar-AE" sz="2000" dirty="0">
              <a:cs typeface="Alexandria"/>
            </a:endParaRPr>
          </a:p>
          <a:p>
            <a:pPr algn="r" rtl="1">
              <a:buNone/>
            </a:pPr>
            <a:r>
              <a:rPr lang="ar-AE" sz="2000" b="1" dirty="0">
                <a:cs typeface="Alexandria"/>
              </a:rPr>
              <a:t>خلاصة</a:t>
            </a:r>
          </a:p>
          <a:p>
            <a:pPr algn="r" rtl="1">
              <a:buNone/>
            </a:pPr>
            <a:r>
              <a:rPr lang="ar-AE" sz="2000" dirty="0">
                <a:cs typeface="Alexandria"/>
              </a:rPr>
              <a:t>تتميز شركات التكنولوجيا المالية الناشئة بالابتكار، والاعتماد على التكنولوجيا، والمرونة العالية، والتركيز على تجربة المستخدم، مما يجعلها لاعبًا رئيسيًا في تطوير القطاع المالي الحديث، خاصة في الأسواق النامية مثل الشرق الأوسط.</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16DC28D8-EA34-C94E-CDF4-1F8E073019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361291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D2D48-006E-434C-CE3B-B664D84640D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9485038-98E6-77B3-5E9B-E9597678FE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E5289CA-156B-C5EA-46EF-B6E61B314842}"/>
              </a:ext>
            </a:extLst>
          </p:cNvPr>
          <p:cNvSpPr txBox="1"/>
          <p:nvPr/>
        </p:nvSpPr>
        <p:spPr>
          <a:xfrm>
            <a:off x="308610" y="725864"/>
            <a:ext cx="9144000"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مفهوم ومكونات البيئة الحاضنة </a:t>
            </a:r>
            <a:r>
              <a:rPr kumimoji="0" lang="en-US"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FinTech Ecosystem)</a:t>
            </a: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 لشركات  التكنولوجيا المالية الناشئة</a:t>
            </a:r>
          </a:p>
        </p:txBody>
      </p:sp>
      <p:sp>
        <p:nvSpPr>
          <p:cNvPr id="28" name="Rectangle 27">
            <a:extLst>
              <a:ext uri="{FF2B5EF4-FFF2-40B4-BE49-F238E27FC236}">
                <a16:creationId xmlns:a16="http://schemas.microsoft.com/office/drawing/2014/main" id="{A8470213-E3C1-6F6A-CF78-4C62E838E5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2AEAF2-8C39-B4D4-140B-7844C068425E}"/>
              </a:ext>
            </a:extLst>
          </p:cNvPr>
          <p:cNvSpPr txBox="1"/>
          <p:nvPr/>
        </p:nvSpPr>
        <p:spPr>
          <a:xfrm>
            <a:off x="1668780" y="1896001"/>
            <a:ext cx="9624060" cy="424731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lexandria"/>
              </a:rPr>
              <a:t>هي م</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زيج من العوامل المؤسسية، الحكومية، التكنولوجية، التمويلية والتنظيمية التي تساهم في </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دعم </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FinTech Startups.</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algn="just" rtl="1">
              <a:lnSpc>
                <a:spcPct val="150000"/>
              </a:lnSpc>
              <a:buNone/>
            </a:pPr>
            <a:r>
              <a:rPr lang="ar-AE" sz="2400" b="1" dirty="0">
                <a:cs typeface="Alexandria"/>
              </a:rPr>
              <a:t>مكونات البيئة الحاضنة لقطاع </a:t>
            </a:r>
            <a:r>
              <a:rPr lang="en-US" sz="2400" b="1" dirty="0"/>
              <a:t>FinTech</a:t>
            </a:r>
            <a:r>
              <a:rPr lang="ar-EG" sz="2400" b="1" dirty="0">
                <a:cs typeface="Alexandria"/>
              </a:rPr>
              <a:t> :-</a:t>
            </a:r>
            <a:endParaRPr lang="en-US" sz="2400" b="1" dirty="0"/>
          </a:p>
          <a:p>
            <a:pPr algn="just" rtl="1">
              <a:lnSpc>
                <a:spcPct val="150000"/>
              </a:lnSpc>
              <a:buFont typeface="+mj-lt"/>
              <a:buAutoNum type="arabicPeriod"/>
            </a:pPr>
            <a:r>
              <a:rPr lang="ar-EG" sz="2400" b="1" dirty="0">
                <a:cs typeface="Alexandria"/>
              </a:rPr>
              <a:t> </a:t>
            </a:r>
            <a:r>
              <a:rPr lang="ar-AE" sz="2400" b="1" dirty="0">
                <a:cs typeface="Alexandria"/>
              </a:rPr>
              <a:t>القوانين والتنظيمات</a:t>
            </a:r>
            <a:r>
              <a:rPr lang="ar-EG" sz="2400" b="1" dirty="0">
                <a:cs typeface="Alexandria"/>
              </a:rPr>
              <a:t> : </a:t>
            </a:r>
            <a:r>
              <a:rPr lang="ar-EG" sz="2400" dirty="0">
                <a:cs typeface="Alexandria"/>
              </a:rPr>
              <a:t>تنظيم منح التراخيص والبيئة التجريبية.</a:t>
            </a:r>
            <a:endParaRPr lang="ar-AE" sz="2400" dirty="0">
              <a:cs typeface="Alexandria"/>
            </a:endParaRPr>
          </a:p>
          <a:p>
            <a:pPr algn="just" rtl="1">
              <a:lnSpc>
                <a:spcPct val="150000"/>
              </a:lnSpc>
              <a:buFont typeface="+mj-lt"/>
              <a:buAutoNum type="arabicPeriod"/>
            </a:pPr>
            <a:r>
              <a:rPr lang="ar-EG" sz="2400" b="1" dirty="0">
                <a:cs typeface="Alexandria"/>
              </a:rPr>
              <a:t> </a:t>
            </a:r>
            <a:r>
              <a:rPr lang="ar-AE" sz="2400" b="1" dirty="0">
                <a:cs typeface="Alexandria"/>
              </a:rPr>
              <a:t>التمويل والاستثمار</a:t>
            </a:r>
            <a:r>
              <a:rPr lang="ar-AE" sz="2400" dirty="0">
                <a:cs typeface="Alexandria"/>
              </a:rPr>
              <a:t> </a:t>
            </a:r>
            <a:endParaRPr lang="ar-EG" sz="2400" dirty="0">
              <a:cs typeface="Alexandria"/>
            </a:endParaRPr>
          </a:p>
          <a:p>
            <a:pPr algn="just" rtl="1">
              <a:lnSpc>
                <a:spcPct val="150000"/>
              </a:lnSpc>
              <a:buFont typeface="+mj-lt"/>
              <a:buAutoNum type="arabicPeriod"/>
            </a:pPr>
            <a:r>
              <a:rPr lang="ar-EG" sz="2400" b="1" dirty="0">
                <a:cs typeface="Alexandria"/>
              </a:rPr>
              <a:t> </a:t>
            </a:r>
            <a:r>
              <a:rPr lang="ar-AE" sz="2400" b="1" dirty="0">
                <a:cs typeface="Alexandria"/>
              </a:rPr>
              <a:t>الدعم الحكومي</a:t>
            </a:r>
            <a:r>
              <a:rPr lang="ar-AE" sz="2400" dirty="0">
                <a:cs typeface="Alexandria"/>
              </a:rPr>
              <a:t> (حوافز ضريبية، منح).</a:t>
            </a:r>
          </a:p>
          <a:p>
            <a:pPr algn="just" rtl="1">
              <a:lnSpc>
                <a:spcPct val="150000"/>
              </a:lnSpc>
              <a:buFont typeface="+mj-lt"/>
              <a:buAutoNum type="arabicPeriod"/>
            </a:pPr>
            <a:r>
              <a:rPr lang="ar-EG" sz="2400" b="1" dirty="0">
                <a:cs typeface="Alexandria"/>
              </a:rPr>
              <a:t> </a:t>
            </a:r>
            <a:r>
              <a:rPr lang="ar-AE" sz="2400" b="1" dirty="0">
                <a:cs typeface="Alexandria"/>
              </a:rPr>
              <a:t>المواهب البشرية</a:t>
            </a:r>
            <a:r>
              <a:rPr lang="ar-AE" sz="2400" dirty="0">
                <a:cs typeface="Alexandria"/>
              </a:rPr>
              <a:t> (برامج جامعية، مسرعات أعمال).</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221A0117-CB17-5ACE-EC1B-86930CA59F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14080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6ED95-D8F8-3DE4-271A-E1C6D850194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A11A18-3367-F987-6AB6-52995F8EC43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F65341-7181-F022-FE03-27E141E60C4B}"/>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a:t>
            </a:r>
          </a:p>
        </p:txBody>
      </p:sp>
      <p:sp>
        <p:nvSpPr>
          <p:cNvPr id="28" name="Rectangle 27">
            <a:extLst>
              <a:ext uri="{FF2B5EF4-FFF2-40B4-BE49-F238E27FC236}">
                <a16:creationId xmlns:a16="http://schemas.microsoft.com/office/drawing/2014/main" id="{79EE5E44-F9FD-1692-E4FE-5ECFD111A6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977BB9F-D5A9-6DCB-5072-0B8EEBA9C596}"/>
              </a:ext>
            </a:extLst>
          </p:cNvPr>
          <p:cNvSpPr txBox="1"/>
          <p:nvPr/>
        </p:nvSpPr>
        <p:spPr>
          <a:xfrm>
            <a:off x="468630" y="1249085"/>
            <a:ext cx="11372850" cy="5011565"/>
          </a:xfrm>
          <a:prstGeom prst="rect">
            <a:avLst/>
          </a:prstGeom>
          <a:noFill/>
        </p:spPr>
        <p:txBody>
          <a:bodyPr wrap="square" rtlCol="0">
            <a:spAutoFit/>
          </a:bodyPr>
          <a:lstStyle/>
          <a:p>
            <a:pPr algn="r" rtl="1">
              <a:lnSpc>
                <a:spcPct val="150000"/>
              </a:lnSpc>
              <a:buNone/>
            </a:pPr>
            <a:r>
              <a:rPr lang="ar-AE" sz="2400" b="1" dirty="0">
                <a:cs typeface="Alexandria"/>
              </a:rPr>
              <a:t>بيئة الحاضنات في السعودية</a:t>
            </a:r>
            <a:r>
              <a:rPr lang="ar-EG" sz="2400" b="1" dirty="0">
                <a:cs typeface="Alexandria"/>
              </a:rPr>
              <a:t> :</a:t>
            </a:r>
            <a:endParaRPr lang="ar-AE" sz="2400" b="1" dirty="0">
              <a:cs typeface="Alexandria"/>
            </a:endParaRPr>
          </a:p>
          <a:p>
            <a:pPr algn="r" rtl="1">
              <a:lnSpc>
                <a:spcPct val="150000"/>
              </a:lnSpc>
              <a:buFont typeface="Arial" panose="020B0604020202020204" pitchFamily="34" charset="0"/>
              <a:buChar char="•"/>
            </a:pPr>
            <a:r>
              <a:rPr lang="ar-EG" sz="2400" dirty="0">
                <a:cs typeface="Alexandria"/>
              </a:rPr>
              <a:t> البنك المركزي السعودي : ينظم البيئة التجريبية.</a:t>
            </a:r>
            <a:endParaRPr lang="en-US" sz="2400"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مركز الابتكار المالي في هيئة السوق المالية.</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دعم "مسرعة فنتك السعودية".</a:t>
            </a:r>
          </a:p>
          <a:p>
            <a:pPr algn="r" rtl="1">
              <a:lnSpc>
                <a:spcPct val="150000"/>
              </a:lnSpc>
            </a:pPr>
            <a:r>
              <a:rPr lang="ar-AE" sz="2400" b="1" dirty="0">
                <a:cs typeface="Alexandria"/>
              </a:rPr>
              <a:t>مثال:</a:t>
            </a:r>
            <a:br>
              <a:rPr lang="ar-AE" sz="2400" dirty="0">
                <a:cs typeface="Alexandria"/>
              </a:rPr>
            </a:br>
            <a:r>
              <a:rPr lang="en-US" sz="2400" dirty="0"/>
              <a:t>Tamam</a:t>
            </a:r>
            <a:r>
              <a:rPr lang="ar-EG" sz="2400" dirty="0">
                <a:cs typeface="Alexandria"/>
              </a:rPr>
              <a:t>: </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شركة تقنية مالية</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سعودية متخصصة في تقديم خدمات القروض المصغرة الرقمية بالكامل عبر تطبيق الهاتف الذكي، وهي تابعة لمجموعة الاتصالات السعودية </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STC)</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حصلت على الترخيص الكامل من البنك المركزي السعودي </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SAMA) </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كأول شركة في هذا المجال، ما يجعلها أول منصة رسمية مرخصة لتقديم القروض الرقمية المصغرة في المملكة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C5035219-D1B6-112B-079A-F5E1883E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85444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FCFB-65F0-04B2-A190-7B0FA51FEC4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393E182-B209-142A-93BA-68A963BD1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45FFB21-8992-98DE-7573-39C43190FCDC}"/>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a:t>
            </a:r>
          </a:p>
        </p:txBody>
      </p:sp>
      <p:sp>
        <p:nvSpPr>
          <p:cNvPr id="28" name="Rectangle 27">
            <a:extLst>
              <a:ext uri="{FF2B5EF4-FFF2-40B4-BE49-F238E27FC236}">
                <a16:creationId xmlns:a16="http://schemas.microsoft.com/office/drawing/2014/main" id="{6D7B3161-14CE-D2C2-F77F-C396367D7B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61591-E553-5676-47A5-756512A87FAD}"/>
              </a:ext>
            </a:extLst>
          </p:cNvPr>
          <p:cNvSpPr txBox="1"/>
          <p:nvPr/>
        </p:nvSpPr>
        <p:spPr>
          <a:xfrm>
            <a:off x="160020" y="1249085"/>
            <a:ext cx="11635740" cy="5565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الامارات  :</a:t>
            </a:r>
            <a:endParaRPr kumimoji="0" lang="ar-AE" sz="2400" b="1" i="0" u="none" strike="noStrike" kern="1200" cap="none" spc="0" normalizeH="0" baseline="0" noProof="0" dirty="0">
              <a:ln>
                <a:noFill/>
              </a:ln>
              <a:solidFill>
                <a:prstClr val="black"/>
              </a:solidFill>
              <a:effectLst/>
              <a:uLnTx/>
              <a:uFillTx/>
              <a:latin typeface="Calibri"/>
              <a:ea typeface="+mn-ea"/>
              <a:cs typeface="Alexandria"/>
            </a:endParaRPr>
          </a:p>
          <a:p>
            <a:pPr algn="r" rtl="1">
              <a:lnSpc>
                <a:spcPct val="150000"/>
              </a:lnSpc>
              <a:buFont typeface="Arial" panose="020B0604020202020204" pitchFamily="34" charset="0"/>
              <a:buChar char="•"/>
            </a:pPr>
            <a:r>
              <a:rPr lang="en-US" sz="2400" dirty="0"/>
              <a:t>Sandbox </a:t>
            </a:r>
            <a:r>
              <a:rPr lang="ar-EG" sz="2400" dirty="0">
                <a:cs typeface="Alexandria"/>
              </a:rPr>
              <a:t> ف</a:t>
            </a:r>
            <a:r>
              <a:rPr lang="ar-AE" sz="2400" dirty="0">
                <a:cs typeface="Alexandria"/>
              </a:rPr>
              <a:t>ي </a:t>
            </a:r>
            <a:r>
              <a:rPr lang="en-US" sz="2400" b="1" dirty="0"/>
              <a:t>ADGM </a:t>
            </a:r>
            <a:r>
              <a:rPr lang="ar-EG" sz="2400" b="1" dirty="0">
                <a:cs typeface="Alexandria"/>
              </a:rPr>
              <a:t> و</a:t>
            </a:r>
            <a:r>
              <a:rPr lang="ar-AE" sz="2400" b="1" dirty="0">
                <a:cs typeface="Alexandria"/>
              </a:rPr>
              <a:t> </a:t>
            </a:r>
            <a:r>
              <a:rPr lang="en-US" sz="2400" b="1" dirty="0"/>
              <a:t>DIFC</a:t>
            </a:r>
            <a:endParaRPr lang="en-US" sz="2400"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تراخيص </a:t>
            </a:r>
            <a:r>
              <a:rPr lang="en-US" sz="2400" dirty="0"/>
              <a:t>VARA </a:t>
            </a:r>
            <a:r>
              <a:rPr lang="ar-EG" sz="2400" dirty="0">
                <a:cs typeface="Alexandria"/>
              </a:rPr>
              <a:t> ل</a:t>
            </a:r>
            <a:r>
              <a:rPr lang="ar-AE" sz="2400" dirty="0">
                <a:cs typeface="Alexandria"/>
              </a:rPr>
              <a:t>تنظيم العملات الرقمية.</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دعم حاضنات </a:t>
            </a:r>
            <a:r>
              <a:rPr lang="ar-AE" sz="2400" b="1" dirty="0">
                <a:cs typeface="Alexandria"/>
              </a:rPr>
              <a:t>مثل </a:t>
            </a:r>
            <a:r>
              <a:rPr lang="ar-EG" sz="2400" dirty="0">
                <a:cs typeface="Alexandria"/>
              </a:rPr>
              <a:t>: </a:t>
            </a:r>
            <a:r>
              <a:rPr lang="ar-EG" sz="2400" b="1" dirty="0">
                <a:cs typeface="Alexandria"/>
              </a:rPr>
              <a:t>(</a:t>
            </a:r>
            <a:r>
              <a:rPr lang="en-US" sz="2400" b="1" dirty="0"/>
              <a:t>Hub71</a:t>
            </a:r>
            <a:r>
              <a:rPr lang="ar-EG" sz="2400" b="1" dirty="0">
                <a:cs typeface="Alexandria"/>
              </a:rPr>
              <a:t> )</a:t>
            </a:r>
            <a:r>
              <a:rPr lang="ar-EG" sz="2400" dirty="0">
                <a:cs typeface="Alexandria"/>
              </a:rPr>
              <a:t> وهي منصة حاضنة أعمال في مدينة أبوظبي، تهدف إلى دعم وتمكين الشركات الناشئة، خاصة في مجالات التكنولوجيا الحديثة مثل لذكاء الاصطناعي ، الحوسبة السحابية الأمن السيبراني). </a:t>
            </a:r>
          </a:p>
          <a:p>
            <a:pPr algn="r" rtl="1">
              <a:lnSpc>
                <a:spcPct val="150000"/>
              </a:lnSpc>
              <a:buFont typeface="Arial" panose="020B0604020202020204" pitchFamily="34" charset="0"/>
              <a:buChar char="•"/>
            </a:pPr>
            <a:r>
              <a:rPr lang="ar-EG" sz="2400" b="1" dirty="0">
                <a:cs typeface="Alexandria"/>
              </a:rPr>
              <a:t> </a:t>
            </a:r>
            <a:r>
              <a:rPr lang="ar-AE" sz="2400" b="1" dirty="0">
                <a:cs typeface="Alexandria"/>
              </a:rPr>
              <a:t>مثال:</a:t>
            </a:r>
            <a:br>
              <a:rPr lang="ar-AE" sz="2400" dirty="0">
                <a:cs typeface="Alexandria"/>
              </a:rPr>
            </a:br>
            <a:r>
              <a:rPr lang="en-US" sz="2400" b="1" dirty="0"/>
              <a:t>YAP</a:t>
            </a:r>
            <a:r>
              <a:rPr lang="ar-EG" sz="2400" b="1" dirty="0">
                <a:cs typeface="Alexandria"/>
              </a:rPr>
              <a:t> م</a:t>
            </a:r>
            <a:r>
              <a:rPr lang="ar-AE" sz="2400" b="1" dirty="0">
                <a:cs typeface="Alexandria"/>
              </a:rPr>
              <a:t>نصة بنكية رقمية إماراتية</a:t>
            </a:r>
            <a:r>
              <a:rPr lang="ar-EG" sz="2400" b="1" dirty="0">
                <a:cs typeface="Alexandria"/>
              </a:rPr>
              <a:t> : </a:t>
            </a:r>
            <a:r>
              <a:rPr lang="en-US" sz="2400" dirty="0"/>
              <a:t>YAP </a:t>
            </a:r>
            <a:r>
              <a:rPr lang="ar-EG" sz="2400" dirty="0">
                <a:cs typeface="Alexandria"/>
              </a:rPr>
              <a:t>هي أول منصة بنكية رقمية متكاملة في دولة الإمارات العربية المتحدة، تأسست بهدف تقديم تجربة مصرفية حديثة بالكامل بدون الحاجة إلى فروع تقليدية ، تركز المنصة على تقديم خدمات مصرفية رقمية للأفراد والشركات الناشئة، من خلال تطبيق ذكي على الهواتف المحمولة، مما يجعل العمليات المالية أكثر سهولة ومرونة.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4F31AD9-A17C-A642-5A5B-42109D7B4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995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7157C-B9EC-02B4-C0C1-CD49A4B53B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CE46B1-DB21-01BE-42C2-347422FC6C3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235CEE-688C-1C2B-8058-A12A44093D36}"/>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a:t>
            </a:r>
          </a:p>
        </p:txBody>
      </p:sp>
      <p:sp>
        <p:nvSpPr>
          <p:cNvPr id="28" name="Rectangle 27">
            <a:extLst>
              <a:ext uri="{FF2B5EF4-FFF2-40B4-BE49-F238E27FC236}">
                <a16:creationId xmlns:a16="http://schemas.microsoft.com/office/drawing/2014/main" id="{5B28AA72-9297-4FF6-A9EB-FB88F94500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D6336A-4E4A-F2C9-6816-0CDE96E9B3BC}"/>
              </a:ext>
            </a:extLst>
          </p:cNvPr>
          <p:cNvSpPr txBox="1"/>
          <p:nvPr/>
        </p:nvSpPr>
        <p:spPr>
          <a:xfrm>
            <a:off x="581024" y="1532118"/>
            <a:ext cx="11029951" cy="335668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البحرين :</a:t>
            </a:r>
            <a:endParaRPr kumimoji="0" lang="ar-AE" sz="2400" b="1" i="0" u="none" strike="noStrike" kern="1200" cap="none" spc="0" normalizeH="0" baseline="0" noProof="0" dirty="0">
              <a:ln>
                <a:noFill/>
              </a:ln>
              <a:solidFill>
                <a:prstClr val="black"/>
              </a:solidFill>
              <a:effectLst/>
              <a:uLnTx/>
              <a:uFillTx/>
              <a:latin typeface="Calibri"/>
              <a:ea typeface="+mn-ea"/>
              <a:cs typeface="Alexandria"/>
            </a:endParaRPr>
          </a:p>
          <a:p>
            <a:pPr algn="r" rtl="1">
              <a:lnSpc>
                <a:spcPct val="150000"/>
              </a:lnSpc>
              <a:buFont typeface="Arial" panose="020B0604020202020204" pitchFamily="34" charset="0"/>
              <a:buChar char="•"/>
            </a:pPr>
            <a:r>
              <a:rPr lang="ar-EG" sz="2400" dirty="0">
                <a:cs typeface="Alexandria"/>
              </a:rPr>
              <a:t> تجربة </a:t>
            </a:r>
            <a:r>
              <a:rPr lang="ar-AE" sz="2400" dirty="0">
                <a:cs typeface="Alexandria"/>
              </a:rPr>
              <a:t> </a:t>
            </a:r>
            <a:r>
              <a:rPr lang="en-US" sz="2400" dirty="0"/>
              <a:t>Sandbox </a:t>
            </a:r>
            <a:r>
              <a:rPr lang="ar-EG" sz="2400" dirty="0">
                <a:cs typeface="Alexandria"/>
              </a:rPr>
              <a:t> منذ </a:t>
            </a:r>
            <a:r>
              <a:rPr lang="ar-AE" sz="2400" dirty="0">
                <a:cs typeface="Alexandria"/>
              </a:rPr>
              <a:t>(2017).</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حوافز ضريبية للمستثمرين في </a:t>
            </a:r>
            <a:r>
              <a:rPr lang="en-US" sz="2400" dirty="0"/>
              <a:t>FinTech.</a:t>
            </a:r>
          </a:p>
          <a:p>
            <a:pPr algn="r" rtl="1">
              <a:lnSpc>
                <a:spcPct val="150000"/>
              </a:lnSpc>
              <a:buFont typeface="Arial" panose="020B0604020202020204" pitchFamily="34" charset="0"/>
              <a:buChar char="•"/>
            </a:pPr>
            <a:r>
              <a:rPr lang="ar-AE" sz="2400" dirty="0">
                <a:cs typeface="Alexandria"/>
              </a:rPr>
              <a:t>دعم من مجلس التنمية الاقتصادية.</a:t>
            </a:r>
          </a:p>
          <a:p>
            <a:pPr algn="r" rtl="1">
              <a:lnSpc>
                <a:spcPct val="150000"/>
              </a:lnSpc>
            </a:pPr>
            <a:r>
              <a:rPr lang="en-AE" sz="2400" dirty="0"/>
              <a:t> </a:t>
            </a:r>
            <a:r>
              <a:rPr lang="ar-AE" sz="2400" b="1" dirty="0">
                <a:cs typeface="Alexandria"/>
              </a:rPr>
              <a:t>مثال:</a:t>
            </a:r>
            <a:br>
              <a:rPr lang="ar-AE" sz="2400" dirty="0">
                <a:cs typeface="Alexandria"/>
              </a:rPr>
            </a:br>
            <a:r>
              <a:rPr lang="en-US" sz="2400" dirty="0"/>
              <a:t>Rain</a:t>
            </a:r>
            <a:r>
              <a:rPr lang="ar-EG" sz="2400" dirty="0">
                <a:cs typeface="Alexandria"/>
              </a:rPr>
              <a:t> م</a:t>
            </a:r>
            <a:r>
              <a:rPr lang="ar-AE" sz="2400" dirty="0">
                <a:cs typeface="Alexandria"/>
              </a:rPr>
              <a:t>نصة مرخصة لتداول العملات الرقمية</a:t>
            </a:r>
            <a:r>
              <a:rPr lang="ar-EG" sz="2400" dirty="0">
                <a:cs typeface="Alexandria"/>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DB20B43A-2955-2A7B-5FD0-D69F184CB7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2692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4ACD2-7CF6-8F5B-EF87-71BEF6EB34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15AFFB9-6CFB-DB5D-B238-4C56C4C37E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5294F1-3F87-4418-4FDE-3FF0FD77708A}"/>
              </a:ext>
            </a:extLst>
          </p:cNvPr>
          <p:cNvSpPr txBox="1"/>
          <p:nvPr/>
        </p:nvSpPr>
        <p:spPr>
          <a:xfrm>
            <a:off x="308610" y="725864"/>
            <a:ext cx="88239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Calibri"/>
                <a:ea typeface="+mn-ea"/>
                <a:cs typeface="Alexandria"/>
              </a:rPr>
              <a:t>خصائص شركات التكنولوجيا المالية الناشئة</a:t>
            </a:r>
          </a:p>
        </p:txBody>
      </p:sp>
      <p:sp>
        <p:nvSpPr>
          <p:cNvPr id="28" name="Rectangle 27">
            <a:extLst>
              <a:ext uri="{FF2B5EF4-FFF2-40B4-BE49-F238E27FC236}">
                <a16:creationId xmlns:a16="http://schemas.microsoft.com/office/drawing/2014/main" id="{AF0220DA-4CDA-7AF9-11FF-F8AA8FCEAA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918FEFB-1042-5D06-40F5-F9883C19699C}"/>
              </a:ext>
            </a:extLst>
          </p:cNvPr>
          <p:cNvSpPr txBox="1"/>
          <p:nvPr/>
        </p:nvSpPr>
        <p:spPr>
          <a:xfrm>
            <a:off x="1790952" y="1611631"/>
            <a:ext cx="9776209" cy="28026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مصر :</a:t>
            </a:r>
            <a:endParaRPr kumimoji="0" lang="ar-AE" sz="2400" b="1" i="0" u="none" strike="noStrike" kern="1200" cap="none" spc="0" normalizeH="0" baseline="0" noProof="0" dirty="0">
              <a:ln>
                <a:noFill/>
              </a:ln>
              <a:solidFill>
                <a:prstClr val="black"/>
              </a:solidFill>
              <a:effectLst/>
              <a:uLnTx/>
              <a:uFillTx/>
              <a:latin typeface="Calibri"/>
              <a:ea typeface="+mn-ea"/>
              <a:cs typeface="Alexandria"/>
            </a:endParaRPr>
          </a:p>
          <a:p>
            <a:pPr algn="r" rtl="1">
              <a:lnSpc>
                <a:spcPct val="150000"/>
              </a:lnSpc>
              <a:buFont typeface="Arial" panose="020B0604020202020204" pitchFamily="34" charset="0"/>
              <a:buChar char="•"/>
            </a:pPr>
            <a:r>
              <a:rPr lang="ar-EG" sz="2400" dirty="0">
                <a:cs typeface="Alexandria"/>
              </a:rPr>
              <a:t> </a:t>
            </a:r>
            <a:r>
              <a:rPr lang="ar-AE" sz="2400" dirty="0">
                <a:cs typeface="Alexandria"/>
              </a:rPr>
              <a:t>مبادرات البنك المركزي المصري لدعم الدفع الإلكتروني.</a:t>
            </a:r>
          </a:p>
          <a:p>
            <a:pPr algn="r" rtl="1">
              <a:lnSpc>
                <a:spcPct val="150000"/>
              </a:lnSpc>
              <a:buFont typeface="Arial" panose="020B0604020202020204" pitchFamily="34" charset="0"/>
              <a:buChar char="•"/>
            </a:pPr>
            <a:r>
              <a:rPr lang="ar-AE" sz="2400" dirty="0">
                <a:cs typeface="Alexandria"/>
              </a:rPr>
              <a:t>إطلاق "</a:t>
            </a:r>
            <a:r>
              <a:rPr lang="en-US" sz="2400" dirty="0"/>
              <a:t>FinTech Egypt Hub".</a:t>
            </a:r>
          </a:p>
          <a:p>
            <a:pPr algn="r" rtl="1">
              <a:lnSpc>
                <a:spcPct val="150000"/>
              </a:lnSpc>
            </a:pPr>
            <a:r>
              <a:rPr lang="ar-AE" sz="2400" b="1" dirty="0">
                <a:cs typeface="Alexandria"/>
              </a:rPr>
              <a:t>مثال:</a:t>
            </a:r>
            <a:br>
              <a:rPr lang="ar-AE" sz="2400" dirty="0">
                <a:cs typeface="Alexandria"/>
              </a:rPr>
            </a:br>
            <a:r>
              <a:rPr lang="en-US" sz="2400" dirty="0" err="1"/>
              <a:t>Paymob</a:t>
            </a:r>
            <a:r>
              <a:rPr lang="en-US" sz="2400" dirty="0"/>
              <a:t> </a:t>
            </a:r>
            <a:r>
              <a:rPr lang="ar-EG" sz="2400" dirty="0">
                <a:cs typeface="Alexandria"/>
              </a:rPr>
              <a:t> ش</a:t>
            </a:r>
            <a:r>
              <a:rPr lang="ar-AE" sz="2400" dirty="0">
                <a:cs typeface="Alexandria"/>
              </a:rPr>
              <a:t>ركة مدفوعات رقمية توسعت إقليميًا.</a:t>
            </a:r>
          </a:p>
        </p:txBody>
      </p:sp>
      <p:pic>
        <p:nvPicPr>
          <p:cNvPr id="6" name="Graphic 21">
            <a:extLst>
              <a:ext uri="{FF2B5EF4-FFF2-40B4-BE49-F238E27FC236}">
                <a16:creationId xmlns:a16="http://schemas.microsoft.com/office/drawing/2014/main" id="{9529727F-B644-A749-D10D-4AC75CE65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92448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47E45-4D4D-F014-164C-E7CB04E1AC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31EB753-3800-9768-C822-C27CA0246C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59C592E-3549-7EA4-0941-3AD88AD0B026}"/>
              </a:ext>
            </a:extLst>
          </p:cNvPr>
          <p:cNvSpPr txBox="1"/>
          <p:nvPr/>
        </p:nvSpPr>
        <p:spPr>
          <a:xfrm>
            <a:off x="308610" y="725864"/>
            <a:ext cx="961263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الأطر التنظيمية الداعمة للشركات الناشئة</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للتكنولوجيا المالية  في الشرق الأوسط</a:t>
            </a:r>
          </a:p>
        </p:txBody>
      </p:sp>
      <p:sp>
        <p:nvSpPr>
          <p:cNvPr id="28" name="Rectangle 27">
            <a:extLst>
              <a:ext uri="{FF2B5EF4-FFF2-40B4-BE49-F238E27FC236}">
                <a16:creationId xmlns:a16="http://schemas.microsoft.com/office/drawing/2014/main" id="{F5F70DC0-BF05-882F-1AEB-1D076A4093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7AEA735-8E8D-7BB3-4B3A-520926D2ECAE}"/>
              </a:ext>
            </a:extLst>
          </p:cNvPr>
          <p:cNvSpPr txBox="1"/>
          <p:nvPr/>
        </p:nvSpPr>
        <p:spPr>
          <a:xfrm>
            <a:off x="581024" y="1581814"/>
            <a:ext cx="11029951" cy="332398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التنظيمي</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 البيئة التجريبية  </a:t>
            </a:r>
            <a:r>
              <a:rPr kumimoji="0" lang="en-US" sz="2400" b="0" i="0" u="none" strike="noStrike" kern="1200" cap="none" spc="0" normalizeH="0" baseline="0" noProof="0" dirty="0">
                <a:ln>
                  <a:noFill/>
                </a:ln>
                <a:solidFill>
                  <a:prstClr val="black"/>
                </a:solidFill>
                <a:effectLst/>
                <a:uLnTx/>
                <a:uFillTx/>
                <a:latin typeface="Calibri"/>
                <a:ea typeface="+mn-ea"/>
                <a:cs typeface="+mn-cs"/>
              </a:rPr>
              <a:t>Sandbox</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قوانين حماية المستهلك الرقمي.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قوانين مكافحة غسل الأموال والامتثال </a:t>
            </a:r>
            <a:r>
              <a:rPr kumimoji="0" lang="en-US" sz="2400" b="0" i="0" u="none" strike="noStrike" kern="1200" cap="none" spc="0" normalizeH="0" baseline="0" noProof="0" dirty="0">
                <a:ln>
                  <a:noFill/>
                </a:ln>
                <a:solidFill>
                  <a:prstClr val="black"/>
                </a:solidFill>
                <a:effectLst/>
                <a:uLnTx/>
                <a:uFillTx/>
                <a:latin typeface="Calibri"/>
                <a:ea typeface="+mn-ea"/>
                <a:cs typeface="+mn-cs"/>
              </a:rPr>
              <a:t>.(AML/KYC)</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9218D2B2-5E08-A1D3-75FD-09FDCFBBE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80915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4E061-B975-4DCC-CBB6-E966BA61A5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304304-61D1-3E72-8834-BA182F388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309E58-9AFC-C52A-6FBC-B98AB108F46F}"/>
              </a:ext>
            </a:extLst>
          </p:cNvPr>
          <p:cNvSpPr txBox="1"/>
          <p:nvPr/>
        </p:nvSpPr>
        <p:spPr>
          <a:xfrm>
            <a:off x="308610" y="725864"/>
            <a:ext cx="94927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التحديات التي تواجه البيئة الحاضنة للتكنولوجيا المالية  في الشرق الأوسط</a:t>
            </a:r>
          </a:p>
        </p:txBody>
      </p:sp>
      <p:sp>
        <p:nvSpPr>
          <p:cNvPr id="28" name="Rectangle 27">
            <a:extLst>
              <a:ext uri="{FF2B5EF4-FFF2-40B4-BE49-F238E27FC236}">
                <a16:creationId xmlns:a16="http://schemas.microsoft.com/office/drawing/2014/main" id="{D4925B17-067C-8EDD-86D0-04C506C162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47892F0-B1AD-C00F-2D71-353F99DF7FB3}"/>
              </a:ext>
            </a:extLst>
          </p:cNvPr>
          <p:cNvSpPr txBox="1"/>
          <p:nvPr/>
        </p:nvSpPr>
        <p:spPr>
          <a:xfrm>
            <a:off x="1272619" y="1799303"/>
            <a:ext cx="9492791" cy="2585323"/>
          </a:xfrm>
          <a:prstGeom prst="rect">
            <a:avLst/>
          </a:prstGeom>
          <a:noFill/>
        </p:spPr>
        <p:txBody>
          <a:bodyPr wrap="square" rtlCol="0">
            <a:spAutoFit/>
          </a:bodyPr>
          <a:lstStyle/>
          <a:p>
            <a:pPr algn="r" rtl="1">
              <a:lnSpc>
                <a:spcPct val="150000"/>
              </a:lnSpc>
              <a:buFont typeface="+mj-lt"/>
              <a:buAutoNum type="arabicPeriod"/>
            </a:pPr>
            <a:r>
              <a:rPr lang="en-US" sz="2400" dirty="0"/>
              <a:t> </a:t>
            </a:r>
            <a:r>
              <a:rPr lang="ar-AE" sz="2400" dirty="0">
                <a:cs typeface="Alexandria"/>
              </a:rPr>
              <a:t>تفاوت القوانين بين الدول.</a:t>
            </a:r>
          </a:p>
          <a:p>
            <a:pPr algn="r" rtl="1">
              <a:lnSpc>
                <a:spcPct val="150000"/>
              </a:lnSpc>
              <a:buFont typeface="+mj-lt"/>
              <a:buAutoNum type="arabicPeriod"/>
            </a:pPr>
            <a:r>
              <a:rPr lang="en-US" sz="2400" dirty="0"/>
              <a:t> </a:t>
            </a:r>
            <a:r>
              <a:rPr lang="ar-AE" sz="2400" dirty="0">
                <a:cs typeface="Alexandria"/>
              </a:rPr>
              <a:t>ضعف التمويل في بعض الأسواق.</a:t>
            </a:r>
          </a:p>
          <a:p>
            <a:pPr algn="r" rtl="1">
              <a:lnSpc>
                <a:spcPct val="150000"/>
              </a:lnSpc>
              <a:buFont typeface="+mj-lt"/>
              <a:buAutoNum type="arabicPeriod"/>
            </a:pPr>
            <a:r>
              <a:rPr lang="en-US" sz="2400" dirty="0"/>
              <a:t> </a:t>
            </a:r>
            <a:r>
              <a:rPr lang="ar-AE" sz="2400" dirty="0">
                <a:cs typeface="Alexandria"/>
              </a:rPr>
              <a:t>نقص الكفاءات المتخصصة.</a:t>
            </a:r>
          </a:p>
          <a:p>
            <a:pPr algn="r" rtl="1">
              <a:lnSpc>
                <a:spcPct val="150000"/>
              </a:lnSpc>
              <a:buFont typeface="+mj-lt"/>
              <a:buAutoNum type="arabicPeriod"/>
            </a:pPr>
            <a:r>
              <a:rPr lang="en-US" sz="2400" dirty="0"/>
              <a:t> </a:t>
            </a:r>
            <a:r>
              <a:rPr lang="ar-AE" sz="2400" dirty="0">
                <a:cs typeface="Alexandria"/>
              </a:rPr>
              <a:t>قلة الثقة في الحلول الرقمية لدى بعض المستخدمين.</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089C2EE-0C38-255C-1879-CB1A7BADEF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4264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11A27-2967-4EC6-9849-DB588D8FBA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288D3E-3BAC-F951-BB90-132493BB70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4A2DC7-2978-238C-ACDE-3EB378C3F7F9}"/>
              </a:ext>
            </a:extLst>
          </p:cNvPr>
          <p:cNvSpPr txBox="1"/>
          <p:nvPr/>
        </p:nvSpPr>
        <p:spPr>
          <a:xfrm>
            <a:off x="308610" y="725864"/>
            <a:ext cx="94927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الاسواق ، الفرص المتاحة لشركات </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FinTech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الناشئة</a:t>
            </a:r>
            <a:r>
              <a:rPr kumimoji="0" lang="en-US"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 </a:t>
            </a: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في الشرق الاوسط</a:t>
            </a:r>
          </a:p>
        </p:txBody>
      </p:sp>
      <p:sp>
        <p:nvSpPr>
          <p:cNvPr id="28" name="Rectangle 27">
            <a:extLst>
              <a:ext uri="{FF2B5EF4-FFF2-40B4-BE49-F238E27FC236}">
                <a16:creationId xmlns:a16="http://schemas.microsoft.com/office/drawing/2014/main" id="{A7B61C95-F348-E122-E2A4-6D353A13EA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A7099DC-9019-9FDB-31DE-BEB98EE53EA2}"/>
              </a:ext>
            </a:extLst>
          </p:cNvPr>
          <p:cNvSpPr txBox="1"/>
          <p:nvPr/>
        </p:nvSpPr>
        <p:spPr>
          <a:xfrm>
            <a:off x="1272619" y="1799303"/>
            <a:ext cx="9492791" cy="369331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التوسع الإقليمي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GCC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شمال إفريقيا).</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الخدمات المتوافقة مع الشريعة.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السوق غير المشمول مصرفيًا.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516E0D10-4879-D65D-8D92-374B38B167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40159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106DF-9643-E70D-D3C1-F650BAF267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72E26F-542E-4329-B8A7-EEF07CC924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500EA55-9E8F-E470-FC56-C02261306522}"/>
              </a:ext>
            </a:extLst>
          </p:cNvPr>
          <p:cNvSpPr txBox="1"/>
          <p:nvPr/>
        </p:nvSpPr>
        <p:spPr>
          <a:xfrm>
            <a:off x="308610" y="725864"/>
            <a:ext cx="94927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أثر البيئة الحاضنة على تطوير الابتكار في التكنولوجيا المالية</a:t>
            </a:r>
          </a:p>
        </p:txBody>
      </p:sp>
      <p:sp>
        <p:nvSpPr>
          <p:cNvPr id="28" name="Rectangle 27">
            <a:extLst>
              <a:ext uri="{FF2B5EF4-FFF2-40B4-BE49-F238E27FC236}">
                <a16:creationId xmlns:a16="http://schemas.microsoft.com/office/drawing/2014/main" id="{293405BD-8A89-CF7B-32E8-92B910AF71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B92F91-249C-ED49-2B43-F620B4DEC0D3}"/>
              </a:ext>
            </a:extLst>
          </p:cNvPr>
          <p:cNvSpPr txBox="1"/>
          <p:nvPr/>
        </p:nvSpPr>
        <p:spPr>
          <a:xfrm>
            <a:off x="1272619" y="1799303"/>
            <a:ext cx="9492791" cy="39039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توفير مساحة لتجريب الأفكار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خفض التكاليف القانونية والتنظيمية للشركات الجديدة على سبيل المثال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Alexandria"/>
              </a:rPr>
              <a:t>تخفيض رسوم الترخيص.</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إعفاء من بعض الالتزامات المحاسبية أو الإدارية خلال فترة بدء التشغيل(مثال: سنغافورة تمنح إعفاء ضريبي 100% للشركات الناشئة في أول 3 سنوات).</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أدلة إرشادية بسيطة للشركات الجديدة بدلاً من القوانين المعقدة.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وفير استشارات قانونية مجانية أو منخفضة التكاليف.</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6C7603F-80DB-B1BE-C7F7-FB9C2AB57C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13051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4FE88-6A4F-9040-5BBC-543B3078FB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23C757-E19A-E325-FF6C-E5BD6AF968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D67CD7C-B237-5B79-33A1-59C0F5265C04}"/>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أفضل الممارسات العالمية في بناء بيئات حاضنة للتكنولوجيا المالية</a:t>
            </a:r>
          </a:p>
        </p:txBody>
      </p:sp>
      <p:sp>
        <p:nvSpPr>
          <p:cNvPr id="28" name="Rectangle 27">
            <a:extLst>
              <a:ext uri="{FF2B5EF4-FFF2-40B4-BE49-F238E27FC236}">
                <a16:creationId xmlns:a16="http://schemas.microsoft.com/office/drawing/2014/main" id="{94C2D840-F419-2EDE-9A63-D3AF630F0D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C5CB2E-80B2-EBEA-795E-941C42569D56}"/>
              </a:ext>
            </a:extLst>
          </p:cNvPr>
          <p:cNvSpPr txBox="1"/>
          <p:nvPr/>
        </p:nvSpPr>
        <p:spPr>
          <a:xfrm>
            <a:off x="1272619" y="1799303"/>
            <a:ext cx="9492791" cy="3228063"/>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dirty="0">
                <a:cs typeface="Alexandria"/>
              </a:rPr>
              <a:t>  </a:t>
            </a:r>
            <a:r>
              <a:rPr lang="ar-AE" sz="2400" b="1" dirty="0">
                <a:cs typeface="Alexandria"/>
              </a:rPr>
              <a:t>تجربة سنغافورة </a:t>
            </a:r>
            <a:r>
              <a:rPr lang="ar-EG" sz="2400" b="1" dirty="0">
                <a:cs typeface="Alexandria"/>
              </a:rPr>
              <a:t>:</a:t>
            </a:r>
          </a:p>
          <a:p>
            <a:pPr marL="342900" indent="-342900" algn="r" rtl="1">
              <a:lnSpc>
                <a:spcPct val="150000"/>
              </a:lnSpc>
              <a:buFontTx/>
              <a:buChar char="-"/>
            </a:pPr>
            <a:r>
              <a:rPr lang="ar-AE" sz="2400" dirty="0">
                <a:cs typeface="Alexandria"/>
              </a:rPr>
              <a:t>دعم حكومي </a:t>
            </a:r>
            <a:endParaRPr lang="ar-EG" sz="2400" dirty="0">
              <a:cs typeface="Alexandria"/>
            </a:endParaRPr>
          </a:p>
          <a:p>
            <a:pPr marL="342900" indent="-342900" algn="r" rtl="1">
              <a:lnSpc>
                <a:spcPct val="150000"/>
              </a:lnSpc>
              <a:buFontTx/>
              <a:buChar char="-"/>
            </a:pPr>
            <a:r>
              <a:rPr lang="ar-AE" sz="2400" dirty="0">
                <a:cs typeface="Alexandria"/>
              </a:rPr>
              <a:t>مسرعات أعمال </a:t>
            </a:r>
            <a:endParaRPr lang="ar-EG" sz="2400" dirty="0">
              <a:cs typeface="Alexandria"/>
            </a:endParaRPr>
          </a:p>
          <a:p>
            <a:pPr marL="342900" indent="-342900" algn="r" rtl="1">
              <a:lnSpc>
                <a:spcPct val="150000"/>
              </a:lnSpc>
              <a:buFontTx/>
              <a:buChar char="-"/>
            </a:pPr>
            <a:r>
              <a:rPr lang="ar-AE" sz="2400" dirty="0">
                <a:cs typeface="Alexandria"/>
              </a:rPr>
              <a:t>أطر تنظيمية مرنة.</a:t>
            </a:r>
            <a:endParaRPr lang="ar-EG" sz="2400" dirty="0">
              <a:cs typeface="Alexandria"/>
            </a:endParaRPr>
          </a:p>
          <a:p>
            <a:pPr marL="342900" indent="-342900" algn="r" rtl="1">
              <a:lnSpc>
                <a:spcPct val="150000"/>
              </a:lnSpc>
              <a:buFontTx/>
              <a:buChar char="-"/>
            </a:pPr>
            <a:r>
              <a:rPr lang="ar-AE" sz="2400" dirty="0">
                <a:cs typeface="Alexandria"/>
              </a:rPr>
              <a:t>الدروس الممكن تطبيقها في الشرق الأوسط.</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6CAE32C-599F-1526-32EA-C475AAEF3D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106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F76FF-C6E1-9C04-1357-DA05D9AF44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CA1B67-3042-4ECF-1BEB-BBB64B026A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A1BC052-0D60-E6F7-A024-8340D0DDE045}"/>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تجربة سنغافورة في دعم الشركات الناشئة في مجال التكنولوجيا المالية </a:t>
            </a:r>
          </a:p>
        </p:txBody>
      </p:sp>
      <p:sp>
        <p:nvSpPr>
          <p:cNvPr id="28" name="Rectangle 27">
            <a:extLst>
              <a:ext uri="{FF2B5EF4-FFF2-40B4-BE49-F238E27FC236}">
                <a16:creationId xmlns:a16="http://schemas.microsoft.com/office/drawing/2014/main" id="{6A9ADA3E-718E-CE06-0364-D5E1379B04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1F5B164-3CEE-CD40-0029-5BE98C997589}"/>
              </a:ext>
            </a:extLst>
          </p:cNvPr>
          <p:cNvSpPr txBox="1"/>
          <p:nvPr/>
        </p:nvSpPr>
        <p:spPr>
          <a:xfrm>
            <a:off x="1371599" y="1520190"/>
            <a:ext cx="9532621" cy="2674065"/>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cs typeface="Alexandria"/>
              </a:rPr>
              <a:t>سياسات حكومية مشجعة.</a:t>
            </a:r>
            <a:endParaRPr lang="ar-EG" sz="2400" dirty="0">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cs typeface="Alexandria"/>
              </a:rPr>
              <a:t>بيئة تنظيمية مرنة.</a:t>
            </a:r>
            <a:endParaRPr lang="ar-EG" sz="2400" dirty="0">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cs typeface="Alexandria"/>
              </a:rPr>
              <a:t>برامج تمويل وحوافز ضريبية.</a:t>
            </a:r>
            <a:endParaRPr lang="ar-EG" sz="2400" dirty="0">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cs typeface="Alexandria"/>
              </a:rPr>
              <a:t>مسرعات ومراكز ابتكار متقدمة.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27AA65C2-1ABC-DC09-C3E9-B1835CD82D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32441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1C04C-80E7-5226-44B0-6B93C1D9F80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B5295E3-32E1-B4E4-BA96-4883AEFD08F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4D84FC-99B0-E747-E63C-05F5B757CC20}"/>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مكونات البيئة الحاضنة الناجحة في سنغافورة</a:t>
            </a:r>
          </a:p>
        </p:txBody>
      </p:sp>
      <p:sp>
        <p:nvSpPr>
          <p:cNvPr id="28" name="Rectangle 27">
            <a:extLst>
              <a:ext uri="{FF2B5EF4-FFF2-40B4-BE49-F238E27FC236}">
                <a16:creationId xmlns:a16="http://schemas.microsoft.com/office/drawing/2014/main" id="{8CA665C6-F1AD-D349-453D-6D13A7143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A270715-99E7-7638-B387-4D7813C0254C}"/>
              </a:ext>
            </a:extLst>
          </p:cNvPr>
          <p:cNvSpPr txBox="1"/>
          <p:nvPr/>
        </p:nvSpPr>
        <p:spPr>
          <a:xfrm>
            <a:off x="308610" y="1520190"/>
            <a:ext cx="11372851" cy="4336059"/>
          </a:xfrm>
          <a:prstGeom prst="rect">
            <a:avLst/>
          </a:prstGeom>
          <a:noFill/>
        </p:spPr>
        <p:txBody>
          <a:bodyPr wrap="square" rtlCol="0">
            <a:spAutoFit/>
          </a:bodyPr>
          <a:lstStyle/>
          <a:p>
            <a:pPr algn="r" rtl="1">
              <a:lnSpc>
                <a:spcPct val="150000"/>
              </a:lnSpc>
              <a:buNone/>
            </a:pPr>
            <a:r>
              <a:rPr lang="ar-AE" sz="2400" b="1" dirty="0">
                <a:cs typeface="Alexandria"/>
              </a:rPr>
              <a:t>1. الدعم الحكومي القوي والمباشر</a:t>
            </a:r>
            <a:r>
              <a:rPr lang="ar-EG" sz="2400" b="1" dirty="0">
                <a:cs typeface="Alexandria"/>
              </a:rPr>
              <a:t>:</a:t>
            </a:r>
            <a:endParaRPr lang="ar-AE" sz="2400" b="1" dirty="0">
              <a:cs typeface="Alexandria"/>
            </a:endParaRPr>
          </a:p>
          <a:p>
            <a:pPr algn="r" rtl="1">
              <a:lnSpc>
                <a:spcPct val="150000"/>
              </a:lnSpc>
            </a:pPr>
            <a:r>
              <a:rPr lang="ar-AE" sz="2400" dirty="0">
                <a:cs typeface="Alexandria"/>
              </a:rPr>
              <a:t>الحكومة أنشأت مبادرات ضخمة لدعم </a:t>
            </a:r>
            <a:r>
              <a:rPr lang="en-US" sz="2400" dirty="0"/>
              <a:t>FinTech </a:t>
            </a:r>
            <a:r>
              <a:rPr lang="ar-AE" sz="2400" dirty="0">
                <a:cs typeface="Alexandria"/>
              </a:rPr>
              <a:t>عبر "هيئة النقد السنغافورية" </a:t>
            </a:r>
            <a:r>
              <a:rPr lang="en-US" sz="2400" dirty="0"/>
              <a:t>MAS)</a:t>
            </a:r>
            <a:r>
              <a:rPr lang="ar-EG" sz="2400" dirty="0">
                <a:cs typeface="Alexandria"/>
              </a:rPr>
              <a:t>)</a:t>
            </a:r>
            <a:r>
              <a:rPr lang="en-US" sz="2400" dirty="0"/>
              <a:t> </a:t>
            </a:r>
            <a:r>
              <a:rPr lang="ar-AE" sz="2400" b="1" dirty="0">
                <a:cs typeface="Alexandria"/>
              </a:rPr>
              <a:t>مثل:</a:t>
            </a:r>
            <a:br>
              <a:rPr lang="ar-AE" sz="2400" dirty="0">
                <a:cs typeface="Alexandria"/>
              </a:rPr>
            </a:br>
            <a:r>
              <a:rPr lang="ar-EG" sz="2400" dirty="0">
                <a:cs typeface="Alexandria"/>
              </a:rPr>
              <a:t> -</a:t>
            </a:r>
            <a:r>
              <a:rPr lang="ar-AE" sz="2400" dirty="0">
                <a:cs typeface="Alexandria"/>
              </a:rPr>
              <a:t> </a:t>
            </a:r>
            <a:r>
              <a:rPr lang="ar-AE" sz="2400" b="1" dirty="0">
                <a:cs typeface="Alexandria"/>
              </a:rPr>
              <a:t>صندوق دعم الابتكار </a:t>
            </a:r>
            <a:r>
              <a:rPr lang="en-US" sz="2000" b="1" dirty="0"/>
              <a:t>Financial Sector Technology &amp; Innovation – FSTI Fund)</a:t>
            </a:r>
            <a:r>
              <a:rPr lang="en-US" sz="2000" dirty="0"/>
              <a:t> </a:t>
            </a:r>
            <a:r>
              <a:rPr lang="ar-EG" sz="2000" dirty="0">
                <a:cs typeface="Alexandria"/>
              </a:rPr>
              <a:t>)</a:t>
            </a:r>
            <a:r>
              <a:rPr lang="ar-EG" sz="2400" dirty="0">
                <a:cs typeface="Alexandria"/>
              </a:rPr>
              <a:t> </a:t>
            </a:r>
            <a:r>
              <a:rPr lang="ar-AE" sz="2400" dirty="0">
                <a:cs typeface="Alexandria"/>
              </a:rPr>
              <a:t>بقيمة 225 مليون دولار سنغافوري.</a:t>
            </a:r>
            <a:br>
              <a:rPr lang="ar-AE" sz="2400" dirty="0">
                <a:cs typeface="Alexandria"/>
              </a:rPr>
            </a:br>
            <a:r>
              <a:rPr lang="ar-EG" sz="2400" dirty="0">
                <a:cs typeface="Alexandria"/>
              </a:rPr>
              <a:t>- </a:t>
            </a:r>
            <a:r>
              <a:rPr lang="ar-AE" sz="2400" dirty="0">
                <a:cs typeface="Alexandria"/>
              </a:rPr>
              <a:t>برامج دعم للشركات الناشئة في مرحلة التأسيس </a:t>
            </a:r>
            <a:r>
              <a:rPr lang="en-US" sz="2000" dirty="0"/>
              <a:t>Seed Funding) </a:t>
            </a:r>
            <a:r>
              <a:rPr lang="ar-EG" sz="2000" dirty="0">
                <a:cs typeface="Alexandria"/>
              </a:rPr>
              <a:t>) </a:t>
            </a:r>
            <a:r>
              <a:rPr lang="ar-EG" sz="2400" dirty="0">
                <a:cs typeface="Alexandria"/>
              </a:rPr>
              <a:t>و</a:t>
            </a:r>
            <a:r>
              <a:rPr lang="ar-AE" sz="2400" dirty="0">
                <a:cs typeface="Alexandria"/>
              </a:rPr>
              <a:t>مراحل النمو.</a:t>
            </a:r>
          </a:p>
          <a:p>
            <a:pPr algn="r" rtl="1">
              <a:lnSpc>
                <a:spcPct val="150000"/>
              </a:lnSpc>
            </a:pPr>
            <a:r>
              <a:rPr lang="ar-AE" sz="2400" b="1" dirty="0">
                <a:cs typeface="Alexandria"/>
              </a:rPr>
              <a:t>مثال:</a:t>
            </a:r>
            <a:br>
              <a:rPr lang="ar-AE" sz="2400" dirty="0">
                <a:cs typeface="Alexandria"/>
              </a:rPr>
            </a:br>
            <a:r>
              <a:rPr lang="ar-AE" sz="2400" dirty="0">
                <a:cs typeface="Alexandria"/>
              </a:rPr>
              <a:t>شركة </a:t>
            </a:r>
            <a:r>
              <a:rPr lang="en-US" sz="2000" b="1" dirty="0"/>
              <a:t>Validus</a:t>
            </a:r>
            <a:r>
              <a:rPr lang="en-US" sz="2400" dirty="0"/>
              <a:t> </a:t>
            </a:r>
            <a:r>
              <a:rPr lang="ar-EG" sz="2400" dirty="0">
                <a:cs typeface="Alexandria"/>
              </a:rPr>
              <a:t> م</a:t>
            </a:r>
            <a:r>
              <a:rPr lang="ar-AE" sz="2400" dirty="0">
                <a:cs typeface="Alexandria"/>
              </a:rPr>
              <a:t>نصة تمويل مؤسسي استفادت من دعم </a:t>
            </a:r>
            <a:r>
              <a:rPr lang="en-US" sz="2000" dirty="0"/>
              <a:t>MAS</a:t>
            </a:r>
            <a:r>
              <a:rPr lang="en-US" sz="2400" dirty="0"/>
              <a:t> </a:t>
            </a:r>
            <a:r>
              <a:rPr lang="ar-EG" sz="2400" dirty="0">
                <a:cs typeface="Alexandria"/>
              </a:rPr>
              <a:t> ل</a:t>
            </a:r>
            <a:r>
              <a:rPr lang="ar-AE" sz="2400" dirty="0">
                <a:cs typeface="Alexandria"/>
              </a:rPr>
              <a:t>لانتشار في الأسواق الآسيوية.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A319A50-B082-0ABE-D7C8-BCB38BA3BA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16259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CF4A4-0214-9376-8E4D-77DBD91AF8F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2E1F22-ED0F-45C9-A88F-3E4A7D8841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A90EF3-6AAD-0462-FE3B-0E0AE104060A}"/>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مكونات البيئة الحاضنة الناجحة في سنغافورة</a:t>
            </a:r>
          </a:p>
        </p:txBody>
      </p:sp>
      <p:sp>
        <p:nvSpPr>
          <p:cNvPr id="28" name="Rectangle 27">
            <a:extLst>
              <a:ext uri="{FF2B5EF4-FFF2-40B4-BE49-F238E27FC236}">
                <a16:creationId xmlns:a16="http://schemas.microsoft.com/office/drawing/2014/main" id="{913CC86A-2B2B-B79A-5201-421ADA6E67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26A4BE2-2AD5-B267-3EE1-9AF394BAE802}"/>
              </a:ext>
            </a:extLst>
          </p:cNvPr>
          <p:cNvSpPr txBox="1"/>
          <p:nvPr/>
        </p:nvSpPr>
        <p:spPr>
          <a:xfrm>
            <a:off x="880111" y="1520190"/>
            <a:ext cx="10561320" cy="3782061"/>
          </a:xfrm>
          <a:prstGeom prst="rect">
            <a:avLst/>
          </a:prstGeom>
          <a:noFill/>
        </p:spPr>
        <p:txBody>
          <a:bodyPr wrap="square" rtlCol="0">
            <a:spAutoFit/>
          </a:bodyPr>
          <a:lstStyle/>
          <a:p>
            <a:pPr algn="r" rtl="1">
              <a:lnSpc>
                <a:spcPct val="150000"/>
              </a:lnSpc>
              <a:buNone/>
            </a:pPr>
            <a:r>
              <a:rPr lang="ar-AE" sz="2400" b="1" dirty="0">
                <a:cs typeface="Alexandria"/>
              </a:rPr>
              <a:t>2. الأطر التنظيمية المرنة </a:t>
            </a:r>
            <a:r>
              <a:rPr lang="en-US" sz="2000" b="1" dirty="0"/>
              <a:t>Regulatory Sandboxes)</a:t>
            </a:r>
            <a:r>
              <a:rPr lang="ar-EG" sz="2000" b="1" dirty="0">
                <a:cs typeface="Alexandria"/>
              </a:rPr>
              <a:t>) </a:t>
            </a:r>
            <a:r>
              <a:rPr lang="ar-EG" sz="2400" b="1" dirty="0">
                <a:cs typeface="Alexandria"/>
              </a:rPr>
              <a:t>:</a:t>
            </a:r>
            <a:endParaRPr lang="en-US" sz="2400" b="1"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أطلقت </a:t>
            </a:r>
            <a:r>
              <a:rPr lang="en-US" sz="2400" dirty="0"/>
              <a:t>MAS </a:t>
            </a:r>
            <a:r>
              <a:rPr lang="ar-EG" sz="2400" dirty="0">
                <a:cs typeface="Alexandria"/>
              </a:rPr>
              <a:t> </a:t>
            </a:r>
            <a:r>
              <a:rPr lang="ar-AE" sz="2400" dirty="0">
                <a:cs typeface="Alexandria"/>
              </a:rPr>
              <a:t>أول </a:t>
            </a:r>
            <a:r>
              <a:rPr lang="ar-EG" sz="2400" dirty="0">
                <a:cs typeface="Alexandria"/>
              </a:rPr>
              <a:t> </a:t>
            </a:r>
            <a:r>
              <a:rPr lang="en-US" sz="2400" b="1" dirty="0"/>
              <a:t>Sandbox </a:t>
            </a:r>
            <a:r>
              <a:rPr lang="ar-EG" sz="2400" b="1" dirty="0">
                <a:cs typeface="Alexandria"/>
              </a:rPr>
              <a:t> ت</a:t>
            </a:r>
            <a:r>
              <a:rPr lang="ar-AE" sz="2400" b="1" dirty="0">
                <a:cs typeface="Alexandria"/>
              </a:rPr>
              <a:t>نظيمي مرن</a:t>
            </a:r>
            <a:r>
              <a:rPr lang="ar-AE" sz="2400" dirty="0">
                <a:cs typeface="Alexandria"/>
              </a:rPr>
              <a:t> عام 2016 يسمح للشركات باختبار الحلول المالية الجديدة دون الالتزام بكامل القواعد التنظيمية.</a:t>
            </a:r>
          </a:p>
          <a:p>
            <a:pPr algn="r" rtl="1">
              <a:lnSpc>
                <a:spcPct val="150000"/>
              </a:lnSpc>
              <a:buFont typeface="Arial" panose="020B0604020202020204" pitchFamily="34" charset="0"/>
              <a:buChar char="•"/>
            </a:pPr>
            <a:r>
              <a:rPr lang="ar-EG" sz="2400" dirty="0">
                <a:cs typeface="Alexandria"/>
              </a:rPr>
              <a:t> </a:t>
            </a:r>
            <a:r>
              <a:rPr lang="ar-AE" sz="2400" dirty="0">
                <a:cs typeface="Alexandria"/>
              </a:rPr>
              <a:t>في 2020 تم تطوير </a:t>
            </a:r>
            <a:r>
              <a:rPr lang="en-US" sz="2400" b="1" dirty="0"/>
              <a:t>Sandbox Express</a:t>
            </a:r>
            <a:r>
              <a:rPr lang="en-US" sz="2400" dirty="0"/>
              <a:t> </a:t>
            </a:r>
            <a:r>
              <a:rPr lang="ar-EG" sz="2400" dirty="0">
                <a:cs typeface="Alexandria"/>
              </a:rPr>
              <a:t> ا</a:t>
            </a:r>
            <a:r>
              <a:rPr lang="ar-AE" sz="2400" dirty="0">
                <a:cs typeface="Alexandria"/>
              </a:rPr>
              <a:t>لذي يتيح للشركات الناشئة دخول السوق خلال 21 يومًا فقط.</a:t>
            </a:r>
          </a:p>
          <a:p>
            <a:pPr algn="r" rtl="1">
              <a:lnSpc>
                <a:spcPct val="150000"/>
              </a:lnSpc>
            </a:pPr>
            <a:r>
              <a:rPr lang="ar-AE" sz="2400" b="1" dirty="0">
                <a:cs typeface="Alexandria"/>
              </a:rPr>
              <a:t>مثال</a:t>
            </a:r>
            <a:r>
              <a:rPr lang="ar-EG" sz="2400" b="1" dirty="0">
                <a:cs typeface="Alexandria"/>
              </a:rPr>
              <a:t> </a:t>
            </a:r>
            <a:r>
              <a:rPr lang="ar-AE" sz="2400" b="1" dirty="0">
                <a:cs typeface="Alexandria"/>
              </a:rPr>
              <a:t>:</a:t>
            </a:r>
            <a:br>
              <a:rPr lang="ar-AE" sz="2400" dirty="0">
                <a:cs typeface="Alexandria"/>
              </a:rPr>
            </a:br>
            <a:r>
              <a:rPr lang="ar-AE" sz="2400" dirty="0">
                <a:cs typeface="Alexandria"/>
              </a:rPr>
              <a:t>شركة </a:t>
            </a:r>
            <a:r>
              <a:rPr lang="en-US" sz="2400" b="1" dirty="0" err="1"/>
              <a:t>InstaRem</a:t>
            </a:r>
            <a:r>
              <a:rPr lang="en-US" sz="2400" dirty="0"/>
              <a:t> </a:t>
            </a:r>
            <a:r>
              <a:rPr lang="ar-EG" sz="2400" dirty="0">
                <a:cs typeface="Alexandria"/>
              </a:rPr>
              <a:t> ا</a:t>
            </a:r>
            <a:r>
              <a:rPr lang="ar-AE" sz="2400" dirty="0">
                <a:cs typeface="Alexandria"/>
              </a:rPr>
              <a:t>ختبرت حلول الدفع عبر الحدود في </a:t>
            </a:r>
            <a:r>
              <a:rPr lang="en-US" sz="2400" dirty="0"/>
              <a:t>Sandbox </a:t>
            </a:r>
            <a:r>
              <a:rPr lang="ar-EG" sz="2400" dirty="0">
                <a:cs typeface="Alexandria"/>
              </a:rPr>
              <a:t> ق</a:t>
            </a:r>
            <a:r>
              <a:rPr lang="ar-AE" sz="2400" dirty="0">
                <a:cs typeface="Alexandria"/>
              </a:rPr>
              <a:t>بل الحصول على الترخيص الكامل.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CEC18370-3A05-D5EC-2E52-DA7A57B4AF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34055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5077A-5DD1-15F8-E0AC-3C68E37682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8BDB4B-4AD7-2889-F214-0C4215796D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6D11DAF-4EB6-6F8D-F3A4-80CDB4D5FB6F}"/>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مكونات البيئة الحاضنة الناجحة في سنغافورة</a:t>
            </a:r>
          </a:p>
        </p:txBody>
      </p:sp>
      <p:sp>
        <p:nvSpPr>
          <p:cNvPr id="28" name="Rectangle 27">
            <a:extLst>
              <a:ext uri="{FF2B5EF4-FFF2-40B4-BE49-F238E27FC236}">
                <a16:creationId xmlns:a16="http://schemas.microsoft.com/office/drawing/2014/main" id="{544EAD04-3011-2A87-9D39-016CDE4637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E00392-EBE9-2C9E-47A5-2001124BC46E}"/>
              </a:ext>
            </a:extLst>
          </p:cNvPr>
          <p:cNvSpPr txBox="1"/>
          <p:nvPr/>
        </p:nvSpPr>
        <p:spPr>
          <a:xfrm>
            <a:off x="308610" y="1520190"/>
            <a:ext cx="11372851" cy="4336059"/>
          </a:xfrm>
          <a:prstGeom prst="rect">
            <a:avLst/>
          </a:prstGeom>
          <a:noFill/>
        </p:spPr>
        <p:txBody>
          <a:bodyPr wrap="square" rtlCol="0">
            <a:spAutoFit/>
          </a:bodyPr>
          <a:lstStyle/>
          <a:p>
            <a:pPr algn="r" rtl="1">
              <a:lnSpc>
                <a:spcPct val="150000"/>
              </a:lnSpc>
              <a:buNone/>
            </a:pPr>
            <a:r>
              <a:rPr lang="ar-AE" sz="2400" b="1" dirty="0">
                <a:cs typeface="Alexandria"/>
              </a:rPr>
              <a:t>3. مسرعات الأعمال </a:t>
            </a:r>
            <a:r>
              <a:rPr lang="en-US" sz="2400" b="1" dirty="0"/>
              <a:t>FinTech Accelerators &amp; Incubators)</a:t>
            </a:r>
            <a:r>
              <a:rPr lang="ar-EG" sz="2400" b="1" dirty="0">
                <a:cs typeface="Alexandria"/>
              </a:rPr>
              <a:t>) :-</a:t>
            </a:r>
            <a:endParaRPr lang="en-US" sz="2400" b="1" dirty="0"/>
          </a:p>
          <a:p>
            <a:pPr algn="r" rtl="1">
              <a:lnSpc>
                <a:spcPct val="150000"/>
              </a:lnSpc>
              <a:buNone/>
            </a:pPr>
            <a:r>
              <a:rPr lang="ar-AE" sz="2400" dirty="0">
                <a:cs typeface="Alexandria"/>
              </a:rPr>
              <a:t>توفر سنغافورة عشرات البرامج لتسريع أعمال شركات </a:t>
            </a:r>
            <a:r>
              <a:rPr lang="en-US" sz="2400" dirty="0"/>
              <a:t>FinTech </a:t>
            </a:r>
            <a:r>
              <a:rPr lang="ar-EG" sz="2400" dirty="0">
                <a:cs typeface="Alexandria"/>
              </a:rPr>
              <a:t> </a:t>
            </a:r>
            <a:r>
              <a:rPr lang="ar-EG" sz="2400" b="1" dirty="0">
                <a:cs typeface="Alexandria"/>
              </a:rPr>
              <a:t>م</a:t>
            </a:r>
            <a:r>
              <a:rPr lang="ar-AE" sz="2400" b="1" dirty="0">
                <a:cs typeface="Alexandria"/>
              </a:rPr>
              <a:t>ثل:</a:t>
            </a:r>
          </a:p>
          <a:p>
            <a:pPr algn="r" rtl="1">
              <a:lnSpc>
                <a:spcPct val="150000"/>
              </a:lnSpc>
              <a:buFont typeface="Arial" panose="020B0604020202020204" pitchFamily="34" charset="0"/>
              <a:buChar char="•"/>
            </a:pPr>
            <a:r>
              <a:rPr lang="en-US" sz="2400" b="1" dirty="0"/>
              <a:t>The </a:t>
            </a:r>
            <a:r>
              <a:rPr lang="en-US" sz="2400" b="1" dirty="0" err="1"/>
              <a:t>FinLab</a:t>
            </a:r>
            <a:r>
              <a:rPr lang="en-US" sz="2400" b="1" dirty="0"/>
              <a:t> (UOB Group)</a:t>
            </a:r>
            <a:r>
              <a:rPr lang="en-US" sz="2400" dirty="0"/>
              <a:t> </a:t>
            </a:r>
            <a:r>
              <a:rPr lang="ar-EG" sz="2400" dirty="0">
                <a:cs typeface="Alexandria"/>
              </a:rPr>
              <a:t>  تق</a:t>
            </a:r>
            <a:r>
              <a:rPr lang="ar-AE" sz="2400" dirty="0">
                <a:cs typeface="Alexandria"/>
              </a:rPr>
              <a:t>دم دعمًا تقنيًا وتمويليًا.</a:t>
            </a:r>
          </a:p>
          <a:p>
            <a:pPr algn="r" rtl="1">
              <a:lnSpc>
                <a:spcPct val="150000"/>
              </a:lnSpc>
              <a:buFont typeface="Arial" panose="020B0604020202020204" pitchFamily="34" charset="0"/>
              <a:buChar char="•"/>
            </a:pPr>
            <a:r>
              <a:rPr lang="en-US" sz="2400" b="1" dirty="0" err="1"/>
              <a:t>Startupbootcamp</a:t>
            </a:r>
            <a:r>
              <a:rPr lang="en-US" sz="2400" b="1" dirty="0"/>
              <a:t> FinTech Singapore</a:t>
            </a:r>
            <a:r>
              <a:rPr lang="en-US" sz="2400" dirty="0"/>
              <a:t> </a:t>
            </a:r>
            <a:r>
              <a:rPr lang="ar-EG" sz="2400" dirty="0">
                <a:cs typeface="Alexandria"/>
              </a:rPr>
              <a:t> ي</a:t>
            </a:r>
            <a:r>
              <a:rPr lang="ar-AE" sz="2400" dirty="0">
                <a:cs typeface="Alexandria"/>
              </a:rPr>
              <a:t>ربط الشركات الناشئة بشبكات مستثمرين عالميين.</a:t>
            </a:r>
          </a:p>
          <a:p>
            <a:pPr algn="r" rtl="1">
              <a:lnSpc>
                <a:spcPct val="150000"/>
              </a:lnSpc>
            </a:pPr>
            <a:r>
              <a:rPr lang="ar-AE" sz="2400" b="1" dirty="0">
                <a:cs typeface="Alexandria"/>
              </a:rPr>
              <a:t>مثال:</a:t>
            </a:r>
            <a:br>
              <a:rPr lang="ar-AE" sz="2400" dirty="0">
                <a:cs typeface="Alexandria"/>
              </a:rPr>
            </a:br>
            <a:r>
              <a:rPr lang="ar-AE" sz="2400" dirty="0">
                <a:cs typeface="Alexandria"/>
              </a:rPr>
              <a:t>شركة </a:t>
            </a:r>
            <a:r>
              <a:rPr lang="en-US" sz="2400" b="1" dirty="0" err="1"/>
              <a:t>TenX</a:t>
            </a:r>
            <a:r>
              <a:rPr lang="en-US" sz="2400" dirty="0"/>
              <a:t> </a:t>
            </a:r>
            <a:r>
              <a:rPr lang="ar-EG" sz="2400" dirty="0">
                <a:cs typeface="Alexandria"/>
              </a:rPr>
              <a:t> ا</a:t>
            </a:r>
            <a:r>
              <a:rPr lang="ar-AE" sz="2400" dirty="0">
                <a:cs typeface="Alexandria"/>
              </a:rPr>
              <a:t>ستفادت من برنامج </a:t>
            </a:r>
            <a:r>
              <a:rPr lang="en-US" sz="2400" dirty="0" err="1"/>
              <a:t>Startupbootcamp</a:t>
            </a:r>
            <a:r>
              <a:rPr lang="en-US" sz="2400" dirty="0"/>
              <a:t> </a:t>
            </a:r>
            <a:r>
              <a:rPr lang="ar-EG" sz="2400" dirty="0">
                <a:cs typeface="Alexandria"/>
              </a:rPr>
              <a:t> ف</a:t>
            </a:r>
            <a:r>
              <a:rPr lang="ar-AE" sz="2400" dirty="0">
                <a:cs typeface="Alexandria"/>
              </a:rPr>
              <a:t>ي تطوير حلول البطاقات المشفرة المرتبطة بالعملات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8412404C-AFD2-4CDD-4932-D6E36D7E3E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578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562E9-25A4-D8B2-8106-CD8D8EC0A8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848865-924E-ADE9-8303-3F8336FD69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A063ED4-3A3F-16FB-FB96-8EF92D47EC3C}"/>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مكونات البيئة الحاضنة الناجحة في سنغافورة</a:t>
            </a:r>
          </a:p>
        </p:txBody>
      </p:sp>
      <p:sp>
        <p:nvSpPr>
          <p:cNvPr id="28" name="Rectangle 27">
            <a:extLst>
              <a:ext uri="{FF2B5EF4-FFF2-40B4-BE49-F238E27FC236}">
                <a16:creationId xmlns:a16="http://schemas.microsoft.com/office/drawing/2014/main" id="{6532E8C2-7B5F-C769-7A98-31E6E60E37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45D28B-33DF-FF1E-03B8-8F761F6758C7}"/>
              </a:ext>
            </a:extLst>
          </p:cNvPr>
          <p:cNvSpPr txBox="1"/>
          <p:nvPr/>
        </p:nvSpPr>
        <p:spPr>
          <a:xfrm>
            <a:off x="308610" y="1520190"/>
            <a:ext cx="11372851" cy="3228063"/>
          </a:xfrm>
          <a:prstGeom prst="rect">
            <a:avLst/>
          </a:prstGeom>
          <a:noFill/>
        </p:spPr>
        <p:txBody>
          <a:bodyPr wrap="square" rtlCol="0">
            <a:spAutoFit/>
          </a:bodyPr>
          <a:lstStyle/>
          <a:p>
            <a:pPr algn="r" rtl="1">
              <a:lnSpc>
                <a:spcPct val="150000"/>
              </a:lnSpc>
              <a:buNone/>
            </a:pPr>
            <a:r>
              <a:rPr lang="ar-EG" sz="2400" b="1" dirty="0">
                <a:cs typeface="Alexandria"/>
              </a:rPr>
              <a:t>4. </a:t>
            </a:r>
            <a:r>
              <a:rPr lang="ar-AE" sz="2400" b="1" dirty="0">
                <a:cs typeface="Alexandria"/>
              </a:rPr>
              <a:t>البنية التحتية التكنولوجية المتقدمة</a:t>
            </a:r>
            <a:r>
              <a:rPr lang="ar-EG" sz="2400" b="1" dirty="0">
                <a:cs typeface="Alexandria"/>
              </a:rPr>
              <a:t> :</a:t>
            </a:r>
            <a:endParaRPr lang="ar-AE" sz="2400" b="1" dirty="0">
              <a:cs typeface="Alexandria"/>
            </a:endParaRPr>
          </a:p>
          <a:p>
            <a:pPr algn="r" rtl="1">
              <a:lnSpc>
                <a:spcPct val="150000"/>
              </a:lnSpc>
              <a:buFont typeface="Arial" panose="020B0604020202020204" pitchFamily="34" charset="0"/>
              <a:buChar char="•"/>
            </a:pPr>
            <a:r>
              <a:rPr lang="ar-EG" sz="2400" dirty="0">
                <a:cs typeface="Alexandria"/>
              </a:rPr>
              <a:t> </a:t>
            </a:r>
            <a:r>
              <a:rPr lang="ar-AE" sz="2400" dirty="0">
                <a:cs typeface="Alexandria"/>
              </a:rPr>
              <a:t>سنغافورة تقدم شبكات اتصالات فائقة السرعة، مراكز بيانات قوية، بنية تحتية للبلوكشين، وذكاء صناعي مع دعم حكومي لتقنيات الجيل الخامس </a:t>
            </a:r>
            <a:r>
              <a:rPr lang="en-US" sz="2400" dirty="0"/>
              <a:t>G 5)</a:t>
            </a:r>
            <a:r>
              <a:rPr lang="ar-EG" sz="2400" dirty="0">
                <a:cs typeface="Alexandria"/>
              </a:rPr>
              <a:t>).</a:t>
            </a:r>
            <a:endParaRPr lang="en-US" sz="2400" dirty="0"/>
          </a:p>
          <a:p>
            <a:pPr algn="r" rtl="1">
              <a:lnSpc>
                <a:spcPct val="150000"/>
              </a:lnSpc>
            </a:pPr>
            <a:r>
              <a:rPr lang="ar-AE" sz="2400" b="1" dirty="0">
                <a:cs typeface="Alexandria"/>
              </a:rPr>
              <a:t>مثال:</a:t>
            </a:r>
            <a:br>
              <a:rPr lang="ar-AE" sz="2400" dirty="0">
                <a:cs typeface="Alexandria"/>
              </a:rPr>
            </a:br>
            <a:r>
              <a:rPr lang="ar-AE" sz="2400" dirty="0">
                <a:cs typeface="Alexandria"/>
              </a:rPr>
              <a:t>مشروع </a:t>
            </a:r>
            <a:r>
              <a:rPr lang="en-US" sz="2400" b="1" dirty="0"/>
              <a:t>Project Ubin</a:t>
            </a:r>
            <a:r>
              <a:rPr lang="en-US" sz="2400" dirty="0"/>
              <a:t> </a:t>
            </a:r>
            <a:r>
              <a:rPr lang="ar-EG" sz="2400" dirty="0">
                <a:cs typeface="Alexandria"/>
              </a:rPr>
              <a:t> م</a:t>
            </a:r>
            <a:r>
              <a:rPr lang="ar-AE" sz="2400" dirty="0">
                <a:cs typeface="Alexandria"/>
              </a:rPr>
              <a:t>نصة لتسوية المدفوعات بين البنوك عبر تقنية البلوكشين بدعم </a:t>
            </a:r>
            <a:r>
              <a:rPr lang="en-US" sz="2400" dirty="0"/>
              <a:t>MAS</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96538EDE-F50B-7689-FB46-72093CD091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9876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5CF9B-338E-887A-443A-F1C5E6C068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85E036-94C3-26A0-DB58-9A95B108E5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6832A1C-6C25-B8FA-D9A2-0F72CBDCAB76}"/>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دروس مستفادة للشرق الأوسط من تجربة سنغافورة</a:t>
            </a:r>
          </a:p>
        </p:txBody>
      </p:sp>
      <p:sp>
        <p:nvSpPr>
          <p:cNvPr id="28" name="Rectangle 27">
            <a:extLst>
              <a:ext uri="{FF2B5EF4-FFF2-40B4-BE49-F238E27FC236}">
                <a16:creationId xmlns:a16="http://schemas.microsoft.com/office/drawing/2014/main" id="{C5694B9F-6ECB-B58A-15F7-A3DBF10465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CF302E6-96B4-56B6-527E-09F924F786DB}"/>
              </a:ext>
            </a:extLst>
          </p:cNvPr>
          <p:cNvSpPr txBox="1"/>
          <p:nvPr/>
        </p:nvSpPr>
        <p:spPr>
          <a:xfrm>
            <a:off x="548640" y="1520190"/>
            <a:ext cx="11132821" cy="500983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lexandria"/>
              </a:rPr>
              <a:t>دعم حكومي مباشر : </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تمويل حكومي مخصص للابتكار المالي ، إنشاء صناديق تمويل حكومية لشركات التكنولوجيا المالية</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بيئة تجريبية تمتاز بالسرعة :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a:rPr>
              <a:t>تطوير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a:rPr>
              <a:t> فعال ومرن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lang="ar-AE" sz="2400" dirty="0">
                <a:cs typeface="Alexandria"/>
              </a:rPr>
              <a:t>تبسيط </a:t>
            </a:r>
            <a:r>
              <a:rPr lang="en-US" sz="2400" dirty="0"/>
              <a:t>Sandbox </a:t>
            </a:r>
            <a:r>
              <a:rPr lang="ar-EG" sz="2400" dirty="0">
                <a:cs typeface="Alexandria"/>
              </a:rPr>
              <a:t> </a:t>
            </a:r>
            <a:r>
              <a:rPr lang="ar-AE" sz="2400" dirty="0">
                <a:cs typeface="Alexandria"/>
              </a:rPr>
              <a:t>لتقليل مدة الموافقة للشركات الجديدة</a:t>
            </a:r>
            <a:r>
              <a:rPr lang="ar-EG" sz="2400" dirty="0">
                <a:cs typeface="Alexandria"/>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مسرعات أعمال متكاملة</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 </a:t>
            </a:r>
            <a:r>
              <a:rPr kumimoji="0" lang="ar-EG" sz="2400" i="0" u="none" strike="noStrike" kern="1200" cap="none" spc="0" normalizeH="0" baseline="0" noProof="0" dirty="0">
                <a:ln>
                  <a:noFill/>
                </a:ln>
                <a:solidFill>
                  <a:prstClr val="black"/>
                </a:solidFill>
                <a:effectLst/>
                <a:uLnTx/>
                <a:uFillTx/>
                <a:latin typeface="Calibri"/>
                <a:ea typeface="+mn-ea"/>
                <a:cs typeface="Alexandria"/>
              </a:rPr>
              <a:t>مسرعات أعمال قوية متصلة بسوق عالمي.، تشجيع البحث والابتكار عبر الشراكات بين الجامعات والشركات، </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دعم الجامعات والشركات الكبرى لإنشاء برامج مسرعات محلية (مثل </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r>
              <a:rPr kumimoji="0" lang="en-US" sz="2400" b="0" i="0" u="none" strike="noStrike" kern="1200" cap="none" spc="0" normalizeH="0" baseline="0" noProof="0" dirty="0" err="1">
                <a:ln>
                  <a:noFill/>
                </a:ln>
                <a:solidFill>
                  <a:prstClr val="black"/>
                </a:solidFill>
                <a:effectLst/>
                <a:uLnTx/>
                <a:uFillTx/>
                <a:latin typeface="Calibri"/>
                <a:ea typeface="+mn-ea"/>
                <a:cs typeface="+mn-cs"/>
              </a:rPr>
              <a:t>FinLab</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cs typeface="Alexandria"/>
              </a:rPr>
              <a:t>تشجيع التعاون القطاعي : </a:t>
            </a:r>
            <a:r>
              <a:rPr lang="ar-EG" sz="2400" dirty="0">
                <a:cs typeface="Alexandria"/>
              </a:rPr>
              <a:t>تعزيز شراكات بين البنوك وشركات </a:t>
            </a:r>
            <a:r>
              <a:rPr lang="en-US" sz="2400" dirty="0"/>
              <a:t>FinTech </a:t>
            </a:r>
            <a:endParaRPr lang="ar-EG" sz="24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cs typeface="Alexandria"/>
            </a:endParaRPr>
          </a:p>
        </p:txBody>
      </p:sp>
      <p:pic>
        <p:nvPicPr>
          <p:cNvPr id="6" name="Graphic 21">
            <a:extLst>
              <a:ext uri="{FF2B5EF4-FFF2-40B4-BE49-F238E27FC236}">
                <a16:creationId xmlns:a16="http://schemas.microsoft.com/office/drawing/2014/main" id="{D745FEF8-2615-99AA-9CDA-CBA21C241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60387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C8083-92AC-3362-8271-826881B32BC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2DE0B4-00DB-11AE-28B2-D822C3C172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09A60E-764C-0D31-9578-7622B9B5B20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lexandria" pitchFamily="2" charset="-78"/>
                <a:ea typeface="+mn-ea"/>
                <a:cs typeface="Alexandria"/>
              </a:rPr>
              <a:t>العلاقة بين البيئة الحاضنة ونمو الاقتصاد الرقمي</a:t>
            </a:r>
          </a:p>
        </p:txBody>
      </p:sp>
      <p:sp>
        <p:nvSpPr>
          <p:cNvPr id="28" name="Rectangle 27">
            <a:extLst>
              <a:ext uri="{FF2B5EF4-FFF2-40B4-BE49-F238E27FC236}">
                <a16:creationId xmlns:a16="http://schemas.microsoft.com/office/drawing/2014/main" id="{AC30A4E0-59D6-90CF-5A6E-19058A264C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FF5BC9-B8BB-8BBC-786D-A0347A5347F8}"/>
              </a:ext>
            </a:extLst>
          </p:cNvPr>
          <p:cNvSpPr txBox="1"/>
          <p:nvPr/>
        </p:nvSpPr>
        <p:spPr>
          <a:xfrm>
            <a:off x="1272619" y="1799303"/>
            <a:ext cx="9492791" cy="24006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خلق وظائف جديدة.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جذب استثمارات أجنبية مباشرة.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تعزيز الشمول المالي.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E0B4567E-28B0-A81E-7FA9-5EB9C404F4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5269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502823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البنك المركزي السعودي: </a:t>
            </a:r>
            <a:r>
              <a:rPr lang="en-US" dirty="0">
                <a:solidFill>
                  <a:prstClr val="black"/>
                </a:solidFill>
                <a:latin typeface="Alexandria regular" pitchFamily="2" charset="-78"/>
                <a:cs typeface="Alexandria"/>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هيئة السوق المالية: </a:t>
            </a:r>
            <a:r>
              <a:rPr lang="en-US" dirty="0">
                <a:solidFill>
                  <a:prstClr val="black"/>
                </a:solidFill>
                <a:latin typeface="Alexandria regular" pitchFamily="2" charset="-78"/>
                <a:cs typeface="Alexandria"/>
                <a:hlinkClick r:id="rId3"/>
              </a:rPr>
              <a:t>https://cma.org.sa</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Alexandria"/>
              </a:rPr>
              <a:t>لائحة تنظيم التمويل الجماعي بالدين </a:t>
            </a:r>
            <a:r>
              <a:rPr lang="ar-EG" dirty="0">
                <a:solidFill>
                  <a:prstClr val="black"/>
                </a:solidFill>
                <a:latin typeface="Alexandria regular" pitchFamily="2" charset="-78"/>
                <a:cs typeface="Alexandria"/>
              </a:rPr>
              <a:t>، البنك المركزي السعودي  ( </a:t>
            </a:r>
            <a:r>
              <a:rPr lang="en-US" dirty="0">
                <a:solidFill>
                  <a:prstClr val="black"/>
                </a:solidFill>
                <a:latin typeface="Alexandria regular" pitchFamily="2" charset="-78"/>
                <a:cs typeface="Alexandria"/>
              </a:rPr>
              <a:t>SAMA</a:t>
            </a:r>
            <a:r>
              <a:rPr lang="ar-EG" dirty="0">
                <a:solidFill>
                  <a:prstClr val="black"/>
                </a:solidFill>
                <a:latin typeface="Alexandria regular" pitchFamily="2" charset="-78"/>
                <a:cs typeface="Alexandria"/>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a:t>
            </a:r>
            <a:r>
              <a:rPr lang="ar-AE" dirty="0">
                <a:solidFill>
                  <a:prstClr val="black"/>
                </a:solidFill>
                <a:latin typeface="Alexandria regular" pitchFamily="2" charset="-78"/>
                <a:cs typeface="Alexandria"/>
              </a:rPr>
              <a:t>البنك المركزي المصري: </a:t>
            </a:r>
            <a:r>
              <a:rPr lang="en-US" dirty="0">
                <a:solidFill>
                  <a:prstClr val="black"/>
                </a:solidFill>
                <a:latin typeface="Alexandria regular" pitchFamily="2" charset="-78"/>
                <a:cs typeface="Alexandria"/>
                <a:hlinkClick r:id="rId4"/>
              </a:rPr>
              <a:t>https://www.cbe.org.eg</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a:t>
            </a:r>
            <a:r>
              <a:rPr lang="ar-AE" dirty="0">
                <a:solidFill>
                  <a:prstClr val="black"/>
                </a:solidFill>
                <a:latin typeface="Alexandria regular" pitchFamily="2" charset="-78"/>
                <a:cs typeface="Alexandria"/>
              </a:rPr>
              <a:t>البنك المركزي الأردني: </a:t>
            </a:r>
            <a:r>
              <a:rPr lang="en-US" dirty="0">
                <a:solidFill>
                  <a:prstClr val="black"/>
                </a:solidFill>
                <a:latin typeface="Alexandria regular" pitchFamily="2" charset="-78"/>
                <a:cs typeface="Alexandria"/>
                <a:hlinkClick r:id="rId5"/>
              </a:rPr>
              <a:t>https://www.cbj.gov.jo</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مصرف قطر المركزي: </a:t>
            </a:r>
            <a:r>
              <a:rPr lang="en-US" dirty="0">
                <a:solidFill>
                  <a:prstClr val="black"/>
                </a:solidFill>
                <a:latin typeface="Alexandria regular" pitchFamily="2" charset="-78"/>
                <a:cs typeface="Alexandria"/>
              </a:rPr>
              <a:t>https://www.qcb.gov.qa</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a:t>
            </a:r>
            <a:r>
              <a:rPr lang="ar-AE" dirty="0">
                <a:solidFill>
                  <a:prstClr val="black"/>
                </a:solidFill>
                <a:latin typeface="Alexandria regular" pitchFamily="2" charset="-78"/>
                <a:cs typeface="Alexandria"/>
              </a:rPr>
              <a:t>الموقع الرسمي للمصرف المركزي الإماراتي: </a:t>
            </a:r>
            <a:r>
              <a:rPr lang="en-US" dirty="0">
                <a:solidFill>
                  <a:prstClr val="black"/>
                </a:solidFill>
                <a:latin typeface="Alexandria regular" pitchFamily="2" charset="-78"/>
                <a:cs typeface="Alexandria"/>
                <a:hlinkClick r:id="rId6"/>
              </a:rPr>
              <a:t>https://www.centralbank.ae</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قانون حماية البيانات الشخصية القطري رقم 13 لسنة 2016.</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Alexandria"/>
              </a:rPr>
              <a:t>تقارير صندوق النقد والبنك الدولي حول </a:t>
            </a:r>
            <a:r>
              <a:rPr lang="en-US" dirty="0">
                <a:solidFill>
                  <a:prstClr val="black"/>
                </a:solidFill>
                <a:latin typeface="Alexandria regular" pitchFamily="2" charset="-78"/>
                <a:cs typeface="Alexandria"/>
              </a:rPr>
              <a:t>FinTech </a:t>
            </a:r>
            <a:r>
              <a:rPr lang="ar-AE" dirty="0">
                <a:solidFill>
                  <a:prstClr val="black"/>
                </a:solidFill>
                <a:latin typeface="Alexandria regular" pitchFamily="2" charset="-78"/>
                <a:cs typeface="Alexandria"/>
              </a:rPr>
              <a:t>في الشرق الأوسط.</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Alexandria"/>
              </a:rPr>
              <a:t>مبادئ </a:t>
            </a:r>
            <a:r>
              <a:rPr lang="en-US" dirty="0">
                <a:solidFill>
                  <a:prstClr val="black"/>
                </a:solidFill>
                <a:latin typeface="Alexandria regular" pitchFamily="2" charset="-78"/>
                <a:cs typeface="Alexandria"/>
              </a:rPr>
              <a:t>G20 </a:t>
            </a:r>
            <a:r>
              <a:rPr lang="ar-EG" dirty="0">
                <a:solidFill>
                  <a:prstClr val="black"/>
                </a:solidFill>
                <a:latin typeface="Alexandria regular" pitchFamily="2" charset="-78"/>
                <a:cs typeface="Alexandria"/>
              </a:rPr>
              <a:t> ح</a:t>
            </a:r>
            <a:r>
              <a:rPr lang="ar-AE" dirty="0">
                <a:solidFill>
                  <a:prstClr val="black"/>
                </a:solidFill>
                <a:latin typeface="Alexandria regular" pitchFamily="2" charset="-78"/>
                <a:cs typeface="Alexandria"/>
              </a:rPr>
              <a:t>ول </a:t>
            </a:r>
            <a:r>
              <a:rPr lang="en-US" dirty="0">
                <a:solidFill>
                  <a:prstClr val="black"/>
                </a:solidFill>
                <a:latin typeface="Alexandria regular" pitchFamily="2" charset="-78"/>
                <a:cs typeface="Alexandria"/>
              </a:rPr>
              <a:t>FinTech.</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FADDF19-D950-4950-85A6-23587329651C}"/>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2006/metadata/properties"/>
    <ds:schemaRef ds:uri="49100919-8a76-4266-be0c-7dc583902cb4"/>
    <ds:schemaRef ds:uri="http://schemas.microsoft.com/office/infopath/2007/PartnerControls"/>
    <ds:schemaRef ds:uri="d13aca44-ef33-4cf4-9980-7f0b00e6eeb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11278</TotalTime>
  <Words>4780</Words>
  <Application>Microsoft Office PowerPoint</Application>
  <PresentationFormat>Widescreen</PresentationFormat>
  <Paragraphs>578</Paragraphs>
  <Slides>57</Slides>
  <Notes>55</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57</vt:i4>
      </vt:variant>
    </vt:vector>
  </HeadingPairs>
  <TitlesOfParts>
    <vt:vector size="68" baseType="lpstr">
      <vt:lpstr>Alexandria</vt:lpstr>
      <vt:lpstr>Alexandria regular</vt:lpstr>
      <vt:lpstr>Arial</vt:lpstr>
      <vt:lpstr>Calibri</vt:lpstr>
      <vt:lpstr>Calibri Light</vt:lpstr>
      <vt:lpstr>Times New Roman</vt:lpstr>
      <vt:lpstr>Wingdings</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171</cp:revision>
  <dcterms:created xsi:type="dcterms:W3CDTF">2023-04-29T09:08:00Z</dcterms:created>
  <dcterms:modified xsi:type="dcterms:W3CDTF">2026-07-24T10:58:20Z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