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303" r:id="rId3"/>
    <p:sldId id="313" r:id="rId4"/>
    <p:sldId id="604" r:id="rId5"/>
    <p:sldId id="521" r:id="rId6"/>
    <p:sldId id="600" r:id="rId7"/>
    <p:sldId id="601" r:id="rId8"/>
    <p:sldId id="602" r:id="rId9"/>
    <p:sldId id="571" r:id="rId10"/>
    <p:sldId id="614" r:id="rId11"/>
    <p:sldId id="572" r:id="rId12"/>
    <p:sldId id="605" r:id="rId13"/>
    <p:sldId id="606" r:id="rId14"/>
    <p:sldId id="607" r:id="rId15"/>
    <p:sldId id="608" r:id="rId16"/>
    <p:sldId id="573" r:id="rId17"/>
    <p:sldId id="574" r:id="rId18"/>
    <p:sldId id="575" r:id="rId19"/>
    <p:sldId id="583" r:id="rId20"/>
    <p:sldId id="597" r:id="rId21"/>
    <p:sldId id="609" r:id="rId22"/>
    <p:sldId id="577" r:id="rId23"/>
    <p:sldId id="578" r:id="rId24"/>
    <p:sldId id="579" r:id="rId25"/>
    <p:sldId id="580" r:id="rId26"/>
    <p:sldId id="612" r:id="rId27"/>
    <p:sldId id="581" r:id="rId28"/>
    <p:sldId id="611" r:id="rId29"/>
    <p:sldId id="584" r:id="rId30"/>
    <p:sldId id="585" r:id="rId31"/>
    <p:sldId id="586" r:id="rId32"/>
    <p:sldId id="587" r:id="rId33"/>
    <p:sldId id="591" r:id="rId34"/>
    <p:sldId id="588" r:id="rId35"/>
    <p:sldId id="589" r:id="rId36"/>
    <p:sldId id="590" r:id="rId37"/>
    <p:sldId id="592" r:id="rId38"/>
    <p:sldId id="599" r:id="rId39"/>
    <p:sldId id="598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604"/>
            <p14:sldId id="521"/>
            <p14:sldId id="600"/>
            <p14:sldId id="601"/>
            <p14:sldId id="602"/>
            <p14:sldId id="571"/>
            <p14:sldId id="614"/>
            <p14:sldId id="572"/>
            <p14:sldId id="605"/>
            <p14:sldId id="606"/>
            <p14:sldId id="607"/>
            <p14:sldId id="608"/>
            <p14:sldId id="573"/>
            <p14:sldId id="574"/>
            <p14:sldId id="575"/>
            <p14:sldId id="583"/>
            <p14:sldId id="597"/>
            <p14:sldId id="609"/>
            <p14:sldId id="577"/>
            <p14:sldId id="578"/>
            <p14:sldId id="579"/>
            <p14:sldId id="580"/>
            <p14:sldId id="612"/>
            <p14:sldId id="581"/>
            <p14:sldId id="611"/>
            <p14:sldId id="584"/>
            <p14:sldId id="585"/>
            <p14:sldId id="586"/>
            <p14:sldId id="587"/>
            <p14:sldId id="591"/>
            <p14:sldId id="588"/>
            <p14:sldId id="589"/>
            <p14:sldId id="590"/>
            <p14:sldId id="592"/>
            <p14:sldId id="599"/>
            <p14:sldId id="598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er" initials="MF" lastIdx="1" clrIdx="0">
    <p:extLst>
      <p:ext uri="{19B8F6BF-5375-455C-9EA6-DF929625EA0E}">
        <p15:presenceInfo xmlns:p15="http://schemas.microsoft.com/office/powerpoint/2012/main" userId="Ma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7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ommentAuthors" Target="commentAuthor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BD4D8F-AD7D-4BA5-8F6A-5ADF6815D438}" type="doc">
      <dgm:prSet loTypeId="urn:microsoft.com/office/officeart/2005/8/layout/pyramid2" loCatId="pyramid" qsTypeId="urn:microsoft.com/office/officeart/2005/8/quickstyle/3d2" qsCatId="3D" csTypeId="urn:microsoft.com/office/officeart/2005/8/colors/colorful1" csCatId="colorful" phldr="1"/>
      <dgm:spPr/>
    </dgm:pt>
    <dgm:pt modelId="{9946E0F3-5715-48EF-99C9-4231E9A90D1C}">
      <dgm:prSet phldrT="[Text]"/>
      <dgm:spPr/>
      <dgm:t>
        <a:bodyPr/>
        <a:lstStyle/>
        <a:p>
          <a:r>
            <a:rPr lang="en-US" b="1" dirty="0"/>
            <a:t>Long-range plans</a:t>
          </a:r>
        </a:p>
        <a:p>
          <a:r>
            <a:rPr lang="en-US" b="1" dirty="0"/>
            <a:t>= 3 or more years</a:t>
          </a:r>
          <a:endParaRPr lang="en-US" dirty="0"/>
        </a:p>
      </dgm:t>
    </dgm:pt>
    <dgm:pt modelId="{FFFA6DD2-1D70-49C0-913D-BD1A87D16405}" type="parTrans" cxnId="{2D3E8BAC-EF9B-4488-BC74-D511100FEFBA}">
      <dgm:prSet/>
      <dgm:spPr/>
      <dgm:t>
        <a:bodyPr/>
        <a:lstStyle/>
        <a:p>
          <a:endParaRPr lang="en-US"/>
        </a:p>
      </dgm:t>
    </dgm:pt>
    <dgm:pt modelId="{2171C394-EEAA-45ED-92A8-52512BA0EC0F}" type="sibTrans" cxnId="{2D3E8BAC-EF9B-4488-BC74-D511100FEFBA}">
      <dgm:prSet/>
      <dgm:spPr/>
      <dgm:t>
        <a:bodyPr/>
        <a:lstStyle/>
        <a:p>
          <a:endParaRPr lang="en-US"/>
        </a:p>
      </dgm:t>
    </dgm:pt>
    <dgm:pt modelId="{2324600A-2EAF-4E89-BD3A-A788CB5EB3FD}">
      <dgm:prSet phldrT="[Text]"/>
      <dgm:spPr/>
      <dgm:t>
        <a:bodyPr/>
        <a:lstStyle/>
        <a:p>
          <a:r>
            <a:rPr lang="en-US" b="1" dirty="0"/>
            <a:t>Intermediate-range plans = 1 to 2 years</a:t>
          </a:r>
          <a:endParaRPr lang="en-US" dirty="0"/>
        </a:p>
      </dgm:t>
    </dgm:pt>
    <dgm:pt modelId="{4C701EAA-893B-47CB-B900-33E5133CD320}" type="parTrans" cxnId="{429F4138-422D-4721-BE82-93028258B430}">
      <dgm:prSet/>
      <dgm:spPr/>
      <dgm:t>
        <a:bodyPr/>
        <a:lstStyle/>
        <a:p>
          <a:endParaRPr lang="en-US"/>
        </a:p>
      </dgm:t>
    </dgm:pt>
    <dgm:pt modelId="{906B628B-EC64-48C2-A7FD-94A1EDC720CD}" type="sibTrans" cxnId="{429F4138-422D-4721-BE82-93028258B430}">
      <dgm:prSet/>
      <dgm:spPr/>
      <dgm:t>
        <a:bodyPr/>
        <a:lstStyle/>
        <a:p>
          <a:endParaRPr lang="en-US"/>
        </a:p>
      </dgm:t>
    </dgm:pt>
    <dgm:pt modelId="{C7D7BFA0-0582-4469-8AF6-EF1290C002BE}">
      <dgm:prSet phldrT="[Text]"/>
      <dgm:spPr/>
      <dgm:t>
        <a:bodyPr/>
        <a:lstStyle/>
        <a:p>
          <a:r>
            <a:rPr lang="en-US" b="1" dirty="0"/>
            <a:t>Short-range plans = 1 year or less</a:t>
          </a:r>
          <a:endParaRPr lang="en-US" dirty="0"/>
        </a:p>
      </dgm:t>
    </dgm:pt>
    <dgm:pt modelId="{9A6436A6-E9F0-4AFF-91AE-CB5D7AB0F4AF}" type="parTrans" cxnId="{4678FF73-36AE-4C25-9790-CD593F3C3876}">
      <dgm:prSet/>
      <dgm:spPr/>
      <dgm:t>
        <a:bodyPr/>
        <a:lstStyle/>
        <a:p>
          <a:endParaRPr lang="en-US"/>
        </a:p>
      </dgm:t>
    </dgm:pt>
    <dgm:pt modelId="{F2BF4FF3-9796-4156-8690-D6B15EAEE803}" type="sibTrans" cxnId="{4678FF73-36AE-4C25-9790-CD593F3C3876}">
      <dgm:prSet/>
      <dgm:spPr/>
      <dgm:t>
        <a:bodyPr/>
        <a:lstStyle/>
        <a:p>
          <a:endParaRPr lang="en-US"/>
        </a:p>
      </dgm:t>
    </dgm:pt>
    <dgm:pt modelId="{9CC2D169-A584-4101-BCB7-A546360E5128}" type="pres">
      <dgm:prSet presAssocID="{13BD4D8F-AD7D-4BA5-8F6A-5ADF6815D438}" presName="compositeShape" presStyleCnt="0">
        <dgm:presLayoutVars>
          <dgm:dir/>
          <dgm:resizeHandles/>
        </dgm:presLayoutVars>
      </dgm:prSet>
      <dgm:spPr/>
    </dgm:pt>
    <dgm:pt modelId="{91CF434F-FCDD-4C17-A112-FC0A981008F6}" type="pres">
      <dgm:prSet presAssocID="{13BD4D8F-AD7D-4BA5-8F6A-5ADF6815D438}" presName="pyramid" presStyleLbl="node1" presStyleIdx="0" presStyleCnt="1" custScaleX="124648" custLinFactNeighborX="-6727" custLinFactNeighborY="0"/>
      <dgm:spPr/>
    </dgm:pt>
    <dgm:pt modelId="{D07AAB5B-0F53-4889-B95C-616B019A8B73}" type="pres">
      <dgm:prSet presAssocID="{13BD4D8F-AD7D-4BA5-8F6A-5ADF6815D438}" presName="theList" presStyleCnt="0"/>
      <dgm:spPr/>
    </dgm:pt>
    <dgm:pt modelId="{8743C649-AE97-43BF-A868-A3A2C333AC5A}" type="pres">
      <dgm:prSet presAssocID="{9946E0F3-5715-48EF-99C9-4231E9A90D1C}" presName="aNode" presStyleLbl="fgAcc1" presStyleIdx="0" presStyleCnt="3" custLinFactNeighborX="-15026" custLinFactNeighborY="802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03502F-5ACA-4792-93B8-34DB814EDBF7}" type="pres">
      <dgm:prSet presAssocID="{9946E0F3-5715-48EF-99C9-4231E9A90D1C}" presName="aSpace" presStyleCnt="0"/>
      <dgm:spPr/>
    </dgm:pt>
    <dgm:pt modelId="{315CA308-352C-4ADA-8C5C-2631405A6FB3}" type="pres">
      <dgm:prSet presAssocID="{2324600A-2EAF-4E89-BD3A-A788CB5EB3FD}" presName="aNode" presStyleLbl="fgAcc1" presStyleIdx="1" presStyleCnt="3" custLinFactNeighborX="-12759" custLinFactNeighborY="20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D8035A-E534-41DB-8F4E-176A265A5601}" type="pres">
      <dgm:prSet presAssocID="{2324600A-2EAF-4E89-BD3A-A788CB5EB3FD}" presName="aSpace" presStyleCnt="0"/>
      <dgm:spPr/>
    </dgm:pt>
    <dgm:pt modelId="{F307A8E6-9FC1-44E0-990B-46F2D69B69B9}" type="pres">
      <dgm:prSet presAssocID="{C7D7BFA0-0582-4469-8AF6-EF1290C002BE}" presName="aNode" presStyleLbl="fgAcc1" presStyleIdx="2" presStyleCnt="3" custLinFactNeighborX="-12759" custLinFactNeighborY="688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956580-E3D1-42DE-8193-3C3DFA21DBA0}" type="pres">
      <dgm:prSet presAssocID="{C7D7BFA0-0582-4469-8AF6-EF1290C002BE}" presName="aSpace" presStyleCnt="0"/>
      <dgm:spPr/>
    </dgm:pt>
  </dgm:ptLst>
  <dgm:cxnLst>
    <dgm:cxn modelId="{1C01F9A0-89E8-43F1-A1E8-38F2328F363B}" type="presOf" srcId="{C7D7BFA0-0582-4469-8AF6-EF1290C002BE}" destId="{F307A8E6-9FC1-44E0-990B-46F2D69B69B9}" srcOrd="0" destOrd="0" presId="urn:microsoft.com/office/officeart/2005/8/layout/pyramid2"/>
    <dgm:cxn modelId="{25402583-F82C-479C-AE83-7414E192E258}" type="presOf" srcId="{9946E0F3-5715-48EF-99C9-4231E9A90D1C}" destId="{8743C649-AE97-43BF-A868-A3A2C333AC5A}" srcOrd="0" destOrd="0" presId="urn:microsoft.com/office/officeart/2005/8/layout/pyramid2"/>
    <dgm:cxn modelId="{CBDE370F-71A2-4ECF-B48C-ABA9953A84ED}" type="presOf" srcId="{2324600A-2EAF-4E89-BD3A-A788CB5EB3FD}" destId="{315CA308-352C-4ADA-8C5C-2631405A6FB3}" srcOrd="0" destOrd="0" presId="urn:microsoft.com/office/officeart/2005/8/layout/pyramid2"/>
    <dgm:cxn modelId="{429F4138-422D-4721-BE82-93028258B430}" srcId="{13BD4D8F-AD7D-4BA5-8F6A-5ADF6815D438}" destId="{2324600A-2EAF-4E89-BD3A-A788CB5EB3FD}" srcOrd="1" destOrd="0" parTransId="{4C701EAA-893B-47CB-B900-33E5133CD320}" sibTransId="{906B628B-EC64-48C2-A7FD-94A1EDC720CD}"/>
    <dgm:cxn modelId="{678F0931-7FFA-468A-B822-27B500867328}" type="presOf" srcId="{13BD4D8F-AD7D-4BA5-8F6A-5ADF6815D438}" destId="{9CC2D169-A584-4101-BCB7-A546360E5128}" srcOrd="0" destOrd="0" presId="urn:microsoft.com/office/officeart/2005/8/layout/pyramid2"/>
    <dgm:cxn modelId="{2D3E8BAC-EF9B-4488-BC74-D511100FEFBA}" srcId="{13BD4D8F-AD7D-4BA5-8F6A-5ADF6815D438}" destId="{9946E0F3-5715-48EF-99C9-4231E9A90D1C}" srcOrd="0" destOrd="0" parTransId="{FFFA6DD2-1D70-49C0-913D-BD1A87D16405}" sibTransId="{2171C394-EEAA-45ED-92A8-52512BA0EC0F}"/>
    <dgm:cxn modelId="{4678FF73-36AE-4C25-9790-CD593F3C3876}" srcId="{13BD4D8F-AD7D-4BA5-8F6A-5ADF6815D438}" destId="{C7D7BFA0-0582-4469-8AF6-EF1290C002BE}" srcOrd="2" destOrd="0" parTransId="{9A6436A6-E9F0-4AFF-91AE-CB5D7AB0F4AF}" sibTransId="{F2BF4FF3-9796-4156-8690-D6B15EAEE803}"/>
    <dgm:cxn modelId="{33801146-D66A-47F8-92CA-B552EF749011}" type="presParOf" srcId="{9CC2D169-A584-4101-BCB7-A546360E5128}" destId="{91CF434F-FCDD-4C17-A112-FC0A981008F6}" srcOrd="0" destOrd="0" presId="urn:microsoft.com/office/officeart/2005/8/layout/pyramid2"/>
    <dgm:cxn modelId="{DD6C5286-4485-4C2F-A67D-96C5E746EDF3}" type="presParOf" srcId="{9CC2D169-A584-4101-BCB7-A546360E5128}" destId="{D07AAB5B-0F53-4889-B95C-616B019A8B73}" srcOrd="1" destOrd="0" presId="urn:microsoft.com/office/officeart/2005/8/layout/pyramid2"/>
    <dgm:cxn modelId="{52F9E58B-1174-4D88-B87D-C20488CE5928}" type="presParOf" srcId="{D07AAB5B-0F53-4889-B95C-616B019A8B73}" destId="{8743C649-AE97-43BF-A868-A3A2C333AC5A}" srcOrd="0" destOrd="0" presId="urn:microsoft.com/office/officeart/2005/8/layout/pyramid2"/>
    <dgm:cxn modelId="{17A1669F-F602-41DE-8B77-C04C8EA76C10}" type="presParOf" srcId="{D07AAB5B-0F53-4889-B95C-616B019A8B73}" destId="{A903502F-5ACA-4792-93B8-34DB814EDBF7}" srcOrd="1" destOrd="0" presId="urn:microsoft.com/office/officeart/2005/8/layout/pyramid2"/>
    <dgm:cxn modelId="{B0C41A65-1BF8-4B0A-993B-DC3037F65958}" type="presParOf" srcId="{D07AAB5B-0F53-4889-B95C-616B019A8B73}" destId="{315CA308-352C-4ADA-8C5C-2631405A6FB3}" srcOrd="2" destOrd="0" presId="urn:microsoft.com/office/officeart/2005/8/layout/pyramid2"/>
    <dgm:cxn modelId="{66C11C81-C165-4635-9032-FDFA827D2DF7}" type="presParOf" srcId="{D07AAB5B-0F53-4889-B95C-616B019A8B73}" destId="{DBD8035A-E534-41DB-8F4E-176A265A5601}" srcOrd="3" destOrd="0" presId="urn:microsoft.com/office/officeart/2005/8/layout/pyramid2"/>
    <dgm:cxn modelId="{B7C4CC0A-97C6-44A3-938D-FBE108978360}" type="presParOf" srcId="{D07AAB5B-0F53-4889-B95C-616B019A8B73}" destId="{F307A8E6-9FC1-44E0-990B-46F2D69B69B9}" srcOrd="4" destOrd="0" presId="urn:microsoft.com/office/officeart/2005/8/layout/pyramid2"/>
    <dgm:cxn modelId="{FE26E305-652D-447E-B542-1F769608F804}" type="presParOf" srcId="{D07AAB5B-0F53-4889-B95C-616B019A8B73}" destId="{DF956580-E3D1-42DE-8193-3C3DFA21DBA0}" srcOrd="5" destOrd="0" presId="urn:microsoft.com/office/officeart/2005/8/layout/pyramid2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1148F9-D3F7-468C-9FB1-2BB978EDD83D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8E8F0D49-3BB2-4BA4-B8DA-C29760CAEF0D}">
      <dgm:prSet/>
      <dgm:spPr/>
      <dgm:t>
        <a:bodyPr/>
        <a:lstStyle/>
        <a:p>
          <a:r>
            <a:rPr lang="en-US" b="1">
              <a:solidFill>
                <a:schemeClr val="tx1"/>
              </a:solidFill>
            </a:rPr>
            <a:t>Strategic plans</a:t>
          </a:r>
          <a:endParaRPr lang="en-US">
            <a:solidFill>
              <a:schemeClr val="tx1"/>
            </a:solidFill>
          </a:endParaRPr>
        </a:p>
      </dgm:t>
    </dgm:pt>
    <dgm:pt modelId="{BD980524-5629-4843-94D1-C8FC93CF0779}" type="parTrans" cxnId="{63D9A6A3-C1A1-459F-BB45-2A612F7BF3B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8FF7C38-D431-41E5-B1B3-77EA4EA4CD96}" type="sibTrans" cxnId="{63D9A6A3-C1A1-459F-BB45-2A612F7BF3B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6B46000-62C7-40AA-A86D-C8BB2BF1553D}">
      <dgm:prSet/>
      <dgm:spPr/>
      <dgm:t>
        <a:bodyPr/>
        <a:lstStyle/>
        <a:p>
          <a:r>
            <a:rPr lang="en-US" b="1">
              <a:solidFill>
                <a:schemeClr val="tx1"/>
              </a:solidFill>
            </a:rPr>
            <a:t>operational plans</a:t>
          </a:r>
          <a:endParaRPr lang="en-US">
            <a:solidFill>
              <a:schemeClr val="tx1"/>
            </a:solidFill>
          </a:endParaRPr>
        </a:p>
      </dgm:t>
    </dgm:pt>
    <dgm:pt modelId="{4B95E84E-B6BC-45EF-A13A-D2B5FDF57371}" type="parTrans" cxnId="{0CC3CAFC-436A-4F9F-A7BB-4C9BCBD4254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EFFB4D8-B90B-40FC-AA65-A3E4483938D2}" type="sibTrans" cxnId="{0CC3CAFC-436A-4F9F-A7BB-4C9BCBD4254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C29304D-B7DD-479F-8DDE-B07F6E9F54E8}">
      <dgm:prSet/>
      <dgm:spPr/>
      <dgm:t>
        <a:bodyPr/>
        <a:lstStyle/>
        <a:p>
          <a:r>
            <a:rPr lang="en-US" b="1">
              <a:solidFill>
                <a:schemeClr val="tx1"/>
              </a:solidFill>
            </a:rPr>
            <a:t>Policies and procedures</a:t>
          </a:r>
          <a:endParaRPr lang="en-US">
            <a:solidFill>
              <a:schemeClr val="tx1"/>
            </a:solidFill>
          </a:endParaRPr>
        </a:p>
      </dgm:t>
    </dgm:pt>
    <dgm:pt modelId="{008382F3-1C0F-43A7-8E8C-D8F217AA718C}" type="parTrans" cxnId="{DCB7E68C-171E-4E3C-AD6C-7B053DB46D9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4A32A33-52C9-44A9-B170-9E7578AC9C56}" type="sibTrans" cxnId="{DCB7E68C-171E-4E3C-AD6C-7B053DB46D9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DCE62C0-799B-4065-B3E9-3D0C20E37D15}">
      <dgm:prSet/>
      <dgm:spPr/>
      <dgm:t>
        <a:bodyPr/>
        <a:lstStyle/>
        <a:p>
          <a:r>
            <a:rPr lang="en-US" b="1">
              <a:solidFill>
                <a:schemeClr val="tx1"/>
              </a:solidFill>
            </a:rPr>
            <a:t>Budgets and project schedules</a:t>
          </a:r>
          <a:endParaRPr lang="en-US">
            <a:solidFill>
              <a:schemeClr val="tx1"/>
            </a:solidFill>
          </a:endParaRPr>
        </a:p>
      </dgm:t>
    </dgm:pt>
    <dgm:pt modelId="{63D266FF-9BB8-4E04-B5D3-7D43E3FE55B7}" type="parTrans" cxnId="{BAB65B7E-B376-4A23-830D-3125BEFC8AA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056F388-899C-4C7F-B368-C817801B24FE}" type="sibTrans" cxnId="{BAB65B7E-B376-4A23-830D-3125BEFC8AA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0C431A2-4293-49A0-A007-06E3BFBB428F}" type="pres">
      <dgm:prSet presAssocID="{C51148F9-D3F7-468C-9FB1-2BB978EDD83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890E19B-63DD-4FEA-8FF9-DE975F8A8EF1}" type="pres">
      <dgm:prSet presAssocID="{8E8F0D49-3BB2-4BA4-B8DA-C29760CAEF0D}" presName="parentLin" presStyleCnt="0"/>
      <dgm:spPr/>
    </dgm:pt>
    <dgm:pt modelId="{23C33A81-EAB2-446C-A7D4-12EB25343CD7}" type="pres">
      <dgm:prSet presAssocID="{8E8F0D49-3BB2-4BA4-B8DA-C29760CAEF0D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FFC14746-C3CD-496B-8E74-FF67A3D6790C}" type="pres">
      <dgm:prSet presAssocID="{8E8F0D49-3BB2-4BA4-B8DA-C29760CAEF0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FA71F2-7A99-45A0-8ABF-9FDBFC030688}" type="pres">
      <dgm:prSet presAssocID="{8E8F0D49-3BB2-4BA4-B8DA-C29760CAEF0D}" presName="negativeSpace" presStyleCnt="0"/>
      <dgm:spPr/>
    </dgm:pt>
    <dgm:pt modelId="{C0255C13-9D44-43AA-87A4-6CFCAC46C27D}" type="pres">
      <dgm:prSet presAssocID="{8E8F0D49-3BB2-4BA4-B8DA-C29760CAEF0D}" presName="childText" presStyleLbl="conFgAcc1" presStyleIdx="0" presStyleCnt="4">
        <dgm:presLayoutVars>
          <dgm:bulletEnabled val="1"/>
        </dgm:presLayoutVars>
      </dgm:prSet>
      <dgm:spPr/>
    </dgm:pt>
    <dgm:pt modelId="{391AD5E0-BD9C-4A1D-AD88-8FBA891A1CDF}" type="pres">
      <dgm:prSet presAssocID="{98FF7C38-D431-41E5-B1B3-77EA4EA4CD96}" presName="spaceBetweenRectangles" presStyleCnt="0"/>
      <dgm:spPr/>
    </dgm:pt>
    <dgm:pt modelId="{35524FD6-7D23-4AB1-BFF9-DBB3C3E51D0A}" type="pres">
      <dgm:prSet presAssocID="{16B46000-62C7-40AA-A86D-C8BB2BF1553D}" presName="parentLin" presStyleCnt="0"/>
      <dgm:spPr/>
    </dgm:pt>
    <dgm:pt modelId="{CD5D20C4-324A-4C81-BAE2-F2BE9AB31109}" type="pres">
      <dgm:prSet presAssocID="{16B46000-62C7-40AA-A86D-C8BB2BF1553D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54AC31B3-35A0-4535-A2B2-A9AE74A1FA80}" type="pres">
      <dgm:prSet presAssocID="{16B46000-62C7-40AA-A86D-C8BB2BF1553D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4760FD-A61F-4584-AB46-17AAADEC1F37}" type="pres">
      <dgm:prSet presAssocID="{16B46000-62C7-40AA-A86D-C8BB2BF1553D}" presName="negativeSpace" presStyleCnt="0"/>
      <dgm:spPr/>
    </dgm:pt>
    <dgm:pt modelId="{7BDC4542-10D9-4E9C-9795-D613D2524307}" type="pres">
      <dgm:prSet presAssocID="{16B46000-62C7-40AA-A86D-C8BB2BF1553D}" presName="childText" presStyleLbl="conFgAcc1" presStyleIdx="1" presStyleCnt="4">
        <dgm:presLayoutVars>
          <dgm:bulletEnabled val="1"/>
        </dgm:presLayoutVars>
      </dgm:prSet>
      <dgm:spPr/>
    </dgm:pt>
    <dgm:pt modelId="{7D9812C0-321D-435C-85FA-BC1CB64F8052}" type="pres">
      <dgm:prSet presAssocID="{1EFFB4D8-B90B-40FC-AA65-A3E4483938D2}" presName="spaceBetweenRectangles" presStyleCnt="0"/>
      <dgm:spPr/>
    </dgm:pt>
    <dgm:pt modelId="{4607E388-E4FC-412B-A189-CEEAC4A24635}" type="pres">
      <dgm:prSet presAssocID="{AC29304D-B7DD-479F-8DDE-B07F6E9F54E8}" presName="parentLin" presStyleCnt="0"/>
      <dgm:spPr/>
    </dgm:pt>
    <dgm:pt modelId="{4A74B6F8-C105-4A69-B238-CEE33B651715}" type="pres">
      <dgm:prSet presAssocID="{AC29304D-B7DD-479F-8DDE-B07F6E9F54E8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89C7BE6D-03D7-416B-931C-F59380E542FA}" type="pres">
      <dgm:prSet presAssocID="{AC29304D-B7DD-479F-8DDE-B07F6E9F54E8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2EB132-DD58-41D8-B093-83C1782593CA}" type="pres">
      <dgm:prSet presAssocID="{AC29304D-B7DD-479F-8DDE-B07F6E9F54E8}" presName="negativeSpace" presStyleCnt="0"/>
      <dgm:spPr/>
    </dgm:pt>
    <dgm:pt modelId="{B7CDF788-E0A9-4C14-8979-6E65FA271C9D}" type="pres">
      <dgm:prSet presAssocID="{AC29304D-B7DD-479F-8DDE-B07F6E9F54E8}" presName="childText" presStyleLbl="conFgAcc1" presStyleIdx="2" presStyleCnt="4">
        <dgm:presLayoutVars>
          <dgm:bulletEnabled val="1"/>
        </dgm:presLayoutVars>
      </dgm:prSet>
      <dgm:spPr/>
    </dgm:pt>
    <dgm:pt modelId="{FE3C21E8-694B-4151-802D-F17DF8B10019}" type="pres">
      <dgm:prSet presAssocID="{74A32A33-52C9-44A9-B170-9E7578AC9C56}" presName="spaceBetweenRectangles" presStyleCnt="0"/>
      <dgm:spPr/>
    </dgm:pt>
    <dgm:pt modelId="{FDC175B0-6C50-4527-B726-FD8B260AC85E}" type="pres">
      <dgm:prSet presAssocID="{4DCE62C0-799B-4065-B3E9-3D0C20E37D15}" presName="parentLin" presStyleCnt="0"/>
      <dgm:spPr/>
    </dgm:pt>
    <dgm:pt modelId="{B641ABD5-EEA9-49F9-84C3-DF5AAAC31872}" type="pres">
      <dgm:prSet presAssocID="{4DCE62C0-799B-4065-B3E9-3D0C20E37D15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ED52E367-E6E0-49A4-AB11-22D84F54345C}" type="pres">
      <dgm:prSet presAssocID="{4DCE62C0-799B-4065-B3E9-3D0C20E37D1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784944-1755-4C45-A732-CD326F6A64E8}" type="pres">
      <dgm:prSet presAssocID="{4DCE62C0-799B-4065-B3E9-3D0C20E37D15}" presName="negativeSpace" presStyleCnt="0"/>
      <dgm:spPr/>
    </dgm:pt>
    <dgm:pt modelId="{49B82FFB-63B9-4618-9591-51DA5A58EC3C}" type="pres">
      <dgm:prSet presAssocID="{4DCE62C0-799B-4065-B3E9-3D0C20E37D15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0C8C565C-782A-4548-BFDE-B8D73E23BCCA}" type="presOf" srcId="{AC29304D-B7DD-479F-8DDE-B07F6E9F54E8}" destId="{4A74B6F8-C105-4A69-B238-CEE33B651715}" srcOrd="0" destOrd="0" presId="urn:microsoft.com/office/officeart/2005/8/layout/list1"/>
    <dgm:cxn modelId="{75607D2D-7879-4F75-BBA3-6109C8DED361}" type="presOf" srcId="{16B46000-62C7-40AA-A86D-C8BB2BF1553D}" destId="{54AC31B3-35A0-4535-A2B2-A9AE74A1FA80}" srcOrd="1" destOrd="0" presId="urn:microsoft.com/office/officeart/2005/8/layout/list1"/>
    <dgm:cxn modelId="{DCB7E68C-171E-4E3C-AD6C-7B053DB46D92}" srcId="{C51148F9-D3F7-468C-9FB1-2BB978EDD83D}" destId="{AC29304D-B7DD-479F-8DDE-B07F6E9F54E8}" srcOrd="2" destOrd="0" parTransId="{008382F3-1C0F-43A7-8E8C-D8F217AA718C}" sibTransId="{74A32A33-52C9-44A9-B170-9E7578AC9C56}"/>
    <dgm:cxn modelId="{ECAA697E-FFE8-4464-A611-FA9014448A5B}" type="presOf" srcId="{16B46000-62C7-40AA-A86D-C8BB2BF1553D}" destId="{CD5D20C4-324A-4C81-BAE2-F2BE9AB31109}" srcOrd="0" destOrd="0" presId="urn:microsoft.com/office/officeart/2005/8/layout/list1"/>
    <dgm:cxn modelId="{9F0F8287-7BD6-42A6-B858-E5EA58D3BDE8}" type="presOf" srcId="{C51148F9-D3F7-468C-9FB1-2BB978EDD83D}" destId="{50C431A2-4293-49A0-A007-06E3BFBB428F}" srcOrd="0" destOrd="0" presId="urn:microsoft.com/office/officeart/2005/8/layout/list1"/>
    <dgm:cxn modelId="{0CC3CAFC-436A-4F9F-A7BB-4C9BCBD42542}" srcId="{C51148F9-D3F7-468C-9FB1-2BB978EDD83D}" destId="{16B46000-62C7-40AA-A86D-C8BB2BF1553D}" srcOrd="1" destOrd="0" parTransId="{4B95E84E-B6BC-45EF-A13A-D2B5FDF57371}" sibTransId="{1EFFB4D8-B90B-40FC-AA65-A3E4483938D2}"/>
    <dgm:cxn modelId="{58A6CE4A-3F49-4CDF-8992-1360C351D78D}" type="presOf" srcId="{AC29304D-B7DD-479F-8DDE-B07F6E9F54E8}" destId="{89C7BE6D-03D7-416B-931C-F59380E542FA}" srcOrd="1" destOrd="0" presId="urn:microsoft.com/office/officeart/2005/8/layout/list1"/>
    <dgm:cxn modelId="{BAB65B7E-B376-4A23-830D-3125BEFC8AA0}" srcId="{C51148F9-D3F7-468C-9FB1-2BB978EDD83D}" destId="{4DCE62C0-799B-4065-B3E9-3D0C20E37D15}" srcOrd="3" destOrd="0" parTransId="{63D266FF-9BB8-4E04-B5D3-7D43E3FE55B7}" sibTransId="{9056F388-899C-4C7F-B368-C817801B24FE}"/>
    <dgm:cxn modelId="{11543047-30E1-41B6-99F3-E73C34E16D0D}" type="presOf" srcId="{8E8F0D49-3BB2-4BA4-B8DA-C29760CAEF0D}" destId="{FFC14746-C3CD-496B-8E74-FF67A3D6790C}" srcOrd="1" destOrd="0" presId="urn:microsoft.com/office/officeart/2005/8/layout/list1"/>
    <dgm:cxn modelId="{63D9A6A3-C1A1-459F-BB45-2A612F7BF3B8}" srcId="{C51148F9-D3F7-468C-9FB1-2BB978EDD83D}" destId="{8E8F0D49-3BB2-4BA4-B8DA-C29760CAEF0D}" srcOrd="0" destOrd="0" parTransId="{BD980524-5629-4843-94D1-C8FC93CF0779}" sibTransId="{98FF7C38-D431-41E5-B1B3-77EA4EA4CD96}"/>
    <dgm:cxn modelId="{9482CD58-CA98-4F9F-AD32-10C65529BB2A}" type="presOf" srcId="{4DCE62C0-799B-4065-B3E9-3D0C20E37D15}" destId="{ED52E367-E6E0-49A4-AB11-22D84F54345C}" srcOrd="1" destOrd="0" presId="urn:microsoft.com/office/officeart/2005/8/layout/list1"/>
    <dgm:cxn modelId="{C529AF21-4103-47BE-A9D6-47DD2C50C108}" type="presOf" srcId="{4DCE62C0-799B-4065-B3E9-3D0C20E37D15}" destId="{B641ABD5-EEA9-49F9-84C3-DF5AAAC31872}" srcOrd="0" destOrd="0" presId="urn:microsoft.com/office/officeart/2005/8/layout/list1"/>
    <dgm:cxn modelId="{6C6D83DB-A886-4220-8CD2-2022FBABC052}" type="presOf" srcId="{8E8F0D49-3BB2-4BA4-B8DA-C29760CAEF0D}" destId="{23C33A81-EAB2-446C-A7D4-12EB25343CD7}" srcOrd="0" destOrd="0" presId="urn:microsoft.com/office/officeart/2005/8/layout/list1"/>
    <dgm:cxn modelId="{95BFFCA6-324D-422C-B2A9-4DEF51FBAE90}" type="presParOf" srcId="{50C431A2-4293-49A0-A007-06E3BFBB428F}" destId="{A890E19B-63DD-4FEA-8FF9-DE975F8A8EF1}" srcOrd="0" destOrd="0" presId="urn:microsoft.com/office/officeart/2005/8/layout/list1"/>
    <dgm:cxn modelId="{DDEE99EC-FC35-4B67-B4D6-66CE6B243D98}" type="presParOf" srcId="{A890E19B-63DD-4FEA-8FF9-DE975F8A8EF1}" destId="{23C33A81-EAB2-446C-A7D4-12EB25343CD7}" srcOrd="0" destOrd="0" presId="urn:microsoft.com/office/officeart/2005/8/layout/list1"/>
    <dgm:cxn modelId="{7CF0DB7F-DED7-4E39-8765-C20301517358}" type="presParOf" srcId="{A890E19B-63DD-4FEA-8FF9-DE975F8A8EF1}" destId="{FFC14746-C3CD-496B-8E74-FF67A3D6790C}" srcOrd="1" destOrd="0" presId="urn:microsoft.com/office/officeart/2005/8/layout/list1"/>
    <dgm:cxn modelId="{ACDFB69C-8F98-41CE-87A0-077AA0B7B10D}" type="presParOf" srcId="{50C431A2-4293-49A0-A007-06E3BFBB428F}" destId="{2AFA71F2-7A99-45A0-8ABF-9FDBFC030688}" srcOrd="1" destOrd="0" presId="urn:microsoft.com/office/officeart/2005/8/layout/list1"/>
    <dgm:cxn modelId="{1E3BE1A7-97FB-47C8-97FE-01635C54FCBC}" type="presParOf" srcId="{50C431A2-4293-49A0-A007-06E3BFBB428F}" destId="{C0255C13-9D44-43AA-87A4-6CFCAC46C27D}" srcOrd="2" destOrd="0" presId="urn:microsoft.com/office/officeart/2005/8/layout/list1"/>
    <dgm:cxn modelId="{32255319-6550-4B2C-9290-00BAFD1042A3}" type="presParOf" srcId="{50C431A2-4293-49A0-A007-06E3BFBB428F}" destId="{391AD5E0-BD9C-4A1D-AD88-8FBA891A1CDF}" srcOrd="3" destOrd="0" presId="urn:microsoft.com/office/officeart/2005/8/layout/list1"/>
    <dgm:cxn modelId="{8E378DC2-D460-41F8-B8A9-9FDF6018A3D2}" type="presParOf" srcId="{50C431A2-4293-49A0-A007-06E3BFBB428F}" destId="{35524FD6-7D23-4AB1-BFF9-DBB3C3E51D0A}" srcOrd="4" destOrd="0" presId="urn:microsoft.com/office/officeart/2005/8/layout/list1"/>
    <dgm:cxn modelId="{5A60F1AA-CCDA-4DE5-9440-EAB2D4DF2383}" type="presParOf" srcId="{35524FD6-7D23-4AB1-BFF9-DBB3C3E51D0A}" destId="{CD5D20C4-324A-4C81-BAE2-F2BE9AB31109}" srcOrd="0" destOrd="0" presId="urn:microsoft.com/office/officeart/2005/8/layout/list1"/>
    <dgm:cxn modelId="{F0D0E09B-813D-4D63-8F11-29C1243589EC}" type="presParOf" srcId="{35524FD6-7D23-4AB1-BFF9-DBB3C3E51D0A}" destId="{54AC31B3-35A0-4535-A2B2-A9AE74A1FA80}" srcOrd="1" destOrd="0" presId="urn:microsoft.com/office/officeart/2005/8/layout/list1"/>
    <dgm:cxn modelId="{ED20D20B-6083-4CC5-9C0E-106B3D7B7B63}" type="presParOf" srcId="{50C431A2-4293-49A0-A007-06E3BFBB428F}" destId="{8A4760FD-A61F-4584-AB46-17AAADEC1F37}" srcOrd="5" destOrd="0" presId="urn:microsoft.com/office/officeart/2005/8/layout/list1"/>
    <dgm:cxn modelId="{8F35DDF0-F49D-463B-ADAA-22DC5127A906}" type="presParOf" srcId="{50C431A2-4293-49A0-A007-06E3BFBB428F}" destId="{7BDC4542-10D9-4E9C-9795-D613D2524307}" srcOrd="6" destOrd="0" presId="urn:microsoft.com/office/officeart/2005/8/layout/list1"/>
    <dgm:cxn modelId="{0B796A63-97C1-4BA3-80BB-B7E70BBF69BA}" type="presParOf" srcId="{50C431A2-4293-49A0-A007-06E3BFBB428F}" destId="{7D9812C0-321D-435C-85FA-BC1CB64F8052}" srcOrd="7" destOrd="0" presId="urn:microsoft.com/office/officeart/2005/8/layout/list1"/>
    <dgm:cxn modelId="{36380052-9EFF-4C1F-B56D-C2F346BBCE39}" type="presParOf" srcId="{50C431A2-4293-49A0-A007-06E3BFBB428F}" destId="{4607E388-E4FC-412B-A189-CEEAC4A24635}" srcOrd="8" destOrd="0" presId="urn:microsoft.com/office/officeart/2005/8/layout/list1"/>
    <dgm:cxn modelId="{E466876B-FA9C-47C9-9E0C-18F24C647B02}" type="presParOf" srcId="{4607E388-E4FC-412B-A189-CEEAC4A24635}" destId="{4A74B6F8-C105-4A69-B238-CEE33B651715}" srcOrd="0" destOrd="0" presId="urn:microsoft.com/office/officeart/2005/8/layout/list1"/>
    <dgm:cxn modelId="{704C7A80-3B17-4387-AC34-142B4046D37B}" type="presParOf" srcId="{4607E388-E4FC-412B-A189-CEEAC4A24635}" destId="{89C7BE6D-03D7-416B-931C-F59380E542FA}" srcOrd="1" destOrd="0" presId="urn:microsoft.com/office/officeart/2005/8/layout/list1"/>
    <dgm:cxn modelId="{2D47F574-E687-43BB-B163-DE560EB2C46F}" type="presParOf" srcId="{50C431A2-4293-49A0-A007-06E3BFBB428F}" destId="{712EB132-DD58-41D8-B093-83C1782593CA}" srcOrd="9" destOrd="0" presId="urn:microsoft.com/office/officeart/2005/8/layout/list1"/>
    <dgm:cxn modelId="{BCC17DBA-6813-4B4B-AD09-9BDEA37795BD}" type="presParOf" srcId="{50C431A2-4293-49A0-A007-06E3BFBB428F}" destId="{B7CDF788-E0A9-4C14-8979-6E65FA271C9D}" srcOrd="10" destOrd="0" presId="urn:microsoft.com/office/officeart/2005/8/layout/list1"/>
    <dgm:cxn modelId="{69C3D168-825F-4049-A1CB-A77A15911253}" type="presParOf" srcId="{50C431A2-4293-49A0-A007-06E3BFBB428F}" destId="{FE3C21E8-694B-4151-802D-F17DF8B10019}" srcOrd="11" destOrd="0" presId="urn:microsoft.com/office/officeart/2005/8/layout/list1"/>
    <dgm:cxn modelId="{D07768E6-FBA2-4434-8E13-4C4F5151441C}" type="presParOf" srcId="{50C431A2-4293-49A0-A007-06E3BFBB428F}" destId="{FDC175B0-6C50-4527-B726-FD8B260AC85E}" srcOrd="12" destOrd="0" presId="urn:microsoft.com/office/officeart/2005/8/layout/list1"/>
    <dgm:cxn modelId="{868346EC-5EA7-4C57-8405-87833E6F9258}" type="presParOf" srcId="{FDC175B0-6C50-4527-B726-FD8B260AC85E}" destId="{B641ABD5-EEA9-49F9-84C3-DF5AAAC31872}" srcOrd="0" destOrd="0" presId="urn:microsoft.com/office/officeart/2005/8/layout/list1"/>
    <dgm:cxn modelId="{2B019AD1-CACB-4D7B-904F-F4DE8398008B}" type="presParOf" srcId="{FDC175B0-6C50-4527-B726-FD8B260AC85E}" destId="{ED52E367-E6E0-49A4-AB11-22D84F54345C}" srcOrd="1" destOrd="0" presId="urn:microsoft.com/office/officeart/2005/8/layout/list1"/>
    <dgm:cxn modelId="{768AD19D-3E4F-4E32-A086-4A7F7A917BBE}" type="presParOf" srcId="{50C431A2-4293-49A0-A007-06E3BFBB428F}" destId="{04784944-1755-4C45-A732-CD326F6A64E8}" srcOrd="13" destOrd="0" presId="urn:microsoft.com/office/officeart/2005/8/layout/list1"/>
    <dgm:cxn modelId="{6BEBED7F-8365-4AB1-84D2-83F7EF6F8A0F}" type="presParOf" srcId="{50C431A2-4293-49A0-A007-06E3BFBB428F}" destId="{49B82FFB-63B9-4618-9591-51DA5A58EC3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2CF5C8E-CA00-4670-ABF2-9AF20E70BBCE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4B816F2-1D32-4519-A32A-B2F517AA1C4E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1- Forecasting</a:t>
          </a:r>
          <a:endParaRPr lang="ar-SA" dirty="0">
            <a:solidFill>
              <a:schemeClr val="tx1"/>
            </a:solidFill>
          </a:endParaRPr>
        </a:p>
      </dgm:t>
    </dgm:pt>
    <dgm:pt modelId="{BDA29DFF-4DAD-41AE-A3DC-A0603C74DC23}" type="parTrans" cxnId="{0D793F49-DE92-4AEF-A926-2C5C025DF2E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D59A10C-868C-404A-AEB9-0E732BC7E716}" type="sibTrans" cxnId="{0D793F49-DE92-4AEF-A926-2C5C025DF2E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B938731-4F46-46E1-83BA-4EADC654340A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2- Contingency planning</a:t>
          </a:r>
          <a:endParaRPr lang="ar-SA" dirty="0">
            <a:solidFill>
              <a:schemeClr val="tx1"/>
            </a:solidFill>
          </a:endParaRPr>
        </a:p>
      </dgm:t>
    </dgm:pt>
    <dgm:pt modelId="{EED1773C-8764-4DCA-9B8C-D52E1623F01C}" type="parTrans" cxnId="{B7C6FAF7-1012-45BD-852C-CC5F31B7D4A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51C034B-6061-4B1C-8143-39FAD007362E}" type="sibTrans" cxnId="{B7C6FAF7-1012-45BD-852C-CC5F31B7D4A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ED8DE7A-AA91-4E0D-9743-346A1C4DE9D0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3- Scenario planning</a:t>
          </a:r>
          <a:endParaRPr lang="ar-SA" dirty="0">
            <a:solidFill>
              <a:schemeClr val="tx1"/>
            </a:solidFill>
          </a:endParaRPr>
        </a:p>
      </dgm:t>
    </dgm:pt>
    <dgm:pt modelId="{F1E362A2-1225-423A-A967-1F33485D4BC5}" type="parTrans" cxnId="{5CF4AC23-FBB9-4C31-9C03-D1738F0BAA2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3242873-BD1E-4B5C-B870-B93EC5281A4D}" type="sibTrans" cxnId="{5CF4AC23-FBB9-4C31-9C03-D1738F0BAA2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45455E2-9248-44D9-95F3-568AF881FB06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4- Benchmarking</a:t>
          </a:r>
          <a:endParaRPr lang="ar-SA" dirty="0">
            <a:solidFill>
              <a:schemeClr val="tx1"/>
            </a:solidFill>
          </a:endParaRPr>
        </a:p>
      </dgm:t>
    </dgm:pt>
    <dgm:pt modelId="{0B106F8B-2575-49B1-BA71-0F6FF7498121}" type="parTrans" cxnId="{021CE28C-9576-4D9A-BE4F-CDEEE1D5977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BAA1128-CD11-401F-9811-AD7CF28F7398}" type="sibTrans" cxnId="{021CE28C-9576-4D9A-BE4F-CDEEE1D5977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CA0CD71-75E5-4E67-85B4-5CB16EF75C46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5- Use of staff planners</a:t>
          </a:r>
          <a:endParaRPr lang="ar-SA" dirty="0">
            <a:solidFill>
              <a:schemeClr val="tx1"/>
            </a:solidFill>
          </a:endParaRPr>
        </a:p>
      </dgm:t>
    </dgm:pt>
    <dgm:pt modelId="{D204AC2B-A722-4CBD-9A05-328E727A8D27}" type="parTrans" cxnId="{8B0321A1-F7E1-41F7-80DA-E96A41DD53F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9C60669-56F2-4C90-AE2B-B600DBFD0722}" type="sibTrans" cxnId="{8B0321A1-F7E1-41F7-80DA-E96A41DD53F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AEE4D93-DA93-49E3-8500-357EFD656095}">
      <dgm:prSet/>
      <dgm:spPr/>
      <dgm:t>
        <a:bodyPr/>
        <a:lstStyle/>
        <a:p>
          <a:endParaRPr lang="en-US"/>
        </a:p>
      </dgm:t>
    </dgm:pt>
    <dgm:pt modelId="{5DD474AC-9AE8-4912-A332-6F34E775557C}" type="parTrans" cxnId="{27212177-B698-46CE-B56D-60C1084F10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E0BF3F4-3F28-4DF5-8665-B4CA7A0EAFF3}" type="sibTrans" cxnId="{27212177-B698-46CE-B56D-60C1084F10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453A9A9-D6A2-4B3D-822B-111E4389DC74}" type="pres">
      <dgm:prSet presAssocID="{42CF5C8E-CA00-4670-ABF2-9AF20E70BBCE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45F6869-AB3F-45EC-9EEA-A60DBE162E66}" type="pres">
      <dgm:prSet presAssocID="{42CF5C8E-CA00-4670-ABF2-9AF20E70BBCE}" presName="dummyMaxCanvas" presStyleCnt="0">
        <dgm:presLayoutVars/>
      </dgm:prSet>
      <dgm:spPr/>
    </dgm:pt>
    <dgm:pt modelId="{6A2621DE-6087-459E-A2EA-2F7F44F5A0F1}" type="pres">
      <dgm:prSet presAssocID="{42CF5C8E-CA00-4670-ABF2-9AF20E70BBCE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F70647-4CB3-4650-BCC9-7867B622158E}" type="pres">
      <dgm:prSet presAssocID="{42CF5C8E-CA00-4670-ABF2-9AF20E70BBCE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484CF8-A310-4BEC-A9DF-A7FE19CFB366}" type="pres">
      <dgm:prSet presAssocID="{42CF5C8E-CA00-4670-ABF2-9AF20E70BBCE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ED1784-60F1-427F-8507-560C2FCB8812}" type="pres">
      <dgm:prSet presAssocID="{42CF5C8E-CA00-4670-ABF2-9AF20E70BBCE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C1014C-4997-45D0-AB6C-849CD2B314F7}" type="pres">
      <dgm:prSet presAssocID="{42CF5C8E-CA00-4670-ABF2-9AF20E70BBCE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7F34DF-9E17-4FBA-BC5C-3079DC4046B5}" type="pres">
      <dgm:prSet presAssocID="{42CF5C8E-CA00-4670-ABF2-9AF20E70BBCE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BD36C7-EC49-4D80-8AA5-C2223AA4022F}" type="pres">
      <dgm:prSet presAssocID="{42CF5C8E-CA00-4670-ABF2-9AF20E70BBCE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6E455A-63A3-4F4E-9BF0-DA073C0474AC}" type="pres">
      <dgm:prSet presAssocID="{42CF5C8E-CA00-4670-ABF2-9AF20E70BBCE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8692DD-A301-4741-B60C-259E6CD072D2}" type="pres">
      <dgm:prSet presAssocID="{42CF5C8E-CA00-4670-ABF2-9AF20E70BBCE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5C97C5-3D3D-4284-9718-D72D1A3FCEE2}" type="pres">
      <dgm:prSet presAssocID="{42CF5C8E-CA00-4670-ABF2-9AF20E70BBCE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41E837-5C0D-4676-B9B4-C8E365885C8A}" type="pres">
      <dgm:prSet presAssocID="{42CF5C8E-CA00-4670-ABF2-9AF20E70BBCE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10151A-DDB1-4A54-9A5C-21007927E32C}" type="pres">
      <dgm:prSet presAssocID="{42CF5C8E-CA00-4670-ABF2-9AF20E70BBCE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98DBA7-2D1D-4FAE-BD0B-F90B044A3D01}" type="pres">
      <dgm:prSet presAssocID="{42CF5C8E-CA00-4670-ABF2-9AF20E70BBCE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5696BE-BB92-4D53-99CD-C45F018D69C2}" type="pres">
      <dgm:prSet presAssocID="{42CF5C8E-CA00-4670-ABF2-9AF20E70BBCE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EF20603-B1B7-46FE-9C5F-7CFEED6812AF}" type="presOf" srcId="{851C034B-6061-4B1C-8143-39FAD007362E}" destId="{B2BD36C7-EC49-4D80-8AA5-C2223AA4022F}" srcOrd="0" destOrd="0" presId="urn:microsoft.com/office/officeart/2005/8/layout/vProcess5"/>
    <dgm:cxn modelId="{A7874D05-6DC6-4F26-AC47-662271F91CAB}" type="presOf" srcId="{42CF5C8E-CA00-4670-ABF2-9AF20E70BBCE}" destId="{2453A9A9-D6A2-4B3D-822B-111E4389DC74}" srcOrd="0" destOrd="0" presId="urn:microsoft.com/office/officeart/2005/8/layout/vProcess5"/>
    <dgm:cxn modelId="{27212177-B698-46CE-B56D-60C1084F10A2}" srcId="{42CF5C8E-CA00-4670-ABF2-9AF20E70BBCE}" destId="{DAEE4D93-DA93-49E3-8500-357EFD656095}" srcOrd="5" destOrd="0" parTransId="{5DD474AC-9AE8-4912-A332-6F34E775557C}" sibTransId="{FE0BF3F4-3F28-4DF5-8665-B4CA7A0EAFF3}"/>
    <dgm:cxn modelId="{850E6890-5CD0-4E02-9965-E7DA857041F1}" type="presOf" srcId="{445455E2-9248-44D9-95F3-568AF881FB06}" destId="{9498DBA7-2D1D-4FAE-BD0B-F90B044A3D01}" srcOrd="1" destOrd="0" presId="urn:microsoft.com/office/officeart/2005/8/layout/vProcess5"/>
    <dgm:cxn modelId="{03192DC5-37D7-4ED8-9ADF-942D4F94079F}" type="presOf" srcId="{9BAA1128-CD11-401F-9811-AD7CF28F7398}" destId="{528692DD-A301-4741-B60C-259E6CD072D2}" srcOrd="0" destOrd="0" presId="urn:microsoft.com/office/officeart/2005/8/layout/vProcess5"/>
    <dgm:cxn modelId="{5DE450DE-0CDE-4DC9-8DCB-D6579C576549}" type="presOf" srcId="{B4B816F2-1D32-4519-A32A-B2F517AA1C4E}" destId="{6A2621DE-6087-459E-A2EA-2F7F44F5A0F1}" srcOrd="0" destOrd="0" presId="urn:microsoft.com/office/officeart/2005/8/layout/vProcess5"/>
    <dgm:cxn modelId="{1A5D29EC-D53E-4D1A-84B6-AD26778411D4}" type="presOf" srcId="{2B938731-4F46-46E1-83BA-4EADC654340A}" destId="{46F70647-4CB3-4650-BCC9-7867B622158E}" srcOrd="0" destOrd="0" presId="urn:microsoft.com/office/officeart/2005/8/layout/vProcess5"/>
    <dgm:cxn modelId="{E7CFC8BE-E099-4012-9A91-11EEB1F1E2B8}" type="presOf" srcId="{B4B816F2-1D32-4519-A32A-B2F517AA1C4E}" destId="{CC5C97C5-3D3D-4284-9718-D72D1A3FCEE2}" srcOrd="1" destOrd="0" presId="urn:microsoft.com/office/officeart/2005/8/layout/vProcess5"/>
    <dgm:cxn modelId="{5CF4AC23-FBB9-4C31-9C03-D1738F0BAA2B}" srcId="{42CF5C8E-CA00-4670-ABF2-9AF20E70BBCE}" destId="{4ED8DE7A-AA91-4E0D-9743-346A1C4DE9D0}" srcOrd="2" destOrd="0" parTransId="{F1E362A2-1225-423A-A967-1F33485D4BC5}" sibTransId="{73242873-BD1E-4B5C-B870-B93EC5281A4D}"/>
    <dgm:cxn modelId="{1FEE5B0C-7CF9-4E95-9AD9-2186EF2862B7}" type="presOf" srcId="{4ED8DE7A-AA91-4E0D-9743-346A1C4DE9D0}" destId="{42484CF8-A310-4BEC-A9DF-A7FE19CFB366}" srcOrd="0" destOrd="0" presId="urn:microsoft.com/office/officeart/2005/8/layout/vProcess5"/>
    <dgm:cxn modelId="{C1E9A942-8557-4DD9-B1BD-E605B4D10297}" type="presOf" srcId="{4ED8DE7A-AA91-4E0D-9743-346A1C4DE9D0}" destId="{AB10151A-DDB1-4A54-9A5C-21007927E32C}" srcOrd="1" destOrd="0" presId="urn:microsoft.com/office/officeart/2005/8/layout/vProcess5"/>
    <dgm:cxn modelId="{B7C6FAF7-1012-45BD-852C-CC5F31B7D4AB}" srcId="{42CF5C8E-CA00-4670-ABF2-9AF20E70BBCE}" destId="{2B938731-4F46-46E1-83BA-4EADC654340A}" srcOrd="1" destOrd="0" parTransId="{EED1773C-8764-4DCA-9B8C-D52E1623F01C}" sibTransId="{851C034B-6061-4B1C-8143-39FAD007362E}"/>
    <dgm:cxn modelId="{15237370-0448-4364-974A-EE860773BDCC}" type="presOf" srcId="{6CA0CD71-75E5-4E67-85B4-5CB16EF75C46}" destId="{C75696BE-BB92-4D53-99CD-C45F018D69C2}" srcOrd="1" destOrd="0" presId="urn:microsoft.com/office/officeart/2005/8/layout/vProcess5"/>
    <dgm:cxn modelId="{0D793F49-DE92-4AEF-A926-2C5C025DF2E7}" srcId="{42CF5C8E-CA00-4670-ABF2-9AF20E70BBCE}" destId="{B4B816F2-1D32-4519-A32A-B2F517AA1C4E}" srcOrd="0" destOrd="0" parTransId="{BDA29DFF-4DAD-41AE-A3DC-A0603C74DC23}" sibTransId="{0D59A10C-868C-404A-AEB9-0E732BC7E716}"/>
    <dgm:cxn modelId="{169B74F5-BC05-48FB-9DCE-76783D4D5CC8}" type="presOf" srcId="{445455E2-9248-44D9-95F3-568AF881FB06}" destId="{79ED1784-60F1-427F-8507-560C2FCB8812}" srcOrd="0" destOrd="0" presId="urn:microsoft.com/office/officeart/2005/8/layout/vProcess5"/>
    <dgm:cxn modelId="{8B0321A1-F7E1-41F7-80DA-E96A41DD53FB}" srcId="{42CF5C8E-CA00-4670-ABF2-9AF20E70BBCE}" destId="{6CA0CD71-75E5-4E67-85B4-5CB16EF75C46}" srcOrd="4" destOrd="0" parTransId="{D204AC2B-A722-4CBD-9A05-328E727A8D27}" sibTransId="{F9C60669-56F2-4C90-AE2B-B600DBFD0722}"/>
    <dgm:cxn modelId="{7BEAE53D-39F2-4715-98B2-F9A6C8F42618}" type="presOf" srcId="{0D59A10C-868C-404A-AEB9-0E732BC7E716}" destId="{547F34DF-9E17-4FBA-BC5C-3079DC4046B5}" srcOrd="0" destOrd="0" presId="urn:microsoft.com/office/officeart/2005/8/layout/vProcess5"/>
    <dgm:cxn modelId="{AB666C86-B11B-49F9-B0A7-006D59C12DDE}" type="presOf" srcId="{73242873-BD1E-4B5C-B870-B93EC5281A4D}" destId="{F06E455A-63A3-4F4E-9BF0-DA073C0474AC}" srcOrd="0" destOrd="0" presId="urn:microsoft.com/office/officeart/2005/8/layout/vProcess5"/>
    <dgm:cxn modelId="{D450200E-99EF-4E25-9D09-14E51A266DB1}" type="presOf" srcId="{2B938731-4F46-46E1-83BA-4EADC654340A}" destId="{9441E837-5C0D-4676-B9B4-C8E365885C8A}" srcOrd="1" destOrd="0" presId="urn:microsoft.com/office/officeart/2005/8/layout/vProcess5"/>
    <dgm:cxn modelId="{8AF132ED-AB08-4F2A-A21C-254F22B449D8}" type="presOf" srcId="{6CA0CD71-75E5-4E67-85B4-5CB16EF75C46}" destId="{66C1014C-4997-45D0-AB6C-849CD2B314F7}" srcOrd="0" destOrd="0" presId="urn:microsoft.com/office/officeart/2005/8/layout/vProcess5"/>
    <dgm:cxn modelId="{021CE28C-9576-4D9A-BE4F-CDEEE1D5977F}" srcId="{42CF5C8E-CA00-4670-ABF2-9AF20E70BBCE}" destId="{445455E2-9248-44D9-95F3-568AF881FB06}" srcOrd="3" destOrd="0" parTransId="{0B106F8B-2575-49B1-BA71-0F6FF7498121}" sibTransId="{9BAA1128-CD11-401F-9811-AD7CF28F7398}"/>
    <dgm:cxn modelId="{59791FCC-20E3-4DC1-9162-48E9B309823F}" type="presParOf" srcId="{2453A9A9-D6A2-4B3D-822B-111E4389DC74}" destId="{D45F6869-AB3F-45EC-9EEA-A60DBE162E66}" srcOrd="0" destOrd="0" presId="urn:microsoft.com/office/officeart/2005/8/layout/vProcess5"/>
    <dgm:cxn modelId="{B8833F11-79CD-40B4-AFBE-04F7CFF7E577}" type="presParOf" srcId="{2453A9A9-D6A2-4B3D-822B-111E4389DC74}" destId="{6A2621DE-6087-459E-A2EA-2F7F44F5A0F1}" srcOrd="1" destOrd="0" presId="urn:microsoft.com/office/officeart/2005/8/layout/vProcess5"/>
    <dgm:cxn modelId="{547E4EBC-9A5D-49A6-94B2-A10585293D82}" type="presParOf" srcId="{2453A9A9-D6A2-4B3D-822B-111E4389DC74}" destId="{46F70647-4CB3-4650-BCC9-7867B622158E}" srcOrd="2" destOrd="0" presId="urn:microsoft.com/office/officeart/2005/8/layout/vProcess5"/>
    <dgm:cxn modelId="{8CA052DD-D453-4CFA-B107-D90E7A4744CC}" type="presParOf" srcId="{2453A9A9-D6A2-4B3D-822B-111E4389DC74}" destId="{42484CF8-A310-4BEC-A9DF-A7FE19CFB366}" srcOrd="3" destOrd="0" presId="urn:microsoft.com/office/officeart/2005/8/layout/vProcess5"/>
    <dgm:cxn modelId="{0445884F-0E7F-4891-9937-CDBDEB864D98}" type="presParOf" srcId="{2453A9A9-D6A2-4B3D-822B-111E4389DC74}" destId="{79ED1784-60F1-427F-8507-560C2FCB8812}" srcOrd="4" destOrd="0" presId="urn:microsoft.com/office/officeart/2005/8/layout/vProcess5"/>
    <dgm:cxn modelId="{3D3F7F0F-3B87-454A-86F8-9FE458093286}" type="presParOf" srcId="{2453A9A9-D6A2-4B3D-822B-111E4389DC74}" destId="{66C1014C-4997-45D0-AB6C-849CD2B314F7}" srcOrd="5" destOrd="0" presId="urn:microsoft.com/office/officeart/2005/8/layout/vProcess5"/>
    <dgm:cxn modelId="{F9CFF7B9-584B-4CAB-BD2D-4093C11FFA11}" type="presParOf" srcId="{2453A9A9-D6A2-4B3D-822B-111E4389DC74}" destId="{547F34DF-9E17-4FBA-BC5C-3079DC4046B5}" srcOrd="6" destOrd="0" presId="urn:microsoft.com/office/officeart/2005/8/layout/vProcess5"/>
    <dgm:cxn modelId="{38285886-83D3-4794-B7AC-30BA0C5DE643}" type="presParOf" srcId="{2453A9A9-D6A2-4B3D-822B-111E4389DC74}" destId="{B2BD36C7-EC49-4D80-8AA5-C2223AA4022F}" srcOrd="7" destOrd="0" presId="urn:microsoft.com/office/officeart/2005/8/layout/vProcess5"/>
    <dgm:cxn modelId="{A6A1EDE1-0BE7-45D7-83D7-DC6A2B9AE284}" type="presParOf" srcId="{2453A9A9-D6A2-4B3D-822B-111E4389DC74}" destId="{F06E455A-63A3-4F4E-9BF0-DA073C0474AC}" srcOrd="8" destOrd="0" presId="urn:microsoft.com/office/officeart/2005/8/layout/vProcess5"/>
    <dgm:cxn modelId="{DBFEF2D2-BD88-4426-A276-DBB383625194}" type="presParOf" srcId="{2453A9A9-D6A2-4B3D-822B-111E4389DC74}" destId="{528692DD-A301-4741-B60C-259E6CD072D2}" srcOrd="9" destOrd="0" presId="urn:microsoft.com/office/officeart/2005/8/layout/vProcess5"/>
    <dgm:cxn modelId="{6FEA4EE5-439B-450A-A3B3-182F3632274D}" type="presParOf" srcId="{2453A9A9-D6A2-4B3D-822B-111E4389DC74}" destId="{CC5C97C5-3D3D-4284-9718-D72D1A3FCEE2}" srcOrd="10" destOrd="0" presId="urn:microsoft.com/office/officeart/2005/8/layout/vProcess5"/>
    <dgm:cxn modelId="{41EB6B25-BE94-47DC-930C-1DEFBC84D741}" type="presParOf" srcId="{2453A9A9-D6A2-4B3D-822B-111E4389DC74}" destId="{9441E837-5C0D-4676-B9B4-C8E365885C8A}" srcOrd="11" destOrd="0" presId="urn:microsoft.com/office/officeart/2005/8/layout/vProcess5"/>
    <dgm:cxn modelId="{C4663E71-189D-4258-90A8-44D2E4367E50}" type="presParOf" srcId="{2453A9A9-D6A2-4B3D-822B-111E4389DC74}" destId="{AB10151A-DDB1-4A54-9A5C-21007927E32C}" srcOrd="12" destOrd="0" presId="urn:microsoft.com/office/officeart/2005/8/layout/vProcess5"/>
    <dgm:cxn modelId="{CE895187-5270-4CC2-8500-41A4B9E99593}" type="presParOf" srcId="{2453A9A9-D6A2-4B3D-822B-111E4389DC74}" destId="{9498DBA7-2D1D-4FAE-BD0B-F90B044A3D01}" srcOrd="13" destOrd="0" presId="urn:microsoft.com/office/officeart/2005/8/layout/vProcess5"/>
    <dgm:cxn modelId="{DE3E8397-66AF-48FA-BE58-1EC0965E5D8C}" type="presParOf" srcId="{2453A9A9-D6A2-4B3D-822B-111E4389DC74}" destId="{C75696BE-BB92-4D53-99CD-C45F018D69C2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CF434F-FCDD-4C17-A112-FC0A981008F6}">
      <dsp:nvSpPr>
        <dsp:cNvPr id="0" name=""/>
        <dsp:cNvSpPr/>
      </dsp:nvSpPr>
      <dsp:spPr>
        <a:xfrm>
          <a:off x="1554906" y="0"/>
          <a:ext cx="6550940" cy="5255552"/>
        </a:xfrm>
        <a:prstGeom prst="triangl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743C649-AE97-43BF-A868-A3A2C333AC5A}">
      <dsp:nvSpPr>
        <dsp:cNvPr id="0" name=""/>
        <dsp:cNvSpPr/>
      </dsp:nvSpPr>
      <dsp:spPr>
        <a:xfrm>
          <a:off x="4670613" y="653142"/>
          <a:ext cx="3416108" cy="124408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/>
            <a:t>Long-range plans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/>
            <a:t>= 3 or more years</a:t>
          </a:r>
          <a:endParaRPr lang="en-US" sz="2700" kern="1200" dirty="0"/>
        </a:p>
      </dsp:txBody>
      <dsp:txXfrm>
        <a:off x="4731344" y="713873"/>
        <a:ext cx="3294646" cy="1122625"/>
      </dsp:txXfrm>
    </dsp:sp>
    <dsp:sp modelId="{315CA308-352C-4ADA-8C5C-2631405A6FB3}">
      <dsp:nvSpPr>
        <dsp:cNvPr id="0" name=""/>
        <dsp:cNvSpPr/>
      </dsp:nvSpPr>
      <dsp:spPr>
        <a:xfrm>
          <a:off x="4748056" y="1959428"/>
          <a:ext cx="3416108" cy="124408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/>
            <a:t>Intermediate-range plans = 1 to 2 years</a:t>
          </a:r>
          <a:endParaRPr lang="en-US" sz="2700" kern="1200" dirty="0"/>
        </a:p>
      </dsp:txBody>
      <dsp:txXfrm>
        <a:off x="4808787" y="2020159"/>
        <a:ext cx="3294646" cy="1122625"/>
      </dsp:txXfrm>
    </dsp:sp>
    <dsp:sp modelId="{F307A8E6-9FC1-44E0-990B-46F2D69B69B9}">
      <dsp:nvSpPr>
        <dsp:cNvPr id="0" name=""/>
        <dsp:cNvSpPr/>
      </dsp:nvSpPr>
      <dsp:spPr>
        <a:xfrm>
          <a:off x="4748056" y="3338288"/>
          <a:ext cx="3416108" cy="124408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/>
            <a:t>Short-range plans = 1 year or less</a:t>
          </a:r>
          <a:endParaRPr lang="en-US" sz="2700" kern="1200" dirty="0"/>
        </a:p>
      </dsp:txBody>
      <dsp:txXfrm>
        <a:off x="4808787" y="3399019"/>
        <a:ext cx="3294646" cy="11226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255C13-9D44-43AA-87A4-6CFCAC46C27D}">
      <dsp:nvSpPr>
        <dsp:cNvPr id="0" name=""/>
        <dsp:cNvSpPr/>
      </dsp:nvSpPr>
      <dsp:spPr>
        <a:xfrm>
          <a:off x="0" y="393381"/>
          <a:ext cx="10267656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C14746-C3CD-496B-8E74-FF67A3D6790C}">
      <dsp:nvSpPr>
        <dsp:cNvPr id="0" name=""/>
        <dsp:cNvSpPr/>
      </dsp:nvSpPr>
      <dsp:spPr>
        <a:xfrm>
          <a:off x="513382" y="24381"/>
          <a:ext cx="7187359" cy="7380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1665" tIns="0" rIns="271665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>
              <a:solidFill>
                <a:schemeClr val="tx1"/>
              </a:solidFill>
            </a:rPr>
            <a:t>Strategic plans</a:t>
          </a:r>
          <a:endParaRPr lang="en-US" sz="2500" kern="1200">
            <a:solidFill>
              <a:schemeClr val="tx1"/>
            </a:solidFill>
          </a:endParaRPr>
        </a:p>
      </dsp:txBody>
      <dsp:txXfrm>
        <a:off x="549408" y="60407"/>
        <a:ext cx="7115307" cy="665948"/>
      </dsp:txXfrm>
    </dsp:sp>
    <dsp:sp modelId="{7BDC4542-10D9-4E9C-9795-D613D2524307}">
      <dsp:nvSpPr>
        <dsp:cNvPr id="0" name=""/>
        <dsp:cNvSpPr/>
      </dsp:nvSpPr>
      <dsp:spPr>
        <a:xfrm>
          <a:off x="0" y="1527381"/>
          <a:ext cx="10267656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AC31B3-35A0-4535-A2B2-A9AE74A1FA80}">
      <dsp:nvSpPr>
        <dsp:cNvPr id="0" name=""/>
        <dsp:cNvSpPr/>
      </dsp:nvSpPr>
      <dsp:spPr>
        <a:xfrm>
          <a:off x="513382" y="1158381"/>
          <a:ext cx="7187359" cy="7380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1665" tIns="0" rIns="271665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>
              <a:solidFill>
                <a:schemeClr val="tx1"/>
              </a:solidFill>
            </a:rPr>
            <a:t>operational plans</a:t>
          </a:r>
          <a:endParaRPr lang="en-US" sz="2500" kern="1200">
            <a:solidFill>
              <a:schemeClr val="tx1"/>
            </a:solidFill>
          </a:endParaRPr>
        </a:p>
      </dsp:txBody>
      <dsp:txXfrm>
        <a:off x="549408" y="1194407"/>
        <a:ext cx="7115307" cy="665948"/>
      </dsp:txXfrm>
    </dsp:sp>
    <dsp:sp modelId="{B7CDF788-E0A9-4C14-8979-6E65FA271C9D}">
      <dsp:nvSpPr>
        <dsp:cNvPr id="0" name=""/>
        <dsp:cNvSpPr/>
      </dsp:nvSpPr>
      <dsp:spPr>
        <a:xfrm>
          <a:off x="0" y="2661382"/>
          <a:ext cx="10267656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C7BE6D-03D7-416B-931C-F59380E542FA}">
      <dsp:nvSpPr>
        <dsp:cNvPr id="0" name=""/>
        <dsp:cNvSpPr/>
      </dsp:nvSpPr>
      <dsp:spPr>
        <a:xfrm>
          <a:off x="513382" y="2292382"/>
          <a:ext cx="7187359" cy="7380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1665" tIns="0" rIns="271665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>
              <a:solidFill>
                <a:schemeClr val="tx1"/>
              </a:solidFill>
            </a:rPr>
            <a:t>Policies and procedures</a:t>
          </a:r>
          <a:endParaRPr lang="en-US" sz="2500" kern="1200">
            <a:solidFill>
              <a:schemeClr val="tx1"/>
            </a:solidFill>
          </a:endParaRPr>
        </a:p>
      </dsp:txBody>
      <dsp:txXfrm>
        <a:off x="549408" y="2328408"/>
        <a:ext cx="7115307" cy="665948"/>
      </dsp:txXfrm>
    </dsp:sp>
    <dsp:sp modelId="{49B82FFB-63B9-4618-9591-51DA5A58EC3C}">
      <dsp:nvSpPr>
        <dsp:cNvPr id="0" name=""/>
        <dsp:cNvSpPr/>
      </dsp:nvSpPr>
      <dsp:spPr>
        <a:xfrm>
          <a:off x="0" y="3795382"/>
          <a:ext cx="10267656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52E367-E6E0-49A4-AB11-22D84F54345C}">
      <dsp:nvSpPr>
        <dsp:cNvPr id="0" name=""/>
        <dsp:cNvSpPr/>
      </dsp:nvSpPr>
      <dsp:spPr>
        <a:xfrm>
          <a:off x="513382" y="3426382"/>
          <a:ext cx="7187359" cy="7380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1665" tIns="0" rIns="271665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>
              <a:solidFill>
                <a:schemeClr val="tx1"/>
              </a:solidFill>
            </a:rPr>
            <a:t>Budgets and project schedules</a:t>
          </a:r>
          <a:endParaRPr lang="en-US" sz="2500" kern="1200">
            <a:solidFill>
              <a:schemeClr val="tx1"/>
            </a:solidFill>
          </a:endParaRPr>
        </a:p>
      </dsp:txBody>
      <dsp:txXfrm>
        <a:off x="549408" y="3462408"/>
        <a:ext cx="7115307" cy="6659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2621DE-6087-459E-A2EA-2F7F44F5A0F1}">
      <dsp:nvSpPr>
        <dsp:cNvPr id="0" name=""/>
        <dsp:cNvSpPr/>
      </dsp:nvSpPr>
      <dsp:spPr>
        <a:xfrm>
          <a:off x="0" y="0"/>
          <a:ext cx="8184474" cy="67820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>
              <a:solidFill>
                <a:schemeClr val="tx1"/>
              </a:solidFill>
            </a:rPr>
            <a:t>1- Forecasting</a:t>
          </a:r>
          <a:endParaRPr lang="ar-SA" sz="2900" kern="1200" dirty="0">
            <a:solidFill>
              <a:schemeClr val="tx1"/>
            </a:solidFill>
          </a:endParaRPr>
        </a:p>
      </dsp:txBody>
      <dsp:txXfrm>
        <a:off x="19864" y="19864"/>
        <a:ext cx="7373290" cy="638475"/>
      </dsp:txXfrm>
    </dsp:sp>
    <dsp:sp modelId="{46F70647-4CB3-4650-BCC9-7867B622158E}">
      <dsp:nvSpPr>
        <dsp:cNvPr id="0" name=""/>
        <dsp:cNvSpPr/>
      </dsp:nvSpPr>
      <dsp:spPr>
        <a:xfrm>
          <a:off x="611178" y="772398"/>
          <a:ext cx="8184474" cy="67820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>
              <a:solidFill>
                <a:schemeClr val="tx1"/>
              </a:solidFill>
            </a:rPr>
            <a:t>2- Contingency planning</a:t>
          </a:r>
          <a:endParaRPr lang="ar-SA" sz="2900" kern="1200" dirty="0">
            <a:solidFill>
              <a:schemeClr val="tx1"/>
            </a:solidFill>
          </a:endParaRPr>
        </a:p>
      </dsp:txBody>
      <dsp:txXfrm>
        <a:off x="631042" y="792262"/>
        <a:ext cx="7092736" cy="638475"/>
      </dsp:txXfrm>
    </dsp:sp>
    <dsp:sp modelId="{42484CF8-A310-4BEC-A9DF-A7FE19CFB366}">
      <dsp:nvSpPr>
        <dsp:cNvPr id="0" name=""/>
        <dsp:cNvSpPr/>
      </dsp:nvSpPr>
      <dsp:spPr>
        <a:xfrm>
          <a:off x="1222356" y="1544796"/>
          <a:ext cx="8184474" cy="67820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>
              <a:solidFill>
                <a:schemeClr val="tx1"/>
              </a:solidFill>
            </a:rPr>
            <a:t>3- Scenario planning</a:t>
          </a:r>
          <a:endParaRPr lang="ar-SA" sz="2900" kern="1200" dirty="0">
            <a:solidFill>
              <a:schemeClr val="tx1"/>
            </a:solidFill>
          </a:endParaRPr>
        </a:p>
      </dsp:txBody>
      <dsp:txXfrm>
        <a:off x="1242220" y="1564660"/>
        <a:ext cx="7092736" cy="638475"/>
      </dsp:txXfrm>
    </dsp:sp>
    <dsp:sp modelId="{79ED1784-60F1-427F-8507-560C2FCB8812}">
      <dsp:nvSpPr>
        <dsp:cNvPr id="0" name=""/>
        <dsp:cNvSpPr/>
      </dsp:nvSpPr>
      <dsp:spPr>
        <a:xfrm>
          <a:off x="1833534" y="2317194"/>
          <a:ext cx="8184474" cy="67820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>
              <a:solidFill>
                <a:schemeClr val="tx1"/>
              </a:solidFill>
            </a:rPr>
            <a:t>4- Benchmarking</a:t>
          </a:r>
          <a:endParaRPr lang="ar-SA" sz="2900" kern="1200" dirty="0">
            <a:solidFill>
              <a:schemeClr val="tx1"/>
            </a:solidFill>
          </a:endParaRPr>
        </a:p>
      </dsp:txBody>
      <dsp:txXfrm>
        <a:off x="1853398" y="2337058"/>
        <a:ext cx="7092736" cy="638475"/>
      </dsp:txXfrm>
    </dsp:sp>
    <dsp:sp modelId="{66C1014C-4997-45D0-AB6C-849CD2B314F7}">
      <dsp:nvSpPr>
        <dsp:cNvPr id="0" name=""/>
        <dsp:cNvSpPr/>
      </dsp:nvSpPr>
      <dsp:spPr>
        <a:xfrm>
          <a:off x="2444713" y="3089592"/>
          <a:ext cx="8184474" cy="67820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>
              <a:solidFill>
                <a:schemeClr val="tx1"/>
              </a:solidFill>
            </a:rPr>
            <a:t>5- Use of staff planners</a:t>
          </a:r>
          <a:endParaRPr lang="ar-SA" sz="2900" kern="1200" dirty="0">
            <a:solidFill>
              <a:schemeClr val="tx1"/>
            </a:solidFill>
          </a:endParaRPr>
        </a:p>
      </dsp:txBody>
      <dsp:txXfrm>
        <a:off x="2464577" y="3109456"/>
        <a:ext cx="7092736" cy="638475"/>
      </dsp:txXfrm>
    </dsp:sp>
    <dsp:sp modelId="{547F34DF-9E17-4FBA-BC5C-3079DC4046B5}">
      <dsp:nvSpPr>
        <dsp:cNvPr id="0" name=""/>
        <dsp:cNvSpPr/>
      </dsp:nvSpPr>
      <dsp:spPr>
        <a:xfrm>
          <a:off x="7743642" y="495465"/>
          <a:ext cx="440832" cy="44083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>
            <a:solidFill>
              <a:schemeClr val="tx1"/>
            </a:solidFill>
          </a:endParaRPr>
        </a:p>
      </dsp:txBody>
      <dsp:txXfrm>
        <a:off x="7842829" y="495465"/>
        <a:ext cx="242458" cy="331726"/>
      </dsp:txXfrm>
    </dsp:sp>
    <dsp:sp modelId="{B2BD36C7-EC49-4D80-8AA5-C2223AA4022F}">
      <dsp:nvSpPr>
        <dsp:cNvPr id="0" name=""/>
        <dsp:cNvSpPr/>
      </dsp:nvSpPr>
      <dsp:spPr>
        <a:xfrm>
          <a:off x="8354820" y="1267863"/>
          <a:ext cx="440832" cy="440832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>
            <a:solidFill>
              <a:schemeClr val="tx1"/>
            </a:solidFill>
          </a:endParaRPr>
        </a:p>
      </dsp:txBody>
      <dsp:txXfrm>
        <a:off x="8454007" y="1267863"/>
        <a:ext cx="242458" cy="331726"/>
      </dsp:txXfrm>
    </dsp:sp>
    <dsp:sp modelId="{F06E455A-63A3-4F4E-9BF0-DA073C0474AC}">
      <dsp:nvSpPr>
        <dsp:cNvPr id="0" name=""/>
        <dsp:cNvSpPr/>
      </dsp:nvSpPr>
      <dsp:spPr>
        <a:xfrm>
          <a:off x="8965999" y="2028958"/>
          <a:ext cx="440832" cy="440832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>
            <a:solidFill>
              <a:schemeClr val="tx1"/>
            </a:solidFill>
          </a:endParaRPr>
        </a:p>
      </dsp:txBody>
      <dsp:txXfrm>
        <a:off x="9065186" y="2028958"/>
        <a:ext cx="242458" cy="331726"/>
      </dsp:txXfrm>
    </dsp:sp>
    <dsp:sp modelId="{528692DD-A301-4741-B60C-259E6CD072D2}">
      <dsp:nvSpPr>
        <dsp:cNvPr id="0" name=""/>
        <dsp:cNvSpPr/>
      </dsp:nvSpPr>
      <dsp:spPr>
        <a:xfrm>
          <a:off x="9577177" y="2808891"/>
          <a:ext cx="440832" cy="440832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>
            <a:solidFill>
              <a:schemeClr val="tx1"/>
            </a:solidFill>
          </a:endParaRPr>
        </a:p>
      </dsp:txBody>
      <dsp:txXfrm>
        <a:off x="9676364" y="2808891"/>
        <a:ext cx="242458" cy="3317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10/7/2023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07186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wmf"/><Relationship Id="rId4" Type="http://schemas.openxmlformats.org/officeDocument/2006/relationships/image" Target="../media/image6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2.png"/><Relationship Id="rId4" Type="http://schemas.openxmlformats.org/officeDocument/2006/relationships/oleObject" Target="../embeddings/oleObject1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29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4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4653875" y="-636588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16130" y="388708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Magdy  Al-haj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0" y="2148761"/>
            <a:ext cx="51779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Planning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38608" y="5880855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18557" y="4871555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MGM111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</a:rPr>
              <a:t>Principle of Management</a:t>
            </a:r>
          </a:p>
          <a:p>
            <a:pPr algn="ctr"/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4501739" y="-552450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/>
              <a:t>MGM111</a:t>
            </a:r>
          </a:p>
          <a:p>
            <a:pPr algn="ctr"/>
            <a:r>
              <a:rPr lang="en-US" sz="2000" b="1" dirty="0"/>
              <a:t>Principle of Management</a:t>
            </a:r>
          </a:p>
          <a:p>
            <a:pPr algn="ctr"/>
            <a:endParaRPr lang="en-US" sz="20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864388" y="3004652"/>
            <a:ext cx="73276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sz="4000" dirty="0"/>
              <a:t>Planning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Magdy Al-haj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178105" y="1358370"/>
            <a:ext cx="7191566" cy="76944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8994" y="4871142"/>
            <a:ext cx="2457656" cy="670874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2E70B432-C91B-4D9A-B96C-DB61B95520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8105" y="1884335"/>
            <a:ext cx="7484086" cy="440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sz="4000" b="1" dirty="0">
                <a:solidFill>
                  <a:schemeClr val="bg1"/>
                </a:solidFill>
              </a:rPr>
              <a:t> managers plan.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4000" b="1" dirty="0">
                <a:solidFill>
                  <a:schemeClr val="bg1"/>
                </a:solidFill>
              </a:rPr>
              <a:t> types of plans do managers use.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4000" b="1" dirty="0">
                <a:solidFill>
                  <a:schemeClr val="bg1"/>
                </a:solidFill>
              </a:rPr>
              <a:t> useful planning tools and techniques.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4000" b="1" dirty="0">
                <a:solidFill>
                  <a:schemeClr val="bg1"/>
                </a:solidFill>
              </a:rPr>
              <a:t>control process.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F437990-AE23-41CF-935E-C75009D92B50}"/>
              </a:ext>
            </a:extLst>
          </p:cNvPr>
          <p:cNvSpPr txBox="1">
            <a:spLocks/>
          </p:cNvSpPr>
          <p:nvPr/>
        </p:nvSpPr>
        <p:spPr>
          <a:xfrm>
            <a:off x="1728791" y="256334"/>
            <a:ext cx="7772400" cy="1143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en-US" dirty="0"/>
              <a:t>What is planning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386A395-6627-4F24-83AA-060499E2C6D4}"/>
              </a:ext>
            </a:extLst>
          </p:cNvPr>
          <p:cNvSpPr txBox="1">
            <a:spLocks/>
          </p:cNvSpPr>
          <p:nvPr/>
        </p:nvSpPr>
        <p:spPr>
          <a:xfrm>
            <a:off x="478301" y="1713150"/>
            <a:ext cx="10635175" cy="4114800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altLang="en-US" sz="4000" b="1" dirty="0"/>
              <a:t>Identifying and selecting appropriate goals and courses of action for an organization.</a:t>
            </a:r>
          </a:p>
          <a:p>
            <a:pPr lvl="2"/>
            <a:r>
              <a:rPr lang="en-US" altLang="en-US" sz="3600" b="1" dirty="0"/>
              <a:t>The organizational plan that results from the planning process details the goals and specifies how managers will attain those goals</a:t>
            </a:r>
          </a:p>
        </p:txBody>
      </p:sp>
    </p:spTree>
    <p:extLst>
      <p:ext uri="{BB962C8B-B14F-4D97-AF65-F5344CB8AC3E}">
        <p14:creationId xmlns:p14="http://schemas.microsoft.com/office/powerpoint/2010/main" val="22313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60128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7461AC07-6A60-458D-A3E5-7AC0293F75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812" y="1843346"/>
            <a:ext cx="10629187" cy="4282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9pPr>
          </a:lstStyle>
          <a:p>
            <a:pPr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32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Mission</a:t>
            </a:r>
            <a:r>
              <a:rPr lang="en-US" altLang="en-US" sz="3200" b="1" cap="all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</a:t>
            </a:r>
            <a:r>
              <a:rPr lang="en-US" altLang="en-US" sz="32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Statement</a:t>
            </a:r>
          </a:p>
          <a:p>
            <a:pPr>
              <a:spcBef>
                <a:spcPts val="0"/>
              </a:spcBef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what we do; purpose of organization</a:t>
            </a:r>
            <a:endParaRPr lang="en-US" altLang="en-US" sz="3200" b="1" cap="all" spc="-40" dirty="0"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32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Vision Statement </a:t>
            </a:r>
            <a:endParaRPr lang="en-US" altLang="en-US" sz="3200" b="1" spc="-40" dirty="0">
              <a:solidFill>
                <a:srgbClr val="FF0000"/>
              </a:solidFill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how we want it to be; future state of organization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32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Values </a:t>
            </a:r>
            <a:endParaRPr lang="en-US" altLang="en-US" sz="3200" b="1" spc="-40" dirty="0">
              <a:solidFill>
                <a:srgbClr val="FF0000"/>
              </a:solidFill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what do we stand for; culture framework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32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Primary Objectives </a:t>
            </a:r>
            <a:endParaRPr lang="en-US" altLang="en-US" sz="3200" b="1" spc="-40" dirty="0">
              <a:solidFill>
                <a:srgbClr val="FF0000"/>
              </a:solidFill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how to get there; translated into goals and action plans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7F195EFB-B0D1-4E44-ABE5-F29630826B99}"/>
              </a:ext>
            </a:extLst>
          </p:cNvPr>
          <p:cNvSpPr txBox="1">
            <a:spLocks/>
          </p:cNvSpPr>
          <p:nvPr/>
        </p:nvSpPr>
        <p:spPr bwMode="auto">
          <a:xfrm>
            <a:off x="384187" y="131207"/>
            <a:ext cx="10972800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en-US" dirty="0"/>
              <a:t>Before You Plan</a:t>
            </a:r>
          </a:p>
        </p:txBody>
      </p:sp>
    </p:spTree>
    <p:extLst>
      <p:ext uri="{BB962C8B-B14F-4D97-AF65-F5344CB8AC3E}">
        <p14:creationId xmlns:p14="http://schemas.microsoft.com/office/powerpoint/2010/main" val="134897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505725"/>
            <a:ext cx="11477551" cy="45501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Google Shape;98;p5">
            <a:extLst>
              <a:ext uri="{FF2B5EF4-FFF2-40B4-BE49-F238E27FC236}">
                <a16:creationId xmlns:a16="http://schemas.microsoft.com/office/drawing/2014/main" id="{757AE1C9-A727-4B2B-98B3-3CC4CC5BC1FA}"/>
              </a:ext>
            </a:extLst>
          </p:cNvPr>
          <p:cNvSpPr txBox="1">
            <a:spLocks/>
          </p:cNvSpPr>
          <p:nvPr/>
        </p:nvSpPr>
        <p:spPr>
          <a:xfrm>
            <a:off x="572357" y="180162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Understanding Mission</a:t>
            </a:r>
          </a:p>
        </p:txBody>
      </p:sp>
      <p:sp>
        <p:nvSpPr>
          <p:cNvPr id="12" name="Google Shape;99;p5">
            <a:extLst>
              <a:ext uri="{FF2B5EF4-FFF2-40B4-BE49-F238E27FC236}">
                <a16:creationId xmlns:a16="http://schemas.microsoft.com/office/drawing/2014/main" id="{AAC53EEA-7FA5-4D93-ADA2-26628DF9AE1D}"/>
              </a:ext>
            </a:extLst>
          </p:cNvPr>
          <p:cNvSpPr txBox="1">
            <a:spLocks/>
          </p:cNvSpPr>
          <p:nvPr/>
        </p:nvSpPr>
        <p:spPr>
          <a:xfrm>
            <a:off x="516817" y="1605147"/>
            <a:ext cx="7063796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04800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200" b="1" dirty="0">
                <a:solidFill>
                  <a:srgbClr val="FF0000"/>
                </a:solidFill>
              </a:rPr>
              <a:t>Mission Statement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describes what organization needs to do to achieve vision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will be more specific than vision statement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conveys to stakeholders why the organization exists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explains how it creates value for the market or the larger community</a:t>
            </a:r>
          </a:p>
        </p:txBody>
      </p:sp>
      <p:pic>
        <p:nvPicPr>
          <p:cNvPr id="13" name="Google Shape;100;p5" descr="The words “Values,” “Vision,” and “Mission” are in a box. The words “Situation Analysis” are in another box. Both these boxes have arrows pointing from them to a third box, which has the word “Goals” in it.">
            <a:extLst>
              <a:ext uri="{FF2B5EF4-FFF2-40B4-BE49-F238E27FC236}">
                <a16:creationId xmlns:a16="http://schemas.microsoft.com/office/drawing/2014/main" id="{A94B245F-B723-40A4-AD51-D0A3717133D8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86255" y="1825625"/>
            <a:ext cx="4002471" cy="25108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629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78238" y="1551648"/>
            <a:ext cx="11519754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Google Shape;106;p6">
            <a:extLst>
              <a:ext uri="{FF2B5EF4-FFF2-40B4-BE49-F238E27FC236}">
                <a16:creationId xmlns:a16="http://schemas.microsoft.com/office/drawing/2014/main" id="{33092151-720D-44C9-BF25-20163497BAB4}"/>
              </a:ext>
            </a:extLst>
          </p:cNvPr>
          <p:cNvSpPr txBox="1">
            <a:spLocks/>
          </p:cNvSpPr>
          <p:nvPr/>
        </p:nvSpPr>
        <p:spPr>
          <a:xfrm>
            <a:off x="780315" y="98300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Understanding Vision</a:t>
            </a:r>
          </a:p>
        </p:txBody>
      </p:sp>
      <p:sp>
        <p:nvSpPr>
          <p:cNvPr id="15" name="Google Shape;107;p6">
            <a:extLst>
              <a:ext uri="{FF2B5EF4-FFF2-40B4-BE49-F238E27FC236}">
                <a16:creationId xmlns:a16="http://schemas.microsoft.com/office/drawing/2014/main" id="{1169F64B-2C00-49F4-8CF4-05412E197A7B}"/>
              </a:ext>
            </a:extLst>
          </p:cNvPr>
          <p:cNvSpPr txBox="1">
            <a:spLocks/>
          </p:cNvSpPr>
          <p:nvPr/>
        </p:nvSpPr>
        <p:spPr>
          <a:xfrm>
            <a:off x="394008" y="1908257"/>
            <a:ext cx="766826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04800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200" b="1" dirty="0">
                <a:solidFill>
                  <a:srgbClr val="FF0000"/>
                </a:solidFill>
              </a:rPr>
              <a:t>Vision Statement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is a statement of organization’s overarching aspirations of what it hopes to achieve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should inspire people 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motivate people to want to be part of and contribute to the organization. 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should be clear and concise, usually not longer than a short paragraph</a:t>
            </a:r>
          </a:p>
        </p:txBody>
      </p:sp>
      <p:pic>
        <p:nvPicPr>
          <p:cNvPr id="16" name="Google Shape;108;p6" descr="The words “Values,” “Vision,” and “Mission” are in a box. The words “Situation Analysis” are in another box. Both these boxes have arrows pointing from them to a third box, which has the word “Goals” in it.">
            <a:extLst>
              <a:ext uri="{FF2B5EF4-FFF2-40B4-BE49-F238E27FC236}">
                <a16:creationId xmlns:a16="http://schemas.microsoft.com/office/drawing/2014/main" id="{8BEA112B-A484-45EF-A58A-53B689C1A27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62268" y="1609833"/>
            <a:ext cx="3600256" cy="29621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759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60128"/>
            <a:ext cx="11505687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Google Shape;114;p7">
            <a:extLst>
              <a:ext uri="{FF2B5EF4-FFF2-40B4-BE49-F238E27FC236}">
                <a16:creationId xmlns:a16="http://schemas.microsoft.com/office/drawing/2014/main" id="{14B81590-49F3-4498-B013-09F88C056E49}"/>
              </a:ext>
            </a:extLst>
          </p:cNvPr>
          <p:cNvSpPr txBox="1">
            <a:spLocks/>
          </p:cNvSpPr>
          <p:nvPr/>
        </p:nvSpPr>
        <p:spPr>
          <a:xfrm>
            <a:off x="555993" y="135601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/>
              <a:t>Understanding Values</a:t>
            </a:r>
          </a:p>
        </p:txBody>
      </p:sp>
      <p:sp>
        <p:nvSpPr>
          <p:cNvPr id="11" name="Google Shape;115;p7">
            <a:extLst>
              <a:ext uri="{FF2B5EF4-FFF2-40B4-BE49-F238E27FC236}">
                <a16:creationId xmlns:a16="http://schemas.microsoft.com/office/drawing/2014/main" id="{7B686E86-6AB2-446D-99F0-A486ADC35181}"/>
              </a:ext>
            </a:extLst>
          </p:cNvPr>
          <p:cNvSpPr txBox="1">
            <a:spLocks/>
          </p:cNvSpPr>
          <p:nvPr/>
        </p:nvSpPr>
        <p:spPr>
          <a:xfrm>
            <a:off x="375138" y="1835110"/>
            <a:ext cx="7292927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04800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200" b="1" dirty="0">
                <a:solidFill>
                  <a:srgbClr val="FF0000"/>
                </a:solidFill>
              </a:rPr>
              <a:t>Values Statement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defines what organization believes in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describes how people should behave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must be reinforced at all levels of organization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called the “code of ethics” 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provides a standard for employees to judge violations.</a:t>
            </a:r>
          </a:p>
        </p:txBody>
      </p:sp>
      <p:pic>
        <p:nvPicPr>
          <p:cNvPr id="12" name="Google Shape;116;p7" descr="The words “Values,” “Vision,” and “Mission” are in a box. The words “Situation Analysis” are in another box. Both these boxes have arrows pointing from them to a third box, which has the word “Goals” in it.">
            <a:extLst>
              <a:ext uri="{FF2B5EF4-FFF2-40B4-BE49-F238E27FC236}">
                <a16:creationId xmlns:a16="http://schemas.microsoft.com/office/drawing/2014/main" id="{A659CDD4-5C2A-4DAD-9A67-4C95D108443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97492" y="1727458"/>
            <a:ext cx="4719370" cy="29585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620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82880" y="1228622"/>
            <a:ext cx="11247120" cy="4827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97138" y="88391"/>
            <a:ext cx="1794862" cy="84717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20CA8E8-9759-43E2-99F0-4787A8A4D838}"/>
              </a:ext>
            </a:extLst>
          </p:cNvPr>
          <p:cNvSpPr txBox="1">
            <a:spLocks/>
          </p:cNvSpPr>
          <p:nvPr/>
        </p:nvSpPr>
        <p:spPr>
          <a:xfrm>
            <a:off x="484910" y="1459392"/>
            <a:ext cx="10945090" cy="501508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spcBef>
                <a:spcPts val="0"/>
              </a:spcBef>
              <a:buFontTx/>
              <a:buNone/>
              <a:defRPr/>
            </a:pPr>
            <a:r>
              <a:rPr lang="en-US" altLang="en-US" sz="2800" b="1" dirty="0">
                <a:solidFill>
                  <a:srgbClr val="FF0000"/>
                </a:solidFill>
                <a:ea typeface="Geneva" pitchFamily="1" charset="-128"/>
                <a:cs typeface="Times New Roman" panose="02020603050405020304" pitchFamily="18" charset="0"/>
              </a:rPr>
              <a:t>To set the organization up for positive outcomes such as:</a:t>
            </a:r>
            <a:endParaRPr lang="en-US" altLang="en-US" sz="2800" b="1" dirty="0">
              <a:solidFill>
                <a:schemeClr val="tx1"/>
              </a:solidFill>
              <a:ea typeface="Geneva" pitchFamily="1" charset="-128"/>
              <a:cs typeface="Times New Roman" panose="02020603050405020304" pitchFamily="18" charset="0"/>
            </a:endParaRP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2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Better leadership—more cohesive team</a:t>
            </a: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2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A clear picture of trends which may impact the organization now and in the future</a:t>
            </a: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2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A clearly defined mission, vision, and strategy </a:t>
            </a: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2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Identification of short- and long-term “attention” areas</a:t>
            </a: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2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Specific plans to improve performance</a:t>
            </a:r>
            <a:endParaRPr lang="en-US" altLang="en-US" sz="2800" b="1" spc="-40" dirty="0">
              <a:solidFill>
                <a:schemeClr val="tx1"/>
              </a:solidFill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2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Consistent, sustained success, as opposed to marginal success</a:t>
            </a:r>
          </a:p>
          <a:p>
            <a:pPr marL="0" indent="0" algn="l" rtl="0">
              <a:spcBef>
                <a:spcPts val="0"/>
              </a:spcBef>
              <a:buFontTx/>
              <a:buNone/>
              <a:defRPr/>
            </a:pPr>
            <a:r>
              <a:rPr lang="en-US" altLang="en-US" sz="2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	</a:t>
            </a:r>
          </a:p>
          <a:p>
            <a:pPr algn="l" rtl="0">
              <a:spcBef>
                <a:spcPts val="0"/>
              </a:spcBef>
              <a:defRPr/>
            </a:pPr>
            <a:endParaRPr lang="en-US" sz="2800" b="1" dirty="0">
              <a:solidFill>
                <a:schemeClr val="tx1"/>
              </a:solidFill>
              <a:ea typeface="ＭＳ Ｐゴシック" charset="0"/>
            </a:endParaRPr>
          </a:p>
        </p:txBody>
      </p:sp>
      <p:sp>
        <p:nvSpPr>
          <p:cNvPr id="12" name="Title 2">
            <a:extLst>
              <a:ext uri="{FF2B5EF4-FFF2-40B4-BE49-F238E27FC236}">
                <a16:creationId xmlns:a16="http://schemas.microsoft.com/office/drawing/2014/main" id="{F417C78B-7B71-4A7C-9392-6CDADFAB0525}"/>
              </a:ext>
            </a:extLst>
          </p:cNvPr>
          <p:cNvSpPr txBox="1">
            <a:spLocks/>
          </p:cNvSpPr>
          <p:nvPr/>
        </p:nvSpPr>
        <p:spPr bwMode="auto">
          <a:xfrm>
            <a:off x="1311700" y="276333"/>
            <a:ext cx="9220200" cy="8382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en-US" dirty="0"/>
              <a:t>Why Should We Plan?</a:t>
            </a:r>
          </a:p>
        </p:txBody>
      </p:sp>
    </p:spTree>
    <p:extLst>
      <p:ext uri="{BB962C8B-B14F-4D97-AF65-F5344CB8AC3E}">
        <p14:creationId xmlns:p14="http://schemas.microsoft.com/office/powerpoint/2010/main" val="43495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9145" y="143630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23391" y="26371"/>
            <a:ext cx="1468609" cy="1026328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208BB370-96CA-400B-BF87-4F3E76A52E92}"/>
              </a:ext>
            </a:extLst>
          </p:cNvPr>
          <p:cNvSpPr txBox="1">
            <a:spLocks/>
          </p:cNvSpPr>
          <p:nvPr/>
        </p:nvSpPr>
        <p:spPr>
          <a:xfrm>
            <a:off x="1537855" y="1625232"/>
            <a:ext cx="9312147" cy="45673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en-US" sz="3200" b="1" spc="-40" dirty="0">
                <a:solidFill>
                  <a:srgbClr val="FF0000"/>
                </a:solidFill>
                <a:latin typeface="Calibri" panose="020F0502020204030204" pitchFamily="34" charset="0"/>
                <a:ea typeface="ＭＳ Ｐゴシック" charset="0"/>
              </a:rPr>
              <a:t>To directly address issues/threats such as: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Decreased membership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Unhappy members (retention)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Competitive threats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Financial</a:t>
            </a:r>
            <a:r>
              <a:rPr lang="en-US" altLang="en-US" sz="3200" b="1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</a:t>
            </a: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instability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Succession planning</a:t>
            </a:r>
          </a:p>
          <a:p>
            <a:pPr marL="0" indent="0">
              <a:spcBef>
                <a:spcPts val="0"/>
              </a:spcBef>
              <a:buFontTx/>
              <a:buNone/>
              <a:defRPr/>
            </a:pPr>
            <a:endParaRPr lang="en-US" sz="3200" b="1" spc="-40" dirty="0">
              <a:solidFill>
                <a:srgbClr val="FF0000"/>
              </a:solidFill>
              <a:latin typeface="Calibri" panose="020F0502020204030204" pitchFamily="34" charset="0"/>
              <a:ea typeface="ＭＳ Ｐゴシック" charset="0"/>
            </a:endParaRPr>
          </a:p>
        </p:txBody>
      </p:sp>
      <p:sp>
        <p:nvSpPr>
          <p:cNvPr id="18" name="Title 2">
            <a:extLst>
              <a:ext uri="{FF2B5EF4-FFF2-40B4-BE49-F238E27FC236}">
                <a16:creationId xmlns:a16="http://schemas.microsoft.com/office/drawing/2014/main" id="{F417C78B-7B71-4A7C-9392-6CDADFAB0525}"/>
              </a:ext>
            </a:extLst>
          </p:cNvPr>
          <p:cNvSpPr txBox="1">
            <a:spLocks/>
          </p:cNvSpPr>
          <p:nvPr/>
        </p:nvSpPr>
        <p:spPr bwMode="auto">
          <a:xfrm>
            <a:off x="1311700" y="276333"/>
            <a:ext cx="9220200" cy="8382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en-US" dirty="0"/>
              <a:t>Why Should We </a:t>
            </a:r>
            <a:r>
              <a:rPr lang="en-US" altLang="en-US" dirty="0" smtClean="0"/>
              <a:t>Plan cont. …?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76981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21319" y="113637"/>
            <a:ext cx="1770681" cy="83576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9A652924-8E16-4B0D-B1AC-1F8A315571D7}"/>
              </a:ext>
            </a:extLst>
          </p:cNvPr>
          <p:cNvSpPr txBox="1">
            <a:spLocks/>
          </p:cNvSpPr>
          <p:nvPr/>
        </p:nvSpPr>
        <p:spPr>
          <a:xfrm>
            <a:off x="333859" y="201464"/>
            <a:ext cx="10972800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ar-SA" dirty="0"/>
              <a:t>Why Plan?</a:t>
            </a:r>
            <a:endParaRPr lang="ar-SA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DD58501F-2C3A-4DB8-9924-D369002C1FE7}"/>
              </a:ext>
            </a:extLst>
          </p:cNvPr>
          <p:cNvSpPr txBox="1">
            <a:spLocks noChangeArrowheads="1"/>
          </p:cNvSpPr>
          <p:nvPr/>
        </p:nvSpPr>
        <p:spPr>
          <a:xfrm>
            <a:off x="1056831" y="1713576"/>
            <a:ext cx="9933618" cy="4314249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en-US" altLang="ar-SA" b="1" dirty="0"/>
              <a:t>Want to plan change, not become a victim of change</a:t>
            </a:r>
          </a:p>
          <a:p>
            <a:pPr marL="274320" lvl="1">
              <a:buFont typeface="Wingdings" panose="05000000000000000000" pitchFamily="2" charset="2"/>
              <a:buChar char="v"/>
            </a:pPr>
            <a:r>
              <a:rPr lang="en-US" altLang="ar-SA" sz="2800" b="1" dirty="0"/>
              <a:t>planning is an effort to anticipate future change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ar-SA" b="1" dirty="0"/>
              <a:t>Gives the organization a sense of direction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ar-SA" b="1" dirty="0"/>
              <a:t>Involve staff in decision making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ar-SA" b="1" dirty="0"/>
              <a:t>Helps coordinate the different functions and departments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ar-SA" b="1" dirty="0"/>
              <a:t>Facilitate control and demonstrate accountability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9343235-295E-4839-A02A-B415DAFFFC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1796" y="2875012"/>
            <a:ext cx="2547979" cy="1638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55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15636" y="1392893"/>
            <a:ext cx="11014364" cy="46630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7E3CC2CF-509E-4EF6-AF2C-4CDF9FC066A9}"/>
              </a:ext>
            </a:extLst>
          </p:cNvPr>
          <p:cNvSpPr txBox="1">
            <a:spLocks noChangeArrowheads="1"/>
          </p:cNvSpPr>
          <p:nvPr/>
        </p:nvSpPr>
        <p:spPr>
          <a:xfrm>
            <a:off x="617280" y="248030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en-US" dirty="0"/>
              <a:t>Elements of Planning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31E32D8-A5B6-491C-8F1B-24D91712E057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40000"/>
              </a:spcBef>
              <a:defRPr/>
            </a:pPr>
            <a:r>
              <a:rPr lang="en-US" b="1" dirty="0">
                <a:solidFill>
                  <a:srgbClr val="FF0000"/>
                </a:solidFill>
                <a:latin typeface="Calibri" charset="0"/>
              </a:rPr>
              <a:t>Goals (also Objectives)</a:t>
            </a:r>
          </a:p>
          <a:p>
            <a:pPr lvl="1">
              <a:spcBef>
                <a:spcPct val="40000"/>
              </a:spcBef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b="1" dirty="0">
                <a:latin typeface="Calibri" charset="0"/>
              </a:rPr>
              <a:t>Desired outcomes for individuals, groups, or entire organizations</a:t>
            </a:r>
          </a:p>
          <a:p>
            <a:pPr lvl="1">
              <a:spcBef>
                <a:spcPct val="40000"/>
              </a:spcBef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b="1" dirty="0">
                <a:latin typeface="Calibri" charset="0"/>
              </a:rPr>
              <a:t>Provide direction and evaluation performance criteria</a:t>
            </a:r>
          </a:p>
          <a:p>
            <a:pPr>
              <a:spcBef>
                <a:spcPct val="40000"/>
              </a:spcBef>
              <a:defRPr/>
            </a:pPr>
            <a:r>
              <a:rPr lang="en-US" b="1" dirty="0">
                <a:solidFill>
                  <a:srgbClr val="FF0000"/>
                </a:solidFill>
                <a:latin typeface="Calibri" charset="0"/>
              </a:rPr>
              <a:t>Plans</a:t>
            </a:r>
          </a:p>
          <a:p>
            <a:pPr lvl="1">
              <a:spcBef>
                <a:spcPct val="40000"/>
              </a:spcBef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b="1" dirty="0">
                <a:latin typeface="Calibri" charset="0"/>
              </a:rPr>
              <a:t>Documents that outline how goals are to be accomplished</a:t>
            </a:r>
          </a:p>
          <a:p>
            <a:pPr lvl="1">
              <a:spcBef>
                <a:spcPct val="40000"/>
              </a:spcBef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b="1" dirty="0">
                <a:latin typeface="Calibri" charset="0"/>
              </a:rPr>
              <a:t>Describe how resources are to be allocated and establish activity schedules</a:t>
            </a:r>
          </a:p>
          <a:p>
            <a:pPr lvl="2">
              <a:spcBef>
                <a:spcPct val="40000"/>
              </a:spcBef>
              <a:defRPr/>
            </a:pPr>
            <a:endParaRPr lang="en-US" b="1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84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E7833792-2CD9-444F-9D93-7B6F901C0096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en-US" dirty="0"/>
              <a:t>Types of Goals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58AE626-1DE6-4F04-B7C8-042A97112137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Financial Goals </a:t>
            </a:r>
            <a:r>
              <a:rPr lang="en-US" altLang="en-US" sz="3200" b="1" dirty="0">
                <a:latin typeface="Calibri" panose="020F0502020204030204" pitchFamily="34" charset="0"/>
              </a:rPr>
              <a:t>- related to the expected internal financial performance of the organization.</a:t>
            </a:r>
          </a:p>
          <a:p>
            <a:r>
              <a:rPr lang="en-US" altLang="en-US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Strategic Goals </a:t>
            </a:r>
            <a:r>
              <a:rPr lang="en-US" altLang="en-US" sz="3200" b="1" dirty="0">
                <a:latin typeface="Calibri" panose="020F0502020204030204" pitchFamily="34" charset="0"/>
              </a:rPr>
              <a:t>- related to the performance of the firm relative to factors in its external environment (e.g., competitors).</a:t>
            </a:r>
          </a:p>
        </p:txBody>
      </p:sp>
    </p:spTree>
    <p:extLst>
      <p:ext uri="{BB962C8B-B14F-4D97-AF65-F5344CB8AC3E}">
        <p14:creationId xmlns:p14="http://schemas.microsoft.com/office/powerpoint/2010/main" val="187837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5A72EAC1-BAB8-471D-B00B-F7D89E8D07E5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en-US" dirty="0"/>
              <a:t>Well-Written Goals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03B50B4A-989B-48CC-8927-852DF85016C2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2236071"/>
            <a:ext cx="10515600" cy="4351338"/>
          </a:xfrm>
          <a:prstGeom prst="rect">
            <a:avLst/>
          </a:prstGeom>
          <a:ln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3200" b="1" dirty="0">
                <a:solidFill>
                  <a:srgbClr val="FF0000"/>
                </a:solidFill>
              </a:rPr>
              <a:t>Characteristics of well-written goals:</a:t>
            </a:r>
            <a:endParaRPr lang="en-US" altLang="en-US" sz="3200" b="1" dirty="0">
              <a:solidFill>
                <a:srgbClr val="FF0000"/>
              </a:solidFill>
              <a:cs typeface="ヒラギノ明朝 ProN W6" charset="0"/>
            </a:endParaRP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Written in terms of outcomes rather than actions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Measurable and quantifiable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Clear as to time frame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Challenging yet attainable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Written down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Communicated to all necessary organizational members</a:t>
            </a:r>
          </a:p>
        </p:txBody>
      </p:sp>
    </p:spTree>
    <p:extLst>
      <p:ext uri="{BB962C8B-B14F-4D97-AF65-F5344CB8AC3E}">
        <p14:creationId xmlns:p14="http://schemas.microsoft.com/office/powerpoint/2010/main" val="296463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1354326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678AABD6-FA21-4B76-B022-1FF5A685A9C1}"/>
              </a:ext>
            </a:extLst>
          </p:cNvPr>
          <p:cNvSpPr txBox="1">
            <a:spLocks noChangeArrowheads="1"/>
          </p:cNvSpPr>
          <p:nvPr/>
        </p:nvSpPr>
        <p:spPr>
          <a:xfrm>
            <a:off x="768883" y="313991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en-US" dirty="0"/>
              <a:t>Steps in Goal Setting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BB40B9A-BB89-4596-8B97-56F0B01DE641}"/>
              </a:ext>
            </a:extLst>
          </p:cNvPr>
          <p:cNvSpPr txBox="1">
            <a:spLocks noChangeArrowheads="1"/>
          </p:cNvSpPr>
          <p:nvPr/>
        </p:nvSpPr>
        <p:spPr>
          <a:xfrm>
            <a:off x="780883" y="1777377"/>
            <a:ext cx="11006797" cy="4351338"/>
          </a:xfrm>
          <a:prstGeom prst="rect">
            <a:avLst/>
          </a:prstGeom>
          <a:ln/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3200" b="1" dirty="0">
                <a:solidFill>
                  <a:srgbClr val="FF0000"/>
                </a:solidFill>
              </a:rPr>
              <a:t>Managers have to follow six steps when setting goals: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Review the organization's mission and the employee’s key job tasks.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Evaluate available resources.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Determine the goals individually or with input of others.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Make sure goals are well-written and then communicate them to all who need to know.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Build in feedback mechanisms to assess goal progress.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Link rewards to goal attainment.</a:t>
            </a:r>
          </a:p>
        </p:txBody>
      </p:sp>
    </p:spTree>
    <p:extLst>
      <p:ext uri="{BB962C8B-B14F-4D97-AF65-F5344CB8AC3E}">
        <p14:creationId xmlns:p14="http://schemas.microsoft.com/office/powerpoint/2010/main" val="1055558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47466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8A09F3B-BBDE-4DD8-96C6-C2555D847A2A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2514600"/>
            <a:ext cx="9877777" cy="345069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altLang="ar-SA" sz="3200" b="1" dirty="0"/>
              <a:t>Time frame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ar-SA" sz="3200" b="1" dirty="0"/>
              <a:t>Collecting and analyzing data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ar-SA" sz="3200" b="1" dirty="0"/>
              <a:t>Levels of planning in the organizational structure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ar-SA" sz="3200" b="1" dirty="0"/>
              <a:t>Flexibility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ar-SA" sz="3200" b="1" dirty="0"/>
              <a:t>Accountability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64227490-928E-4597-AF79-E2A210B02D99}"/>
              </a:ext>
            </a:extLst>
          </p:cNvPr>
          <p:cNvSpPr txBox="1">
            <a:spLocks noChangeArrowheads="1"/>
          </p:cNvSpPr>
          <p:nvPr/>
        </p:nvSpPr>
        <p:spPr>
          <a:xfrm>
            <a:off x="464234" y="279986"/>
            <a:ext cx="10972800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ar-SA" dirty="0"/>
              <a:t>Factors in Planning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B9291C2-E2C5-4997-BF99-5C47D30C2E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977" y="4505755"/>
            <a:ext cx="3429000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57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391378"/>
            <a:ext cx="11118825" cy="46645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67024" y="144576"/>
            <a:ext cx="1976398" cy="93285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C8B43F87-E7C4-41A2-AA73-3D4F3720046C}"/>
              </a:ext>
            </a:extLst>
          </p:cNvPr>
          <p:cNvSpPr txBox="1">
            <a:spLocks/>
          </p:cNvSpPr>
          <p:nvPr/>
        </p:nvSpPr>
        <p:spPr>
          <a:xfrm>
            <a:off x="384187" y="394494"/>
            <a:ext cx="10972800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ar-SA" sz="4000" dirty="0" smtClean="0"/>
              <a:t>Types Of Plans in all department</a:t>
            </a:r>
          </a:p>
          <a:p>
            <a:r>
              <a:rPr lang="en-US" altLang="ar-SA" sz="4000" dirty="0" smtClean="0"/>
              <a:t>Of organizations</a:t>
            </a:r>
          </a:p>
          <a:p>
            <a:endParaRPr lang="ar-SA" sz="4000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3874AB9-18BF-4F4A-84F1-95BEB4E26745}"/>
              </a:ext>
            </a:extLst>
          </p:cNvPr>
          <p:cNvSpPr txBox="1">
            <a:spLocks noChangeArrowheads="1"/>
          </p:cNvSpPr>
          <p:nvPr/>
        </p:nvSpPr>
        <p:spPr>
          <a:xfrm>
            <a:off x="800812" y="1660294"/>
            <a:ext cx="10430934" cy="4495801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Overall strategic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Annual budget/operations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Collection development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Information technology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Development (fund raising)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Staff development (training)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Marketing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Building / facilities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Instructional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Evaluation or outcomes assessment plan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E65735F-515F-450B-8CFC-6037477389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6971" y="2939166"/>
            <a:ext cx="3914775" cy="242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44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49708"/>
            <a:ext cx="11382462" cy="47061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DCEDDD0-3C9F-4046-9526-A4BD68610919}"/>
              </a:ext>
            </a:extLst>
          </p:cNvPr>
          <p:cNvSpPr txBox="1">
            <a:spLocks/>
          </p:cNvSpPr>
          <p:nvPr/>
        </p:nvSpPr>
        <p:spPr>
          <a:xfrm>
            <a:off x="311175" y="406694"/>
            <a:ext cx="10972800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managers plan</a:t>
            </a:r>
            <a:br>
              <a:rPr lang="en-US" dirty="0"/>
            </a:b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57D05BE-68F7-4B35-9556-CC6F09CB1C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9888" y="1349708"/>
            <a:ext cx="8077200" cy="490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Planning</a:t>
            </a:r>
          </a:p>
          <a:p>
            <a:pPr lvl="1">
              <a:buSzPct val="90000"/>
            </a:pPr>
            <a:r>
              <a:rPr lang="en-US" b="1" dirty="0"/>
              <a:t>The process of setting objectives and determining how to best accomplish them. 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Objectives </a:t>
            </a:r>
          </a:p>
          <a:p>
            <a:pPr lvl="1">
              <a:buSzPct val="90000"/>
            </a:pPr>
            <a:r>
              <a:rPr lang="en-US" b="1" dirty="0"/>
              <a:t>Identify the specific results or desired outcomes that one intends to achieve.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Plan</a:t>
            </a:r>
          </a:p>
          <a:p>
            <a:pPr lvl="1">
              <a:buSzPct val="90000"/>
            </a:pPr>
            <a:r>
              <a:rPr lang="en-US" b="1" dirty="0"/>
              <a:t>A statement of action steps to be taken in order to accomplish the objectives.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DDC6DF4-E07E-4BB0-88EB-BDA3CD23F5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1827" y="3429000"/>
            <a:ext cx="2165307" cy="1300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22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9145" y="143630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44545" y="26371"/>
            <a:ext cx="2147455" cy="1026328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2">
            <a:extLst>
              <a:ext uri="{FF2B5EF4-FFF2-40B4-BE49-F238E27FC236}">
                <a16:creationId xmlns:a16="http://schemas.microsoft.com/office/drawing/2014/main" id="{DF21F6BF-653B-400D-A4E6-FDDCBF418DCB}"/>
              </a:ext>
            </a:extLst>
          </p:cNvPr>
          <p:cNvSpPr txBox="1">
            <a:spLocks noChangeArrowheads="1"/>
          </p:cNvSpPr>
          <p:nvPr/>
        </p:nvSpPr>
        <p:spPr>
          <a:xfrm>
            <a:off x="1752600" y="202968"/>
            <a:ext cx="8143279" cy="115442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en-US" dirty="0"/>
              <a:t>Managers Planning -Process</a:t>
            </a: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EA3662D5-E549-4F9F-A7EE-B8DBF34D110E}"/>
              </a:ext>
            </a:extLst>
          </p:cNvPr>
          <p:cNvSpPr txBox="1">
            <a:spLocks noChangeArrowheads="1"/>
          </p:cNvSpPr>
          <p:nvPr/>
        </p:nvSpPr>
        <p:spPr>
          <a:xfrm>
            <a:off x="1752600" y="189160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Wingdings 3" panose="05040102010807070707" pitchFamily="18" charset="2"/>
              <a:buNone/>
            </a:pPr>
            <a:r>
              <a:rPr lang="en-US" altLang="en-US" sz="2800" b="1" dirty="0">
                <a:solidFill>
                  <a:srgbClr val="990000"/>
                </a:solidFill>
              </a:rPr>
              <a:t>Step 1</a:t>
            </a:r>
            <a:r>
              <a:rPr lang="en-US" altLang="en-US" sz="2800" b="1" dirty="0"/>
              <a:t> Situational Analysis</a:t>
            </a:r>
          </a:p>
          <a:p>
            <a:pPr algn="l">
              <a:buFont typeface="Wingdings 3" panose="05040102010807070707" pitchFamily="18" charset="2"/>
              <a:buNone/>
            </a:pPr>
            <a:r>
              <a:rPr lang="en-US" altLang="en-US" sz="2800" b="1" dirty="0">
                <a:solidFill>
                  <a:srgbClr val="990000"/>
                </a:solidFill>
              </a:rPr>
              <a:t>Step 2</a:t>
            </a:r>
            <a:r>
              <a:rPr lang="en-US" altLang="en-US" sz="2800" b="1" dirty="0"/>
              <a:t> Alternative Goals and Plans</a:t>
            </a:r>
          </a:p>
          <a:p>
            <a:pPr algn="l">
              <a:buFont typeface="Wingdings 3" panose="05040102010807070707" pitchFamily="18" charset="2"/>
              <a:buNone/>
            </a:pPr>
            <a:r>
              <a:rPr lang="en-US" altLang="en-US" sz="2800" b="1" dirty="0">
                <a:solidFill>
                  <a:srgbClr val="990000"/>
                </a:solidFill>
              </a:rPr>
              <a:t>Step 3</a:t>
            </a:r>
            <a:r>
              <a:rPr lang="en-US" altLang="en-US" sz="2800" b="1" dirty="0"/>
              <a:t> Goal and Plan Evaluation</a:t>
            </a:r>
          </a:p>
          <a:p>
            <a:pPr algn="l">
              <a:buFont typeface="Wingdings 3" panose="05040102010807070707" pitchFamily="18" charset="2"/>
              <a:buNone/>
            </a:pPr>
            <a:r>
              <a:rPr lang="en-US" altLang="en-US" sz="2800" b="1" dirty="0">
                <a:solidFill>
                  <a:srgbClr val="990000"/>
                </a:solidFill>
              </a:rPr>
              <a:t>Step 4</a:t>
            </a:r>
            <a:r>
              <a:rPr lang="en-US" altLang="en-US" sz="2800" b="1" dirty="0"/>
              <a:t> Goal and Plan Selection</a:t>
            </a:r>
          </a:p>
          <a:p>
            <a:pPr algn="l">
              <a:buFont typeface="Wingdings 3" panose="05040102010807070707" pitchFamily="18" charset="2"/>
              <a:buNone/>
            </a:pPr>
            <a:r>
              <a:rPr lang="en-US" altLang="en-US" sz="2800" b="1" dirty="0">
                <a:solidFill>
                  <a:srgbClr val="990000"/>
                </a:solidFill>
              </a:rPr>
              <a:t>Step 5</a:t>
            </a:r>
            <a:r>
              <a:rPr lang="en-US" altLang="en-US" sz="2800" b="1" dirty="0"/>
              <a:t> Implementation</a:t>
            </a:r>
          </a:p>
          <a:p>
            <a:pPr algn="l">
              <a:buFont typeface="Wingdings 3" panose="05040102010807070707" pitchFamily="18" charset="2"/>
              <a:buNone/>
            </a:pPr>
            <a:r>
              <a:rPr lang="en-US" altLang="en-US" sz="2800" b="1" dirty="0">
                <a:solidFill>
                  <a:srgbClr val="990000"/>
                </a:solidFill>
              </a:rPr>
              <a:t>Step 6</a:t>
            </a:r>
            <a:r>
              <a:rPr lang="en-US" altLang="en-US" sz="2800" b="1" dirty="0"/>
              <a:t> Monitor and Control</a:t>
            </a:r>
          </a:p>
          <a:p>
            <a:pPr lvl="1" algn="l"/>
            <a:endParaRPr lang="en-US" altLang="en-US" sz="3200" b="1" i="1" dirty="0"/>
          </a:p>
        </p:txBody>
      </p:sp>
      <p:pic>
        <p:nvPicPr>
          <p:cNvPr id="17" name="Picture 4" descr="MCj04061340000[1]">
            <a:extLst>
              <a:ext uri="{FF2B5EF4-FFF2-40B4-BE49-F238E27FC236}">
                <a16:creationId xmlns:a16="http://schemas.microsoft.com/office/drawing/2014/main" id="{ED8CF29C-0951-4BB6-A9C3-0F2D413EE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580" y="2746717"/>
            <a:ext cx="214312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53032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1171446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Google Shape;181;p16">
            <a:extLst>
              <a:ext uri="{FF2B5EF4-FFF2-40B4-BE49-F238E27FC236}">
                <a16:creationId xmlns:a16="http://schemas.microsoft.com/office/drawing/2014/main" id="{724ABEBD-889F-4229-8611-9E9CF725AEFC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360877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Six Stages of the Planning Cycle</a:t>
            </a:r>
          </a:p>
        </p:txBody>
      </p:sp>
      <p:sp>
        <p:nvSpPr>
          <p:cNvPr id="11" name="Google Shape;182;p16">
            <a:extLst>
              <a:ext uri="{FF2B5EF4-FFF2-40B4-BE49-F238E27FC236}">
                <a16:creationId xmlns:a16="http://schemas.microsoft.com/office/drawing/2014/main" id="{CF0E9F18-3D3E-448A-BA4E-FD1BE5F2C58D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629412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95300" indent="-457200">
              <a:spcBef>
                <a:spcPts val="750"/>
              </a:spcBef>
              <a:buClr>
                <a:schemeClr val="dk1"/>
              </a:buClr>
              <a:buSzPts val="2800"/>
              <a:buFont typeface="Wingdings" panose="05000000000000000000" pitchFamily="2" charset="2"/>
              <a:buChar char="q"/>
            </a:pPr>
            <a:r>
              <a:rPr lang="en-US" b="1" dirty="0"/>
              <a:t>Define objectives</a:t>
            </a:r>
          </a:p>
          <a:p>
            <a:pPr marL="495300" indent="-457200">
              <a:spcBef>
                <a:spcPts val="750"/>
              </a:spcBef>
              <a:buClr>
                <a:schemeClr val="dk1"/>
              </a:buClr>
              <a:buSzPts val="2800"/>
              <a:buFont typeface="Wingdings" panose="05000000000000000000" pitchFamily="2" charset="2"/>
              <a:buChar char="q"/>
            </a:pPr>
            <a:r>
              <a:rPr lang="en-US" b="1" dirty="0"/>
              <a:t>Develop premises</a:t>
            </a:r>
          </a:p>
          <a:p>
            <a:pPr marL="495300" indent="-457200">
              <a:spcBef>
                <a:spcPts val="750"/>
              </a:spcBef>
              <a:buClr>
                <a:schemeClr val="dk1"/>
              </a:buClr>
              <a:buSzPts val="2800"/>
              <a:buFont typeface="Wingdings" panose="05000000000000000000" pitchFamily="2" charset="2"/>
              <a:buChar char="q"/>
            </a:pPr>
            <a:r>
              <a:rPr lang="en-US" b="1" dirty="0"/>
              <a:t>Evaluate alternatives</a:t>
            </a:r>
          </a:p>
          <a:p>
            <a:pPr marL="495300" indent="-457200">
              <a:spcBef>
                <a:spcPts val="750"/>
              </a:spcBef>
              <a:buClr>
                <a:schemeClr val="dk1"/>
              </a:buClr>
              <a:buSzPts val="2800"/>
              <a:buFont typeface="Wingdings" panose="05000000000000000000" pitchFamily="2" charset="2"/>
              <a:buChar char="q"/>
            </a:pPr>
            <a:r>
              <a:rPr lang="en-US" b="1" dirty="0"/>
              <a:t>Identify resources</a:t>
            </a:r>
          </a:p>
          <a:p>
            <a:pPr marL="495300" indent="-457200">
              <a:spcBef>
                <a:spcPts val="750"/>
              </a:spcBef>
              <a:buClr>
                <a:schemeClr val="dk1"/>
              </a:buClr>
              <a:buSzPts val="2800"/>
              <a:buFont typeface="Wingdings" panose="05000000000000000000" pitchFamily="2" charset="2"/>
              <a:buChar char="q"/>
            </a:pPr>
            <a:r>
              <a:rPr lang="en-US" b="1" dirty="0"/>
              <a:t>Plan and implement tasks</a:t>
            </a:r>
          </a:p>
          <a:p>
            <a:pPr marL="495300" indent="-457200">
              <a:spcBef>
                <a:spcPts val="750"/>
              </a:spcBef>
              <a:buClr>
                <a:schemeClr val="dk1"/>
              </a:buClr>
              <a:buSzPts val="2800"/>
              <a:buFont typeface="Wingdings" panose="05000000000000000000" pitchFamily="2" charset="2"/>
              <a:buChar char="q"/>
            </a:pPr>
            <a:r>
              <a:rPr lang="en-US" b="1" dirty="0"/>
              <a:t>Determine tracking and evaluation methods</a:t>
            </a:r>
          </a:p>
        </p:txBody>
      </p:sp>
      <p:pic>
        <p:nvPicPr>
          <p:cNvPr id="12" name="Google Shape;183;p16" descr="The stages of the planning cycle in boxes with arrows pointing from one step to another: Define objectives; Develop premises; Evaluate alternatives; Identify resources; Establish tasks; and Determine tracking and evaluation methods">
            <a:extLst>
              <a:ext uri="{FF2B5EF4-FFF2-40B4-BE49-F238E27FC236}">
                <a16:creationId xmlns:a16="http://schemas.microsoft.com/office/drawing/2014/main" id="{A309AA47-B893-4035-91BF-3DD5625721E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8365" r="8820"/>
          <a:stretch/>
        </p:blipFill>
        <p:spPr>
          <a:xfrm>
            <a:off x="6535938" y="1825625"/>
            <a:ext cx="5038782" cy="43769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685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549102"/>
            <a:ext cx="11449416" cy="47391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12383" y="54024"/>
            <a:ext cx="1584893" cy="74806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Google Shape;189;p17">
            <a:extLst>
              <a:ext uri="{FF2B5EF4-FFF2-40B4-BE49-F238E27FC236}">
                <a16:creationId xmlns:a16="http://schemas.microsoft.com/office/drawing/2014/main" id="{513D2E8E-A33E-4791-B79F-ADD3D39103DB}"/>
              </a:ext>
            </a:extLst>
          </p:cNvPr>
          <p:cNvSpPr txBox="1">
            <a:spLocks/>
          </p:cNvSpPr>
          <p:nvPr/>
        </p:nvSpPr>
        <p:spPr>
          <a:xfrm>
            <a:off x="1039892" y="223539"/>
            <a:ext cx="9261681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000" dirty="0"/>
              <a:t>Essential Aspects of the Planning Cycle</a:t>
            </a:r>
          </a:p>
        </p:txBody>
      </p:sp>
      <p:sp>
        <p:nvSpPr>
          <p:cNvPr id="11" name="Google Shape;190;p17">
            <a:extLst>
              <a:ext uri="{FF2B5EF4-FFF2-40B4-BE49-F238E27FC236}">
                <a16:creationId xmlns:a16="http://schemas.microsoft.com/office/drawing/2014/main" id="{1C31D553-CE3F-4FFB-8FC3-17386C88D01B}"/>
              </a:ext>
            </a:extLst>
          </p:cNvPr>
          <p:cNvSpPr txBox="1">
            <a:spLocks/>
          </p:cNvSpPr>
          <p:nvPr/>
        </p:nvSpPr>
        <p:spPr>
          <a:xfrm>
            <a:off x="311175" y="1549102"/>
            <a:ext cx="115696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04800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200" b="1" dirty="0"/>
              <a:t>Maintaining organizational focus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Defining specific goals to consider the vision, mission, and values of the organization </a:t>
            </a:r>
          </a:p>
          <a:p>
            <a:pPr marL="342900" indent="-304800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200" b="1" dirty="0"/>
              <a:t>Encouraging diverse participation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Provides opportunity for input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Establish planning committees that intentionally include people from diverse backgrounds</a:t>
            </a:r>
          </a:p>
          <a:p>
            <a:pPr marL="342900" indent="-304800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200" b="1" dirty="0"/>
              <a:t>Empowering and motivating employees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Empowers people to contribute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Motivates them to support outcomes</a:t>
            </a:r>
          </a:p>
        </p:txBody>
      </p:sp>
    </p:spTree>
    <p:extLst>
      <p:ext uri="{BB962C8B-B14F-4D97-AF65-F5344CB8AC3E}">
        <p14:creationId xmlns:p14="http://schemas.microsoft.com/office/powerpoint/2010/main" val="127592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6412" y="113637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628367BD-C489-423A-ABAE-75DF648B93D9}"/>
              </a:ext>
            </a:extLst>
          </p:cNvPr>
          <p:cNvSpPr txBox="1">
            <a:spLocks/>
          </p:cNvSpPr>
          <p:nvPr/>
        </p:nvSpPr>
        <p:spPr>
          <a:xfrm>
            <a:off x="1116833" y="149422"/>
            <a:ext cx="9016218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77500" lnSpcReduction="2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The roles of planning and controlling in the management process.</a:t>
            </a:r>
            <a:endParaRPr lang="ar-SA" dirty="0"/>
          </a:p>
        </p:txBody>
      </p:sp>
      <p:graphicFrame>
        <p:nvGraphicFramePr>
          <p:cNvPr id="11" name="Content Placeholder 3">
            <a:extLst>
              <a:ext uri="{FF2B5EF4-FFF2-40B4-BE49-F238E27FC236}">
                <a16:creationId xmlns:a16="http://schemas.microsoft.com/office/drawing/2014/main" id="{38BD648E-623D-4429-8BD3-435FBB60EB4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9297119"/>
              </p:ext>
            </p:extLst>
          </p:nvPr>
        </p:nvGraphicFramePr>
        <p:xfrm>
          <a:off x="196948" y="1339336"/>
          <a:ext cx="11732455" cy="52138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Photo Editor Photo" r:id="rId4" imgW="11904762" imgH="5811061" progId="MSPhotoEd.3">
                  <p:embed/>
                </p:oleObj>
              </mc:Choice>
              <mc:Fallback>
                <p:oleObj name="Photo Editor Photo" r:id="rId4" imgW="11904762" imgH="5811061" progId="MSPhotoEd.3">
                  <p:embed/>
                  <p:pic>
                    <p:nvPicPr>
                      <p:cNvPr id="4" name="Content Placeholder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948" y="1339336"/>
                        <a:ext cx="11732455" cy="52138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4460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55993" y="1685494"/>
            <a:ext cx="10874007" cy="44406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43509" y="87722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89A84F60-FE22-4F30-A1EB-7D8E9E18BC3B}"/>
              </a:ext>
            </a:extLst>
          </p:cNvPr>
          <p:cNvSpPr txBox="1">
            <a:spLocks/>
          </p:cNvSpPr>
          <p:nvPr/>
        </p:nvSpPr>
        <p:spPr>
          <a:xfrm>
            <a:off x="555993" y="175729"/>
            <a:ext cx="10972800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managers plan</a:t>
            </a: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13D5A151-A5EF-45C2-9976-929E35719E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1" y="1752601"/>
            <a:ext cx="8839199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buSzPct val="90000"/>
              <a:buFont typeface="Wingdings" pitchFamily="2" charset="2"/>
              <a:buChar char="Ø"/>
            </a:pPr>
            <a:r>
              <a:rPr lang="en-US" b="1">
                <a:solidFill>
                  <a:srgbClr val="FF0000"/>
                </a:solidFill>
              </a:rPr>
              <a:t>Benefits of planning:</a:t>
            </a:r>
          </a:p>
          <a:p>
            <a:pPr lvl="1">
              <a:lnSpc>
                <a:spcPct val="130000"/>
              </a:lnSpc>
            </a:pPr>
            <a:r>
              <a:rPr lang="en-US" sz="3200" b="1"/>
              <a:t>Improves focus and flexibility.</a:t>
            </a:r>
          </a:p>
          <a:p>
            <a:pPr lvl="1">
              <a:lnSpc>
                <a:spcPct val="130000"/>
              </a:lnSpc>
            </a:pPr>
            <a:r>
              <a:rPr lang="en-US" sz="3200" b="1"/>
              <a:t>Improves action orientation.</a:t>
            </a:r>
          </a:p>
          <a:p>
            <a:pPr lvl="1">
              <a:lnSpc>
                <a:spcPct val="130000"/>
              </a:lnSpc>
            </a:pPr>
            <a:r>
              <a:rPr lang="en-US" sz="3200" b="1"/>
              <a:t>Improves coordination.</a:t>
            </a:r>
          </a:p>
          <a:p>
            <a:pPr lvl="1">
              <a:lnSpc>
                <a:spcPct val="130000"/>
              </a:lnSpc>
            </a:pPr>
            <a:r>
              <a:rPr lang="en-US" sz="3200" b="1"/>
              <a:t>Improves time management.</a:t>
            </a:r>
          </a:p>
          <a:p>
            <a:pPr lvl="1">
              <a:lnSpc>
                <a:spcPct val="130000"/>
              </a:lnSpc>
            </a:pPr>
            <a:r>
              <a:rPr lang="en-US" sz="3200" b="1"/>
              <a:t>Improves control.</a:t>
            </a:r>
          </a:p>
          <a:p>
            <a:pPr lvl="1"/>
            <a:endParaRPr lang="en-US" sz="3200" b="1"/>
          </a:p>
          <a:p>
            <a:endParaRPr lang="en-US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15279F4-4165-4A6F-BCD1-D3DB5023B8B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852" y="3423991"/>
            <a:ext cx="3614855" cy="226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88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729345"/>
            <a:ext cx="11269920" cy="4326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06404" y="99868"/>
            <a:ext cx="1513501" cy="71437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8026E6A-DB13-4353-AF1D-2536EBB35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9179" y="1454192"/>
            <a:ext cx="9993947" cy="4885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  <a:norm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b="1" dirty="0"/>
              <a:t>Short-range and long-range plans:</a:t>
            </a:r>
          </a:p>
          <a:p>
            <a:pPr lvl="1"/>
            <a:r>
              <a:rPr lang="en-US" b="1" dirty="0"/>
              <a:t>Short-range plans = 1 year or less</a:t>
            </a:r>
          </a:p>
          <a:p>
            <a:pPr lvl="1"/>
            <a:r>
              <a:rPr lang="en-US" b="1" dirty="0"/>
              <a:t>Intermediate-range plans = 1 to 2 years</a:t>
            </a:r>
          </a:p>
          <a:p>
            <a:pPr lvl="1"/>
            <a:r>
              <a:rPr lang="en-US" b="1" dirty="0"/>
              <a:t>Long-range plans = 3 or more years</a:t>
            </a:r>
          </a:p>
          <a:p>
            <a:pPr>
              <a:buFont typeface="Wingdings" pitchFamily="2" charset="2"/>
              <a:buChar char="Ø"/>
            </a:pPr>
            <a:r>
              <a:rPr lang="en-US" b="1" dirty="0"/>
              <a:t>People vary in their capability to deal effectively with different time horizons.</a:t>
            </a:r>
          </a:p>
          <a:p>
            <a:pPr>
              <a:buFont typeface="Wingdings" pitchFamily="2" charset="2"/>
              <a:buChar char="Ø"/>
            </a:pPr>
            <a:r>
              <a:rPr lang="en-US" b="1" dirty="0"/>
              <a:t>Higher management levels focus on longer time horizons.</a:t>
            </a:r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0728ADAF-9BF2-4761-8D41-E008992A385D}"/>
              </a:ext>
            </a:extLst>
          </p:cNvPr>
          <p:cNvSpPr txBox="1">
            <a:spLocks/>
          </p:cNvSpPr>
          <p:nvPr/>
        </p:nvSpPr>
        <p:spPr>
          <a:xfrm>
            <a:off x="1311700" y="201464"/>
            <a:ext cx="8928295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 What types of plans do managers </a:t>
            </a:r>
            <a:r>
              <a:rPr lang="en-US" dirty="0"/>
              <a:t>use(by time frame)?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45181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94317" y="87721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9" name="Content Placeholder 4">
            <a:extLst>
              <a:ext uri="{FF2B5EF4-FFF2-40B4-BE49-F238E27FC236}">
                <a16:creationId xmlns:a16="http://schemas.microsoft.com/office/drawing/2014/main" id="{12528B6F-3A06-4EB4-A857-EA4E792CAE1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417586"/>
              </p:ext>
            </p:extLst>
          </p:nvPr>
        </p:nvGraphicFramePr>
        <p:xfrm>
          <a:off x="1072620" y="1195754"/>
          <a:ext cx="10508474" cy="5255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3768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36098" y="1577200"/>
            <a:ext cx="11451102" cy="48741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C39FDE8E-9E1E-45D7-B2F1-075239DBC5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06139455"/>
              </p:ext>
            </p:extLst>
          </p:nvPr>
        </p:nvGraphicFramePr>
        <p:xfrm>
          <a:off x="1106917" y="1637101"/>
          <a:ext cx="10267657" cy="4449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Title 2">
            <a:extLst>
              <a:ext uri="{FF2B5EF4-FFF2-40B4-BE49-F238E27FC236}">
                <a16:creationId xmlns:a16="http://schemas.microsoft.com/office/drawing/2014/main" id="{8F907C93-C85E-4B4F-B96B-2A1B756BC3B9}"/>
              </a:ext>
            </a:extLst>
          </p:cNvPr>
          <p:cNvSpPr txBox="1">
            <a:spLocks/>
          </p:cNvSpPr>
          <p:nvPr/>
        </p:nvSpPr>
        <p:spPr>
          <a:xfrm>
            <a:off x="1815277" y="175729"/>
            <a:ext cx="8210843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 What types of plans do managers use?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56759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36098" y="1577200"/>
            <a:ext cx="11451102" cy="48741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2BC15962-BF65-4043-8D17-49585C7389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6917" y="1637101"/>
            <a:ext cx="10267657" cy="4449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Strategic plans</a:t>
            </a:r>
          </a:p>
          <a:p>
            <a:pPr marL="0" indent="0" eaLnBrk="1" hangingPunct="1">
              <a:buNone/>
            </a:pPr>
            <a:r>
              <a:rPr lang="en-US" altLang="en-US" b="1" u="sng" dirty="0"/>
              <a:t>Strategic planning</a:t>
            </a:r>
          </a:p>
          <a:p>
            <a:pPr lvl="1" eaLnBrk="1" hangingPunct="1"/>
            <a:r>
              <a:rPr lang="en-US" altLang="en-US" dirty="0"/>
              <a:t>A set of procedures for making decisions about the organization’s long-term goals and strategies</a:t>
            </a:r>
          </a:p>
          <a:p>
            <a:pPr marL="0" indent="0" eaLnBrk="1" hangingPunct="1">
              <a:buNone/>
            </a:pPr>
            <a:r>
              <a:rPr lang="en-US" altLang="en-US" b="1" u="sng" dirty="0"/>
              <a:t>Strategic goals </a:t>
            </a:r>
          </a:p>
          <a:p>
            <a:pPr lvl="1" eaLnBrk="1" hangingPunct="1"/>
            <a:r>
              <a:rPr lang="en-US" altLang="en-US" dirty="0"/>
              <a:t>major targets or end results that relate to the long-term survival, value, and growth of the organization.</a:t>
            </a:r>
          </a:p>
          <a:p>
            <a:pPr marL="457200" lvl="1" indent="0" eaLnBrk="1" hangingPunct="1">
              <a:buNone/>
            </a:pPr>
            <a:r>
              <a:rPr lang="en-US" sz="3200" b="1" u="sng" dirty="0"/>
              <a:t> Strategic plans </a:t>
            </a:r>
          </a:p>
          <a:p>
            <a:pPr lvl="1" eaLnBrk="1" hangingPunct="1"/>
            <a:r>
              <a:rPr lang="en-US" b="1" dirty="0">
                <a:cs typeface="Times New Roman" pitchFamily="18" charset="0"/>
              </a:rPr>
              <a:t> </a:t>
            </a:r>
            <a:r>
              <a:rPr lang="en-US" dirty="0"/>
              <a:t>set broad, comprehensive, and longer-term action directions for the entire organization.</a:t>
            </a:r>
          </a:p>
          <a:p>
            <a:pPr lvl="1" eaLnBrk="1" hangingPunct="1"/>
            <a:endParaRPr lang="en-US" altLang="en-US" dirty="0"/>
          </a:p>
          <a:p>
            <a:pPr lvl="1"/>
            <a:endParaRPr lang="en-US" b="1" dirty="0"/>
          </a:p>
          <a:p>
            <a:endParaRPr lang="en-US" b="1" dirty="0"/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8F907C93-C85E-4B4F-B96B-2A1B756BC3B9}"/>
              </a:ext>
            </a:extLst>
          </p:cNvPr>
          <p:cNvSpPr txBox="1">
            <a:spLocks/>
          </p:cNvSpPr>
          <p:nvPr/>
        </p:nvSpPr>
        <p:spPr>
          <a:xfrm>
            <a:off x="1815277" y="175729"/>
            <a:ext cx="8210843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 What types of plans do managers use?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82234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323200"/>
            <a:ext cx="11576025" cy="48120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2BC15962-BF65-4043-8D17-49585C7389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2620" y="1577200"/>
            <a:ext cx="10267657" cy="4449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 operational plans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altLang="en-US" b="1" dirty="0"/>
              <a:t> The process of identifying the specific procedures and processes required at lower levels of the organization</a:t>
            </a:r>
            <a:endParaRPr lang="en-US" b="1" dirty="0">
              <a:solidFill>
                <a:srgbClr val="FF0000"/>
              </a:solidFill>
            </a:endParaRPr>
          </a:p>
          <a:p>
            <a:pPr lvl="1"/>
            <a:r>
              <a:rPr lang="en-US" b="1" dirty="0"/>
              <a:t>Operational plans </a:t>
            </a:r>
            <a:r>
              <a:rPr lang="en-US" b="1" dirty="0">
                <a:cs typeface="Times New Roman" pitchFamily="18" charset="0"/>
              </a:rPr>
              <a:t>— </a:t>
            </a:r>
            <a:r>
              <a:rPr lang="en-US" b="1" dirty="0"/>
              <a:t>define what needs to be done in specific areas to implement strategic plans.</a:t>
            </a:r>
          </a:p>
          <a:p>
            <a:pPr lvl="2"/>
            <a:r>
              <a:rPr lang="en-US" b="1" dirty="0"/>
              <a:t>Production plans</a:t>
            </a:r>
          </a:p>
          <a:p>
            <a:pPr lvl="2"/>
            <a:r>
              <a:rPr lang="en-US" b="1" dirty="0"/>
              <a:t>Financial plans</a:t>
            </a:r>
          </a:p>
          <a:p>
            <a:pPr lvl="2"/>
            <a:r>
              <a:rPr lang="en-US" b="1" dirty="0"/>
              <a:t>Facilities plans</a:t>
            </a:r>
          </a:p>
          <a:p>
            <a:pPr lvl="2"/>
            <a:r>
              <a:rPr lang="en-US" b="1" dirty="0"/>
              <a:t>Marketing plans</a:t>
            </a:r>
          </a:p>
          <a:p>
            <a:pPr lvl="2"/>
            <a:r>
              <a:rPr lang="en-US" b="1" dirty="0"/>
              <a:t>Human resource plans</a:t>
            </a:r>
          </a:p>
          <a:p>
            <a:endParaRPr lang="en-US" b="1" dirty="0"/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8F907C93-C85E-4B4F-B96B-2A1B756BC3B9}"/>
              </a:ext>
            </a:extLst>
          </p:cNvPr>
          <p:cNvSpPr txBox="1">
            <a:spLocks/>
          </p:cNvSpPr>
          <p:nvPr/>
        </p:nvSpPr>
        <p:spPr>
          <a:xfrm>
            <a:off x="1815277" y="175729"/>
            <a:ext cx="8210843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 What types of plans do managers use?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61088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1255852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F691C563-E03E-4786-A080-C1B5743884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999" y="1879753"/>
            <a:ext cx="10351477" cy="437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Policies and procedures</a:t>
            </a:r>
          </a:p>
          <a:p>
            <a:pPr lvl="1"/>
            <a:r>
              <a:rPr lang="en-US" b="1" dirty="0">
                <a:solidFill>
                  <a:srgbClr val="FF0000"/>
                </a:solidFill>
              </a:rPr>
              <a:t>Standing plans</a:t>
            </a:r>
          </a:p>
          <a:p>
            <a:pPr lvl="2"/>
            <a:r>
              <a:rPr lang="en-US" b="1" dirty="0"/>
              <a:t>Policies and procedures that are designed for repeated use.</a:t>
            </a:r>
          </a:p>
          <a:p>
            <a:pPr lvl="1"/>
            <a:r>
              <a:rPr lang="en-US" b="1" dirty="0">
                <a:solidFill>
                  <a:srgbClr val="FF0000"/>
                </a:solidFill>
              </a:rPr>
              <a:t>Policy</a:t>
            </a:r>
          </a:p>
          <a:p>
            <a:pPr lvl="2"/>
            <a:r>
              <a:rPr lang="en-US" b="1" dirty="0"/>
              <a:t>Broad guidelines for making decisions and taking action in specific circumstances.</a:t>
            </a:r>
          </a:p>
          <a:p>
            <a:pPr lvl="1"/>
            <a:r>
              <a:rPr lang="en-US" b="1" dirty="0">
                <a:solidFill>
                  <a:srgbClr val="FF0000"/>
                </a:solidFill>
              </a:rPr>
              <a:t>Rules or procedures </a:t>
            </a:r>
          </a:p>
          <a:p>
            <a:pPr lvl="2"/>
            <a:r>
              <a:rPr lang="en-US" b="1" dirty="0"/>
              <a:t>Plans that describe exactly what actions are to be taken in specific situations.</a:t>
            </a:r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85055910-7445-496E-82BC-C9C8E84B2F12}"/>
              </a:ext>
            </a:extLst>
          </p:cNvPr>
          <p:cNvSpPr txBox="1">
            <a:spLocks/>
          </p:cNvSpPr>
          <p:nvPr/>
        </p:nvSpPr>
        <p:spPr>
          <a:xfrm>
            <a:off x="1781592" y="238510"/>
            <a:ext cx="7915422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 What types of plans do managers use?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85405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28457"/>
            <a:ext cx="11435347" cy="45699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4DC044B2-A116-4489-A2C0-7CEEF3D8BF45}"/>
              </a:ext>
            </a:extLst>
          </p:cNvPr>
          <p:cNvSpPr txBox="1">
            <a:spLocks/>
          </p:cNvSpPr>
          <p:nvPr/>
        </p:nvSpPr>
        <p:spPr>
          <a:xfrm>
            <a:off x="2523129" y="175729"/>
            <a:ext cx="7001022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 What types of plans do managers use?</a:t>
            </a: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E8A68D82-9126-47D5-A9BD-987CE7A5D6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478" y="1550484"/>
            <a:ext cx="10590627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 lnSpcReduction="10000"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sz="3600" b="1" dirty="0">
                <a:solidFill>
                  <a:srgbClr val="FF0000"/>
                </a:solidFill>
              </a:rPr>
              <a:t>Budgets and project schedules</a:t>
            </a:r>
          </a:p>
          <a:p>
            <a:pPr lvl="1">
              <a:buSzPct val="90000"/>
            </a:pPr>
            <a:r>
              <a:rPr lang="en-US" sz="3200" b="1" dirty="0">
                <a:solidFill>
                  <a:srgbClr val="FF0000"/>
                </a:solidFill>
              </a:rPr>
              <a:t>Single-use plans</a:t>
            </a:r>
          </a:p>
          <a:p>
            <a:pPr lvl="2">
              <a:buSzPct val="90000"/>
            </a:pPr>
            <a:r>
              <a:rPr lang="en-US" b="1" dirty="0"/>
              <a:t>Only used once to meet the needs and objectives of a well-defined situation in a timely manner.</a:t>
            </a:r>
          </a:p>
          <a:p>
            <a:pPr lvl="1"/>
            <a:r>
              <a:rPr lang="en-US" sz="3200" b="1" dirty="0">
                <a:solidFill>
                  <a:srgbClr val="FF0000"/>
                </a:solidFill>
              </a:rPr>
              <a:t>Budgets</a:t>
            </a:r>
          </a:p>
          <a:p>
            <a:pPr lvl="2"/>
            <a:r>
              <a:rPr lang="en-US" b="1" dirty="0"/>
              <a:t>Single-use plans that commit resources to activities, projects, or programs.</a:t>
            </a:r>
          </a:p>
          <a:p>
            <a:pPr lvl="2"/>
            <a:r>
              <a:rPr lang="en-US" b="1" dirty="0"/>
              <a:t>Fixed, flexible, and zero-based budgets.</a:t>
            </a:r>
          </a:p>
          <a:p>
            <a:pPr lvl="1"/>
            <a:r>
              <a:rPr lang="en-US" sz="3200" b="1" dirty="0">
                <a:solidFill>
                  <a:srgbClr val="FF0000"/>
                </a:solidFill>
              </a:rPr>
              <a:t>Projects</a:t>
            </a:r>
          </a:p>
          <a:p>
            <a:pPr lvl="2"/>
            <a:r>
              <a:rPr lang="en-US" b="1" dirty="0"/>
              <a:t>One-time activities that have clear beginning and end points.</a:t>
            </a:r>
          </a:p>
          <a:p>
            <a:pPr lvl="2"/>
            <a:r>
              <a:rPr lang="en-US" b="1" dirty="0"/>
              <a:t>Project management and project schedules.</a:t>
            </a:r>
          </a:p>
        </p:txBody>
      </p:sp>
    </p:spTree>
    <p:extLst>
      <p:ext uri="{BB962C8B-B14F-4D97-AF65-F5344CB8AC3E}">
        <p14:creationId xmlns:p14="http://schemas.microsoft.com/office/powerpoint/2010/main" val="294270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505243"/>
            <a:ext cx="11491619" cy="45506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E7A03283-4125-46A6-941E-0069E84B7F8A}"/>
              </a:ext>
            </a:extLst>
          </p:cNvPr>
          <p:cNvSpPr txBox="1">
            <a:spLocks/>
          </p:cNvSpPr>
          <p:nvPr/>
        </p:nvSpPr>
        <p:spPr>
          <a:xfrm>
            <a:off x="1345997" y="133872"/>
            <a:ext cx="8874369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 useful planning tools and techniques?</a:t>
            </a:r>
            <a:endParaRPr lang="ar-SA" dirty="0"/>
          </a:p>
        </p:txBody>
      </p:sp>
      <p:graphicFrame>
        <p:nvGraphicFramePr>
          <p:cNvPr id="11" name="Content Placeholder 7">
            <a:extLst>
              <a:ext uri="{FF2B5EF4-FFF2-40B4-BE49-F238E27FC236}">
                <a16:creationId xmlns:a16="http://schemas.microsoft.com/office/drawing/2014/main" id="{81B97C27-958E-40F9-8DA5-FA627B6628C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5607414"/>
              </p:ext>
            </p:extLst>
          </p:nvPr>
        </p:nvGraphicFramePr>
        <p:xfrm>
          <a:off x="800812" y="1731459"/>
          <a:ext cx="10629188" cy="37677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3903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398604"/>
            <a:ext cx="11363705" cy="48134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7E211001-CDDE-408F-A503-E77654342384}"/>
              </a:ext>
            </a:extLst>
          </p:cNvPr>
          <p:cNvSpPr txBox="1">
            <a:spLocks/>
          </p:cNvSpPr>
          <p:nvPr/>
        </p:nvSpPr>
        <p:spPr>
          <a:xfrm>
            <a:off x="728587" y="175728"/>
            <a:ext cx="9677399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 useful planning tools and techniques?</a:t>
            </a: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8EB8D0C6-3A85-43BA-818B-EBA20A3053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166" y="1659422"/>
            <a:ext cx="11124554" cy="4512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buSzPct val="90000"/>
              <a:buFont typeface="Wingdings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Forecasting</a:t>
            </a:r>
          </a:p>
          <a:p>
            <a:pPr lvl="1">
              <a:lnSpc>
                <a:spcPct val="110000"/>
              </a:lnSpc>
            </a:pPr>
            <a:r>
              <a:rPr lang="en-US" b="1" dirty="0"/>
              <a:t>Making assumptions about what will happen in the future.</a:t>
            </a:r>
          </a:p>
          <a:p>
            <a:pPr lvl="1">
              <a:lnSpc>
                <a:spcPct val="110000"/>
              </a:lnSpc>
            </a:pPr>
            <a:r>
              <a:rPr lang="en-US" b="1" dirty="0"/>
              <a:t>Qualitative forecasting uses expert opinions.</a:t>
            </a:r>
          </a:p>
          <a:p>
            <a:pPr lvl="1">
              <a:lnSpc>
                <a:spcPct val="110000"/>
              </a:lnSpc>
            </a:pPr>
            <a:r>
              <a:rPr lang="en-US" b="1" dirty="0"/>
              <a:t>Quantitative forecasting uses mathematical and statistical analysis.</a:t>
            </a:r>
          </a:p>
          <a:p>
            <a:pPr lvl="1">
              <a:lnSpc>
                <a:spcPct val="110000"/>
              </a:lnSpc>
            </a:pPr>
            <a:r>
              <a:rPr lang="en-US" b="1" dirty="0"/>
              <a:t>All forecasts rely on human judgment.</a:t>
            </a:r>
          </a:p>
          <a:p>
            <a:pPr lvl="1">
              <a:lnSpc>
                <a:spcPct val="110000"/>
              </a:lnSpc>
            </a:pPr>
            <a:r>
              <a:rPr lang="en-US" b="1" dirty="0"/>
              <a:t>Planning involves deciding on how to deal with the implications of a forecast.</a:t>
            </a:r>
          </a:p>
        </p:txBody>
      </p:sp>
    </p:spTree>
    <p:extLst>
      <p:ext uri="{BB962C8B-B14F-4D97-AF65-F5344CB8AC3E}">
        <p14:creationId xmlns:p14="http://schemas.microsoft.com/office/powerpoint/2010/main" val="206508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10374E0E-53C5-4F26-8673-CC93A518FAD6}"/>
              </a:ext>
            </a:extLst>
          </p:cNvPr>
          <p:cNvSpPr txBox="1">
            <a:spLocks/>
          </p:cNvSpPr>
          <p:nvPr/>
        </p:nvSpPr>
        <p:spPr>
          <a:xfrm>
            <a:off x="1387123" y="284915"/>
            <a:ext cx="8984566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 useful planning tools and techniques?</a:t>
            </a: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9E85DC8-369C-4019-9FD1-FB1393E993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1981200"/>
            <a:ext cx="7408333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 lnSpcReduction="10000"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buFont typeface="Wingdings" pitchFamily="2" charset="2"/>
              <a:buChar char="Ø"/>
            </a:pPr>
            <a:r>
              <a:rPr lang="en-US" b="1">
                <a:solidFill>
                  <a:srgbClr val="FF0000"/>
                </a:solidFill>
              </a:rPr>
              <a:t>Contingency planning</a:t>
            </a:r>
          </a:p>
          <a:p>
            <a:pPr lvl="1">
              <a:lnSpc>
                <a:spcPct val="120000"/>
              </a:lnSpc>
            </a:pPr>
            <a:r>
              <a:rPr lang="en-US" b="1"/>
              <a:t>Identifying alternative courses of action that can be implemented to meet the needs of changing circumstances.</a:t>
            </a:r>
          </a:p>
          <a:p>
            <a:pPr lvl="1">
              <a:lnSpc>
                <a:spcPct val="120000"/>
              </a:lnSpc>
            </a:pPr>
            <a:r>
              <a:rPr lang="en-US" b="1"/>
              <a:t>Contingency plans anticipate changing conditions. </a:t>
            </a:r>
          </a:p>
          <a:p>
            <a:pPr lvl="1">
              <a:lnSpc>
                <a:spcPct val="120000"/>
              </a:lnSpc>
            </a:pPr>
            <a:r>
              <a:rPr lang="en-US" b="1"/>
              <a:t>Contingency plans contain trigger points.</a:t>
            </a:r>
            <a:endParaRPr lang="en-US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5A8734F-E711-4EA7-A09A-7439C1F630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0344" y="3048000"/>
            <a:ext cx="2772055" cy="2321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02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883CF502-0096-41C2-BF32-183E92C149F3}"/>
              </a:ext>
            </a:extLst>
          </p:cNvPr>
          <p:cNvSpPr txBox="1">
            <a:spLocks/>
          </p:cNvSpPr>
          <p:nvPr/>
        </p:nvSpPr>
        <p:spPr>
          <a:xfrm>
            <a:off x="786022" y="289337"/>
            <a:ext cx="9490281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 useful planning tools and techniques?</a:t>
            </a: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8D1EAE23-E3A0-45EC-82E7-91187BD0DD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1462" y="1798219"/>
            <a:ext cx="8913036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  <a:normAutofit lnSpcReduction="10000"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buSzPct val="90000"/>
              <a:buFont typeface="Wingdings" pitchFamily="2" charset="2"/>
              <a:buChar char="Ø"/>
            </a:pPr>
            <a:r>
              <a:rPr lang="en-US" sz="3600" b="1" dirty="0">
                <a:solidFill>
                  <a:srgbClr val="FF0000"/>
                </a:solidFill>
              </a:rPr>
              <a:t>Scenario planning</a:t>
            </a:r>
          </a:p>
          <a:p>
            <a:pPr lvl="1">
              <a:lnSpc>
                <a:spcPct val="130000"/>
              </a:lnSpc>
            </a:pPr>
            <a:r>
              <a:rPr lang="en-US" sz="3200" b="1" dirty="0"/>
              <a:t>A long-term version of contingency planning.</a:t>
            </a:r>
          </a:p>
          <a:p>
            <a:pPr lvl="1">
              <a:lnSpc>
                <a:spcPct val="130000"/>
              </a:lnSpc>
            </a:pPr>
            <a:r>
              <a:rPr lang="en-US" sz="3200" b="1" dirty="0"/>
              <a:t>Identifying alternative future scenarios.</a:t>
            </a:r>
          </a:p>
          <a:p>
            <a:pPr lvl="1">
              <a:lnSpc>
                <a:spcPct val="130000"/>
              </a:lnSpc>
            </a:pPr>
            <a:r>
              <a:rPr lang="en-US" sz="3200" b="1" dirty="0"/>
              <a:t>Plans made for each future scenario.</a:t>
            </a:r>
          </a:p>
          <a:p>
            <a:pPr lvl="1">
              <a:lnSpc>
                <a:spcPct val="130000"/>
              </a:lnSpc>
            </a:pPr>
            <a:r>
              <a:rPr lang="en-US" sz="3200" b="1" dirty="0"/>
              <a:t>Increases organization’s flexibility and preparation for future shocks.</a:t>
            </a:r>
          </a:p>
        </p:txBody>
      </p:sp>
    </p:spTree>
    <p:extLst>
      <p:ext uri="{BB962C8B-B14F-4D97-AF65-F5344CB8AC3E}">
        <p14:creationId xmlns:p14="http://schemas.microsoft.com/office/powerpoint/2010/main" val="277327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575294"/>
            <a:ext cx="11148646" cy="44943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E445E469-9B24-4558-B035-C8775A00D82C}"/>
              </a:ext>
            </a:extLst>
          </p:cNvPr>
          <p:cNvSpPr txBox="1">
            <a:spLocks/>
          </p:cNvSpPr>
          <p:nvPr/>
        </p:nvSpPr>
        <p:spPr>
          <a:xfrm>
            <a:off x="1491689" y="184197"/>
            <a:ext cx="8787618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 useful planning tools and techniques?</a:t>
            </a: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896395B9-D7D7-4E32-AF49-2A6A574CD3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1979064"/>
            <a:ext cx="10706686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  <a:buSzPct val="90000"/>
              <a:buFont typeface="Wingdings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Benchmarking</a:t>
            </a:r>
          </a:p>
          <a:p>
            <a:pPr lvl="1">
              <a:lnSpc>
                <a:spcPct val="140000"/>
              </a:lnSpc>
            </a:pPr>
            <a:r>
              <a:rPr lang="en-US" b="1" dirty="0"/>
              <a:t>Use of external comparisons to better evaluate current performance and identify possible actions for the future.</a:t>
            </a:r>
          </a:p>
          <a:p>
            <a:pPr lvl="1">
              <a:lnSpc>
                <a:spcPct val="140000"/>
              </a:lnSpc>
            </a:pPr>
            <a:r>
              <a:rPr lang="en-US" b="1" dirty="0"/>
              <a:t>Adopting best practices of other organizations that achieve superior performance.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E3E383B-57DF-463B-9064-22FF6700BB0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1014" y="4724137"/>
            <a:ext cx="2398448" cy="1117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84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105890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12C4EB35-12D8-4132-8252-89EDF9B858B5}"/>
              </a:ext>
            </a:extLst>
          </p:cNvPr>
          <p:cNvSpPr txBox="1">
            <a:spLocks/>
          </p:cNvSpPr>
          <p:nvPr/>
        </p:nvSpPr>
        <p:spPr>
          <a:xfrm>
            <a:off x="1540755" y="204647"/>
            <a:ext cx="8632874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 useful planning tools and techniques?</a:t>
            </a: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D5287798-9DE5-4FB1-9C49-C4F6477307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27310"/>
            <a:ext cx="9411629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60000"/>
              </a:lnSpc>
              <a:buSzPct val="90000"/>
              <a:buFont typeface="Wingdings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Use of staff planners</a:t>
            </a:r>
          </a:p>
          <a:p>
            <a:pPr lvl="1">
              <a:lnSpc>
                <a:spcPct val="160000"/>
              </a:lnSpc>
            </a:pPr>
            <a:r>
              <a:rPr lang="en-US" b="1" dirty="0"/>
              <a:t>Coordinating the planning function for the total organization or one of its major components.</a:t>
            </a:r>
          </a:p>
          <a:p>
            <a:pPr lvl="1">
              <a:lnSpc>
                <a:spcPct val="160000"/>
              </a:lnSpc>
            </a:pPr>
            <a:r>
              <a:rPr lang="en-US" b="1" dirty="0"/>
              <a:t>Possible communication gaps between staff planners and line management.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EC1C289-43AC-44D6-BD6B-8AF6A4704F5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427" y="4628271"/>
            <a:ext cx="2145056" cy="1385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2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B09ED5C8-3A8A-49B4-A1EE-FB5828D60D4A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" y="338328"/>
            <a:ext cx="10972800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STRATEGIC PLANNING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2BD6BD8-5087-409F-9DF4-4BF8C3CD9C20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1935915"/>
            <a:ext cx="8670834" cy="42672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b="1" dirty="0">
                <a:solidFill>
                  <a:srgbClr val="FF0000"/>
                </a:solidFill>
              </a:rPr>
              <a:t>“If you don’t know where you’re going, any road will get you there?”</a:t>
            </a:r>
          </a:p>
          <a:p>
            <a:pPr>
              <a:buFont typeface="Wingdings" pitchFamily="2" charset="2"/>
              <a:buNone/>
            </a:pPr>
            <a:r>
              <a:rPr lang="en-US" b="1" dirty="0">
                <a:solidFill>
                  <a:srgbClr val="FF0000"/>
                </a:solidFill>
              </a:rPr>
              <a:t>“If you don’t know where you’re going, how will you know when you get there?” </a:t>
            </a:r>
          </a:p>
          <a:p>
            <a:pPr>
              <a:buFont typeface="Wingdings" pitchFamily="2" charset="2"/>
              <a:buNone/>
            </a:pPr>
            <a:endParaRPr lang="en-US" b="1" dirty="0"/>
          </a:p>
          <a:p>
            <a:pPr>
              <a:buFont typeface="Wingdings" pitchFamily="2" charset="2"/>
              <a:buNone/>
            </a:pPr>
            <a:r>
              <a:rPr lang="en-US" b="1" dirty="0"/>
              <a:t>Strategic planning solves these problems.</a:t>
            </a:r>
          </a:p>
        </p:txBody>
      </p:sp>
    </p:spTree>
    <p:extLst>
      <p:ext uri="{BB962C8B-B14F-4D97-AF65-F5344CB8AC3E}">
        <p14:creationId xmlns:p14="http://schemas.microsoft.com/office/powerpoint/2010/main" val="26005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CCCEDF0A-14C8-4B22-8744-40DC07980680}"/>
              </a:ext>
            </a:extLst>
          </p:cNvPr>
          <p:cNvSpPr txBox="1">
            <a:spLocks noChangeArrowheads="1"/>
          </p:cNvSpPr>
          <p:nvPr/>
        </p:nvSpPr>
        <p:spPr>
          <a:xfrm>
            <a:off x="1311700" y="276259"/>
            <a:ext cx="8559018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en-US" dirty="0"/>
              <a:t>Planning in a Dynamic Environment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822A9C7A-648C-4265-9349-ED6509DE4684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/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en-US" sz="3200" b="1" dirty="0"/>
              <a:t>Plans need to be specific and flexible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sz="3200" b="1" dirty="0"/>
              <a:t>Planning should be an ongoing process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sz="3200" b="1" dirty="0"/>
              <a:t>Managers need to stay alert to environmental changes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sz="3200" b="1" dirty="0"/>
              <a:t>Make the organizational hierarchy flatter</a:t>
            </a:r>
          </a:p>
        </p:txBody>
      </p:sp>
    </p:spTree>
    <p:extLst>
      <p:ext uri="{BB962C8B-B14F-4D97-AF65-F5344CB8AC3E}">
        <p14:creationId xmlns:p14="http://schemas.microsoft.com/office/powerpoint/2010/main" val="309259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68942E1C-D41C-493F-90D3-1317CD47F0E2}"/>
              </a:ext>
            </a:extLst>
          </p:cNvPr>
          <p:cNvSpPr txBox="1">
            <a:spLocks noChangeArrowheads="1"/>
          </p:cNvSpPr>
          <p:nvPr/>
        </p:nvSpPr>
        <p:spPr>
          <a:xfrm>
            <a:off x="1007605" y="209472"/>
            <a:ext cx="9227384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en-US" dirty="0"/>
              <a:t>Environmental Scanning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22934C9B-AA91-4980-9638-9D9DC563D216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/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/>
              <a:t>Environmental scanning:</a:t>
            </a:r>
            <a:r>
              <a:rPr lang="en-US" altLang="en-US" dirty="0"/>
              <a:t> an analysis of the external environment that involves screening large amounts of information to detect emerging trends</a:t>
            </a:r>
          </a:p>
          <a:p>
            <a:r>
              <a:rPr lang="en-US" altLang="en-US" b="1" dirty="0"/>
              <a:t>Competitive intelligence:</a:t>
            </a:r>
            <a:r>
              <a:rPr lang="en-US" altLang="en-US" dirty="0"/>
              <a:t> a type of environmental scanning that gives managers accurate information about competitors</a:t>
            </a:r>
          </a:p>
        </p:txBody>
      </p:sp>
    </p:spTree>
    <p:extLst>
      <p:ext uri="{BB962C8B-B14F-4D97-AF65-F5344CB8AC3E}">
        <p14:creationId xmlns:p14="http://schemas.microsoft.com/office/powerpoint/2010/main" val="355983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994</TotalTime>
  <Words>1644</Words>
  <Application>Microsoft Office PowerPoint</Application>
  <PresentationFormat>Widescreen</PresentationFormat>
  <Paragraphs>365</Paragraphs>
  <Slides>40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5" baseType="lpstr">
      <vt:lpstr>ＭＳ Ｐゴシック</vt:lpstr>
      <vt:lpstr>Aharoni</vt:lpstr>
      <vt:lpstr>Arial</vt:lpstr>
      <vt:lpstr>Calibri</vt:lpstr>
      <vt:lpstr>Calibri Light</vt:lpstr>
      <vt:lpstr>Geneva</vt:lpstr>
      <vt:lpstr>Monotype Sorts</vt:lpstr>
      <vt:lpstr>Roboto Light</vt:lpstr>
      <vt:lpstr>Symbol</vt:lpstr>
      <vt:lpstr>Times New Roman</vt:lpstr>
      <vt:lpstr>Wingdings</vt:lpstr>
      <vt:lpstr>Wingdings 3</vt:lpstr>
      <vt:lpstr>ヒラギノ明朝 ProN W6</vt:lpstr>
      <vt:lpstr>Office Theme</vt:lpstr>
      <vt:lpstr>Photo Editor Photo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ABUBAKR</cp:lastModifiedBy>
  <cp:revision>82</cp:revision>
  <dcterms:created xsi:type="dcterms:W3CDTF">2023-04-29T09:08:23Z</dcterms:created>
  <dcterms:modified xsi:type="dcterms:W3CDTF">2023-10-07T17:38:44Z</dcterms:modified>
</cp:coreProperties>
</file>