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1.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19.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20.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8" r:id="rId1"/>
  </p:sldMasterIdLst>
  <p:notesMasterIdLst>
    <p:notesMasterId r:id="rId50"/>
  </p:notesMasterIdLst>
  <p:sldIdLst>
    <p:sldId id="480" r:id="rId2"/>
    <p:sldId id="303" r:id="rId3"/>
    <p:sldId id="271" r:id="rId4"/>
    <p:sldId id="481" r:id="rId5"/>
    <p:sldId id="484" r:id="rId6"/>
    <p:sldId id="482" r:id="rId7"/>
    <p:sldId id="483" r:id="rId8"/>
    <p:sldId id="485" r:id="rId9"/>
    <p:sldId id="488" r:id="rId10"/>
    <p:sldId id="486" r:id="rId11"/>
    <p:sldId id="487" r:id="rId12"/>
    <p:sldId id="489" r:id="rId13"/>
    <p:sldId id="490" r:id="rId14"/>
    <p:sldId id="491" r:id="rId15"/>
    <p:sldId id="492" r:id="rId16"/>
    <p:sldId id="493" r:id="rId17"/>
    <p:sldId id="495" r:id="rId18"/>
    <p:sldId id="494"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22" r:id="rId32"/>
    <p:sldId id="508" r:id="rId33"/>
    <p:sldId id="509" r:id="rId34"/>
    <p:sldId id="521" r:id="rId35"/>
    <p:sldId id="510" r:id="rId36"/>
    <p:sldId id="511" r:id="rId37"/>
    <p:sldId id="512" r:id="rId38"/>
    <p:sldId id="513" r:id="rId39"/>
    <p:sldId id="520" r:id="rId40"/>
    <p:sldId id="515" r:id="rId41"/>
    <p:sldId id="516" r:id="rId42"/>
    <p:sldId id="517" r:id="rId43"/>
    <p:sldId id="518" r:id="rId44"/>
    <p:sldId id="519" r:id="rId45"/>
    <p:sldId id="523" r:id="rId46"/>
    <p:sldId id="524" r:id="rId47"/>
    <p:sldId id="525"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22"/>
            <p14:sldId id="508"/>
            <p14:sldId id="509"/>
            <p14:sldId id="521"/>
            <p14:sldId id="510"/>
            <p14:sldId id="511"/>
            <p14:sldId id="512"/>
            <p14:sldId id="513"/>
            <p14:sldId id="520"/>
            <p14:sldId id="515"/>
            <p14:sldId id="516"/>
            <p14:sldId id="517"/>
            <p14:sldId id="518"/>
            <p14:sldId id="519"/>
            <p14:sldId id="523"/>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672" y="32"/>
      </p:cViewPr>
      <p:guideLst>
        <p:guide orient="horz" pos="2160"/>
        <p:guide pos="3840"/>
      </p:guideLst>
    </p:cSldViewPr>
  </p:slideViewPr>
  <p:notesTextViewPr>
    <p:cViewPr>
      <p:scale>
        <a:sx n="1" d="1"/>
        <a:sy n="1" d="1"/>
      </p:scale>
      <p:origin x="0" y="0"/>
    </p:cViewPr>
  </p:notesTextViewPr>
  <p:sorterViewPr>
    <p:cViewPr>
      <p:scale>
        <a:sx n="100" d="100"/>
        <a:sy n="100" d="100"/>
      </p:scale>
      <p:origin x="0" y="1286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20081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3935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46190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42074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7303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23084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0540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11772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8291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9504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722513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5365424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89875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065364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407071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28287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261454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53040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0192477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4" r:id="rId21"/>
    <p:sldLayoutId id="2147483667" r:id="rId2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7.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Alexandria" pitchFamily="2" charset="-78"/>
                <a:cs typeface="Alexandria" pitchFamily="2" charset="-78"/>
              </a:rPr>
              <a:t>مقرر الحكومة الرقمية </a:t>
            </a:r>
          </a:p>
          <a:p>
            <a:pPr algn="ctr"/>
            <a:r>
              <a:rPr lang="en-US" sz="2400" dirty="0" smtClean="0">
                <a:latin typeface="Alexandria" pitchFamily="2" charset="-78"/>
                <a:cs typeface="Alexandria" pitchFamily="2" charset="-78"/>
              </a:rPr>
              <a:t>LAW625</a:t>
            </a:r>
          </a:p>
          <a:p>
            <a:pPr algn="ctr"/>
            <a:endParaRPr lang="en-US" sz="2400" dirty="0">
              <a:solidFill>
                <a:schemeClr val="bg1"/>
              </a:solidFill>
              <a:latin typeface="Alexandria" pitchFamily="2" charset="-78"/>
              <a:cs typeface="Alexandria" pitchFamily="2" charset="-78"/>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3" y="1937901"/>
            <a:ext cx="4759721" cy="1200329"/>
          </a:xfrm>
          <a:prstGeom prst="rect">
            <a:avLst/>
          </a:prstGeom>
          <a:noFill/>
        </p:spPr>
        <p:txBody>
          <a:bodyPr wrap="square" rtlCol="0">
            <a:spAutoFit/>
          </a:bodyPr>
          <a:lstStyle/>
          <a:p>
            <a:r>
              <a:rPr lang="ar-EG" sz="2800" b="1" dirty="0" smtClean="0">
                <a:solidFill>
                  <a:srgbClr val="00B0F0"/>
                </a:solidFill>
                <a:latin typeface="Alexandria" pitchFamily="2" charset="-78"/>
                <a:cs typeface="Alexandria" pitchFamily="2" charset="-78"/>
              </a:rPr>
              <a:t>ماجستير القانون الرقمي </a:t>
            </a:r>
            <a:endParaRPr lang="ar-EG" sz="2800" b="1" dirty="0">
              <a:solidFill>
                <a:srgbClr val="00B0F0"/>
              </a:solidFill>
              <a:latin typeface="Alexandria" pitchFamily="2" charset="-78"/>
              <a:cs typeface="Alexandria" pitchFamily="2" charset="-78"/>
            </a:endParaRPr>
          </a:p>
          <a:p>
            <a:r>
              <a:rPr lang="ar-EG" sz="4400" b="1" dirty="0" smtClean="0">
                <a:solidFill>
                  <a:srgbClr val="00B0F0"/>
                </a:solidFill>
                <a:latin typeface="Alexandria" pitchFamily="2" charset="-78"/>
                <a:cs typeface="Alexandria" pitchFamily="2" charset="-78"/>
              </a:rPr>
              <a:t> </a:t>
            </a:r>
            <a:endParaRPr lang="en-US" sz="4400" b="1" dirty="0">
              <a:solidFill>
                <a:srgbClr val="00B0F0"/>
              </a:solidFill>
              <a:latin typeface="Alexandria" pitchFamily="2" charset="-78"/>
              <a:cs typeface="Alexandria" pitchFamily="2" charset="-78"/>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648181"/>
            <a:ext cx="5628985" cy="5787343"/>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4"/>
          <a:stretch>
            <a:fillRect/>
          </a:stretch>
        </p:blipFill>
        <p:spPr>
          <a:xfrm>
            <a:off x="601884" y="349017"/>
            <a:ext cx="2956816" cy="138391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7030"/>
    </mc:Choice>
    <mc:Fallback xmlns="">
      <p:transition spd="slow" advTm="1703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92597" y="-16204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8111548" y="1901373"/>
            <a:ext cx="3483646" cy="1261884"/>
          </a:xfrm>
          <a:prstGeom prst="rect">
            <a:avLst/>
          </a:prstGeom>
          <a:noFill/>
        </p:spPr>
        <p:txBody>
          <a:bodyPr wrap="none" rtlCol="0">
            <a:spAutoFit/>
          </a:bodyPr>
          <a:lstStyle/>
          <a:p>
            <a:r>
              <a:rPr lang="ar-EG" sz="3200" b="1" dirty="0" smtClean="0">
                <a:solidFill>
                  <a:srgbClr val="00B0F0"/>
                </a:solidFill>
                <a:latin typeface="Alexandria" pitchFamily="2" charset="-78"/>
                <a:cs typeface="Alexandria" pitchFamily="2" charset="-78"/>
              </a:rPr>
              <a:t>الحكومة الرقمية</a:t>
            </a:r>
          </a:p>
          <a:p>
            <a:endParaRPr lang="ar-EG" sz="4400" b="1" dirty="0" smtClean="0">
              <a:solidFill>
                <a:srgbClr val="00B0F0"/>
              </a:solidFill>
              <a:latin typeface="Alexandria" pitchFamily="2" charset="-78"/>
              <a:cs typeface="Alexandria" pitchFamily="2" charset="-78"/>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431803" y="3536969"/>
            <a:ext cx="5104434" cy="12063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pitchFamily="2" charset="-78"/>
                <a:cs typeface="Alexandria" pitchFamily="2" charset="-78"/>
              </a:rPr>
              <a:t>المحاضرة السادسة</a:t>
            </a:r>
          </a:p>
          <a:p>
            <a:pPr algn="ctr"/>
            <a:r>
              <a:rPr lang="ar-EG" sz="2800" b="1" dirty="0" smtClean="0">
                <a:solidFill>
                  <a:schemeClr val="tx1"/>
                </a:solidFill>
                <a:latin typeface="Alexandria" pitchFamily="2" charset="-78"/>
                <a:cs typeface="Alexandria" pitchFamily="2" charset="-78"/>
              </a:rPr>
              <a:t>القرار الإداري الالكتروني </a:t>
            </a:r>
            <a:r>
              <a:rPr lang="ar-EG" sz="2800" b="1" dirty="0">
                <a:solidFill>
                  <a:schemeClr val="tx1"/>
                </a:solidFill>
                <a:latin typeface="Alexandria" pitchFamily="2" charset="-78"/>
                <a:cs typeface="Alexandria" pitchFamily="2" charset="-78"/>
              </a:rPr>
              <a:t/>
            </a:r>
            <a:br>
              <a:rPr lang="ar-EG" sz="2800" b="1" dirty="0">
                <a:solidFill>
                  <a:schemeClr val="tx1"/>
                </a:solidFill>
                <a:latin typeface="Alexandria" pitchFamily="2" charset="-78"/>
                <a:cs typeface="Alexandria" pitchFamily="2" charset="-78"/>
              </a:rPr>
            </a:br>
            <a:r>
              <a:rPr lang="ar-EG" sz="2800" b="1" dirty="0">
                <a:solidFill>
                  <a:schemeClr val="tx1"/>
                </a:solidFill>
                <a:latin typeface="Alexandria" pitchFamily="2" charset="-78"/>
                <a:cs typeface="Alexandria" pitchFamily="2" charset="-78"/>
              </a:rPr>
              <a:t> </a:t>
            </a:r>
            <a:endParaRPr lang="en-US" sz="2800" b="1" dirty="0">
              <a:solidFill>
                <a:schemeClr val="tx1"/>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Alexandria" pitchFamily="2" charset="-78"/>
                <a:cs typeface="Alexandria" pitchFamily="2" charset="-78"/>
              </a:rPr>
              <a:t>Prepared by Dr</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Haytham</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Eissa</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Manaa</a:t>
            </a:r>
            <a:r>
              <a:rPr lang="en-US" sz="2000" dirty="0">
                <a:solidFill>
                  <a:schemeClr val="accent1">
                    <a:lumMod val="50000"/>
                  </a:schemeClr>
                </a:solidFill>
                <a:latin typeface="Alexandria" pitchFamily="2" charset="-78"/>
                <a:cs typeface="Alexandria" pitchFamily="2" charset="-78"/>
              </a:rPr>
              <a:t>	</a:t>
            </a:r>
          </a:p>
        </p:txBody>
      </p:sp>
      <p:pic>
        <p:nvPicPr>
          <p:cNvPr id="4" name="Picture 3"/>
          <p:cNvPicPr>
            <a:picLocks noChangeAspect="1"/>
          </p:cNvPicPr>
          <p:nvPr/>
        </p:nvPicPr>
        <p:blipFill>
          <a:blip r:embed="rId4"/>
          <a:stretch>
            <a:fillRect/>
          </a:stretch>
        </p:blipFill>
        <p:spPr>
          <a:xfrm>
            <a:off x="9235184" y="175755"/>
            <a:ext cx="2956816" cy="1383912"/>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7067"/>
    </mc:Choice>
    <mc:Fallback xmlns="">
      <p:transition spd="slow" advTm="1706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xmlns="" id="{FFBC9732-D32E-DCF9-3982-D4B68F971747}"/>
              </a:ext>
            </a:extLst>
          </p:cNvPr>
          <p:cNvSpPr/>
          <p:nvPr/>
        </p:nvSpPr>
        <p:spPr>
          <a:xfrm>
            <a:off x="127321" y="4884389"/>
            <a:ext cx="5994873" cy="2012859"/>
          </a:xfrm>
          <a:prstGeom prst="rect">
            <a:avLst/>
          </a:prstGeom>
          <a:noFill/>
        </p:spPr>
        <p:txBody>
          <a:bodyPr wrap="square">
            <a:spAutoFit/>
          </a:bodyPr>
          <a:lstStyle/>
          <a:p>
            <a:pPr algn="r">
              <a:lnSpc>
                <a:spcPct val="120000"/>
              </a:lnSpc>
            </a:pPr>
            <a:r>
              <a:rPr lang="ar-EG" sz="2400" b="1" dirty="0" smtClean="0">
                <a:latin typeface="Alexandria" pitchFamily="2" charset="-78"/>
                <a:cs typeface="Alexandria" pitchFamily="2" charset="-78"/>
              </a:rPr>
              <a:t>أولا: مفهوم القرار الإداري الالكتروني  </a:t>
            </a:r>
          </a:p>
          <a:p>
            <a:pPr algn="r">
              <a:lnSpc>
                <a:spcPct val="120000"/>
              </a:lnSpc>
            </a:pPr>
            <a:r>
              <a:rPr lang="ar-EG" sz="2400" b="1" dirty="0" smtClean="0">
                <a:latin typeface="Alexandria" pitchFamily="2" charset="-78"/>
                <a:cs typeface="Alexandria" pitchFamily="2" charset="-78"/>
              </a:rPr>
              <a:t>ثانيا: أركان القرار الإداري الالكتروني</a:t>
            </a:r>
            <a:endParaRPr lang="ar-EG" sz="2400" b="1" dirty="0">
              <a:latin typeface="Alexandria" pitchFamily="2" charset="-78"/>
              <a:cs typeface="Alexandria" pitchFamily="2" charset="-78"/>
            </a:endParaRPr>
          </a:p>
          <a:p>
            <a:pPr algn="r">
              <a:lnSpc>
                <a:spcPct val="120000"/>
              </a:lnSpc>
            </a:pPr>
            <a:endParaRPr lang="ar-EG" sz="2800" b="1" dirty="0" smtClean="0">
              <a:solidFill>
                <a:schemeClr val="bg1"/>
              </a:solidFill>
              <a:latin typeface="Alexandria" pitchFamily="2" charset="-78"/>
              <a:cs typeface="Alexandria" pitchFamily="2" charset="-78"/>
            </a:endParaRPr>
          </a:p>
          <a:p>
            <a:pPr algn="r">
              <a:lnSpc>
                <a:spcPct val="120000"/>
              </a:lnSpc>
            </a:pPr>
            <a:r>
              <a:rPr lang="ar-EG" sz="2800" b="1" dirty="0" smtClean="0">
                <a:solidFill>
                  <a:schemeClr val="bg1"/>
                </a:solidFill>
                <a:latin typeface="Alexandria" pitchFamily="2" charset="-78"/>
                <a:cs typeface="Alexandria" pitchFamily="2" charset="-78"/>
              </a:rPr>
              <a:t> </a:t>
            </a: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3422732" cy="584775"/>
          </a:xfrm>
          <a:prstGeom prst="rect">
            <a:avLst/>
          </a:prstGeom>
          <a:noFill/>
        </p:spPr>
        <p:txBody>
          <a:bodyPr wrap="none" rtlCol="0">
            <a:spAutoFit/>
          </a:bodyPr>
          <a:lstStyle/>
          <a:p>
            <a:r>
              <a:rPr lang="ar-EG" sz="3200" b="1" dirty="0" smtClean="0">
                <a:solidFill>
                  <a:srgbClr val="FF0000"/>
                </a:solidFill>
                <a:latin typeface="Alexandria" pitchFamily="2" charset="-78"/>
                <a:cs typeface="Alexandria" pitchFamily="2" charset="-78"/>
              </a:rPr>
              <a:t>محاور  المحاضرة</a:t>
            </a:r>
            <a:endParaRPr lang="en-US" sz="3200" b="1" dirty="0">
              <a:solidFill>
                <a:srgbClr val="FF0000"/>
              </a:solidFill>
              <a:latin typeface="Alexandria" pitchFamily="2" charset="-78"/>
              <a:cs typeface="Alexandria" pitchFamily="2" charset="-78"/>
            </a:endParaRPr>
          </a:p>
        </p:txBody>
      </p:sp>
      <p:pic>
        <p:nvPicPr>
          <p:cNvPr id="5" name="Picture 4"/>
          <p:cNvPicPr>
            <a:picLocks noChangeAspect="1"/>
          </p:cNvPicPr>
          <p:nvPr/>
        </p:nvPicPr>
        <p:blipFill>
          <a:blip r:embed="rId3"/>
          <a:stretch>
            <a:fillRect/>
          </a:stretch>
        </p:blipFill>
        <p:spPr>
          <a:xfrm>
            <a:off x="9235184" y="203733"/>
            <a:ext cx="2956816" cy="138391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28149"/>
    </mc:Choice>
    <mc:Fallback xmlns="">
      <p:transition spd="slow" advTm="281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93451" y="1613621"/>
            <a:ext cx="10515600" cy="1325563"/>
          </a:xfrm>
        </p:spPr>
        <p:txBody>
          <a:bodyPr>
            <a:normAutofit/>
          </a:bodyPr>
          <a:lstStyle/>
          <a:p>
            <a:pPr algn="ctr"/>
            <a:r>
              <a:rPr lang="ar-EG" dirty="0">
                <a:cs typeface="Alexandria" pitchFamily="2" charset="-78"/>
              </a:rPr>
              <a:t>أولا: مفهوم القرار الإداري الالكتروني </a:t>
            </a:r>
          </a:p>
        </p:txBody>
      </p:sp>
      <p:sp>
        <p:nvSpPr>
          <p:cNvPr id="3" name="عنصر نائب للمحتوى 2"/>
          <p:cNvSpPr>
            <a:spLocks noGrp="1"/>
          </p:cNvSpPr>
          <p:nvPr>
            <p:ph idx="1"/>
          </p:nvPr>
        </p:nvSpPr>
        <p:spPr>
          <a:xfrm>
            <a:off x="2093275" y="2939184"/>
            <a:ext cx="7841908" cy="3599728"/>
          </a:xfrm>
        </p:spPr>
        <p:txBody>
          <a:bodyPr>
            <a:normAutofit/>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بادئ ذي بدء تقوم الإدارة أثناء أداء دورها الرئيسي في إدارة المرافق العامة بقصد إشباع الحاجات العامة المختلفة، بأعمال إدارية لازمة لتحقيق هذا الدور أو مرتبطة به.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a:t>
            </a:fld>
            <a:endParaRPr lang="en-US"/>
          </a:p>
        </p:txBody>
      </p:sp>
      <p:pic>
        <p:nvPicPr>
          <p:cNvPr id="6" name="Picture 5"/>
          <p:cNvPicPr>
            <a:picLocks noChangeAspect="1"/>
          </p:cNvPicPr>
          <p:nvPr/>
        </p:nvPicPr>
        <p:blipFill>
          <a:blip r:embed="rId2"/>
          <a:stretch>
            <a:fillRect/>
          </a:stretch>
        </p:blipFill>
        <p:spPr>
          <a:xfrm>
            <a:off x="9019284" y="-53746"/>
            <a:ext cx="2956816" cy="1383912"/>
          </a:xfrm>
          <a:prstGeom prst="rect">
            <a:avLst/>
          </a:prstGeom>
        </p:spPr>
      </p:pic>
    </p:spTree>
    <p:extLst>
      <p:ext uri="{BB962C8B-B14F-4D97-AF65-F5344CB8AC3E}">
        <p14:creationId xmlns:p14="http://schemas.microsoft.com/office/powerpoint/2010/main" val="3886263778"/>
      </p:ext>
    </p:extLst>
  </p:cSld>
  <p:clrMapOvr>
    <a:masterClrMapping/>
  </p:clrMapOvr>
  <mc:AlternateContent xmlns:mc="http://schemas.openxmlformats.org/markup-compatibility/2006" xmlns:p14="http://schemas.microsoft.com/office/powerpoint/2010/main">
    <mc:Choice Requires="p14">
      <p:transition spd="slow" p14:dur="2000" advTm="124971"/>
    </mc:Choice>
    <mc:Fallback xmlns="">
      <p:transition spd="slow" advTm="12497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66855" y="1374470"/>
            <a:ext cx="8508092" cy="4467828"/>
          </a:xfrm>
        </p:spPr>
        <p:txBody>
          <a:bodyPr>
            <a:normAutofit/>
          </a:bodyPr>
          <a:lstStyle/>
          <a:p>
            <a:pPr marL="0" indent="0" algn="r">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والأعمال التي تقوم بها الإدارة قد تكون مادية أو قانونية؛ ويقصد بالأعمال المادية تلك الأعمال التي لا تقصد منها الإدارة إحداث أثر قانوني معين، والأثر المترتب عليها هو وليد إرادة المشرع مباشرة وليس الإدارة.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5</a:t>
            </a:fld>
            <a:endParaRPr lang="en-US"/>
          </a:p>
        </p:txBody>
      </p:sp>
      <p:pic>
        <p:nvPicPr>
          <p:cNvPr id="7" name="Picture 6"/>
          <p:cNvPicPr>
            <a:picLocks noChangeAspect="1"/>
          </p:cNvPicPr>
          <p:nvPr/>
        </p:nvPicPr>
        <p:blipFill>
          <a:blip r:embed="rId2"/>
          <a:stretch>
            <a:fillRect/>
          </a:stretch>
        </p:blipFill>
        <p:spPr>
          <a:xfrm>
            <a:off x="9235184" y="168462"/>
            <a:ext cx="2956816" cy="1383912"/>
          </a:xfrm>
          <a:prstGeom prst="rect">
            <a:avLst/>
          </a:prstGeom>
        </p:spPr>
      </p:pic>
    </p:spTree>
    <p:extLst>
      <p:ext uri="{BB962C8B-B14F-4D97-AF65-F5344CB8AC3E}">
        <p14:creationId xmlns:p14="http://schemas.microsoft.com/office/powerpoint/2010/main" val="126646033"/>
      </p:ext>
    </p:extLst>
  </p:cSld>
  <p:clrMapOvr>
    <a:masterClrMapping/>
  </p:clrMapOvr>
  <mc:AlternateContent xmlns:mc="http://schemas.openxmlformats.org/markup-compatibility/2006" xmlns:p14="http://schemas.microsoft.com/office/powerpoint/2010/main">
    <mc:Choice Requires="p14">
      <p:transition spd="slow" p14:dur="2000" advTm="66847"/>
    </mc:Choice>
    <mc:Fallback xmlns="">
      <p:transition spd="slow" advTm="66847"/>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95018" y="1782502"/>
            <a:ext cx="7697164" cy="3078865"/>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ويمكن أن تكون هذه الأعمال المادية إرادية والأمثلة على ذلك كثيرة ومنها الإجراءات التي تقوم بها الإدارة تنفيذا لقراراتها الإدارية، كهدم منزل آيل للسقوط، وكذلك الأعمال الفنية التي يقوم بها موظف الدولة بحكم وظيفته، كالبناء وغير ذلك من الأعمال.</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6</a:t>
            </a:fld>
            <a:endParaRPr lang="en-US"/>
          </a:p>
        </p:txBody>
      </p:sp>
      <p:pic>
        <p:nvPicPr>
          <p:cNvPr id="7" name="Picture 6"/>
          <p:cNvPicPr>
            <a:picLocks noChangeAspect="1"/>
          </p:cNvPicPr>
          <p:nvPr/>
        </p:nvPicPr>
        <p:blipFill>
          <a:blip r:embed="rId2"/>
          <a:stretch>
            <a:fillRect/>
          </a:stretch>
        </p:blipFill>
        <p:spPr>
          <a:xfrm>
            <a:off x="9131226" y="120304"/>
            <a:ext cx="2956816" cy="1383912"/>
          </a:xfrm>
          <a:prstGeom prst="rect">
            <a:avLst/>
          </a:prstGeom>
        </p:spPr>
      </p:pic>
    </p:spTree>
    <p:extLst>
      <p:ext uri="{BB962C8B-B14F-4D97-AF65-F5344CB8AC3E}">
        <p14:creationId xmlns:p14="http://schemas.microsoft.com/office/powerpoint/2010/main" val="2475422790"/>
      </p:ext>
    </p:extLst>
  </p:cSld>
  <p:clrMapOvr>
    <a:masterClrMapping/>
  </p:clrMapOvr>
  <mc:AlternateContent xmlns:mc="http://schemas.openxmlformats.org/markup-compatibility/2006" xmlns:p14="http://schemas.microsoft.com/office/powerpoint/2010/main">
    <mc:Choice Requires="p14">
      <p:transition spd="slow" p14:dur="2000" advTm="135948"/>
    </mc:Choice>
    <mc:Fallback xmlns="">
      <p:transition spd="slow" advTm="13594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22338" y="1805651"/>
            <a:ext cx="7697166" cy="3206187"/>
          </a:xfrm>
        </p:spPr>
        <p:txBody>
          <a:bodyPr>
            <a:normAutofit lnSpcReduction="10000"/>
          </a:bodyPr>
          <a:lstStyle/>
          <a:p>
            <a:pPr marL="0" indent="0" algn="just" rtl="1">
              <a:lnSpc>
                <a:spcPct val="150000"/>
              </a:lnSpc>
              <a:buNone/>
            </a:pPr>
            <a:r>
              <a:rPr lang="ar-EG" dirty="0" smtClean="0">
                <a:solidFill>
                  <a:schemeClr val="bg1"/>
                </a:solidFill>
                <a:latin typeface="Alexandria" pitchFamily="2" charset="-78"/>
                <a:cs typeface="Alexandria" pitchFamily="2" charset="-78"/>
              </a:rPr>
              <a:t> </a:t>
            </a:r>
          </a:p>
          <a:p>
            <a:pPr marL="0" indent="0" algn="just" rtl="1">
              <a:lnSpc>
                <a:spcPct val="150000"/>
              </a:lnSpc>
              <a:buNone/>
            </a:pPr>
            <a:r>
              <a:rPr lang="ar-EG" dirty="0" smtClean="0">
                <a:latin typeface="Alexandria" pitchFamily="2" charset="-78"/>
                <a:cs typeface="Alexandria" pitchFamily="2" charset="-78"/>
              </a:rPr>
              <a:t>وقد تكون هذه الأعمال غير إرادية لم تقصدها الإدارة وإنما نتجت عن خطأ منسوب لها، مثال ذلك حوادث السيارات التي يقوم موظف الدولة أثناء تأدية عمله.</a:t>
            </a:r>
          </a:p>
          <a:p>
            <a:pPr marL="0" indent="0" algn="just" rtl="1">
              <a:lnSpc>
                <a:spcPct val="150000"/>
              </a:lnSpc>
              <a:buNone/>
            </a:pPr>
            <a:endParaRPr lang="ar-EG" dirty="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7</a:t>
            </a:fld>
            <a:endParaRPr lang="en-US"/>
          </a:p>
        </p:txBody>
      </p:sp>
      <p:pic>
        <p:nvPicPr>
          <p:cNvPr id="7" name="Picture 6"/>
          <p:cNvPicPr>
            <a:picLocks noChangeAspect="1"/>
          </p:cNvPicPr>
          <p:nvPr/>
        </p:nvPicPr>
        <p:blipFill>
          <a:blip r:embed="rId2"/>
          <a:stretch>
            <a:fillRect/>
          </a:stretch>
        </p:blipFill>
        <p:spPr>
          <a:xfrm>
            <a:off x="9111770" y="207852"/>
            <a:ext cx="2956816" cy="1383912"/>
          </a:xfrm>
          <a:prstGeom prst="rect">
            <a:avLst/>
          </a:prstGeom>
        </p:spPr>
      </p:pic>
    </p:spTree>
    <p:extLst>
      <p:ext uri="{BB962C8B-B14F-4D97-AF65-F5344CB8AC3E}">
        <p14:creationId xmlns:p14="http://schemas.microsoft.com/office/powerpoint/2010/main" val="2732254774"/>
      </p:ext>
    </p:extLst>
  </p:cSld>
  <p:clrMapOvr>
    <a:masterClrMapping/>
  </p:clrMapOvr>
  <mc:AlternateContent xmlns:mc="http://schemas.openxmlformats.org/markup-compatibility/2006" xmlns:p14="http://schemas.microsoft.com/office/powerpoint/2010/main">
    <mc:Choice Requires="p14">
      <p:transition spd="slow" p14:dur="2000" advTm="45767"/>
    </mc:Choice>
    <mc:Fallback xmlns="">
      <p:transition spd="slow" advTm="4576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516283" y="1898247"/>
            <a:ext cx="9172673" cy="3981691"/>
          </a:xfrm>
        </p:spPr>
        <p:txBody>
          <a:bodyPr>
            <a:normAutofit lnSpcReduction="10000"/>
          </a:bodyPr>
          <a:lstStyle/>
          <a:p>
            <a:pPr marL="0" indent="0" algn="just" rtl="1">
              <a:lnSpc>
                <a:spcPct val="150000"/>
              </a:lnSpc>
              <a:buNone/>
            </a:pPr>
            <a:r>
              <a:rPr lang="ar-EG" dirty="0" smtClean="0">
                <a:latin typeface="Alexandria" pitchFamily="2" charset="-78"/>
                <a:cs typeface="Alexandria" pitchFamily="2" charset="-78"/>
              </a:rPr>
              <a:t>أما بالنسبة للأعمال القانونية التي تقوم بها الإدارة فيقصد بها تلك الأعمال التي تقصد الإدارة منها إحداث أثر قانوني معين، يتمثل في إنشاء أو تعديل أو إلغاء مركز قانوني معين.</a:t>
            </a:r>
          </a:p>
          <a:p>
            <a:pPr marL="0" indent="0" algn="just" rtl="1">
              <a:lnSpc>
                <a:spcPct val="150000"/>
              </a:lnSpc>
              <a:buNone/>
            </a:pPr>
            <a:r>
              <a:rPr lang="ar-EG" dirty="0">
                <a:latin typeface="Alexandria" pitchFamily="2" charset="-78"/>
                <a:cs typeface="Alexandria" pitchFamily="2" charset="-78"/>
              </a:rPr>
              <a:t>والمركز القانوني يعبر عن الحقوق التي يتمتع بها شخص والالتزامات المفروضة </a:t>
            </a:r>
            <a:r>
              <a:rPr lang="ar-EG" dirty="0" smtClean="0">
                <a:latin typeface="Alexandria" pitchFamily="2" charset="-78"/>
                <a:cs typeface="Alexandria" pitchFamily="2" charset="-78"/>
              </a:rPr>
              <a:t>عليه، ويتشكل بها حالته إزاء القانون.</a:t>
            </a:r>
            <a:endParaRPr lang="ar-EG" dirty="0">
              <a:latin typeface="Alexandria" pitchFamily="2" charset="-78"/>
              <a:cs typeface="Alexandria" pitchFamily="2" charset="-78"/>
            </a:endParaRPr>
          </a:p>
          <a:p>
            <a:pPr marL="0" indent="0" algn="just"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8</a:t>
            </a:fld>
            <a:endParaRPr lang="en-US"/>
          </a:p>
        </p:txBody>
      </p:sp>
      <p:pic>
        <p:nvPicPr>
          <p:cNvPr id="7" name="Picture 6"/>
          <p:cNvPicPr>
            <a:picLocks noChangeAspect="1"/>
          </p:cNvPicPr>
          <p:nvPr/>
        </p:nvPicPr>
        <p:blipFill>
          <a:blip r:embed="rId2"/>
          <a:stretch>
            <a:fillRect/>
          </a:stretch>
        </p:blipFill>
        <p:spPr>
          <a:xfrm>
            <a:off x="9019284" y="276129"/>
            <a:ext cx="2956816" cy="1383912"/>
          </a:xfrm>
          <a:prstGeom prst="rect">
            <a:avLst/>
          </a:prstGeom>
        </p:spPr>
      </p:pic>
    </p:spTree>
    <p:extLst>
      <p:ext uri="{BB962C8B-B14F-4D97-AF65-F5344CB8AC3E}">
        <p14:creationId xmlns:p14="http://schemas.microsoft.com/office/powerpoint/2010/main" val="1023902879"/>
      </p:ext>
    </p:extLst>
  </p:cSld>
  <p:clrMapOvr>
    <a:masterClrMapping/>
  </p:clrMapOvr>
  <mc:AlternateContent xmlns:mc="http://schemas.openxmlformats.org/markup-compatibility/2006" xmlns:p14="http://schemas.microsoft.com/office/powerpoint/2010/main">
    <mc:Choice Requires="p14">
      <p:transition spd="slow" p14:dur="2000" advTm="170086"/>
    </mc:Choice>
    <mc:Fallback xmlns="">
      <p:transition spd="slow" advTm="17008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66755" y="2083443"/>
            <a:ext cx="8287474" cy="4178461"/>
          </a:xfrm>
        </p:spPr>
        <p:txBody>
          <a:bodyPr>
            <a:normAutofit fontScale="92500" lnSpcReduction="20000"/>
          </a:bodyPr>
          <a:lstStyle/>
          <a:p>
            <a:pPr marL="0" lvl="0" indent="0" algn="just" rtl="1">
              <a:lnSpc>
                <a:spcPct val="150000"/>
              </a:lnSpc>
              <a:buNone/>
            </a:pPr>
            <a:r>
              <a:rPr lang="ar-EG" dirty="0" smtClean="0">
                <a:cs typeface="Alexandria" pitchFamily="2" charset="-78"/>
              </a:rPr>
              <a:t>وتنقسم الأعمال القانونية التي تقوم بها الإدارة إلى قسمين:</a:t>
            </a:r>
          </a:p>
          <a:p>
            <a:pPr marL="0" lvl="0" indent="0" algn="just" rtl="1">
              <a:lnSpc>
                <a:spcPct val="150000"/>
              </a:lnSpc>
              <a:buNone/>
            </a:pPr>
            <a:r>
              <a:rPr lang="ar-EG" dirty="0" smtClean="0">
                <a:cs typeface="Alexandria" pitchFamily="2" charset="-78"/>
              </a:rPr>
              <a:t>الأول: أعمال قانونية تصدر من جانب الإدارة فقط بإرادتها المنفردة وهي القرارات الإدارية </a:t>
            </a:r>
          </a:p>
          <a:p>
            <a:pPr marL="0" lvl="0" indent="0" algn="just" rtl="1">
              <a:lnSpc>
                <a:spcPct val="150000"/>
              </a:lnSpc>
              <a:buNone/>
            </a:pPr>
            <a:r>
              <a:rPr lang="ar-EG" dirty="0" smtClean="0">
                <a:cs typeface="Alexandria" pitchFamily="2" charset="-78"/>
              </a:rPr>
              <a:t>الثاني: أعمال قانونية من جانبين؛ حيث تشترك مع الإدارة إرادة أخرى في تكوينها وهي العقود الإدارية الناشئة عن اتفاق الادارة مع طرف آخر.</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9</a:t>
            </a:fld>
            <a:endParaRPr lang="en-US"/>
          </a:p>
        </p:txBody>
      </p:sp>
      <p:pic>
        <p:nvPicPr>
          <p:cNvPr id="7" name="Picture 6"/>
          <p:cNvPicPr>
            <a:picLocks noChangeAspect="1"/>
          </p:cNvPicPr>
          <p:nvPr/>
        </p:nvPicPr>
        <p:blipFill>
          <a:blip r:embed="rId2"/>
          <a:stretch>
            <a:fillRect/>
          </a:stretch>
        </p:blipFill>
        <p:spPr>
          <a:xfrm>
            <a:off x="9019284" y="295402"/>
            <a:ext cx="2956816" cy="1383912"/>
          </a:xfrm>
          <a:prstGeom prst="rect">
            <a:avLst/>
          </a:prstGeom>
        </p:spPr>
      </p:pic>
    </p:spTree>
    <p:extLst>
      <p:ext uri="{BB962C8B-B14F-4D97-AF65-F5344CB8AC3E}">
        <p14:creationId xmlns:p14="http://schemas.microsoft.com/office/powerpoint/2010/main" val="2213295364"/>
      </p:ext>
    </p:extLst>
  </p:cSld>
  <p:clrMapOvr>
    <a:masterClrMapping/>
  </p:clrMapOvr>
  <mc:AlternateContent xmlns:mc="http://schemas.openxmlformats.org/markup-compatibility/2006" xmlns:p14="http://schemas.microsoft.com/office/powerpoint/2010/main">
    <mc:Choice Requires="p14">
      <p:transition spd="slow" p14:dur="2000" advTm="199752"/>
    </mc:Choice>
    <mc:Fallback xmlns="">
      <p:transition spd="slow" advTm="19975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21397" y="1875100"/>
            <a:ext cx="8345347" cy="4178460"/>
          </a:xfrm>
        </p:spPr>
        <p:txBody>
          <a:bodyPr>
            <a:normAutofit fontScale="85000" lnSpcReduction="10000"/>
          </a:bodyPr>
          <a:lstStyle/>
          <a:p>
            <a:pPr marL="0" indent="0" algn="just" rtl="1">
              <a:lnSpc>
                <a:spcPct val="150000"/>
              </a:lnSpc>
              <a:buNone/>
            </a:pPr>
            <a:r>
              <a:rPr lang="ar-EG" dirty="0" smtClean="0">
                <a:cs typeface="Alexandria" pitchFamily="2" charset="-78"/>
              </a:rPr>
              <a:t>ونتناول هنا القسم الأول الخاص بالقرارات الإدارية، وعلى وجه الخصوص القرارات الصادرة في سياق الحكومة الرقمية والمستندة إلى أساليب تكنولوجيا المعلومات والاتصالات.</a:t>
            </a:r>
          </a:p>
          <a:p>
            <a:pPr marL="0" indent="0" algn="just" rtl="1">
              <a:lnSpc>
                <a:spcPct val="150000"/>
              </a:lnSpc>
              <a:buNone/>
            </a:pPr>
            <a:r>
              <a:rPr lang="ar-EG" dirty="0" smtClean="0">
                <a:cs typeface="Alexandria" pitchFamily="2" charset="-78"/>
              </a:rPr>
              <a:t>ونتعرض في هذا المحور إلى مفهوم القرار الاداري الالكتروني من خلال بيان </a:t>
            </a:r>
            <a:r>
              <a:rPr lang="ar-EG" u="sng" dirty="0" smtClean="0">
                <a:cs typeface="Alexandria" pitchFamily="2" charset="-78"/>
              </a:rPr>
              <a:t>تعريفه</a:t>
            </a:r>
            <a:r>
              <a:rPr lang="ar-EG" dirty="0" smtClean="0">
                <a:cs typeface="Alexandria" pitchFamily="2" charset="-78"/>
              </a:rPr>
              <a:t> ثم المرحلة التي تسبقه عادة وهي </a:t>
            </a:r>
            <a:r>
              <a:rPr lang="ar-EG" u="sng" dirty="0" smtClean="0">
                <a:cs typeface="Alexandria" pitchFamily="2" charset="-78"/>
              </a:rPr>
              <a:t>تقديم طلب الكتروني </a:t>
            </a:r>
            <a:r>
              <a:rPr lang="ar-EG" dirty="0" smtClean="0">
                <a:cs typeface="Alexandria" pitchFamily="2" charset="-78"/>
              </a:rPr>
              <a:t>من صاحب الشأن، وذلك فيما يلي: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10</a:t>
            </a:fld>
            <a:endParaRPr lang="en-US"/>
          </a:p>
        </p:txBody>
      </p:sp>
      <p:pic>
        <p:nvPicPr>
          <p:cNvPr id="7" name="Picture 6"/>
          <p:cNvPicPr>
            <a:picLocks noChangeAspect="1"/>
          </p:cNvPicPr>
          <p:nvPr/>
        </p:nvPicPr>
        <p:blipFill>
          <a:blip r:embed="rId2"/>
          <a:stretch>
            <a:fillRect/>
          </a:stretch>
        </p:blipFill>
        <p:spPr>
          <a:xfrm>
            <a:off x="8888035" y="266219"/>
            <a:ext cx="2956816" cy="1383912"/>
          </a:xfrm>
          <a:prstGeom prst="rect">
            <a:avLst/>
          </a:prstGeom>
        </p:spPr>
      </p:pic>
    </p:spTree>
    <p:extLst>
      <p:ext uri="{BB962C8B-B14F-4D97-AF65-F5344CB8AC3E}">
        <p14:creationId xmlns:p14="http://schemas.microsoft.com/office/powerpoint/2010/main" val="284141663"/>
      </p:ext>
    </p:extLst>
  </p:cSld>
  <p:clrMapOvr>
    <a:masterClrMapping/>
  </p:clrMapOvr>
  <mc:AlternateContent xmlns:mc="http://schemas.openxmlformats.org/markup-compatibility/2006" xmlns:p14="http://schemas.microsoft.com/office/powerpoint/2010/main">
    <mc:Choice Requires="p14">
      <p:transition spd="slow" p14:dur="2000" advTm="139943"/>
    </mc:Choice>
    <mc:Fallback xmlns="">
      <p:transition spd="slow" advTm="13994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63102" y="733220"/>
            <a:ext cx="10515600" cy="1325563"/>
          </a:xfrm>
        </p:spPr>
        <p:txBody>
          <a:bodyPr>
            <a:normAutofit/>
          </a:bodyPr>
          <a:lstStyle/>
          <a:p>
            <a:pPr algn="ctr"/>
            <a:r>
              <a:rPr lang="ar-EG" sz="3200" dirty="0" smtClean="0">
                <a:cs typeface="Alexandria" pitchFamily="2" charset="-78"/>
              </a:rPr>
              <a:t>1- تعريف القرار الإداري الالكتروني</a:t>
            </a:r>
            <a:endParaRPr lang="ar-EG" sz="3200" dirty="0">
              <a:cs typeface="Alexandria" pitchFamily="2" charset="-78"/>
            </a:endParaRPr>
          </a:p>
        </p:txBody>
      </p:sp>
      <p:sp>
        <p:nvSpPr>
          <p:cNvPr id="3" name="عنصر نائب للمحتوى 2"/>
          <p:cNvSpPr>
            <a:spLocks noGrp="1"/>
          </p:cNvSpPr>
          <p:nvPr>
            <p:ph idx="1"/>
          </p:nvPr>
        </p:nvSpPr>
        <p:spPr>
          <a:xfrm>
            <a:off x="1060315" y="1836957"/>
            <a:ext cx="10087583" cy="4884518"/>
          </a:xfrm>
        </p:spPr>
        <p:txBody>
          <a:bodyPr>
            <a:normAutofit/>
          </a:bodyPr>
          <a:lstStyle/>
          <a:p>
            <a:pPr marL="0" indent="0" algn="just" rtl="1">
              <a:lnSpc>
                <a:spcPct val="150000"/>
              </a:lnSpc>
              <a:buNone/>
            </a:pPr>
            <a:r>
              <a:rPr lang="ar-EG" sz="2400" dirty="0" smtClean="0">
                <a:latin typeface="Alexandria" pitchFamily="2" charset="-78"/>
                <a:cs typeface="Alexandria" pitchFamily="2" charset="-78"/>
              </a:rPr>
              <a:t>هناك عدة تعريفات للقرار الإداري بوجه عام، وينعكس ذلك بطبيعة الحال على تعريف القرار الاداري الالكتروني في النهاية.</a:t>
            </a:r>
          </a:p>
          <a:p>
            <a:pPr marL="0" indent="0" algn="just" rtl="1">
              <a:lnSpc>
                <a:spcPct val="150000"/>
              </a:lnSpc>
              <a:buNone/>
            </a:pPr>
            <a:r>
              <a:rPr lang="ar-EG" sz="2400" dirty="0" smtClean="0">
                <a:latin typeface="Alexandria" pitchFamily="2" charset="-78"/>
                <a:cs typeface="Alexandria" pitchFamily="2" charset="-78"/>
              </a:rPr>
              <a:t>حيث تعرفه المحكمة الإدارية العليا المصرية بأنه</a:t>
            </a:r>
            <a:r>
              <a:rPr lang="ar-EG" sz="2400" dirty="0">
                <a:latin typeface="Alexandria" pitchFamily="2" charset="-78"/>
                <a:cs typeface="Alexandria" pitchFamily="2" charset="-78"/>
              </a:rPr>
              <a:t>: إفصاح جهة </a:t>
            </a:r>
            <a:r>
              <a:rPr lang="ar-EG" sz="2400" dirty="0" smtClean="0">
                <a:latin typeface="Alexandria" pitchFamily="2" charset="-78"/>
                <a:cs typeface="Alexandria" pitchFamily="2" charset="-78"/>
              </a:rPr>
              <a:t>الإدارة </a:t>
            </a:r>
            <a:r>
              <a:rPr lang="ar-EG" sz="2400" dirty="0">
                <a:latin typeface="Alexandria" pitchFamily="2" charset="-78"/>
                <a:cs typeface="Alexandria" pitchFamily="2" charset="-78"/>
              </a:rPr>
              <a:t>في الشكل الـذى يحدده القانون عن إرادتها الملزمة بما لها من سلطة عامة بمقتضى القوانين واللوائح وذلك بقصد إحداث أثر قانوني معين ممكن وجائز قانونًا حالاً ومباشرة ابتغاء تحقيق المصلحة </a:t>
            </a:r>
            <a:r>
              <a:rPr lang="ar-EG" sz="2400" dirty="0" smtClean="0">
                <a:latin typeface="Alexandria" pitchFamily="2" charset="-78"/>
                <a:cs typeface="Alexandria" pitchFamily="2" charset="-78"/>
              </a:rPr>
              <a:t>العامة.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11</a:t>
            </a:fld>
            <a:endParaRPr lang="en-US"/>
          </a:p>
        </p:txBody>
      </p:sp>
      <p:pic>
        <p:nvPicPr>
          <p:cNvPr id="6" name="Picture 5"/>
          <p:cNvPicPr>
            <a:picLocks noChangeAspect="1"/>
          </p:cNvPicPr>
          <p:nvPr/>
        </p:nvPicPr>
        <p:blipFill>
          <a:blip r:embed="rId2"/>
          <a:stretch>
            <a:fillRect/>
          </a:stretch>
        </p:blipFill>
        <p:spPr>
          <a:xfrm>
            <a:off x="9019284" y="-17793"/>
            <a:ext cx="2956816" cy="1383912"/>
          </a:xfrm>
          <a:prstGeom prst="rect">
            <a:avLst/>
          </a:prstGeom>
        </p:spPr>
      </p:pic>
    </p:spTree>
    <p:extLst>
      <p:ext uri="{BB962C8B-B14F-4D97-AF65-F5344CB8AC3E}">
        <p14:creationId xmlns:p14="http://schemas.microsoft.com/office/powerpoint/2010/main" val="1923790213"/>
      </p:ext>
    </p:extLst>
  </p:cSld>
  <p:clrMapOvr>
    <a:masterClrMapping/>
  </p:clrMapOvr>
  <mc:AlternateContent xmlns:mc="http://schemas.openxmlformats.org/markup-compatibility/2006" xmlns:p14="http://schemas.microsoft.com/office/powerpoint/2010/main">
    <mc:Choice Requires="p14">
      <p:transition spd="slow" p14:dur="2000" advTm="292170"/>
    </mc:Choice>
    <mc:Fallback xmlns="">
      <p:transition spd="slow" advTm="29217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468877" y="1990846"/>
            <a:ext cx="9182910" cy="3865944"/>
          </a:xfrm>
        </p:spPr>
        <p:txBody>
          <a:bodyPr>
            <a:normAutofit lnSpcReduction="10000"/>
          </a:bodyPr>
          <a:lstStyle/>
          <a:p>
            <a:pPr marL="0" indent="0" algn="just" rtl="1">
              <a:lnSpc>
                <a:spcPct val="150000"/>
              </a:lnSpc>
              <a:buNone/>
            </a:pPr>
            <a:r>
              <a:rPr lang="ar-EG" dirty="0" smtClean="0">
                <a:latin typeface="Alexandria" pitchFamily="2" charset="-78"/>
                <a:cs typeface="Alexandria" pitchFamily="2" charset="-78"/>
              </a:rPr>
              <a:t>ويعرفه بعض الفقه بأنه: </a:t>
            </a:r>
            <a:r>
              <a:rPr lang="ar-EG" dirty="0">
                <a:latin typeface="Alexandria" pitchFamily="2" charset="-78"/>
                <a:cs typeface="Alexandria" pitchFamily="2" charset="-78"/>
              </a:rPr>
              <a:t>عمل إداري تصدره الإدارة بقصد تعديل الأوضاع القانونية كما هي قائمة وقت صدوره أو كما ستكون في لحظة مستقبلية </a:t>
            </a:r>
            <a:r>
              <a:rPr lang="ar-EG" dirty="0" smtClean="0">
                <a:latin typeface="Alexandria" pitchFamily="2" charset="-78"/>
                <a:cs typeface="Alexandria" pitchFamily="2" charset="-78"/>
              </a:rPr>
              <a:t>معينة.</a:t>
            </a:r>
          </a:p>
          <a:p>
            <a:pPr marL="0" indent="0" algn="just" rtl="1">
              <a:lnSpc>
                <a:spcPct val="150000"/>
              </a:lnSpc>
              <a:buNone/>
            </a:pPr>
            <a:r>
              <a:rPr lang="ar-EG" dirty="0" smtClean="0">
                <a:latin typeface="Alexandria" pitchFamily="2" charset="-78"/>
                <a:cs typeface="Alexandria" pitchFamily="2" charset="-78"/>
              </a:rPr>
              <a:t>كما يعرفه </a:t>
            </a:r>
            <a:r>
              <a:rPr lang="ar-EG" dirty="0">
                <a:latin typeface="Alexandria" pitchFamily="2" charset="-78"/>
                <a:cs typeface="Alexandria" pitchFamily="2" charset="-78"/>
              </a:rPr>
              <a:t>البعض بأنه: عمل بواسطته تقوم الإدارة بشكل انفرادي من أجل إحداث مركز قانوني معين أو تغييره أو إلغائه وذلك لما لها من سلطة عامة </a:t>
            </a:r>
            <a:r>
              <a:rPr lang="ar-EG" dirty="0" smtClean="0">
                <a:latin typeface="Alexandria" pitchFamily="2" charset="-78"/>
                <a:cs typeface="Alexandria" pitchFamily="2" charset="-78"/>
              </a:rPr>
              <a:t>لذلك.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12</a:t>
            </a:fld>
            <a:endParaRPr lang="en-US"/>
          </a:p>
        </p:txBody>
      </p:sp>
      <p:pic>
        <p:nvPicPr>
          <p:cNvPr id="6" name="Picture 5"/>
          <p:cNvPicPr>
            <a:picLocks noChangeAspect="1"/>
          </p:cNvPicPr>
          <p:nvPr/>
        </p:nvPicPr>
        <p:blipFill>
          <a:blip r:embed="rId2"/>
          <a:stretch>
            <a:fillRect/>
          </a:stretch>
        </p:blipFill>
        <p:spPr>
          <a:xfrm>
            <a:off x="9354962" y="275946"/>
            <a:ext cx="2956816" cy="1383912"/>
          </a:xfrm>
          <a:prstGeom prst="rect">
            <a:avLst/>
          </a:prstGeom>
        </p:spPr>
      </p:pic>
    </p:spTree>
    <p:extLst>
      <p:ext uri="{BB962C8B-B14F-4D97-AF65-F5344CB8AC3E}">
        <p14:creationId xmlns:p14="http://schemas.microsoft.com/office/powerpoint/2010/main" val="259768672"/>
      </p:ext>
    </p:extLst>
  </p:cSld>
  <p:clrMapOvr>
    <a:masterClrMapping/>
  </p:clrMapOvr>
  <mc:AlternateContent xmlns:mc="http://schemas.openxmlformats.org/markup-compatibility/2006" xmlns:p14="http://schemas.microsoft.com/office/powerpoint/2010/main">
    <mc:Choice Requires="p14">
      <p:transition spd="slow" p14:dur="2000" advTm="121557"/>
    </mc:Choice>
    <mc:Fallback xmlns="">
      <p:transition spd="slow" advTm="12155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20456" y="1979271"/>
            <a:ext cx="8252749" cy="3750197"/>
          </a:xfrm>
        </p:spPr>
        <p:txBody>
          <a:bodyPr>
            <a:normAutofit/>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وقد عرفه البعض بأنه: عمل قانوني من جانب واحد يصدر بإرادة إحدى السلطات الإدارية في الدولة ويحدث آثار قانونية بإنشاء وضع قانوني جديد أو تعديل أو إلغاء وضع قانوني قائم.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13</a:t>
            </a:fld>
            <a:endParaRPr lang="en-US"/>
          </a:p>
        </p:txBody>
      </p:sp>
      <p:pic>
        <p:nvPicPr>
          <p:cNvPr id="7" name="Picture 6"/>
          <p:cNvPicPr>
            <a:picLocks noChangeAspect="1"/>
          </p:cNvPicPr>
          <p:nvPr/>
        </p:nvPicPr>
        <p:blipFill>
          <a:blip r:embed="rId2"/>
          <a:stretch>
            <a:fillRect/>
          </a:stretch>
        </p:blipFill>
        <p:spPr>
          <a:xfrm>
            <a:off x="9019284" y="110576"/>
            <a:ext cx="2956816" cy="1383912"/>
          </a:xfrm>
          <a:prstGeom prst="rect">
            <a:avLst/>
          </a:prstGeom>
        </p:spPr>
      </p:pic>
    </p:spTree>
    <p:extLst>
      <p:ext uri="{BB962C8B-B14F-4D97-AF65-F5344CB8AC3E}">
        <p14:creationId xmlns:p14="http://schemas.microsoft.com/office/powerpoint/2010/main" val="3605201899"/>
      </p:ext>
    </p:extLst>
  </p:cSld>
  <p:clrMapOvr>
    <a:masterClrMapping/>
  </p:clrMapOvr>
  <mc:AlternateContent xmlns:mc="http://schemas.openxmlformats.org/markup-compatibility/2006" xmlns:p14="http://schemas.microsoft.com/office/powerpoint/2010/main">
    <mc:Choice Requires="p14">
      <p:transition spd="slow" p14:dur="2000" advTm="64250"/>
    </mc:Choice>
    <mc:Fallback xmlns="">
      <p:transition spd="slow" advTm="6425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02341" y="1944547"/>
            <a:ext cx="9114816" cy="3981691"/>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ونفس الشيء هناك عدد من التعريفات للقرار الإداري الالكتروني، ومن ذلك: إفصاح عن إرادة منفردة ملزمة تصدر عن سلطة إدارية عامة عبر وسائل الكترونية وترتب آثارا قانونية. </a:t>
            </a:r>
          </a:p>
          <a:p>
            <a:pPr marL="0" indent="0" algn="just" rtl="1">
              <a:lnSpc>
                <a:spcPct val="150000"/>
              </a:lnSpc>
              <a:buNone/>
            </a:pPr>
            <a:r>
              <a:rPr lang="ar-EG" dirty="0" smtClean="0">
                <a:latin typeface="Alexandria" pitchFamily="2" charset="-78"/>
                <a:cs typeface="Alexandria" pitchFamily="2" charset="-78"/>
              </a:rPr>
              <a:t>كما عرفه البعض بأنه: تصرف قانوني يصدر من جهة الإدارة إلكترونيا بقصد إحداث أثر قانوني معين إما بإنشاء أو تعديل أو إلغاء مركز قانوني معين.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14</a:t>
            </a:fld>
            <a:endParaRPr lang="en-US"/>
          </a:p>
        </p:txBody>
      </p:sp>
      <p:pic>
        <p:nvPicPr>
          <p:cNvPr id="7" name="Picture 6"/>
          <p:cNvPicPr>
            <a:picLocks noChangeAspect="1"/>
          </p:cNvPicPr>
          <p:nvPr/>
        </p:nvPicPr>
        <p:blipFill>
          <a:blip r:embed="rId2"/>
          <a:stretch>
            <a:fillRect/>
          </a:stretch>
        </p:blipFill>
        <p:spPr>
          <a:xfrm>
            <a:off x="9235184" y="130523"/>
            <a:ext cx="2956816" cy="1383912"/>
          </a:xfrm>
          <a:prstGeom prst="rect">
            <a:avLst/>
          </a:prstGeom>
        </p:spPr>
      </p:pic>
    </p:spTree>
    <p:extLst>
      <p:ext uri="{BB962C8B-B14F-4D97-AF65-F5344CB8AC3E}">
        <p14:creationId xmlns:p14="http://schemas.microsoft.com/office/powerpoint/2010/main" val="3185910944"/>
      </p:ext>
    </p:extLst>
  </p:cSld>
  <p:clrMapOvr>
    <a:masterClrMapping/>
  </p:clrMapOvr>
  <mc:AlternateContent xmlns:mc="http://schemas.openxmlformats.org/markup-compatibility/2006" xmlns:p14="http://schemas.microsoft.com/office/powerpoint/2010/main">
    <mc:Choice Requires="p14">
      <p:transition spd="slow" p14:dur="2000" advTm="103575"/>
    </mc:Choice>
    <mc:Fallback xmlns="">
      <p:transition spd="slow" advTm="103575"/>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4428" y="1314096"/>
            <a:ext cx="7974958" cy="3946967"/>
          </a:xfrm>
        </p:spPr>
        <p:txBody>
          <a:bodyPr>
            <a:normAutofit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كما يرى البعض أنه: إفصاح السلطة الإدارية العامة عن إرادتها المنفردة الملزمة، بما لها من سلطة بمقتضى القوانين والأنظمة النافذة عبر وسائل إلكترونية، بقصد ترتيب آثار قانونية متى كان ذلك جائزا قانونا.</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15</a:t>
            </a:fld>
            <a:endParaRPr lang="en-US"/>
          </a:p>
        </p:txBody>
      </p:sp>
      <p:pic>
        <p:nvPicPr>
          <p:cNvPr id="7" name="Picture 6"/>
          <p:cNvPicPr>
            <a:picLocks noChangeAspect="1"/>
          </p:cNvPicPr>
          <p:nvPr/>
        </p:nvPicPr>
        <p:blipFill>
          <a:blip r:embed="rId2"/>
          <a:stretch>
            <a:fillRect/>
          </a:stretch>
        </p:blipFill>
        <p:spPr>
          <a:xfrm>
            <a:off x="8917217" y="345580"/>
            <a:ext cx="2956816" cy="1383912"/>
          </a:xfrm>
          <a:prstGeom prst="rect">
            <a:avLst/>
          </a:prstGeom>
        </p:spPr>
      </p:pic>
    </p:spTree>
    <p:extLst>
      <p:ext uri="{BB962C8B-B14F-4D97-AF65-F5344CB8AC3E}">
        <p14:creationId xmlns:p14="http://schemas.microsoft.com/office/powerpoint/2010/main" val="2443977928"/>
      </p:ext>
    </p:extLst>
  </p:cSld>
  <p:clrMapOvr>
    <a:masterClrMapping/>
  </p:clrMapOvr>
  <mc:AlternateContent xmlns:mc="http://schemas.openxmlformats.org/markup-compatibility/2006" xmlns:p14="http://schemas.microsoft.com/office/powerpoint/2010/main">
    <mc:Choice Requires="p14">
      <p:transition spd="slow" p14:dur="2000" advTm="38757"/>
    </mc:Choice>
    <mc:Fallback xmlns="">
      <p:transition spd="slow" advTm="3875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32972" y="1794075"/>
            <a:ext cx="8137004" cy="3831221"/>
          </a:xfrm>
        </p:spPr>
        <p:txBody>
          <a:bodyPr>
            <a:normAutofit fontScale="925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ويتضح من ذلك أن القرار الإداري الالكتروني لا يختلف عن القرار الإداري التقليدي في الجوهر؛ فينبغي أن يتوافر فيه المقومات والعناصر اللازمة في القرارات الإدارية بوجه عام؛ حيث يجب أن يصدر عن جهة إدارية وبإرادتها المنفردة بقصد إحداث أثر قانوني معين.</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16</a:t>
            </a:fld>
            <a:endParaRPr lang="en-US"/>
          </a:p>
        </p:txBody>
      </p:sp>
      <p:pic>
        <p:nvPicPr>
          <p:cNvPr id="7" name="Picture 6"/>
          <p:cNvPicPr>
            <a:picLocks noChangeAspect="1"/>
          </p:cNvPicPr>
          <p:nvPr/>
        </p:nvPicPr>
        <p:blipFill>
          <a:blip r:embed="rId2"/>
          <a:stretch>
            <a:fillRect/>
          </a:stretch>
        </p:blipFill>
        <p:spPr>
          <a:xfrm>
            <a:off x="8946401" y="371065"/>
            <a:ext cx="2956816" cy="1383912"/>
          </a:xfrm>
          <a:prstGeom prst="rect">
            <a:avLst/>
          </a:prstGeom>
        </p:spPr>
      </p:pic>
    </p:spTree>
    <p:extLst>
      <p:ext uri="{BB962C8B-B14F-4D97-AF65-F5344CB8AC3E}">
        <p14:creationId xmlns:p14="http://schemas.microsoft.com/office/powerpoint/2010/main" val="4103845114"/>
      </p:ext>
    </p:extLst>
  </p:cSld>
  <p:clrMapOvr>
    <a:masterClrMapping/>
  </p:clrMapOvr>
  <mc:AlternateContent xmlns:mc="http://schemas.openxmlformats.org/markup-compatibility/2006" xmlns:p14="http://schemas.microsoft.com/office/powerpoint/2010/main">
    <mc:Choice Requires="p14">
      <p:transition spd="slow" p14:dur="2000" advTm="84846"/>
    </mc:Choice>
    <mc:Fallback xmlns="">
      <p:transition spd="slow" advTm="8484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92613" y="2002420"/>
            <a:ext cx="8540885" cy="3935393"/>
          </a:xfrm>
        </p:spPr>
        <p:txBody>
          <a:bodyPr>
            <a:normAutofit lnSpcReduction="10000"/>
          </a:bodyPr>
          <a:lstStyle/>
          <a:p>
            <a:pPr marL="0" indent="0" algn="r"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والاختلاف بين القرار الإداري التقليدي والقرار الإداري الإلكتروني يتحدد في وسيلة التعبير عن إرادة الإدارة؛ حيث يجرى ذلك في حالة القرار الإداري الالكتروني عن طريق وسائل تقنيات المعلومات والاتصالات، مثال ذلك البريد الالكتروني، المواقع الالكترونية وغير ذلك.</a:t>
            </a:r>
          </a:p>
          <a:p>
            <a:pPr marL="0" indent="0" algn="r"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17</a:t>
            </a:fld>
            <a:endParaRPr lang="en-US"/>
          </a:p>
        </p:txBody>
      </p:sp>
      <p:pic>
        <p:nvPicPr>
          <p:cNvPr id="7" name="Picture 6"/>
          <p:cNvPicPr>
            <a:picLocks noChangeAspect="1"/>
          </p:cNvPicPr>
          <p:nvPr/>
        </p:nvPicPr>
        <p:blipFill>
          <a:blip r:embed="rId2"/>
          <a:stretch>
            <a:fillRect/>
          </a:stretch>
        </p:blipFill>
        <p:spPr>
          <a:xfrm>
            <a:off x="9019284" y="409240"/>
            <a:ext cx="2956816" cy="1383912"/>
          </a:xfrm>
          <a:prstGeom prst="rect">
            <a:avLst/>
          </a:prstGeom>
        </p:spPr>
      </p:pic>
    </p:spTree>
    <p:extLst>
      <p:ext uri="{BB962C8B-B14F-4D97-AF65-F5344CB8AC3E}">
        <p14:creationId xmlns:p14="http://schemas.microsoft.com/office/powerpoint/2010/main" val="658053460"/>
      </p:ext>
    </p:extLst>
  </p:cSld>
  <p:clrMapOvr>
    <a:masterClrMapping/>
  </p:clrMapOvr>
  <mc:AlternateContent xmlns:mc="http://schemas.openxmlformats.org/markup-compatibility/2006" xmlns:p14="http://schemas.microsoft.com/office/powerpoint/2010/main">
    <mc:Choice Requires="p14">
      <p:transition spd="slow" p14:dur="2000" advTm="163106"/>
    </mc:Choice>
    <mc:Fallback xmlns="">
      <p:transition spd="slow" advTm="16310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5"/>
            <a:ext cx="10515600" cy="1741467"/>
          </a:xfrm>
        </p:spPr>
        <p:txBody>
          <a:bodyPr>
            <a:normAutofit fontScale="90000"/>
          </a:bodyPr>
          <a:lstStyle/>
          <a:p>
            <a:pPr algn="ctr"/>
            <a:r>
              <a:rPr lang="ar-EG" dirty="0" smtClean="0">
                <a:solidFill>
                  <a:schemeClr val="bg1"/>
                </a:solidFill>
                <a:cs typeface="Alexandria" pitchFamily="2" charset="-78"/>
              </a:rPr>
              <a:t/>
            </a:r>
            <a:br>
              <a:rPr lang="ar-EG" dirty="0" smtClean="0">
                <a:solidFill>
                  <a:schemeClr val="bg1"/>
                </a:solidFill>
                <a:cs typeface="Alexandria" pitchFamily="2" charset="-78"/>
              </a:rPr>
            </a:br>
            <a:r>
              <a:rPr lang="ar-EG" sz="3600" dirty="0" smtClean="0">
                <a:cs typeface="Alexandria" pitchFamily="2" charset="-78"/>
              </a:rPr>
              <a:t/>
            </a:r>
            <a:br>
              <a:rPr lang="ar-EG" sz="3600" dirty="0" smtClean="0">
                <a:cs typeface="Alexandria" pitchFamily="2" charset="-78"/>
              </a:rPr>
            </a:br>
            <a:r>
              <a:rPr lang="ar-EG" sz="3600" dirty="0" smtClean="0">
                <a:cs typeface="Alexandria" pitchFamily="2" charset="-78"/>
              </a:rPr>
              <a:t>2-المرحلة السابقة على إصدار القرار الاداري الالكتروني</a:t>
            </a:r>
            <a:br>
              <a:rPr lang="ar-EG" sz="3600" dirty="0" smtClean="0">
                <a:cs typeface="Alexandria" pitchFamily="2" charset="-78"/>
              </a:rPr>
            </a:br>
            <a:r>
              <a:rPr lang="ar-EG" sz="3600" dirty="0" smtClean="0">
                <a:cs typeface="Alexandria" pitchFamily="2" charset="-78"/>
              </a:rPr>
              <a:t>(الطلب الالكتروني)</a:t>
            </a:r>
            <a:endParaRPr lang="en-US" sz="3600" dirty="0"/>
          </a:p>
        </p:txBody>
      </p:sp>
      <p:sp>
        <p:nvSpPr>
          <p:cNvPr id="3" name="عنصر نائب للمحتوى 2"/>
          <p:cNvSpPr>
            <a:spLocks noGrp="1"/>
          </p:cNvSpPr>
          <p:nvPr>
            <p:ph idx="1"/>
          </p:nvPr>
        </p:nvSpPr>
        <p:spPr>
          <a:xfrm>
            <a:off x="1566173" y="2754035"/>
            <a:ext cx="9059653" cy="3368233"/>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يسبق صدور القرار الاداري الالكتروني عادة طلب يقدمه صاحب المصلحة للتمتع بالخدمات العامة التي تقدمه الحكومة الرقمية.</a:t>
            </a:r>
          </a:p>
          <a:p>
            <a:pPr marL="0" indent="0" algn="just" rtl="1">
              <a:lnSpc>
                <a:spcPct val="150000"/>
              </a:lnSpc>
              <a:buNone/>
            </a:pPr>
            <a:r>
              <a:rPr lang="ar-EG" dirty="0" smtClean="0">
                <a:latin typeface="Alexandria" pitchFamily="2" charset="-78"/>
                <a:cs typeface="Alexandria" pitchFamily="2" charset="-78"/>
              </a:rPr>
              <a:t>وهذا الطلب لا يقدم بصورة تقليدية عن طريق الذهاب إلى الجهة الإدارية وتعبئة النماذج المطلوبة بل عن طريق استخدام الأساليب التقنية المتاحة من جانب الحكومة.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18</a:t>
            </a:fld>
            <a:endParaRPr lang="en-US"/>
          </a:p>
        </p:txBody>
      </p:sp>
      <p:pic>
        <p:nvPicPr>
          <p:cNvPr id="7" name="Picture 6"/>
          <p:cNvPicPr>
            <a:picLocks noChangeAspect="1"/>
          </p:cNvPicPr>
          <p:nvPr/>
        </p:nvPicPr>
        <p:blipFill>
          <a:blip r:embed="rId2"/>
          <a:stretch>
            <a:fillRect/>
          </a:stretch>
        </p:blipFill>
        <p:spPr>
          <a:xfrm>
            <a:off x="9235184" y="0"/>
            <a:ext cx="2956816" cy="1383912"/>
          </a:xfrm>
          <a:prstGeom prst="rect">
            <a:avLst/>
          </a:prstGeom>
        </p:spPr>
      </p:pic>
    </p:spTree>
    <p:extLst>
      <p:ext uri="{BB962C8B-B14F-4D97-AF65-F5344CB8AC3E}">
        <p14:creationId xmlns:p14="http://schemas.microsoft.com/office/powerpoint/2010/main" val="2882136120"/>
      </p:ext>
    </p:extLst>
  </p:cSld>
  <p:clrMapOvr>
    <a:masterClrMapping/>
  </p:clrMapOvr>
  <mc:AlternateContent xmlns:mc="http://schemas.openxmlformats.org/markup-compatibility/2006" xmlns:p14="http://schemas.microsoft.com/office/powerpoint/2010/main">
    <mc:Choice Requires="p14">
      <p:transition spd="slow" p14:dur="2000" advTm="196621"/>
    </mc:Choice>
    <mc:Fallback xmlns="">
      <p:transition spd="slow" advTm="19662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94726" y="2279290"/>
            <a:ext cx="8287474" cy="3379807"/>
          </a:xfrm>
        </p:spPr>
        <p:txBody>
          <a:bodyPr>
            <a:normAutofit fontScale="85000" lnSpcReduction="10000"/>
          </a:bodyPr>
          <a:lstStyle/>
          <a:p>
            <a:pPr marL="0" indent="0" algn="just" rtl="1">
              <a:lnSpc>
                <a:spcPct val="150000"/>
              </a:lnSpc>
              <a:buNone/>
            </a:pPr>
            <a:r>
              <a:rPr lang="ar-EG" dirty="0" smtClean="0">
                <a:latin typeface="Alexandria" pitchFamily="2" charset="-78"/>
                <a:cs typeface="Alexandria" pitchFamily="2" charset="-78"/>
              </a:rPr>
              <a:t>ويتخذ الطلب صورة نماذج الكترونية يستخدمها صاحب المصلحة للتعبير عن إرادته في الحصول على خدمة معينة.</a:t>
            </a:r>
          </a:p>
          <a:p>
            <a:pPr marL="0" indent="0" algn="just" rtl="1">
              <a:lnSpc>
                <a:spcPct val="150000"/>
              </a:lnSpc>
              <a:buNone/>
            </a:pPr>
            <a:r>
              <a:rPr lang="ar-EG" dirty="0" smtClean="0">
                <a:latin typeface="Alexandria" pitchFamily="2" charset="-78"/>
                <a:cs typeface="Alexandria" pitchFamily="2" charset="-78"/>
              </a:rPr>
              <a:t>ويتضمن هذا الطلب كافة البيانات المطلوبة لإنجاز الخدمة من جانب الإدارة بحسب طبيعتها ووفقا للقوانين واللوائح المنظمة لذلك، والتي قد تتطلب بيانات معينة أو خطوات محددة ينبغي على المستفيد القيام بها .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19</a:t>
            </a:fld>
            <a:endParaRPr lang="en-US"/>
          </a:p>
        </p:txBody>
      </p:sp>
      <p:pic>
        <p:nvPicPr>
          <p:cNvPr id="7" name="Picture 6"/>
          <p:cNvPicPr>
            <a:picLocks noChangeAspect="1"/>
          </p:cNvPicPr>
          <p:nvPr/>
        </p:nvPicPr>
        <p:blipFill>
          <a:blip r:embed="rId2"/>
          <a:stretch>
            <a:fillRect/>
          </a:stretch>
        </p:blipFill>
        <p:spPr>
          <a:xfrm>
            <a:off x="9019284" y="198125"/>
            <a:ext cx="2956816" cy="1383912"/>
          </a:xfrm>
          <a:prstGeom prst="rect">
            <a:avLst/>
          </a:prstGeom>
        </p:spPr>
      </p:pic>
    </p:spTree>
    <p:extLst>
      <p:ext uri="{BB962C8B-B14F-4D97-AF65-F5344CB8AC3E}">
        <p14:creationId xmlns:p14="http://schemas.microsoft.com/office/powerpoint/2010/main" val="3495611741"/>
      </p:ext>
    </p:extLst>
  </p:cSld>
  <p:clrMapOvr>
    <a:masterClrMapping/>
  </p:clrMapOvr>
  <mc:AlternateContent xmlns:mc="http://schemas.openxmlformats.org/markup-compatibility/2006" xmlns:p14="http://schemas.microsoft.com/office/powerpoint/2010/main">
    <mc:Choice Requires="p14">
      <p:transition spd="slow" p14:dur="2000" advTm="128050"/>
    </mc:Choice>
    <mc:Fallback xmlns="">
      <p:transition spd="slow" advTm="12805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13995" y="1863525"/>
            <a:ext cx="7326775" cy="3761772"/>
          </a:xfrm>
        </p:spPr>
        <p:txBody>
          <a:bodyPr>
            <a:normAutofit fontScale="92500" lnSpcReduction="10000"/>
          </a:bodyPr>
          <a:lstStyle/>
          <a:p>
            <a:pPr marL="0" indent="0" algn="r"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ويعرف البعض الطلب الالكتروني بأنه التبادل الالكتروني للبيانات بين الإدارة العامة والمتعاملين معها.</a:t>
            </a:r>
          </a:p>
          <a:p>
            <a:pPr marL="0" indent="0" algn="just" rtl="1">
              <a:lnSpc>
                <a:spcPct val="150000"/>
              </a:lnSpc>
              <a:buNone/>
            </a:pPr>
            <a:r>
              <a:rPr lang="ar-EG" dirty="0" smtClean="0">
                <a:latin typeface="Alexandria" pitchFamily="2" charset="-78"/>
                <a:cs typeface="Alexandria" pitchFamily="2" charset="-78"/>
              </a:rPr>
              <a:t>والبيانات المقصودة هنا هي البيانات اللازمة لأداء الخدمة من جانب الدولة كما سبق القول.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20</a:t>
            </a:fld>
            <a:endParaRPr lang="en-US"/>
          </a:p>
        </p:txBody>
      </p:sp>
      <p:pic>
        <p:nvPicPr>
          <p:cNvPr id="7" name="Picture 6"/>
          <p:cNvPicPr>
            <a:picLocks noChangeAspect="1"/>
          </p:cNvPicPr>
          <p:nvPr/>
        </p:nvPicPr>
        <p:blipFill>
          <a:blip r:embed="rId2"/>
          <a:stretch>
            <a:fillRect/>
          </a:stretch>
        </p:blipFill>
        <p:spPr>
          <a:xfrm>
            <a:off x="8790757" y="275946"/>
            <a:ext cx="2956816" cy="1383912"/>
          </a:xfrm>
          <a:prstGeom prst="rect">
            <a:avLst/>
          </a:prstGeom>
        </p:spPr>
      </p:pic>
    </p:spTree>
    <p:extLst>
      <p:ext uri="{BB962C8B-B14F-4D97-AF65-F5344CB8AC3E}">
        <p14:creationId xmlns:p14="http://schemas.microsoft.com/office/powerpoint/2010/main" val="3970582274"/>
      </p:ext>
    </p:extLst>
  </p:cSld>
  <p:clrMapOvr>
    <a:masterClrMapping/>
  </p:clrMapOvr>
  <mc:AlternateContent xmlns:mc="http://schemas.openxmlformats.org/markup-compatibility/2006" xmlns:p14="http://schemas.microsoft.com/office/powerpoint/2010/main">
    <mc:Choice Requires="p14">
      <p:transition spd="slow" p14:dur="2000" advTm="47797"/>
    </mc:Choice>
    <mc:Fallback xmlns="">
      <p:transition spd="slow" advTm="4779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63523" y="2222340"/>
            <a:ext cx="8380071" cy="3611302"/>
          </a:xfrm>
        </p:spPr>
        <p:txBody>
          <a:bodyPr>
            <a:normAutofit/>
          </a:bodyPr>
          <a:lstStyle/>
          <a:p>
            <a:pPr marL="0" indent="0" algn="just" rtl="1">
              <a:lnSpc>
                <a:spcPct val="150000"/>
              </a:lnSpc>
              <a:buNone/>
            </a:pPr>
            <a:r>
              <a:rPr lang="ar-EG" dirty="0" smtClean="0">
                <a:latin typeface="Alexandria" pitchFamily="2" charset="-78"/>
                <a:cs typeface="Alexandria" pitchFamily="2" charset="-78"/>
              </a:rPr>
              <a:t>وبعد أن يرسل أو يقدم المستفيد من الخدمة هذا الطلب عبر الوسائل التقنية يتعين على الإدارة توجيه إشعار له يفيد استلام الطلب ويتضمن موعد الاستلام، وعادة يتم ذلك بصورة تلقائية بمجرد تقديم صاحب الشأن لطلبه الكترونيا.</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21</a:t>
            </a:fld>
            <a:endParaRPr lang="en-US"/>
          </a:p>
        </p:txBody>
      </p:sp>
      <p:pic>
        <p:nvPicPr>
          <p:cNvPr id="7" name="Picture 6"/>
          <p:cNvPicPr>
            <a:picLocks noChangeAspect="1"/>
          </p:cNvPicPr>
          <p:nvPr/>
        </p:nvPicPr>
        <p:blipFill>
          <a:blip r:embed="rId2"/>
          <a:stretch>
            <a:fillRect/>
          </a:stretch>
        </p:blipFill>
        <p:spPr>
          <a:xfrm>
            <a:off x="9019284" y="315720"/>
            <a:ext cx="2956816" cy="1383912"/>
          </a:xfrm>
          <a:prstGeom prst="rect">
            <a:avLst/>
          </a:prstGeom>
        </p:spPr>
      </p:pic>
    </p:spTree>
    <p:extLst>
      <p:ext uri="{BB962C8B-B14F-4D97-AF65-F5344CB8AC3E}">
        <p14:creationId xmlns:p14="http://schemas.microsoft.com/office/powerpoint/2010/main" val="1524933799"/>
      </p:ext>
    </p:extLst>
  </p:cSld>
  <p:clrMapOvr>
    <a:masterClrMapping/>
  </p:clrMapOvr>
  <mc:AlternateContent xmlns:mc="http://schemas.openxmlformats.org/markup-compatibility/2006" xmlns:p14="http://schemas.microsoft.com/office/powerpoint/2010/main">
    <mc:Choice Requires="p14">
      <p:transition spd="slow" p14:dur="2000" advTm="141043"/>
    </mc:Choice>
    <mc:Fallback xmlns="">
      <p:transition spd="slow" advTm="14104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5" y="1863524"/>
            <a:ext cx="8102279" cy="4166886"/>
          </a:xfrm>
        </p:spPr>
        <p:txBody>
          <a:bodyPr>
            <a:normAutofit fontScale="925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وتطبيقا لمبادئ الشفافية والجودة في تقديم الخدمات والمشاركة وغير ذلك من المبادئ التي تناولناها في السابق يتعين على الإدارة تزويد المستفيد من الخدمة برقم طلبه أو غير ذلك من البيانات التي يستطيع من خلالها إثبات تقديمه له بصورة الكترونية.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22</a:t>
            </a:fld>
            <a:endParaRPr lang="en-US"/>
          </a:p>
        </p:txBody>
      </p:sp>
      <p:pic>
        <p:nvPicPr>
          <p:cNvPr id="7" name="Picture 6"/>
          <p:cNvPicPr>
            <a:picLocks noChangeAspect="1"/>
          </p:cNvPicPr>
          <p:nvPr/>
        </p:nvPicPr>
        <p:blipFill>
          <a:blip r:embed="rId2"/>
          <a:stretch>
            <a:fillRect/>
          </a:stretch>
        </p:blipFill>
        <p:spPr>
          <a:xfrm>
            <a:off x="9019284" y="316642"/>
            <a:ext cx="2956816" cy="1383912"/>
          </a:xfrm>
          <a:prstGeom prst="rect">
            <a:avLst/>
          </a:prstGeom>
        </p:spPr>
      </p:pic>
    </p:spTree>
    <p:extLst>
      <p:ext uri="{BB962C8B-B14F-4D97-AF65-F5344CB8AC3E}">
        <p14:creationId xmlns:p14="http://schemas.microsoft.com/office/powerpoint/2010/main" val="242021655"/>
      </p:ext>
    </p:extLst>
  </p:cSld>
  <p:clrMapOvr>
    <a:masterClrMapping/>
  </p:clrMapOvr>
  <mc:AlternateContent xmlns:mc="http://schemas.openxmlformats.org/markup-compatibility/2006" xmlns:p14="http://schemas.microsoft.com/office/powerpoint/2010/main">
    <mc:Choice Requires="p14">
      <p:transition spd="slow" p14:dur="2000" advTm="60899"/>
    </mc:Choice>
    <mc:Fallback xmlns="">
      <p:transition spd="slow" advTm="6089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73715" y="1686949"/>
            <a:ext cx="7945774" cy="3819646"/>
          </a:xfrm>
        </p:spPr>
        <p:txBody>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كما يتعين تزويد طالب الخدمة أيضا بالوسائل المناسبة لمتابعة تنفيذ الخدمة، وتجرى هذه المتابعة عادة على نحو الكتروني من خلال الموقع الحكومي أو التطبيق المخصص لذلك.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23</a:t>
            </a:fld>
            <a:endParaRPr lang="en-US"/>
          </a:p>
        </p:txBody>
      </p:sp>
      <p:pic>
        <p:nvPicPr>
          <p:cNvPr id="7" name="Picture 6"/>
          <p:cNvPicPr>
            <a:picLocks noChangeAspect="1"/>
          </p:cNvPicPr>
          <p:nvPr/>
        </p:nvPicPr>
        <p:blipFill>
          <a:blip r:embed="rId2"/>
          <a:stretch>
            <a:fillRect/>
          </a:stretch>
        </p:blipFill>
        <p:spPr>
          <a:xfrm>
            <a:off x="9169398" y="403452"/>
            <a:ext cx="2956816" cy="1383912"/>
          </a:xfrm>
          <a:prstGeom prst="rect">
            <a:avLst/>
          </a:prstGeom>
        </p:spPr>
      </p:pic>
    </p:spTree>
    <p:extLst>
      <p:ext uri="{BB962C8B-B14F-4D97-AF65-F5344CB8AC3E}">
        <p14:creationId xmlns:p14="http://schemas.microsoft.com/office/powerpoint/2010/main" val="1443019762"/>
      </p:ext>
    </p:extLst>
  </p:cSld>
  <p:clrMapOvr>
    <a:masterClrMapping/>
  </p:clrMapOvr>
  <mc:AlternateContent xmlns:mc="http://schemas.openxmlformats.org/markup-compatibility/2006" xmlns:p14="http://schemas.microsoft.com/office/powerpoint/2010/main">
    <mc:Choice Requires="p14">
      <p:transition spd="slow" p14:dur="2000" advTm="59592"/>
    </mc:Choice>
    <mc:Fallback xmlns="">
      <p:transition spd="slow" advTm="5959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770085" y="991705"/>
            <a:ext cx="10515600" cy="1325563"/>
          </a:xfrm>
        </p:spPr>
        <p:txBody>
          <a:bodyPr>
            <a:normAutofit/>
          </a:bodyPr>
          <a:lstStyle/>
          <a:p>
            <a:pPr algn="ctr"/>
            <a:r>
              <a:rPr lang="ar-EG" b="1" dirty="0" smtClean="0">
                <a:solidFill>
                  <a:schemeClr val="bg1"/>
                </a:solidFill>
                <a:cs typeface="Alexandria" pitchFamily="2" charset="-78"/>
              </a:rPr>
              <a:t/>
            </a:r>
            <a:br>
              <a:rPr lang="ar-EG" b="1" dirty="0" smtClean="0">
                <a:solidFill>
                  <a:schemeClr val="bg1"/>
                </a:solidFill>
                <a:cs typeface="Alexandria" pitchFamily="2" charset="-78"/>
              </a:rPr>
            </a:br>
            <a:r>
              <a:rPr lang="ar-EG" sz="3200" b="1" dirty="0" smtClean="0">
                <a:cs typeface="Alexandria" pitchFamily="2" charset="-78"/>
              </a:rPr>
              <a:t>ثانيا: أركان القرار الإداري الالكتروني</a:t>
            </a:r>
            <a:endParaRPr lang="ar-EG" sz="3200" b="1" dirty="0">
              <a:cs typeface="Alexandria" pitchFamily="2" charset="-78"/>
            </a:endParaRPr>
          </a:p>
        </p:txBody>
      </p:sp>
      <p:sp>
        <p:nvSpPr>
          <p:cNvPr id="3" name="عنصر نائب للمحتوى 2"/>
          <p:cNvSpPr>
            <a:spLocks noGrp="1"/>
          </p:cNvSpPr>
          <p:nvPr>
            <p:ph idx="1"/>
          </p:nvPr>
        </p:nvSpPr>
        <p:spPr>
          <a:xfrm>
            <a:off x="1919550" y="2641118"/>
            <a:ext cx="8216671" cy="3391382"/>
          </a:xfrm>
        </p:spPr>
        <p:txBody>
          <a:bodyPr>
            <a:normAutofit/>
          </a:bodyPr>
          <a:lstStyle/>
          <a:p>
            <a:pPr marL="0" indent="0" algn="just" rtl="1">
              <a:lnSpc>
                <a:spcPct val="150000"/>
              </a:lnSpc>
              <a:buNone/>
            </a:pPr>
            <a:r>
              <a:rPr lang="ar-EG" dirty="0" smtClean="0">
                <a:latin typeface="Alexandria" pitchFamily="2" charset="-78"/>
                <a:cs typeface="Alexandria" pitchFamily="2" charset="-78"/>
              </a:rPr>
              <a:t>قلنا أن القرار الإداري الالكتروني لا يختلف في جوهره عن القرار الإداري التقليدي الذي تعتمد فيه على الوسائل التقليدية للتعبير عن إراداتها، غاية الأمر أن الإدارة تستخدم الوسائل التقنية للتعبير عن إرادتها في حالة القرار الإداري الالكتروني.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24</a:t>
            </a:fld>
            <a:endParaRPr lang="en-US"/>
          </a:p>
        </p:txBody>
      </p:sp>
      <p:pic>
        <p:nvPicPr>
          <p:cNvPr id="6" name="Picture 5"/>
          <p:cNvPicPr>
            <a:picLocks noChangeAspect="1"/>
          </p:cNvPicPr>
          <p:nvPr/>
        </p:nvPicPr>
        <p:blipFill>
          <a:blip r:embed="rId2"/>
          <a:stretch>
            <a:fillRect/>
          </a:stretch>
        </p:blipFill>
        <p:spPr>
          <a:xfrm>
            <a:off x="9019284" y="0"/>
            <a:ext cx="2956816" cy="1383912"/>
          </a:xfrm>
          <a:prstGeom prst="rect">
            <a:avLst/>
          </a:prstGeom>
        </p:spPr>
      </p:pic>
    </p:spTree>
    <p:extLst>
      <p:ext uri="{BB962C8B-B14F-4D97-AF65-F5344CB8AC3E}">
        <p14:creationId xmlns:p14="http://schemas.microsoft.com/office/powerpoint/2010/main" val="2652798462"/>
      </p:ext>
    </p:extLst>
  </p:cSld>
  <p:clrMapOvr>
    <a:masterClrMapping/>
  </p:clrMapOvr>
  <mc:AlternateContent xmlns:mc="http://schemas.openxmlformats.org/markup-compatibility/2006" xmlns:p14="http://schemas.microsoft.com/office/powerpoint/2010/main">
    <mc:Choice Requires="p14">
      <p:transition spd="slow" p14:dur="2000" advTm="88691"/>
    </mc:Choice>
    <mc:Fallback xmlns="">
      <p:transition spd="slow" advTm="8869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86672" y="1689903"/>
            <a:ext cx="8802283" cy="5069711"/>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وبالتالي فإن القرار الإداري الالكتروني ينبغي أن يتوافر فيه ذات الأركان المطلوبة في القرارات الإدارية عموما، وهي الأركان الخمسة التالية:</a:t>
            </a:r>
          </a:p>
          <a:p>
            <a:pPr marL="0" indent="0" algn="just" rtl="1">
              <a:lnSpc>
                <a:spcPct val="150000"/>
              </a:lnSpc>
              <a:buNone/>
            </a:pPr>
            <a:r>
              <a:rPr lang="ar-EG" dirty="0" smtClean="0">
                <a:latin typeface="Alexandria" pitchFamily="2" charset="-78"/>
                <a:cs typeface="Alexandria" pitchFamily="2" charset="-78"/>
              </a:rPr>
              <a:t>1-الاختصاص </a:t>
            </a:r>
          </a:p>
          <a:p>
            <a:pPr marL="0" indent="0" algn="just" rtl="1">
              <a:lnSpc>
                <a:spcPct val="150000"/>
              </a:lnSpc>
              <a:buNone/>
            </a:pPr>
            <a:r>
              <a:rPr lang="ar-EG" dirty="0" smtClean="0">
                <a:latin typeface="Alexandria" pitchFamily="2" charset="-78"/>
                <a:cs typeface="Alexandria" pitchFamily="2" charset="-78"/>
              </a:rPr>
              <a:t>2-الشكل</a:t>
            </a:r>
          </a:p>
          <a:p>
            <a:pPr marL="0" indent="0" algn="just" rtl="1">
              <a:lnSpc>
                <a:spcPct val="150000"/>
              </a:lnSpc>
              <a:buNone/>
            </a:pPr>
            <a:r>
              <a:rPr lang="ar-EG" dirty="0" smtClean="0">
                <a:latin typeface="Alexandria" pitchFamily="2" charset="-78"/>
                <a:cs typeface="Alexandria" pitchFamily="2" charset="-78"/>
              </a:rPr>
              <a:t>3-المحل</a:t>
            </a:r>
          </a:p>
          <a:p>
            <a:pPr marL="0" indent="0" algn="just" rtl="1">
              <a:lnSpc>
                <a:spcPct val="150000"/>
              </a:lnSpc>
              <a:buNone/>
            </a:pPr>
            <a:r>
              <a:rPr lang="ar-EG" dirty="0" smtClean="0">
                <a:latin typeface="Alexandria" pitchFamily="2" charset="-78"/>
                <a:cs typeface="Alexandria" pitchFamily="2" charset="-78"/>
              </a:rPr>
              <a:t>4-الغاية </a:t>
            </a:r>
          </a:p>
          <a:p>
            <a:pPr marL="0" indent="0" algn="just" rtl="1">
              <a:lnSpc>
                <a:spcPct val="150000"/>
              </a:lnSpc>
              <a:buNone/>
            </a:pPr>
            <a:r>
              <a:rPr lang="ar-EG" dirty="0" smtClean="0">
                <a:latin typeface="Alexandria" pitchFamily="2" charset="-78"/>
                <a:cs typeface="Alexandria" pitchFamily="2" charset="-78"/>
              </a:rPr>
              <a:t>5-السبب</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25</a:t>
            </a:fld>
            <a:endParaRPr lang="en-US"/>
          </a:p>
        </p:txBody>
      </p:sp>
      <p:pic>
        <p:nvPicPr>
          <p:cNvPr id="7" name="Picture 6"/>
          <p:cNvPicPr>
            <a:picLocks noChangeAspect="1"/>
          </p:cNvPicPr>
          <p:nvPr/>
        </p:nvPicPr>
        <p:blipFill>
          <a:blip r:embed="rId2"/>
          <a:stretch>
            <a:fillRect/>
          </a:stretch>
        </p:blipFill>
        <p:spPr>
          <a:xfrm>
            <a:off x="8897762" y="305991"/>
            <a:ext cx="2956816" cy="1383912"/>
          </a:xfrm>
          <a:prstGeom prst="rect">
            <a:avLst/>
          </a:prstGeom>
        </p:spPr>
      </p:pic>
    </p:spTree>
    <p:extLst>
      <p:ext uri="{BB962C8B-B14F-4D97-AF65-F5344CB8AC3E}">
        <p14:creationId xmlns:p14="http://schemas.microsoft.com/office/powerpoint/2010/main" val="3284554821"/>
      </p:ext>
    </p:extLst>
  </p:cSld>
  <p:clrMapOvr>
    <a:masterClrMapping/>
  </p:clrMapOvr>
  <mc:AlternateContent xmlns:mc="http://schemas.openxmlformats.org/markup-compatibility/2006" xmlns:p14="http://schemas.microsoft.com/office/powerpoint/2010/main">
    <mc:Choice Requires="p14">
      <p:transition spd="slow" p14:dur="2000" advTm="104564"/>
    </mc:Choice>
    <mc:Fallback xmlns="">
      <p:transition spd="slow" advTm="10456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algn="ctr"/>
            <a:r>
              <a:rPr lang="ar-EG" sz="3200" b="1" dirty="0" smtClean="0">
                <a:cs typeface="Alexandria" pitchFamily="2" charset="-78"/>
              </a:rPr>
              <a:t/>
            </a:r>
            <a:br>
              <a:rPr lang="ar-EG" sz="3200" b="1" dirty="0" smtClean="0">
                <a:cs typeface="Alexandria" pitchFamily="2" charset="-78"/>
              </a:rPr>
            </a:br>
            <a:r>
              <a:rPr lang="ar-EG" sz="3200" b="1" dirty="0">
                <a:cs typeface="Alexandria" pitchFamily="2" charset="-78"/>
              </a:rPr>
              <a:t/>
            </a:r>
            <a:br>
              <a:rPr lang="ar-EG" sz="3200" b="1" dirty="0">
                <a:cs typeface="Alexandria" pitchFamily="2" charset="-78"/>
              </a:rPr>
            </a:br>
            <a:r>
              <a:rPr lang="ar-EG" sz="3200" b="1" dirty="0" smtClean="0">
                <a:cs typeface="Alexandria" pitchFamily="2" charset="-78"/>
              </a:rPr>
              <a:t>1- الاختصاص</a:t>
            </a:r>
            <a:endParaRPr lang="en-US" sz="3200" b="1" dirty="0"/>
          </a:p>
        </p:txBody>
      </p:sp>
      <p:sp>
        <p:nvSpPr>
          <p:cNvPr id="3" name="عنصر نائب للمحتوى 2"/>
          <p:cNvSpPr>
            <a:spLocks noGrp="1"/>
          </p:cNvSpPr>
          <p:nvPr>
            <p:ph idx="1"/>
          </p:nvPr>
        </p:nvSpPr>
        <p:spPr>
          <a:xfrm>
            <a:off x="1770928" y="2129742"/>
            <a:ext cx="8229106" cy="3507129"/>
          </a:xfrm>
        </p:spPr>
        <p:txBody>
          <a:bodyPr>
            <a:normAutofit/>
          </a:bodyPr>
          <a:lstStyle/>
          <a:p>
            <a:pPr marL="0" indent="0" algn="just" rtl="1">
              <a:lnSpc>
                <a:spcPct val="150000"/>
              </a:lnSpc>
              <a:buNone/>
            </a:pPr>
            <a:r>
              <a:rPr lang="ar-EG" dirty="0" smtClean="0">
                <a:latin typeface="Alexandria" pitchFamily="2" charset="-78"/>
                <a:cs typeface="Alexandria" pitchFamily="2" charset="-78"/>
              </a:rPr>
              <a:t>الاختصاص هو القدرة على ممارسة عمل معين. وبالتالي فإن الجهة المختصة بإصدار القرار الإداري هي الجهة التي أعطاها المشرع صلاحية القيام بذلك، بحيث إذا قامت جهة أخرى بهذا الأمر كان القرار معيبا وقابلا للطعن عليه بالإلغاء.</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26</a:t>
            </a:fld>
            <a:endParaRPr lang="en-US"/>
          </a:p>
        </p:txBody>
      </p:sp>
      <p:pic>
        <p:nvPicPr>
          <p:cNvPr id="7" name="Picture 6"/>
          <p:cNvPicPr>
            <a:picLocks noChangeAspect="1"/>
          </p:cNvPicPr>
          <p:nvPr/>
        </p:nvPicPr>
        <p:blipFill>
          <a:blip r:embed="rId2"/>
          <a:stretch>
            <a:fillRect/>
          </a:stretch>
        </p:blipFill>
        <p:spPr>
          <a:xfrm>
            <a:off x="9019284" y="198125"/>
            <a:ext cx="2956816" cy="1383912"/>
          </a:xfrm>
          <a:prstGeom prst="rect">
            <a:avLst/>
          </a:prstGeom>
        </p:spPr>
      </p:pic>
    </p:spTree>
    <p:extLst>
      <p:ext uri="{BB962C8B-B14F-4D97-AF65-F5344CB8AC3E}">
        <p14:creationId xmlns:p14="http://schemas.microsoft.com/office/powerpoint/2010/main" val="2596560528"/>
      </p:ext>
    </p:extLst>
  </p:cSld>
  <p:clrMapOvr>
    <a:masterClrMapping/>
  </p:clrMapOvr>
  <mc:AlternateContent xmlns:mc="http://schemas.openxmlformats.org/markup-compatibility/2006" xmlns:p14="http://schemas.microsoft.com/office/powerpoint/2010/main">
    <mc:Choice Requires="p14">
      <p:transition spd="slow" p14:dur="2000" advTm="137993"/>
    </mc:Choice>
    <mc:Fallback xmlns="">
      <p:transition spd="slow" advTm="13799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3" y="2002421"/>
            <a:ext cx="7587266" cy="3426106"/>
          </a:xfrm>
        </p:spPr>
        <p:txBody>
          <a:bodyPr>
            <a:normAutofit/>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وينبغي توافر أربعة عناصر أساسية لكي يكون الاختصاص صحيحا، وهي العنصر الشخصي، العنصر الموضوعي، العنصر المكاني، العنصر الزمني، ونتناول هذه العناصر فيما يلي: </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27</a:t>
            </a:fld>
            <a:endParaRPr lang="en-US"/>
          </a:p>
        </p:txBody>
      </p:sp>
      <p:pic>
        <p:nvPicPr>
          <p:cNvPr id="7" name="Picture 6"/>
          <p:cNvPicPr>
            <a:picLocks noChangeAspect="1"/>
          </p:cNvPicPr>
          <p:nvPr/>
        </p:nvPicPr>
        <p:blipFill>
          <a:blip r:embed="rId2"/>
          <a:stretch>
            <a:fillRect/>
          </a:stretch>
        </p:blipFill>
        <p:spPr>
          <a:xfrm>
            <a:off x="9019284" y="305129"/>
            <a:ext cx="2956816" cy="1383912"/>
          </a:xfrm>
          <a:prstGeom prst="rect">
            <a:avLst/>
          </a:prstGeom>
        </p:spPr>
      </p:pic>
    </p:spTree>
    <p:extLst>
      <p:ext uri="{BB962C8B-B14F-4D97-AF65-F5344CB8AC3E}">
        <p14:creationId xmlns:p14="http://schemas.microsoft.com/office/powerpoint/2010/main" val="52439381"/>
      </p:ext>
    </p:extLst>
  </p:cSld>
  <p:clrMapOvr>
    <a:masterClrMapping/>
  </p:clrMapOvr>
  <mc:AlternateContent xmlns:mc="http://schemas.openxmlformats.org/markup-compatibility/2006" xmlns:p14="http://schemas.microsoft.com/office/powerpoint/2010/main">
    <mc:Choice Requires="p14">
      <p:transition spd="slow" p14:dur="2000" advTm="104824"/>
    </mc:Choice>
    <mc:Fallback xmlns="">
      <p:transition spd="slow" advTm="10482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90" y="1817226"/>
            <a:ext cx="7616144" cy="3518704"/>
          </a:xfrm>
        </p:spPr>
        <p:txBody>
          <a:bodyPr>
            <a:normAutofit/>
          </a:bodyPr>
          <a:lstStyle/>
          <a:p>
            <a:pPr marL="0" indent="0" algn="just" rtl="1">
              <a:lnSpc>
                <a:spcPct val="150000"/>
              </a:lnSpc>
              <a:buNone/>
            </a:pPr>
            <a:r>
              <a:rPr lang="ar-EG" sz="2400" b="1" u="sng" dirty="0" smtClean="0">
                <a:latin typeface="Alexandria" pitchFamily="2" charset="-78"/>
                <a:cs typeface="Alexandria" pitchFamily="2" charset="-78"/>
              </a:rPr>
              <a:t>1- العنصر الشخصي: </a:t>
            </a:r>
          </a:p>
          <a:p>
            <a:pPr marL="0" indent="0" algn="just" rtl="1">
              <a:lnSpc>
                <a:spcPct val="150000"/>
              </a:lnSpc>
              <a:buNone/>
            </a:pPr>
            <a:r>
              <a:rPr lang="ar-EG" sz="2400" dirty="0" smtClean="0">
                <a:latin typeface="Alexandria" pitchFamily="2" charset="-78"/>
                <a:cs typeface="Alexandria" pitchFamily="2" charset="-78"/>
              </a:rPr>
              <a:t>يشير هذا العنصر إلى وجوب أن يكون الشخص الذي أصدر القرار الإداري هو الشخص المحدد للقيام بهذا العمل وفقا للقانون.</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28</a:t>
            </a:fld>
            <a:endParaRPr lang="en-US"/>
          </a:p>
        </p:txBody>
      </p:sp>
      <p:pic>
        <p:nvPicPr>
          <p:cNvPr id="7" name="Picture 6"/>
          <p:cNvPicPr>
            <a:picLocks noChangeAspect="1"/>
          </p:cNvPicPr>
          <p:nvPr/>
        </p:nvPicPr>
        <p:blipFill>
          <a:blip r:embed="rId2"/>
          <a:stretch>
            <a:fillRect/>
          </a:stretch>
        </p:blipFill>
        <p:spPr>
          <a:xfrm>
            <a:off x="9019284" y="256491"/>
            <a:ext cx="2956816" cy="1383912"/>
          </a:xfrm>
          <a:prstGeom prst="rect">
            <a:avLst/>
          </a:prstGeom>
        </p:spPr>
      </p:pic>
    </p:spTree>
    <p:extLst>
      <p:ext uri="{BB962C8B-B14F-4D97-AF65-F5344CB8AC3E}">
        <p14:creationId xmlns:p14="http://schemas.microsoft.com/office/powerpoint/2010/main" val="3025075219"/>
      </p:ext>
    </p:extLst>
  </p:cSld>
  <p:clrMapOvr>
    <a:masterClrMapping/>
  </p:clrMapOvr>
  <mc:AlternateContent xmlns:mc="http://schemas.openxmlformats.org/markup-compatibility/2006" xmlns:p14="http://schemas.microsoft.com/office/powerpoint/2010/main">
    <mc:Choice Requires="p14">
      <p:transition spd="slow" p14:dur="2000" advTm="60394"/>
    </mc:Choice>
    <mc:Fallback xmlns="">
      <p:transition spd="slow" advTm="6039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82499" y="1805652"/>
            <a:ext cx="7714589" cy="3958540"/>
          </a:xfrm>
        </p:spPr>
        <p:txBody>
          <a:bodyPr>
            <a:normAutofit/>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sz="2400" dirty="0" smtClean="0">
                <a:latin typeface="Alexandria" pitchFamily="2" charset="-78"/>
                <a:cs typeface="Alexandria" pitchFamily="2" charset="-78"/>
              </a:rPr>
              <a:t>وهذا يعني أنه لو كان شخصا طبيعيا فيجب أن يستند وجوده في الجهاز الإداري إلى قرار صحيح، ولو كان المختص هيئة أو مجلس أو نحو ذلك فإنه يجب أن يكون تشكيله صحيحا ومكتملا من الناحية القانونية.</a:t>
            </a:r>
            <a:endParaRPr lang="en-US" sz="2400"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29</a:t>
            </a:fld>
            <a:endParaRPr lang="en-US"/>
          </a:p>
        </p:txBody>
      </p:sp>
      <p:pic>
        <p:nvPicPr>
          <p:cNvPr id="7" name="Picture 6"/>
          <p:cNvPicPr>
            <a:picLocks noChangeAspect="1"/>
          </p:cNvPicPr>
          <p:nvPr/>
        </p:nvPicPr>
        <p:blipFill>
          <a:blip r:embed="rId2"/>
          <a:stretch>
            <a:fillRect/>
          </a:stretch>
        </p:blipFill>
        <p:spPr>
          <a:xfrm>
            <a:off x="8888035" y="275946"/>
            <a:ext cx="2956816" cy="1383912"/>
          </a:xfrm>
          <a:prstGeom prst="rect">
            <a:avLst/>
          </a:prstGeom>
        </p:spPr>
      </p:pic>
    </p:spTree>
    <p:extLst>
      <p:ext uri="{BB962C8B-B14F-4D97-AF65-F5344CB8AC3E}">
        <p14:creationId xmlns:p14="http://schemas.microsoft.com/office/powerpoint/2010/main" val="2630652691"/>
      </p:ext>
    </p:extLst>
  </p:cSld>
  <p:clrMapOvr>
    <a:masterClrMapping/>
  </p:clrMapOvr>
  <mc:AlternateContent xmlns:mc="http://schemas.openxmlformats.org/markup-compatibility/2006" xmlns:p14="http://schemas.microsoft.com/office/powerpoint/2010/main">
    <mc:Choice Requires="p14">
      <p:transition spd="slow" p14:dur="2000" advTm="68905"/>
    </mc:Choice>
    <mc:Fallback xmlns="">
      <p:transition spd="slow" advTm="6890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18167" y="1794077"/>
            <a:ext cx="7176304" cy="3588151"/>
          </a:xfrm>
        </p:spPr>
        <p:txBody>
          <a:bodyPr>
            <a:normAutofit fontScale="925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وإذا وضعنا هذا العنصر في سياق أنشطة الحكومة الرقمية فإنه يتعين على الإدارة العامة أن تستخدم الأساليب التقنية المناسبة لتولي الشخص المختص بإصدار القرار الإداري دون غيره.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30</a:t>
            </a:fld>
            <a:endParaRPr lang="en-US"/>
          </a:p>
        </p:txBody>
      </p:sp>
      <p:pic>
        <p:nvPicPr>
          <p:cNvPr id="7" name="Picture 6"/>
          <p:cNvPicPr>
            <a:picLocks noChangeAspect="1"/>
          </p:cNvPicPr>
          <p:nvPr/>
        </p:nvPicPr>
        <p:blipFill>
          <a:blip r:embed="rId2"/>
          <a:stretch>
            <a:fillRect/>
          </a:stretch>
        </p:blipFill>
        <p:spPr>
          <a:xfrm>
            <a:off x="9019284" y="324584"/>
            <a:ext cx="2956816" cy="1383912"/>
          </a:xfrm>
          <a:prstGeom prst="rect">
            <a:avLst/>
          </a:prstGeom>
        </p:spPr>
      </p:pic>
    </p:spTree>
    <p:extLst>
      <p:ext uri="{BB962C8B-B14F-4D97-AF65-F5344CB8AC3E}">
        <p14:creationId xmlns:p14="http://schemas.microsoft.com/office/powerpoint/2010/main" val="3466894437"/>
      </p:ext>
    </p:extLst>
  </p:cSld>
  <p:clrMapOvr>
    <a:masterClrMapping/>
  </p:clrMapOvr>
  <mc:AlternateContent xmlns:mc="http://schemas.openxmlformats.org/markup-compatibility/2006" xmlns:p14="http://schemas.microsoft.com/office/powerpoint/2010/main">
    <mc:Choice Requires="p14">
      <p:transition spd="slow" p14:dur="2000" advTm="76882"/>
    </mc:Choice>
    <mc:Fallback xmlns="">
      <p:transition spd="slow" advTm="7688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29742" y="1875100"/>
            <a:ext cx="7812912" cy="3750196"/>
          </a:xfrm>
        </p:spPr>
        <p:txBody>
          <a:bodyPr>
            <a:normAutofit fontScale="92500"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ويجرى ذلك باتباع الطرق التقنية التي تسمح للأنظمة الالكترونية بتحديد الشخص المختص بالقرار وتمييزه عن غيره، كطرق التشفير واستخدام كلمات السر للدخول للنظام أو استخدام البصمة الالكترونية أو غير ذلك.</a:t>
            </a:r>
            <a:endParaRPr lang="en-US" dirty="0">
              <a:latin typeface="Alexandria" pitchFamily="2" charset="-78"/>
              <a:cs typeface="Alexandria" pitchFamily="2"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31</a:t>
            </a:fld>
            <a:endParaRPr lang="en-US"/>
          </a:p>
        </p:txBody>
      </p:sp>
      <p:pic>
        <p:nvPicPr>
          <p:cNvPr id="7" name="Picture 6"/>
          <p:cNvPicPr>
            <a:picLocks noChangeAspect="1"/>
          </p:cNvPicPr>
          <p:nvPr/>
        </p:nvPicPr>
        <p:blipFill>
          <a:blip r:embed="rId2"/>
          <a:stretch>
            <a:fillRect/>
          </a:stretch>
        </p:blipFill>
        <p:spPr>
          <a:xfrm>
            <a:off x="9019284" y="275947"/>
            <a:ext cx="2956816" cy="1383912"/>
          </a:xfrm>
          <a:prstGeom prst="rect">
            <a:avLst/>
          </a:prstGeom>
        </p:spPr>
      </p:pic>
    </p:spTree>
    <p:extLst>
      <p:ext uri="{BB962C8B-B14F-4D97-AF65-F5344CB8AC3E}">
        <p14:creationId xmlns:p14="http://schemas.microsoft.com/office/powerpoint/2010/main" val="1893572373"/>
      </p:ext>
    </p:extLst>
  </p:cSld>
  <p:clrMapOvr>
    <a:masterClrMapping/>
  </p:clrMapOvr>
  <mc:AlternateContent xmlns:mc="http://schemas.openxmlformats.org/markup-compatibility/2006" xmlns:p14="http://schemas.microsoft.com/office/powerpoint/2010/main">
    <mc:Choice Requires="p14">
      <p:transition spd="slow" p14:dur="2000" advTm="94668"/>
    </mc:Choice>
    <mc:Fallback xmlns="">
      <p:transition spd="slow" advTm="94668"/>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cs typeface="Alexandria" pitchFamily="2" charset="-78"/>
              </a:rPr>
              <a:t/>
            </a:r>
            <a:br>
              <a:rPr lang="ar-EG" dirty="0" smtClean="0">
                <a:solidFill>
                  <a:schemeClr val="bg1"/>
                </a:solidFill>
                <a:cs typeface="Alexandria" pitchFamily="2" charset="-78"/>
              </a:rPr>
            </a:br>
            <a:r>
              <a:rPr lang="ar-EG" dirty="0">
                <a:solidFill>
                  <a:schemeClr val="bg1"/>
                </a:solidFill>
                <a:cs typeface="Alexandria" pitchFamily="2" charset="-78"/>
              </a:rPr>
              <a:t/>
            </a:r>
            <a:br>
              <a:rPr lang="ar-EG" dirty="0">
                <a:solidFill>
                  <a:schemeClr val="bg1"/>
                </a:solidFill>
                <a:cs typeface="Alexandria" pitchFamily="2" charset="-78"/>
              </a:rPr>
            </a:br>
            <a:r>
              <a:rPr lang="ar-EG" dirty="0" smtClean="0">
                <a:solidFill>
                  <a:schemeClr val="bg1"/>
                </a:solidFill>
                <a:cs typeface="Alexandria" pitchFamily="2" charset="-78"/>
              </a:rPr>
              <a:t> </a:t>
            </a:r>
            <a:endParaRPr lang="en-US" dirty="0">
              <a:solidFill>
                <a:schemeClr val="bg1"/>
              </a:solidFill>
            </a:endParaRPr>
          </a:p>
        </p:txBody>
      </p:sp>
      <p:sp>
        <p:nvSpPr>
          <p:cNvPr id="3" name="عنصر نائب للمحتوى 2"/>
          <p:cNvSpPr>
            <a:spLocks noGrp="1"/>
          </p:cNvSpPr>
          <p:nvPr>
            <p:ph idx="1"/>
          </p:nvPr>
        </p:nvSpPr>
        <p:spPr>
          <a:xfrm>
            <a:off x="2280213" y="2384385"/>
            <a:ext cx="7257326" cy="3321933"/>
          </a:xfrm>
        </p:spPr>
        <p:txBody>
          <a:bodyPr>
            <a:normAutofit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ولا يمنع ذلك أن يقوم الشخص المختص بتفويض غيره بإصدار القرار الإداري إذا كان هذا جائز قانونا ووفقا للضوابط القانونية المعروفة.</a:t>
            </a:r>
          </a:p>
          <a:p>
            <a:pPr marL="0" indent="0" algn="just"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32</a:t>
            </a:fld>
            <a:endParaRPr lang="en-US"/>
          </a:p>
        </p:txBody>
      </p:sp>
      <p:pic>
        <p:nvPicPr>
          <p:cNvPr id="7" name="Picture 6"/>
          <p:cNvPicPr>
            <a:picLocks noChangeAspect="1"/>
          </p:cNvPicPr>
          <p:nvPr/>
        </p:nvPicPr>
        <p:blipFill>
          <a:blip r:embed="rId2"/>
          <a:stretch>
            <a:fillRect/>
          </a:stretch>
        </p:blipFill>
        <p:spPr>
          <a:xfrm>
            <a:off x="8888035" y="365125"/>
            <a:ext cx="2956816" cy="1383912"/>
          </a:xfrm>
          <a:prstGeom prst="rect">
            <a:avLst/>
          </a:prstGeom>
        </p:spPr>
      </p:pic>
    </p:spTree>
    <p:extLst>
      <p:ext uri="{BB962C8B-B14F-4D97-AF65-F5344CB8AC3E}">
        <p14:creationId xmlns:p14="http://schemas.microsoft.com/office/powerpoint/2010/main" val="928695839"/>
      </p:ext>
    </p:extLst>
  </p:cSld>
  <p:clrMapOvr>
    <a:masterClrMapping/>
  </p:clrMapOvr>
  <mc:AlternateContent xmlns:mc="http://schemas.openxmlformats.org/markup-compatibility/2006" xmlns:p14="http://schemas.microsoft.com/office/powerpoint/2010/main">
    <mc:Choice Requires="p14">
      <p:transition spd="slow" p14:dur="2000" advTm="58106"/>
    </mc:Choice>
    <mc:Fallback xmlns="">
      <p:transition spd="slow" advTm="5810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92" y="2164467"/>
            <a:ext cx="7685590" cy="3044141"/>
          </a:xfrm>
        </p:spPr>
        <p:txBody>
          <a:bodyPr>
            <a:normAutofit/>
          </a:bodyPr>
          <a:lstStyle/>
          <a:p>
            <a:pPr marL="0" indent="0" algn="just" rtl="1">
              <a:lnSpc>
                <a:spcPct val="150000"/>
              </a:lnSpc>
              <a:buNone/>
            </a:pPr>
            <a:r>
              <a:rPr lang="ar-EG" dirty="0" smtClean="0">
                <a:latin typeface="Alexandria" pitchFamily="2" charset="-78"/>
                <a:cs typeface="Alexandria" pitchFamily="2" charset="-78"/>
              </a:rPr>
              <a:t>والمقصود أن تضع الإدارة العنصر الشخصي في السياق الرقمي عندما تقوم بنشاطها الإداري من خلال أساليب تكنولوجيا المعلومات والاتصالات.</a:t>
            </a:r>
          </a:p>
          <a:p>
            <a:pPr marL="0" indent="0" algn="just" rtl="1">
              <a:lnSpc>
                <a:spcPct val="150000"/>
              </a:lnSpc>
              <a:buNone/>
            </a:pPr>
            <a:endParaRPr lang="en-US" dirty="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33</a:t>
            </a:fld>
            <a:endParaRPr lang="en-US"/>
          </a:p>
        </p:txBody>
      </p:sp>
      <p:pic>
        <p:nvPicPr>
          <p:cNvPr id="7" name="Picture 6"/>
          <p:cNvPicPr>
            <a:picLocks noChangeAspect="1"/>
          </p:cNvPicPr>
          <p:nvPr/>
        </p:nvPicPr>
        <p:blipFill>
          <a:blip r:embed="rId2"/>
          <a:stretch>
            <a:fillRect/>
          </a:stretch>
        </p:blipFill>
        <p:spPr>
          <a:xfrm>
            <a:off x="9111771" y="324769"/>
            <a:ext cx="2956816" cy="1383912"/>
          </a:xfrm>
          <a:prstGeom prst="rect">
            <a:avLst/>
          </a:prstGeom>
        </p:spPr>
      </p:pic>
    </p:spTree>
    <p:extLst>
      <p:ext uri="{BB962C8B-B14F-4D97-AF65-F5344CB8AC3E}">
        <p14:creationId xmlns:p14="http://schemas.microsoft.com/office/powerpoint/2010/main" val="2871193901"/>
      </p:ext>
    </p:extLst>
  </p:cSld>
  <p:clrMapOvr>
    <a:masterClrMapping/>
  </p:clrMapOvr>
  <mc:AlternateContent xmlns:mc="http://schemas.openxmlformats.org/markup-compatibility/2006" xmlns:p14="http://schemas.microsoft.com/office/powerpoint/2010/main">
    <mc:Choice Requires="p14">
      <p:transition spd="slow" p14:dur="2000" advTm="41924"/>
    </mc:Choice>
    <mc:Fallback xmlns="">
      <p:transition spd="slow" advTm="4192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8" y="2060293"/>
            <a:ext cx="7118431" cy="3287211"/>
          </a:xfrm>
        </p:spPr>
        <p:txBody>
          <a:bodyPr>
            <a:normAutofit fontScale="92500" lnSpcReduction="20000"/>
          </a:bodyPr>
          <a:lstStyle/>
          <a:p>
            <a:pPr marL="0" lvl="0" indent="0" algn="just" rtl="1">
              <a:lnSpc>
                <a:spcPct val="150000"/>
              </a:lnSpc>
              <a:buNone/>
            </a:pPr>
            <a:r>
              <a:rPr lang="ar-EG" dirty="0" smtClean="0">
                <a:latin typeface="Alexandria" pitchFamily="2" charset="-78"/>
                <a:cs typeface="Alexandria" pitchFamily="2" charset="-78"/>
              </a:rPr>
              <a:t>وتقوم بذلك عندما تستطيع ترجمة الواقع القانوني في البيئة العادية إلى واقع رقمي يناسب مجتمع الحكومة الرقمية من خلال تحويل القواعد الحاكمة للمسائل المختلفة المتعلقة بتطبيق الإدارة الالكترونية إلى تعليمات برمجية تُشغلها الأنظمة التقنية.</a:t>
            </a:r>
            <a:endParaRPr lang="en-US" dirty="0"/>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34</a:t>
            </a:fld>
            <a:endParaRPr lang="en-US"/>
          </a:p>
        </p:txBody>
      </p:sp>
      <p:pic>
        <p:nvPicPr>
          <p:cNvPr id="7" name="Picture 6"/>
          <p:cNvPicPr>
            <a:picLocks noChangeAspect="1"/>
          </p:cNvPicPr>
          <p:nvPr/>
        </p:nvPicPr>
        <p:blipFill>
          <a:blip r:embed="rId2"/>
          <a:stretch>
            <a:fillRect/>
          </a:stretch>
        </p:blipFill>
        <p:spPr>
          <a:xfrm>
            <a:off x="9019284" y="359491"/>
            <a:ext cx="2956816" cy="1383912"/>
          </a:xfrm>
          <a:prstGeom prst="rect">
            <a:avLst/>
          </a:prstGeom>
        </p:spPr>
      </p:pic>
    </p:spTree>
    <p:extLst>
      <p:ext uri="{BB962C8B-B14F-4D97-AF65-F5344CB8AC3E}">
        <p14:creationId xmlns:p14="http://schemas.microsoft.com/office/powerpoint/2010/main" val="1607483704"/>
      </p:ext>
    </p:extLst>
  </p:cSld>
  <p:clrMapOvr>
    <a:masterClrMapping/>
  </p:clrMapOvr>
  <mc:AlternateContent xmlns:mc="http://schemas.openxmlformats.org/markup-compatibility/2006" xmlns:p14="http://schemas.microsoft.com/office/powerpoint/2010/main">
    <mc:Choice Requires="p14">
      <p:transition spd="slow" p14:dur="2000" advTm="100080"/>
    </mc:Choice>
    <mc:Fallback xmlns="">
      <p:transition spd="slow" advTm="10008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06592" y="1967696"/>
            <a:ext cx="7523546" cy="3634452"/>
          </a:xfrm>
        </p:spPr>
        <p:txBody>
          <a:bodyPr>
            <a:normAutofit/>
          </a:bodyPr>
          <a:lstStyle/>
          <a:p>
            <a:pPr marL="0" indent="0" algn="just" rtl="1">
              <a:lnSpc>
                <a:spcPct val="150000"/>
              </a:lnSpc>
              <a:buNone/>
            </a:pPr>
            <a:endParaRPr lang="ar-EG" dirty="0" smtClean="0">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وهذا الأمر كما أشرنا لا ينطبق فقط على العنصر الشخصي ولكن يشمل كل ما يرتبط بنشاط الحكومة الرقمية، وهو جوهر الإدارة العامة الالكترونية في الواقع.</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35</a:t>
            </a:fld>
            <a:endParaRPr lang="en-US"/>
          </a:p>
        </p:txBody>
      </p:sp>
      <p:pic>
        <p:nvPicPr>
          <p:cNvPr id="7" name="Picture 6"/>
          <p:cNvPicPr>
            <a:picLocks noChangeAspect="1"/>
          </p:cNvPicPr>
          <p:nvPr/>
        </p:nvPicPr>
        <p:blipFill>
          <a:blip r:embed="rId2"/>
          <a:stretch>
            <a:fillRect/>
          </a:stretch>
        </p:blipFill>
        <p:spPr>
          <a:xfrm>
            <a:off x="9019284" y="275946"/>
            <a:ext cx="2956816" cy="1383912"/>
          </a:xfrm>
          <a:prstGeom prst="rect">
            <a:avLst/>
          </a:prstGeom>
        </p:spPr>
      </p:pic>
    </p:spTree>
    <p:extLst>
      <p:ext uri="{BB962C8B-B14F-4D97-AF65-F5344CB8AC3E}">
        <p14:creationId xmlns:p14="http://schemas.microsoft.com/office/powerpoint/2010/main" val="1322081625"/>
      </p:ext>
    </p:extLst>
  </p:cSld>
  <p:clrMapOvr>
    <a:masterClrMapping/>
  </p:clrMapOvr>
  <mc:AlternateContent xmlns:mc="http://schemas.openxmlformats.org/markup-compatibility/2006" xmlns:p14="http://schemas.microsoft.com/office/powerpoint/2010/main">
    <mc:Choice Requires="p14">
      <p:transition spd="slow" p14:dur="2000" advTm="33959"/>
    </mc:Choice>
    <mc:Fallback xmlns="">
      <p:transition spd="slow" advTm="3395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3" y="2037144"/>
            <a:ext cx="7934568" cy="3530280"/>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والجدير بالذكر أن من علامات ممارسة الاختصاص القانوني على الوجه الصحيح في البيئة الرقمية هو استخدام الأدوات التقنية الخاصة بالجهة أو الشخص المختص عند إصدار القرار الإداري الالكتروني، مثال ذلك الموقع الحكومي المخصص له أو </a:t>
            </a:r>
            <a:r>
              <a:rPr lang="ar-EG" dirty="0" err="1" smtClean="0">
                <a:latin typeface="Alexandria" pitchFamily="2" charset="-78"/>
                <a:cs typeface="Alexandria" pitchFamily="2" charset="-78"/>
              </a:rPr>
              <a:t>الإيميل</a:t>
            </a:r>
            <a:r>
              <a:rPr lang="ar-EG" dirty="0" smtClean="0">
                <a:latin typeface="Alexandria" pitchFamily="2" charset="-78"/>
                <a:cs typeface="Alexandria" pitchFamily="2" charset="-78"/>
              </a:rPr>
              <a:t> الوظيفي الخاص به.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36</a:t>
            </a:fld>
            <a:endParaRPr lang="en-US"/>
          </a:p>
        </p:txBody>
      </p:sp>
      <p:pic>
        <p:nvPicPr>
          <p:cNvPr id="7" name="Picture 6"/>
          <p:cNvPicPr>
            <a:picLocks noChangeAspect="1"/>
          </p:cNvPicPr>
          <p:nvPr/>
        </p:nvPicPr>
        <p:blipFill>
          <a:blip r:embed="rId2"/>
          <a:stretch>
            <a:fillRect/>
          </a:stretch>
        </p:blipFill>
        <p:spPr>
          <a:xfrm>
            <a:off x="9092315" y="470499"/>
            <a:ext cx="2956816" cy="1383912"/>
          </a:xfrm>
          <a:prstGeom prst="rect">
            <a:avLst/>
          </a:prstGeom>
        </p:spPr>
      </p:pic>
    </p:spTree>
    <p:extLst>
      <p:ext uri="{BB962C8B-B14F-4D97-AF65-F5344CB8AC3E}">
        <p14:creationId xmlns:p14="http://schemas.microsoft.com/office/powerpoint/2010/main" val="3540725073"/>
      </p:ext>
    </p:extLst>
  </p:cSld>
  <p:clrMapOvr>
    <a:masterClrMapping/>
  </p:clrMapOvr>
  <mc:AlternateContent xmlns:mc="http://schemas.openxmlformats.org/markup-compatibility/2006" xmlns:p14="http://schemas.microsoft.com/office/powerpoint/2010/main">
    <mc:Choice Requires="p14">
      <p:transition spd="slow" p14:dur="2000" advTm="125250"/>
    </mc:Choice>
    <mc:Fallback xmlns="">
      <p:transition spd="slow" advTm="12525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14938" y="1840376"/>
            <a:ext cx="7182150" cy="3773346"/>
          </a:xfrm>
        </p:spPr>
        <p:txBody>
          <a:bodyPr>
            <a:normAutofit/>
          </a:bodyPr>
          <a:lstStyle/>
          <a:p>
            <a:pPr marL="0" indent="0" algn="just" rtl="1">
              <a:lnSpc>
                <a:spcPct val="150000"/>
              </a:lnSpc>
              <a:buNone/>
            </a:pPr>
            <a:r>
              <a:rPr lang="ar-EG" b="1" u="sng" dirty="0" smtClean="0">
                <a:latin typeface="Alexandria" pitchFamily="2" charset="-78"/>
                <a:cs typeface="Alexandria" pitchFamily="2" charset="-78"/>
              </a:rPr>
              <a:t>2- العنصر الموضوعي: </a:t>
            </a:r>
          </a:p>
          <a:p>
            <a:pPr marL="0" indent="0" algn="just" rtl="1">
              <a:lnSpc>
                <a:spcPct val="150000"/>
              </a:lnSpc>
              <a:buNone/>
            </a:pPr>
            <a:r>
              <a:rPr lang="ar-EG" dirty="0" smtClean="0">
                <a:latin typeface="Alexandria" pitchFamily="2" charset="-78"/>
                <a:cs typeface="Alexandria" pitchFamily="2" charset="-78"/>
              </a:rPr>
              <a:t>هذا وجه آخر من وجه الاختصاص المهمة ويشير إلى الأنشطة أو نوع الأعمال التي يختص بها الشخص والمحددة بواسطة القانون.</a:t>
            </a:r>
          </a:p>
          <a:p>
            <a:pPr marL="0" indent="0" algn="just" rtl="1">
              <a:lnSpc>
                <a:spcPct val="150000"/>
              </a:lnSpc>
              <a:buNone/>
            </a:pPr>
            <a:endParaRPr lang="en-US" dirty="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37</a:t>
            </a:fld>
            <a:endParaRPr lang="en-US"/>
          </a:p>
        </p:txBody>
      </p:sp>
      <p:pic>
        <p:nvPicPr>
          <p:cNvPr id="7" name="Picture 6"/>
          <p:cNvPicPr>
            <a:picLocks noChangeAspect="1"/>
          </p:cNvPicPr>
          <p:nvPr/>
        </p:nvPicPr>
        <p:blipFill>
          <a:blip r:embed="rId2"/>
          <a:stretch>
            <a:fillRect/>
          </a:stretch>
        </p:blipFill>
        <p:spPr>
          <a:xfrm>
            <a:off x="9019284" y="305129"/>
            <a:ext cx="2956816" cy="1383912"/>
          </a:xfrm>
          <a:prstGeom prst="rect">
            <a:avLst/>
          </a:prstGeom>
        </p:spPr>
      </p:pic>
    </p:spTree>
    <p:extLst>
      <p:ext uri="{BB962C8B-B14F-4D97-AF65-F5344CB8AC3E}">
        <p14:creationId xmlns:p14="http://schemas.microsoft.com/office/powerpoint/2010/main" val="2200230455"/>
      </p:ext>
    </p:extLst>
  </p:cSld>
  <p:clrMapOvr>
    <a:masterClrMapping/>
  </p:clrMapOvr>
  <mc:AlternateContent xmlns:mc="http://schemas.openxmlformats.org/markup-compatibility/2006" xmlns:p14="http://schemas.microsoft.com/office/powerpoint/2010/main">
    <mc:Choice Requires="p14">
      <p:transition spd="slow" p14:dur="2000" advTm="51733"/>
    </mc:Choice>
    <mc:Fallback xmlns="">
      <p:transition spd="slow" advTm="5173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25571" y="2083443"/>
            <a:ext cx="7292049" cy="3646026"/>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ومعنى ذلك أن لكل شخص اختصاصه بنوع معين من الأعمال التي يجب أن يمارسها هو دون غيره. </a:t>
            </a:r>
          </a:p>
          <a:p>
            <a:pPr marL="0" indent="0" algn="just" rtl="1">
              <a:lnSpc>
                <a:spcPct val="150000"/>
              </a:lnSpc>
              <a:buNone/>
            </a:pPr>
            <a:r>
              <a:rPr lang="ar-EG" dirty="0" smtClean="0">
                <a:latin typeface="Alexandria" pitchFamily="2" charset="-78"/>
                <a:cs typeface="Alexandria" pitchFamily="2" charset="-78"/>
              </a:rPr>
              <a:t>بحيث لا يصح القرار من شخص آخر غير المنوط به القيام بالنشاط.</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38</a:t>
            </a:fld>
            <a:endParaRPr lang="en-US"/>
          </a:p>
        </p:txBody>
      </p:sp>
      <p:pic>
        <p:nvPicPr>
          <p:cNvPr id="7" name="Picture 6"/>
          <p:cNvPicPr>
            <a:picLocks noChangeAspect="1"/>
          </p:cNvPicPr>
          <p:nvPr/>
        </p:nvPicPr>
        <p:blipFill>
          <a:blip r:embed="rId2"/>
          <a:stretch>
            <a:fillRect/>
          </a:stretch>
        </p:blipFill>
        <p:spPr>
          <a:xfrm>
            <a:off x="9019284" y="207853"/>
            <a:ext cx="2956816" cy="1383912"/>
          </a:xfrm>
          <a:prstGeom prst="rect">
            <a:avLst/>
          </a:prstGeom>
        </p:spPr>
      </p:pic>
    </p:spTree>
    <p:extLst>
      <p:ext uri="{BB962C8B-B14F-4D97-AF65-F5344CB8AC3E}">
        <p14:creationId xmlns:p14="http://schemas.microsoft.com/office/powerpoint/2010/main" val="2574295778"/>
      </p:ext>
    </p:extLst>
  </p:cSld>
  <p:clrMapOvr>
    <a:masterClrMapping/>
  </p:clrMapOvr>
  <mc:AlternateContent xmlns:mc="http://schemas.openxmlformats.org/markup-compatibility/2006" xmlns:p14="http://schemas.microsoft.com/office/powerpoint/2010/main">
    <mc:Choice Requires="p14">
      <p:transition spd="slow" p14:dur="2000" advTm="120187"/>
    </mc:Choice>
    <mc:Fallback xmlns="">
      <p:transition spd="slow" advTm="12018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49661" y="2187614"/>
            <a:ext cx="7147428" cy="3483981"/>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وتجاوز الاختصاص النوعي له عدة صور، فقد تمارس جهة الإدارة اختصاص المشرع أو القضاء وهذا بكل تأكيد مخالف للقوانين. </a:t>
            </a:r>
          </a:p>
          <a:p>
            <a:pPr marL="0" indent="0" algn="just" rtl="1">
              <a:lnSpc>
                <a:spcPct val="150000"/>
              </a:lnSpc>
              <a:buNone/>
            </a:pPr>
            <a:r>
              <a:rPr lang="ar-EG" dirty="0" smtClean="0">
                <a:latin typeface="Alexandria" pitchFamily="2" charset="-78"/>
                <a:cs typeface="Alexandria" pitchFamily="2" charset="-78"/>
              </a:rPr>
              <a:t>وقد تمارس جهة الإدارة اختصاص جهة إدارية أخرى أو يمارس موظف اختصاص موظف آخر داخل نفس الجهة.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39</a:t>
            </a:fld>
            <a:endParaRPr lang="en-US"/>
          </a:p>
        </p:txBody>
      </p:sp>
      <p:pic>
        <p:nvPicPr>
          <p:cNvPr id="7" name="Picture 6"/>
          <p:cNvPicPr>
            <a:picLocks noChangeAspect="1"/>
          </p:cNvPicPr>
          <p:nvPr/>
        </p:nvPicPr>
        <p:blipFill>
          <a:blip r:embed="rId2"/>
          <a:stretch>
            <a:fillRect/>
          </a:stretch>
        </p:blipFill>
        <p:spPr>
          <a:xfrm>
            <a:off x="9019284" y="324585"/>
            <a:ext cx="2956816" cy="1383912"/>
          </a:xfrm>
          <a:prstGeom prst="rect">
            <a:avLst/>
          </a:prstGeom>
        </p:spPr>
      </p:pic>
    </p:spTree>
    <p:extLst>
      <p:ext uri="{BB962C8B-B14F-4D97-AF65-F5344CB8AC3E}">
        <p14:creationId xmlns:p14="http://schemas.microsoft.com/office/powerpoint/2010/main" val="314602440"/>
      </p:ext>
    </p:extLst>
  </p:cSld>
  <p:clrMapOvr>
    <a:masterClrMapping/>
  </p:clrMapOvr>
  <mc:AlternateContent xmlns:mc="http://schemas.openxmlformats.org/markup-compatibility/2006" xmlns:p14="http://schemas.microsoft.com/office/powerpoint/2010/main">
    <mc:Choice Requires="p14">
      <p:transition spd="slow" p14:dur="2000" advTm="84563"/>
    </mc:Choice>
    <mc:Fallback xmlns="">
      <p:transition spd="slow" advTm="8456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8" y="1909823"/>
            <a:ext cx="7697165" cy="3483980"/>
          </a:xfrm>
        </p:spPr>
        <p:txBody>
          <a:bodyPr>
            <a:normAutofit fontScale="77500" lnSpcReduction="20000"/>
          </a:bodyPr>
          <a:lstStyle/>
          <a:p>
            <a:pPr marL="0" indent="0" algn="just" rtl="1">
              <a:lnSpc>
                <a:spcPct val="170000"/>
              </a:lnSpc>
              <a:buNone/>
            </a:pPr>
            <a:r>
              <a:rPr lang="ar-EG" dirty="0" smtClean="0">
                <a:latin typeface="Alexandria" pitchFamily="2" charset="-78"/>
                <a:cs typeface="Alexandria" pitchFamily="2" charset="-78"/>
              </a:rPr>
              <a:t>وإذا حاولنا وضع هذا العنصر في السياق الرقمي فإن أساليب الإدارة الالكترونية يمكنها حكم هذه المسألة بصورة سليمة؛ حيث تستخدم الحكومة الرقمية في تفاعلها مع الموظفين أو الجهات المختلفة داخل الدولة التقنيات التي تجعلها تقصر الاختصاص بإصدار قرار إداري معين على الشخص المختص بممارسة نوع الأنشطة موضوع القرار.</a:t>
            </a:r>
            <a:endParaRPr lang="ar-EG"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40</a:t>
            </a:fld>
            <a:endParaRPr lang="en-US"/>
          </a:p>
        </p:txBody>
      </p:sp>
      <p:pic>
        <p:nvPicPr>
          <p:cNvPr id="7" name="Picture 6"/>
          <p:cNvPicPr>
            <a:picLocks noChangeAspect="1"/>
          </p:cNvPicPr>
          <p:nvPr/>
        </p:nvPicPr>
        <p:blipFill>
          <a:blip r:embed="rId2"/>
          <a:stretch>
            <a:fillRect/>
          </a:stretch>
        </p:blipFill>
        <p:spPr>
          <a:xfrm>
            <a:off x="9023839" y="139759"/>
            <a:ext cx="2956816" cy="1383912"/>
          </a:xfrm>
          <a:prstGeom prst="rect">
            <a:avLst/>
          </a:prstGeom>
        </p:spPr>
      </p:pic>
    </p:spTree>
    <p:extLst>
      <p:ext uri="{BB962C8B-B14F-4D97-AF65-F5344CB8AC3E}">
        <p14:creationId xmlns:p14="http://schemas.microsoft.com/office/powerpoint/2010/main" val="2666372089"/>
      </p:ext>
    </p:extLst>
  </p:cSld>
  <p:clrMapOvr>
    <a:masterClrMapping/>
  </p:clrMapOvr>
  <mc:AlternateContent xmlns:mc="http://schemas.openxmlformats.org/markup-compatibility/2006" xmlns:p14="http://schemas.microsoft.com/office/powerpoint/2010/main">
    <mc:Choice Requires="p14">
      <p:transition spd="slow" p14:dur="2000" advTm="85673"/>
    </mc:Choice>
    <mc:Fallback xmlns="">
      <p:transition spd="slow" advTm="85673"/>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61235" y="2048719"/>
            <a:ext cx="7135854" cy="3148314"/>
          </a:xfrm>
        </p:spPr>
        <p:txBody>
          <a:bodyPr>
            <a:normAutofit lnSpcReduction="10000"/>
          </a:bodyPr>
          <a:lstStyle/>
          <a:p>
            <a:pPr marL="0" indent="0" algn="just" rtl="1">
              <a:lnSpc>
                <a:spcPct val="150000"/>
              </a:lnSpc>
              <a:buNone/>
            </a:pPr>
            <a:r>
              <a:rPr lang="ar-EG" dirty="0" smtClean="0">
                <a:latin typeface="Alexandria" pitchFamily="2" charset="-78"/>
                <a:cs typeface="Alexandria" pitchFamily="2" charset="-78"/>
              </a:rPr>
              <a:t>وتطبيق ذلك بالأساليب التقنية يكون عن طريق طرق مختلفة تؤدي إلى نتيجة واحدة مفادها عدم ظهور نموذج القرار والأدوات التقنية اللازمة لإصداره الكترونيا إلا للشخص الذي يملك الصلاحية في ذلك.</a:t>
            </a:r>
          </a:p>
          <a:p>
            <a:pPr marL="0" indent="0" algn="just"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41</a:t>
            </a:fld>
            <a:endParaRPr lang="en-US"/>
          </a:p>
        </p:txBody>
      </p:sp>
      <p:pic>
        <p:nvPicPr>
          <p:cNvPr id="7" name="Picture 6"/>
          <p:cNvPicPr>
            <a:picLocks noChangeAspect="1"/>
          </p:cNvPicPr>
          <p:nvPr/>
        </p:nvPicPr>
        <p:blipFill>
          <a:blip r:embed="rId2"/>
          <a:stretch>
            <a:fillRect/>
          </a:stretch>
        </p:blipFill>
        <p:spPr>
          <a:xfrm>
            <a:off x="9019284" y="451044"/>
            <a:ext cx="2956816" cy="1383912"/>
          </a:xfrm>
          <a:prstGeom prst="rect">
            <a:avLst/>
          </a:prstGeom>
        </p:spPr>
      </p:pic>
    </p:spTree>
    <p:extLst>
      <p:ext uri="{BB962C8B-B14F-4D97-AF65-F5344CB8AC3E}">
        <p14:creationId xmlns:p14="http://schemas.microsoft.com/office/powerpoint/2010/main" val="135148755"/>
      </p:ext>
    </p:extLst>
  </p:cSld>
  <p:clrMapOvr>
    <a:masterClrMapping/>
  </p:clrMapOvr>
  <mc:AlternateContent xmlns:mc="http://schemas.openxmlformats.org/markup-compatibility/2006" xmlns:p14="http://schemas.microsoft.com/office/powerpoint/2010/main">
    <mc:Choice Requires="p14">
      <p:transition spd="slow" p14:dur="2000" advTm="77463"/>
    </mc:Choice>
    <mc:Fallback xmlns="">
      <p:transition spd="slow" advTm="77463"/>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72809" y="1794076"/>
            <a:ext cx="7546695" cy="3553429"/>
          </a:xfrm>
        </p:spPr>
        <p:txBody>
          <a:bodyPr>
            <a:normAutofit fontScale="92500"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وتستخدم في سياق ضمان أن يكون الشخص المصدر للقرار هو الشخص المختص وفقا للقانون بمجال الأنشطة محل القرار، كلمات السر ووسائل التشفير المختلفة للدخول على النظام الالكتروني الذي يسمح بإصدار القرار.</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42</a:t>
            </a:fld>
            <a:endParaRPr lang="en-US"/>
          </a:p>
        </p:txBody>
      </p:sp>
      <p:pic>
        <p:nvPicPr>
          <p:cNvPr id="7" name="Picture 6"/>
          <p:cNvPicPr>
            <a:picLocks noChangeAspect="1"/>
          </p:cNvPicPr>
          <p:nvPr/>
        </p:nvPicPr>
        <p:blipFill>
          <a:blip r:embed="rId2"/>
          <a:stretch>
            <a:fillRect/>
          </a:stretch>
        </p:blipFill>
        <p:spPr>
          <a:xfrm>
            <a:off x="8829669" y="342809"/>
            <a:ext cx="2956816" cy="1383912"/>
          </a:xfrm>
          <a:prstGeom prst="rect">
            <a:avLst/>
          </a:prstGeom>
        </p:spPr>
      </p:pic>
    </p:spTree>
    <p:extLst>
      <p:ext uri="{BB962C8B-B14F-4D97-AF65-F5344CB8AC3E}">
        <p14:creationId xmlns:p14="http://schemas.microsoft.com/office/powerpoint/2010/main" val="2520766814"/>
      </p:ext>
    </p:extLst>
  </p:cSld>
  <p:clrMapOvr>
    <a:masterClrMapping/>
  </p:clrMapOvr>
  <mc:AlternateContent xmlns:mc="http://schemas.openxmlformats.org/markup-compatibility/2006" xmlns:p14="http://schemas.microsoft.com/office/powerpoint/2010/main">
    <mc:Choice Requires="p14">
      <p:transition spd="slow" p14:dur="2000" advTm="65417"/>
    </mc:Choice>
    <mc:Fallback xmlns="">
      <p:transition spd="slow" advTm="6541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44546" y="1979272"/>
            <a:ext cx="7928659" cy="3808069"/>
          </a:xfrm>
        </p:spPr>
        <p:txBody>
          <a:bodyPr>
            <a:normAutofit fontScale="92500" lnSpcReduction="10000"/>
          </a:bodyPr>
          <a:lstStyle/>
          <a:p>
            <a:pPr marL="0" indent="0" algn="just" rtl="1">
              <a:lnSpc>
                <a:spcPct val="150000"/>
              </a:lnSpc>
              <a:buNone/>
            </a:pPr>
            <a:r>
              <a:rPr lang="ar-EG" b="1" u="sng" dirty="0">
                <a:latin typeface="Alexandria" pitchFamily="2" charset="-78"/>
                <a:cs typeface="Alexandria" pitchFamily="2" charset="-78"/>
              </a:rPr>
              <a:t> </a:t>
            </a:r>
            <a:r>
              <a:rPr lang="ar-EG" b="1" u="sng" dirty="0" smtClean="0">
                <a:latin typeface="Alexandria" pitchFamily="2" charset="-78"/>
                <a:cs typeface="Alexandria" pitchFamily="2" charset="-78"/>
              </a:rPr>
              <a:t>3-العنصر المكاني:</a:t>
            </a:r>
          </a:p>
          <a:p>
            <a:pPr marL="0" indent="0" algn="just" rtl="1">
              <a:lnSpc>
                <a:spcPct val="150000"/>
              </a:lnSpc>
              <a:buNone/>
            </a:pPr>
            <a:r>
              <a:rPr lang="ar-EG" dirty="0" smtClean="0">
                <a:latin typeface="Alexandria" pitchFamily="2" charset="-78"/>
                <a:cs typeface="Alexandria" pitchFamily="2" charset="-78"/>
              </a:rPr>
              <a:t>ويشير هذا العنصر إلى وجوب أن يكون الشخص مصدر القرار يختص مكانيا أو إقليميا بذلك.</a:t>
            </a:r>
          </a:p>
          <a:p>
            <a:pPr marL="0" indent="0" algn="just" rtl="1">
              <a:lnSpc>
                <a:spcPct val="150000"/>
              </a:lnSpc>
              <a:buNone/>
            </a:pPr>
            <a:r>
              <a:rPr lang="ar-EG" dirty="0" smtClean="0">
                <a:latin typeface="Alexandria" pitchFamily="2" charset="-78"/>
                <a:cs typeface="Alexandria" pitchFamily="2" charset="-78"/>
              </a:rPr>
              <a:t>وهناك من يمتد اختصاصه ليشمل الإقليم بأكمله مثل اختصاص رئيس الجمهورية أو رئيس مجلس الوزراء أو الوزراء وفقا للدستور والقانون.</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43</a:t>
            </a:fld>
            <a:endParaRPr lang="en-US"/>
          </a:p>
        </p:txBody>
      </p:sp>
      <p:pic>
        <p:nvPicPr>
          <p:cNvPr id="7" name="Picture 6"/>
          <p:cNvPicPr>
            <a:picLocks noChangeAspect="1"/>
          </p:cNvPicPr>
          <p:nvPr/>
        </p:nvPicPr>
        <p:blipFill>
          <a:blip r:embed="rId2"/>
          <a:stretch>
            <a:fillRect/>
          </a:stretch>
        </p:blipFill>
        <p:spPr>
          <a:xfrm>
            <a:off x="9019284" y="237035"/>
            <a:ext cx="2956816" cy="1383912"/>
          </a:xfrm>
          <a:prstGeom prst="rect">
            <a:avLst/>
          </a:prstGeom>
        </p:spPr>
      </p:pic>
    </p:spTree>
    <p:extLst>
      <p:ext uri="{BB962C8B-B14F-4D97-AF65-F5344CB8AC3E}">
        <p14:creationId xmlns:p14="http://schemas.microsoft.com/office/powerpoint/2010/main" val="1332169172"/>
      </p:ext>
    </p:extLst>
  </p:cSld>
  <p:clrMapOvr>
    <a:masterClrMapping/>
  </p:clrMapOvr>
  <mc:AlternateContent xmlns:mc="http://schemas.openxmlformats.org/markup-compatibility/2006" xmlns:p14="http://schemas.microsoft.com/office/powerpoint/2010/main">
    <mc:Choice Requires="p14">
      <p:transition spd="slow" p14:dur="2000" advTm="68630"/>
    </mc:Choice>
    <mc:Fallback xmlns="">
      <p:transition spd="slow" advTm="6863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91" y="2129743"/>
            <a:ext cx="7344198" cy="3426105"/>
          </a:xfrm>
        </p:spPr>
        <p:txBody>
          <a:bodyPr/>
          <a:lstStyle/>
          <a:p>
            <a:pPr marL="0" indent="0" algn="just" rtl="1">
              <a:lnSpc>
                <a:spcPct val="150000"/>
              </a:lnSpc>
              <a:buNone/>
            </a:pPr>
            <a:r>
              <a:rPr lang="ar-EG" dirty="0" smtClean="0">
                <a:latin typeface="Alexandria" pitchFamily="2" charset="-78"/>
                <a:cs typeface="Alexandria" pitchFamily="2" charset="-78"/>
              </a:rPr>
              <a:t>وتطبيق ذلك في إطار أنشطة الحكومة الرقمية يكون من خلال الأساليب التقنية التي تضمن عدم ظهور نموذج القرار إلى شخص خارج النطاق الإقليمي لموضوع القرار، كشخص مسؤول في وزارة أو محافظة أو جهة أخرى.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44</a:t>
            </a:fld>
            <a:endParaRPr lang="en-US"/>
          </a:p>
        </p:txBody>
      </p:sp>
      <p:pic>
        <p:nvPicPr>
          <p:cNvPr id="7" name="Picture 6"/>
          <p:cNvPicPr>
            <a:picLocks noChangeAspect="1"/>
          </p:cNvPicPr>
          <p:nvPr/>
        </p:nvPicPr>
        <p:blipFill>
          <a:blip r:embed="rId2"/>
          <a:stretch>
            <a:fillRect/>
          </a:stretch>
        </p:blipFill>
        <p:spPr>
          <a:xfrm>
            <a:off x="8858852" y="421861"/>
            <a:ext cx="2956816" cy="1383912"/>
          </a:xfrm>
          <a:prstGeom prst="rect">
            <a:avLst/>
          </a:prstGeom>
        </p:spPr>
      </p:pic>
    </p:spTree>
    <p:extLst>
      <p:ext uri="{BB962C8B-B14F-4D97-AF65-F5344CB8AC3E}">
        <p14:creationId xmlns:p14="http://schemas.microsoft.com/office/powerpoint/2010/main" val="3652397362"/>
      </p:ext>
    </p:extLst>
  </p:cSld>
  <p:clrMapOvr>
    <a:masterClrMapping/>
  </p:clrMapOvr>
  <mc:AlternateContent xmlns:mc="http://schemas.openxmlformats.org/markup-compatibility/2006" xmlns:p14="http://schemas.microsoft.com/office/powerpoint/2010/main">
    <mc:Choice Requires="p14">
      <p:transition spd="slow" p14:dur="2000" advTm="111572"/>
    </mc:Choice>
    <mc:Fallback xmlns="">
      <p:transition spd="slow" advTm="111572"/>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99190" y="1921397"/>
            <a:ext cx="7390170" cy="3541854"/>
          </a:xfrm>
        </p:spPr>
        <p:txBody>
          <a:bodyPr>
            <a:normAutofit fontScale="92500" lnSpcReduction="20000"/>
          </a:bodyPr>
          <a:lstStyle/>
          <a:p>
            <a:pPr marL="0" indent="0" algn="just" rtl="1">
              <a:lnSpc>
                <a:spcPct val="150000"/>
              </a:lnSpc>
              <a:buNone/>
            </a:pPr>
            <a:r>
              <a:rPr lang="ar-EG" b="1" u="sng" dirty="0" smtClean="0">
                <a:latin typeface="Alexandria" pitchFamily="2" charset="-78"/>
                <a:cs typeface="Alexandria" pitchFamily="2" charset="-78"/>
              </a:rPr>
              <a:t>4-العنصر الزمني: </a:t>
            </a:r>
          </a:p>
          <a:p>
            <a:pPr marL="0" indent="0" algn="just" rtl="1">
              <a:lnSpc>
                <a:spcPct val="150000"/>
              </a:lnSpc>
              <a:buNone/>
            </a:pPr>
            <a:r>
              <a:rPr lang="ar-EG" dirty="0" smtClean="0">
                <a:latin typeface="Alexandria" pitchFamily="2" charset="-78"/>
                <a:cs typeface="Alexandria" pitchFamily="2" charset="-78"/>
              </a:rPr>
              <a:t>يشير هذا العنصر إلى صدور القرار في الزمن المحدد وفقا للقانون.</a:t>
            </a:r>
          </a:p>
          <a:p>
            <a:pPr marL="0" indent="0" algn="just" rtl="1">
              <a:lnSpc>
                <a:spcPct val="150000"/>
              </a:lnSpc>
              <a:buNone/>
            </a:pPr>
            <a:r>
              <a:rPr lang="ar-EG" dirty="0" smtClean="0">
                <a:latin typeface="Alexandria" pitchFamily="2" charset="-78"/>
                <a:cs typeface="Alexandria" pitchFamily="2" charset="-78"/>
              </a:rPr>
              <a:t>فقد يصدر القرار قبل تعيين الموظف المختص أو قبل تفويضه بذلك ويعد ذلك إخلالا </a:t>
            </a:r>
            <a:r>
              <a:rPr lang="ar-EG" dirty="0">
                <a:latin typeface="Alexandria" pitchFamily="2" charset="-78"/>
                <a:cs typeface="Alexandria" pitchFamily="2" charset="-78"/>
              </a:rPr>
              <a:t>ب</a:t>
            </a:r>
            <a:r>
              <a:rPr lang="ar-EG" dirty="0" smtClean="0">
                <a:latin typeface="Alexandria" pitchFamily="2" charset="-78"/>
                <a:cs typeface="Alexandria" pitchFamily="2" charset="-78"/>
              </a:rPr>
              <a:t>قواعد الاختصاص المعروفة.</a:t>
            </a: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45</a:t>
            </a:fld>
            <a:endParaRPr lang="en-US"/>
          </a:p>
        </p:txBody>
      </p:sp>
      <p:pic>
        <p:nvPicPr>
          <p:cNvPr id="7" name="Picture 6"/>
          <p:cNvPicPr>
            <a:picLocks noChangeAspect="1"/>
          </p:cNvPicPr>
          <p:nvPr/>
        </p:nvPicPr>
        <p:blipFill>
          <a:blip r:embed="rId2"/>
          <a:stretch>
            <a:fillRect/>
          </a:stretch>
        </p:blipFill>
        <p:spPr>
          <a:xfrm>
            <a:off x="8849124" y="336342"/>
            <a:ext cx="2956816" cy="1383912"/>
          </a:xfrm>
          <a:prstGeom prst="rect">
            <a:avLst/>
          </a:prstGeom>
        </p:spPr>
      </p:pic>
    </p:spTree>
    <p:extLst>
      <p:ext uri="{BB962C8B-B14F-4D97-AF65-F5344CB8AC3E}">
        <p14:creationId xmlns:p14="http://schemas.microsoft.com/office/powerpoint/2010/main" val="3138443699"/>
      </p:ext>
    </p:extLst>
  </p:cSld>
  <p:clrMapOvr>
    <a:masterClrMapping/>
  </p:clrMapOvr>
  <mc:AlternateContent xmlns:mc="http://schemas.openxmlformats.org/markup-compatibility/2006" xmlns:p14="http://schemas.microsoft.com/office/powerpoint/2010/main">
    <mc:Choice Requires="p14">
      <p:transition spd="slow" p14:dur="2000" advTm="109675"/>
    </mc:Choice>
    <mc:Fallback xmlns="">
      <p:transition spd="slow" advTm="109675"/>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551009" y="1932973"/>
            <a:ext cx="8646288" cy="3946966"/>
          </a:xfrm>
        </p:spPr>
        <p:txBody>
          <a:bodyPr>
            <a:normAutofit lnSpcReduction="10000"/>
          </a:bodyPr>
          <a:lstStyle/>
          <a:p>
            <a:pPr marL="0" indent="0" algn="r">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أو يمارس الموظف الاختصاص قبل صدور القانون الذي منحها هذا الاختصاص أو بعد إلغاء هذا القانون. </a:t>
            </a:r>
          </a:p>
          <a:p>
            <a:pPr marL="0" indent="0" algn="just" rtl="1">
              <a:lnSpc>
                <a:spcPct val="150000"/>
              </a:lnSpc>
              <a:buNone/>
            </a:pPr>
            <a:r>
              <a:rPr lang="ar-EG" dirty="0" smtClean="0">
                <a:latin typeface="Alexandria" pitchFamily="2" charset="-78"/>
                <a:cs typeface="Alexandria" pitchFamily="2" charset="-78"/>
              </a:rPr>
              <a:t>كما قد يكون للقرار مدة زمنية معينة لا يجوز إصداره بعد مرورها؛ وفي كل هذه الأحوال يعد إصدار القرار مخالفا لقواعد الاختصاص.</a:t>
            </a: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46</a:t>
            </a:fld>
            <a:endParaRPr lang="en-US"/>
          </a:p>
        </p:txBody>
      </p:sp>
      <p:pic>
        <p:nvPicPr>
          <p:cNvPr id="7" name="Picture 6"/>
          <p:cNvPicPr>
            <a:picLocks noChangeAspect="1"/>
          </p:cNvPicPr>
          <p:nvPr/>
        </p:nvPicPr>
        <p:blipFill>
          <a:blip r:embed="rId2"/>
          <a:stretch>
            <a:fillRect/>
          </a:stretch>
        </p:blipFill>
        <p:spPr>
          <a:xfrm>
            <a:off x="8718889" y="310856"/>
            <a:ext cx="2956816" cy="1383912"/>
          </a:xfrm>
          <a:prstGeom prst="rect">
            <a:avLst/>
          </a:prstGeom>
        </p:spPr>
      </p:pic>
    </p:spTree>
    <p:extLst>
      <p:ext uri="{BB962C8B-B14F-4D97-AF65-F5344CB8AC3E}">
        <p14:creationId xmlns:p14="http://schemas.microsoft.com/office/powerpoint/2010/main" val="123530490"/>
      </p:ext>
    </p:extLst>
  </p:cSld>
  <p:clrMapOvr>
    <a:masterClrMapping/>
  </p:clrMapOvr>
  <mc:AlternateContent xmlns:mc="http://schemas.openxmlformats.org/markup-compatibility/2006" xmlns:p14="http://schemas.microsoft.com/office/powerpoint/2010/main">
    <mc:Choice Requires="p14">
      <p:transition spd="slow" p14:dur="2000" advTm="150766"/>
    </mc:Choice>
    <mc:Fallback xmlns="">
      <p:transition spd="slow" advTm="15076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44547" y="1932972"/>
            <a:ext cx="7974957" cy="3715474"/>
          </a:xfrm>
        </p:spPr>
        <p:txBody>
          <a:bodyPr>
            <a:normAutofit lnSpcReduction="10000"/>
          </a:bodyPr>
          <a:lstStyle/>
          <a:p>
            <a:pPr marL="0" indent="0" algn="r">
              <a:buNone/>
            </a:pPr>
            <a:endParaRPr lang="ar-EG" dirty="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ووضع ذلك في سياق أنشطة الحكومة الرقمية يكون من خلال منع ظهور النماذج الخاصة بالقرار الإداري إلا في الزمن المحدد قانونا، بحيث لا يتمكن المختص من إصدار القرار على نحو مخالف للاختصاص الزمني وفقا لما وضحنا في السابق.</a:t>
            </a:r>
            <a:endParaRPr lang="en-US" dirty="0">
              <a:latin typeface="Alexandria" pitchFamily="2" charset="-78"/>
              <a:cs typeface="Alexandria" pitchFamily="2"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47</a:t>
            </a:fld>
            <a:endParaRPr lang="en-US"/>
          </a:p>
        </p:txBody>
      </p:sp>
      <p:pic>
        <p:nvPicPr>
          <p:cNvPr id="7" name="Picture 6"/>
          <p:cNvPicPr>
            <a:picLocks noChangeAspect="1"/>
          </p:cNvPicPr>
          <p:nvPr/>
        </p:nvPicPr>
        <p:blipFill>
          <a:blip r:embed="rId2"/>
          <a:stretch>
            <a:fillRect/>
          </a:stretch>
        </p:blipFill>
        <p:spPr>
          <a:xfrm>
            <a:off x="8829669" y="431589"/>
            <a:ext cx="2956816" cy="1383912"/>
          </a:xfrm>
          <a:prstGeom prst="rect">
            <a:avLst/>
          </a:prstGeom>
        </p:spPr>
      </p:pic>
    </p:spTree>
    <p:extLst>
      <p:ext uri="{BB962C8B-B14F-4D97-AF65-F5344CB8AC3E}">
        <p14:creationId xmlns:p14="http://schemas.microsoft.com/office/powerpoint/2010/main" val="163343354"/>
      </p:ext>
    </p:extLst>
  </p:cSld>
  <p:clrMapOvr>
    <a:masterClrMapping/>
  </p:clrMapOvr>
  <mc:AlternateContent xmlns:mc="http://schemas.openxmlformats.org/markup-compatibility/2006" xmlns:p14="http://schemas.microsoft.com/office/powerpoint/2010/main">
    <mc:Choice Requires="p14">
      <p:transition spd="slow" p14:dur="2000" advTm="98151"/>
    </mc:Choice>
    <mc:Fallback xmlns="">
      <p:transition spd="slow" advTm="98151"/>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7">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8"/>
          <a:stretch>
            <a:fillRect/>
          </a:stretch>
        </p:blipFill>
        <p:spPr>
          <a:xfrm>
            <a:off x="9093183" y="150548"/>
            <a:ext cx="2956816" cy="1383912"/>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65062"/>
    </mc:Choice>
    <mc:Fallback xmlns="">
      <p:transition spd="slow" advTm="265062"/>
    </mc:Fallback>
  </mc:AlternateContent>
  <p:timing>
    <p:tnLst>
      <p:par>
        <p:cTn id="1" dur="indefinite" restart="never" nodeType="tmRoot"/>
      </p:par>
    </p:tnLst>
  </p:timing>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4" id="{F4E9B020-F857-4984-87D4-CDC2032A1507}" vid="{518D7A3B-2651-42B0-99AB-B4EF026B50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6262539-7304-485E-A42E-F81A288F82A2}"/>
</file>

<file path=customXml/itemProps2.xml><?xml version="1.0" encoding="utf-8"?>
<ds:datastoreItem xmlns:ds="http://schemas.openxmlformats.org/officeDocument/2006/customXml" ds:itemID="{380BD9D6-717E-4A47-A5CB-4ACA67D5C50C}"/>
</file>

<file path=customXml/itemProps3.xml><?xml version="1.0" encoding="utf-8"?>
<ds:datastoreItem xmlns:ds="http://schemas.openxmlformats.org/officeDocument/2006/customXml" ds:itemID="{997F698B-0736-4496-BA16-0B0228258734}"/>
</file>

<file path=docProps/app.xml><?xml version="1.0" encoding="utf-8"?>
<Properties xmlns="http://schemas.openxmlformats.org/officeDocument/2006/extended-properties" xmlns:vt="http://schemas.openxmlformats.org/officeDocument/2006/docPropsVTypes">
  <Template>2024</Template>
  <TotalTime>5619</TotalTime>
  <Words>1747</Words>
  <Application>Microsoft Office PowerPoint</Application>
  <PresentationFormat>Widescreen</PresentationFormat>
  <Paragraphs>153</Paragraphs>
  <Slides>48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Alexandria</vt:lpstr>
      <vt:lpstr>Arial</vt:lpstr>
      <vt:lpstr>Calibri</vt:lpstr>
      <vt:lpstr>Calibri Light</vt:lpstr>
      <vt:lpstr>Roboto Light</vt:lpstr>
      <vt:lpstr>2024</vt:lpstr>
      <vt:lpstr>PowerPoint Presentation</vt:lpstr>
      <vt:lpstr>PowerPoint Presentation</vt:lpstr>
      <vt:lpstr>PowerPoint Presentation</vt:lpstr>
      <vt:lpstr>أولا: مفهوم القرار الإداري الالكتروني </vt:lpstr>
      <vt:lpstr>PowerPoint Presentation</vt:lpstr>
      <vt:lpstr>PowerPoint Presentation</vt:lpstr>
      <vt:lpstr>PowerPoint Presentation</vt:lpstr>
      <vt:lpstr>PowerPoint Presentation</vt:lpstr>
      <vt:lpstr>PowerPoint Presentation</vt:lpstr>
      <vt:lpstr>PowerPoint Presentation</vt:lpstr>
      <vt:lpstr>1- تعريف القرار الإداري الالكتروني</vt:lpstr>
      <vt:lpstr>PowerPoint Presentation</vt:lpstr>
      <vt:lpstr>PowerPoint Presentation</vt:lpstr>
      <vt:lpstr>PowerPoint Presentation</vt:lpstr>
      <vt:lpstr>PowerPoint Presentation</vt:lpstr>
      <vt:lpstr>PowerPoint Presentation</vt:lpstr>
      <vt:lpstr>PowerPoint Presentation</vt:lpstr>
      <vt:lpstr>  2-المرحلة السابقة على إصدار القرار الاداري الالكتروني (الطلب الالكتروني)</vt:lpstr>
      <vt:lpstr>PowerPoint Presentation</vt:lpstr>
      <vt:lpstr>PowerPoint Presentation</vt:lpstr>
      <vt:lpstr>PowerPoint Presentation</vt:lpstr>
      <vt:lpstr>PowerPoint Presentation</vt:lpstr>
      <vt:lpstr>PowerPoint Presentation</vt:lpstr>
      <vt:lpstr> ثانيا: أركان القرار الإداري الالكتروني</vt:lpstr>
      <vt:lpstr>PowerPoint Presentation</vt:lpstr>
      <vt:lpstr>  1- الاختصاص</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869</cp:revision>
  <dcterms:created xsi:type="dcterms:W3CDTF">2023-04-29T09:08:23Z</dcterms:created>
  <dcterms:modified xsi:type="dcterms:W3CDTF">2026-03-12T11:38:00Z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