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handoutMasterIdLst>
    <p:handoutMasterId r:id="rId62"/>
  </p:handoutMasterIdLst>
  <p:sldIdLst>
    <p:sldId id="303" r:id="rId5"/>
    <p:sldId id="736" r:id="rId6"/>
    <p:sldId id="810" r:id="rId7"/>
    <p:sldId id="666" r:id="rId8"/>
    <p:sldId id="864" r:id="rId9"/>
    <p:sldId id="829" r:id="rId10"/>
    <p:sldId id="865" r:id="rId11"/>
    <p:sldId id="830" r:id="rId12"/>
    <p:sldId id="866" r:id="rId13"/>
    <p:sldId id="832" r:id="rId14"/>
    <p:sldId id="833" r:id="rId15"/>
    <p:sldId id="867" r:id="rId16"/>
    <p:sldId id="869" r:id="rId17"/>
    <p:sldId id="834" r:id="rId18"/>
    <p:sldId id="868" r:id="rId19"/>
    <p:sldId id="870" r:id="rId20"/>
    <p:sldId id="838" r:id="rId21"/>
    <p:sldId id="871" r:id="rId22"/>
    <p:sldId id="872" r:id="rId23"/>
    <p:sldId id="897" r:id="rId24"/>
    <p:sldId id="873" r:id="rId25"/>
    <p:sldId id="898" r:id="rId26"/>
    <p:sldId id="875" r:id="rId27"/>
    <p:sldId id="877" r:id="rId28"/>
    <p:sldId id="899" r:id="rId29"/>
    <p:sldId id="878" r:id="rId30"/>
    <p:sldId id="839" r:id="rId31"/>
    <p:sldId id="840" r:id="rId32"/>
    <p:sldId id="841" r:id="rId33"/>
    <p:sldId id="842" r:id="rId34"/>
    <p:sldId id="843" r:id="rId35"/>
    <p:sldId id="879" r:id="rId36"/>
    <p:sldId id="844" r:id="rId37"/>
    <p:sldId id="845" r:id="rId38"/>
    <p:sldId id="880" r:id="rId39"/>
    <p:sldId id="881" r:id="rId40"/>
    <p:sldId id="882" r:id="rId41"/>
    <p:sldId id="883" r:id="rId42"/>
    <p:sldId id="855" r:id="rId43"/>
    <p:sldId id="884" r:id="rId44"/>
    <p:sldId id="885" r:id="rId45"/>
    <p:sldId id="862" r:id="rId46"/>
    <p:sldId id="886" r:id="rId47"/>
    <p:sldId id="887" r:id="rId48"/>
    <p:sldId id="863" r:id="rId49"/>
    <p:sldId id="888" r:id="rId50"/>
    <p:sldId id="900" r:id="rId51"/>
    <p:sldId id="889" r:id="rId52"/>
    <p:sldId id="890" r:id="rId53"/>
    <p:sldId id="891" r:id="rId54"/>
    <p:sldId id="892" r:id="rId55"/>
    <p:sldId id="893" r:id="rId56"/>
    <p:sldId id="894" r:id="rId57"/>
    <p:sldId id="895" r:id="rId58"/>
    <p:sldId id="896"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864"/>
            <p14:sldId id="829"/>
            <p14:sldId id="865"/>
            <p14:sldId id="830"/>
            <p14:sldId id="866"/>
            <p14:sldId id="832"/>
            <p14:sldId id="833"/>
            <p14:sldId id="867"/>
            <p14:sldId id="869"/>
            <p14:sldId id="834"/>
            <p14:sldId id="868"/>
            <p14:sldId id="870"/>
            <p14:sldId id="838"/>
            <p14:sldId id="871"/>
            <p14:sldId id="872"/>
            <p14:sldId id="897"/>
            <p14:sldId id="873"/>
            <p14:sldId id="898"/>
            <p14:sldId id="875"/>
            <p14:sldId id="877"/>
            <p14:sldId id="899"/>
            <p14:sldId id="878"/>
            <p14:sldId id="839"/>
            <p14:sldId id="840"/>
            <p14:sldId id="841"/>
            <p14:sldId id="842"/>
            <p14:sldId id="843"/>
            <p14:sldId id="879"/>
            <p14:sldId id="844"/>
            <p14:sldId id="845"/>
            <p14:sldId id="880"/>
            <p14:sldId id="881"/>
            <p14:sldId id="882"/>
            <p14:sldId id="883"/>
            <p14:sldId id="855"/>
            <p14:sldId id="884"/>
            <p14:sldId id="885"/>
            <p14:sldId id="862"/>
            <p14:sldId id="886"/>
            <p14:sldId id="887"/>
            <p14:sldId id="863"/>
            <p14:sldId id="888"/>
            <p14:sldId id="900"/>
            <p14:sldId id="889"/>
            <p14:sldId id="890"/>
            <p14:sldId id="891"/>
            <p14:sldId id="892"/>
            <p14:sldId id="893"/>
            <p14:sldId id="894"/>
            <p14:sldId id="895"/>
            <p14:sldId id="8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20/08/1447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6" y="4449136"/>
            <a:ext cx="638313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Times New Roman" panose="02020603050405020304" pitchFamily="18" charset="0"/>
              </a:rPr>
              <a:t>Fundamentals of professional communication in the digital </a:t>
            </a:r>
            <a:r>
              <a:rPr lang="en-US" sz="2400" b="1" dirty="0" smtClean="0">
                <a:latin typeface="+mn-lt"/>
                <a:cs typeface="Times New Roman" panose="02020603050405020304" pitchFamily="18" charset="0"/>
              </a:rPr>
              <a:t>age</a:t>
            </a:r>
          </a:p>
          <a:p>
            <a:r>
              <a:rPr lang="ar-EG" sz="2400" b="1" dirty="0" smtClean="0">
                <a:latin typeface="+mn-lt"/>
                <a:cs typeface="+mn-cs"/>
              </a:rPr>
              <a:t>أساسيات </a:t>
            </a:r>
            <a:r>
              <a:rPr lang="ar-EG" sz="2400" b="1" dirty="0">
                <a:latin typeface="+mn-lt"/>
                <a:cs typeface="+mn-cs"/>
              </a:rPr>
              <a:t>التواصل المهني في العصر الرقمي</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32408285"/>
              </p:ext>
            </p:extLst>
          </p:nvPr>
        </p:nvGraphicFramePr>
        <p:xfrm>
          <a:off x="3434227" y="2396877"/>
          <a:ext cx="8252371" cy="4280642"/>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Explain the importance of effective communication to your career and to the companies where you will work.</a:t>
                      </a:r>
                      <a:endParaRPr lang="en-US"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شرح أهمية التواصل الفعال بالنسبة لمسيرتك المهنية والشركات التي ستعمل فيها.</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Explain what it means to communicate as a professional in a business context.</a:t>
                      </a:r>
                      <a:endParaRPr lang="en-US"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شرح معنى التواصل المهني في بيئة العمل.</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Comparing the conventional communication process model with the social communication model.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cs typeface="+mn-cs"/>
                        </a:rPr>
                        <a:t>مقارنة نموذج عملية التواصل التقليدي بنموذج التواصل الاجتماعي.</a:t>
                      </a:r>
                      <a:endParaRPr lang="ar-EG" sz="18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Identifying the</a:t>
                      </a:r>
                      <a:r>
                        <a:rPr lang="en-US" sz="1800" b="0" kern="0" baseline="0" dirty="0" smtClean="0">
                          <a:solidFill>
                            <a:schemeClr val="tx1"/>
                          </a:solidFill>
                          <a:effectLst/>
                          <a:latin typeface="+mn-lt"/>
                          <a:ea typeface="+mn-ea"/>
                          <a:cs typeface="Times New Roman" panose="02020603050405020304" pitchFamily="18" charset="0"/>
                        </a:rPr>
                        <a:t> </a:t>
                      </a:r>
                      <a:r>
                        <a:rPr lang="en-US" sz="1800" b="0" kern="0" dirty="0" smtClean="0">
                          <a:solidFill>
                            <a:schemeClr val="tx1"/>
                          </a:solidFill>
                          <a:effectLst/>
                          <a:latin typeface="+mn-lt"/>
                          <a:ea typeface="+mn-ea"/>
                          <a:cs typeface="Times New Roman" panose="02020603050405020304" pitchFamily="18" charset="0"/>
                        </a:rPr>
                        <a:t>benefits of business communication technology.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تحديد فوائد تكنولوجيا اتصالات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Evaluating the role of modern technologies in improving the effectiveness and efficiency of professional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800" b="0" kern="0" dirty="0" smtClean="0">
                          <a:effectLst/>
                          <a:latin typeface="+mn-lt"/>
                        </a:rPr>
                        <a:t>تقي</a:t>
                      </a:r>
                      <a:r>
                        <a:rPr lang="ar-SA" sz="1800" b="0" kern="0" dirty="0" smtClean="0">
                          <a:effectLst/>
                          <a:latin typeface="+mn-lt"/>
                        </a:rPr>
                        <a:t>يم دور التقنيات </a:t>
                      </a:r>
                      <a:r>
                        <a:rPr lang="ar-EG" sz="1800" b="0" kern="0" dirty="0" smtClean="0">
                          <a:effectLst/>
                          <a:latin typeface="+mn-lt"/>
                        </a:rPr>
                        <a:t>المعاصرة</a:t>
                      </a:r>
                      <a:r>
                        <a:rPr lang="ar-EG" sz="1800" b="0" kern="0" baseline="0" dirty="0" smtClean="0">
                          <a:effectLst/>
                          <a:latin typeface="+mn-lt"/>
                        </a:rPr>
                        <a:t> </a:t>
                      </a:r>
                      <a:r>
                        <a:rPr lang="ar-SA" sz="1800" b="0" kern="0" dirty="0" smtClean="0">
                          <a:effectLst/>
                          <a:latin typeface="+mn-lt"/>
                        </a:rPr>
                        <a:t>في تحسين فعالية وكفاءة التواصل المهني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r h="714482">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Learn about the fundamental principles of ethical and legal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التعرف على المبادئ الأساسية للتواصل الأخلاقي والقانوني</a:t>
                      </a:r>
                      <a:r>
                        <a:rPr lang="ar-EG" sz="1800" b="0" kern="0" dirty="0" smtClean="0">
                          <a:effectLst/>
                          <a:latin typeface="+mn-lt"/>
                        </a:rPr>
                        <a:t>.</a:t>
                      </a:r>
                      <a:endParaRPr lang="ar-SA" sz="1800" b="0" kern="0" dirty="0" smtClean="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8325614"/>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92220"/>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Understanding the importance of communication</a:t>
            </a:r>
            <a:r>
              <a:rPr lang="en-US" sz="2400" b="1" dirty="0" smtClean="0">
                <a:solidFill>
                  <a:srgbClr val="00B0F0"/>
                </a:solidFill>
                <a:cs typeface="Times New Roman" panose="02020603050405020304" pitchFamily="18" charset="0"/>
              </a:rPr>
              <a:t>.</a:t>
            </a:r>
          </a:p>
          <a:p>
            <a:pPr rtl="1"/>
            <a:r>
              <a:rPr lang="ar-EG" sz="2400" b="1" dirty="0">
                <a:solidFill>
                  <a:srgbClr val="00B0F0"/>
                </a:solidFill>
                <a:latin typeface="Times New Roman" panose="02020603050405020304" pitchFamily="18" charset="0"/>
                <a:cs typeface="Times New Roman" panose="02020603050405020304" pitchFamily="18" charset="0"/>
              </a:rPr>
              <a:t>فهم أهمية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1360488"/>
              </p:ext>
            </p:extLst>
          </p:nvPr>
        </p:nvGraphicFramePr>
        <p:xfrm>
          <a:off x="981697" y="2246862"/>
          <a:ext cx="10100286" cy="3600450"/>
        </p:xfrm>
        <a:graphic>
          <a:graphicData uri="http://schemas.openxmlformats.org/drawingml/2006/table">
            <a:tbl>
              <a:tblPr firstRow="1" firstCol="1" bandRow="1">
                <a:tableStyleId>{2D5ABB26-0587-4C30-8999-92F81FD0307C}</a:tableStyleId>
              </a:tblPr>
              <a:tblGrid>
                <a:gridCol w="505061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67660669"/>
                    </a:ext>
                  </a:extLst>
                </a:gridCol>
                <a:gridCol w="488711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50" b="1" kern="0" dirty="0" smtClean="0">
                          <a:solidFill>
                            <a:srgbClr val="002060"/>
                          </a:solidFill>
                          <a:effectLst/>
                          <a:latin typeface="+mn-lt"/>
                          <a:ea typeface="+mn-ea"/>
                          <a:cs typeface="Times New Roman" panose="02020603050405020304" pitchFamily="18" charset="0"/>
                        </a:rPr>
                        <a:t>Communication</a:t>
                      </a:r>
                      <a:r>
                        <a:rPr lang="en-US" sz="2250" b="0" kern="0" dirty="0" smtClean="0">
                          <a:solidFill>
                            <a:schemeClr val="tx1"/>
                          </a:solidFill>
                          <a:effectLst/>
                          <a:latin typeface="+mn-lt"/>
                          <a:ea typeface="+mn-ea"/>
                          <a:cs typeface="Times New Roman" panose="02020603050405020304" pitchFamily="18" charset="0"/>
                        </a:rPr>
                        <a:t> is the process of transferring information and meaning between senders and receivers, using one or more forms of media. For communication to be considered successful, it also must transfer or negotiate understanding.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2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lvl="0" indent="-342900" algn="justLow" defTabSz="860425"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50" b="1" kern="0" dirty="0" smtClean="0">
                          <a:solidFill>
                            <a:srgbClr val="002060"/>
                          </a:solidFill>
                          <a:effectLst/>
                          <a:latin typeface="+mn-lt"/>
                          <a:cs typeface="+mn-cs"/>
                        </a:rPr>
                        <a:t>التواصل</a:t>
                      </a:r>
                      <a:r>
                        <a:rPr lang="ar-SA" sz="2250" b="0" kern="0" dirty="0" smtClean="0">
                          <a:solidFill>
                            <a:srgbClr val="FF0000"/>
                          </a:solidFill>
                          <a:effectLst/>
                          <a:latin typeface="+mn-lt"/>
                          <a:cs typeface="+mn-cs"/>
                        </a:rPr>
                        <a:t> </a:t>
                      </a:r>
                      <a:r>
                        <a:rPr lang="ar-SA" sz="2250" b="0" kern="0" dirty="0" smtClean="0">
                          <a:solidFill>
                            <a:schemeClr val="tx1"/>
                          </a:solidFill>
                          <a:effectLst/>
                          <a:latin typeface="+mn-lt"/>
                          <a:cs typeface="+mn-cs"/>
                        </a:rPr>
                        <a:t>هو عملية تبادل المعلومات والمعاني بين المرسل والمستقبل، وذلك باستخدام وسيلة أو أكثر من وسائل الاتصال. ولكي يُعتبر التواصل ناجحاً، يجب أن يساهم في نقل الفهم أو تعزيزه بين الأطراف.</a:t>
                      </a:r>
                      <a:endParaRPr lang="en-US" sz="225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Communication</a:t>
            </a:r>
          </a:p>
          <a:p>
            <a:r>
              <a:rPr lang="ar-EG" sz="2800" b="1" dirty="0" smtClean="0">
                <a:solidFill>
                  <a:srgbClr val="00B0F0"/>
                </a:solidFill>
                <a:cs typeface="+mj-cs"/>
              </a:rPr>
              <a:t>التواصل</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39552535"/>
              </p:ext>
            </p:extLst>
          </p:nvPr>
        </p:nvGraphicFramePr>
        <p:xfrm>
          <a:off x="981697" y="2246862"/>
          <a:ext cx="10100286" cy="4175760"/>
        </p:xfrm>
        <a:graphic>
          <a:graphicData uri="http://schemas.openxmlformats.org/drawingml/2006/table">
            <a:tbl>
              <a:tblPr firstRow="1" firstCol="1" bandRow="1">
                <a:tableStyleId>{2D5ABB26-0587-4C30-8999-92F81FD0307C}</a:tableStyleId>
              </a:tblPr>
              <a:tblGrid>
                <a:gridCol w="49414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62719776"/>
                    </a:ext>
                  </a:extLst>
                </a:gridCol>
                <a:gridCol w="499629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You can have the greatest ideas in the world, but they usually aren’t much good to your company or your career if you can’t express them clearly and persuasively.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Some jobs, such as sales and customer support roles, are primarily about communicating.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smtClean="0">
                          <a:effectLst/>
                          <a:latin typeface="+mn-lt"/>
                          <a:cs typeface="+mn-cs"/>
                        </a:rPr>
                        <a:t>قد تكون لديك أفكار رائعة، لكنها عادةً لا تُفيد شركتك أو مسيرتك المهنية كثيرًا إذا لم تستطع التعبير عنها بوضوح وإقناع</a:t>
                      </a:r>
                      <a:r>
                        <a:rPr lang="en-US" sz="2200" kern="0" dirty="0" smtClean="0">
                          <a:effectLst/>
                          <a:latin typeface="+mn-lt"/>
                          <a:cs typeface="+mn-cs"/>
                        </a:rPr>
                        <a:t>         </a:t>
                      </a:r>
                      <a:r>
                        <a:rPr lang="ar-SA" sz="2200" kern="0" dirty="0" smtClean="0">
                          <a:effectLst/>
                          <a:latin typeface="+mn-lt"/>
                          <a:cs typeface="+mn-cs"/>
                        </a:rPr>
                        <a:t>. </a:t>
                      </a:r>
                      <a:r>
                        <a:rPr lang="en-US" sz="2200" kern="0" dirty="0" smtClean="0">
                          <a:effectLst/>
                          <a:latin typeface="+mn-lt"/>
                          <a:cs typeface="+mn-cs"/>
                        </a:rPr>
                        <a:t/>
                      </a:r>
                      <a:br>
                        <a:rPr lang="en-US" sz="2200" kern="0" dirty="0" smtClean="0">
                          <a:effectLst/>
                          <a:latin typeface="+mn-lt"/>
                          <a:cs typeface="+mn-cs"/>
                        </a:rPr>
                      </a:br>
                      <a:r>
                        <a:rPr lang="en-US" sz="2200" kern="0" dirty="0" smtClean="0">
                          <a:effectLst/>
                          <a:latin typeface="+mn-lt"/>
                          <a:cs typeface="+mn-cs"/>
                        </a:rPr>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smtClean="0">
                          <a:solidFill>
                            <a:schemeClr val="tx1"/>
                          </a:solidFill>
                          <a:effectLst/>
                          <a:latin typeface="+mn-lt"/>
                          <a:cs typeface="+mn-cs"/>
                        </a:rPr>
                        <a:t>بعض الوظائف، مثل وظائف المبيعات ودعم العملاء، تتمحور في المقام الأول حول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588865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58081090"/>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1412430"/>
                    </a:ext>
                  </a:extLst>
                </a:gridCol>
                <a:gridCol w="462659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smtClean="0">
                          <a:solidFill>
                            <a:schemeClr val="tx1"/>
                          </a:solidFill>
                          <a:effectLst/>
                          <a:latin typeface="+mn-lt"/>
                          <a:ea typeface="+mn-ea"/>
                          <a:cs typeface="Times New Roman" panose="02020603050405020304" pitchFamily="18" charset="0"/>
                        </a:rPr>
                        <a:t>If you move into an executive role or launch your own company, you can expect communication to consume the majority of your time. Top executives spend most of their workdays communicating, and businesspeople who can’t communicate well don’t stand much chance of reaching the top.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smtClean="0">
                          <a:effectLst/>
                          <a:latin typeface="+mn-lt"/>
                          <a:cs typeface="+mn-cs"/>
                        </a:rPr>
                        <a:t>إذا تسلمت منصبًا إداريًا أو أنشأت شركتك الخاصة، فمن المتوقع أن يستهلك التواصل جزءًا كبيرًا من وقتك. فالمدراء التنفيذيون يقضون معظم وقت عملهم في التواصل، ومن الصعب على رجال الأعمال الذين لا يمتلكون مهارات اتصال فعالة الوصول إلى أعلى المناصب</a:t>
                      </a:r>
                      <a:r>
                        <a:rPr lang="ar-EG" sz="2250" kern="0" dirty="0" smtClean="0">
                          <a:effectLst/>
                          <a:latin typeface="+mn-lt"/>
                          <a:cs typeface="+mn-cs"/>
                        </a:rPr>
                        <a:t>.</a:t>
                      </a:r>
                      <a:endParaRPr lang="en-US" sz="225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Tree>
    <p:extLst>
      <p:ext uri="{BB962C8B-B14F-4D97-AF65-F5344CB8AC3E}">
        <p14:creationId xmlns:p14="http://schemas.microsoft.com/office/powerpoint/2010/main" val="1405739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2406139"/>
              </p:ext>
            </p:extLst>
          </p:nvPr>
        </p:nvGraphicFramePr>
        <p:xfrm>
          <a:off x="981697" y="2246862"/>
          <a:ext cx="10100285" cy="4114800"/>
        </p:xfrm>
        <a:graphic>
          <a:graphicData uri="http://schemas.openxmlformats.org/drawingml/2006/table">
            <a:tbl>
              <a:tblPr firstRow="1" firstCol="1" bandRow="1">
                <a:tableStyleId>{2D5ABB26-0587-4C30-8999-92F81FD0307C}</a:tableStyleId>
              </a:tblPr>
              <a:tblGrid>
                <a:gridCol w="498237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06018034"/>
                    </a:ext>
                  </a:extLst>
                </a:gridCol>
                <a:gridCol w="4955350">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smtClean="0">
                          <a:solidFill>
                            <a:schemeClr val="tx1"/>
                          </a:solidFill>
                          <a:effectLst/>
                          <a:latin typeface="+mn-lt"/>
                          <a:ea typeface="+mn-ea"/>
                          <a:cs typeface="Times New Roman" panose="02020603050405020304" pitchFamily="18" charset="0"/>
                        </a:rPr>
                        <a:t>No matter which route you follow, keep in mind that the world is full of good marketing strategists, good accountants, good engineers, and good attorneys—but it is not full of good communicators. View this as an opportunity to stand out from your competition in the job market.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smtClean="0">
                          <a:effectLst/>
                          <a:latin typeface="+mn-lt"/>
                          <a:cs typeface="+mn-cs"/>
                        </a:rPr>
                        <a:t>بغض النظر عن المسار الذي تتبعه، تذكر أن العالم مليء بالخبراء في مجالات التسويق المحاسبة والهندسة والقانون، ولكن قلة منهم من يتميزون بمهارات الاتصال الفعالة. انظر إلى هذا الأمر كفرصة تميزك عن منافسيك في سوق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Tree>
    <p:extLst>
      <p:ext uri="{BB962C8B-B14F-4D97-AF65-F5344CB8AC3E}">
        <p14:creationId xmlns:p14="http://schemas.microsoft.com/office/powerpoint/2010/main" val="1114398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38868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793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15567035"/>
                    </a:ext>
                  </a:extLst>
                </a:gridCol>
                <a:gridCol w="45583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Aside from the personal benefits, communication should be important to you because it is important to your company in three essential areas:</a:t>
                      </a:r>
                      <a:endParaRPr lang="ar-EG" sz="2000" b="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Operations</a:t>
                      </a:r>
                      <a:r>
                        <a:rPr lang="ar-EG" sz="2000" kern="0" dirty="0" smtClean="0">
                          <a:solidFill>
                            <a:schemeClr val="tx1"/>
                          </a:solidFill>
                          <a:effectLst/>
                          <a:latin typeface="+mn-lt"/>
                          <a:ea typeface="+mn-ea"/>
                          <a:cs typeface="Times New Roman" panose="02020603050405020304" pitchFamily="18" charset="0"/>
                        </a:rPr>
                        <a:t>:</a:t>
                      </a:r>
                      <a:r>
                        <a:rPr lang="en-US" sz="2000" kern="0" dirty="0" smtClean="0">
                          <a:solidFill>
                            <a:schemeClr val="tx1"/>
                          </a:solidFill>
                          <a:effectLst/>
                          <a:latin typeface="+mn-lt"/>
                          <a:ea typeface="+mn-ea"/>
                          <a:cs typeface="Times New Roman" panose="02020603050405020304" pitchFamily="18" charset="0"/>
                        </a:rPr>
                        <a:t> Every company needs fast, effective communication between managers and staff, within departments, between departments, and between the company and its external business partners.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solidFill>
                            <a:schemeClr val="tx1"/>
                          </a:solidFill>
                          <a:effectLst/>
                          <a:latin typeface="+mn-lt"/>
                          <a:cs typeface="+mn-cs"/>
                        </a:rPr>
                        <a:t>إلى جانب الفوائد الشخصية، يجب أن يكون التواصل أمراً بالغ الأهمية بالنسبة لك، لأنه مهم لشركتك في </a:t>
                      </a:r>
                      <a:r>
                        <a:rPr lang="ar-SA" sz="2000" b="1" kern="0" dirty="0" smtClean="0">
                          <a:solidFill>
                            <a:schemeClr val="tx1"/>
                          </a:solidFill>
                          <a:effectLst/>
                          <a:latin typeface="+mn-lt"/>
                          <a:cs typeface="+mn-cs"/>
                        </a:rPr>
                        <a:t>ثلاثة مجالات أساسية</a:t>
                      </a:r>
                      <a:r>
                        <a:rPr lang="ar-SA" sz="2000" kern="0" dirty="0" smtClean="0">
                          <a:solidFill>
                            <a:schemeClr val="tx1"/>
                          </a:solidFill>
                          <a:effectLst/>
                          <a:latin typeface="+mn-lt"/>
                          <a:cs typeface="+mn-cs"/>
                        </a:rPr>
                        <a:t>:</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العمليات</a:t>
                      </a:r>
                      <a:r>
                        <a:rPr lang="ar-SA" sz="2000" kern="0" dirty="0" smtClean="0">
                          <a:solidFill>
                            <a:schemeClr val="tx1"/>
                          </a:solidFill>
                          <a:effectLst/>
                          <a:latin typeface="+mn-lt"/>
                          <a:cs typeface="+mn-cs"/>
                        </a:rPr>
                        <a:t>: تحتاج كل شركة إلى تواصل سريع وفعال بين المديرين والموظفين، وداخل الأقسام، وبين الأقسام، وبين الشركة وشركائها التجاريين الخارجيين.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company</a:t>
            </a:r>
          </a:p>
          <a:p>
            <a:r>
              <a:rPr lang="ar-EG" sz="2400" b="1" dirty="0">
                <a:solidFill>
                  <a:srgbClr val="00B0F0"/>
                </a:solidFill>
                <a:cs typeface="+mj-cs"/>
              </a:rPr>
              <a:t>التواصل مهم </a:t>
            </a:r>
            <a:r>
              <a:rPr lang="ar-EG" sz="2400" b="1" dirty="0" smtClean="0">
                <a:solidFill>
                  <a:srgbClr val="00B0F0"/>
                </a:solidFill>
                <a:cs typeface="+mj-cs"/>
              </a:rPr>
              <a:t>لشركتك</a:t>
            </a:r>
            <a:endParaRPr lang="ar-EG" sz="2400" b="1" dirty="0">
              <a:solidFill>
                <a:srgbClr val="00B0F0"/>
              </a:solidFill>
              <a:cs typeface="+mj-cs"/>
            </a:endParaRPr>
          </a:p>
        </p:txBody>
      </p:sp>
    </p:spTree>
    <p:extLst>
      <p:ext uri="{BB962C8B-B14F-4D97-AF65-F5344CB8AC3E}">
        <p14:creationId xmlns:p14="http://schemas.microsoft.com/office/powerpoint/2010/main" val="40608872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94803490"/>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2962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11356233"/>
                    </a:ext>
                  </a:extLst>
                </a:gridCol>
                <a:gridCol w="46414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smtClean="0">
                          <a:solidFill>
                            <a:srgbClr val="0070C0"/>
                          </a:solidFill>
                          <a:effectLst/>
                          <a:latin typeface="+mn-lt"/>
                          <a:ea typeface="+mn-ea"/>
                          <a:cs typeface="Times New Roman" panose="02020603050405020304" pitchFamily="18" charset="0"/>
                        </a:rPr>
                        <a:t>Intelligence</a:t>
                      </a:r>
                      <a:r>
                        <a:rPr lang="ar-EG" sz="2200" kern="0" dirty="0" smtClean="0">
                          <a:solidFill>
                            <a:schemeClr val="tx1"/>
                          </a:solidFill>
                          <a:effectLst/>
                          <a:latin typeface="+mn-lt"/>
                          <a:ea typeface="+mn-ea"/>
                          <a:cs typeface="Times New Roman" panose="02020603050405020304" pitchFamily="18" charset="0"/>
                        </a:rPr>
                        <a:t>:</a:t>
                      </a:r>
                      <a:r>
                        <a:rPr lang="en-US" sz="2200" kern="0" dirty="0" smtClean="0">
                          <a:solidFill>
                            <a:schemeClr val="tx1"/>
                          </a:solidFill>
                          <a:effectLst/>
                          <a:latin typeface="+mn-lt"/>
                          <a:ea typeface="+mn-ea"/>
                          <a:cs typeface="Times New Roman" panose="02020603050405020304" pitchFamily="18" charset="0"/>
                        </a:rPr>
                        <a:t> Companies need to keep a constant “ear to the ground” to be alerted to new opportunities, risks, and impending problems—both internally and externally.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smtClean="0">
                          <a:solidFill>
                            <a:srgbClr val="0070C0"/>
                          </a:solidFill>
                          <a:effectLst/>
                          <a:latin typeface="+mn-lt"/>
                          <a:ea typeface="+mn-ea"/>
                          <a:cs typeface="Times New Roman" panose="02020603050405020304" pitchFamily="18" charset="0"/>
                        </a:rPr>
                        <a:t>Relationships</a:t>
                      </a:r>
                      <a:r>
                        <a:rPr lang="ar-EG" sz="2200" kern="0" dirty="0" smtClean="0">
                          <a:solidFill>
                            <a:schemeClr val="tx1"/>
                          </a:solidFill>
                          <a:effectLst/>
                          <a:latin typeface="+mn-lt"/>
                          <a:ea typeface="+mn-ea"/>
                          <a:cs typeface="Times New Roman" panose="02020603050405020304" pitchFamily="18" charset="0"/>
                        </a:rPr>
                        <a:t>:</a:t>
                      </a:r>
                      <a:r>
                        <a:rPr lang="en-US" sz="2200" kern="0" dirty="0" smtClean="0">
                          <a:solidFill>
                            <a:schemeClr val="tx1"/>
                          </a:solidFill>
                          <a:effectLst/>
                          <a:latin typeface="+mn-lt"/>
                          <a:ea typeface="+mn-ea"/>
                          <a:cs typeface="Times New Roman" panose="02020603050405020304" pitchFamily="18" charset="0"/>
                        </a:rPr>
                        <a:t> Just as in personal and social relationships, business relationships depend on communication.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smtClean="0">
                          <a:solidFill>
                            <a:srgbClr val="0070C0"/>
                          </a:solidFill>
                          <a:effectLst/>
                          <a:latin typeface="+mn-lt"/>
                          <a:ea typeface="+mn-ea"/>
                          <a:cs typeface="+mn-cs"/>
                        </a:rPr>
                        <a:t>الذكاء</a:t>
                      </a:r>
                      <a:r>
                        <a:rPr lang="ar-SA" sz="2200" kern="0" dirty="0" smtClean="0">
                          <a:solidFill>
                            <a:schemeClr val="tx1"/>
                          </a:solidFill>
                          <a:effectLst/>
                          <a:latin typeface="+mn-lt"/>
                          <a:cs typeface="+mn-cs"/>
                        </a:rPr>
                        <a:t>: تحتاج الشركات إلى متابعة دقيقة ومستمرة للفرص والمخاطر والمشاكل الجديدة، داخليًا وخارجيًا.</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SA" sz="22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smtClean="0">
                          <a:solidFill>
                            <a:srgbClr val="0070C0"/>
                          </a:solidFill>
                          <a:effectLst/>
                          <a:latin typeface="+mn-lt"/>
                          <a:ea typeface="+mn-ea"/>
                          <a:cs typeface="+mn-cs"/>
                        </a:rPr>
                        <a:t>العلاقات</a:t>
                      </a:r>
                      <a:r>
                        <a:rPr lang="ar-SA" sz="2200" kern="0" dirty="0" smtClean="0">
                          <a:solidFill>
                            <a:schemeClr val="tx1"/>
                          </a:solidFill>
                          <a:effectLst/>
                          <a:latin typeface="+mn-lt"/>
                          <a:cs typeface="+mn-cs"/>
                        </a:rPr>
                        <a:t>: كما هو الحال في العلاقات الشخصية والاجتماعية، تعتمد العلاقات التجارية على التواصل</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company</a:t>
            </a:r>
          </a:p>
          <a:p>
            <a:r>
              <a:rPr lang="ar-EG" sz="2400" b="1" dirty="0">
                <a:solidFill>
                  <a:srgbClr val="00B0F0"/>
                </a:solidFill>
                <a:cs typeface="+mj-cs"/>
              </a:rPr>
              <a:t>التواصل مهم </a:t>
            </a:r>
            <a:r>
              <a:rPr lang="ar-EG" sz="2400" b="1" dirty="0" smtClean="0">
                <a:solidFill>
                  <a:srgbClr val="00B0F0"/>
                </a:solidFill>
                <a:cs typeface="+mj-cs"/>
              </a:rPr>
              <a:t>لشركتك</a:t>
            </a:r>
            <a:endParaRPr lang="ar-EG" sz="2400" b="1" dirty="0">
              <a:solidFill>
                <a:srgbClr val="00B0F0"/>
              </a:solidFill>
              <a:cs typeface="+mj-cs"/>
            </a:endParaRPr>
          </a:p>
        </p:txBody>
      </p:sp>
    </p:spTree>
    <p:extLst>
      <p:ext uri="{BB962C8B-B14F-4D97-AF65-F5344CB8AC3E}">
        <p14:creationId xmlns:p14="http://schemas.microsoft.com/office/powerpoint/2010/main" val="42542110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827479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81610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60844103"/>
                    </a:ext>
                  </a:extLst>
                </a:gridCol>
                <a:gridCol w="412162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make your communication efforts as effective as possible, focus on making them  practical, factual, concise, clear, and persuasive:</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Provide practical information</a:t>
                      </a:r>
                      <a:r>
                        <a:rPr lang="en-US" sz="2000" kern="0" dirty="0" smtClean="0">
                          <a:solidFill>
                            <a:schemeClr val="tx1"/>
                          </a:solidFill>
                          <a:effectLst/>
                          <a:latin typeface="+mn-lt"/>
                          <a:ea typeface="+mn-ea"/>
                          <a:cs typeface="Times New Roman" panose="02020603050405020304" pitchFamily="18" charset="0"/>
                        </a:rPr>
                        <a:t>. Give recipients useful information that helps them solve problems, pursue opportunities, or take other action.</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Give facts rather than vague impressions</a:t>
                      </a:r>
                      <a:r>
                        <a:rPr lang="en-US" sz="2000" kern="0" dirty="0" smtClean="0">
                          <a:solidFill>
                            <a:schemeClr val="tx1"/>
                          </a:solidFill>
                          <a:effectLst/>
                          <a:latin typeface="+mn-lt"/>
                          <a:ea typeface="+mn-ea"/>
                          <a:cs typeface="Times New Roman" panose="02020603050405020304" pitchFamily="18" charset="0"/>
                        </a:rPr>
                        <a:t>. Use concrete language, specific detail, and information that is clear, accurate, and ethical. When an opinion is called for, present compelling evidence to support your conclusion.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kern="0" dirty="0" smtClean="0">
                          <a:solidFill>
                            <a:schemeClr val="tx1"/>
                          </a:solidFill>
                          <a:effectLst/>
                          <a:latin typeface="+mn-lt"/>
                          <a:cs typeface="+mn-cs"/>
                        </a:rPr>
                        <a:t>لتجعل جهود التواصل الخاصة بك فع</a:t>
                      </a:r>
                      <a:r>
                        <a:rPr lang="ar-EG" sz="2000" kern="0" dirty="0" smtClean="0">
                          <a:solidFill>
                            <a:schemeClr val="tx1"/>
                          </a:solidFill>
                          <a:effectLst/>
                          <a:latin typeface="+mn-lt"/>
                          <a:cs typeface="+mn-cs"/>
                        </a:rPr>
                        <a:t>ّ</a:t>
                      </a:r>
                      <a:r>
                        <a:rPr lang="ar-SA" sz="2000" kern="0" dirty="0" smtClean="0">
                          <a:solidFill>
                            <a:schemeClr val="tx1"/>
                          </a:solidFill>
                          <a:effectLst/>
                          <a:latin typeface="+mn-lt"/>
                          <a:cs typeface="+mn-cs"/>
                        </a:rPr>
                        <a:t>الة قدر الإمكان، ركز على جعلها عملية، وواقعية، وموجزة، وواضحة، ومقنعة:</a:t>
                      </a: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قدّم معلومات عملية</a:t>
                      </a:r>
                      <a:r>
                        <a:rPr lang="ar-SA" sz="2000" kern="0" dirty="0" smtClean="0">
                          <a:solidFill>
                            <a:schemeClr val="tx1"/>
                          </a:solidFill>
                          <a:effectLst/>
                          <a:latin typeface="+mn-lt"/>
                          <a:cs typeface="+mn-cs"/>
                        </a:rPr>
                        <a:t>. قدّم للمتلقين معلومات مفيدة تُساعدهم على حل المشكلات، أو اغتنام الفرص، أو اتخاذ إجراءات أخرى.</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قدّم حقائق بدلًا من الانطباعات المبهمة</a:t>
                      </a:r>
                      <a:r>
                        <a:rPr lang="ar-SA" sz="2000" kern="0" dirty="0" smtClean="0">
                          <a:solidFill>
                            <a:schemeClr val="tx1"/>
                          </a:solidFill>
                          <a:effectLst/>
                          <a:latin typeface="+mn-lt"/>
                          <a:cs typeface="+mn-cs"/>
                        </a:rPr>
                        <a:t>. استخدم لغةً واضحة، وتفاصيل دقيقة، ومعلومات واضحة ودقيقة وأخلاقية. عند الحاجة إلى رأي، قدّم أدلةً دامغةً تدعم استنتاجك.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What makes business communication effective?</a:t>
            </a:r>
          </a:p>
          <a:p>
            <a:r>
              <a:rPr lang="ar-EG" sz="2400" b="1" dirty="0" smtClean="0">
                <a:solidFill>
                  <a:srgbClr val="00B0F0"/>
                </a:solidFill>
                <a:cs typeface="+mj-cs"/>
              </a:rPr>
              <a:t>ما </a:t>
            </a:r>
            <a:r>
              <a:rPr lang="ar-EG" sz="2400" b="1" dirty="0">
                <a:solidFill>
                  <a:srgbClr val="00B0F0"/>
                </a:solidFill>
                <a:cs typeface="+mj-cs"/>
              </a:rPr>
              <a:t>الذي يجعل الاتصالات التجارية فعالة؟</a:t>
            </a:r>
          </a:p>
        </p:txBody>
      </p:sp>
    </p:spTree>
    <p:extLst>
      <p:ext uri="{BB962C8B-B14F-4D97-AF65-F5344CB8AC3E}">
        <p14:creationId xmlns:p14="http://schemas.microsoft.com/office/powerpoint/2010/main" val="13058079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3604404"/>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92058">
                  <a:extLst>
                    <a:ext uri="{9D8B030D-6E8A-4147-A177-3AD203B41FA5}">
                      <a16:colId xmlns:a16="http://schemas.microsoft.com/office/drawing/2014/main" val="1232974083"/>
                    </a:ext>
                  </a:extLst>
                </a:gridCol>
                <a:gridCol w="218364">
                  <a:extLst>
                    <a:ext uri="{9D8B030D-6E8A-4147-A177-3AD203B41FA5}">
                      <a16:colId xmlns:a16="http://schemas.microsoft.com/office/drawing/2014/main" val="776130374"/>
                    </a:ext>
                  </a:extLst>
                </a:gridCol>
                <a:gridCol w="418986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Communicate efficiently.</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Concise messages show respect for people’s time, and they increase the chances of a positive response.</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Clarify expectations and responsibilities.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Craft messages to generate a specific response from readers. When appropriate, clearly state what you expect from audience members or what you can do for them.</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spc="0" dirty="0" smtClean="0">
                          <a:solidFill>
                            <a:srgbClr val="0070C0"/>
                          </a:solidFill>
                          <a:effectLst/>
                          <a:latin typeface="+mn-lt"/>
                          <a:ea typeface="+mn-ea"/>
                          <a:cs typeface="Times New Roman" panose="02020603050405020304" pitchFamily="18" charset="0"/>
                        </a:rPr>
                        <a:t>Offer compelling arguments and recommendations.</a:t>
                      </a:r>
                      <a:r>
                        <a:rPr lang="en-US" sz="2000" kern="0" spc="0" dirty="0" smtClean="0">
                          <a:solidFill>
                            <a:srgbClr val="FF0000"/>
                          </a:solidFill>
                          <a:effectLst/>
                          <a:latin typeface="+mn-lt"/>
                          <a:ea typeface="+mn-ea"/>
                          <a:cs typeface="Times New Roman" panose="02020603050405020304" pitchFamily="18" charset="0"/>
                        </a:rPr>
                        <a:t> </a:t>
                      </a:r>
                      <a:r>
                        <a:rPr lang="en-US" sz="2000" kern="0" spc="0" dirty="0" smtClean="0">
                          <a:solidFill>
                            <a:schemeClr val="tx1"/>
                          </a:solidFill>
                          <a:effectLst/>
                          <a:latin typeface="+mn-lt"/>
                          <a:ea typeface="+mn-ea"/>
                          <a:cs typeface="Times New Roman" panose="02020603050405020304" pitchFamily="18" charset="0"/>
                        </a:rPr>
                        <a:t>When a situation calls for persuasive communication, show your readers how they will benefit if they respond the way you would like them to respond</a:t>
                      </a:r>
                      <a:r>
                        <a:rPr lang="ar-EG" sz="2000" kern="0" spc="0" dirty="0" smtClean="0">
                          <a:solidFill>
                            <a:schemeClr val="tx1"/>
                          </a:solidFill>
                          <a:effectLst/>
                          <a:latin typeface="+mn-lt"/>
                          <a:ea typeface="+mn-ea"/>
                          <a:cs typeface="Times New Roman" panose="02020603050405020304" pitchFamily="18" charset="0"/>
                        </a:rPr>
                        <a:t>.</a:t>
                      </a:r>
                      <a:endParaRPr lang="en-US" sz="2000" kern="0" spc="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تواصل بفعالية. </a:t>
                      </a:r>
                      <a:r>
                        <a:rPr lang="ar-SA" sz="2000" kern="0" dirty="0" smtClean="0">
                          <a:effectLst/>
                          <a:latin typeface="+mn-lt"/>
                          <a:cs typeface="+mn-cs"/>
                        </a:rPr>
                        <a:t>تُظهر الرسائل الموجزة احترامًا لوقت الآخرين، وتزيد من فرص الحصول على </a:t>
                      </a:r>
                      <a:r>
                        <a:rPr lang="ar-EG" sz="2000" kern="0" dirty="0" smtClean="0">
                          <a:effectLst/>
                          <a:latin typeface="+mn-lt"/>
                          <a:cs typeface="+mn-cs"/>
                        </a:rPr>
                        <a:t>استجابة</a:t>
                      </a:r>
                      <a:r>
                        <a:rPr lang="ar-SA" sz="2000" kern="0" dirty="0" smtClean="0">
                          <a:effectLst/>
                          <a:latin typeface="+mn-lt"/>
                          <a:cs typeface="+mn-cs"/>
                        </a:rPr>
                        <a:t> إيجابي</a:t>
                      </a:r>
                      <a:r>
                        <a:rPr lang="ar-EG" sz="2000" kern="0" dirty="0" smtClean="0">
                          <a:effectLst/>
                          <a:latin typeface="+mn-lt"/>
                          <a:cs typeface="+mn-cs"/>
                        </a:rPr>
                        <a:t>ة</a:t>
                      </a:r>
                      <a:r>
                        <a:rPr lang="ar-SA" sz="2000" kern="0" dirty="0" smtClean="0">
                          <a:effectLst/>
                          <a:latin typeface="+mn-lt"/>
                          <a:cs typeface="+mn-cs"/>
                        </a:rPr>
                        <a:t>.</a:t>
                      </a: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mn-cs"/>
                        </a:rPr>
                        <a:t>وضّح التوقعات والمسؤوليات. </a:t>
                      </a:r>
                      <a:r>
                        <a:rPr lang="ar-SA" sz="2000" kern="0" dirty="0" smtClean="0">
                          <a:effectLst/>
                          <a:latin typeface="+mn-lt"/>
                          <a:cs typeface="+mn-cs"/>
                        </a:rPr>
                        <a:t>صمّم رسائلك بطريقة تحفز القراء على الاستجابة بشكل محدد. وعند الاقتضاء، اشرح بوضوح ما تتوقعه من الجمهور أو ما يمكنك تقديمه لهم.</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mn-cs"/>
                        </a:rPr>
                        <a:t>قدّم حججًا وتوصياتٍ مُقنعة. </a:t>
                      </a:r>
                      <a:r>
                        <a:rPr lang="ar-SA" sz="2000" kern="0" dirty="0" smtClean="0">
                          <a:effectLst/>
                          <a:latin typeface="+mn-lt"/>
                          <a:cs typeface="+mn-cs"/>
                        </a:rPr>
                        <a:t>عندما يتطلب الموقف تواصلًا مُقنعًا، بيّن لقرائك كيف سيستفيدون إذا استجابوا بالطريقة التي تُريدهم أن يستجيبوا 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What makes business communication effective?</a:t>
            </a:r>
          </a:p>
          <a:p>
            <a:r>
              <a:rPr lang="ar-EG" sz="2400" b="1" dirty="0" smtClean="0">
                <a:solidFill>
                  <a:srgbClr val="00B0F0"/>
                </a:solidFill>
                <a:cs typeface="+mj-cs"/>
              </a:rPr>
              <a:t>ما </a:t>
            </a:r>
            <a:r>
              <a:rPr lang="ar-EG" sz="2400" b="1" dirty="0">
                <a:solidFill>
                  <a:srgbClr val="00B0F0"/>
                </a:solidFill>
                <a:cs typeface="+mj-cs"/>
              </a:rPr>
              <a:t>الذي يجعل الاتصالات التجارية فعالة؟</a:t>
            </a:r>
          </a:p>
        </p:txBody>
      </p:sp>
    </p:spTree>
    <p:extLst>
      <p:ext uri="{BB962C8B-B14F-4D97-AF65-F5344CB8AC3E}">
        <p14:creationId xmlns:p14="http://schemas.microsoft.com/office/powerpoint/2010/main" val="36577453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0"/>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Communicating as a </a:t>
            </a:r>
            <a:r>
              <a:rPr lang="en-US" sz="2600" b="1" dirty="0" smtClean="0">
                <a:solidFill>
                  <a:srgbClr val="00B0F0"/>
                </a:solidFill>
                <a:cs typeface="Times New Roman" panose="02020603050405020304" pitchFamily="18" charset="0"/>
              </a:rPr>
              <a:t>Professional</a:t>
            </a:r>
          </a:p>
          <a:p>
            <a:r>
              <a:rPr lang="ar-EG" sz="2600" b="1" dirty="0">
                <a:solidFill>
                  <a:srgbClr val="00B0F0"/>
                </a:solidFill>
                <a:latin typeface="Times New Roman" panose="02020603050405020304" pitchFamily="18" charset="0"/>
                <a:cs typeface="Times New Roman" panose="02020603050405020304" pitchFamily="18" charset="0"/>
              </a:rPr>
              <a:t>التواصل بشكل احترافي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5231093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smtClean="0">
                <a:solidFill>
                  <a:srgbClr val="00B0F0"/>
                </a:solidFill>
                <a:cs typeface="Alexandria" charset="0"/>
              </a:rPr>
              <a:t>Elements of Professionalism</a:t>
            </a:r>
          </a:p>
          <a:p>
            <a:r>
              <a:rPr lang="ar-EG" sz="2400" b="1" smtClean="0">
                <a:solidFill>
                  <a:srgbClr val="00B0F0"/>
                </a:solidFill>
                <a:cs typeface="+mj-cs"/>
              </a:rPr>
              <a:t>مكونات الاحترافية</a:t>
            </a:r>
            <a:endParaRPr lang="ar-EG" sz="2400" b="1" dirty="0">
              <a:solidFill>
                <a:srgbClr val="00B0F0"/>
              </a:solidFill>
              <a:cs typeface="+mj-cs"/>
            </a:endParaRPr>
          </a:p>
        </p:txBody>
      </p:sp>
      <p:sp>
        <p:nvSpPr>
          <p:cNvPr id="2" name="Rectangle 1"/>
          <p:cNvSpPr/>
          <p:nvPr/>
        </p:nvSpPr>
        <p:spPr>
          <a:xfrm>
            <a:off x="973057" y="2164219"/>
            <a:ext cx="3162215" cy="2862322"/>
          </a:xfrm>
          <a:prstGeom prst="rect">
            <a:avLst/>
          </a:prstGeom>
        </p:spPr>
        <p:txBody>
          <a:bodyPr wrap="square">
            <a:spAutoFit/>
          </a:bodyPr>
          <a:lstStyle/>
          <a:p>
            <a:pPr algn="justLow">
              <a:lnSpc>
                <a:spcPct val="150000"/>
              </a:lnSpc>
            </a:pPr>
            <a:r>
              <a:rPr lang="en-US" sz="2000" dirty="0"/>
              <a:t>To be respected as a true professional, develop these six qualities</a:t>
            </a:r>
            <a:r>
              <a:rPr lang="en-US" sz="2000" dirty="0" smtClean="0"/>
              <a:t>.</a:t>
            </a:r>
          </a:p>
          <a:p>
            <a:pPr algn="justLow" rtl="1">
              <a:lnSpc>
                <a:spcPct val="150000"/>
              </a:lnSpc>
            </a:pPr>
            <a:r>
              <a:rPr lang="ar-EG" sz="2000" dirty="0"/>
              <a:t>لتحظى باحترام الآخرين باعتبارك شخصًا محترفًا، عليك تطوير هذه الصفات الست.</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9988" y="1843478"/>
            <a:ext cx="6608970" cy="4587877"/>
          </a:xfrm>
          <a:prstGeom prst="rect">
            <a:avLst/>
          </a:prstGeom>
        </p:spPr>
      </p:pic>
      <p:sp>
        <p:nvSpPr>
          <p:cNvPr id="5" name="Rectangle 4"/>
          <p:cNvSpPr/>
          <p:nvPr/>
        </p:nvSpPr>
        <p:spPr>
          <a:xfrm>
            <a:off x="6224031" y="1979878"/>
            <a:ext cx="917239" cy="338554"/>
          </a:xfrm>
          <a:prstGeom prst="rect">
            <a:avLst/>
          </a:prstGeom>
        </p:spPr>
        <p:txBody>
          <a:bodyPr wrap="none">
            <a:spAutoFit/>
          </a:bodyPr>
          <a:lstStyle/>
          <a:p>
            <a:r>
              <a:rPr lang="ar-EG" sz="1600" b="1" dirty="0"/>
              <a:t>كن الأفضل</a:t>
            </a:r>
          </a:p>
        </p:txBody>
      </p:sp>
      <p:sp>
        <p:nvSpPr>
          <p:cNvPr id="6" name="Rectangle 5"/>
          <p:cNvSpPr/>
          <p:nvPr/>
        </p:nvSpPr>
        <p:spPr>
          <a:xfrm>
            <a:off x="8404293" y="1928767"/>
            <a:ext cx="864339" cy="338554"/>
          </a:xfrm>
          <a:prstGeom prst="rect">
            <a:avLst/>
          </a:prstGeom>
        </p:spPr>
        <p:txBody>
          <a:bodyPr wrap="none">
            <a:spAutoFit/>
          </a:bodyPr>
          <a:lstStyle/>
          <a:p>
            <a:r>
              <a:rPr lang="ar-EG" sz="1600" b="1" dirty="0"/>
              <a:t>كن موثوقاً</a:t>
            </a:r>
          </a:p>
        </p:txBody>
      </p:sp>
      <p:sp>
        <p:nvSpPr>
          <p:cNvPr id="8" name="Rectangle 7"/>
          <p:cNvSpPr/>
          <p:nvPr/>
        </p:nvSpPr>
        <p:spPr>
          <a:xfrm>
            <a:off x="9560798" y="3263342"/>
            <a:ext cx="859965" cy="584775"/>
          </a:xfrm>
          <a:prstGeom prst="rect">
            <a:avLst/>
          </a:prstGeom>
        </p:spPr>
        <p:txBody>
          <a:bodyPr wrap="square">
            <a:spAutoFit/>
          </a:bodyPr>
          <a:lstStyle/>
          <a:p>
            <a:pPr algn="r" rtl="1"/>
            <a:r>
              <a:rPr lang="ar-EG" sz="1600" b="1" dirty="0"/>
              <a:t>كن لاعبا في الفريق</a:t>
            </a:r>
          </a:p>
        </p:txBody>
      </p:sp>
      <p:sp>
        <p:nvSpPr>
          <p:cNvPr id="9" name="Rectangle 8"/>
          <p:cNvSpPr/>
          <p:nvPr/>
        </p:nvSpPr>
        <p:spPr>
          <a:xfrm>
            <a:off x="5050732" y="3215220"/>
            <a:ext cx="856325" cy="338554"/>
          </a:xfrm>
          <a:prstGeom prst="rect">
            <a:avLst/>
          </a:prstGeom>
        </p:spPr>
        <p:txBody>
          <a:bodyPr wrap="none">
            <a:spAutoFit/>
          </a:bodyPr>
          <a:lstStyle/>
          <a:p>
            <a:r>
              <a:rPr lang="ar-EG" sz="1600" b="1" dirty="0"/>
              <a:t>كن أخلاقيًا</a:t>
            </a:r>
          </a:p>
        </p:txBody>
      </p:sp>
      <p:sp>
        <p:nvSpPr>
          <p:cNvPr id="10" name="Rectangle 9"/>
          <p:cNvSpPr/>
          <p:nvPr/>
        </p:nvSpPr>
        <p:spPr>
          <a:xfrm>
            <a:off x="5777286" y="4848842"/>
            <a:ext cx="843501" cy="338554"/>
          </a:xfrm>
          <a:prstGeom prst="rect">
            <a:avLst/>
          </a:prstGeom>
        </p:spPr>
        <p:txBody>
          <a:bodyPr wrap="none">
            <a:spAutoFit/>
          </a:bodyPr>
          <a:lstStyle/>
          <a:p>
            <a:r>
              <a:rPr lang="ar-EG" sz="1600" b="1" dirty="0"/>
              <a:t>كن إيجابياً</a:t>
            </a:r>
          </a:p>
        </p:txBody>
      </p:sp>
      <p:sp>
        <p:nvSpPr>
          <p:cNvPr id="17" name="Rectangle 16"/>
          <p:cNvSpPr/>
          <p:nvPr/>
        </p:nvSpPr>
        <p:spPr>
          <a:xfrm>
            <a:off x="9080560" y="5187396"/>
            <a:ext cx="896399" cy="338554"/>
          </a:xfrm>
          <a:prstGeom prst="rect">
            <a:avLst/>
          </a:prstGeom>
        </p:spPr>
        <p:txBody>
          <a:bodyPr wrap="none">
            <a:spAutoFit/>
          </a:bodyPr>
          <a:lstStyle/>
          <a:p>
            <a:r>
              <a:rPr lang="ar-EG" sz="1600" b="1" dirty="0"/>
              <a:t>كن مُحترماً</a:t>
            </a:r>
          </a:p>
        </p:txBody>
      </p:sp>
    </p:spTree>
    <p:extLst>
      <p:ext uri="{BB962C8B-B14F-4D97-AF65-F5344CB8AC3E}">
        <p14:creationId xmlns:p14="http://schemas.microsoft.com/office/powerpoint/2010/main" val="399796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1723110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112479971"/>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Acquiring, processing, and sharing information. </a:t>
                      </a:r>
                      <a:r>
                        <a:rPr lang="en-US" sz="2000" kern="0" dirty="0" smtClean="0">
                          <a:solidFill>
                            <a:schemeClr val="tx1"/>
                          </a:solidFill>
                          <a:effectLst/>
                          <a:latin typeface="+mn-lt"/>
                          <a:ea typeface="+mn-ea"/>
                          <a:cs typeface="Times New Roman" panose="02020603050405020304" pitchFamily="18" charset="0"/>
                        </a:rPr>
                        <a:t>Employers expect you to be able to recognize information needs, locate and evaluate reliable sources of information, organize information into cohesive messages, and use information ethically. This collection of skills is often referred to as </a:t>
                      </a:r>
                      <a:r>
                        <a:rPr lang="en-US" sz="2000" kern="0" dirty="0" smtClean="0">
                          <a:solidFill>
                            <a:srgbClr val="00B050"/>
                          </a:solidFill>
                          <a:effectLst/>
                          <a:latin typeface="+mn-lt"/>
                          <a:ea typeface="+mn-ea"/>
                          <a:cs typeface="Times New Roman" panose="02020603050405020304" pitchFamily="18" charset="0"/>
                        </a:rPr>
                        <a:t>digital information fluency.</a:t>
                      </a:r>
                      <a:endParaRPr lang="ar-EG" sz="2000" kern="0" dirty="0" smtClean="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Using communication to foster positive working relationships.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This task includes listening, practicing good etiquette, resolving conflicts respectfully, and communicating with people from diverse backgrounds.</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الحصول على المعلومات ومعالجتها ومشاركتها.</a:t>
                      </a:r>
                      <a:r>
                        <a:rPr lang="ar-SA" sz="2000" kern="0" dirty="0" smtClean="0">
                          <a:solidFill>
                            <a:srgbClr val="FF0000"/>
                          </a:solidFill>
                          <a:effectLst/>
                          <a:latin typeface="+mn-lt"/>
                          <a:cs typeface="+mn-cs"/>
                        </a:rPr>
                        <a:t> </a:t>
                      </a:r>
                      <a:r>
                        <a:rPr lang="ar-SA" sz="2000" kern="0" dirty="0" smtClean="0">
                          <a:effectLst/>
                          <a:latin typeface="+mn-lt"/>
                          <a:cs typeface="+mn-cs"/>
                        </a:rPr>
                        <a:t>يتوقع أصحاب العمل منك القدرة على تحديد احتياجاتك من المعلومات، وتحديد مصادرها الموثوقة وتقييمها، وتنظيمها في رسائل مترابطة، واستخدامها </a:t>
                      </a:r>
                      <a:r>
                        <a:rPr lang="ar-EG" sz="2000" kern="0" dirty="0" smtClean="0">
                          <a:effectLst/>
                          <a:latin typeface="+mn-lt"/>
                          <a:cs typeface="+mn-cs"/>
                        </a:rPr>
                        <a:t>بشكل</a:t>
                      </a:r>
                      <a:r>
                        <a:rPr lang="ar-EG" sz="2000" kern="0" baseline="0" dirty="0" smtClean="0">
                          <a:effectLst/>
                          <a:latin typeface="+mn-lt"/>
                          <a:cs typeface="+mn-cs"/>
                        </a:rPr>
                        <a:t> أخلاقي</a:t>
                      </a:r>
                      <a:r>
                        <a:rPr lang="ar-SA" sz="2000" kern="0" dirty="0" smtClean="0">
                          <a:effectLst/>
                          <a:latin typeface="+mn-lt"/>
                          <a:cs typeface="+mn-cs"/>
                        </a:rPr>
                        <a:t>. غالبًا ما تُعرف هذه المجموعة من المهارات باسم </a:t>
                      </a:r>
                      <a:r>
                        <a:rPr lang="ar-SA" sz="2000" kern="0" dirty="0" smtClean="0">
                          <a:solidFill>
                            <a:srgbClr val="00B050"/>
                          </a:solidFill>
                          <a:effectLst/>
                          <a:latin typeface="+mn-lt"/>
                          <a:cs typeface="+mn-cs"/>
                        </a:rPr>
                        <a:t>"طلاقة المعلومات الرقمية".</a:t>
                      </a:r>
                      <a:endParaRPr lang="ar-EG" sz="2000" kern="0" dirty="0" smtClean="0">
                        <a:solidFill>
                          <a:srgbClr val="00B050"/>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استخدام التواصل لتعزيز علاقات عمل إيجابية. </a:t>
                      </a:r>
                      <a:r>
                        <a:rPr lang="ar-SA" sz="2000" kern="0" dirty="0" smtClean="0">
                          <a:effectLst/>
                          <a:latin typeface="+mn-lt"/>
                          <a:cs typeface="+mn-cs"/>
                        </a:rPr>
                        <a:t>تشمل هذه المهمة الاستماع، وممارسة آداب السلوك، وحل النزاعات باحترام، والتواصل مع أشخاص من خلفيات متنوعة.</a:t>
                      </a:r>
                      <a:endParaRPr lang="ar-EG"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1234491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17098650"/>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203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06458386"/>
                    </a:ext>
                  </a:extLst>
                </a:gridCol>
                <a:gridCol w="45174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Representing your employer in the public arena. </a:t>
                      </a:r>
                      <a:r>
                        <a:rPr lang="en-US" sz="2000" kern="0" dirty="0" smtClean="0">
                          <a:solidFill>
                            <a:schemeClr val="tx1"/>
                          </a:solidFill>
                          <a:effectLst/>
                          <a:latin typeface="+mn-lt"/>
                          <a:ea typeface="+mn-ea"/>
                          <a:cs typeface="Times New Roman" panose="02020603050405020304" pitchFamily="18" charset="0"/>
                        </a:rPr>
                        <a:t>Employers expect you to act responsibly and professionally on social media and in other venues and to follow accepted standards of grammar, spelling, and other aspects of quality writing and speaking.</a:t>
                      </a:r>
                      <a:endParaRPr lang="ar-EG" sz="2000" kern="0" dirty="0" smtClean="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Efficiently using the tools that your employer provides.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Aside from in-person conversations and meetings,</a:t>
                      </a:r>
                      <a:r>
                        <a:rPr lang="en-US" sz="2000" kern="0" baseline="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every instance of business communication involves some level of technological assistance, so employers expect a level of proficiency with the tools they provide you to use.</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تمثيل صاحب عملك في المجال العام</a:t>
                      </a:r>
                      <a:r>
                        <a:rPr lang="ar-SA" sz="2000" kern="0" dirty="0" smtClean="0">
                          <a:effectLst/>
                          <a:latin typeface="+mn-lt"/>
                          <a:cs typeface="+mn-cs"/>
                        </a:rPr>
                        <a:t>. يتوقع أصحاب العمل منك التصرف بمسؤولية واحترافية على وسائل التواصل الاجتماعي وغيرها من المنصات، والالتزام بالمعايير المقبولة في القواعد النحوية والإملائية، وغيرها من جوانب الكتابة والتحدث الجيدة.</a:t>
                      </a:r>
                      <a:endParaRPr lang="ar-EG" sz="2000" kern="0" dirty="0" smtClean="0">
                        <a:solidFill>
                          <a:srgbClr val="00B05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استخدام الأدوات التي يوفرها صاحب العمل بكفاءة.</a:t>
                      </a:r>
                      <a:r>
                        <a:rPr lang="ar-SA" sz="2000" kern="0" dirty="0" smtClean="0">
                          <a:effectLst/>
                          <a:latin typeface="+mn-lt"/>
                          <a:cs typeface="+mn-cs"/>
                        </a:rPr>
                        <a:t> فإلى جانب المحادثات والاجتماعات المباشرة، تتضمن جميع أشكال التواصل في بيئة العمل استخدامًا ما للتكنولوجيا، لذا يتوقع أصحاب العمل من الموظفين إجادة استخدام الأدوات التي يوفرونها.</a:t>
                      </a:r>
                      <a:endParaRPr lang="ar-EG"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40583793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Exploring the Communication Process</a:t>
            </a:r>
          </a:p>
          <a:p>
            <a:r>
              <a:rPr lang="ar-EG" sz="2600" b="1" dirty="0">
                <a:solidFill>
                  <a:srgbClr val="00B0F0"/>
                </a:solidFill>
                <a:latin typeface="Times New Roman" panose="02020603050405020304" pitchFamily="18" charset="0"/>
                <a:cs typeface="Times New Roman" panose="02020603050405020304" pitchFamily="18" charset="0"/>
              </a:rPr>
              <a:t>استكشاف عملية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120659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362750"/>
              </p:ext>
            </p:extLst>
          </p:nvPr>
        </p:nvGraphicFramePr>
        <p:xfrm>
          <a:off x="973057" y="2113433"/>
          <a:ext cx="10100286" cy="4114800"/>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2327049"/>
                    </a:ext>
                  </a:extLst>
                </a:gridCol>
                <a:gridCol w="4304053">
                  <a:extLst>
                    <a:ext uri="{9D8B030D-6E8A-4147-A177-3AD203B41FA5}">
                      <a16:colId xmlns:a16="http://schemas.microsoft.com/office/drawing/2014/main" val="1444719435"/>
                    </a:ext>
                  </a:extLst>
                </a:gridCol>
              </a:tblGrid>
              <a:tr h="661778">
                <a:tc>
                  <a:txBody>
                    <a:bodyPr/>
                    <a:lstStyle/>
                    <a:p>
                      <a:pPr marL="0" marR="0" indent="0" algn="just" defTabSz="854075"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smtClean="0">
                          <a:solidFill>
                            <a:schemeClr val="tx1"/>
                          </a:solidFill>
                          <a:effectLst/>
                          <a:latin typeface="+mn-lt"/>
                          <a:ea typeface="+mn-ea"/>
                          <a:cs typeface="Times New Roman" panose="02020603050405020304" pitchFamily="18" charset="0"/>
                        </a:rPr>
                        <a:t>by understanding communication as a process with distinct steps, you can improve the odds that your messages will reach their intended audiences and produce their intended effects. </a:t>
                      </a:r>
                    </a:p>
                    <a:p>
                      <a:pPr marL="0" marR="0" indent="0" algn="just"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smtClean="0">
                          <a:solidFill>
                            <a:schemeClr val="tx1"/>
                          </a:solidFill>
                          <a:effectLst/>
                          <a:latin typeface="+mn-lt"/>
                          <a:ea typeface="+mn-ea"/>
                          <a:cs typeface="Times New Roman" panose="02020603050405020304" pitchFamily="18" charset="0"/>
                        </a:rPr>
                        <a:t>This section explores the communication process in two stages: </a:t>
                      </a:r>
                      <a:endParaRPr lang="ar-EG" sz="20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first by following a message from one sender to one receiver in the conventional communication model</a:t>
                      </a:r>
                      <a:r>
                        <a:rPr lang="ar-EG" sz="2000" kern="0" dirty="0" smtClean="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 and then by expanding on that approach with multiple messages and participants in the social communication model.</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SA" sz="2000" kern="0" dirty="0" smtClean="0">
                          <a:solidFill>
                            <a:schemeClr val="tx1"/>
                          </a:solidFill>
                          <a:effectLst/>
                          <a:latin typeface="+mn-lt"/>
                          <a:cs typeface="+mn-cs"/>
                        </a:rPr>
                        <a:t>من خلال فهم التواصل باعتباره عملية ذات خطوات مميزة، يمكنك تحسين فرص وصول رسائلك إلى الجمهور المستهدف وتحقيق التأثيرات المقصودة.</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EG" sz="2000" kern="0" dirty="0" smtClean="0">
                          <a:solidFill>
                            <a:schemeClr val="tx1"/>
                          </a:solidFill>
                          <a:effectLst/>
                          <a:latin typeface="+mn-lt"/>
                          <a:cs typeface="+mn-cs"/>
                        </a:rPr>
                        <a:t>تناول هذا القسم عملية التواصل على مرحلتين:</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أولاً:</a:t>
                      </a:r>
                      <a:r>
                        <a:rPr lang="ar-EG" sz="2000" kern="0" baseline="0" dirty="0" smtClean="0">
                          <a:solidFill>
                            <a:schemeClr val="tx1"/>
                          </a:solidFill>
                          <a:effectLst/>
                          <a:latin typeface="+mn-lt"/>
                          <a:cs typeface="+mn-cs"/>
                        </a:rPr>
                        <a:t> </a:t>
                      </a:r>
                      <a:r>
                        <a:rPr lang="ar-SA" sz="2000" kern="0" dirty="0" smtClean="0">
                          <a:solidFill>
                            <a:schemeClr val="tx1"/>
                          </a:solidFill>
                          <a:effectLst/>
                          <a:latin typeface="+mn-lt"/>
                          <a:cs typeface="+mn-cs"/>
                        </a:rPr>
                        <a:t>من خلال متابعة مسار الرسالة من المرسل إلى المستقبل في نموذج </a:t>
                      </a:r>
                      <a:r>
                        <a:rPr lang="ar-EG" sz="2000" kern="0" dirty="0" smtClean="0">
                          <a:solidFill>
                            <a:schemeClr val="tx1"/>
                          </a:solidFill>
                          <a:effectLst/>
                          <a:latin typeface="+mn-lt"/>
                          <a:cs typeface="+mn-cs"/>
                        </a:rPr>
                        <a:t>التواصل</a:t>
                      </a:r>
                      <a:r>
                        <a:rPr lang="ar-SA" sz="2000" kern="0" dirty="0" smtClean="0">
                          <a:solidFill>
                            <a:schemeClr val="tx1"/>
                          </a:solidFill>
                          <a:effectLst/>
                          <a:latin typeface="+mn-lt"/>
                          <a:cs typeface="+mn-cs"/>
                        </a:rPr>
                        <a:t> التقليدي.</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kern="0" dirty="0" smtClean="0">
                          <a:solidFill>
                            <a:schemeClr val="tx1"/>
                          </a:solidFill>
                          <a:effectLst/>
                          <a:latin typeface="+mn-lt"/>
                          <a:cs typeface="+mn-cs"/>
                        </a:rPr>
                        <a:t>ثم يتم توسيع هذا النهج ليشمل عددًا أكبر من الرسائل والمشاركين في نموذج التواصل الاجتماعي.</a:t>
                      </a:r>
                      <a:endParaRPr lang="ar-EG"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Exploring the Communication Process</a:t>
            </a:r>
          </a:p>
          <a:p>
            <a:r>
              <a:rPr lang="ar-EG" sz="2400" b="1" dirty="0">
                <a:solidFill>
                  <a:srgbClr val="00B0F0"/>
                </a:solidFill>
                <a:cs typeface="+mj-cs"/>
              </a:rPr>
              <a:t>استكشاف عملية التواصل</a:t>
            </a:r>
          </a:p>
        </p:txBody>
      </p:sp>
    </p:spTree>
    <p:extLst>
      <p:ext uri="{BB962C8B-B14F-4D97-AF65-F5344CB8AC3E}">
        <p14:creationId xmlns:p14="http://schemas.microsoft.com/office/powerpoint/2010/main" val="38724702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The conventional communication model</a:t>
            </a:r>
          </a:p>
          <a:p>
            <a:r>
              <a:rPr lang="ar-EG" sz="2400" b="1" dirty="0" smtClean="0">
                <a:solidFill>
                  <a:srgbClr val="00B0F0"/>
                </a:solidFill>
                <a:cs typeface="+mj-cs"/>
              </a:rPr>
              <a:t>نموذج التواصل التقليدي</a:t>
            </a:r>
            <a:endParaRPr lang="ar-EG" sz="2400" b="1" dirty="0">
              <a:solidFill>
                <a:srgbClr val="00B0F0"/>
              </a:solidFill>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987" y="2526182"/>
            <a:ext cx="10496282" cy="3697199"/>
          </a:xfrm>
          <a:prstGeom prst="rect">
            <a:avLst/>
          </a:prstGeom>
        </p:spPr>
      </p:pic>
      <p:sp>
        <p:nvSpPr>
          <p:cNvPr id="7" name="Rectangle 6"/>
          <p:cNvSpPr/>
          <p:nvPr/>
        </p:nvSpPr>
        <p:spPr>
          <a:xfrm>
            <a:off x="943328" y="4279245"/>
            <a:ext cx="1267612" cy="584775"/>
          </a:xfrm>
          <a:prstGeom prst="rect">
            <a:avLst/>
          </a:prstGeom>
        </p:spPr>
        <p:txBody>
          <a:bodyPr wrap="square">
            <a:spAutoFit/>
          </a:bodyPr>
          <a:lstStyle/>
          <a:p>
            <a:pPr algn="r" rtl="1"/>
            <a:r>
              <a:rPr lang="ar-EG" sz="1600" b="1" dirty="0" smtClean="0">
                <a:solidFill>
                  <a:schemeClr val="accent2">
                    <a:lumMod val="75000"/>
                  </a:schemeClr>
                </a:solidFill>
              </a:rPr>
              <a:t>1. المُرسِل </a:t>
            </a:r>
            <a:r>
              <a:rPr lang="ar-EG" sz="1600" b="1" dirty="0">
                <a:solidFill>
                  <a:schemeClr val="accent2">
                    <a:lumMod val="75000"/>
                  </a:schemeClr>
                </a:solidFill>
              </a:rPr>
              <a:t>لديه فكرة</a:t>
            </a:r>
          </a:p>
        </p:txBody>
      </p:sp>
      <p:sp>
        <p:nvSpPr>
          <p:cNvPr id="18" name="Rectangle 17"/>
          <p:cNvSpPr/>
          <p:nvPr/>
        </p:nvSpPr>
        <p:spPr>
          <a:xfrm>
            <a:off x="2060812" y="2048041"/>
            <a:ext cx="1347681" cy="830997"/>
          </a:xfrm>
          <a:prstGeom prst="rect">
            <a:avLst/>
          </a:prstGeom>
        </p:spPr>
        <p:txBody>
          <a:bodyPr wrap="square">
            <a:spAutoFit/>
          </a:bodyPr>
          <a:lstStyle/>
          <a:p>
            <a:pPr algn="justLow" rtl="1"/>
            <a:r>
              <a:rPr lang="ar-EG" sz="1600" b="1" dirty="0">
                <a:solidFill>
                  <a:schemeClr val="accent2">
                    <a:lumMod val="75000"/>
                  </a:schemeClr>
                </a:solidFill>
              </a:rPr>
              <a:t>2. يقوم </a:t>
            </a:r>
            <a:r>
              <a:rPr lang="ar-EG" sz="1600" b="1" dirty="0" smtClean="0">
                <a:solidFill>
                  <a:schemeClr val="accent2">
                    <a:lumMod val="75000"/>
                  </a:schemeClr>
                </a:solidFill>
              </a:rPr>
              <a:t>المُرسِل </a:t>
            </a:r>
            <a:r>
              <a:rPr lang="ar-EG" sz="1600" b="1" dirty="0">
                <a:solidFill>
                  <a:schemeClr val="accent2">
                    <a:lumMod val="75000"/>
                  </a:schemeClr>
                </a:solidFill>
              </a:rPr>
              <a:t>بترميز هذه الفكرة في رسالة</a:t>
            </a:r>
          </a:p>
        </p:txBody>
      </p:sp>
      <p:sp>
        <p:nvSpPr>
          <p:cNvPr id="19" name="Rectangle 18"/>
          <p:cNvSpPr/>
          <p:nvPr/>
        </p:nvSpPr>
        <p:spPr>
          <a:xfrm>
            <a:off x="2961564" y="4571632"/>
            <a:ext cx="1289881" cy="1077218"/>
          </a:xfrm>
          <a:prstGeom prst="rect">
            <a:avLst/>
          </a:prstGeom>
        </p:spPr>
        <p:txBody>
          <a:bodyPr wrap="square">
            <a:spAutoFit/>
          </a:bodyPr>
          <a:lstStyle/>
          <a:p>
            <a:pPr algn="justLow" rtl="1"/>
            <a:r>
              <a:rPr lang="ar-EG" sz="1600" b="1" dirty="0">
                <a:solidFill>
                  <a:schemeClr val="accent2">
                    <a:lumMod val="75000"/>
                  </a:schemeClr>
                </a:solidFill>
              </a:rPr>
              <a:t>3. يقوم </a:t>
            </a:r>
            <a:r>
              <a:rPr lang="ar-EG" sz="1600" b="1" dirty="0" smtClean="0">
                <a:solidFill>
                  <a:schemeClr val="accent2">
                    <a:lumMod val="75000"/>
                  </a:schemeClr>
                </a:solidFill>
              </a:rPr>
              <a:t>المُرسِل </a:t>
            </a:r>
            <a:r>
              <a:rPr lang="ar-EG" sz="1600" b="1" dirty="0">
                <a:solidFill>
                  <a:schemeClr val="accent2">
                    <a:lumMod val="75000"/>
                  </a:schemeClr>
                </a:solidFill>
              </a:rPr>
              <a:t>بإعداد الرسالة ونشرها عبر وسيلة معينة.</a:t>
            </a:r>
          </a:p>
        </p:txBody>
      </p:sp>
      <p:sp>
        <p:nvSpPr>
          <p:cNvPr id="20" name="Rectangle 19"/>
          <p:cNvSpPr/>
          <p:nvPr/>
        </p:nvSpPr>
        <p:spPr>
          <a:xfrm>
            <a:off x="5291141" y="2196984"/>
            <a:ext cx="1214138" cy="1077218"/>
          </a:xfrm>
          <a:prstGeom prst="rect">
            <a:avLst/>
          </a:prstGeom>
        </p:spPr>
        <p:txBody>
          <a:bodyPr wrap="square">
            <a:spAutoFit/>
          </a:bodyPr>
          <a:lstStyle/>
          <a:p>
            <a:pPr algn="justLow" rtl="1"/>
            <a:r>
              <a:rPr lang="ar-EG" sz="1600" b="1" dirty="0">
                <a:solidFill>
                  <a:schemeClr val="accent2">
                    <a:lumMod val="75000"/>
                  </a:schemeClr>
                </a:solidFill>
              </a:rPr>
              <a:t>4. يقوم </a:t>
            </a:r>
            <a:r>
              <a:rPr lang="ar-EG" sz="1600" b="1" dirty="0" smtClean="0">
                <a:solidFill>
                  <a:schemeClr val="accent2">
                    <a:lumMod val="75000"/>
                  </a:schemeClr>
                </a:solidFill>
              </a:rPr>
              <a:t>المُرسِل </a:t>
            </a:r>
            <a:r>
              <a:rPr lang="ar-EG" sz="1600" b="1" dirty="0">
                <a:solidFill>
                  <a:schemeClr val="accent2">
                    <a:lumMod val="75000"/>
                  </a:schemeClr>
                </a:solidFill>
              </a:rPr>
              <a:t>بإرسال الرسالة عبر قناة اتصال.</a:t>
            </a:r>
          </a:p>
        </p:txBody>
      </p:sp>
      <p:sp>
        <p:nvSpPr>
          <p:cNvPr id="21" name="Rectangle 20"/>
          <p:cNvSpPr/>
          <p:nvPr/>
        </p:nvSpPr>
        <p:spPr>
          <a:xfrm>
            <a:off x="7642747" y="2918721"/>
            <a:ext cx="793792" cy="830997"/>
          </a:xfrm>
          <a:prstGeom prst="rect">
            <a:avLst/>
          </a:prstGeom>
        </p:spPr>
        <p:txBody>
          <a:bodyPr wrap="square">
            <a:spAutoFit/>
          </a:bodyPr>
          <a:lstStyle/>
          <a:p>
            <a:pPr algn="justLow" rtl="1"/>
            <a:r>
              <a:rPr lang="ar-EG" sz="1600" b="1" dirty="0">
                <a:solidFill>
                  <a:srgbClr val="0070C0"/>
                </a:solidFill>
              </a:rPr>
              <a:t>5. يتلقى المستقبل الرسالة</a:t>
            </a:r>
          </a:p>
        </p:txBody>
      </p:sp>
      <p:sp>
        <p:nvSpPr>
          <p:cNvPr id="24" name="Rectangle 23"/>
          <p:cNvSpPr/>
          <p:nvPr/>
        </p:nvSpPr>
        <p:spPr>
          <a:xfrm>
            <a:off x="8535604" y="2013455"/>
            <a:ext cx="1042852" cy="1077218"/>
          </a:xfrm>
          <a:prstGeom prst="rect">
            <a:avLst/>
          </a:prstGeom>
        </p:spPr>
        <p:txBody>
          <a:bodyPr wrap="square">
            <a:spAutoFit/>
          </a:bodyPr>
          <a:lstStyle/>
          <a:p>
            <a:pPr algn="justLow" rtl="1"/>
            <a:r>
              <a:rPr lang="ar-EG" sz="1600" b="1" dirty="0">
                <a:solidFill>
                  <a:srgbClr val="0070C0"/>
                </a:solidFill>
              </a:rPr>
              <a:t>6. يقوم </a:t>
            </a:r>
            <a:r>
              <a:rPr lang="ar-EG" sz="1600" b="1" dirty="0" smtClean="0">
                <a:solidFill>
                  <a:srgbClr val="0070C0"/>
                </a:solidFill>
              </a:rPr>
              <a:t>المُستقبِل </a:t>
            </a:r>
            <a:r>
              <a:rPr lang="ar-EG" sz="1600" b="1" dirty="0">
                <a:solidFill>
                  <a:srgbClr val="0070C0"/>
                </a:solidFill>
              </a:rPr>
              <a:t>بفك تشفير الرسالة</a:t>
            </a:r>
          </a:p>
        </p:txBody>
      </p:sp>
      <p:sp>
        <p:nvSpPr>
          <p:cNvPr id="25" name="Rectangle 24"/>
          <p:cNvSpPr/>
          <p:nvPr/>
        </p:nvSpPr>
        <p:spPr>
          <a:xfrm>
            <a:off x="9616747" y="4557984"/>
            <a:ext cx="1073099" cy="923330"/>
          </a:xfrm>
          <a:prstGeom prst="rect">
            <a:avLst/>
          </a:prstGeom>
        </p:spPr>
        <p:txBody>
          <a:bodyPr wrap="square">
            <a:spAutoFit/>
          </a:bodyPr>
          <a:lstStyle/>
          <a:p>
            <a:pPr algn="justLow" rtl="1"/>
            <a:r>
              <a:rPr lang="ar-EG" b="1" dirty="0">
                <a:solidFill>
                  <a:srgbClr val="0070C0"/>
                </a:solidFill>
              </a:rPr>
              <a:t>7. يستجيب </a:t>
            </a:r>
            <a:r>
              <a:rPr lang="ar-EG" b="1" dirty="0" smtClean="0">
                <a:solidFill>
                  <a:srgbClr val="0070C0"/>
                </a:solidFill>
              </a:rPr>
              <a:t>المُستقبِل للرسالة</a:t>
            </a:r>
            <a:endParaRPr lang="ar-EG" b="1" dirty="0">
              <a:solidFill>
                <a:srgbClr val="0070C0"/>
              </a:solidFill>
            </a:endParaRPr>
          </a:p>
        </p:txBody>
      </p:sp>
      <p:sp>
        <p:nvSpPr>
          <p:cNvPr id="26" name="Rectangle 25"/>
          <p:cNvSpPr/>
          <p:nvPr/>
        </p:nvSpPr>
        <p:spPr>
          <a:xfrm>
            <a:off x="6509978" y="5332446"/>
            <a:ext cx="1697268" cy="830997"/>
          </a:xfrm>
          <a:prstGeom prst="rect">
            <a:avLst/>
          </a:prstGeom>
        </p:spPr>
        <p:txBody>
          <a:bodyPr wrap="square">
            <a:spAutoFit/>
          </a:bodyPr>
          <a:lstStyle/>
          <a:p>
            <a:pPr algn="r" rtl="1"/>
            <a:r>
              <a:rPr lang="ar-EG" sz="1600" b="1" dirty="0">
                <a:solidFill>
                  <a:srgbClr val="0070C0"/>
                </a:solidFill>
              </a:rPr>
              <a:t>8. قد يقوم المُستقبِل أيضًا بتقديم ملاحظات إلى </a:t>
            </a:r>
            <a:r>
              <a:rPr lang="ar-EG" sz="1600" b="1" dirty="0" smtClean="0">
                <a:solidFill>
                  <a:srgbClr val="0070C0"/>
                </a:solidFill>
              </a:rPr>
              <a:t>الُمرسِل</a:t>
            </a:r>
            <a:r>
              <a:rPr lang="ar-EG" sz="1600" b="1" dirty="0">
                <a:solidFill>
                  <a:srgbClr val="0070C0"/>
                </a:solidFill>
              </a:rPr>
              <a:t>.</a:t>
            </a:r>
          </a:p>
        </p:txBody>
      </p:sp>
    </p:spTree>
    <p:extLst>
      <p:ext uri="{BB962C8B-B14F-4D97-AF65-F5344CB8AC3E}">
        <p14:creationId xmlns:p14="http://schemas.microsoft.com/office/powerpoint/2010/main" val="35046623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74346692"/>
              </p:ext>
            </p:extLst>
          </p:nvPr>
        </p:nvGraphicFramePr>
        <p:xfrm>
          <a:off x="973057" y="2181673"/>
          <a:ext cx="10100287" cy="3657600"/>
        </p:xfrm>
        <a:graphic>
          <a:graphicData uri="http://schemas.openxmlformats.org/drawingml/2006/table">
            <a:tbl>
              <a:tblPr firstRow="1" firstCol="1" bandRow="1">
                <a:tableStyleId>{2D5ABB26-0587-4C30-8999-92F81FD0307C}</a:tableStyleId>
              </a:tblPr>
              <a:tblGrid>
                <a:gridCol w="51684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18906307"/>
                    </a:ext>
                  </a:extLst>
                </a:gridCol>
                <a:gridCol w="476929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conventional model presented illustrates how a single idea moves from one sender to one receiver. In a larger sense, it also helps represent the traditional nature of business communication, which was primarily defined by a publishing or broadcasting mindset.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يوضح النموذج التقليدي الموضح كيف تنتقل فكرة ما من المرسل إلى المستقبل. وبمعنى أوسع، يعكس هذا النموذج طبيعة الاتصال التقليدي في عالم الأعمال، والذي كان يعتمد بشكل أساسي على نهج النشر والإعلام أحادي الاتجاه.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The social communication model</a:t>
            </a:r>
          </a:p>
          <a:p>
            <a:r>
              <a:rPr lang="ar-EG" sz="2400" b="1" dirty="0" smtClean="0">
                <a:solidFill>
                  <a:srgbClr val="00B0F0"/>
                </a:solidFill>
                <a:cs typeface="+mj-cs"/>
              </a:rPr>
              <a:t>نموذج </a:t>
            </a:r>
            <a:r>
              <a:rPr lang="ar-EG" sz="2400" b="1" dirty="0">
                <a:solidFill>
                  <a:srgbClr val="00B0F0"/>
                </a:solidFill>
                <a:cs typeface="+mj-cs"/>
              </a:rPr>
              <a:t>التواصل </a:t>
            </a:r>
            <a:r>
              <a:rPr lang="ar-EG" sz="2400" b="1" dirty="0" smtClean="0">
                <a:solidFill>
                  <a:srgbClr val="00B0F0"/>
                </a:solidFill>
                <a:cs typeface="+mj-cs"/>
              </a:rPr>
              <a:t>الاجتماعي</a:t>
            </a:r>
            <a:endParaRPr lang="ar-EG" sz="2400" b="1" dirty="0">
              <a:solidFill>
                <a:srgbClr val="00B0F0"/>
              </a:solidFill>
              <a:cs typeface="+mj-cs"/>
            </a:endParaRPr>
          </a:p>
        </p:txBody>
      </p:sp>
    </p:spTree>
    <p:extLst>
      <p:ext uri="{BB962C8B-B14F-4D97-AF65-F5344CB8AC3E}">
        <p14:creationId xmlns:p14="http://schemas.microsoft.com/office/powerpoint/2010/main" val="144576184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3331471"/>
              </p:ext>
            </p:extLst>
          </p:nvPr>
        </p:nvGraphicFramePr>
        <p:xfrm>
          <a:off x="973057" y="2181673"/>
          <a:ext cx="10100286" cy="4343400"/>
        </p:xfrm>
        <a:graphic>
          <a:graphicData uri="http://schemas.openxmlformats.org/drawingml/2006/table">
            <a:tbl>
              <a:tblPr firstRow="1" firstCol="1" bandRow="1">
                <a:tableStyleId>{2D5ABB26-0587-4C30-8999-92F81FD0307C}</a:tableStyleId>
              </a:tblPr>
              <a:tblGrid>
                <a:gridCol w="58520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0515939"/>
                    </a:ext>
                  </a:extLst>
                </a:gridCol>
                <a:gridCol w="40856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Externally, a company issued carefully scripted messages to a mass audience that often had few options for responding to those messages or initiating conversations on their own. Customers and other interested parties had few ways to connect with one another to ask questions, share information, or offer support. Internally, communication tended to follow the same “we talk, you listen” model, with upper managers issuing directives to lower-level supervisors and employees.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ففي السابق، كانت الشركات توجه رسائل معدة بدقة إلى جمهور واسع، وكان لدى المستمعين خيارات محدودة للتفاعل مع هذه الرسائل أو بدء حوارات. أما الآن، تتيح وسائل التواصل الاجتماعي للعملاء والجهات المعنية الأخرى فرصة التفاعل وتبادل المعلومات وطرح الأسئلة ومشاركة الآراء. وبالمثل، داخل المؤسسات، كان الاتصال الداخلي يتبع نموذجًا مشابهًا، حيث كان الإدارة العليا توجه التعليمات إلى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6069548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87562557"/>
              </p:ext>
            </p:extLst>
          </p:nvPr>
        </p:nvGraphicFramePr>
        <p:xfrm>
          <a:off x="973057" y="2181673"/>
          <a:ext cx="10100285" cy="4114800"/>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2969205"/>
                    </a:ext>
                  </a:extLst>
                </a:gridCol>
                <a:gridCol w="42916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However, in recent years, a variety of technologies have enabled and inspired a new approach to business communication. In contrast to the publishing mindset, this social communication model is interactive, conversational, and usually open to all who wish to participate. Audience members are no longer passive recipients of messages but active participants in a conversation.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مع ذلك، في السنوات الأخيرة، ساهمت العديد من التقنيات في إحداث تغيير جذري في أساليب التواصل في مجال الأعمال. وعلى عكس أساليب التواصل التقليدية، يتميز هذا النموذج للتواصل الاجتماعي بطابعه التفاعلي والحواري، وهو مفتوح عادةً أمام جميع الراغبين في المشاركة. وبذلك، لم يعد الجمهور مجرد مستمعين سلبيين، بل أصبحوا شركاء فعّالين في عملية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427337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68450324"/>
              </p:ext>
            </p:extLst>
          </p:nvPr>
        </p:nvGraphicFramePr>
        <p:xfrm>
          <a:off x="973057" y="2181673"/>
          <a:ext cx="10100286" cy="4343400"/>
        </p:xfrm>
        <a:graphic>
          <a:graphicData uri="http://schemas.openxmlformats.org/drawingml/2006/table">
            <a:tbl>
              <a:tblPr firstRow="1" firstCol="1" bandRow="1">
                <a:tableStyleId>{2D5ABB26-0587-4C30-8999-92F81FD0307C}</a:tableStyleId>
              </a:tblPr>
              <a:tblGrid>
                <a:gridCol w="541530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81731654"/>
                    </a:ext>
                  </a:extLst>
                </a:gridCol>
                <a:gridCol w="45224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Social media have given customers and other stakeholders a voice they did not have in the past. Instead of transmitting a fixed message, a sender in a social media environment initiates a conversation by asking a question or sharing valuable information. Information spread this way is often revised and reshaped by the participants as they forward it and comment on it. People can expand it, confirm it, amplify it, or refute it, depending on their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منحَت وسائل التواصل الاجتماعي للعملاء والجهات المعنية الأخرى فرصة للتعبير عن آرائهم، وهي فرصة لم تكن متاحة لهم من قبل. فبدلاً من إرسال رسائل ثابتة، يبدأ المستخدمون في بيئة التواصل الاجتماعي حوارًا عبر طرح الأسئلة أو مشاركة معلومات قيّمة. وغالبًا ما يتم تعديل هذه المعلومات وتطويرها من قِبل المشاركين عند إعادة نشرها أو التعليق عليها، حيث يمكنهم توسيع نطاقها أو تأكيدها أو تعزيزها أو نقدها، وذلك وفقًا لاحتياجاتهم وميولاتهم.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3981394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b="51679"/>
          <a:stretch/>
        </p:blipFill>
        <p:spPr>
          <a:xfrm>
            <a:off x="1280064" y="2221942"/>
            <a:ext cx="9572496" cy="3578357"/>
          </a:xfrm>
          <a:prstGeom prst="rect">
            <a:avLst/>
          </a:prstGeom>
        </p:spPr>
      </p:pic>
      <p:sp>
        <p:nvSpPr>
          <p:cNvPr id="3" name="Rectangle 2"/>
          <p:cNvSpPr/>
          <p:nvPr/>
        </p:nvSpPr>
        <p:spPr>
          <a:xfrm>
            <a:off x="1967868" y="5772328"/>
            <a:ext cx="2741456" cy="707886"/>
          </a:xfrm>
          <a:prstGeom prst="rect">
            <a:avLst/>
          </a:prstGeom>
        </p:spPr>
        <p:txBody>
          <a:bodyPr wrap="none">
            <a:spAutoFit/>
          </a:bodyPr>
          <a:lstStyle/>
          <a:p>
            <a:pPr algn="ctr"/>
            <a:r>
              <a:rPr lang="ar-EG" sz="2000" b="1" dirty="0">
                <a:solidFill>
                  <a:srgbClr val="0070C0"/>
                </a:solidFill>
              </a:rPr>
              <a:t>التواصل التقليدي</a:t>
            </a:r>
            <a:r>
              <a:rPr lang="ar-EG" sz="2000" b="1" dirty="0" smtClean="0">
                <a:solidFill>
                  <a:srgbClr val="0070C0"/>
                </a:solidFill>
              </a:rPr>
              <a:t>:</a:t>
            </a:r>
          </a:p>
          <a:p>
            <a:pPr algn="ctr"/>
            <a:r>
              <a:rPr lang="ar-EG" sz="2000" b="1" dirty="0" smtClean="0">
                <a:solidFill>
                  <a:srgbClr val="0070C0"/>
                </a:solidFill>
              </a:rPr>
              <a:t>"</a:t>
            </a:r>
            <a:r>
              <a:rPr lang="ar-EG" sz="2000" b="1" dirty="0">
                <a:solidFill>
                  <a:srgbClr val="0070C0"/>
                </a:solidFill>
              </a:rPr>
              <a:t>نحن نتحدث، وأنتم تستمعون"</a:t>
            </a:r>
          </a:p>
        </p:txBody>
      </p:sp>
      <p:sp>
        <p:nvSpPr>
          <p:cNvPr id="18" name="Rectangle 17"/>
          <p:cNvSpPr/>
          <p:nvPr/>
        </p:nvSpPr>
        <p:spPr>
          <a:xfrm>
            <a:off x="7443181" y="5802866"/>
            <a:ext cx="1821331" cy="707886"/>
          </a:xfrm>
          <a:prstGeom prst="rect">
            <a:avLst/>
          </a:prstGeom>
        </p:spPr>
        <p:txBody>
          <a:bodyPr wrap="none">
            <a:spAutoFit/>
          </a:bodyPr>
          <a:lstStyle/>
          <a:p>
            <a:pPr algn="ctr"/>
            <a:r>
              <a:rPr lang="ar-EG" sz="2000" b="1" dirty="0">
                <a:solidFill>
                  <a:srgbClr val="0070C0"/>
                </a:solidFill>
              </a:rPr>
              <a:t>النموذج الاجتماعي</a:t>
            </a:r>
            <a:r>
              <a:rPr lang="ar-EG" sz="2000" b="1" dirty="0" smtClean="0">
                <a:solidFill>
                  <a:srgbClr val="0070C0"/>
                </a:solidFill>
              </a:rPr>
              <a:t>:</a:t>
            </a:r>
          </a:p>
          <a:p>
            <a:pPr algn="ctr"/>
            <a:r>
              <a:rPr lang="ar-EG" sz="2000" b="1" dirty="0" smtClean="0">
                <a:solidFill>
                  <a:srgbClr val="0070C0"/>
                </a:solidFill>
              </a:rPr>
              <a:t>"</a:t>
            </a:r>
            <a:r>
              <a:rPr lang="ar-EG" sz="2000" b="1" dirty="0">
                <a:solidFill>
                  <a:srgbClr val="0070C0"/>
                </a:solidFill>
              </a:rPr>
              <a:t>دعونا نتحدث"</a:t>
            </a:r>
          </a:p>
        </p:txBody>
      </p:sp>
    </p:spTree>
    <p:extLst>
      <p:ext uri="{BB962C8B-B14F-4D97-AF65-F5344CB8AC3E}">
        <p14:creationId xmlns:p14="http://schemas.microsoft.com/office/powerpoint/2010/main" val="15440371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59676481"/>
              </p:ext>
            </p:extLst>
          </p:nvPr>
        </p:nvGraphicFramePr>
        <p:xfrm>
          <a:off x="973057" y="2181673"/>
          <a:ext cx="10100286" cy="4114800"/>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77375880"/>
                    </a:ext>
                  </a:extLst>
                </a:gridCol>
                <a:gridCol w="456457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social communication model offers many advantages, but it has some disadvantages as well, starting with less control. People inside and outside a company have always been able to refute management statements or spread rumors, for example, but owners and managers could assert at least a degree of control because the options for everyone else were limited and often expensive.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يوفر نموذج التواصل الاجتماعي العديد من المزايا، لكنه يشتمل أيضاً على بعض العيوب، أهمها انخفاض مستوى التحكم. لطالما كان بإمكان العاملين في الشركة أو خارجها نقد تصريحات الإدارة أو نشر الشائعات، إلا أن أصحاب الشركة والإدارة كانوا يمتلكون بعض القدرة على التحكم في هذه الأمور، نظراً لتضيّق خيارات التواصل المتاحة للآخرين وارتفاع تكلفة استخدامها.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56171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78388332"/>
              </p:ext>
            </p:extLst>
          </p:nvPr>
        </p:nvGraphicFramePr>
        <p:xfrm>
          <a:off x="973057" y="2181673"/>
          <a:ext cx="10100286" cy="4061460"/>
        </p:xfrm>
        <a:graphic>
          <a:graphicData uri="http://schemas.openxmlformats.org/drawingml/2006/table">
            <a:tbl>
              <a:tblPr firstRow="1" firstCol="1" bandRow="1">
                <a:tableStyleId>{2D5ABB26-0587-4C30-8999-92F81FD0307C}</a:tableStyleId>
              </a:tblPr>
              <a:tblGrid>
                <a:gridCol w="56870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6730010"/>
                    </a:ext>
                  </a:extLst>
                </a:gridCol>
                <a:gridCol w="425067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more stakeholders have a say in the conversation via social media, they can use the megaphone power of the crowd to shape public perceptions in significant ways, such as arranging boycotts of companies whose policies they disagree with or influencing where and how companies advertise. </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Once a message gets out in the “wild,” it can be amplified, distorted, or misused in ways the original sender never envisioned.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مع تزايد مشاركة أصحاب المصلحة في التواصل عبر وسائل التواصل الاجتماعي، أصبح بإمكانهم التأثير بشكل كبير في الرأي العام، من خلال استخدام تأثيرهم الواسع، مثل تنظيم حملات مقاطعة الشركات التي لا يوافقون على سياستها، أو التأثير في استراتيجياتها الإعلانية.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وبمجرد نشر أي رسالة على الإنترنت، تصبح عرضة للتضخيم أو التشويه أو سوء الاستخدام بطرق لم يتوقعها المرسل الأصلي.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4209846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34918668"/>
              </p:ext>
            </p:extLst>
          </p:nvPr>
        </p:nvGraphicFramePr>
        <p:xfrm>
          <a:off x="973057" y="2181673"/>
          <a:ext cx="10100286" cy="3909060"/>
        </p:xfrm>
        <a:graphic>
          <a:graphicData uri="http://schemas.openxmlformats.org/drawingml/2006/table">
            <a:tbl>
              <a:tblPr firstRow="1" firstCol="1" bandRow="1">
                <a:tableStyleId>{2D5ABB26-0587-4C30-8999-92F81FD0307C}</a:tableStyleId>
              </a:tblPr>
              <a:tblGrid>
                <a:gridCol w="56746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103035042"/>
                    </a:ext>
                  </a:extLst>
                </a:gridCol>
                <a:gridCol w="42631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A second potential disadvantage of the social model is complexity. Companies and individuals have access to more information than ever before, which is both positive and negative. On the negative side, there are more communication channels to monitor, more work is needed to separate valuable information from noise, there is a greater risk of the spread of false information, and there is a greater threat of information overload.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ومن عيوب هذا النموذج أيضاً تعقيده، إذ أصبح لدى الشركات والأفراد إمكانية الوصول إلى كميات هائلة من المعلومات، وهو أمر له جوانب إيجابية وسلبية. ومن الجوانب السلبية، زيادة عدد قنوات التواصل التي يجب مراقبتها، وزيادة الحاجة إلى جهد أكبر لفصل المعلومات المفيدة عن المعلومات غير ذات قيمة، فضلاً عن زيادة خطر انتشار المعلومات المضللة وتهديد الإفراط في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097795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4959038"/>
              </p:ext>
            </p:extLst>
          </p:nvPr>
        </p:nvGraphicFramePr>
        <p:xfrm>
          <a:off x="973057" y="2113433"/>
          <a:ext cx="10100286" cy="4777740"/>
        </p:xfrm>
        <a:graphic>
          <a:graphicData uri="http://schemas.openxmlformats.org/drawingml/2006/table">
            <a:tbl>
              <a:tblPr firstRow="1" firstCol="1" bandRow="1">
                <a:tableStyleId>{2D5ABB26-0587-4C30-8999-92F81FD0307C}</a:tableStyleId>
              </a:tblPr>
              <a:tblGrid>
                <a:gridCol w="553813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4319180"/>
                    </a:ext>
                  </a:extLst>
                </a:gridCol>
                <a:gridCol w="439958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Noise and distractions. </a:t>
                      </a:r>
                      <a:r>
                        <a:rPr lang="en-US" sz="1900" kern="0" dirty="0" smtClean="0">
                          <a:solidFill>
                            <a:schemeClr val="tx1"/>
                          </a:solidFill>
                          <a:effectLst/>
                          <a:latin typeface="+mn-lt"/>
                          <a:ea typeface="+mn-ea"/>
                          <a:cs typeface="Times New Roman" panose="02020603050405020304" pitchFamily="18" charset="0"/>
                        </a:rPr>
                        <a:t>External distractions range from uncomfortable meeting rooms to reminders popping up on your screen while you’re trying to write or read. Internal distractions are thoughts and emotions that prevent audiences from focusing on incoming messages.</a:t>
                      </a:r>
                      <a:endParaRPr lang="ar-EG"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Char char="q"/>
                        <a:tabLst/>
                        <a:defRPr/>
                      </a:pPr>
                      <a:r>
                        <a:rPr lang="en-US" sz="1900" kern="0" dirty="0" smtClean="0">
                          <a:solidFill>
                            <a:srgbClr val="FF0000"/>
                          </a:solidFill>
                          <a:effectLst/>
                          <a:latin typeface="+mn-lt"/>
                          <a:ea typeface="+mn-ea"/>
                          <a:cs typeface="Times New Roman" panose="02020603050405020304" pitchFamily="18" charset="0"/>
                        </a:rPr>
                        <a:t> </a:t>
                      </a:r>
                      <a:r>
                        <a:rPr lang="en-US" sz="1900" b="1" kern="0" dirty="0" smtClean="0">
                          <a:solidFill>
                            <a:srgbClr val="002060"/>
                          </a:solidFill>
                          <a:effectLst/>
                          <a:latin typeface="+mn-lt"/>
                          <a:ea typeface="+mn-ea"/>
                          <a:cs typeface="Times New Roman" panose="02020603050405020304" pitchFamily="18" charset="0"/>
                        </a:rPr>
                        <a:t>Competing messages. </a:t>
                      </a:r>
                      <a:r>
                        <a:rPr lang="en-US" sz="1900" kern="0" dirty="0" smtClean="0">
                          <a:solidFill>
                            <a:schemeClr val="tx1"/>
                          </a:solidFill>
                          <a:effectLst/>
                          <a:latin typeface="+mn-lt"/>
                          <a:ea typeface="+mn-ea"/>
                          <a:cs typeface="Times New Roman" panose="02020603050405020304" pitchFamily="18" charset="0"/>
                        </a:rPr>
                        <a:t>Having your audience’s undivided attention is a rare luxury. In most cases, you must compete with other messages that are trying to reach your audience at the same time.</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الضوضاء والمشتتات. </a:t>
                      </a:r>
                      <a:r>
                        <a:rPr lang="ar-SA" sz="1900" kern="0" dirty="0" smtClean="0">
                          <a:effectLst/>
                          <a:latin typeface="+mn-lt"/>
                          <a:cs typeface="+mn-cs"/>
                        </a:rPr>
                        <a:t>تتراوح المشتتات الخارجية بين قاعات الاجتماعات غير المريحة وظهور التذكيرات على الشاشة أثناء الكتابة أو القراءة. المشتتات الداخلية هي أفكار ومشاعر تمنع الجمهور من التركيز على الرسائل الواردة</a:t>
                      </a:r>
                      <a:r>
                        <a:rPr lang="en-US" sz="1900" kern="0" dirty="0" smtClean="0">
                          <a:effectLst/>
                          <a:latin typeface="+mn-lt"/>
                          <a:cs typeface="+mn-cs"/>
                        </a:rPr>
                        <a:t>         </a:t>
                      </a:r>
                      <a:r>
                        <a:rPr lang="ar-SA" sz="1900" kern="0" dirty="0" smtClean="0">
                          <a:effectLst/>
                          <a:latin typeface="+mn-lt"/>
                          <a:cs typeface="+mn-cs"/>
                        </a:rPr>
                        <a:t>.</a:t>
                      </a:r>
                      <a:r>
                        <a:rPr lang="ar-EG" sz="1900" kern="0" dirty="0" smtClean="0">
                          <a:effectLst/>
                          <a:latin typeface="+mn-lt"/>
                          <a:cs typeface="+mn-cs"/>
                        </a:rPr>
                        <a:t>      </a:t>
                      </a:r>
                      <a:r>
                        <a:rPr lang="ar-SA" sz="1900" kern="0" dirty="0" smtClean="0">
                          <a:effectLst/>
                          <a:latin typeface="+mn-lt"/>
                          <a:cs typeface="+mn-cs"/>
                        </a:rPr>
                        <a:t> </a:t>
                      </a:r>
                      <a:r>
                        <a:rPr lang="ar-EG" sz="1900" kern="0" dirty="0" smtClean="0">
                          <a:effectLst/>
                          <a:latin typeface="+mn-lt"/>
                          <a:cs typeface="+mn-cs"/>
                        </a:rPr>
                        <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الرسائل المتنافسة. </a:t>
                      </a:r>
                      <a:r>
                        <a:rPr lang="ar-EG" sz="1900" kern="0" dirty="0" smtClean="0">
                          <a:effectLst/>
                          <a:latin typeface="+mn-lt"/>
                          <a:cs typeface="+mn-cs"/>
                        </a:rPr>
                        <a:t>إن نيل اهتمام جمهورك الكامل يُعدّ رفاهية نادرة. في معظم الحالات، عليك التنافس مع الرسائل الأخرى التي تحاول الوصول إلى جمهورك في الوقت نفسه.</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9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Barriers in the communication environment</a:t>
            </a:r>
          </a:p>
          <a:p>
            <a:r>
              <a:rPr lang="ar-EG" sz="2400" b="1" dirty="0" smtClean="0">
                <a:solidFill>
                  <a:srgbClr val="00B0F0"/>
                </a:solidFill>
                <a:cs typeface="+mj-cs"/>
              </a:rPr>
              <a:t>الحواجز </a:t>
            </a:r>
            <a:r>
              <a:rPr lang="ar-EG" sz="2400" b="1" dirty="0">
                <a:solidFill>
                  <a:srgbClr val="00B0F0"/>
                </a:solidFill>
                <a:cs typeface="+mj-cs"/>
              </a:rPr>
              <a:t>في بيئة </a:t>
            </a:r>
            <a:r>
              <a:rPr lang="ar-EG" sz="2400" b="1" dirty="0" smtClean="0">
                <a:solidFill>
                  <a:srgbClr val="00B0F0"/>
                </a:solidFill>
                <a:cs typeface="+mj-cs"/>
              </a:rPr>
              <a:t>الاتصال</a:t>
            </a:r>
            <a:endParaRPr lang="ar-EG" sz="2400" b="1" dirty="0">
              <a:solidFill>
                <a:srgbClr val="00B0F0"/>
              </a:solidFill>
              <a:cs typeface="+mj-cs"/>
            </a:endParaRPr>
          </a:p>
        </p:txBody>
      </p:sp>
    </p:spTree>
    <p:extLst>
      <p:ext uri="{BB962C8B-B14F-4D97-AF65-F5344CB8AC3E}">
        <p14:creationId xmlns:p14="http://schemas.microsoft.com/office/powerpoint/2010/main" val="1125788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74450562"/>
              </p:ext>
            </p:extLst>
          </p:nvPr>
        </p:nvGraphicFramePr>
        <p:xfrm>
          <a:off x="973057" y="2113433"/>
          <a:ext cx="10100286" cy="4061460"/>
        </p:xfrm>
        <a:graphic>
          <a:graphicData uri="http://schemas.openxmlformats.org/drawingml/2006/table">
            <a:tbl>
              <a:tblPr firstRow="1" firstCol="1" bandRow="1">
                <a:tableStyleId>{2D5ABB26-0587-4C30-8999-92F81FD0307C}</a:tableStyleId>
              </a:tblPr>
              <a:tblGrid>
                <a:gridCol w="56200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20059888"/>
                    </a:ext>
                  </a:extLst>
                </a:gridCol>
                <a:gridCol w="431770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Filters. </a:t>
                      </a:r>
                      <a:r>
                        <a:rPr lang="en-US" sz="1900" kern="0" dirty="0" smtClean="0">
                          <a:solidFill>
                            <a:schemeClr val="tx1"/>
                          </a:solidFill>
                          <a:effectLst/>
                          <a:latin typeface="+mn-lt"/>
                          <a:ea typeface="+mn-ea"/>
                          <a:cs typeface="Times New Roman" panose="02020603050405020304" pitchFamily="18" charset="0"/>
                        </a:rPr>
                        <a:t>Messages can be blocked or distorted by filters, which are any human or technological interventions between the sender and the receiver. Filtering can be intentional (such as automatically filing incoming email messages based on sender or content) or unintentional (such as an overly aggressive spam filter that traps legitimate emails).</a:t>
                      </a:r>
                      <a:endParaRPr lang="ar-EG"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Channel breakdowns. </a:t>
                      </a:r>
                      <a:r>
                        <a:rPr lang="en-US" sz="1900" kern="0" dirty="0" smtClean="0">
                          <a:solidFill>
                            <a:schemeClr val="tx1"/>
                          </a:solidFill>
                          <a:effectLst/>
                          <a:latin typeface="+mn-lt"/>
                          <a:ea typeface="+mn-ea"/>
                          <a:cs typeface="Times New Roman" panose="02020603050405020304" pitchFamily="18" charset="0"/>
                        </a:rPr>
                        <a:t>Sometimes the channel simply fails to deliver your message at all.</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الفلاتر. </a:t>
                      </a:r>
                      <a:r>
                        <a:rPr lang="ar-SA" sz="1900" kern="0" dirty="0" smtClean="0">
                          <a:effectLst/>
                          <a:latin typeface="+mn-lt"/>
                          <a:cs typeface="+mn-cs"/>
                        </a:rPr>
                        <a:t>يمكن حجب الرسائل أو تحريفها بواسطة الفلاتر، وهي أي تدخلات بشرية أو تكنولوجية بين المُرسِل والمُستقبِل. قد تكون الفلترة مقصودة (مثل تصنيف رسائل البريد الإلكتروني الواردة تلقائيًا بناءً على المُرسِل أو المحتوى) أو غير مقصودة (مثل نظام </a:t>
                      </a:r>
                      <a:r>
                        <a:rPr lang="ar-EG" sz="1900" kern="0" dirty="0" smtClean="0">
                          <a:effectLst/>
                          <a:latin typeface="+mn-lt"/>
                          <a:cs typeface="+mn-cs"/>
                        </a:rPr>
                        <a:t>فلترة</a:t>
                      </a:r>
                      <a:r>
                        <a:rPr lang="ar-SA" sz="1900" kern="0" dirty="0" smtClean="0">
                          <a:effectLst/>
                          <a:latin typeface="+mn-lt"/>
                          <a:cs typeface="+mn-cs"/>
                        </a:rPr>
                        <a:t> البريد العشوائي الذي يعمل بشكل مفرط في إيقاف الرسائل الإلكترونية المشروعة).</a:t>
                      </a: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أعطال في قنوات الاتصال. </a:t>
                      </a:r>
                      <a:r>
                        <a:rPr lang="ar-EG" sz="1900" kern="0" dirty="0" smtClean="0">
                          <a:effectLst/>
                          <a:latin typeface="+mn-lt"/>
                          <a:cs typeface="+mn-cs"/>
                        </a:rPr>
                        <a:t>في بعض الأحيان، تفشل قناة الاتصال في توصيل رسالتك تمامًا.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Barriers in the communication </a:t>
            </a:r>
            <a:r>
              <a:rPr lang="en-US" sz="2400" b="1" dirty="0" smtClean="0">
                <a:solidFill>
                  <a:srgbClr val="00B0F0"/>
                </a:solidFill>
                <a:cs typeface="Alexandria" charset="0"/>
              </a:rPr>
              <a:t>environment</a:t>
            </a:r>
            <a:endParaRPr lang="en-US" sz="2400" b="1" dirty="0">
              <a:solidFill>
                <a:srgbClr val="00B0F0"/>
              </a:solidFill>
              <a:cs typeface="Alexandria" charset="0"/>
            </a:endParaRPr>
          </a:p>
          <a:p>
            <a:r>
              <a:rPr lang="ar-EG" sz="2400" b="1" dirty="0">
                <a:solidFill>
                  <a:srgbClr val="00B0F0"/>
                </a:solidFill>
              </a:rPr>
              <a:t>الحواجز في بيئة </a:t>
            </a:r>
            <a:r>
              <a:rPr lang="ar-EG" sz="2400" b="1" dirty="0" smtClean="0">
                <a:solidFill>
                  <a:srgbClr val="00B0F0"/>
                </a:solidFill>
              </a:rPr>
              <a:t>الاتصال</a:t>
            </a:r>
            <a:endParaRPr lang="ar-EG" sz="2400" b="1" dirty="0">
              <a:solidFill>
                <a:srgbClr val="00B0F0"/>
              </a:solidFill>
            </a:endParaRPr>
          </a:p>
        </p:txBody>
      </p:sp>
    </p:spTree>
    <p:extLst>
      <p:ext uri="{BB962C8B-B14F-4D97-AF65-F5344CB8AC3E}">
        <p14:creationId xmlns:p14="http://schemas.microsoft.com/office/powerpoint/2010/main" val="28671655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2134597"/>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2503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75210780"/>
                    </a:ext>
                  </a:extLst>
                </a:gridCol>
                <a:gridCol w="468740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Consider audience expectations. </a:t>
                      </a:r>
                      <a:r>
                        <a:rPr lang="en-US" sz="1900" kern="0" dirty="0" smtClean="0">
                          <a:solidFill>
                            <a:schemeClr val="tx1"/>
                          </a:solidFill>
                          <a:effectLst/>
                          <a:latin typeface="+mn-lt"/>
                          <a:ea typeface="+mn-ea"/>
                          <a:cs typeface="Times New Roman" panose="02020603050405020304" pitchFamily="18" charset="0"/>
                        </a:rPr>
                        <a:t>Deliver messages using the media and channels that the audience expects. If colleagues expect meeting notices to be delivered by email, don’t suddenly switch gears and start delivering the notices via blog posts without telling anyone.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Make messages user-friendly. </a:t>
                      </a:r>
                      <a:r>
                        <a:rPr lang="en-US" sz="1900" kern="0" dirty="0" smtClean="0">
                          <a:solidFill>
                            <a:schemeClr val="tx1"/>
                          </a:solidFill>
                          <a:effectLst/>
                          <a:latin typeface="+mn-lt"/>
                          <a:ea typeface="+mn-ea"/>
                          <a:cs typeface="Times New Roman" panose="02020603050405020304" pitchFamily="18" charset="0"/>
                        </a:rPr>
                        <a:t>Even if audiences are actively looking for your messages, they may not get the messages if you make them hard to find, hard to navigate, or hard to read.</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ضع توقعات الجمهور في اعتبارك. </a:t>
                      </a:r>
                      <a:r>
                        <a:rPr lang="ar-SA" sz="1900" kern="0" dirty="0" smtClean="0">
                          <a:effectLst/>
                          <a:latin typeface="+mn-lt"/>
                          <a:cs typeface="+mn-cs"/>
                        </a:rPr>
                        <a:t>قدّم الرسائل باستخدام الوسائط والقنوات التي يتوقعها الجمهور. إذا كان زملاؤك يتوقعون تسليم إشعارات الاجتماعات عبر البريد الإلكتروني، فلا تغير مسارك فجأة وتبدأ في إرسال الإشعارات عبر منشورات المدونة دون إخبار أي شخص.</a:t>
                      </a:r>
                      <a:endParaRPr lang="en-US"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اجعل رسائلك سهلة الاستخدام. </a:t>
                      </a:r>
                      <a:r>
                        <a:rPr lang="ar-EG" sz="1900" kern="0" dirty="0" smtClean="0">
                          <a:effectLst/>
                          <a:latin typeface="+mn-lt"/>
                          <a:cs typeface="+mn-cs"/>
                        </a:rPr>
                        <a:t>حتى لو كان الجمهور يبحث بنشاط عن رسائلك، فقد لا تصلهم الرسائل إذا جعلتها صعبة الوصول أو التنقل أو القراءة.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18815605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9103877"/>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0474043"/>
                    </a:ext>
                  </a:extLst>
                </a:gridCol>
                <a:gridCol w="45509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Practice empathy.</a:t>
                      </a:r>
                      <a:r>
                        <a:rPr lang="en-US" sz="1900" kern="0" dirty="0" smtClean="0">
                          <a:solidFill>
                            <a:srgbClr val="FF0000"/>
                          </a:solidFill>
                          <a:effectLst/>
                          <a:latin typeface="+mn-lt"/>
                          <a:ea typeface="+mn-ea"/>
                          <a:cs typeface="Times New Roman" panose="02020603050405020304" pitchFamily="18" charset="0"/>
                        </a:rPr>
                        <a:t> </a:t>
                      </a:r>
                      <a:r>
                        <a:rPr lang="en-US" sz="1900" kern="0" dirty="0" smtClean="0">
                          <a:solidFill>
                            <a:schemeClr val="tx1"/>
                          </a:solidFill>
                          <a:effectLst/>
                          <a:latin typeface="+mn-lt"/>
                          <a:ea typeface="+mn-ea"/>
                          <a:cs typeface="Times New Roman" panose="02020603050405020304" pitchFamily="18" charset="0"/>
                        </a:rPr>
                        <a:t>Make sure your messages speak to the audience by clearly addressing their wants and needs—not just yours. This is the essence of the concept of "focusing on others."</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Design for compatibility. </a:t>
                      </a:r>
                      <a:r>
                        <a:rPr lang="en-US" sz="1900" kern="0" dirty="0" smtClean="0">
                          <a:solidFill>
                            <a:schemeClr val="tx1"/>
                          </a:solidFill>
                          <a:effectLst/>
                          <a:latin typeface="+mn-lt"/>
                          <a:ea typeface="+mn-ea"/>
                          <a:cs typeface="Times New Roman" panose="02020603050405020304" pitchFamily="18" charset="0"/>
                        </a:rPr>
                        <a:t>Make sure your messages are compatible with the devices your audiences will use to read, listen to, or view them. For example, websites designed for full-size computer screens can be difficult to view on mobile devices</a:t>
                      </a:r>
                      <a:r>
                        <a:rPr lang="ar-EG" sz="1900" kern="0" dirty="0" smtClean="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مارس التعاطف. </a:t>
                      </a:r>
                      <a:r>
                        <a:rPr lang="ar-SA" sz="1900" b="0" kern="0" dirty="0" smtClean="0">
                          <a:effectLst/>
                          <a:latin typeface="+mn-lt"/>
                          <a:cs typeface="+mn-cs"/>
                        </a:rPr>
                        <a:t>تأكد من أن رسائلك تخاطب الجمهور من خلال معالجة رغباتهم واحتياجاتهم بوضوح - وليس فقط رغباتك واحتياجاتك. </a:t>
                      </a:r>
                      <a:r>
                        <a:rPr lang="ar-EG" sz="1900" b="0" kern="0" dirty="0" smtClean="0">
                          <a:effectLst/>
                          <a:latin typeface="+mn-lt"/>
                          <a:cs typeface="+mn-cs"/>
                        </a:rPr>
                        <a:t>هذا</a:t>
                      </a:r>
                      <a:r>
                        <a:rPr lang="ar-EG" sz="1900" b="0" kern="0" baseline="0" dirty="0" smtClean="0">
                          <a:effectLst/>
                          <a:latin typeface="+mn-lt"/>
                          <a:cs typeface="+mn-cs"/>
                        </a:rPr>
                        <a:t> هو جوهر </a:t>
                      </a:r>
                      <a:r>
                        <a:rPr lang="ar-SA" sz="1900" b="0" kern="0" dirty="0" smtClean="0">
                          <a:effectLst/>
                          <a:latin typeface="+mn-lt"/>
                          <a:cs typeface="+mn-cs"/>
                        </a:rPr>
                        <a:t>مفهوم "التركيز على الآخرين</a:t>
                      </a:r>
                      <a:r>
                        <a:rPr lang="ar-SA" sz="1900" kern="0" dirty="0" smtClean="0">
                          <a:effectLst/>
                          <a:latin typeface="+mn-lt"/>
                          <a:cs typeface="+mn-cs"/>
                        </a:rPr>
                        <a:t>".</a:t>
                      </a: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صمّم للتوافق. </a:t>
                      </a:r>
                      <a:r>
                        <a:rPr lang="ar-EG" sz="1900" kern="0" dirty="0" smtClean="0">
                          <a:effectLst/>
                          <a:latin typeface="+mn-lt"/>
                          <a:cs typeface="+mn-cs"/>
                        </a:rPr>
                        <a:t>تأكد من أن رسائلك متوافقة مع الأجهزة التي سيستخدمها جمهورك لقراءتها أو الاستماع إليها أو مشاهدتها. على سبيل المثال، قد يكون من الصعب عرض مواقع الويب المصممة لشاشات الكمبيوتر كاملة الحجم على الأجهزة المحمولة.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33906145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05184340"/>
              </p:ext>
            </p:extLst>
          </p:nvPr>
        </p:nvGraphicFramePr>
        <p:xfrm>
          <a:off x="973057" y="2113433"/>
          <a:ext cx="10100286" cy="4267200"/>
        </p:xfrm>
        <a:graphic>
          <a:graphicData uri="http://schemas.openxmlformats.org/drawingml/2006/table">
            <a:tbl>
              <a:tblPr firstRow="1" firstCol="1" bandRow="1">
                <a:tableStyleId>{2D5ABB26-0587-4C30-8999-92F81FD0307C}</a:tableStyleId>
              </a:tblPr>
              <a:tblGrid>
                <a:gridCol w="50183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44661686"/>
                    </a:ext>
                  </a:extLst>
                </a:gridCol>
                <a:gridCol w="491941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kern="0" dirty="0" smtClean="0">
                          <a:solidFill>
                            <a:srgbClr val="002060"/>
                          </a:solidFill>
                          <a:effectLst/>
                          <a:latin typeface="+mn-lt"/>
                          <a:ea typeface="+mn-ea"/>
                          <a:cs typeface="Times New Roman" panose="02020603050405020304" pitchFamily="18" charset="0"/>
                        </a:rPr>
                        <a:t>Emphasize familiarity</a:t>
                      </a:r>
                      <a:r>
                        <a:rPr lang="en-US" sz="2000" b="1" kern="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Use words, images, and designs that are familiar to your audience. For example, company websites usually put information about the company on a page called “About” or “About Us,” so today’s audiences expect to see such information on a page with this title.</a:t>
                      </a:r>
                      <a:endParaRPr lang="ar-EG"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000" b="1" kern="0" dirty="0" smtClean="0">
                          <a:solidFill>
                            <a:srgbClr val="002060"/>
                          </a:solidFill>
                          <a:effectLst/>
                          <a:latin typeface="+mn-lt"/>
                          <a:ea typeface="+mn-ea"/>
                          <a:cs typeface="+mn-cs"/>
                        </a:rPr>
                        <a:t>ركّز على الأ</a:t>
                      </a:r>
                      <a:r>
                        <a:rPr lang="ar-EG" sz="2000" b="1" kern="0" dirty="0" smtClean="0">
                          <a:solidFill>
                            <a:srgbClr val="002060"/>
                          </a:solidFill>
                          <a:effectLst/>
                          <a:latin typeface="+mn-lt"/>
                          <a:ea typeface="+mn-ea"/>
                          <a:cs typeface="+mn-cs"/>
                        </a:rPr>
                        <a:t>ُ</a:t>
                      </a:r>
                      <a:r>
                        <a:rPr lang="ar-SA" sz="2000" b="1" kern="0" dirty="0" smtClean="0">
                          <a:solidFill>
                            <a:srgbClr val="002060"/>
                          </a:solidFill>
                          <a:effectLst/>
                          <a:latin typeface="+mn-lt"/>
                          <a:ea typeface="+mn-ea"/>
                          <a:cs typeface="+mn-cs"/>
                        </a:rPr>
                        <a:t>لفة. </a:t>
                      </a:r>
                      <a:r>
                        <a:rPr lang="ar-SA" sz="2000" b="0" kern="0" dirty="0" smtClean="0">
                          <a:solidFill>
                            <a:schemeClr val="tx1"/>
                          </a:solidFill>
                          <a:effectLst/>
                          <a:latin typeface="+mn-lt"/>
                          <a:ea typeface="+mn-ea"/>
                          <a:cs typeface="+mn-cs"/>
                        </a:rPr>
                        <a:t>استخدم كلمات وصورًا وتصاميم مألوفة لجمهورك. على سبيل المثال، عادةً ما تضع مواقع الشركات الإلكترونية معلومات عنها في صفحة بعنوان "حول" أو "نبذة عنا"، لذا يتوقع جمهور اليوم رؤية هذه المعلومات على صفحة تحمل هذا العنوان.</a:t>
                      </a:r>
                      <a:endParaRPr lang="ar-EG" sz="2000" b="0" kern="0" dirty="0" smtClean="0">
                        <a:solidFill>
                          <a:schemeClr val="tx1"/>
                        </a:solidFill>
                        <a:effectLst/>
                        <a:latin typeface="+mn-lt"/>
                        <a:ea typeface="+mn-ea"/>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a:t>
            </a:r>
            <a:r>
              <a:rPr lang="en-US" sz="2400" b="1" dirty="0" smtClean="0">
                <a:solidFill>
                  <a:srgbClr val="00B0F0"/>
                </a:solidFill>
                <a:cs typeface="Alexandria" charset="0"/>
              </a:rPr>
              <a:t>Messages</a:t>
            </a:r>
          </a:p>
          <a:p>
            <a:r>
              <a:rPr lang="ar-EG" sz="2400" b="1" dirty="0" smtClean="0">
                <a:solidFill>
                  <a:srgbClr val="00B0F0"/>
                </a:solidFill>
              </a:rPr>
              <a:t>كيف </a:t>
            </a:r>
            <a:r>
              <a:rPr lang="ar-EG" sz="2400" b="1" dirty="0">
                <a:solidFill>
                  <a:srgbClr val="00B0F0"/>
                </a:solidFill>
              </a:rPr>
              <a:t>يستقبل الجمهور </a:t>
            </a:r>
            <a:r>
              <a:rPr lang="ar-EG" sz="2400" b="1" dirty="0" smtClean="0">
                <a:solidFill>
                  <a:srgbClr val="00B0F0"/>
                </a:solidFill>
              </a:rPr>
              <a:t>الرسائل</a:t>
            </a:r>
            <a:endParaRPr lang="ar-EG" sz="2400" b="1" dirty="0">
              <a:solidFill>
                <a:srgbClr val="00B0F0"/>
              </a:solidFill>
            </a:endParaRPr>
          </a:p>
        </p:txBody>
      </p:sp>
    </p:spTree>
    <p:extLst>
      <p:ext uri="{BB962C8B-B14F-4D97-AF65-F5344CB8AC3E}">
        <p14:creationId xmlns:p14="http://schemas.microsoft.com/office/powerpoint/2010/main" val="34265928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Using Technology to Improve</a:t>
            </a:r>
          </a:p>
          <a:p>
            <a:r>
              <a:rPr lang="en-US" sz="2600" b="1" dirty="0" smtClean="0">
                <a:solidFill>
                  <a:srgbClr val="00B0F0"/>
                </a:solidFill>
                <a:cs typeface="Times New Roman" panose="02020603050405020304" pitchFamily="18" charset="0"/>
              </a:rPr>
              <a:t>Communication</a:t>
            </a:r>
          </a:p>
          <a:p>
            <a:r>
              <a:rPr lang="ar-EG" sz="2600" b="1" dirty="0">
                <a:solidFill>
                  <a:srgbClr val="00B0F0"/>
                </a:solidFill>
                <a:latin typeface="Times New Roman" panose="02020603050405020304" pitchFamily="18" charset="0"/>
                <a:cs typeface="Times New Roman" panose="02020603050405020304" pitchFamily="18" charset="0"/>
              </a:rPr>
              <a:t>استخدام التكنولوجيا لتحسين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9250928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25588792"/>
              </p:ext>
            </p:extLst>
          </p:nvPr>
        </p:nvGraphicFramePr>
        <p:xfrm>
          <a:off x="973057" y="2113433"/>
          <a:ext cx="10100286" cy="4023360"/>
        </p:xfrm>
        <a:graphic>
          <a:graphicData uri="http://schemas.openxmlformats.org/drawingml/2006/table">
            <a:tbl>
              <a:tblPr firstRow="1" firstCol="1" bandRow="1">
                <a:tableStyleId>{2D5ABB26-0587-4C30-8999-92F81FD0307C}</a:tableStyleId>
              </a:tblPr>
              <a:tblGrid>
                <a:gridCol w="546868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82967003"/>
                    </a:ext>
                  </a:extLst>
                </a:gridCol>
                <a:gridCol w="446904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Contemporary business communication is a technology-enabled activity, and your success as a communicator will depend on your comfort and skill with the tools you’ll have at your disposal. You are already using some of these tools, and you will be able to adapt your experience with various forms of digital and social media to workplace communication.</a:t>
                      </a:r>
                      <a:endParaRPr lang="ar-EG"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ar-EG"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يُعد التواصل في عالم الأعمال المعاصر نشاطًا قائمًا على التكنولوجيا، ويعتمد نجاحك كمتواصل على مدى ارتياحك وإتقانك للأدوات المتاحة لك. أنت تستخدم بعضًا من هذه الأدوات بالفعل، وستتمكن من تكييف تجربتك مع مختلف أشكال وسائل التواصل الرقمي والتواصل الاجتماعي مع التواصل في مكان العمل.</a:t>
                      </a:r>
                      <a:endParaRPr lang="ar-EG"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Using Technology to Improve Communication</a:t>
            </a:r>
          </a:p>
          <a:p>
            <a:pPr rtl="1"/>
            <a:r>
              <a:rPr lang="ar-EG" sz="2400" b="1" dirty="0">
                <a:solidFill>
                  <a:srgbClr val="00B0F0"/>
                </a:solidFill>
              </a:rPr>
              <a:t>استخدام التكنولوجيا لتحسين التواصل</a:t>
            </a:r>
          </a:p>
        </p:txBody>
      </p:sp>
    </p:spTree>
    <p:extLst>
      <p:ext uri="{BB962C8B-B14F-4D97-AF65-F5344CB8AC3E}">
        <p14:creationId xmlns:p14="http://schemas.microsoft.com/office/powerpoint/2010/main" val="422940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26259858"/>
              </p:ext>
            </p:extLst>
          </p:nvPr>
        </p:nvGraphicFramePr>
        <p:xfrm>
          <a:off x="973057" y="2113433"/>
          <a:ext cx="10100286" cy="4373880"/>
        </p:xfrm>
        <a:graphic>
          <a:graphicData uri="http://schemas.openxmlformats.org/drawingml/2006/table">
            <a:tbl>
              <a:tblPr firstRow="1" firstCol="1" bandRow="1">
                <a:tableStyleId>{2D5ABB26-0587-4C30-8999-92F81FD0307C}</a:tableStyleId>
              </a:tblPr>
              <a:tblGrid>
                <a:gridCol w="51957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12938593"/>
                    </a:ext>
                  </a:extLst>
                </a:gridCol>
                <a:gridCol w="474199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Making communication more effective by helping people craft messages that convey their ideas more clearly and persuasively</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Making communication more efficient by reducing the time and effort needed to create, transmit, and consume messages</a:t>
                      </a:r>
                      <a:r>
                        <a:rPr lang="ar-EG" sz="1900" kern="0" dirty="0" smtClean="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Improving research to help communicators discover, process, and apply information</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Assisting communicators with decision-making by guiding them through complex sets of data</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Removing communication barriers so more people can participate in the communication process more easily</a:t>
                      </a:r>
                      <a:r>
                        <a:rPr lang="ar-EG" sz="1900" kern="0" dirty="0" smtClean="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زيادة فعالية التواصل من خلال مساعدة الأفراد على صياغة رسائل تُعبّر عن أفكارهم بوضوح وإقناع.</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زيادة كفاءة التواصل من خلال تقليل الوقت والجهد اللازمين لإنشاء الرسائل ونقلها واستهلاكها.</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تحسين البحث لمساعدة القائمين على التواصل على اكتشاف المعلومات ومعالجتها وتطبيقها.</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مساعدة القائمين على التواصل في اتخاذ القرارات من خلال توجيههم عبر مجموعات معقدة من البيانات.</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إزالة عوائق التواصل لتمكين المزيد من الأشخاص من المشاركة في عملية التواصل بسهولة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The potential benefits of communication technology</a:t>
            </a:r>
          </a:p>
          <a:p>
            <a:pPr rtl="1"/>
            <a:r>
              <a:rPr lang="ar-EG" sz="2400" b="1" dirty="0" smtClean="0">
                <a:solidFill>
                  <a:srgbClr val="00B0F0"/>
                </a:solidFill>
              </a:rPr>
              <a:t>الفوائد </a:t>
            </a:r>
            <a:r>
              <a:rPr lang="ar-EG" sz="2400" b="1" dirty="0">
                <a:solidFill>
                  <a:srgbClr val="00B0F0"/>
                </a:solidFill>
              </a:rPr>
              <a:t>المحتملة لتكنولوجيا الاتصالات</a:t>
            </a:r>
          </a:p>
        </p:txBody>
      </p:sp>
    </p:spTree>
    <p:extLst>
      <p:ext uri="{BB962C8B-B14F-4D97-AF65-F5344CB8AC3E}">
        <p14:creationId xmlns:p14="http://schemas.microsoft.com/office/powerpoint/2010/main" val="11814819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6377307"/>
              </p:ext>
            </p:extLst>
          </p:nvPr>
        </p:nvGraphicFramePr>
        <p:xfrm>
          <a:off x="986705" y="2113433"/>
          <a:ext cx="10100286" cy="4206240"/>
        </p:xfrm>
        <a:graphic>
          <a:graphicData uri="http://schemas.openxmlformats.org/drawingml/2006/table">
            <a:tbl>
              <a:tblPr firstRow="1" firstCol="1" bandRow="1">
                <a:tableStyleId>{2D5ABB26-0587-4C30-8999-92F81FD0307C}</a:tableStyleId>
              </a:tblPr>
              <a:tblGrid>
                <a:gridCol w="544139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36338421"/>
                    </a:ext>
                  </a:extLst>
                </a:gridCol>
                <a:gridCol w="449633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b="1" kern="0" dirty="0" smtClean="0">
                          <a:solidFill>
                            <a:srgbClr val="002060"/>
                          </a:solidFill>
                          <a:effectLst/>
                          <a:latin typeface="+mn-lt"/>
                          <a:ea typeface="+mn-ea"/>
                          <a:cs typeface="Times New Roman" panose="02020603050405020304" pitchFamily="18" charset="0"/>
                        </a:rPr>
                        <a:t>1. Social and Workgroup Communication Systems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Social media are digital platforms that empower stakeholders as participants in the communication process by allowing them to share content, revise content, respond to content, or contribute new content. Millions of companies now use public networks such as Facebook and Twitter to connect with customers, and many also have private, internal social networks that are restricted to employees and selected business partners. These private systems are often enhanced with shared file access, group messaging, and real-time collaboration capabilities for brainstorming, reviewing and revising documents, and virtual meetings.</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b="1" kern="0" dirty="0" smtClean="0">
                          <a:solidFill>
                            <a:srgbClr val="002060"/>
                          </a:solidFill>
                          <a:effectLst/>
                          <a:latin typeface="+mn-lt"/>
                          <a:cs typeface="+mn-cs"/>
                        </a:rPr>
                        <a:t>1. </a:t>
                      </a:r>
                      <a:r>
                        <a:rPr lang="ar-SA" sz="1900" b="1" kern="0" dirty="0" smtClean="0">
                          <a:solidFill>
                            <a:srgbClr val="002060"/>
                          </a:solidFill>
                          <a:effectLst/>
                          <a:latin typeface="+mn-lt"/>
                          <a:cs typeface="+mn-cs"/>
                        </a:rPr>
                        <a:t>أنظمة </a:t>
                      </a:r>
                      <a:r>
                        <a:rPr lang="ar-EG" sz="1900" b="1" kern="0" dirty="0" smtClean="0">
                          <a:solidFill>
                            <a:srgbClr val="002060"/>
                          </a:solidFill>
                          <a:effectLst/>
                          <a:latin typeface="+mn-lt"/>
                          <a:cs typeface="+mn-cs"/>
                        </a:rPr>
                        <a:t>التواصل الاجتماعي </a:t>
                      </a:r>
                      <a:r>
                        <a:rPr lang="ar-SA" sz="1900" b="1" kern="0" dirty="0" smtClean="0">
                          <a:solidFill>
                            <a:srgbClr val="002060"/>
                          </a:solidFill>
                          <a:effectLst/>
                          <a:latin typeface="+mn-lt"/>
                          <a:cs typeface="+mn-cs"/>
                        </a:rPr>
                        <a:t>ومجموعات العمل</a:t>
                      </a:r>
                      <a:r>
                        <a:rPr lang="ar-EG" sz="1900" b="1" kern="0" dirty="0" smtClean="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effectLst/>
                          <a:latin typeface="+mn-lt"/>
                          <a:cs typeface="+mn-cs"/>
                        </a:rPr>
                        <a:t>تُعد منصات التواصل الاجتماعي قنوات رقمية تمكّن المستخدمين من المشاركة الفعّالة في عملية التواصل، حيث يُمكنهم مشاركة المحتوى، وتعديله، والرد عليه، أو إضافة محتوى جديد. ويستخدم ملايين من الشركات اليوم شبكات التواصل الاجتماعي العامة، مثل فيسبوك وتويتر، للتواصل مع عملائها، كما أن لدى العديد منها شبكات تواصل اجتماعي خاصة داخلية، مخصصة للموظفين وشركاء الأعمال المختارة. وتتضمن هذه الأنظمة الخاصة عادةً ميزات إضافية مثل إمكانية الوصول إلى الملفات المشتركة، والرسائل الجماعية، والتعاون الفوري في تبادل الأفكار، ومراجعة الوثائق، وإجراء الاجتماعات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1545696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65481768"/>
              </p:ext>
            </p:extLst>
          </p:nvPr>
        </p:nvGraphicFramePr>
        <p:xfrm>
          <a:off x="986705" y="2113433"/>
          <a:ext cx="10100286" cy="3909060"/>
        </p:xfrm>
        <a:graphic>
          <a:graphicData uri="http://schemas.openxmlformats.org/drawingml/2006/table">
            <a:tbl>
              <a:tblPr firstRow="1" firstCol="1" bandRow="1">
                <a:tableStyleId>{2D5ABB26-0587-4C30-8999-92F81FD0307C}</a:tableStyleId>
              </a:tblPr>
              <a:tblGrid>
                <a:gridCol w="52651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40126313"/>
                    </a:ext>
                  </a:extLst>
                </a:gridCol>
                <a:gridCol w="467254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kern="0" dirty="0" smtClean="0">
                          <a:solidFill>
                            <a:srgbClr val="002060"/>
                          </a:solidFill>
                          <a:effectLst/>
                          <a:latin typeface="+mn-lt"/>
                          <a:ea typeface="+mn-ea"/>
                          <a:cs typeface="Times New Roman" panose="02020603050405020304" pitchFamily="18" charset="0"/>
                        </a:rPr>
                        <a:t>2. Mobile Communication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Mobile connectivity is revolutionizing communication, allowing for flexibility, productivity, and collaboration. With over half of internet access now via mobile devices, it's essential in the digital workplace. Business mobile communication uses tools like social media, messaging, and apps for presentations, project management, and financial reporting.</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b="1" kern="0" dirty="0" smtClean="0">
                          <a:solidFill>
                            <a:srgbClr val="002060"/>
                          </a:solidFill>
                          <a:effectLst/>
                          <a:latin typeface="+mn-lt"/>
                          <a:cs typeface="+mn-cs"/>
                        </a:rPr>
                        <a:t>2. التواصل</a:t>
                      </a:r>
                      <a:r>
                        <a:rPr lang="ar-EG" sz="1900" b="1" kern="0" baseline="0" dirty="0" smtClean="0">
                          <a:solidFill>
                            <a:srgbClr val="002060"/>
                          </a:solidFill>
                          <a:effectLst/>
                          <a:latin typeface="+mn-lt"/>
                          <a:cs typeface="+mn-cs"/>
                        </a:rPr>
                        <a:t> عبر الأجهزة المحمولة</a:t>
                      </a:r>
                      <a:r>
                        <a:rPr lang="ar-EG" sz="1900" b="1" kern="0" dirty="0" smtClean="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effectLst/>
                          <a:latin typeface="+mn-lt"/>
                          <a:cs typeface="+mn-cs"/>
                        </a:rPr>
                        <a:t>أحدثت تقنية الاتصال عبر الأجهزة المحمولة ثورة في مجال الاتصالات، حيث ساهمت في تعزيز المرونة والإنتاجية والتعاون. ومع اعتماد أكثر من نصف مستخدمي الإنترنت على الأجهزة المحمولة، أصبح هذا النوع من الاتصال ضروريًا في بيئة العمل الرقمية. ويستخدم قطاع الأعمال أدوات الاتصال عبر الأجهزة المحمولة، مثل وسائل التواصل الاجتماعي وتطبيقات الرسائل، في تقديم العروض التوضيحية وإدارة المشاريع وإعداد التقارير المالية.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37601503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2296327"/>
              </p:ext>
            </p:extLst>
          </p:nvPr>
        </p:nvGraphicFramePr>
        <p:xfrm>
          <a:off x="986705" y="2058841"/>
          <a:ext cx="10100286" cy="4526280"/>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330101274"/>
                    </a:ext>
                  </a:extLst>
                </a:gridCol>
                <a:gridCol w="42916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Intelligent Communication Technology (ICT) is a group of capabilities that utilize artificial intelligence to improve the communication experience. AI is now widely used in business and communication, with companies like Amazon, Apple, Facebook, Google, Microsoft, Netflix, and Spotify relying on AI for their services. Recent developments in AI have led to the development of specialized systems for specific tasks, refined neural networks, and the availability of massive data sets, low-cost storage, and fast processors.</a:t>
                      </a:r>
                      <a:endParaRPr lang="ar-EG" sz="18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8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rgbClr val="002060"/>
                          </a:solidFill>
                          <a:effectLst/>
                          <a:latin typeface="+mn-lt"/>
                          <a:cs typeface="+mn-cs"/>
                        </a:rPr>
                        <a:t>3. </a:t>
                      </a:r>
                      <a:r>
                        <a:rPr lang="ar-SA" sz="1800" b="1" kern="0" dirty="0" smtClean="0">
                          <a:solidFill>
                            <a:srgbClr val="002060"/>
                          </a:solidFill>
                          <a:effectLst/>
                          <a:latin typeface="+mn-lt"/>
                          <a:cs typeface="+mn-cs"/>
                        </a:rPr>
                        <a:t>تكنولوجيا الاتصالات الذكية</a:t>
                      </a:r>
                      <a:r>
                        <a:rPr lang="ar-EG" sz="1800" b="1" kern="0" dirty="0" smtClean="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770" b="0" kern="0" dirty="0" smtClean="0">
                          <a:effectLst/>
                          <a:latin typeface="+mn-lt"/>
                          <a:cs typeface="+mn-cs"/>
                        </a:rPr>
                        <a:t>تُعد تقنية الاتصالات الذكية مجموعة من القدرات التي تستخدم الذكاء الاصطناعي لتحسين تجربة الاتصال. ويُستخدم الذكاء الاصطناعي على نطاق واسع في مجال الأعمال والاتصالات، حيث تعتمد شركات رائدة مثل أمازون وأبل وفيسبوك وجوجل ومايكروسوفت ونتفليكس وسبيتوماي على هذه التقنية في خدماتها. وقد أدت التطورات الأخيرة في مجال الذكاء الاصطناعي إلى تطوير أنظمة متخصصة لأداء مهام محددة، وتحسين الشبكات العصبية، وتوفر كميات هائلة من البيانات، بالإضافة إلى حلول تخزين بأسعار معقولة ومعالجات سريعة.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21367242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39632800"/>
              </p:ext>
            </p:extLst>
          </p:nvPr>
        </p:nvGraphicFramePr>
        <p:xfrm>
          <a:off x="986705" y="2113433"/>
          <a:ext cx="10100286" cy="4312920"/>
        </p:xfrm>
        <a:graphic>
          <a:graphicData uri="http://schemas.openxmlformats.org/drawingml/2006/table">
            <a:tbl>
              <a:tblPr firstRow="1" firstCol="1" bandRow="1">
                <a:tableStyleId>{2D5ABB26-0587-4C30-8999-92F81FD0307C}</a:tableStyleId>
              </a:tblPr>
              <a:tblGrid>
                <a:gridCol w="564732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32672667"/>
                    </a:ext>
                  </a:extLst>
                </a:gridCol>
                <a:gridCol w="429040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1" kern="0" dirty="0" smtClean="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0" kern="0" dirty="0" smtClean="0">
                          <a:solidFill>
                            <a:schemeClr val="tx1"/>
                          </a:solidFill>
                          <a:effectLst/>
                          <a:latin typeface="+mn-lt"/>
                          <a:ea typeface="+mn-ea"/>
                          <a:cs typeface="Times New Roman" panose="02020603050405020304" pitchFamily="18" charset="0"/>
                        </a:rPr>
                        <a:t>ICT relies on several fundamental AI techniques, including machine learning and deep learning, natural language processing (NLP), and computer vision. Machine learning focuses on understanding and manipulating language in unpredictable ways, while deep learning uses layers of neural networks to attack problems at multiple levels. Natural language processing aims to understand and manipulate language in natural ways, while computer vision analyzes elements of photos, videos, and live camera images to identify their content. These advancements are expected to play a key role in the future of business communication.</a:t>
                      </a:r>
                      <a:endParaRPr lang="ar-EG" sz="19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1" kern="0" dirty="0" smtClean="0">
                          <a:solidFill>
                            <a:srgbClr val="002060"/>
                          </a:solidFill>
                          <a:effectLst/>
                          <a:latin typeface="+mn-lt"/>
                          <a:cs typeface="+mn-cs"/>
                        </a:rPr>
                        <a:t>3. </a:t>
                      </a:r>
                      <a:r>
                        <a:rPr lang="ar-SA" sz="1950" b="1" kern="0" dirty="0" smtClean="0">
                          <a:solidFill>
                            <a:srgbClr val="002060"/>
                          </a:solidFill>
                          <a:effectLst/>
                          <a:latin typeface="+mn-lt"/>
                          <a:cs typeface="+mn-cs"/>
                        </a:rPr>
                        <a:t>تكنولوجيا الاتصالات الذكية</a:t>
                      </a:r>
                      <a:r>
                        <a:rPr lang="ar-EG" sz="1950" b="1" kern="0" dirty="0" smtClean="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0" kern="0" dirty="0" smtClean="0">
                          <a:effectLst/>
                          <a:latin typeface="+mn-lt"/>
                          <a:cs typeface="+mn-cs"/>
                        </a:rPr>
                        <a:t>تعتمد تقنية الاتصالات الذكية على عدة تقنيات أساسية للذكاء الاصطناعي، منها التعلم الآلي والتعلم العميق، ومعالجة اللغة الطبيعية، ورؤية الحاسوب. يركز التعلم الآلي على فهم اللغة واستخدامها بطرق غير تقليدية، بينما يستخدم التعلم العميق طبقات من الشبكات العصبية لمعالجة المشكلات على مستويات متعددة. أما معالجة اللغة الطبيعية فتستهدف فهم اللغة واستخدامها بطريقة طبيعية، بينما تقوم رؤية الحاسوب بتحليل عناصر الصور والفيديوهات والصور المباشرة من الكاميرات لتحديد محتواها. ومن المتوقع أن تلعب هذه التطورات دورًا أساسيًا في مستقبل الاتصالات في مجال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35226403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057613"/>
              </p:ext>
            </p:extLst>
          </p:nvPr>
        </p:nvGraphicFramePr>
        <p:xfrm>
          <a:off x="973057" y="2058841"/>
          <a:ext cx="10100287" cy="4526280"/>
        </p:xfrm>
        <a:graphic>
          <a:graphicData uri="http://schemas.openxmlformats.org/drawingml/2006/table">
            <a:tbl>
              <a:tblPr firstRow="1" firstCol="1" bandRow="1">
                <a:tableStyleId>{2D5ABB26-0587-4C30-8999-92F81FD0307C}</a:tableStyleId>
              </a:tblPr>
              <a:tblGrid>
                <a:gridCol w="574164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714414931"/>
                    </a:ext>
                  </a:extLst>
                </a:gridCol>
                <a:gridCol w="419608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These tools help communicators make more-compelling choices by offering suggestions and providing feedback or by enhancing the audience experience with additional information.</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Augmented writing systems </a:t>
                      </a:r>
                      <a:r>
                        <a:rPr lang="en-US" sz="1800" kern="0" dirty="0" smtClean="0">
                          <a:solidFill>
                            <a:schemeClr val="tx1"/>
                          </a:solidFill>
                          <a:effectLst/>
                          <a:latin typeface="+mn-lt"/>
                          <a:ea typeface="+mn-ea"/>
                          <a:cs typeface="Times New Roman" panose="02020603050405020304" pitchFamily="18" charset="0"/>
                        </a:rPr>
                        <a:t>analyze word and phrase choices and suggest more effective ways to convey ideas.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dirty="0" smtClean="0">
                          <a:solidFill>
                            <a:srgbClr val="002060"/>
                          </a:solidFill>
                          <a:latin typeface="+mn-lt"/>
                        </a:rPr>
                        <a:t>Augmented reality tools </a:t>
                      </a:r>
                      <a:r>
                        <a:rPr lang="en-US" sz="1800" dirty="0" smtClean="0">
                          <a:latin typeface="+mn-lt"/>
                        </a:rPr>
                        <a:t>enhance communication by providing relevant information to users, such as on-the-spot guidance for troubleshooting and repairing equipment.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dirty="0" smtClean="0">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تساعد هذه الأدوات القائمين على التواصل على اتخاذ خيارات أكثر إقناعًا من خلال تقديم اقتراحات وملاحظات، أو من خلال تحسين تجربة الجمهور بمعلومات إضافية.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تقوم </a:t>
                      </a:r>
                      <a:r>
                        <a:rPr lang="ar-EG" sz="1800" b="1" kern="0" dirty="0" smtClean="0">
                          <a:solidFill>
                            <a:srgbClr val="002060"/>
                          </a:solidFill>
                          <a:effectLst/>
                          <a:latin typeface="+mn-lt"/>
                          <a:cs typeface="+mn-cs"/>
                        </a:rPr>
                        <a:t>أنظمة الكتابة المعززة </a:t>
                      </a:r>
                      <a:r>
                        <a:rPr lang="ar-EG" sz="1800" kern="0" dirty="0" smtClean="0">
                          <a:solidFill>
                            <a:schemeClr val="tx1"/>
                          </a:solidFill>
                          <a:effectLst/>
                          <a:latin typeface="+mn-lt"/>
                          <a:cs typeface="+mn-cs"/>
                        </a:rPr>
                        <a:t>بتحليل اختيارات الكلمات والعبارات، وتقترح طرقًا أكثر فعالية لتوصيل الأفكار.</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تعزز </a:t>
                      </a:r>
                      <a:r>
                        <a:rPr lang="ar-EG" sz="1800" b="1" kern="0" dirty="0" smtClean="0">
                          <a:solidFill>
                            <a:srgbClr val="002060"/>
                          </a:solidFill>
                          <a:effectLst/>
                          <a:latin typeface="+mn-lt"/>
                          <a:cs typeface="+mn-cs"/>
                        </a:rPr>
                        <a:t>أدوات الواقع المعزز </a:t>
                      </a:r>
                      <a:r>
                        <a:rPr lang="ar-EG" sz="1800" kern="0" dirty="0" smtClean="0">
                          <a:solidFill>
                            <a:schemeClr val="tx1"/>
                          </a:solidFill>
                          <a:effectLst/>
                          <a:latin typeface="+mn-lt"/>
                          <a:cs typeface="+mn-cs"/>
                        </a:rPr>
                        <a:t>التواصل من خلال توفير معلومات قيّمة للمستخدمين، مثل توجيهات فورية لحل المشكلات وإصلاح الأجهزة.</a:t>
                      </a:r>
                      <a:endParaRPr lang="en-US" sz="18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a:solidFill>
                  <a:srgbClr val="F58221"/>
                </a:solidFill>
                <a:cs typeface="Alexandria" charset="0"/>
              </a:rPr>
              <a:t>effective</a:t>
            </a:r>
          </a:p>
          <a:p>
            <a:pPr rtl="1"/>
            <a:r>
              <a:rPr lang="ar-EG" sz="2400" b="1" dirty="0">
                <a:solidFill>
                  <a:srgbClr val="00B0F0"/>
                </a:solidFill>
              </a:rPr>
              <a:t>جعل التواصل أكثر </a:t>
            </a:r>
            <a:r>
              <a:rPr lang="ar-EG" sz="2400" b="1" dirty="0">
                <a:solidFill>
                  <a:srgbClr val="F58221"/>
                </a:solidFill>
              </a:rPr>
              <a:t>فعالية</a:t>
            </a:r>
          </a:p>
        </p:txBody>
      </p:sp>
    </p:spTree>
    <p:extLst>
      <p:ext uri="{BB962C8B-B14F-4D97-AF65-F5344CB8AC3E}">
        <p14:creationId xmlns:p14="http://schemas.microsoft.com/office/powerpoint/2010/main" val="2646128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6013790"/>
              </p:ext>
            </p:extLst>
          </p:nvPr>
        </p:nvGraphicFramePr>
        <p:xfrm>
          <a:off x="973057" y="2113433"/>
          <a:ext cx="10100286" cy="4145280"/>
        </p:xfrm>
        <a:graphic>
          <a:graphicData uri="http://schemas.openxmlformats.org/drawingml/2006/table">
            <a:tbl>
              <a:tblPr firstRow="1" firstCol="1" bandRow="1">
                <a:tableStyleId>{2D5ABB26-0587-4C30-8999-92F81FD0307C}</a:tableStyleId>
              </a:tblPr>
              <a:tblGrid>
                <a:gridCol w="526397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45776157"/>
                    </a:ext>
                  </a:extLst>
                </a:gridCol>
                <a:gridCol w="467375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Applicant evaluation systems </a:t>
                      </a:r>
                      <a:r>
                        <a:rPr lang="en-US" sz="1800" kern="0" dirty="0" smtClean="0">
                          <a:solidFill>
                            <a:schemeClr val="tx1"/>
                          </a:solidFill>
                          <a:effectLst/>
                          <a:latin typeface="+mn-lt"/>
                          <a:ea typeface="+mn-ea"/>
                          <a:cs typeface="Times New Roman" panose="02020603050405020304" pitchFamily="18" charset="0"/>
                        </a:rPr>
                        <a:t>expedite job application screening, especially in early stages of the recruiting cycle. They evaluate resumes, predict job interest, and assist in interviews with </a:t>
                      </a:r>
                      <a:r>
                        <a:rPr lang="en-US" sz="1800" kern="0" dirty="0" err="1" smtClean="0">
                          <a:solidFill>
                            <a:schemeClr val="tx1"/>
                          </a:solidFill>
                          <a:effectLst/>
                          <a:latin typeface="+mn-lt"/>
                          <a:ea typeface="+mn-ea"/>
                          <a:cs typeface="Times New Roman" panose="02020603050405020304" pitchFamily="18" charset="0"/>
                        </a:rPr>
                        <a:t>chatbots</a:t>
                      </a:r>
                      <a:r>
                        <a:rPr lang="en-US" sz="1800" kern="0" dirty="0" smtClean="0">
                          <a:solidFill>
                            <a:schemeClr val="tx1"/>
                          </a:solidFill>
                          <a:effectLst/>
                          <a:latin typeface="+mn-lt"/>
                          <a:ea typeface="+mn-ea"/>
                          <a:cs typeface="Times New Roman" panose="02020603050405020304" pitchFamily="18" charset="0"/>
                        </a:rPr>
                        <a:t> and video analysis tools.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Automated writing </a:t>
                      </a:r>
                      <a:r>
                        <a:rPr lang="en-US" sz="1800" kern="0" dirty="0" smtClean="0">
                          <a:solidFill>
                            <a:schemeClr val="tx1"/>
                          </a:solidFill>
                          <a:effectLst/>
                          <a:latin typeface="+mn-lt"/>
                          <a:ea typeface="+mn-ea"/>
                          <a:cs typeface="Times New Roman" panose="02020603050405020304" pitchFamily="18" charset="0"/>
                        </a:rPr>
                        <a:t>now enables summarizing corporate news and sports stories, with companies like Yahoo! Sports using AI to generate personalized draft reports and game recaps.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dirty="0" err="1" smtClean="0">
                          <a:solidFill>
                            <a:srgbClr val="002060"/>
                          </a:solidFill>
                        </a:rPr>
                        <a:t>Chatbots</a:t>
                      </a:r>
                      <a:r>
                        <a:rPr lang="en-US" sz="1800" b="1" dirty="0" smtClean="0">
                          <a:solidFill>
                            <a:srgbClr val="002060"/>
                          </a:solidFill>
                        </a:rPr>
                        <a:t> and </a:t>
                      </a:r>
                      <a:r>
                        <a:rPr lang="en-US" sz="1800" b="1" dirty="0" err="1" smtClean="0">
                          <a:solidFill>
                            <a:srgbClr val="002060"/>
                          </a:solidFill>
                        </a:rPr>
                        <a:t>taskbots</a:t>
                      </a:r>
                      <a:r>
                        <a:rPr lang="en-US" sz="1800" b="1" baseline="0" dirty="0" smtClean="0">
                          <a:solidFill>
                            <a:srgbClr val="002060"/>
                          </a:solidFill>
                        </a:rPr>
                        <a:t> </a:t>
                      </a:r>
                      <a:r>
                        <a:rPr lang="en-US" sz="1800" dirty="0" smtClean="0"/>
                        <a:t>assist humans in various communication functions, such as product selection guidance and virtual assistants, enabling companies to communicate more effectively and at a lower cost.</a:t>
                      </a:r>
                      <a:endParaRPr lang="ar-EG"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تُسرّع </a:t>
                      </a:r>
                      <a:r>
                        <a:rPr lang="ar-EG" sz="1800" b="1" kern="0" dirty="0" smtClean="0">
                          <a:solidFill>
                            <a:srgbClr val="002060"/>
                          </a:solidFill>
                          <a:effectLst/>
                          <a:latin typeface="+mn-lt"/>
                          <a:cs typeface="+mn-cs"/>
                        </a:rPr>
                        <a:t>أنظمة تقييم المتقدمين </a:t>
                      </a:r>
                      <a:r>
                        <a:rPr lang="ar-EG" sz="1800" kern="0" dirty="0" smtClean="0">
                          <a:solidFill>
                            <a:schemeClr val="tx1"/>
                          </a:solidFill>
                          <a:effectLst/>
                          <a:latin typeface="+mn-lt"/>
                          <a:cs typeface="+mn-cs"/>
                        </a:rPr>
                        <a:t>عملية فرز طلبات التوظيف، خاصةً في المراحل الأولى من دورة التوظيف. فهي تُقيّم السير الذاتية، وتُنبئ باهتمام المتقدمين بالوظيفة، وتُساعد في المقابلات باستخدام روبوتات الدردشة وأدوات تحليل الفيديو.</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أصبح بإمكان برامج </a:t>
                      </a:r>
                      <a:r>
                        <a:rPr lang="ar-EG" sz="1800" b="1" kern="0" dirty="0" smtClean="0">
                          <a:solidFill>
                            <a:srgbClr val="002060"/>
                          </a:solidFill>
                          <a:effectLst/>
                          <a:latin typeface="+mn-lt"/>
                          <a:cs typeface="+mn-cs"/>
                        </a:rPr>
                        <a:t>الكتابة الآلية </a:t>
                      </a:r>
                      <a:r>
                        <a:rPr lang="ar-EG" sz="1800" kern="0" dirty="0" smtClean="0">
                          <a:solidFill>
                            <a:schemeClr val="tx1"/>
                          </a:solidFill>
                          <a:effectLst/>
                          <a:latin typeface="+mn-lt"/>
                          <a:cs typeface="+mn-cs"/>
                        </a:rPr>
                        <a:t>الآن تلخيص الأخبار المتعلقة بالشركات والرياضة، حيث تستخدم شركات مثل ياهو سبورتس الذكاء الاصطناعي لإنشاء تقارير موجزة مخصصة وملخصات مباريات.</a:t>
                      </a:r>
                      <a:endParaRPr lang="en-US" sz="18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تساعد برامج </a:t>
                      </a:r>
                      <a:r>
                        <a:rPr lang="ar-EG" sz="1800" b="1" kern="0" dirty="0" smtClean="0">
                          <a:solidFill>
                            <a:srgbClr val="002060"/>
                          </a:solidFill>
                          <a:effectLst/>
                          <a:latin typeface="+mn-lt"/>
                          <a:cs typeface="+mn-cs"/>
                        </a:rPr>
                        <a:t>الدردشة الآلية والروبوتات الآلية </a:t>
                      </a:r>
                      <a:r>
                        <a:rPr lang="ar-EG" sz="1800" b="0" kern="0" dirty="0" smtClean="0">
                          <a:solidFill>
                            <a:schemeClr val="tx1"/>
                          </a:solidFill>
                          <a:effectLst/>
                          <a:latin typeface="+mn-lt"/>
                          <a:cs typeface="+mn-cs"/>
                        </a:rPr>
                        <a:t>المخصصة لأداء المهام البشرية </a:t>
                      </a:r>
                      <a:r>
                        <a:rPr lang="ar-EG" sz="1800" kern="0" dirty="0" smtClean="0">
                          <a:solidFill>
                            <a:schemeClr val="tx1"/>
                          </a:solidFill>
                          <a:effectLst/>
                          <a:latin typeface="+mn-lt"/>
                          <a:cs typeface="+mn-cs"/>
                        </a:rPr>
                        <a:t>في أداء مختلف وظائف الاتصال، مثل توجيه المستخدمين لاختيار المنتجات المناسبة، مما يمكّن الشركات من التواصل بشكل أكثر فعالية وبكلفة أقل.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smtClean="0">
                <a:solidFill>
                  <a:srgbClr val="00B050"/>
                </a:solidFill>
                <a:cs typeface="Alexandria" charset="0"/>
              </a:rPr>
              <a:t>Efficient</a:t>
            </a:r>
          </a:p>
          <a:p>
            <a:r>
              <a:rPr lang="ar-EG" sz="2400" b="1" dirty="0" smtClean="0">
                <a:solidFill>
                  <a:srgbClr val="00B0F0"/>
                </a:solidFill>
              </a:rPr>
              <a:t>جعل </a:t>
            </a:r>
            <a:r>
              <a:rPr lang="ar-EG" sz="2400" b="1" dirty="0">
                <a:solidFill>
                  <a:srgbClr val="00B0F0"/>
                </a:solidFill>
              </a:rPr>
              <a:t>التواصل أكثر </a:t>
            </a:r>
            <a:r>
              <a:rPr lang="ar-EG" sz="2400" b="1" dirty="0" smtClean="0">
                <a:solidFill>
                  <a:srgbClr val="00B050"/>
                </a:solidFill>
              </a:rPr>
              <a:t>كفاءة</a:t>
            </a:r>
            <a:endParaRPr lang="ar-EG" sz="2400" b="1" dirty="0">
              <a:solidFill>
                <a:srgbClr val="00B050"/>
              </a:solidFill>
            </a:endParaRPr>
          </a:p>
        </p:txBody>
      </p:sp>
    </p:spTree>
    <p:extLst>
      <p:ext uri="{BB962C8B-B14F-4D97-AF65-F5344CB8AC3E}">
        <p14:creationId xmlns:p14="http://schemas.microsoft.com/office/powerpoint/2010/main" val="25572704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Committing to Ethical and Legal Communication</a:t>
            </a:r>
          </a:p>
          <a:p>
            <a:r>
              <a:rPr lang="ar-EG" sz="2600" b="1" dirty="0">
                <a:solidFill>
                  <a:srgbClr val="00B0F0"/>
                </a:solidFill>
                <a:latin typeface="Times New Roman" panose="02020603050405020304" pitchFamily="18" charset="0"/>
                <a:cs typeface="Times New Roman" panose="02020603050405020304" pitchFamily="18" charset="0"/>
              </a:rPr>
              <a:t>الالتزام بالتواصل الأخلاقي والقانوني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453341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232541"/>
              </p:ext>
            </p:extLst>
          </p:nvPr>
        </p:nvGraphicFramePr>
        <p:xfrm>
          <a:off x="973057" y="2110154"/>
          <a:ext cx="10100286" cy="3657600"/>
        </p:xfrm>
        <a:graphic>
          <a:graphicData uri="http://schemas.openxmlformats.org/drawingml/2006/table">
            <a:tbl>
              <a:tblPr firstRow="1" firstCol="1" bandRow="1">
                <a:tableStyleId>{2D5ABB26-0587-4C30-8999-92F81FD0307C}</a:tableStyleId>
              </a:tblPr>
              <a:tblGrid>
                <a:gridCol w="529126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403426083"/>
                    </a:ext>
                  </a:extLst>
                </a:gridCol>
                <a:gridCol w="4646461">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Ethics govern behavior and decision-making in society, and communication efforts are a company's public face. Ethical communication provides complete and true information for informed decision-making, without deception. Companies must trust their audience to provide accurate information, and intentionally violating this trust results in unethical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EG" sz="2000" kern="0" dirty="0" smtClean="0">
                          <a:solidFill>
                            <a:schemeClr val="tx1"/>
                          </a:solidFill>
                          <a:effectLst/>
                          <a:latin typeface="+mn-lt"/>
                          <a:cs typeface="+mn-cs"/>
                        </a:rPr>
                        <a:t>تُعد الأخلاقيات أساس السلوك واتخاذ القرارات في المجتمع، كما أن التواصل الفعال يمثل الوجه الخارجي للشركة. ويشمل التواصل الأخلاقي تقديم معلومات كاملة ودقيقة تمكن المستفيدين من اتخاذ قرارات مدروسة، دون أي تحريف أو خداع. ويجب على الشركات أن تحترم حق الجمهور في الحصول على معلومات دقيقة، فانتهاك هذا الحق عمداً يعتبر سلوكاً غير أخلاقي في مجال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Committing to Ethical and Legal Communication</a:t>
            </a:r>
          </a:p>
          <a:p>
            <a:r>
              <a:rPr lang="ar-EG" sz="2400" b="1" dirty="0">
                <a:solidFill>
                  <a:srgbClr val="00B0F0"/>
                </a:solidFill>
              </a:rPr>
              <a:t>الالتزام بالتواصل الأخلاقي والقانوني</a:t>
            </a:r>
          </a:p>
        </p:txBody>
      </p:sp>
    </p:spTree>
    <p:extLst>
      <p:ext uri="{BB962C8B-B14F-4D97-AF65-F5344CB8AC3E}">
        <p14:creationId xmlns:p14="http://schemas.microsoft.com/office/powerpoint/2010/main" val="7416179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59952247"/>
              </p:ext>
            </p:extLst>
          </p:nvPr>
        </p:nvGraphicFramePr>
        <p:xfrm>
          <a:off x="973057" y="2110154"/>
          <a:ext cx="10100285" cy="4267200"/>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59037172"/>
                    </a:ext>
                  </a:extLst>
                </a:gridCol>
                <a:gridCol w="475564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1" kern="0" dirty="0" smtClean="0">
                          <a:solidFill>
                            <a:srgbClr val="002060"/>
                          </a:solidFill>
                          <a:effectLst/>
                          <a:latin typeface="+mn-lt"/>
                          <a:ea typeface="+mn-ea"/>
                          <a:cs typeface="Times New Roman" panose="02020603050405020304" pitchFamily="18" charset="0"/>
                        </a:rPr>
                        <a:t>1. Withholding Information:</a:t>
                      </a:r>
                    </a:p>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0" kern="0" dirty="0" smtClean="0">
                          <a:solidFill>
                            <a:schemeClr val="tx1"/>
                          </a:solidFill>
                          <a:effectLst/>
                          <a:latin typeface="+mn-lt"/>
                          <a:ea typeface="+mn-ea"/>
                          <a:cs typeface="Times New Roman" panose="02020603050405020304" pitchFamily="18" charset="0"/>
                        </a:rPr>
                        <a:t>Senders can intentionally withhold information in social media proposals, avoiding responsibility for mistakes or incomplete facts. Transparency is crucial in conversations, ensuring all participants have access to the necessary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endParaRPr lang="en-US"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1" kern="0" dirty="0" smtClean="0">
                          <a:solidFill>
                            <a:srgbClr val="002060"/>
                          </a:solidFill>
                          <a:effectLst/>
                          <a:latin typeface="+mn-lt"/>
                          <a:cs typeface="+mn-cs"/>
                        </a:rPr>
                        <a:t>1. حجب المعلومات:</a:t>
                      </a:r>
                      <a:r>
                        <a:rPr lang="ar-EG" sz="2000" b="1" kern="0" baseline="0" dirty="0" smtClean="0">
                          <a:solidFill>
                            <a:srgbClr val="002060"/>
                          </a:solidFill>
                          <a:effectLst/>
                          <a:latin typeface="+mn-lt"/>
                          <a:cs typeface="+mn-cs"/>
                        </a:rPr>
                        <a:t> </a:t>
                      </a:r>
                    </a:p>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0" kern="0" dirty="0" smtClean="0">
                          <a:solidFill>
                            <a:schemeClr val="tx1"/>
                          </a:solidFill>
                          <a:effectLst/>
                          <a:latin typeface="+mn-lt"/>
                          <a:cs typeface="+mn-cs"/>
                        </a:rPr>
                        <a:t>قد يقوم بعض المستخدمين بإخفاء معلومات معينة عن عمد في الرسائل المنشورة على مواقع التواصل الاجتماعي، بهدف تجنب تحمل المسؤولية عن الأخطاء أو المعلومات غير الكاملة. ومن الضروري إتباع مبدأ الشفافية في التواصل، لضمان حصول جميع المشاركين على المعلومات اللازمة.</a:t>
                      </a:r>
                      <a:endParaRPr lang="en-US" sz="200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22769139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69712057"/>
              </p:ext>
            </p:extLst>
          </p:nvPr>
        </p:nvGraphicFramePr>
        <p:xfrm>
          <a:off x="973057" y="2110154"/>
          <a:ext cx="10100285" cy="4400550"/>
        </p:xfrm>
        <a:graphic>
          <a:graphicData uri="http://schemas.openxmlformats.org/drawingml/2006/table">
            <a:tbl>
              <a:tblPr firstRow="1" firstCol="1" bandRow="1">
                <a:tableStyleId>{2D5ABB26-0587-4C30-8999-92F81FD0307C}</a:tableStyleId>
              </a:tblPr>
              <a:tblGrid>
                <a:gridCol w="536071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19771383"/>
                    </a:ext>
                  </a:extLst>
                </a:gridCol>
                <a:gridCol w="457700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1" kern="0" dirty="0" smtClean="0">
                          <a:solidFill>
                            <a:srgbClr val="002060"/>
                          </a:solidFill>
                          <a:effectLst/>
                          <a:latin typeface="+mn-lt"/>
                          <a:ea typeface="+mn-ea"/>
                          <a:cs typeface="Times New Roman" panose="02020603050405020304" pitchFamily="18" charset="0"/>
                        </a:rPr>
                        <a:t>2. Distorting Information</a:t>
                      </a:r>
                      <a:r>
                        <a:rPr lang="ar-EG" sz="1750" b="1" kern="0" dirty="0" smtClean="0">
                          <a:solidFill>
                            <a:srgbClr val="002060"/>
                          </a:solidFill>
                          <a:effectLst/>
                          <a:latin typeface="+mn-lt"/>
                          <a:ea typeface="+mn-ea"/>
                          <a:cs typeface="Times New Roman" panose="02020603050405020304" pitchFamily="18" charset="0"/>
                        </a:rPr>
                        <a:t>:</a:t>
                      </a:r>
                      <a:r>
                        <a:rPr lang="en-US" sz="1750" b="1" kern="0" dirty="0" smtClean="0">
                          <a:solidFill>
                            <a:srgbClr val="002060"/>
                          </a:solidFill>
                          <a:effectLst/>
                          <a:latin typeface="+mn-lt"/>
                          <a:ea typeface="+mn-ea"/>
                          <a:cs typeface="Times New Roman" panose="02020603050405020304" pitchFamily="18" charset="0"/>
                        </a:rPr>
                        <a:t> </a:t>
                      </a:r>
                      <a:endParaRPr lang="ar-EG" sz="1750" b="1" kern="0" dirty="0" smtClean="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0" kern="0" dirty="0" smtClean="0">
                          <a:solidFill>
                            <a:schemeClr val="tx1"/>
                          </a:solidFill>
                          <a:effectLst/>
                          <a:latin typeface="+mn-lt"/>
                          <a:ea typeface="+mn-ea"/>
                          <a:cs typeface="Times New Roman" panose="02020603050405020304" pitchFamily="18" charset="0"/>
                        </a:rPr>
                        <a:t>Distorting information is an unethical practice that can involve words, numbers, or images. It can be done selectively, using averages to conceal extreme values, or manipulating trend calculations to suggest future values. Images can also be manipulated to exaggerate or conceal differences. As tools for manipulating sound, images, and video become more sophisticated, distortion and fabrication of information are becoming greater concerns. Business communicators must be more vigilant as information consumers and creators.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endParaRPr lang="en-US" sz="17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1" kern="0" dirty="0" smtClean="0">
                          <a:solidFill>
                            <a:srgbClr val="002060"/>
                          </a:solidFill>
                          <a:effectLst/>
                          <a:latin typeface="+mn-lt"/>
                          <a:cs typeface="+mn-cs"/>
                        </a:rPr>
                        <a:t>2. تشويه المعلومات:</a:t>
                      </a:r>
                      <a:r>
                        <a:rPr lang="ar-EG" sz="1750" b="1" kern="0" baseline="0" dirty="0" smtClean="0">
                          <a:solidFill>
                            <a:srgbClr val="002060"/>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0" kern="0" dirty="0" smtClean="0">
                          <a:solidFill>
                            <a:schemeClr val="tx1"/>
                          </a:solidFill>
                          <a:effectLst/>
                          <a:latin typeface="+mn-lt"/>
                          <a:cs typeface="+mn-cs"/>
                        </a:rPr>
                        <a:t>تشويه المعلومات ممارسة غير أخلاقية، وقد يتم ذلك باستخدام الكلمات أو الأرقام أو الصور. ويمكن القيام بذلك بشكل انتقائي، كاستخدام المتوسطات لإخفاء القيم المتطرفة، أو التلاعب بحسابات الاتجاهات للتأثير على توقعات المستقبل. كما يمكن التلاعب بالصور لإبراز أو إخفاء بعض الاختلافات. ومع تطور أدوات التلاعب بالصوت والصورة والفيديو، أصبح تشويه المعلومات وتزييفها مصدر قلق متزايد. لذلك، يجب على العاملين في مجال الاتصالات في الشركات أن يكونوا أكثر حرصاً ودقة عند استهلاك المعلومات أو إنتاجها.</a:t>
                      </a:r>
                      <a:endParaRPr lang="en-US" sz="175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780084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37455552"/>
              </p:ext>
            </p:extLst>
          </p:nvPr>
        </p:nvGraphicFramePr>
        <p:xfrm>
          <a:off x="973057" y="2110154"/>
          <a:ext cx="10100286" cy="384048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51062722"/>
                    </a:ext>
                  </a:extLst>
                </a:gridCol>
                <a:gridCol w="470105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smtClean="0">
                          <a:solidFill>
                            <a:srgbClr val="002060"/>
                          </a:solidFill>
                          <a:effectLst/>
                          <a:latin typeface="+mn-lt"/>
                          <a:ea typeface="+mn-ea"/>
                          <a:cs typeface="Times New Roman" panose="02020603050405020304" pitchFamily="18" charset="0"/>
                        </a:rPr>
                        <a:t>3.</a:t>
                      </a:r>
                      <a:r>
                        <a:rPr lang="en-US" sz="2100" b="1" kern="0" baseline="0" dirty="0" smtClean="0">
                          <a:solidFill>
                            <a:srgbClr val="002060"/>
                          </a:solidFill>
                          <a:effectLst/>
                          <a:latin typeface="+mn-lt"/>
                          <a:ea typeface="+mn-ea"/>
                          <a:cs typeface="Times New Roman" panose="02020603050405020304" pitchFamily="18" charset="0"/>
                        </a:rPr>
                        <a:t> </a:t>
                      </a:r>
                      <a:r>
                        <a:rPr lang="en-US" sz="2100" b="1" kern="0" dirty="0" smtClean="0">
                          <a:solidFill>
                            <a:srgbClr val="002060"/>
                          </a:solidFill>
                          <a:effectLst/>
                          <a:latin typeface="+mn-lt"/>
                          <a:ea typeface="+mn-ea"/>
                          <a:cs typeface="Times New Roman" panose="02020603050405020304" pitchFamily="18" charset="0"/>
                        </a:rPr>
                        <a:t>Plagiarizing</a:t>
                      </a:r>
                      <a:r>
                        <a:rPr lang="ar-EG" sz="2100" b="1" kern="0" dirty="0" smtClean="0">
                          <a:solidFill>
                            <a:srgbClr val="002060"/>
                          </a:solidFill>
                          <a:effectLst/>
                          <a:latin typeface="+mn-lt"/>
                          <a:ea typeface="+mn-ea"/>
                          <a:cs typeface="Times New Roman" panose="02020603050405020304" pitchFamily="18" charset="0"/>
                        </a:rPr>
                        <a:t> :</a:t>
                      </a:r>
                      <a:endParaRPr lang="en-US" sz="2100" b="1" kern="0" dirty="0" smtClean="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0" kern="0" dirty="0" smtClean="0">
                          <a:solidFill>
                            <a:schemeClr val="tx1"/>
                          </a:solidFill>
                          <a:effectLst/>
                          <a:latin typeface="+mn-lt"/>
                          <a:ea typeface="+mn-ea"/>
                          <a:cs typeface="Times New Roman" panose="02020603050405020304" pitchFamily="18" charset="0"/>
                        </a:rPr>
                        <a:t>Plagiarism is presenting someone else’s words or other creative product as your own. Note that plagiarism can also be illegal if it violates a copyright, which is a form of legal protection for the originators of creative content.</a:t>
                      </a:r>
                      <a:endParaRPr lang="ar-EG" sz="21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1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1" kern="0" dirty="0" smtClean="0">
                          <a:solidFill>
                            <a:srgbClr val="002060"/>
                          </a:solidFill>
                          <a:effectLst/>
                          <a:latin typeface="+mn-lt"/>
                          <a:cs typeface="+mn-cs"/>
                        </a:rPr>
                        <a:t>3. الانتحال: </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0" kern="0" dirty="0" smtClean="0">
                          <a:solidFill>
                            <a:schemeClr val="tx1"/>
                          </a:solidFill>
                          <a:effectLst/>
                          <a:latin typeface="+mn-lt"/>
                          <a:cs typeface="+mn-cs"/>
                        </a:rPr>
                        <a:t>الانتحال هو تقديم كلمات أو منتجات إبداعية أخرى لشخص آخر على أنها ملكك. تجدر الإشارة إلى أن الانتحال قد يكون غير قانوني أيضًا إذا انتهك حقوق الطبع والنشر، وهي شكل من أشكال الحماية القانونية لمنشئي المحتوى الإبداعي.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84765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9552106"/>
              </p:ext>
            </p:extLst>
          </p:nvPr>
        </p:nvGraphicFramePr>
        <p:xfrm>
          <a:off x="973057" y="2110154"/>
          <a:ext cx="10100286" cy="4061460"/>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072042">
                  <a:extLst>
                    <a:ext uri="{9D8B030D-6E8A-4147-A177-3AD203B41FA5}">
                      <a16:colId xmlns:a16="http://schemas.microsoft.com/office/drawing/2014/main" val="1444719435"/>
                    </a:ext>
                  </a:extLst>
                </a:gridCol>
              </a:tblGrid>
              <a:tr h="1649199">
                <a:tc>
                  <a:txBody>
                    <a:bodyPr/>
                    <a:lstStyle/>
                    <a:p>
                      <a:pPr marL="0" marR="0" indent="0" algn="justLow"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Whether or not a company has formal guidelines in place, every employee has a responsibility to communicate in an ethical manner. To make sure you are communicating ethically, </a:t>
                      </a:r>
                      <a:r>
                        <a:rPr lang="en-US" sz="1900" b="1" kern="0" dirty="0" smtClean="0">
                          <a:solidFill>
                            <a:schemeClr val="tx1"/>
                          </a:solidFill>
                          <a:effectLst/>
                          <a:latin typeface="+mn-lt"/>
                          <a:ea typeface="+mn-ea"/>
                          <a:cs typeface="Times New Roman" panose="02020603050405020304" pitchFamily="18" charset="0"/>
                        </a:rPr>
                        <a:t>keep these five questions in mind</a:t>
                      </a:r>
                      <a:r>
                        <a:rPr lang="en-US" sz="1900" kern="0" dirty="0" smtClean="0">
                          <a:solidFill>
                            <a:schemeClr val="tx1"/>
                          </a:solidFill>
                          <a:effectLst/>
                          <a:latin typeface="+mn-lt"/>
                          <a:ea typeface="+mn-ea"/>
                          <a:cs typeface="Times New Roman" panose="02020603050405020304" pitchFamily="18" charset="0"/>
                        </a:rPr>
                        <a:t>:</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smtClean="0">
                          <a:solidFill>
                            <a:schemeClr val="tx1"/>
                          </a:solidFill>
                          <a:effectLst/>
                          <a:latin typeface="+mn-lt"/>
                          <a:ea typeface="+mn-ea"/>
                          <a:cs typeface="Times New Roman" panose="02020603050405020304" pitchFamily="18" charset="0"/>
                        </a:rPr>
                        <a:t>Is my intention honorable, and does it demonstrate respect for my audience?</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smtClean="0">
                          <a:solidFill>
                            <a:schemeClr val="tx1"/>
                          </a:solidFill>
                          <a:effectLst/>
                          <a:latin typeface="+mn-lt"/>
                          <a:ea typeface="+mn-ea"/>
                          <a:cs typeface="Times New Roman" panose="02020603050405020304" pitchFamily="18" charset="0"/>
                        </a:rPr>
                        <a:t>Am I giving my readers or listeners all the information they need to take an informed stance or make an informed decision?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0"/>
                        </a:spcAft>
                        <a:buClrTx/>
                        <a:buSzTx/>
                        <a:buFont typeface="+mj-lt"/>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سواء كانت الشركة لديها إرشادات رسمية للتواصل أم لا، فإن كل موظف مسؤول عن التواصل بطريقة أخلاقية. ولضمان التواصل الأخلاقي، </a:t>
                      </a:r>
                      <a:r>
                        <a:rPr lang="ar-EG" sz="1900" b="1" kern="0" dirty="0" smtClean="0">
                          <a:solidFill>
                            <a:schemeClr val="tx1"/>
                          </a:solidFill>
                          <a:effectLst/>
                          <a:latin typeface="+mn-lt"/>
                          <a:cs typeface="+mn-cs"/>
                        </a:rPr>
                        <a:t>ضع هذه الأسئلة الخمسة في اعتبارك</a:t>
                      </a:r>
                      <a:r>
                        <a:rPr lang="ar-EG" sz="1900" kern="0" dirty="0" smtClean="0">
                          <a:solidFill>
                            <a:schemeClr val="tx1"/>
                          </a:solidFill>
                          <a:effectLst/>
                          <a:latin typeface="+mn-lt"/>
                          <a:cs typeface="+mn-cs"/>
                        </a:rPr>
                        <a:t>:</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smtClean="0">
                          <a:solidFill>
                            <a:schemeClr val="tx1"/>
                          </a:solidFill>
                          <a:effectLst/>
                          <a:latin typeface="+mn-lt"/>
                          <a:cs typeface="+mn-cs"/>
                        </a:rPr>
                        <a:t>هل نواياي إيجابية ومحترمة، وهل تعكس احترامًا لجمهوري؟</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smtClean="0">
                          <a:solidFill>
                            <a:schemeClr val="tx1"/>
                          </a:solidFill>
                          <a:effectLst/>
                          <a:latin typeface="+mn-lt"/>
                          <a:cs typeface="+mn-cs"/>
                        </a:rPr>
                        <a:t>هل أقدم لقرائي أو مستمعيّ جميع المعلومات التي يحتاجون إليها لاتخاذ موقف أو قرار مدروس؟</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1924872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2392196"/>
              </p:ext>
            </p:extLst>
          </p:nvPr>
        </p:nvGraphicFramePr>
        <p:xfrm>
          <a:off x="973057" y="2110154"/>
          <a:ext cx="10100286" cy="3810000"/>
        </p:xfrm>
        <a:graphic>
          <a:graphicData uri="http://schemas.openxmlformats.org/drawingml/2006/table">
            <a:tbl>
              <a:tblPr firstRow="1" firstCol="1" bandRow="1">
                <a:tableStyleId>{2D5ABB26-0587-4C30-8999-92F81FD0307C}</a:tableStyleId>
              </a:tblPr>
              <a:tblGrid>
                <a:gridCol w="550963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428096">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Have I considered the effect my message will have on the audience and anyone else who might be affected by it?</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Am I respecting the legal and moral rights of anyone whose information or ideas I am using?</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Could a different approach produce a more positive outcome for everyone involved?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mj-lt"/>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أخذت في الاعتبار التأثير الذي ستتركه رسالتي على الجمهور وجميع من قد يتأثرون بها؟</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أحترم الحقوق القانونية والأخلاقية لأي شخص أستخدم معلوماته أو أفكاره؟</a:t>
                      </a: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من الممكن أن يؤدي اتباع منهج مختلف إلى نتائج أكثر إيجابية لجميع الأطراف المعنية؟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3598303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08716048"/>
              </p:ext>
            </p:extLst>
          </p:nvPr>
        </p:nvGraphicFramePr>
        <p:xfrm>
          <a:off x="973057" y="2110154"/>
          <a:ext cx="10100286" cy="3985260"/>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5018429"/>
                    </a:ext>
                  </a:extLst>
                </a:gridCol>
                <a:gridCol w="430405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Promotional communication</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Anyone who creates marketing messages needs to be aware of the many laws that govern truth and accuracy in advertising. These laws address such issues as false and deceptive advertising, claims expressed on product packaging, the use of celebrity testimonials, and bait-and-switch tactics in which a store advertises a lower-priced product to lure consumers into a store but then tries to sell them a more expensive item.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التواصل الترويجي</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يجب على كل من يقوم بإنشاء الرسائل التسويقية أن يكون على دراية بالقوانين التي تنظم الدقة والصدق في الإعلان. وتشمل هذه القوانين مسائل مثل الإعلان الزائف والمضلل، والادعاءات الواردة على عبوات المنتجات، واستخدام شهادات المشاهير، واستخدام أساليب الإغراء والتضليل حيث يقوم المتجر بالإعلان عن منتج بسعر منخفض لجذب الزبائن، ثم يحاول بيع منتج آخر باهظ الثمن.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37993317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8064127"/>
              </p:ext>
            </p:extLst>
          </p:nvPr>
        </p:nvGraphicFramePr>
        <p:xfrm>
          <a:off x="973057" y="2110154"/>
          <a:ext cx="10100286" cy="4221480"/>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3706109"/>
                    </a:ext>
                  </a:extLst>
                </a:gridCol>
                <a:gridCol w="475564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Contracts</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 contract is a legally binding promise between two parties in which one party makes a specified offer and the other party accepts. Contracts cover a wide range of business scenarios, including employment, purchasing and leasing, project services, and nondisclosure agreements.</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Employee communication.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 variety of local, state, and federal laws govern communication between employers and both potential and current employees. For example, employers are required to inform employees about workplace hazards, such as toxic chemicals.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العقود</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العقد هو اتفاق مُلزم قانونًا بين طرفين حيث يقدم أحد الطرفين عرضًا محددًا ويقبله الطرف الآخر. وتغطي العقود مجموعة واسعة من سيناريوهات الأعمال، بما في ذلك التوظيف والشراء والتأجير وخدمات المشاريع واتفاقيات عدم الإفصاح.                                 .</a:t>
                      </a:r>
                      <a:br>
                        <a:rPr lang="ar-EG" sz="1900" kern="0" dirty="0" smtClean="0">
                          <a:solidFill>
                            <a:schemeClr val="tx1"/>
                          </a:solidFill>
                          <a:effectLst/>
                          <a:latin typeface="+mn-lt"/>
                          <a:cs typeface="+mn-cs"/>
                        </a:rPr>
                      </a:br>
                      <a:endParaRPr lang="ar-EG" sz="19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التواصل مع الموظفين.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تحكم مجموعة متنوعة من القوانين المحلية والولائية والفيدرالية التواصل بين أصحاب العمل والموظفين المحتملين والحاليين. على سبيل المثال، يتعين على أصحاب العمل إبلاغ الموظفين بالمخاطر في مكان العمل، مثل المواد الكيميائية السامة.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18409026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6467311"/>
              </p:ext>
            </p:extLst>
          </p:nvPr>
        </p:nvGraphicFramePr>
        <p:xfrm>
          <a:off x="973057" y="2110154"/>
          <a:ext cx="10100286" cy="3931920"/>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13684893"/>
                    </a:ext>
                  </a:extLst>
                </a:gridCol>
                <a:gridCol w="4564574">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Intellectual property</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Intellectual property (IP) includes copyrighted materials as well as industrial property such as patents, product designs, and logos.</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Financial reporting.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Finance and accounting professionals who work for publicly traded companies (those that sell stock to the public) must adhere to stringent reporting laws.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الملكية الفكرية</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تشمل الملكية الفكرية المواد المحمية بحقوق الطبع والنشر، بالإضافة إلى الملكية الصناعية مثل براءات الاختراع وتصاميم المنتجات والشعارات.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التقارير المالية.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يجب على المتخصصين في المالية والمحاسبة العاملين في الشركات المدرجة في البورصة (التي تبيع أسهمها للجمهور) الالتزام بقوانين إعداد التقارير المالية الصارمة..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6951649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93294563"/>
              </p:ext>
            </p:extLst>
          </p:nvPr>
        </p:nvGraphicFramePr>
        <p:xfrm>
          <a:off x="973057" y="2110154"/>
          <a:ext cx="10100285" cy="4160520"/>
        </p:xfrm>
        <a:graphic>
          <a:graphicData uri="http://schemas.openxmlformats.org/drawingml/2006/table">
            <a:tbl>
              <a:tblPr firstRow="1" firstCol="1" bandRow="1">
                <a:tableStyleId>{2D5ABB26-0587-4C30-8999-92F81FD0307C}</a:tableStyleId>
              </a:tblPr>
              <a:tblGrid>
                <a:gridCol w="609769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10487656"/>
                    </a:ext>
                  </a:extLst>
                </a:gridCol>
                <a:gridCol w="3840029">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Defamation</a:t>
                      </a:r>
                      <a:r>
                        <a:rPr lang="en-US" sz="1800" kern="0" dirty="0" smtClean="0">
                          <a:solidFill>
                            <a:schemeClr val="tx1"/>
                          </a:solidFill>
                          <a:effectLst/>
                          <a:latin typeface="+mn-lt"/>
                          <a:ea typeface="+mn-ea"/>
                          <a:cs typeface="Times New Roman" panose="02020603050405020304" pitchFamily="18" charset="0"/>
                        </a:rPr>
                        <a:t>. </a:t>
                      </a:r>
                      <a:endParaRPr lang="ar-EG" sz="18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Negative comments about another party raise the possibility of defamation, the intentional public communication of false statements that damage character or reputation.</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Transparency requirements.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Governments around the world are taking steps to help ensure that consumers and other parties know who is behind the information they receive, particularly when it appears online.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التشهير</a:t>
                      </a:r>
                      <a:r>
                        <a:rPr lang="ar-EG" sz="18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التعليقات السلبية عن طرف آخر تزيد من احتمالية التشهير، وهو نشر علنًا بيانات كاذبة تُسيء إلى السمعة أو الشخصية.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متطلبات الشفافية.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تتخذ الحكومات في جميع أنحاء العالم خطوات للمساعدة في ضمان معرفة المستهلكين والأطراف الأخرى بمن يقف وراء المعلومات التي يتلقونها، وخاصة عندما تظهر على الإنترنت.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9656118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2"/>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Developing Skills for Your </a:t>
            </a:r>
            <a:r>
              <a:rPr lang="en-US" sz="2600" b="1" dirty="0" smtClean="0">
                <a:solidFill>
                  <a:srgbClr val="00B0F0"/>
                </a:solidFill>
                <a:cs typeface="Times New Roman" panose="02020603050405020304" pitchFamily="18" charset="0"/>
              </a:rPr>
              <a:t>Career</a:t>
            </a:r>
          </a:p>
          <a:p>
            <a:r>
              <a:rPr lang="ar-EG" sz="2600" b="1" dirty="0">
                <a:solidFill>
                  <a:srgbClr val="00B0F0"/>
                </a:solidFill>
                <a:latin typeface="Times New Roman" panose="02020603050405020304" pitchFamily="18" charset="0"/>
                <a:cs typeface="Times New Roman" panose="02020603050405020304" pitchFamily="18" charset="0"/>
              </a:rPr>
              <a:t>تطوير المهارات اللازمة لمسيرتك المهنية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7497896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10171586"/>
              </p:ext>
            </p:extLst>
          </p:nvPr>
        </p:nvGraphicFramePr>
        <p:xfrm>
          <a:off x="973057" y="2110154"/>
          <a:ext cx="10100285" cy="4419600"/>
        </p:xfrm>
        <a:graphic>
          <a:graphicData uri="http://schemas.openxmlformats.org/drawingml/2006/table">
            <a:tbl>
              <a:tblPr firstRow="1" firstCol="1" bandRow="1">
                <a:tableStyleId>{2D5ABB26-0587-4C30-8999-92F81FD0307C}</a:tableStyleId>
              </a:tblPr>
              <a:tblGrid>
                <a:gridCol w="55232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4493165"/>
                    </a:ext>
                  </a:extLst>
                </a:gridCol>
                <a:gridCol w="441444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communication skills are the single most important asset you can polish as you launch and manage your career.</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Critical thinking</a:t>
                      </a:r>
                      <a:r>
                        <a:rPr lang="en-US" sz="1800" kern="0" dirty="0" smtClean="0">
                          <a:solidFill>
                            <a:schemeClr val="tx1"/>
                          </a:solidFill>
                          <a:effectLst/>
                          <a:latin typeface="+mn-lt"/>
                          <a:ea typeface="+mn-ea"/>
                          <a:cs typeface="Times New Roman" panose="02020603050405020304" pitchFamily="18" charset="0"/>
                        </a:rPr>
                        <a:t>. In many of the assignments and activities, you will need to define and solve problems and make decisions or form judgments about a situation or set of circumstances.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Collaboration</a:t>
                      </a:r>
                      <a:r>
                        <a:rPr lang="en-US" sz="1800" kern="0" dirty="0" smtClean="0">
                          <a:solidFill>
                            <a:schemeClr val="tx1"/>
                          </a:solidFill>
                          <a:effectLst/>
                          <a:latin typeface="+mn-lt"/>
                          <a:ea typeface="+mn-ea"/>
                          <a:cs typeface="Times New Roman" panose="02020603050405020304" pitchFamily="18" charset="0"/>
                        </a:rPr>
                        <a:t>. Depending on the configuration of your course, you will have various opportunities to work with classmates on reports, presentations, and other projects.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مهارات الاتصال هي أهم ميزة يجب تطويرها عند بدء مسيرتك المهنية وإدارتها.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التفكير النقدي</a:t>
                      </a:r>
                      <a:r>
                        <a:rPr lang="ar-EG" sz="1800" kern="0" dirty="0" smtClean="0">
                          <a:solidFill>
                            <a:schemeClr val="tx1"/>
                          </a:solidFill>
                          <a:effectLst/>
                          <a:latin typeface="+mn-lt"/>
                          <a:cs typeface="+mn-cs"/>
                        </a:rPr>
                        <a:t>: في العديد من الأنشطة والمهام، ستحتاج إلى تحديد المشكلات وحلها، واتخاذ القرارات، أو التوصل إلى استنتاجات حول موقف أو مجموعة من الظروف.</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التعاون</a:t>
                      </a:r>
                      <a:r>
                        <a:rPr lang="ar-EG" sz="1800" kern="0" dirty="0" smtClean="0">
                          <a:solidFill>
                            <a:schemeClr val="tx1"/>
                          </a:solidFill>
                          <a:effectLst/>
                          <a:latin typeface="+mn-lt"/>
                          <a:cs typeface="+mn-cs"/>
                        </a:rPr>
                        <a:t>: بناءً على طبيعة برنامج دراستك، ستتاح لك فرص عديدة للعمل مع زملائك في إعداد التقارير والعروض التقديمية وغيرها من المشاريع.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26172366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7827504"/>
              </p:ext>
            </p:extLst>
          </p:nvPr>
        </p:nvGraphicFramePr>
        <p:xfrm>
          <a:off x="973057" y="2110154"/>
          <a:ext cx="10100285" cy="426720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032889"/>
                    </a:ext>
                  </a:extLst>
                </a:gridCol>
                <a:gridCol w="4701051">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Knowledge application and analysis</a:t>
                      </a:r>
                      <a:r>
                        <a:rPr lang="en-US" sz="2000" kern="0" dirty="0" smtClean="0">
                          <a:solidFill>
                            <a:schemeClr val="tx1"/>
                          </a:solidFill>
                          <a:effectLst/>
                          <a:latin typeface="+mn-lt"/>
                          <a:ea typeface="+mn-ea"/>
                          <a:cs typeface="Times New Roman" panose="02020603050405020304" pitchFamily="18" charset="0"/>
                        </a:rPr>
                        <a:t>. The ability to learn a concept and then apply that knowledge to other challenges is a skill that employers value highly.</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Business ethics and social responsibility</a:t>
                      </a:r>
                      <a:r>
                        <a:rPr lang="en-US" sz="2000" kern="0" dirty="0" smtClean="0">
                          <a:solidFill>
                            <a:schemeClr val="tx1"/>
                          </a:solidFill>
                          <a:effectLst/>
                          <a:latin typeface="+mn-lt"/>
                          <a:ea typeface="+mn-ea"/>
                          <a:cs typeface="Times New Roman" panose="02020603050405020304" pitchFamily="18" charset="0"/>
                        </a:rPr>
                        <a:t>. As you work on projects throughout this course, be mindful of the ethical implications that you could encounter in similar projects on the job.</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تطبيق المعرفة وتحليلها</a:t>
                      </a:r>
                      <a:r>
                        <a:rPr lang="ar-EG" sz="2000" kern="0" dirty="0" smtClean="0">
                          <a:solidFill>
                            <a:schemeClr val="tx1"/>
                          </a:solidFill>
                          <a:effectLst/>
                          <a:latin typeface="+mn-lt"/>
                          <a:cs typeface="+mn-cs"/>
                        </a:rPr>
                        <a:t>: القدرة على تعلم مفهوم ما وتطبيقه على تحديات أخرى هي مهارة قيّمة لدى أصحاب العمل                                   .</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أخلاقيات العمل والمسؤولية الاجتماعية</a:t>
                      </a:r>
                      <a:r>
                        <a:rPr lang="ar-EG" sz="2000" kern="0" dirty="0" smtClean="0">
                          <a:solidFill>
                            <a:schemeClr val="tx1"/>
                          </a:solidFill>
                          <a:effectLst/>
                          <a:latin typeface="+mn-lt"/>
                          <a:cs typeface="+mn-cs"/>
                        </a:rPr>
                        <a:t>: أثناء العمل على المشاريع في هذا البرنامج، انتبه إلى الآثار الأخلاقية التي قد تواجهها في مشاريع مماثلة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58613967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50142628"/>
              </p:ext>
            </p:extLst>
          </p:nvPr>
        </p:nvGraphicFramePr>
        <p:xfrm>
          <a:off x="973057" y="2055562"/>
          <a:ext cx="10100286" cy="4495800"/>
        </p:xfrm>
        <a:graphic>
          <a:graphicData uri="http://schemas.openxmlformats.org/drawingml/2006/table">
            <a:tbl>
              <a:tblPr firstRow="1" firstCol="1" bandRow="1">
                <a:tableStyleId>{2D5ABB26-0587-4C30-8999-92F81FD0307C}</a:tableStyleId>
              </a:tblPr>
              <a:tblGrid>
                <a:gridCol w="52093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7028153"/>
                    </a:ext>
                  </a:extLst>
                </a:gridCol>
                <a:gridCol w="4728347">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Information technology skills.</a:t>
                      </a:r>
                      <a:r>
                        <a:rPr lang="en-US" sz="1900" kern="0" dirty="0" smtClean="0">
                          <a:solidFill>
                            <a:schemeClr val="tx1"/>
                          </a:solidFill>
                          <a:effectLst/>
                          <a:latin typeface="+mn-lt"/>
                          <a:ea typeface="+mn-ea"/>
                          <a:cs typeface="Times New Roman" panose="02020603050405020304" pitchFamily="18" charset="0"/>
                        </a:rPr>
                        <a:t> Use projects and activities to build your skills with technology, including word-processing apps, spreadsheets, presentation software, messaging systems, and AI tools.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Data literacy</a:t>
                      </a:r>
                      <a:r>
                        <a:rPr lang="en-US" sz="1900" kern="0" dirty="0" smtClean="0">
                          <a:solidFill>
                            <a:schemeClr val="tx1"/>
                          </a:solidFill>
                          <a:effectLst/>
                          <a:latin typeface="+mn-lt"/>
                          <a:ea typeface="+mn-ea"/>
                          <a:cs typeface="Times New Roman" panose="02020603050405020304" pitchFamily="18" charset="0"/>
                        </a:rPr>
                        <a:t>. You’ll have multiple opportunities to fine-tune your data literacy skills, which include the ability to access, assess, interpret, manipulate, summarize, and communicate data.</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مهارات تكنولوجيا المعلومات</a:t>
                      </a:r>
                      <a:r>
                        <a:rPr lang="ar-EG" sz="1900" kern="0" dirty="0" smtClean="0">
                          <a:solidFill>
                            <a:schemeClr val="tx1"/>
                          </a:solidFill>
                          <a:effectLst/>
                          <a:latin typeface="+mn-lt"/>
                          <a:cs typeface="+mn-cs"/>
                        </a:rPr>
                        <a:t>: استخدم المشاريع والأنشطة لتعزيز مهاراتك في استخدام التكنولوجيا، بما في ذلك برامج معالجة النصوص، وبرامج جداول البيانات، وبرامج العروض التقديمية، وأنظمة الرسائل، وأدوات الذكاء الاصطناعي.</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الإلمام بالبيانات</a:t>
                      </a:r>
                      <a:r>
                        <a:rPr lang="ar-EG" sz="1900" kern="0" dirty="0" smtClean="0">
                          <a:solidFill>
                            <a:schemeClr val="tx1"/>
                          </a:solidFill>
                          <a:effectLst/>
                          <a:latin typeface="+mn-lt"/>
                          <a:cs typeface="+mn-cs"/>
                        </a:rPr>
                        <a:t>: ستتاح لك فرص متعددة لتطوير مهاراتك في التعامل مع البيانات، والتي تشمل القدرة على الوصول إلى البيانات، وتقييمها، وتفسيرها، ومعالجتها، وتلخيصها، ونشرها.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304664110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openxmlformats.org/package/2006/metadata/core-properties"/>
    <ds:schemaRef ds:uri="http://schemas.microsoft.com/office/2006/documentManagement/types"/>
    <ds:schemaRef ds:uri="http://purl.org/dc/terms/"/>
    <ds:schemaRef ds:uri="http://schemas.microsoft.com/office/infopath/2007/PartnerControls"/>
    <ds:schemaRef ds:uri="49100919-8a76-4266-be0c-7dc583902cb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9287</TotalTime>
  <Words>6554</Words>
  <Application>Microsoft Office PowerPoint</Application>
  <PresentationFormat>Widescreen</PresentationFormat>
  <Paragraphs>519</Paragraphs>
  <Slides>56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1076</cp:revision>
  <dcterms:created xsi:type="dcterms:W3CDTF">2023-04-29T09:08:00Z</dcterms:created>
  <dcterms:modified xsi:type="dcterms:W3CDTF">2026-02-07T08:53:14Z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