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6" r:id="rId5"/>
  </p:sldMasterIdLst>
  <p:notesMasterIdLst>
    <p:notesMasterId r:id="rId44"/>
  </p:notesMasterIdLst>
  <p:sldIdLst>
    <p:sldId id="480" r:id="rId6"/>
    <p:sldId id="303" r:id="rId7"/>
    <p:sldId id="493" r:id="rId8"/>
    <p:sldId id="535" r:id="rId9"/>
    <p:sldId id="534" r:id="rId10"/>
    <p:sldId id="533" r:id="rId11"/>
    <p:sldId id="532" r:id="rId12"/>
    <p:sldId id="531" r:id="rId13"/>
    <p:sldId id="530" r:id="rId14"/>
    <p:sldId id="529" r:id="rId15"/>
    <p:sldId id="528" r:id="rId16"/>
    <p:sldId id="527" r:id="rId17"/>
    <p:sldId id="526" r:id="rId18"/>
    <p:sldId id="525" r:id="rId19"/>
    <p:sldId id="524" r:id="rId20"/>
    <p:sldId id="523" r:id="rId21"/>
    <p:sldId id="522" r:id="rId22"/>
    <p:sldId id="521" r:id="rId23"/>
    <p:sldId id="520" r:id="rId24"/>
    <p:sldId id="519" r:id="rId25"/>
    <p:sldId id="518" r:id="rId26"/>
    <p:sldId id="517" r:id="rId27"/>
    <p:sldId id="516" r:id="rId28"/>
    <p:sldId id="515" r:id="rId29"/>
    <p:sldId id="514" r:id="rId30"/>
    <p:sldId id="513" r:id="rId31"/>
    <p:sldId id="512" r:id="rId32"/>
    <p:sldId id="511" r:id="rId33"/>
    <p:sldId id="510" r:id="rId34"/>
    <p:sldId id="509" r:id="rId35"/>
    <p:sldId id="508" r:id="rId36"/>
    <p:sldId id="507" r:id="rId37"/>
    <p:sldId id="506" r:id="rId38"/>
    <p:sldId id="505" r:id="rId39"/>
    <p:sldId id="504" r:id="rId40"/>
    <p:sldId id="503" r:id="rId41"/>
    <p:sldId id="502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3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80" d="100"/>
          <a:sy n="80" d="100"/>
        </p:scale>
        <p:origin x="754" y="-5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theme" Target="theme/theme1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ableStyles" Target="tableStyle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65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770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64519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092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7933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6853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6910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4946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7306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1677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2572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723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6632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740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221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  <p:sldLayoutId id="2147483679" r:id="rId13"/>
    <p:sldLayoutId id="214748368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3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899990" y="4232260"/>
            <a:ext cx="7292007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2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Reading &amp; Understanding   Basic Financial Statements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28"/>
          <a:stretch/>
        </p:blipFill>
        <p:spPr>
          <a:xfrm>
            <a:off x="9264625" y="248508"/>
            <a:ext cx="2470340" cy="92430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1">
            <a:extLst>
              <a:ext uri="{FF2B5EF4-FFF2-40B4-BE49-F238E27FC236}">
                <a16:creationId xmlns:a16="http://schemas.microsoft.com/office/drawing/2014/main" id="{D82553D7-C1A9-FBB1-505A-BB5145057A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E4FCBBB-43D9-DB0D-36AE-B0D4AF684E63}"/>
              </a:ext>
            </a:extLst>
          </p:cNvPr>
          <p:cNvSpPr txBox="1"/>
          <p:nvPr/>
        </p:nvSpPr>
        <p:spPr>
          <a:xfrm>
            <a:off x="1043609" y="1043732"/>
            <a:ext cx="10227365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Agenda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Purpose of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Balance Sheet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Income Statement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Retained Earnings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Statement of Cash Flows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Notes to the financial statements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Fundamental concepts and assumptions</a:t>
            </a:r>
          </a:p>
          <a:p>
            <a:pPr marL="457200" marR="0" lvl="0" indent="-3810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Accrual vs. cash-basis accounting</a:t>
            </a:r>
          </a:p>
          <a:p>
            <a:pPr marL="7620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165EA1-80F6-A7F7-889F-9D587C05CBC6}"/>
              </a:ext>
            </a:extLst>
          </p:cNvPr>
          <p:cNvSpPr txBox="1"/>
          <p:nvPr/>
        </p:nvSpPr>
        <p:spPr>
          <a:xfrm>
            <a:off x="894522" y="1003852"/>
            <a:ext cx="10674626" cy="44381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Statement of Cash Flows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is the company’s current financial status?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What was the company’s operating results for the period?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A394DA-5790-B9EB-703C-4B1E972486BA}"/>
              </a:ext>
            </a:extLst>
          </p:cNvPr>
          <p:cNvSpPr txBox="1"/>
          <p:nvPr/>
        </p:nvSpPr>
        <p:spPr>
          <a:xfrm>
            <a:off x="745435" y="1012954"/>
            <a:ext cx="10306878" cy="36686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sheet: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Summary of the financial position of a company at a particular date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Assets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cash, accounts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receivable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, inventory, land, buildings, equipment and intangible items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Liabilities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accounts 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payable,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 notes payable and mortgages payable, loan.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Owners’ Equity</a:t>
            </a: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0C9D3E-5E62-BD16-6F2E-B96DF7DB9138}"/>
              </a:ext>
            </a:extLst>
          </p:cNvPr>
          <p:cNvSpPr txBox="1"/>
          <p:nvPr/>
        </p:nvSpPr>
        <p:spPr>
          <a:xfrm>
            <a:off x="1113183" y="1960906"/>
            <a:ext cx="8033301" cy="20744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Balance Sheet answers these questions: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resources of the company?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existing obligations?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784EB0-F5D5-CBFC-9274-9DBB3507BF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7569" y="1124674"/>
            <a:ext cx="7976861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47BCC07-981A-5A52-9EDA-4692C8AC60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4410" y="1174473"/>
            <a:ext cx="6863179" cy="450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FB9DFA-8A86-02F2-AE5B-3FF587F2BD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876" y="1283125"/>
            <a:ext cx="9098066" cy="429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DCA0ED-FD08-17CF-1FC5-C24507A0EF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601" y="1690569"/>
            <a:ext cx="8953500" cy="347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9E6F0F-C371-4546-E609-1BB668CCF0C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40"/>
          <a:stretch/>
        </p:blipFill>
        <p:spPr>
          <a:xfrm>
            <a:off x="1323976" y="1257300"/>
            <a:ext cx="8810254" cy="442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470E15-4D08-5321-23A3-799264CFAC2A}"/>
              </a:ext>
            </a:extLst>
          </p:cNvPr>
          <p:cNvSpPr txBox="1"/>
          <p:nvPr/>
        </p:nvSpPr>
        <p:spPr>
          <a:xfrm>
            <a:off x="1182757" y="1142220"/>
            <a:ext cx="7963727" cy="4573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Statement: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1" i="0" u="sng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AR) created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Expenses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(cash or AP) consumed through business operations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Net Income or (Net Loss)</a:t>
            </a:r>
          </a:p>
          <a:p>
            <a:pPr marL="342900" marR="0" lvl="0" indent="-342900" algn="l" defTabSz="914400" rtl="0" eaLnBrk="1" fontAlgn="base" latinLnBrk="0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- Expenses</a:t>
            </a:r>
          </a:p>
        </p:txBody>
      </p:sp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02DA5D-3988-6A1C-03E6-67623FCECB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026" y="1143000"/>
            <a:ext cx="10627000" cy="4730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D2B8EF-3E83-EB54-C6A1-358616E936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6" y="1052239"/>
            <a:ext cx="7981949" cy="4753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1D8A38-DCA7-318A-B5BE-57062BC374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824"/>
          <a:stretch/>
        </p:blipFill>
        <p:spPr>
          <a:xfrm>
            <a:off x="923926" y="1704975"/>
            <a:ext cx="9414026" cy="3857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C1C2A2-A45D-6F84-0746-5241A5541ED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57"/>
          <a:stretch/>
        </p:blipFill>
        <p:spPr>
          <a:xfrm>
            <a:off x="2315819" y="1238250"/>
            <a:ext cx="7560362" cy="449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08AA2F5-78D4-64B3-4BCA-244A9E95A4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549" y="895351"/>
            <a:ext cx="9196214" cy="492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E87491-51C4-D482-E6DC-973CC5A1C9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1100" y="1314815"/>
            <a:ext cx="8672445" cy="4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84AE086-2C2D-6703-8D7F-AFB324AAF7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18"/>
          <a:stretch/>
        </p:blipFill>
        <p:spPr>
          <a:xfrm>
            <a:off x="1133475" y="1387680"/>
            <a:ext cx="8932847" cy="42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BA87E5-2968-EE84-1E3B-E3A4EA1B71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118"/>
          <a:stretch/>
        </p:blipFill>
        <p:spPr>
          <a:xfrm>
            <a:off x="1133475" y="1387680"/>
            <a:ext cx="8932847" cy="422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5885FF9-0FA5-43BA-02A0-555235BF3F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8990" y="1387680"/>
            <a:ext cx="8719215" cy="4561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3C624E-BCE9-FE0F-9322-C3C89FAEB3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2076" y="1375868"/>
            <a:ext cx="8058149" cy="424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C9DCD5C-4155-7A4E-52E4-839F638E53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775" y="2374171"/>
            <a:ext cx="8641987" cy="210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F60156-39B9-94B4-BB46-55C6FAF9B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3001" y="1391776"/>
            <a:ext cx="8918794" cy="4074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30CCEF-AB2F-52A2-B9A7-88F55E457E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326" y="1332923"/>
            <a:ext cx="8000999" cy="419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82CDF9-6FF8-527B-49C4-C321D33708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314"/>
          <a:stretch/>
        </p:blipFill>
        <p:spPr>
          <a:xfrm>
            <a:off x="1152525" y="1292161"/>
            <a:ext cx="8296275" cy="431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FFC9F08-35BF-BE18-EDAF-E24180EDF88E}"/>
              </a:ext>
            </a:extLst>
          </p:cNvPr>
          <p:cNvSpPr txBox="1"/>
          <p:nvPr/>
        </p:nvSpPr>
        <p:spPr>
          <a:xfrm>
            <a:off x="1003852" y="1109038"/>
            <a:ext cx="8142632" cy="3778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Cost Principle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transactions are recorded at historical cost.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Historical cost is assumed to represent the fair market value of the item at the date of the transaction because it reflects the actual use of resources by independent parties.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6688E91-AD60-5268-D81C-42D64ECAFB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7326" y="1387680"/>
            <a:ext cx="8513926" cy="382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411D3B-8A2B-474E-C082-355E4373EB26}"/>
              </a:ext>
            </a:extLst>
          </p:cNvPr>
          <p:cNvSpPr txBox="1"/>
          <p:nvPr/>
        </p:nvSpPr>
        <p:spPr>
          <a:xfrm>
            <a:off x="1232452" y="1003853"/>
            <a:ext cx="7914032" cy="14513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Going Concern Assumption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B86FD76-A555-A046-BC1B-C655E81D3A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985" y="3054063"/>
            <a:ext cx="10486029" cy="749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F346C9-C83E-1363-4C8C-4F95B3F299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3025" y="1455157"/>
            <a:ext cx="8460721" cy="394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9401A3-F73A-92C6-2382-022F7350D916}"/>
              </a:ext>
            </a:extLst>
          </p:cNvPr>
          <p:cNvSpPr txBox="1"/>
          <p:nvPr/>
        </p:nvSpPr>
        <p:spPr>
          <a:xfrm>
            <a:off x="1172817" y="1598666"/>
            <a:ext cx="10515600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The Time Period Concept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Arial"/>
                <a:sym typeface="Arial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AF47E2A-0E7D-C35C-E459-1CA151F1DDAE}"/>
              </a:ext>
            </a:extLst>
          </p:cNvPr>
          <p:cNvSpPr txBox="1"/>
          <p:nvPr/>
        </p:nvSpPr>
        <p:spPr>
          <a:xfrm>
            <a:off x="1023730" y="854765"/>
            <a:ext cx="10485782" cy="39826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Define Accrual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 system of accounting in which revenues and expenses are recorded as they are earned and incurred, not necessarily when cash is received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or paid.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Provides a more accurate picture of a </a:t>
            </a:r>
            <a:b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</a:b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company’s profitability.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users can make more informed judgments concerning the company’s earnings  potential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720125-FD52-67AB-5F1D-A95C7D6C85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2096" y="1124674"/>
            <a:ext cx="7967807" cy="4608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E80D37-3FAD-F467-8837-1ED5CEA84A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3526" y="1387680"/>
            <a:ext cx="7315201" cy="6381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1DD42E-3C12-C136-8E38-4BD6C6D756AA}"/>
              </a:ext>
            </a:extLst>
          </p:cNvPr>
          <p:cNvSpPr txBox="1"/>
          <p:nvPr/>
        </p:nvSpPr>
        <p:spPr>
          <a:xfrm>
            <a:off x="894522" y="2176670"/>
            <a:ext cx="10257182" cy="24191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All costs and expenses incurred in generating revenues must be recognized in the same reporting period as the related revenues.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2000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This process of matching expenses with recognized revenues determines the amount of net income reported on the income statement.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E1462D2-C5D2-0B4A-7F8E-68987CD282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4225" y="4667249"/>
            <a:ext cx="4519260" cy="7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7C30D2-7D00-2C19-EC67-F044FF3ACD5C}"/>
              </a:ext>
            </a:extLst>
          </p:cNvPr>
          <p:cNvSpPr txBox="1"/>
          <p:nvPr/>
        </p:nvSpPr>
        <p:spPr>
          <a:xfrm>
            <a:off x="1918252" y="1653129"/>
            <a:ext cx="7228232" cy="2689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Cash-Basis Accounting</a:t>
            </a:r>
            <a:endParaRPr kumimoji="0" lang="en-US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Revenues and expenses are recognized only when cash is received or payments are made.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Mainly used by small businesses.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Not an accurate picture of true profitability.</a:t>
            </a:r>
          </a:p>
        </p:txBody>
      </p:sp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F16BF79-2603-038F-6907-FA13A9105E4E}"/>
              </a:ext>
            </a:extLst>
          </p:cNvPr>
          <p:cNvSpPr txBox="1"/>
          <p:nvPr/>
        </p:nvSpPr>
        <p:spPr>
          <a:xfrm>
            <a:off x="655984" y="705678"/>
            <a:ext cx="8490500" cy="905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Accrual vs. Cash-Basis Accounting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1FC521-18F9-2475-90B8-BF7F01AC39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016" y="1825901"/>
            <a:ext cx="9295918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AC4BCA0-F938-98DC-DA42-041DBC745E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174"/>
          <a:stretch/>
        </p:blipFill>
        <p:spPr>
          <a:xfrm>
            <a:off x="1590675" y="2047875"/>
            <a:ext cx="8244761" cy="3364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50217DDA-1C17-4123-B5D4-6E770BDA57D7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460</Words>
  <Application>Microsoft Office PowerPoint</Application>
  <PresentationFormat>Widescreen</PresentationFormat>
  <Paragraphs>74</Paragraphs>
  <Slides>38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38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37</cp:revision>
  <dcterms:created xsi:type="dcterms:W3CDTF">2023-04-29T09:08:00Z</dcterms:created>
  <dcterms:modified xsi:type="dcterms:W3CDTF">2024-06-09T12:14:50Z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