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60" r:id="rId3"/>
    <p:sldId id="269" r:id="rId4"/>
    <p:sldId id="308" r:id="rId5"/>
    <p:sldId id="309" r:id="rId6"/>
    <p:sldId id="291" r:id="rId7"/>
    <p:sldId id="302" r:id="rId8"/>
    <p:sldId id="303" r:id="rId9"/>
    <p:sldId id="304" r:id="rId10"/>
    <p:sldId id="305" r:id="rId11"/>
    <p:sldId id="316" r:id="rId12"/>
    <p:sldId id="294" r:id="rId13"/>
    <p:sldId id="264" r:id="rId14"/>
    <p:sldId id="273" r:id="rId15"/>
    <p:sldId id="296" r:id="rId16"/>
    <p:sldId id="265" r:id="rId17"/>
    <p:sldId id="270" r:id="rId18"/>
    <p:sldId id="306" r:id="rId19"/>
    <p:sldId id="292" r:id="rId20"/>
    <p:sldId id="261" r:id="rId21"/>
    <p:sldId id="317" r:id="rId22"/>
    <p:sldId id="293" r:id="rId23"/>
    <p:sldId id="295" r:id="rId24"/>
    <p:sldId id="262" r:id="rId25"/>
    <p:sldId id="318" r:id="rId26"/>
    <p:sldId id="307" r:id="rId27"/>
    <p:sldId id="311" r:id="rId28"/>
    <p:sldId id="297" r:id="rId29"/>
    <p:sldId id="271" r:id="rId30"/>
    <p:sldId id="312" r:id="rId31"/>
    <p:sldId id="313" r:id="rId32"/>
    <p:sldId id="314" r:id="rId33"/>
    <p:sldId id="315" r:id="rId34"/>
    <p:sldId id="298" r:id="rId35"/>
    <p:sldId id="272" r:id="rId36"/>
    <p:sldId id="279" r:id="rId37"/>
    <p:sldId id="282" r:id="rId38"/>
    <p:sldId id="319" r:id="rId39"/>
    <p:sldId id="266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92A6D1-F1D9-4AED-A286-BF705741C927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271EBC-2469-4DE0-9360-E7FE3491EC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7661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E987B-BCEE-4BF4-9C18-B302E5190110}" type="datetime1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A4BA-6640-40EB-8CF5-BA6700C0CDEE}" type="datetime1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CDE3D-E246-43FE-BC35-57DA039138C3}" type="datetime1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0CFFC-DFD1-4E31-87FC-68F9D712D314}" type="datetime1">
              <a:rPr lang="en-US" smtClean="0"/>
              <a:t>1/23/2023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4EAE-1671-4855-A062-A84F7D31D5BD}" type="datetime1">
              <a:rPr lang="en-US" smtClean="0"/>
              <a:t>1/23/2023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E811-A2B7-46A4-93E5-2B816DB6C693}" type="datetime1">
              <a:rPr lang="en-US" smtClean="0"/>
              <a:t>1/23/2023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19F99-C3DF-4005-8D98-8718B6A79CDA}" type="datetime1">
              <a:rPr lang="en-US" smtClean="0"/>
              <a:t>1/23/2023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AF5D9-7FEF-48FB-99E3-FD4E19610A6C}" type="datetime1">
              <a:rPr lang="en-US" smtClean="0"/>
              <a:t>1/23/2023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916D4-E4EA-4883-89C2-BD54A2770F0B}" type="datetime1">
              <a:rPr lang="en-US" smtClean="0"/>
              <a:t>1/23/2023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EB4E2-3019-45B3-911E-AFDD2173D1BD}" type="datetime1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8C43-933A-43D4-857E-C9A89F89E5E0}" type="datetime1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47BFA-E541-40BE-912B-0FDF5470875E}" type="datetime1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7.emf"/><Relationship Id="rId7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7.emf"/><Relationship Id="rId7" Type="http://schemas.openxmlformats.org/officeDocument/2006/relationships/image" Target="../media/image3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0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0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962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94065" y="3182947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122</a:t>
            </a:r>
          </a:p>
          <a:p>
            <a:pPr lvl="0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Operations for Matrices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091"/>
    </mc:Choice>
    <mc:Fallback xmlns="">
      <p:transition spd="slow" advTm="7109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244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0A48CD-4608-E8E4-C100-3D0749CA9540}"/>
              </a:ext>
            </a:extLst>
          </p:cNvPr>
          <p:cNvSpPr txBox="1"/>
          <p:nvPr/>
        </p:nvSpPr>
        <p:spPr>
          <a:xfrm>
            <a:off x="2124364" y="1746111"/>
            <a:ext cx="7865238" cy="36269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250000"/>
              </a:lnSpc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Matrix Addition</a:t>
            </a:r>
          </a:p>
          <a:p>
            <a:pPr eaLnBrk="1" hangingPunct="1">
              <a:lnSpc>
                <a:spcPct val="2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Matrix Subtraction</a:t>
            </a:r>
          </a:p>
          <a:p>
            <a:pPr eaLnBrk="1" hangingPunct="1">
              <a:lnSpc>
                <a:spcPct val="2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Matrix Multiplication</a:t>
            </a:r>
          </a:p>
          <a:p>
            <a:pPr eaLnBrk="1" hangingPunct="1">
              <a:lnSpc>
                <a:spcPct val="250000"/>
              </a:lnSpc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410"/>
    </mc:Choice>
    <mc:Fallback xmlns="">
      <p:transition spd="slow" advTm="9341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40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Matrix Addition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3CA573EF-A722-BEA4-F92D-4479BEA20A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1848" y="1754155"/>
            <a:ext cx="7736633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en-US" altLang="en-US" sz="4000" b="1" dirty="0"/>
              <a:t>Sum A </a:t>
            </a:r>
            <a:r>
              <a:rPr lang="en-US" altLang="en-US" sz="4000" dirty="0"/>
              <a:t>+ </a:t>
            </a:r>
            <a:r>
              <a:rPr lang="en-US" altLang="en-US" sz="4000" b="1" dirty="0"/>
              <a:t>B </a:t>
            </a:r>
            <a:r>
              <a:rPr lang="en-US" altLang="en-US" sz="4000" dirty="0"/>
              <a:t>is the </a:t>
            </a:r>
            <a:r>
              <a:rPr lang="en-US" altLang="en-US" sz="4000" i="1" dirty="0"/>
              <a:t>m</a:t>
            </a:r>
            <a:r>
              <a:rPr lang="en-US" altLang="en-US" sz="4000" dirty="0"/>
              <a:t> × </a:t>
            </a:r>
            <a:r>
              <a:rPr lang="en-US" altLang="en-US" sz="4000" i="1" dirty="0"/>
              <a:t>n</a:t>
            </a:r>
            <a:r>
              <a:rPr lang="en-US" altLang="en-US" sz="4000" dirty="0"/>
              <a:t> matrix obtained by adding corresponding entries of </a:t>
            </a:r>
            <a:r>
              <a:rPr lang="en-US" altLang="en-US" sz="4000" b="1" dirty="0"/>
              <a:t>A </a:t>
            </a:r>
            <a:r>
              <a:rPr lang="en-US" altLang="en-US" sz="4000" dirty="0"/>
              <a:t>and </a:t>
            </a:r>
            <a:r>
              <a:rPr lang="en-US" altLang="en-US" sz="4000" b="1" dirty="0"/>
              <a:t>B</a:t>
            </a:r>
            <a:r>
              <a:rPr lang="en-US" altLang="en-US" sz="4000" dirty="0"/>
              <a:t>.</a:t>
            </a:r>
          </a:p>
          <a:p>
            <a:endParaRPr lang="en-US" sz="3200" dirty="0">
              <a:latin typeface="Times New Roman" pitchFamily="18" charset="0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033"/>
    </mc:Choice>
    <mc:Fallback xmlns="">
      <p:transition spd="slow" advTm="1010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242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40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Matrix Addition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3CA573EF-A722-BEA4-F92D-4479BEA20A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1849" y="1754155"/>
            <a:ext cx="7391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3200" dirty="0"/>
          </a:p>
          <a:p>
            <a:endParaRPr lang="en-US" sz="3200" dirty="0">
              <a:latin typeface="Times New Roman" pitchFamily="18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49A0F7B9-EF24-56E7-2EF8-DA9F1CA59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365" y="1673203"/>
            <a:ext cx="8229600" cy="1982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>
            <a:extLst>
              <a:ext uri="{FF2B5EF4-FFF2-40B4-BE49-F238E27FC236}">
                <a16:creationId xmlns:a16="http://schemas.microsoft.com/office/drawing/2014/main" id="{E3BDF9F1-6DF7-0E07-AB20-7E3F0A842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849" y="3725577"/>
            <a:ext cx="8401276" cy="273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83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636"/>
    </mc:Choice>
    <mc:Fallback xmlns="">
      <p:transition spd="slow" advTm="2536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6242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83250" y="586409"/>
            <a:ext cx="26430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Matrix Addition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3CA573EF-A722-BEA4-F92D-4479BEA20A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1849" y="1754155"/>
            <a:ext cx="7391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3200" dirty="0"/>
          </a:p>
          <a:p>
            <a:endParaRPr lang="en-US" sz="3200" dirty="0">
              <a:latin typeface="Times New Roman" pitchFamily="18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FC48F853-EB43-5797-1E69-9F9166A45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788" y="1883664"/>
            <a:ext cx="8229600" cy="3906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9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268"/>
    </mc:Choice>
    <mc:Fallback xmlns="">
      <p:transition spd="slow" advTm="1962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54230" y="506544"/>
            <a:ext cx="26430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Matrix Addition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697CC600-8C34-6277-0734-B0C08A66CB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546" y="1895677"/>
            <a:ext cx="8229600" cy="310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10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886"/>
    </mc:Choice>
    <mc:Fallback xmlns="">
      <p:transition spd="slow" advTm="18488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1209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39269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48473" y="543490"/>
            <a:ext cx="54473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Matrix Addition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BDB392A5-3D94-1C0F-A65B-A54433682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217" y="1649469"/>
            <a:ext cx="8229600" cy="4056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4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047"/>
    </mc:Choice>
    <mc:Fallback xmlns="">
      <p:transition spd="slow" advTm="98047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0133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A74C5A29-EAA8-E204-8F4E-4752FD519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589" y="1915138"/>
            <a:ext cx="8229600" cy="1477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>
            <a:extLst>
              <a:ext uri="{FF2B5EF4-FFF2-40B4-BE49-F238E27FC236}">
                <a16:creationId xmlns:a16="http://schemas.microsoft.com/office/drawing/2014/main" id="{CC03D932-A791-B41F-FA5D-FCBBED4B2F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862" y="3507637"/>
            <a:ext cx="7993063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1263613-9122-A085-9E25-1184A52C734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81068" y="5313200"/>
            <a:ext cx="3743325" cy="4857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D6F9F59-2825-8844-E2DD-0C541216050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89142" y="5880869"/>
            <a:ext cx="2352675" cy="352425"/>
          </a:xfrm>
          <a:prstGeom prst="rect">
            <a:avLst/>
          </a:prstGeom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15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269"/>
    </mc:Choice>
    <mc:Fallback xmlns="">
      <p:transition spd="slow" advTm="109269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1209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Solution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415B3B6-18D8-2B81-5060-D9E08A79CC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2434" y="2397539"/>
            <a:ext cx="7124700" cy="11620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11629" y="1522953"/>
            <a:ext cx="3293427" cy="136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11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761"/>
    </mc:Choice>
    <mc:Fallback xmlns="">
      <p:transition spd="slow" advTm="25176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1209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2C1308D-482C-C652-4E3B-FB43C54A54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2989" y="1998460"/>
            <a:ext cx="8434760" cy="2376509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23928" y="1542876"/>
            <a:ext cx="2734396" cy="1132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25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354"/>
    </mc:Choice>
    <mc:Fallback xmlns="">
      <p:transition spd="slow" advTm="393354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1209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Solution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5E586D-E0BB-E2AF-FA29-96192AE7FE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2204822"/>
            <a:ext cx="7886543" cy="1956631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005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384"/>
    </mc:Choice>
    <mc:Fallback xmlns="">
      <p:transition spd="slow" advTm="119384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7581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5569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Matrix Subtraction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8F6B796-7F28-B7BE-4070-36FDDCD667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1908912"/>
            <a:ext cx="8210550" cy="24574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26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969"/>
    </mc:Choice>
    <mc:Fallback xmlns="">
      <p:transition spd="slow" advTm="122969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36946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3FAE6C-B789-3E8C-3E28-C396180DBC68}"/>
              </a:ext>
            </a:extLst>
          </p:cNvPr>
          <p:cNvSpPr txBox="1"/>
          <p:nvPr/>
        </p:nvSpPr>
        <p:spPr>
          <a:xfrm>
            <a:off x="2835108" y="543490"/>
            <a:ext cx="5403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Subtraction of 2*2 Matrices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2F7740B-CC11-BF51-74DB-FC2039F2DF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2125" y="1681162"/>
            <a:ext cx="8667750" cy="3495675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079"/>
    </mc:Choice>
    <mc:Fallback xmlns="">
      <p:transition spd="slow" advTm="136079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00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Subtraction of 3*3 Matrices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FB7D58-5ACA-F2CE-6C79-B7AEC778C7A4}"/>
              </a:ext>
            </a:extLst>
          </p:cNvPr>
          <p:cNvSpPr/>
          <p:nvPr/>
        </p:nvSpPr>
        <p:spPr>
          <a:xfrm>
            <a:off x="2220686" y="3657600"/>
            <a:ext cx="783771" cy="12567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BAB9ACE-D148-2B11-67E7-FFA5050B13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1728787"/>
            <a:ext cx="4171950" cy="340042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954"/>
    </mc:Choice>
    <mc:Fallback xmlns="">
      <p:transition spd="slow" advTm="109954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6834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394892-E340-869E-0822-E22B2708CC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6340" y="1989599"/>
            <a:ext cx="5962650" cy="17716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61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348"/>
    </mc:Choice>
    <mc:Fallback xmlns="">
      <p:transition spd="slow" advTm="117348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D27FFCB-F20F-4449-E35C-629C6A874B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2303" y="1925993"/>
            <a:ext cx="3676650" cy="281940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218"/>
    </mc:Choice>
    <mc:Fallback xmlns="">
      <p:transition spd="slow" advTm="34218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5045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39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Matrix Multiplication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71DA961B-A893-0F07-15CF-D7324052E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165" y="1707780"/>
            <a:ext cx="82296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id="{21956BDD-6BA8-D6DC-7940-BFBA52109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165" y="3007654"/>
            <a:ext cx="8077200" cy="3306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712"/>
    </mc:Choice>
    <mc:Fallback xmlns="">
      <p:transition spd="slow" advTm="281712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07577" y="497307"/>
            <a:ext cx="34435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Matrix Multiplication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2E13BB0C-2D5F-BAED-7696-2C918F7B76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355" y="1916431"/>
            <a:ext cx="8229600" cy="299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63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478"/>
    </mc:Choice>
    <mc:Fallback xmlns="">
      <p:transition spd="slow" advTm="70478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76465" y="543490"/>
            <a:ext cx="659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Matrix Multiplication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9DB1ED67-3B00-48E9-B939-9CA5C7F3A2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165" y="1898198"/>
            <a:ext cx="8229600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12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638"/>
    </mc:Choice>
    <mc:Fallback xmlns="">
      <p:transition spd="slow" advTm="171638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5034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898582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Matrix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Multiplication -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0719" y="1720315"/>
            <a:ext cx="5838825" cy="40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0276"/>
    </mc:Choice>
    <mc:Fallback xmlns="">
      <p:transition spd="slow" advTm="430276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5034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3441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Matrix Multiplication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107B6AB1-1249-EF94-55DC-84B4748E1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007" y="1455213"/>
            <a:ext cx="7342192" cy="1617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E7AB12FC-20F4-E9FF-2257-0B4B4D4E6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6375" y="3023794"/>
            <a:ext cx="7655732" cy="1727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>
            <a:extLst>
              <a:ext uri="{FF2B5EF4-FFF2-40B4-BE49-F238E27FC236}">
                <a16:creationId xmlns:a16="http://schemas.microsoft.com/office/drawing/2014/main" id="{8F198A4F-1EDC-46AC-5BD8-5EE35901E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066" y="4720390"/>
            <a:ext cx="7104349" cy="1647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11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6219"/>
    </mc:Choice>
    <mc:Fallback xmlns="">
      <p:transition spd="slow" advTm="466219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380272"/>
            <a:ext cx="45695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Matrix Multiplication</a:t>
            </a:r>
            <a:endParaRPr lang="en-US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146C603A-9773-A3DE-1016-32EF1343B3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851" y="2228457"/>
            <a:ext cx="8229600" cy="1494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44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5531"/>
    </mc:Choice>
    <mc:Fallback xmlns="">
      <p:transition spd="slow" advTm="365531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3826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9E9E84C4-36C3-7B2A-D004-805BDC40B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420" y="2204822"/>
            <a:ext cx="8115300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90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570"/>
    </mc:Choice>
    <mc:Fallback xmlns="">
      <p:transition spd="slow" advTm="4657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85733" y="482945"/>
            <a:ext cx="19928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Example</a:t>
            </a:r>
            <a:endParaRPr lang="en-US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3">
            <a:extLst>
              <a:ext uri="{FF2B5EF4-FFF2-40B4-BE49-F238E27FC236}">
                <a16:creationId xmlns:a16="http://schemas.microsoft.com/office/drawing/2014/main" id="{3E5856D0-51FE-C91B-E803-0B1977A3C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364" y="2074076"/>
            <a:ext cx="8686800" cy="196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567"/>
    </mc:Choice>
    <mc:Fallback xmlns="">
      <p:transition spd="slow" advTm="101567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85733" y="482945"/>
            <a:ext cx="19928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Example</a:t>
            </a:r>
            <a:endParaRPr lang="en-US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3">
            <a:extLst>
              <a:ext uri="{FF2B5EF4-FFF2-40B4-BE49-F238E27FC236}">
                <a16:creationId xmlns:a16="http://schemas.microsoft.com/office/drawing/2014/main" id="{3E5856D0-51FE-C91B-E803-0B1977A3C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364" y="2074076"/>
            <a:ext cx="8686800" cy="196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43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330"/>
    </mc:Choice>
    <mc:Fallback xmlns="">
      <p:transition spd="slow" advTm="30233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DB92E3ED-97DF-9D13-0468-79EB06056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306" y="2453241"/>
            <a:ext cx="8229600" cy="2166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97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532"/>
    </mc:Choice>
    <mc:Fallback xmlns="">
      <p:transition spd="slow" advTm="45532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2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Practice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37AE77-1C31-90BB-C353-06A968B21CFF}"/>
              </a:ext>
            </a:extLst>
          </p:cNvPr>
          <p:cNvSpPr txBox="1"/>
          <p:nvPr/>
        </p:nvSpPr>
        <p:spPr>
          <a:xfrm>
            <a:off x="2062065" y="2461991"/>
            <a:ext cx="610221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lnSpc>
                <a:spcPct val="100000"/>
              </a:lnSpc>
            </a:pPr>
            <a:r>
              <a:rPr lang="en-US" altLang="en-US" sz="4800" b="1" i="1" dirty="0">
                <a:solidFill>
                  <a:srgbClr val="FF0000"/>
                </a:solidFill>
              </a:rPr>
              <a:t>Let’s Practice </a:t>
            </a:r>
          </a:p>
          <a:p>
            <a:pPr algn="ctr" eaLnBrk="1" hangingPunct="1">
              <a:lnSpc>
                <a:spcPct val="100000"/>
              </a:lnSpc>
            </a:pPr>
            <a:endParaRPr lang="en-US" altLang="en-US" sz="4800" b="1" i="1" dirty="0">
              <a:solidFill>
                <a:srgbClr val="FF0000"/>
              </a:solidFill>
            </a:endParaRPr>
          </a:p>
          <a:p>
            <a:pPr algn="ctr" eaLnBrk="1" hangingPunct="1">
              <a:lnSpc>
                <a:spcPct val="100000"/>
              </a:lnSpc>
            </a:pPr>
            <a:endParaRPr lang="en-US" altLang="en-US" sz="4800" b="1" i="1" dirty="0">
              <a:solidFill>
                <a:srgbClr val="FF0000"/>
              </a:solidFill>
            </a:endParaRPr>
          </a:p>
          <a:p>
            <a:pPr algn="ctr" eaLnBrk="1" hangingPunct="1">
              <a:lnSpc>
                <a:spcPct val="100000"/>
              </a:lnSpc>
            </a:pPr>
            <a:endParaRPr lang="en-US" altLang="en-US" sz="4800" b="1" dirty="0">
              <a:solidFill>
                <a:srgbClr val="FF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99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37"/>
    </mc:Choice>
    <mc:Fallback xmlns="">
      <p:transition spd="slow" advTm="21937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3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38B1226-8A4F-31BF-5A3F-78A1CCC13A94}"/>
                  </a:ext>
                </a:extLst>
              </p:cNvPr>
              <p:cNvSpPr txBox="1"/>
              <p:nvPr/>
            </p:nvSpPr>
            <p:spPr>
              <a:xfrm>
                <a:off x="2134377" y="1360175"/>
                <a:ext cx="8082643" cy="439684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If A=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C=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D=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 smtClean="0"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sz="18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38B1226-8A4F-31BF-5A3F-78A1CCC13A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4377" y="1360175"/>
                <a:ext cx="8082643" cy="439684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42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70"/>
    </mc:Choice>
    <mc:Fallback xmlns="">
      <p:transition spd="slow" advTm="1267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8" y="-36947"/>
            <a:ext cx="10203383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 </a:t>
            </a:r>
            <a:r>
              <a:rPr lang="en-US" sz="24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Con’d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C70A33-3ABF-C447-12C4-A14C254A9789}"/>
              </a:ext>
            </a:extLst>
          </p:cNvPr>
          <p:cNvSpPr txBox="1"/>
          <p:nvPr/>
        </p:nvSpPr>
        <p:spPr>
          <a:xfrm>
            <a:off x="2440788" y="2128428"/>
            <a:ext cx="6228182" cy="21715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Find a) A + B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b) B + C                                                       d) A – B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c) A + C                                                        e) B – C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f) A – C                                                         h) A+D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00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132"/>
    </mc:Choice>
    <mc:Fallback xmlns="">
      <p:transition spd="slow" advTm="30132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8" y="-36947"/>
            <a:ext cx="10203383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1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0C70A33-3ABF-C447-12C4-A14C254A9789}"/>
                  </a:ext>
                </a:extLst>
              </p:cNvPr>
              <p:cNvSpPr txBox="1"/>
              <p:nvPr/>
            </p:nvSpPr>
            <p:spPr>
              <a:xfrm>
                <a:off x="2198193" y="1652566"/>
                <a:ext cx="6228182" cy="53172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rtl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 + B=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2+1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−3+</m:t>
                                  </m:r>
                                  <m:d>
                                    <m:dPr>
                                      <m:ctrlPr>
                                        <a:rPr lang="en-US" sz="18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8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−2</m:t>
                                      </m:r>
                                    </m:e>
                                  </m:d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4+0</m:t>
                                  </m:r>
                                </m:e>
                              </m:d>
                            </m:e>
                          </m:m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0+5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2+1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1+2</m:t>
                                  </m:r>
                                </m:e>
                              </m:d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−5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4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R="0" lvl="0" rtl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B+C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1+</m:t>
                                  </m:r>
                                  <m:d>
                                    <m:dPr>
                                      <m:ctrlPr>
                                        <a:rPr lang="en-US" sz="18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8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−3</m:t>
                                      </m:r>
                                    </m:e>
                                  </m:d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−2+0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0+5</m:t>
                                  </m:r>
                                </m:e>
                              </m:d>
                            </m:e>
                          </m:m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5+2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1+1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2+3</m:t>
                                  </m:r>
                                </m:e>
                              </m:d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−2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−2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7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0C70A33-3ABF-C447-12C4-A14C254A97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193" y="1652566"/>
                <a:ext cx="6228182" cy="5317225"/>
              </a:xfrm>
              <a:prstGeom prst="rect">
                <a:avLst/>
              </a:prstGeom>
              <a:blipFill>
                <a:blip r:embed="rId8"/>
                <a:stretch>
                  <a:fillRect l="-8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46830" y="1797560"/>
            <a:ext cx="2947105" cy="116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40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829"/>
    </mc:Choice>
    <mc:Fallback xmlns="">
      <p:transition spd="slow" advTm="168829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8" y="-36947"/>
            <a:ext cx="10203383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1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C70A33-3ABF-C447-12C4-A14C254A9789}"/>
              </a:ext>
            </a:extLst>
          </p:cNvPr>
          <p:cNvSpPr txBox="1"/>
          <p:nvPr/>
        </p:nvSpPr>
        <p:spPr>
          <a:xfrm>
            <a:off x="2198193" y="1652566"/>
            <a:ext cx="6228182" cy="1603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E1904C6-7BAF-C106-9E24-319AB568BA24}"/>
                  </a:ext>
                </a:extLst>
              </p:cNvPr>
              <p:cNvSpPr txBox="1"/>
              <p:nvPr/>
            </p:nvSpPr>
            <p:spPr>
              <a:xfrm>
                <a:off x="2167469" y="2012691"/>
                <a:ext cx="6995192" cy="371630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rtl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 + C =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2+</m:t>
                                  </m:r>
                                  <m:d>
                                    <m:dPr>
                                      <m:ctrlPr>
                                        <a:rPr lang="en-US" sz="18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800" i="1"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−3</m:t>
                                      </m:r>
                                    </m:e>
                                  </m:d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−3+0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4+5</m:t>
                                  </m:r>
                                </m:e>
                              </m:d>
                            </m:e>
                          </m:m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0+2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2+1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1+3</m:t>
                                  </m:r>
                                </m:e>
                              </m:d>
                            </m:e>
                          </m:mr>
                        </m:m>
                      </m:e>
                    </m:d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−1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−3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9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4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R="0" lvl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 +-B =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2−1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−3−(−2</m:t>
                                  </m:r>
                                </m:e>
                              </m:d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4−0</m:t>
                                  </m:r>
                                </m:e>
                              </m:d>
                            </m:e>
                          </m:m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0+2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2−1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1−2</m:t>
                                  </m:r>
                                </m:e>
                              </m:d>
                            </m:e>
                          </m:mr>
                        </m:m>
                      </m:e>
                    </m:d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−1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4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−5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−1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E1904C6-7BAF-C106-9E24-319AB568BA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7469" y="2012691"/>
                <a:ext cx="6995192" cy="3716305"/>
              </a:xfrm>
              <a:prstGeom prst="rect">
                <a:avLst/>
              </a:prstGeom>
              <a:blipFill>
                <a:blip r:embed="rId8"/>
                <a:stretch>
                  <a:fillRect l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19137" y="1914367"/>
            <a:ext cx="3025307" cy="1198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533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275"/>
    </mc:Choice>
    <mc:Fallback xmlns="">
      <p:transition spd="slow" advTm="128275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8" y="-36947"/>
            <a:ext cx="10203383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1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C70A33-3ABF-C447-12C4-A14C254A9789}"/>
              </a:ext>
            </a:extLst>
          </p:cNvPr>
          <p:cNvSpPr txBox="1"/>
          <p:nvPr/>
        </p:nvSpPr>
        <p:spPr>
          <a:xfrm>
            <a:off x="2198193" y="1652566"/>
            <a:ext cx="6228182" cy="1603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E1904C6-7BAF-C106-9E24-319AB568BA24}"/>
                  </a:ext>
                </a:extLst>
              </p:cNvPr>
              <p:cNvSpPr txBox="1"/>
              <p:nvPr/>
            </p:nvSpPr>
            <p:spPr>
              <a:xfrm>
                <a:off x="2167469" y="2012691"/>
                <a:ext cx="6995192" cy="407393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rtl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 – C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1−(−3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−2−0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0−5</m:t>
                                  </m:r>
                                </m:e>
                              </m:d>
                            </m:e>
                          </m:m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5−2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1−1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2−3</m:t>
                                  </m:r>
                                </m:e>
                              </m:d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4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−2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−5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−1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R="0" lvl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 – C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2−(−3</m:t>
                                  </m:r>
                                </m:e>
                              </m:d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−3−0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4−5</m:t>
                                  </m:r>
                                </m:e>
                              </m:d>
                            </m:e>
                          </m:m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0−2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2−1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1−3</m:t>
                                  </m:r>
                                </m:e>
                              </m:d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−3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−1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−2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−2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R="0" lvl="0" rtl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E1904C6-7BAF-C106-9E24-319AB568BA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7469" y="2012691"/>
                <a:ext cx="6995192" cy="4073936"/>
              </a:xfrm>
              <a:prstGeom prst="rect">
                <a:avLst/>
              </a:prstGeom>
              <a:blipFill>
                <a:blip r:embed="rId8"/>
                <a:stretch>
                  <a:fillRect l="-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66909" y="1585621"/>
            <a:ext cx="2978766" cy="1179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7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381"/>
    </mc:Choice>
    <mc:Fallback xmlns="">
      <p:transition spd="slow" advTm="97381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8" y="-36947"/>
            <a:ext cx="10203383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1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C70A33-3ABF-C447-12C4-A14C254A9789}"/>
              </a:ext>
            </a:extLst>
          </p:cNvPr>
          <p:cNvSpPr txBox="1"/>
          <p:nvPr/>
        </p:nvSpPr>
        <p:spPr>
          <a:xfrm>
            <a:off x="2198193" y="1652566"/>
            <a:ext cx="6228182" cy="1603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1904C6-7BAF-C106-9E24-319AB568BA24}"/>
              </a:ext>
            </a:extLst>
          </p:cNvPr>
          <p:cNvSpPr txBox="1"/>
          <p:nvPr/>
        </p:nvSpPr>
        <p:spPr>
          <a:xfrm>
            <a:off x="2167468" y="2012690"/>
            <a:ext cx="7433731" cy="32667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+ D </a:t>
            </a:r>
          </a:p>
          <a:p>
            <a:pPr marR="0" lvl="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It is impossible to find the value of this addition because it should be in the same size </a:t>
            </a:r>
          </a:p>
          <a:p>
            <a:pPr marR="0" lvl="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69370" y="1738456"/>
            <a:ext cx="2770905" cy="109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75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929"/>
    </mc:Choice>
    <mc:Fallback xmlns="">
      <p:transition spd="slow" advTm="57929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8" y="-36947"/>
            <a:ext cx="10203383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2 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BED7EE9-5F49-F517-DA72-EFACC9F86661}"/>
                  </a:ext>
                </a:extLst>
              </p:cNvPr>
              <p:cNvSpPr txBox="1"/>
              <p:nvPr/>
            </p:nvSpPr>
            <p:spPr>
              <a:xfrm>
                <a:off x="2391403" y="2100580"/>
                <a:ext cx="6219251" cy="22613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u="sng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If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B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−1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7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−3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AB and BA 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endParaRPr lang="en-US" sz="2400" b="1" dirty="0">
                  <a:latin typeface="Tajawal Medium" panose="00000600000000000000" pitchFamily="2" charset="-78"/>
                  <a:cs typeface="Tajawal Medium" panose="00000600000000000000" pitchFamily="2" charset="-78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BED7EE9-5F49-F517-DA72-EFACC9F866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1403" y="2100580"/>
                <a:ext cx="6219251" cy="2261325"/>
              </a:xfrm>
              <a:prstGeom prst="rect">
                <a:avLst/>
              </a:prstGeom>
              <a:blipFill>
                <a:blip r:embed="rId8"/>
                <a:stretch>
                  <a:fillRect l="-784" t="-16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22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597"/>
    </mc:Choice>
    <mc:Fallback xmlns="">
      <p:transition spd="slow" advTm="312597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14488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5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2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72D00FF-E3BE-3761-0BFF-46C50CE3B44F}"/>
                  </a:ext>
                </a:extLst>
              </p:cNvPr>
              <p:cNvSpPr txBox="1"/>
              <p:nvPr/>
            </p:nvSpPr>
            <p:spPr>
              <a:xfrm>
                <a:off x="2153039" y="2016127"/>
                <a:ext cx="7681426" cy="224612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Low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AB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3×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e>
                              </m:d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5×7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3×4</m:t>
                                  </m:r>
                                </m:e>
                              </m:d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+(5×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3)</m:t>
                              </m:r>
                            </m:e>
                          </m:m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10×</m:t>
                                  </m:r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e>
                              </m:d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+(0×7)</m:t>
                              </m:r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10×4</m:t>
                                  </m:r>
                                </m:e>
                              </m:d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+(0×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3)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40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Low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Low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Low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BA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1×3</m:t>
                                  </m:r>
                                </m:e>
                              </m:d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4×10</m:t>
                                  </m:r>
                                </m:e>
                              </m:d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1×5</m:t>
                                  </m:r>
                                </m:e>
                              </m:d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+(4×0)</m:t>
                              </m:r>
                            </m:e>
                          </m:mr>
                          <m:mr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7×3</m:t>
                                  </m:r>
                                </m:e>
                              </m:d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+(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3×10)</m:t>
                              </m:r>
                            </m:e>
                            <m:e>
                              <m:d>
                                <m:d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7×5</m:t>
                                  </m:r>
                                </m:e>
                              </m:d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+(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3×0)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37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9</m:t>
                              </m:r>
                            </m:e>
                            <m:e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35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72D00FF-E3BE-3761-0BFF-46C50CE3B4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3039" y="2016127"/>
                <a:ext cx="7681426" cy="2246128"/>
              </a:xfrm>
              <a:prstGeom prst="rect">
                <a:avLst/>
              </a:prstGeom>
              <a:blipFill>
                <a:blip r:embed="rId8"/>
                <a:stretch>
                  <a:fillRect l="-6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43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89"/>
    </mc:Choice>
    <mc:Fallback xmlns="">
      <p:transition spd="slow" advTm="23289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2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Example 3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978AC002-ECDC-BB11-79D0-47AAD2D755CF}"/>
                  </a:ext>
                </a:extLst>
              </p:cNvPr>
              <p:cNvSpPr txBox="1"/>
              <p:nvPr/>
            </p:nvSpPr>
            <p:spPr>
              <a:xfrm>
                <a:off x="2125046" y="2017459"/>
                <a:ext cx="7317533" cy="30979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If  A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Find: 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dirty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a) 2A 			b) – A		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c) A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978AC002-ECDC-BB11-79D0-47AAD2D755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5046" y="2017459"/>
                <a:ext cx="7317533" cy="3097964"/>
              </a:xfrm>
              <a:prstGeom prst="rect">
                <a:avLst/>
              </a:prstGeom>
              <a:blipFill>
                <a:blip r:embed="rId8"/>
                <a:stretch>
                  <a:fillRect l="-7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56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997"/>
    </mc:Choice>
    <mc:Fallback xmlns="">
      <p:transition spd="slow" advTm="87997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 of Example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3C9259-D7E7-D492-55BD-3117604028FC}"/>
                  </a:ext>
                </a:extLst>
              </p:cNvPr>
              <p:cNvSpPr txBox="1"/>
              <p:nvPr/>
            </p:nvSpPr>
            <p:spPr>
              <a:xfrm>
                <a:off x="2302329" y="1815968"/>
                <a:ext cx="6228182" cy="31790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LcParenR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2A = 2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(3×2)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(5×2)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(10×2)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(0×2)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6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LcParenR"/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b) – A = –1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c) A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59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3C9259-D7E7-D492-55BD-3117604028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2329" y="1815968"/>
                <a:ext cx="6228182" cy="3179075"/>
              </a:xfrm>
              <a:prstGeom prst="rect">
                <a:avLst/>
              </a:prstGeom>
              <a:blipFill>
                <a:blip r:embed="rId8"/>
                <a:stretch>
                  <a:fillRect l="-8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60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758"/>
    </mc:Choice>
    <mc:Fallback xmlns="">
      <p:transition spd="slow" advTm="85758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 of Example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3C9259-D7E7-D492-55BD-3117604028FC}"/>
                  </a:ext>
                </a:extLst>
              </p:cNvPr>
              <p:cNvSpPr txBox="1"/>
              <p:nvPr/>
            </p:nvSpPr>
            <p:spPr>
              <a:xfrm>
                <a:off x="2302329" y="1815968"/>
                <a:ext cx="6228182" cy="31790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LcParenR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2A = 2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(3×2)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(5×2)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(10×2)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(0×2)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6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indent="-34290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AutoNum type="alphaLcParenR"/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b) – A = –1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c) A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59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30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3C9259-D7E7-D492-55BD-3117604028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2329" y="1815968"/>
                <a:ext cx="6228182" cy="3179075"/>
              </a:xfrm>
              <a:prstGeom prst="rect">
                <a:avLst/>
              </a:prstGeom>
              <a:blipFill>
                <a:blip r:embed="rId8"/>
                <a:stretch>
                  <a:fillRect l="-8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41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983"/>
    </mc:Choice>
    <mc:Fallback xmlns="">
      <p:transition spd="slow" advTm="35983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942506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40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1D11A4C-C7DD-7DE1-1A9C-0DD2AF317F55}"/>
              </a:ext>
            </a:extLst>
          </p:cNvPr>
          <p:cNvSpPr txBox="1"/>
          <p:nvPr/>
        </p:nvSpPr>
        <p:spPr>
          <a:xfrm>
            <a:off x="2190758" y="1841683"/>
            <a:ext cx="6228182" cy="3435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hangingPunct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Matrix Addition</a:t>
            </a:r>
          </a:p>
          <a:p>
            <a:pPr marL="342900" indent="-342900" eaLnBrk="1" hangingPunct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Matrix Subtraction</a:t>
            </a:r>
          </a:p>
          <a:p>
            <a:pPr marL="342900" indent="-342900" eaLnBrk="1" hangingPunct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Matrix Multiplication</a:t>
            </a:r>
          </a:p>
          <a:p>
            <a:pPr marL="285750" indent="-285750" eaLnBrk="1" hangingPunct="1">
              <a:lnSpc>
                <a:spcPct val="250000"/>
              </a:lnSpc>
              <a:buFont typeface="Arial" panose="020B0604020202020204" pitchFamily="34" charset="0"/>
              <a:buChar char="•"/>
            </a:pPr>
            <a:endParaRPr lang="en-US" alt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2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415"/>
    </mc:Choice>
    <mc:Fallback xmlns="">
      <p:transition spd="slow" advTm="69415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1843</TotalTime>
  <Words>353</Words>
  <Application>Microsoft Office PowerPoint</Application>
  <PresentationFormat>Widescreen</PresentationFormat>
  <Paragraphs>219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Arial</vt:lpstr>
      <vt:lpstr>Calibri</vt:lpstr>
      <vt:lpstr>Calibri Light</vt:lpstr>
      <vt:lpstr>Cambria Math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g</cp:lastModifiedBy>
  <cp:revision>139</cp:revision>
  <dcterms:created xsi:type="dcterms:W3CDTF">2021-08-03T13:03:26Z</dcterms:created>
  <dcterms:modified xsi:type="dcterms:W3CDTF">2023-01-23T18:24:48Z</dcterms:modified>
</cp:coreProperties>
</file>