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2"/>
  </p:notesMasterIdLst>
  <p:sldIdLst>
    <p:sldId id="303" r:id="rId2"/>
    <p:sldId id="313" r:id="rId3"/>
    <p:sldId id="276" r:id="rId4"/>
    <p:sldId id="509" r:id="rId5"/>
    <p:sldId id="508" r:id="rId6"/>
    <p:sldId id="256" r:id="rId7"/>
    <p:sldId id="494" r:id="rId8"/>
    <p:sldId id="495" r:id="rId9"/>
    <p:sldId id="515" r:id="rId10"/>
    <p:sldId id="496" r:id="rId11"/>
    <p:sldId id="510" r:id="rId12"/>
    <p:sldId id="511" r:id="rId13"/>
    <p:sldId id="512" r:id="rId14"/>
    <p:sldId id="513" r:id="rId15"/>
    <p:sldId id="497" r:id="rId16"/>
    <p:sldId id="498" r:id="rId17"/>
    <p:sldId id="499" r:id="rId18"/>
    <p:sldId id="500" r:id="rId19"/>
    <p:sldId id="514" r:id="rId20"/>
    <p:sldId id="34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276"/>
            <p14:sldId id="509"/>
            <p14:sldId id="508"/>
            <p14:sldId id="256"/>
            <p14:sldId id="494"/>
            <p14:sldId id="495"/>
            <p14:sldId id="515"/>
            <p14:sldId id="496"/>
            <p14:sldId id="510"/>
            <p14:sldId id="511"/>
            <p14:sldId id="512"/>
            <p14:sldId id="513"/>
            <p14:sldId id="497"/>
            <p14:sldId id="498"/>
            <p14:sldId id="499"/>
            <p14:sldId id="500"/>
            <p14:sldId id="5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3" d="100"/>
          <a:sy n="83" d="100"/>
        </p:scale>
        <p:origin x="65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jpeg"/><Relationship Id="rId5" Type="http://schemas.openxmlformats.org/officeDocument/2006/relationships/image" Target="../media/image2.png"/><Relationship Id="rId10" Type="http://schemas.openxmlformats.org/officeDocument/2006/relationships/image" Target="../media/image7.png"/><Relationship Id="rId4" Type="http://schemas.openxmlformats.org/officeDocument/2006/relationships/notesSlide" Target="../notesSlides/notesSlide1.xml"/><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9.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6.png"/><Relationship Id="rId5" Type="http://schemas.openxmlformats.org/officeDocument/2006/relationships/image" Target="../media/image8.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10.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video" Target="../media/media4.mp4"/><Relationship Id="rId1" Type="http://schemas.microsoft.com/office/2007/relationships/media" Target="../media/media4.mp4"/><Relationship Id="rId5" Type="http://schemas.openxmlformats.org/officeDocument/2006/relationships/image" Target="../media/image11.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video" Target="../media/media5.mp4"/><Relationship Id="rId1" Type="http://schemas.microsoft.com/office/2007/relationships/media" Target="../media/media5.mp4"/><Relationship Id="rId5" Type="http://schemas.openxmlformats.org/officeDocument/2006/relationships/image" Target="../media/image11.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6.mp4"/><Relationship Id="rId1" Type="http://schemas.microsoft.com/office/2007/relationships/media" Target="../media/media6.mp4"/><Relationship Id="rId5" Type="http://schemas.openxmlformats.org/officeDocument/2006/relationships/image" Target="../media/image11.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7.mp4"/><Relationship Id="rId1" Type="http://schemas.microsoft.com/office/2007/relationships/media" Target="../media/media7.mp4"/><Relationship Id="rId5" Type="http://schemas.openxmlformats.org/officeDocument/2006/relationships/image" Target="../media/image11.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8.mp4"/><Relationship Id="rId1" Type="http://schemas.microsoft.com/office/2007/relationships/media" Target="../media/media8.mp4"/><Relationship Id="rId5" Type="http://schemas.openxmlformats.org/officeDocument/2006/relationships/image" Target="../media/image11.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9.mp4"/><Relationship Id="rId1" Type="http://schemas.microsoft.com/office/2007/relationships/media" Target="../media/media9.mp4"/><Relationship Id="rId5" Type="http://schemas.openxmlformats.org/officeDocument/2006/relationships/image" Target="../media/image11.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0.mp4"/><Relationship Id="rId1" Type="http://schemas.microsoft.com/office/2007/relationships/media" Target="../media/media10.mp4"/><Relationship Id="rId5" Type="http://schemas.openxmlformats.org/officeDocument/2006/relationships/image" Target="../media/image9.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1.mp4"/><Relationship Id="rId1" Type="http://schemas.microsoft.com/office/2007/relationships/media" Target="../media/media11.mp4"/><Relationship Id="rId5" Type="http://schemas.openxmlformats.org/officeDocument/2006/relationships/image" Target="../media/image11.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2.mp4"/><Relationship Id="rId1" Type="http://schemas.microsoft.com/office/2007/relationships/media" Target="../media/media12.mp4"/><Relationship Id="rId5" Type="http://schemas.openxmlformats.org/officeDocument/2006/relationships/image" Target="../media/image11.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3.mp4"/><Relationship Id="rId1" Type="http://schemas.microsoft.com/office/2007/relationships/media" Target="../media/media13.mp4"/><Relationship Id="rId5" Type="http://schemas.openxmlformats.org/officeDocument/2006/relationships/image" Target="../media/image11.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4.mp4"/><Relationship Id="rId1" Type="http://schemas.microsoft.com/office/2007/relationships/media" Target="../media/media14.mp4"/><Relationship Id="rId5" Type="http://schemas.openxmlformats.org/officeDocument/2006/relationships/image" Target="../media/image11.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5.mp4"/><Relationship Id="rId1" Type="http://schemas.microsoft.com/office/2007/relationships/media" Target="../media/media15.mp4"/><Relationship Id="rId5" Type="http://schemas.openxmlformats.org/officeDocument/2006/relationships/image" Target="../media/image11.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6.mp4"/><Relationship Id="rId1" Type="http://schemas.microsoft.com/office/2007/relationships/media" Target="../media/media16.mp4"/><Relationship Id="rId5" Type="http://schemas.openxmlformats.org/officeDocument/2006/relationships/image" Target="../media/image11.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7.mp4"/><Relationship Id="rId1" Type="http://schemas.microsoft.com/office/2007/relationships/media" Target="../media/media17.mp4"/><Relationship Id="rId5" Type="http://schemas.openxmlformats.org/officeDocument/2006/relationships/image" Target="../media/image12.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8.mp4"/><Relationship Id="rId1" Type="http://schemas.microsoft.com/office/2007/relationships/media" Target="../media/media18.mp4"/><Relationship Id="rId5" Type="http://schemas.openxmlformats.org/officeDocument/2006/relationships/image" Target="../media/image11.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9.mp4"/><Relationship Id="rId1" Type="http://schemas.microsoft.com/office/2007/relationships/media" Target="../media/media19.mp4"/><Relationship Id="rId5" Type="http://schemas.openxmlformats.org/officeDocument/2006/relationships/image" Target="../media/image11.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5.svg"/><Relationship Id="rId2" Type="http://schemas.openxmlformats.org/officeDocument/2006/relationships/image" Target="../media/image13.jpeg"/><Relationship Id="rId1" Type="http://schemas.openxmlformats.org/officeDocument/2006/relationships/slideLayout" Target="../slideLayouts/slideLayout15.xml"/><Relationship Id="rId6" Type="http://schemas.openxmlformats.org/officeDocument/2006/relationships/image" Target="../media/image4.png"/><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133136" cy="707886"/>
          </a:xfrm>
          <a:prstGeom prst="rect">
            <a:avLst/>
          </a:prstGeom>
          <a:noFill/>
        </p:spPr>
        <p:txBody>
          <a:bodyPr wrap="none" rtlCol="0">
            <a:spAutoFit/>
          </a:bodyPr>
          <a:lstStyle/>
          <a:p>
            <a:r>
              <a:rPr lang="ar-SA" sz="40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Times New Roman" panose="02020603050405020304" pitchFamily="18" charset="0"/>
                <a:cs typeface="Times New Roman" panose="02020603050405020304" pitchFamily="18" charset="0"/>
              </a:rPr>
              <a:t>أ.د/ محمد محمدي مخلص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بالجامعة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6370224" y="4802552"/>
            <a:ext cx="4897495" cy="400110"/>
          </a:xfrm>
          <a:prstGeom prst="rect">
            <a:avLst/>
          </a:prstGeom>
          <a:noFill/>
        </p:spPr>
        <p:txBody>
          <a:bodyPr wrap="none" rtlCol="0">
            <a:spAutoFit/>
          </a:bodyPr>
          <a:lstStyle/>
          <a:p>
            <a:r>
              <a:rPr lang="ar-EG" sz="2000" dirty="0">
                <a:latin typeface="Times New Roman" panose="02020603050405020304" pitchFamily="18" charset="0"/>
                <a:cs typeface="Times New Roman" panose="02020603050405020304" pitchFamily="18" charset="0"/>
              </a:rPr>
              <a:t>المحاضرة التعريفية – مقرر الاخلاقيات في القيادة التربوية </a:t>
            </a:r>
            <a:endParaRPr lang="en-US" sz="2000"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Screen Recording 6">
            <a:hlinkClick r:id="" action="ppaction://media"/>
            <a:extLst>
              <a:ext uri="{FF2B5EF4-FFF2-40B4-BE49-F238E27FC236}">
                <a16:creationId xmlns:a16="http://schemas.microsoft.com/office/drawing/2014/main" id="{2CFFA715-7C26-B1ED-8885-97F16285322F}"/>
              </a:ext>
            </a:extLst>
          </p:cNvPr>
          <p:cNvPicPr>
            <a:picLocks noChangeAspect="1"/>
          </p:cNvPicPr>
          <p:nvPr>
            <a:videoFile r:link="rId2"/>
            <p:extLst>
              <p:ext uri="{DAA4B4D4-6D71-4841-9C94-3DE7FCFB9230}">
                <p14:media xmlns:p14="http://schemas.microsoft.com/office/powerpoint/2010/main" r:embed="rId1"/>
              </p:ext>
            </p:extLst>
          </p:nvPr>
        </p:nvPicPr>
        <p:blipFill>
          <a:blip r:embed="rId10"/>
          <a:stretch>
            <a:fillRect/>
          </a:stretch>
        </p:blipFill>
        <p:spPr>
          <a:xfrm>
            <a:off x="10005791" y="5269082"/>
            <a:ext cx="487363" cy="48736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1647"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946371" y="285320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1799304"/>
            <a:ext cx="8624636" cy="5509200"/>
          </a:xfrm>
          <a:prstGeom prst="rect">
            <a:avLst/>
          </a:prstGeom>
          <a:noFill/>
        </p:spPr>
        <p:txBody>
          <a:bodyPr wrap="square" rtlCol="0">
            <a:spAutoFit/>
          </a:bodyPr>
          <a:lstStyle/>
          <a:p>
            <a:pPr algn="just"/>
            <a:r>
              <a:rPr lang="ar-EG" sz="3200" dirty="0">
                <a:effectLst/>
                <a:highlight>
                  <a:srgbClr val="FFFF00"/>
                </a:highlight>
                <a:ea typeface="Times New Roman" panose="02020603050405020304" pitchFamily="18" charset="0"/>
                <a:cs typeface="+mj-cs"/>
              </a:rPr>
              <a:t>وصف المقرر:                                                                </a:t>
            </a:r>
          </a:p>
          <a:p>
            <a:pPr algn="just"/>
            <a:r>
              <a:rPr lang="ar-JO" sz="3200" dirty="0">
                <a:effectLst/>
                <a:ea typeface="Times New Roman" panose="02020603050405020304" pitchFamily="18" charset="0"/>
                <a:cs typeface="+mj-cs"/>
              </a:rPr>
              <a:t> هذ</a:t>
            </a:r>
            <a:r>
              <a:rPr lang="ar-EG" sz="3200" dirty="0">
                <a:effectLst/>
                <a:ea typeface="Times New Roman" panose="02020603050405020304" pitchFamily="18" charset="0"/>
                <a:cs typeface="+mj-cs"/>
              </a:rPr>
              <a:t>ا</a:t>
            </a:r>
            <a:r>
              <a:rPr lang="ar-JO" sz="3200" dirty="0">
                <a:effectLst/>
                <a:ea typeface="Times New Roman" panose="02020603050405020304" pitchFamily="18" charset="0"/>
                <a:cs typeface="+mj-cs"/>
              </a:rPr>
              <a:t> المساق</a:t>
            </a:r>
            <a:r>
              <a:rPr lang="ar-EG" sz="3200" dirty="0">
                <a:effectLst/>
                <a:ea typeface="Times New Roman" panose="02020603050405020304" pitchFamily="18" charset="0"/>
                <a:cs typeface="+mj-cs"/>
              </a:rPr>
              <a:t> يهدف</a:t>
            </a:r>
            <a:r>
              <a:rPr lang="ar-JO" sz="3200" dirty="0">
                <a:effectLst/>
                <a:ea typeface="Times New Roman" panose="02020603050405020304" pitchFamily="18" charset="0"/>
                <a:cs typeface="+mj-cs"/>
              </a:rPr>
              <a:t> إلى دراسة القيادة التربوية من منظور أخلاقي من خلال التركيز على طبيعة القيادة وارتباطها بالحس الأخلاقي، كما يهدف إلى العمل على تعميق وعي الطلبة بالمفهوم الأخلاقي للقيادة التربوية وأساليبها ومبادئها، بما يوضح أخلاقيات مهنة التعليم، ومن أهداف هذه المادة أن يتعرف الطالب فلسفات أخلاقية متنوعة للقيادة التربوية وبعض النظريات التاريخية والمعاصرة التي تفسر مدى تأثير القائد على نمو الأفراد أخلاقيا في المنظمات والتحديات الأخلاقية في العلاقة بين القائد وفريق</a:t>
            </a:r>
            <a:r>
              <a:rPr lang="ar-EG" sz="3200" dirty="0">
                <a:ea typeface="Times New Roman" panose="02020603050405020304" pitchFamily="18" charset="0"/>
                <a:cs typeface="+mj-cs"/>
              </a:rPr>
              <a:t>ه.                                    </a:t>
            </a:r>
          </a:p>
          <a:p>
            <a:pPr algn="just"/>
            <a:r>
              <a:rPr lang="ar-EG" sz="3200" dirty="0">
                <a:ea typeface="Times New Roman" panose="02020603050405020304" pitchFamily="18" charset="0"/>
                <a:cs typeface="+mj-cs"/>
              </a:rPr>
              <a:t>                                   </a:t>
            </a:r>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463505" y="763053"/>
            <a:ext cx="3094313"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Screen Recording 6">
            <a:hlinkClick r:id="" action="ppaction://media"/>
            <a:extLst>
              <a:ext uri="{FF2B5EF4-FFF2-40B4-BE49-F238E27FC236}">
                <a16:creationId xmlns:a16="http://schemas.microsoft.com/office/drawing/2014/main" id="{7CCCF20A-4776-5377-8EDE-859735E90D22}"/>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651794" y="6292631"/>
            <a:ext cx="487363" cy="40011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667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882478"/>
            <a:ext cx="10453255"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1E8677B3-DB4F-2790-B023-4925B316DB42}"/>
              </a:ext>
            </a:extLst>
          </p:cNvPr>
          <p:cNvGraphicFramePr>
            <a:graphicFrameLocks noGrp="1"/>
          </p:cNvGraphicFramePr>
          <p:nvPr>
            <p:extLst>
              <p:ext uri="{D42A27DB-BD31-4B8C-83A1-F6EECF244321}">
                <p14:modId xmlns:p14="http://schemas.microsoft.com/office/powerpoint/2010/main" val="388239365"/>
              </p:ext>
            </p:extLst>
          </p:nvPr>
        </p:nvGraphicFramePr>
        <p:xfrm>
          <a:off x="1145309" y="2338120"/>
          <a:ext cx="9827491" cy="3255264"/>
        </p:xfrm>
        <a:graphic>
          <a:graphicData uri="http://schemas.openxmlformats.org/drawingml/2006/table">
            <a:tbl>
              <a:tblPr>
                <a:tableStyleId>{5C22544A-7EE6-4342-B048-85BDC9FD1C3A}</a:tableStyleId>
              </a:tblPr>
              <a:tblGrid>
                <a:gridCol w="5406307">
                  <a:extLst>
                    <a:ext uri="{9D8B030D-6E8A-4147-A177-3AD203B41FA5}">
                      <a16:colId xmlns:a16="http://schemas.microsoft.com/office/drawing/2014/main" val="1783891691"/>
                    </a:ext>
                  </a:extLst>
                </a:gridCol>
                <a:gridCol w="4421184">
                  <a:extLst>
                    <a:ext uri="{9D8B030D-6E8A-4147-A177-3AD203B41FA5}">
                      <a16:colId xmlns:a16="http://schemas.microsoft.com/office/drawing/2014/main" val="590276834"/>
                    </a:ext>
                  </a:extLst>
                </a:gridCol>
              </a:tblGrid>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أ.د / محمد محمدي محمد مخلص</a:t>
                      </a:r>
                      <a:endParaRPr lang="en-GB" sz="24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مدرس المادة</a:t>
                      </a:r>
                      <a:endParaRPr lang="en-GB" sz="2400" b="1">
                        <a:effectLst/>
                        <a:latin typeface="Arial" panose="020B0604020202020204" pitchFamily="34" charset="0"/>
                        <a:ea typeface="Times New Roman" panose="02020603050405020304" pitchFamily="18" charset="0"/>
                      </a:endParaRPr>
                    </a:p>
                  </a:txBody>
                  <a:tcPr marL="45720" marR="45720" marT="0" marB="0" anchor="ctr"/>
                </a:tc>
                <a:extLst>
                  <a:ext uri="{0D108BD9-81ED-4DB2-BD59-A6C34878D82A}">
                    <a16:rowId xmlns:a16="http://schemas.microsoft.com/office/drawing/2014/main" val="1894236221"/>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الأخلاقيات في القيادة التربوية  </a:t>
                      </a:r>
                      <a:endParaRPr lang="en-GB" sz="24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اسم المادة</a:t>
                      </a:r>
                      <a:endParaRPr lang="en-GB" sz="2400" b="1">
                        <a:effectLst/>
                        <a:latin typeface="Arial" panose="020B0604020202020204" pitchFamily="34" charset="0"/>
                        <a:ea typeface="Times New Roman" panose="02020603050405020304" pitchFamily="18" charset="0"/>
                      </a:endParaRPr>
                    </a:p>
                  </a:txBody>
                  <a:tcPr marL="45720" marR="45720" marT="0" marB="0" anchor="ctr"/>
                </a:tc>
                <a:extLst>
                  <a:ext uri="{0D108BD9-81ED-4DB2-BD59-A6C34878D82A}">
                    <a16:rowId xmlns:a16="http://schemas.microsoft.com/office/drawing/2014/main" val="3356380274"/>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737</a:t>
                      </a:r>
                      <a:endParaRPr lang="en-GB" sz="24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SA" sz="2400">
                          <a:effectLst/>
                        </a:rPr>
                        <a:t>رقم المادة</a:t>
                      </a:r>
                      <a:endParaRPr lang="en-GB" sz="2400" b="1">
                        <a:effectLst/>
                        <a:latin typeface="Arial" panose="020B0604020202020204" pitchFamily="34" charset="0"/>
                        <a:ea typeface="Times New Roman" panose="02020603050405020304" pitchFamily="18" charset="0"/>
                      </a:endParaRPr>
                    </a:p>
                  </a:txBody>
                  <a:tcPr marL="45720" marR="45720" marT="0" marB="0" anchor="ctr"/>
                </a:tc>
                <a:extLst>
                  <a:ext uri="{0D108BD9-81ED-4DB2-BD59-A6C34878D82A}">
                    <a16:rowId xmlns:a16="http://schemas.microsoft.com/office/drawing/2014/main" val="45689103"/>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  3 ساعات </a:t>
                      </a:r>
                      <a:endParaRPr lang="en-GB" sz="24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الساعات المعتمدة (نظرية، عملية)</a:t>
                      </a:r>
                      <a:endParaRPr lang="en-GB" sz="24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tc>
                <a:extLst>
                  <a:ext uri="{0D108BD9-81ED-4DB2-BD59-A6C34878D82A}">
                    <a16:rowId xmlns:a16="http://schemas.microsoft.com/office/drawing/2014/main" val="824872124"/>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dirty="0">
                          <a:effectLst/>
                        </a:rPr>
                        <a:t>ماجستير في القيادة التربوية </a:t>
                      </a:r>
                      <a:endParaRPr lang="en-GB" sz="24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اسم البرنامج</a:t>
                      </a:r>
                      <a:endParaRPr lang="en-GB" sz="2400" b="1">
                        <a:effectLst/>
                        <a:latin typeface="Arial" panose="020B0604020202020204" pitchFamily="34" charset="0"/>
                        <a:ea typeface="Times New Roman" panose="02020603050405020304" pitchFamily="18" charset="0"/>
                      </a:endParaRPr>
                    </a:p>
                  </a:txBody>
                  <a:tcPr marL="45720" marR="45720" marT="0" marB="0" anchor="ctr"/>
                </a:tc>
                <a:extLst>
                  <a:ext uri="{0D108BD9-81ED-4DB2-BD59-A6C34878D82A}">
                    <a16:rowId xmlns:a16="http://schemas.microsoft.com/office/drawing/2014/main" val="2981810476"/>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dirty="0">
                          <a:effectLst/>
                        </a:rPr>
                        <a:t>جامعة ميد</a:t>
                      </a:r>
                      <a:r>
                        <a:rPr lang="ar-EG" sz="2400" dirty="0">
                          <a:effectLst/>
                        </a:rPr>
                        <a:t> </a:t>
                      </a:r>
                      <a:r>
                        <a:rPr lang="ar-JO" sz="2400" dirty="0">
                          <a:effectLst/>
                        </a:rPr>
                        <a:t>أوشن </a:t>
                      </a:r>
                      <a:endParaRPr lang="en-GB" sz="24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SA" sz="2400">
                          <a:effectLst/>
                        </a:rPr>
                        <a:t>اسم الجامعة</a:t>
                      </a:r>
                      <a:endParaRPr lang="en-GB" sz="2400" b="1">
                        <a:effectLst/>
                        <a:latin typeface="Arial" panose="020B0604020202020204" pitchFamily="34" charset="0"/>
                        <a:ea typeface="Times New Roman" panose="02020603050405020304" pitchFamily="18" charset="0"/>
                      </a:endParaRPr>
                    </a:p>
                  </a:txBody>
                  <a:tcPr marL="45720" marR="45720" marT="0" marB="0" anchor="ctr"/>
                </a:tc>
                <a:extLst>
                  <a:ext uri="{0D108BD9-81ED-4DB2-BD59-A6C34878D82A}">
                    <a16:rowId xmlns:a16="http://schemas.microsoft.com/office/drawing/2014/main" val="34168695"/>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كلية العلوم الإنسانية</a:t>
                      </a:r>
                      <a:endParaRPr lang="en-GB" sz="24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SA" sz="2400">
                          <a:effectLst/>
                        </a:rPr>
                        <a:t>الكلية</a:t>
                      </a:r>
                      <a:endParaRPr lang="en-GB" sz="2400" b="1">
                        <a:effectLst/>
                        <a:latin typeface="Arial" panose="020B0604020202020204" pitchFamily="34" charset="0"/>
                        <a:ea typeface="Times New Roman" panose="02020603050405020304" pitchFamily="18" charset="0"/>
                      </a:endParaRPr>
                    </a:p>
                  </a:txBody>
                  <a:tcPr marL="45720" marR="45720" marT="0" marB="0" anchor="ctr"/>
                </a:tc>
                <a:extLst>
                  <a:ext uri="{0D108BD9-81ED-4DB2-BD59-A6C34878D82A}">
                    <a16:rowId xmlns:a16="http://schemas.microsoft.com/office/drawing/2014/main" val="2428865580"/>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dirty="0">
                          <a:effectLst/>
                        </a:rPr>
                        <a:t>قسم القيادة التربوية </a:t>
                      </a:r>
                      <a:endParaRPr lang="en-GB" sz="24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SA" sz="2400" dirty="0">
                          <a:effectLst/>
                        </a:rPr>
                        <a:t>القسم</a:t>
                      </a:r>
                      <a:endParaRPr lang="en-GB" sz="2400" b="1" dirty="0">
                        <a:effectLst/>
                        <a:latin typeface="Arial" panose="020B0604020202020204" pitchFamily="34" charset="0"/>
                        <a:ea typeface="Times New Roman" panose="02020603050405020304" pitchFamily="18" charset="0"/>
                      </a:endParaRPr>
                    </a:p>
                  </a:txBody>
                  <a:tcPr marL="45720" marR="45720" marT="0" marB="0" anchor="ctr"/>
                </a:tc>
                <a:extLst>
                  <a:ext uri="{0D108BD9-81ED-4DB2-BD59-A6C34878D82A}">
                    <a16:rowId xmlns:a16="http://schemas.microsoft.com/office/drawing/2014/main" val="141627821"/>
                  </a:ext>
                </a:extLst>
              </a:tr>
            </a:tbl>
          </a:graphicData>
        </a:graphic>
      </p:graphicFrame>
      <p:pic>
        <p:nvPicPr>
          <p:cNvPr id="5" name="Screen Recording 4">
            <a:hlinkClick r:id="" action="ppaction://media"/>
            <a:extLst>
              <a:ext uri="{FF2B5EF4-FFF2-40B4-BE49-F238E27FC236}">
                <a16:creationId xmlns:a16="http://schemas.microsoft.com/office/drawing/2014/main" id="{CD8DB4A8-A831-637E-1004-C374D78CA629}"/>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975518" y="5593384"/>
            <a:ext cx="487363" cy="48736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44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882478"/>
            <a:ext cx="10453255"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1E8677B3-DB4F-2790-B023-4925B316DB42}"/>
              </a:ext>
            </a:extLst>
          </p:cNvPr>
          <p:cNvGraphicFramePr>
            <a:graphicFrameLocks noGrp="1"/>
          </p:cNvGraphicFramePr>
          <p:nvPr>
            <p:extLst>
              <p:ext uri="{D42A27DB-BD31-4B8C-83A1-F6EECF244321}">
                <p14:modId xmlns:p14="http://schemas.microsoft.com/office/powerpoint/2010/main" val="2210229462"/>
              </p:ext>
            </p:extLst>
          </p:nvPr>
        </p:nvGraphicFramePr>
        <p:xfrm>
          <a:off x="1145309" y="2198254"/>
          <a:ext cx="9919855" cy="3075708"/>
        </p:xfrm>
        <a:graphic>
          <a:graphicData uri="http://schemas.openxmlformats.org/drawingml/2006/table">
            <a:tbl>
              <a:tblPr>
                <a:tableStyleId>{5C22544A-7EE6-4342-B048-85BDC9FD1C3A}</a:tableStyleId>
              </a:tblPr>
              <a:tblGrid>
                <a:gridCol w="5457118">
                  <a:extLst>
                    <a:ext uri="{9D8B030D-6E8A-4147-A177-3AD203B41FA5}">
                      <a16:colId xmlns:a16="http://schemas.microsoft.com/office/drawing/2014/main" val="1783891691"/>
                    </a:ext>
                  </a:extLst>
                </a:gridCol>
                <a:gridCol w="4462737">
                  <a:extLst>
                    <a:ext uri="{9D8B030D-6E8A-4147-A177-3AD203B41FA5}">
                      <a16:colId xmlns:a16="http://schemas.microsoft.com/office/drawing/2014/main" val="590276834"/>
                    </a:ext>
                  </a:extLst>
                </a:gridCol>
              </a:tblGrid>
              <a:tr h="670612">
                <a:tc>
                  <a:txBody>
                    <a:bodyPr/>
                    <a:lstStyle/>
                    <a:p>
                      <a:pPr algn="just" rtl="1">
                        <a:lnSpc>
                          <a:spcPct val="115000"/>
                        </a:lnSpc>
                        <a:spcBef>
                          <a:spcPts val="200"/>
                        </a:spcBef>
                        <a:spcAft>
                          <a:spcPts val="200"/>
                        </a:spcAft>
                        <a:tabLst>
                          <a:tab pos="365760" algn="l"/>
                          <a:tab pos="731520" algn="l"/>
                          <a:tab pos="1097280" algn="l"/>
                          <a:tab pos="1463040" algn="l"/>
                        </a:tabLst>
                      </a:pPr>
                      <a:r>
                        <a:rPr lang="ar-JO" sz="1800" dirty="0">
                          <a:effectLst/>
                          <a:latin typeface="Simplified Arabic" panose="02020603050405020304" pitchFamily="18" charset="-78"/>
                          <a:ea typeface="Times New Roman" panose="02020603050405020304" pitchFamily="18" charset="0"/>
                          <a:cs typeface="Simplified Arabic" panose="02020603050405020304" pitchFamily="18" charset="-78"/>
                        </a:rPr>
                        <a:t>2023/2024</a:t>
                      </a:r>
                      <a:endParaRPr lang="en-GB" sz="18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tabLst>
                          <a:tab pos="571500" algn="l"/>
                        </a:tabLst>
                      </a:pPr>
                      <a:r>
                        <a:rPr lang="ar-SA" sz="1800" b="1" dirty="0">
                          <a:solidFill>
                            <a:srgbClr val="000000"/>
                          </a:solidFill>
                          <a:effectLst/>
                          <a:latin typeface="Arial" panose="020B0604020202020204" pitchFamily="34" charset="0"/>
                          <a:ea typeface="Times New Roman" panose="02020603050405020304" pitchFamily="18" charset="0"/>
                          <a:cs typeface="Simplified Arabic" panose="02020603050405020304" pitchFamily="18" charset="-78"/>
                        </a:rPr>
                        <a:t>العام الجامعي/ الفصل الدراسي</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5720" marR="45720" marT="0" marB="0"/>
                </a:tc>
                <a:extLst>
                  <a:ext uri="{0D108BD9-81ED-4DB2-BD59-A6C34878D82A}">
                    <a16:rowId xmlns:a16="http://schemas.microsoft.com/office/drawing/2014/main" val="2981810476"/>
                  </a:ext>
                </a:extLst>
              </a:tr>
              <a:tr h="670612">
                <a:tc>
                  <a:txBody>
                    <a:bodyPr/>
                    <a:lstStyle/>
                    <a:p>
                      <a:pPr algn="just" rtl="1">
                        <a:lnSpc>
                          <a:spcPct val="115000"/>
                        </a:lnSpc>
                        <a:spcBef>
                          <a:spcPts val="200"/>
                        </a:spcBef>
                        <a:spcAft>
                          <a:spcPts val="200"/>
                        </a:spcAft>
                        <a:tabLst>
                          <a:tab pos="365760" algn="l"/>
                          <a:tab pos="731520" algn="l"/>
                          <a:tab pos="1097280" algn="l"/>
                          <a:tab pos="1463040" algn="l"/>
                        </a:tabLst>
                      </a:pPr>
                      <a:r>
                        <a:rPr lang="ar-JO" sz="1800">
                          <a:effectLst/>
                          <a:latin typeface="Simplified Arabic" panose="02020603050405020304" pitchFamily="18" charset="-78"/>
                          <a:ea typeface="Times New Roman" panose="02020603050405020304" pitchFamily="18" charset="0"/>
                          <a:cs typeface="Simplified Arabic" panose="02020603050405020304" pitchFamily="18" charset="-78"/>
                        </a:rPr>
                        <a:t>العربية </a:t>
                      </a:r>
                      <a:endParaRPr lang="en-GB" sz="18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SA" sz="1800" b="1">
                          <a:solidFill>
                            <a:srgbClr val="000000"/>
                          </a:solidFill>
                          <a:effectLst/>
                          <a:latin typeface="Arial" panose="020B0604020202020204" pitchFamily="34" charset="0"/>
                          <a:ea typeface="Times New Roman" panose="02020603050405020304" pitchFamily="18" charset="0"/>
                          <a:cs typeface="Simplified Arabic" panose="02020603050405020304" pitchFamily="18" charset="-78"/>
                        </a:rPr>
                        <a:t>لغة التدريس</a:t>
                      </a:r>
                      <a:endParaRPr lang="en-GB" sz="1800" b="1">
                        <a:effectLst/>
                        <a:latin typeface="Arial" panose="020B0604020202020204" pitchFamily="34" charset="0"/>
                        <a:ea typeface="Times New Roman" panose="02020603050405020304" pitchFamily="18" charset="0"/>
                      </a:endParaRPr>
                    </a:p>
                  </a:txBody>
                  <a:tcPr marL="45720" marR="45720" marT="0" marB="0" anchor="ctr"/>
                </a:tc>
                <a:extLst>
                  <a:ext uri="{0D108BD9-81ED-4DB2-BD59-A6C34878D82A}">
                    <a16:rowId xmlns:a16="http://schemas.microsoft.com/office/drawing/2014/main" val="34168695"/>
                  </a:ext>
                </a:extLst>
              </a:tr>
              <a:tr h="1063872">
                <a:tc>
                  <a:txBody>
                    <a:bodyPr/>
                    <a:lstStyle/>
                    <a:p>
                      <a:pPr algn="just" rtl="1">
                        <a:lnSpc>
                          <a:spcPct val="115000"/>
                        </a:lnSpc>
                        <a:spcBef>
                          <a:spcPts val="200"/>
                        </a:spcBef>
                        <a:spcAft>
                          <a:spcPts val="200"/>
                        </a:spcAft>
                        <a:tabLst>
                          <a:tab pos="365760" algn="l"/>
                          <a:tab pos="731520" algn="l"/>
                          <a:tab pos="1097280" algn="l"/>
                          <a:tab pos="1463040" algn="l"/>
                        </a:tabLst>
                      </a:pPr>
                      <a:r>
                        <a:rPr lang="ar-JO" sz="1800">
                          <a:effectLst/>
                          <a:latin typeface="Simplified Arabic" panose="02020603050405020304" pitchFamily="18" charset="-78"/>
                          <a:ea typeface="Times New Roman" panose="02020603050405020304" pitchFamily="18" charset="0"/>
                          <a:cs typeface="Simplified Arabic" panose="02020603050405020304" pitchFamily="18" charset="-78"/>
                        </a:rPr>
                        <a:t>2022/2023</a:t>
                      </a:r>
                      <a:endParaRPr lang="en-GB" sz="18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tc>
                <a:tc>
                  <a:txBody>
                    <a:bodyPr/>
                    <a:lstStyle/>
                    <a:p>
                      <a:pPr algn="just" rtl="1">
                        <a:lnSpc>
                          <a:spcPct val="115000"/>
                        </a:lnSpc>
                        <a:spcBef>
                          <a:spcPts val="200"/>
                        </a:spcBef>
                        <a:spcAft>
                          <a:spcPts val="200"/>
                        </a:spcAft>
                        <a:tabLst>
                          <a:tab pos="365760" algn="l"/>
                          <a:tab pos="731520" algn="l"/>
                          <a:tab pos="1097280" algn="l"/>
                          <a:tab pos="1463040" algn="l"/>
                        </a:tabLst>
                      </a:pPr>
                      <a:r>
                        <a:rPr lang="ar-SA" sz="1800" b="1">
                          <a:solidFill>
                            <a:srgbClr val="000000"/>
                          </a:solidFill>
                          <a:effectLst/>
                          <a:latin typeface="Arial" panose="020B0604020202020204" pitchFamily="34" charset="0"/>
                          <a:ea typeface="Times New Roman" panose="02020603050405020304" pitchFamily="18" charset="0"/>
                          <a:cs typeface="Simplified Arabic" panose="02020603050405020304" pitchFamily="18" charset="-78"/>
                        </a:rPr>
                        <a:t>تاريخ استحداث مخطط المادة الدراسية/ تاريخ مراجعة مخطط المادة الدراسية</a:t>
                      </a:r>
                      <a:endParaRPr lang="en-GB" sz="1800" b="1">
                        <a:effectLst/>
                        <a:latin typeface="Arial" panose="020B0604020202020204" pitchFamily="34" charset="0"/>
                        <a:ea typeface="Times New Roman" panose="02020603050405020304" pitchFamily="18" charset="0"/>
                      </a:endParaRPr>
                    </a:p>
                  </a:txBody>
                  <a:tcPr marL="45720" marR="45720" marT="0" marB="0" anchor="ctr"/>
                </a:tc>
                <a:extLst>
                  <a:ext uri="{0D108BD9-81ED-4DB2-BD59-A6C34878D82A}">
                    <a16:rowId xmlns:a16="http://schemas.microsoft.com/office/drawing/2014/main" val="2428865580"/>
                  </a:ext>
                </a:extLst>
              </a:tr>
              <a:tr h="670612">
                <a:tc>
                  <a:txBody>
                    <a:bodyPr/>
                    <a:lstStyle/>
                    <a:p>
                      <a:pPr algn="just" rtl="1">
                        <a:lnSpc>
                          <a:spcPct val="115000"/>
                        </a:lnSpc>
                      </a:pPr>
                      <a:r>
                        <a:rPr lang="ar-SA" sz="1800">
                          <a:solidFill>
                            <a:srgbClr val="000000"/>
                          </a:solidFill>
                          <a:effectLst/>
                          <a:latin typeface="Arial" panose="020B0604020202020204" pitchFamily="34" charset="0"/>
                          <a:ea typeface="Times New Roman" panose="02020603050405020304" pitchFamily="18" charset="0"/>
                          <a:cs typeface="Simplified Arabic" panose="02020603050405020304" pitchFamily="18" charset="-78"/>
                        </a:rPr>
                        <a:t>الحبسية, رضية(2012). </a:t>
                      </a:r>
                      <a:r>
                        <a:rPr lang="ar-SA" sz="1800">
                          <a:effectLst/>
                          <a:latin typeface="Arial" panose="020B0604020202020204" pitchFamily="34" charset="0"/>
                          <a:ea typeface="Times New Roman" panose="02020603050405020304" pitchFamily="18" charset="0"/>
                          <a:cs typeface="Simplified Arabic" panose="02020603050405020304" pitchFamily="18" charset="-78"/>
                        </a:rPr>
                        <a:t>القيادة الأخلاقية. دار الحامد للنشر والتوزيع.</a:t>
                      </a:r>
                      <a:endParaRPr lang="en-GB" sz="1800">
                        <a:effectLst/>
                        <a:latin typeface="Arial" panose="020B0604020202020204" pitchFamily="34" charset="0"/>
                        <a:ea typeface="Times New Roman" panose="02020603050405020304" pitchFamily="18" charset="0"/>
                        <a:cs typeface="Times New Roman" panose="02020603050405020304" pitchFamily="18" charset="0"/>
                      </a:endParaRPr>
                    </a:p>
                  </a:txBody>
                  <a:tcPr marL="45720" marR="45720" marT="0" marB="0"/>
                </a:tc>
                <a:tc>
                  <a:txBody>
                    <a:bodyPr/>
                    <a:lstStyle/>
                    <a:p>
                      <a:pPr algn="just" rtl="1">
                        <a:lnSpc>
                          <a:spcPct val="115000"/>
                        </a:lnSpc>
                        <a:spcBef>
                          <a:spcPts val="200"/>
                        </a:spcBef>
                        <a:spcAft>
                          <a:spcPts val="200"/>
                        </a:spcAft>
                        <a:tabLst>
                          <a:tab pos="365760" algn="l"/>
                          <a:tab pos="731520" algn="l"/>
                          <a:tab pos="1097280" algn="l"/>
                          <a:tab pos="1463040" algn="l"/>
                        </a:tabLst>
                      </a:pPr>
                      <a:r>
                        <a:rPr lang="ar-SA" sz="1800" b="1" dirty="0">
                          <a:solidFill>
                            <a:srgbClr val="000000"/>
                          </a:solidFill>
                          <a:effectLst/>
                          <a:latin typeface="Arial" panose="020B0604020202020204" pitchFamily="34" charset="0"/>
                          <a:ea typeface="Times New Roman" panose="02020603050405020304" pitchFamily="18" charset="0"/>
                          <a:cs typeface="Simplified Arabic" panose="02020603050405020304" pitchFamily="18" charset="-78"/>
                        </a:rPr>
                        <a:t>الكتاب المعتمد</a:t>
                      </a:r>
                      <a:endParaRPr lang="en-GB" sz="1800" b="1" dirty="0">
                        <a:effectLst/>
                        <a:latin typeface="Arial" panose="020B0604020202020204" pitchFamily="34" charset="0"/>
                        <a:ea typeface="Times New Roman" panose="02020603050405020304" pitchFamily="18" charset="0"/>
                      </a:endParaRPr>
                    </a:p>
                  </a:txBody>
                  <a:tcPr marL="45720" marR="45720" marT="0" marB="0" anchor="ctr"/>
                </a:tc>
                <a:extLst>
                  <a:ext uri="{0D108BD9-81ED-4DB2-BD59-A6C34878D82A}">
                    <a16:rowId xmlns:a16="http://schemas.microsoft.com/office/drawing/2014/main" val="141627821"/>
                  </a:ext>
                </a:extLst>
              </a:tr>
            </a:tbl>
          </a:graphicData>
        </a:graphic>
      </p:graphicFrame>
      <p:pic>
        <p:nvPicPr>
          <p:cNvPr id="5" name="Screen Recording 4">
            <a:hlinkClick r:id="" action="ppaction://media"/>
            <a:extLst>
              <a:ext uri="{FF2B5EF4-FFF2-40B4-BE49-F238E27FC236}">
                <a16:creationId xmlns:a16="http://schemas.microsoft.com/office/drawing/2014/main" id="{E8F9F0F6-4616-6709-06B9-636B8F735243}"/>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261052" y="5443225"/>
            <a:ext cx="487363" cy="487363"/>
          </a:xfrm>
          <a:prstGeom prst="rect">
            <a:avLst/>
          </a:prstGeom>
        </p:spPr>
      </p:pic>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6199"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882478"/>
            <a:ext cx="10453255" cy="4550989"/>
          </a:xfrm>
          <a:prstGeom prst="rect">
            <a:avLst/>
          </a:prstGeom>
          <a:noFill/>
        </p:spPr>
        <p:txBody>
          <a:bodyPr wrap="square" rtlCol="0">
            <a:spAutoFit/>
          </a:bodyPr>
          <a:lstStyle/>
          <a:p>
            <a:pPr algn="just" rtl="1">
              <a:lnSpc>
                <a:spcPct val="115000"/>
              </a:lnSpc>
              <a:spcBef>
                <a:spcPts val="200"/>
              </a:spcBef>
              <a:spcAft>
                <a:spcPts val="200"/>
              </a:spcAft>
              <a:tabLst>
                <a:tab pos="365760" algn="l"/>
                <a:tab pos="731520" algn="l"/>
                <a:tab pos="1097280" algn="l"/>
                <a:tab pos="1463040" algn="l"/>
              </a:tabLst>
            </a:pPr>
            <a:r>
              <a:rPr lang="ar-JO" sz="2800" dirty="0">
                <a:effectLst/>
                <a:highlight>
                  <a:srgbClr val="FFFF00"/>
                </a:highlight>
                <a:latin typeface="Simplified Arabic" panose="02020603050405020304" pitchFamily="18" charset="-78"/>
                <a:ea typeface="Times New Roman" panose="02020603050405020304" pitchFamily="18" charset="0"/>
                <a:cs typeface="+mj-cs"/>
              </a:rPr>
              <a:t>الأهداف ونتاجات التعلم:</a:t>
            </a:r>
            <a:endParaRPr lang="en-GB" sz="2800" dirty="0">
              <a:effectLst/>
              <a:highlight>
                <a:srgbClr val="FFFF00"/>
              </a:highlight>
              <a:latin typeface="Simplified Arabic" panose="02020603050405020304" pitchFamily="18" charset="-78"/>
              <a:ea typeface="Times New Roman" panose="02020603050405020304" pitchFamily="18" charset="0"/>
              <a:cs typeface="+mj-cs"/>
            </a:endParaRPr>
          </a:p>
          <a:p>
            <a:pPr algn="just" rtl="1">
              <a:lnSpc>
                <a:spcPct val="115000"/>
              </a:lnSpc>
            </a:pPr>
            <a:r>
              <a:rPr lang="ar-SA" sz="2800" dirty="0">
                <a:effectLst/>
                <a:latin typeface="Arial" panose="020B0604020202020204" pitchFamily="34" charset="0"/>
                <a:ea typeface="Times New Roman" panose="02020603050405020304" pitchFamily="18" charset="0"/>
                <a:cs typeface="+mj-cs"/>
              </a:rPr>
              <a:t>يتوقع من الطالب بعد الانتهاء من دراسة هذا المساق أن يكون قادراً على تحقيق الأهداف التالية: </a:t>
            </a:r>
            <a:endParaRPr lang="en-GB" sz="2800" dirty="0">
              <a:effectLst/>
              <a:latin typeface="Arial" panose="020B0604020202020204" pitchFamily="34" charset="0"/>
              <a:ea typeface="Times New Roman" panose="02020603050405020304" pitchFamily="18" charset="0"/>
              <a:cs typeface="+mj-cs"/>
            </a:endParaRPr>
          </a:p>
          <a:p>
            <a:pPr marL="342900" lvl="0" indent="-342900" algn="r" rtl="1">
              <a:lnSpc>
                <a:spcPct val="115000"/>
              </a:lnSpc>
              <a:spcAft>
                <a:spcPts val="800"/>
              </a:spcAft>
              <a:buFont typeface="+mj-lt"/>
              <a:buAutoNum type="arabicPeriod"/>
            </a:pPr>
            <a:r>
              <a:rPr lang="ar-SA" sz="2800" dirty="0">
                <a:effectLst/>
                <a:latin typeface="Calibri" panose="020F0502020204030204" pitchFamily="34" charset="0"/>
                <a:ea typeface="Calibri" panose="020F0502020204030204" pitchFamily="34" charset="0"/>
                <a:cs typeface="+mj-cs"/>
              </a:rPr>
              <a:t>التعرف إلى مفهوم الأخلاق والقيادة.</a:t>
            </a:r>
            <a:endParaRPr lang="en-GB" sz="2800" dirty="0">
              <a:effectLst/>
              <a:latin typeface="Calibri" panose="020F0502020204030204" pitchFamily="34" charset="0"/>
              <a:ea typeface="Calibri" panose="020F0502020204030204" pitchFamily="34" charset="0"/>
              <a:cs typeface="+mj-cs"/>
            </a:endParaRPr>
          </a:p>
          <a:p>
            <a:pPr marL="342900" lvl="0" indent="-342900" algn="r" rtl="1">
              <a:lnSpc>
                <a:spcPct val="115000"/>
              </a:lnSpc>
              <a:spcAft>
                <a:spcPts val="800"/>
              </a:spcAft>
              <a:buFont typeface="+mj-lt"/>
              <a:buAutoNum type="arabicPeriod"/>
            </a:pPr>
            <a:r>
              <a:rPr lang="ar-SA" sz="2800" dirty="0">
                <a:effectLst/>
                <a:latin typeface="Calibri" panose="020F0502020204030204" pitchFamily="34" charset="0"/>
                <a:ea typeface="Calibri" panose="020F0502020204030204" pitchFamily="34" charset="0"/>
                <a:cs typeface="+mj-cs"/>
              </a:rPr>
              <a:t>التعرف إلى الأساليب الأخلاقية في القيادة..</a:t>
            </a:r>
            <a:endParaRPr lang="en-GB" sz="2800" dirty="0">
              <a:effectLst/>
              <a:latin typeface="Calibri" panose="020F0502020204030204" pitchFamily="34" charset="0"/>
              <a:ea typeface="Calibri" panose="020F0502020204030204" pitchFamily="34" charset="0"/>
              <a:cs typeface="+mj-cs"/>
            </a:endParaRPr>
          </a:p>
          <a:p>
            <a:pPr marL="342900" lvl="0" indent="-342900" algn="r" rtl="1">
              <a:lnSpc>
                <a:spcPct val="115000"/>
              </a:lnSpc>
              <a:spcAft>
                <a:spcPts val="800"/>
              </a:spcAft>
              <a:buFont typeface="+mj-lt"/>
              <a:buAutoNum type="arabicPeriod"/>
            </a:pPr>
            <a:r>
              <a:rPr lang="ar-SA" sz="2800" dirty="0">
                <a:effectLst/>
                <a:latin typeface="Calibri" panose="020F0502020204030204" pitchFamily="34" charset="0"/>
                <a:ea typeface="Calibri" panose="020F0502020204030204" pitchFamily="34" charset="0"/>
                <a:cs typeface="+mj-cs"/>
              </a:rPr>
              <a:t>التعرف إلى مسؤوليات القائد الأخلاقية.</a:t>
            </a:r>
            <a:endParaRPr lang="en-GB" sz="2800" dirty="0">
              <a:effectLst/>
              <a:latin typeface="Calibri" panose="020F0502020204030204" pitchFamily="34" charset="0"/>
              <a:ea typeface="Calibri" panose="020F0502020204030204" pitchFamily="34" charset="0"/>
              <a:cs typeface="+mj-cs"/>
            </a:endParaRPr>
          </a:p>
          <a:p>
            <a:pPr marL="342900" lvl="0" indent="-342900" algn="r" rtl="1">
              <a:lnSpc>
                <a:spcPct val="115000"/>
              </a:lnSpc>
              <a:spcAft>
                <a:spcPts val="800"/>
              </a:spcAft>
              <a:buFont typeface="+mj-lt"/>
              <a:buAutoNum type="arabicPeriod"/>
            </a:pPr>
            <a:r>
              <a:rPr lang="ar-SA" sz="2800" dirty="0">
                <a:effectLst/>
                <a:latin typeface="Calibri" panose="020F0502020204030204" pitchFamily="34" charset="0"/>
                <a:ea typeface="Calibri" panose="020F0502020204030204" pitchFamily="34" charset="0"/>
                <a:cs typeface="+mj-cs"/>
              </a:rPr>
              <a:t>التعرف إلى متطلبات تطبيق القيادة الأخلاقية.</a:t>
            </a:r>
            <a:endParaRPr lang="en-GB" sz="2800" dirty="0">
              <a:effectLst/>
              <a:latin typeface="Calibri" panose="020F0502020204030204" pitchFamily="34" charset="0"/>
              <a:ea typeface="Calibri" panose="020F0502020204030204" pitchFamily="34" charset="0"/>
              <a:cs typeface="+mj-cs"/>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Screen Recording 1">
            <a:hlinkClick r:id="" action="ppaction://media"/>
            <a:extLst>
              <a:ext uri="{FF2B5EF4-FFF2-40B4-BE49-F238E27FC236}">
                <a16:creationId xmlns:a16="http://schemas.microsoft.com/office/drawing/2014/main" id="{93CFC2DF-B4FB-5981-D81A-9B020D620D6E}"/>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889000" y="5513643"/>
            <a:ext cx="487363" cy="487363"/>
          </a:xfrm>
          <a:prstGeom prst="rect">
            <a:avLst/>
          </a:prstGeom>
        </p:spPr>
      </p:pic>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986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564053"/>
          </a:xfrm>
          <a:prstGeom prst="rect">
            <a:avLst/>
          </a:prstGeom>
          <a:noFill/>
        </p:spPr>
        <p:txBody>
          <a:bodyPr wrap="square" rtlCol="0">
            <a:spAutoFit/>
          </a:bodyPr>
          <a:lstStyle/>
          <a:p>
            <a:pPr marL="408940" algn="r" rtl="1">
              <a:lnSpc>
                <a:spcPct val="115000"/>
              </a:lnSpc>
              <a:spcAft>
                <a:spcPts val="800"/>
              </a:spcAft>
            </a:pPr>
            <a:r>
              <a:rPr lang="ar-EG" sz="2400" b="1" dirty="0">
                <a:effectLst/>
                <a:highlight>
                  <a:srgbClr val="FFFF00"/>
                </a:highlight>
                <a:latin typeface="Calibri" panose="020F0502020204030204" pitchFamily="34" charset="0"/>
                <a:ea typeface="Calibri" panose="020F0502020204030204" pitchFamily="34" charset="0"/>
                <a:cs typeface="+mj-cs"/>
              </a:rPr>
              <a:t>نواتج التعلم: </a:t>
            </a:r>
            <a:endParaRPr lang="en-GB" sz="2400" dirty="0">
              <a:effectLst/>
              <a:highlight>
                <a:srgbClr val="FFFF00"/>
              </a:highlight>
              <a:latin typeface="Calibri" panose="020F0502020204030204" pitchFamily="34" charset="0"/>
              <a:ea typeface="Calibri" panose="020F0502020204030204" pitchFamily="34" charset="0"/>
              <a:cs typeface="+mj-cs"/>
            </a:endParaRPr>
          </a:p>
          <a:p>
            <a:pPr marL="342900" lvl="0" indent="-342900" algn="just" rtl="1">
              <a:lnSpc>
                <a:spcPct val="115000"/>
              </a:lnSpc>
              <a:spcAft>
                <a:spcPts val="800"/>
              </a:spcAft>
              <a:buFont typeface="+mj-lt"/>
              <a:buAutoNum type="arabicPeriod"/>
            </a:pPr>
            <a:r>
              <a:rPr lang="ar-EG" sz="2400" dirty="0">
                <a:effectLst/>
                <a:latin typeface="Calibri" panose="020F0502020204030204" pitchFamily="34" charset="0"/>
                <a:ea typeface="Calibri" panose="020F0502020204030204" pitchFamily="34" charset="0"/>
                <a:cs typeface="+mj-cs"/>
              </a:rPr>
              <a:t>فهم دور الأخلاق في مكان العمل وفي القيادة.</a:t>
            </a:r>
            <a:endParaRPr lang="en-GB" sz="2400" dirty="0">
              <a:effectLst/>
              <a:latin typeface="Calibri" panose="020F0502020204030204" pitchFamily="34" charset="0"/>
              <a:ea typeface="Calibri" panose="020F0502020204030204" pitchFamily="34" charset="0"/>
              <a:cs typeface="+mj-cs"/>
            </a:endParaRPr>
          </a:p>
          <a:p>
            <a:pPr marL="342900" lvl="0" indent="-342900" algn="just" rtl="1">
              <a:lnSpc>
                <a:spcPct val="115000"/>
              </a:lnSpc>
              <a:spcAft>
                <a:spcPts val="800"/>
              </a:spcAft>
              <a:buFont typeface="+mj-lt"/>
              <a:buAutoNum type="arabicPeriod"/>
            </a:pPr>
            <a:r>
              <a:rPr lang="ar-EG" sz="2400" dirty="0">
                <a:effectLst/>
                <a:latin typeface="Calibri" panose="020F0502020204030204" pitchFamily="34" charset="0"/>
                <a:ea typeface="Calibri" panose="020F0502020204030204" pitchFamily="34" charset="0"/>
                <a:cs typeface="+mj-cs"/>
              </a:rPr>
              <a:t>تحديد بعض الأطر الأخلاقية الرئيسية المستخدمة في تطوير أخلاقيات العمل.</a:t>
            </a:r>
            <a:endParaRPr lang="en-GB" sz="2400" dirty="0">
              <a:effectLst/>
              <a:latin typeface="Calibri" panose="020F0502020204030204" pitchFamily="34" charset="0"/>
              <a:ea typeface="Calibri" panose="020F0502020204030204" pitchFamily="34" charset="0"/>
              <a:cs typeface="+mj-cs"/>
            </a:endParaRPr>
          </a:p>
          <a:p>
            <a:pPr marL="342900" lvl="0" indent="-342900" algn="just" rtl="1">
              <a:lnSpc>
                <a:spcPct val="115000"/>
              </a:lnSpc>
              <a:spcAft>
                <a:spcPts val="800"/>
              </a:spcAft>
              <a:buFont typeface="+mj-lt"/>
              <a:buAutoNum type="arabicPeriod"/>
            </a:pPr>
            <a:r>
              <a:rPr lang="ar-EG" sz="2400" dirty="0">
                <a:effectLst/>
                <a:latin typeface="Calibri" panose="020F0502020204030204" pitchFamily="34" charset="0"/>
                <a:ea typeface="Calibri" panose="020F0502020204030204" pitchFamily="34" charset="0"/>
                <a:cs typeface="+mj-cs"/>
              </a:rPr>
              <a:t>تعلم استخدام المعايير الأخلاقية وقواعد الأخلاق في مكان العمل.</a:t>
            </a:r>
            <a:endParaRPr lang="en-GB" sz="2400" dirty="0">
              <a:effectLst/>
              <a:latin typeface="Calibri" panose="020F0502020204030204" pitchFamily="34" charset="0"/>
              <a:ea typeface="Calibri" panose="020F0502020204030204" pitchFamily="34" charset="0"/>
              <a:cs typeface="+mj-cs"/>
            </a:endParaRPr>
          </a:p>
          <a:p>
            <a:pPr marL="342900" lvl="0" indent="-342900" algn="just" rtl="1">
              <a:lnSpc>
                <a:spcPct val="115000"/>
              </a:lnSpc>
              <a:spcAft>
                <a:spcPts val="800"/>
              </a:spcAft>
              <a:buFont typeface="+mj-lt"/>
              <a:buAutoNum type="arabicPeriod"/>
            </a:pPr>
            <a:r>
              <a:rPr lang="ar-EG" sz="2400" dirty="0">
                <a:effectLst/>
                <a:latin typeface="Calibri" panose="020F0502020204030204" pitchFamily="34" charset="0"/>
                <a:ea typeface="Calibri" panose="020F0502020204030204" pitchFamily="34" charset="0"/>
                <a:cs typeface="+mj-cs"/>
              </a:rPr>
              <a:t>فهم دور القيادة في تحديد اللهجة الأخلاقية للمؤسسة.</a:t>
            </a:r>
          </a:p>
          <a:p>
            <a:pPr marL="342900" lvl="0" indent="-342900" algn="just" rtl="1">
              <a:lnSpc>
                <a:spcPct val="115000"/>
              </a:lnSpc>
              <a:spcAft>
                <a:spcPts val="800"/>
              </a:spcAft>
              <a:buFont typeface="+mj-lt"/>
              <a:buAutoNum type="arabicPeriod"/>
            </a:pPr>
            <a:r>
              <a:rPr lang="ar-EG" sz="2400" dirty="0">
                <a:effectLst/>
                <a:ea typeface="Times New Roman" panose="02020603050405020304" pitchFamily="18" charset="0"/>
                <a:cs typeface="+mj-cs"/>
              </a:rPr>
              <a:t>ممارسة المبادئ الأخلاقية لسيناريوهات مكان العمل.</a:t>
            </a:r>
            <a:endParaRPr lang="en-US" sz="2400" dirty="0">
              <a:solidFill>
                <a:srgbClr val="2D3956"/>
              </a:solidFill>
              <a:latin typeface="Times New Roman" panose="02020603050405020304" pitchFamily="18" charset="0"/>
              <a:cs typeface="+mj-cs"/>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id="{2B7BC4BC-51E5-7561-224A-5F138E99E437}"/>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703685" y="4972241"/>
            <a:ext cx="487363" cy="48736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509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927A139F-5A44-1C0C-3EF5-9D65B0C7DF72}"/>
              </a:ext>
            </a:extLst>
          </p:cNvPr>
          <p:cNvGraphicFramePr>
            <a:graphicFrameLocks noGrp="1"/>
          </p:cNvGraphicFramePr>
          <p:nvPr>
            <p:extLst>
              <p:ext uri="{D42A27DB-BD31-4B8C-83A1-F6EECF244321}">
                <p14:modId xmlns:p14="http://schemas.microsoft.com/office/powerpoint/2010/main" val="2414468767"/>
              </p:ext>
            </p:extLst>
          </p:nvPr>
        </p:nvGraphicFramePr>
        <p:xfrm>
          <a:off x="1376218" y="1329688"/>
          <a:ext cx="9088582" cy="4241186"/>
        </p:xfrm>
        <a:graphic>
          <a:graphicData uri="http://schemas.openxmlformats.org/drawingml/2006/table">
            <a:tbl>
              <a:tblPr rtl="1" firstRow="1" firstCol="1" bandRow="1">
                <a:tableStyleId>{5C22544A-7EE6-4342-B048-85BDC9FD1C3A}</a:tableStyleId>
              </a:tblPr>
              <a:tblGrid>
                <a:gridCol w="763682">
                  <a:extLst>
                    <a:ext uri="{9D8B030D-6E8A-4147-A177-3AD203B41FA5}">
                      <a16:colId xmlns:a16="http://schemas.microsoft.com/office/drawing/2014/main" val="916927778"/>
                    </a:ext>
                  </a:extLst>
                </a:gridCol>
                <a:gridCol w="4918430">
                  <a:extLst>
                    <a:ext uri="{9D8B030D-6E8A-4147-A177-3AD203B41FA5}">
                      <a16:colId xmlns:a16="http://schemas.microsoft.com/office/drawing/2014/main" val="627102423"/>
                    </a:ext>
                  </a:extLst>
                </a:gridCol>
                <a:gridCol w="1498501">
                  <a:extLst>
                    <a:ext uri="{9D8B030D-6E8A-4147-A177-3AD203B41FA5}">
                      <a16:colId xmlns:a16="http://schemas.microsoft.com/office/drawing/2014/main" val="449513867"/>
                    </a:ext>
                  </a:extLst>
                </a:gridCol>
                <a:gridCol w="1907969">
                  <a:extLst>
                    <a:ext uri="{9D8B030D-6E8A-4147-A177-3AD203B41FA5}">
                      <a16:colId xmlns:a16="http://schemas.microsoft.com/office/drawing/2014/main" val="1076231095"/>
                    </a:ext>
                  </a:extLst>
                </a:gridCol>
              </a:tblGrid>
              <a:tr h="260150">
                <a:tc>
                  <a:txBody>
                    <a:bodyPr/>
                    <a:lstStyle/>
                    <a:p>
                      <a:pPr algn="ctr" rtl="1">
                        <a:lnSpc>
                          <a:spcPct val="115000"/>
                        </a:lnSpc>
                      </a:pPr>
                      <a:r>
                        <a:rPr lang="ar-SA" sz="1400">
                          <a:effectLst/>
                        </a:rPr>
                        <a:t>المحاضرة</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الموضوع</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التاريخ</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ملاحظات</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592354190"/>
                  </a:ext>
                </a:extLst>
              </a:tr>
              <a:tr h="357737">
                <a:tc>
                  <a:txBody>
                    <a:bodyPr/>
                    <a:lstStyle/>
                    <a:p>
                      <a:pPr marL="0" lvl="0" indent="0" algn="just" rtl="1">
                        <a:lnSpc>
                          <a:spcPct val="115000"/>
                        </a:lnSpc>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1</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457200" algn="just" rtl="1">
                        <a:lnSpc>
                          <a:spcPct val="115000"/>
                        </a:lnSpc>
                        <a:spcAft>
                          <a:spcPts val="800"/>
                        </a:spcAft>
                      </a:pPr>
                      <a:r>
                        <a:rPr lang="ar-JO" sz="1400">
                          <a:effectLst/>
                        </a:rPr>
                        <a:t>مفهوم كل من القيادة والأخلاق  </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065047380"/>
                  </a:ext>
                </a:extLst>
              </a:tr>
              <a:tr h="357737">
                <a:tc>
                  <a:txBody>
                    <a:body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2</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pPr>
                      <a:r>
                        <a:rPr lang="ar-JO" sz="1400">
                          <a:effectLst/>
                        </a:rPr>
                        <a:t>القيادة الأخلاقية ومبادئها</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55149635"/>
                  </a:ext>
                </a:extLst>
              </a:tr>
              <a:tr h="357737">
                <a:tc>
                  <a:txBody>
                    <a:body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3</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pPr>
                      <a:r>
                        <a:rPr lang="ar-JO" sz="1400">
                          <a:effectLst/>
                        </a:rPr>
                        <a:t>أساليب القيادة الأخلاقية وعناصرها</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503555646"/>
                  </a:ext>
                </a:extLst>
              </a:tr>
              <a:tr h="357737">
                <a:tc>
                  <a:txBody>
                    <a:body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4</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pPr>
                      <a:r>
                        <a:rPr lang="ar-JO" sz="1400">
                          <a:effectLst/>
                        </a:rPr>
                        <a:t>نماذج للقيادة الأخلاقية</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73471071"/>
                  </a:ext>
                </a:extLst>
              </a:tr>
              <a:tr h="375098">
                <a:tc>
                  <a:txBody>
                    <a:body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5</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pPr>
                      <a:r>
                        <a:rPr lang="ar-JO" sz="1400" dirty="0">
                          <a:effectLst/>
                        </a:rPr>
                        <a:t>معايير القيادات المدرسية والجامعية</a:t>
                      </a:r>
                      <a:endParaRPr lang="en-GB"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712149323"/>
                  </a:ext>
                </a:extLst>
              </a:tr>
              <a:tr h="394221">
                <a:tc>
                  <a:txBody>
                    <a:bodyPr/>
                    <a:lstStyle/>
                    <a:p>
                      <a:pPr marL="0" lvl="0" indent="0" algn="just" rtl="1">
                        <a:lnSpc>
                          <a:spcPct val="115000"/>
                        </a:lnSpc>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6</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tabLst>
                          <a:tab pos="38735" algn="l"/>
                        </a:tabLst>
                      </a:pPr>
                      <a:r>
                        <a:rPr lang="ar-JO" sz="1400">
                          <a:effectLst/>
                        </a:rPr>
                        <a:t>المسؤوليات الأخلاقية للقائد</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rtl="1">
                        <a:lnSpc>
                          <a:spcPct val="115000"/>
                        </a:lnSpc>
                      </a:pPr>
                      <a:r>
                        <a:rPr lang="ar-JO"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JO"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226595783"/>
                  </a:ext>
                </a:extLst>
              </a:tr>
              <a:tr h="357737">
                <a:tc>
                  <a:txBody>
                    <a:body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7</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457200" algn="r" rtl="1">
                        <a:lnSpc>
                          <a:spcPct val="115000"/>
                        </a:lnSpc>
                        <a:spcAft>
                          <a:spcPts val="800"/>
                        </a:spcAft>
                        <a:tabLst>
                          <a:tab pos="38735" algn="l"/>
                        </a:tabLst>
                      </a:pPr>
                      <a:r>
                        <a:rPr lang="ar-JO" sz="1400" dirty="0">
                          <a:effectLst/>
                        </a:rPr>
                        <a:t>متطلبات تطبيق القيادة الأخلاقية</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804728690"/>
                  </a:ext>
                </a:extLst>
              </a:tr>
              <a:tr h="357737">
                <a:tc>
                  <a:txBody>
                    <a:body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8</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just" rtl="1">
                        <a:lnSpc>
                          <a:spcPct val="115000"/>
                        </a:lnSpc>
                      </a:pPr>
                      <a:r>
                        <a:rPr lang="ar-JO" sz="1400">
                          <a:effectLst/>
                        </a:rPr>
                        <a:t>تطبيق القيادة الأخلاقية</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149539520"/>
                  </a:ext>
                </a:extLst>
              </a:tr>
              <a:tr h="357737">
                <a:tc>
                  <a:txBody>
                    <a:body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9</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pPr>
                      <a:r>
                        <a:rPr lang="ar-SA" sz="1400">
                          <a:effectLst/>
                        </a:rPr>
                        <a:t>معوقات تطبيق القيادة الأخلاقية</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5866537"/>
                  </a:ext>
                </a:extLst>
              </a:tr>
              <a:tr h="357737">
                <a:tc>
                  <a:txBody>
                    <a:body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10</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pPr>
                      <a:r>
                        <a:rPr lang="ar-JO" sz="1400">
                          <a:effectLst/>
                        </a:rPr>
                        <a:t>القيادة الأخلاقية والتغيير</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044827308"/>
                  </a:ext>
                </a:extLst>
              </a:tr>
              <a:tr h="349821">
                <a:tc>
                  <a:txBody>
                    <a:bodyPr/>
                    <a:lstStyle/>
                    <a:p>
                      <a:pPr marL="0" lvl="0" indent="0" algn="just" rtl="1">
                        <a:lnSpc>
                          <a:spcPct val="115000"/>
                        </a:lnSpc>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11</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pPr>
                      <a:r>
                        <a:rPr lang="ar-JO" sz="1400">
                          <a:effectLst/>
                        </a:rPr>
                        <a:t>الامتحان النهائي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r" rtl="1">
                        <a:lnSpc>
                          <a:spcPct val="115000"/>
                        </a:lnSpc>
                      </a:pPr>
                      <a:r>
                        <a:rPr lang="ar-SA" sz="1400" dirty="0">
                          <a:effectLst/>
                        </a:rPr>
                        <a:t> </a:t>
                      </a:r>
                      <a:endParaRPr lang="en-GB"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953557615"/>
                  </a:ext>
                </a:extLst>
              </a:tr>
            </a:tbl>
          </a:graphicData>
        </a:graphic>
      </p:graphicFrame>
      <p:pic>
        <p:nvPicPr>
          <p:cNvPr id="6" name="Screen Recording 5">
            <a:hlinkClick r:id="" action="ppaction://media"/>
            <a:extLst>
              <a:ext uri="{FF2B5EF4-FFF2-40B4-BE49-F238E27FC236}">
                <a16:creationId xmlns:a16="http://schemas.microsoft.com/office/drawing/2014/main" id="{68D7CEF2-CC66-4E25-9888-BCA845ABE721}"/>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0815782" y="5225761"/>
            <a:ext cx="487363" cy="487363"/>
          </a:xfrm>
          <a:prstGeom prst="rect">
            <a:avLst/>
          </a:prstGeom>
        </p:spPr>
      </p:pic>
    </p:spTree>
    <p:extLst>
      <p:ext uri="{BB962C8B-B14F-4D97-AF65-F5344CB8AC3E}">
        <p14:creationId xmlns:p14="http://schemas.microsoft.com/office/powerpoint/2010/main" val="4247576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040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6208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257302"/>
          </a:xfrm>
          <a:prstGeom prst="rect">
            <a:avLst/>
          </a:prstGeom>
          <a:noFill/>
        </p:spPr>
        <p:txBody>
          <a:bodyPr wrap="square" rtlCol="0">
            <a:spAutoFit/>
          </a:bodyPr>
          <a:lstStyle/>
          <a:p>
            <a:pPr marL="408940" algn="r" rtl="1">
              <a:lnSpc>
                <a:spcPct val="115000"/>
              </a:lnSpc>
              <a:spcAft>
                <a:spcPts val="800"/>
              </a:spcAft>
            </a:pPr>
            <a:r>
              <a:rPr lang="ar-EG" sz="2800" b="1" dirty="0">
                <a:effectLst/>
                <a:highlight>
                  <a:srgbClr val="FFFF00"/>
                </a:highlight>
                <a:latin typeface="Calibri" panose="020F0502020204030204" pitchFamily="34" charset="0"/>
                <a:ea typeface="Calibri" panose="020F0502020204030204" pitchFamily="34" charset="0"/>
                <a:cs typeface="+mj-cs"/>
              </a:rPr>
              <a:t>النشاطات التدريسية: </a:t>
            </a:r>
            <a:endParaRPr lang="en-GB" sz="2800" dirty="0">
              <a:effectLst/>
              <a:highlight>
                <a:srgbClr val="FFFF00"/>
              </a:highlight>
              <a:latin typeface="Calibri" panose="020F0502020204030204" pitchFamily="34" charset="0"/>
              <a:ea typeface="Calibri" panose="020F0502020204030204" pitchFamily="34" charset="0"/>
              <a:cs typeface="+mj-cs"/>
            </a:endParaRPr>
          </a:p>
          <a:p>
            <a:pPr algn="just" rtl="1">
              <a:lnSpc>
                <a:spcPct val="115000"/>
              </a:lnSpc>
              <a:spcBef>
                <a:spcPts val="200"/>
              </a:spcBef>
              <a:spcAft>
                <a:spcPts val="200"/>
              </a:spcAft>
              <a:tabLst>
                <a:tab pos="365760" algn="l"/>
                <a:tab pos="731520" algn="l"/>
                <a:tab pos="1097280" algn="l"/>
                <a:tab pos="1463040" algn="l"/>
              </a:tabLst>
            </a:pPr>
            <a:r>
              <a:rPr lang="ar-JO" sz="2800" dirty="0">
                <a:effectLst/>
                <a:latin typeface="Simplified Arabic" panose="02020603050405020304" pitchFamily="18" charset="-78"/>
                <a:ea typeface="Times New Roman" panose="02020603050405020304" pitchFamily="18" charset="0"/>
                <a:cs typeface="+mj-cs"/>
              </a:rPr>
              <a:t>يتم تحقيق نتاجات التعلم المستهدفة من خلال النشاطات والاستراتيجيات التدريسية التالية:</a:t>
            </a:r>
            <a:endParaRPr lang="en-GB" sz="2800" dirty="0">
              <a:effectLst/>
              <a:latin typeface="Simplified Arabic" panose="02020603050405020304" pitchFamily="18" charset="-78"/>
              <a:ea typeface="Times New Roman" panose="02020603050405020304" pitchFamily="18" charset="0"/>
              <a:cs typeface="+mj-cs"/>
            </a:endParaRPr>
          </a:p>
          <a:p>
            <a:pPr algn="just" rtl="1">
              <a:lnSpc>
                <a:spcPct val="115000"/>
              </a:lnSpc>
              <a:spcBef>
                <a:spcPts val="200"/>
              </a:spcBef>
              <a:spcAft>
                <a:spcPts val="200"/>
              </a:spcAft>
              <a:tabLst>
                <a:tab pos="365760" algn="l"/>
                <a:tab pos="731520" algn="l"/>
                <a:tab pos="1097280" algn="l"/>
                <a:tab pos="1463040" algn="l"/>
              </a:tabLst>
            </a:pPr>
            <a:r>
              <a:rPr lang="ar-EG" sz="2800" dirty="0">
                <a:effectLst/>
                <a:latin typeface="Simplified Arabic" panose="02020603050405020304" pitchFamily="18" charset="-78"/>
                <a:ea typeface="Times New Roman" panose="02020603050405020304" pitchFamily="18" charset="0"/>
                <a:cs typeface="+mj-cs"/>
              </a:rPr>
              <a:t>- </a:t>
            </a:r>
            <a:r>
              <a:rPr lang="ar-JO" sz="2800" dirty="0">
                <a:effectLst/>
                <a:latin typeface="Simplified Arabic" panose="02020603050405020304" pitchFamily="18" charset="-78"/>
                <a:ea typeface="Times New Roman" panose="02020603050405020304" pitchFamily="18" charset="0"/>
                <a:cs typeface="+mj-cs"/>
              </a:rPr>
              <a:t>المحاضرات. </a:t>
            </a:r>
            <a:endParaRPr lang="en-GB" sz="2800" dirty="0">
              <a:effectLst/>
              <a:latin typeface="Simplified Arabic" panose="02020603050405020304" pitchFamily="18" charset="-78"/>
              <a:ea typeface="Times New Roman" panose="02020603050405020304" pitchFamily="18" charset="0"/>
              <a:cs typeface="+mj-cs"/>
            </a:endParaRPr>
          </a:p>
          <a:p>
            <a:pPr algn="just" rtl="1">
              <a:lnSpc>
                <a:spcPct val="115000"/>
              </a:lnSpc>
              <a:spcBef>
                <a:spcPts val="200"/>
              </a:spcBef>
              <a:spcAft>
                <a:spcPts val="200"/>
              </a:spcAft>
              <a:tabLst>
                <a:tab pos="365760" algn="l"/>
                <a:tab pos="731520" algn="l"/>
                <a:tab pos="1097280" algn="l"/>
                <a:tab pos="1463040" algn="l"/>
              </a:tabLst>
            </a:pPr>
            <a:r>
              <a:rPr lang="ar-EG" sz="2800" dirty="0">
                <a:effectLst/>
                <a:latin typeface="Simplified Arabic" panose="02020603050405020304" pitchFamily="18" charset="-78"/>
                <a:ea typeface="Times New Roman" panose="02020603050405020304" pitchFamily="18" charset="0"/>
                <a:cs typeface="+mj-cs"/>
              </a:rPr>
              <a:t>- </a:t>
            </a:r>
            <a:r>
              <a:rPr lang="ar-JO" sz="2800" dirty="0">
                <a:effectLst/>
                <a:latin typeface="Simplified Arabic" panose="02020603050405020304" pitchFamily="18" charset="-78"/>
                <a:ea typeface="Times New Roman" panose="02020603050405020304" pitchFamily="18" charset="0"/>
                <a:cs typeface="+mj-cs"/>
              </a:rPr>
              <a:t>اختبارات قصيرة. </a:t>
            </a:r>
            <a:endParaRPr lang="en-GB" sz="2800" dirty="0">
              <a:effectLst/>
              <a:latin typeface="Simplified Arabic" panose="02020603050405020304" pitchFamily="18" charset="-78"/>
              <a:ea typeface="Times New Roman" panose="02020603050405020304" pitchFamily="18" charset="0"/>
              <a:cs typeface="+mj-cs"/>
            </a:endParaRPr>
          </a:p>
          <a:p>
            <a:pPr algn="r"/>
            <a:r>
              <a:rPr lang="ar-EG" sz="2800" dirty="0">
                <a:effectLst/>
                <a:latin typeface="Arial" panose="020B0604020202020204" pitchFamily="34" charset="0"/>
                <a:ea typeface="Times New Roman" panose="02020603050405020304" pitchFamily="18" charset="0"/>
                <a:cs typeface="+mj-cs"/>
              </a:rPr>
              <a:t>- </a:t>
            </a:r>
            <a:r>
              <a:rPr lang="ar-SA" sz="2800" dirty="0">
                <a:effectLst/>
                <a:latin typeface="Arial" panose="020B0604020202020204" pitchFamily="34" charset="0"/>
                <a:ea typeface="Times New Roman" panose="02020603050405020304" pitchFamily="18" charset="0"/>
                <a:cs typeface="+mj-cs"/>
              </a:rPr>
              <a:t>الامتحان النهائي. </a:t>
            </a:r>
            <a:endParaRPr lang="en-US" sz="2800" dirty="0">
              <a:solidFill>
                <a:srgbClr val="2D3956"/>
              </a:solidFill>
              <a:latin typeface="Times New Roman" panose="02020603050405020304" pitchFamily="18" charset="0"/>
              <a:cs typeface="+mj-cs"/>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id="{0C86D7D9-5B43-6BFC-C852-CFAD91DACC3A}"/>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432294" y="5012555"/>
            <a:ext cx="487363" cy="487363"/>
          </a:xfrm>
          <a:prstGeom prst="rect">
            <a:avLst/>
          </a:prstGeom>
        </p:spPr>
      </p:pic>
    </p:spTree>
    <p:extLst>
      <p:ext uri="{BB962C8B-B14F-4D97-AF65-F5344CB8AC3E}">
        <p14:creationId xmlns:p14="http://schemas.microsoft.com/office/powerpoint/2010/main" val="2209084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32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6208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142592"/>
          </a:xfrm>
          <a:prstGeom prst="rect">
            <a:avLst/>
          </a:prstGeom>
          <a:noFill/>
        </p:spPr>
        <p:txBody>
          <a:bodyPr wrap="square" rtlCol="0">
            <a:spAutoFit/>
          </a:bodyPr>
          <a:lstStyle/>
          <a:p>
            <a:pPr algn="ctr" rtl="1">
              <a:lnSpc>
                <a:spcPct val="130000"/>
              </a:lnSpc>
              <a:spcAft>
                <a:spcPts val="800"/>
              </a:spcAft>
            </a:pPr>
            <a:r>
              <a:rPr lang="ar-SA" sz="2800" b="1" dirty="0">
                <a:solidFill>
                  <a:srgbClr val="C00000"/>
                </a:solidFill>
                <a:effectLst>
                  <a:outerShdw blurRad="38100" dist="38100" dir="2700000" algn="tl">
                    <a:srgbClr val="000000">
                      <a:alpha val="43137"/>
                    </a:srgbClr>
                  </a:outerShdw>
                </a:effectLst>
                <a:latin typeface="Calibri"/>
                <a:ea typeface="Calibri"/>
              </a:rPr>
              <a:t>توزيع الدرجات </a:t>
            </a:r>
          </a:p>
          <a:p>
            <a:pPr algn="ctr" rtl="1">
              <a:lnSpc>
                <a:spcPct val="130000"/>
              </a:lnSpc>
              <a:spcAft>
                <a:spcPts val="800"/>
              </a:spcAft>
            </a:pPr>
            <a:r>
              <a:rPr lang="ar-SA" sz="2800" b="1" dirty="0">
                <a:solidFill>
                  <a:srgbClr val="C00000"/>
                </a:solidFill>
                <a:effectLst>
                  <a:outerShdw blurRad="38100" dist="38100" dir="2700000" algn="tl">
                    <a:srgbClr val="000000">
                      <a:alpha val="43137"/>
                    </a:srgbClr>
                  </a:outerShdw>
                </a:effectLst>
                <a:latin typeface="Calibri"/>
                <a:ea typeface="Calibri"/>
              </a:rPr>
              <a:t>اختبارات قصيرة  80 درجة موزعة على المحاضرات </a:t>
            </a:r>
          </a:p>
          <a:p>
            <a:pPr algn="ctr" rtl="1">
              <a:lnSpc>
                <a:spcPct val="130000"/>
              </a:lnSpc>
              <a:spcAft>
                <a:spcPts val="800"/>
              </a:spcAft>
            </a:pPr>
            <a:r>
              <a:rPr lang="ar-SA" sz="2800" b="1" dirty="0">
                <a:solidFill>
                  <a:srgbClr val="C00000"/>
                </a:solidFill>
                <a:effectLst>
                  <a:outerShdw blurRad="38100" dist="38100" dir="2700000" algn="tl">
                    <a:srgbClr val="000000">
                      <a:alpha val="43137"/>
                    </a:srgbClr>
                  </a:outerShdw>
                </a:effectLst>
                <a:latin typeface="Calibri"/>
                <a:ea typeface="Calibri"/>
              </a:rPr>
              <a:t>الاختبار النهائي 20 درجة </a:t>
            </a:r>
          </a:p>
          <a:p>
            <a:pPr algn="ctr" rtl="1">
              <a:lnSpc>
                <a:spcPct val="130000"/>
              </a:lnSpc>
              <a:spcAft>
                <a:spcPts val="800"/>
              </a:spcAft>
            </a:pPr>
            <a:r>
              <a:rPr lang="ar-SA" sz="2800" b="1" dirty="0">
                <a:solidFill>
                  <a:srgbClr val="C00000"/>
                </a:solidFill>
                <a:effectLst>
                  <a:outerShdw blurRad="38100" dist="38100" dir="2700000" algn="tl">
                    <a:srgbClr val="000000">
                      <a:alpha val="43137"/>
                    </a:srgbClr>
                  </a:outerShdw>
                </a:effectLst>
                <a:latin typeface="Calibri"/>
                <a:ea typeface="Calibri"/>
              </a:rPr>
              <a:t>الاختبار عبارة عن </a:t>
            </a:r>
            <a:r>
              <a:rPr lang="ar-EG" sz="2800" b="1" dirty="0">
                <a:solidFill>
                  <a:srgbClr val="C00000"/>
                </a:solidFill>
                <a:effectLst>
                  <a:outerShdw blurRad="38100" dist="38100" dir="2700000" algn="tl">
                    <a:srgbClr val="000000">
                      <a:alpha val="43137"/>
                    </a:srgbClr>
                  </a:outerShdw>
                </a:effectLst>
                <a:latin typeface="Calibri"/>
                <a:ea typeface="Calibri"/>
              </a:rPr>
              <a:t>8</a:t>
            </a:r>
            <a:r>
              <a:rPr lang="ar-SA" sz="2800" b="1" dirty="0">
                <a:solidFill>
                  <a:srgbClr val="C00000"/>
                </a:solidFill>
                <a:effectLst>
                  <a:outerShdw blurRad="38100" dist="38100" dir="2700000" algn="tl">
                    <a:srgbClr val="000000">
                      <a:alpha val="43137"/>
                    </a:srgbClr>
                  </a:outerShdw>
                </a:effectLst>
                <a:latin typeface="Calibri"/>
                <a:ea typeface="Calibri"/>
              </a:rPr>
              <a:t> اسئلة اختيار من متعدد</a:t>
            </a:r>
            <a:r>
              <a:rPr lang="ar-EG" sz="2800" b="1" dirty="0">
                <a:solidFill>
                  <a:srgbClr val="C00000"/>
                </a:solidFill>
                <a:effectLst>
                  <a:outerShdw blurRad="38100" dist="38100" dir="2700000" algn="tl">
                    <a:srgbClr val="000000">
                      <a:alpha val="43137"/>
                    </a:srgbClr>
                  </a:outerShdw>
                </a:effectLst>
                <a:latin typeface="Calibri"/>
                <a:ea typeface="Calibri"/>
              </a:rPr>
              <a:t> أو صح وخطأ</a:t>
            </a:r>
            <a:r>
              <a:rPr lang="ar-SA" sz="2800" b="1" dirty="0">
                <a:solidFill>
                  <a:srgbClr val="C00000"/>
                </a:solidFill>
                <a:effectLst>
                  <a:outerShdw blurRad="38100" dist="38100" dir="2700000" algn="tl">
                    <a:srgbClr val="000000">
                      <a:alpha val="43137"/>
                    </a:srgbClr>
                  </a:outerShdw>
                </a:effectLst>
                <a:latin typeface="Calibri"/>
                <a:ea typeface="Calibri"/>
              </a:rPr>
              <a:t> بعد كل محاضرة وفق الجدول المحدد ويوجد </a:t>
            </a:r>
            <a:r>
              <a:rPr lang="ar-EG" sz="2800" b="1" dirty="0">
                <a:solidFill>
                  <a:srgbClr val="C00000"/>
                </a:solidFill>
                <a:effectLst>
                  <a:outerShdw blurRad="38100" dist="38100" dir="2700000" algn="tl">
                    <a:srgbClr val="000000">
                      <a:alpha val="43137"/>
                    </a:srgbClr>
                  </a:outerShdw>
                </a:effectLst>
                <a:latin typeface="Calibri"/>
                <a:ea typeface="Calibri"/>
              </a:rPr>
              <a:t>من بينهم </a:t>
            </a:r>
            <a:r>
              <a:rPr lang="ar-SA" sz="2800" b="1" dirty="0">
                <a:solidFill>
                  <a:srgbClr val="C00000"/>
                </a:solidFill>
                <a:effectLst>
                  <a:outerShdw blurRad="38100" dist="38100" dir="2700000" algn="tl">
                    <a:srgbClr val="000000">
                      <a:alpha val="43137"/>
                    </a:srgbClr>
                  </a:outerShdw>
                </a:effectLst>
                <a:latin typeface="Calibri"/>
                <a:ea typeface="Calibri"/>
              </a:rPr>
              <a:t>سؤالين صوتي </a:t>
            </a:r>
            <a:endParaRPr lang="ar-EG" sz="2800" dirty="0">
              <a:solidFill>
                <a:schemeClr val="tx1"/>
              </a:solidFill>
              <a:latin typeface="Calibri"/>
              <a:ea typeface="Calibri"/>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id="{4B644D3C-1B71-EFC8-B7E0-A9D738502C64}"/>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970368" y="4794462"/>
            <a:ext cx="487363" cy="487363"/>
          </a:xfrm>
          <a:prstGeom prst="rect">
            <a:avLst/>
          </a:prstGeom>
        </p:spPr>
      </p:pic>
    </p:spTree>
    <p:extLst>
      <p:ext uri="{BB962C8B-B14F-4D97-AF65-F5344CB8AC3E}">
        <p14:creationId xmlns:p14="http://schemas.microsoft.com/office/powerpoint/2010/main" val="1970567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234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65381" y="1468531"/>
            <a:ext cx="9180945" cy="5984459"/>
          </a:xfrm>
          <a:prstGeom prst="rect">
            <a:avLst/>
          </a:prstGeom>
          <a:noFill/>
        </p:spPr>
        <p:txBody>
          <a:bodyPr wrap="square" rtlCol="0">
            <a:spAutoFit/>
          </a:bodyPr>
          <a:lstStyle/>
          <a:p>
            <a:pPr algn="just">
              <a:lnSpc>
                <a:spcPct val="107000"/>
              </a:lnSpc>
              <a:spcAft>
                <a:spcPts val="800"/>
              </a:spcAft>
            </a:pPr>
            <a:r>
              <a:rPr lang="ar-EG" sz="2400" b="1" kern="0" dirty="0">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فكرة عن </a:t>
            </a:r>
            <a:r>
              <a:rPr lang="ar-SA" sz="2400" b="1" kern="0" dirty="0">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القيادة </a:t>
            </a:r>
            <a:r>
              <a:rPr lang="ar-EG" sz="2400" b="1" kern="0" dirty="0">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الأخلاقية </a:t>
            </a:r>
            <a:r>
              <a:rPr lang="ar-EG" sz="2400" b="1" kern="0" dirty="0">
                <a:effectLst/>
                <a:latin typeface="Calibri" panose="020F0502020204030204" pitchFamily="34" charset="0"/>
                <a:ea typeface="Times New Roman" panose="02020603050405020304" pitchFamily="18" charset="0"/>
                <a:cs typeface="Simplified Arabic" panose="02020603050405020304" pitchFamily="18" charset="-78"/>
              </a:rPr>
              <a:t>: </a:t>
            </a:r>
            <a:r>
              <a:rPr lang="ar-SA" sz="2400" b="1" kern="0" dirty="0">
                <a:effectLst/>
                <a:latin typeface="Calibri" panose="020F0502020204030204" pitchFamily="34" charset="0"/>
                <a:ea typeface="Times New Roman" panose="02020603050405020304" pitchFamily="18" charset="0"/>
                <a:cs typeface="Simplified Arabic" panose="02020603050405020304" pitchFamily="18" charset="-78"/>
              </a:rPr>
              <a:t>تعد القيادة المؤثرة المنبثقة من منظومة تربوية سليمة هي المحرك الفعال لنهضة الأمم والشعوب وتقدمها، والإدارة الأكثر فاعلية للتغيير وصناعة المستقبل، لما لها من آثار إيجابية في دفع حركة المجتمع وبنائه والارتقاء به، وفي ظل الأزمات العالمية المتصاعدة ومع تقدم الثورة المعلوماتية نلحظ في منظومة القيادة والإدارة بأن النقص في القيادة الأخلاقية منتشر في جميع قطاعات المجتمع الإنساني، مما يستوجب على المؤسسات -وتحديدًا التربوية- مواجهة هذه التحديات بكفاءة وفاعلية، بوصفه الطريق الأيسر لتحقيق الأهداف، وذلك من خلال إعداد القيادات الناجحة والقادرة على التغيير والابتكار، لحل المشكلات واتخاذ القرارات في المواقف المناسبة بناء على قاعدة تعزيز السلوك الأخلاقي في منظومة العمل والعلاقات</a:t>
            </a: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a:t>
            </a:r>
            <a:r>
              <a:rPr lang="ar-EG" sz="2400" kern="0" dirty="0">
                <a:effectLst/>
                <a:latin typeface="Calibri" panose="020F0502020204030204" pitchFamily="34" charset="0"/>
                <a:ea typeface="Times New Roman" panose="02020603050405020304" pitchFamily="18" charset="0"/>
                <a:cs typeface="Simplified Arabic" panose="02020603050405020304" pitchFamily="18" charset="-78"/>
              </a:rPr>
              <a:t>                                                      </a:t>
            </a:r>
          </a:p>
          <a:p>
            <a:pPr algn="just">
              <a:lnSpc>
                <a:spcPct val="107000"/>
              </a:lnSpc>
              <a:spcAft>
                <a:spcPts val="800"/>
              </a:spcAft>
            </a:pPr>
            <a:r>
              <a:rPr lang="ar-EG" sz="2400" kern="0" dirty="0">
                <a:effectLst/>
                <a:latin typeface="Calibri" panose="020F0502020204030204" pitchFamily="34" charset="0"/>
                <a:ea typeface="Times New Roman" panose="02020603050405020304" pitchFamily="18" charset="0"/>
                <a:cs typeface="Simplified Arabic" panose="02020603050405020304" pitchFamily="18" charset="-78"/>
              </a:rPr>
              <a:t>                                                                  </a:t>
            </a:r>
          </a:p>
          <a:p>
            <a:pPr algn="just">
              <a:lnSpc>
                <a:spcPct val="107000"/>
              </a:lnSpc>
              <a:spcAft>
                <a:spcPts val="800"/>
              </a:spcAft>
            </a:pP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algn="just">
              <a:lnSpc>
                <a:spcPct val="107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algn="just">
              <a:lnSpc>
                <a:spcPct val="107000"/>
              </a:lnSpc>
              <a:spcAft>
                <a:spcPts val="800"/>
              </a:spcAft>
            </a:pPr>
            <a:r>
              <a:rPr lang="ar-SA" sz="20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id="{80C6E5E0-E6BE-0FAF-6090-54AF294D5F8A}"/>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745674" y="4982537"/>
            <a:ext cx="487363" cy="487363"/>
          </a:xfrm>
          <a:prstGeom prst="rect">
            <a:avLst/>
          </a:prstGeom>
        </p:spPr>
      </p:pic>
    </p:spTree>
    <p:extLst>
      <p:ext uri="{BB962C8B-B14F-4D97-AF65-F5344CB8AC3E}">
        <p14:creationId xmlns:p14="http://schemas.microsoft.com/office/powerpoint/2010/main" val="3143908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355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65381" y="1468531"/>
            <a:ext cx="9180945" cy="4798942"/>
          </a:xfrm>
          <a:prstGeom prst="rect">
            <a:avLst/>
          </a:prstGeom>
          <a:noFill/>
        </p:spPr>
        <p:txBody>
          <a:bodyPr wrap="square" rtlCol="0">
            <a:spAutoFit/>
          </a:bodyPr>
          <a:lstStyle/>
          <a:p>
            <a:pPr algn="r">
              <a:lnSpc>
                <a:spcPct val="107000"/>
              </a:lnSpc>
              <a:spcAft>
                <a:spcPts val="800"/>
              </a:spcAft>
            </a:pPr>
            <a:r>
              <a:rPr lang="ar-EG" sz="2400" b="0" i="0" dirty="0">
                <a:solidFill>
                  <a:srgbClr val="000000"/>
                </a:solidFill>
                <a:effectLst/>
                <a:highlight>
                  <a:srgbClr val="FFFF00"/>
                </a:highlight>
                <a:latin typeface="Open Sans" panose="020B0606030504020204" pitchFamily="34" charset="0"/>
              </a:rPr>
              <a:t>ما المقصود بالقيادة الأخلاقية:</a:t>
            </a:r>
          </a:p>
          <a:p>
            <a:pPr algn="r">
              <a:lnSpc>
                <a:spcPct val="107000"/>
              </a:lnSpc>
              <a:spcAft>
                <a:spcPts val="800"/>
              </a:spcAft>
            </a:pPr>
            <a:r>
              <a:rPr lang="ar-EG" sz="2400" b="0" i="0" dirty="0">
                <a:solidFill>
                  <a:srgbClr val="000000"/>
                </a:solidFill>
                <a:effectLst/>
                <a:latin typeface="Open Sans" panose="020B0606030504020204" pitchFamily="34" charset="0"/>
              </a:rPr>
              <a:t>تعني القيادة الاخلاقية : التصرف(وفقا للمبادئ الأخلاقية في الحياة وفي عملية اتخاذ القرار، وبكل بساطة، انها تعني فعل الصواب).وبهذا المعنى تسعى القيادة الأخلاقية إلى بناء العلاقات الإنسانية داخل المنظمة وبشكل ينسجم مع أهدافها.</a:t>
            </a:r>
            <a:br>
              <a:rPr lang="ar-EG" sz="2400" dirty="0"/>
            </a:br>
            <a:r>
              <a:rPr lang="ar-EG" sz="2400" b="0" i="0" dirty="0">
                <a:solidFill>
                  <a:srgbClr val="000000"/>
                </a:solidFill>
                <a:effectLst/>
                <a:latin typeface="Open Sans" panose="020B0606030504020204" pitchFamily="34" charset="0"/>
              </a:rPr>
              <a:t>ولهذا ينظر الى القيادة الأخلاقية من انها(مجموعة من السلوكيات والممارسات والتي لها ضوابط ومبادئ محددة).حيث تحقق مستوى عالي من الثقة المتبادلة بين جميع الأطراف ذات العلاقة بالمنظمة.  </a:t>
            </a:r>
            <a:r>
              <a:rPr lang="ar-EG" sz="2400" kern="0" dirty="0">
                <a:effectLst/>
                <a:latin typeface="Calibri" panose="020F0502020204030204" pitchFamily="34" charset="0"/>
                <a:ea typeface="Times New Roman" panose="02020603050405020304" pitchFamily="18" charset="0"/>
                <a:cs typeface="Simplified Arabic" panose="02020603050405020304" pitchFamily="18" charset="-78"/>
              </a:rPr>
              <a:t>                                                                  </a:t>
            </a:r>
          </a:p>
          <a:p>
            <a:pPr algn="just">
              <a:lnSpc>
                <a:spcPct val="107000"/>
              </a:lnSpc>
              <a:spcAft>
                <a:spcPts val="800"/>
              </a:spcAft>
            </a:pP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algn="just">
              <a:lnSpc>
                <a:spcPct val="107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algn="just">
              <a:lnSpc>
                <a:spcPct val="107000"/>
              </a:lnSpc>
              <a:spcAft>
                <a:spcPts val="800"/>
              </a:spcAft>
            </a:pPr>
            <a:r>
              <a:rPr lang="ar-SA" sz="20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id="{CE199F69-D7C8-24DA-298B-B56786F6FB68}"/>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655952" y="4902106"/>
            <a:ext cx="487363" cy="487363"/>
          </a:xfrm>
          <a:prstGeom prst="rect">
            <a:avLst/>
          </a:prstGeom>
        </p:spPr>
      </p:pic>
    </p:spTree>
    <p:extLst>
      <p:ext uri="{BB962C8B-B14F-4D97-AF65-F5344CB8AC3E}">
        <p14:creationId xmlns:p14="http://schemas.microsoft.com/office/powerpoint/2010/main" val="1082021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414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65381" y="1468531"/>
            <a:ext cx="9180945" cy="5091522"/>
          </a:xfrm>
          <a:prstGeom prst="rect">
            <a:avLst/>
          </a:prstGeom>
          <a:noFill/>
        </p:spPr>
        <p:txBody>
          <a:bodyPr wrap="square" rtlCol="0">
            <a:spAutoFit/>
          </a:bodyPr>
          <a:lstStyle/>
          <a:p>
            <a:pPr algn="r">
              <a:lnSpc>
                <a:spcPct val="107000"/>
              </a:lnSpc>
              <a:spcAft>
                <a:spcPts val="800"/>
              </a:spcAft>
            </a:pPr>
            <a:r>
              <a:rPr lang="ar-EG" sz="2400" b="0" i="0" dirty="0">
                <a:solidFill>
                  <a:srgbClr val="000000"/>
                </a:solidFill>
                <a:effectLst/>
                <a:highlight>
                  <a:srgbClr val="FFFF00"/>
                </a:highlight>
                <a:latin typeface="Open Sans" panose="020B0606030504020204" pitchFamily="34" charset="0"/>
              </a:rPr>
              <a:t>ما المقصود بالقيادة الأخلاقية:</a:t>
            </a:r>
          </a:p>
          <a:p>
            <a:pPr algn="r">
              <a:lnSpc>
                <a:spcPct val="107000"/>
              </a:lnSpc>
              <a:spcAft>
                <a:spcPts val="800"/>
              </a:spcAft>
            </a:pPr>
            <a:r>
              <a:rPr lang="ar-EG" sz="2400" b="0" i="0" dirty="0">
                <a:solidFill>
                  <a:srgbClr val="000000"/>
                </a:solidFill>
                <a:effectLst/>
                <a:latin typeface="Open Sans" panose="020B0606030504020204" pitchFamily="34" charset="0"/>
              </a:rPr>
              <a:t>ان الفكر الاداري المعاصر يؤكد على ان جميع الانماط القيادية التي طرحت والتي تم ممارستها خلال فترة تطوره تشترك( في القدرة على “التأثير ”،إلا أن جوهر القيادة الأخلاقية يرتكز</a:t>
            </a:r>
            <a:br>
              <a:rPr lang="ar-EG" sz="2400" dirty="0"/>
            </a:br>
            <a:r>
              <a:rPr lang="ar-EG" sz="2400" b="0" i="0" dirty="0">
                <a:solidFill>
                  <a:srgbClr val="000000"/>
                </a:solidFill>
                <a:effectLst/>
                <a:latin typeface="Open Sans" panose="020B0606030504020204" pitchFamily="34" charset="0"/>
              </a:rPr>
              <a:t>على مبدأ التأثير ”بشرف”)بمعنى أن القدرة على التأثير تحكمها قوة المبادئ والأخلاق. فمن يطبق(مبدأ التأثير بشرف يعمل بدافع أخلاقي وقيمي لمنفعة ومصلحة الآخرين وليس لمنفعته الشخصية).</a:t>
            </a:r>
            <a:br>
              <a:rPr lang="ar-EG" sz="2400" dirty="0"/>
            </a:br>
            <a:r>
              <a:rPr lang="ar-EG" sz="2400" b="0" i="0" dirty="0">
                <a:solidFill>
                  <a:srgbClr val="000000"/>
                </a:solidFill>
                <a:effectLst/>
                <a:latin typeface="Open Sans" panose="020B0606030504020204" pitchFamily="34" charset="0"/>
              </a:rPr>
              <a:t> أن ممارسة القيادة الاخلاقية (تعزز إعجاب الأفراد بقائدهم من خلال التخلق بالأخلاق المثالية التي تجعل منه قائدا جذابا يفرض احترام وتقدير المرؤوسين ويعزز ثقة الأفراد بأنفسهم ويشيع في منظمته ثقافة الاحترام والتقدير).</a:t>
            </a: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algn="just">
              <a:lnSpc>
                <a:spcPct val="107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algn="just">
              <a:lnSpc>
                <a:spcPct val="107000"/>
              </a:lnSpc>
              <a:spcAft>
                <a:spcPts val="800"/>
              </a:spcAft>
            </a:pPr>
            <a:r>
              <a:rPr lang="ar-SA" sz="20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id="{1D7E6743-9EF5-4339-49B3-11D529866585}"/>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501992" y="5007937"/>
            <a:ext cx="487363" cy="487363"/>
          </a:xfrm>
          <a:prstGeom prst="rect">
            <a:avLst/>
          </a:prstGeom>
        </p:spPr>
      </p:pic>
    </p:spTree>
    <p:extLst>
      <p:ext uri="{BB962C8B-B14F-4D97-AF65-F5344CB8AC3E}">
        <p14:creationId xmlns:p14="http://schemas.microsoft.com/office/powerpoint/2010/main" val="123536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854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65381" y="1468531"/>
            <a:ext cx="9180945" cy="4491166"/>
          </a:xfrm>
          <a:prstGeom prst="rect">
            <a:avLst/>
          </a:prstGeom>
          <a:noFill/>
        </p:spPr>
        <p:txBody>
          <a:bodyPr wrap="square" rtlCol="0">
            <a:spAutoFit/>
          </a:bodyPr>
          <a:lstStyle/>
          <a:p>
            <a:pPr algn="r">
              <a:lnSpc>
                <a:spcPct val="107000"/>
              </a:lnSpc>
              <a:spcAft>
                <a:spcPts val="800"/>
              </a:spcAft>
            </a:pPr>
            <a:r>
              <a:rPr lang="ar-EG" sz="2400" b="0" i="0" dirty="0">
                <a:solidFill>
                  <a:srgbClr val="000000"/>
                </a:solidFill>
                <a:effectLst/>
                <a:latin typeface="Open Sans" panose="020B0606030504020204" pitchFamily="34" charset="0"/>
              </a:rPr>
              <a:t>وبقراءة شاملة لمفهوم القيادة الأخلاقية في العديد من المراجع نجد أنها ترتكز على الأفكار الرئيسة التالية(أن يمتلك مهارات شخصية، تمكنه من تعزيز السلوكيات الإيجابية داخل المنظمة. أن القائد كلما التزم بالسلوك الأخلاقي وطبقه داخل المنظمة كان تأثيره في المرؤوسين بشكل أكبر).</a:t>
            </a:r>
            <a:br>
              <a:rPr lang="ar-EG" sz="2400" dirty="0"/>
            </a:br>
            <a:r>
              <a:rPr lang="ar-EG" sz="2400" b="0" i="0" dirty="0">
                <a:solidFill>
                  <a:srgbClr val="000000"/>
                </a:solidFill>
                <a:effectLst/>
                <a:latin typeface="Open Sans" panose="020B0606030504020204" pitchFamily="34" charset="0"/>
              </a:rPr>
              <a:t>ومن المؤسف كما يشير البعض ان (الأخلاق والقيادة لا يتناغمان معا في جميع الأحيان) فوفقا لدراسة أجراها(أحد معاهد القيادة والإدارة)</a:t>
            </a:r>
            <a:br>
              <a:rPr lang="ar-EG" sz="2400" dirty="0"/>
            </a:br>
            <a:r>
              <a:rPr lang="ar-EG" sz="2400" b="0" i="0" dirty="0">
                <a:solidFill>
                  <a:srgbClr val="000000"/>
                </a:solidFill>
                <a:effectLst/>
                <a:latin typeface="Open Sans" panose="020B0606030504020204" pitchFamily="34" charset="0"/>
              </a:rPr>
              <a:t>63% من المديرين طلب منهم القيام بشيء يتعارض مع أخلاقهم الخاصة.</a:t>
            </a:r>
            <a:br>
              <a:rPr lang="ar-EG" sz="2400" dirty="0"/>
            </a:br>
            <a:r>
              <a:rPr lang="ar-EG" sz="2400" b="0" i="0" dirty="0">
                <a:solidFill>
                  <a:srgbClr val="000000"/>
                </a:solidFill>
                <a:effectLst/>
                <a:latin typeface="Open Sans" panose="020B0606030504020204" pitchFamily="34" charset="0"/>
              </a:rPr>
              <a:t>43% قيل لهم أن ينتهكوا صراحة بيان القيم الخاص بمنظماتهم.</a:t>
            </a:r>
            <a:br>
              <a:rPr lang="ar-EG" sz="2400" dirty="0"/>
            </a:br>
            <a:r>
              <a:rPr lang="ar-EG" sz="2400" b="0" i="0" dirty="0">
                <a:solidFill>
                  <a:srgbClr val="000000"/>
                </a:solidFill>
                <a:effectLst/>
                <a:latin typeface="Open Sans" panose="020B0606030504020204" pitchFamily="34" charset="0"/>
              </a:rPr>
              <a:t>9% طلب منهم خرق القانون).</a:t>
            </a: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algn="just">
              <a:lnSpc>
                <a:spcPct val="107000"/>
              </a:lnSpc>
              <a:spcAft>
                <a:spcPts val="800"/>
              </a:spcAft>
            </a:pPr>
            <a:r>
              <a:rPr lang="ar-SA" sz="20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id="{B6F01CAA-2E90-DA15-478E-95D176FA82D3}"/>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665188" y="4959833"/>
            <a:ext cx="487363" cy="487363"/>
          </a:xfrm>
          <a:prstGeom prst="rect">
            <a:avLst/>
          </a:prstGeom>
        </p:spPr>
      </p:pic>
    </p:spTree>
    <p:extLst>
      <p:ext uri="{BB962C8B-B14F-4D97-AF65-F5344CB8AC3E}">
        <p14:creationId xmlns:p14="http://schemas.microsoft.com/office/powerpoint/2010/main" val="2916997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094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65381" y="1468531"/>
            <a:ext cx="9180945" cy="3474093"/>
          </a:xfrm>
          <a:prstGeom prst="rect">
            <a:avLst/>
          </a:prstGeom>
          <a:noFill/>
        </p:spPr>
        <p:txBody>
          <a:bodyPr wrap="square" rtlCol="0">
            <a:spAutoFit/>
          </a:bodyPr>
          <a:lstStyle/>
          <a:p>
            <a:pPr algn="r">
              <a:lnSpc>
                <a:spcPct val="107000"/>
              </a:lnSpc>
              <a:spcAft>
                <a:spcPts val="800"/>
              </a:spcAft>
            </a:pPr>
            <a:r>
              <a:rPr lang="ar-EG" sz="2400" b="0" i="0" dirty="0">
                <a:solidFill>
                  <a:srgbClr val="000000"/>
                </a:solidFill>
                <a:effectLst/>
                <a:latin typeface="Open Sans" panose="020B0606030504020204" pitchFamily="34" charset="0"/>
              </a:rPr>
              <a:t>- </a:t>
            </a:r>
            <a:r>
              <a:rPr lang="ar-EG" sz="2400" b="0" i="0" dirty="0">
                <a:solidFill>
                  <a:srgbClr val="FF0000"/>
                </a:solidFill>
                <a:effectLst/>
                <a:highlight>
                  <a:srgbClr val="FFFF00"/>
                </a:highlight>
                <a:latin typeface="Open Sans" panose="020B0606030504020204" pitchFamily="34" charset="0"/>
              </a:rPr>
              <a:t>إن التغيرات </a:t>
            </a:r>
            <a:r>
              <a:rPr lang="ar-EG" sz="2400" b="0" i="0" dirty="0">
                <a:solidFill>
                  <a:srgbClr val="000000"/>
                </a:solidFill>
                <a:effectLst/>
                <a:latin typeface="Open Sans" panose="020B0606030504020204" pitchFamily="34" charset="0"/>
              </a:rPr>
              <a:t>التي عصفت بالعالم وما تعرض اليه من أزمات اقتصادية وسلوكية أدت الى(ابتلاء الإنسانية بها في الوقت الحاضر)مما سببت الافتقار إلى القيادة الأخلاقية في جميع قطاعات المجتمع الإنساني.</a:t>
            </a:r>
          </a:p>
          <a:p>
            <a:pPr algn="r">
              <a:lnSpc>
                <a:spcPct val="107000"/>
              </a:lnSpc>
              <a:spcAft>
                <a:spcPts val="800"/>
              </a:spcAft>
            </a:pPr>
            <a:r>
              <a:rPr lang="ar-EG" sz="2400" b="0" i="0" dirty="0">
                <a:solidFill>
                  <a:srgbClr val="000000"/>
                </a:solidFill>
                <a:effectLst/>
                <a:latin typeface="Open Sans" panose="020B0606030504020204" pitchFamily="34" charset="0"/>
              </a:rPr>
              <a:t> - إن فقدان القيادة الأخلاقية يظهر بوضوح من خلال(الكشف المستمر عن التصرفات غير الأخلاقية على جميع مستويات المجتمع. فلم يبق أي مجال من مجالات السعي الإنساني)بدءا بالعائلة وانتهاء بأعلى الدرجات القيادية، لم يتأثر من ذلك. </a:t>
            </a:r>
          </a:p>
          <a:p>
            <a:pPr algn="r">
              <a:lnSpc>
                <a:spcPct val="107000"/>
              </a:lnSpc>
              <a:spcAft>
                <a:spcPts val="800"/>
              </a:spcAft>
            </a:pPr>
            <a:r>
              <a:rPr lang="ar-EG" sz="2400" b="0" i="0" dirty="0">
                <a:solidFill>
                  <a:srgbClr val="000000"/>
                </a:solidFill>
                <a:effectLst/>
                <a:latin typeface="Open Sans" panose="020B0606030504020204" pitchFamily="34" charset="0"/>
              </a:rPr>
              <a:t>ولذلك ثمة طريق طويل لكيفية(مواجهة التحديات المتعلقة بالأخلاق والقيادة في العمل).</a:t>
            </a:r>
            <a:r>
              <a:rPr lang="ar-SA" sz="20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id="{CFEBDF84-151B-EFA7-F15A-CD4842DD3443}"/>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547380" y="5145787"/>
            <a:ext cx="487363" cy="487363"/>
          </a:xfrm>
          <a:prstGeom prst="rect">
            <a:avLst/>
          </a:prstGeom>
        </p:spPr>
      </p:pic>
    </p:spTree>
    <p:extLst>
      <p:ext uri="{BB962C8B-B14F-4D97-AF65-F5344CB8AC3E}">
        <p14:creationId xmlns:p14="http://schemas.microsoft.com/office/powerpoint/2010/main" val="4174701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261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1" y="1329687"/>
            <a:ext cx="9345751" cy="4206280"/>
          </a:xfrm>
          <a:prstGeom prst="rect">
            <a:avLst/>
          </a:prstGeom>
          <a:noFill/>
        </p:spPr>
        <p:txBody>
          <a:bodyPr wrap="square" rtlCol="0">
            <a:spAutoFit/>
          </a:bodyPr>
          <a:lstStyle/>
          <a:p>
            <a:pPr algn="just" rtl="1">
              <a:lnSpc>
                <a:spcPct val="107000"/>
              </a:lnSpc>
              <a:spcAft>
                <a:spcPts val="750"/>
              </a:spcAft>
            </a:pPr>
            <a:r>
              <a:rPr lang="ar-SA" sz="2000" b="1" kern="0" dirty="0">
                <a:solidFill>
                  <a:srgbClr val="000000"/>
                </a:solidFill>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مكونات القيادة الأخلاقية:</a:t>
            </a:r>
            <a:endParaRPr lang="en-GB" sz="2000"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750"/>
              </a:spcAft>
            </a:pP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0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‌أ.     الهدف </a:t>
            </a:r>
            <a:r>
              <a:rPr lang="en-GB" sz="2000" b="1" kern="0" dirty="0">
                <a:solidFill>
                  <a:srgbClr val="000000"/>
                </a:solidFill>
                <a:effectLst/>
                <a:latin typeface="Simplified Arabic" panose="02020603050405020304" pitchFamily="18" charset="-78"/>
                <a:ea typeface="Times New Roman" panose="02020603050405020304" pitchFamily="18" charset="0"/>
                <a:cs typeface="Arial" panose="020B0604020202020204" pitchFamily="34" charset="0"/>
              </a:rPr>
              <a:t>Purpose</a:t>
            </a:r>
            <a:r>
              <a:rPr lang="ar-SA" sz="20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القائد الأخلاقي يضع في اعتباره دومًا أهداف المنظمة نصب عينيه، ودائمًا ما يركز على تحقيق أهداف المنظمة من خلال القرارات والأنشطة التنظيمية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750"/>
              </a:spcAft>
            </a:pPr>
            <a:r>
              <a:rPr lang="ar-SA" sz="20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‌ب.  المعرفة </a:t>
            </a:r>
            <a:r>
              <a:rPr lang="en-GB" sz="2000" b="1" kern="0" dirty="0">
                <a:solidFill>
                  <a:srgbClr val="000000"/>
                </a:solidFill>
                <a:effectLst/>
                <a:latin typeface="Simplified Arabic" panose="02020603050405020304" pitchFamily="18" charset="-78"/>
                <a:ea typeface="Times New Roman" panose="02020603050405020304" pitchFamily="18" charset="0"/>
                <a:cs typeface="Arial" panose="020B0604020202020204" pitchFamily="34" charset="0"/>
              </a:rPr>
              <a:t>Knowledge</a:t>
            </a:r>
            <a:r>
              <a:rPr lang="ar-SA" sz="20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يجب أن يمتلك القائد الأخلاقي المعرفة ك</a:t>
            </a:r>
            <a:r>
              <a:rPr lang="ar-EG"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ي</a:t>
            </a: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يستطيع الحكم والتصرف بحكمة، وتلك المعرفة يجدها من خلال المنظمة وبيئتها.</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750"/>
              </a:spcAft>
            </a:pPr>
            <a:r>
              <a:rPr lang="ar-SA" sz="20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‌ج.   السلطة </a:t>
            </a:r>
            <a:r>
              <a:rPr lang="en-GB" sz="2000" b="1" kern="0" dirty="0">
                <a:solidFill>
                  <a:srgbClr val="000000"/>
                </a:solidFill>
                <a:effectLst/>
                <a:latin typeface="Simplified Arabic" panose="02020603050405020304" pitchFamily="18" charset="-78"/>
                <a:ea typeface="Times New Roman" panose="02020603050405020304" pitchFamily="18" charset="0"/>
                <a:cs typeface="Arial" panose="020B0604020202020204" pitchFamily="34" charset="0"/>
              </a:rPr>
              <a:t>Authority</a:t>
            </a:r>
            <a:r>
              <a:rPr lang="ar-SA" sz="20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يجب أن يمتلك القائد الأخلاقي السلطة ك</a:t>
            </a:r>
            <a:r>
              <a:rPr lang="ar-EG"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ي</a:t>
            </a: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يستطيع أن يسأل ويستفسر ويصنع قرارات ويتصرف، </a:t>
            </a:r>
            <a:r>
              <a:rPr lang="ar-SA" sz="2000" kern="0" dirty="0" err="1">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أى</a:t>
            </a: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أن لديه من الصلاحيات ما يمكنه من ذلك، ويدرك أن السلطة ليست حكرًا عليه بل تمنح لكل من يشارك في تحقيق أهداف المنظمة.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750"/>
              </a:spcAft>
            </a:pPr>
            <a:r>
              <a:rPr lang="ar-SA" sz="20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‌د.    الثقة </a:t>
            </a:r>
            <a:r>
              <a:rPr lang="en-GB" sz="2000" b="1" kern="0" dirty="0">
                <a:solidFill>
                  <a:srgbClr val="000000"/>
                </a:solidFill>
                <a:effectLst/>
                <a:latin typeface="Simplified Arabic" panose="02020603050405020304" pitchFamily="18" charset="-78"/>
                <a:ea typeface="Times New Roman" panose="02020603050405020304" pitchFamily="18" charset="0"/>
                <a:cs typeface="Arial" panose="020B0604020202020204" pitchFamily="34" charset="0"/>
              </a:rPr>
              <a:t>Trust</a:t>
            </a:r>
            <a:r>
              <a:rPr lang="ar-SA" sz="20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القائد الأخلاقي يجب أن يبث الثقة في جميع أنحاء المنظمة، ك</a:t>
            </a:r>
            <a:r>
              <a:rPr lang="ar-EG"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ي</a:t>
            </a: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يستطيع المرؤوسون استخدام السلطة الممنوحة لهم بطمأنينة، وبدون الثقة والمعرفة والهف يخشى المرؤوسون من ممارسة السلطة الممنوحة لهم.</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id="{BF16BC87-268F-1102-6A58-ED06803DCA10}"/>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665188" y="5067024"/>
            <a:ext cx="487363" cy="487363"/>
          </a:xfrm>
          <a:prstGeom prst="rect">
            <a:avLst/>
          </a:prstGeom>
        </p:spPr>
      </p:pic>
    </p:spTree>
    <p:extLst>
      <p:ext uri="{BB962C8B-B14F-4D97-AF65-F5344CB8AC3E}">
        <p14:creationId xmlns:p14="http://schemas.microsoft.com/office/powerpoint/2010/main" val="1249133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533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0036" y="1292931"/>
            <a:ext cx="9088583" cy="4512285"/>
          </a:xfrm>
          <a:prstGeom prst="rect">
            <a:avLst/>
          </a:prstGeom>
          <a:noFill/>
        </p:spPr>
        <p:txBody>
          <a:bodyPr wrap="square" rtlCol="0">
            <a:spAutoFit/>
          </a:bodyPr>
          <a:lstStyle/>
          <a:p>
            <a:pPr algn="r">
              <a:lnSpc>
                <a:spcPct val="107000"/>
              </a:lnSpc>
              <a:spcAft>
                <a:spcPts val="800"/>
              </a:spcAft>
            </a:pPr>
            <a:r>
              <a:rPr lang="ar-EG" b="1" kern="100" dirty="0">
                <a:solidFill>
                  <a:srgbClr val="000000"/>
                </a:solidFill>
                <a:highlight>
                  <a:srgbClr val="FFFF00"/>
                </a:highlight>
                <a:latin typeface="Simplified Arabic" panose="02020603050405020304" pitchFamily="18" charset="-78"/>
                <a:ea typeface="Calibri" panose="020F0502020204030204" pitchFamily="34" charset="0"/>
                <a:cs typeface="Arial" panose="020B0604020202020204" pitchFamily="34" charset="0"/>
              </a:rPr>
              <a:t>سيتم تناول موضوعات مهمة منها اخلاقيات العمل والوظيفي ومنها :</a:t>
            </a:r>
            <a:endParaRPr lang="ar-EG" sz="1800" b="1" kern="100" dirty="0">
              <a:solidFill>
                <a:srgbClr val="000000"/>
              </a:solidFill>
              <a:effectLst/>
              <a:highlight>
                <a:srgbClr val="FFFF00"/>
              </a:highlight>
              <a:latin typeface="Simplified Arabic" panose="02020603050405020304" pitchFamily="18" charset="-78"/>
              <a:ea typeface="Calibri" panose="020F0502020204030204" pitchFamily="34" charset="0"/>
              <a:cs typeface="Arial" panose="020B0604020202020204" pitchFamily="34" charset="0"/>
            </a:endParaRPr>
          </a:p>
          <a:p>
            <a:pPr algn="r">
              <a:lnSpc>
                <a:spcPct val="107000"/>
              </a:lnSpc>
              <a:spcAft>
                <a:spcPts val="800"/>
              </a:spcAft>
            </a:pPr>
            <a:r>
              <a:rPr lang="ar-EG"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a:t>
            </a: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مقدمة عن أخلاقيات العمل </a:t>
            </a:r>
            <a:endParaRPr lang="ar-EG"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مفهوم أخلاقيات العمل</a:t>
            </a:r>
            <a:r>
              <a:rPr lang="en-GB"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أهداف أخلاقيات العمل</a:t>
            </a:r>
            <a:r>
              <a:rPr lang="en-GB"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أهمية أخلاقيات العمل</a:t>
            </a:r>
            <a:r>
              <a:rPr lang="en-GB"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القواعد العامة التي تحكم السلوك الوظيفي</a:t>
            </a:r>
            <a:r>
              <a:rPr lang="en-GB"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أسباب انتشار الفساد الإداري والعوامل التي تؤدي إلى ظهور المخالفات الإدارية</a:t>
            </a:r>
            <a:r>
              <a:rPr lang="en-GB"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وسائل بناء وتعزيز وترسيخ أخلاقيات العمل</a:t>
            </a:r>
            <a:r>
              <a:rPr lang="en-GB"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العوامل المؤثرة في أخلاقيات العمل في المنظمات</a:t>
            </a:r>
            <a:r>
              <a:rPr lang="en-GB"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مصادر أخلاقيات العمل</a:t>
            </a:r>
            <a:r>
              <a:rPr lang="en-GB"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الصفات الأخلاقية للموظف </a:t>
            </a:r>
            <a:r>
              <a:rPr lang="en-GB" sz="1800"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id="{A4BA78F9-3566-174A-24A3-35F16C960B2F}"/>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421506" y="4964064"/>
            <a:ext cx="487363" cy="487363"/>
          </a:xfrm>
          <a:prstGeom prst="rect">
            <a:avLst/>
          </a:prstGeom>
        </p:spPr>
      </p:pic>
    </p:spTree>
    <p:extLst>
      <p:ext uri="{BB962C8B-B14F-4D97-AF65-F5344CB8AC3E}">
        <p14:creationId xmlns:p14="http://schemas.microsoft.com/office/powerpoint/2010/main" val="2476228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38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5201424"/>
          </a:xfrm>
          <a:prstGeom prst="rect">
            <a:avLst/>
          </a:prstGeom>
          <a:noFill/>
        </p:spPr>
        <p:txBody>
          <a:bodyPr wrap="square" rtlCol="0">
            <a:spAutoFit/>
          </a:bodyPr>
          <a:lstStyle/>
          <a:p>
            <a:pPr algn="r" rtl="1"/>
            <a:r>
              <a:rPr lang="ar-EG" sz="2400" b="1" i="0" u="none" strike="noStrike" dirty="0">
                <a:solidFill>
                  <a:srgbClr val="000000"/>
                </a:solidFill>
                <a:effectLst/>
                <a:latin typeface="arial" panose="020B0604020202020204" pitchFamily="34" charset="0"/>
                <a:cs typeface="+mj-cs"/>
              </a:rPr>
              <a:t>لماذا من الضروري دراسة القيادة الأخلاقية في التعليم؟</a:t>
            </a:r>
            <a:endParaRPr lang="ar-EG" sz="2400" b="1" i="0" dirty="0">
              <a:solidFill>
                <a:srgbClr val="212529"/>
              </a:solidFill>
              <a:effectLst/>
              <a:latin typeface="Tajawal"/>
              <a:cs typeface="+mj-cs"/>
            </a:endParaRPr>
          </a:p>
          <a:p>
            <a:pPr algn="r" rtl="1"/>
            <a:r>
              <a:rPr lang="ar-EG" sz="2400" b="1" i="0" u="none" strike="noStrike" dirty="0">
                <a:solidFill>
                  <a:srgbClr val="000000"/>
                </a:solidFill>
                <a:effectLst/>
                <a:latin typeface="arial" panose="020B0604020202020204" pitchFamily="34" charset="0"/>
                <a:cs typeface="+mj-cs"/>
              </a:rPr>
              <a:t>1- للقيادة الأخلاقية الكثير من الفوائد سواءً من منظور فردي أو جماعي، فعلى صعيد المصلحة الجماعية يمكن للقائد الأخلاقي إلهام من حوله بتصرفاته وأفعاله الأخلاقية، ولاحقاً سيتصرَّف الجميع بشكل مشابه لما يتصرف به القائد.</a:t>
            </a:r>
            <a:br>
              <a:rPr lang="ar-EG" sz="2400" b="1" i="0" dirty="0">
                <a:solidFill>
                  <a:srgbClr val="212529"/>
                </a:solidFill>
                <a:effectLst/>
                <a:latin typeface="Tajawal"/>
                <a:cs typeface="+mj-cs"/>
              </a:rPr>
            </a:br>
            <a:r>
              <a:rPr lang="ar-EG" sz="2400" b="1" i="0" dirty="0">
                <a:solidFill>
                  <a:srgbClr val="212529"/>
                </a:solidFill>
                <a:effectLst/>
                <a:latin typeface="arial" panose="020B0604020202020204" pitchFamily="34" charset="0"/>
                <a:cs typeface="+mj-cs"/>
              </a:rPr>
              <a:t> </a:t>
            </a:r>
            <a:endParaRPr lang="ar-EG" sz="2400" b="1" i="0" dirty="0">
              <a:solidFill>
                <a:srgbClr val="212529"/>
              </a:solidFill>
              <a:effectLst/>
              <a:latin typeface="Tajawal"/>
              <a:cs typeface="+mj-cs"/>
            </a:endParaRPr>
          </a:p>
          <a:p>
            <a:pPr algn="r" rtl="1"/>
            <a:r>
              <a:rPr lang="ar-EG" sz="2400" b="1" i="0" u="none" strike="noStrike" dirty="0">
                <a:solidFill>
                  <a:srgbClr val="000000"/>
                </a:solidFill>
                <a:effectLst/>
                <a:latin typeface="arial" panose="020B0604020202020204" pitchFamily="34" charset="0"/>
                <a:cs typeface="+mj-cs"/>
              </a:rPr>
              <a:t>2- في الواقع، إن بناء مستقبل الشركات المحلية والعالمية سيكون بيد من يمارس القيادة الأخلاقية، ويعزز أهميتها ودورها في العمل، لذا لا بأس في جعل طريقك نحو القيادة الأخلاقية أُولى التي تطمح  لتطبيقها داخل مؤسستك. </a:t>
            </a:r>
            <a:br>
              <a:rPr lang="ar-EG" sz="2400" b="1" i="0" u="none" strike="noStrike" dirty="0">
                <a:solidFill>
                  <a:srgbClr val="000000"/>
                </a:solidFill>
                <a:effectLst/>
                <a:latin typeface="arial" panose="020B0604020202020204" pitchFamily="34" charset="0"/>
                <a:cs typeface="+mj-cs"/>
              </a:rPr>
            </a:br>
            <a:endParaRPr lang="ar-EG" sz="2400" b="1" i="0" dirty="0">
              <a:solidFill>
                <a:srgbClr val="212529"/>
              </a:solidFill>
              <a:effectLst/>
              <a:latin typeface="Tajawal"/>
              <a:cs typeface="+mj-cs"/>
            </a:endParaRPr>
          </a:p>
          <a:p>
            <a:pPr algn="r" rtl="1"/>
            <a:r>
              <a:rPr lang="ar-EG" sz="2400" b="1" i="0" u="none" strike="noStrike" dirty="0">
                <a:solidFill>
                  <a:srgbClr val="000000"/>
                </a:solidFill>
                <a:effectLst/>
                <a:latin typeface="arial" panose="020B0604020202020204" pitchFamily="34" charset="0"/>
                <a:cs typeface="+mj-cs"/>
              </a:rPr>
              <a:t>3- أما على المستوى الشخصي، فكونك قائداً أخلاقياً يعد أمراً ضرورياً لاكتساب المصداقية والسمعة الجيدة.</a:t>
            </a:r>
            <a:br>
              <a:rPr lang="ar-EG" sz="2400" b="1" i="0" dirty="0">
                <a:solidFill>
                  <a:srgbClr val="212529"/>
                </a:solidFill>
                <a:effectLst/>
                <a:latin typeface="Tajawal"/>
                <a:cs typeface="+mj-cs"/>
              </a:rPr>
            </a:br>
            <a:r>
              <a:rPr lang="ar-EG" sz="2400" b="1" i="0" dirty="0">
                <a:solidFill>
                  <a:srgbClr val="212529"/>
                </a:solidFill>
                <a:effectLst/>
                <a:latin typeface="arial" panose="020B0604020202020204" pitchFamily="34" charset="0"/>
                <a:cs typeface="+mj-cs"/>
              </a:rPr>
              <a:t> </a:t>
            </a:r>
            <a:endParaRPr lang="ar-EG" sz="2400" b="1" i="0" dirty="0">
              <a:solidFill>
                <a:srgbClr val="212529"/>
              </a:solidFill>
              <a:effectLst/>
              <a:latin typeface="Tajawal"/>
              <a:cs typeface="+mj-cs"/>
            </a:endParaRPr>
          </a:p>
          <a:p>
            <a:pPr algn="just" rtl="1"/>
            <a:r>
              <a:rPr lang="ar-EG" sz="2400" b="0" i="0" dirty="0">
                <a:solidFill>
                  <a:srgbClr val="212529"/>
                </a:solidFill>
                <a:effectLst/>
                <a:latin typeface="Tajawal"/>
              </a:rPr>
              <a:t> </a:t>
            </a: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id="{A701664B-17BB-53BB-06EA-2D510A0CFFFD}"/>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787525" y="5085445"/>
            <a:ext cx="487363" cy="487363"/>
          </a:xfrm>
          <a:prstGeom prst="rect">
            <a:avLst/>
          </a:prstGeom>
        </p:spPr>
      </p:pic>
    </p:spTree>
    <p:extLst>
      <p:ext uri="{BB962C8B-B14F-4D97-AF65-F5344CB8AC3E}">
        <p14:creationId xmlns:p14="http://schemas.microsoft.com/office/powerpoint/2010/main" val="4149503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141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4093428"/>
          </a:xfrm>
          <a:prstGeom prst="rect">
            <a:avLst/>
          </a:prstGeom>
          <a:noFill/>
        </p:spPr>
        <p:txBody>
          <a:bodyPr wrap="square" rtlCol="0">
            <a:spAutoFit/>
          </a:bodyPr>
          <a:lstStyle/>
          <a:p>
            <a:pPr algn="r" rtl="1"/>
            <a:r>
              <a:rPr lang="ar-EG" sz="2400" b="1" i="0" u="none" strike="noStrike" dirty="0">
                <a:solidFill>
                  <a:srgbClr val="000000"/>
                </a:solidFill>
                <a:effectLst/>
                <a:latin typeface="arial" panose="020B0604020202020204" pitchFamily="34" charset="0"/>
                <a:cs typeface="+mj-cs"/>
              </a:rPr>
              <a:t>4- تأكد أن رحلة الشخص نحو القيادة الأخلاقية طويلة، ويمكن أن يؤدي أي تصرف غير أخلاقي إلى عزل القائد من قبل أصحاب العمل، لأن ذلك قد يلحق أضرار جسيمة بهوية وعلامة الشركة، ناهيك عن ذلك، غالباً ما تؤدي السلوكيات غير الأخلاقية إلى تدني احترام الذات وتدهورها.</a:t>
            </a:r>
            <a:br>
              <a:rPr lang="ar-EG" sz="2400" b="1" i="0" dirty="0">
                <a:solidFill>
                  <a:srgbClr val="212529"/>
                </a:solidFill>
                <a:effectLst/>
                <a:latin typeface="Tajawal"/>
                <a:cs typeface="+mj-cs"/>
              </a:rPr>
            </a:br>
            <a:r>
              <a:rPr lang="ar-EG" sz="2400" b="1" i="0" dirty="0">
                <a:solidFill>
                  <a:srgbClr val="212529"/>
                </a:solidFill>
                <a:effectLst/>
                <a:latin typeface="arial" panose="020B0604020202020204" pitchFamily="34" charset="0"/>
                <a:cs typeface="+mj-cs"/>
              </a:rPr>
              <a:t> </a:t>
            </a:r>
            <a:endParaRPr lang="ar-EG" sz="2400" b="1" i="0" dirty="0">
              <a:solidFill>
                <a:srgbClr val="212529"/>
              </a:solidFill>
              <a:effectLst/>
              <a:latin typeface="Tajawal"/>
              <a:cs typeface="+mj-cs"/>
            </a:endParaRPr>
          </a:p>
          <a:p>
            <a:pPr algn="r" rtl="1"/>
            <a:r>
              <a:rPr lang="ar-EG" sz="2400" b="1" i="0" u="none" strike="noStrike" dirty="0">
                <a:solidFill>
                  <a:srgbClr val="000000"/>
                </a:solidFill>
                <a:effectLst/>
                <a:latin typeface="arial" panose="020B0604020202020204" pitchFamily="34" charset="0"/>
                <a:cs typeface="+mj-cs"/>
              </a:rPr>
              <a:t>5- من وجه آخر لا تقتصر القيادة الأخلاقية على المستوى الشخصي أو المهني فقط، بل تدخل أيضاً ضمن التعليم، إذ أنَّ التعليم لا ينطوي فقط على أمور الدراسة، أو على جلب كتاب وشرحه للطلاب، بل ينبغي على المعلمين دوماً وعند كل فرصة متاحة ممارسة وتثبيت المبادئ والقيادة الأخلاقية عند تلاميذهم، وذلك بأن تكون سلوكياتهم وأفعالهم تتوافق مع القيم والأخلاق واحترام الذات.</a:t>
            </a:r>
            <a:endParaRPr lang="ar-EG" sz="2400" b="1" i="0" dirty="0">
              <a:solidFill>
                <a:srgbClr val="212529"/>
              </a:solidFill>
              <a:effectLst/>
              <a:latin typeface="Tajawal"/>
              <a:cs typeface="+mj-cs"/>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id="{3575E7AD-5518-8994-E3AC-2CB320238928}"/>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528907" y="5053786"/>
            <a:ext cx="487363" cy="487363"/>
          </a:xfrm>
          <a:prstGeom prst="rect">
            <a:avLst/>
          </a:prstGeom>
        </p:spPr>
      </p:pic>
    </p:spTree>
    <p:extLst>
      <p:ext uri="{BB962C8B-B14F-4D97-AF65-F5344CB8AC3E}">
        <p14:creationId xmlns:p14="http://schemas.microsoft.com/office/powerpoint/2010/main" val="2807769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230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4093428"/>
          </a:xfrm>
          <a:prstGeom prst="rect">
            <a:avLst/>
          </a:prstGeom>
          <a:noFill/>
        </p:spPr>
        <p:txBody>
          <a:bodyPr wrap="square" rtlCol="0">
            <a:spAutoFit/>
          </a:bodyPr>
          <a:lstStyle/>
          <a:p>
            <a:pPr algn="r" fontAlgn="base">
              <a:buClr>
                <a:srgbClr val="000000"/>
              </a:buClr>
              <a:buFont typeface="Arial"/>
              <a:buNone/>
            </a:pPr>
            <a:r>
              <a:rPr lang="ar-EG" sz="2400" b="1" kern="0" dirty="0">
                <a:solidFill>
                  <a:srgbClr val="FF0000"/>
                </a:solidFill>
                <a:latin typeface="Tahoma" panose="020B0604030504040204" pitchFamily="34" charset="0"/>
                <a:sym typeface="Arial"/>
              </a:rPr>
              <a:t>ملخص المحاضرة:                                                          </a:t>
            </a:r>
          </a:p>
          <a:p>
            <a:pPr algn="r">
              <a:lnSpc>
                <a:spcPct val="150000"/>
              </a:lnSpc>
              <a:buClr>
                <a:srgbClr val="000000"/>
              </a:buClr>
              <a:buFont typeface="Arial"/>
              <a:buNone/>
            </a:pPr>
            <a:r>
              <a:rPr lang="ar-EG" sz="2400" b="1" kern="0" dirty="0">
                <a:solidFill>
                  <a:srgbClr val="FF0000"/>
                </a:solidFill>
                <a:latin typeface="Simplified Arabic" pitchFamily="18" charset="-78"/>
                <a:cs typeface="Simplified Arabic" pitchFamily="18" charset="-78"/>
                <a:sym typeface="Arial"/>
              </a:rPr>
              <a:t> 1- موضوعات عن المقرر</a:t>
            </a:r>
          </a:p>
          <a:p>
            <a:pPr algn="r">
              <a:lnSpc>
                <a:spcPct val="150000"/>
              </a:lnSpc>
              <a:buClr>
                <a:srgbClr val="000000"/>
              </a:buClr>
              <a:buFont typeface="Arial"/>
              <a:buNone/>
            </a:pPr>
            <a:r>
              <a:rPr lang="ar-EG" sz="2400" b="1" kern="0" dirty="0">
                <a:solidFill>
                  <a:srgbClr val="FF0000"/>
                </a:solidFill>
                <a:latin typeface="Simplified Arabic" pitchFamily="18" charset="-78"/>
                <a:cs typeface="Simplified Arabic" pitchFamily="18" charset="-78"/>
                <a:sym typeface="Arial"/>
              </a:rPr>
              <a:t>2- وصف المقرر</a:t>
            </a:r>
          </a:p>
          <a:p>
            <a:pPr algn="r">
              <a:lnSpc>
                <a:spcPct val="150000"/>
              </a:lnSpc>
              <a:buClr>
                <a:srgbClr val="000000"/>
              </a:buClr>
              <a:buFont typeface="Arial"/>
              <a:buNone/>
            </a:pPr>
            <a:r>
              <a:rPr lang="ar-EG" sz="2400" b="1" kern="0" dirty="0">
                <a:solidFill>
                  <a:srgbClr val="FF0000"/>
                </a:solidFill>
                <a:latin typeface="Simplified Arabic" pitchFamily="18" charset="-78"/>
                <a:cs typeface="Simplified Arabic" pitchFamily="18" charset="-78"/>
                <a:sym typeface="Arial"/>
              </a:rPr>
              <a:t>3- أهداف المقرر</a:t>
            </a:r>
          </a:p>
          <a:p>
            <a:pPr algn="r">
              <a:lnSpc>
                <a:spcPct val="150000"/>
              </a:lnSpc>
              <a:buClr>
                <a:srgbClr val="000000"/>
              </a:buClr>
              <a:buFont typeface="Arial"/>
              <a:buNone/>
            </a:pPr>
            <a:r>
              <a:rPr lang="ar-EG" sz="2400" b="1" kern="0" dirty="0">
                <a:solidFill>
                  <a:srgbClr val="FF0000"/>
                </a:solidFill>
                <a:latin typeface="Simplified Arabic" pitchFamily="18" charset="-78"/>
                <a:cs typeface="Simplified Arabic" pitchFamily="18" charset="-78"/>
                <a:sym typeface="Arial"/>
              </a:rPr>
              <a:t>4- محتوى المقرر</a:t>
            </a:r>
          </a:p>
          <a:p>
            <a:pPr algn="r">
              <a:lnSpc>
                <a:spcPct val="150000"/>
              </a:lnSpc>
              <a:buClr>
                <a:srgbClr val="000000"/>
              </a:buClr>
              <a:buFont typeface="Arial"/>
              <a:buNone/>
            </a:pPr>
            <a:r>
              <a:rPr lang="ar-EG" sz="2400" b="1" kern="0" dirty="0">
                <a:solidFill>
                  <a:srgbClr val="FF0000"/>
                </a:solidFill>
                <a:latin typeface="Simplified Arabic" pitchFamily="18" charset="-78"/>
                <a:cs typeface="Simplified Arabic" pitchFamily="18" charset="-78"/>
                <a:sym typeface="Arial"/>
              </a:rPr>
              <a:t>5- أنشطة المقرر</a:t>
            </a:r>
          </a:p>
          <a:p>
            <a:pPr algn="r">
              <a:lnSpc>
                <a:spcPct val="150000"/>
              </a:lnSpc>
              <a:buClr>
                <a:srgbClr val="000000"/>
              </a:buClr>
              <a:buFont typeface="Arial"/>
              <a:buNone/>
            </a:pPr>
            <a:r>
              <a:rPr lang="ar-EG" sz="2400" b="1" kern="0" dirty="0">
                <a:solidFill>
                  <a:srgbClr val="FF0000"/>
                </a:solidFill>
                <a:latin typeface="Simplified Arabic" pitchFamily="18" charset="-78"/>
                <a:cs typeface="Simplified Arabic" pitchFamily="18" charset="-78"/>
                <a:sym typeface="Arial"/>
              </a:rPr>
              <a:t>6- مختصر عن موضوعات المقرر</a:t>
            </a:r>
            <a:endParaRPr lang="ar-SA" sz="2400" b="1" kern="0" dirty="0">
              <a:solidFill>
                <a:srgbClr val="FF0000"/>
              </a:solidFill>
              <a:latin typeface="Simplified Arabic" pitchFamily="18" charset="-78"/>
              <a:cs typeface="Simplified Arabic" pitchFamily="18" charset="-78"/>
              <a:sym typeface="Arial"/>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id="{5F00FA5C-D40A-949F-381B-8437101493AF}"/>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279405" y="5074596"/>
            <a:ext cx="487363" cy="487363"/>
          </a:xfrm>
          <a:prstGeom prst="rect">
            <a:avLst/>
          </a:prstGeom>
        </p:spPr>
      </p:pic>
    </p:spTree>
    <p:extLst>
      <p:ext uri="{BB962C8B-B14F-4D97-AF65-F5344CB8AC3E}">
        <p14:creationId xmlns:p14="http://schemas.microsoft.com/office/powerpoint/2010/main" val="522766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61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6199E2D-B7BE-4471-A978-58C44CA7DF5F}"/>
</file>

<file path=customXml/itemProps2.xml><?xml version="1.0" encoding="utf-8"?>
<ds:datastoreItem xmlns:ds="http://schemas.openxmlformats.org/officeDocument/2006/customXml" ds:itemID="{9B37DB90-02A5-4092-929D-761FA4D0E65D}"/>
</file>

<file path=customXml/itemProps3.xml><?xml version="1.0" encoding="utf-8"?>
<ds:datastoreItem xmlns:ds="http://schemas.openxmlformats.org/officeDocument/2006/customXml" ds:itemID="{C6BC7A2C-BBE2-42C6-9B71-838859C74C11}"/>
</file>

<file path=docProps/app.xml><?xml version="1.0" encoding="utf-8"?>
<Properties xmlns="http://schemas.openxmlformats.org/officeDocument/2006/extended-properties" xmlns:vt="http://schemas.openxmlformats.org/officeDocument/2006/docPropsVTypes">
  <TotalTime>270</TotalTime>
  <Words>1611</Words>
  <Application>Microsoft Office PowerPoint</Application>
  <PresentationFormat>Widescreen</PresentationFormat>
  <Paragraphs>191</Paragraphs>
  <Slides>20</Slides>
  <Notes>2</Notes>
  <HiddenSlides>0</HiddenSlides>
  <MMClips>19</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20</vt:i4>
      </vt:variant>
    </vt:vector>
  </HeadingPairs>
  <TitlesOfParts>
    <vt:vector size="30" baseType="lpstr">
      <vt:lpstr>Arial</vt:lpstr>
      <vt:lpstr>Arial</vt:lpstr>
      <vt:lpstr>Calibri</vt:lpstr>
      <vt:lpstr>Calibri Light</vt:lpstr>
      <vt:lpstr>Open Sans</vt:lpstr>
      <vt:lpstr>Simplified Arabic</vt:lpstr>
      <vt:lpstr>Tahoma</vt:lpstr>
      <vt:lpstr>Tajawal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Mohammed</cp:lastModifiedBy>
  <cp:revision>39</cp:revision>
  <dcterms:created xsi:type="dcterms:W3CDTF">2023-04-29T09:08:00Z</dcterms:created>
  <dcterms:modified xsi:type="dcterms:W3CDTF">2024-01-11T14:29:07Z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