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96" r:id="rId5"/>
    <p:sldId id="271" r:id="rId6"/>
    <p:sldId id="313" r:id="rId7"/>
    <p:sldId id="497" r:id="rId8"/>
    <p:sldId id="276" r:id="rId9"/>
    <p:sldId id="500" r:id="rId10"/>
    <p:sldId id="256" r:id="rId11"/>
    <p:sldId id="508" r:id="rId12"/>
    <p:sldId id="509" r:id="rId13"/>
    <p:sldId id="510" r:id="rId14"/>
    <p:sldId id="512" r:id="rId15"/>
    <p:sldId id="513" r:id="rId16"/>
    <p:sldId id="514" r:id="rId17"/>
    <p:sldId id="504" r:id="rId18"/>
    <p:sldId id="515" r:id="rId19"/>
    <p:sldId id="516" r:id="rId20"/>
    <p:sldId id="517" r:id="rId21"/>
    <p:sldId id="518" r:id="rId22"/>
    <p:sldId id="519" r:id="rId23"/>
    <p:sldId id="520" r:id="rId24"/>
    <p:sldId id="525" r:id="rId25"/>
    <p:sldId id="505" r:id="rId26"/>
    <p:sldId id="526" r:id="rId27"/>
    <p:sldId id="521" r:id="rId28"/>
    <p:sldId id="522" r:id="rId29"/>
    <p:sldId id="523" r:id="rId30"/>
    <p:sldId id="524" r:id="rId31"/>
    <p:sldId id="527" r:id="rId32"/>
    <p:sldId id="528" r:id="rId33"/>
    <p:sldId id="529" r:id="rId34"/>
    <p:sldId id="530" r:id="rId35"/>
    <p:sldId id="511" r:id="rId36"/>
    <p:sldId id="506" r:id="rId37"/>
    <p:sldId id="501" r:id="rId38"/>
    <p:sldId id="532" r:id="rId39"/>
    <p:sldId id="533" r:id="rId40"/>
    <p:sldId id="534" r:id="rId41"/>
    <p:sldId id="535" r:id="rId42"/>
    <p:sldId id="536" r:id="rId43"/>
    <p:sldId id="537" r:id="rId44"/>
    <p:sldId id="538" r:id="rId45"/>
    <p:sldId id="539" r:id="rId46"/>
    <p:sldId id="540" r:id="rId47"/>
    <p:sldId id="541" r:id="rId48"/>
    <p:sldId id="54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271"/>
            <p14:sldId id="313"/>
            <p14:sldId id="497"/>
            <p14:sldId id="276"/>
            <p14:sldId id="500"/>
            <p14:sldId id="256"/>
            <p14:sldId id="508"/>
            <p14:sldId id="509"/>
            <p14:sldId id="510"/>
            <p14:sldId id="512"/>
            <p14:sldId id="513"/>
            <p14:sldId id="514"/>
            <p14:sldId id="504"/>
            <p14:sldId id="515"/>
            <p14:sldId id="516"/>
            <p14:sldId id="517"/>
            <p14:sldId id="518"/>
            <p14:sldId id="519"/>
            <p14:sldId id="520"/>
            <p14:sldId id="525"/>
            <p14:sldId id="505"/>
            <p14:sldId id="526"/>
            <p14:sldId id="521"/>
            <p14:sldId id="522"/>
            <p14:sldId id="523"/>
            <p14:sldId id="524"/>
            <p14:sldId id="527"/>
            <p14:sldId id="528"/>
            <p14:sldId id="529"/>
            <p14:sldId id="530"/>
            <p14:sldId id="511"/>
            <p14:sldId id="506"/>
            <p14:sldId id="501"/>
            <p14:sldId id="532"/>
            <p14:sldId id="533"/>
            <p14:sldId id="534"/>
            <p14:sldId id="535"/>
            <p14:sldId id="536"/>
            <p14:sldId id="537"/>
            <p14:sldId id="538"/>
            <p14:sldId id="539"/>
            <p14:sldId id="540"/>
            <p14:sldId id="541"/>
            <p14:sldId id="54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7" d="100"/>
          <a:sy n="57" d="100"/>
        </p:scale>
        <p:origin x="92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8" Type="http://schemas.openxmlformats.org/officeDocument/2006/relationships/image" Target="../media/image47.svg"/><Relationship Id="rId13" Type="http://schemas.openxmlformats.org/officeDocument/2006/relationships/image" Target="../media/image52.png"/><Relationship Id="rId18" Type="http://schemas.openxmlformats.org/officeDocument/2006/relationships/image" Target="../media/image57.pn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png"/><Relationship Id="rId17" Type="http://schemas.openxmlformats.org/officeDocument/2006/relationships/image" Target="../media/image56.svg"/><Relationship Id="rId2" Type="http://schemas.openxmlformats.org/officeDocument/2006/relationships/image" Target="../media/image5.png"/><Relationship Id="rId16" Type="http://schemas.openxmlformats.org/officeDocument/2006/relationships/image" Target="../media/image55.png"/><Relationship Id="rId20" Type="http://schemas.openxmlformats.org/officeDocument/2006/relationships/image" Target="../media/image59.svg"/><Relationship Id="rId1" Type="http://schemas.openxmlformats.org/officeDocument/2006/relationships/slideLayout" Target="../slideLayouts/slideLayout1.xml"/><Relationship Id="rId6" Type="http://schemas.openxmlformats.org/officeDocument/2006/relationships/image" Target="../media/image45.png"/><Relationship Id="rId11" Type="http://schemas.openxmlformats.org/officeDocument/2006/relationships/image" Target="../media/image50.svg"/><Relationship Id="rId5" Type="http://schemas.openxmlformats.org/officeDocument/2006/relationships/image" Target="../media/image44.svg"/><Relationship Id="rId15" Type="http://schemas.openxmlformats.org/officeDocument/2006/relationships/image" Target="../media/image54.png"/><Relationship Id="rId10" Type="http://schemas.openxmlformats.org/officeDocument/2006/relationships/image" Target="../media/image49.png"/><Relationship Id="rId19" Type="http://schemas.openxmlformats.org/officeDocument/2006/relationships/image" Target="../media/image58.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53.sv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62.png"/></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73.png"/></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16.xml"/><Relationship Id="rId5" Type="http://schemas.openxmlformats.org/officeDocument/2006/relationships/image" Target="../media/image78.png"/><Relationship Id="rId4" Type="http://schemas.openxmlformats.org/officeDocument/2006/relationships/image" Target="../media/image7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02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03003"/>
          </a:xfrm>
          <a:prstGeom prst="rect">
            <a:avLst/>
          </a:prstGeom>
          <a:noFill/>
        </p:spPr>
        <p:txBody>
          <a:bodyPr wrap="square">
            <a:spAutoFit/>
          </a:bodyPr>
          <a:lstStyle/>
          <a:p>
            <a:pPr algn="ctr" rtl="1">
              <a:lnSpc>
                <a:spcPct val="120000"/>
              </a:lnSpc>
            </a:pPr>
            <a:r>
              <a:rPr lang="ar-EG" sz="2800" b="1">
                <a:solidFill>
                  <a:srgbClr val="00B0F0"/>
                </a:solidFill>
                <a:latin typeface="Alexandria" charset="0"/>
                <a:cs typeface="Alexandria" charset="0"/>
              </a:rPr>
              <a:t>الاتصال الذكي</a:t>
            </a:r>
          </a:p>
          <a:p>
            <a:pPr algn="ctr" rtl="1">
              <a:lnSpc>
                <a:spcPct val="120000"/>
              </a:lnSpc>
            </a:pPr>
            <a:r>
              <a:rPr lang="ar-EG" sz="2800" b="1">
                <a:solidFill>
                  <a:srgbClr val="00B0F0"/>
                </a:solidFill>
                <a:latin typeface="Alexandria" charset="0"/>
                <a:cs typeface="Alexandria" charset="0"/>
              </a:rPr>
              <a:t> </a:t>
            </a:r>
            <a:r>
              <a:rPr lang="en-US" sz="2800" b="1">
                <a:solidFill>
                  <a:srgbClr val="00B0F0"/>
                </a:solidFill>
                <a:latin typeface="Alexandria" charset="0"/>
                <a:cs typeface="Alexandria" charset="0"/>
              </a:rPr>
              <a:t>AI Agents </a:t>
            </a:r>
            <a:r>
              <a:rPr lang="ar-EG" sz="2800" b="1">
                <a:solidFill>
                  <a:srgbClr val="00B0F0"/>
                </a:solidFill>
                <a:latin typeface="Alexandria" charset="0"/>
                <a:cs typeface="Alexandria" charset="0"/>
              </a:rPr>
              <a:t> والتخصيص المفرط</a:t>
            </a:r>
          </a:p>
        </p:txBody>
      </p:sp>
      <p:sp>
        <p:nvSpPr>
          <p:cNvPr id="41" name="TextBox 40"/>
          <p:cNvSpPr txBox="1"/>
          <p:nvPr/>
        </p:nvSpPr>
        <p:spPr>
          <a:xfrm>
            <a:off x="6301339" y="1237785"/>
            <a:ext cx="4671461" cy="523220"/>
          </a:xfrm>
          <a:prstGeom prst="rect">
            <a:avLst/>
          </a:prstGeom>
          <a:noFill/>
        </p:spPr>
        <p:txBody>
          <a:bodyPr wrap="square" rtlCol="0">
            <a:spAutoFit/>
          </a:bodyPr>
          <a:lstStyle/>
          <a:p>
            <a:pPr algn="l" rtl="1"/>
            <a:r>
              <a:rPr lang="ar-EG" sz="2800" b="1">
                <a:solidFill>
                  <a:srgbClr val="00B0F0"/>
                </a:solidFill>
                <a:latin typeface="Alexandria" charset="0"/>
                <a:cs typeface="Alexandria" charset="0"/>
              </a:rPr>
              <a:t>المحاضرة الثانية</a:t>
            </a:r>
            <a:endParaRPr lang="en-US" sz="2800" b="1">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a:solidFill>
                  <a:schemeClr val="bg1"/>
                </a:solidFill>
                <a:latin typeface="Alexandria" charset="0"/>
                <a:cs typeface="Alexandria" charset="0"/>
              </a:rPr>
              <a:t>02</a:t>
            </a:r>
            <a:endParaRPr lang="en-US" sz="4000" b="1">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934222" y="1199307"/>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37433" y="1599946"/>
            <a:ext cx="953247" cy="707886"/>
          </a:xfrm>
          <a:prstGeom prst="rect">
            <a:avLst/>
          </a:prstGeom>
          <a:noFill/>
        </p:spPr>
        <p:txBody>
          <a:bodyPr wrap="square" rtlCol="0">
            <a:spAutoFit/>
          </a:bodyPr>
          <a:lstStyle/>
          <a:p>
            <a:pPr algn="ctr"/>
            <a:r>
              <a:rPr lang="ar-EG" sz="4000" b="1">
                <a:solidFill>
                  <a:schemeClr val="bg1"/>
                </a:solidFill>
                <a:latin typeface="Alexandria" charset="0"/>
                <a:cs typeface="Alexandria" charset="0"/>
              </a:rPr>
              <a:t>02</a:t>
            </a:r>
            <a:endParaRPr lang="en-US" sz="4000" b="1">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7" name="Group 26">
            <a:extLst>
              <a:ext uri="{FF2B5EF4-FFF2-40B4-BE49-F238E27FC236}">
                <a16:creationId xmlns:a16="http://schemas.microsoft.com/office/drawing/2014/main" id="{E7EA7C76-597E-59A9-3507-7C6E60F40CBF}"/>
              </a:ext>
            </a:extLst>
          </p:cNvPr>
          <p:cNvGrpSpPr/>
          <p:nvPr/>
        </p:nvGrpSpPr>
        <p:grpSpPr>
          <a:xfrm>
            <a:off x="2888166" y="2361422"/>
            <a:ext cx="9090339" cy="4283591"/>
            <a:chOff x="793790" y="3235762"/>
            <a:chExt cx="13042821" cy="3143487"/>
          </a:xfrm>
        </p:grpSpPr>
        <p:sp>
          <p:nvSpPr>
            <p:cNvPr id="29" name="Shape 3"/>
            <p:cNvSpPr/>
            <p:nvPr/>
          </p:nvSpPr>
          <p:spPr>
            <a:xfrm>
              <a:off x="10724674" y="3235762"/>
              <a:ext cx="3111937" cy="1786414"/>
            </a:xfrm>
            <a:prstGeom prst="roundRect">
              <a:avLst>
                <a:gd name="adj" fmla="val 4666"/>
              </a:avLst>
            </a:prstGeom>
            <a:solidFill>
              <a:srgbClr val="E9ECF2"/>
            </a:solidFill>
            <a:ln w="7620">
              <a:solidFill>
                <a:srgbClr val="CFD2D8"/>
              </a:solidFill>
              <a:prstDash val="solid"/>
            </a:ln>
          </p:spPr>
          <p:txBody>
            <a:bodyPr/>
            <a:lstStyle/>
            <a:p>
              <a:pPr algn="ctr"/>
              <a:endParaRPr lang="en-US" sz="1600"/>
            </a:p>
          </p:txBody>
        </p:sp>
        <p:sp>
          <p:nvSpPr>
            <p:cNvPr id="30" name="Text 4"/>
            <p:cNvSpPr/>
            <p:nvPr/>
          </p:nvSpPr>
          <p:spPr>
            <a:xfrm>
              <a:off x="10930652" y="3441740"/>
              <a:ext cx="2699980" cy="620316"/>
            </a:xfrm>
            <a:prstGeom prst="rect">
              <a:avLst/>
            </a:prstGeom>
            <a:noFill/>
            <a:ln/>
          </p:spPr>
          <p:txBody>
            <a:bodyPr wrap="square" lIns="0" tIns="0" rIns="0" bIns="0" rtlCol="0" anchor="t"/>
            <a:lstStyle/>
            <a:p>
              <a:pPr marL="0" indent="0" algn="ct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الانتقال من Chatbots إلى AI Agents</a:t>
              </a:r>
              <a:endParaRPr lang="en-US" sz="1600" dirty="0"/>
            </a:p>
          </p:txBody>
        </p:sp>
        <p:sp>
          <p:nvSpPr>
            <p:cNvPr id="31" name="Text 5"/>
            <p:cNvSpPr/>
            <p:nvPr/>
          </p:nvSpPr>
          <p:spPr>
            <a:xfrm>
              <a:off x="10930652" y="4181118"/>
              <a:ext cx="2699980"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فهم الفرق النوعي وتأثيره على العلاقات العامة</a:t>
              </a:r>
              <a:endParaRPr lang="en-US" sz="1600" dirty="0"/>
            </a:p>
          </p:txBody>
        </p:sp>
        <p:sp>
          <p:nvSpPr>
            <p:cNvPr id="35" name="Shape 6"/>
            <p:cNvSpPr/>
            <p:nvPr/>
          </p:nvSpPr>
          <p:spPr>
            <a:xfrm>
              <a:off x="7414379" y="3235762"/>
              <a:ext cx="3111937" cy="1786414"/>
            </a:xfrm>
            <a:prstGeom prst="roundRect">
              <a:avLst>
                <a:gd name="adj" fmla="val 4666"/>
              </a:avLst>
            </a:prstGeom>
            <a:solidFill>
              <a:srgbClr val="E9ECF2"/>
            </a:solidFill>
            <a:ln w="7620">
              <a:solidFill>
                <a:srgbClr val="CFD2D8"/>
              </a:solidFill>
              <a:prstDash val="solid"/>
            </a:ln>
          </p:spPr>
          <p:txBody>
            <a:bodyPr/>
            <a:lstStyle/>
            <a:p>
              <a:pPr algn="ctr"/>
              <a:endParaRPr lang="en-US" sz="1600"/>
            </a:p>
          </p:txBody>
        </p:sp>
        <p:sp>
          <p:nvSpPr>
            <p:cNvPr id="36" name="Text 7"/>
            <p:cNvSpPr/>
            <p:nvPr/>
          </p:nvSpPr>
          <p:spPr>
            <a:xfrm>
              <a:off x="7714774" y="3441740"/>
              <a:ext cx="2605564" cy="310158"/>
            </a:xfrm>
            <a:prstGeom prst="rect">
              <a:avLst/>
            </a:prstGeom>
            <a:noFill/>
            <a:ln/>
          </p:spPr>
          <p:txBody>
            <a:bodyPr wrap="none" lIns="0" tIns="0" rIns="0" bIns="0" rtlCol="0" anchor="t"/>
            <a:lstStyle/>
            <a:p>
              <a:pPr marL="0" indent="0" algn="ct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قدرات الوكلاء الأذكياء</a:t>
              </a:r>
              <a:endParaRPr lang="en-US" sz="1600" dirty="0"/>
            </a:p>
          </p:txBody>
        </p:sp>
        <p:sp>
          <p:nvSpPr>
            <p:cNvPr id="37" name="Text 8"/>
            <p:cNvSpPr/>
            <p:nvPr/>
          </p:nvSpPr>
          <p:spPr>
            <a:xfrm>
              <a:off x="7620357" y="3870960"/>
              <a:ext cx="2699980"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التطبيقات العملية في خدمة الجمهور والمتابعة</a:t>
              </a:r>
              <a:endParaRPr lang="en-US" sz="1600" dirty="0"/>
            </a:p>
          </p:txBody>
        </p:sp>
        <p:sp>
          <p:nvSpPr>
            <p:cNvPr id="38" name="Shape 9"/>
            <p:cNvSpPr/>
            <p:nvPr/>
          </p:nvSpPr>
          <p:spPr>
            <a:xfrm>
              <a:off x="4104084" y="3235762"/>
              <a:ext cx="3111937" cy="1786414"/>
            </a:xfrm>
            <a:prstGeom prst="roundRect">
              <a:avLst>
                <a:gd name="adj" fmla="val 4666"/>
              </a:avLst>
            </a:prstGeom>
            <a:solidFill>
              <a:srgbClr val="E9ECF2"/>
            </a:solidFill>
            <a:ln w="7620">
              <a:solidFill>
                <a:srgbClr val="CFD2D8"/>
              </a:solidFill>
              <a:prstDash val="solid"/>
            </a:ln>
          </p:spPr>
          <p:txBody>
            <a:bodyPr/>
            <a:lstStyle/>
            <a:p>
              <a:pPr algn="ctr"/>
              <a:endParaRPr lang="en-US" sz="1600"/>
            </a:p>
          </p:txBody>
        </p:sp>
        <p:sp>
          <p:nvSpPr>
            <p:cNvPr id="39" name="Text 10"/>
            <p:cNvSpPr/>
            <p:nvPr/>
          </p:nvSpPr>
          <p:spPr>
            <a:xfrm>
              <a:off x="4529138" y="3441740"/>
              <a:ext cx="2480905" cy="310158"/>
            </a:xfrm>
            <a:prstGeom prst="rect">
              <a:avLst/>
            </a:prstGeom>
            <a:noFill/>
            <a:ln/>
          </p:spPr>
          <p:txBody>
            <a:bodyPr wrap="none" lIns="0" tIns="0" rIns="0" bIns="0" rtlCol="0" anchor="t"/>
            <a:lstStyle/>
            <a:p>
              <a:pPr marL="0" indent="0" algn="ct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المخاطر والفرص</a:t>
              </a:r>
              <a:endParaRPr lang="en-US" sz="1600" dirty="0"/>
            </a:p>
          </p:txBody>
        </p:sp>
        <p:sp>
          <p:nvSpPr>
            <p:cNvPr id="40" name="Text 11"/>
            <p:cNvSpPr/>
            <p:nvPr/>
          </p:nvSpPr>
          <p:spPr>
            <a:xfrm>
              <a:off x="4310063" y="3870960"/>
              <a:ext cx="2699980"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التعامل مع تحديات الثقة والخصوصية</a:t>
              </a:r>
              <a:endParaRPr lang="en-US" sz="1600" dirty="0"/>
            </a:p>
          </p:txBody>
        </p:sp>
        <p:sp>
          <p:nvSpPr>
            <p:cNvPr id="41" name="Shape 12"/>
            <p:cNvSpPr/>
            <p:nvPr/>
          </p:nvSpPr>
          <p:spPr>
            <a:xfrm>
              <a:off x="793790" y="3235762"/>
              <a:ext cx="3111937" cy="1786414"/>
            </a:xfrm>
            <a:prstGeom prst="roundRect">
              <a:avLst>
                <a:gd name="adj" fmla="val 4666"/>
              </a:avLst>
            </a:prstGeom>
            <a:solidFill>
              <a:srgbClr val="E9ECF2"/>
            </a:solidFill>
            <a:ln w="7620">
              <a:solidFill>
                <a:srgbClr val="CFD2D8"/>
              </a:solidFill>
              <a:prstDash val="solid"/>
            </a:ln>
          </p:spPr>
          <p:txBody>
            <a:bodyPr/>
            <a:lstStyle/>
            <a:p>
              <a:pPr algn="ctr"/>
              <a:endParaRPr lang="en-US" sz="1600"/>
            </a:p>
          </p:txBody>
        </p:sp>
        <p:sp>
          <p:nvSpPr>
            <p:cNvPr id="42" name="Text 13"/>
            <p:cNvSpPr/>
            <p:nvPr/>
          </p:nvSpPr>
          <p:spPr>
            <a:xfrm>
              <a:off x="1218843" y="3441740"/>
              <a:ext cx="2480905" cy="310158"/>
            </a:xfrm>
            <a:prstGeom prst="rect">
              <a:avLst/>
            </a:prstGeom>
            <a:noFill/>
            <a:ln/>
          </p:spPr>
          <p:txBody>
            <a:bodyPr wrap="none" lIns="0" tIns="0" rIns="0" bIns="0" rtlCol="0" anchor="t"/>
            <a:lstStyle/>
            <a:p>
              <a:pPr marL="0" indent="0" algn="ct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التخصيص المفرط</a:t>
              </a:r>
              <a:endParaRPr lang="en-US" sz="1600" dirty="0"/>
            </a:p>
          </p:txBody>
        </p:sp>
        <p:sp>
          <p:nvSpPr>
            <p:cNvPr id="43" name="Text 14"/>
            <p:cNvSpPr/>
            <p:nvPr/>
          </p:nvSpPr>
          <p:spPr>
            <a:xfrm>
              <a:off x="999768" y="3870960"/>
              <a:ext cx="2699980"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تصميم رسائل فريدة لكل شريحة جماهيرية</a:t>
              </a:r>
              <a:endParaRPr lang="en-US" sz="1600" dirty="0"/>
            </a:p>
          </p:txBody>
        </p:sp>
        <p:sp>
          <p:nvSpPr>
            <p:cNvPr id="44" name="Shape 15"/>
            <p:cNvSpPr/>
            <p:nvPr/>
          </p:nvSpPr>
          <p:spPr>
            <a:xfrm>
              <a:off x="793790" y="5220533"/>
              <a:ext cx="13042821" cy="1158716"/>
            </a:xfrm>
            <a:prstGeom prst="roundRect">
              <a:avLst>
                <a:gd name="adj" fmla="val 7194"/>
              </a:avLst>
            </a:prstGeom>
            <a:solidFill>
              <a:srgbClr val="E9ECF2"/>
            </a:solidFill>
            <a:ln w="7620">
              <a:solidFill>
                <a:srgbClr val="CFD2D8"/>
              </a:solidFill>
              <a:prstDash val="solid"/>
            </a:ln>
          </p:spPr>
          <p:txBody>
            <a:bodyPr/>
            <a:lstStyle/>
            <a:p>
              <a:pPr algn="ctr"/>
              <a:endParaRPr lang="en-US" sz="1600"/>
            </a:p>
          </p:txBody>
        </p:sp>
        <p:sp>
          <p:nvSpPr>
            <p:cNvPr id="45" name="Text 16"/>
            <p:cNvSpPr/>
            <p:nvPr/>
          </p:nvSpPr>
          <p:spPr>
            <a:xfrm>
              <a:off x="10970181" y="5426512"/>
              <a:ext cx="2660452" cy="310158"/>
            </a:xfrm>
            <a:prstGeom prst="rect">
              <a:avLst/>
            </a:prstGeom>
            <a:noFill/>
            <a:ln/>
          </p:spPr>
          <p:txBody>
            <a:bodyPr wrap="none" lIns="0" tIns="0" rIns="0" bIns="0" rtlCol="0" anchor="t"/>
            <a:lstStyle/>
            <a:p>
              <a:pPr marL="0" indent="0" algn="ct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تحديث نماذج التخطيط</a:t>
              </a:r>
              <a:endParaRPr lang="en-US" sz="1600" dirty="0"/>
            </a:p>
          </p:txBody>
        </p:sp>
        <p:sp>
          <p:nvSpPr>
            <p:cNvPr id="46" name="Text 17"/>
            <p:cNvSpPr/>
            <p:nvPr/>
          </p:nvSpPr>
          <p:spPr>
            <a:xfrm>
              <a:off x="999768" y="5855732"/>
              <a:ext cx="12630864" cy="317540"/>
            </a:xfrm>
            <a:prstGeom prst="rect">
              <a:avLst/>
            </a:prstGeom>
            <a:noFill/>
            <a:ln/>
          </p:spPr>
          <p:txBody>
            <a:bodyPr wrap="none" lIns="0" tIns="0" rIns="0" bIns="0" rtlCol="0" anchor="t"/>
            <a:lstStyle/>
            <a:p>
              <a:pPr marL="0" indent="0" algn="ctr">
                <a:lnSpc>
                  <a:spcPts val="2500"/>
                </a:lnSpc>
                <a:buNone/>
              </a:pPr>
              <a:r>
                <a:rPr lang="en-US" sz="1600" dirty="0">
                  <a:solidFill>
                    <a:srgbClr val="15213F"/>
                  </a:solidFill>
                  <a:latin typeface="Alexandria" pitchFamily="34" charset="0"/>
                  <a:ea typeface="Alexandria" pitchFamily="34" charset="-122"/>
                  <a:cs typeface="Alexandria" pitchFamily="34" charset="-120"/>
                </a:rPr>
                <a:t>SOSTAC، SWOT، وUSP في العصر الرقمي</a:t>
              </a:r>
              <a:endParaRPr lang="en-US" sz="1600" dirty="0"/>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44CCD-1035-1994-CE4D-036A8856A8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C483A0-306C-83A5-1F40-285544308D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B17799-A6C9-CB26-868B-0D1CFFF0FB36}"/>
              </a:ext>
            </a:extLst>
          </p:cNvPr>
          <p:cNvSpPr txBox="1"/>
          <p:nvPr/>
        </p:nvSpPr>
        <p:spPr>
          <a:xfrm>
            <a:off x="4754545" y="1049461"/>
            <a:ext cx="3902032" cy="521970"/>
          </a:xfrm>
          <a:prstGeom prst="rect">
            <a:avLst/>
          </a:prstGeom>
          <a:noFill/>
        </p:spPr>
        <p:txBody>
          <a:bodyPr wrap="square" rtlCol="0">
            <a:spAutoFit/>
          </a:bodyPr>
          <a:lstStyle/>
          <a:p>
            <a:r>
              <a:rPr lang="ar-EG" sz="2800" b="1">
                <a:latin typeface="Alexandria" charset="0"/>
                <a:cs typeface="Alexandria" charset="0"/>
              </a:rPr>
              <a:t>مقدمة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C05DA372-0400-7ED5-3A49-DE02A68DA5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17A6B2-0F21-D155-08B8-BB7BC93526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FD708F-521F-C3DF-E544-A618CD237FB1}"/>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D175733-3A2F-0162-0121-1C296FE55D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400DDF4-0C56-1651-163B-2812E52B19FF}"/>
              </a:ext>
            </a:extLst>
          </p:cNvPr>
          <p:cNvPicPr>
            <a:picLocks noChangeAspect="1"/>
          </p:cNvPicPr>
          <p:nvPr/>
        </p:nvPicPr>
        <p:blipFill>
          <a:blip r:embed="rId3"/>
          <a:stretch>
            <a:fillRect/>
          </a:stretch>
        </p:blipFill>
        <p:spPr>
          <a:xfrm>
            <a:off x="617280" y="2215460"/>
            <a:ext cx="2380679" cy="3573268"/>
          </a:xfrm>
          <a:prstGeom prst="rect">
            <a:avLst/>
          </a:prstGeom>
        </p:spPr>
      </p:pic>
      <p:grpSp>
        <p:nvGrpSpPr>
          <p:cNvPr id="8" name="Group 7">
            <a:extLst>
              <a:ext uri="{FF2B5EF4-FFF2-40B4-BE49-F238E27FC236}">
                <a16:creationId xmlns:a16="http://schemas.microsoft.com/office/drawing/2014/main" id="{3DEC6968-6D71-1260-B674-3F961696B0C9}"/>
              </a:ext>
            </a:extLst>
          </p:cNvPr>
          <p:cNvGrpSpPr/>
          <p:nvPr/>
        </p:nvGrpSpPr>
        <p:grpSpPr>
          <a:xfrm>
            <a:off x="3435769" y="2095405"/>
            <a:ext cx="7556421" cy="3039979"/>
            <a:chOff x="6280190" y="3886914"/>
            <a:chExt cx="7556421" cy="2446021"/>
          </a:xfrm>
        </p:grpSpPr>
        <p:sp>
          <p:nvSpPr>
            <p:cNvPr id="4" name="Text 3"/>
            <p:cNvSpPr/>
            <p:nvPr/>
          </p:nvSpPr>
          <p:spPr>
            <a:xfrm>
              <a:off x="6280190" y="3886914"/>
              <a:ext cx="7556421"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شهدت ممارسات العلاقات العامة تحولاً جذرياً مع ظهور تقنيات الذكاء </a:t>
              </a:r>
              <a:r>
                <a:rPr lang="en-US" sz="1600">
                  <a:solidFill>
                    <a:srgbClr val="15213F"/>
                  </a:solidFill>
                  <a:latin typeface="Alexandria" pitchFamily="34" charset="0"/>
                  <a:ea typeface="Alexandria" pitchFamily="34" charset="-122"/>
                  <a:cs typeface="Alexandria" pitchFamily="34" charset="-120"/>
                </a:rPr>
                <a:t>الاصطناعي المتقدمة</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لم </a:t>
              </a:r>
              <a:r>
                <a:rPr lang="en-US" sz="1600" dirty="0">
                  <a:solidFill>
                    <a:srgbClr val="15213F"/>
                  </a:solidFill>
                  <a:latin typeface="Alexandria" pitchFamily="34" charset="0"/>
                  <a:ea typeface="Alexandria" pitchFamily="34" charset="-122"/>
                  <a:cs typeface="Alexandria" pitchFamily="34" charset="-120"/>
                </a:rPr>
                <a:t>يعد الأمر مقتصراً على أتمتة الردود البسيطة، بل تطور ليشمل وكلاء أذكياء قادرين على اتخاذ قرارات استراتيجية وتخصيص الرسائل بدقة متناهية.</a:t>
              </a:r>
              <a:endParaRPr lang="en-US" sz="1600" dirty="0"/>
            </a:p>
          </p:txBody>
        </p:sp>
        <p:sp>
          <p:nvSpPr>
            <p:cNvPr id="9" name="Text 4"/>
            <p:cNvSpPr/>
            <p:nvPr/>
          </p:nvSpPr>
          <p:spPr>
            <a:xfrm>
              <a:off x="6280190" y="5062776"/>
              <a:ext cx="7556421"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في هذا العرض، نستكشف كيف تعيد AI Agents وتقنيات Hyper-Personalization تشكيل نماذج التخطيط التقليدية، وكيف يمكن للمؤسسات السعودية والعربية الاستفادة من هذه الأدوات لتعزيز تأثيرها الاتصالي وبناء علاقات أعمق مع جماهيرها المستهدفة.</a:t>
              </a:r>
              <a:endParaRPr lang="en-US" sz="1600" dirty="0"/>
            </a:p>
          </p:txBody>
        </p:sp>
      </p:grpSp>
    </p:spTree>
    <p:extLst>
      <p:ext uri="{BB962C8B-B14F-4D97-AF65-F5344CB8AC3E}">
        <p14:creationId xmlns:p14="http://schemas.microsoft.com/office/powerpoint/2010/main" val="27589030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535990"/>
            <a:ext cx="7187925" cy="954107"/>
          </a:xfrm>
          <a:prstGeom prst="rect">
            <a:avLst/>
          </a:prstGeom>
          <a:noFill/>
        </p:spPr>
        <p:txBody>
          <a:bodyPr wrap="square" rtlCol="0">
            <a:spAutoFit/>
          </a:bodyPr>
          <a:lstStyle/>
          <a:p>
            <a:pPr algn="ctr" rtl="1"/>
            <a:r>
              <a:rPr lang="ar-EG" sz="2800" b="1">
                <a:latin typeface="Alexandria" charset="0"/>
                <a:cs typeface="Alexandria" charset="0"/>
              </a:rPr>
              <a:t>لماذا الانتقال من </a:t>
            </a:r>
            <a:r>
              <a:rPr lang="en-US" sz="2800" b="1">
                <a:latin typeface="Alexandria" charset="0"/>
                <a:cs typeface="Alexandria" charset="0"/>
              </a:rPr>
              <a:t>Chatbots </a:t>
            </a:r>
            <a:r>
              <a:rPr lang="ar-EG" sz="2800" b="1">
                <a:latin typeface="Alexandria" charset="0"/>
                <a:cs typeface="Alexandria" charset="0"/>
              </a:rPr>
              <a:t> إلى</a:t>
            </a:r>
          </a:p>
          <a:p>
            <a:pPr algn="ctr" rtl="1"/>
            <a:r>
              <a:rPr lang="ar-EG" sz="2800" b="1">
                <a:latin typeface="Alexandria" charset="0"/>
                <a:cs typeface="Alexandria" charset="0"/>
              </a:rPr>
              <a:t> </a:t>
            </a:r>
            <a:r>
              <a:rPr lang="en-US" sz="2800" b="1">
                <a:latin typeface="Alexandria" charset="0"/>
                <a:cs typeface="Alexandria" charset="0"/>
              </a:rPr>
              <a:t>AI Agents </a:t>
            </a:r>
            <a:r>
              <a:rPr lang="ar-EG" sz="2800" b="1">
                <a:latin typeface="Alexandria" charset="0"/>
                <a:cs typeface="Alexandria" charset="0"/>
              </a:rPr>
              <a:t> يغير اللعبة؟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F9C129E-E4E4-18DD-BEB9-C301C2A552B9}"/>
              </a:ext>
            </a:extLst>
          </p:cNvPr>
          <p:cNvPicPr>
            <a:picLocks noChangeAspect="1"/>
          </p:cNvPicPr>
          <p:nvPr/>
        </p:nvPicPr>
        <p:blipFill>
          <a:blip r:embed="rId3"/>
          <a:stretch>
            <a:fillRect/>
          </a:stretch>
        </p:blipFill>
        <p:spPr>
          <a:xfrm>
            <a:off x="762000" y="2114203"/>
            <a:ext cx="2345473" cy="3518209"/>
          </a:xfrm>
          <a:prstGeom prst="rect">
            <a:avLst/>
          </a:prstGeom>
        </p:spPr>
      </p:pic>
      <p:grpSp>
        <p:nvGrpSpPr>
          <p:cNvPr id="4" name="Group 3">
            <a:extLst>
              <a:ext uri="{FF2B5EF4-FFF2-40B4-BE49-F238E27FC236}">
                <a16:creationId xmlns:a16="http://schemas.microsoft.com/office/drawing/2014/main" id="{429A89A5-CAE3-4237-0446-5207E26E5E2A}"/>
              </a:ext>
            </a:extLst>
          </p:cNvPr>
          <p:cNvGrpSpPr/>
          <p:nvPr/>
        </p:nvGrpSpPr>
        <p:grpSpPr>
          <a:xfrm>
            <a:off x="3490526" y="2205989"/>
            <a:ext cx="7556421" cy="3347317"/>
            <a:chOff x="6280190" y="3886914"/>
            <a:chExt cx="7556421" cy="2446020"/>
          </a:xfrm>
        </p:grpSpPr>
        <p:sp>
          <p:nvSpPr>
            <p:cNvPr id="8" name="Text 3">
              <a:extLst>
                <a:ext uri="{FF2B5EF4-FFF2-40B4-BE49-F238E27FC236}">
                  <a16:creationId xmlns:a16="http://schemas.microsoft.com/office/drawing/2014/main" id="{8208339A-15A5-A55B-A28C-0E8155874A3B}"/>
                </a:ext>
              </a:extLst>
            </p:cNvPr>
            <p:cNvSpPr/>
            <p:nvPr/>
          </p:nvSpPr>
          <p:spPr>
            <a:xfrm>
              <a:off x="6280190" y="3886914"/>
              <a:ext cx="7556421"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الفرق بين روبوت الدردشة التقليدي والوكيل الذكي ليس مجرد فرق تقني، بل فرق استراتيجي يعيد تعريف كيفية تفاعل المؤسسات مع جماهيرها. بينما تعمل Chatbots على الإجابة عن أسئلة محددة مسبقاً، تستطيع AI Agents فهم السياق، التعلم من التفاعلات، واتخاذ قرارات معقدة تتطلب تفكيراً استراتيجياً.</a:t>
              </a:r>
              <a:endParaRPr lang="en-US" sz="1600" dirty="0"/>
            </a:p>
          </p:txBody>
        </p:sp>
        <p:sp>
          <p:nvSpPr>
            <p:cNvPr id="9" name="Text 4">
              <a:extLst>
                <a:ext uri="{FF2B5EF4-FFF2-40B4-BE49-F238E27FC236}">
                  <a16:creationId xmlns:a16="http://schemas.microsoft.com/office/drawing/2014/main" id="{139EE48C-0609-6FF5-4DDC-CFCD5BACF64C}"/>
                </a:ext>
              </a:extLst>
            </p:cNvPr>
            <p:cNvSpPr/>
            <p:nvPr/>
          </p:nvSpPr>
          <p:spPr>
            <a:xfrm>
              <a:off x="6280190" y="5380315"/>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هذا التحول يمثل نقلة نوعية في ممارسة العلاقات العامة، حيث يمكن للوكلاء الأذكياء تنفيذ مهام متعددة الخطوات، التنسيق بين قنوات اتصال مختلفة، وحتى توقع احتياجات الجمهور قبل أن يعبروا عنها صراحة.</a:t>
              </a:r>
              <a:endParaRPr lang="en-US" sz="1600" dirty="0"/>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41FA9-5285-489F-E6C7-ED574F9E5B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237902-A945-7F76-8DE6-35979CF15C69}"/>
              </a:ext>
            </a:extLst>
          </p:cNvPr>
          <p:cNvSpPr/>
          <p:nvPr/>
        </p:nvSpPr>
        <p:spPr>
          <a:xfrm>
            <a:off x="401444" y="1385884"/>
            <a:ext cx="11430000" cy="4903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462FA2-CD97-B23F-1EDC-90E853622E2F}"/>
              </a:ext>
            </a:extLst>
          </p:cNvPr>
          <p:cNvSpPr txBox="1"/>
          <p:nvPr/>
        </p:nvSpPr>
        <p:spPr>
          <a:xfrm>
            <a:off x="4643033" y="307580"/>
            <a:ext cx="3902032" cy="954107"/>
          </a:xfrm>
          <a:prstGeom prst="rect">
            <a:avLst/>
          </a:prstGeom>
          <a:noFill/>
        </p:spPr>
        <p:txBody>
          <a:bodyPr wrap="square" rtlCol="0">
            <a:spAutoFit/>
          </a:bodyPr>
          <a:lstStyle/>
          <a:p>
            <a:pPr algn="ctr" rtl="1"/>
            <a:r>
              <a:rPr lang="ar-EG" sz="2800" b="1">
                <a:latin typeface="Alexandria" charset="0"/>
                <a:cs typeface="Alexandria" charset="0"/>
              </a:rPr>
              <a:t>المقارنة بين </a:t>
            </a:r>
            <a:r>
              <a:rPr lang="en-US" sz="2800" b="1">
                <a:latin typeface="Alexandria" charset="0"/>
                <a:cs typeface="Alexandria" charset="0"/>
              </a:rPr>
              <a:t>Chatbot vs AI Agent</a:t>
            </a:r>
          </a:p>
        </p:txBody>
      </p:sp>
      <p:sp>
        <p:nvSpPr>
          <p:cNvPr id="5" name="Rectangle 4">
            <a:extLst>
              <a:ext uri="{FF2B5EF4-FFF2-40B4-BE49-F238E27FC236}">
                <a16:creationId xmlns:a16="http://schemas.microsoft.com/office/drawing/2014/main" id="{E3D437DA-6288-49EE-2A81-D40CE04079A7}"/>
              </a:ext>
            </a:extLst>
          </p:cNvPr>
          <p:cNvSpPr/>
          <p:nvPr/>
        </p:nvSpPr>
        <p:spPr>
          <a:xfrm>
            <a:off x="775950" y="236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E3F625-ADFA-39F4-456F-6064C4CA3504}"/>
              </a:ext>
            </a:extLst>
          </p:cNvPr>
          <p:cNvSpPr txBox="1"/>
          <p:nvPr/>
        </p:nvSpPr>
        <p:spPr>
          <a:xfrm>
            <a:off x="956876" y="30758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47E253-56F3-733E-E1DF-51C03C4D1462}"/>
              </a:ext>
            </a:extLst>
          </p:cNvPr>
          <p:cNvSpPr txBox="1"/>
          <p:nvPr/>
        </p:nvSpPr>
        <p:spPr>
          <a:xfrm>
            <a:off x="995064" y="70523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AFD43D3-06F0-7EAF-5A9C-C9FDCD73C5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3" name="Group 32">
            <a:extLst>
              <a:ext uri="{FF2B5EF4-FFF2-40B4-BE49-F238E27FC236}">
                <a16:creationId xmlns:a16="http://schemas.microsoft.com/office/drawing/2014/main" id="{523377D9-AEAF-8C13-6829-261836F90A50}"/>
              </a:ext>
            </a:extLst>
          </p:cNvPr>
          <p:cNvGrpSpPr/>
          <p:nvPr/>
        </p:nvGrpSpPr>
        <p:grpSpPr>
          <a:xfrm>
            <a:off x="793791" y="1826607"/>
            <a:ext cx="10848082" cy="4105842"/>
            <a:chOff x="793790" y="2347079"/>
            <a:chExt cx="13042821" cy="4552355"/>
          </a:xfrm>
        </p:grpSpPr>
        <p:sp>
          <p:nvSpPr>
            <p:cNvPr id="2" name="Shape 1"/>
            <p:cNvSpPr/>
            <p:nvPr/>
          </p:nvSpPr>
          <p:spPr>
            <a:xfrm>
              <a:off x="793790" y="2347079"/>
              <a:ext cx="13042821" cy="4011573"/>
            </a:xfrm>
            <a:prstGeom prst="roundRect">
              <a:avLst>
                <a:gd name="adj" fmla="val 2078"/>
              </a:avLst>
            </a:prstGeom>
            <a:noFill/>
            <a:ln w="7620">
              <a:solidFill>
                <a:srgbClr val="000000">
                  <a:alpha val="8000"/>
                </a:srgbClr>
              </a:solidFill>
              <a:prstDash val="solid"/>
            </a:ln>
          </p:spPr>
          <p:txBody>
            <a:bodyPr/>
            <a:lstStyle/>
            <a:p>
              <a:pPr algn="ctr" rtl="1"/>
              <a:endParaRPr lang="en-US" sz="1600"/>
            </a:p>
          </p:txBody>
        </p:sp>
        <p:sp>
          <p:nvSpPr>
            <p:cNvPr id="4" name="Shape 2"/>
            <p:cNvSpPr/>
            <p:nvPr/>
          </p:nvSpPr>
          <p:spPr>
            <a:xfrm>
              <a:off x="801410" y="2354699"/>
              <a:ext cx="13027581" cy="570905"/>
            </a:xfrm>
            <a:prstGeom prst="rect">
              <a:avLst/>
            </a:prstGeom>
            <a:solidFill>
              <a:srgbClr val="FFFFFF">
                <a:alpha val="4000"/>
              </a:srgbClr>
            </a:solidFill>
            <a:ln/>
          </p:spPr>
          <p:txBody>
            <a:bodyPr/>
            <a:lstStyle/>
            <a:p>
              <a:pPr algn="ctr" rtl="1"/>
              <a:endParaRPr lang="en-US" sz="1600"/>
            </a:p>
          </p:txBody>
        </p:sp>
        <p:sp>
          <p:nvSpPr>
            <p:cNvPr id="8" name="Text 3"/>
            <p:cNvSpPr/>
            <p:nvPr/>
          </p:nvSpPr>
          <p:spPr>
            <a:xfrm>
              <a:off x="999887" y="2481382"/>
              <a:ext cx="3507700" cy="317540"/>
            </a:xfrm>
            <a:prstGeom prst="rect">
              <a:avLst/>
            </a:prstGeom>
            <a:noFill/>
            <a:ln/>
          </p:spPr>
          <p:txBody>
            <a:bodyPr wrap="none" lIns="0" tIns="0" rIns="0" bIns="0" rtlCol="0" anchor="t"/>
            <a:lstStyle/>
            <a:p>
              <a:pPr marL="0" indent="0" algn="ct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البعد</a:t>
              </a:r>
              <a:endParaRPr lang="en-US" sz="1600" dirty="0"/>
            </a:p>
          </p:txBody>
        </p:sp>
        <p:sp>
          <p:nvSpPr>
            <p:cNvPr id="9" name="Text 4"/>
            <p:cNvSpPr/>
            <p:nvPr/>
          </p:nvSpPr>
          <p:spPr>
            <a:xfrm>
              <a:off x="4911923" y="2481382"/>
              <a:ext cx="4155281" cy="317540"/>
            </a:xfrm>
            <a:prstGeom prst="rect">
              <a:avLst/>
            </a:prstGeom>
            <a:noFill/>
            <a:ln/>
          </p:spPr>
          <p:txBody>
            <a:bodyPr wrap="none" lIns="0" tIns="0" rIns="0" bIns="0" rtlCol="0" anchor="t"/>
            <a:lstStyle/>
            <a:p>
              <a:pPr marL="0" indent="0" algn="ctr" rtl="1">
                <a:lnSpc>
                  <a:spcPts val="2500"/>
                </a:lnSpc>
                <a:buNone/>
              </a:pPr>
              <a:r>
                <a:rPr lang="en-US" sz="1600" b="1" dirty="0">
                  <a:solidFill>
                    <a:srgbClr val="15213F"/>
                  </a:solidFill>
                  <a:latin typeface="Alexandria" pitchFamily="34" charset="0"/>
                  <a:ea typeface="Alexandria" pitchFamily="34" charset="-122"/>
                  <a:cs typeface="Alexandria" pitchFamily="34" charset="-120"/>
                </a:rPr>
                <a:t>Chatbot التقليدي</a:t>
              </a:r>
              <a:endParaRPr lang="en-US" sz="1600" dirty="0"/>
            </a:p>
          </p:txBody>
        </p:sp>
        <p:sp>
          <p:nvSpPr>
            <p:cNvPr id="11" name="Text 5"/>
            <p:cNvSpPr/>
            <p:nvPr/>
          </p:nvSpPr>
          <p:spPr>
            <a:xfrm>
              <a:off x="9471541" y="2481382"/>
              <a:ext cx="4159091" cy="317540"/>
            </a:xfrm>
            <a:prstGeom prst="rect">
              <a:avLst/>
            </a:prstGeom>
            <a:noFill/>
            <a:ln/>
          </p:spPr>
          <p:txBody>
            <a:bodyPr wrap="none" lIns="0" tIns="0" rIns="0" bIns="0" rtlCol="0" anchor="t"/>
            <a:lstStyle/>
            <a:p>
              <a:pPr marL="0" indent="0" algn="ctr" rtl="1">
                <a:lnSpc>
                  <a:spcPts val="2500"/>
                </a:lnSpc>
                <a:buNone/>
              </a:pPr>
              <a:r>
                <a:rPr lang="en-US" sz="1600" b="1" dirty="0">
                  <a:solidFill>
                    <a:srgbClr val="15213F"/>
                  </a:solidFill>
                  <a:latin typeface="Alexandria" pitchFamily="34" charset="0"/>
                  <a:ea typeface="Alexandria" pitchFamily="34" charset="-122"/>
                  <a:cs typeface="Alexandria" pitchFamily="34" charset="-120"/>
                </a:rPr>
                <a:t>AI Agent الذكي</a:t>
              </a:r>
              <a:endParaRPr lang="en-US" sz="1600" dirty="0"/>
            </a:p>
          </p:txBody>
        </p:sp>
        <p:sp>
          <p:nvSpPr>
            <p:cNvPr id="12" name="Shape 6"/>
            <p:cNvSpPr/>
            <p:nvPr/>
          </p:nvSpPr>
          <p:spPr>
            <a:xfrm>
              <a:off x="801410" y="2925604"/>
              <a:ext cx="13027581" cy="570905"/>
            </a:xfrm>
            <a:prstGeom prst="rect">
              <a:avLst/>
            </a:prstGeom>
            <a:solidFill>
              <a:srgbClr val="000000">
                <a:alpha val="4000"/>
              </a:srgbClr>
            </a:solidFill>
            <a:ln/>
          </p:spPr>
          <p:txBody>
            <a:bodyPr/>
            <a:lstStyle/>
            <a:p>
              <a:pPr algn="ctr" rtl="1"/>
              <a:endParaRPr lang="en-US" sz="1600"/>
            </a:p>
          </p:txBody>
        </p:sp>
        <p:sp>
          <p:nvSpPr>
            <p:cNvPr id="13" name="Text 7"/>
            <p:cNvSpPr/>
            <p:nvPr/>
          </p:nvSpPr>
          <p:spPr>
            <a:xfrm>
              <a:off x="999887" y="3052286"/>
              <a:ext cx="3507700"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نطاق العمل</a:t>
              </a:r>
              <a:endParaRPr lang="en-US" sz="1600" dirty="0"/>
            </a:p>
          </p:txBody>
        </p:sp>
        <p:sp>
          <p:nvSpPr>
            <p:cNvPr id="14" name="Text 8"/>
            <p:cNvSpPr/>
            <p:nvPr/>
          </p:nvSpPr>
          <p:spPr>
            <a:xfrm>
              <a:off x="4911923" y="3052286"/>
              <a:ext cx="415528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ردود محدودة على أسئلة متوقعة</a:t>
              </a:r>
              <a:endParaRPr lang="en-US" sz="1600" dirty="0"/>
            </a:p>
          </p:txBody>
        </p:sp>
        <p:sp>
          <p:nvSpPr>
            <p:cNvPr id="15" name="Text 9"/>
            <p:cNvSpPr/>
            <p:nvPr/>
          </p:nvSpPr>
          <p:spPr>
            <a:xfrm>
              <a:off x="9471541" y="3052286"/>
              <a:ext cx="415909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مهام معقدة متعددة الخطوات</a:t>
              </a:r>
              <a:endParaRPr lang="en-US" sz="1600" dirty="0"/>
            </a:p>
          </p:txBody>
        </p:sp>
        <p:sp>
          <p:nvSpPr>
            <p:cNvPr id="16" name="Shape 10"/>
            <p:cNvSpPr/>
            <p:nvPr/>
          </p:nvSpPr>
          <p:spPr>
            <a:xfrm>
              <a:off x="801410" y="3496508"/>
              <a:ext cx="13027581" cy="570905"/>
            </a:xfrm>
            <a:prstGeom prst="rect">
              <a:avLst/>
            </a:prstGeom>
            <a:solidFill>
              <a:srgbClr val="FFFFFF">
                <a:alpha val="4000"/>
              </a:srgbClr>
            </a:solidFill>
            <a:ln/>
          </p:spPr>
          <p:txBody>
            <a:bodyPr/>
            <a:lstStyle/>
            <a:p>
              <a:pPr algn="ctr" rtl="1"/>
              <a:endParaRPr lang="en-US" sz="1600"/>
            </a:p>
          </p:txBody>
        </p:sp>
        <p:sp>
          <p:nvSpPr>
            <p:cNvPr id="17" name="Text 11"/>
            <p:cNvSpPr/>
            <p:nvPr/>
          </p:nvSpPr>
          <p:spPr>
            <a:xfrm>
              <a:off x="999887" y="3623191"/>
              <a:ext cx="3507700"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اتخاذ القرار</a:t>
              </a:r>
              <a:endParaRPr lang="en-US" sz="1600" dirty="0"/>
            </a:p>
          </p:txBody>
        </p:sp>
        <p:sp>
          <p:nvSpPr>
            <p:cNvPr id="18" name="Text 12"/>
            <p:cNvSpPr/>
            <p:nvPr/>
          </p:nvSpPr>
          <p:spPr>
            <a:xfrm>
              <a:off x="4911923" y="3623191"/>
              <a:ext cx="415528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قواعد ثابتة مبرمجة مسبقاً</a:t>
              </a:r>
              <a:endParaRPr lang="en-US" sz="1600" dirty="0"/>
            </a:p>
          </p:txBody>
        </p:sp>
        <p:sp>
          <p:nvSpPr>
            <p:cNvPr id="19" name="Text 13"/>
            <p:cNvSpPr/>
            <p:nvPr/>
          </p:nvSpPr>
          <p:spPr>
            <a:xfrm>
              <a:off x="9471541" y="3623191"/>
              <a:ext cx="415909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تحليل سياقي وقرارات تكيفية</a:t>
              </a:r>
              <a:endParaRPr lang="en-US" sz="1600" dirty="0"/>
            </a:p>
          </p:txBody>
        </p:sp>
        <p:sp>
          <p:nvSpPr>
            <p:cNvPr id="20" name="Shape 14"/>
            <p:cNvSpPr/>
            <p:nvPr/>
          </p:nvSpPr>
          <p:spPr>
            <a:xfrm>
              <a:off x="801410" y="4067413"/>
              <a:ext cx="13027581" cy="570905"/>
            </a:xfrm>
            <a:prstGeom prst="rect">
              <a:avLst/>
            </a:prstGeom>
            <a:solidFill>
              <a:srgbClr val="000000">
                <a:alpha val="4000"/>
              </a:srgbClr>
            </a:solidFill>
            <a:ln/>
          </p:spPr>
          <p:txBody>
            <a:bodyPr/>
            <a:lstStyle/>
            <a:p>
              <a:pPr algn="ctr" rtl="1"/>
              <a:endParaRPr lang="en-US" sz="1600"/>
            </a:p>
          </p:txBody>
        </p:sp>
        <p:sp>
          <p:nvSpPr>
            <p:cNvPr id="21" name="Text 15"/>
            <p:cNvSpPr/>
            <p:nvPr/>
          </p:nvSpPr>
          <p:spPr>
            <a:xfrm>
              <a:off x="999887" y="4194096"/>
              <a:ext cx="3507700"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التعلم والتطور</a:t>
              </a:r>
              <a:endParaRPr lang="en-US" sz="1600" dirty="0"/>
            </a:p>
          </p:txBody>
        </p:sp>
        <p:sp>
          <p:nvSpPr>
            <p:cNvPr id="22" name="Text 16"/>
            <p:cNvSpPr/>
            <p:nvPr/>
          </p:nvSpPr>
          <p:spPr>
            <a:xfrm>
              <a:off x="4911923" y="4194096"/>
              <a:ext cx="415528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محدود أو معدوم</a:t>
              </a:r>
              <a:endParaRPr lang="en-US" sz="1600" dirty="0"/>
            </a:p>
          </p:txBody>
        </p:sp>
        <p:sp>
          <p:nvSpPr>
            <p:cNvPr id="23" name="Text 17"/>
            <p:cNvSpPr/>
            <p:nvPr/>
          </p:nvSpPr>
          <p:spPr>
            <a:xfrm>
              <a:off x="9471541" y="4194096"/>
              <a:ext cx="415909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تعلم مستمر من التفاعلات</a:t>
              </a:r>
              <a:endParaRPr lang="en-US" sz="1600" dirty="0"/>
            </a:p>
          </p:txBody>
        </p:sp>
        <p:sp>
          <p:nvSpPr>
            <p:cNvPr id="24" name="Shape 18"/>
            <p:cNvSpPr/>
            <p:nvPr/>
          </p:nvSpPr>
          <p:spPr>
            <a:xfrm>
              <a:off x="801410" y="4638318"/>
              <a:ext cx="13027581" cy="570905"/>
            </a:xfrm>
            <a:prstGeom prst="rect">
              <a:avLst/>
            </a:prstGeom>
            <a:solidFill>
              <a:srgbClr val="FFFFFF">
                <a:alpha val="4000"/>
              </a:srgbClr>
            </a:solidFill>
            <a:ln/>
          </p:spPr>
          <p:txBody>
            <a:bodyPr/>
            <a:lstStyle/>
            <a:p>
              <a:pPr algn="ctr" rtl="1"/>
              <a:endParaRPr lang="en-US" sz="1600"/>
            </a:p>
          </p:txBody>
        </p:sp>
        <p:sp>
          <p:nvSpPr>
            <p:cNvPr id="26" name="Text 19"/>
            <p:cNvSpPr/>
            <p:nvPr/>
          </p:nvSpPr>
          <p:spPr>
            <a:xfrm>
              <a:off x="999887" y="4765000"/>
              <a:ext cx="3507700"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فهم السياق</a:t>
              </a:r>
              <a:endParaRPr lang="en-US" sz="1600" dirty="0"/>
            </a:p>
          </p:txBody>
        </p:sp>
        <p:sp>
          <p:nvSpPr>
            <p:cNvPr id="27" name="Text 20"/>
            <p:cNvSpPr/>
            <p:nvPr/>
          </p:nvSpPr>
          <p:spPr>
            <a:xfrm>
              <a:off x="4911923" y="4765000"/>
              <a:ext cx="415528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نصي مباشر فقط</a:t>
              </a:r>
              <a:endParaRPr lang="en-US" sz="1600" dirty="0"/>
            </a:p>
          </p:txBody>
        </p:sp>
        <p:sp>
          <p:nvSpPr>
            <p:cNvPr id="28" name="Text 21"/>
            <p:cNvSpPr/>
            <p:nvPr/>
          </p:nvSpPr>
          <p:spPr>
            <a:xfrm>
              <a:off x="9471541" y="4765000"/>
              <a:ext cx="415909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فهم عميق للنوايا والعواطف</a:t>
              </a:r>
              <a:endParaRPr lang="en-US" sz="1600" dirty="0"/>
            </a:p>
          </p:txBody>
        </p:sp>
        <p:sp>
          <p:nvSpPr>
            <p:cNvPr id="29" name="Shape 22"/>
            <p:cNvSpPr/>
            <p:nvPr/>
          </p:nvSpPr>
          <p:spPr>
            <a:xfrm>
              <a:off x="801410" y="5209223"/>
              <a:ext cx="13027581" cy="570905"/>
            </a:xfrm>
            <a:prstGeom prst="rect">
              <a:avLst/>
            </a:prstGeom>
            <a:solidFill>
              <a:srgbClr val="000000">
                <a:alpha val="4000"/>
              </a:srgbClr>
            </a:solidFill>
            <a:ln/>
          </p:spPr>
          <p:txBody>
            <a:bodyPr/>
            <a:lstStyle/>
            <a:p>
              <a:pPr algn="ctr" rtl="1"/>
              <a:endParaRPr lang="en-US" sz="1600"/>
            </a:p>
          </p:txBody>
        </p:sp>
        <p:sp>
          <p:nvSpPr>
            <p:cNvPr id="30" name="Text 23"/>
            <p:cNvSpPr/>
            <p:nvPr/>
          </p:nvSpPr>
          <p:spPr>
            <a:xfrm>
              <a:off x="999887" y="5335905"/>
              <a:ext cx="3507700"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التكامل</a:t>
              </a:r>
              <a:endParaRPr lang="en-US" sz="1600" dirty="0"/>
            </a:p>
          </p:txBody>
        </p:sp>
        <p:sp>
          <p:nvSpPr>
            <p:cNvPr id="31" name="Text 24"/>
            <p:cNvSpPr/>
            <p:nvPr/>
          </p:nvSpPr>
          <p:spPr>
            <a:xfrm>
              <a:off x="4911923" y="5335905"/>
              <a:ext cx="415528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منصة واحدة غالباً</a:t>
              </a:r>
              <a:endParaRPr lang="en-US" sz="1600" dirty="0"/>
            </a:p>
          </p:txBody>
        </p:sp>
        <p:sp>
          <p:nvSpPr>
            <p:cNvPr id="32" name="Text 25"/>
            <p:cNvSpPr/>
            <p:nvPr/>
          </p:nvSpPr>
          <p:spPr>
            <a:xfrm>
              <a:off x="9471541" y="5335905"/>
              <a:ext cx="415909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تنسيق عبر أنظمة متعددة</a:t>
              </a:r>
              <a:endParaRPr lang="en-US" sz="1600" dirty="0"/>
            </a:p>
          </p:txBody>
        </p:sp>
        <p:sp>
          <p:nvSpPr>
            <p:cNvPr id="34" name="Shape 26"/>
            <p:cNvSpPr/>
            <p:nvPr/>
          </p:nvSpPr>
          <p:spPr>
            <a:xfrm>
              <a:off x="801410" y="5780127"/>
              <a:ext cx="13027581" cy="570905"/>
            </a:xfrm>
            <a:prstGeom prst="rect">
              <a:avLst/>
            </a:prstGeom>
            <a:solidFill>
              <a:srgbClr val="FFFFFF">
                <a:alpha val="4000"/>
              </a:srgbClr>
            </a:solidFill>
            <a:ln/>
          </p:spPr>
          <p:txBody>
            <a:bodyPr/>
            <a:lstStyle/>
            <a:p>
              <a:pPr algn="ctr" rtl="1"/>
              <a:endParaRPr lang="en-US" sz="1600"/>
            </a:p>
          </p:txBody>
        </p:sp>
        <p:sp>
          <p:nvSpPr>
            <p:cNvPr id="35" name="Text 27"/>
            <p:cNvSpPr/>
            <p:nvPr/>
          </p:nvSpPr>
          <p:spPr>
            <a:xfrm>
              <a:off x="999887" y="5906810"/>
              <a:ext cx="3507700"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الاستقلالية</a:t>
              </a:r>
              <a:endParaRPr lang="en-US" sz="1600" dirty="0"/>
            </a:p>
          </p:txBody>
        </p:sp>
        <p:sp>
          <p:nvSpPr>
            <p:cNvPr id="36" name="Text 28"/>
            <p:cNvSpPr/>
            <p:nvPr/>
          </p:nvSpPr>
          <p:spPr>
            <a:xfrm>
              <a:off x="4911923" y="5906810"/>
              <a:ext cx="415528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يحتاج تدخل بشري متكرر</a:t>
              </a:r>
              <a:endParaRPr lang="en-US" sz="1600" dirty="0"/>
            </a:p>
          </p:txBody>
        </p:sp>
        <p:sp>
          <p:nvSpPr>
            <p:cNvPr id="37" name="Text 29"/>
            <p:cNvSpPr/>
            <p:nvPr/>
          </p:nvSpPr>
          <p:spPr>
            <a:xfrm>
              <a:off x="9471541" y="5906810"/>
              <a:ext cx="415909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يعمل بشكل مستقل لفترات طويلة</a:t>
              </a:r>
              <a:endParaRPr lang="en-US" sz="1600" dirty="0"/>
            </a:p>
          </p:txBody>
        </p:sp>
        <p:sp>
          <p:nvSpPr>
            <p:cNvPr id="38" name="Text 30"/>
            <p:cNvSpPr/>
            <p:nvPr/>
          </p:nvSpPr>
          <p:spPr>
            <a:xfrm>
              <a:off x="793790" y="6581894"/>
              <a:ext cx="13042821" cy="317540"/>
            </a:xfrm>
            <a:prstGeom prst="rect">
              <a:avLst/>
            </a:prstGeom>
            <a:noFill/>
            <a:ln/>
          </p:spPr>
          <p:txBody>
            <a:bodyPr wrap="none" lIns="0" tIns="0" rIns="0" bIns="0" rtlCol="0" anchor="t"/>
            <a:lstStyle/>
            <a:p>
              <a:pPr marL="0" indent="0" algn="ctr" rtl="1">
                <a:lnSpc>
                  <a:spcPts val="2500"/>
                </a:lnSpc>
                <a:buNone/>
              </a:pPr>
              <a:r>
                <a:rPr lang="en-US" sz="1500" dirty="0">
                  <a:solidFill>
                    <a:srgbClr val="15213F"/>
                  </a:solidFill>
                  <a:latin typeface="Alexandria" pitchFamily="34" charset="0"/>
                  <a:ea typeface="Alexandria" pitchFamily="34" charset="-122"/>
                  <a:cs typeface="Alexandria" pitchFamily="34" charset="-120"/>
                </a:rPr>
                <a:t>هذه الفروق الجوهرية تجعل AI Agents أداة استراتيجية لتحويل العلاقات العامة من وظيفة تفاعلية إلى وظيفة استباقية ومؤثرة.</a:t>
              </a:r>
              <a:endParaRPr lang="en-US" sz="1500" dirty="0"/>
            </a:p>
          </p:txBody>
        </p:sp>
      </p:grpSp>
    </p:spTree>
    <p:extLst>
      <p:ext uri="{BB962C8B-B14F-4D97-AF65-F5344CB8AC3E}">
        <p14:creationId xmlns:p14="http://schemas.microsoft.com/office/powerpoint/2010/main" val="36383416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29085"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85327" y="827209"/>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03FBE972-0E26-17D4-3E9C-C1A502D6D7A2}"/>
              </a:ext>
            </a:extLst>
          </p:cNvPr>
          <p:cNvPicPr>
            <a:picLocks noChangeAspect="1"/>
          </p:cNvPicPr>
          <p:nvPr/>
        </p:nvPicPr>
        <p:blipFill>
          <a:blip r:embed="rId3"/>
          <a:stretch>
            <a:fillRect/>
          </a:stretch>
        </p:blipFill>
        <p:spPr>
          <a:xfrm>
            <a:off x="494371" y="1136229"/>
            <a:ext cx="3421441" cy="5132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 2">
            <a:extLst>
              <a:ext uri="{FF2B5EF4-FFF2-40B4-BE49-F238E27FC236}">
                <a16:creationId xmlns:a16="http://schemas.microsoft.com/office/drawing/2014/main" id="{F3A6F267-DF66-4152-94AD-7F94FA0AA838}"/>
              </a:ext>
            </a:extLst>
          </p:cNvPr>
          <p:cNvSpPr/>
          <p:nvPr/>
        </p:nvSpPr>
        <p:spPr>
          <a:xfrm>
            <a:off x="3470083" y="1155869"/>
            <a:ext cx="7556421" cy="1076343"/>
          </a:xfrm>
          <a:prstGeom prst="rect">
            <a:avLst/>
          </a:prstGeom>
          <a:noFill/>
          <a:ln/>
        </p:spPr>
        <p:txBody>
          <a:bodyPr wrap="square" lIns="0" tIns="0" rIns="0" bIns="0" rtlCol="0" anchor="t"/>
          <a:lstStyle/>
          <a:p>
            <a:pPr marL="0" indent="0" algn="ctr" rtl="1">
              <a:lnSpc>
                <a:spcPct val="150000"/>
              </a:lnSpc>
              <a:buNone/>
            </a:pPr>
            <a:r>
              <a:rPr lang="en-US" sz="2400" b="1">
                <a:solidFill>
                  <a:srgbClr val="3257B8"/>
                </a:solidFill>
                <a:latin typeface="Alexandria Bold" pitchFamily="34" charset="0"/>
                <a:ea typeface="Alexandria Bold" pitchFamily="34" charset="-122"/>
                <a:cs typeface="Alexandria Bold" pitchFamily="34" charset="-120"/>
              </a:rPr>
              <a:t>AI Agents </a:t>
            </a:r>
            <a:r>
              <a:rPr lang="ar-EG" sz="2400" b="1">
                <a:solidFill>
                  <a:srgbClr val="3257B8"/>
                </a:solidFill>
                <a:latin typeface="Alexandria Bold" pitchFamily="34" charset="0"/>
                <a:ea typeface="Alexandria Bold" pitchFamily="34" charset="-122"/>
                <a:cs typeface="Alexandria Bold" pitchFamily="34" charset="-120"/>
              </a:rPr>
              <a:t> </a:t>
            </a:r>
          </a:p>
          <a:p>
            <a:pPr marL="0" indent="0" algn="ctr" rtl="1">
              <a:lnSpc>
                <a:spcPct val="150000"/>
              </a:lnSpc>
              <a:buNone/>
            </a:pPr>
            <a:r>
              <a:rPr lang="en-US" sz="2400" b="1">
                <a:solidFill>
                  <a:srgbClr val="3257B8"/>
                </a:solidFill>
                <a:latin typeface="Alexandria Bold" pitchFamily="34" charset="0"/>
                <a:ea typeface="Alexandria Bold" pitchFamily="34" charset="-122"/>
                <a:cs typeface="Alexandria Bold" pitchFamily="34" charset="-120"/>
              </a:rPr>
              <a:t>التعريف </a:t>
            </a:r>
            <a:r>
              <a:rPr lang="en-US" sz="2400" b="1" dirty="0">
                <a:solidFill>
                  <a:srgbClr val="3257B8"/>
                </a:solidFill>
                <a:latin typeface="Alexandria Bold" pitchFamily="34" charset="0"/>
                <a:ea typeface="Alexandria Bold" pitchFamily="34" charset="-122"/>
                <a:cs typeface="Alexandria Bold" pitchFamily="34" charset="-120"/>
              </a:rPr>
              <a:t>الوظيفي والقدرات الأساسية</a:t>
            </a:r>
            <a:endParaRPr lang="en-US" sz="2400" dirty="0"/>
          </a:p>
        </p:txBody>
      </p:sp>
      <p:grpSp>
        <p:nvGrpSpPr>
          <p:cNvPr id="8" name="Group 7">
            <a:extLst>
              <a:ext uri="{FF2B5EF4-FFF2-40B4-BE49-F238E27FC236}">
                <a16:creationId xmlns:a16="http://schemas.microsoft.com/office/drawing/2014/main" id="{2AF3A891-81D2-178E-5B0B-7B9905327B26}"/>
              </a:ext>
            </a:extLst>
          </p:cNvPr>
          <p:cNvGrpSpPr/>
          <p:nvPr/>
        </p:nvGrpSpPr>
        <p:grpSpPr>
          <a:xfrm>
            <a:off x="4204010" y="2251852"/>
            <a:ext cx="6978611" cy="3658294"/>
            <a:chOff x="793790" y="3886914"/>
            <a:chExt cx="7556421" cy="2446020"/>
          </a:xfrm>
        </p:grpSpPr>
        <p:sp>
          <p:nvSpPr>
            <p:cNvPr id="6" name="Text 3"/>
            <p:cNvSpPr/>
            <p:nvPr/>
          </p:nvSpPr>
          <p:spPr>
            <a:xfrm>
              <a:off x="793790" y="3886914"/>
              <a:ext cx="7556421" cy="1270159"/>
            </a:xfrm>
            <a:prstGeom prst="rect">
              <a:avLst/>
            </a:prstGeom>
            <a:noFill/>
            <a:ln/>
          </p:spPr>
          <p:txBody>
            <a:bodyPr wrap="square" lIns="0" tIns="0" rIns="0" bIns="0" rtlCol="0" anchor="t"/>
            <a:lstStyle/>
            <a:p>
              <a:pPr marL="0" indent="0" algn="just" rtl="1">
                <a:lnSpc>
                  <a:spcPct val="150000"/>
                </a:lnSpc>
                <a:buNone/>
              </a:pPr>
              <a:r>
                <a:rPr lang="en-US" sz="1550" dirty="0">
                  <a:solidFill>
                    <a:srgbClr val="15213F"/>
                  </a:solidFill>
                  <a:latin typeface="Alexandria" pitchFamily="34" charset="0"/>
                  <a:ea typeface="Alexandria" pitchFamily="34" charset="-122"/>
                  <a:cs typeface="Alexandria" pitchFamily="34" charset="-120"/>
                </a:rPr>
                <a:t>الوكيل الذكي (AI Agent</a:t>
              </a:r>
              <a:r>
                <a:rPr lang="en-US" sz="1550">
                  <a:solidFill>
                    <a:srgbClr val="15213F"/>
                  </a:solidFill>
                  <a:latin typeface="Alexandria" pitchFamily="34" charset="0"/>
                  <a:ea typeface="Alexandria" pitchFamily="34" charset="-122"/>
                  <a:cs typeface="Alexandria" pitchFamily="34" charset="-120"/>
                </a:rPr>
                <a:t>) </a:t>
              </a:r>
              <a:r>
                <a:rPr lang="ar-EG" sz="1550">
                  <a:solidFill>
                    <a:srgbClr val="15213F"/>
                  </a:solidFill>
                  <a:latin typeface="Alexandria" pitchFamily="34" charset="0"/>
                  <a:ea typeface="Alexandria" pitchFamily="34" charset="-122"/>
                  <a:cs typeface="Alexandria" pitchFamily="34" charset="-120"/>
                </a:rPr>
                <a:t> </a:t>
              </a:r>
              <a:r>
                <a:rPr lang="en-US" sz="1550">
                  <a:solidFill>
                    <a:srgbClr val="15213F"/>
                  </a:solidFill>
                  <a:latin typeface="Alexandria" pitchFamily="34" charset="0"/>
                  <a:ea typeface="Alexandria" pitchFamily="34" charset="-122"/>
                  <a:cs typeface="Alexandria" pitchFamily="34" charset="-120"/>
                </a:rPr>
                <a:t>هو </a:t>
              </a:r>
              <a:r>
                <a:rPr lang="en-US" sz="1550" dirty="0">
                  <a:solidFill>
                    <a:srgbClr val="15213F"/>
                  </a:solidFill>
                  <a:latin typeface="Alexandria" pitchFamily="34" charset="0"/>
                  <a:ea typeface="Alexandria" pitchFamily="34" charset="-122"/>
                  <a:cs typeface="Alexandria" pitchFamily="34" charset="-120"/>
                </a:rPr>
                <a:t>نظام برمجي مستقل يمكنه إدراك بيئته الرقمية، معالجة المعلومات المعقدة، اتخاذ قرارات استراتيجية، والتصرف بشكل مستقل لتحقيق أهداف محددة. على عكس الأدوات التقليدية، يمتلك الوكيل الذكي القدرة على التخطيط طويل المدى، التكيف مع المتغيرات، والتعلم من تجاربه السابقة.</a:t>
              </a:r>
              <a:endParaRPr lang="en-US" sz="1550" dirty="0"/>
            </a:p>
          </p:txBody>
        </p:sp>
        <p:sp>
          <p:nvSpPr>
            <p:cNvPr id="7" name="Text 4"/>
            <p:cNvSpPr/>
            <p:nvPr/>
          </p:nvSpPr>
          <p:spPr>
            <a:xfrm>
              <a:off x="793790" y="5380315"/>
              <a:ext cx="7556421" cy="952619"/>
            </a:xfrm>
            <a:prstGeom prst="rect">
              <a:avLst/>
            </a:prstGeom>
            <a:noFill/>
            <a:ln/>
          </p:spPr>
          <p:txBody>
            <a:bodyPr wrap="square" lIns="0" tIns="0" rIns="0" bIns="0" rtlCol="0" anchor="t"/>
            <a:lstStyle/>
            <a:p>
              <a:pPr marL="0" indent="0" algn="just" rtl="1">
                <a:lnSpc>
                  <a:spcPct val="150000"/>
                </a:lnSpc>
                <a:buNone/>
              </a:pPr>
              <a:r>
                <a:rPr lang="en-US" sz="1550" dirty="0">
                  <a:solidFill>
                    <a:srgbClr val="15213F"/>
                  </a:solidFill>
                  <a:latin typeface="Alexandria" pitchFamily="34" charset="0"/>
                  <a:ea typeface="Alexandria" pitchFamily="34" charset="-122"/>
                  <a:cs typeface="Alexandria" pitchFamily="34" charset="-120"/>
                </a:rPr>
                <a:t>في سياق العلاقات العامة، لا يقتصر دور هذه الوكلاء على تنفيذ المهام، بل يمتد ليشمل تقديم رؤى استراتيجية، توقع ردود الفعل، وحتى اقتراح تعديلات على الاستراتيجيات القائمة بناءً على البيانات والاتجاهات الناشئة.</a:t>
              </a:r>
              <a:endParaRPr lang="en-US" sz="1550" dirty="0"/>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BD7FE-4C07-5CB8-DF97-D2A99B8915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A65DC7-27C2-29DE-6E57-F94FA3CF8E6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91279B-692E-B47A-CB4C-D3F4734E62AD}"/>
              </a:ext>
            </a:extLst>
          </p:cNvPr>
          <p:cNvSpPr/>
          <p:nvPr/>
        </p:nvSpPr>
        <p:spPr>
          <a:xfrm>
            <a:off x="9668107" y="500900"/>
            <a:ext cx="2489400"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EB35B2-3A2A-314C-3AD3-38361E4C6C20}"/>
              </a:ext>
            </a:extLst>
          </p:cNvPr>
          <p:cNvSpPr/>
          <p:nvPr/>
        </p:nvSpPr>
        <p:spPr>
          <a:xfrm>
            <a:off x="471282" y="983746"/>
            <a:ext cx="11374244" cy="5695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0A7E5C-4335-6451-1BA2-73DC42DDFE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090304B2-2548-37C3-824F-F66D28A4A032}"/>
              </a:ext>
            </a:extLst>
          </p:cNvPr>
          <p:cNvSpPr/>
          <p:nvPr/>
        </p:nvSpPr>
        <p:spPr>
          <a:xfrm>
            <a:off x="579864" y="474131"/>
            <a:ext cx="8488392" cy="612815"/>
          </a:xfrm>
          <a:prstGeom prst="rect">
            <a:avLst/>
          </a:prstGeom>
          <a:noFill/>
          <a:ln/>
        </p:spPr>
        <p:txBody>
          <a:bodyPr wrap="none" lIns="0" tIns="0" rIns="0" bIns="0" rtlCol="0" anchor="t"/>
          <a:lstStyle/>
          <a:p>
            <a:pPr marL="0" indent="0" algn="r" rtl="1">
              <a:lnSpc>
                <a:spcPts val="4800"/>
              </a:lnSpc>
              <a:buNone/>
            </a:pPr>
            <a:r>
              <a:rPr lang="en-US" sz="2800" b="1" dirty="0">
                <a:solidFill>
                  <a:srgbClr val="3257B8"/>
                </a:solidFill>
                <a:latin typeface="Alexandria Bold" pitchFamily="34" charset="0"/>
                <a:ea typeface="Alexandria Bold" pitchFamily="34" charset="-122"/>
                <a:cs typeface="Alexandria Bold" pitchFamily="34" charset="-120"/>
              </a:rPr>
              <a:t>القدرات الأساسية للوكلاء الأذكياء</a:t>
            </a:r>
            <a:endParaRPr lang="en-US" sz="2800" dirty="0"/>
          </a:p>
        </p:txBody>
      </p:sp>
      <p:grpSp>
        <p:nvGrpSpPr>
          <p:cNvPr id="3" name="Group 2">
            <a:extLst>
              <a:ext uri="{FF2B5EF4-FFF2-40B4-BE49-F238E27FC236}">
                <a16:creationId xmlns:a16="http://schemas.microsoft.com/office/drawing/2014/main" id="{5B914532-384D-87FC-BE2E-6BC4E9C12AB0}"/>
              </a:ext>
            </a:extLst>
          </p:cNvPr>
          <p:cNvGrpSpPr/>
          <p:nvPr/>
        </p:nvGrpSpPr>
        <p:grpSpPr>
          <a:xfrm>
            <a:off x="607977" y="1182638"/>
            <a:ext cx="10992132" cy="5050894"/>
            <a:chOff x="784384" y="1559600"/>
            <a:chExt cx="13078281" cy="6110763"/>
          </a:xfrm>
        </p:grpSpPr>
        <p:pic>
          <p:nvPicPr>
            <p:cNvPr id="4" name="Image 0" descr="preencoded.png">
              <a:extLst>
                <a:ext uri="{FF2B5EF4-FFF2-40B4-BE49-F238E27FC236}">
                  <a16:creationId xmlns:a16="http://schemas.microsoft.com/office/drawing/2014/main" id="{37A0D54D-D867-311A-769A-0B6E6CC4DD0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55836" y="1559600"/>
              <a:ext cx="490180" cy="490180"/>
            </a:xfrm>
            <a:prstGeom prst="rect">
              <a:avLst/>
            </a:prstGeom>
          </p:spPr>
        </p:pic>
        <p:sp>
          <p:nvSpPr>
            <p:cNvPr id="6" name="Text 1">
              <a:extLst>
                <a:ext uri="{FF2B5EF4-FFF2-40B4-BE49-F238E27FC236}">
                  <a16:creationId xmlns:a16="http://schemas.microsoft.com/office/drawing/2014/main" id="{288715CB-1186-572F-89AC-726EC4C36D1C}"/>
                </a:ext>
              </a:extLst>
            </p:cNvPr>
            <p:cNvSpPr/>
            <p:nvPr/>
          </p:nvSpPr>
          <p:spPr>
            <a:xfrm>
              <a:off x="11109008" y="2291953"/>
              <a:ext cx="2737009" cy="30634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الفهم السياقي العميق</a:t>
              </a:r>
              <a:endParaRPr lang="en-US" sz="1600" dirty="0"/>
            </a:p>
          </p:txBody>
        </p:sp>
        <p:sp>
          <p:nvSpPr>
            <p:cNvPr id="7" name="Text 2">
              <a:extLst>
                <a:ext uri="{FF2B5EF4-FFF2-40B4-BE49-F238E27FC236}">
                  <a16:creationId xmlns:a16="http://schemas.microsoft.com/office/drawing/2014/main" id="{2FE59D2C-9826-BC4D-E54C-F7C8F1840554}"/>
                </a:ext>
              </a:extLst>
            </p:cNvPr>
            <p:cNvSpPr/>
            <p:nvPr/>
          </p:nvSpPr>
          <p:spPr>
            <a:xfrm>
              <a:off x="7436287" y="2714506"/>
              <a:ext cx="6409730" cy="623649"/>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تحليل النصوص والصور والأصوات لفهم النوايا الحقيقية والمشاعر الكامنة وراء التفاعلات، مع القدرة على تمييز السخرية والتلميحات الثقافية الدقيقة.</a:t>
              </a:r>
              <a:endParaRPr lang="en-US" sz="1600" dirty="0"/>
            </a:p>
          </p:txBody>
        </p:sp>
        <p:pic>
          <p:nvPicPr>
            <p:cNvPr id="8" name="Image 1" descr="preencoded.png">
              <a:extLst>
                <a:ext uri="{FF2B5EF4-FFF2-40B4-BE49-F238E27FC236}">
                  <a16:creationId xmlns:a16="http://schemas.microsoft.com/office/drawing/2014/main" id="{A90A2740-9667-019F-6BE2-4AA394C3144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03933" y="1559600"/>
              <a:ext cx="490180" cy="490180"/>
            </a:xfrm>
            <a:prstGeom prst="rect">
              <a:avLst/>
            </a:prstGeom>
          </p:spPr>
        </p:pic>
        <p:sp>
          <p:nvSpPr>
            <p:cNvPr id="9" name="Text 3">
              <a:extLst>
                <a:ext uri="{FF2B5EF4-FFF2-40B4-BE49-F238E27FC236}">
                  <a16:creationId xmlns:a16="http://schemas.microsoft.com/office/drawing/2014/main" id="{54E76D80-33A7-9FB1-26B1-45EE9F9979B8}"/>
                </a:ext>
              </a:extLst>
            </p:cNvPr>
            <p:cNvSpPr/>
            <p:nvPr/>
          </p:nvSpPr>
          <p:spPr>
            <a:xfrm>
              <a:off x="4722138" y="2291953"/>
              <a:ext cx="2471976" cy="30634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التخطيط الاستراتيجي</a:t>
              </a:r>
              <a:endParaRPr lang="en-US" sz="1600" dirty="0"/>
            </a:p>
          </p:txBody>
        </p:sp>
        <p:sp>
          <p:nvSpPr>
            <p:cNvPr id="10" name="Text 4">
              <a:extLst>
                <a:ext uri="{FF2B5EF4-FFF2-40B4-BE49-F238E27FC236}">
                  <a16:creationId xmlns:a16="http://schemas.microsoft.com/office/drawing/2014/main" id="{663496B4-CBEA-00B8-8FF9-12BA85DD38EC}"/>
                </a:ext>
              </a:extLst>
            </p:cNvPr>
            <p:cNvSpPr/>
            <p:nvPr/>
          </p:nvSpPr>
          <p:spPr>
            <a:xfrm>
              <a:off x="784384" y="2714506"/>
              <a:ext cx="6409730" cy="623649"/>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تطوير خطط عمل متعددة الخطوات لتحقيق أهداف معقدة، مع القدرة على تعديل المسار عند ظهور معوقات أو فرص جديدة.</a:t>
              </a:r>
              <a:endParaRPr lang="en-US" sz="1600" dirty="0"/>
            </a:p>
          </p:txBody>
        </p:sp>
        <p:pic>
          <p:nvPicPr>
            <p:cNvPr id="11" name="Image 2" descr="preencoded.png">
              <a:extLst>
                <a:ext uri="{FF2B5EF4-FFF2-40B4-BE49-F238E27FC236}">
                  <a16:creationId xmlns:a16="http://schemas.microsoft.com/office/drawing/2014/main" id="{760001A5-64B0-26EF-2E17-F545923599C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372485" y="3877630"/>
              <a:ext cx="490180" cy="490180"/>
            </a:xfrm>
            <a:prstGeom prst="rect">
              <a:avLst/>
            </a:prstGeom>
          </p:spPr>
        </p:pic>
        <p:sp>
          <p:nvSpPr>
            <p:cNvPr id="12" name="Text 5">
              <a:extLst>
                <a:ext uri="{FF2B5EF4-FFF2-40B4-BE49-F238E27FC236}">
                  <a16:creationId xmlns:a16="http://schemas.microsoft.com/office/drawing/2014/main" id="{BF31FF12-1FCC-583C-1785-BA5EC449132F}"/>
                </a:ext>
              </a:extLst>
            </p:cNvPr>
            <p:cNvSpPr/>
            <p:nvPr/>
          </p:nvSpPr>
          <p:spPr>
            <a:xfrm>
              <a:off x="11053643" y="4458057"/>
              <a:ext cx="2792373" cy="30634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التكامل متعدد الأنظمة</a:t>
              </a:r>
              <a:endParaRPr lang="en-US" sz="1600" dirty="0"/>
            </a:p>
          </p:txBody>
        </p:sp>
        <p:sp>
          <p:nvSpPr>
            <p:cNvPr id="13" name="Text 6">
              <a:extLst>
                <a:ext uri="{FF2B5EF4-FFF2-40B4-BE49-F238E27FC236}">
                  <a16:creationId xmlns:a16="http://schemas.microsoft.com/office/drawing/2014/main" id="{FBAD96CD-33DA-E9E5-D2A4-9EEF864BCCED}"/>
                </a:ext>
              </a:extLst>
            </p:cNvPr>
            <p:cNvSpPr/>
            <p:nvPr/>
          </p:nvSpPr>
          <p:spPr>
            <a:xfrm>
              <a:off x="7436287" y="4880610"/>
              <a:ext cx="6409730" cy="623649"/>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الوصول إلى قواعد بيانات متنوعة، منصات تواصل اجتماعي، أنظمة CRM، وأدوات تحليلية مختلفة للحصول على صورة شاملة.</a:t>
              </a:r>
              <a:endParaRPr lang="en-US" sz="1600" dirty="0"/>
            </a:p>
          </p:txBody>
        </p:sp>
        <p:pic>
          <p:nvPicPr>
            <p:cNvPr id="14" name="Image 3" descr="preencoded.png">
              <a:extLst>
                <a:ext uri="{FF2B5EF4-FFF2-40B4-BE49-F238E27FC236}">
                  <a16:creationId xmlns:a16="http://schemas.microsoft.com/office/drawing/2014/main" id="{F805A906-0425-9A9A-7A20-50910BFD4AC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14901" y="3901061"/>
              <a:ext cx="490181" cy="490180"/>
            </a:xfrm>
            <a:prstGeom prst="rect">
              <a:avLst/>
            </a:prstGeom>
          </p:spPr>
        </p:pic>
        <p:sp>
          <p:nvSpPr>
            <p:cNvPr id="15" name="Text 7">
              <a:extLst>
                <a:ext uri="{FF2B5EF4-FFF2-40B4-BE49-F238E27FC236}">
                  <a16:creationId xmlns:a16="http://schemas.microsoft.com/office/drawing/2014/main" id="{64C2858D-BD60-D0E1-8CD0-0522A0B31C3D}"/>
                </a:ext>
              </a:extLst>
            </p:cNvPr>
            <p:cNvSpPr/>
            <p:nvPr/>
          </p:nvSpPr>
          <p:spPr>
            <a:xfrm>
              <a:off x="4742736" y="4458057"/>
              <a:ext cx="2451378" cy="30634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التنفيذ المستقل</a:t>
              </a:r>
              <a:endParaRPr lang="en-US" sz="1600" dirty="0"/>
            </a:p>
          </p:txBody>
        </p:sp>
        <p:sp>
          <p:nvSpPr>
            <p:cNvPr id="16" name="Text 8">
              <a:extLst>
                <a:ext uri="{FF2B5EF4-FFF2-40B4-BE49-F238E27FC236}">
                  <a16:creationId xmlns:a16="http://schemas.microsoft.com/office/drawing/2014/main" id="{5D42EA3A-B842-ECB4-A8AC-2546C2B366EB}"/>
                </a:ext>
              </a:extLst>
            </p:cNvPr>
            <p:cNvSpPr/>
            <p:nvPr/>
          </p:nvSpPr>
          <p:spPr>
            <a:xfrm>
              <a:off x="784384" y="4880610"/>
              <a:ext cx="6409730" cy="623649"/>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اتخاذ قرارات وتنفيذ إجراءات دون الحاجة لموافقة بشرية في كل خطوة، ضمن حدود وسياسات محددة مسبقاً.</a:t>
              </a:r>
              <a:endParaRPr lang="en-US" sz="1600" dirty="0"/>
            </a:p>
          </p:txBody>
        </p:sp>
        <p:pic>
          <p:nvPicPr>
            <p:cNvPr id="17" name="Image 4" descr="preencoded.png">
              <a:extLst>
                <a:ext uri="{FF2B5EF4-FFF2-40B4-BE49-F238E27FC236}">
                  <a16:creationId xmlns:a16="http://schemas.microsoft.com/office/drawing/2014/main" id="{2B248940-3FB2-4B59-37EC-2BE3DAF60DB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3276299" y="6051547"/>
              <a:ext cx="490180" cy="490180"/>
            </a:xfrm>
            <a:prstGeom prst="rect">
              <a:avLst/>
            </a:prstGeom>
          </p:spPr>
        </p:pic>
        <p:sp>
          <p:nvSpPr>
            <p:cNvPr id="19" name="Text 9">
              <a:extLst>
                <a:ext uri="{FF2B5EF4-FFF2-40B4-BE49-F238E27FC236}">
                  <a16:creationId xmlns:a16="http://schemas.microsoft.com/office/drawing/2014/main" id="{BBEA449C-5BE0-E512-73F9-23EEEF92982F}"/>
                </a:ext>
              </a:extLst>
            </p:cNvPr>
            <p:cNvSpPr/>
            <p:nvPr/>
          </p:nvSpPr>
          <p:spPr>
            <a:xfrm>
              <a:off x="11394638" y="6624161"/>
              <a:ext cx="2451378" cy="30634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التعلم التكيفي</a:t>
              </a:r>
              <a:endParaRPr lang="en-US" sz="1600" dirty="0"/>
            </a:p>
          </p:txBody>
        </p:sp>
        <p:sp>
          <p:nvSpPr>
            <p:cNvPr id="20" name="Text 10">
              <a:extLst>
                <a:ext uri="{FF2B5EF4-FFF2-40B4-BE49-F238E27FC236}">
                  <a16:creationId xmlns:a16="http://schemas.microsoft.com/office/drawing/2014/main" id="{1C154268-B11C-03CF-D3B1-8CB629BFB7A8}"/>
                </a:ext>
              </a:extLst>
            </p:cNvPr>
            <p:cNvSpPr/>
            <p:nvPr/>
          </p:nvSpPr>
          <p:spPr>
            <a:xfrm>
              <a:off x="7436287" y="7046714"/>
              <a:ext cx="6409730" cy="623649"/>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تحسين الأداء بشكل مستمر من خلال التعلم من النتائج السابقة وتطبيق الدروس المستفادة على التفاعلات المستقبلية.</a:t>
              </a:r>
              <a:endParaRPr lang="en-US" sz="1600" dirty="0"/>
            </a:p>
          </p:txBody>
        </p:sp>
        <p:pic>
          <p:nvPicPr>
            <p:cNvPr id="21" name="Image 5" descr="preencoded.png">
              <a:extLst>
                <a:ext uri="{FF2B5EF4-FFF2-40B4-BE49-F238E27FC236}">
                  <a16:creationId xmlns:a16="http://schemas.microsoft.com/office/drawing/2014/main" id="{2953060C-79CF-217C-C296-A17FEC8E96E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703933" y="5891808"/>
              <a:ext cx="490180" cy="490180"/>
            </a:xfrm>
            <a:prstGeom prst="rect">
              <a:avLst/>
            </a:prstGeom>
          </p:spPr>
        </p:pic>
        <p:sp>
          <p:nvSpPr>
            <p:cNvPr id="22" name="Text 11">
              <a:extLst>
                <a:ext uri="{FF2B5EF4-FFF2-40B4-BE49-F238E27FC236}">
                  <a16:creationId xmlns:a16="http://schemas.microsoft.com/office/drawing/2014/main" id="{15715C00-CB03-EC29-B04C-E232B844F89E}"/>
                </a:ext>
              </a:extLst>
            </p:cNvPr>
            <p:cNvSpPr/>
            <p:nvPr/>
          </p:nvSpPr>
          <p:spPr>
            <a:xfrm>
              <a:off x="4742736" y="6624161"/>
              <a:ext cx="2451378" cy="30634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إدارة المخاطر</a:t>
              </a:r>
              <a:endParaRPr lang="en-US" sz="1600" dirty="0"/>
            </a:p>
          </p:txBody>
        </p:sp>
        <p:sp>
          <p:nvSpPr>
            <p:cNvPr id="24" name="Text 12">
              <a:extLst>
                <a:ext uri="{FF2B5EF4-FFF2-40B4-BE49-F238E27FC236}">
                  <a16:creationId xmlns:a16="http://schemas.microsoft.com/office/drawing/2014/main" id="{CB05D56A-D1CD-1F58-2554-37A946E24FFF}"/>
                </a:ext>
              </a:extLst>
            </p:cNvPr>
            <p:cNvSpPr/>
            <p:nvPr/>
          </p:nvSpPr>
          <p:spPr>
            <a:xfrm>
              <a:off x="784384" y="7046714"/>
              <a:ext cx="6409730" cy="623649"/>
            </a:xfrm>
            <a:prstGeom prst="rect">
              <a:avLst/>
            </a:prstGeom>
            <a:noFill/>
            <a:ln/>
          </p:spPr>
          <p:txBody>
            <a:bodyPr wrap="square" lIns="0" tIns="0" rIns="0" bIns="0" rtlCol="0" anchor="t"/>
            <a:lstStyle/>
            <a:p>
              <a:pPr marL="0" indent="0" algn="just" rtl="1">
                <a:lnSpc>
                  <a:spcPts val="2450"/>
                </a:lnSpc>
                <a:buNone/>
              </a:pPr>
              <a:r>
                <a:rPr lang="en-US" sz="1600" dirty="0">
                  <a:solidFill>
                    <a:srgbClr val="15213F"/>
                  </a:solidFill>
                  <a:latin typeface="Alexandria" pitchFamily="34" charset="0"/>
                  <a:ea typeface="Alexandria" pitchFamily="34" charset="-122"/>
                  <a:cs typeface="Alexandria" pitchFamily="34" charset="-120"/>
                </a:rPr>
                <a:t>تحديد المخاطر المحتملة في الاتصالات المقترحة وتقديم بدائل أكثر أماناً أو فعالية قبل التنفيذ.</a:t>
              </a:r>
              <a:endParaRPr lang="en-US" sz="1600" dirty="0"/>
            </a:p>
          </p:txBody>
        </p:sp>
      </p:grpSp>
    </p:spTree>
    <p:extLst>
      <p:ext uri="{BB962C8B-B14F-4D97-AF65-F5344CB8AC3E}">
        <p14:creationId xmlns:p14="http://schemas.microsoft.com/office/powerpoint/2010/main" val="84845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8F93E-3550-F9FB-9140-DA9655AA88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C4E630-7C54-D8E0-B548-FDD8FB7B71D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5C2D894-C490-E9AE-9095-1B0297E14ACC}"/>
              </a:ext>
            </a:extLst>
          </p:cNvPr>
          <p:cNvSpPr/>
          <p:nvPr/>
        </p:nvSpPr>
        <p:spPr>
          <a:xfrm>
            <a:off x="8029085"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90260E-0511-C34B-A481-20C9E85336F2}"/>
              </a:ext>
            </a:extLst>
          </p:cNvPr>
          <p:cNvSpPr/>
          <p:nvPr/>
        </p:nvSpPr>
        <p:spPr>
          <a:xfrm>
            <a:off x="180431" y="1037063"/>
            <a:ext cx="11461442"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4A422E-FF00-BFF6-44A4-309FB49E5B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1482957D-8556-D0D6-A0D1-4FA87388423F}"/>
              </a:ext>
            </a:extLst>
          </p:cNvPr>
          <p:cNvSpPr/>
          <p:nvPr/>
        </p:nvSpPr>
        <p:spPr>
          <a:xfrm>
            <a:off x="1058593" y="416985"/>
            <a:ext cx="6734056" cy="620078"/>
          </a:xfrm>
          <a:prstGeom prst="rect">
            <a:avLst/>
          </a:prstGeom>
          <a:noFill/>
          <a:ln/>
        </p:spPr>
        <p:txBody>
          <a:bodyPr wrap="none" lIns="0" tIns="0" rIns="0" bIns="0" rtlCol="0" anchor="t"/>
          <a:lstStyle/>
          <a:p>
            <a:pPr marL="0" indent="0" algn="r" rtl="1">
              <a:lnSpc>
                <a:spcPts val="4850"/>
              </a:lnSpc>
              <a:buNone/>
            </a:pPr>
            <a:r>
              <a:rPr lang="en-US" sz="2400" b="1" dirty="0">
                <a:solidFill>
                  <a:srgbClr val="3257B8"/>
                </a:solidFill>
                <a:latin typeface="Alexandria Bold" pitchFamily="34" charset="0"/>
                <a:ea typeface="Alexandria Bold" pitchFamily="34" charset="-122"/>
                <a:cs typeface="Alexandria Bold" pitchFamily="34" charset="-120"/>
              </a:rPr>
              <a:t>حدود الوكلاء الأذكياء الحالية</a:t>
            </a:r>
            <a:endParaRPr lang="en-US" sz="2400" dirty="0"/>
          </a:p>
        </p:txBody>
      </p:sp>
      <p:grpSp>
        <p:nvGrpSpPr>
          <p:cNvPr id="10" name="Group 9">
            <a:extLst>
              <a:ext uri="{FF2B5EF4-FFF2-40B4-BE49-F238E27FC236}">
                <a16:creationId xmlns:a16="http://schemas.microsoft.com/office/drawing/2014/main" id="{76430A1B-8CE8-CF86-37A1-AC748E523EC6}"/>
              </a:ext>
            </a:extLst>
          </p:cNvPr>
          <p:cNvGrpSpPr/>
          <p:nvPr/>
        </p:nvGrpSpPr>
        <p:grpSpPr>
          <a:xfrm>
            <a:off x="550126" y="1374522"/>
            <a:ext cx="10798789" cy="4780951"/>
            <a:chOff x="793790" y="3111460"/>
            <a:chExt cx="13050440" cy="2706445"/>
          </a:xfrm>
        </p:grpSpPr>
        <p:sp>
          <p:nvSpPr>
            <p:cNvPr id="3" name="Text 1"/>
            <p:cNvSpPr/>
            <p:nvPr/>
          </p:nvSpPr>
          <p:spPr>
            <a:xfrm>
              <a:off x="4592241" y="3111460"/>
              <a:ext cx="2480905" cy="310158"/>
            </a:xfrm>
            <a:prstGeom prst="rect">
              <a:avLst/>
            </a:prstGeom>
            <a:noFill/>
            <a:ln/>
          </p:spPr>
          <p:txBody>
            <a:bodyPr wrap="none" lIns="0" tIns="0" rIns="0" bIns="0" rtlCol="0" anchor="t"/>
            <a:lstStyle/>
            <a:p>
              <a:pPr marL="0" indent="0" algn="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القيود التقنية</a:t>
              </a:r>
              <a:endParaRPr lang="en-US" sz="1600" dirty="0"/>
            </a:p>
          </p:txBody>
        </p:sp>
        <p:sp>
          <p:nvSpPr>
            <p:cNvPr id="4" name="Text 2"/>
            <p:cNvSpPr/>
            <p:nvPr/>
          </p:nvSpPr>
          <p:spPr>
            <a:xfrm>
              <a:off x="793790" y="3619976"/>
              <a:ext cx="6279356" cy="1270236"/>
            </a:xfrm>
            <a:prstGeom prst="rect">
              <a:avLst/>
            </a:prstGeom>
            <a:noFill/>
            <a:ln/>
          </p:spPr>
          <p:txBody>
            <a:bodyPr wrap="square" lIns="0" tIns="0" rIns="0" bIns="0" rtlCol="0" anchor="t"/>
            <a:lstStyle/>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صعوبة فهم السياقات الثقافية شديدة التعقيد</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محدودية في التعامل مع المواقف غير المتوقعة كلياً</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الحاجة إلى بيانات تدريبية ضخمة ومتنوعة</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استهلاك موارد حوسبية كبيرة</a:t>
              </a:r>
              <a:endParaRPr lang="en-US" sz="1600" dirty="0"/>
            </a:p>
          </p:txBody>
        </p:sp>
        <p:sp>
          <p:nvSpPr>
            <p:cNvPr id="6" name="Text 3"/>
            <p:cNvSpPr/>
            <p:nvPr/>
          </p:nvSpPr>
          <p:spPr>
            <a:xfrm>
              <a:off x="11363325" y="3111460"/>
              <a:ext cx="2480905" cy="310158"/>
            </a:xfrm>
            <a:prstGeom prst="rect">
              <a:avLst/>
            </a:prstGeom>
            <a:noFill/>
            <a:ln/>
          </p:spPr>
          <p:txBody>
            <a:bodyPr wrap="none" lIns="0" tIns="0" rIns="0" bIns="0" rtlCol="0" anchor="t"/>
            <a:lstStyle/>
            <a:p>
              <a:pPr marL="0" indent="0" algn="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القيود الاستراتيجية</a:t>
              </a:r>
              <a:endParaRPr lang="en-US" sz="1600" dirty="0"/>
            </a:p>
          </p:txBody>
        </p:sp>
        <p:sp>
          <p:nvSpPr>
            <p:cNvPr id="7" name="Text 4"/>
            <p:cNvSpPr/>
            <p:nvPr/>
          </p:nvSpPr>
          <p:spPr>
            <a:xfrm>
              <a:off x="7564874" y="3619976"/>
              <a:ext cx="6279356" cy="1270236"/>
            </a:xfrm>
            <a:prstGeom prst="rect">
              <a:avLst/>
            </a:prstGeom>
            <a:noFill/>
            <a:ln/>
          </p:spPr>
          <p:txBody>
            <a:bodyPr wrap="square" lIns="0" tIns="0" rIns="0" bIns="0" rtlCol="0" anchor="t"/>
            <a:lstStyle/>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عدم القدرة على الإبداع الحقيقي خارج الأنماط المتعلمة</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صعوبة اتخاذ قرارات أخلاقية معقدة</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محدودية الحس البشري والتعاطف الحقيقي</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الاعتماد على جودة البيانات المُدخلة</a:t>
              </a:r>
              <a:endParaRPr lang="en-US" sz="1600" dirty="0"/>
            </a:p>
          </p:txBody>
        </p:sp>
        <p:sp>
          <p:nvSpPr>
            <p:cNvPr id="8" name="Shape 5"/>
            <p:cNvSpPr/>
            <p:nvPr/>
          </p:nvSpPr>
          <p:spPr>
            <a:xfrm>
              <a:off x="793790" y="4974704"/>
              <a:ext cx="13042821" cy="843201"/>
            </a:xfrm>
            <a:prstGeom prst="roundRect">
              <a:avLst>
                <a:gd name="adj" fmla="val 9886"/>
              </a:avLst>
            </a:prstGeom>
            <a:solidFill>
              <a:srgbClr val="C3CFEF"/>
            </a:solidFill>
            <a:ln/>
          </p:spPr>
          <p:txBody>
            <a:bodyPr/>
            <a:lstStyle/>
            <a:p>
              <a:pPr>
                <a:lnSpc>
                  <a:spcPct val="150000"/>
                </a:lnSpc>
              </a:pPr>
              <a:endParaRPr lang="en-US" sz="1600"/>
            </a:p>
          </p:txBody>
        </p:sp>
        <p:pic>
          <p:nvPicPr>
            <p:cNvPr id="9" name="Image 0" descr="preencoded.png"/>
            <p:cNvPicPr>
              <a:picLocks noChangeAspect="1"/>
            </p:cNvPicPr>
            <p:nvPr/>
          </p:nvPicPr>
          <p:blipFill>
            <a:blip r:embed="rId3"/>
            <a:stretch>
              <a:fillRect/>
            </a:stretch>
          </p:blipFill>
          <p:spPr>
            <a:xfrm>
              <a:off x="992148" y="5269979"/>
              <a:ext cx="248007" cy="198358"/>
            </a:xfrm>
            <a:prstGeom prst="rect">
              <a:avLst/>
            </a:prstGeom>
          </p:spPr>
        </p:pic>
        <p:sp>
          <p:nvSpPr>
            <p:cNvPr id="11" name="Text 6"/>
            <p:cNvSpPr/>
            <p:nvPr/>
          </p:nvSpPr>
          <p:spPr>
            <a:xfrm>
              <a:off x="1438513" y="5222592"/>
              <a:ext cx="12199739" cy="317540"/>
            </a:xfrm>
            <a:prstGeom prst="rect">
              <a:avLst/>
            </a:prstGeom>
            <a:noFill/>
            <a:ln/>
          </p:spPr>
          <p:txBody>
            <a:bodyPr wrap="none" lIns="0" tIns="0" rIns="0" bIns="0" rtlCol="0" anchor="t"/>
            <a:lstStyle/>
            <a:p>
              <a:pPr marL="0" indent="0" algn="r" rtl="1">
                <a:lnSpc>
                  <a:spcPct val="150000"/>
                </a:lnSpc>
                <a:buNone/>
              </a:pPr>
              <a:endParaRPr lang="en-US" sz="1600" dirty="0"/>
            </a:p>
          </p:txBody>
        </p:sp>
      </p:grpSp>
      <p:sp>
        <p:nvSpPr>
          <p:cNvPr id="12" name="TextBox 11">
            <a:extLst>
              <a:ext uri="{FF2B5EF4-FFF2-40B4-BE49-F238E27FC236}">
                <a16:creationId xmlns:a16="http://schemas.microsoft.com/office/drawing/2014/main" id="{DD6E853A-26EE-2A0B-8CAF-5FBD94D99B91}"/>
              </a:ext>
            </a:extLst>
          </p:cNvPr>
          <p:cNvSpPr txBox="1"/>
          <p:nvPr/>
        </p:nvSpPr>
        <p:spPr>
          <a:xfrm>
            <a:off x="865494" y="4749330"/>
            <a:ext cx="10258998" cy="876458"/>
          </a:xfrm>
          <a:prstGeom prst="rect">
            <a:avLst/>
          </a:prstGeom>
          <a:noFill/>
        </p:spPr>
        <p:txBody>
          <a:bodyPr wrap="square" rtlCol="0">
            <a:spAutoFit/>
          </a:bodyPr>
          <a:lstStyle/>
          <a:p>
            <a:pPr algn="just" rtl="1">
              <a:lnSpc>
                <a:spcPct val="150000"/>
              </a:lnSpc>
            </a:pPr>
            <a:r>
              <a:rPr lang="ar-EG" b="1">
                <a:latin typeface="Alexandria" pitchFamily="2" charset="-78"/>
                <a:cs typeface="Alexandria" pitchFamily="2" charset="-78"/>
              </a:rPr>
              <a:t>ملاحظة مهمة: </a:t>
            </a:r>
            <a:r>
              <a:rPr lang="ar-EG">
                <a:latin typeface="Alexandria" pitchFamily="2" charset="-78"/>
                <a:cs typeface="Alexandria" pitchFamily="2" charset="-78"/>
              </a:rPr>
              <a:t>رغم هذه القيود، تتطور قدرات </a:t>
            </a:r>
            <a:r>
              <a:rPr lang="en-US">
                <a:latin typeface="Alexandria" pitchFamily="2" charset="-78"/>
                <a:cs typeface="Alexandria" pitchFamily="2" charset="-78"/>
              </a:rPr>
              <a:t>AI Agents </a:t>
            </a:r>
            <a:r>
              <a:rPr lang="ar-EG">
                <a:latin typeface="Alexandria" pitchFamily="2" charset="-78"/>
                <a:cs typeface="Alexandria" pitchFamily="2" charset="-78"/>
              </a:rPr>
              <a:t>بسرعة هائلة. ما يُعتبر حداً اليوم قد يصبح إمكانية متاحة خلال أشهر قليلة.</a:t>
            </a:r>
          </a:p>
        </p:txBody>
      </p:sp>
    </p:spTree>
    <p:extLst>
      <p:ext uri="{BB962C8B-B14F-4D97-AF65-F5344CB8AC3E}">
        <p14:creationId xmlns:p14="http://schemas.microsoft.com/office/powerpoint/2010/main" val="2653159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A6F27-8BA0-80CC-2135-7307C07801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053BE2-DE57-25AE-23A0-C262579A17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5709A1-7500-FD81-3FD0-CECCB2179CDD}"/>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8C7829B-EC02-6EDC-F968-15EA1AF01E97}"/>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C9E362-2868-5C27-44A6-E28B131906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5E2788AD-52E5-D559-91DE-9DFCEA0FD34C}"/>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r>
              <a:rPr lang="en-US" sz="2400" b="1">
                <a:solidFill>
                  <a:srgbClr val="3257B8"/>
                </a:solidFill>
                <a:latin typeface="Alexandria Bold" pitchFamily="34" charset="0"/>
                <a:ea typeface="Alexandria Bold" pitchFamily="34" charset="-122"/>
                <a:cs typeface="Alexandria Bold" pitchFamily="34" charset="-120"/>
              </a:rPr>
              <a:t>سيناريو تطبيقي</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خدمة الجمهور الذكية</a:t>
            </a:r>
            <a:endParaRPr lang="en-US" sz="2400" dirty="0"/>
          </a:p>
        </p:txBody>
      </p:sp>
      <p:grpSp>
        <p:nvGrpSpPr>
          <p:cNvPr id="30" name="Group 29">
            <a:extLst>
              <a:ext uri="{FF2B5EF4-FFF2-40B4-BE49-F238E27FC236}">
                <a16:creationId xmlns:a16="http://schemas.microsoft.com/office/drawing/2014/main" id="{E0B983D7-DB43-7A91-5438-BD66416F60AD}"/>
              </a:ext>
            </a:extLst>
          </p:cNvPr>
          <p:cNvGrpSpPr/>
          <p:nvPr/>
        </p:nvGrpSpPr>
        <p:grpSpPr>
          <a:xfrm>
            <a:off x="791737" y="1517808"/>
            <a:ext cx="10716322" cy="4839291"/>
            <a:chOff x="762119" y="1517809"/>
            <a:chExt cx="13106162" cy="6155174"/>
          </a:xfrm>
        </p:grpSpPr>
        <p:sp>
          <p:nvSpPr>
            <p:cNvPr id="3" name="Shape 1"/>
            <p:cNvSpPr/>
            <p:nvPr/>
          </p:nvSpPr>
          <p:spPr>
            <a:xfrm>
              <a:off x="7303770" y="1517809"/>
              <a:ext cx="22860" cy="5650825"/>
            </a:xfrm>
            <a:prstGeom prst="roundRect">
              <a:avLst>
                <a:gd name="adj" fmla="val 350065"/>
              </a:avLst>
            </a:prstGeom>
            <a:solidFill>
              <a:srgbClr val="CFD2D8"/>
            </a:solidFill>
            <a:ln/>
          </p:spPr>
          <p:txBody>
            <a:bodyPr/>
            <a:lstStyle/>
            <a:p>
              <a:endParaRPr lang="en-US" sz="1600"/>
            </a:p>
          </p:txBody>
        </p:sp>
        <p:sp>
          <p:nvSpPr>
            <p:cNvPr id="4" name="Shape 2"/>
            <p:cNvSpPr/>
            <p:nvPr/>
          </p:nvSpPr>
          <p:spPr>
            <a:xfrm>
              <a:off x="7506653" y="1720691"/>
              <a:ext cx="571500" cy="22860"/>
            </a:xfrm>
            <a:prstGeom prst="roundRect">
              <a:avLst>
                <a:gd name="adj" fmla="val 350065"/>
              </a:avLst>
            </a:prstGeom>
            <a:solidFill>
              <a:srgbClr val="CFD2D8"/>
            </a:solidFill>
            <a:ln/>
          </p:spPr>
          <p:txBody>
            <a:bodyPr/>
            <a:lstStyle/>
            <a:p>
              <a:endParaRPr lang="en-US" sz="1600"/>
            </a:p>
          </p:txBody>
        </p:sp>
        <p:sp>
          <p:nvSpPr>
            <p:cNvPr id="6" name="Shape 3"/>
            <p:cNvSpPr/>
            <p:nvPr/>
          </p:nvSpPr>
          <p:spPr>
            <a:xfrm>
              <a:off x="7100888" y="1517809"/>
              <a:ext cx="428625" cy="428625"/>
            </a:xfrm>
            <a:prstGeom prst="roundRect">
              <a:avLst>
                <a:gd name="adj" fmla="val 18670"/>
              </a:avLst>
            </a:prstGeom>
            <a:solidFill>
              <a:srgbClr val="E9ECF2"/>
            </a:solidFill>
            <a:ln w="7620">
              <a:solidFill>
                <a:srgbClr val="CFD2D8"/>
              </a:solidFill>
              <a:prstDash val="solid"/>
            </a:ln>
          </p:spPr>
          <p:txBody>
            <a:bodyPr/>
            <a:lstStyle/>
            <a:p>
              <a:endParaRPr lang="en-US" sz="1600"/>
            </a:p>
          </p:txBody>
        </p:sp>
        <p:sp>
          <p:nvSpPr>
            <p:cNvPr id="7" name="Text 4"/>
            <p:cNvSpPr/>
            <p:nvPr/>
          </p:nvSpPr>
          <p:spPr>
            <a:xfrm>
              <a:off x="7172325" y="1553528"/>
              <a:ext cx="285750" cy="357188"/>
            </a:xfrm>
            <a:prstGeom prst="rect">
              <a:avLst/>
            </a:prstGeom>
            <a:noFill/>
            <a:ln/>
          </p:spPr>
          <p:txBody>
            <a:bodyPr wrap="none" lIns="0" tIns="0" rIns="0" bIns="0" rtlCol="0" anchor="t"/>
            <a:lstStyle/>
            <a:p>
              <a:pPr marL="0" indent="0" algn="ctr" rtl="1">
                <a:lnSpc>
                  <a:spcPts val="2250"/>
                </a:lnSpc>
                <a:buNone/>
              </a:pPr>
              <a:r>
                <a:rPr lang="en-US" sz="1600" b="1" dirty="0">
                  <a:solidFill>
                    <a:srgbClr val="15213F"/>
                  </a:solidFill>
                  <a:latin typeface="Alexandria Bold" pitchFamily="34" charset="0"/>
                  <a:ea typeface="Alexandria Bold" pitchFamily="34" charset="-122"/>
                  <a:cs typeface="Alexandria Bold" pitchFamily="34" charset="-120"/>
                </a:rPr>
                <a:t>1</a:t>
              </a:r>
              <a:endParaRPr lang="en-US" sz="1600" dirty="0"/>
            </a:p>
          </p:txBody>
        </p:sp>
        <p:sp>
          <p:nvSpPr>
            <p:cNvPr id="8" name="Text 5"/>
            <p:cNvSpPr/>
            <p:nvPr/>
          </p:nvSpPr>
          <p:spPr>
            <a:xfrm>
              <a:off x="8267819" y="1583293"/>
              <a:ext cx="2381607" cy="297656"/>
            </a:xfrm>
            <a:prstGeom prst="rect">
              <a:avLst/>
            </a:prstGeom>
            <a:noFill/>
            <a:ln/>
          </p:spPr>
          <p:txBody>
            <a:bodyPr wrap="none" lIns="0" tIns="0" rIns="0" bIns="0" rtlCol="0" anchor="t"/>
            <a:lstStyle/>
            <a:p>
              <a:pPr marL="0" indent="0" algn="l" rtl="1">
                <a:lnSpc>
                  <a:spcPts val="2300"/>
                </a:lnSpc>
                <a:buNone/>
              </a:pPr>
              <a:r>
                <a:rPr lang="en-US" sz="1600" b="1" dirty="0">
                  <a:solidFill>
                    <a:srgbClr val="15213F"/>
                  </a:solidFill>
                  <a:latin typeface="Alexandria Bold" pitchFamily="34" charset="0"/>
                  <a:ea typeface="Alexandria Bold" pitchFamily="34" charset="-122"/>
                  <a:cs typeface="Alexandria Bold" pitchFamily="34" charset="-120"/>
                </a:rPr>
                <a:t>استقبال الاستفسار</a:t>
              </a:r>
              <a:endParaRPr lang="en-US" sz="1600" dirty="0"/>
            </a:p>
          </p:txBody>
        </p:sp>
        <p:sp>
          <p:nvSpPr>
            <p:cNvPr id="9" name="Text 6"/>
            <p:cNvSpPr/>
            <p:nvPr/>
          </p:nvSpPr>
          <p:spPr>
            <a:xfrm>
              <a:off x="8267819" y="1990606"/>
              <a:ext cx="5600462" cy="298609"/>
            </a:xfrm>
            <a:prstGeom prst="rect">
              <a:avLst/>
            </a:prstGeom>
            <a:noFill/>
            <a:ln/>
          </p:spPr>
          <p:txBody>
            <a:bodyPr wrap="none" lIns="0" tIns="0" rIns="0" bIns="0" rtlCol="0" anchor="t"/>
            <a:lstStyle/>
            <a:p>
              <a:pPr marL="0" indent="0" algn="l" rtl="1">
                <a:lnSpc>
                  <a:spcPts val="2350"/>
                </a:lnSpc>
                <a:buNone/>
              </a:pPr>
              <a:r>
                <a:rPr lang="en-US" sz="1600" dirty="0">
                  <a:solidFill>
                    <a:srgbClr val="15213F"/>
                  </a:solidFill>
                  <a:latin typeface="Alexandria" pitchFamily="34" charset="0"/>
                  <a:ea typeface="Alexandria" pitchFamily="34" charset="-122"/>
                  <a:cs typeface="Alexandria" pitchFamily="34" charset="-120"/>
                </a:rPr>
                <a:t>الوكيل الذكي يستقبل سؤالاً عبر تويتر حول منتج جديد</a:t>
              </a:r>
              <a:endParaRPr lang="en-US" sz="1600" dirty="0"/>
            </a:p>
          </p:txBody>
        </p:sp>
        <p:sp>
          <p:nvSpPr>
            <p:cNvPr id="10" name="Shape 7"/>
            <p:cNvSpPr/>
            <p:nvPr/>
          </p:nvSpPr>
          <p:spPr>
            <a:xfrm>
              <a:off x="6552248" y="2848570"/>
              <a:ext cx="571500" cy="22860"/>
            </a:xfrm>
            <a:prstGeom prst="roundRect">
              <a:avLst>
                <a:gd name="adj" fmla="val 350065"/>
              </a:avLst>
            </a:prstGeom>
            <a:solidFill>
              <a:srgbClr val="CFD2D8"/>
            </a:solidFill>
            <a:ln/>
          </p:spPr>
          <p:txBody>
            <a:bodyPr/>
            <a:lstStyle/>
            <a:p>
              <a:endParaRPr lang="en-US" sz="1600"/>
            </a:p>
          </p:txBody>
        </p:sp>
        <p:sp>
          <p:nvSpPr>
            <p:cNvPr id="11" name="Shape 8"/>
            <p:cNvSpPr/>
            <p:nvPr/>
          </p:nvSpPr>
          <p:spPr>
            <a:xfrm>
              <a:off x="7100888" y="2645688"/>
              <a:ext cx="428625" cy="428625"/>
            </a:xfrm>
            <a:prstGeom prst="roundRect">
              <a:avLst>
                <a:gd name="adj" fmla="val 18670"/>
              </a:avLst>
            </a:prstGeom>
            <a:solidFill>
              <a:srgbClr val="E9ECF2"/>
            </a:solidFill>
            <a:ln w="7620">
              <a:solidFill>
                <a:srgbClr val="CFD2D8"/>
              </a:solidFill>
              <a:prstDash val="solid"/>
            </a:ln>
          </p:spPr>
          <p:txBody>
            <a:bodyPr/>
            <a:lstStyle/>
            <a:p>
              <a:endParaRPr lang="en-US" sz="1600"/>
            </a:p>
          </p:txBody>
        </p:sp>
        <p:sp>
          <p:nvSpPr>
            <p:cNvPr id="12" name="Text 9"/>
            <p:cNvSpPr/>
            <p:nvPr/>
          </p:nvSpPr>
          <p:spPr>
            <a:xfrm>
              <a:off x="7172325" y="2681407"/>
              <a:ext cx="285750" cy="357188"/>
            </a:xfrm>
            <a:prstGeom prst="rect">
              <a:avLst/>
            </a:prstGeom>
            <a:noFill/>
            <a:ln/>
          </p:spPr>
          <p:txBody>
            <a:bodyPr wrap="none" lIns="0" tIns="0" rIns="0" bIns="0" rtlCol="0" anchor="t"/>
            <a:lstStyle/>
            <a:p>
              <a:pPr marL="0" indent="0" algn="ctr" rtl="1">
                <a:lnSpc>
                  <a:spcPts val="2250"/>
                </a:lnSpc>
                <a:buNone/>
              </a:pPr>
              <a:r>
                <a:rPr lang="en-US" sz="1600" b="1" dirty="0">
                  <a:solidFill>
                    <a:srgbClr val="15213F"/>
                  </a:solidFill>
                  <a:latin typeface="Alexandria Bold" pitchFamily="34" charset="0"/>
                  <a:ea typeface="Alexandria Bold" pitchFamily="34" charset="-122"/>
                  <a:cs typeface="Alexandria Bold" pitchFamily="34" charset="-120"/>
                </a:rPr>
                <a:t>2</a:t>
              </a:r>
              <a:endParaRPr lang="en-US" sz="1600" dirty="0"/>
            </a:p>
          </p:txBody>
        </p:sp>
        <p:sp>
          <p:nvSpPr>
            <p:cNvPr id="13" name="Text 10"/>
            <p:cNvSpPr/>
            <p:nvPr/>
          </p:nvSpPr>
          <p:spPr>
            <a:xfrm>
              <a:off x="3980974" y="2711172"/>
              <a:ext cx="2381607" cy="297656"/>
            </a:xfrm>
            <a:prstGeom prst="rect">
              <a:avLst/>
            </a:prstGeom>
            <a:noFill/>
            <a:ln/>
          </p:spPr>
          <p:txBody>
            <a:bodyPr wrap="none" lIns="0" tIns="0" rIns="0" bIns="0" rtlCol="0" anchor="t"/>
            <a:lstStyle/>
            <a:p>
              <a:pPr marL="0" indent="0" algn="r" rtl="1">
                <a:lnSpc>
                  <a:spcPts val="2300"/>
                </a:lnSpc>
                <a:buNone/>
              </a:pPr>
              <a:r>
                <a:rPr lang="en-US" sz="1600" b="1" dirty="0">
                  <a:solidFill>
                    <a:srgbClr val="15213F"/>
                  </a:solidFill>
                  <a:latin typeface="Alexandria Bold" pitchFamily="34" charset="0"/>
                  <a:ea typeface="Alexandria Bold" pitchFamily="34" charset="-122"/>
                  <a:cs typeface="Alexandria Bold" pitchFamily="34" charset="-120"/>
                </a:rPr>
                <a:t>التحليل السياقي</a:t>
              </a:r>
              <a:endParaRPr lang="en-US" sz="1600" dirty="0"/>
            </a:p>
          </p:txBody>
        </p:sp>
        <p:sp>
          <p:nvSpPr>
            <p:cNvPr id="14" name="Text 11"/>
            <p:cNvSpPr/>
            <p:nvPr/>
          </p:nvSpPr>
          <p:spPr>
            <a:xfrm>
              <a:off x="1050102" y="3118484"/>
              <a:ext cx="5312480" cy="730687"/>
            </a:xfrm>
            <a:prstGeom prst="rect">
              <a:avLst/>
            </a:prstGeom>
            <a:noFill/>
            <a:ln/>
          </p:spPr>
          <p:txBody>
            <a:bodyPr wrap="none" lIns="0" tIns="0" rIns="0" bIns="0" rtlCol="0" anchor="t"/>
            <a:lstStyle/>
            <a:p>
              <a:pPr marL="0" indent="0" algn="r" rtl="1">
                <a:lnSpc>
                  <a:spcPts val="2350"/>
                </a:lnSpc>
                <a:buNone/>
              </a:pPr>
              <a:endParaRPr lang="en-US" sz="1600" dirty="0"/>
            </a:p>
          </p:txBody>
        </p:sp>
        <p:sp>
          <p:nvSpPr>
            <p:cNvPr id="15" name="Shape 12"/>
            <p:cNvSpPr/>
            <p:nvPr/>
          </p:nvSpPr>
          <p:spPr>
            <a:xfrm>
              <a:off x="7506653" y="3826312"/>
              <a:ext cx="571500" cy="22860"/>
            </a:xfrm>
            <a:prstGeom prst="roundRect">
              <a:avLst>
                <a:gd name="adj" fmla="val 350065"/>
              </a:avLst>
            </a:prstGeom>
            <a:solidFill>
              <a:srgbClr val="CFD2D8"/>
            </a:solidFill>
            <a:ln/>
          </p:spPr>
          <p:txBody>
            <a:bodyPr/>
            <a:lstStyle/>
            <a:p>
              <a:endParaRPr lang="en-US" sz="1600"/>
            </a:p>
          </p:txBody>
        </p:sp>
        <p:sp>
          <p:nvSpPr>
            <p:cNvPr id="16" name="Shape 13"/>
            <p:cNvSpPr/>
            <p:nvPr/>
          </p:nvSpPr>
          <p:spPr>
            <a:xfrm>
              <a:off x="7100888" y="3623429"/>
              <a:ext cx="428625" cy="428625"/>
            </a:xfrm>
            <a:prstGeom prst="roundRect">
              <a:avLst>
                <a:gd name="adj" fmla="val 18670"/>
              </a:avLst>
            </a:prstGeom>
            <a:solidFill>
              <a:srgbClr val="E9ECF2"/>
            </a:solidFill>
            <a:ln w="7620">
              <a:solidFill>
                <a:srgbClr val="CFD2D8"/>
              </a:solidFill>
              <a:prstDash val="solid"/>
            </a:ln>
          </p:spPr>
          <p:txBody>
            <a:bodyPr/>
            <a:lstStyle/>
            <a:p>
              <a:endParaRPr lang="en-US" sz="1600"/>
            </a:p>
          </p:txBody>
        </p:sp>
        <p:sp>
          <p:nvSpPr>
            <p:cNvPr id="17" name="Text 14"/>
            <p:cNvSpPr/>
            <p:nvPr/>
          </p:nvSpPr>
          <p:spPr>
            <a:xfrm>
              <a:off x="7172325" y="3659148"/>
              <a:ext cx="285750" cy="357188"/>
            </a:xfrm>
            <a:prstGeom prst="rect">
              <a:avLst/>
            </a:prstGeom>
            <a:noFill/>
            <a:ln/>
          </p:spPr>
          <p:txBody>
            <a:bodyPr wrap="none" lIns="0" tIns="0" rIns="0" bIns="0" rtlCol="0" anchor="t"/>
            <a:lstStyle/>
            <a:p>
              <a:pPr marL="0" indent="0" algn="ctr" rtl="1">
                <a:lnSpc>
                  <a:spcPts val="2250"/>
                </a:lnSpc>
                <a:buNone/>
              </a:pPr>
              <a:r>
                <a:rPr lang="en-US" sz="1600" b="1" dirty="0">
                  <a:solidFill>
                    <a:srgbClr val="15213F"/>
                  </a:solidFill>
                  <a:latin typeface="Alexandria Bold" pitchFamily="34" charset="0"/>
                  <a:ea typeface="Alexandria Bold" pitchFamily="34" charset="-122"/>
                  <a:cs typeface="Alexandria Bold" pitchFamily="34" charset="-120"/>
                </a:rPr>
                <a:t>3</a:t>
              </a:r>
              <a:endParaRPr lang="en-US" sz="1600" dirty="0"/>
            </a:p>
          </p:txBody>
        </p:sp>
        <p:sp>
          <p:nvSpPr>
            <p:cNvPr id="19" name="Text 15"/>
            <p:cNvSpPr/>
            <p:nvPr/>
          </p:nvSpPr>
          <p:spPr>
            <a:xfrm>
              <a:off x="8267819" y="3688913"/>
              <a:ext cx="2381607" cy="297656"/>
            </a:xfrm>
            <a:prstGeom prst="rect">
              <a:avLst/>
            </a:prstGeom>
            <a:noFill/>
            <a:ln/>
          </p:spPr>
          <p:txBody>
            <a:bodyPr wrap="none" lIns="0" tIns="0" rIns="0" bIns="0" rtlCol="0" anchor="t"/>
            <a:lstStyle/>
            <a:p>
              <a:pPr marL="0" indent="0" algn="l" rtl="1">
                <a:lnSpc>
                  <a:spcPts val="2300"/>
                </a:lnSpc>
                <a:buNone/>
              </a:pPr>
              <a:r>
                <a:rPr lang="en-US" sz="1600" b="1" dirty="0">
                  <a:solidFill>
                    <a:srgbClr val="15213F"/>
                  </a:solidFill>
                  <a:latin typeface="Alexandria Bold" pitchFamily="34" charset="0"/>
                  <a:ea typeface="Alexandria Bold" pitchFamily="34" charset="-122"/>
                  <a:cs typeface="Alexandria Bold" pitchFamily="34" charset="-120"/>
                </a:rPr>
                <a:t>جمع المعلومات</a:t>
              </a:r>
              <a:endParaRPr lang="en-US" sz="1600" dirty="0"/>
            </a:p>
          </p:txBody>
        </p:sp>
        <p:sp>
          <p:nvSpPr>
            <p:cNvPr id="20" name="Text 16"/>
            <p:cNvSpPr/>
            <p:nvPr/>
          </p:nvSpPr>
          <p:spPr>
            <a:xfrm>
              <a:off x="8267819" y="4096226"/>
              <a:ext cx="5600462" cy="597218"/>
            </a:xfrm>
            <a:prstGeom prst="rect">
              <a:avLst/>
            </a:prstGeom>
            <a:noFill/>
            <a:ln/>
          </p:spPr>
          <p:txBody>
            <a:bodyPr wrap="square" lIns="0" tIns="0" rIns="0" bIns="0" rtlCol="0" anchor="t"/>
            <a:lstStyle/>
            <a:p>
              <a:pPr marL="0" indent="0" algn="just" rtl="1">
                <a:lnSpc>
                  <a:spcPts val="2350"/>
                </a:lnSpc>
                <a:buNone/>
              </a:pPr>
              <a:r>
                <a:rPr lang="en-US" sz="1600" dirty="0">
                  <a:solidFill>
                    <a:srgbClr val="15213F"/>
                  </a:solidFill>
                  <a:latin typeface="Alexandria" pitchFamily="34" charset="0"/>
                  <a:ea typeface="Alexandria" pitchFamily="34" charset="-122"/>
                  <a:cs typeface="Alexandria" pitchFamily="34" charset="-120"/>
                </a:rPr>
                <a:t>يبحث في قواعد بيانات متعددة ويستشير أنظمة داخلية للحصول على إجابة دقيقة</a:t>
              </a:r>
              <a:endParaRPr lang="en-US" sz="1600" dirty="0"/>
            </a:p>
          </p:txBody>
        </p:sp>
        <p:sp>
          <p:nvSpPr>
            <p:cNvPr id="21" name="Shape 17"/>
            <p:cNvSpPr/>
            <p:nvPr/>
          </p:nvSpPr>
          <p:spPr>
            <a:xfrm>
              <a:off x="6552248" y="4804053"/>
              <a:ext cx="571500" cy="22860"/>
            </a:xfrm>
            <a:prstGeom prst="roundRect">
              <a:avLst>
                <a:gd name="adj" fmla="val 350065"/>
              </a:avLst>
            </a:prstGeom>
            <a:solidFill>
              <a:srgbClr val="CFD2D8"/>
            </a:solidFill>
            <a:ln/>
          </p:spPr>
          <p:txBody>
            <a:bodyPr/>
            <a:lstStyle/>
            <a:p>
              <a:endParaRPr lang="en-US" sz="1600"/>
            </a:p>
          </p:txBody>
        </p:sp>
        <p:sp>
          <p:nvSpPr>
            <p:cNvPr id="22" name="Shape 18"/>
            <p:cNvSpPr/>
            <p:nvPr/>
          </p:nvSpPr>
          <p:spPr>
            <a:xfrm>
              <a:off x="7100888" y="4601170"/>
              <a:ext cx="428625" cy="428625"/>
            </a:xfrm>
            <a:prstGeom prst="roundRect">
              <a:avLst>
                <a:gd name="adj" fmla="val 18670"/>
              </a:avLst>
            </a:prstGeom>
            <a:solidFill>
              <a:srgbClr val="E9ECF2"/>
            </a:solidFill>
            <a:ln w="7620">
              <a:solidFill>
                <a:srgbClr val="CFD2D8"/>
              </a:solidFill>
              <a:prstDash val="solid"/>
            </a:ln>
          </p:spPr>
          <p:txBody>
            <a:bodyPr/>
            <a:lstStyle/>
            <a:p>
              <a:endParaRPr lang="en-US" sz="1600"/>
            </a:p>
          </p:txBody>
        </p:sp>
        <p:sp>
          <p:nvSpPr>
            <p:cNvPr id="24" name="Text 19"/>
            <p:cNvSpPr/>
            <p:nvPr/>
          </p:nvSpPr>
          <p:spPr>
            <a:xfrm>
              <a:off x="7172325" y="4636889"/>
              <a:ext cx="285750" cy="357188"/>
            </a:xfrm>
            <a:prstGeom prst="rect">
              <a:avLst/>
            </a:prstGeom>
            <a:noFill/>
            <a:ln/>
          </p:spPr>
          <p:txBody>
            <a:bodyPr wrap="none" lIns="0" tIns="0" rIns="0" bIns="0" rtlCol="0" anchor="t"/>
            <a:lstStyle/>
            <a:p>
              <a:pPr marL="0" indent="0" algn="ctr" rtl="1">
                <a:lnSpc>
                  <a:spcPts val="2250"/>
                </a:lnSpc>
                <a:buNone/>
              </a:pPr>
              <a:r>
                <a:rPr lang="en-US" sz="1600" b="1" dirty="0">
                  <a:solidFill>
                    <a:srgbClr val="15213F"/>
                  </a:solidFill>
                  <a:latin typeface="Alexandria Bold" pitchFamily="34" charset="0"/>
                  <a:ea typeface="Alexandria Bold" pitchFamily="34" charset="-122"/>
                  <a:cs typeface="Alexandria Bold" pitchFamily="34" charset="-120"/>
                </a:rPr>
                <a:t>4</a:t>
              </a:r>
              <a:endParaRPr lang="en-US" sz="1600" dirty="0"/>
            </a:p>
          </p:txBody>
        </p:sp>
        <p:sp>
          <p:nvSpPr>
            <p:cNvPr id="26" name="Text 20"/>
            <p:cNvSpPr/>
            <p:nvPr/>
          </p:nvSpPr>
          <p:spPr>
            <a:xfrm>
              <a:off x="3980974" y="4666655"/>
              <a:ext cx="2381607" cy="297656"/>
            </a:xfrm>
            <a:prstGeom prst="rect">
              <a:avLst/>
            </a:prstGeom>
            <a:noFill/>
            <a:ln/>
          </p:spPr>
          <p:txBody>
            <a:bodyPr wrap="none" lIns="0" tIns="0" rIns="0" bIns="0" rtlCol="0" anchor="t"/>
            <a:lstStyle/>
            <a:p>
              <a:pPr marL="0" indent="0" algn="r" rtl="1">
                <a:lnSpc>
                  <a:spcPts val="2300"/>
                </a:lnSpc>
                <a:buNone/>
              </a:pPr>
              <a:r>
                <a:rPr lang="en-US" sz="1600" b="1" dirty="0">
                  <a:solidFill>
                    <a:srgbClr val="15213F"/>
                  </a:solidFill>
                  <a:latin typeface="Alexandria Bold" pitchFamily="34" charset="0"/>
                  <a:ea typeface="Alexandria Bold" pitchFamily="34" charset="-122"/>
                  <a:cs typeface="Alexandria Bold" pitchFamily="34" charset="-120"/>
                </a:rPr>
                <a:t>صياغة الرد</a:t>
              </a:r>
              <a:endParaRPr lang="en-US" sz="1600" dirty="0"/>
            </a:p>
          </p:txBody>
        </p:sp>
        <p:sp>
          <p:nvSpPr>
            <p:cNvPr id="27" name="Text 21"/>
            <p:cNvSpPr/>
            <p:nvPr/>
          </p:nvSpPr>
          <p:spPr>
            <a:xfrm>
              <a:off x="762119" y="5073968"/>
              <a:ext cx="5600462" cy="298609"/>
            </a:xfrm>
            <a:prstGeom prst="rect">
              <a:avLst/>
            </a:prstGeom>
            <a:noFill/>
            <a:ln/>
          </p:spPr>
          <p:txBody>
            <a:bodyPr wrap="none" lIns="0" tIns="0" rIns="0" bIns="0" rtlCol="0" anchor="t"/>
            <a:lstStyle/>
            <a:p>
              <a:pPr marL="0" indent="0" algn="r" rtl="1">
                <a:lnSpc>
                  <a:spcPts val="2350"/>
                </a:lnSpc>
                <a:buNone/>
              </a:pPr>
              <a:endParaRPr lang="en-US" sz="1600" dirty="0"/>
            </a:p>
          </p:txBody>
        </p:sp>
        <p:sp>
          <p:nvSpPr>
            <p:cNvPr id="28" name="Shape 22"/>
            <p:cNvSpPr/>
            <p:nvPr/>
          </p:nvSpPr>
          <p:spPr>
            <a:xfrm>
              <a:off x="7506653" y="5781794"/>
              <a:ext cx="571500" cy="22860"/>
            </a:xfrm>
            <a:prstGeom prst="roundRect">
              <a:avLst>
                <a:gd name="adj" fmla="val 350065"/>
              </a:avLst>
            </a:prstGeom>
            <a:solidFill>
              <a:srgbClr val="CFD2D8"/>
            </a:solidFill>
            <a:ln/>
          </p:spPr>
          <p:txBody>
            <a:bodyPr/>
            <a:lstStyle/>
            <a:p>
              <a:endParaRPr lang="en-US" sz="1600"/>
            </a:p>
          </p:txBody>
        </p:sp>
        <p:sp>
          <p:nvSpPr>
            <p:cNvPr id="29" name="Shape 23"/>
            <p:cNvSpPr/>
            <p:nvPr/>
          </p:nvSpPr>
          <p:spPr>
            <a:xfrm>
              <a:off x="7100888" y="5578912"/>
              <a:ext cx="428625" cy="428625"/>
            </a:xfrm>
            <a:prstGeom prst="roundRect">
              <a:avLst>
                <a:gd name="adj" fmla="val 18670"/>
              </a:avLst>
            </a:prstGeom>
            <a:solidFill>
              <a:srgbClr val="E9ECF2"/>
            </a:solidFill>
            <a:ln w="7620">
              <a:solidFill>
                <a:srgbClr val="CFD2D8"/>
              </a:solidFill>
              <a:prstDash val="solid"/>
            </a:ln>
          </p:spPr>
          <p:txBody>
            <a:bodyPr/>
            <a:lstStyle/>
            <a:p>
              <a:endParaRPr lang="en-US" sz="1600"/>
            </a:p>
          </p:txBody>
        </p:sp>
        <p:sp>
          <p:nvSpPr>
            <p:cNvPr id="31" name="Text 24"/>
            <p:cNvSpPr/>
            <p:nvPr/>
          </p:nvSpPr>
          <p:spPr>
            <a:xfrm>
              <a:off x="7172325" y="5614630"/>
              <a:ext cx="285750" cy="357188"/>
            </a:xfrm>
            <a:prstGeom prst="rect">
              <a:avLst/>
            </a:prstGeom>
            <a:noFill/>
            <a:ln/>
          </p:spPr>
          <p:txBody>
            <a:bodyPr wrap="none" lIns="0" tIns="0" rIns="0" bIns="0" rtlCol="0" anchor="t"/>
            <a:lstStyle/>
            <a:p>
              <a:pPr marL="0" indent="0" algn="ctr" rtl="1">
                <a:lnSpc>
                  <a:spcPts val="2250"/>
                </a:lnSpc>
                <a:buNone/>
              </a:pPr>
              <a:r>
                <a:rPr lang="en-US" sz="1600" b="1" dirty="0">
                  <a:solidFill>
                    <a:srgbClr val="15213F"/>
                  </a:solidFill>
                  <a:latin typeface="Alexandria Bold" pitchFamily="34" charset="0"/>
                  <a:ea typeface="Alexandria Bold" pitchFamily="34" charset="-122"/>
                  <a:cs typeface="Alexandria Bold" pitchFamily="34" charset="-120"/>
                </a:rPr>
                <a:t>5</a:t>
              </a:r>
              <a:endParaRPr lang="en-US" sz="1600" dirty="0"/>
            </a:p>
          </p:txBody>
        </p:sp>
        <p:sp>
          <p:nvSpPr>
            <p:cNvPr id="32" name="Text 25"/>
            <p:cNvSpPr/>
            <p:nvPr/>
          </p:nvSpPr>
          <p:spPr>
            <a:xfrm>
              <a:off x="8267819" y="5644396"/>
              <a:ext cx="2381607" cy="297656"/>
            </a:xfrm>
            <a:prstGeom prst="rect">
              <a:avLst/>
            </a:prstGeom>
            <a:noFill/>
            <a:ln/>
          </p:spPr>
          <p:txBody>
            <a:bodyPr wrap="none" lIns="0" tIns="0" rIns="0" bIns="0" rtlCol="0" anchor="t"/>
            <a:lstStyle/>
            <a:p>
              <a:pPr marL="0" indent="0" algn="l" rtl="1">
                <a:lnSpc>
                  <a:spcPts val="2300"/>
                </a:lnSpc>
                <a:buNone/>
              </a:pPr>
              <a:r>
                <a:rPr lang="en-US" sz="1600" b="1" dirty="0">
                  <a:solidFill>
                    <a:srgbClr val="15213F"/>
                  </a:solidFill>
                  <a:latin typeface="Alexandria Bold" pitchFamily="34" charset="0"/>
                  <a:ea typeface="Alexandria Bold" pitchFamily="34" charset="-122"/>
                  <a:cs typeface="Alexandria Bold" pitchFamily="34" charset="-120"/>
                </a:rPr>
                <a:t>المتابعة الاستباقية</a:t>
              </a:r>
              <a:endParaRPr lang="en-US" sz="1600" dirty="0"/>
            </a:p>
          </p:txBody>
        </p:sp>
        <p:sp>
          <p:nvSpPr>
            <p:cNvPr id="33" name="Text 26"/>
            <p:cNvSpPr/>
            <p:nvPr/>
          </p:nvSpPr>
          <p:spPr>
            <a:xfrm>
              <a:off x="8267819" y="6051709"/>
              <a:ext cx="5600462" cy="298609"/>
            </a:xfrm>
            <a:prstGeom prst="rect">
              <a:avLst/>
            </a:prstGeom>
            <a:noFill/>
            <a:ln/>
          </p:spPr>
          <p:txBody>
            <a:bodyPr wrap="none" lIns="0" tIns="0" rIns="0" bIns="0" rtlCol="0" anchor="t"/>
            <a:lstStyle/>
            <a:p>
              <a:pPr marL="0" indent="0" algn="l" rtl="1">
                <a:lnSpc>
                  <a:spcPts val="2350"/>
                </a:lnSpc>
                <a:buNone/>
              </a:pPr>
              <a:endParaRPr lang="en-US" sz="1600" dirty="0"/>
            </a:p>
          </p:txBody>
        </p:sp>
        <p:sp>
          <p:nvSpPr>
            <p:cNvPr id="34" name="Text 27"/>
            <p:cNvSpPr/>
            <p:nvPr/>
          </p:nvSpPr>
          <p:spPr>
            <a:xfrm>
              <a:off x="762119" y="7374374"/>
              <a:ext cx="13106162" cy="298609"/>
            </a:xfrm>
            <a:prstGeom prst="rect">
              <a:avLst/>
            </a:prstGeom>
            <a:noFill/>
            <a:ln/>
          </p:spPr>
          <p:txBody>
            <a:bodyPr wrap="none" lIns="0" tIns="0" rIns="0" bIns="0" rtlCol="0" anchor="t"/>
            <a:lstStyle/>
            <a:p>
              <a:pPr marL="0" indent="0" algn="r" rtl="1">
                <a:lnSpc>
                  <a:spcPts val="2350"/>
                </a:lnSpc>
                <a:buNone/>
              </a:pPr>
              <a:endParaRPr lang="en-US" sz="1600" dirty="0"/>
            </a:p>
          </p:txBody>
        </p:sp>
      </p:grpSp>
      <p:sp>
        <p:nvSpPr>
          <p:cNvPr id="35" name="TextBox 34">
            <a:extLst>
              <a:ext uri="{FF2B5EF4-FFF2-40B4-BE49-F238E27FC236}">
                <a16:creationId xmlns:a16="http://schemas.microsoft.com/office/drawing/2014/main" id="{2C8275B1-6646-9D92-6758-A868B58141E7}"/>
              </a:ext>
            </a:extLst>
          </p:cNvPr>
          <p:cNvSpPr txBox="1"/>
          <p:nvPr/>
        </p:nvSpPr>
        <p:spPr>
          <a:xfrm>
            <a:off x="616503" y="5975711"/>
            <a:ext cx="10891555" cy="584775"/>
          </a:xfrm>
          <a:prstGeom prst="rect">
            <a:avLst/>
          </a:prstGeom>
          <a:noFill/>
        </p:spPr>
        <p:txBody>
          <a:bodyPr wrap="square" rtlCol="0">
            <a:spAutoFit/>
          </a:bodyPr>
          <a:lstStyle/>
          <a:p>
            <a:pPr algn="just" rtl="1"/>
            <a:r>
              <a:rPr lang="ar-EG" sz="1600">
                <a:latin typeface="Alexandria" pitchFamily="2" charset="-78"/>
                <a:cs typeface="Alexandria" pitchFamily="2" charset="-78"/>
              </a:rPr>
              <a:t>هذا السيناريو يوضح كيف يتجاوز الوكيل الذكي حدود الاستجابة البسيطة ليقدم تجربة متكاملة ومخصصة، مع الحفاظ على اتساق الصوت المؤسسي.</a:t>
            </a:r>
          </a:p>
        </p:txBody>
      </p:sp>
      <p:sp>
        <p:nvSpPr>
          <p:cNvPr id="36" name="TextBox 35">
            <a:extLst>
              <a:ext uri="{FF2B5EF4-FFF2-40B4-BE49-F238E27FC236}">
                <a16:creationId xmlns:a16="http://schemas.microsoft.com/office/drawing/2014/main" id="{F43CD074-DAAE-9DA2-3D86-B3EC1E6FA9DB}"/>
              </a:ext>
            </a:extLst>
          </p:cNvPr>
          <p:cNvSpPr txBox="1"/>
          <p:nvPr/>
        </p:nvSpPr>
        <p:spPr>
          <a:xfrm>
            <a:off x="624468" y="4315522"/>
            <a:ext cx="5051503" cy="704143"/>
          </a:xfrm>
          <a:prstGeom prst="rect">
            <a:avLst/>
          </a:prstGeom>
          <a:noFill/>
        </p:spPr>
        <p:txBody>
          <a:bodyPr wrap="square" rtlCol="0">
            <a:spAutoFit/>
          </a:bodyPr>
          <a:lstStyle/>
          <a:p>
            <a:pPr algn="just" rtl="1">
              <a:lnSpc>
                <a:spcPts val="2350"/>
              </a:lnSpc>
            </a:pPr>
            <a:r>
              <a:rPr lang="en-US" sz="1600">
                <a:solidFill>
                  <a:srgbClr val="15213F"/>
                </a:solidFill>
                <a:latin typeface="Alexandria" pitchFamily="34" charset="0"/>
                <a:ea typeface="Alexandria" pitchFamily="34" charset="-122"/>
                <a:cs typeface="Alexandria" pitchFamily="34" charset="-120"/>
              </a:rPr>
              <a:t>يكتب رداً مخصصاً يتناسب مع أسلوب العميل واحتياجاته الفردية</a:t>
            </a:r>
            <a:endParaRPr lang="en-US" sz="1600" dirty="0"/>
          </a:p>
        </p:txBody>
      </p:sp>
      <p:sp>
        <p:nvSpPr>
          <p:cNvPr id="37" name="TextBox 36">
            <a:extLst>
              <a:ext uri="{FF2B5EF4-FFF2-40B4-BE49-F238E27FC236}">
                <a16:creationId xmlns:a16="http://schemas.microsoft.com/office/drawing/2014/main" id="{5D34B12B-6162-AEE1-4F78-D3355C6308AD}"/>
              </a:ext>
            </a:extLst>
          </p:cNvPr>
          <p:cNvSpPr txBox="1"/>
          <p:nvPr/>
        </p:nvSpPr>
        <p:spPr>
          <a:xfrm>
            <a:off x="624468" y="2843561"/>
            <a:ext cx="5051503" cy="684355"/>
          </a:xfrm>
          <a:prstGeom prst="rect">
            <a:avLst/>
          </a:prstGeom>
          <a:noFill/>
        </p:spPr>
        <p:txBody>
          <a:bodyPr wrap="square" rtlCol="0">
            <a:spAutoFit/>
          </a:bodyPr>
          <a:lstStyle/>
          <a:p>
            <a:pPr algn="just" rtl="1">
              <a:lnSpc>
                <a:spcPts val="2350"/>
              </a:lnSpc>
            </a:pPr>
            <a:r>
              <a:rPr lang="en-US" sz="1600">
                <a:solidFill>
                  <a:srgbClr val="15213F"/>
                </a:solidFill>
                <a:latin typeface="Alexandria" pitchFamily="34" charset="0"/>
                <a:ea typeface="Alexandria" pitchFamily="34" charset="-122"/>
                <a:cs typeface="Alexandria" pitchFamily="34" charset="-120"/>
              </a:rPr>
              <a:t>يحلل تاريخ العميل، لهجته، وطبيعة سؤاله لفهم النية الحقيقية</a:t>
            </a:r>
            <a:endParaRPr lang="en-US" sz="1600" dirty="0"/>
          </a:p>
        </p:txBody>
      </p:sp>
      <p:sp>
        <p:nvSpPr>
          <p:cNvPr id="38" name="TextBox 37">
            <a:extLst>
              <a:ext uri="{FF2B5EF4-FFF2-40B4-BE49-F238E27FC236}">
                <a16:creationId xmlns:a16="http://schemas.microsoft.com/office/drawing/2014/main" id="{DDD8E64E-26E5-0E07-1284-EA0ED088495E}"/>
              </a:ext>
            </a:extLst>
          </p:cNvPr>
          <p:cNvSpPr txBox="1"/>
          <p:nvPr/>
        </p:nvSpPr>
        <p:spPr>
          <a:xfrm>
            <a:off x="6533833" y="5019665"/>
            <a:ext cx="4885016" cy="684355"/>
          </a:xfrm>
          <a:prstGeom prst="rect">
            <a:avLst/>
          </a:prstGeom>
          <a:noFill/>
        </p:spPr>
        <p:txBody>
          <a:bodyPr wrap="square" rtlCol="0">
            <a:spAutoFit/>
          </a:bodyPr>
          <a:lstStyle/>
          <a:p>
            <a:pPr algn="just" rtl="1">
              <a:lnSpc>
                <a:spcPts val="2350"/>
              </a:lnSpc>
            </a:pPr>
            <a:r>
              <a:rPr lang="en-US" sz="1600">
                <a:solidFill>
                  <a:srgbClr val="15213F"/>
                </a:solidFill>
                <a:latin typeface="Alexandria" pitchFamily="34" charset="0"/>
                <a:ea typeface="Alexandria" pitchFamily="34" charset="-122"/>
                <a:cs typeface="Alexandria" pitchFamily="34" charset="-120"/>
              </a:rPr>
              <a:t>يرسل معلومات إضافية بعد يومين ويعرض مساعدة إضافية</a:t>
            </a:r>
            <a:endParaRPr lang="en-US" sz="1600" dirty="0"/>
          </a:p>
        </p:txBody>
      </p:sp>
    </p:spTree>
    <p:extLst>
      <p:ext uri="{BB962C8B-B14F-4D97-AF65-F5344CB8AC3E}">
        <p14:creationId xmlns:p14="http://schemas.microsoft.com/office/powerpoint/2010/main" val="251969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EB47C-426A-33E9-E915-C097E96FE5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8AF665-C192-7661-C7B1-BC0874BC0F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27F8B7-C64A-82FB-6CEA-C8F786BCF739}"/>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A81C3FE-6603-047F-9877-E80DEFC163F4}"/>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C10D0B7-FFCB-7DAA-B966-E9D7F455F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ADD2F50C-D0D5-21DB-B0A5-0C117D6A1124}"/>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39" name="Text 0">
            <a:extLst>
              <a:ext uri="{FF2B5EF4-FFF2-40B4-BE49-F238E27FC236}">
                <a16:creationId xmlns:a16="http://schemas.microsoft.com/office/drawing/2014/main" id="{19B430DE-495D-58FE-A775-15B8AEA96760}"/>
              </a:ext>
            </a:extLst>
          </p:cNvPr>
          <p:cNvSpPr/>
          <p:nvPr/>
        </p:nvSpPr>
        <p:spPr>
          <a:xfrm>
            <a:off x="2799512" y="462073"/>
            <a:ext cx="6398191" cy="620078"/>
          </a:xfrm>
          <a:prstGeom prst="rect">
            <a:avLst/>
          </a:prstGeom>
          <a:noFill/>
          <a:ln/>
        </p:spPr>
        <p:txBody>
          <a:bodyPr wrap="non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سيناريو تطبيقي</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المتابعة الإعلامية الذكية</a:t>
            </a:r>
            <a:endParaRPr lang="en-US" sz="2400" dirty="0"/>
          </a:p>
        </p:txBody>
      </p:sp>
      <p:grpSp>
        <p:nvGrpSpPr>
          <p:cNvPr id="40" name="Group 39">
            <a:extLst>
              <a:ext uri="{FF2B5EF4-FFF2-40B4-BE49-F238E27FC236}">
                <a16:creationId xmlns:a16="http://schemas.microsoft.com/office/drawing/2014/main" id="{EB9494D5-E1E2-334A-8C61-6DE0F1C98421}"/>
              </a:ext>
            </a:extLst>
          </p:cNvPr>
          <p:cNvGrpSpPr/>
          <p:nvPr/>
        </p:nvGrpSpPr>
        <p:grpSpPr>
          <a:xfrm>
            <a:off x="4207944" y="1600390"/>
            <a:ext cx="7166300" cy="4715368"/>
            <a:chOff x="793790" y="2502337"/>
            <a:chExt cx="6955631" cy="3247307"/>
          </a:xfrm>
        </p:grpSpPr>
        <p:sp>
          <p:nvSpPr>
            <p:cNvPr id="41" name="Text 1"/>
            <p:cNvSpPr/>
            <p:nvPr/>
          </p:nvSpPr>
          <p:spPr>
            <a:xfrm>
              <a:off x="793790" y="2502337"/>
              <a:ext cx="695563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يمكن لوكيل ذكي متخصص في العلاقات الإعلامية مراقبة مئات المصادر الصحفية، تحديد الفرص الإعلامية المناسبة، وحتى صياغة بيانات صحفية أولية.</a:t>
              </a:r>
              <a:endParaRPr lang="en-US" sz="1600" dirty="0"/>
            </a:p>
          </p:txBody>
        </p:sp>
        <p:sp>
          <p:nvSpPr>
            <p:cNvPr id="42" name="Text 2"/>
            <p:cNvSpPr/>
            <p:nvPr/>
          </p:nvSpPr>
          <p:spPr>
            <a:xfrm>
              <a:off x="5268516" y="333577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المراحل التنفيذية:</a:t>
              </a:r>
              <a:endParaRPr lang="en-US" sz="1600" dirty="0"/>
            </a:p>
          </p:txBody>
        </p:sp>
        <p:sp>
          <p:nvSpPr>
            <p:cNvPr id="43" name="Text 3"/>
            <p:cNvSpPr/>
            <p:nvPr/>
          </p:nvSpPr>
          <p:spPr>
            <a:xfrm>
              <a:off x="793790" y="3844290"/>
              <a:ext cx="6955631" cy="1905354"/>
            </a:xfrm>
            <a:prstGeom prst="rect">
              <a:avLst/>
            </a:prstGeom>
            <a:noFill/>
            <a:ln/>
          </p:spPr>
          <p:txBody>
            <a:bodyPr wrap="square" lIns="0" tIns="0" rIns="0" bIns="0" rtlCol="0" anchor="t"/>
            <a:lstStyle/>
            <a:p>
              <a:pPr marL="342900" indent="-342900" algn="just" rtl="1">
                <a:lnSpc>
                  <a:spcPts val="2500"/>
                </a:lnSpc>
                <a:buSzPct val="100000"/>
                <a:buFont typeface="+mj-lt"/>
                <a:buAutoNum type="arabicPeriod"/>
              </a:pPr>
              <a:r>
                <a:rPr lang="en-US" sz="1600" dirty="0">
                  <a:solidFill>
                    <a:srgbClr val="15213F"/>
                  </a:solidFill>
                  <a:latin typeface="Alexandria" pitchFamily="34" charset="0"/>
                  <a:ea typeface="Alexandria" pitchFamily="34" charset="-122"/>
                  <a:cs typeface="Alexandria" pitchFamily="34" charset="-120"/>
                </a:rPr>
                <a:t>مراقبة مستمرة للاتجاهات الإعلامية والموضوعات الساخنة</a:t>
              </a:r>
              <a:endParaRPr lang="en-US" sz="1600" dirty="0"/>
            </a:p>
            <a:p>
              <a:pPr marL="342900" indent="-342900" algn="just" rtl="1">
                <a:lnSpc>
                  <a:spcPts val="2500"/>
                </a:lnSpc>
                <a:buSzPct val="100000"/>
                <a:buFont typeface="+mj-lt"/>
                <a:buAutoNum type="arabicPeriod" startAt="2"/>
              </a:pPr>
              <a:r>
                <a:rPr lang="en-US" sz="1600" dirty="0">
                  <a:solidFill>
                    <a:srgbClr val="15213F"/>
                  </a:solidFill>
                  <a:latin typeface="Alexandria" pitchFamily="34" charset="0"/>
                  <a:ea typeface="Alexandria" pitchFamily="34" charset="-122"/>
                  <a:cs typeface="Alexandria" pitchFamily="34" charset="-120"/>
                </a:rPr>
                <a:t>تحديد الصحفيين المهتمين بقطاع المؤسسة</a:t>
              </a:r>
              <a:endParaRPr lang="en-US" sz="1600" dirty="0"/>
            </a:p>
            <a:p>
              <a:pPr marL="342900" indent="-342900" algn="just" rtl="1">
                <a:lnSpc>
                  <a:spcPts val="2500"/>
                </a:lnSpc>
                <a:buSzPct val="100000"/>
                <a:buFont typeface="+mj-lt"/>
                <a:buAutoNum type="arabicPeriod" startAt="3"/>
              </a:pPr>
              <a:r>
                <a:rPr lang="en-US" sz="1600" dirty="0">
                  <a:solidFill>
                    <a:srgbClr val="15213F"/>
                  </a:solidFill>
                  <a:latin typeface="Alexandria" pitchFamily="34" charset="0"/>
                  <a:ea typeface="Alexandria" pitchFamily="34" charset="-122"/>
                  <a:cs typeface="Alexandria" pitchFamily="34" charset="-120"/>
                </a:rPr>
                <a:t>تحليل أنماط النشر والتوقيت الأمثل للتواصل</a:t>
              </a:r>
              <a:endParaRPr lang="en-US" sz="1600" dirty="0"/>
            </a:p>
            <a:p>
              <a:pPr marL="342900" indent="-342900" algn="just" rtl="1">
                <a:lnSpc>
                  <a:spcPts val="2500"/>
                </a:lnSpc>
                <a:buSzPct val="100000"/>
                <a:buFont typeface="+mj-lt"/>
                <a:buAutoNum type="arabicPeriod" startAt="4"/>
              </a:pPr>
              <a:r>
                <a:rPr lang="en-US" sz="1600" dirty="0">
                  <a:solidFill>
                    <a:srgbClr val="15213F"/>
                  </a:solidFill>
                  <a:latin typeface="Alexandria" pitchFamily="34" charset="0"/>
                  <a:ea typeface="Alexandria" pitchFamily="34" charset="-122"/>
                  <a:cs typeface="Alexandria" pitchFamily="34" charset="-120"/>
                </a:rPr>
                <a:t>صياغة رسائل تواصل مخصصة لكل صحفي</a:t>
              </a:r>
              <a:endParaRPr lang="en-US" sz="1600" dirty="0"/>
            </a:p>
            <a:p>
              <a:pPr marL="342900" indent="-342900" algn="just" rtl="1">
                <a:lnSpc>
                  <a:spcPts val="2500"/>
                </a:lnSpc>
                <a:buSzPct val="100000"/>
                <a:buFont typeface="+mj-lt"/>
                <a:buAutoNum type="arabicPeriod" startAt="5"/>
              </a:pPr>
              <a:r>
                <a:rPr lang="en-US" sz="1600" dirty="0">
                  <a:solidFill>
                    <a:srgbClr val="15213F"/>
                  </a:solidFill>
                  <a:latin typeface="Alexandria" pitchFamily="34" charset="0"/>
                  <a:ea typeface="Alexandria" pitchFamily="34" charset="-122"/>
                  <a:cs typeface="Alexandria" pitchFamily="34" charset="-120"/>
                </a:rPr>
                <a:t>تتبع معدلات الفتح والاستجابة وتحسين الأسلوب</a:t>
              </a:r>
              <a:endParaRPr lang="en-US" sz="1600" dirty="0"/>
            </a:p>
            <a:p>
              <a:pPr marL="342900" indent="-342900" algn="just" rtl="1">
                <a:lnSpc>
                  <a:spcPts val="2500"/>
                </a:lnSpc>
                <a:buSzPct val="100000"/>
                <a:buFont typeface="+mj-lt"/>
                <a:buAutoNum type="arabicPeriod" startAt="6"/>
              </a:pPr>
              <a:r>
                <a:rPr lang="en-US" sz="1600" dirty="0">
                  <a:solidFill>
                    <a:srgbClr val="15213F"/>
                  </a:solidFill>
                  <a:latin typeface="Alexandria" pitchFamily="34" charset="0"/>
                  <a:ea typeface="Alexandria" pitchFamily="34" charset="-122"/>
                  <a:cs typeface="Alexandria" pitchFamily="34" charset="-120"/>
                </a:rPr>
                <a:t>إنشاء تقارير آلية عن التغطية الإعلامية</a:t>
              </a:r>
              <a:endParaRPr lang="en-US" sz="1600" dirty="0"/>
            </a:p>
          </p:txBody>
        </p:sp>
      </p:grpSp>
      <p:grpSp>
        <p:nvGrpSpPr>
          <p:cNvPr id="44" name="Group 43">
            <a:extLst>
              <a:ext uri="{FF2B5EF4-FFF2-40B4-BE49-F238E27FC236}">
                <a16:creationId xmlns:a16="http://schemas.microsoft.com/office/drawing/2014/main" id="{992469BF-BEE0-87D1-D8FF-FAD01D6E8180}"/>
              </a:ext>
            </a:extLst>
          </p:cNvPr>
          <p:cNvGrpSpPr/>
          <p:nvPr/>
        </p:nvGrpSpPr>
        <p:grpSpPr>
          <a:xfrm>
            <a:off x="772550" y="2689558"/>
            <a:ext cx="4203612" cy="3244003"/>
            <a:chOff x="8241149" y="2646164"/>
            <a:chExt cx="5602963" cy="3607114"/>
          </a:xfrm>
        </p:grpSpPr>
        <p:sp>
          <p:nvSpPr>
            <p:cNvPr id="45" name="Text 4">
              <a:extLst>
                <a:ext uri="{FF2B5EF4-FFF2-40B4-BE49-F238E27FC236}">
                  <a16:creationId xmlns:a16="http://schemas.microsoft.com/office/drawing/2014/main" id="{07AD04E4-45B5-7CDB-7BEE-7942EE318183}"/>
                </a:ext>
              </a:extLst>
            </p:cNvPr>
            <p:cNvSpPr/>
            <p:nvPr/>
          </p:nvSpPr>
          <p:spPr>
            <a:xfrm>
              <a:off x="11166634" y="2646164"/>
              <a:ext cx="2677478"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87%</a:t>
              </a:r>
              <a:endParaRPr lang="en-US" sz="5150" dirty="0"/>
            </a:p>
          </p:txBody>
        </p:sp>
        <p:sp>
          <p:nvSpPr>
            <p:cNvPr id="46" name="Text 5">
              <a:extLst>
                <a:ext uri="{FF2B5EF4-FFF2-40B4-BE49-F238E27FC236}">
                  <a16:creationId xmlns:a16="http://schemas.microsoft.com/office/drawing/2014/main" id="{19BAF519-1093-ED6D-EA00-57744C419284}"/>
                </a:ext>
              </a:extLst>
            </p:cNvPr>
            <p:cNvSpPr/>
            <p:nvPr/>
          </p:nvSpPr>
          <p:spPr>
            <a:xfrm>
              <a:off x="11264979" y="3549134"/>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زيادة في الكفاءة</a:t>
              </a:r>
              <a:endParaRPr lang="en-US" sz="1950" dirty="0"/>
            </a:p>
          </p:txBody>
        </p:sp>
        <p:sp>
          <p:nvSpPr>
            <p:cNvPr id="47" name="Text 6">
              <a:extLst>
                <a:ext uri="{FF2B5EF4-FFF2-40B4-BE49-F238E27FC236}">
                  <a16:creationId xmlns:a16="http://schemas.microsoft.com/office/drawing/2014/main" id="{0041F64B-EEE9-41DB-1F57-FF823A7F44D3}"/>
                </a:ext>
              </a:extLst>
            </p:cNvPr>
            <p:cNvSpPr/>
            <p:nvPr/>
          </p:nvSpPr>
          <p:spPr>
            <a:xfrm>
              <a:off x="11166634" y="4057650"/>
              <a:ext cx="2677478"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مقارنة بالطرق التقليدية</a:t>
              </a:r>
              <a:endParaRPr lang="en-US" sz="1550" dirty="0"/>
            </a:p>
          </p:txBody>
        </p:sp>
        <p:sp>
          <p:nvSpPr>
            <p:cNvPr id="48" name="Text 7">
              <a:extLst>
                <a:ext uri="{FF2B5EF4-FFF2-40B4-BE49-F238E27FC236}">
                  <a16:creationId xmlns:a16="http://schemas.microsoft.com/office/drawing/2014/main" id="{F6FE1E21-AF20-F1D9-3848-9CE95570F34F}"/>
                </a:ext>
              </a:extLst>
            </p:cNvPr>
            <p:cNvSpPr/>
            <p:nvPr/>
          </p:nvSpPr>
          <p:spPr>
            <a:xfrm>
              <a:off x="8241149" y="2646164"/>
              <a:ext cx="2677478"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3x</a:t>
              </a:r>
              <a:endParaRPr lang="en-US" sz="5150" dirty="0"/>
            </a:p>
          </p:txBody>
        </p:sp>
        <p:sp>
          <p:nvSpPr>
            <p:cNvPr id="49" name="Text 8">
              <a:extLst>
                <a:ext uri="{FF2B5EF4-FFF2-40B4-BE49-F238E27FC236}">
                  <a16:creationId xmlns:a16="http://schemas.microsoft.com/office/drawing/2014/main" id="{106AFAD3-A5E1-7EDC-DDAA-ED0C1B273F40}"/>
                </a:ext>
              </a:extLst>
            </p:cNvPr>
            <p:cNvSpPr/>
            <p:nvPr/>
          </p:nvSpPr>
          <p:spPr>
            <a:xfrm>
              <a:off x="8339495" y="3549134"/>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تضاعف التغطية</a:t>
              </a:r>
              <a:endParaRPr lang="en-US" sz="1950" dirty="0"/>
            </a:p>
          </p:txBody>
        </p:sp>
        <p:sp>
          <p:nvSpPr>
            <p:cNvPr id="50" name="Text 9">
              <a:extLst>
                <a:ext uri="{FF2B5EF4-FFF2-40B4-BE49-F238E27FC236}">
                  <a16:creationId xmlns:a16="http://schemas.microsoft.com/office/drawing/2014/main" id="{FFA83749-B646-05BB-37D0-1FDE8E5D2605}"/>
                </a:ext>
              </a:extLst>
            </p:cNvPr>
            <p:cNvSpPr/>
            <p:nvPr/>
          </p:nvSpPr>
          <p:spPr>
            <a:xfrm>
              <a:off x="8241149" y="4057650"/>
              <a:ext cx="2677478"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بنفس حجم الفريق</a:t>
              </a:r>
              <a:endParaRPr lang="en-US" sz="1550" dirty="0"/>
            </a:p>
          </p:txBody>
        </p:sp>
        <p:sp>
          <p:nvSpPr>
            <p:cNvPr id="51" name="Text 10">
              <a:extLst>
                <a:ext uri="{FF2B5EF4-FFF2-40B4-BE49-F238E27FC236}">
                  <a16:creationId xmlns:a16="http://schemas.microsoft.com/office/drawing/2014/main" id="{39F6894F-6ED3-6E75-523B-39CB54ED6675}"/>
                </a:ext>
              </a:extLst>
            </p:cNvPr>
            <p:cNvSpPr/>
            <p:nvPr/>
          </p:nvSpPr>
          <p:spPr>
            <a:xfrm>
              <a:off x="9703951" y="4871204"/>
              <a:ext cx="2677478"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24/7</a:t>
              </a:r>
              <a:endParaRPr lang="en-US" sz="5150" dirty="0"/>
            </a:p>
          </p:txBody>
        </p:sp>
        <p:sp>
          <p:nvSpPr>
            <p:cNvPr id="52" name="Text 11">
              <a:extLst>
                <a:ext uri="{FF2B5EF4-FFF2-40B4-BE49-F238E27FC236}">
                  <a16:creationId xmlns:a16="http://schemas.microsoft.com/office/drawing/2014/main" id="{7FD9B2EC-E770-E932-4DE1-A4AE53910FDC}"/>
                </a:ext>
              </a:extLst>
            </p:cNvPr>
            <p:cNvSpPr/>
            <p:nvPr/>
          </p:nvSpPr>
          <p:spPr>
            <a:xfrm>
              <a:off x="9802297" y="5427222"/>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مراقبة مستمرة</a:t>
              </a:r>
              <a:endParaRPr lang="en-US" sz="1950" dirty="0"/>
            </a:p>
          </p:txBody>
        </p:sp>
        <p:sp>
          <p:nvSpPr>
            <p:cNvPr id="53" name="Text 12">
              <a:extLst>
                <a:ext uri="{FF2B5EF4-FFF2-40B4-BE49-F238E27FC236}">
                  <a16:creationId xmlns:a16="http://schemas.microsoft.com/office/drawing/2014/main" id="{5418EE4D-2379-BC97-851B-194F8ACA0E59}"/>
                </a:ext>
              </a:extLst>
            </p:cNvPr>
            <p:cNvSpPr/>
            <p:nvPr/>
          </p:nvSpPr>
          <p:spPr>
            <a:xfrm>
              <a:off x="9703951" y="5935738"/>
              <a:ext cx="2677478"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دون توقف أو إجازات</a:t>
              </a:r>
              <a:endParaRPr lang="en-US" sz="1550" dirty="0"/>
            </a:p>
          </p:txBody>
        </p:sp>
      </p:grpSp>
    </p:spTree>
    <p:extLst>
      <p:ext uri="{BB962C8B-B14F-4D97-AF65-F5344CB8AC3E}">
        <p14:creationId xmlns:p14="http://schemas.microsoft.com/office/powerpoint/2010/main" val="3131696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CAD84-02C7-16C5-B9A4-DB1D87468D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5A2A3D-D309-1886-D96C-9B7D097AB0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57B9FFA-E72B-CDC6-ACB8-46EC3FE089AA}"/>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2AC1134-7A18-915A-658A-8D8E5385EE02}"/>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F0936A-5248-0E38-3CED-FA683E2F4E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EE3CA97F-9B98-2CC4-C2F3-F4411DDAB90B}"/>
              </a:ext>
            </a:extLst>
          </p:cNvPr>
          <p:cNvPicPr>
            <a:picLocks noChangeAspect="1"/>
          </p:cNvPicPr>
          <p:nvPr/>
        </p:nvPicPr>
        <p:blipFill>
          <a:blip r:embed="rId3"/>
          <a:stretch>
            <a:fillRect/>
          </a:stretch>
        </p:blipFill>
        <p:spPr>
          <a:xfrm>
            <a:off x="471802" y="1364596"/>
            <a:ext cx="11202328" cy="988972"/>
          </a:xfrm>
          <a:prstGeom prst="rect">
            <a:avLst/>
          </a:prstGeom>
        </p:spPr>
      </p:pic>
      <p:sp>
        <p:nvSpPr>
          <p:cNvPr id="4" name="Text 0">
            <a:extLst>
              <a:ext uri="{FF2B5EF4-FFF2-40B4-BE49-F238E27FC236}">
                <a16:creationId xmlns:a16="http://schemas.microsoft.com/office/drawing/2014/main" id="{037D4F6E-329F-C550-1005-863C3899E136}"/>
              </a:ext>
            </a:extLst>
          </p:cNvPr>
          <p:cNvSpPr/>
          <p:nvPr/>
        </p:nvSpPr>
        <p:spPr>
          <a:xfrm>
            <a:off x="-855644" y="427229"/>
            <a:ext cx="9908381" cy="620078"/>
          </a:xfrm>
          <a:prstGeom prst="rect">
            <a:avLst/>
          </a:prstGeom>
          <a:noFill/>
          <a:ln/>
        </p:spPr>
        <p:txBody>
          <a:bodyPr wrap="non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سيناريو تطبيقي</a:t>
            </a:r>
            <a:r>
              <a:rPr lang="ar-EG" sz="2400" b="1">
                <a:solidFill>
                  <a:srgbClr val="3257B8"/>
                </a:solidFill>
                <a:latin typeface="Alexandria Bold" pitchFamily="34" charset="0"/>
                <a:ea typeface="Alexandria Bold" pitchFamily="34" charset="-122"/>
                <a:cs typeface="Alexandria Bold" pitchFamily="34" charset="-120"/>
              </a:rPr>
              <a:t>: </a:t>
            </a:r>
            <a:r>
              <a:rPr lang="en-US" sz="2400" b="1">
                <a:solidFill>
                  <a:srgbClr val="3257B8"/>
                </a:solidFill>
                <a:latin typeface="Alexandria Bold" pitchFamily="34" charset="0"/>
                <a:ea typeface="Alexandria Bold" pitchFamily="34" charset="-122"/>
                <a:cs typeface="Alexandria Bold" pitchFamily="34" charset="-120"/>
              </a:rPr>
              <a:t>صياغة </a:t>
            </a:r>
            <a:r>
              <a:rPr lang="en-US" sz="2400" b="1" dirty="0">
                <a:solidFill>
                  <a:srgbClr val="3257B8"/>
                </a:solidFill>
                <a:latin typeface="Alexandria Bold" pitchFamily="34" charset="0"/>
                <a:ea typeface="Alexandria Bold" pitchFamily="34" charset="-122"/>
                <a:cs typeface="Alexandria Bold" pitchFamily="34" charset="-120"/>
              </a:rPr>
              <a:t>المحتوى التكيفي</a:t>
            </a:r>
            <a:endParaRPr lang="en-US" sz="2400" dirty="0"/>
          </a:p>
        </p:txBody>
      </p:sp>
      <p:grpSp>
        <p:nvGrpSpPr>
          <p:cNvPr id="6" name="Group 5">
            <a:extLst>
              <a:ext uri="{FF2B5EF4-FFF2-40B4-BE49-F238E27FC236}">
                <a16:creationId xmlns:a16="http://schemas.microsoft.com/office/drawing/2014/main" id="{3716666A-1576-1D51-1367-36943B4A5940}"/>
              </a:ext>
            </a:extLst>
          </p:cNvPr>
          <p:cNvGrpSpPr/>
          <p:nvPr/>
        </p:nvGrpSpPr>
        <p:grpSpPr>
          <a:xfrm>
            <a:off x="661735" y="2843511"/>
            <a:ext cx="10742681" cy="3321844"/>
            <a:chOff x="793790" y="4153138"/>
            <a:chExt cx="13042821" cy="3321844"/>
          </a:xfrm>
        </p:grpSpPr>
        <p:sp>
          <p:nvSpPr>
            <p:cNvPr id="7" name="Text 1">
              <a:extLst>
                <a:ext uri="{FF2B5EF4-FFF2-40B4-BE49-F238E27FC236}">
                  <a16:creationId xmlns:a16="http://schemas.microsoft.com/office/drawing/2014/main" id="{817E5CFE-3691-BC84-4A0B-1B8C58074E43}"/>
                </a:ext>
              </a:extLst>
            </p:cNvPr>
            <p:cNvSpPr/>
            <p:nvPr/>
          </p:nvSpPr>
          <p:spPr>
            <a:xfrm>
              <a:off x="793790" y="4153138"/>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أحد أقوى تطبيقات AI </a:t>
              </a:r>
              <a:r>
                <a:rPr lang="en-US" sz="1600">
                  <a:solidFill>
                    <a:srgbClr val="15213F"/>
                  </a:solidFill>
                  <a:latin typeface="Alexandria" pitchFamily="34" charset="0"/>
                  <a:ea typeface="Alexandria" pitchFamily="34" charset="-122"/>
                  <a:cs typeface="Alexandria" pitchFamily="34" charset="-120"/>
                </a:rPr>
                <a:t>Agents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هو </a:t>
              </a:r>
              <a:r>
                <a:rPr lang="en-US" sz="1600" dirty="0">
                  <a:solidFill>
                    <a:srgbClr val="15213F"/>
                  </a:solidFill>
                  <a:latin typeface="Alexandria" pitchFamily="34" charset="0"/>
                  <a:ea typeface="Alexandria" pitchFamily="34" charset="-122"/>
                  <a:cs typeface="Alexandria" pitchFamily="34" charset="-120"/>
                </a:rPr>
                <a:t>صياغة محتوى يتكيف تلقائياً مع خصائص القارئ. بدلاً من إنشاء نسخة واحدة من البيان الصحفي أو المنشور، يمكن للوكيل الذكي إنشاء عشرات النسخ المتباينة، كل منها مُحسّن لشريحة معينة.</a:t>
              </a:r>
              <a:endParaRPr lang="en-US" sz="1600" dirty="0"/>
            </a:p>
          </p:txBody>
        </p:sp>
        <p:sp>
          <p:nvSpPr>
            <p:cNvPr id="8" name="Text 2">
              <a:extLst>
                <a:ext uri="{FF2B5EF4-FFF2-40B4-BE49-F238E27FC236}">
                  <a16:creationId xmlns:a16="http://schemas.microsoft.com/office/drawing/2014/main" id="{FB640580-D843-3D40-DBB6-EEDFBCC3737F}"/>
                </a:ext>
              </a:extLst>
            </p:cNvPr>
            <p:cNvSpPr/>
            <p:nvPr/>
          </p:nvSpPr>
          <p:spPr>
            <a:xfrm>
              <a:off x="793790" y="5234702"/>
              <a:ext cx="12745164"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"الوكيل الذكي لا يكتب فقط، بل يفهم من يقرأ ويعدّل أسلوبه تلقائياً ليناسب توقعات واهتمامات كل قارئ."</a:t>
              </a:r>
              <a:endParaRPr lang="en-US" sz="1600" dirty="0"/>
            </a:p>
          </p:txBody>
        </p:sp>
        <p:sp>
          <p:nvSpPr>
            <p:cNvPr id="9" name="Shape 3">
              <a:extLst>
                <a:ext uri="{FF2B5EF4-FFF2-40B4-BE49-F238E27FC236}">
                  <a16:creationId xmlns:a16="http://schemas.microsoft.com/office/drawing/2014/main" id="{A03A08FE-6298-1F79-9A97-0304AA5415C2}"/>
                </a:ext>
              </a:extLst>
            </p:cNvPr>
            <p:cNvSpPr/>
            <p:nvPr/>
          </p:nvSpPr>
          <p:spPr>
            <a:xfrm>
              <a:off x="13813750" y="5011460"/>
              <a:ext cx="22860" cy="764024"/>
            </a:xfrm>
            <a:prstGeom prst="rect">
              <a:avLst/>
            </a:prstGeom>
            <a:solidFill>
              <a:srgbClr val="3257B8"/>
            </a:solidFill>
            <a:ln/>
          </p:spPr>
          <p:txBody>
            <a:bodyPr/>
            <a:lstStyle/>
            <a:p>
              <a:pPr algn="just"/>
              <a:endParaRPr lang="en-US" sz="1600"/>
            </a:p>
          </p:txBody>
        </p:sp>
        <p:sp>
          <p:nvSpPr>
            <p:cNvPr id="10" name="Shape 4">
              <a:extLst>
                <a:ext uri="{FF2B5EF4-FFF2-40B4-BE49-F238E27FC236}">
                  <a16:creationId xmlns:a16="http://schemas.microsoft.com/office/drawing/2014/main" id="{EDF29A91-953E-D557-CAD8-08759D2CB3A2}"/>
                </a:ext>
              </a:extLst>
            </p:cNvPr>
            <p:cNvSpPr/>
            <p:nvPr/>
          </p:nvSpPr>
          <p:spPr>
            <a:xfrm>
              <a:off x="10724674" y="5998726"/>
              <a:ext cx="3111937" cy="1476256"/>
            </a:xfrm>
            <a:prstGeom prst="roundRect">
              <a:avLst>
                <a:gd name="adj" fmla="val 5647"/>
              </a:avLst>
            </a:prstGeom>
            <a:solidFill>
              <a:srgbClr val="E9ECF2"/>
            </a:solidFill>
            <a:ln w="7620">
              <a:solidFill>
                <a:srgbClr val="CFD2D8"/>
              </a:solidFill>
              <a:prstDash val="solid"/>
            </a:ln>
          </p:spPr>
          <p:txBody>
            <a:bodyPr/>
            <a:lstStyle/>
            <a:p>
              <a:pPr algn="just"/>
              <a:endParaRPr lang="en-US" sz="1600"/>
            </a:p>
          </p:txBody>
        </p:sp>
        <p:sp>
          <p:nvSpPr>
            <p:cNvPr id="11" name="Text 5">
              <a:extLst>
                <a:ext uri="{FF2B5EF4-FFF2-40B4-BE49-F238E27FC236}">
                  <a16:creationId xmlns:a16="http://schemas.microsoft.com/office/drawing/2014/main" id="{5C80415B-EC6D-8D6C-48CD-1E66FDA936BD}"/>
                </a:ext>
              </a:extLst>
            </p:cNvPr>
            <p:cNvSpPr/>
            <p:nvPr/>
          </p:nvSpPr>
          <p:spPr>
            <a:xfrm>
              <a:off x="11149727" y="620470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تحليل الجمهور</a:t>
              </a:r>
              <a:endParaRPr lang="en-US" sz="1600" dirty="0"/>
            </a:p>
          </p:txBody>
        </p:sp>
        <p:sp>
          <p:nvSpPr>
            <p:cNvPr id="12" name="Text 6">
              <a:extLst>
                <a:ext uri="{FF2B5EF4-FFF2-40B4-BE49-F238E27FC236}">
                  <a16:creationId xmlns:a16="http://schemas.microsoft.com/office/drawing/2014/main" id="{A6B7C642-195C-AAEB-3CF1-E9DE8959AB97}"/>
                </a:ext>
              </a:extLst>
            </p:cNvPr>
            <p:cNvSpPr/>
            <p:nvPr/>
          </p:nvSpPr>
          <p:spPr>
            <a:xfrm>
              <a:off x="10930652" y="6633924"/>
              <a:ext cx="2699980"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تحديد الشرائح المختلفة وخصائصها اللغوية</a:t>
              </a:r>
              <a:endParaRPr lang="en-US" sz="1600" dirty="0"/>
            </a:p>
          </p:txBody>
        </p:sp>
        <p:sp>
          <p:nvSpPr>
            <p:cNvPr id="13" name="Shape 7">
              <a:extLst>
                <a:ext uri="{FF2B5EF4-FFF2-40B4-BE49-F238E27FC236}">
                  <a16:creationId xmlns:a16="http://schemas.microsoft.com/office/drawing/2014/main" id="{6E704D1B-132C-825A-B055-4C6EAF9069DE}"/>
                </a:ext>
              </a:extLst>
            </p:cNvPr>
            <p:cNvSpPr/>
            <p:nvPr/>
          </p:nvSpPr>
          <p:spPr>
            <a:xfrm>
              <a:off x="7414379" y="5998726"/>
              <a:ext cx="3111937" cy="1476256"/>
            </a:xfrm>
            <a:prstGeom prst="roundRect">
              <a:avLst>
                <a:gd name="adj" fmla="val 5647"/>
              </a:avLst>
            </a:prstGeom>
            <a:solidFill>
              <a:srgbClr val="E9ECF2"/>
            </a:solidFill>
            <a:ln w="7620">
              <a:solidFill>
                <a:srgbClr val="CFD2D8"/>
              </a:solidFill>
              <a:prstDash val="solid"/>
            </a:ln>
          </p:spPr>
          <p:txBody>
            <a:bodyPr/>
            <a:lstStyle/>
            <a:p>
              <a:pPr algn="just"/>
              <a:endParaRPr lang="en-US" sz="1600"/>
            </a:p>
          </p:txBody>
        </p:sp>
        <p:sp>
          <p:nvSpPr>
            <p:cNvPr id="14" name="Text 8">
              <a:extLst>
                <a:ext uri="{FF2B5EF4-FFF2-40B4-BE49-F238E27FC236}">
                  <a16:creationId xmlns:a16="http://schemas.microsoft.com/office/drawing/2014/main" id="{1F3B2D82-C7DB-55A2-3900-1964BD9E69C3}"/>
                </a:ext>
              </a:extLst>
            </p:cNvPr>
            <p:cNvSpPr/>
            <p:nvPr/>
          </p:nvSpPr>
          <p:spPr>
            <a:xfrm>
              <a:off x="7839432" y="620470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تكييف الأسلوب</a:t>
              </a:r>
              <a:endParaRPr lang="en-US" sz="1600" dirty="0"/>
            </a:p>
          </p:txBody>
        </p:sp>
        <p:sp>
          <p:nvSpPr>
            <p:cNvPr id="15" name="Text 9">
              <a:extLst>
                <a:ext uri="{FF2B5EF4-FFF2-40B4-BE49-F238E27FC236}">
                  <a16:creationId xmlns:a16="http://schemas.microsoft.com/office/drawing/2014/main" id="{E180CFB6-C4AC-E205-B6B1-722AFC89A981}"/>
                </a:ext>
              </a:extLst>
            </p:cNvPr>
            <p:cNvSpPr/>
            <p:nvPr/>
          </p:nvSpPr>
          <p:spPr>
            <a:xfrm>
              <a:off x="7620357" y="6633924"/>
              <a:ext cx="2699980"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تعديل اللهجة، المفردات، وطول النص</a:t>
              </a:r>
              <a:endParaRPr lang="en-US" sz="1600" dirty="0"/>
            </a:p>
          </p:txBody>
        </p:sp>
        <p:sp>
          <p:nvSpPr>
            <p:cNvPr id="16" name="Shape 10">
              <a:extLst>
                <a:ext uri="{FF2B5EF4-FFF2-40B4-BE49-F238E27FC236}">
                  <a16:creationId xmlns:a16="http://schemas.microsoft.com/office/drawing/2014/main" id="{03611A42-B879-2963-71A5-1A887CD73E38}"/>
                </a:ext>
              </a:extLst>
            </p:cNvPr>
            <p:cNvSpPr/>
            <p:nvPr/>
          </p:nvSpPr>
          <p:spPr>
            <a:xfrm>
              <a:off x="4104084" y="5998726"/>
              <a:ext cx="3111937" cy="1476256"/>
            </a:xfrm>
            <a:prstGeom prst="roundRect">
              <a:avLst>
                <a:gd name="adj" fmla="val 5647"/>
              </a:avLst>
            </a:prstGeom>
            <a:solidFill>
              <a:srgbClr val="E9ECF2"/>
            </a:solidFill>
            <a:ln w="7620">
              <a:solidFill>
                <a:srgbClr val="CFD2D8"/>
              </a:solidFill>
              <a:prstDash val="solid"/>
            </a:ln>
          </p:spPr>
          <p:txBody>
            <a:bodyPr/>
            <a:lstStyle/>
            <a:p>
              <a:pPr algn="just"/>
              <a:endParaRPr lang="en-US" sz="1600"/>
            </a:p>
          </p:txBody>
        </p:sp>
        <p:sp>
          <p:nvSpPr>
            <p:cNvPr id="17" name="Text 11">
              <a:extLst>
                <a:ext uri="{FF2B5EF4-FFF2-40B4-BE49-F238E27FC236}">
                  <a16:creationId xmlns:a16="http://schemas.microsoft.com/office/drawing/2014/main" id="{E37BC57F-A6A9-4460-65BC-A52B65AB2920}"/>
                </a:ext>
              </a:extLst>
            </p:cNvPr>
            <p:cNvSpPr/>
            <p:nvPr/>
          </p:nvSpPr>
          <p:spPr>
            <a:xfrm>
              <a:off x="4529138" y="620470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تخصيص الأمثلة</a:t>
              </a:r>
              <a:endParaRPr lang="en-US" sz="1600" dirty="0"/>
            </a:p>
          </p:txBody>
        </p:sp>
        <p:sp>
          <p:nvSpPr>
            <p:cNvPr id="19" name="Text 12">
              <a:extLst>
                <a:ext uri="{FF2B5EF4-FFF2-40B4-BE49-F238E27FC236}">
                  <a16:creationId xmlns:a16="http://schemas.microsoft.com/office/drawing/2014/main" id="{9E75039E-860D-703A-9F75-683A1FFC0AC2}"/>
                </a:ext>
              </a:extLst>
            </p:cNvPr>
            <p:cNvSpPr/>
            <p:nvPr/>
          </p:nvSpPr>
          <p:spPr>
            <a:xfrm>
              <a:off x="4310063" y="6633924"/>
              <a:ext cx="2699980"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استخدام أمثلة ذات صلة بكل شريحة</a:t>
              </a:r>
              <a:endParaRPr lang="en-US" sz="1600" dirty="0"/>
            </a:p>
          </p:txBody>
        </p:sp>
        <p:sp>
          <p:nvSpPr>
            <p:cNvPr id="20" name="Shape 13">
              <a:extLst>
                <a:ext uri="{FF2B5EF4-FFF2-40B4-BE49-F238E27FC236}">
                  <a16:creationId xmlns:a16="http://schemas.microsoft.com/office/drawing/2014/main" id="{DF47B907-2E1D-B068-54DE-34FAAC779CC3}"/>
                </a:ext>
              </a:extLst>
            </p:cNvPr>
            <p:cNvSpPr/>
            <p:nvPr/>
          </p:nvSpPr>
          <p:spPr>
            <a:xfrm>
              <a:off x="793790" y="5998726"/>
              <a:ext cx="3111937" cy="1476256"/>
            </a:xfrm>
            <a:prstGeom prst="roundRect">
              <a:avLst>
                <a:gd name="adj" fmla="val 5647"/>
              </a:avLst>
            </a:prstGeom>
            <a:solidFill>
              <a:srgbClr val="E9ECF2"/>
            </a:solidFill>
            <a:ln w="7620">
              <a:solidFill>
                <a:srgbClr val="CFD2D8"/>
              </a:solidFill>
              <a:prstDash val="solid"/>
            </a:ln>
          </p:spPr>
          <p:txBody>
            <a:bodyPr/>
            <a:lstStyle/>
            <a:p>
              <a:pPr algn="just"/>
              <a:endParaRPr lang="en-US" sz="1600"/>
            </a:p>
          </p:txBody>
        </p:sp>
        <p:sp>
          <p:nvSpPr>
            <p:cNvPr id="21" name="Text 14">
              <a:extLst>
                <a:ext uri="{FF2B5EF4-FFF2-40B4-BE49-F238E27FC236}">
                  <a16:creationId xmlns:a16="http://schemas.microsoft.com/office/drawing/2014/main" id="{438784A5-99AB-0A50-0520-1D83CEAE1896}"/>
                </a:ext>
              </a:extLst>
            </p:cNvPr>
            <p:cNvSpPr/>
            <p:nvPr/>
          </p:nvSpPr>
          <p:spPr>
            <a:xfrm>
              <a:off x="1218843" y="620470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تحسين مستمر</a:t>
              </a:r>
              <a:endParaRPr lang="en-US" sz="1600" dirty="0"/>
            </a:p>
          </p:txBody>
        </p:sp>
        <p:sp>
          <p:nvSpPr>
            <p:cNvPr id="22" name="Text 15">
              <a:extLst>
                <a:ext uri="{FF2B5EF4-FFF2-40B4-BE49-F238E27FC236}">
                  <a16:creationId xmlns:a16="http://schemas.microsoft.com/office/drawing/2014/main" id="{4DC764DE-15B5-028B-28F5-97754F93A079}"/>
                </a:ext>
              </a:extLst>
            </p:cNvPr>
            <p:cNvSpPr/>
            <p:nvPr/>
          </p:nvSpPr>
          <p:spPr>
            <a:xfrm>
              <a:off x="999768" y="6633924"/>
              <a:ext cx="2699980"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التعلم من معدلات التفاعل وتحسين النسخ اللاحقة</a:t>
              </a:r>
              <a:endParaRPr lang="en-US" sz="1600" dirty="0"/>
            </a:p>
          </p:txBody>
        </p:sp>
      </p:grpSp>
    </p:spTree>
    <p:extLst>
      <p:ext uri="{BB962C8B-B14F-4D97-AF65-F5344CB8AC3E}">
        <p14:creationId xmlns:p14="http://schemas.microsoft.com/office/powerpoint/2010/main" val="3021994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0A15A-5A1A-2137-403A-246304C563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D7F3CE-5944-FE23-ACFF-8D8E84DF3F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37145A-57B3-11A3-12C8-35EAC827CFBD}"/>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FD32512-38B2-BC2D-A3D9-6D2C4F08049A}"/>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BF79D9-6750-3B03-C3E4-EA64E9077F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1F26AC24-092E-CB5F-96EF-69EF3F5E4500}"/>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3" name="Text 0"/>
          <p:cNvSpPr/>
          <p:nvPr/>
        </p:nvSpPr>
        <p:spPr>
          <a:xfrm>
            <a:off x="2542746" y="634714"/>
            <a:ext cx="7486293" cy="447437"/>
          </a:xfrm>
          <a:prstGeom prst="rect">
            <a:avLst/>
          </a:prstGeom>
          <a:noFill/>
          <a:ln/>
        </p:spPr>
        <p:txBody>
          <a:bodyPr wrap="none" lIns="0" tIns="0" rIns="0" bIns="0" rtlCol="0" anchor="t"/>
          <a:lstStyle/>
          <a:p>
            <a:pPr marL="0" indent="0" algn="r" rtl="1">
              <a:lnSpc>
                <a:spcPts val="3500"/>
              </a:lnSpc>
              <a:buNone/>
            </a:pPr>
            <a:r>
              <a:rPr lang="en-US" sz="2800" b="1" dirty="0">
                <a:solidFill>
                  <a:srgbClr val="3257B8"/>
                </a:solidFill>
                <a:latin typeface="Alexandria Bold" pitchFamily="34" charset="0"/>
                <a:ea typeface="Alexandria Bold" pitchFamily="34" charset="-122"/>
                <a:cs typeface="Alexandria Bold" pitchFamily="34" charset="-120"/>
              </a:rPr>
              <a:t>مؤشرات النجاح الأولية لتطبيقات AI Agents</a:t>
            </a:r>
            <a:endParaRPr lang="en-US" sz="2800" dirty="0"/>
          </a:p>
        </p:txBody>
      </p:sp>
      <p:grpSp>
        <p:nvGrpSpPr>
          <p:cNvPr id="20" name="Group 19">
            <a:extLst>
              <a:ext uri="{FF2B5EF4-FFF2-40B4-BE49-F238E27FC236}">
                <a16:creationId xmlns:a16="http://schemas.microsoft.com/office/drawing/2014/main" id="{277D29C7-7832-269E-4BD2-A467E8A032A9}"/>
              </a:ext>
            </a:extLst>
          </p:cNvPr>
          <p:cNvGrpSpPr/>
          <p:nvPr/>
        </p:nvGrpSpPr>
        <p:grpSpPr>
          <a:xfrm>
            <a:off x="419305" y="1319744"/>
            <a:ext cx="10878887" cy="4765130"/>
            <a:chOff x="1669494" y="1412438"/>
            <a:chExt cx="11291293" cy="6094453"/>
          </a:xfrm>
        </p:grpSpPr>
        <p:sp>
          <p:nvSpPr>
            <p:cNvPr id="4" name="Text 1"/>
            <p:cNvSpPr/>
            <p:nvPr/>
          </p:nvSpPr>
          <p:spPr>
            <a:xfrm>
              <a:off x="9289613" y="2307312"/>
              <a:ext cx="1761053" cy="357902"/>
            </a:xfrm>
            <a:prstGeom prst="rect">
              <a:avLst/>
            </a:prstGeom>
            <a:noFill/>
            <a:ln/>
          </p:spPr>
          <p:txBody>
            <a:bodyPr wrap="none" lIns="0" tIns="0" rIns="0" bIns="0" rtlCol="0" anchor="t"/>
            <a:lstStyle/>
            <a:p>
              <a:pPr marL="0" indent="0" algn="ctr" rtl="1">
                <a:lnSpc>
                  <a:spcPts val="2800"/>
                </a:lnSpc>
                <a:buNone/>
              </a:pPr>
              <a:r>
                <a:rPr lang="en-US" sz="1600" b="1" dirty="0">
                  <a:solidFill>
                    <a:srgbClr val="15213F"/>
                  </a:solidFill>
                  <a:latin typeface="Alexandria Bold" pitchFamily="34" charset="0"/>
                  <a:ea typeface="Alexandria Bold" pitchFamily="34" charset="-122"/>
                  <a:cs typeface="Alexandria Bold" pitchFamily="34" charset="-120"/>
                </a:rPr>
                <a:t>65%</a:t>
              </a:r>
              <a:endParaRPr lang="en-US" sz="1600" dirty="0"/>
            </a:p>
          </p:txBody>
        </p:sp>
        <p:pic>
          <p:nvPicPr>
            <p:cNvPr id="6" name="Image 0" descr="preencoded.png"/>
            <p:cNvPicPr>
              <a:picLocks noChangeAspect="1"/>
            </p:cNvPicPr>
            <p:nvPr/>
          </p:nvPicPr>
          <p:blipFill>
            <a:blip r:embed="rId3"/>
            <a:stretch>
              <a:fillRect/>
            </a:stretch>
          </p:blipFill>
          <p:spPr>
            <a:xfrm>
              <a:off x="9096375" y="1412438"/>
              <a:ext cx="2147768" cy="2147768"/>
            </a:xfrm>
            <a:prstGeom prst="rect">
              <a:avLst/>
            </a:prstGeom>
          </p:spPr>
        </p:pic>
        <p:sp>
          <p:nvSpPr>
            <p:cNvPr id="7" name="Text 2"/>
            <p:cNvSpPr/>
            <p:nvPr/>
          </p:nvSpPr>
          <p:spPr>
            <a:xfrm>
              <a:off x="9216509" y="3699153"/>
              <a:ext cx="1907619" cy="223599"/>
            </a:xfrm>
            <a:prstGeom prst="rect">
              <a:avLst/>
            </a:prstGeom>
            <a:noFill/>
            <a:ln/>
          </p:spPr>
          <p:txBody>
            <a:bodyPr wrap="none" lIns="0" tIns="0" rIns="0" bIns="0" rtlCol="0" anchor="t"/>
            <a:lstStyle/>
            <a:p>
              <a:pPr marL="0" indent="0" algn="ctr" rtl="1">
                <a:lnSpc>
                  <a:spcPts val="1750"/>
                </a:lnSpc>
                <a:buNone/>
              </a:pPr>
              <a:r>
                <a:rPr lang="en-US" sz="1600" b="1" dirty="0">
                  <a:solidFill>
                    <a:srgbClr val="15213F"/>
                  </a:solidFill>
                  <a:latin typeface="Alexandria Bold" pitchFamily="34" charset="0"/>
                  <a:ea typeface="Alexandria Bold" pitchFamily="34" charset="-122"/>
                  <a:cs typeface="Alexandria Bold" pitchFamily="34" charset="-120"/>
                </a:rPr>
                <a:t>تحسين زمن الاستجابة</a:t>
              </a:r>
              <a:endParaRPr lang="en-US" sz="1600" dirty="0"/>
            </a:p>
          </p:txBody>
        </p:sp>
        <p:sp>
          <p:nvSpPr>
            <p:cNvPr id="8" name="Text 3"/>
            <p:cNvSpPr/>
            <p:nvPr/>
          </p:nvSpPr>
          <p:spPr>
            <a:xfrm>
              <a:off x="7379732" y="3984665"/>
              <a:ext cx="5581055" cy="197168"/>
            </a:xfrm>
            <a:prstGeom prst="rect">
              <a:avLst/>
            </a:prstGeom>
            <a:noFill/>
            <a:ln/>
          </p:spPr>
          <p:txBody>
            <a:bodyPr wrap="none" lIns="0" tIns="0" rIns="0" bIns="0" rtlCol="0" anchor="t"/>
            <a:lstStyle/>
            <a:p>
              <a:pPr marL="0" indent="0" algn="ctr" rtl="1">
                <a:lnSpc>
                  <a:spcPts val="1550"/>
                </a:lnSpc>
                <a:buNone/>
              </a:pPr>
              <a:r>
                <a:rPr lang="en-US" sz="1600" dirty="0">
                  <a:solidFill>
                    <a:srgbClr val="15213F"/>
                  </a:solidFill>
                  <a:latin typeface="Alexandria" pitchFamily="34" charset="0"/>
                  <a:ea typeface="Alexandria" pitchFamily="34" charset="-122"/>
                  <a:cs typeface="Alexandria" pitchFamily="34" charset="-120"/>
                </a:rPr>
                <a:t>في خدمة الجمهور والتفاعل الفوري</a:t>
              </a:r>
              <a:endParaRPr lang="en-US" sz="1600" dirty="0"/>
            </a:p>
          </p:txBody>
        </p:sp>
        <p:sp>
          <p:nvSpPr>
            <p:cNvPr id="9" name="Text 4"/>
            <p:cNvSpPr/>
            <p:nvPr/>
          </p:nvSpPr>
          <p:spPr>
            <a:xfrm>
              <a:off x="3579495" y="2307312"/>
              <a:ext cx="1761053" cy="357902"/>
            </a:xfrm>
            <a:prstGeom prst="rect">
              <a:avLst/>
            </a:prstGeom>
            <a:noFill/>
            <a:ln/>
          </p:spPr>
          <p:txBody>
            <a:bodyPr wrap="none" lIns="0" tIns="0" rIns="0" bIns="0" rtlCol="0" anchor="t"/>
            <a:lstStyle/>
            <a:p>
              <a:pPr marL="0" indent="0" algn="ctr" rtl="1">
                <a:lnSpc>
                  <a:spcPts val="2800"/>
                </a:lnSpc>
                <a:buNone/>
              </a:pPr>
              <a:r>
                <a:rPr lang="en-US" sz="1600" b="1" dirty="0">
                  <a:solidFill>
                    <a:srgbClr val="15213F"/>
                  </a:solidFill>
                  <a:latin typeface="Alexandria Bold" pitchFamily="34" charset="0"/>
                  <a:ea typeface="Alexandria Bold" pitchFamily="34" charset="-122"/>
                  <a:cs typeface="Alexandria Bold" pitchFamily="34" charset="-120"/>
                </a:rPr>
                <a:t>42%</a:t>
              </a:r>
              <a:endParaRPr lang="en-US" sz="1600" dirty="0"/>
            </a:p>
          </p:txBody>
        </p:sp>
        <p:pic>
          <p:nvPicPr>
            <p:cNvPr id="10" name="Image 1" descr="preencoded.png"/>
            <p:cNvPicPr>
              <a:picLocks noChangeAspect="1"/>
            </p:cNvPicPr>
            <p:nvPr/>
          </p:nvPicPr>
          <p:blipFill>
            <a:blip r:embed="rId4"/>
            <a:stretch>
              <a:fillRect/>
            </a:stretch>
          </p:blipFill>
          <p:spPr>
            <a:xfrm>
              <a:off x="3386257" y="1412438"/>
              <a:ext cx="2147768" cy="2147768"/>
            </a:xfrm>
            <a:prstGeom prst="rect">
              <a:avLst/>
            </a:prstGeom>
          </p:spPr>
        </p:pic>
        <p:sp>
          <p:nvSpPr>
            <p:cNvPr id="11" name="Text 5"/>
            <p:cNvSpPr/>
            <p:nvPr/>
          </p:nvSpPr>
          <p:spPr>
            <a:xfrm>
              <a:off x="3565208" y="3699153"/>
              <a:ext cx="1789748" cy="223599"/>
            </a:xfrm>
            <a:prstGeom prst="rect">
              <a:avLst/>
            </a:prstGeom>
            <a:noFill/>
            <a:ln/>
          </p:spPr>
          <p:txBody>
            <a:bodyPr wrap="none" lIns="0" tIns="0" rIns="0" bIns="0" rtlCol="0" anchor="t"/>
            <a:lstStyle/>
            <a:p>
              <a:pPr marL="0" indent="0" algn="ctr" rtl="1">
                <a:lnSpc>
                  <a:spcPts val="1750"/>
                </a:lnSpc>
                <a:buNone/>
              </a:pPr>
              <a:r>
                <a:rPr lang="en-US" sz="1600" b="1" dirty="0">
                  <a:solidFill>
                    <a:srgbClr val="15213F"/>
                  </a:solidFill>
                  <a:latin typeface="Alexandria Bold" pitchFamily="34" charset="0"/>
                  <a:ea typeface="Alexandria Bold" pitchFamily="34" charset="-122"/>
                  <a:cs typeface="Alexandria Bold" pitchFamily="34" charset="-120"/>
                </a:rPr>
                <a:t>زيادة معدل التفاعل</a:t>
              </a:r>
              <a:endParaRPr lang="en-US" sz="1600" dirty="0"/>
            </a:p>
          </p:txBody>
        </p:sp>
        <p:sp>
          <p:nvSpPr>
            <p:cNvPr id="12" name="Text 6"/>
            <p:cNvSpPr/>
            <p:nvPr/>
          </p:nvSpPr>
          <p:spPr>
            <a:xfrm>
              <a:off x="1669494" y="3984665"/>
              <a:ext cx="5581174" cy="197168"/>
            </a:xfrm>
            <a:prstGeom prst="rect">
              <a:avLst/>
            </a:prstGeom>
            <a:noFill/>
            <a:ln/>
          </p:spPr>
          <p:txBody>
            <a:bodyPr wrap="none" lIns="0" tIns="0" rIns="0" bIns="0" rtlCol="0" anchor="t"/>
            <a:lstStyle/>
            <a:p>
              <a:pPr marL="0" indent="0" algn="ctr" rtl="1">
                <a:lnSpc>
                  <a:spcPts val="1550"/>
                </a:lnSpc>
                <a:buNone/>
              </a:pPr>
              <a:r>
                <a:rPr lang="en-US" sz="1600" dirty="0">
                  <a:solidFill>
                    <a:srgbClr val="15213F"/>
                  </a:solidFill>
                  <a:latin typeface="Alexandria" pitchFamily="34" charset="0"/>
                  <a:ea typeface="Alexandria" pitchFamily="34" charset="-122"/>
                  <a:cs typeface="Alexandria" pitchFamily="34" charset="-120"/>
                </a:rPr>
                <a:t>مع المحتوى المخصص</a:t>
              </a:r>
              <a:endParaRPr lang="en-US" sz="1600" dirty="0"/>
            </a:p>
          </p:txBody>
        </p:sp>
        <p:sp>
          <p:nvSpPr>
            <p:cNvPr id="13" name="Text 7"/>
            <p:cNvSpPr/>
            <p:nvPr/>
          </p:nvSpPr>
          <p:spPr>
            <a:xfrm>
              <a:off x="9289613" y="5318998"/>
              <a:ext cx="1761053" cy="357902"/>
            </a:xfrm>
            <a:prstGeom prst="rect">
              <a:avLst/>
            </a:prstGeom>
            <a:noFill/>
            <a:ln/>
          </p:spPr>
          <p:txBody>
            <a:bodyPr wrap="none" lIns="0" tIns="0" rIns="0" bIns="0" rtlCol="0" anchor="t"/>
            <a:lstStyle/>
            <a:p>
              <a:pPr marL="0" indent="0" algn="ctr" rtl="1">
                <a:lnSpc>
                  <a:spcPts val="2800"/>
                </a:lnSpc>
                <a:buNone/>
              </a:pPr>
              <a:r>
                <a:rPr lang="en-US" sz="1600" b="1" dirty="0">
                  <a:solidFill>
                    <a:srgbClr val="15213F"/>
                  </a:solidFill>
                  <a:latin typeface="Alexandria Bold" pitchFamily="34" charset="0"/>
                  <a:ea typeface="Alexandria Bold" pitchFamily="34" charset="-122"/>
                  <a:cs typeface="Alexandria Bold" pitchFamily="34" charset="-120"/>
                </a:rPr>
                <a:t>78%</a:t>
              </a:r>
              <a:endParaRPr lang="en-US" sz="1600" dirty="0"/>
            </a:p>
          </p:txBody>
        </p:sp>
        <p:pic>
          <p:nvPicPr>
            <p:cNvPr id="14" name="Image 2" descr="preencoded.png"/>
            <p:cNvPicPr>
              <a:picLocks noChangeAspect="1"/>
            </p:cNvPicPr>
            <p:nvPr/>
          </p:nvPicPr>
          <p:blipFill>
            <a:blip r:embed="rId5"/>
            <a:stretch>
              <a:fillRect/>
            </a:stretch>
          </p:blipFill>
          <p:spPr>
            <a:xfrm>
              <a:off x="9096375" y="4424124"/>
              <a:ext cx="2147768" cy="2147768"/>
            </a:xfrm>
            <a:prstGeom prst="rect">
              <a:avLst/>
            </a:prstGeom>
          </p:spPr>
        </p:pic>
        <p:sp>
          <p:nvSpPr>
            <p:cNvPr id="15" name="Text 8"/>
            <p:cNvSpPr/>
            <p:nvPr/>
          </p:nvSpPr>
          <p:spPr>
            <a:xfrm>
              <a:off x="9275445" y="6710839"/>
              <a:ext cx="1789748" cy="223599"/>
            </a:xfrm>
            <a:prstGeom prst="rect">
              <a:avLst/>
            </a:prstGeom>
            <a:noFill/>
            <a:ln/>
          </p:spPr>
          <p:txBody>
            <a:bodyPr wrap="none" lIns="0" tIns="0" rIns="0" bIns="0" rtlCol="0" anchor="t"/>
            <a:lstStyle/>
            <a:p>
              <a:pPr marL="0" indent="0" algn="ctr" rtl="1">
                <a:lnSpc>
                  <a:spcPts val="1750"/>
                </a:lnSpc>
                <a:buNone/>
              </a:pPr>
              <a:r>
                <a:rPr lang="en-US" sz="1600" b="1" dirty="0">
                  <a:solidFill>
                    <a:srgbClr val="15213F"/>
                  </a:solidFill>
                  <a:latin typeface="Alexandria Bold" pitchFamily="34" charset="0"/>
                  <a:ea typeface="Alexandria Bold" pitchFamily="34" charset="-122"/>
                  <a:cs typeface="Alexandria Bold" pitchFamily="34" charset="-120"/>
                </a:rPr>
                <a:t>تقليل الأخطاء</a:t>
              </a:r>
              <a:endParaRPr lang="en-US" sz="1600" dirty="0"/>
            </a:p>
          </p:txBody>
        </p:sp>
        <p:sp>
          <p:nvSpPr>
            <p:cNvPr id="16" name="Text 9"/>
            <p:cNvSpPr/>
            <p:nvPr/>
          </p:nvSpPr>
          <p:spPr>
            <a:xfrm>
              <a:off x="7379732" y="6996351"/>
              <a:ext cx="5581055" cy="197168"/>
            </a:xfrm>
            <a:prstGeom prst="rect">
              <a:avLst/>
            </a:prstGeom>
            <a:noFill/>
            <a:ln/>
          </p:spPr>
          <p:txBody>
            <a:bodyPr wrap="none" lIns="0" tIns="0" rIns="0" bIns="0" rtlCol="0" anchor="t"/>
            <a:lstStyle/>
            <a:p>
              <a:pPr marL="0" indent="0" algn="ctr" rtl="1">
                <a:lnSpc>
                  <a:spcPts val="1550"/>
                </a:lnSpc>
                <a:buNone/>
              </a:pPr>
              <a:r>
                <a:rPr lang="en-US" sz="1600" dirty="0">
                  <a:solidFill>
                    <a:srgbClr val="15213F"/>
                  </a:solidFill>
                  <a:latin typeface="Alexandria" pitchFamily="34" charset="0"/>
                  <a:ea typeface="Alexandria" pitchFamily="34" charset="-122"/>
                  <a:cs typeface="Alexandria" pitchFamily="34" charset="-120"/>
                </a:rPr>
                <a:t>في الرسائل الروتينية المتكررة</a:t>
              </a:r>
              <a:endParaRPr lang="en-US" sz="1600" dirty="0"/>
            </a:p>
          </p:txBody>
        </p:sp>
        <p:sp>
          <p:nvSpPr>
            <p:cNvPr id="17" name="Text 10"/>
            <p:cNvSpPr/>
            <p:nvPr/>
          </p:nvSpPr>
          <p:spPr>
            <a:xfrm>
              <a:off x="3579495" y="5318998"/>
              <a:ext cx="1761053" cy="357902"/>
            </a:xfrm>
            <a:prstGeom prst="rect">
              <a:avLst/>
            </a:prstGeom>
            <a:noFill/>
            <a:ln/>
          </p:spPr>
          <p:txBody>
            <a:bodyPr wrap="none" lIns="0" tIns="0" rIns="0" bIns="0" rtlCol="0" anchor="t"/>
            <a:lstStyle/>
            <a:p>
              <a:pPr marL="0" indent="0" algn="ctr" rtl="1">
                <a:lnSpc>
                  <a:spcPts val="2800"/>
                </a:lnSpc>
                <a:buNone/>
              </a:pPr>
              <a:r>
                <a:rPr lang="en-US" sz="1600" b="1" dirty="0">
                  <a:solidFill>
                    <a:srgbClr val="15213F"/>
                  </a:solidFill>
                  <a:latin typeface="Alexandria Bold" pitchFamily="34" charset="0"/>
                  <a:ea typeface="Alexandria Bold" pitchFamily="34" charset="-122"/>
                  <a:cs typeface="Alexandria Bold" pitchFamily="34" charset="-120"/>
                </a:rPr>
                <a:t>3.5x</a:t>
              </a:r>
              <a:endParaRPr lang="en-US" sz="1600" dirty="0"/>
            </a:p>
          </p:txBody>
        </p:sp>
        <p:pic>
          <p:nvPicPr>
            <p:cNvPr id="19" name="Image 3" descr="preencoded.png"/>
            <p:cNvPicPr>
              <a:picLocks noChangeAspect="1"/>
            </p:cNvPicPr>
            <p:nvPr/>
          </p:nvPicPr>
          <p:blipFill>
            <a:blip r:embed="rId6"/>
            <a:stretch>
              <a:fillRect/>
            </a:stretch>
          </p:blipFill>
          <p:spPr>
            <a:xfrm>
              <a:off x="3386257" y="4424124"/>
              <a:ext cx="2147768" cy="2147768"/>
            </a:xfrm>
            <a:prstGeom prst="rect">
              <a:avLst/>
            </a:prstGeom>
          </p:spPr>
        </p:pic>
        <p:sp>
          <p:nvSpPr>
            <p:cNvPr id="21" name="Text 11"/>
            <p:cNvSpPr/>
            <p:nvPr/>
          </p:nvSpPr>
          <p:spPr>
            <a:xfrm>
              <a:off x="3565208" y="6710839"/>
              <a:ext cx="1789748" cy="223599"/>
            </a:xfrm>
            <a:prstGeom prst="rect">
              <a:avLst/>
            </a:prstGeom>
            <a:noFill/>
            <a:ln/>
          </p:spPr>
          <p:txBody>
            <a:bodyPr wrap="none" lIns="0" tIns="0" rIns="0" bIns="0" rtlCol="0" anchor="t"/>
            <a:lstStyle/>
            <a:p>
              <a:pPr marL="0" indent="0" algn="ctr" rtl="1">
                <a:lnSpc>
                  <a:spcPts val="1750"/>
                </a:lnSpc>
                <a:buNone/>
              </a:pPr>
              <a:r>
                <a:rPr lang="en-US" sz="1600" b="1" dirty="0">
                  <a:solidFill>
                    <a:srgbClr val="15213F"/>
                  </a:solidFill>
                  <a:latin typeface="Alexandria Bold" pitchFamily="34" charset="0"/>
                  <a:ea typeface="Alexandria Bold" pitchFamily="34" charset="-122"/>
                  <a:cs typeface="Alexandria Bold" pitchFamily="34" charset="-120"/>
                </a:rPr>
                <a:t>تضاعف الإنتاجية</a:t>
              </a:r>
              <a:endParaRPr lang="en-US" sz="1600" dirty="0"/>
            </a:p>
          </p:txBody>
        </p:sp>
        <p:sp>
          <p:nvSpPr>
            <p:cNvPr id="22" name="Text 12"/>
            <p:cNvSpPr/>
            <p:nvPr/>
          </p:nvSpPr>
          <p:spPr>
            <a:xfrm>
              <a:off x="1669494" y="6996351"/>
              <a:ext cx="5581174" cy="197168"/>
            </a:xfrm>
            <a:prstGeom prst="rect">
              <a:avLst/>
            </a:prstGeom>
            <a:noFill/>
            <a:ln/>
          </p:spPr>
          <p:txBody>
            <a:bodyPr wrap="none" lIns="0" tIns="0" rIns="0" bIns="0" rtlCol="0" anchor="t"/>
            <a:lstStyle/>
            <a:p>
              <a:pPr marL="0" indent="0" algn="ctr" rtl="1">
                <a:lnSpc>
                  <a:spcPts val="1550"/>
                </a:lnSpc>
                <a:buNone/>
              </a:pPr>
              <a:r>
                <a:rPr lang="en-US" sz="1600" dirty="0">
                  <a:solidFill>
                    <a:srgbClr val="15213F"/>
                  </a:solidFill>
                  <a:latin typeface="Alexandria" pitchFamily="34" charset="0"/>
                  <a:ea typeface="Alexandria" pitchFamily="34" charset="-122"/>
                  <a:cs typeface="Alexandria" pitchFamily="34" charset="-120"/>
                </a:rPr>
                <a:t>في المهام التشغيلية للفريق</a:t>
              </a:r>
              <a:endParaRPr lang="en-US" sz="1600" dirty="0"/>
            </a:p>
          </p:txBody>
        </p:sp>
        <p:sp>
          <p:nvSpPr>
            <p:cNvPr id="24" name="Text 13"/>
            <p:cNvSpPr/>
            <p:nvPr/>
          </p:nvSpPr>
          <p:spPr>
            <a:xfrm>
              <a:off x="1669494" y="7309723"/>
              <a:ext cx="11291292" cy="197168"/>
            </a:xfrm>
            <a:prstGeom prst="rect">
              <a:avLst/>
            </a:prstGeom>
            <a:noFill/>
            <a:ln/>
          </p:spPr>
          <p:txBody>
            <a:bodyPr wrap="none" lIns="0" tIns="0" rIns="0" bIns="0" rtlCol="0" anchor="t"/>
            <a:lstStyle/>
            <a:p>
              <a:pPr marL="0" indent="0" algn="r" rtl="1">
                <a:lnSpc>
                  <a:spcPts val="1550"/>
                </a:lnSpc>
                <a:buNone/>
              </a:pPr>
              <a:endParaRPr lang="en-US" sz="1600" dirty="0"/>
            </a:p>
          </p:txBody>
        </p:sp>
      </p:grpSp>
      <p:sp>
        <p:nvSpPr>
          <p:cNvPr id="26" name="TextBox 25">
            <a:extLst>
              <a:ext uri="{FF2B5EF4-FFF2-40B4-BE49-F238E27FC236}">
                <a16:creationId xmlns:a16="http://schemas.microsoft.com/office/drawing/2014/main" id="{12468C38-D138-358A-14DC-862831A9A2E6}"/>
              </a:ext>
            </a:extLst>
          </p:cNvPr>
          <p:cNvSpPr txBox="1"/>
          <p:nvPr/>
        </p:nvSpPr>
        <p:spPr>
          <a:xfrm>
            <a:off x="494371" y="6084874"/>
            <a:ext cx="11053588" cy="511487"/>
          </a:xfrm>
          <a:prstGeom prst="rect">
            <a:avLst/>
          </a:prstGeom>
          <a:noFill/>
        </p:spPr>
        <p:txBody>
          <a:bodyPr wrap="square" rtlCol="0">
            <a:spAutoFit/>
          </a:bodyPr>
          <a:lstStyle/>
          <a:p>
            <a:pPr algn="just" rtl="1">
              <a:lnSpc>
                <a:spcPts val="1550"/>
              </a:lnSpc>
            </a:pPr>
            <a:r>
              <a:rPr lang="en-US" sz="1600">
                <a:solidFill>
                  <a:srgbClr val="15213F"/>
                </a:solidFill>
                <a:latin typeface="Alexandria" pitchFamily="34" charset="0"/>
                <a:ea typeface="Alexandria" pitchFamily="34" charset="-122"/>
                <a:cs typeface="Alexandria" pitchFamily="34" charset="-120"/>
              </a:rPr>
              <a:t>هذه المؤشرات تمثل متوسطات قابلة للتحقيق في المؤسسات التي تطبق AI Agents بشكل استراتيجي ومنضبط، مع التركيز على التدريب المستمر والتحسين التكراري.</a:t>
            </a:r>
            <a:endParaRPr lang="en-US" sz="1600" dirty="0"/>
          </a:p>
        </p:txBody>
      </p:sp>
    </p:spTree>
    <p:extLst>
      <p:ext uri="{BB962C8B-B14F-4D97-AF65-F5344CB8AC3E}">
        <p14:creationId xmlns:p14="http://schemas.microsoft.com/office/powerpoint/2010/main" val="1706423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29C2F-3CF8-5053-4AAD-68B4156E2C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EB07DE-904E-2C88-5D86-01036EFFA61A}"/>
              </a:ext>
            </a:extLst>
          </p:cNvPr>
          <p:cNvSpPr/>
          <p:nvPr/>
        </p:nvSpPr>
        <p:spPr>
          <a:xfrm>
            <a:off x="381000" y="1402190"/>
            <a:ext cx="11430000" cy="4903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F92791-C075-44A6-39AA-7B679ED621F8}"/>
              </a:ext>
            </a:extLst>
          </p:cNvPr>
          <p:cNvSpPr txBox="1"/>
          <p:nvPr/>
        </p:nvSpPr>
        <p:spPr>
          <a:xfrm>
            <a:off x="3033132" y="307580"/>
            <a:ext cx="6426603" cy="954107"/>
          </a:xfrm>
          <a:prstGeom prst="rect">
            <a:avLst/>
          </a:prstGeom>
          <a:noFill/>
        </p:spPr>
        <p:txBody>
          <a:bodyPr wrap="square" rtlCol="0">
            <a:spAutoFit/>
          </a:bodyPr>
          <a:lstStyle/>
          <a:p>
            <a:pPr algn="ctr" rtl="1"/>
            <a:r>
              <a:rPr lang="ar-EG" sz="2800" b="1">
                <a:latin typeface="Alexandria" charset="0"/>
                <a:cs typeface="Alexandria" charset="0"/>
              </a:rPr>
              <a:t>الوكلاء الأذكياء والتأثير على ممارسة العلاقات العامة</a:t>
            </a:r>
          </a:p>
        </p:txBody>
      </p:sp>
      <p:sp>
        <p:nvSpPr>
          <p:cNvPr id="5" name="Rectangle 4">
            <a:extLst>
              <a:ext uri="{FF2B5EF4-FFF2-40B4-BE49-F238E27FC236}">
                <a16:creationId xmlns:a16="http://schemas.microsoft.com/office/drawing/2014/main" id="{2CC1BB7A-B00C-D305-0A80-D580257047F0}"/>
              </a:ext>
            </a:extLst>
          </p:cNvPr>
          <p:cNvSpPr/>
          <p:nvPr/>
        </p:nvSpPr>
        <p:spPr>
          <a:xfrm>
            <a:off x="775950" y="236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73FD9A-7FAA-CD84-EEC3-4E45F42EE55B}"/>
              </a:ext>
            </a:extLst>
          </p:cNvPr>
          <p:cNvSpPr txBox="1"/>
          <p:nvPr/>
        </p:nvSpPr>
        <p:spPr>
          <a:xfrm>
            <a:off x="956876" y="30758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2A9DA4-4FB0-E57D-B2F2-3C4009BAB5AF}"/>
              </a:ext>
            </a:extLst>
          </p:cNvPr>
          <p:cNvSpPr txBox="1"/>
          <p:nvPr/>
        </p:nvSpPr>
        <p:spPr>
          <a:xfrm>
            <a:off x="995064" y="70523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46D7623-5DFB-F6E0-F089-D65C3DD55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4B6FDCAD-68A1-8FDD-DC1D-4A256248AD7F}"/>
              </a:ext>
            </a:extLst>
          </p:cNvPr>
          <p:cNvGrpSpPr/>
          <p:nvPr/>
        </p:nvGrpSpPr>
        <p:grpSpPr>
          <a:xfrm>
            <a:off x="775950" y="1761027"/>
            <a:ext cx="10670649" cy="3112056"/>
            <a:chOff x="6212086" y="3288744"/>
            <a:chExt cx="7632025" cy="2401469"/>
          </a:xfrm>
        </p:grpSpPr>
        <p:sp>
          <p:nvSpPr>
            <p:cNvPr id="2" name="Text 4"/>
            <p:cNvSpPr/>
            <p:nvPr/>
          </p:nvSpPr>
          <p:spPr>
            <a:xfrm>
              <a:off x="6212086" y="3288744"/>
              <a:ext cx="7632025"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يمكّن الوكلاء الأذكياء فرق العلاقات العامة من التركيز على المهام الاستراتيجية بينما تتولى الأنظمة المهام التشغيلية المعقدة. يشمل ذلك:</a:t>
              </a:r>
              <a:endParaRPr lang="en-US" sz="1600" dirty="0"/>
            </a:p>
          </p:txBody>
        </p:sp>
        <p:sp>
          <p:nvSpPr>
            <p:cNvPr id="4" name="Text 5"/>
            <p:cNvSpPr/>
            <p:nvPr/>
          </p:nvSpPr>
          <p:spPr>
            <a:xfrm>
              <a:off x="6212086" y="4102418"/>
              <a:ext cx="7632025" cy="1587795"/>
            </a:xfrm>
            <a:prstGeom prst="rect">
              <a:avLst/>
            </a:prstGeom>
            <a:noFill/>
            <a:ln/>
          </p:spPr>
          <p:txBody>
            <a:bodyPr wrap="square" lIns="0" tIns="0" rIns="0" bIns="0" rtlCol="0" anchor="t"/>
            <a:lstStyle/>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مراقبة السمعة المؤسسية عبر مئات المنصات في </a:t>
              </a:r>
              <a:r>
                <a:rPr lang="en-US" sz="1600">
                  <a:solidFill>
                    <a:srgbClr val="15213F"/>
                  </a:solidFill>
                  <a:latin typeface="Alexandria" pitchFamily="34" charset="0"/>
                  <a:ea typeface="Alexandria" pitchFamily="34" charset="-122"/>
                  <a:cs typeface="Alexandria" pitchFamily="34" charset="-120"/>
                </a:rPr>
                <a:t>الوقت الفعلي</a:t>
              </a:r>
              <a:r>
                <a:rPr lang="ar-EG" sz="1600">
                  <a:solidFill>
                    <a:srgbClr val="15213F"/>
                  </a:solidFill>
                  <a:latin typeface="Alexandria" pitchFamily="34" charset="0"/>
                  <a:ea typeface="Alexandria" pitchFamily="34" charset="-122"/>
                  <a:cs typeface="Alexandria" pitchFamily="34" charset="-120"/>
                </a:rPr>
                <a:t>.</a:t>
              </a:r>
              <a:endParaRPr lang="en-US" sz="1600" dirty="0"/>
            </a:p>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تحليل المشاعر والاتجاهات الناشئة قبل أن تتحول </a:t>
              </a:r>
              <a:r>
                <a:rPr lang="en-US" sz="1600">
                  <a:solidFill>
                    <a:srgbClr val="15213F"/>
                  </a:solidFill>
                  <a:latin typeface="Alexandria" pitchFamily="34" charset="0"/>
                  <a:ea typeface="Alexandria" pitchFamily="34" charset="-122"/>
                  <a:cs typeface="Alexandria" pitchFamily="34" charset="-120"/>
                </a:rPr>
                <a:t>إلى أزمات</a:t>
              </a:r>
              <a:r>
                <a:rPr lang="ar-EG" sz="1600">
                  <a:solidFill>
                    <a:srgbClr val="15213F"/>
                  </a:solidFill>
                  <a:latin typeface="Alexandria" pitchFamily="34" charset="0"/>
                  <a:ea typeface="Alexandria" pitchFamily="34" charset="-122"/>
                  <a:cs typeface="Alexandria" pitchFamily="34" charset="-120"/>
                </a:rPr>
                <a:t>.</a:t>
              </a:r>
              <a:endParaRPr lang="en-US" sz="1600" dirty="0"/>
            </a:p>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صياغة استجابات مخصصة لكل </a:t>
              </a:r>
              <a:r>
                <a:rPr lang="en-US" sz="1600">
                  <a:solidFill>
                    <a:srgbClr val="15213F"/>
                  </a:solidFill>
                  <a:latin typeface="Alexandria" pitchFamily="34" charset="0"/>
                  <a:ea typeface="Alexandria" pitchFamily="34" charset="-122"/>
                  <a:cs typeface="Alexandria" pitchFamily="34" charset="-120"/>
                </a:rPr>
                <a:t>شريحة جماهيرية</a:t>
              </a:r>
              <a:r>
                <a:rPr lang="ar-EG" sz="1600">
                  <a:solidFill>
                    <a:srgbClr val="15213F"/>
                  </a:solidFill>
                  <a:latin typeface="Alexandria" pitchFamily="34" charset="0"/>
                  <a:ea typeface="Alexandria" pitchFamily="34" charset="-122"/>
                  <a:cs typeface="Alexandria" pitchFamily="34" charset="-120"/>
                </a:rPr>
                <a:t>.</a:t>
              </a:r>
              <a:endParaRPr lang="en-US" sz="1600" dirty="0"/>
            </a:p>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تنسيق الحملات متعددة القنوات </a:t>
              </a:r>
              <a:r>
                <a:rPr lang="en-US" sz="1600">
                  <a:solidFill>
                    <a:srgbClr val="15213F"/>
                  </a:solidFill>
                  <a:latin typeface="Alexandria" pitchFamily="34" charset="0"/>
                  <a:ea typeface="Alexandria" pitchFamily="34" charset="-122"/>
                  <a:cs typeface="Alexandria" pitchFamily="34" charset="-120"/>
                </a:rPr>
                <a:t>بكفاءة عالية</a:t>
              </a:r>
              <a:r>
                <a:rPr lang="ar-EG" sz="1600">
                  <a:solidFill>
                    <a:srgbClr val="15213F"/>
                  </a:solidFill>
                  <a:latin typeface="Alexandria" pitchFamily="34" charset="0"/>
                  <a:ea typeface="Alexandria" pitchFamily="34" charset="-122"/>
                  <a:cs typeface="Alexandria" pitchFamily="34" charset="-120"/>
                </a:rPr>
                <a:t>.</a:t>
              </a:r>
              <a:endParaRPr lang="en-US" sz="1600" dirty="0"/>
            </a:p>
            <a:p>
              <a:pPr marL="342900" indent="-342900"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تقييم فعالية الرسائل </a:t>
              </a:r>
              <a:r>
                <a:rPr lang="en-US" sz="1600">
                  <a:solidFill>
                    <a:srgbClr val="15213F"/>
                  </a:solidFill>
                  <a:latin typeface="Alexandria" pitchFamily="34" charset="0"/>
                  <a:ea typeface="Alexandria" pitchFamily="34" charset="-122"/>
                  <a:cs typeface="Alexandria" pitchFamily="34" charset="-120"/>
                </a:rPr>
                <a:t>وتحسينها آلياً</a:t>
              </a:r>
              <a:r>
                <a:rPr lang="ar-EG" sz="1600">
                  <a:solidFill>
                    <a:srgbClr val="15213F"/>
                  </a:solidFill>
                  <a:latin typeface="Alexandria" pitchFamily="34" charset="0"/>
                  <a:ea typeface="Alexandria" pitchFamily="34" charset="-122"/>
                  <a:cs typeface="Alexandria" pitchFamily="34" charset="-120"/>
                </a:rPr>
                <a:t>.</a:t>
              </a:r>
              <a:endParaRPr lang="en-US" sz="1600" dirty="0"/>
            </a:p>
          </p:txBody>
        </p:sp>
      </p:grpSp>
    </p:spTree>
    <p:extLst>
      <p:ext uri="{BB962C8B-B14F-4D97-AF65-F5344CB8AC3E}">
        <p14:creationId xmlns:p14="http://schemas.microsoft.com/office/powerpoint/2010/main" val="19208846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85CB0-5A8B-7412-B6E2-CEE5BF53E3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E97788-7906-ADAB-7347-E8AA2BF973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FDD51C9-D3F7-E1C1-72EB-8CAE03452B9C}"/>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BDDE470-D884-A326-21A5-5896BE13ABA9}"/>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378E9DA-F36C-B0C7-233B-14BE27D469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08906A0E-4B7A-5C48-E31E-A061918901A4}"/>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pic>
        <p:nvPicPr>
          <p:cNvPr id="3" name="Picture 2">
            <a:extLst>
              <a:ext uri="{FF2B5EF4-FFF2-40B4-BE49-F238E27FC236}">
                <a16:creationId xmlns:a16="http://schemas.microsoft.com/office/drawing/2014/main" id="{8E6B2FC2-FAFD-CD95-4BA9-2DCCAC1A4EBB}"/>
              </a:ext>
            </a:extLst>
          </p:cNvPr>
          <p:cNvPicPr>
            <a:picLocks noChangeAspect="1"/>
          </p:cNvPicPr>
          <p:nvPr/>
        </p:nvPicPr>
        <p:blipFill>
          <a:blip r:embed="rId3"/>
          <a:stretch>
            <a:fillRect/>
          </a:stretch>
        </p:blipFill>
        <p:spPr>
          <a:xfrm>
            <a:off x="8084635" y="0"/>
            <a:ext cx="4107366" cy="6858000"/>
          </a:xfrm>
          <a:prstGeom prst="rect">
            <a:avLst/>
          </a:prstGeom>
        </p:spPr>
      </p:pic>
      <p:sp>
        <p:nvSpPr>
          <p:cNvPr id="4" name="Text 2"/>
          <p:cNvSpPr/>
          <p:nvPr/>
        </p:nvSpPr>
        <p:spPr>
          <a:xfrm>
            <a:off x="471802" y="1346730"/>
            <a:ext cx="6085115" cy="620078"/>
          </a:xfrm>
          <a:prstGeom prst="rect">
            <a:avLst/>
          </a:prstGeom>
          <a:noFill/>
          <a:ln/>
        </p:spPr>
        <p:txBody>
          <a:bodyPr wrap="none" lIns="0" tIns="0" rIns="0" bIns="0" rtlCol="0" anchor="t"/>
          <a:lstStyle/>
          <a:p>
            <a:pPr marL="0" indent="0" algn="r" rtl="1">
              <a:lnSpc>
                <a:spcPts val="4850"/>
              </a:lnSpc>
              <a:buNone/>
            </a:pPr>
            <a:r>
              <a:rPr lang="en-US" sz="2400" b="1" dirty="0">
                <a:solidFill>
                  <a:srgbClr val="3257B8"/>
                </a:solidFill>
                <a:latin typeface="Alexandria Bold" pitchFamily="34" charset="0"/>
                <a:ea typeface="Alexandria Bold" pitchFamily="34" charset="-122"/>
                <a:cs typeface="Alexandria Bold" pitchFamily="34" charset="-120"/>
              </a:rPr>
              <a:t>مخاطر وفرص الوكلاء الأذكياء</a:t>
            </a:r>
            <a:endParaRPr lang="en-US" sz="2400" dirty="0"/>
          </a:p>
        </p:txBody>
      </p:sp>
      <p:grpSp>
        <p:nvGrpSpPr>
          <p:cNvPr id="8" name="Group 7">
            <a:extLst>
              <a:ext uri="{FF2B5EF4-FFF2-40B4-BE49-F238E27FC236}">
                <a16:creationId xmlns:a16="http://schemas.microsoft.com/office/drawing/2014/main" id="{EA8036ED-389E-78F9-93CF-568482917CFF}"/>
              </a:ext>
            </a:extLst>
          </p:cNvPr>
          <p:cNvGrpSpPr/>
          <p:nvPr/>
        </p:nvGrpSpPr>
        <p:grpSpPr>
          <a:xfrm>
            <a:off x="760337" y="2253807"/>
            <a:ext cx="7067820" cy="4280808"/>
            <a:chOff x="793790" y="3735586"/>
            <a:chExt cx="7556421" cy="2128480"/>
          </a:xfrm>
        </p:grpSpPr>
        <p:sp>
          <p:nvSpPr>
            <p:cNvPr id="6" name="Text 3"/>
            <p:cNvSpPr/>
            <p:nvPr/>
          </p:nvSpPr>
          <p:spPr>
            <a:xfrm>
              <a:off x="793790" y="3735586"/>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كأي تقنية تحويلية، تحمل AI </a:t>
              </a:r>
              <a:r>
                <a:rPr lang="en-US" sz="1600">
                  <a:solidFill>
                    <a:srgbClr val="15213F"/>
                  </a:solidFill>
                  <a:latin typeface="Alexandria" pitchFamily="34" charset="0"/>
                  <a:ea typeface="Alexandria" pitchFamily="34" charset="-122"/>
                  <a:cs typeface="Alexandria" pitchFamily="34" charset="-120"/>
                </a:rPr>
                <a:t>Agents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مزيجاً </a:t>
              </a:r>
              <a:r>
                <a:rPr lang="en-US" sz="1600" dirty="0">
                  <a:solidFill>
                    <a:srgbClr val="15213F"/>
                  </a:solidFill>
                  <a:latin typeface="Alexandria" pitchFamily="34" charset="0"/>
                  <a:ea typeface="Alexandria" pitchFamily="34" charset="-122"/>
                  <a:cs typeface="Alexandria" pitchFamily="34" charset="-120"/>
                </a:rPr>
                <a:t>من الفرص الهائلة والمخاطر الجادة. فهم هذا التوازن أمر حاسم لاتخاذ قرارات استراتيجية سليمة حول كيفية دمج هذه الأدوات في ممارسات العلاقات العامة.</a:t>
              </a:r>
              <a:endParaRPr lang="en-US" sz="1600" dirty="0"/>
            </a:p>
          </p:txBody>
        </p:sp>
        <p:sp>
          <p:nvSpPr>
            <p:cNvPr id="7" name="Text 4"/>
            <p:cNvSpPr/>
            <p:nvPr/>
          </p:nvSpPr>
          <p:spPr>
            <a:xfrm>
              <a:off x="793790" y="4911447"/>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النجاح يكمن في تعظيم الفرص مع وضع ضوابط صارمة للحد من المخاطر. المؤسسات التي تتجاهل أي من الجانبين تعرض نفسها إما لتفويت فرص تنافسية حاسمة أو لمواجهة أزمات سمعة كان بالإمكان </a:t>
              </a:r>
              <a:r>
                <a:rPr lang="en-US" sz="1600">
                  <a:solidFill>
                    <a:srgbClr val="15213F"/>
                  </a:solidFill>
                  <a:latin typeface="Alexandria" pitchFamily="34" charset="0"/>
                  <a:ea typeface="Alexandria" pitchFamily="34" charset="-122"/>
                  <a:cs typeface="Alexandria" pitchFamily="34" charset="-120"/>
                </a:rPr>
                <a:t>تجنبها.</a:t>
              </a:r>
              <a:r>
                <a:rPr lang="ar-EG" sz="1600">
                  <a:solidFill>
                    <a:srgbClr val="15213F"/>
                  </a:solidFill>
                  <a:latin typeface="Alexandria" pitchFamily="34" charset="0"/>
                  <a:ea typeface="Alexandria" pitchFamily="34" charset="-122"/>
                  <a:cs typeface="Alexandria" pitchFamily="34" charset="-120"/>
                </a:rPr>
                <a:t> ومن ثم يمكن القول بأن هناك مجموعة من التحديات ذات الصلة بالوكلاء الأذكياء والتي من بينها...</a:t>
              </a:r>
              <a:endParaRPr lang="en-US" sz="1600" dirty="0"/>
            </a:p>
          </p:txBody>
        </p:sp>
      </p:grpSp>
    </p:spTree>
    <p:extLst>
      <p:ext uri="{BB962C8B-B14F-4D97-AF65-F5344CB8AC3E}">
        <p14:creationId xmlns:p14="http://schemas.microsoft.com/office/powerpoint/2010/main" val="4029511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141EE-2165-B107-7369-D9B4924CD2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294089-B55C-FE4C-0C56-654BF35B97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88EF91-886E-848E-78C9-CDA166894616}"/>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E3406F-9FF9-2C21-F540-A323BA47C965}"/>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6B6997-E4DA-009D-45C7-59DCE7A7CF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4D9BF4FD-64FF-68B4-3EE1-3DEF9E6EE005}"/>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3" name="Text 0"/>
          <p:cNvSpPr/>
          <p:nvPr/>
        </p:nvSpPr>
        <p:spPr>
          <a:xfrm>
            <a:off x="3144643" y="526694"/>
            <a:ext cx="5049449" cy="620078"/>
          </a:xfrm>
          <a:prstGeom prst="rect">
            <a:avLst/>
          </a:prstGeom>
          <a:noFill/>
          <a:ln/>
        </p:spPr>
        <p:txBody>
          <a:bodyPr wrap="non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التحدي الأول</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الثقة والشفافية</a:t>
            </a:r>
            <a:endParaRPr lang="en-US" sz="2400" dirty="0"/>
          </a:p>
        </p:txBody>
      </p:sp>
      <p:grpSp>
        <p:nvGrpSpPr>
          <p:cNvPr id="10" name="Group 9">
            <a:extLst>
              <a:ext uri="{FF2B5EF4-FFF2-40B4-BE49-F238E27FC236}">
                <a16:creationId xmlns:a16="http://schemas.microsoft.com/office/drawing/2014/main" id="{5A61EAEA-F86B-AC3B-6422-A5933CCD5438}"/>
              </a:ext>
            </a:extLst>
          </p:cNvPr>
          <p:cNvGrpSpPr/>
          <p:nvPr/>
        </p:nvGrpSpPr>
        <p:grpSpPr>
          <a:xfrm>
            <a:off x="756940" y="1814380"/>
            <a:ext cx="10552271" cy="4305525"/>
            <a:chOff x="793790" y="2759154"/>
            <a:chExt cx="13050440" cy="3341543"/>
          </a:xfrm>
        </p:grpSpPr>
        <p:sp>
          <p:nvSpPr>
            <p:cNvPr id="4" name="Text 1"/>
            <p:cNvSpPr/>
            <p:nvPr/>
          </p:nvSpPr>
          <p:spPr>
            <a:xfrm>
              <a:off x="4592241" y="275915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المخاطر</a:t>
              </a:r>
              <a:endParaRPr lang="en-US" sz="1600" dirty="0"/>
            </a:p>
          </p:txBody>
        </p:sp>
        <p:sp>
          <p:nvSpPr>
            <p:cNvPr id="6" name="Text 2"/>
            <p:cNvSpPr/>
            <p:nvPr/>
          </p:nvSpPr>
          <p:spPr>
            <a:xfrm>
              <a:off x="793790" y="3267670"/>
              <a:ext cx="6279356" cy="1270236"/>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فقدان ثقة الجمهور عند اكتشاف أنهم يتحدثون مع آلة</a:t>
              </a:r>
              <a:endParaRPr lang="en-US" sz="1600" dirty="0"/>
            </a:p>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انطباع بأن المؤسسة تتهرب من المسؤولية البشرية</a:t>
              </a:r>
              <a:endParaRPr lang="en-US" sz="1600" dirty="0"/>
            </a:p>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صعوبة التحقق من مصداقية المعلومات المقدمة</a:t>
              </a:r>
              <a:endParaRPr lang="en-US" sz="1600" dirty="0"/>
            </a:p>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مخاوف من التلاعب غير المرئي</a:t>
              </a:r>
              <a:endParaRPr lang="en-US" sz="1600" dirty="0"/>
            </a:p>
          </p:txBody>
        </p:sp>
        <p:sp>
          <p:nvSpPr>
            <p:cNvPr id="7" name="Text 3"/>
            <p:cNvSpPr/>
            <p:nvPr/>
          </p:nvSpPr>
          <p:spPr>
            <a:xfrm>
              <a:off x="11346061" y="2759154"/>
              <a:ext cx="2498169"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استراتيجيات التخفيف</a:t>
              </a:r>
              <a:endParaRPr lang="en-US" sz="1600" dirty="0"/>
            </a:p>
          </p:txBody>
        </p:sp>
        <p:sp>
          <p:nvSpPr>
            <p:cNvPr id="8" name="Text 4"/>
            <p:cNvSpPr/>
            <p:nvPr/>
          </p:nvSpPr>
          <p:spPr>
            <a:xfrm>
              <a:off x="7564874" y="3267670"/>
              <a:ext cx="6279356" cy="1587795"/>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الإفصاح الواضح عن استخدام AI في التفاعلات</a:t>
              </a:r>
              <a:endParaRPr lang="en-US" sz="1600" dirty="0"/>
            </a:p>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توفير خيار دائم للتواصل البشري</a:t>
              </a:r>
              <a:endParaRPr lang="en-US" sz="1600" dirty="0"/>
            </a:p>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نشر سياسات واضحة حول استخدام AI Agents</a:t>
              </a:r>
              <a:endParaRPr lang="en-US" sz="1600" dirty="0"/>
            </a:p>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التأكيد على الإشراف البشري المستمر</a:t>
              </a:r>
              <a:endParaRPr lang="en-US" sz="1600" dirty="0"/>
            </a:p>
            <a:p>
              <a:pPr marL="342900" indent="-342900" algn="just"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بناء سجل موثق لدقة وأخلاقية النظام</a:t>
              </a:r>
              <a:endParaRPr lang="en-US" sz="1600" dirty="0"/>
            </a:p>
          </p:txBody>
        </p:sp>
        <p:sp>
          <p:nvSpPr>
            <p:cNvPr id="9" name="Shape 5"/>
            <p:cNvSpPr/>
            <p:nvPr/>
          </p:nvSpPr>
          <p:spPr>
            <a:xfrm>
              <a:off x="793790" y="4939957"/>
              <a:ext cx="13042821" cy="1160740"/>
            </a:xfrm>
            <a:prstGeom prst="roundRect">
              <a:avLst>
                <a:gd name="adj" fmla="val 7182"/>
              </a:avLst>
            </a:prstGeom>
            <a:solidFill>
              <a:srgbClr val="C3CFEF"/>
            </a:solidFill>
            <a:ln/>
          </p:spPr>
          <p:txBody>
            <a:bodyPr/>
            <a:lstStyle/>
            <a:p>
              <a:pPr algn="just"/>
              <a:endParaRPr lang="en-US" sz="1600"/>
            </a:p>
          </p:txBody>
        </p:sp>
        <p:pic>
          <p:nvPicPr>
            <p:cNvPr id="11" name="Image 0" descr="preencoded.png"/>
            <p:cNvPicPr>
              <a:picLocks noChangeAspect="1"/>
            </p:cNvPicPr>
            <p:nvPr/>
          </p:nvPicPr>
          <p:blipFill>
            <a:blip r:embed="rId3"/>
            <a:stretch>
              <a:fillRect/>
            </a:stretch>
          </p:blipFill>
          <p:spPr>
            <a:xfrm>
              <a:off x="992148" y="5235232"/>
              <a:ext cx="248007" cy="198358"/>
            </a:xfrm>
            <a:prstGeom prst="rect">
              <a:avLst/>
            </a:prstGeom>
          </p:spPr>
        </p:pic>
        <p:sp>
          <p:nvSpPr>
            <p:cNvPr id="12" name="Text 6"/>
            <p:cNvSpPr/>
            <p:nvPr/>
          </p:nvSpPr>
          <p:spPr>
            <a:xfrm>
              <a:off x="1438513" y="5187845"/>
              <a:ext cx="12199739" cy="635079"/>
            </a:xfrm>
            <a:prstGeom prst="rect">
              <a:avLst/>
            </a:prstGeom>
            <a:noFill/>
            <a:ln/>
          </p:spPr>
          <p:txBody>
            <a:bodyPr wrap="square" lIns="0" tIns="0" rIns="0" bIns="0" rtlCol="0" anchor="t"/>
            <a:lstStyle/>
            <a:p>
              <a:pPr marL="0" indent="0" algn="just" rtl="1">
                <a:lnSpc>
                  <a:spcPts val="2500"/>
                </a:lnSpc>
                <a:buNone/>
              </a:pPr>
              <a:r>
                <a:rPr lang="en-US" sz="1600" b="1" dirty="0">
                  <a:solidFill>
                    <a:srgbClr val="000000"/>
                  </a:solidFill>
                  <a:latin typeface="Alexandria" pitchFamily="34" charset="0"/>
                  <a:ea typeface="Alexandria" pitchFamily="34" charset="-122"/>
                  <a:cs typeface="Alexandria" pitchFamily="34" charset="-120"/>
                </a:rPr>
                <a:t>توصية </a:t>
              </a:r>
              <a:r>
                <a:rPr lang="en-US" sz="1600" b="1">
                  <a:solidFill>
                    <a:srgbClr val="000000"/>
                  </a:solidFill>
                  <a:latin typeface="Alexandria" pitchFamily="34" charset="0"/>
                  <a:ea typeface="Alexandria" pitchFamily="34" charset="-122"/>
                  <a:cs typeface="Alexandria" pitchFamily="34" charset="-120"/>
                </a:rPr>
                <a:t>استراتيجية:</a:t>
              </a:r>
              <a:r>
                <a:rPr lang="ar-EG" sz="1600" b="1">
                  <a:solidFill>
                    <a:srgbClr val="000000"/>
                  </a:solidFill>
                  <a:latin typeface="Alexandria" pitchFamily="34" charset="0"/>
                  <a:ea typeface="Alexandria" pitchFamily="34" charset="-122"/>
                  <a:cs typeface="Alexandria" pitchFamily="34" charset="-120"/>
                </a:rPr>
                <a:t> </a:t>
              </a:r>
              <a:r>
                <a:rPr lang="en-US" sz="1600">
                  <a:solidFill>
                    <a:srgbClr val="000000"/>
                  </a:solidFill>
                  <a:latin typeface="Alexandria" pitchFamily="34" charset="0"/>
                  <a:ea typeface="Alexandria" pitchFamily="34" charset="-122"/>
                  <a:cs typeface="Alexandria" pitchFamily="34" charset="-120"/>
                </a:rPr>
                <a:t>اجعل </a:t>
              </a:r>
              <a:r>
                <a:rPr lang="en-US" sz="1600" dirty="0">
                  <a:solidFill>
                    <a:srgbClr val="000000"/>
                  </a:solidFill>
                  <a:latin typeface="Alexandria" pitchFamily="34" charset="0"/>
                  <a:ea typeface="Alexandria" pitchFamily="34" charset="-122"/>
                  <a:cs typeface="Alexandria" pitchFamily="34" charset="-120"/>
                </a:rPr>
                <a:t>الشفافية جزءاً من هوية علامتك التجارية. المؤسسات التي تكون صريحة بشأن استخدامها للذكاء الاصطناعي تبني ثقة أعمق على المدى الطويل.</a:t>
              </a:r>
              <a:endParaRPr lang="en-US" sz="1600" dirty="0"/>
            </a:p>
          </p:txBody>
        </p:sp>
      </p:grpSp>
    </p:spTree>
    <p:extLst>
      <p:ext uri="{BB962C8B-B14F-4D97-AF65-F5344CB8AC3E}">
        <p14:creationId xmlns:p14="http://schemas.microsoft.com/office/powerpoint/2010/main" val="3328750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90AD6-7DF7-DBF2-8B74-246FE2A98E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C5DE88-07D3-8A1D-AB3E-9C2C2ABB62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C3C03E-1577-1790-53D2-DD41F9276C2C}"/>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AA2218-D713-B4E9-55D6-0F2BB847DBA4}"/>
              </a:ext>
            </a:extLst>
          </p:cNvPr>
          <p:cNvSpPr/>
          <p:nvPr/>
        </p:nvSpPr>
        <p:spPr>
          <a:xfrm>
            <a:off x="171723" y="1394860"/>
            <a:ext cx="11648570"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FBD0AC-E4CF-41D1-7D27-1250EC8ED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E94B88FF-5463-C680-9BCF-68C20923720F}"/>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p:cNvSpPr/>
          <p:nvPr/>
        </p:nvSpPr>
        <p:spPr>
          <a:xfrm>
            <a:off x="1331833" y="587961"/>
            <a:ext cx="7851934" cy="710458"/>
          </a:xfrm>
          <a:prstGeom prst="rect">
            <a:avLst/>
          </a:prstGeom>
          <a:noFill/>
          <a:ln/>
        </p:spPr>
        <p:txBody>
          <a:bodyPr wrap="square" lIns="0" tIns="0" rIns="0" bIns="0" rtlCol="0" anchor="t"/>
          <a:lstStyle/>
          <a:p>
            <a:pPr marL="0" indent="0" algn="r" rtl="1">
              <a:lnSpc>
                <a:spcPts val="3950"/>
              </a:lnSpc>
              <a:buNone/>
            </a:pPr>
            <a:r>
              <a:rPr lang="en-US" sz="2400" b="1">
                <a:solidFill>
                  <a:srgbClr val="3257B8"/>
                </a:solidFill>
                <a:latin typeface="Alexandria Bold" pitchFamily="34" charset="0"/>
                <a:ea typeface="Alexandria Bold" pitchFamily="34" charset="-122"/>
                <a:cs typeface="Alexandria Bold" pitchFamily="34" charset="-120"/>
              </a:rPr>
              <a:t>التحدي الثاني</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الخصوصية وحماية البيانات</a:t>
            </a:r>
            <a:endParaRPr lang="en-US" sz="2400" dirty="0"/>
          </a:p>
        </p:txBody>
      </p:sp>
      <p:grpSp>
        <p:nvGrpSpPr>
          <p:cNvPr id="7" name="Group 6">
            <a:extLst>
              <a:ext uri="{FF2B5EF4-FFF2-40B4-BE49-F238E27FC236}">
                <a16:creationId xmlns:a16="http://schemas.microsoft.com/office/drawing/2014/main" id="{AFCBE3F7-2CAB-C399-1B12-676A506258DF}"/>
              </a:ext>
            </a:extLst>
          </p:cNvPr>
          <p:cNvGrpSpPr/>
          <p:nvPr/>
        </p:nvGrpSpPr>
        <p:grpSpPr>
          <a:xfrm>
            <a:off x="494371" y="1551265"/>
            <a:ext cx="11325921" cy="5106014"/>
            <a:chOff x="646033" y="2109668"/>
            <a:chExt cx="7874794" cy="5217081"/>
          </a:xfrm>
        </p:grpSpPr>
        <p:sp>
          <p:nvSpPr>
            <p:cNvPr id="8" name="Shape 1">
              <a:extLst>
                <a:ext uri="{FF2B5EF4-FFF2-40B4-BE49-F238E27FC236}">
                  <a16:creationId xmlns:a16="http://schemas.microsoft.com/office/drawing/2014/main" id="{0A3F5911-4500-FBF2-50CE-7FDE676DF244}"/>
                </a:ext>
              </a:extLst>
            </p:cNvPr>
            <p:cNvSpPr/>
            <p:nvPr/>
          </p:nvSpPr>
          <p:spPr>
            <a:xfrm>
              <a:off x="646033" y="2109668"/>
              <a:ext cx="7851934" cy="1168718"/>
            </a:xfrm>
            <a:prstGeom prst="roundRect">
              <a:avLst>
                <a:gd name="adj" fmla="val 9389"/>
              </a:avLst>
            </a:prstGeom>
            <a:solidFill>
              <a:srgbClr val="FBFCFE"/>
            </a:solidFill>
            <a:ln w="22860">
              <a:solidFill>
                <a:srgbClr val="CFD2D8"/>
              </a:solidFill>
              <a:prstDash val="solid"/>
            </a:ln>
          </p:spPr>
          <p:txBody>
            <a:bodyPr/>
            <a:lstStyle/>
            <a:p>
              <a:pPr algn="just"/>
              <a:endParaRPr lang="en-US" sz="1600"/>
            </a:p>
          </p:txBody>
        </p:sp>
        <p:pic>
          <p:nvPicPr>
            <p:cNvPr id="9" name="Image 1" descr="preencoded.png">
              <a:extLst>
                <a:ext uri="{FF2B5EF4-FFF2-40B4-BE49-F238E27FC236}">
                  <a16:creationId xmlns:a16="http://schemas.microsoft.com/office/drawing/2014/main" id="{77CDB823-60A1-2F28-541C-539F3BB8A646}"/>
                </a:ext>
              </a:extLst>
            </p:cNvPr>
            <p:cNvPicPr>
              <a:picLocks noChangeAspect="1"/>
            </p:cNvPicPr>
            <p:nvPr/>
          </p:nvPicPr>
          <p:blipFill>
            <a:blip r:embed="rId3"/>
            <a:stretch>
              <a:fillRect/>
            </a:stretch>
          </p:blipFill>
          <p:spPr>
            <a:xfrm>
              <a:off x="8429387" y="2109668"/>
              <a:ext cx="91440" cy="1168718"/>
            </a:xfrm>
            <a:prstGeom prst="rect">
              <a:avLst/>
            </a:prstGeom>
          </p:spPr>
        </p:pic>
        <p:sp>
          <p:nvSpPr>
            <p:cNvPr id="10" name="Text 2">
              <a:extLst>
                <a:ext uri="{FF2B5EF4-FFF2-40B4-BE49-F238E27FC236}">
                  <a16:creationId xmlns:a16="http://schemas.microsoft.com/office/drawing/2014/main" id="{567CEBCD-405D-F6A5-56AE-BB891B040C0C}"/>
                </a:ext>
              </a:extLst>
            </p:cNvPr>
            <p:cNvSpPr/>
            <p:nvPr/>
          </p:nvSpPr>
          <p:spPr>
            <a:xfrm>
              <a:off x="6222087" y="2293977"/>
              <a:ext cx="2022991" cy="252413"/>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جمع البيانات المكثف</a:t>
              </a:r>
              <a:endParaRPr lang="en-US" sz="1600" dirty="0"/>
            </a:p>
          </p:txBody>
        </p:sp>
        <p:sp>
          <p:nvSpPr>
            <p:cNvPr id="11" name="Text 3">
              <a:extLst>
                <a:ext uri="{FF2B5EF4-FFF2-40B4-BE49-F238E27FC236}">
                  <a16:creationId xmlns:a16="http://schemas.microsoft.com/office/drawing/2014/main" id="{73992F74-4AE1-0975-19AC-CC8165A8FA73}"/>
                </a:ext>
              </a:extLst>
            </p:cNvPr>
            <p:cNvSpPr/>
            <p:nvPr/>
          </p:nvSpPr>
          <p:spPr>
            <a:xfrm>
              <a:off x="830342" y="2625209"/>
              <a:ext cx="7414736" cy="468868"/>
            </a:xfrm>
            <a:prstGeom prst="rect">
              <a:avLst/>
            </a:prstGeom>
            <a:noFill/>
            <a:ln/>
          </p:spPr>
          <p:txBody>
            <a:bodyPr wrap="square" lIns="0" tIns="0" rIns="0" bIns="0" rtlCol="0" anchor="t"/>
            <a:lstStyle/>
            <a:p>
              <a:pPr marL="0" indent="0" algn="just" rtl="1">
                <a:lnSpc>
                  <a:spcPts val="1800"/>
                </a:lnSpc>
                <a:buNone/>
              </a:pPr>
              <a:r>
                <a:rPr lang="en-US" sz="1600" dirty="0">
                  <a:solidFill>
                    <a:srgbClr val="15213F"/>
                  </a:solidFill>
                  <a:latin typeface="Alexandria" pitchFamily="34" charset="0"/>
                  <a:ea typeface="Alexandria" pitchFamily="34" charset="-122"/>
                  <a:cs typeface="Alexandria" pitchFamily="34" charset="-120"/>
                </a:rPr>
                <a:t>تحتاج AI Agents إلى كميات هائلة من البيانات لتعمل بفعالية، مما يثير أسئلة حول حدود جمع المعلومات الشخصية وتخزينها.</a:t>
              </a:r>
              <a:endParaRPr lang="en-US" sz="1600" dirty="0"/>
            </a:p>
          </p:txBody>
        </p:sp>
        <p:sp>
          <p:nvSpPr>
            <p:cNvPr id="12" name="Shape 4">
              <a:extLst>
                <a:ext uri="{FF2B5EF4-FFF2-40B4-BE49-F238E27FC236}">
                  <a16:creationId xmlns:a16="http://schemas.microsoft.com/office/drawing/2014/main" id="{D3B7E1C5-44C6-1189-9065-C5C7127E508A}"/>
                </a:ext>
              </a:extLst>
            </p:cNvPr>
            <p:cNvSpPr/>
            <p:nvPr/>
          </p:nvSpPr>
          <p:spPr>
            <a:xfrm>
              <a:off x="646033" y="3409831"/>
              <a:ext cx="7851934" cy="1168718"/>
            </a:xfrm>
            <a:prstGeom prst="roundRect">
              <a:avLst>
                <a:gd name="adj" fmla="val 9389"/>
              </a:avLst>
            </a:prstGeom>
            <a:solidFill>
              <a:srgbClr val="FBFCFE"/>
            </a:solidFill>
            <a:ln w="22860">
              <a:solidFill>
                <a:srgbClr val="CFD2D8"/>
              </a:solidFill>
              <a:prstDash val="solid"/>
            </a:ln>
          </p:spPr>
          <p:txBody>
            <a:bodyPr/>
            <a:lstStyle/>
            <a:p>
              <a:pPr algn="just"/>
              <a:endParaRPr lang="en-US" sz="1600"/>
            </a:p>
          </p:txBody>
        </p:sp>
        <p:pic>
          <p:nvPicPr>
            <p:cNvPr id="13" name="Image 2" descr="preencoded.png">
              <a:extLst>
                <a:ext uri="{FF2B5EF4-FFF2-40B4-BE49-F238E27FC236}">
                  <a16:creationId xmlns:a16="http://schemas.microsoft.com/office/drawing/2014/main" id="{5D6CAF1F-973F-B61A-06E6-D5CEDDD2D78F}"/>
                </a:ext>
              </a:extLst>
            </p:cNvPr>
            <p:cNvPicPr>
              <a:picLocks noChangeAspect="1"/>
            </p:cNvPicPr>
            <p:nvPr/>
          </p:nvPicPr>
          <p:blipFill>
            <a:blip r:embed="rId3"/>
            <a:stretch>
              <a:fillRect/>
            </a:stretch>
          </p:blipFill>
          <p:spPr>
            <a:xfrm>
              <a:off x="8429387" y="3409831"/>
              <a:ext cx="91440" cy="1168718"/>
            </a:xfrm>
            <a:prstGeom prst="rect">
              <a:avLst/>
            </a:prstGeom>
          </p:spPr>
        </p:pic>
        <p:sp>
          <p:nvSpPr>
            <p:cNvPr id="14" name="Text 5">
              <a:extLst>
                <a:ext uri="{FF2B5EF4-FFF2-40B4-BE49-F238E27FC236}">
                  <a16:creationId xmlns:a16="http://schemas.microsoft.com/office/drawing/2014/main" id="{9AEDCE3A-02EC-2B20-2F90-E0697A1867AA}"/>
                </a:ext>
              </a:extLst>
            </p:cNvPr>
            <p:cNvSpPr/>
            <p:nvPr/>
          </p:nvSpPr>
          <p:spPr>
            <a:xfrm>
              <a:off x="6226016" y="3594140"/>
              <a:ext cx="2019062" cy="252413"/>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الامتثال القانوني</a:t>
              </a:r>
              <a:endParaRPr lang="en-US" sz="1600" dirty="0"/>
            </a:p>
          </p:txBody>
        </p:sp>
        <p:sp>
          <p:nvSpPr>
            <p:cNvPr id="15" name="Text 6">
              <a:extLst>
                <a:ext uri="{FF2B5EF4-FFF2-40B4-BE49-F238E27FC236}">
                  <a16:creationId xmlns:a16="http://schemas.microsoft.com/office/drawing/2014/main" id="{9B9F9B15-914A-B776-7158-94D210ACE09A}"/>
                </a:ext>
              </a:extLst>
            </p:cNvPr>
            <p:cNvSpPr/>
            <p:nvPr/>
          </p:nvSpPr>
          <p:spPr>
            <a:xfrm>
              <a:off x="830342" y="3925372"/>
              <a:ext cx="7414736" cy="468868"/>
            </a:xfrm>
            <a:prstGeom prst="rect">
              <a:avLst/>
            </a:prstGeom>
            <a:noFill/>
            <a:ln/>
          </p:spPr>
          <p:txBody>
            <a:bodyPr wrap="square" lIns="0" tIns="0" rIns="0" bIns="0" rtlCol="0" anchor="t"/>
            <a:lstStyle/>
            <a:p>
              <a:pPr marL="0" indent="0" algn="just" rtl="1">
                <a:lnSpc>
                  <a:spcPts val="1800"/>
                </a:lnSpc>
                <a:buNone/>
              </a:pPr>
              <a:r>
                <a:rPr lang="en-US" sz="1600" dirty="0">
                  <a:solidFill>
                    <a:srgbClr val="15213F"/>
                  </a:solidFill>
                  <a:latin typeface="Alexandria" pitchFamily="34" charset="0"/>
                  <a:ea typeface="Alexandria" pitchFamily="34" charset="-122"/>
                  <a:cs typeface="Alexandria" pitchFamily="34" charset="-120"/>
                </a:rPr>
                <a:t>التوافق مع قوانين حماية البيانات المتعددة (GDPR، قانون حماية البيانات السعودي) يتطلب بنية تحتية معقدة وضوابط صارمة.</a:t>
              </a:r>
              <a:endParaRPr lang="en-US" sz="1600" dirty="0"/>
            </a:p>
          </p:txBody>
        </p:sp>
        <p:sp>
          <p:nvSpPr>
            <p:cNvPr id="16" name="Shape 7">
              <a:extLst>
                <a:ext uri="{FF2B5EF4-FFF2-40B4-BE49-F238E27FC236}">
                  <a16:creationId xmlns:a16="http://schemas.microsoft.com/office/drawing/2014/main" id="{57C13AE5-E1E7-19ED-8B5F-B3C33B89AC0E}"/>
                </a:ext>
              </a:extLst>
            </p:cNvPr>
            <p:cNvSpPr/>
            <p:nvPr/>
          </p:nvSpPr>
          <p:spPr>
            <a:xfrm>
              <a:off x="646033" y="4709993"/>
              <a:ext cx="7851934" cy="934283"/>
            </a:xfrm>
            <a:prstGeom prst="roundRect">
              <a:avLst>
                <a:gd name="adj" fmla="val 11745"/>
              </a:avLst>
            </a:prstGeom>
            <a:solidFill>
              <a:srgbClr val="FBFCFE"/>
            </a:solidFill>
            <a:ln w="22860">
              <a:solidFill>
                <a:srgbClr val="CFD2D8"/>
              </a:solidFill>
              <a:prstDash val="solid"/>
            </a:ln>
          </p:spPr>
          <p:txBody>
            <a:bodyPr/>
            <a:lstStyle/>
            <a:p>
              <a:pPr algn="just"/>
              <a:endParaRPr lang="en-US" sz="1600"/>
            </a:p>
          </p:txBody>
        </p:sp>
        <p:pic>
          <p:nvPicPr>
            <p:cNvPr id="17" name="Image 3" descr="preencoded.png">
              <a:extLst>
                <a:ext uri="{FF2B5EF4-FFF2-40B4-BE49-F238E27FC236}">
                  <a16:creationId xmlns:a16="http://schemas.microsoft.com/office/drawing/2014/main" id="{8C0F80C5-37E9-E2FD-5F5B-332533AE3509}"/>
                </a:ext>
              </a:extLst>
            </p:cNvPr>
            <p:cNvPicPr>
              <a:picLocks noChangeAspect="1"/>
            </p:cNvPicPr>
            <p:nvPr/>
          </p:nvPicPr>
          <p:blipFill>
            <a:blip r:embed="rId4"/>
            <a:stretch>
              <a:fillRect/>
            </a:stretch>
          </p:blipFill>
          <p:spPr>
            <a:xfrm>
              <a:off x="8429387" y="4709993"/>
              <a:ext cx="91440" cy="934283"/>
            </a:xfrm>
            <a:prstGeom prst="rect">
              <a:avLst/>
            </a:prstGeom>
          </p:spPr>
        </p:pic>
        <p:sp>
          <p:nvSpPr>
            <p:cNvPr id="19" name="Text 8">
              <a:extLst>
                <a:ext uri="{FF2B5EF4-FFF2-40B4-BE49-F238E27FC236}">
                  <a16:creationId xmlns:a16="http://schemas.microsoft.com/office/drawing/2014/main" id="{A4036FB5-28E9-FC8B-E297-28D411830A4B}"/>
                </a:ext>
              </a:extLst>
            </p:cNvPr>
            <p:cNvSpPr/>
            <p:nvPr/>
          </p:nvSpPr>
          <p:spPr>
            <a:xfrm>
              <a:off x="6226016" y="4894302"/>
              <a:ext cx="2019062" cy="252413"/>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أمن المعلومات</a:t>
              </a:r>
              <a:endParaRPr lang="en-US" sz="1600" dirty="0"/>
            </a:p>
          </p:txBody>
        </p:sp>
        <p:sp>
          <p:nvSpPr>
            <p:cNvPr id="20" name="Text 9">
              <a:extLst>
                <a:ext uri="{FF2B5EF4-FFF2-40B4-BE49-F238E27FC236}">
                  <a16:creationId xmlns:a16="http://schemas.microsoft.com/office/drawing/2014/main" id="{2C4DD0A3-17A9-9ABD-FB4A-F7A264463A39}"/>
                </a:ext>
              </a:extLst>
            </p:cNvPr>
            <p:cNvSpPr/>
            <p:nvPr/>
          </p:nvSpPr>
          <p:spPr>
            <a:xfrm>
              <a:off x="830342" y="5225534"/>
              <a:ext cx="7414736" cy="234434"/>
            </a:xfrm>
            <a:prstGeom prst="rect">
              <a:avLst/>
            </a:prstGeom>
            <a:noFill/>
            <a:ln/>
          </p:spPr>
          <p:txBody>
            <a:bodyPr wrap="none" lIns="0" tIns="0" rIns="0" bIns="0" rtlCol="0" anchor="t"/>
            <a:lstStyle/>
            <a:p>
              <a:pPr marL="0" indent="0" algn="just" rtl="1">
                <a:lnSpc>
                  <a:spcPts val="1800"/>
                </a:lnSpc>
                <a:buNone/>
              </a:pPr>
              <a:r>
                <a:rPr lang="en-US" sz="1600" dirty="0">
                  <a:solidFill>
                    <a:srgbClr val="15213F"/>
                  </a:solidFill>
                  <a:latin typeface="Alexandria" pitchFamily="34" charset="0"/>
                  <a:ea typeface="Alexandria" pitchFamily="34" charset="-122"/>
                  <a:cs typeface="Alexandria" pitchFamily="34" charset="-120"/>
                </a:rPr>
                <a:t>خطر اختراق الأنظمة والوصول غير المصرح به لمعلومات حساسة عن الجمهور والمؤسسة نفسها.</a:t>
              </a:r>
              <a:endParaRPr lang="en-US" sz="1600" dirty="0"/>
            </a:p>
          </p:txBody>
        </p:sp>
        <p:sp>
          <p:nvSpPr>
            <p:cNvPr id="21" name="Shape 10">
              <a:extLst>
                <a:ext uri="{FF2B5EF4-FFF2-40B4-BE49-F238E27FC236}">
                  <a16:creationId xmlns:a16="http://schemas.microsoft.com/office/drawing/2014/main" id="{0302BAAB-4BDF-D938-F314-A7F9144C2561}"/>
                </a:ext>
              </a:extLst>
            </p:cNvPr>
            <p:cNvSpPr/>
            <p:nvPr/>
          </p:nvSpPr>
          <p:spPr>
            <a:xfrm>
              <a:off x="646033" y="5775722"/>
              <a:ext cx="7851934" cy="934283"/>
            </a:xfrm>
            <a:prstGeom prst="roundRect">
              <a:avLst>
                <a:gd name="adj" fmla="val 11745"/>
              </a:avLst>
            </a:prstGeom>
            <a:solidFill>
              <a:srgbClr val="FBFCFE"/>
            </a:solidFill>
            <a:ln w="22860">
              <a:solidFill>
                <a:srgbClr val="CFD2D8"/>
              </a:solidFill>
              <a:prstDash val="solid"/>
            </a:ln>
          </p:spPr>
          <p:txBody>
            <a:bodyPr/>
            <a:lstStyle/>
            <a:p>
              <a:pPr algn="just"/>
              <a:endParaRPr lang="en-US" sz="1600"/>
            </a:p>
          </p:txBody>
        </p:sp>
        <p:pic>
          <p:nvPicPr>
            <p:cNvPr id="22" name="Image 4" descr="preencoded.png">
              <a:extLst>
                <a:ext uri="{FF2B5EF4-FFF2-40B4-BE49-F238E27FC236}">
                  <a16:creationId xmlns:a16="http://schemas.microsoft.com/office/drawing/2014/main" id="{E8D1CB4E-23FC-7E38-F3D9-DED19C496FED}"/>
                </a:ext>
              </a:extLst>
            </p:cNvPr>
            <p:cNvPicPr>
              <a:picLocks noChangeAspect="1"/>
            </p:cNvPicPr>
            <p:nvPr/>
          </p:nvPicPr>
          <p:blipFill>
            <a:blip r:embed="rId4"/>
            <a:stretch>
              <a:fillRect/>
            </a:stretch>
          </p:blipFill>
          <p:spPr>
            <a:xfrm>
              <a:off x="8429387" y="5775722"/>
              <a:ext cx="91440" cy="934283"/>
            </a:xfrm>
            <a:prstGeom prst="rect">
              <a:avLst/>
            </a:prstGeom>
          </p:spPr>
        </p:pic>
        <p:sp>
          <p:nvSpPr>
            <p:cNvPr id="24" name="Text 11">
              <a:extLst>
                <a:ext uri="{FF2B5EF4-FFF2-40B4-BE49-F238E27FC236}">
                  <a16:creationId xmlns:a16="http://schemas.microsoft.com/office/drawing/2014/main" id="{6B6A6D91-6C20-6315-11F7-9C1941D1DFDE}"/>
                </a:ext>
              </a:extLst>
            </p:cNvPr>
            <p:cNvSpPr/>
            <p:nvPr/>
          </p:nvSpPr>
          <p:spPr>
            <a:xfrm>
              <a:off x="5905381" y="5960031"/>
              <a:ext cx="2339697" cy="252413"/>
            </a:xfrm>
            <a:prstGeom prst="rect">
              <a:avLst/>
            </a:prstGeom>
            <a:noFill/>
            <a:ln/>
          </p:spPr>
          <p:txBody>
            <a:bodyPr wrap="none" lIns="0" tIns="0" rIns="0" bIns="0" rtlCol="0" anchor="t"/>
            <a:lstStyle/>
            <a:p>
              <a:pPr marL="0" indent="0" algn="just" rtl="1">
                <a:lnSpc>
                  <a:spcPts val="1950"/>
                </a:lnSpc>
                <a:buNone/>
              </a:pPr>
              <a:r>
                <a:rPr lang="en-US" sz="1600" b="1" dirty="0">
                  <a:solidFill>
                    <a:srgbClr val="15213F"/>
                  </a:solidFill>
                  <a:latin typeface="Alexandria Bold" pitchFamily="34" charset="0"/>
                  <a:ea typeface="Alexandria Bold" pitchFamily="34" charset="-122"/>
                  <a:cs typeface="Alexandria Bold" pitchFamily="34" charset="-120"/>
                </a:rPr>
                <a:t>الشفافية في الاستخدام</a:t>
              </a:r>
              <a:endParaRPr lang="en-US" sz="1600" dirty="0"/>
            </a:p>
          </p:txBody>
        </p:sp>
        <p:sp>
          <p:nvSpPr>
            <p:cNvPr id="26" name="Text 12">
              <a:extLst>
                <a:ext uri="{FF2B5EF4-FFF2-40B4-BE49-F238E27FC236}">
                  <a16:creationId xmlns:a16="http://schemas.microsoft.com/office/drawing/2014/main" id="{207F7E7D-D9D9-D044-EA21-5002BC927079}"/>
                </a:ext>
              </a:extLst>
            </p:cNvPr>
            <p:cNvSpPr/>
            <p:nvPr/>
          </p:nvSpPr>
          <p:spPr>
            <a:xfrm>
              <a:off x="830342" y="6291263"/>
              <a:ext cx="7414736" cy="234434"/>
            </a:xfrm>
            <a:prstGeom prst="rect">
              <a:avLst/>
            </a:prstGeom>
            <a:noFill/>
            <a:ln/>
          </p:spPr>
          <p:txBody>
            <a:bodyPr wrap="none" lIns="0" tIns="0" rIns="0" bIns="0" rtlCol="0" anchor="t"/>
            <a:lstStyle/>
            <a:p>
              <a:pPr marL="0" indent="0" algn="just" rtl="1">
                <a:lnSpc>
                  <a:spcPts val="1800"/>
                </a:lnSpc>
                <a:buNone/>
              </a:pPr>
              <a:r>
                <a:rPr lang="en-US" sz="1600" dirty="0">
                  <a:solidFill>
                    <a:srgbClr val="15213F"/>
                  </a:solidFill>
                  <a:latin typeface="Alexandria" pitchFamily="34" charset="0"/>
                  <a:ea typeface="Alexandria" pitchFamily="34" charset="-122"/>
                  <a:cs typeface="Alexandria" pitchFamily="34" charset="-120"/>
                </a:rPr>
                <a:t>الحاجة إلى توضيح كيفية استخدام البيانات المجمعة، من يمكنه الوصول إليها، ومدة الاحتفاظ بها.</a:t>
              </a:r>
              <a:endParaRPr lang="en-US" sz="1600" dirty="0"/>
            </a:p>
          </p:txBody>
        </p:sp>
        <p:sp>
          <p:nvSpPr>
            <p:cNvPr id="27" name="Text 13">
              <a:extLst>
                <a:ext uri="{FF2B5EF4-FFF2-40B4-BE49-F238E27FC236}">
                  <a16:creationId xmlns:a16="http://schemas.microsoft.com/office/drawing/2014/main" id="{3F93194C-6E64-F173-582F-B84369C36FDC}"/>
                </a:ext>
              </a:extLst>
            </p:cNvPr>
            <p:cNvSpPr/>
            <p:nvPr/>
          </p:nvSpPr>
          <p:spPr>
            <a:xfrm>
              <a:off x="646033" y="6857881"/>
              <a:ext cx="7851934" cy="468868"/>
            </a:xfrm>
            <a:prstGeom prst="rect">
              <a:avLst/>
            </a:prstGeom>
            <a:noFill/>
            <a:ln/>
          </p:spPr>
          <p:txBody>
            <a:bodyPr wrap="square" lIns="0" tIns="0" rIns="0" bIns="0" rtlCol="0" anchor="t"/>
            <a:lstStyle/>
            <a:p>
              <a:pPr marL="0" indent="0" algn="just" rtl="1">
                <a:lnSpc>
                  <a:spcPts val="1800"/>
                </a:lnSpc>
                <a:buNone/>
              </a:pPr>
              <a:r>
                <a:rPr lang="en-US" sz="1600" dirty="0">
                  <a:solidFill>
                    <a:srgbClr val="15213F"/>
                  </a:solidFill>
                  <a:latin typeface="Alexandria" pitchFamily="34" charset="0"/>
                  <a:ea typeface="Alexandria" pitchFamily="34" charset="-122"/>
                  <a:cs typeface="Alexandria" pitchFamily="34" charset="-120"/>
                </a:rPr>
                <a:t>تطوير إطار حوكمة قوي للبيانات ليس خياراً بل ضرورة قانونية وأخلاقية. المؤسسات التي تهمل هذا الجانب تعرض نفسها لعقوبات قانونية وأضرار سمعة لا يمكن إصلاحها.</a:t>
              </a:r>
              <a:endParaRPr lang="en-US" sz="1600" dirty="0"/>
            </a:p>
          </p:txBody>
        </p:sp>
      </p:grpSp>
    </p:spTree>
    <p:extLst>
      <p:ext uri="{BB962C8B-B14F-4D97-AF65-F5344CB8AC3E}">
        <p14:creationId xmlns:p14="http://schemas.microsoft.com/office/powerpoint/2010/main" val="4271032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6FA67-4B2D-FAD2-094E-74708D7E53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C6E29B-91DE-197B-BBF3-D033B84A67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82C5BCC-B924-B65E-E8FA-A0DA06C05AA9}"/>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78D6A9-6FFA-A4EF-0781-ED870D39DB30}"/>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FE978F-3E43-6F7D-75F2-5504BA31DF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16870FF4-0768-A23A-2826-496A083005FD}"/>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a:extLst>
              <a:ext uri="{FF2B5EF4-FFF2-40B4-BE49-F238E27FC236}">
                <a16:creationId xmlns:a16="http://schemas.microsoft.com/office/drawing/2014/main" id="{98DC9E53-F4D9-178C-B9B4-0E0DD992D0A5}"/>
              </a:ext>
            </a:extLst>
          </p:cNvPr>
          <p:cNvSpPr/>
          <p:nvPr/>
        </p:nvSpPr>
        <p:spPr>
          <a:xfrm>
            <a:off x="2047541" y="492981"/>
            <a:ext cx="7971069" cy="620078"/>
          </a:xfrm>
          <a:prstGeom prst="rect">
            <a:avLst/>
          </a:prstGeom>
          <a:noFill/>
          <a:ln/>
        </p:spPr>
        <p:txBody>
          <a:bodyPr wrap="non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التحدي الثالث</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الاعتماد الزائد وتراجع المهارات البشرية</a:t>
            </a:r>
            <a:endParaRPr lang="en-US" sz="2400" dirty="0"/>
          </a:p>
        </p:txBody>
      </p:sp>
      <p:grpSp>
        <p:nvGrpSpPr>
          <p:cNvPr id="13" name="Group 12">
            <a:extLst>
              <a:ext uri="{FF2B5EF4-FFF2-40B4-BE49-F238E27FC236}">
                <a16:creationId xmlns:a16="http://schemas.microsoft.com/office/drawing/2014/main" id="{B491DC8A-1722-03A3-365C-E53EB9824338}"/>
              </a:ext>
            </a:extLst>
          </p:cNvPr>
          <p:cNvGrpSpPr/>
          <p:nvPr/>
        </p:nvGrpSpPr>
        <p:grpSpPr>
          <a:xfrm>
            <a:off x="788708" y="2312798"/>
            <a:ext cx="4292953" cy="2989142"/>
            <a:chOff x="8774668" y="2140267"/>
            <a:chExt cx="5212318" cy="2989142"/>
          </a:xfrm>
        </p:grpSpPr>
        <p:sp>
          <p:nvSpPr>
            <p:cNvPr id="8" name="Shape 6"/>
            <p:cNvSpPr/>
            <p:nvPr/>
          </p:nvSpPr>
          <p:spPr>
            <a:xfrm>
              <a:off x="8774668" y="2140267"/>
              <a:ext cx="5212318" cy="2989142"/>
            </a:xfrm>
            <a:prstGeom prst="roundRect">
              <a:avLst>
                <a:gd name="adj" fmla="val 2936"/>
              </a:avLst>
            </a:prstGeom>
            <a:solidFill>
              <a:srgbClr val="3257B8"/>
            </a:solidFill>
            <a:ln/>
          </p:spPr>
          <p:txBody>
            <a:bodyPr/>
            <a:lstStyle/>
            <a:p>
              <a:endParaRPr lang="en-US"/>
            </a:p>
          </p:txBody>
        </p:sp>
        <p:sp>
          <p:nvSpPr>
            <p:cNvPr id="9" name="Text 7"/>
            <p:cNvSpPr/>
            <p:nvPr/>
          </p:nvSpPr>
          <p:spPr>
            <a:xfrm>
              <a:off x="11307723" y="233862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FFFFFF"/>
                  </a:solidFill>
                  <a:latin typeface="Alexandria Bold" pitchFamily="34" charset="0"/>
                  <a:ea typeface="Alexandria Bold" pitchFamily="34" charset="-122"/>
                  <a:cs typeface="Alexandria Bold" pitchFamily="34" charset="-120"/>
                </a:rPr>
                <a:t>القاعدة الذهبية</a:t>
              </a:r>
              <a:endParaRPr lang="en-US" sz="1950" dirty="0"/>
            </a:p>
          </p:txBody>
        </p:sp>
        <p:sp>
          <p:nvSpPr>
            <p:cNvPr id="10" name="Text 8"/>
            <p:cNvSpPr/>
            <p:nvPr/>
          </p:nvSpPr>
          <p:spPr>
            <a:xfrm>
              <a:off x="8973026" y="2847142"/>
              <a:ext cx="4815602"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الأدوات الذكية يجب أن تُعزز القدرات البشرية، لا أن تحل محلها</a:t>
              </a:r>
              <a:endParaRPr lang="en-US" sz="1550" dirty="0"/>
            </a:p>
          </p:txBody>
        </p:sp>
        <p:sp>
          <p:nvSpPr>
            <p:cNvPr id="11" name="Shape 9"/>
            <p:cNvSpPr/>
            <p:nvPr/>
          </p:nvSpPr>
          <p:spPr>
            <a:xfrm>
              <a:off x="8973026" y="3804612"/>
              <a:ext cx="4815602" cy="32385"/>
            </a:xfrm>
            <a:prstGeom prst="rect">
              <a:avLst/>
            </a:prstGeom>
            <a:solidFill>
              <a:srgbClr val="FFFFFF">
                <a:alpha val="50000"/>
              </a:srgbClr>
            </a:solidFill>
            <a:ln/>
          </p:spPr>
          <p:txBody>
            <a:bodyPr/>
            <a:lstStyle/>
            <a:p>
              <a:endParaRPr lang="en-US"/>
            </a:p>
          </p:txBody>
        </p:sp>
        <p:sp>
          <p:nvSpPr>
            <p:cNvPr id="12" name="Text 10"/>
            <p:cNvSpPr/>
            <p:nvPr/>
          </p:nvSpPr>
          <p:spPr>
            <a:xfrm>
              <a:off x="8973026" y="4060150"/>
              <a:ext cx="4815602"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احرص على تصميم سير عمل يتطلب تدخلاً بشرياً في النقاط الاستراتيجية</a:t>
              </a:r>
              <a:endParaRPr lang="en-US" sz="1550" dirty="0"/>
            </a:p>
          </p:txBody>
        </p:sp>
      </p:grpSp>
      <p:grpSp>
        <p:nvGrpSpPr>
          <p:cNvPr id="14" name="Group 13">
            <a:extLst>
              <a:ext uri="{FF2B5EF4-FFF2-40B4-BE49-F238E27FC236}">
                <a16:creationId xmlns:a16="http://schemas.microsoft.com/office/drawing/2014/main" id="{3B7F8D94-00DF-8C2B-FDB3-7AF204026B0A}"/>
              </a:ext>
            </a:extLst>
          </p:cNvPr>
          <p:cNvGrpSpPr/>
          <p:nvPr/>
        </p:nvGrpSpPr>
        <p:grpSpPr>
          <a:xfrm>
            <a:off x="646772" y="1325323"/>
            <a:ext cx="10756520" cy="5409698"/>
            <a:chOff x="793790" y="2318861"/>
            <a:chExt cx="7632025" cy="4271740"/>
          </a:xfrm>
        </p:grpSpPr>
        <p:sp>
          <p:nvSpPr>
            <p:cNvPr id="6" name="Text 1"/>
            <p:cNvSpPr/>
            <p:nvPr/>
          </p:nvSpPr>
          <p:spPr>
            <a:xfrm>
              <a:off x="793790" y="2318861"/>
              <a:ext cx="7632025" cy="635079"/>
            </a:xfrm>
            <a:prstGeom prst="rect">
              <a:avLst/>
            </a:prstGeom>
            <a:noFill/>
            <a:ln/>
          </p:spPr>
          <p:txBody>
            <a:bodyPr wrap="square" lIns="0" tIns="0" rIns="0" bIns="0" rtlCol="0" anchor="t"/>
            <a:lstStyle/>
            <a:p>
              <a:pPr marL="0" indent="0" algn="r" rtl="1">
                <a:lnSpc>
                  <a:spcPct val="150000"/>
                </a:lnSpc>
                <a:buNone/>
              </a:pPr>
              <a:r>
                <a:rPr lang="en-US" sz="1600" dirty="0">
                  <a:solidFill>
                    <a:srgbClr val="15213F"/>
                  </a:solidFill>
                  <a:latin typeface="Alexandria" pitchFamily="34" charset="0"/>
                  <a:ea typeface="Alexandria" pitchFamily="34" charset="-122"/>
                  <a:cs typeface="Alexandria" pitchFamily="34" charset="-120"/>
                </a:rPr>
                <a:t>مع زيادة كفاءة AI Agents، قد تميل المؤسسات للاعتماد عليها بشكل مفرط، مما يؤدي إلى تآكل المهارات البشرية الحاسمة في التفكير النقدي، الإبداع، والحكم الاستراتيجي.</a:t>
              </a:r>
              <a:endParaRPr lang="en-US" sz="1600" dirty="0"/>
            </a:p>
          </p:txBody>
        </p:sp>
        <p:sp>
          <p:nvSpPr>
            <p:cNvPr id="7" name="Text 2"/>
            <p:cNvSpPr/>
            <p:nvPr/>
          </p:nvSpPr>
          <p:spPr>
            <a:xfrm>
              <a:off x="5944910" y="3152299"/>
              <a:ext cx="2480905" cy="310158"/>
            </a:xfrm>
            <a:prstGeom prst="rect">
              <a:avLst/>
            </a:prstGeom>
            <a:noFill/>
            <a:ln/>
          </p:spPr>
          <p:txBody>
            <a:bodyPr wrap="none" lIns="0" tIns="0" rIns="0" bIns="0" rtlCol="0" anchor="t"/>
            <a:lstStyle/>
            <a:p>
              <a:pPr marL="0" indent="0" algn="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مظاهر الخطر:</a:t>
              </a:r>
              <a:endParaRPr lang="en-US" sz="1600" dirty="0"/>
            </a:p>
          </p:txBody>
        </p:sp>
        <p:sp>
          <p:nvSpPr>
            <p:cNvPr id="15" name="Text 3"/>
            <p:cNvSpPr/>
            <p:nvPr/>
          </p:nvSpPr>
          <p:spPr>
            <a:xfrm>
              <a:off x="793790" y="3660815"/>
              <a:ext cx="7632025" cy="1270236"/>
            </a:xfrm>
            <a:prstGeom prst="rect">
              <a:avLst/>
            </a:prstGeom>
            <a:noFill/>
            <a:ln/>
          </p:spPr>
          <p:txBody>
            <a:bodyPr wrap="square" lIns="0" tIns="0" rIns="0" bIns="0" rtlCol="0" anchor="t"/>
            <a:lstStyle/>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فقدان القدرة على التفكير خارج أنماط الذكاء الاصطناعي</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انخفاض مهارات الكتابة والتحليل لدى الفرق البشرية</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صعوبة التعامل مع الأزمات غير المتوقعة</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تقليص التنوع في الأفكار والمقاربات الإبداعية</a:t>
              </a:r>
              <a:endParaRPr lang="en-US" sz="1600" dirty="0"/>
            </a:p>
          </p:txBody>
        </p:sp>
        <p:sp>
          <p:nvSpPr>
            <p:cNvPr id="16" name="Text 4"/>
            <p:cNvSpPr/>
            <p:nvPr/>
          </p:nvSpPr>
          <p:spPr>
            <a:xfrm>
              <a:off x="5931337" y="5129409"/>
              <a:ext cx="2494478" cy="310158"/>
            </a:xfrm>
            <a:prstGeom prst="rect">
              <a:avLst/>
            </a:prstGeom>
            <a:noFill/>
            <a:ln/>
          </p:spPr>
          <p:txBody>
            <a:bodyPr wrap="none" lIns="0" tIns="0" rIns="0" bIns="0" rtlCol="0" anchor="t"/>
            <a:lstStyle/>
            <a:p>
              <a:pPr marL="0" indent="0" algn="r" rtl="1">
                <a:lnSpc>
                  <a:spcPct val="150000"/>
                </a:lnSpc>
                <a:buNone/>
              </a:pPr>
              <a:r>
                <a:rPr lang="en-US" sz="1600" b="1" dirty="0">
                  <a:solidFill>
                    <a:srgbClr val="3257B8"/>
                  </a:solidFill>
                  <a:latin typeface="Alexandria Bold" pitchFamily="34" charset="0"/>
                  <a:ea typeface="Alexandria Bold" pitchFamily="34" charset="-122"/>
                  <a:cs typeface="Alexandria Bold" pitchFamily="34" charset="-120"/>
                </a:rPr>
                <a:t>استراتيجيات الموازنة:</a:t>
              </a:r>
              <a:endParaRPr lang="en-US" sz="1600" dirty="0"/>
            </a:p>
          </p:txBody>
        </p:sp>
        <p:sp>
          <p:nvSpPr>
            <p:cNvPr id="17" name="Text 5"/>
            <p:cNvSpPr/>
            <p:nvPr/>
          </p:nvSpPr>
          <p:spPr>
            <a:xfrm>
              <a:off x="793790" y="5637924"/>
              <a:ext cx="7632025" cy="952677"/>
            </a:xfrm>
            <a:prstGeom prst="rect">
              <a:avLst/>
            </a:prstGeom>
            <a:noFill/>
            <a:ln/>
          </p:spPr>
          <p:txBody>
            <a:bodyPr wrap="square" lIns="0" tIns="0" rIns="0" bIns="0" rtlCol="0" anchor="t"/>
            <a:lstStyle/>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الحفاظ على مسؤوليات حصرية للبشر</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برامج تدريب مستمرة على المهارات الأساسية</a:t>
              </a:r>
              <a:endParaRPr lang="en-US" sz="1600" dirty="0"/>
            </a:p>
            <a:p>
              <a:pPr marL="342900" indent="-342900"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تعزيز ثقافة الإبداع والتجريب</a:t>
              </a:r>
              <a:endParaRPr lang="en-US" sz="1600" dirty="0"/>
            </a:p>
          </p:txBody>
        </p:sp>
      </p:grpSp>
    </p:spTree>
    <p:extLst>
      <p:ext uri="{BB962C8B-B14F-4D97-AF65-F5344CB8AC3E}">
        <p14:creationId xmlns:p14="http://schemas.microsoft.com/office/powerpoint/2010/main" val="1813272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F7FF6-8E31-6E3C-5279-C09C24C940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5194C4-70CD-9AD7-09E6-3B4FB9A2D59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8AFDBF-AABA-A985-5138-D3CFDBCC16BA}"/>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D53FD7-7384-CEAB-C9EE-E8C5540F5046}"/>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E5D244-0999-D793-E65A-F5CF1468E8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40DCC0A8-404C-70B3-9393-2EB9B37193DA}"/>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p:cNvSpPr/>
          <p:nvPr/>
        </p:nvSpPr>
        <p:spPr>
          <a:xfrm>
            <a:off x="2472618" y="467351"/>
            <a:ext cx="7556421" cy="614800"/>
          </a:xfrm>
          <a:prstGeom prst="rect">
            <a:avLst/>
          </a:prstGeom>
          <a:noFill/>
          <a:ln/>
        </p:spPr>
        <p:txBody>
          <a:bodyPr wrap="squar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التحدي الرابع</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جودة المخرجات والأخطاء المحرجة</a:t>
            </a:r>
            <a:endParaRPr lang="en-US" sz="2400" dirty="0"/>
          </a:p>
        </p:txBody>
      </p:sp>
      <p:pic>
        <p:nvPicPr>
          <p:cNvPr id="6" name="Picture 5">
            <a:extLst>
              <a:ext uri="{FF2B5EF4-FFF2-40B4-BE49-F238E27FC236}">
                <a16:creationId xmlns:a16="http://schemas.microsoft.com/office/drawing/2014/main" id="{90B9CFD1-B12A-9A08-B622-2E80299F1F7F}"/>
              </a:ext>
            </a:extLst>
          </p:cNvPr>
          <p:cNvPicPr>
            <a:picLocks noChangeAspect="1"/>
          </p:cNvPicPr>
          <p:nvPr/>
        </p:nvPicPr>
        <p:blipFill>
          <a:blip r:embed="rId3"/>
          <a:stretch>
            <a:fillRect/>
          </a:stretch>
        </p:blipFill>
        <p:spPr>
          <a:xfrm>
            <a:off x="439629" y="2443683"/>
            <a:ext cx="2032989" cy="305278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nvGrpSpPr>
          <p:cNvPr id="7" name="Group 6">
            <a:extLst>
              <a:ext uri="{FF2B5EF4-FFF2-40B4-BE49-F238E27FC236}">
                <a16:creationId xmlns:a16="http://schemas.microsoft.com/office/drawing/2014/main" id="{31041809-D072-D863-0194-6C13B2F0629F}"/>
              </a:ext>
            </a:extLst>
          </p:cNvPr>
          <p:cNvGrpSpPr/>
          <p:nvPr/>
        </p:nvGrpSpPr>
        <p:grpSpPr>
          <a:xfrm>
            <a:off x="439630" y="1381240"/>
            <a:ext cx="11021773" cy="5177670"/>
            <a:chOff x="4410120" y="2294811"/>
            <a:chExt cx="9426491" cy="5177670"/>
          </a:xfrm>
        </p:grpSpPr>
        <p:sp>
          <p:nvSpPr>
            <p:cNvPr id="8" name="Text 1"/>
            <p:cNvSpPr/>
            <p:nvPr/>
          </p:nvSpPr>
          <p:spPr>
            <a:xfrm>
              <a:off x="4625429" y="2294811"/>
              <a:ext cx="9211182"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رغم تطور AI Agents، فإنها لا تزال عرضة لأخطاء قد تكون محرجة أو ضارة بالسمعة. قد تسيء فهم السياق، تولد محتوى غير مناسب، أو تتعامل بحساسية مع مواضيع دقيقة.</a:t>
              </a:r>
              <a:endParaRPr lang="en-US" sz="1600" dirty="0"/>
            </a:p>
          </p:txBody>
        </p:sp>
        <p:sp>
          <p:nvSpPr>
            <p:cNvPr id="9" name="Shape 2"/>
            <p:cNvSpPr/>
            <p:nvPr/>
          </p:nvSpPr>
          <p:spPr>
            <a:xfrm>
              <a:off x="11450122" y="3153132"/>
              <a:ext cx="2386489" cy="2103953"/>
            </a:xfrm>
            <a:prstGeom prst="roundRect">
              <a:avLst>
                <a:gd name="adj" fmla="val 3962"/>
              </a:avLst>
            </a:prstGeom>
            <a:solidFill>
              <a:srgbClr val="E9ECF2"/>
            </a:solidFill>
            <a:ln w="7620">
              <a:solidFill>
                <a:srgbClr val="CFD2D8"/>
              </a:solidFill>
              <a:prstDash val="solid"/>
            </a:ln>
          </p:spPr>
          <p:txBody>
            <a:bodyPr/>
            <a:lstStyle/>
            <a:p>
              <a:pPr algn="just"/>
              <a:endParaRPr lang="en-US" sz="1600"/>
            </a:p>
          </p:txBody>
        </p:sp>
        <p:sp>
          <p:nvSpPr>
            <p:cNvPr id="10" name="Text 3"/>
            <p:cNvSpPr/>
            <p:nvPr/>
          </p:nvSpPr>
          <p:spPr>
            <a:xfrm>
              <a:off x="11656100" y="3359110"/>
              <a:ext cx="1974532" cy="620316"/>
            </a:xfrm>
            <a:prstGeom prst="rect">
              <a:avLst/>
            </a:prstGeom>
            <a:noFill/>
            <a:ln/>
          </p:spPr>
          <p:txBody>
            <a:bodyPr wrap="squar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الهلوسات اللغوية</a:t>
              </a:r>
              <a:endParaRPr lang="en-US" sz="1600" dirty="0"/>
            </a:p>
          </p:txBody>
        </p:sp>
        <p:sp>
          <p:nvSpPr>
            <p:cNvPr id="11" name="Text 4"/>
            <p:cNvSpPr/>
            <p:nvPr/>
          </p:nvSpPr>
          <p:spPr>
            <a:xfrm>
              <a:off x="11656100" y="4098488"/>
              <a:ext cx="1974532"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توليد معلومات خاطئة تبدو موثوقة</a:t>
              </a:r>
              <a:endParaRPr lang="en-US" sz="1600" dirty="0"/>
            </a:p>
          </p:txBody>
        </p:sp>
        <p:sp>
          <p:nvSpPr>
            <p:cNvPr id="12" name="Shape 5"/>
            <p:cNvSpPr/>
            <p:nvPr/>
          </p:nvSpPr>
          <p:spPr>
            <a:xfrm>
              <a:off x="8865156" y="3153132"/>
              <a:ext cx="2386608" cy="2103953"/>
            </a:xfrm>
            <a:prstGeom prst="roundRect">
              <a:avLst>
                <a:gd name="adj" fmla="val 3962"/>
              </a:avLst>
            </a:prstGeom>
            <a:solidFill>
              <a:srgbClr val="E9ECF2"/>
            </a:solidFill>
            <a:ln w="7620">
              <a:solidFill>
                <a:srgbClr val="CFD2D8"/>
              </a:solidFill>
              <a:prstDash val="solid"/>
            </a:ln>
          </p:spPr>
          <p:txBody>
            <a:bodyPr/>
            <a:lstStyle/>
            <a:p>
              <a:pPr algn="just"/>
              <a:endParaRPr lang="en-US" sz="1600"/>
            </a:p>
          </p:txBody>
        </p:sp>
        <p:sp>
          <p:nvSpPr>
            <p:cNvPr id="13" name="Text 6"/>
            <p:cNvSpPr/>
            <p:nvPr/>
          </p:nvSpPr>
          <p:spPr>
            <a:xfrm>
              <a:off x="9071134" y="3359110"/>
              <a:ext cx="1974652" cy="620316"/>
            </a:xfrm>
            <a:prstGeom prst="rect">
              <a:avLst/>
            </a:prstGeom>
            <a:noFill/>
            <a:ln/>
          </p:spPr>
          <p:txBody>
            <a:bodyPr wrap="squar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فقدان السياق الثقافي</a:t>
              </a:r>
              <a:endParaRPr lang="en-US" sz="1600" dirty="0"/>
            </a:p>
          </p:txBody>
        </p:sp>
        <p:sp>
          <p:nvSpPr>
            <p:cNvPr id="14" name="Text 7"/>
            <p:cNvSpPr/>
            <p:nvPr/>
          </p:nvSpPr>
          <p:spPr>
            <a:xfrm>
              <a:off x="9071134" y="4098488"/>
              <a:ext cx="1974652"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عدم فهم الحساسيات المحلية أو الدينية</a:t>
              </a:r>
              <a:endParaRPr lang="en-US" sz="1600" dirty="0"/>
            </a:p>
          </p:txBody>
        </p:sp>
        <p:sp>
          <p:nvSpPr>
            <p:cNvPr id="15" name="Shape 8"/>
            <p:cNvSpPr/>
            <p:nvPr/>
          </p:nvSpPr>
          <p:spPr>
            <a:xfrm>
              <a:off x="6280190" y="3153132"/>
              <a:ext cx="2386608" cy="2103953"/>
            </a:xfrm>
            <a:prstGeom prst="roundRect">
              <a:avLst>
                <a:gd name="adj" fmla="val 3962"/>
              </a:avLst>
            </a:prstGeom>
            <a:solidFill>
              <a:srgbClr val="E9ECF2"/>
            </a:solidFill>
            <a:ln w="7620">
              <a:solidFill>
                <a:srgbClr val="CFD2D8"/>
              </a:solidFill>
              <a:prstDash val="solid"/>
            </a:ln>
          </p:spPr>
          <p:txBody>
            <a:bodyPr/>
            <a:lstStyle/>
            <a:p>
              <a:pPr algn="just"/>
              <a:endParaRPr lang="en-US" sz="1600"/>
            </a:p>
          </p:txBody>
        </p:sp>
        <p:sp>
          <p:nvSpPr>
            <p:cNvPr id="16" name="Text 9"/>
            <p:cNvSpPr/>
            <p:nvPr/>
          </p:nvSpPr>
          <p:spPr>
            <a:xfrm>
              <a:off x="6486168" y="3359110"/>
              <a:ext cx="1974652" cy="620316"/>
            </a:xfrm>
            <a:prstGeom prst="rect">
              <a:avLst/>
            </a:prstGeom>
            <a:noFill/>
            <a:ln/>
          </p:spPr>
          <p:txBody>
            <a:bodyPr wrap="squar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التحيزات المبرمجة</a:t>
              </a:r>
              <a:endParaRPr lang="en-US" sz="1600" dirty="0"/>
            </a:p>
          </p:txBody>
        </p:sp>
        <p:sp>
          <p:nvSpPr>
            <p:cNvPr id="17" name="Text 10"/>
            <p:cNvSpPr/>
            <p:nvPr/>
          </p:nvSpPr>
          <p:spPr>
            <a:xfrm>
              <a:off x="6486168" y="4098488"/>
              <a:ext cx="1974652"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إعادة إنتاج تحيزات موجودة في بيانات التدريب</a:t>
              </a:r>
              <a:endParaRPr lang="en-US" sz="1600" dirty="0"/>
            </a:p>
          </p:txBody>
        </p:sp>
        <p:sp>
          <p:nvSpPr>
            <p:cNvPr id="19" name="Shape 11"/>
            <p:cNvSpPr/>
            <p:nvPr/>
          </p:nvSpPr>
          <p:spPr>
            <a:xfrm>
              <a:off x="6280190" y="5455444"/>
              <a:ext cx="7556421" cy="1158716"/>
            </a:xfrm>
            <a:prstGeom prst="roundRect">
              <a:avLst>
                <a:gd name="adj" fmla="val 7194"/>
              </a:avLst>
            </a:prstGeom>
            <a:solidFill>
              <a:srgbClr val="E9ECF2"/>
            </a:solidFill>
            <a:ln w="7620">
              <a:solidFill>
                <a:srgbClr val="CFD2D8"/>
              </a:solidFill>
              <a:prstDash val="solid"/>
            </a:ln>
          </p:spPr>
          <p:txBody>
            <a:bodyPr/>
            <a:lstStyle/>
            <a:p>
              <a:pPr algn="just"/>
              <a:endParaRPr lang="en-US" sz="1600"/>
            </a:p>
          </p:txBody>
        </p:sp>
        <p:sp>
          <p:nvSpPr>
            <p:cNvPr id="20" name="Text 12"/>
            <p:cNvSpPr/>
            <p:nvPr/>
          </p:nvSpPr>
          <p:spPr>
            <a:xfrm>
              <a:off x="10778252" y="5661422"/>
              <a:ext cx="2852380"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الاستجابات غير الملائمة</a:t>
              </a:r>
              <a:endParaRPr lang="en-US" sz="1600" dirty="0"/>
            </a:p>
          </p:txBody>
        </p:sp>
        <p:sp>
          <p:nvSpPr>
            <p:cNvPr id="21" name="Text 13"/>
            <p:cNvSpPr/>
            <p:nvPr/>
          </p:nvSpPr>
          <p:spPr>
            <a:xfrm>
              <a:off x="6486168" y="6090642"/>
              <a:ext cx="7144464" cy="317540"/>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ردود غير مناسبة في مواقف حساسة</a:t>
              </a:r>
              <a:endParaRPr lang="en-US" sz="1600" dirty="0"/>
            </a:p>
          </p:txBody>
        </p:sp>
        <p:sp>
          <p:nvSpPr>
            <p:cNvPr id="22" name="Text 14"/>
            <p:cNvSpPr/>
            <p:nvPr/>
          </p:nvSpPr>
          <p:spPr>
            <a:xfrm>
              <a:off x="4410120" y="6837402"/>
              <a:ext cx="9426491" cy="635079"/>
            </a:xfrm>
            <a:prstGeom prst="rect">
              <a:avLst/>
            </a:prstGeom>
            <a:noFill/>
            <a:ln/>
          </p:spPr>
          <p:txBody>
            <a:bodyPr wrap="square" lIns="0" tIns="0" rIns="0" bIns="0" rtlCol="0" anchor="t"/>
            <a:lstStyle/>
            <a:p>
              <a:pPr marL="0" indent="0" algn="just"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الحل:</a:t>
              </a:r>
              <a:r>
                <a:rPr lang="en-US" sz="1600" dirty="0">
                  <a:solidFill>
                    <a:srgbClr val="15213F"/>
                  </a:solidFill>
                  <a:latin typeface="Alexandria" pitchFamily="34" charset="0"/>
                  <a:ea typeface="Alexandria" pitchFamily="34" charset="-122"/>
                  <a:cs typeface="Alexandria" pitchFamily="34" charset="-120"/>
                </a:rPr>
                <a:t> تطبيق نظام مراجعة متعدد المستويات يشمل فحوصات آلية وبشرية قبل نشر أي محتوى حساس، مع تحديد واضح للمواضيع التي تتطلب تدخلاً بشرياً إلزامياً.</a:t>
              </a:r>
              <a:endParaRPr lang="en-US" sz="1600" dirty="0"/>
            </a:p>
          </p:txBody>
        </p:sp>
      </p:grpSp>
    </p:spTree>
    <p:extLst>
      <p:ext uri="{BB962C8B-B14F-4D97-AF65-F5344CB8AC3E}">
        <p14:creationId xmlns:p14="http://schemas.microsoft.com/office/powerpoint/2010/main" val="4289375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245A3-42B7-47B1-A087-1887685CB8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3F5E5F-B351-DE44-8EA3-EF77D6A48C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0F082A5-8545-CAA8-73F4-DEA821F270BB}"/>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299CAAF-4FCC-EF97-C904-44927A7999F8}"/>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3AC855A-49D8-64F7-3894-CF8CE7CCF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26BD5A56-C2C8-7ED9-8309-21D88F3DC5E9}"/>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p:cNvSpPr/>
          <p:nvPr/>
        </p:nvSpPr>
        <p:spPr>
          <a:xfrm>
            <a:off x="3826946" y="1448418"/>
            <a:ext cx="7655123" cy="584002"/>
          </a:xfrm>
          <a:prstGeom prst="rect">
            <a:avLst/>
          </a:prstGeom>
          <a:noFill/>
          <a:ln/>
        </p:spPr>
        <p:txBody>
          <a:bodyPr wrap="none" lIns="0" tIns="0" rIns="0" bIns="0" rtlCol="0" anchor="t"/>
          <a:lstStyle/>
          <a:p>
            <a:pPr marL="0" indent="0" algn="r" rtl="1">
              <a:lnSpc>
                <a:spcPts val="4550"/>
              </a:lnSpc>
              <a:buNone/>
            </a:pPr>
            <a:r>
              <a:rPr lang="en-US" b="1">
                <a:solidFill>
                  <a:srgbClr val="3257B8"/>
                </a:solidFill>
                <a:latin typeface="Alexandria Bold" pitchFamily="34" charset="0"/>
                <a:ea typeface="Alexandria Bold" pitchFamily="34" charset="-122"/>
                <a:cs typeface="Alexandria Bold" pitchFamily="34" charset="-120"/>
              </a:rPr>
              <a:t>الحوكمة</a:t>
            </a:r>
            <a:r>
              <a:rPr lang="ar-EG" b="1">
                <a:solidFill>
                  <a:srgbClr val="3257B8"/>
                </a:solidFill>
                <a:latin typeface="Alexandria Bold" pitchFamily="34" charset="0"/>
                <a:ea typeface="Alexandria Bold" pitchFamily="34" charset="-122"/>
                <a:cs typeface="Alexandria Bold" pitchFamily="34" charset="-120"/>
              </a:rPr>
              <a:t>:</a:t>
            </a:r>
            <a:r>
              <a:rPr lang="en-US" b="1">
                <a:solidFill>
                  <a:srgbClr val="3257B8"/>
                </a:solidFill>
                <a:latin typeface="Alexandria Bold" pitchFamily="34" charset="0"/>
                <a:ea typeface="Alexandria Bold" pitchFamily="34" charset="-122"/>
                <a:cs typeface="Alexandria Bold" pitchFamily="34" charset="-120"/>
              </a:rPr>
              <a:t> </a:t>
            </a:r>
            <a:r>
              <a:rPr lang="en-US" b="1" dirty="0">
                <a:solidFill>
                  <a:srgbClr val="3257B8"/>
                </a:solidFill>
                <a:latin typeface="Alexandria Bold" pitchFamily="34" charset="0"/>
                <a:ea typeface="Alexandria Bold" pitchFamily="34" charset="-122"/>
                <a:cs typeface="Alexandria Bold" pitchFamily="34" charset="-120"/>
              </a:rPr>
              <a:t>إطار الضوابط والمساءلة</a:t>
            </a:r>
            <a:endParaRPr lang="en-US" dirty="0"/>
          </a:p>
        </p:txBody>
      </p:sp>
      <p:grpSp>
        <p:nvGrpSpPr>
          <p:cNvPr id="26" name="Group 25">
            <a:extLst>
              <a:ext uri="{FF2B5EF4-FFF2-40B4-BE49-F238E27FC236}">
                <a16:creationId xmlns:a16="http://schemas.microsoft.com/office/drawing/2014/main" id="{15E3A0A5-9C4A-4E00-D879-1524B0F9A3A6}"/>
              </a:ext>
            </a:extLst>
          </p:cNvPr>
          <p:cNvGrpSpPr/>
          <p:nvPr/>
        </p:nvGrpSpPr>
        <p:grpSpPr>
          <a:xfrm>
            <a:off x="993958" y="1448418"/>
            <a:ext cx="8317825" cy="2532567"/>
            <a:chOff x="794147" y="1529239"/>
            <a:chExt cx="13056036" cy="3506153"/>
          </a:xfrm>
        </p:grpSpPr>
        <p:pic>
          <p:nvPicPr>
            <p:cNvPr id="6" name="Image 0" descr="preencoded.png"/>
            <p:cNvPicPr>
              <a:picLocks noChangeAspect="1"/>
            </p:cNvPicPr>
            <p:nvPr/>
          </p:nvPicPr>
          <p:blipFill>
            <a:blip r:embed="rId3"/>
            <a:stretch>
              <a:fillRect/>
            </a:stretch>
          </p:blipFill>
          <p:spPr>
            <a:xfrm>
              <a:off x="9948982" y="1529239"/>
              <a:ext cx="1300401" cy="663893"/>
            </a:xfrm>
            <a:prstGeom prst="rect">
              <a:avLst/>
            </a:prstGeom>
          </p:spPr>
        </p:pic>
        <p:sp>
          <p:nvSpPr>
            <p:cNvPr id="7" name="Text 1"/>
            <p:cNvSpPr/>
            <p:nvPr/>
          </p:nvSpPr>
          <p:spPr>
            <a:xfrm>
              <a:off x="10467856" y="1768435"/>
              <a:ext cx="262771" cy="328493"/>
            </a:xfrm>
            <a:prstGeom prst="rect">
              <a:avLst/>
            </a:prstGeom>
            <a:noFill/>
            <a:ln/>
          </p:spPr>
          <p:txBody>
            <a:bodyPr wrap="none" lIns="0" tIns="0" rIns="0" bIns="0" rtlCol="0" anchor="t"/>
            <a:lstStyle/>
            <a:p>
              <a:pPr marL="0" indent="0" algn="ctr" rtl="1">
                <a:lnSpc>
                  <a:spcPts val="3200"/>
                </a:lnSpc>
                <a:buNone/>
              </a:pPr>
              <a:r>
                <a:rPr lang="en-US" sz="2050" b="1" dirty="0">
                  <a:solidFill>
                    <a:srgbClr val="15213F"/>
                  </a:solidFill>
                  <a:latin typeface="Alexandria Bold" pitchFamily="34" charset="0"/>
                  <a:ea typeface="Alexandria Bold" pitchFamily="34" charset="-122"/>
                  <a:cs typeface="Alexandria Bold" pitchFamily="34" charset="-120"/>
                </a:rPr>
                <a:t>1</a:t>
              </a:r>
              <a:endParaRPr lang="en-US" sz="2050" dirty="0"/>
            </a:p>
          </p:txBody>
        </p:sp>
        <p:sp>
          <p:nvSpPr>
            <p:cNvPr id="8" name="Text 2"/>
            <p:cNvSpPr/>
            <p:nvPr/>
          </p:nvSpPr>
          <p:spPr>
            <a:xfrm>
              <a:off x="8138160" y="1716048"/>
              <a:ext cx="1624012" cy="290274"/>
            </a:xfrm>
            <a:prstGeom prst="rect">
              <a:avLst/>
            </a:prstGeom>
            <a:noFill/>
            <a:ln/>
          </p:spPr>
          <p:txBody>
            <a:bodyPr wrap="none" lIns="0" tIns="0" rIns="0" bIns="0" rtlCol="0" anchor="t"/>
            <a:lstStyle/>
            <a:p>
              <a:pPr marL="0" indent="0" algn="r" rtl="1">
                <a:lnSpc>
                  <a:spcPts val="2250"/>
                </a:lnSpc>
                <a:buNone/>
              </a:pPr>
              <a:r>
                <a:rPr lang="en-US" sz="1450" dirty="0">
                  <a:solidFill>
                    <a:srgbClr val="15213F"/>
                  </a:solidFill>
                  <a:latin typeface="Alexandria" pitchFamily="34" charset="0"/>
                  <a:ea typeface="Alexandria" pitchFamily="34" charset="-122"/>
                  <a:cs typeface="Alexandria" pitchFamily="34" charset="-120"/>
                </a:rPr>
                <a:t>الإشراف الاستراتيجي</a:t>
              </a:r>
              <a:endParaRPr lang="en-US" sz="1450" dirty="0"/>
            </a:p>
          </p:txBody>
        </p:sp>
        <p:sp>
          <p:nvSpPr>
            <p:cNvPr id="9" name="Shape 3"/>
            <p:cNvSpPr/>
            <p:nvPr/>
          </p:nvSpPr>
          <p:spPr>
            <a:xfrm>
              <a:off x="794147" y="2206943"/>
              <a:ext cx="9108162" cy="11430"/>
            </a:xfrm>
            <a:prstGeom prst="roundRect">
              <a:avLst>
                <a:gd name="adj" fmla="val 686702"/>
              </a:avLst>
            </a:prstGeom>
            <a:solidFill>
              <a:srgbClr val="CFD2D8"/>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9298781" y="2239804"/>
              <a:ext cx="2600801" cy="663893"/>
            </a:xfrm>
            <a:prstGeom prst="rect">
              <a:avLst/>
            </a:prstGeom>
          </p:spPr>
        </p:pic>
        <p:sp>
          <p:nvSpPr>
            <p:cNvPr id="11" name="Text 4"/>
            <p:cNvSpPr/>
            <p:nvPr/>
          </p:nvSpPr>
          <p:spPr>
            <a:xfrm>
              <a:off x="10467856" y="2407444"/>
              <a:ext cx="262771" cy="328493"/>
            </a:xfrm>
            <a:prstGeom prst="rect">
              <a:avLst/>
            </a:prstGeom>
            <a:noFill/>
            <a:ln/>
          </p:spPr>
          <p:txBody>
            <a:bodyPr wrap="none" lIns="0" tIns="0" rIns="0" bIns="0" rtlCol="0" anchor="t"/>
            <a:lstStyle/>
            <a:p>
              <a:pPr marL="0" indent="0" algn="ctr" rtl="1">
                <a:lnSpc>
                  <a:spcPts val="3200"/>
                </a:lnSpc>
                <a:buNone/>
              </a:pPr>
              <a:r>
                <a:rPr lang="en-US" sz="2050" b="1" dirty="0">
                  <a:solidFill>
                    <a:srgbClr val="15213F"/>
                  </a:solidFill>
                  <a:latin typeface="Alexandria Bold" pitchFamily="34" charset="0"/>
                  <a:ea typeface="Alexandria Bold" pitchFamily="34" charset="-122"/>
                  <a:cs typeface="Alexandria Bold" pitchFamily="34" charset="-120"/>
                </a:rPr>
                <a:t>2</a:t>
              </a:r>
              <a:endParaRPr lang="en-US" sz="2050" dirty="0"/>
            </a:p>
          </p:txBody>
        </p:sp>
        <p:sp>
          <p:nvSpPr>
            <p:cNvPr id="12" name="Text 5"/>
            <p:cNvSpPr/>
            <p:nvPr/>
          </p:nvSpPr>
          <p:spPr>
            <a:xfrm>
              <a:off x="7532251" y="2426613"/>
              <a:ext cx="1579721" cy="290274"/>
            </a:xfrm>
            <a:prstGeom prst="rect">
              <a:avLst/>
            </a:prstGeom>
            <a:noFill/>
            <a:ln/>
          </p:spPr>
          <p:txBody>
            <a:bodyPr wrap="none" lIns="0" tIns="0" rIns="0" bIns="0" rtlCol="0" anchor="t"/>
            <a:lstStyle/>
            <a:p>
              <a:pPr marL="0" indent="0" algn="r" rtl="1">
                <a:lnSpc>
                  <a:spcPts val="2250"/>
                </a:lnSpc>
                <a:buNone/>
              </a:pPr>
              <a:r>
                <a:rPr lang="en-US" sz="1450" dirty="0">
                  <a:solidFill>
                    <a:srgbClr val="15213F"/>
                  </a:solidFill>
                  <a:latin typeface="Alexandria" pitchFamily="34" charset="0"/>
                  <a:ea typeface="Alexandria" pitchFamily="34" charset="-122"/>
                  <a:cs typeface="Alexandria" pitchFamily="34" charset="-120"/>
                </a:rPr>
                <a:t>السياسات والمعايير</a:t>
              </a:r>
              <a:endParaRPr lang="en-US" sz="1450" dirty="0"/>
            </a:p>
          </p:txBody>
        </p:sp>
        <p:sp>
          <p:nvSpPr>
            <p:cNvPr id="13" name="Shape 6"/>
            <p:cNvSpPr/>
            <p:nvPr/>
          </p:nvSpPr>
          <p:spPr>
            <a:xfrm>
              <a:off x="794147" y="2917507"/>
              <a:ext cx="8457962" cy="11430"/>
            </a:xfrm>
            <a:prstGeom prst="roundRect">
              <a:avLst>
                <a:gd name="adj" fmla="val 686702"/>
              </a:avLst>
            </a:prstGeom>
            <a:solidFill>
              <a:srgbClr val="CFD2D8"/>
            </a:solidFill>
            <a:ln/>
          </p:spPr>
          <p:txBody>
            <a:bodyPr/>
            <a:lstStyle/>
            <a:p>
              <a:endParaRPr lang="en-US"/>
            </a:p>
          </p:txBody>
        </p:sp>
        <p:pic>
          <p:nvPicPr>
            <p:cNvPr id="14" name="Image 2" descr="preencoded.png"/>
            <p:cNvPicPr>
              <a:picLocks noChangeAspect="1"/>
            </p:cNvPicPr>
            <p:nvPr/>
          </p:nvPicPr>
          <p:blipFill>
            <a:blip r:embed="rId5"/>
            <a:stretch>
              <a:fillRect/>
            </a:stretch>
          </p:blipFill>
          <p:spPr>
            <a:xfrm>
              <a:off x="8648581" y="2950369"/>
              <a:ext cx="3901202" cy="663893"/>
            </a:xfrm>
            <a:prstGeom prst="rect">
              <a:avLst/>
            </a:prstGeom>
          </p:spPr>
        </p:pic>
        <p:sp>
          <p:nvSpPr>
            <p:cNvPr id="15" name="Text 7"/>
            <p:cNvSpPr/>
            <p:nvPr/>
          </p:nvSpPr>
          <p:spPr>
            <a:xfrm>
              <a:off x="10467856" y="3118009"/>
              <a:ext cx="262771" cy="328493"/>
            </a:xfrm>
            <a:prstGeom prst="rect">
              <a:avLst/>
            </a:prstGeom>
            <a:noFill/>
            <a:ln/>
          </p:spPr>
          <p:txBody>
            <a:bodyPr wrap="none" lIns="0" tIns="0" rIns="0" bIns="0" rtlCol="0" anchor="t"/>
            <a:lstStyle/>
            <a:p>
              <a:pPr marL="0" indent="0" algn="ctr" rtl="1">
                <a:lnSpc>
                  <a:spcPts val="3200"/>
                </a:lnSpc>
                <a:buNone/>
              </a:pPr>
              <a:r>
                <a:rPr lang="en-US" sz="2050" b="1" dirty="0">
                  <a:solidFill>
                    <a:srgbClr val="15213F"/>
                  </a:solidFill>
                  <a:latin typeface="Alexandria Bold" pitchFamily="34" charset="0"/>
                  <a:ea typeface="Alexandria Bold" pitchFamily="34" charset="-122"/>
                  <a:cs typeface="Alexandria Bold" pitchFamily="34" charset="-120"/>
                </a:rPr>
                <a:t>3</a:t>
              </a:r>
              <a:endParaRPr lang="en-US" sz="2050" dirty="0"/>
            </a:p>
          </p:txBody>
        </p:sp>
        <p:sp>
          <p:nvSpPr>
            <p:cNvPr id="16" name="Text 8"/>
            <p:cNvSpPr/>
            <p:nvPr/>
          </p:nvSpPr>
          <p:spPr>
            <a:xfrm>
              <a:off x="7164705" y="3137178"/>
              <a:ext cx="1297067" cy="290274"/>
            </a:xfrm>
            <a:prstGeom prst="rect">
              <a:avLst/>
            </a:prstGeom>
            <a:noFill/>
            <a:ln/>
          </p:spPr>
          <p:txBody>
            <a:bodyPr wrap="none" lIns="0" tIns="0" rIns="0" bIns="0" rtlCol="0" anchor="t"/>
            <a:lstStyle/>
            <a:p>
              <a:pPr marL="0" indent="0" algn="r" rtl="1">
                <a:lnSpc>
                  <a:spcPts val="2250"/>
                </a:lnSpc>
                <a:buNone/>
              </a:pPr>
              <a:r>
                <a:rPr lang="en-US" sz="1450" dirty="0">
                  <a:solidFill>
                    <a:srgbClr val="15213F"/>
                  </a:solidFill>
                  <a:latin typeface="Alexandria" pitchFamily="34" charset="0"/>
                  <a:ea typeface="Alexandria" pitchFamily="34" charset="-122"/>
                  <a:cs typeface="Alexandria" pitchFamily="34" charset="-120"/>
                </a:rPr>
                <a:t>الضوابط التقنية</a:t>
              </a:r>
              <a:endParaRPr lang="en-US" sz="1450" dirty="0"/>
            </a:p>
          </p:txBody>
        </p:sp>
        <p:sp>
          <p:nvSpPr>
            <p:cNvPr id="17" name="Shape 9"/>
            <p:cNvSpPr/>
            <p:nvPr/>
          </p:nvSpPr>
          <p:spPr>
            <a:xfrm>
              <a:off x="794147" y="3628072"/>
              <a:ext cx="7807762" cy="11430"/>
            </a:xfrm>
            <a:prstGeom prst="roundRect">
              <a:avLst>
                <a:gd name="adj" fmla="val 686702"/>
              </a:avLst>
            </a:prstGeom>
            <a:solidFill>
              <a:srgbClr val="CFD2D8"/>
            </a:solidFill>
            <a:ln/>
          </p:spPr>
          <p:txBody>
            <a:bodyPr/>
            <a:lstStyle/>
            <a:p>
              <a:endParaRPr lang="en-US"/>
            </a:p>
          </p:txBody>
        </p:sp>
        <p:pic>
          <p:nvPicPr>
            <p:cNvPr id="19" name="Image 3" descr="preencoded.png"/>
            <p:cNvPicPr>
              <a:picLocks noChangeAspect="1"/>
            </p:cNvPicPr>
            <p:nvPr/>
          </p:nvPicPr>
          <p:blipFill>
            <a:blip r:embed="rId6"/>
            <a:stretch>
              <a:fillRect/>
            </a:stretch>
          </p:blipFill>
          <p:spPr>
            <a:xfrm>
              <a:off x="7998381" y="3660934"/>
              <a:ext cx="5201603" cy="663893"/>
            </a:xfrm>
            <a:prstGeom prst="rect">
              <a:avLst/>
            </a:prstGeom>
          </p:spPr>
        </p:pic>
        <p:sp>
          <p:nvSpPr>
            <p:cNvPr id="20" name="Text 10"/>
            <p:cNvSpPr/>
            <p:nvPr/>
          </p:nvSpPr>
          <p:spPr>
            <a:xfrm>
              <a:off x="10467856" y="3828574"/>
              <a:ext cx="262771" cy="328493"/>
            </a:xfrm>
            <a:prstGeom prst="rect">
              <a:avLst/>
            </a:prstGeom>
            <a:noFill/>
            <a:ln/>
          </p:spPr>
          <p:txBody>
            <a:bodyPr wrap="none" lIns="0" tIns="0" rIns="0" bIns="0" rtlCol="0" anchor="t"/>
            <a:lstStyle/>
            <a:p>
              <a:pPr marL="0" indent="0" algn="ctr" rtl="1">
                <a:lnSpc>
                  <a:spcPts val="3200"/>
                </a:lnSpc>
                <a:buNone/>
              </a:pPr>
              <a:r>
                <a:rPr lang="en-US" sz="2050" b="1" dirty="0">
                  <a:solidFill>
                    <a:srgbClr val="15213F"/>
                  </a:solidFill>
                  <a:latin typeface="Alexandria Bold" pitchFamily="34" charset="0"/>
                  <a:ea typeface="Alexandria Bold" pitchFamily="34" charset="-122"/>
                  <a:cs typeface="Alexandria Bold" pitchFamily="34" charset="-120"/>
                </a:rPr>
                <a:t>4</a:t>
              </a:r>
              <a:endParaRPr lang="en-US" sz="2050" dirty="0"/>
            </a:p>
          </p:txBody>
        </p:sp>
        <p:sp>
          <p:nvSpPr>
            <p:cNvPr id="21" name="Text 11"/>
            <p:cNvSpPr/>
            <p:nvPr/>
          </p:nvSpPr>
          <p:spPr>
            <a:xfrm>
              <a:off x="6332220" y="3847743"/>
              <a:ext cx="1479352" cy="290274"/>
            </a:xfrm>
            <a:prstGeom prst="rect">
              <a:avLst/>
            </a:prstGeom>
            <a:noFill/>
            <a:ln/>
          </p:spPr>
          <p:txBody>
            <a:bodyPr wrap="none" lIns="0" tIns="0" rIns="0" bIns="0" rtlCol="0" anchor="t"/>
            <a:lstStyle/>
            <a:p>
              <a:pPr marL="0" indent="0" algn="r" rtl="1">
                <a:lnSpc>
                  <a:spcPts val="2250"/>
                </a:lnSpc>
                <a:buNone/>
              </a:pPr>
              <a:r>
                <a:rPr lang="en-US" sz="1450" dirty="0">
                  <a:solidFill>
                    <a:srgbClr val="15213F"/>
                  </a:solidFill>
                  <a:latin typeface="Alexandria" pitchFamily="34" charset="0"/>
                  <a:ea typeface="Alexandria" pitchFamily="34" charset="-122"/>
                  <a:cs typeface="Alexandria" pitchFamily="34" charset="-120"/>
                </a:rPr>
                <a:t>المراقبة والتدقيق</a:t>
              </a:r>
              <a:endParaRPr lang="en-US" sz="1450" dirty="0"/>
            </a:p>
          </p:txBody>
        </p:sp>
        <p:sp>
          <p:nvSpPr>
            <p:cNvPr id="22" name="Shape 12"/>
            <p:cNvSpPr/>
            <p:nvPr/>
          </p:nvSpPr>
          <p:spPr>
            <a:xfrm>
              <a:off x="794147" y="4338638"/>
              <a:ext cx="7157561" cy="11430"/>
            </a:xfrm>
            <a:prstGeom prst="roundRect">
              <a:avLst>
                <a:gd name="adj" fmla="val 686702"/>
              </a:avLst>
            </a:prstGeom>
            <a:solidFill>
              <a:srgbClr val="CFD2D8"/>
            </a:solidFill>
            <a:ln/>
          </p:spPr>
          <p:txBody>
            <a:bodyPr/>
            <a:lstStyle/>
            <a:p>
              <a:endParaRPr lang="en-US"/>
            </a:p>
          </p:txBody>
        </p:sp>
        <p:pic>
          <p:nvPicPr>
            <p:cNvPr id="24" name="Image 4" descr="preencoded.png"/>
            <p:cNvPicPr>
              <a:picLocks noChangeAspect="1"/>
            </p:cNvPicPr>
            <p:nvPr/>
          </p:nvPicPr>
          <p:blipFill>
            <a:blip r:embed="rId7"/>
            <a:stretch>
              <a:fillRect/>
            </a:stretch>
          </p:blipFill>
          <p:spPr>
            <a:xfrm>
              <a:off x="7348180" y="4371499"/>
              <a:ext cx="6502003" cy="663893"/>
            </a:xfrm>
            <a:prstGeom prst="rect">
              <a:avLst/>
            </a:prstGeom>
          </p:spPr>
        </p:pic>
        <p:sp>
          <p:nvSpPr>
            <p:cNvPr id="27" name="Text 13"/>
            <p:cNvSpPr/>
            <p:nvPr/>
          </p:nvSpPr>
          <p:spPr>
            <a:xfrm>
              <a:off x="10467856" y="4539139"/>
              <a:ext cx="262771" cy="328493"/>
            </a:xfrm>
            <a:prstGeom prst="rect">
              <a:avLst/>
            </a:prstGeom>
            <a:noFill/>
            <a:ln/>
          </p:spPr>
          <p:txBody>
            <a:bodyPr wrap="none" lIns="0" tIns="0" rIns="0" bIns="0" rtlCol="0" anchor="t"/>
            <a:lstStyle/>
            <a:p>
              <a:pPr marL="0" indent="0" algn="ctr" rtl="1">
                <a:lnSpc>
                  <a:spcPts val="3200"/>
                </a:lnSpc>
                <a:buNone/>
              </a:pPr>
              <a:r>
                <a:rPr lang="en-US" sz="2050" b="1" dirty="0">
                  <a:solidFill>
                    <a:srgbClr val="15213F"/>
                  </a:solidFill>
                  <a:latin typeface="Alexandria Bold" pitchFamily="34" charset="0"/>
                  <a:ea typeface="Alexandria Bold" pitchFamily="34" charset="-122"/>
                  <a:cs typeface="Alexandria Bold" pitchFamily="34" charset="-120"/>
                </a:rPr>
                <a:t>5</a:t>
              </a:r>
              <a:endParaRPr lang="en-US" sz="2050" dirty="0"/>
            </a:p>
          </p:txBody>
        </p:sp>
        <p:sp>
          <p:nvSpPr>
            <p:cNvPr id="28" name="Text 14"/>
            <p:cNvSpPr/>
            <p:nvPr/>
          </p:nvSpPr>
          <p:spPr>
            <a:xfrm>
              <a:off x="5968960" y="4558308"/>
              <a:ext cx="1192411" cy="290274"/>
            </a:xfrm>
            <a:prstGeom prst="rect">
              <a:avLst/>
            </a:prstGeom>
            <a:noFill/>
            <a:ln/>
          </p:spPr>
          <p:txBody>
            <a:bodyPr wrap="none" lIns="0" tIns="0" rIns="0" bIns="0" rtlCol="0" anchor="t"/>
            <a:lstStyle/>
            <a:p>
              <a:pPr marL="0" indent="0" algn="r" rtl="1">
                <a:lnSpc>
                  <a:spcPts val="2250"/>
                </a:lnSpc>
                <a:buNone/>
              </a:pPr>
              <a:r>
                <a:rPr lang="en-US" sz="1450" dirty="0">
                  <a:solidFill>
                    <a:srgbClr val="15213F"/>
                  </a:solidFill>
                  <a:latin typeface="Alexandria" pitchFamily="34" charset="0"/>
                  <a:ea typeface="Alexandria" pitchFamily="34" charset="-122"/>
                  <a:cs typeface="Alexandria" pitchFamily="34" charset="-120"/>
                </a:rPr>
                <a:t>التنفيذ اليومي</a:t>
              </a:r>
              <a:endParaRPr lang="en-US" sz="1450" dirty="0"/>
            </a:p>
          </p:txBody>
        </p:sp>
      </p:grpSp>
      <p:grpSp>
        <p:nvGrpSpPr>
          <p:cNvPr id="29" name="Group 28">
            <a:extLst>
              <a:ext uri="{FF2B5EF4-FFF2-40B4-BE49-F238E27FC236}">
                <a16:creationId xmlns:a16="http://schemas.microsoft.com/office/drawing/2014/main" id="{646DE17D-0248-E0A3-9C16-E591C9D866AC}"/>
              </a:ext>
            </a:extLst>
          </p:cNvPr>
          <p:cNvGrpSpPr/>
          <p:nvPr/>
        </p:nvGrpSpPr>
        <p:grpSpPr>
          <a:xfrm>
            <a:off x="659780" y="4437922"/>
            <a:ext cx="10676263" cy="1919178"/>
            <a:chOff x="747474" y="5409128"/>
            <a:chExt cx="13143072" cy="1919178"/>
          </a:xfrm>
        </p:grpSpPr>
        <p:sp>
          <p:nvSpPr>
            <p:cNvPr id="30" name="Text 15"/>
            <p:cNvSpPr/>
            <p:nvPr/>
          </p:nvSpPr>
          <p:spPr>
            <a:xfrm>
              <a:off x="4439126" y="5409128"/>
              <a:ext cx="2648188" cy="291941"/>
            </a:xfrm>
            <a:prstGeom prst="rect">
              <a:avLst/>
            </a:prstGeom>
            <a:noFill/>
            <a:ln/>
          </p:spPr>
          <p:txBody>
            <a:bodyPr wrap="none" lIns="0" tIns="0" rIns="0" bIns="0" rtlCol="0" anchor="t"/>
            <a:lstStyle/>
            <a:p>
              <a:pPr marL="0" indent="0" algn="just" rtl="1">
                <a:lnSpc>
                  <a:spcPts val="2250"/>
                </a:lnSpc>
                <a:buNone/>
              </a:pPr>
              <a:r>
                <a:rPr lang="en-US" sz="1600" b="1" dirty="0">
                  <a:solidFill>
                    <a:srgbClr val="3257B8"/>
                  </a:solidFill>
                  <a:latin typeface="Alexandria" pitchFamily="2" charset="-78"/>
                  <a:ea typeface="Alexandria Bold" pitchFamily="34" charset="-122"/>
                  <a:cs typeface="Alexandria" pitchFamily="2" charset="-78"/>
                </a:rPr>
                <a:t>عناصر الحوكمة الفعالة:</a:t>
              </a:r>
              <a:endParaRPr lang="en-US" sz="1600" dirty="0">
                <a:latin typeface="Alexandria" pitchFamily="2" charset="-78"/>
                <a:cs typeface="Alexandria" pitchFamily="2" charset="-78"/>
              </a:endParaRPr>
            </a:p>
          </p:txBody>
        </p:sp>
        <p:sp>
          <p:nvSpPr>
            <p:cNvPr id="31" name="Text 16"/>
            <p:cNvSpPr/>
            <p:nvPr/>
          </p:nvSpPr>
          <p:spPr>
            <a:xfrm>
              <a:off x="747474" y="5876925"/>
              <a:ext cx="6339840" cy="1451381"/>
            </a:xfrm>
            <a:prstGeom prst="rect">
              <a:avLst/>
            </a:prstGeom>
            <a:noFill/>
            <a:ln/>
          </p:spPr>
          <p:txBody>
            <a:bodyPr wrap="square" lIns="0" tIns="0" rIns="0" bIns="0" rtlCol="0" anchor="t"/>
            <a:lstStyle/>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لجنة إشرافية مشتركة بين الأقسام</a:t>
              </a:r>
              <a:endParaRPr lang="en-US" sz="1600" dirty="0">
                <a:latin typeface="Alexandria" pitchFamily="2" charset="-78"/>
                <a:cs typeface="Alexandria" pitchFamily="2" charset="-78"/>
              </a:endParaRPr>
            </a:p>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سياسات استخدام واضحة ومكتوبة</a:t>
              </a:r>
              <a:endParaRPr lang="en-US" sz="1600" dirty="0">
                <a:latin typeface="Alexandria" pitchFamily="2" charset="-78"/>
                <a:cs typeface="Alexandria" pitchFamily="2" charset="-78"/>
              </a:endParaRPr>
            </a:p>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بروتوكولات تصعيد للمواقف الحساسة</a:t>
              </a:r>
              <a:endParaRPr lang="en-US" sz="1600" dirty="0">
                <a:latin typeface="Alexandria" pitchFamily="2" charset="-78"/>
                <a:cs typeface="Alexandria" pitchFamily="2" charset="-78"/>
              </a:endParaRPr>
            </a:p>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سجلات تدقيق شاملة لجميع تفاعلات AI</a:t>
              </a:r>
              <a:endParaRPr lang="en-US" sz="1600" dirty="0">
                <a:latin typeface="Alexandria" pitchFamily="2" charset="-78"/>
                <a:cs typeface="Alexandria" pitchFamily="2" charset="-78"/>
              </a:endParaRPr>
            </a:p>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مراجعات دورية للأداء والامتثال</a:t>
              </a:r>
              <a:endParaRPr lang="en-US" sz="1600" dirty="0">
                <a:latin typeface="Alexandria" pitchFamily="2" charset="-78"/>
                <a:cs typeface="Alexandria" pitchFamily="2" charset="-78"/>
              </a:endParaRPr>
            </a:p>
          </p:txBody>
        </p:sp>
        <p:sp>
          <p:nvSpPr>
            <p:cNvPr id="32" name="Text 17"/>
            <p:cNvSpPr/>
            <p:nvPr/>
          </p:nvSpPr>
          <p:spPr>
            <a:xfrm>
              <a:off x="11554539" y="5409128"/>
              <a:ext cx="2336006" cy="291941"/>
            </a:xfrm>
            <a:prstGeom prst="rect">
              <a:avLst/>
            </a:prstGeom>
            <a:noFill/>
            <a:ln/>
          </p:spPr>
          <p:txBody>
            <a:bodyPr wrap="none" lIns="0" tIns="0" rIns="0" bIns="0" rtlCol="0" anchor="t"/>
            <a:lstStyle/>
            <a:p>
              <a:pPr marL="0" indent="0" algn="just" rtl="1">
                <a:lnSpc>
                  <a:spcPts val="2250"/>
                </a:lnSpc>
                <a:buNone/>
              </a:pPr>
              <a:r>
                <a:rPr lang="en-US" sz="1600" b="1" dirty="0">
                  <a:solidFill>
                    <a:srgbClr val="3257B8"/>
                  </a:solidFill>
                  <a:latin typeface="Alexandria" pitchFamily="2" charset="-78"/>
                  <a:ea typeface="Alexandria Bold" pitchFamily="34" charset="-122"/>
                  <a:cs typeface="Alexandria" pitchFamily="2" charset="-78"/>
                </a:rPr>
                <a:t>خطوط حمراء:</a:t>
              </a:r>
              <a:endParaRPr lang="en-US" sz="1600" dirty="0">
                <a:latin typeface="Alexandria" pitchFamily="2" charset="-78"/>
                <a:cs typeface="Alexandria" pitchFamily="2" charset="-78"/>
              </a:endParaRPr>
            </a:p>
          </p:txBody>
        </p:sp>
        <p:sp>
          <p:nvSpPr>
            <p:cNvPr id="33" name="Text 18"/>
            <p:cNvSpPr/>
            <p:nvPr/>
          </p:nvSpPr>
          <p:spPr>
            <a:xfrm>
              <a:off x="7550706" y="5876925"/>
              <a:ext cx="6339840" cy="1161105"/>
            </a:xfrm>
            <a:prstGeom prst="rect">
              <a:avLst/>
            </a:prstGeom>
            <a:noFill/>
            <a:ln/>
          </p:spPr>
          <p:txBody>
            <a:bodyPr wrap="square" lIns="0" tIns="0" rIns="0" bIns="0" rtlCol="0" anchor="t"/>
            <a:lstStyle/>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لا قرارات نهائية في الأزمات دون موافقة بشرية</a:t>
              </a:r>
              <a:endParaRPr lang="en-US" sz="1600" dirty="0">
                <a:latin typeface="Alexandria" pitchFamily="2" charset="-78"/>
                <a:cs typeface="Alexandria" pitchFamily="2" charset="-78"/>
              </a:endParaRPr>
            </a:p>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لا تواصل مع صحفيين كبار إلا بمراجعة بشرية</a:t>
              </a:r>
              <a:endParaRPr lang="en-US" sz="1600" dirty="0">
                <a:latin typeface="Alexandria" pitchFamily="2" charset="-78"/>
                <a:cs typeface="Alexandria" pitchFamily="2" charset="-78"/>
              </a:endParaRPr>
            </a:p>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لا معالجة لشكاوى قانونية بدون تدخل بشري</a:t>
              </a:r>
              <a:endParaRPr lang="en-US" sz="1600" dirty="0">
                <a:latin typeface="Alexandria" pitchFamily="2" charset="-78"/>
                <a:cs typeface="Alexandria" pitchFamily="2" charset="-78"/>
              </a:endParaRPr>
            </a:p>
            <a:p>
              <a:pPr marL="342900" indent="-342900" algn="just" rtl="1">
                <a:lnSpc>
                  <a:spcPts val="2250"/>
                </a:lnSpc>
                <a:buSzPct val="100000"/>
                <a:buChar char="•"/>
              </a:pPr>
              <a:r>
                <a:rPr lang="en-US" sz="1600" dirty="0">
                  <a:solidFill>
                    <a:srgbClr val="15213F"/>
                  </a:solidFill>
                  <a:latin typeface="Alexandria" pitchFamily="2" charset="-78"/>
                  <a:ea typeface="Alexandria" pitchFamily="34" charset="-122"/>
                  <a:cs typeface="Alexandria" pitchFamily="2" charset="-78"/>
                </a:rPr>
                <a:t>لا تعليقات على قضايا سياسية حساسة</a:t>
              </a:r>
              <a:endParaRPr lang="en-US" sz="1600" dirty="0">
                <a:latin typeface="Alexandria" pitchFamily="2" charset="-78"/>
                <a:cs typeface="Alexandria" pitchFamily="2" charset="-78"/>
              </a:endParaRPr>
            </a:p>
          </p:txBody>
        </p:sp>
      </p:grpSp>
      <p:sp>
        <p:nvSpPr>
          <p:cNvPr id="34" name="TextBox 33">
            <a:extLst>
              <a:ext uri="{FF2B5EF4-FFF2-40B4-BE49-F238E27FC236}">
                <a16:creationId xmlns:a16="http://schemas.microsoft.com/office/drawing/2014/main" id="{FB253E01-63B5-F7CE-0B0F-96274AB6A027}"/>
              </a:ext>
            </a:extLst>
          </p:cNvPr>
          <p:cNvSpPr txBox="1"/>
          <p:nvPr/>
        </p:nvSpPr>
        <p:spPr>
          <a:xfrm>
            <a:off x="2626179" y="617697"/>
            <a:ext cx="6999544" cy="461665"/>
          </a:xfrm>
          <a:prstGeom prst="rect">
            <a:avLst/>
          </a:prstGeom>
          <a:noFill/>
        </p:spPr>
        <p:txBody>
          <a:bodyPr wrap="square" rtlCol="0">
            <a:spAutoFit/>
          </a:bodyPr>
          <a:lstStyle/>
          <a:p>
            <a:pPr algn="r" rtl="1"/>
            <a:r>
              <a:rPr lang="ar-EG" sz="2400" b="1">
                <a:latin typeface="Alexandria" pitchFamily="2" charset="-78"/>
                <a:cs typeface="Alexandria" pitchFamily="2" charset="-78"/>
              </a:rPr>
              <a:t>فرص الاعتماد على وكلاء الذكاء الاصطناعي</a:t>
            </a:r>
            <a:endParaRPr lang="en-US" sz="2400" b="1">
              <a:latin typeface="Alexandria" pitchFamily="2" charset="-78"/>
              <a:cs typeface="Alexandria" pitchFamily="2" charset="-78"/>
            </a:endParaRPr>
          </a:p>
        </p:txBody>
      </p:sp>
    </p:spTree>
    <p:extLst>
      <p:ext uri="{BB962C8B-B14F-4D97-AF65-F5344CB8AC3E}">
        <p14:creationId xmlns:p14="http://schemas.microsoft.com/office/powerpoint/2010/main" val="7825301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937F0-B903-B809-D395-57B6116A26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A80C4A-F03A-5F6C-881B-BBA8FC8889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B3FE412-D495-0A24-117B-110357678C19}"/>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16EEE3-E997-C925-FB8D-3A34EFE86C8D}"/>
              </a:ext>
            </a:extLst>
          </p:cNvPr>
          <p:cNvSpPr/>
          <p:nvPr/>
        </p:nvSpPr>
        <p:spPr>
          <a:xfrm>
            <a:off x="408878" y="1193732"/>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B2F00E-202D-6768-DAFB-CBC6930C80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F694A3FF-CB86-1499-297B-34A6C91AB781}"/>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34" name="TextBox 33">
            <a:extLst>
              <a:ext uri="{FF2B5EF4-FFF2-40B4-BE49-F238E27FC236}">
                <a16:creationId xmlns:a16="http://schemas.microsoft.com/office/drawing/2014/main" id="{059FCA2B-7CD8-5D2F-60C7-2B5D409391B9}"/>
              </a:ext>
            </a:extLst>
          </p:cNvPr>
          <p:cNvSpPr txBox="1"/>
          <p:nvPr/>
        </p:nvSpPr>
        <p:spPr>
          <a:xfrm>
            <a:off x="2626179" y="617697"/>
            <a:ext cx="6999544" cy="461665"/>
          </a:xfrm>
          <a:prstGeom prst="rect">
            <a:avLst/>
          </a:prstGeom>
          <a:noFill/>
        </p:spPr>
        <p:txBody>
          <a:bodyPr wrap="square" rtlCol="0">
            <a:spAutoFit/>
          </a:bodyPr>
          <a:lstStyle/>
          <a:p>
            <a:pPr algn="r" rtl="1"/>
            <a:r>
              <a:rPr lang="ar-EG" sz="2400" b="1">
                <a:latin typeface="Alexandria" pitchFamily="2" charset="-78"/>
                <a:cs typeface="Alexandria" pitchFamily="2" charset="-78"/>
              </a:rPr>
              <a:t>فرص الاعتماد على وكلاء الذكاء الاصطناعي</a:t>
            </a:r>
            <a:endParaRPr lang="en-US" sz="2400" b="1">
              <a:latin typeface="Alexandria" pitchFamily="2" charset="-78"/>
              <a:cs typeface="Alexandria" pitchFamily="2" charset="-78"/>
            </a:endParaRPr>
          </a:p>
        </p:txBody>
      </p:sp>
      <p:sp>
        <p:nvSpPr>
          <p:cNvPr id="3" name="Text 0">
            <a:extLst>
              <a:ext uri="{FF2B5EF4-FFF2-40B4-BE49-F238E27FC236}">
                <a16:creationId xmlns:a16="http://schemas.microsoft.com/office/drawing/2014/main" id="{63511796-3109-8277-20FD-1E5D591BE996}"/>
              </a:ext>
            </a:extLst>
          </p:cNvPr>
          <p:cNvSpPr/>
          <p:nvPr/>
        </p:nvSpPr>
        <p:spPr>
          <a:xfrm>
            <a:off x="6096000" y="1252044"/>
            <a:ext cx="5462044" cy="620078"/>
          </a:xfrm>
          <a:prstGeom prst="rect">
            <a:avLst/>
          </a:prstGeom>
          <a:noFill/>
          <a:ln/>
        </p:spPr>
        <p:txBody>
          <a:bodyPr wrap="none" lIns="0" tIns="0" rIns="0" bIns="0" rtlCol="0" anchor="t"/>
          <a:lstStyle/>
          <a:p>
            <a:pPr marL="0" indent="0" algn="r" rtl="1">
              <a:lnSpc>
                <a:spcPts val="4850"/>
              </a:lnSpc>
              <a:buNone/>
            </a:pPr>
            <a:r>
              <a:rPr lang="en-US" b="1">
                <a:solidFill>
                  <a:srgbClr val="3257B8"/>
                </a:solidFill>
                <a:latin typeface="Alexandria Bold" pitchFamily="34" charset="0"/>
                <a:ea typeface="Alexandria Bold" pitchFamily="34" charset="-122"/>
                <a:cs typeface="Alexandria Bold" pitchFamily="34" charset="-120"/>
              </a:rPr>
              <a:t>الفرص الاستراتيجية</a:t>
            </a:r>
            <a:r>
              <a:rPr lang="ar-EG" b="1">
                <a:solidFill>
                  <a:srgbClr val="3257B8"/>
                </a:solidFill>
                <a:latin typeface="Alexandria Bold" pitchFamily="34" charset="0"/>
                <a:ea typeface="Alexandria Bold" pitchFamily="34" charset="-122"/>
                <a:cs typeface="Alexandria Bold" pitchFamily="34" charset="-120"/>
              </a:rPr>
              <a:t>:</a:t>
            </a:r>
            <a:r>
              <a:rPr lang="en-US" b="1">
                <a:solidFill>
                  <a:srgbClr val="3257B8"/>
                </a:solidFill>
                <a:latin typeface="Alexandria Bold" pitchFamily="34" charset="0"/>
                <a:ea typeface="Alexandria Bold" pitchFamily="34" charset="-122"/>
                <a:cs typeface="Alexandria Bold" pitchFamily="34" charset="-120"/>
              </a:rPr>
              <a:t> </a:t>
            </a:r>
            <a:r>
              <a:rPr lang="en-US" b="1" dirty="0">
                <a:solidFill>
                  <a:srgbClr val="3257B8"/>
                </a:solidFill>
                <a:latin typeface="Alexandria Bold" pitchFamily="34" charset="0"/>
                <a:ea typeface="Alexandria Bold" pitchFamily="34" charset="-122"/>
                <a:cs typeface="Alexandria Bold" pitchFamily="34" charset="-120"/>
              </a:rPr>
              <a:t>تعزيز القدرات البشرية</a:t>
            </a:r>
            <a:endParaRPr lang="en-US" dirty="0"/>
          </a:p>
        </p:txBody>
      </p:sp>
      <p:grpSp>
        <p:nvGrpSpPr>
          <p:cNvPr id="35" name="Group 34">
            <a:extLst>
              <a:ext uri="{FF2B5EF4-FFF2-40B4-BE49-F238E27FC236}">
                <a16:creationId xmlns:a16="http://schemas.microsoft.com/office/drawing/2014/main" id="{2F0E88B8-BDF8-4506-D0AB-BF58128D58FA}"/>
              </a:ext>
            </a:extLst>
          </p:cNvPr>
          <p:cNvGrpSpPr/>
          <p:nvPr/>
        </p:nvGrpSpPr>
        <p:grpSpPr>
          <a:xfrm>
            <a:off x="861081" y="2060583"/>
            <a:ext cx="10529739" cy="3796187"/>
            <a:chOff x="793790" y="3030498"/>
            <a:chExt cx="13042821" cy="3185398"/>
          </a:xfrm>
        </p:grpSpPr>
        <p:sp>
          <p:nvSpPr>
            <p:cNvPr id="36" name="Text 1"/>
            <p:cNvSpPr/>
            <p:nvPr/>
          </p:nvSpPr>
          <p:spPr>
            <a:xfrm>
              <a:off x="793790" y="3030498"/>
              <a:ext cx="13042821" cy="635079"/>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عند تطبيقها بشكل صحيح، تفتح AI </a:t>
              </a:r>
              <a:r>
                <a:rPr lang="en-US" sz="1600">
                  <a:solidFill>
                    <a:srgbClr val="15213F"/>
                  </a:solidFill>
                  <a:latin typeface="Alexandria" pitchFamily="34" charset="0"/>
                  <a:ea typeface="Alexandria" pitchFamily="34" charset="-122"/>
                  <a:cs typeface="Alexandria" pitchFamily="34" charset="-120"/>
                </a:rPr>
                <a:t>Agents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آفاقاً </a:t>
              </a:r>
              <a:r>
                <a:rPr lang="en-US" sz="1600" dirty="0">
                  <a:solidFill>
                    <a:srgbClr val="15213F"/>
                  </a:solidFill>
                  <a:latin typeface="Alexandria" pitchFamily="34" charset="0"/>
                  <a:ea typeface="Alexandria" pitchFamily="34" charset="-122"/>
                  <a:cs typeface="Alexandria" pitchFamily="34" charset="-120"/>
                </a:rPr>
                <a:t>واسعة لتحسين فعالية العلاقات العامة وإطلاق العنان لإبداع الفرق البشرية من خلال تحريرها من المهام الروتينية.</a:t>
              </a:r>
              <a:endParaRPr lang="en-US" sz="1600" dirty="0"/>
            </a:p>
          </p:txBody>
        </p:sp>
        <p:pic>
          <p:nvPicPr>
            <p:cNvPr id="37" name="Image 0" descr="preencoded.png"/>
            <p:cNvPicPr>
              <a:picLocks noChangeAspect="1"/>
            </p:cNvPicPr>
            <p:nvPr/>
          </p:nvPicPr>
          <p:blipFill>
            <a:blip r:embed="rId3"/>
            <a:stretch>
              <a:fillRect/>
            </a:stretch>
          </p:blipFill>
          <p:spPr>
            <a:xfrm>
              <a:off x="12945070" y="3888819"/>
              <a:ext cx="891540" cy="891540"/>
            </a:xfrm>
            <a:prstGeom prst="rect">
              <a:avLst/>
            </a:prstGeom>
          </p:spPr>
        </p:pic>
        <p:sp>
          <p:nvSpPr>
            <p:cNvPr id="38" name="Text 2"/>
            <p:cNvSpPr/>
            <p:nvPr/>
          </p:nvSpPr>
          <p:spPr>
            <a:xfrm>
              <a:off x="10761940" y="3888819"/>
              <a:ext cx="1935123" cy="620316"/>
            </a:xfrm>
            <a:prstGeom prst="rect">
              <a:avLst/>
            </a:prstGeom>
            <a:noFill/>
            <a:ln/>
          </p:spPr>
          <p:txBody>
            <a:bodyPr wrap="squar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تحرير الوقت للإبداع</a:t>
              </a:r>
              <a:endParaRPr lang="en-US" sz="1600" dirty="0"/>
            </a:p>
          </p:txBody>
        </p:sp>
        <p:sp>
          <p:nvSpPr>
            <p:cNvPr id="39" name="Text 3"/>
            <p:cNvSpPr/>
            <p:nvPr/>
          </p:nvSpPr>
          <p:spPr>
            <a:xfrm>
              <a:off x="10761940" y="4628198"/>
              <a:ext cx="1935123" cy="1587698"/>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عندما تتولى الأنظمة المهام التكرارية، يتفرغ المحترفون للتفكير الاستراتيجي والابتكار في الحملات.</a:t>
              </a:r>
              <a:endParaRPr lang="en-US" sz="1600" dirty="0"/>
            </a:p>
          </p:txBody>
        </p:sp>
        <p:pic>
          <p:nvPicPr>
            <p:cNvPr id="40" name="Image 1" descr="preencoded.png"/>
            <p:cNvPicPr>
              <a:picLocks noChangeAspect="1"/>
            </p:cNvPicPr>
            <p:nvPr/>
          </p:nvPicPr>
          <p:blipFill>
            <a:blip r:embed="rId4"/>
            <a:stretch>
              <a:fillRect/>
            </a:stretch>
          </p:blipFill>
          <p:spPr>
            <a:xfrm>
              <a:off x="9622393" y="3888819"/>
              <a:ext cx="891540" cy="891540"/>
            </a:xfrm>
            <a:prstGeom prst="rect">
              <a:avLst/>
            </a:prstGeom>
          </p:spPr>
        </p:pic>
        <p:sp>
          <p:nvSpPr>
            <p:cNvPr id="41" name="Text 4"/>
            <p:cNvSpPr/>
            <p:nvPr/>
          </p:nvSpPr>
          <p:spPr>
            <a:xfrm>
              <a:off x="7439263" y="3888819"/>
              <a:ext cx="1935123" cy="620316"/>
            </a:xfrm>
            <a:prstGeom prst="rect">
              <a:avLst/>
            </a:prstGeom>
            <a:noFill/>
            <a:ln/>
          </p:spPr>
          <p:txBody>
            <a:bodyPr wrap="squar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رؤى أعمق من البيانات</a:t>
              </a:r>
              <a:endParaRPr lang="en-US" sz="1600" dirty="0"/>
            </a:p>
          </p:txBody>
        </p:sp>
        <p:sp>
          <p:nvSpPr>
            <p:cNvPr id="42" name="Text 5"/>
            <p:cNvSpPr/>
            <p:nvPr/>
          </p:nvSpPr>
          <p:spPr>
            <a:xfrm>
              <a:off x="7439263" y="4628198"/>
              <a:ext cx="1935123" cy="1587698"/>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تحليل كميات هائلة من البيانات يكشف أنماطاً وفرصاً لم تكن مرئية بالطرق التقليدية.</a:t>
              </a:r>
              <a:endParaRPr lang="en-US" sz="1600" dirty="0"/>
            </a:p>
          </p:txBody>
        </p:sp>
        <p:pic>
          <p:nvPicPr>
            <p:cNvPr id="43" name="Image 2" descr="preencoded.png"/>
            <p:cNvPicPr>
              <a:picLocks noChangeAspect="1"/>
            </p:cNvPicPr>
            <p:nvPr/>
          </p:nvPicPr>
          <p:blipFill>
            <a:blip r:embed="rId5"/>
            <a:stretch>
              <a:fillRect/>
            </a:stretch>
          </p:blipFill>
          <p:spPr>
            <a:xfrm>
              <a:off x="6299716" y="3888819"/>
              <a:ext cx="891540" cy="891540"/>
            </a:xfrm>
            <a:prstGeom prst="rect">
              <a:avLst/>
            </a:prstGeom>
          </p:spPr>
        </p:pic>
        <p:sp>
          <p:nvSpPr>
            <p:cNvPr id="44" name="Text 6"/>
            <p:cNvSpPr/>
            <p:nvPr/>
          </p:nvSpPr>
          <p:spPr>
            <a:xfrm>
              <a:off x="4116586" y="3888819"/>
              <a:ext cx="1935123" cy="620316"/>
            </a:xfrm>
            <a:prstGeom prst="rect">
              <a:avLst/>
            </a:prstGeom>
            <a:noFill/>
            <a:ln/>
          </p:spPr>
          <p:txBody>
            <a:bodyPr wrap="squar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سرعة استجابة استثنائية</a:t>
              </a:r>
              <a:endParaRPr lang="en-US" sz="1600" dirty="0"/>
            </a:p>
          </p:txBody>
        </p:sp>
        <p:sp>
          <p:nvSpPr>
            <p:cNvPr id="45" name="Text 7"/>
            <p:cNvSpPr/>
            <p:nvPr/>
          </p:nvSpPr>
          <p:spPr>
            <a:xfrm>
              <a:off x="4116586" y="4628198"/>
              <a:ext cx="1935123" cy="1587698"/>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القدرة على الرصد المستمر والاستجابة الفورية تعزز قدرة المؤسسة على حماية سمعتها.</a:t>
              </a:r>
              <a:endParaRPr lang="en-US" sz="1600" dirty="0"/>
            </a:p>
          </p:txBody>
        </p:sp>
        <p:pic>
          <p:nvPicPr>
            <p:cNvPr id="46" name="Image 3" descr="preencoded.png"/>
            <p:cNvPicPr>
              <a:picLocks noChangeAspect="1"/>
            </p:cNvPicPr>
            <p:nvPr/>
          </p:nvPicPr>
          <p:blipFill>
            <a:blip r:embed="rId6"/>
            <a:stretch>
              <a:fillRect/>
            </a:stretch>
          </p:blipFill>
          <p:spPr>
            <a:xfrm>
              <a:off x="2976920" y="3888819"/>
              <a:ext cx="891659" cy="891659"/>
            </a:xfrm>
            <a:prstGeom prst="rect">
              <a:avLst/>
            </a:prstGeom>
          </p:spPr>
        </p:pic>
        <p:sp>
          <p:nvSpPr>
            <p:cNvPr id="47" name="Text 8"/>
            <p:cNvSpPr/>
            <p:nvPr/>
          </p:nvSpPr>
          <p:spPr>
            <a:xfrm>
              <a:off x="793790" y="3888819"/>
              <a:ext cx="1935123" cy="620316"/>
            </a:xfrm>
            <a:prstGeom prst="rect">
              <a:avLst/>
            </a:prstGeom>
            <a:noFill/>
            <a:ln/>
          </p:spPr>
          <p:txBody>
            <a:bodyPr wrap="squar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تخصيص على نطاق واسع</a:t>
              </a:r>
              <a:endParaRPr lang="en-US" sz="1600" dirty="0"/>
            </a:p>
          </p:txBody>
        </p:sp>
        <p:sp>
          <p:nvSpPr>
            <p:cNvPr id="48" name="Text 9"/>
            <p:cNvSpPr/>
            <p:nvPr/>
          </p:nvSpPr>
          <p:spPr>
            <a:xfrm>
              <a:off x="793790" y="4628198"/>
              <a:ext cx="1935123" cy="1270159"/>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إمكانية تقديم تجارب اتصالية مخصصة لآلاف أو ملايين الأفراد في وقت واحد.</a:t>
              </a:r>
              <a:endParaRPr lang="en-US" sz="1600" dirty="0"/>
            </a:p>
          </p:txBody>
        </p:sp>
      </p:grpSp>
    </p:spTree>
    <p:extLst>
      <p:ext uri="{BB962C8B-B14F-4D97-AF65-F5344CB8AC3E}">
        <p14:creationId xmlns:p14="http://schemas.microsoft.com/office/powerpoint/2010/main" val="416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0D4C8-8B5F-C855-8023-AAC20EBB5F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457F1A-78AE-BFE9-5F39-3BADF2B2C8E2}"/>
              </a:ext>
            </a:extLst>
          </p:cNvPr>
          <p:cNvSpPr/>
          <p:nvPr/>
        </p:nvSpPr>
        <p:spPr>
          <a:xfrm>
            <a:off x="401444" y="1385884"/>
            <a:ext cx="11430000" cy="4903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4192246-E62F-14F7-0ADA-CBEFBD5610E0}"/>
              </a:ext>
            </a:extLst>
          </p:cNvPr>
          <p:cNvSpPr txBox="1"/>
          <p:nvPr/>
        </p:nvSpPr>
        <p:spPr>
          <a:xfrm>
            <a:off x="3925230" y="307580"/>
            <a:ext cx="5307980" cy="954107"/>
          </a:xfrm>
          <a:prstGeom prst="rect">
            <a:avLst/>
          </a:prstGeom>
          <a:noFill/>
        </p:spPr>
        <p:txBody>
          <a:bodyPr wrap="square" rtlCol="0">
            <a:spAutoFit/>
          </a:bodyPr>
          <a:lstStyle/>
          <a:p>
            <a:pPr algn="ctr" rtl="1"/>
            <a:r>
              <a:rPr lang="en-US" sz="2800" b="1">
                <a:latin typeface="Alexandria" charset="0"/>
                <a:cs typeface="Alexandria" charset="0"/>
              </a:rPr>
              <a:t>Hyper-Personalization: </a:t>
            </a:r>
            <a:r>
              <a:rPr lang="ar-EG" sz="2800" b="1">
                <a:latin typeface="Alexandria" charset="0"/>
                <a:cs typeface="Alexandria" charset="0"/>
              </a:rPr>
              <a:t>التخصيص المفرط</a:t>
            </a:r>
          </a:p>
        </p:txBody>
      </p:sp>
      <p:sp>
        <p:nvSpPr>
          <p:cNvPr id="5" name="Rectangle 4">
            <a:extLst>
              <a:ext uri="{FF2B5EF4-FFF2-40B4-BE49-F238E27FC236}">
                <a16:creationId xmlns:a16="http://schemas.microsoft.com/office/drawing/2014/main" id="{BC8C7A27-126E-BE13-D115-0289ED145939}"/>
              </a:ext>
            </a:extLst>
          </p:cNvPr>
          <p:cNvSpPr/>
          <p:nvPr/>
        </p:nvSpPr>
        <p:spPr>
          <a:xfrm>
            <a:off x="775950" y="236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87FC39-3123-E7F0-90A2-4AEDD4272388}"/>
              </a:ext>
            </a:extLst>
          </p:cNvPr>
          <p:cNvSpPr txBox="1"/>
          <p:nvPr/>
        </p:nvSpPr>
        <p:spPr>
          <a:xfrm>
            <a:off x="956876" y="30758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25AAA9-72B8-94D9-0E1B-EE45DE6796EE}"/>
              </a:ext>
            </a:extLst>
          </p:cNvPr>
          <p:cNvSpPr txBox="1"/>
          <p:nvPr/>
        </p:nvSpPr>
        <p:spPr>
          <a:xfrm>
            <a:off x="995064" y="70523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8EF07EE-4C8D-293D-4AAF-B6814F55C7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1895B2C-1749-F1E7-6DF3-4FDAD30968C3}"/>
              </a:ext>
            </a:extLst>
          </p:cNvPr>
          <p:cNvPicPr>
            <a:picLocks noChangeAspect="1"/>
          </p:cNvPicPr>
          <p:nvPr/>
        </p:nvPicPr>
        <p:blipFill>
          <a:blip r:embed="rId3"/>
          <a:stretch>
            <a:fillRect/>
          </a:stretch>
        </p:blipFill>
        <p:spPr>
          <a:xfrm>
            <a:off x="499432" y="1501898"/>
            <a:ext cx="2923720" cy="4380983"/>
          </a:xfrm>
          <a:prstGeom prst="rect">
            <a:avLst/>
          </a:prstGeom>
        </p:spPr>
      </p:pic>
      <p:grpSp>
        <p:nvGrpSpPr>
          <p:cNvPr id="8" name="Group 7">
            <a:extLst>
              <a:ext uri="{FF2B5EF4-FFF2-40B4-BE49-F238E27FC236}">
                <a16:creationId xmlns:a16="http://schemas.microsoft.com/office/drawing/2014/main" id="{3F1A97E5-8674-9ED9-8E2F-D0F027E0B50B}"/>
              </a:ext>
            </a:extLst>
          </p:cNvPr>
          <p:cNvGrpSpPr/>
          <p:nvPr/>
        </p:nvGrpSpPr>
        <p:grpSpPr>
          <a:xfrm>
            <a:off x="3925230" y="1793309"/>
            <a:ext cx="7556421" cy="3678807"/>
            <a:chOff x="6280190" y="3886914"/>
            <a:chExt cx="7556421" cy="2446020"/>
          </a:xfrm>
        </p:grpSpPr>
        <p:sp>
          <p:nvSpPr>
            <p:cNvPr id="4" name="Text 3"/>
            <p:cNvSpPr/>
            <p:nvPr/>
          </p:nvSpPr>
          <p:spPr>
            <a:xfrm>
              <a:off x="6280190" y="3886914"/>
              <a:ext cx="7556421"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التخصيص المفرط (Hyper-Personalization) يتجاوز التخصيص التقليدي </a:t>
              </a:r>
              <a:r>
                <a:rPr lang="en-US" sz="1600">
                  <a:solidFill>
                    <a:srgbClr val="15213F"/>
                  </a:solidFill>
                  <a:latin typeface="Alexandria" pitchFamily="34" charset="0"/>
                  <a:ea typeface="Alexandria" pitchFamily="34" charset="-122"/>
                  <a:cs typeface="Alexandria" pitchFamily="34" charset="-120"/>
                </a:rPr>
                <a:t>البسيط مثل </a:t>
              </a:r>
              <a:r>
                <a:rPr lang="en-US" sz="1600" dirty="0">
                  <a:solidFill>
                    <a:srgbClr val="15213F"/>
                  </a:solidFill>
                  <a:latin typeface="Alexandria" pitchFamily="34" charset="0"/>
                  <a:ea typeface="Alexandria" pitchFamily="34" charset="-122"/>
                  <a:cs typeface="Alexandria" pitchFamily="34" charset="-120"/>
                </a:rPr>
                <a:t>إدراج </a:t>
              </a:r>
              <a:r>
                <a:rPr lang="en-US" sz="1600">
                  <a:solidFill>
                    <a:srgbClr val="15213F"/>
                  </a:solidFill>
                  <a:latin typeface="Alexandria" pitchFamily="34" charset="0"/>
                  <a:ea typeface="Alexandria" pitchFamily="34" charset="-122"/>
                  <a:cs typeface="Alexandria" pitchFamily="34" charset="-120"/>
                </a:rPr>
                <a:t>اسم المستلم </a:t>
              </a:r>
              <a:r>
                <a:rPr lang="en-US" sz="1600" dirty="0">
                  <a:solidFill>
                    <a:srgbClr val="15213F"/>
                  </a:solidFill>
                  <a:latin typeface="Alexandria" pitchFamily="34" charset="0"/>
                  <a:ea typeface="Alexandria" pitchFamily="34" charset="-122"/>
                  <a:cs typeface="Alexandria" pitchFamily="34" charset="-120"/>
                </a:rPr>
                <a:t>ليصل إلى مستوى من التفصيل يجعل كل رسالة تبدو وكأنها صُممت خصيصاً لمتلقٍ واحد. يعتمد ذلك على دمج بيانات سلوكية، سياقية، وتفضيلات مُستنتجة لإنشاء تجارب اتصالية فريدة حقاً.</a:t>
              </a:r>
              <a:endParaRPr lang="en-US" sz="1600" dirty="0"/>
            </a:p>
          </p:txBody>
        </p:sp>
        <p:sp>
          <p:nvSpPr>
            <p:cNvPr id="9" name="Text 4"/>
            <p:cNvSpPr/>
            <p:nvPr/>
          </p:nvSpPr>
          <p:spPr>
            <a:xfrm>
              <a:off x="6280190" y="5380315"/>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في عصر يتعرض فيه الأفراد لآلاف الرسائل يومياً، يصبح التخصيص المفرط أداة حاسمة لاختراق الضجيج والوصول إلى الجمهور بشكل فعّال. المفتاح هو استخدام هذه القدرة بمسؤولية ودون تجاوز خطوط الخصوصية أو التسبب في شعور بالمراقبة المزعجة.</a:t>
              </a:r>
              <a:endParaRPr lang="en-US" sz="1600" dirty="0"/>
            </a:p>
          </p:txBody>
        </p:sp>
      </p:grpSp>
    </p:spTree>
    <p:extLst>
      <p:ext uri="{BB962C8B-B14F-4D97-AF65-F5344CB8AC3E}">
        <p14:creationId xmlns:p14="http://schemas.microsoft.com/office/powerpoint/2010/main" val="41202841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2483D-E375-E567-FC69-0A697B9D18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AB7DAB-0662-530D-E368-942653B1ED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9030D9-90E2-CAA2-B27A-8F3B2B5CF883}"/>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EABAA18-AE54-325C-BE94-8F6EACC1DAF8}"/>
              </a:ext>
            </a:extLst>
          </p:cNvPr>
          <p:cNvSpPr/>
          <p:nvPr/>
        </p:nvSpPr>
        <p:spPr>
          <a:xfrm>
            <a:off x="0" y="1193732"/>
            <a:ext cx="12054468"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AF62DD1-4F2A-B112-0F76-BBCB53AD69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69505095-C7B6-79BD-B64E-6D647403E451}"/>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3" name="Text 0"/>
          <p:cNvSpPr/>
          <p:nvPr/>
        </p:nvSpPr>
        <p:spPr>
          <a:xfrm>
            <a:off x="3343434" y="536870"/>
            <a:ext cx="5321064" cy="610553"/>
          </a:xfrm>
          <a:prstGeom prst="rect">
            <a:avLst/>
          </a:prstGeom>
          <a:noFill/>
          <a:ln/>
        </p:spPr>
        <p:txBody>
          <a:bodyPr wrap="none" lIns="0" tIns="0" rIns="0" bIns="0" rtlCol="0" anchor="t"/>
          <a:lstStyle/>
          <a:p>
            <a:pPr marL="0" indent="0" algn="r" rtl="1">
              <a:lnSpc>
                <a:spcPts val="4800"/>
              </a:lnSpc>
              <a:buNone/>
            </a:pPr>
            <a:r>
              <a:rPr lang="en-US" sz="2800" b="1" dirty="0">
                <a:solidFill>
                  <a:srgbClr val="3257B8"/>
                </a:solidFill>
                <a:latin typeface="Alexandria Bold" pitchFamily="34" charset="0"/>
                <a:ea typeface="Alexandria Bold" pitchFamily="34" charset="-122"/>
                <a:cs typeface="Alexandria Bold" pitchFamily="34" charset="-120"/>
              </a:rPr>
              <a:t>أبعاد التخصيص المفرط</a:t>
            </a:r>
            <a:endParaRPr lang="en-US" sz="2800" dirty="0"/>
          </a:p>
        </p:txBody>
      </p:sp>
      <p:grpSp>
        <p:nvGrpSpPr>
          <p:cNvPr id="33" name="Group 32">
            <a:extLst>
              <a:ext uri="{FF2B5EF4-FFF2-40B4-BE49-F238E27FC236}">
                <a16:creationId xmlns:a16="http://schemas.microsoft.com/office/drawing/2014/main" id="{098CDE88-6F2C-60FA-A448-DC6DF2DDFA49}"/>
              </a:ext>
            </a:extLst>
          </p:cNvPr>
          <p:cNvGrpSpPr/>
          <p:nvPr/>
        </p:nvGrpSpPr>
        <p:grpSpPr>
          <a:xfrm>
            <a:off x="34494" y="1315234"/>
            <a:ext cx="12019974" cy="5041866"/>
            <a:chOff x="781526" y="1547455"/>
            <a:chExt cx="13067348" cy="6129933"/>
          </a:xfrm>
        </p:grpSpPr>
        <p:sp>
          <p:nvSpPr>
            <p:cNvPr id="4" name="Shape 1"/>
            <p:cNvSpPr/>
            <p:nvPr/>
          </p:nvSpPr>
          <p:spPr>
            <a:xfrm>
              <a:off x="7411403" y="1547455"/>
              <a:ext cx="6437471" cy="1915120"/>
            </a:xfrm>
            <a:prstGeom prst="roundRect">
              <a:avLst>
                <a:gd name="adj" fmla="val 4285"/>
              </a:avLst>
            </a:prstGeom>
            <a:solidFill>
              <a:srgbClr val="E9ECF2"/>
            </a:solidFill>
            <a:ln w="7620">
              <a:solidFill>
                <a:srgbClr val="CFD2D8"/>
              </a:solidFill>
              <a:prstDash val="solid"/>
            </a:ln>
          </p:spPr>
          <p:txBody>
            <a:bodyPr/>
            <a:lstStyle/>
            <a:p>
              <a:endParaRPr lang="en-US"/>
            </a:p>
          </p:txBody>
        </p:sp>
        <p:pic>
          <p:nvPicPr>
            <p:cNvPr id="6" name="Image 0" descr="preencoded.png"/>
            <p:cNvPicPr>
              <a:picLocks noChangeAspect="1"/>
            </p:cNvPicPr>
            <p:nvPr/>
          </p:nvPicPr>
          <p:blipFill>
            <a:blip r:embed="rId3"/>
            <a:stretch>
              <a:fillRect/>
            </a:stretch>
          </p:blipFill>
          <p:spPr>
            <a:xfrm>
              <a:off x="13059728" y="1750457"/>
              <a:ext cx="586145" cy="586145"/>
            </a:xfrm>
            <a:prstGeom prst="rect">
              <a:avLst/>
            </a:prstGeom>
          </p:spPr>
        </p:pic>
        <p:pic>
          <p:nvPicPr>
            <p:cNvPr id="7"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220938" y="1911668"/>
              <a:ext cx="263723" cy="263723"/>
            </a:xfrm>
            <a:prstGeom prst="rect">
              <a:avLst/>
            </a:prstGeom>
          </p:spPr>
        </p:pic>
        <p:sp>
          <p:nvSpPr>
            <p:cNvPr id="8" name="Text 2"/>
            <p:cNvSpPr/>
            <p:nvPr/>
          </p:nvSpPr>
          <p:spPr>
            <a:xfrm>
              <a:off x="10875883" y="2528888"/>
              <a:ext cx="2769989" cy="305157"/>
            </a:xfrm>
            <a:prstGeom prst="rect">
              <a:avLst/>
            </a:prstGeom>
            <a:noFill/>
            <a:ln/>
          </p:spPr>
          <p:txBody>
            <a:bodyPr wrap="none" lIns="0" tIns="0" rIns="0" bIns="0" rtlCol="0" anchor="t"/>
            <a:lstStyle/>
            <a:p>
              <a:pPr marL="0" indent="0" algn="r" rtl="1">
                <a:lnSpc>
                  <a:spcPts val="2400"/>
                </a:lnSpc>
                <a:buNone/>
              </a:pPr>
              <a:r>
                <a:rPr lang="en-US" sz="1900" b="1" dirty="0">
                  <a:solidFill>
                    <a:srgbClr val="15213F"/>
                  </a:solidFill>
                  <a:latin typeface="Alexandria Bold" pitchFamily="34" charset="0"/>
                  <a:ea typeface="Alexandria Bold" pitchFamily="34" charset="-122"/>
                  <a:cs typeface="Alexandria Bold" pitchFamily="34" charset="-120"/>
                </a:rPr>
                <a:t>التخصيص الديموغرافي</a:t>
              </a:r>
              <a:endParaRPr lang="en-US" sz="1900" dirty="0"/>
            </a:p>
          </p:txBody>
        </p:sp>
        <p:sp>
          <p:nvSpPr>
            <p:cNvPr id="9" name="Text 3"/>
            <p:cNvSpPr/>
            <p:nvPr/>
          </p:nvSpPr>
          <p:spPr>
            <a:xfrm>
              <a:off x="7614404" y="2949416"/>
              <a:ext cx="6031468" cy="310158"/>
            </a:xfrm>
            <a:prstGeom prst="rect">
              <a:avLst/>
            </a:prstGeom>
            <a:noFill/>
            <a:ln/>
          </p:spPr>
          <p:txBody>
            <a:bodyPr wrap="none" lIns="0" tIns="0" rIns="0" bIns="0" rtlCol="0" anchor="t"/>
            <a:lstStyle/>
            <a:p>
              <a:pPr marL="0" indent="0" algn="r" rtl="1">
                <a:lnSpc>
                  <a:spcPts val="2400"/>
                </a:lnSpc>
                <a:buNone/>
              </a:pPr>
              <a:r>
                <a:rPr lang="en-US" sz="1500" dirty="0">
                  <a:solidFill>
                    <a:srgbClr val="15213F"/>
                  </a:solidFill>
                  <a:latin typeface="Alexandria" pitchFamily="34" charset="0"/>
                  <a:ea typeface="Alexandria" pitchFamily="34" charset="-122"/>
                  <a:cs typeface="Alexandria" pitchFamily="34" charset="-120"/>
                </a:rPr>
                <a:t>العمر، الجنس، الموقع، المستوى التعليمي، الحالة المهنية</a:t>
              </a:r>
              <a:endParaRPr lang="en-US" sz="1500" dirty="0"/>
            </a:p>
          </p:txBody>
        </p:sp>
        <p:sp>
          <p:nvSpPr>
            <p:cNvPr id="10" name="Shape 4"/>
            <p:cNvSpPr/>
            <p:nvPr/>
          </p:nvSpPr>
          <p:spPr>
            <a:xfrm>
              <a:off x="781526" y="1547455"/>
              <a:ext cx="6437590" cy="1915120"/>
            </a:xfrm>
            <a:prstGeom prst="roundRect">
              <a:avLst>
                <a:gd name="adj" fmla="val 4285"/>
              </a:avLst>
            </a:prstGeom>
            <a:solidFill>
              <a:srgbClr val="E9ECF2"/>
            </a:solidFill>
            <a:ln w="7620">
              <a:solidFill>
                <a:srgbClr val="CFD2D8"/>
              </a:solidFill>
              <a:prstDash val="solid"/>
            </a:ln>
          </p:spPr>
          <p:txBody>
            <a:bodyPr/>
            <a:lstStyle/>
            <a:p>
              <a:endParaRPr lang="en-US"/>
            </a:p>
          </p:txBody>
        </p:sp>
        <p:pic>
          <p:nvPicPr>
            <p:cNvPr id="11" name="Image 2" descr="preencoded.png"/>
            <p:cNvPicPr>
              <a:picLocks noChangeAspect="1"/>
            </p:cNvPicPr>
            <p:nvPr/>
          </p:nvPicPr>
          <p:blipFill>
            <a:blip r:embed="rId6"/>
            <a:stretch>
              <a:fillRect/>
            </a:stretch>
          </p:blipFill>
          <p:spPr>
            <a:xfrm>
              <a:off x="6429970" y="1750457"/>
              <a:ext cx="586145" cy="586145"/>
            </a:xfrm>
            <a:prstGeom prst="rect">
              <a:avLst/>
            </a:prstGeom>
          </p:spPr>
        </p:pic>
        <p:pic>
          <p:nvPicPr>
            <p:cNvPr id="12"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91181" y="1911668"/>
              <a:ext cx="263723" cy="263723"/>
            </a:xfrm>
            <a:prstGeom prst="rect">
              <a:avLst/>
            </a:prstGeom>
          </p:spPr>
        </p:pic>
        <p:sp>
          <p:nvSpPr>
            <p:cNvPr id="13" name="Text 5"/>
            <p:cNvSpPr/>
            <p:nvPr/>
          </p:nvSpPr>
          <p:spPr>
            <a:xfrm>
              <a:off x="4573667" y="2528888"/>
              <a:ext cx="2442448" cy="305157"/>
            </a:xfrm>
            <a:prstGeom prst="rect">
              <a:avLst/>
            </a:prstGeom>
            <a:noFill/>
            <a:ln/>
          </p:spPr>
          <p:txBody>
            <a:bodyPr wrap="none" lIns="0" tIns="0" rIns="0" bIns="0" rtlCol="0" anchor="t"/>
            <a:lstStyle/>
            <a:p>
              <a:pPr marL="0" indent="0" algn="r" rtl="1">
                <a:lnSpc>
                  <a:spcPts val="2400"/>
                </a:lnSpc>
                <a:buNone/>
              </a:pPr>
              <a:r>
                <a:rPr lang="en-US" sz="1900" b="1" dirty="0">
                  <a:solidFill>
                    <a:srgbClr val="15213F"/>
                  </a:solidFill>
                  <a:latin typeface="Alexandria Bold" pitchFamily="34" charset="0"/>
                  <a:ea typeface="Alexandria Bold" pitchFamily="34" charset="-122"/>
                  <a:cs typeface="Alexandria Bold" pitchFamily="34" charset="-120"/>
                </a:rPr>
                <a:t>التخصيص السلوكي</a:t>
              </a:r>
              <a:endParaRPr lang="en-US" sz="1900" dirty="0"/>
            </a:p>
          </p:txBody>
        </p:sp>
        <p:sp>
          <p:nvSpPr>
            <p:cNvPr id="14" name="Text 6"/>
            <p:cNvSpPr/>
            <p:nvPr/>
          </p:nvSpPr>
          <p:spPr>
            <a:xfrm>
              <a:off x="984528" y="2949416"/>
              <a:ext cx="6031587" cy="310158"/>
            </a:xfrm>
            <a:prstGeom prst="rect">
              <a:avLst/>
            </a:prstGeom>
            <a:noFill/>
            <a:ln/>
          </p:spPr>
          <p:txBody>
            <a:bodyPr wrap="none" lIns="0" tIns="0" rIns="0" bIns="0" rtlCol="0" anchor="t"/>
            <a:lstStyle/>
            <a:p>
              <a:pPr marL="0" indent="0" algn="r" rtl="1">
                <a:lnSpc>
                  <a:spcPts val="2400"/>
                </a:lnSpc>
                <a:buNone/>
              </a:pPr>
              <a:r>
                <a:rPr lang="en-US" sz="1500" dirty="0">
                  <a:solidFill>
                    <a:srgbClr val="15213F"/>
                  </a:solidFill>
                  <a:latin typeface="Alexandria" pitchFamily="34" charset="0"/>
                  <a:ea typeface="Alexandria" pitchFamily="34" charset="-122"/>
                  <a:cs typeface="Alexandria" pitchFamily="34" charset="-120"/>
                </a:rPr>
                <a:t>أنماط التصفح، التفاعلات السابقة، المشتريات، الاهتمامات الظاهرة</a:t>
              </a:r>
              <a:endParaRPr lang="en-US" sz="1500" dirty="0"/>
            </a:p>
          </p:txBody>
        </p:sp>
        <p:sp>
          <p:nvSpPr>
            <p:cNvPr id="15" name="Shape 7"/>
            <p:cNvSpPr/>
            <p:nvPr/>
          </p:nvSpPr>
          <p:spPr>
            <a:xfrm>
              <a:off x="7411403" y="3654862"/>
              <a:ext cx="6437471" cy="1915120"/>
            </a:xfrm>
            <a:prstGeom prst="roundRect">
              <a:avLst>
                <a:gd name="adj" fmla="val 4285"/>
              </a:avLst>
            </a:prstGeom>
            <a:solidFill>
              <a:srgbClr val="E9ECF2"/>
            </a:solidFill>
            <a:ln w="7620">
              <a:solidFill>
                <a:srgbClr val="CFD2D8"/>
              </a:solidFill>
              <a:prstDash val="solid"/>
            </a:ln>
          </p:spPr>
          <p:txBody>
            <a:bodyPr/>
            <a:lstStyle/>
            <a:p>
              <a:endParaRPr lang="en-US"/>
            </a:p>
          </p:txBody>
        </p:sp>
        <p:pic>
          <p:nvPicPr>
            <p:cNvPr id="16" name="Image 4" descr="preencoded.png"/>
            <p:cNvPicPr>
              <a:picLocks noChangeAspect="1"/>
            </p:cNvPicPr>
            <p:nvPr/>
          </p:nvPicPr>
          <p:blipFill>
            <a:blip r:embed="rId9"/>
            <a:stretch>
              <a:fillRect/>
            </a:stretch>
          </p:blipFill>
          <p:spPr>
            <a:xfrm>
              <a:off x="13059728" y="3857863"/>
              <a:ext cx="586145" cy="586145"/>
            </a:xfrm>
            <a:prstGeom prst="rect">
              <a:avLst/>
            </a:prstGeom>
          </p:spPr>
        </p:pic>
        <p:pic>
          <p:nvPicPr>
            <p:cNvPr id="17"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220938" y="4019074"/>
              <a:ext cx="263723" cy="263723"/>
            </a:xfrm>
            <a:prstGeom prst="rect">
              <a:avLst/>
            </a:prstGeom>
          </p:spPr>
        </p:pic>
        <p:sp>
          <p:nvSpPr>
            <p:cNvPr id="19" name="Text 8"/>
            <p:cNvSpPr/>
            <p:nvPr/>
          </p:nvSpPr>
          <p:spPr>
            <a:xfrm>
              <a:off x="11203424" y="4636294"/>
              <a:ext cx="2442448" cy="305157"/>
            </a:xfrm>
            <a:prstGeom prst="rect">
              <a:avLst/>
            </a:prstGeom>
            <a:noFill/>
            <a:ln/>
          </p:spPr>
          <p:txBody>
            <a:bodyPr wrap="none" lIns="0" tIns="0" rIns="0" bIns="0" rtlCol="0" anchor="t"/>
            <a:lstStyle/>
            <a:p>
              <a:pPr marL="0" indent="0" algn="r" rtl="1">
                <a:lnSpc>
                  <a:spcPts val="2400"/>
                </a:lnSpc>
                <a:buNone/>
              </a:pPr>
              <a:r>
                <a:rPr lang="en-US" sz="1900" b="1" dirty="0">
                  <a:solidFill>
                    <a:srgbClr val="15213F"/>
                  </a:solidFill>
                  <a:latin typeface="Alexandria Bold" pitchFamily="34" charset="0"/>
                  <a:ea typeface="Alexandria Bold" pitchFamily="34" charset="-122"/>
                  <a:cs typeface="Alexandria Bold" pitchFamily="34" charset="-120"/>
                </a:rPr>
                <a:t>التخصيص السياقي</a:t>
              </a:r>
              <a:endParaRPr lang="en-US" sz="1900" dirty="0"/>
            </a:p>
          </p:txBody>
        </p:sp>
        <p:sp>
          <p:nvSpPr>
            <p:cNvPr id="20" name="Text 9"/>
            <p:cNvSpPr/>
            <p:nvPr/>
          </p:nvSpPr>
          <p:spPr>
            <a:xfrm>
              <a:off x="7614404" y="5056823"/>
              <a:ext cx="6031468" cy="310158"/>
            </a:xfrm>
            <a:prstGeom prst="rect">
              <a:avLst/>
            </a:prstGeom>
            <a:noFill/>
            <a:ln/>
          </p:spPr>
          <p:txBody>
            <a:bodyPr wrap="none" lIns="0" tIns="0" rIns="0" bIns="0" rtlCol="0" anchor="t"/>
            <a:lstStyle/>
            <a:p>
              <a:pPr marL="0" indent="0" algn="r" rtl="1">
                <a:lnSpc>
                  <a:spcPts val="2400"/>
                </a:lnSpc>
                <a:buNone/>
              </a:pPr>
              <a:r>
                <a:rPr lang="en-US" sz="1500" dirty="0">
                  <a:solidFill>
                    <a:srgbClr val="15213F"/>
                  </a:solidFill>
                  <a:latin typeface="Alexandria" pitchFamily="34" charset="0"/>
                  <a:ea typeface="Alexandria" pitchFamily="34" charset="-122"/>
                  <a:cs typeface="Alexandria" pitchFamily="34" charset="-120"/>
                </a:rPr>
                <a:t>الوقت، الجهاز المستخدم، الموقع الحالي، الحالة المزاجية المستنتجة</a:t>
              </a:r>
              <a:endParaRPr lang="en-US" sz="1500" dirty="0"/>
            </a:p>
          </p:txBody>
        </p:sp>
        <p:sp>
          <p:nvSpPr>
            <p:cNvPr id="21" name="Shape 10"/>
            <p:cNvSpPr/>
            <p:nvPr/>
          </p:nvSpPr>
          <p:spPr>
            <a:xfrm>
              <a:off x="781526" y="3654862"/>
              <a:ext cx="6437590" cy="1915120"/>
            </a:xfrm>
            <a:prstGeom prst="roundRect">
              <a:avLst>
                <a:gd name="adj" fmla="val 4285"/>
              </a:avLst>
            </a:prstGeom>
            <a:solidFill>
              <a:srgbClr val="E9ECF2"/>
            </a:solidFill>
            <a:ln w="7620">
              <a:solidFill>
                <a:srgbClr val="CFD2D8"/>
              </a:solidFill>
              <a:prstDash val="solid"/>
            </a:ln>
          </p:spPr>
          <p:txBody>
            <a:bodyPr/>
            <a:lstStyle/>
            <a:p>
              <a:endParaRPr lang="en-US"/>
            </a:p>
          </p:txBody>
        </p:sp>
        <p:pic>
          <p:nvPicPr>
            <p:cNvPr id="22" name="Image 6" descr="preencoded.png"/>
            <p:cNvPicPr>
              <a:picLocks noChangeAspect="1"/>
            </p:cNvPicPr>
            <p:nvPr/>
          </p:nvPicPr>
          <p:blipFill>
            <a:blip r:embed="rId12"/>
            <a:stretch>
              <a:fillRect/>
            </a:stretch>
          </p:blipFill>
          <p:spPr>
            <a:xfrm>
              <a:off x="6429970" y="3857863"/>
              <a:ext cx="586145" cy="586145"/>
            </a:xfrm>
            <a:prstGeom prst="rect">
              <a:avLst/>
            </a:prstGeom>
          </p:spPr>
        </p:pic>
        <p:pic>
          <p:nvPicPr>
            <p:cNvPr id="24"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591181" y="4019074"/>
              <a:ext cx="263723" cy="263723"/>
            </a:xfrm>
            <a:prstGeom prst="rect">
              <a:avLst/>
            </a:prstGeom>
          </p:spPr>
        </p:pic>
        <p:sp>
          <p:nvSpPr>
            <p:cNvPr id="26" name="Text 11"/>
            <p:cNvSpPr/>
            <p:nvPr/>
          </p:nvSpPr>
          <p:spPr>
            <a:xfrm>
              <a:off x="4573667" y="4636294"/>
              <a:ext cx="2442448" cy="305157"/>
            </a:xfrm>
            <a:prstGeom prst="rect">
              <a:avLst/>
            </a:prstGeom>
            <a:noFill/>
            <a:ln/>
          </p:spPr>
          <p:txBody>
            <a:bodyPr wrap="none" lIns="0" tIns="0" rIns="0" bIns="0" rtlCol="0" anchor="t"/>
            <a:lstStyle/>
            <a:p>
              <a:pPr marL="0" indent="0" algn="r" rtl="1">
                <a:lnSpc>
                  <a:spcPts val="2400"/>
                </a:lnSpc>
                <a:buNone/>
              </a:pPr>
              <a:r>
                <a:rPr lang="en-US" sz="1900" b="1" dirty="0">
                  <a:solidFill>
                    <a:srgbClr val="15213F"/>
                  </a:solidFill>
                  <a:latin typeface="Alexandria Bold" pitchFamily="34" charset="0"/>
                  <a:ea typeface="Alexandria Bold" pitchFamily="34" charset="-122"/>
                  <a:cs typeface="Alexandria Bold" pitchFamily="34" charset="-120"/>
                </a:rPr>
                <a:t>التخصيص التنبؤي</a:t>
              </a:r>
              <a:endParaRPr lang="en-US" sz="1900" dirty="0"/>
            </a:p>
          </p:txBody>
        </p:sp>
        <p:sp>
          <p:nvSpPr>
            <p:cNvPr id="27" name="Text 12"/>
            <p:cNvSpPr/>
            <p:nvPr/>
          </p:nvSpPr>
          <p:spPr>
            <a:xfrm>
              <a:off x="984528" y="5056823"/>
              <a:ext cx="6031587" cy="310158"/>
            </a:xfrm>
            <a:prstGeom prst="rect">
              <a:avLst/>
            </a:prstGeom>
            <a:noFill/>
            <a:ln/>
          </p:spPr>
          <p:txBody>
            <a:bodyPr wrap="none" lIns="0" tIns="0" rIns="0" bIns="0" rtlCol="0" anchor="t"/>
            <a:lstStyle/>
            <a:p>
              <a:pPr marL="0" indent="0" algn="r" rtl="1">
                <a:lnSpc>
                  <a:spcPts val="2400"/>
                </a:lnSpc>
                <a:buNone/>
              </a:pPr>
              <a:r>
                <a:rPr lang="en-US" sz="1500" dirty="0">
                  <a:solidFill>
                    <a:srgbClr val="15213F"/>
                  </a:solidFill>
                  <a:latin typeface="Alexandria" pitchFamily="34" charset="0"/>
                  <a:ea typeface="Alexandria" pitchFamily="34" charset="-122"/>
                  <a:cs typeface="Alexandria" pitchFamily="34" charset="-120"/>
                </a:rPr>
                <a:t>الاحتياجات المتوقعة، نقاط الألم المحتملة، الاهتمامات المستقبلية</a:t>
              </a:r>
              <a:endParaRPr lang="en-US" sz="1500" dirty="0"/>
            </a:p>
          </p:txBody>
        </p:sp>
        <p:sp>
          <p:nvSpPr>
            <p:cNvPr id="28" name="Shape 13"/>
            <p:cNvSpPr/>
            <p:nvPr/>
          </p:nvSpPr>
          <p:spPr>
            <a:xfrm>
              <a:off x="7411403" y="5762268"/>
              <a:ext cx="6437471" cy="1915120"/>
            </a:xfrm>
            <a:prstGeom prst="roundRect">
              <a:avLst>
                <a:gd name="adj" fmla="val 4285"/>
              </a:avLst>
            </a:prstGeom>
            <a:solidFill>
              <a:srgbClr val="E9ECF2"/>
            </a:solidFill>
            <a:ln w="7620">
              <a:solidFill>
                <a:srgbClr val="CFD2D8"/>
              </a:solidFill>
              <a:prstDash val="solid"/>
            </a:ln>
          </p:spPr>
          <p:txBody>
            <a:bodyPr/>
            <a:lstStyle/>
            <a:p>
              <a:endParaRPr lang="en-US"/>
            </a:p>
          </p:txBody>
        </p:sp>
        <p:pic>
          <p:nvPicPr>
            <p:cNvPr id="29" name="Image 8" descr="preencoded.png"/>
            <p:cNvPicPr>
              <a:picLocks noChangeAspect="1"/>
            </p:cNvPicPr>
            <p:nvPr/>
          </p:nvPicPr>
          <p:blipFill>
            <a:blip r:embed="rId15"/>
            <a:stretch>
              <a:fillRect/>
            </a:stretch>
          </p:blipFill>
          <p:spPr>
            <a:xfrm>
              <a:off x="13059728" y="5965269"/>
              <a:ext cx="586145" cy="586145"/>
            </a:xfrm>
            <a:prstGeom prst="rect">
              <a:avLst/>
            </a:prstGeom>
          </p:spPr>
        </p:pic>
        <p:pic>
          <p:nvPicPr>
            <p:cNvPr id="30"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3220938" y="6126480"/>
              <a:ext cx="263723" cy="263723"/>
            </a:xfrm>
            <a:prstGeom prst="rect">
              <a:avLst/>
            </a:prstGeom>
          </p:spPr>
        </p:pic>
        <p:sp>
          <p:nvSpPr>
            <p:cNvPr id="31" name="Text 14"/>
            <p:cNvSpPr/>
            <p:nvPr/>
          </p:nvSpPr>
          <p:spPr>
            <a:xfrm>
              <a:off x="11203424" y="6743700"/>
              <a:ext cx="2442448" cy="305157"/>
            </a:xfrm>
            <a:prstGeom prst="rect">
              <a:avLst/>
            </a:prstGeom>
            <a:noFill/>
            <a:ln/>
          </p:spPr>
          <p:txBody>
            <a:bodyPr wrap="none" lIns="0" tIns="0" rIns="0" bIns="0" rtlCol="0" anchor="t"/>
            <a:lstStyle/>
            <a:p>
              <a:pPr marL="0" indent="0" algn="r" rtl="1">
                <a:lnSpc>
                  <a:spcPts val="2400"/>
                </a:lnSpc>
                <a:buNone/>
              </a:pPr>
              <a:r>
                <a:rPr lang="en-US" sz="1900" b="1" dirty="0">
                  <a:solidFill>
                    <a:srgbClr val="15213F"/>
                  </a:solidFill>
                  <a:latin typeface="Alexandria Bold" pitchFamily="34" charset="0"/>
                  <a:ea typeface="Alexandria Bold" pitchFamily="34" charset="-122"/>
                  <a:cs typeface="Alexandria Bold" pitchFamily="34" charset="-120"/>
                </a:rPr>
                <a:t>التخصيص اللغوي</a:t>
              </a:r>
              <a:endParaRPr lang="en-US" sz="1900" dirty="0"/>
            </a:p>
          </p:txBody>
        </p:sp>
        <p:sp>
          <p:nvSpPr>
            <p:cNvPr id="32" name="Text 15"/>
            <p:cNvSpPr/>
            <p:nvPr/>
          </p:nvSpPr>
          <p:spPr>
            <a:xfrm>
              <a:off x="7614404" y="7164229"/>
              <a:ext cx="6031468" cy="310158"/>
            </a:xfrm>
            <a:prstGeom prst="rect">
              <a:avLst/>
            </a:prstGeom>
            <a:noFill/>
            <a:ln/>
          </p:spPr>
          <p:txBody>
            <a:bodyPr wrap="none" lIns="0" tIns="0" rIns="0" bIns="0" rtlCol="0" anchor="t"/>
            <a:lstStyle/>
            <a:p>
              <a:pPr marL="0" indent="0" algn="r" rtl="1">
                <a:lnSpc>
                  <a:spcPts val="2400"/>
                </a:lnSpc>
                <a:buNone/>
              </a:pPr>
              <a:r>
                <a:rPr lang="en-US" sz="1500" dirty="0">
                  <a:solidFill>
                    <a:srgbClr val="15213F"/>
                  </a:solidFill>
                  <a:latin typeface="Alexandria" pitchFamily="34" charset="0"/>
                  <a:ea typeface="Alexandria" pitchFamily="34" charset="-122"/>
                  <a:cs typeface="Alexandria" pitchFamily="34" charset="-120"/>
                </a:rPr>
                <a:t>الأسلوب، اللهجة، مستوى التعقيد، المراجع الثقافية</a:t>
              </a:r>
              <a:endParaRPr lang="en-US" sz="1500" dirty="0"/>
            </a:p>
          </p:txBody>
        </p:sp>
        <p:sp>
          <p:nvSpPr>
            <p:cNvPr id="35" name="Shape 16"/>
            <p:cNvSpPr/>
            <p:nvPr/>
          </p:nvSpPr>
          <p:spPr>
            <a:xfrm>
              <a:off x="781526" y="5762268"/>
              <a:ext cx="6437590" cy="1915120"/>
            </a:xfrm>
            <a:prstGeom prst="roundRect">
              <a:avLst>
                <a:gd name="adj" fmla="val 4285"/>
              </a:avLst>
            </a:prstGeom>
            <a:solidFill>
              <a:srgbClr val="E9ECF2"/>
            </a:solidFill>
            <a:ln w="7620">
              <a:solidFill>
                <a:srgbClr val="CFD2D8"/>
              </a:solidFill>
              <a:prstDash val="solid"/>
            </a:ln>
          </p:spPr>
          <p:txBody>
            <a:bodyPr/>
            <a:lstStyle/>
            <a:p>
              <a:endParaRPr lang="en-US"/>
            </a:p>
          </p:txBody>
        </p:sp>
        <p:pic>
          <p:nvPicPr>
            <p:cNvPr id="36" name="Image 10" descr="preencoded.png"/>
            <p:cNvPicPr>
              <a:picLocks noChangeAspect="1"/>
            </p:cNvPicPr>
            <p:nvPr/>
          </p:nvPicPr>
          <p:blipFill>
            <a:blip r:embed="rId18"/>
            <a:stretch>
              <a:fillRect/>
            </a:stretch>
          </p:blipFill>
          <p:spPr>
            <a:xfrm>
              <a:off x="6429970" y="5965269"/>
              <a:ext cx="586145" cy="586145"/>
            </a:xfrm>
            <a:prstGeom prst="rect">
              <a:avLst/>
            </a:prstGeom>
          </p:spPr>
        </p:pic>
        <p:pic>
          <p:nvPicPr>
            <p:cNvPr id="37" name="Image 11" descr="preencoded.png"/>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591181" y="6126480"/>
              <a:ext cx="263723" cy="263723"/>
            </a:xfrm>
            <a:prstGeom prst="rect">
              <a:avLst/>
            </a:prstGeom>
          </p:spPr>
        </p:pic>
        <p:sp>
          <p:nvSpPr>
            <p:cNvPr id="38" name="Text 17"/>
            <p:cNvSpPr/>
            <p:nvPr/>
          </p:nvSpPr>
          <p:spPr>
            <a:xfrm>
              <a:off x="4573667" y="6743700"/>
              <a:ext cx="2442448" cy="305157"/>
            </a:xfrm>
            <a:prstGeom prst="rect">
              <a:avLst/>
            </a:prstGeom>
            <a:noFill/>
            <a:ln/>
          </p:spPr>
          <p:txBody>
            <a:bodyPr wrap="none" lIns="0" tIns="0" rIns="0" bIns="0" rtlCol="0" anchor="t"/>
            <a:lstStyle/>
            <a:p>
              <a:pPr marL="0" indent="0" algn="r" rtl="1">
                <a:lnSpc>
                  <a:spcPts val="2400"/>
                </a:lnSpc>
                <a:buNone/>
              </a:pPr>
              <a:r>
                <a:rPr lang="en-US" sz="1900" b="1" dirty="0">
                  <a:solidFill>
                    <a:srgbClr val="15213F"/>
                  </a:solidFill>
                  <a:latin typeface="Alexandria Bold" pitchFamily="34" charset="0"/>
                  <a:ea typeface="Alexandria Bold" pitchFamily="34" charset="-122"/>
                  <a:cs typeface="Alexandria Bold" pitchFamily="34" charset="-120"/>
                </a:rPr>
                <a:t>التخصيص العاطفي</a:t>
              </a:r>
              <a:endParaRPr lang="en-US" sz="1900" dirty="0"/>
            </a:p>
          </p:txBody>
        </p:sp>
        <p:sp>
          <p:nvSpPr>
            <p:cNvPr id="39" name="Text 18"/>
            <p:cNvSpPr/>
            <p:nvPr/>
          </p:nvSpPr>
          <p:spPr>
            <a:xfrm>
              <a:off x="984528" y="7164229"/>
              <a:ext cx="6031587" cy="310158"/>
            </a:xfrm>
            <a:prstGeom prst="rect">
              <a:avLst/>
            </a:prstGeom>
            <a:noFill/>
            <a:ln/>
          </p:spPr>
          <p:txBody>
            <a:bodyPr wrap="none" lIns="0" tIns="0" rIns="0" bIns="0" rtlCol="0" anchor="t"/>
            <a:lstStyle/>
            <a:p>
              <a:pPr marL="0" indent="0" algn="r" rtl="1">
                <a:lnSpc>
                  <a:spcPts val="2400"/>
                </a:lnSpc>
                <a:buNone/>
              </a:pPr>
              <a:r>
                <a:rPr lang="en-US" sz="1500" dirty="0">
                  <a:solidFill>
                    <a:srgbClr val="15213F"/>
                  </a:solidFill>
                  <a:latin typeface="Alexandria" pitchFamily="34" charset="0"/>
                  <a:ea typeface="Alexandria" pitchFamily="34" charset="-122"/>
                  <a:cs typeface="Alexandria" pitchFamily="34" charset="-120"/>
                </a:rPr>
                <a:t>النبرة المناسبة للحالة، درجة الرسمية، مستوى التعاطف</a:t>
              </a:r>
              <a:endParaRPr lang="en-US" sz="1500" dirty="0"/>
            </a:p>
          </p:txBody>
        </p:sp>
      </p:grpSp>
    </p:spTree>
    <p:extLst>
      <p:ext uri="{BB962C8B-B14F-4D97-AF65-F5344CB8AC3E}">
        <p14:creationId xmlns:p14="http://schemas.microsoft.com/office/powerpoint/2010/main" val="32741417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50735-3BED-99C8-6C90-17BDA6B73E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1092CC-F9D4-617D-66A3-6226923F0A0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6CBA3F-C49D-5131-7E93-B1DFDCC93910}"/>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D315C1C-6A31-BDD9-3881-4E64EBF02848}"/>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071347C-4B82-02FB-CE42-786E647044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98990503-8FE3-E27F-5390-801597A17785}"/>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p:cNvSpPr/>
          <p:nvPr/>
        </p:nvSpPr>
        <p:spPr>
          <a:xfrm>
            <a:off x="2485572" y="517596"/>
            <a:ext cx="5866328" cy="620078"/>
          </a:xfrm>
          <a:prstGeom prst="rect">
            <a:avLst/>
          </a:prstGeom>
          <a:noFill/>
          <a:ln/>
        </p:spPr>
        <p:txBody>
          <a:bodyPr wrap="none" lIns="0" tIns="0" rIns="0" bIns="0" rtlCol="0" anchor="t"/>
          <a:lstStyle/>
          <a:p>
            <a:pPr marL="0" indent="0" algn="r" rtl="1">
              <a:lnSpc>
                <a:spcPts val="4850"/>
              </a:lnSpc>
              <a:buNone/>
            </a:pPr>
            <a:r>
              <a:rPr lang="en-US" sz="2800" b="1" dirty="0">
                <a:solidFill>
                  <a:srgbClr val="3257B8"/>
                </a:solidFill>
                <a:latin typeface="Alexandria Bold" pitchFamily="34" charset="0"/>
                <a:ea typeface="Alexandria Bold" pitchFamily="34" charset="-122"/>
                <a:cs typeface="Alexandria Bold" pitchFamily="34" charset="-120"/>
              </a:rPr>
              <a:t>مصادر البيانات السلوكية</a:t>
            </a:r>
            <a:endParaRPr lang="en-US" sz="2800" dirty="0"/>
          </a:p>
        </p:txBody>
      </p:sp>
      <p:grpSp>
        <p:nvGrpSpPr>
          <p:cNvPr id="12" name="Group 11">
            <a:extLst>
              <a:ext uri="{FF2B5EF4-FFF2-40B4-BE49-F238E27FC236}">
                <a16:creationId xmlns:a16="http://schemas.microsoft.com/office/drawing/2014/main" id="{6A4F61B1-A649-DEFE-4B10-869F11072E92}"/>
              </a:ext>
            </a:extLst>
          </p:cNvPr>
          <p:cNvGrpSpPr/>
          <p:nvPr/>
        </p:nvGrpSpPr>
        <p:grpSpPr>
          <a:xfrm>
            <a:off x="727714" y="1737150"/>
            <a:ext cx="10736571" cy="4465850"/>
            <a:chOff x="793790" y="2511147"/>
            <a:chExt cx="13050440" cy="3768282"/>
          </a:xfrm>
        </p:grpSpPr>
        <p:sp>
          <p:nvSpPr>
            <p:cNvPr id="6" name="Text 1"/>
            <p:cNvSpPr/>
            <p:nvPr/>
          </p:nvSpPr>
          <p:spPr>
            <a:xfrm>
              <a:off x="4592241" y="2511147"/>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البيانات المباشرة</a:t>
              </a:r>
              <a:endParaRPr lang="en-US" sz="1600" dirty="0"/>
            </a:p>
          </p:txBody>
        </p:sp>
        <p:sp>
          <p:nvSpPr>
            <p:cNvPr id="7" name="Text 2"/>
            <p:cNvSpPr/>
            <p:nvPr/>
          </p:nvSpPr>
          <p:spPr>
            <a:xfrm>
              <a:off x="793790" y="3019663"/>
              <a:ext cx="6279356"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معلومات يقدمها المستخدم طوعاً:</a:t>
              </a:r>
              <a:endParaRPr lang="en-US" sz="1600" dirty="0"/>
            </a:p>
          </p:txBody>
        </p:sp>
        <p:sp>
          <p:nvSpPr>
            <p:cNvPr id="8" name="Text 3"/>
            <p:cNvSpPr/>
            <p:nvPr/>
          </p:nvSpPr>
          <p:spPr>
            <a:xfrm>
              <a:off x="793790" y="3515797"/>
              <a:ext cx="6279356" cy="1587795"/>
            </a:xfrm>
            <a:prstGeom prst="rect">
              <a:avLst/>
            </a:prstGeom>
            <a:noFill/>
            <a:ln/>
          </p:spPr>
          <p:txBody>
            <a:bodyPr wrap="square" lIns="0" tIns="0" rIns="0" bIns="0" rtlCol="0" anchor="t"/>
            <a:lstStyle/>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نماذج التسجيل والاشتراكات</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استطلاعات الرأي والتفضيلات</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إعدادات الحساب والخصوصية</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التعليقات والمراجعات</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الشكاوى والاستفسارات</a:t>
              </a:r>
              <a:endParaRPr lang="en-US" sz="1600" dirty="0"/>
            </a:p>
          </p:txBody>
        </p:sp>
        <p:sp>
          <p:nvSpPr>
            <p:cNvPr id="9" name="Text 4"/>
            <p:cNvSpPr/>
            <p:nvPr/>
          </p:nvSpPr>
          <p:spPr>
            <a:xfrm>
              <a:off x="11363325" y="2511147"/>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البيانات الضمنية</a:t>
              </a:r>
              <a:endParaRPr lang="en-US" sz="1600" dirty="0"/>
            </a:p>
          </p:txBody>
        </p:sp>
        <p:sp>
          <p:nvSpPr>
            <p:cNvPr id="10" name="Text 5"/>
            <p:cNvSpPr/>
            <p:nvPr/>
          </p:nvSpPr>
          <p:spPr>
            <a:xfrm>
              <a:off x="7564874" y="3019663"/>
              <a:ext cx="6279356"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معلومات مُستنتجة من السلوك:</a:t>
              </a:r>
              <a:endParaRPr lang="en-US" sz="1600" dirty="0"/>
            </a:p>
          </p:txBody>
        </p:sp>
        <p:sp>
          <p:nvSpPr>
            <p:cNvPr id="11" name="Text 6"/>
            <p:cNvSpPr/>
            <p:nvPr/>
          </p:nvSpPr>
          <p:spPr>
            <a:xfrm>
              <a:off x="7564874" y="3515797"/>
              <a:ext cx="6279356" cy="1587795"/>
            </a:xfrm>
            <a:prstGeom prst="rect">
              <a:avLst/>
            </a:prstGeom>
            <a:noFill/>
            <a:ln/>
          </p:spPr>
          <p:txBody>
            <a:bodyPr wrap="square" lIns="0" tIns="0" rIns="0" bIns="0" rtlCol="0" anchor="t"/>
            <a:lstStyle/>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سجل التصفح والزيارات المتكررة</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معدلات فتح البريد والنقرات</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وقت قضائه على صفحات محددة</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أنماط الشراء والتفاعل</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التفاعل على وسائل التواصل الاجتماعي</a:t>
              </a:r>
              <a:endParaRPr lang="en-US" sz="1600" dirty="0"/>
            </a:p>
          </p:txBody>
        </p:sp>
        <p:sp>
          <p:nvSpPr>
            <p:cNvPr id="13" name="Shape 7"/>
            <p:cNvSpPr/>
            <p:nvPr/>
          </p:nvSpPr>
          <p:spPr>
            <a:xfrm>
              <a:off x="793790" y="5118689"/>
              <a:ext cx="13042821" cy="1160740"/>
            </a:xfrm>
            <a:prstGeom prst="roundRect">
              <a:avLst>
                <a:gd name="adj" fmla="val 7182"/>
              </a:avLst>
            </a:prstGeom>
            <a:solidFill>
              <a:srgbClr val="C3CFEF"/>
            </a:solidFill>
            <a:ln/>
          </p:spPr>
          <p:txBody>
            <a:bodyPr/>
            <a:lstStyle/>
            <a:p>
              <a:endParaRPr lang="en-US" sz="1600"/>
            </a:p>
          </p:txBody>
        </p:sp>
        <p:pic>
          <p:nvPicPr>
            <p:cNvPr id="14" name="Image 0" descr="preencoded.png"/>
            <p:cNvPicPr>
              <a:picLocks noChangeAspect="1"/>
            </p:cNvPicPr>
            <p:nvPr/>
          </p:nvPicPr>
          <p:blipFill>
            <a:blip r:embed="rId3"/>
            <a:stretch>
              <a:fillRect/>
            </a:stretch>
          </p:blipFill>
          <p:spPr>
            <a:xfrm>
              <a:off x="992148" y="5413964"/>
              <a:ext cx="248007" cy="198358"/>
            </a:xfrm>
            <a:prstGeom prst="rect">
              <a:avLst/>
            </a:prstGeom>
          </p:spPr>
        </p:pic>
        <p:sp>
          <p:nvSpPr>
            <p:cNvPr id="15" name="Text 8"/>
            <p:cNvSpPr/>
            <p:nvPr/>
          </p:nvSpPr>
          <p:spPr>
            <a:xfrm>
              <a:off x="1438513" y="5366577"/>
              <a:ext cx="12199739" cy="635079"/>
            </a:xfrm>
            <a:prstGeom prst="rect">
              <a:avLst/>
            </a:prstGeom>
            <a:noFill/>
            <a:ln/>
          </p:spPr>
          <p:txBody>
            <a:bodyPr wrap="square" lIns="0" tIns="0" rIns="0" bIns="0" rtlCol="0" anchor="t"/>
            <a:lstStyle/>
            <a:p>
              <a:pPr marL="0" indent="0" algn="r" rtl="1">
                <a:lnSpc>
                  <a:spcPts val="2500"/>
                </a:lnSpc>
                <a:buNone/>
              </a:pPr>
              <a:r>
                <a:rPr lang="en-US" sz="1600" b="1" dirty="0">
                  <a:solidFill>
                    <a:srgbClr val="000000"/>
                  </a:solidFill>
                  <a:latin typeface="Alexandria" pitchFamily="34" charset="0"/>
                  <a:ea typeface="Alexandria" pitchFamily="34" charset="-122"/>
                  <a:cs typeface="Alexandria" pitchFamily="34" charset="-120"/>
                </a:rPr>
                <a:t>تحذير أخلاقي:</a:t>
              </a:r>
              <a:r>
                <a:rPr lang="en-US" sz="1600" dirty="0">
                  <a:solidFill>
                    <a:srgbClr val="000000"/>
                  </a:solidFill>
                  <a:latin typeface="Alexandria" pitchFamily="34" charset="0"/>
                  <a:ea typeface="Alexandria" pitchFamily="34" charset="-122"/>
                  <a:cs typeface="Alexandria" pitchFamily="34" charset="-120"/>
                </a:rPr>
                <a:t> الشفافية في جمع البيانات واستخدامها أمر أساسي. يجب الحصول على موافقة صريحة واضحة، وتوفير خيارات سهلة لإلغاء الاشتراك أو حذف البيانات.</a:t>
              </a:r>
              <a:endParaRPr lang="en-US" sz="1600" dirty="0"/>
            </a:p>
          </p:txBody>
        </p:sp>
      </p:grpSp>
    </p:spTree>
    <p:extLst>
      <p:ext uri="{BB962C8B-B14F-4D97-AF65-F5344CB8AC3E}">
        <p14:creationId xmlns:p14="http://schemas.microsoft.com/office/powerpoint/2010/main" val="37843848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839AE-FCBB-5DA8-5488-71FAD9CCBE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7D7694-CBBB-1942-D2D2-C6249C48A6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94D876-B8D3-69E5-F9BC-EAAE1770221D}"/>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5CC93FD-B23A-51FB-72A8-E24079C8019D}"/>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5C3A81-156B-A9AC-34D8-F81156037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3AEFB018-454B-A749-2C2F-B5383CA174D9}"/>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a:extLst>
              <a:ext uri="{FF2B5EF4-FFF2-40B4-BE49-F238E27FC236}">
                <a16:creationId xmlns:a16="http://schemas.microsoft.com/office/drawing/2014/main" id="{1964D264-CBF4-4454-8FAF-C59E2FC9081B}"/>
              </a:ext>
            </a:extLst>
          </p:cNvPr>
          <p:cNvSpPr/>
          <p:nvPr/>
        </p:nvSpPr>
        <p:spPr>
          <a:xfrm>
            <a:off x="1039625" y="559446"/>
            <a:ext cx="8178046" cy="561023"/>
          </a:xfrm>
          <a:prstGeom prst="rect">
            <a:avLst/>
          </a:prstGeom>
          <a:noFill/>
          <a:ln/>
        </p:spPr>
        <p:txBody>
          <a:bodyPr wrap="none" lIns="0" tIns="0" rIns="0" bIns="0" rtlCol="0" anchor="t"/>
          <a:lstStyle/>
          <a:p>
            <a:pPr marL="0" indent="0" algn="r" rtl="1">
              <a:lnSpc>
                <a:spcPts val="4400"/>
              </a:lnSpc>
              <a:buNone/>
            </a:pPr>
            <a:r>
              <a:rPr lang="en-US" sz="2800" b="1">
                <a:solidFill>
                  <a:srgbClr val="3257B8"/>
                </a:solidFill>
                <a:latin typeface="Alexandria Bold" pitchFamily="34" charset="0"/>
                <a:ea typeface="Alexandria Bold" pitchFamily="34" charset="-122"/>
                <a:cs typeface="Alexandria Bold" pitchFamily="34" charset="-120"/>
              </a:rPr>
              <a:t>مثال تطبيقي</a:t>
            </a:r>
            <a:r>
              <a:rPr lang="ar-EG" sz="2800" b="1">
                <a:solidFill>
                  <a:srgbClr val="3257B8"/>
                </a:solidFill>
                <a:latin typeface="Alexandria Bold" pitchFamily="34" charset="0"/>
                <a:ea typeface="Alexandria Bold" pitchFamily="34" charset="-122"/>
                <a:cs typeface="Alexandria Bold" pitchFamily="34" charset="-120"/>
              </a:rPr>
              <a:t>:</a:t>
            </a:r>
            <a:r>
              <a:rPr lang="en-US" sz="2800" b="1">
                <a:solidFill>
                  <a:srgbClr val="3257B8"/>
                </a:solidFill>
                <a:latin typeface="Alexandria Bold" pitchFamily="34" charset="0"/>
                <a:ea typeface="Alexandria Bold" pitchFamily="34" charset="-122"/>
                <a:cs typeface="Alexandria Bold" pitchFamily="34" charset="-120"/>
              </a:rPr>
              <a:t> </a:t>
            </a:r>
            <a:r>
              <a:rPr lang="en-US" sz="2800" b="1" dirty="0">
                <a:solidFill>
                  <a:srgbClr val="3257B8"/>
                </a:solidFill>
                <a:latin typeface="Alexandria Bold" pitchFamily="34" charset="0"/>
                <a:ea typeface="Alexandria Bold" pitchFamily="34" charset="-122"/>
                <a:cs typeface="Alexandria Bold" pitchFamily="34" charset="-120"/>
              </a:rPr>
              <a:t>حملة إطلاق منتج تقني</a:t>
            </a:r>
            <a:endParaRPr lang="en-US" sz="2800" dirty="0"/>
          </a:p>
        </p:txBody>
      </p:sp>
      <p:grpSp>
        <p:nvGrpSpPr>
          <p:cNvPr id="6" name="Group 5">
            <a:extLst>
              <a:ext uri="{FF2B5EF4-FFF2-40B4-BE49-F238E27FC236}">
                <a16:creationId xmlns:a16="http://schemas.microsoft.com/office/drawing/2014/main" id="{17F390D7-5308-584D-C805-4215E7F7E298}"/>
              </a:ext>
            </a:extLst>
          </p:cNvPr>
          <p:cNvGrpSpPr/>
          <p:nvPr/>
        </p:nvGrpSpPr>
        <p:grpSpPr>
          <a:xfrm>
            <a:off x="661974" y="1360449"/>
            <a:ext cx="10868051" cy="5263375"/>
            <a:chOff x="718066" y="3772257"/>
            <a:chExt cx="13194268" cy="3733443"/>
          </a:xfrm>
        </p:grpSpPr>
        <p:sp>
          <p:nvSpPr>
            <p:cNvPr id="7" name="Text 1"/>
            <p:cNvSpPr/>
            <p:nvPr/>
          </p:nvSpPr>
          <p:spPr>
            <a:xfrm>
              <a:off x="718066" y="3772257"/>
              <a:ext cx="13194268" cy="273487"/>
            </a:xfrm>
            <a:prstGeom prst="rect">
              <a:avLst/>
            </a:prstGeom>
            <a:noFill/>
            <a:ln/>
          </p:spPr>
          <p:txBody>
            <a:bodyPr wrap="none" lIns="0" tIns="0" rIns="0" bIns="0" rtlCol="0" anchor="t"/>
            <a:lstStyle/>
            <a:p>
              <a:pPr marL="0" indent="0" algn="r" rtl="1">
                <a:lnSpc>
                  <a:spcPts val="2150"/>
                </a:lnSpc>
                <a:buNone/>
              </a:pPr>
              <a:endParaRPr lang="en-US" sz="1600" dirty="0"/>
            </a:p>
          </p:txBody>
        </p:sp>
        <p:sp>
          <p:nvSpPr>
            <p:cNvPr id="8" name="Shape 2"/>
            <p:cNvSpPr/>
            <p:nvPr/>
          </p:nvSpPr>
          <p:spPr>
            <a:xfrm>
              <a:off x="7396401" y="4228386"/>
              <a:ext cx="6515933" cy="1329452"/>
            </a:xfrm>
            <a:prstGeom prst="roundRect">
              <a:avLst>
                <a:gd name="adj" fmla="val 5672"/>
              </a:avLst>
            </a:prstGeom>
            <a:solidFill>
              <a:srgbClr val="FBFCFE"/>
            </a:solidFill>
            <a:ln w="22860">
              <a:solidFill>
                <a:srgbClr val="CFD2D8"/>
              </a:solidFill>
              <a:prstDash val="solid"/>
            </a:ln>
          </p:spPr>
          <p:txBody>
            <a:bodyPr/>
            <a:lstStyle/>
            <a:p>
              <a:endParaRPr lang="en-US" sz="1600"/>
            </a:p>
          </p:txBody>
        </p:sp>
        <p:sp>
          <p:nvSpPr>
            <p:cNvPr id="9" name="Text 3"/>
            <p:cNvSpPr/>
            <p:nvPr/>
          </p:nvSpPr>
          <p:spPr>
            <a:xfrm>
              <a:off x="10807422" y="4430673"/>
              <a:ext cx="2902625" cy="280511"/>
            </a:xfrm>
            <a:prstGeom prst="rect">
              <a:avLst/>
            </a:prstGeom>
            <a:noFill/>
            <a:ln/>
          </p:spPr>
          <p:txBody>
            <a:bodyPr wrap="none" lIns="0" tIns="0" rIns="0" bIns="0" rtlCol="0" anchor="t"/>
            <a:lstStyle/>
            <a:p>
              <a:pPr marL="0" indent="0" algn="r"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الشباب المهتمون بالألعاب</a:t>
              </a:r>
              <a:endParaRPr lang="en-US" sz="1600" dirty="0"/>
            </a:p>
          </p:txBody>
        </p:sp>
        <p:sp>
          <p:nvSpPr>
            <p:cNvPr id="10" name="Text 4"/>
            <p:cNvSpPr/>
            <p:nvPr/>
          </p:nvSpPr>
          <p:spPr>
            <a:xfrm>
              <a:off x="7598688" y="4808577"/>
              <a:ext cx="6111359" cy="546973"/>
            </a:xfrm>
            <a:prstGeom prst="rect">
              <a:avLst/>
            </a:prstGeom>
            <a:noFill/>
            <a:ln/>
          </p:spPr>
          <p:txBody>
            <a:bodyPr wrap="square" lIns="0" tIns="0" rIns="0" bIns="0" rtlCol="0" anchor="t"/>
            <a:lstStyle/>
            <a:p>
              <a:pPr marL="0" indent="0" algn="r" rtl="1">
                <a:lnSpc>
                  <a:spcPts val="2150"/>
                </a:lnSpc>
                <a:buNone/>
              </a:pPr>
              <a:r>
                <a:rPr lang="en-US" sz="1600" dirty="0">
                  <a:solidFill>
                    <a:srgbClr val="15213F"/>
                  </a:solidFill>
                  <a:latin typeface="Alexandria" pitchFamily="34" charset="0"/>
                  <a:ea typeface="Alexandria" pitchFamily="34" charset="-122"/>
                  <a:cs typeface="Alexandria" pitchFamily="34" charset="-120"/>
                </a:rPr>
                <a:t>"أداء استثنائي لتجربة ألعاب سلسة بمعالج Snapdragon الجديد وشاشة 144Hz"</a:t>
              </a:r>
              <a:endParaRPr lang="en-US" sz="1600" dirty="0"/>
            </a:p>
          </p:txBody>
        </p:sp>
        <p:sp>
          <p:nvSpPr>
            <p:cNvPr id="11" name="Shape 5"/>
            <p:cNvSpPr/>
            <p:nvPr/>
          </p:nvSpPr>
          <p:spPr>
            <a:xfrm>
              <a:off x="718066" y="4228386"/>
              <a:ext cx="6516053" cy="1329452"/>
            </a:xfrm>
            <a:prstGeom prst="roundRect">
              <a:avLst>
                <a:gd name="adj" fmla="val 5672"/>
              </a:avLst>
            </a:prstGeom>
            <a:solidFill>
              <a:srgbClr val="FBFCFE"/>
            </a:solidFill>
            <a:ln w="22860">
              <a:solidFill>
                <a:srgbClr val="CFD2D8"/>
              </a:solidFill>
              <a:prstDash val="solid"/>
            </a:ln>
          </p:spPr>
          <p:txBody>
            <a:bodyPr/>
            <a:lstStyle/>
            <a:p>
              <a:endParaRPr lang="en-US" sz="1600"/>
            </a:p>
          </p:txBody>
        </p:sp>
        <p:sp>
          <p:nvSpPr>
            <p:cNvPr id="12" name="Text 6"/>
            <p:cNvSpPr/>
            <p:nvPr/>
          </p:nvSpPr>
          <p:spPr>
            <a:xfrm>
              <a:off x="4569976" y="4430673"/>
              <a:ext cx="2461855" cy="280511"/>
            </a:xfrm>
            <a:prstGeom prst="rect">
              <a:avLst/>
            </a:prstGeom>
            <a:noFill/>
            <a:ln/>
          </p:spPr>
          <p:txBody>
            <a:bodyPr wrap="none" lIns="0" tIns="0" rIns="0" bIns="0" rtlCol="0" anchor="t"/>
            <a:lstStyle/>
            <a:p>
              <a:pPr marL="0" indent="0" algn="r"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المحترفون في الأعمال</a:t>
              </a:r>
              <a:endParaRPr lang="en-US" sz="1600" dirty="0"/>
            </a:p>
          </p:txBody>
        </p:sp>
        <p:sp>
          <p:nvSpPr>
            <p:cNvPr id="13" name="Text 7"/>
            <p:cNvSpPr/>
            <p:nvPr/>
          </p:nvSpPr>
          <p:spPr>
            <a:xfrm>
              <a:off x="920353" y="4808577"/>
              <a:ext cx="6111478" cy="546973"/>
            </a:xfrm>
            <a:prstGeom prst="rect">
              <a:avLst/>
            </a:prstGeom>
            <a:noFill/>
            <a:ln/>
          </p:spPr>
          <p:txBody>
            <a:bodyPr wrap="square" lIns="0" tIns="0" rIns="0" bIns="0" rtlCol="0" anchor="t"/>
            <a:lstStyle/>
            <a:p>
              <a:pPr marL="0" indent="0" algn="r" rtl="1">
                <a:lnSpc>
                  <a:spcPts val="2150"/>
                </a:lnSpc>
                <a:buNone/>
              </a:pPr>
              <a:r>
                <a:rPr lang="en-US" sz="1600" dirty="0">
                  <a:solidFill>
                    <a:srgbClr val="15213F"/>
                  </a:solidFill>
                  <a:latin typeface="Alexandria" pitchFamily="34" charset="0"/>
                  <a:ea typeface="Alexandria" pitchFamily="34" charset="-122"/>
                  <a:cs typeface="Alexandria" pitchFamily="34" charset="-120"/>
                </a:rPr>
                <a:t>"إنتاجية بلا حدود: أمان متقدم، بطارية تدوم يومين، وتكامل سلس مع أدوات العمل"</a:t>
              </a:r>
              <a:endParaRPr lang="en-US" sz="1600" dirty="0"/>
            </a:p>
          </p:txBody>
        </p:sp>
        <p:sp>
          <p:nvSpPr>
            <p:cNvPr id="14" name="Shape 8"/>
            <p:cNvSpPr/>
            <p:nvPr/>
          </p:nvSpPr>
          <p:spPr>
            <a:xfrm>
              <a:off x="7396401" y="5720120"/>
              <a:ext cx="6515933" cy="1329452"/>
            </a:xfrm>
            <a:prstGeom prst="roundRect">
              <a:avLst>
                <a:gd name="adj" fmla="val 5672"/>
              </a:avLst>
            </a:prstGeom>
            <a:solidFill>
              <a:srgbClr val="FBFCFE"/>
            </a:solidFill>
            <a:ln w="22860">
              <a:solidFill>
                <a:srgbClr val="CFD2D8"/>
              </a:solidFill>
              <a:prstDash val="solid"/>
            </a:ln>
          </p:spPr>
          <p:txBody>
            <a:bodyPr/>
            <a:lstStyle/>
            <a:p>
              <a:endParaRPr lang="en-US" sz="1600"/>
            </a:p>
          </p:txBody>
        </p:sp>
        <p:sp>
          <p:nvSpPr>
            <p:cNvPr id="15" name="Text 9"/>
            <p:cNvSpPr/>
            <p:nvPr/>
          </p:nvSpPr>
          <p:spPr>
            <a:xfrm>
              <a:off x="11466076" y="5922407"/>
              <a:ext cx="2243971" cy="280511"/>
            </a:xfrm>
            <a:prstGeom prst="rect">
              <a:avLst/>
            </a:prstGeom>
            <a:noFill/>
            <a:ln/>
          </p:spPr>
          <p:txBody>
            <a:bodyPr wrap="none" lIns="0" tIns="0" rIns="0" bIns="0" rtlCol="0" anchor="t"/>
            <a:lstStyle/>
            <a:p>
              <a:pPr marL="0" indent="0" algn="r"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المصورون الهواة</a:t>
              </a:r>
              <a:endParaRPr lang="en-US" sz="1600" dirty="0"/>
            </a:p>
          </p:txBody>
        </p:sp>
        <p:sp>
          <p:nvSpPr>
            <p:cNvPr id="16" name="Text 10"/>
            <p:cNvSpPr/>
            <p:nvPr/>
          </p:nvSpPr>
          <p:spPr>
            <a:xfrm>
              <a:off x="7598688" y="6300311"/>
              <a:ext cx="6111359" cy="546973"/>
            </a:xfrm>
            <a:prstGeom prst="rect">
              <a:avLst/>
            </a:prstGeom>
            <a:noFill/>
            <a:ln/>
          </p:spPr>
          <p:txBody>
            <a:bodyPr wrap="square" lIns="0" tIns="0" rIns="0" bIns="0" rtlCol="0" anchor="t"/>
            <a:lstStyle/>
            <a:p>
              <a:pPr marL="0" indent="0" algn="r" rtl="1">
                <a:lnSpc>
                  <a:spcPts val="2150"/>
                </a:lnSpc>
                <a:buNone/>
              </a:pPr>
              <a:r>
                <a:rPr lang="en-US" sz="1600" dirty="0">
                  <a:solidFill>
                    <a:srgbClr val="15213F"/>
                  </a:solidFill>
                  <a:latin typeface="Alexandria" pitchFamily="34" charset="0"/>
                  <a:ea typeface="Alexandria" pitchFamily="34" charset="-122"/>
                  <a:cs typeface="Alexandria" pitchFamily="34" charset="-120"/>
                </a:rPr>
                <a:t>"التقط لحظاتك بدقة 200 ميجابكسل مع تثبيت بصري متطور ووضع ليلي احترافي"</a:t>
              </a:r>
              <a:endParaRPr lang="en-US" sz="1600" dirty="0"/>
            </a:p>
          </p:txBody>
        </p:sp>
        <p:sp>
          <p:nvSpPr>
            <p:cNvPr id="17" name="Shape 11"/>
            <p:cNvSpPr/>
            <p:nvPr/>
          </p:nvSpPr>
          <p:spPr>
            <a:xfrm>
              <a:off x="718066" y="5720120"/>
              <a:ext cx="6516053" cy="1329452"/>
            </a:xfrm>
            <a:prstGeom prst="roundRect">
              <a:avLst>
                <a:gd name="adj" fmla="val 5672"/>
              </a:avLst>
            </a:prstGeom>
            <a:solidFill>
              <a:srgbClr val="FBFCFE"/>
            </a:solidFill>
            <a:ln w="22860">
              <a:solidFill>
                <a:srgbClr val="CFD2D8"/>
              </a:solidFill>
              <a:prstDash val="solid"/>
            </a:ln>
          </p:spPr>
          <p:txBody>
            <a:bodyPr/>
            <a:lstStyle/>
            <a:p>
              <a:endParaRPr lang="en-US" sz="1600"/>
            </a:p>
          </p:txBody>
        </p:sp>
        <p:sp>
          <p:nvSpPr>
            <p:cNvPr id="19" name="Text 12"/>
            <p:cNvSpPr/>
            <p:nvPr/>
          </p:nvSpPr>
          <p:spPr>
            <a:xfrm>
              <a:off x="4787860" y="5922407"/>
              <a:ext cx="2243971" cy="280511"/>
            </a:xfrm>
            <a:prstGeom prst="rect">
              <a:avLst/>
            </a:prstGeom>
            <a:noFill/>
            <a:ln/>
          </p:spPr>
          <p:txBody>
            <a:bodyPr wrap="none" lIns="0" tIns="0" rIns="0" bIns="0" rtlCol="0" anchor="t"/>
            <a:lstStyle/>
            <a:p>
              <a:pPr marL="0" indent="0" algn="r"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الأسر والآباء</a:t>
              </a:r>
              <a:endParaRPr lang="en-US" sz="1600" dirty="0"/>
            </a:p>
          </p:txBody>
        </p:sp>
        <p:sp>
          <p:nvSpPr>
            <p:cNvPr id="20" name="Text 13"/>
            <p:cNvSpPr/>
            <p:nvPr/>
          </p:nvSpPr>
          <p:spPr>
            <a:xfrm>
              <a:off x="920353" y="6300311"/>
              <a:ext cx="6111478" cy="546973"/>
            </a:xfrm>
            <a:prstGeom prst="rect">
              <a:avLst/>
            </a:prstGeom>
            <a:noFill/>
            <a:ln/>
          </p:spPr>
          <p:txBody>
            <a:bodyPr wrap="square" lIns="0" tIns="0" rIns="0" bIns="0" rtlCol="0" anchor="t"/>
            <a:lstStyle/>
            <a:p>
              <a:pPr marL="0" indent="0" algn="r" rtl="1">
                <a:lnSpc>
                  <a:spcPts val="2150"/>
                </a:lnSpc>
                <a:buNone/>
              </a:pPr>
              <a:r>
                <a:rPr lang="en-US" sz="1600" dirty="0">
                  <a:solidFill>
                    <a:srgbClr val="15213F"/>
                  </a:solidFill>
                  <a:latin typeface="Alexandria" pitchFamily="34" charset="0"/>
                  <a:ea typeface="Alexandria" pitchFamily="34" charset="-122"/>
                  <a:cs typeface="Alexandria" pitchFamily="34" charset="-120"/>
                </a:rPr>
                <a:t>"حماية عائلية شاملة: رقابة أبوية ذكية، تطبيقات تعليمية مدمجة، ومتانة تتحمل الاستخدام اليومي"</a:t>
              </a:r>
              <a:endParaRPr lang="en-US" sz="1600" dirty="0"/>
            </a:p>
          </p:txBody>
        </p:sp>
        <p:sp>
          <p:nvSpPr>
            <p:cNvPr id="21" name="Text 14"/>
            <p:cNvSpPr/>
            <p:nvPr/>
          </p:nvSpPr>
          <p:spPr>
            <a:xfrm>
              <a:off x="718066" y="7232213"/>
              <a:ext cx="13194268" cy="273487"/>
            </a:xfrm>
            <a:prstGeom prst="rect">
              <a:avLst/>
            </a:prstGeom>
            <a:noFill/>
            <a:ln/>
          </p:spPr>
          <p:txBody>
            <a:bodyPr wrap="none" lIns="0" tIns="0" rIns="0" bIns="0" rtlCol="0" anchor="t"/>
            <a:lstStyle/>
            <a:p>
              <a:pPr marL="0" indent="0" algn="r" rtl="1">
                <a:lnSpc>
                  <a:spcPts val="2150"/>
                </a:lnSpc>
                <a:buNone/>
              </a:pPr>
              <a:r>
                <a:rPr lang="en-US" sz="1600" dirty="0">
                  <a:solidFill>
                    <a:srgbClr val="15213F"/>
                  </a:solidFill>
                  <a:latin typeface="Alexandria" pitchFamily="34" charset="0"/>
                  <a:ea typeface="Alexandria" pitchFamily="34" charset="-122"/>
                  <a:cs typeface="Alexandria" pitchFamily="34" charset="-120"/>
                </a:rPr>
                <a:t>كل رسالة تستخدم نفس المعلومات الأساسية لكن تعيد ترتيبها وتأطيرها بما يتوافق مع احتياجات وتطلعات كل شريحة.</a:t>
              </a:r>
              <a:endParaRPr lang="en-US" sz="1600" dirty="0"/>
            </a:p>
          </p:txBody>
        </p:sp>
      </p:grpSp>
      <p:sp>
        <p:nvSpPr>
          <p:cNvPr id="22" name="TextBox 21">
            <a:extLst>
              <a:ext uri="{FF2B5EF4-FFF2-40B4-BE49-F238E27FC236}">
                <a16:creationId xmlns:a16="http://schemas.microsoft.com/office/drawing/2014/main" id="{99ABEE93-C359-9952-59CC-009431ABCA83}"/>
              </a:ext>
            </a:extLst>
          </p:cNvPr>
          <p:cNvSpPr txBox="1"/>
          <p:nvPr/>
        </p:nvSpPr>
        <p:spPr>
          <a:xfrm>
            <a:off x="606554" y="1405054"/>
            <a:ext cx="10868051" cy="584775"/>
          </a:xfrm>
          <a:prstGeom prst="rect">
            <a:avLst/>
          </a:prstGeom>
          <a:noFill/>
        </p:spPr>
        <p:txBody>
          <a:bodyPr wrap="square" rtlCol="0">
            <a:spAutoFit/>
          </a:bodyPr>
          <a:lstStyle/>
          <a:p>
            <a:pPr algn="just" rtl="1"/>
            <a:r>
              <a:rPr lang="ar-EG" sz="1600">
                <a:latin typeface="Alexandria" pitchFamily="2" charset="-78"/>
                <a:cs typeface="Alexandria" pitchFamily="2" charset="-78"/>
              </a:rPr>
              <a:t>لنفترض أن شركة تقنية سعودية تطلق هاتفاً ذكياً جديداً. بدلاً من رسالة واحدة موحدة، يمكن استخدام التخصيص المفرط لإنشاء رسائل متباينة لشرائح مختلفة:</a:t>
            </a:r>
          </a:p>
        </p:txBody>
      </p:sp>
    </p:spTree>
    <p:extLst>
      <p:ext uri="{BB962C8B-B14F-4D97-AF65-F5344CB8AC3E}">
        <p14:creationId xmlns:p14="http://schemas.microsoft.com/office/powerpoint/2010/main" val="18988281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0220D-C7C4-21F2-1D3F-AEB29F1CFB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4D360C-C9B8-309D-4591-0777C87441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F39D953-DAB0-2339-0046-46AE71634A69}"/>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A11ADCA-E0FA-6B30-6096-E30940479CE5}"/>
              </a:ext>
            </a:extLst>
          </p:cNvPr>
          <p:cNvSpPr/>
          <p:nvPr/>
        </p:nvSpPr>
        <p:spPr>
          <a:xfrm>
            <a:off x="34494" y="1205130"/>
            <a:ext cx="1201997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ECBEED-0F49-0276-6FEF-6F065FE95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851F5BE3-8805-B2E8-49A3-064C700A209A}"/>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p:cNvSpPr/>
          <p:nvPr/>
        </p:nvSpPr>
        <p:spPr>
          <a:xfrm>
            <a:off x="2162771" y="526694"/>
            <a:ext cx="7740610" cy="620078"/>
          </a:xfrm>
          <a:prstGeom prst="rect">
            <a:avLst/>
          </a:prstGeom>
          <a:noFill/>
          <a:ln/>
        </p:spPr>
        <p:txBody>
          <a:bodyPr wrap="none" lIns="0" tIns="0" rIns="0" bIns="0" rtlCol="0" anchor="t"/>
          <a:lstStyle/>
          <a:p>
            <a:pPr marL="0" indent="0" algn="r" rtl="1">
              <a:lnSpc>
                <a:spcPts val="4850"/>
              </a:lnSpc>
              <a:buNone/>
            </a:pPr>
            <a:r>
              <a:rPr lang="en-US" sz="2800" b="1">
                <a:solidFill>
                  <a:srgbClr val="3257B8"/>
                </a:solidFill>
                <a:latin typeface="Alexandria Bold" pitchFamily="34" charset="0"/>
                <a:ea typeface="Alexandria Bold" pitchFamily="34" charset="-122"/>
                <a:cs typeface="Alexandria Bold" pitchFamily="34" charset="-120"/>
              </a:rPr>
              <a:t>مثال تطبيقي</a:t>
            </a:r>
            <a:r>
              <a:rPr lang="ar-EG" sz="2800" b="1">
                <a:solidFill>
                  <a:srgbClr val="3257B8"/>
                </a:solidFill>
                <a:latin typeface="Alexandria Bold" pitchFamily="34" charset="0"/>
                <a:ea typeface="Alexandria Bold" pitchFamily="34" charset="-122"/>
                <a:cs typeface="Alexandria Bold" pitchFamily="34" charset="-120"/>
              </a:rPr>
              <a:t>:</a:t>
            </a:r>
            <a:r>
              <a:rPr lang="en-US" sz="2800" b="1">
                <a:solidFill>
                  <a:srgbClr val="3257B8"/>
                </a:solidFill>
                <a:latin typeface="Alexandria Bold" pitchFamily="34" charset="0"/>
                <a:ea typeface="Alexandria Bold" pitchFamily="34" charset="-122"/>
                <a:cs typeface="Alexandria Bold" pitchFamily="34" charset="-120"/>
              </a:rPr>
              <a:t> </a:t>
            </a:r>
            <a:r>
              <a:rPr lang="en-US" sz="2800" b="1" dirty="0">
                <a:solidFill>
                  <a:srgbClr val="3257B8"/>
                </a:solidFill>
                <a:latin typeface="Alexandria Bold" pitchFamily="34" charset="0"/>
                <a:ea typeface="Alexandria Bold" pitchFamily="34" charset="-122"/>
                <a:cs typeface="Alexandria Bold" pitchFamily="34" charset="-120"/>
              </a:rPr>
              <a:t>بيان صحفي متعدد الإصدارات</a:t>
            </a:r>
            <a:endParaRPr lang="en-US" sz="2800" dirty="0"/>
          </a:p>
        </p:txBody>
      </p:sp>
      <p:grpSp>
        <p:nvGrpSpPr>
          <p:cNvPr id="35" name="Group 34">
            <a:extLst>
              <a:ext uri="{FF2B5EF4-FFF2-40B4-BE49-F238E27FC236}">
                <a16:creationId xmlns:a16="http://schemas.microsoft.com/office/drawing/2014/main" id="{5FE41384-3174-2DF8-E525-13BD39C51E06}"/>
              </a:ext>
            </a:extLst>
          </p:cNvPr>
          <p:cNvGrpSpPr/>
          <p:nvPr/>
        </p:nvGrpSpPr>
        <p:grpSpPr>
          <a:xfrm>
            <a:off x="137531" y="1503040"/>
            <a:ext cx="11827727" cy="4934069"/>
            <a:chOff x="793790" y="2156222"/>
            <a:chExt cx="13042821" cy="4934069"/>
          </a:xfrm>
        </p:grpSpPr>
        <p:sp>
          <p:nvSpPr>
            <p:cNvPr id="6" name="Shape 1"/>
            <p:cNvSpPr/>
            <p:nvPr/>
          </p:nvSpPr>
          <p:spPr>
            <a:xfrm>
              <a:off x="793790" y="2156222"/>
              <a:ext cx="13042821" cy="4393287"/>
            </a:xfrm>
            <a:prstGeom prst="roundRect">
              <a:avLst>
                <a:gd name="adj" fmla="val 1897"/>
              </a:avLst>
            </a:prstGeom>
            <a:noFill/>
            <a:ln w="7620">
              <a:solidFill>
                <a:srgbClr val="000000">
                  <a:alpha val="8000"/>
                </a:srgbClr>
              </a:solidFill>
              <a:prstDash val="solid"/>
            </a:ln>
          </p:spPr>
          <p:txBody>
            <a:bodyPr/>
            <a:lstStyle/>
            <a:p>
              <a:pPr algn="ctr" rtl="1"/>
              <a:endParaRPr lang="en-US" sz="1600"/>
            </a:p>
          </p:txBody>
        </p:sp>
        <p:sp>
          <p:nvSpPr>
            <p:cNvPr id="7" name="Shape 2"/>
            <p:cNvSpPr/>
            <p:nvPr/>
          </p:nvSpPr>
          <p:spPr>
            <a:xfrm>
              <a:off x="801410" y="2163842"/>
              <a:ext cx="13027581" cy="570905"/>
            </a:xfrm>
            <a:prstGeom prst="rect">
              <a:avLst/>
            </a:prstGeom>
            <a:solidFill>
              <a:srgbClr val="FFFFFF">
                <a:alpha val="4000"/>
              </a:srgbClr>
            </a:solidFill>
            <a:ln/>
          </p:spPr>
          <p:txBody>
            <a:bodyPr/>
            <a:lstStyle/>
            <a:p>
              <a:pPr algn="ctr" rtl="1"/>
              <a:endParaRPr lang="en-US" sz="1600"/>
            </a:p>
          </p:txBody>
        </p:sp>
        <p:sp>
          <p:nvSpPr>
            <p:cNvPr id="8" name="Text 3"/>
            <p:cNvSpPr/>
            <p:nvPr/>
          </p:nvSpPr>
          <p:spPr>
            <a:xfrm>
              <a:off x="1000006" y="2290524"/>
              <a:ext cx="2856309" cy="317540"/>
            </a:xfrm>
            <a:prstGeom prst="rect">
              <a:avLst/>
            </a:prstGeom>
            <a:noFill/>
            <a:ln/>
          </p:spPr>
          <p:txBody>
            <a:bodyPr wrap="none" lIns="0" tIns="0" rIns="0" bIns="0" rtlCol="0" anchor="t"/>
            <a:lstStyle/>
            <a:p>
              <a:pPr marL="0" indent="0" algn="ct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العنصر</a:t>
              </a:r>
              <a:endParaRPr lang="en-US" sz="1600" dirty="0"/>
            </a:p>
          </p:txBody>
        </p:sp>
        <p:sp>
          <p:nvSpPr>
            <p:cNvPr id="9" name="Text 4"/>
            <p:cNvSpPr/>
            <p:nvPr/>
          </p:nvSpPr>
          <p:spPr>
            <a:xfrm>
              <a:off x="4260652" y="2290524"/>
              <a:ext cx="2852499" cy="317540"/>
            </a:xfrm>
            <a:prstGeom prst="rect">
              <a:avLst/>
            </a:prstGeom>
            <a:noFill/>
            <a:ln/>
          </p:spPr>
          <p:txBody>
            <a:bodyPr wrap="none" lIns="0" tIns="0" rIns="0" bIns="0" rtlCol="0" anchor="t"/>
            <a:lstStyle/>
            <a:p>
              <a:pPr marL="0" indent="0" algn="ct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الصحافة الاقتصادية</a:t>
              </a:r>
              <a:endParaRPr lang="en-US" sz="1600" dirty="0"/>
            </a:p>
          </p:txBody>
        </p:sp>
        <p:sp>
          <p:nvSpPr>
            <p:cNvPr id="10" name="Text 5"/>
            <p:cNvSpPr/>
            <p:nvPr/>
          </p:nvSpPr>
          <p:spPr>
            <a:xfrm>
              <a:off x="7517487" y="2290524"/>
              <a:ext cx="2852499" cy="317540"/>
            </a:xfrm>
            <a:prstGeom prst="rect">
              <a:avLst/>
            </a:prstGeom>
            <a:noFill/>
            <a:ln/>
          </p:spPr>
          <p:txBody>
            <a:bodyPr wrap="none" lIns="0" tIns="0" rIns="0" bIns="0" rtlCol="0" anchor="t"/>
            <a:lstStyle/>
            <a:p>
              <a:pPr marL="0" indent="0" algn="ct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الصحافة التقنية</a:t>
              </a:r>
              <a:endParaRPr lang="en-US" sz="1600" dirty="0"/>
            </a:p>
          </p:txBody>
        </p:sp>
        <p:sp>
          <p:nvSpPr>
            <p:cNvPr id="11" name="Text 6"/>
            <p:cNvSpPr/>
            <p:nvPr/>
          </p:nvSpPr>
          <p:spPr>
            <a:xfrm>
              <a:off x="10774323" y="2290524"/>
              <a:ext cx="2856309" cy="317540"/>
            </a:xfrm>
            <a:prstGeom prst="rect">
              <a:avLst/>
            </a:prstGeom>
            <a:noFill/>
            <a:ln/>
          </p:spPr>
          <p:txBody>
            <a:bodyPr wrap="none" lIns="0" tIns="0" rIns="0" bIns="0" rtlCol="0" anchor="t"/>
            <a:lstStyle/>
            <a:p>
              <a:pPr marL="0" indent="0" algn="ct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الصحافة العامة</a:t>
              </a:r>
              <a:endParaRPr lang="en-US" sz="1600" dirty="0"/>
            </a:p>
          </p:txBody>
        </p:sp>
        <p:sp>
          <p:nvSpPr>
            <p:cNvPr id="12" name="Shape 7"/>
            <p:cNvSpPr/>
            <p:nvPr/>
          </p:nvSpPr>
          <p:spPr>
            <a:xfrm>
              <a:off x="801410" y="2734747"/>
              <a:ext cx="13027581" cy="888444"/>
            </a:xfrm>
            <a:prstGeom prst="rect">
              <a:avLst/>
            </a:prstGeom>
            <a:solidFill>
              <a:srgbClr val="000000">
                <a:alpha val="4000"/>
              </a:srgbClr>
            </a:solidFill>
            <a:ln/>
          </p:spPr>
          <p:txBody>
            <a:bodyPr/>
            <a:lstStyle/>
            <a:p>
              <a:pPr algn="ctr" rtl="1"/>
              <a:endParaRPr lang="en-US" sz="1600"/>
            </a:p>
          </p:txBody>
        </p:sp>
        <p:sp>
          <p:nvSpPr>
            <p:cNvPr id="13" name="Text 8"/>
            <p:cNvSpPr/>
            <p:nvPr/>
          </p:nvSpPr>
          <p:spPr>
            <a:xfrm>
              <a:off x="1000006" y="2861429"/>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العنوان</a:t>
              </a:r>
              <a:endParaRPr lang="en-US" sz="1600" dirty="0"/>
            </a:p>
          </p:txBody>
        </p:sp>
        <p:sp>
          <p:nvSpPr>
            <p:cNvPr id="14" name="Text 9"/>
            <p:cNvSpPr/>
            <p:nvPr/>
          </p:nvSpPr>
          <p:spPr>
            <a:xfrm>
              <a:off x="4260652" y="2861429"/>
              <a:ext cx="2852499"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XYZ تحقق نمواً 45% في الإيرادات</a:t>
              </a:r>
              <a:endParaRPr lang="en-US" sz="1600" dirty="0"/>
            </a:p>
          </p:txBody>
        </p:sp>
        <p:sp>
          <p:nvSpPr>
            <p:cNvPr id="15" name="Text 10"/>
            <p:cNvSpPr/>
            <p:nvPr/>
          </p:nvSpPr>
          <p:spPr>
            <a:xfrm>
              <a:off x="7517487" y="2861429"/>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XYZ تطلق منصة AI ثورية</a:t>
              </a:r>
              <a:endParaRPr lang="en-US" sz="1600" dirty="0"/>
            </a:p>
          </p:txBody>
        </p:sp>
        <p:sp>
          <p:nvSpPr>
            <p:cNvPr id="16" name="Text 11"/>
            <p:cNvSpPr/>
            <p:nvPr/>
          </p:nvSpPr>
          <p:spPr>
            <a:xfrm>
              <a:off x="10774323" y="2861429"/>
              <a:ext cx="2856309"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XYZ تقدم حلولاً تسهّل حياة السعوديين</a:t>
              </a:r>
              <a:endParaRPr lang="en-US" sz="1600" dirty="0"/>
            </a:p>
          </p:txBody>
        </p:sp>
        <p:sp>
          <p:nvSpPr>
            <p:cNvPr id="17" name="Shape 12"/>
            <p:cNvSpPr/>
            <p:nvPr/>
          </p:nvSpPr>
          <p:spPr>
            <a:xfrm>
              <a:off x="801410" y="3623191"/>
              <a:ext cx="13027581" cy="888444"/>
            </a:xfrm>
            <a:prstGeom prst="rect">
              <a:avLst/>
            </a:prstGeom>
            <a:solidFill>
              <a:srgbClr val="FFFFFF">
                <a:alpha val="4000"/>
              </a:srgbClr>
            </a:solidFill>
            <a:ln/>
          </p:spPr>
          <p:txBody>
            <a:bodyPr/>
            <a:lstStyle/>
            <a:p>
              <a:pPr algn="ctr" rtl="1"/>
              <a:endParaRPr lang="en-US" sz="1600"/>
            </a:p>
          </p:txBody>
        </p:sp>
        <p:sp>
          <p:nvSpPr>
            <p:cNvPr id="19" name="Text 13"/>
            <p:cNvSpPr/>
            <p:nvPr/>
          </p:nvSpPr>
          <p:spPr>
            <a:xfrm>
              <a:off x="1000006" y="3749873"/>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الفقرة الأولى</a:t>
              </a:r>
              <a:endParaRPr lang="en-US" sz="1600" dirty="0"/>
            </a:p>
          </p:txBody>
        </p:sp>
        <p:sp>
          <p:nvSpPr>
            <p:cNvPr id="20" name="Text 14"/>
            <p:cNvSpPr/>
            <p:nvPr/>
          </p:nvSpPr>
          <p:spPr>
            <a:xfrm>
              <a:off x="4260652" y="3749873"/>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تركيز على الأرقام المالية والتوسع</a:t>
              </a:r>
              <a:endParaRPr lang="en-US" sz="1600" dirty="0"/>
            </a:p>
          </p:txBody>
        </p:sp>
        <p:sp>
          <p:nvSpPr>
            <p:cNvPr id="21" name="Text 15"/>
            <p:cNvSpPr/>
            <p:nvPr/>
          </p:nvSpPr>
          <p:spPr>
            <a:xfrm>
              <a:off x="7517487" y="3749873"/>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تفاصيل تقنية عن الابتكار</a:t>
              </a:r>
              <a:endParaRPr lang="en-US" sz="1600" dirty="0"/>
            </a:p>
          </p:txBody>
        </p:sp>
        <p:sp>
          <p:nvSpPr>
            <p:cNvPr id="22" name="Text 16"/>
            <p:cNvSpPr/>
            <p:nvPr/>
          </p:nvSpPr>
          <p:spPr>
            <a:xfrm>
              <a:off x="10774323" y="3749873"/>
              <a:ext cx="2856309"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فوائد ملموسة للمستخدم العادي</a:t>
              </a:r>
              <a:endParaRPr lang="en-US" sz="1600" dirty="0"/>
            </a:p>
          </p:txBody>
        </p:sp>
        <p:sp>
          <p:nvSpPr>
            <p:cNvPr id="24" name="Shape 17"/>
            <p:cNvSpPr/>
            <p:nvPr/>
          </p:nvSpPr>
          <p:spPr>
            <a:xfrm>
              <a:off x="801410" y="4511635"/>
              <a:ext cx="13027581" cy="570905"/>
            </a:xfrm>
            <a:prstGeom prst="rect">
              <a:avLst/>
            </a:prstGeom>
            <a:solidFill>
              <a:srgbClr val="000000">
                <a:alpha val="4000"/>
              </a:srgbClr>
            </a:solidFill>
            <a:ln/>
          </p:spPr>
          <p:txBody>
            <a:bodyPr/>
            <a:lstStyle/>
            <a:p>
              <a:pPr algn="ctr" rtl="1"/>
              <a:endParaRPr lang="en-US" sz="1600"/>
            </a:p>
          </p:txBody>
        </p:sp>
        <p:sp>
          <p:nvSpPr>
            <p:cNvPr id="26" name="Text 18"/>
            <p:cNvSpPr/>
            <p:nvPr/>
          </p:nvSpPr>
          <p:spPr>
            <a:xfrm>
              <a:off x="1000006" y="4638318"/>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الاقتباسات</a:t>
              </a:r>
              <a:endParaRPr lang="en-US" sz="1600" dirty="0"/>
            </a:p>
          </p:txBody>
        </p:sp>
        <p:sp>
          <p:nvSpPr>
            <p:cNvPr id="27" name="Text 19"/>
            <p:cNvSpPr/>
            <p:nvPr/>
          </p:nvSpPr>
          <p:spPr>
            <a:xfrm>
              <a:off x="4260652" y="4638318"/>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من المدير المالي</a:t>
              </a:r>
              <a:endParaRPr lang="en-US" sz="1600" dirty="0"/>
            </a:p>
          </p:txBody>
        </p:sp>
        <p:sp>
          <p:nvSpPr>
            <p:cNvPr id="28" name="Text 20"/>
            <p:cNvSpPr/>
            <p:nvPr/>
          </p:nvSpPr>
          <p:spPr>
            <a:xfrm>
              <a:off x="7517487" y="4638318"/>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من رئيس التقنية</a:t>
              </a:r>
              <a:endParaRPr lang="en-US" sz="1600" dirty="0"/>
            </a:p>
          </p:txBody>
        </p:sp>
        <p:sp>
          <p:nvSpPr>
            <p:cNvPr id="29" name="Text 21"/>
            <p:cNvSpPr/>
            <p:nvPr/>
          </p:nvSpPr>
          <p:spPr>
            <a:xfrm>
              <a:off x="10774323" y="4638318"/>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من المدير التنفيذي</a:t>
              </a:r>
              <a:endParaRPr lang="en-US" sz="1600" dirty="0"/>
            </a:p>
          </p:txBody>
        </p:sp>
        <p:sp>
          <p:nvSpPr>
            <p:cNvPr id="30" name="Shape 22"/>
            <p:cNvSpPr/>
            <p:nvPr/>
          </p:nvSpPr>
          <p:spPr>
            <a:xfrm>
              <a:off x="801410" y="5082540"/>
              <a:ext cx="13027581" cy="570905"/>
            </a:xfrm>
            <a:prstGeom prst="rect">
              <a:avLst/>
            </a:prstGeom>
            <a:solidFill>
              <a:srgbClr val="FFFFFF">
                <a:alpha val="4000"/>
              </a:srgbClr>
            </a:solidFill>
            <a:ln/>
          </p:spPr>
          <p:txBody>
            <a:bodyPr/>
            <a:lstStyle/>
            <a:p>
              <a:pPr algn="ctr" rtl="1"/>
              <a:endParaRPr lang="en-US" sz="1600"/>
            </a:p>
          </p:txBody>
        </p:sp>
        <p:sp>
          <p:nvSpPr>
            <p:cNvPr id="31" name="Text 23"/>
            <p:cNvSpPr/>
            <p:nvPr/>
          </p:nvSpPr>
          <p:spPr>
            <a:xfrm>
              <a:off x="1000006" y="5209223"/>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البيانات</a:t>
              </a:r>
              <a:endParaRPr lang="en-US" sz="1600" dirty="0"/>
            </a:p>
          </p:txBody>
        </p:sp>
        <p:sp>
          <p:nvSpPr>
            <p:cNvPr id="32" name="Text 24"/>
            <p:cNvSpPr/>
            <p:nvPr/>
          </p:nvSpPr>
          <p:spPr>
            <a:xfrm>
              <a:off x="4260652" y="5209223"/>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حصة السوق، هوامش الربح</a:t>
              </a:r>
              <a:endParaRPr lang="en-US" sz="1600" dirty="0"/>
            </a:p>
          </p:txBody>
        </p:sp>
        <p:sp>
          <p:nvSpPr>
            <p:cNvPr id="33" name="Text 25"/>
            <p:cNvSpPr/>
            <p:nvPr/>
          </p:nvSpPr>
          <p:spPr>
            <a:xfrm>
              <a:off x="7517487" y="5209223"/>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مواصفات تقنية، براءات اختراع</a:t>
              </a:r>
              <a:endParaRPr lang="en-US" sz="1600" dirty="0"/>
            </a:p>
          </p:txBody>
        </p:sp>
        <p:sp>
          <p:nvSpPr>
            <p:cNvPr id="34" name="Text 26"/>
            <p:cNvSpPr/>
            <p:nvPr/>
          </p:nvSpPr>
          <p:spPr>
            <a:xfrm>
              <a:off x="10774323" y="5209223"/>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عدد المستخدمين، رضا العملاء</a:t>
              </a:r>
              <a:endParaRPr lang="en-US" sz="1600" dirty="0"/>
            </a:p>
          </p:txBody>
        </p:sp>
        <p:sp>
          <p:nvSpPr>
            <p:cNvPr id="36" name="Shape 27"/>
            <p:cNvSpPr/>
            <p:nvPr/>
          </p:nvSpPr>
          <p:spPr>
            <a:xfrm>
              <a:off x="801410" y="5653445"/>
              <a:ext cx="13027581" cy="888444"/>
            </a:xfrm>
            <a:prstGeom prst="rect">
              <a:avLst/>
            </a:prstGeom>
            <a:solidFill>
              <a:srgbClr val="000000">
                <a:alpha val="4000"/>
              </a:srgbClr>
            </a:solidFill>
            <a:ln/>
          </p:spPr>
          <p:txBody>
            <a:bodyPr/>
            <a:lstStyle/>
            <a:p>
              <a:pPr algn="ctr" rtl="1"/>
              <a:endParaRPr lang="en-US" sz="1600"/>
            </a:p>
          </p:txBody>
        </p:sp>
        <p:sp>
          <p:nvSpPr>
            <p:cNvPr id="37" name="Text 28"/>
            <p:cNvSpPr/>
            <p:nvPr/>
          </p:nvSpPr>
          <p:spPr>
            <a:xfrm>
              <a:off x="1000006" y="5780127"/>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اللغة</a:t>
              </a:r>
              <a:endParaRPr lang="en-US" sz="1600" dirty="0"/>
            </a:p>
          </p:txBody>
        </p:sp>
        <p:sp>
          <p:nvSpPr>
            <p:cNvPr id="38" name="Text 29"/>
            <p:cNvSpPr/>
            <p:nvPr/>
          </p:nvSpPr>
          <p:spPr>
            <a:xfrm>
              <a:off x="4260652" y="5780127"/>
              <a:ext cx="2852499" cy="635079"/>
            </a:xfrm>
            <a:prstGeom prst="rect">
              <a:avLst/>
            </a:prstGeom>
            <a:noFill/>
            <a:ln/>
          </p:spPr>
          <p:txBody>
            <a:bodyPr wrap="squar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رسمية، مليئة بالمصطلحات المالية</a:t>
              </a:r>
              <a:endParaRPr lang="en-US" sz="1600" dirty="0"/>
            </a:p>
          </p:txBody>
        </p:sp>
        <p:sp>
          <p:nvSpPr>
            <p:cNvPr id="39" name="Text 30"/>
            <p:cNvSpPr/>
            <p:nvPr/>
          </p:nvSpPr>
          <p:spPr>
            <a:xfrm>
              <a:off x="7517487" y="5780127"/>
              <a:ext cx="285249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تقنية، متخصصة</a:t>
              </a:r>
              <a:endParaRPr lang="en-US" sz="1600" dirty="0"/>
            </a:p>
          </p:txBody>
        </p:sp>
        <p:sp>
          <p:nvSpPr>
            <p:cNvPr id="40" name="Text 31"/>
            <p:cNvSpPr/>
            <p:nvPr/>
          </p:nvSpPr>
          <p:spPr>
            <a:xfrm>
              <a:off x="10774323" y="5780127"/>
              <a:ext cx="2856309"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بسيطة، سهلة الفهم</a:t>
              </a:r>
              <a:endParaRPr lang="en-US" sz="1600" dirty="0"/>
            </a:p>
          </p:txBody>
        </p:sp>
        <p:sp>
          <p:nvSpPr>
            <p:cNvPr id="41" name="Text 32"/>
            <p:cNvSpPr/>
            <p:nvPr/>
          </p:nvSpPr>
          <p:spPr>
            <a:xfrm>
              <a:off x="793790" y="6772751"/>
              <a:ext cx="13042821" cy="317540"/>
            </a:xfrm>
            <a:prstGeom prst="rect">
              <a:avLst/>
            </a:prstGeom>
            <a:noFill/>
            <a:ln/>
          </p:spPr>
          <p:txBody>
            <a:bodyPr wrap="none" lIns="0" tIns="0" rIns="0" bIns="0" rtlCol="0" anchor="t"/>
            <a:lstStyle/>
            <a:p>
              <a:pPr marL="0" indent="0" algn="ctr" rtl="1">
                <a:lnSpc>
                  <a:spcPts val="2500"/>
                </a:lnSpc>
                <a:buNone/>
              </a:pPr>
              <a:r>
                <a:rPr lang="en-US" sz="1600" dirty="0">
                  <a:solidFill>
                    <a:srgbClr val="15213F"/>
                  </a:solidFill>
                  <a:latin typeface="Alexandria" pitchFamily="34" charset="0"/>
                  <a:ea typeface="Alexandria" pitchFamily="34" charset="-122"/>
                  <a:cs typeface="Alexandria" pitchFamily="34" charset="-120"/>
                </a:rPr>
                <a:t>نفس الخبر، ثلاثة إصدارات متباينة، كل منها مُحسّن لاهتمامات وخلفيات القراء المختلفة.</a:t>
              </a:r>
              <a:endParaRPr lang="en-US" sz="1600" dirty="0"/>
            </a:p>
          </p:txBody>
        </p:sp>
      </p:grpSp>
    </p:spTree>
    <p:extLst>
      <p:ext uri="{BB962C8B-B14F-4D97-AF65-F5344CB8AC3E}">
        <p14:creationId xmlns:p14="http://schemas.microsoft.com/office/powerpoint/2010/main" val="4205068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8809E-F3E0-4C6F-2407-2AA9A9C5C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CA858B-70CD-C32B-7A6E-1B31B75201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1ACEB1-5081-E56D-5B1B-DF41B65B8BB2}"/>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EDF13F1-1E7A-E630-BE2C-3BF4549A868A}"/>
              </a:ext>
            </a:extLst>
          </p:cNvPr>
          <p:cNvSpPr/>
          <p:nvPr/>
        </p:nvSpPr>
        <p:spPr>
          <a:xfrm>
            <a:off x="34494" y="1205130"/>
            <a:ext cx="12123012"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5E935C-74AC-21ED-628A-7FD0FCCA87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EEFBAE82-0F80-B484-85BF-337A17678EBF}"/>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a:extLst>
              <a:ext uri="{FF2B5EF4-FFF2-40B4-BE49-F238E27FC236}">
                <a16:creationId xmlns:a16="http://schemas.microsoft.com/office/drawing/2014/main" id="{6DC51CDE-B6B5-CF65-BBF1-1EA7941D9615}"/>
              </a:ext>
            </a:extLst>
          </p:cNvPr>
          <p:cNvSpPr/>
          <p:nvPr/>
        </p:nvSpPr>
        <p:spPr>
          <a:xfrm>
            <a:off x="5241481" y="523759"/>
            <a:ext cx="4265739"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800" b="1" i="0" u="none" strike="noStrike" kern="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مثال تطبيقي</a:t>
            </a:r>
            <a:r>
              <a:rPr kumimoji="0" lang="ar-EG" sz="2800" b="1" i="0" u="none" strike="noStrike" kern="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a:t>
            </a:r>
            <a:r>
              <a:rPr kumimoji="0" lang="en-US" sz="2800" b="1" i="0" u="none" strike="noStrike" kern="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 </a:t>
            </a:r>
            <a:r>
              <a:rPr kumimoji="0" lang="en-US" sz="28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تخصيص رسائل الأزمات</a:t>
            </a:r>
            <a:endParaRPr kumimoji="0" lang="en-US" sz="2800" b="0" i="0" u="none" strike="noStrike" kern="0" cap="none" spc="0" normalizeH="0" baseline="0" noProof="0" dirty="0">
              <a:ln>
                <a:noFill/>
              </a:ln>
              <a:solidFill>
                <a:prstClr val="black"/>
              </a:solidFill>
              <a:effectLst/>
              <a:uLnTx/>
              <a:uFillTx/>
            </a:endParaRPr>
          </a:p>
        </p:txBody>
      </p:sp>
      <p:grpSp>
        <p:nvGrpSpPr>
          <p:cNvPr id="26" name="Group 25">
            <a:extLst>
              <a:ext uri="{FF2B5EF4-FFF2-40B4-BE49-F238E27FC236}">
                <a16:creationId xmlns:a16="http://schemas.microsoft.com/office/drawing/2014/main" id="{CED05627-5A0F-D426-B8D4-511F9E9833D3}"/>
              </a:ext>
            </a:extLst>
          </p:cNvPr>
          <p:cNvGrpSpPr/>
          <p:nvPr/>
        </p:nvGrpSpPr>
        <p:grpSpPr>
          <a:xfrm>
            <a:off x="412595" y="1632705"/>
            <a:ext cx="11411976" cy="4455862"/>
            <a:chOff x="793790" y="1632704"/>
            <a:chExt cx="13042821" cy="5980986"/>
          </a:xfrm>
        </p:grpSpPr>
        <p:sp>
          <p:nvSpPr>
            <p:cNvPr id="6" name="Text 1"/>
            <p:cNvSpPr/>
            <p:nvPr/>
          </p:nvSpPr>
          <p:spPr>
            <a:xfrm>
              <a:off x="793790" y="1632704"/>
              <a:ext cx="13042821" cy="317540"/>
            </a:xfrm>
            <a:prstGeom prst="rect">
              <a:avLst/>
            </a:prstGeom>
            <a:noFill/>
            <a:ln/>
          </p:spPr>
          <p:txBody>
            <a:bodyPr wrap="non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حتى في الأزمات، يمكن للتخصيص المفرط أن يعزز فعالية الاستجابة. لنفترض أن مؤسسة مالية واجهت خللاً تقنياً أثر على الخدمات:</a:t>
              </a:r>
              <a:endParaRPr lang="en-US" sz="1550" dirty="0"/>
            </a:p>
          </p:txBody>
        </p:sp>
        <p:sp>
          <p:nvSpPr>
            <p:cNvPr id="7" name="Shape 2"/>
            <p:cNvSpPr/>
            <p:nvPr/>
          </p:nvSpPr>
          <p:spPr>
            <a:xfrm>
              <a:off x="7303770" y="2173486"/>
              <a:ext cx="22860" cy="4899422"/>
            </a:xfrm>
            <a:prstGeom prst="roundRect">
              <a:avLst>
                <a:gd name="adj" fmla="val 364651"/>
              </a:avLst>
            </a:prstGeom>
            <a:solidFill>
              <a:srgbClr val="CFD2D8"/>
            </a:solidFill>
            <a:ln/>
          </p:spPr>
          <p:txBody>
            <a:bodyPr/>
            <a:lstStyle/>
            <a:p>
              <a:pPr algn="just" rtl="1"/>
              <a:endParaRPr lang="en-US"/>
            </a:p>
          </p:txBody>
        </p:sp>
        <p:sp>
          <p:nvSpPr>
            <p:cNvPr id="8" name="Shape 3"/>
            <p:cNvSpPr/>
            <p:nvPr/>
          </p:nvSpPr>
          <p:spPr>
            <a:xfrm>
              <a:off x="7515582" y="2385298"/>
              <a:ext cx="595313" cy="22860"/>
            </a:xfrm>
            <a:prstGeom prst="roundRect">
              <a:avLst>
                <a:gd name="adj" fmla="val 364651"/>
              </a:avLst>
            </a:prstGeom>
            <a:solidFill>
              <a:srgbClr val="CFD2D8"/>
            </a:solidFill>
            <a:ln/>
          </p:spPr>
          <p:txBody>
            <a:bodyPr/>
            <a:lstStyle/>
            <a:p>
              <a:pPr algn="just" rtl="1"/>
              <a:endParaRPr lang="en-US"/>
            </a:p>
          </p:txBody>
        </p:sp>
        <p:sp>
          <p:nvSpPr>
            <p:cNvPr id="9" name="Shape 4"/>
            <p:cNvSpPr/>
            <p:nvPr/>
          </p:nvSpPr>
          <p:spPr>
            <a:xfrm>
              <a:off x="7091958" y="2173486"/>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10" name="Text 5"/>
            <p:cNvSpPr/>
            <p:nvPr/>
          </p:nvSpPr>
          <p:spPr>
            <a:xfrm>
              <a:off x="7166372" y="2210693"/>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1</a:t>
              </a:r>
              <a:endParaRPr lang="en-US" sz="2300" dirty="0"/>
            </a:p>
          </p:txBody>
        </p:sp>
        <p:sp>
          <p:nvSpPr>
            <p:cNvPr id="11" name="Text 6"/>
            <p:cNvSpPr/>
            <p:nvPr/>
          </p:nvSpPr>
          <p:spPr>
            <a:xfrm>
              <a:off x="8307467" y="2241709"/>
              <a:ext cx="3230047"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للعملاء المتضررين مباشرة</a:t>
              </a:r>
              <a:endParaRPr lang="en-US" sz="1950" dirty="0"/>
            </a:p>
          </p:txBody>
        </p:sp>
        <p:sp>
          <p:nvSpPr>
            <p:cNvPr id="12" name="Text 7"/>
            <p:cNvSpPr/>
            <p:nvPr/>
          </p:nvSpPr>
          <p:spPr>
            <a:xfrm>
              <a:off x="8307467" y="2670929"/>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"نعتذر بشدة عن التأثير المباشر على حسابك. تم إصلاح المشكلة وسنعوضك بـ [تفاصيل محددة]. فريقنا متاح 24/7 لمساعدتك."</a:t>
              </a:r>
              <a:endParaRPr lang="en-US" sz="1550" dirty="0"/>
            </a:p>
          </p:txBody>
        </p:sp>
        <p:sp>
          <p:nvSpPr>
            <p:cNvPr id="13" name="Shape 8"/>
            <p:cNvSpPr/>
            <p:nvPr/>
          </p:nvSpPr>
          <p:spPr>
            <a:xfrm>
              <a:off x="6519505" y="3575923"/>
              <a:ext cx="595313" cy="22860"/>
            </a:xfrm>
            <a:prstGeom prst="roundRect">
              <a:avLst>
                <a:gd name="adj" fmla="val 364651"/>
              </a:avLst>
            </a:prstGeom>
            <a:solidFill>
              <a:srgbClr val="CFD2D8"/>
            </a:solidFill>
            <a:ln/>
          </p:spPr>
          <p:txBody>
            <a:bodyPr/>
            <a:lstStyle/>
            <a:p>
              <a:pPr algn="just" rtl="1"/>
              <a:endParaRPr lang="en-US"/>
            </a:p>
          </p:txBody>
        </p:sp>
        <p:sp>
          <p:nvSpPr>
            <p:cNvPr id="14" name="Shape 9"/>
            <p:cNvSpPr/>
            <p:nvPr/>
          </p:nvSpPr>
          <p:spPr>
            <a:xfrm>
              <a:off x="7091958" y="3364111"/>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15" name="Text 10"/>
            <p:cNvSpPr/>
            <p:nvPr/>
          </p:nvSpPr>
          <p:spPr>
            <a:xfrm>
              <a:off x="7166372" y="3401318"/>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2</a:t>
              </a:r>
              <a:endParaRPr lang="en-US" sz="2300" dirty="0"/>
            </a:p>
          </p:txBody>
        </p:sp>
        <p:sp>
          <p:nvSpPr>
            <p:cNvPr id="16" name="Text 11"/>
            <p:cNvSpPr/>
            <p:nvPr/>
          </p:nvSpPr>
          <p:spPr>
            <a:xfrm>
              <a:off x="3604736" y="3432334"/>
              <a:ext cx="2718197"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للعملاء غير المتضررين</a:t>
              </a:r>
              <a:endParaRPr lang="en-US" sz="1950" dirty="0"/>
            </a:p>
          </p:txBody>
        </p:sp>
        <p:sp>
          <p:nvSpPr>
            <p:cNvPr id="17" name="Text 12"/>
            <p:cNvSpPr/>
            <p:nvPr/>
          </p:nvSpPr>
          <p:spPr>
            <a:xfrm>
              <a:off x="793790" y="3861554"/>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"واجهتنا مشكلة تقنية محدودة النطاق تم حلها. حسابك لم يتأثر، ونحرص على إبقائك مطلعاً على أي تطورات."</a:t>
              </a:r>
              <a:endParaRPr lang="en-US" sz="1550" dirty="0"/>
            </a:p>
          </p:txBody>
        </p:sp>
        <p:sp>
          <p:nvSpPr>
            <p:cNvPr id="19" name="Shape 13"/>
            <p:cNvSpPr/>
            <p:nvPr/>
          </p:nvSpPr>
          <p:spPr>
            <a:xfrm>
              <a:off x="7515582" y="4602242"/>
              <a:ext cx="595313" cy="22860"/>
            </a:xfrm>
            <a:prstGeom prst="roundRect">
              <a:avLst>
                <a:gd name="adj" fmla="val 364651"/>
              </a:avLst>
            </a:prstGeom>
            <a:solidFill>
              <a:srgbClr val="CFD2D8"/>
            </a:solidFill>
            <a:ln/>
          </p:spPr>
          <p:txBody>
            <a:bodyPr/>
            <a:lstStyle/>
            <a:p>
              <a:pPr algn="just" rtl="1"/>
              <a:endParaRPr lang="en-US"/>
            </a:p>
          </p:txBody>
        </p:sp>
        <p:sp>
          <p:nvSpPr>
            <p:cNvPr id="20" name="Shape 14"/>
            <p:cNvSpPr/>
            <p:nvPr/>
          </p:nvSpPr>
          <p:spPr>
            <a:xfrm>
              <a:off x="7091958" y="4390430"/>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21" name="Text 15"/>
            <p:cNvSpPr/>
            <p:nvPr/>
          </p:nvSpPr>
          <p:spPr>
            <a:xfrm>
              <a:off x="7166372" y="4427637"/>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3</a:t>
              </a:r>
              <a:endParaRPr lang="en-US" sz="2300" dirty="0"/>
            </a:p>
          </p:txBody>
        </p:sp>
        <p:sp>
          <p:nvSpPr>
            <p:cNvPr id="22" name="Text 16"/>
            <p:cNvSpPr/>
            <p:nvPr/>
          </p:nvSpPr>
          <p:spPr>
            <a:xfrm>
              <a:off x="8307467" y="4458653"/>
              <a:ext cx="2634853"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للمستثمرين والشركاء</a:t>
              </a:r>
              <a:endParaRPr lang="en-US" sz="1950" dirty="0"/>
            </a:p>
          </p:txBody>
        </p:sp>
        <p:sp>
          <p:nvSpPr>
            <p:cNvPr id="24" name="Text 17"/>
            <p:cNvSpPr/>
            <p:nvPr/>
          </p:nvSpPr>
          <p:spPr>
            <a:xfrm>
              <a:off x="8307467" y="4887873"/>
              <a:ext cx="552914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"حدث خلل تقني محدود تم احتواؤه في غضون ساعتين. التأثير المالي المقدر لا يتجاوز 0.2% من الإيرادات الفصلية. تقرير مفصل متاح."</a:t>
              </a:r>
              <a:endParaRPr lang="en-US" sz="1550" dirty="0"/>
            </a:p>
          </p:txBody>
        </p:sp>
        <p:sp>
          <p:nvSpPr>
            <p:cNvPr id="27" name="Shape 18"/>
            <p:cNvSpPr/>
            <p:nvPr/>
          </p:nvSpPr>
          <p:spPr>
            <a:xfrm>
              <a:off x="6519505" y="5628680"/>
              <a:ext cx="595313" cy="22860"/>
            </a:xfrm>
            <a:prstGeom prst="roundRect">
              <a:avLst>
                <a:gd name="adj" fmla="val 364651"/>
              </a:avLst>
            </a:prstGeom>
            <a:solidFill>
              <a:srgbClr val="CFD2D8"/>
            </a:solidFill>
            <a:ln/>
          </p:spPr>
          <p:txBody>
            <a:bodyPr/>
            <a:lstStyle/>
            <a:p>
              <a:pPr algn="just" rtl="1"/>
              <a:endParaRPr lang="en-US"/>
            </a:p>
          </p:txBody>
        </p:sp>
        <p:sp>
          <p:nvSpPr>
            <p:cNvPr id="28" name="Shape 19"/>
            <p:cNvSpPr/>
            <p:nvPr/>
          </p:nvSpPr>
          <p:spPr>
            <a:xfrm>
              <a:off x="7091958" y="5416867"/>
              <a:ext cx="446484" cy="446484"/>
            </a:xfrm>
            <a:prstGeom prst="roundRect">
              <a:avLst>
                <a:gd name="adj" fmla="val 18670"/>
              </a:avLst>
            </a:prstGeom>
            <a:solidFill>
              <a:srgbClr val="E9ECF2"/>
            </a:solidFill>
            <a:ln w="7620">
              <a:solidFill>
                <a:srgbClr val="CFD2D8"/>
              </a:solidFill>
              <a:prstDash val="solid"/>
            </a:ln>
          </p:spPr>
          <p:txBody>
            <a:bodyPr/>
            <a:lstStyle/>
            <a:p>
              <a:pPr algn="just" rtl="1"/>
              <a:endParaRPr lang="en-US"/>
            </a:p>
          </p:txBody>
        </p:sp>
        <p:sp>
          <p:nvSpPr>
            <p:cNvPr id="29" name="Text 20"/>
            <p:cNvSpPr/>
            <p:nvPr/>
          </p:nvSpPr>
          <p:spPr>
            <a:xfrm>
              <a:off x="7166372" y="5454075"/>
              <a:ext cx="297656" cy="372070"/>
            </a:xfrm>
            <a:prstGeom prst="rect">
              <a:avLst/>
            </a:prstGeom>
            <a:noFill/>
            <a:ln/>
          </p:spPr>
          <p:txBody>
            <a:bodyPr wrap="none" lIns="0" tIns="0" rIns="0" bIns="0" rtlCol="0" anchor="t"/>
            <a:lstStyle/>
            <a:p>
              <a:pPr marL="0" indent="0" algn="just"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4</a:t>
              </a:r>
              <a:endParaRPr lang="en-US" sz="2300" dirty="0"/>
            </a:p>
          </p:txBody>
        </p:sp>
        <p:sp>
          <p:nvSpPr>
            <p:cNvPr id="30" name="Text 21"/>
            <p:cNvSpPr/>
            <p:nvPr/>
          </p:nvSpPr>
          <p:spPr>
            <a:xfrm>
              <a:off x="3842028" y="5485090"/>
              <a:ext cx="2480905" cy="310158"/>
            </a:xfrm>
            <a:prstGeom prst="rect">
              <a:avLst/>
            </a:prstGeom>
            <a:noFill/>
            <a:ln/>
          </p:spPr>
          <p:txBody>
            <a:bodyPr wrap="none" lIns="0" tIns="0" rIns="0" bIns="0" rtlCol="0" anchor="t"/>
            <a:lstStyle/>
            <a:p>
              <a:pPr marL="0" indent="0" algn="just"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للإعلام</a:t>
              </a:r>
              <a:endParaRPr lang="en-US" sz="1950" dirty="0"/>
            </a:p>
          </p:txBody>
        </p:sp>
        <p:sp>
          <p:nvSpPr>
            <p:cNvPr id="31" name="Text 22"/>
            <p:cNvSpPr/>
            <p:nvPr/>
          </p:nvSpPr>
          <p:spPr>
            <a:xfrm>
              <a:off x="793790" y="5914311"/>
              <a:ext cx="552914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"بيان رسمي: خلل تقني محدود تم معالجته بسرعة. جميع الخدمات تعمل بشكل طبيعي. لا تأثير على أمان البيانات. متاحون للأسئلة."</a:t>
              </a:r>
              <a:endParaRPr lang="en-US" sz="1550" dirty="0"/>
            </a:p>
          </p:txBody>
        </p:sp>
        <p:sp>
          <p:nvSpPr>
            <p:cNvPr id="32" name="Text 23"/>
            <p:cNvSpPr/>
            <p:nvPr/>
          </p:nvSpPr>
          <p:spPr>
            <a:xfrm>
              <a:off x="793790" y="7296150"/>
              <a:ext cx="13042821" cy="317540"/>
            </a:xfrm>
            <a:prstGeom prst="rect">
              <a:avLst/>
            </a:prstGeom>
            <a:noFill/>
            <a:ln/>
          </p:spPr>
          <p:txBody>
            <a:bodyPr wrap="none" lIns="0" tIns="0" rIns="0" bIns="0" rtlCol="0" anchor="t"/>
            <a:lstStyle/>
            <a:p>
              <a:pPr marL="0" indent="0" algn="just" rtl="1">
                <a:lnSpc>
                  <a:spcPts val="2500"/>
                </a:lnSpc>
                <a:buNone/>
              </a:pPr>
              <a:r>
                <a:rPr lang="en-US" sz="1550" dirty="0">
                  <a:solidFill>
                    <a:srgbClr val="15213F"/>
                  </a:solidFill>
                  <a:latin typeface="Alexandria" pitchFamily="34" charset="0"/>
                  <a:ea typeface="Alexandria" pitchFamily="34" charset="-122"/>
                  <a:cs typeface="Alexandria" pitchFamily="34" charset="-120"/>
                </a:rPr>
                <a:t>التخصيص هنا لا يعني تغيير الحقائق، بل تقديمها بالطريقة والتفاصيل الأكثر أهمية لكل فئة.</a:t>
              </a:r>
              <a:endParaRPr lang="en-US" sz="1550" dirty="0"/>
            </a:p>
          </p:txBody>
        </p:sp>
      </p:grpSp>
    </p:spTree>
    <p:extLst>
      <p:ext uri="{BB962C8B-B14F-4D97-AF65-F5344CB8AC3E}">
        <p14:creationId xmlns:p14="http://schemas.microsoft.com/office/powerpoint/2010/main" val="307029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8324C-FAB2-64EB-0642-48214D318E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721E7C-55A4-3A7B-7013-01DF16E357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43A1CF8-2065-1674-2CD9-19AE9A7B07A4}"/>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F4CB760-E71B-1984-803E-9C084669D18F}"/>
              </a:ext>
            </a:extLst>
          </p:cNvPr>
          <p:cNvSpPr/>
          <p:nvPr/>
        </p:nvSpPr>
        <p:spPr>
          <a:xfrm>
            <a:off x="345954" y="1205130"/>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90BBAC7-CBD3-47E8-A96F-7D29FCD212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A27523D1-E450-2CEC-ABA7-8118EC33E348}"/>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pic>
        <p:nvPicPr>
          <p:cNvPr id="4" name="Picture 3">
            <a:extLst>
              <a:ext uri="{FF2B5EF4-FFF2-40B4-BE49-F238E27FC236}">
                <a16:creationId xmlns:a16="http://schemas.microsoft.com/office/drawing/2014/main" id="{C1BA2BD0-C00B-B189-23B7-2103B158F50E}"/>
              </a:ext>
            </a:extLst>
          </p:cNvPr>
          <p:cNvPicPr>
            <a:picLocks noChangeAspect="1"/>
          </p:cNvPicPr>
          <p:nvPr/>
        </p:nvPicPr>
        <p:blipFill>
          <a:blip r:embed="rId3"/>
          <a:stretch>
            <a:fillRect/>
          </a:stretch>
        </p:blipFill>
        <p:spPr>
          <a:xfrm>
            <a:off x="471802" y="1196032"/>
            <a:ext cx="3584759" cy="5377138"/>
          </a:xfrm>
          <a:prstGeom prst="rect">
            <a:avLst/>
          </a:prstGeom>
        </p:spPr>
      </p:pic>
      <p:sp>
        <p:nvSpPr>
          <p:cNvPr id="6" name="Text 2"/>
          <p:cNvSpPr/>
          <p:nvPr/>
        </p:nvSpPr>
        <p:spPr>
          <a:xfrm>
            <a:off x="1652434" y="445078"/>
            <a:ext cx="7556421" cy="692596"/>
          </a:xfrm>
          <a:prstGeom prst="rect">
            <a:avLst/>
          </a:prstGeom>
          <a:noFill/>
          <a:ln/>
        </p:spPr>
        <p:txBody>
          <a:bodyPr wrap="square" lIns="0" tIns="0" rIns="0" bIns="0" rtlCol="0" anchor="t"/>
          <a:lstStyle/>
          <a:p>
            <a:pPr marL="0" indent="0" algn="r" rtl="1">
              <a:lnSpc>
                <a:spcPts val="4850"/>
              </a:lnSpc>
              <a:buNone/>
            </a:pPr>
            <a:r>
              <a:rPr lang="en-US" sz="2800" b="1" dirty="0">
                <a:solidFill>
                  <a:srgbClr val="3257B8"/>
                </a:solidFill>
                <a:latin typeface="Alexandria Bold" pitchFamily="34" charset="0"/>
                <a:ea typeface="Alexandria Bold" pitchFamily="34" charset="-122"/>
                <a:cs typeface="Alexandria Bold" pitchFamily="34" charset="-120"/>
              </a:rPr>
              <a:t>إطار تشغيلي للتخصيص المفرط</a:t>
            </a:r>
            <a:endParaRPr lang="en-US" sz="2800" dirty="0"/>
          </a:p>
        </p:txBody>
      </p:sp>
      <p:grpSp>
        <p:nvGrpSpPr>
          <p:cNvPr id="8" name="Group 7">
            <a:extLst>
              <a:ext uri="{FF2B5EF4-FFF2-40B4-BE49-F238E27FC236}">
                <a16:creationId xmlns:a16="http://schemas.microsoft.com/office/drawing/2014/main" id="{3E5131A1-D979-BF60-981D-0F21C88017A0}"/>
              </a:ext>
            </a:extLst>
          </p:cNvPr>
          <p:cNvGrpSpPr/>
          <p:nvPr/>
        </p:nvGrpSpPr>
        <p:grpSpPr>
          <a:xfrm>
            <a:off x="4382429" y="1841594"/>
            <a:ext cx="7123577" cy="3811275"/>
            <a:chOff x="6280190" y="4045625"/>
            <a:chExt cx="7556421" cy="2128480"/>
          </a:xfrm>
        </p:grpSpPr>
        <p:sp>
          <p:nvSpPr>
            <p:cNvPr id="7" name="Text 3"/>
            <p:cNvSpPr/>
            <p:nvPr/>
          </p:nvSpPr>
          <p:spPr>
            <a:xfrm>
              <a:off x="6280190" y="4045625"/>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تطبيق التخصيص المفرط بنجاح يتطلب إطاراً منهجياً واضحاً يحول الطموح الاستراتيجي إلى خطوات تشغيلية قابلة للتنفيذ والقياس. هذا الإطار يتكون من أربعة عناصر رئيسية تعمل معاً بشكل متكامل.</a:t>
              </a:r>
              <a:endParaRPr lang="en-US" sz="1600" dirty="0"/>
            </a:p>
          </p:txBody>
        </p:sp>
        <p:sp>
          <p:nvSpPr>
            <p:cNvPr id="9" name="Text 4"/>
            <p:cNvSpPr/>
            <p:nvPr/>
          </p:nvSpPr>
          <p:spPr>
            <a:xfrm>
              <a:off x="6280190" y="5221486"/>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النجاح في التخصيص المفرط ليس حدثاً لمرة واحدة، بل دورة مستمرة من التحليل، التنفيذ، القياس، والتحسين. المؤسسات التي تتبنى هذا النهج التكراري تحقق تحسناً مستمراً في فعالية اتصالاتها وقوة علاقاتها مع جماهيرها.</a:t>
              </a:r>
              <a:endParaRPr lang="en-US" sz="1600" dirty="0"/>
            </a:p>
          </p:txBody>
        </p:sp>
      </p:grpSp>
    </p:spTree>
    <p:extLst>
      <p:ext uri="{BB962C8B-B14F-4D97-AF65-F5344CB8AC3E}">
        <p14:creationId xmlns:p14="http://schemas.microsoft.com/office/powerpoint/2010/main" val="8939819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F2D82-C32F-0058-FA71-5FB759DC11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EAEDF0-698F-D409-88B4-F274D5C322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E2764D-BE14-1340-BB64-84FCC95D73CB}"/>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F8B06C-2D9A-0431-0C13-928C443185A5}"/>
              </a:ext>
            </a:extLst>
          </p:cNvPr>
          <p:cNvSpPr/>
          <p:nvPr/>
        </p:nvSpPr>
        <p:spPr>
          <a:xfrm>
            <a:off x="345954" y="1248583"/>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13DF0E6-40CC-3FD5-161D-2273187AF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9C8BD522-369E-C8C6-2B17-F31BFC7E96B9}"/>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a:extLst>
              <a:ext uri="{FF2B5EF4-FFF2-40B4-BE49-F238E27FC236}">
                <a16:creationId xmlns:a16="http://schemas.microsoft.com/office/drawing/2014/main" id="{CD1830B2-2B57-D044-3F95-98C449B2C908}"/>
              </a:ext>
            </a:extLst>
          </p:cNvPr>
          <p:cNvSpPr/>
          <p:nvPr/>
        </p:nvSpPr>
        <p:spPr>
          <a:xfrm>
            <a:off x="345954" y="500900"/>
            <a:ext cx="9193411" cy="620078"/>
          </a:xfrm>
          <a:prstGeom prst="rect">
            <a:avLst/>
          </a:prstGeom>
          <a:noFill/>
          <a:ln/>
        </p:spPr>
        <p:txBody>
          <a:bodyPr wrap="none" lIns="0" tIns="0" rIns="0" bIns="0" rtlCol="0" anchor="t"/>
          <a:lstStyle/>
          <a:p>
            <a:pPr marL="0" indent="0" algn="r" rtl="1">
              <a:lnSpc>
                <a:spcPts val="4850"/>
              </a:lnSpc>
              <a:buNone/>
            </a:pPr>
            <a:r>
              <a:rPr lang="en-US" sz="2800" b="1">
                <a:solidFill>
                  <a:srgbClr val="3257B8"/>
                </a:solidFill>
                <a:latin typeface="Alexandria Bold" pitchFamily="34" charset="0"/>
                <a:ea typeface="Alexandria Bold" pitchFamily="34" charset="-122"/>
                <a:cs typeface="Alexandria Bold" pitchFamily="34" charset="-120"/>
              </a:rPr>
              <a:t>العنصر الأول</a:t>
            </a:r>
            <a:r>
              <a:rPr lang="ar-EG" sz="2800" b="1">
                <a:solidFill>
                  <a:srgbClr val="3257B8"/>
                </a:solidFill>
                <a:latin typeface="Alexandria Bold" pitchFamily="34" charset="0"/>
                <a:ea typeface="Alexandria Bold" pitchFamily="34" charset="-122"/>
                <a:cs typeface="Alexandria Bold" pitchFamily="34" charset="-120"/>
              </a:rPr>
              <a:t>:</a:t>
            </a:r>
            <a:r>
              <a:rPr lang="en-US" sz="2800" b="1">
                <a:solidFill>
                  <a:srgbClr val="3257B8"/>
                </a:solidFill>
                <a:latin typeface="Alexandria Bold" pitchFamily="34" charset="0"/>
                <a:ea typeface="Alexandria Bold" pitchFamily="34" charset="-122"/>
                <a:cs typeface="Alexandria Bold" pitchFamily="34" charset="-120"/>
              </a:rPr>
              <a:t> </a:t>
            </a:r>
            <a:r>
              <a:rPr lang="en-US" sz="2800" b="1" dirty="0">
                <a:solidFill>
                  <a:srgbClr val="3257B8"/>
                </a:solidFill>
                <a:latin typeface="Alexandria Bold" pitchFamily="34" charset="0"/>
                <a:ea typeface="Alexandria Bold" pitchFamily="34" charset="-122"/>
                <a:cs typeface="Alexandria Bold" pitchFamily="34" charset="-120"/>
              </a:rPr>
              <a:t>تقسيم الجمهور المتقدم</a:t>
            </a:r>
            <a:endParaRPr lang="en-US" sz="2800" dirty="0"/>
          </a:p>
        </p:txBody>
      </p:sp>
      <p:grpSp>
        <p:nvGrpSpPr>
          <p:cNvPr id="15" name="Group 14">
            <a:extLst>
              <a:ext uri="{FF2B5EF4-FFF2-40B4-BE49-F238E27FC236}">
                <a16:creationId xmlns:a16="http://schemas.microsoft.com/office/drawing/2014/main" id="{A5E3FE43-5B6C-CA25-606E-2D226E89C9E5}"/>
              </a:ext>
            </a:extLst>
          </p:cNvPr>
          <p:cNvGrpSpPr/>
          <p:nvPr/>
        </p:nvGrpSpPr>
        <p:grpSpPr>
          <a:xfrm>
            <a:off x="494371" y="1542351"/>
            <a:ext cx="10916600" cy="5103775"/>
            <a:chOff x="793790" y="2502337"/>
            <a:chExt cx="6279356" cy="2929748"/>
          </a:xfrm>
        </p:grpSpPr>
        <p:sp>
          <p:nvSpPr>
            <p:cNvPr id="6" name="Text 1"/>
            <p:cNvSpPr/>
            <p:nvPr/>
          </p:nvSpPr>
          <p:spPr>
            <a:xfrm>
              <a:off x="793790" y="2502337"/>
              <a:ext cx="627935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التقسيم </a:t>
              </a:r>
              <a:r>
                <a:rPr lang="en-US" sz="1600">
                  <a:solidFill>
                    <a:srgbClr val="15213F"/>
                  </a:solidFill>
                  <a:latin typeface="Alexandria" pitchFamily="34" charset="0"/>
                  <a:ea typeface="Alexandria" pitchFamily="34" charset="-122"/>
                  <a:cs typeface="Alexandria" pitchFamily="34" charset="-120"/>
                </a:rPr>
                <a:t>التقليدي </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عمر</a:t>
              </a:r>
              <a:r>
                <a:rPr lang="en-US" sz="1600" dirty="0">
                  <a:solidFill>
                    <a:srgbClr val="15213F"/>
                  </a:solidFill>
                  <a:latin typeface="Alexandria" pitchFamily="34" charset="0"/>
                  <a:ea typeface="Alexandria" pitchFamily="34" charset="-122"/>
                  <a:cs typeface="Alexandria" pitchFamily="34" charset="-120"/>
                </a:rPr>
                <a:t>، جنس</a:t>
              </a:r>
              <a:r>
                <a:rPr lang="en-US" sz="1600">
                  <a:solidFill>
                    <a:srgbClr val="15213F"/>
                  </a:solidFill>
                  <a:latin typeface="Alexandria" pitchFamily="34" charset="0"/>
                  <a:ea typeface="Alexandria" pitchFamily="34" charset="-122"/>
                  <a:cs typeface="Alexandria" pitchFamily="34" charset="-120"/>
                </a:rPr>
                <a:t>، موقع</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لم يعد كافياً. التقسيم المتقدم يدمج أبعاداً متعددة لإنشاء شرائح دقيقة ذات خصائص محددة.</a:t>
              </a:r>
              <a:endParaRPr lang="en-US" sz="1600" dirty="0"/>
            </a:p>
          </p:txBody>
        </p:sp>
        <p:sp>
          <p:nvSpPr>
            <p:cNvPr id="7" name="Text 2"/>
            <p:cNvSpPr/>
            <p:nvPr/>
          </p:nvSpPr>
          <p:spPr>
            <a:xfrm>
              <a:off x="4592241" y="333577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منهجية التقسيم:</a:t>
              </a:r>
              <a:endParaRPr lang="en-US" sz="1600" dirty="0"/>
            </a:p>
          </p:txBody>
        </p:sp>
        <p:sp>
          <p:nvSpPr>
            <p:cNvPr id="8" name="Text 3"/>
            <p:cNvSpPr/>
            <p:nvPr/>
          </p:nvSpPr>
          <p:spPr>
            <a:xfrm>
              <a:off x="793790" y="3844290"/>
              <a:ext cx="6279356" cy="1587795"/>
            </a:xfrm>
            <a:prstGeom prst="rect">
              <a:avLst/>
            </a:prstGeom>
            <a:noFill/>
            <a:ln/>
          </p:spPr>
          <p:txBody>
            <a:bodyPr wrap="square" lIns="0" tIns="0" rIns="0" bIns="0" rtlCol="0" anchor="t"/>
            <a:lstStyle/>
            <a:p>
              <a:pPr marL="342900" indent="-342900" algn="just" rtl="1">
                <a:lnSpc>
                  <a:spcPts val="2500"/>
                </a:lnSpc>
                <a:buSzPct val="100000"/>
                <a:buFont typeface="+mj-lt"/>
                <a:buAutoNum type="arabicPeriod"/>
              </a:pPr>
              <a:r>
                <a:rPr lang="en-US" sz="1600" b="1" dirty="0">
                  <a:solidFill>
                    <a:srgbClr val="15213F"/>
                  </a:solidFill>
                  <a:latin typeface="Alexandria" pitchFamily="34" charset="0"/>
                  <a:ea typeface="Alexandria" pitchFamily="34" charset="-122"/>
                  <a:cs typeface="Alexandria" pitchFamily="34" charset="-120"/>
                </a:rPr>
                <a:t>التقسيم الديموغرافي الأساسي</a:t>
              </a:r>
              <a:r>
                <a:rPr lang="en-US" sz="1600" dirty="0">
                  <a:solidFill>
                    <a:srgbClr val="15213F"/>
                  </a:solidFill>
                  <a:latin typeface="Alexandria" pitchFamily="34" charset="0"/>
                  <a:ea typeface="Alexandria" pitchFamily="34" charset="-122"/>
                  <a:cs typeface="Alexandria" pitchFamily="34" charset="-120"/>
                </a:rPr>
                <a:t> - البيانات الأولية الضرورية</a:t>
              </a:r>
              <a:endParaRPr lang="en-US" sz="1600" dirty="0"/>
            </a:p>
            <a:p>
              <a:pPr marL="342900" indent="-342900" algn="just" rtl="1">
                <a:lnSpc>
                  <a:spcPts val="2500"/>
                </a:lnSpc>
                <a:buSzPct val="100000"/>
                <a:buFont typeface="+mj-lt"/>
                <a:buAutoNum type="arabicPeriod" startAt="2"/>
              </a:pPr>
              <a:r>
                <a:rPr lang="en-US" sz="1600" b="1" dirty="0">
                  <a:solidFill>
                    <a:srgbClr val="15213F"/>
                  </a:solidFill>
                  <a:latin typeface="Alexandria" pitchFamily="34" charset="0"/>
                  <a:ea typeface="Alexandria" pitchFamily="34" charset="-122"/>
                  <a:cs typeface="Alexandria" pitchFamily="34" charset="-120"/>
                </a:rPr>
                <a:t>التقسيم السلوكي</a:t>
              </a:r>
              <a:r>
                <a:rPr lang="en-US" sz="1600" dirty="0">
                  <a:solidFill>
                    <a:srgbClr val="15213F"/>
                  </a:solidFill>
                  <a:latin typeface="Alexandria" pitchFamily="34" charset="0"/>
                  <a:ea typeface="Alexandria" pitchFamily="34" charset="-122"/>
                  <a:cs typeface="Alexandria" pitchFamily="34" charset="-120"/>
                </a:rPr>
                <a:t> - كيف يتفاعلون فعلياً</a:t>
              </a:r>
              <a:endParaRPr lang="en-US" sz="1600" dirty="0"/>
            </a:p>
            <a:p>
              <a:pPr marL="342900" indent="-342900" algn="just" rtl="1">
                <a:lnSpc>
                  <a:spcPts val="2500"/>
                </a:lnSpc>
                <a:buSzPct val="100000"/>
                <a:buFont typeface="+mj-lt"/>
                <a:buAutoNum type="arabicPeriod" startAt="3"/>
              </a:pPr>
              <a:r>
                <a:rPr lang="en-US" sz="1600" b="1" dirty="0">
                  <a:solidFill>
                    <a:srgbClr val="15213F"/>
                  </a:solidFill>
                  <a:latin typeface="Alexandria" pitchFamily="34" charset="0"/>
                  <a:ea typeface="Alexandria" pitchFamily="34" charset="-122"/>
                  <a:cs typeface="Alexandria" pitchFamily="34" charset="-120"/>
                </a:rPr>
                <a:t>التقسيم النفسي</a:t>
              </a:r>
              <a:r>
                <a:rPr lang="en-US" sz="1600" dirty="0">
                  <a:solidFill>
                    <a:srgbClr val="15213F"/>
                  </a:solidFill>
                  <a:latin typeface="Alexandria" pitchFamily="34" charset="0"/>
                  <a:ea typeface="Alexandria" pitchFamily="34" charset="-122"/>
                  <a:cs typeface="Alexandria" pitchFamily="34" charset="-120"/>
                </a:rPr>
                <a:t> - قيمهم واهتماماتهم</a:t>
              </a:r>
              <a:endParaRPr lang="en-US" sz="1600" dirty="0"/>
            </a:p>
            <a:p>
              <a:pPr marL="342900" indent="-342900" algn="just" rtl="1">
                <a:lnSpc>
                  <a:spcPts val="2500"/>
                </a:lnSpc>
                <a:buSzPct val="100000"/>
                <a:buFont typeface="+mj-lt"/>
                <a:buAutoNum type="arabicPeriod" startAt="4"/>
              </a:pPr>
              <a:r>
                <a:rPr lang="en-US" sz="1600" b="1" dirty="0">
                  <a:solidFill>
                    <a:srgbClr val="15213F"/>
                  </a:solidFill>
                  <a:latin typeface="Alexandria" pitchFamily="34" charset="0"/>
                  <a:ea typeface="Alexandria" pitchFamily="34" charset="-122"/>
                  <a:cs typeface="Alexandria" pitchFamily="34" charset="-120"/>
                </a:rPr>
                <a:t>التقسيم بناء على المرحلة</a:t>
              </a:r>
              <a:r>
                <a:rPr lang="en-US" sz="1600" dirty="0">
                  <a:solidFill>
                    <a:srgbClr val="15213F"/>
                  </a:solidFill>
                  <a:latin typeface="Alexandria" pitchFamily="34" charset="0"/>
                  <a:ea typeface="Alexandria" pitchFamily="34" charset="-122"/>
                  <a:cs typeface="Alexandria" pitchFamily="34" charset="-120"/>
                </a:rPr>
                <a:t> - موقعهم في رحلة العميل</a:t>
              </a:r>
              <a:endParaRPr lang="en-US" sz="1600" dirty="0"/>
            </a:p>
            <a:p>
              <a:pPr marL="342900" indent="-342900" algn="just" rtl="1">
                <a:lnSpc>
                  <a:spcPts val="2500"/>
                </a:lnSpc>
                <a:buSzPct val="100000"/>
                <a:buFont typeface="+mj-lt"/>
                <a:buAutoNum type="arabicPeriod" startAt="5"/>
              </a:pPr>
              <a:r>
                <a:rPr lang="en-US" sz="1600" b="1" dirty="0">
                  <a:solidFill>
                    <a:srgbClr val="15213F"/>
                  </a:solidFill>
                  <a:latin typeface="Alexandria" pitchFamily="34" charset="0"/>
                  <a:ea typeface="Alexandria" pitchFamily="34" charset="-122"/>
                  <a:cs typeface="Alexandria" pitchFamily="34" charset="-120"/>
                </a:rPr>
                <a:t>التقسيم التنبؤي</a:t>
              </a:r>
              <a:r>
                <a:rPr lang="en-US" sz="1600" dirty="0">
                  <a:solidFill>
                    <a:srgbClr val="15213F"/>
                  </a:solidFill>
                  <a:latin typeface="Alexandria" pitchFamily="34" charset="0"/>
                  <a:ea typeface="Alexandria" pitchFamily="34" charset="-122"/>
                  <a:cs typeface="Alexandria" pitchFamily="34" charset="-120"/>
                </a:rPr>
                <a:t> - احتمالية سلوكيات مستقبلية</a:t>
              </a:r>
              <a:endParaRPr lang="en-US" sz="1600" dirty="0"/>
            </a:p>
          </p:txBody>
        </p:sp>
      </p:grpSp>
    </p:spTree>
    <p:extLst>
      <p:ext uri="{BB962C8B-B14F-4D97-AF65-F5344CB8AC3E}">
        <p14:creationId xmlns:p14="http://schemas.microsoft.com/office/powerpoint/2010/main" val="28240505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2E22E-5016-39DA-A662-D33A66747D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B6DA73-280F-1F08-3B19-46C6F7FE57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556065-8910-8CD8-B01E-88630041FB62}"/>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2A5ADA6-2877-6405-F957-D7FAFEB84ECC}"/>
              </a:ext>
            </a:extLst>
          </p:cNvPr>
          <p:cNvSpPr/>
          <p:nvPr/>
        </p:nvSpPr>
        <p:spPr>
          <a:xfrm>
            <a:off x="323651" y="1369451"/>
            <a:ext cx="11374244"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DD1735-A1E0-0A0E-F343-2567E6379B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1102389C-0A20-6AE1-419D-F35F9AE7E9F1}"/>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p:cNvSpPr/>
          <p:nvPr/>
        </p:nvSpPr>
        <p:spPr>
          <a:xfrm>
            <a:off x="16717" y="462073"/>
            <a:ext cx="9762053" cy="620078"/>
          </a:xfrm>
          <a:prstGeom prst="rect">
            <a:avLst/>
          </a:prstGeom>
          <a:noFill/>
          <a:ln/>
        </p:spPr>
        <p:txBody>
          <a:bodyPr wrap="none" lIns="0" tIns="0" rIns="0" bIns="0" rtlCol="0" anchor="t"/>
          <a:lstStyle/>
          <a:p>
            <a:pPr marL="0" indent="0" algn="r" rtl="1">
              <a:lnSpc>
                <a:spcPts val="4850"/>
              </a:lnSpc>
              <a:buNone/>
            </a:pPr>
            <a:r>
              <a:rPr lang="en-US" sz="2800" b="1">
                <a:solidFill>
                  <a:srgbClr val="3257B8"/>
                </a:solidFill>
                <a:latin typeface="Alexandria Bold" pitchFamily="34" charset="0"/>
                <a:ea typeface="Alexandria Bold" pitchFamily="34" charset="-122"/>
                <a:cs typeface="Alexandria Bold" pitchFamily="34" charset="-120"/>
              </a:rPr>
              <a:t>العنصر الثاني</a:t>
            </a:r>
            <a:r>
              <a:rPr lang="ar-EG" sz="2800" b="1">
                <a:solidFill>
                  <a:srgbClr val="3257B8"/>
                </a:solidFill>
                <a:latin typeface="Alexandria Bold" pitchFamily="34" charset="0"/>
                <a:ea typeface="Alexandria Bold" pitchFamily="34" charset="-122"/>
                <a:cs typeface="Alexandria Bold" pitchFamily="34" charset="-120"/>
              </a:rPr>
              <a:t>: </a:t>
            </a:r>
            <a:r>
              <a:rPr lang="en-US" sz="2800" b="1">
                <a:solidFill>
                  <a:srgbClr val="3257B8"/>
                </a:solidFill>
                <a:latin typeface="Alexandria Bold" pitchFamily="34" charset="0"/>
                <a:ea typeface="Alexandria Bold" pitchFamily="34" charset="-122"/>
                <a:cs typeface="Alexandria Bold" pitchFamily="34" charset="-120"/>
              </a:rPr>
              <a:t>قواعد </a:t>
            </a:r>
            <a:r>
              <a:rPr lang="en-US" sz="2800" b="1" dirty="0">
                <a:solidFill>
                  <a:srgbClr val="3257B8"/>
                </a:solidFill>
                <a:latin typeface="Alexandria Bold" pitchFamily="34" charset="0"/>
                <a:ea typeface="Alexandria Bold" pitchFamily="34" charset="-122"/>
                <a:cs typeface="Alexandria Bold" pitchFamily="34" charset="-120"/>
              </a:rPr>
              <a:t>المحتوى الديناميكي</a:t>
            </a:r>
            <a:endParaRPr lang="en-US" sz="2800" dirty="0"/>
          </a:p>
        </p:txBody>
      </p:sp>
      <p:grpSp>
        <p:nvGrpSpPr>
          <p:cNvPr id="6" name="Group 5">
            <a:extLst>
              <a:ext uri="{FF2B5EF4-FFF2-40B4-BE49-F238E27FC236}">
                <a16:creationId xmlns:a16="http://schemas.microsoft.com/office/drawing/2014/main" id="{D14339A0-4836-5740-D325-8537FE12BD75}"/>
              </a:ext>
            </a:extLst>
          </p:cNvPr>
          <p:cNvGrpSpPr/>
          <p:nvPr/>
        </p:nvGrpSpPr>
        <p:grpSpPr>
          <a:xfrm>
            <a:off x="758283" y="1464697"/>
            <a:ext cx="10560205" cy="5393302"/>
            <a:chOff x="793790" y="2451300"/>
            <a:chExt cx="13042821" cy="4129404"/>
          </a:xfrm>
        </p:grpSpPr>
        <p:sp>
          <p:nvSpPr>
            <p:cNvPr id="7" name="Text 1"/>
            <p:cNvSpPr/>
            <p:nvPr/>
          </p:nvSpPr>
          <p:spPr>
            <a:xfrm>
              <a:off x="793790" y="2451300"/>
              <a:ext cx="13042821" cy="532048"/>
            </a:xfrm>
            <a:prstGeom prst="rect">
              <a:avLst/>
            </a:prstGeom>
            <a:noFill/>
            <a:ln/>
          </p:spPr>
          <p:txBody>
            <a:bodyPr wrap="none" lIns="0" tIns="0" rIns="0" bIns="0" rtlCol="0" anchor="t"/>
            <a:lstStyle/>
            <a:p>
              <a:pPr marL="0" indent="0" algn="r" rtl="1">
                <a:lnSpc>
                  <a:spcPts val="2500"/>
                </a:lnSpc>
                <a:buNone/>
              </a:pPr>
              <a:endParaRPr lang="en-US" sz="1600" dirty="0"/>
            </a:p>
          </p:txBody>
        </p:sp>
        <p:sp>
          <p:nvSpPr>
            <p:cNvPr id="8" name="Shape 2"/>
            <p:cNvSpPr/>
            <p:nvPr/>
          </p:nvSpPr>
          <p:spPr>
            <a:xfrm>
              <a:off x="10724674" y="3206591"/>
              <a:ext cx="3111937" cy="1476256"/>
            </a:xfrm>
            <a:prstGeom prst="roundRect">
              <a:avLst>
                <a:gd name="adj" fmla="val 5647"/>
              </a:avLst>
            </a:prstGeom>
            <a:solidFill>
              <a:srgbClr val="E9ECF2"/>
            </a:solidFill>
            <a:ln w="7620">
              <a:solidFill>
                <a:srgbClr val="CFD2D8"/>
              </a:solidFill>
              <a:prstDash val="solid"/>
            </a:ln>
          </p:spPr>
          <p:txBody>
            <a:bodyPr/>
            <a:lstStyle/>
            <a:p>
              <a:endParaRPr lang="en-US" sz="1600"/>
            </a:p>
          </p:txBody>
        </p:sp>
        <p:sp>
          <p:nvSpPr>
            <p:cNvPr id="9" name="Text 3"/>
            <p:cNvSpPr/>
            <p:nvPr/>
          </p:nvSpPr>
          <p:spPr>
            <a:xfrm>
              <a:off x="10981134" y="3412569"/>
              <a:ext cx="2649498"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قواعد اللغة والأسلوب</a:t>
              </a:r>
              <a:endParaRPr lang="en-US" sz="1600" dirty="0"/>
            </a:p>
          </p:txBody>
        </p:sp>
        <p:sp>
          <p:nvSpPr>
            <p:cNvPr id="10" name="Text 4"/>
            <p:cNvSpPr/>
            <p:nvPr/>
          </p:nvSpPr>
          <p:spPr>
            <a:xfrm>
              <a:off x="10930652" y="3841790"/>
              <a:ext cx="2699980" cy="635079"/>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متى نستخدم لغة رسمية أو عامية، بسيطة أو تقنية</a:t>
              </a:r>
              <a:endParaRPr lang="en-US" sz="1600" dirty="0"/>
            </a:p>
          </p:txBody>
        </p:sp>
        <p:sp>
          <p:nvSpPr>
            <p:cNvPr id="11" name="Shape 5"/>
            <p:cNvSpPr/>
            <p:nvPr/>
          </p:nvSpPr>
          <p:spPr>
            <a:xfrm>
              <a:off x="7414379" y="3206591"/>
              <a:ext cx="3111937" cy="1476256"/>
            </a:xfrm>
            <a:prstGeom prst="roundRect">
              <a:avLst>
                <a:gd name="adj" fmla="val 5647"/>
              </a:avLst>
            </a:prstGeom>
            <a:solidFill>
              <a:srgbClr val="E9ECF2"/>
            </a:solidFill>
            <a:ln w="7620">
              <a:solidFill>
                <a:srgbClr val="CFD2D8"/>
              </a:solidFill>
              <a:prstDash val="solid"/>
            </a:ln>
          </p:spPr>
          <p:txBody>
            <a:bodyPr/>
            <a:lstStyle/>
            <a:p>
              <a:endParaRPr lang="en-US" sz="1600"/>
            </a:p>
          </p:txBody>
        </p:sp>
        <p:sp>
          <p:nvSpPr>
            <p:cNvPr id="12" name="Text 6"/>
            <p:cNvSpPr/>
            <p:nvPr/>
          </p:nvSpPr>
          <p:spPr>
            <a:xfrm>
              <a:off x="7839432" y="3412569"/>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قواعد الموضوعات</a:t>
              </a:r>
              <a:endParaRPr lang="en-US" sz="1600" dirty="0"/>
            </a:p>
          </p:txBody>
        </p:sp>
        <p:sp>
          <p:nvSpPr>
            <p:cNvPr id="13" name="Text 7"/>
            <p:cNvSpPr/>
            <p:nvPr/>
          </p:nvSpPr>
          <p:spPr>
            <a:xfrm>
              <a:off x="7620357" y="3841790"/>
              <a:ext cx="2699980" cy="635079"/>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ما الموضوعات التي يجب التركيز عليها لكل شريحة</a:t>
              </a:r>
              <a:endParaRPr lang="en-US" sz="1600" dirty="0"/>
            </a:p>
          </p:txBody>
        </p:sp>
        <p:sp>
          <p:nvSpPr>
            <p:cNvPr id="14" name="Shape 8"/>
            <p:cNvSpPr/>
            <p:nvPr/>
          </p:nvSpPr>
          <p:spPr>
            <a:xfrm>
              <a:off x="4104084" y="3206591"/>
              <a:ext cx="3111937" cy="1476256"/>
            </a:xfrm>
            <a:prstGeom prst="roundRect">
              <a:avLst>
                <a:gd name="adj" fmla="val 5647"/>
              </a:avLst>
            </a:prstGeom>
            <a:solidFill>
              <a:srgbClr val="E9ECF2"/>
            </a:solidFill>
            <a:ln w="7620">
              <a:solidFill>
                <a:srgbClr val="CFD2D8"/>
              </a:solidFill>
              <a:prstDash val="solid"/>
            </a:ln>
          </p:spPr>
          <p:txBody>
            <a:bodyPr/>
            <a:lstStyle/>
            <a:p>
              <a:endParaRPr lang="en-US" sz="1600"/>
            </a:p>
          </p:txBody>
        </p:sp>
        <p:sp>
          <p:nvSpPr>
            <p:cNvPr id="15" name="Text 9"/>
            <p:cNvSpPr/>
            <p:nvPr/>
          </p:nvSpPr>
          <p:spPr>
            <a:xfrm>
              <a:off x="4529138" y="3412569"/>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قواعد الأمثلة</a:t>
              </a:r>
              <a:endParaRPr lang="en-US" sz="1600" dirty="0"/>
            </a:p>
          </p:txBody>
        </p:sp>
        <p:sp>
          <p:nvSpPr>
            <p:cNvPr id="16" name="Text 10"/>
            <p:cNvSpPr/>
            <p:nvPr/>
          </p:nvSpPr>
          <p:spPr>
            <a:xfrm>
              <a:off x="4310063" y="3841790"/>
              <a:ext cx="2699980" cy="635079"/>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ما الأمثلة والقصص التي تلقى صدى لدى كل فئة</a:t>
              </a:r>
              <a:endParaRPr lang="en-US" sz="1600" dirty="0"/>
            </a:p>
          </p:txBody>
        </p:sp>
        <p:sp>
          <p:nvSpPr>
            <p:cNvPr id="17" name="Shape 11"/>
            <p:cNvSpPr/>
            <p:nvPr/>
          </p:nvSpPr>
          <p:spPr>
            <a:xfrm>
              <a:off x="793790" y="3206591"/>
              <a:ext cx="3111937" cy="1476256"/>
            </a:xfrm>
            <a:prstGeom prst="roundRect">
              <a:avLst>
                <a:gd name="adj" fmla="val 5647"/>
              </a:avLst>
            </a:prstGeom>
            <a:solidFill>
              <a:srgbClr val="E9ECF2"/>
            </a:solidFill>
            <a:ln w="7620">
              <a:solidFill>
                <a:srgbClr val="CFD2D8"/>
              </a:solidFill>
              <a:prstDash val="solid"/>
            </a:ln>
          </p:spPr>
          <p:txBody>
            <a:bodyPr/>
            <a:lstStyle/>
            <a:p>
              <a:endParaRPr lang="en-US" sz="1600"/>
            </a:p>
          </p:txBody>
        </p:sp>
        <p:sp>
          <p:nvSpPr>
            <p:cNvPr id="19" name="Text 12"/>
            <p:cNvSpPr/>
            <p:nvPr/>
          </p:nvSpPr>
          <p:spPr>
            <a:xfrm>
              <a:off x="1218843" y="3412569"/>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قواعد القنوات</a:t>
              </a:r>
              <a:endParaRPr lang="en-US" sz="1600" dirty="0"/>
            </a:p>
          </p:txBody>
        </p:sp>
        <p:sp>
          <p:nvSpPr>
            <p:cNvPr id="20" name="Text 13"/>
            <p:cNvSpPr/>
            <p:nvPr/>
          </p:nvSpPr>
          <p:spPr>
            <a:xfrm>
              <a:off x="999768" y="3841790"/>
              <a:ext cx="2699980" cy="635079"/>
            </a:xfrm>
            <a:prstGeom prst="rect">
              <a:avLst/>
            </a:prstGeom>
            <a:noFill/>
            <a:ln/>
          </p:spPr>
          <p:txBody>
            <a:bodyPr wrap="squar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أين نصل لكل شريحة وبأي شكل</a:t>
              </a:r>
              <a:endParaRPr lang="en-US" sz="1600" dirty="0"/>
            </a:p>
          </p:txBody>
        </p:sp>
        <p:sp>
          <p:nvSpPr>
            <p:cNvPr id="21" name="Shape 14"/>
            <p:cNvSpPr/>
            <p:nvPr/>
          </p:nvSpPr>
          <p:spPr>
            <a:xfrm>
              <a:off x="7414379" y="4881205"/>
              <a:ext cx="6422231" cy="1158716"/>
            </a:xfrm>
            <a:prstGeom prst="roundRect">
              <a:avLst>
                <a:gd name="adj" fmla="val 7194"/>
              </a:avLst>
            </a:prstGeom>
            <a:solidFill>
              <a:srgbClr val="E9ECF2"/>
            </a:solidFill>
            <a:ln w="7620">
              <a:solidFill>
                <a:srgbClr val="CFD2D8"/>
              </a:solidFill>
              <a:prstDash val="solid"/>
            </a:ln>
          </p:spPr>
          <p:txBody>
            <a:bodyPr/>
            <a:lstStyle/>
            <a:p>
              <a:endParaRPr lang="en-US" sz="1600"/>
            </a:p>
          </p:txBody>
        </p:sp>
        <p:sp>
          <p:nvSpPr>
            <p:cNvPr id="22" name="Text 15"/>
            <p:cNvSpPr/>
            <p:nvPr/>
          </p:nvSpPr>
          <p:spPr>
            <a:xfrm>
              <a:off x="11149727" y="5087183"/>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قواعد التوقيت</a:t>
              </a:r>
              <a:endParaRPr lang="en-US" sz="1600" dirty="0"/>
            </a:p>
          </p:txBody>
        </p:sp>
        <p:sp>
          <p:nvSpPr>
            <p:cNvPr id="24" name="Text 16"/>
            <p:cNvSpPr/>
            <p:nvPr/>
          </p:nvSpPr>
          <p:spPr>
            <a:xfrm>
              <a:off x="7620357" y="5516404"/>
              <a:ext cx="6010275"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متى يكون كل جمهور أكثر تقبلاً للرسائل</a:t>
              </a:r>
              <a:endParaRPr lang="en-US" sz="1600" dirty="0"/>
            </a:p>
          </p:txBody>
        </p:sp>
        <p:sp>
          <p:nvSpPr>
            <p:cNvPr id="26" name="Shape 17"/>
            <p:cNvSpPr/>
            <p:nvPr/>
          </p:nvSpPr>
          <p:spPr>
            <a:xfrm>
              <a:off x="793790" y="4881205"/>
              <a:ext cx="6422231" cy="1158716"/>
            </a:xfrm>
            <a:prstGeom prst="roundRect">
              <a:avLst>
                <a:gd name="adj" fmla="val 7194"/>
              </a:avLst>
            </a:prstGeom>
            <a:solidFill>
              <a:srgbClr val="E9ECF2"/>
            </a:solidFill>
            <a:ln w="7620">
              <a:solidFill>
                <a:srgbClr val="CFD2D8"/>
              </a:solidFill>
              <a:prstDash val="solid"/>
            </a:ln>
          </p:spPr>
          <p:txBody>
            <a:bodyPr/>
            <a:lstStyle/>
            <a:p>
              <a:endParaRPr lang="en-US" sz="1600"/>
            </a:p>
          </p:txBody>
        </p:sp>
        <p:sp>
          <p:nvSpPr>
            <p:cNvPr id="27" name="Text 18"/>
            <p:cNvSpPr/>
            <p:nvPr/>
          </p:nvSpPr>
          <p:spPr>
            <a:xfrm>
              <a:off x="4529138" y="5087183"/>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قواعد الطول</a:t>
              </a:r>
              <a:endParaRPr lang="en-US" sz="1600" dirty="0"/>
            </a:p>
          </p:txBody>
        </p:sp>
        <p:sp>
          <p:nvSpPr>
            <p:cNvPr id="28" name="Text 19"/>
            <p:cNvSpPr/>
            <p:nvPr/>
          </p:nvSpPr>
          <p:spPr>
            <a:xfrm>
              <a:off x="999768" y="5516404"/>
              <a:ext cx="6010275"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كم من التفاصيل تحتاج كل شريحة</a:t>
              </a:r>
              <a:endParaRPr lang="en-US" sz="1600" dirty="0"/>
            </a:p>
          </p:txBody>
        </p:sp>
        <p:sp>
          <p:nvSpPr>
            <p:cNvPr id="29" name="Text 20"/>
            <p:cNvSpPr/>
            <p:nvPr/>
          </p:nvSpPr>
          <p:spPr>
            <a:xfrm>
              <a:off x="793790" y="6263164"/>
              <a:ext cx="13042821"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هذه القواعد يجب أن تكون مُوثقة، مُختبرة، ومُحدثة بانتظام بناءً على الأداء الفعلي.</a:t>
              </a:r>
              <a:endParaRPr lang="en-US" sz="1600" dirty="0"/>
            </a:p>
          </p:txBody>
        </p:sp>
      </p:grpSp>
      <p:sp>
        <p:nvSpPr>
          <p:cNvPr id="30" name="TextBox 29">
            <a:extLst>
              <a:ext uri="{FF2B5EF4-FFF2-40B4-BE49-F238E27FC236}">
                <a16:creationId xmlns:a16="http://schemas.microsoft.com/office/drawing/2014/main" id="{5C27A923-BA4F-DCE4-4CD6-DE29F504D9E1}"/>
              </a:ext>
            </a:extLst>
          </p:cNvPr>
          <p:cNvSpPr txBox="1"/>
          <p:nvPr/>
        </p:nvSpPr>
        <p:spPr>
          <a:xfrm>
            <a:off x="669073" y="1538868"/>
            <a:ext cx="10649414" cy="584775"/>
          </a:xfrm>
          <a:prstGeom prst="rect">
            <a:avLst/>
          </a:prstGeom>
          <a:noFill/>
        </p:spPr>
        <p:txBody>
          <a:bodyPr wrap="square" rtlCol="0">
            <a:spAutoFit/>
          </a:bodyPr>
          <a:lstStyle/>
          <a:p>
            <a:pPr algn="just" rtl="1"/>
            <a:r>
              <a:rPr lang="ar-EG" sz="1600">
                <a:latin typeface="Alexandria" pitchFamily="2" charset="-78"/>
                <a:cs typeface="Alexandria" pitchFamily="2" charset="-78"/>
              </a:rPr>
              <a:t>بعد تحديد الشرائح، تحتاج إلى قواعد واضحة لتحديد المحتوى المناسب لكل شريحة. هذه القواعد تترجم خصائص الجمهور إلى قرارات محتوى محددة.</a:t>
            </a:r>
          </a:p>
        </p:txBody>
      </p:sp>
    </p:spTree>
    <p:extLst>
      <p:ext uri="{BB962C8B-B14F-4D97-AF65-F5344CB8AC3E}">
        <p14:creationId xmlns:p14="http://schemas.microsoft.com/office/powerpoint/2010/main" val="39546792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7BC88-AD29-8692-FC01-1BE813EC48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440A4A-36A8-AABB-83D7-CC2ABDC0F6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7F1321-54B6-F3AB-F2CF-475B10E952EA}"/>
              </a:ext>
            </a:extLst>
          </p:cNvPr>
          <p:cNvSpPr/>
          <p:nvPr/>
        </p:nvSpPr>
        <p:spPr>
          <a:xfrm>
            <a:off x="10169645" y="500900"/>
            <a:ext cx="1987861"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A9F7F25-0885-5FCD-DB4A-FFC3358AAFC0}"/>
              </a:ext>
            </a:extLst>
          </p:cNvPr>
          <p:cNvSpPr/>
          <p:nvPr/>
        </p:nvSpPr>
        <p:spPr>
          <a:xfrm>
            <a:off x="209462" y="1213278"/>
            <a:ext cx="11740223" cy="552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DC09B5-D5FF-5705-0022-619399D1D6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A456B50F-6500-734C-205A-12843C47FC3D}"/>
              </a:ext>
            </a:extLst>
          </p:cNvPr>
          <p:cNvSpPr/>
          <p:nvPr/>
        </p:nvSpPr>
        <p:spPr>
          <a:xfrm>
            <a:off x="494371" y="542242"/>
            <a:ext cx="8817412" cy="595432"/>
          </a:xfrm>
          <a:prstGeom prst="rect">
            <a:avLst/>
          </a:prstGeom>
          <a:noFill/>
          <a:ln/>
        </p:spPr>
        <p:txBody>
          <a:bodyPr wrap="none" lIns="0" tIns="0" rIns="0" bIns="0" rtlCol="0" anchor="t"/>
          <a:lstStyle/>
          <a:p>
            <a:pPr marL="0" indent="0" algn="r" rtl="1">
              <a:lnSpc>
                <a:spcPts val="4650"/>
              </a:lnSpc>
              <a:buNone/>
            </a:pPr>
            <a:endParaRPr lang="en-US" sz="2400" dirty="0"/>
          </a:p>
        </p:txBody>
      </p:sp>
      <p:sp>
        <p:nvSpPr>
          <p:cNvPr id="4" name="Text 0"/>
          <p:cNvSpPr/>
          <p:nvPr/>
        </p:nvSpPr>
        <p:spPr>
          <a:xfrm>
            <a:off x="494371" y="523759"/>
            <a:ext cx="9393317" cy="620078"/>
          </a:xfrm>
          <a:prstGeom prst="rect">
            <a:avLst/>
          </a:prstGeom>
          <a:noFill/>
          <a:ln/>
        </p:spPr>
        <p:txBody>
          <a:bodyPr wrap="none" lIns="0" tIns="0" rIns="0" bIns="0" rtlCol="0" anchor="t"/>
          <a:lstStyle/>
          <a:p>
            <a:pPr marL="0" indent="0" algn="r" rtl="1">
              <a:lnSpc>
                <a:spcPts val="4850"/>
              </a:lnSpc>
              <a:buNone/>
            </a:pPr>
            <a:r>
              <a:rPr lang="en-US" sz="2800" b="1">
                <a:solidFill>
                  <a:srgbClr val="3257B8"/>
                </a:solidFill>
                <a:latin typeface="Alexandria Bold" pitchFamily="34" charset="0"/>
                <a:ea typeface="Alexandria Bold" pitchFamily="34" charset="-122"/>
                <a:cs typeface="Alexandria Bold" pitchFamily="34" charset="-120"/>
              </a:rPr>
              <a:t>العنصر الثالث</a:t>
            </a:r>
            <a:r>
              <a:rPr lang="ar-EG" sz="2800" b="1">
                <a:solidFill>
                  <a:srgbClr val="3257B8"/>
                </a:solidFill>
                <a:latin typeface="Alexandria Bold" pitchFamily="34" charset="0"/>
                <a:ea typeface="Alexandria Bold" pitchFamily="34" charset="-122"/>
                <a:cs typeface="Alexandria Bold" pitchFamily="34" charset="-120"/>
              </a:rPr>
              <a:t>:</a:t>
            </a:r>
            <a:r>
              <a:rPr lang="en-US" sz="2800" b="1">
                <a:solidFill>
                  <a:srgbClr val="3257B8"/>
                </a:solidFill>
                <a:latin typeface="Alexandria Bold" pitchFamily="34" charset="0"/>
                <a:ea typeface="Alexandria Bold" pitchFamily="34" charset="-122"/>
                <a:cs typeface="Alexandria Bold" pitchFamily="34" charset="-120"/>
              </a:rPr>
              <a:t> </a:t>
            </a:r>
            <a:r>
              <a:rPr lang="en-US" sz="2800" b="1" dirty="0">
                <a:solidFill>
                  <a:srgbClr val="3257B8"/>
                </a:solidFill>
                <a:latin typeface="Alexandria Bold" pitchFamily="34" charset="0"/>
                <a:ea typeface="Alexandria Bold" pitchFamily="34" charset="-122"/>
                <a:cs typeface="Alexandria Bold" pitchFamily="34" charset="-120"/>
              </a:rPr>
              <a:t>نقاط التفعيل والمحفزات</a:t>
            </a:r>
            <a:endParaRPr lang="en-US" sz="2800" dirty="0"/>
          </a:p>
        </p:txBody>
      </p:sp>
      <p:grpSp>
        <p:nvGrpSpPr>
          <p:cNvPr id="27" name="Group 26">
            <a:extLst>
              <a:ext uri="{FF2B5EF4-FFF2-40B4-BE49-F238E27FC236}">
                <a16:creationId xmlns:a16="http://schemas.microsoft.com/office/drawing/2014/main" id="{5C9EA488-E2E5-798B-5624-F5AA19E856FF}"/>
              </a:ext>
            </a:extLst>
          </p:cNvPr>
          <p:cNvGrpSpPr/>
          <p:nvPr/>
        </p:nvGrpSpPr>
        <p:grpSpPr>
          <a:xfrm>
            <a:off x="494371" y="1427355"/>
            <a:ext cx="11024840" cy="5073805"/>
            <a:chOff x="793790" y="1889284"/>
            <a:chExt cx="13042821" cy="5428178"/>
          </a:xfrm>
        </p:grpSpPr>
        <p:sp>
          <p:nvSpPr>
            <p:cNvPr id="6" name="Text 1"/>
            <p:cNvSpPr/>
            <p:nvPr/>
          </p:nvSpPr>
          <p:spPr>
            <a:xfrm>
              <a:off x="793790" y="1889284"/>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التخصيص الفعّال لا يقتصر على "ماذا" نقول، بل أيضاً "متى" نقوله. نقاط التفعيل (Triggers) هي الأحداث أو السلوكيات التي تطلق رسالة مخصصة تلقائياً.</a:t>
              </a:r>
              <a:endParaRPr lang="en-US" sz="1600" dirty="0"/>
            </a:p>
          </p:txBody>
        </p:sp>
        <p:sp>
          <p:nvSpPr>
            <p:cNvPr id="7" name="Text 2"/>
            <p:cNvSpPr/>
            <p:nvPr/>
          </p:nvSpPr>
          <p:spPr>
            <a:xfrm>
              <a:off x="13638252" y="2747605"/>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Light" pitchFamily="34" charset="0"/>
                  <a:ea typeface="Alexandria Light" pitchFamily="34" charset="-122"/>
                  <a:cs typeface="Alexandria Light" pitchFamily="34" charset="-120"/>
                </a:rPr>
                <a:t>01</a:t>
              </a:r>
              <a:endParaRPr lang="en-US" sz="1600" dirty="0"/>
            </a:p>
          </p:txBody>
        </p:sp>
        <p:pic>
          <p:nvPicPr>
            <p:cNvPr id="8" name="Image 0" descr="preencoded.png"/>
            <p:cNvPicPr>
              <a:picLocks noChangeAspect="1"/>
            </p:cNvPicPr>
            <p:nvPr/>
          </p:nvPicPr>
          <p:blipFill>
            <a:blip r:embed="rId3"/>
            <a:stretch>
              <a:fillRect/>
            </a:stretch>
          </p:blipFill>
          <p:spPr>
            <a:xfrm>
              <a:off x="9621322" y="3061930"/>
              <a:ext cx="4215289" cy="22860"/>
            </a:xfrm>
            <a:prstGeom prst="rect">
              <a:avLst/>
            </a:prstGeom>
          </p:spPr>
        </p:pic>
        <p:sp>
          <p:nvSpPr>
            <p:cNvPr id="9" name="Text 3"/>
            <p:cNvSpPr/>
            <p:nvPr/>
          </p:nvSpPr>
          <p:spPr>
            <a:xfrm>
              <a:off x="11355705" y="320682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محفزات زمنية</a:t>
              </a:r>
              <a:endParaRPr lang="en-US" sz="1600" dirty="0"/>
            </a:p>
          </p:txBody>
        </p:sp>
        <p:sp>
          <p:nvSpPr>
            <p:cNvPr id="10" name="Text 4"/>
            <p:cNvSpPr/>
            <p:nvPr/>
          </p:nvSpPr>
          <p:spPr>
            <a:xfrm>
              <a:off x="9621322" y="3636050"/>
              <a:ext cx="4215289" cy="635079"/>
            </a:xfrm>
            <a:prstGeom prst="rect">
              <a:avLst/>
            </a:prstGeom>
            <a:solidFill>
              <a:schemeClr val="accent3">
                <a:lumMod val="20000"/>
                <a:lumOff val="80000"/>
              </a:schemeClr>
            </a:solid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بناءً على تواريخ </a:t>
              </a:r>
              <a:r>
                <a:rPr lang="en-US" sz="1600">
                  <a:solidFill>
                    <a:srgbClr val="15213F"/>
                  </a:solidFill>
                  <a:latin typeface="Alexandria" pitchFamily="34" charset="0"/>
                  <a:ea typeface="Alexandria" pitchFamily="34" charset="-122"/>
                  <a:cs typeface="Alexandria" pitchFamily="34" charset="-120"/>
                </a:rPr>
                <a:t>محددة </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عيد </a:t>
              </a:r>
              <a:r>
                <a:rPr lang="en-US" sz="1600" dirty="0">
                  <a:solidFill>
                    <a:srgbClr val="15213F"/>
                  </a:solidFill>
                  <a:latin typeface="Alexandria" pitchFamily="34" charset="0"/>
                  <a:ea typeface="Alexandria" pitchFamily="34" charset="-122"/>
                  <a:cs typeface="Alexandria" pitchFamily="34" charset="-120"/>
                </a:rPr>
                <a:t>ميلاد، ذكرى اشتراك، </a:t>
              </a:r>
              <a:r>
                <a:rPr lang="en-US" sz="1600">
                  <a:solidFill>
                    <a:srgbClr val="15213F"/>
                  </a:solidFill>
                  <a:latin typeface="Alexandria" pitchFamily="34" charset="0"/>
                  <a:ea typeface="Alexandria" pitchFamily="34" charset="-122"/>
                  <a:cs typeface="Alexandria" pitchFamily="34" charset="-120"/>
                </a:rPr>
                <a:t>موسم معين</a:t>
              </a:r>
              <a:r>
                <a:rPr lang="ar-EG" sz="1600">
                  <a:solidFill>
                    <a:srgbClr val="15213F"/>
                  </a:solidFill>
                  <a:latin typeface="Alexandria" pitchFamily="34" charset="0"/>
                  <a:ea typeface="Alexandria" pitchFamily="34" charset="-122"/>
                  <a:cs typeface="Alexandria" pitchFamily="34" charset="-120"/>
                </a:rPr>
                <a:t>)</a:t>
              </a:r>
              <a:endParaRPr lang="en-US" sz="1600" dirty="0"/>
            </a:p>
          </p:txBody>
        </p:sp>
        <p:sp>
          <p:nvSpPr>
            <p:cNvPr id="11" name="Text 5"/>
            <p:cNvSpPr/>
            <p:nvPr/>
          </p:nvSpPr>
          <p:spPr>
            <a:xfrm>
              <a:off x="9224605" y="2747605"/>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Light" pitchFamily="34" charset="0"/>
                  <a:ea typeface="Alexandria Light" pitchFamily="34" charset="-122"/>
                  <a:cs typeface="Alexandria Light" pitchFamily="34" charset="-120"/>
                </a:rPr>
                <a:t>02</a:t>
              </a:r>
              <a:endParaRPr lang="en-US" sz="1600" dirty="0"/>
            </a:p>
          </p:txBody>
        </p:sp>
        <p:pic>
          <p:nvPicPr>
            <p:cNvPr id="12" name="Image 1" descr="preencoded.png"/>
            <p:cNvPicPr>
              <a:picLocks noChangeAspect="1"/>
            </p:cNvPicPr>
            <p:nvPr/>
          </p:nvPicPr>
          <p:blipFill>
            <a:blip r:embed="rId3"/>
            <a:stretch>
              <a:fillRect/>
            </a:stretch>
          </p:blipFill>
          <p:spPr>
            <a:xfrm>
              <a:off x="5207556" y="3061930"/>
              <a:ext cx="4215408" cy="22860"/>
            </a:xfrm>
            <a:prstGeom prst="rect">
              <a:avLst/>
            </a:prstGeom>
          </p:spPr>
        </p:pic>
        <p:sp>
          <p:nvSpPr>
            <p:cNvPr id="13" name="Text 6"/>
            <p:cNvSpPr/>
            <p:nvPr/>
          </p:nvSpPr>
          <p:spPr>
            <a:xfrm>
              <a:off x="6942058" y="320682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محفزات سلوكية</a:t>
              </a:r>
              <a:endParaRPr lang="en-US" sz="1600" dirty="0"/>
            </a:p>
          </p:txBody>
        </p:sp>
        <p:sp>
          <p:nvSpPr>
            <p:cNvPr id="14" name="Text 7"/>
            <p:cNvSpPr/>
            <p:nvPr/>
          </p:nvSpPr>
          <p:spPr>
            <a:xfrm>
              <a:off x="5207556" y="3636050"/>
              <a:ext cx="4215408" cy="635079"/>
            </a:xfrm>
            <a:prstGeom prst="rect">
              <a:avLst/>
            </a:prstGeom>
            <a:solidFill>
              <a:schemeClr val="accent3">
                <a:lumMod val="20000"/>
                <a:lumOff val="80000"/>
              </a:schemeClr>
            </a:solid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بناءً على </a:t>
              </a:r>
              <a:r>
                <a:rPr lang="en-US" sz="1600">
                  <a:solidFill>
                    <a:srgbClr val="15213F"/>
                  </a:solidFill>
                  <a:latin typeface="Alexandria" pitchFamily="34" charset="0"/>
                  <a:ea typeface="Alexandria" pitchFamily="34" charset="-122"/>
                  <a:cs typeface="Alexandria" pitchFamily="34" charset="-120"/>
                </a:rPr>
                <a:t>أفعال </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زيارة </a:t>
              </a:r>
              <a:r>
                <a:rPr lang="en-US" sz="1600" dirty="0">
                  <a:solidFill>
                    <a:srgbClr val="15213F"/>
                  </a:solidFill>
                  <a:latin typeface="Alexandria" pitchFamily="34" charset="0"/>
                  <a:ea typeface="Alexandria" pitchFamily="34" charset="-122"/>
                  <a:cs typeface="Alexandria" pitchFamily="34" charset="-120"/>
                </a:rPr>
                <a:t>صفحة، نقر على رابط، ترك </a:t>
              </a:r>
              <a:r>
                <a:rPr lang="en-US" sz="1600">
                  <a:solidFill>
                    <a:srgbClr val="15213F"/>
                  </a:solidFill>
                  <a:latin typeface="Alexandria" pitchFamily="34" charset="0"/>
                  <a:ea typeface="Alexandria" pitchFamily="34" charset="-122"/>
                  <a:cs typeface="Alexandria" pitchFamily="34" charset="-120"/>
                </a:rPr>
                <a:t>سلة تسوق</a:t>
              </a:r>
              <a:r>
                <a:rPr lang="ar-EG" sz="1600">
                  <a:solidFill>
                    <a:srgbClr val="15213F"/>
                  </a:solidFill>
                  <a:latin typeface="Alexandria" pitchFamily="34" charset="0"/>
                  <a:ea typeface="Alexandria" pitchFamily="34" charset="-122"/>
                  <a:cs typeface="Alexandria" pitchFamily="34" charset="-120"/>
                </a:rPr>
                <a:t>)</a:t>
              </a:r>
              <a:endParaRPr lang="en-US" sz="1600" dirty="0"/>
            </a:p>
          </p:txBody>
        </p:sp>
        <p:sp>
          <p:nvSpPr>
            <p:cNvPr id="15" name="Text 8"/>
            <p:cNvSpPr/>
            <p:nvPr/>
          </p:nvSpPr>
          <p:spPr>
            <a:xfrm>
              <a:off x="4810839" y="2747605"/>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Light" pitchFamily="34" charset="0"/>
                  <a:ea typeface="Alexandria Light" pitchFamily="34" charset="-122"/>
                  <a:cs typeface="Alexandria Light" pitchFamily="34" charset="-120"/>
                </a:rPr>
                <a:t>03</a:t>
              </a:r>
              <a:endParaRPr lang="en-US" sz="1600" dirty="0"/>
            </a:p>
          </p:txBody>
        </p:sp>
        <p:pic>
          <p:nvPicPr>
            <p:cNvPr id="16" name="Image 2" descr="preencoded.png"/>
            <p:cNvPicPr>
              <a:picLocks noChangeAspect="1"/>
            </p:cNvPicPr>
            <p:nvPr/>
          </p:nvPicPr>
          <p:blipFill>
            <a:blip r:embed="rId3"/>
            <a:stretch>
              <a:fillRect/>
            </a:stretch>
          </p:blipFill>
          <p:spPr>
            <a:xfrm>
              <a:off x="793909" y="3061930"/>
              <a:ext cx="4215289" cy="22860"/>
            </a:xfrm>
            <a:prstGeom prst="rect">
              <a:avLst/>
            </a:prstGeom>
          </p:spPr>
        </p:pic>
        <p:sp>
          <p:nvSpPr>
            <p:cNvPr id="17" name="Text 9"/>
            <p:cNvSpPr/>
            <p:nvPr/>
          </p:nvSpPr>
          <p:spPr>
            <a:xfrm>
              <a:off x="2528292" y="320682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محفزات ظرفية</a:t>
              </a:r>
              <a:endParaRPr lang="en-US" sz="1600" dirty="0"/>
            </a:p>
          </p:txBody>
        </p:sp>
        <p:sp>
          <p:nvSpPr>
            <p:cNvPr id="19" name="Text 10"/>
            <p:cNvSpPr/>
            <p:nvPr/>
          </p:nvSpPr>
          <p:spPr>
            <a:xfrm>
              <a:off x="793909" y="3636050"/>
              <a:ext cx="4215289" cy="635079"/>
            </a:xfrm>
            <a:prstGeom prst="rect">
              <a:avLst/>
            </a:prstGeom>
            <a:solidFill>
              <a:schemeClr val="accent3">
                <a:lumMod val="20000"/>
                <a:lumOff val="80000"/>
              </a:schemeClr>
            </a:solid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بناءً على </a:t>
              </a:r>
              <a:r>
                <a:rPr lang="en-US" sz="1600">
                  <a:solidFill>
                    <a:srgbClr val="15213F"/>
                  </a:solidFill>
                  <a:latin typeface="Alexandria" pitchFamily="34" charset="0"/>
                  <a:ea typeface="Alexandria" pitchFamily="34" charset="-122"/>
                  <a:cs typeface="Alexandria" pitchFamily="34" charset="-120"/>
                </a:rPr>
                <a:t>سياق </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تغيير </a:t>
              </a:r>
              <a:r>
                <a:rPr lang="en-US" sz="1600" dirty="0">
                  <a:solidFill>
                    <a:srgbClr val="15213F"/>
                  </a:solidFill>
                  <a:latin typeface="Alexandria" pitchFamily="34" charset="0"/>
                  <a:ea typeface="Alexandria" pitchFamily="34" charset="-122"/>
                  <a:cs typeface="Alexandria" pitchFamily="34" charset="-120"/>
                </a:rPr>
                <a:t>موقع، استخدام جهاز جديد، </a:t>
              </a:r>
              <a:r>
                <a:rPr lang="en-US" sz="1600">
                  <a:solidFill>
                    <a:srgbClr val="15213F"/>
                  </a:solidFill>
                  <a:latin typeface="Alexandria" pitchFamily="34" charset="0"/>
                  <a:ea typeface="Alexandria" pitchFamily="34" charset="-122"/>
                  <a:cs typeface="Alexandria" pitchFamily="34" charset="-120"/>
                </a:rPr>
                <a:t>طقس معين</a:t>
              </a:r>
              <a:r>
                <a:rPr lang="ar-EG" sz="1600">
                  <a:solidFill>
                    <a:srgbClr val="15213F"/>
                  </a:solidFill>
                  <a:latin typeface="Alexandria" pitchFamily="34" charset="0"/>
                  <a:ea typeface="Alexandria" pitchFamily="34" charset="-122"/>
                  <a:cs typeface="Alexandria" pitchFamily="34" charset="-120"/>
                </a:rPr>
                <a:t>)</a:t>
              </a:r>
              <a:endParaRPr lang="en-US" sz="1600" dirty="0"/>
            </a:p>
          </p:txBody>
        </p:sp>
        <p:sp>
          <p:nvSpPr>
            <p:cNvPr id="20" name="Text 11"/>
            <p:cNvSpPr/>
            <p:nvPr/>
          </p:nvSpPr>
          <p:spPr>
            <a:xfrm>
              <a:off x="13638252" y="4618315"/>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Light" pitchFamily="34" charset="0"/>
                  <a:ea typeface="Alexandria Light" pitchFamily="34" charset="-122"/>
                  <a:cs typeface="Alexandria Light" pitchFamily="34" charset="-120"/>
                </a:rPr>
                <a:t>04</a:t>
              </a:r>
              <a:endParaRPr lang="en-US" sz="1600" dirty="0"/>
            </a:p>
          </p:txBody>
        </p:sp>
        <p:pic>
          <p:nvPicPr>
            <p:cNvPr id="21" name="Image 3" descr="preencoded.png"/>
            <p:cNvPicPr>
              <a:picLocks noChangeAspect="1"/>
            </p:cNvPicPr>
            <p:nvPr/>
          </p:nvPicPr>
          <p:blipFill>
            <a:blip r:embed="rId4"/>
            <a:stretch>
              <a:fillRect/>
            </a:stretch>
          </p:blipFill>
          <p:spPr>
            <a:xfrm>
              <a:off x="7414498" y="4912876"/>
              <a:ext cx="6422112" cy="22860"/>
            </a:xfrm>
            <a:prstGeom prst="rect">
              <a:avLst/>
            </a:prstGeom>
          </p:spPr>
        </p:pic>
        <p:sp>
          <p:nvSpPr>
            <p:cNvPr id="22" name="Text 12"/>
            <p:cNvSpPr/>
            <p:nvPr/>
          </p:nvSpPr>
          <p:spPr>
            <a:xfrm>
              <a:off x="11355705" y="507753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محفزات تنبؤية</a:t>
              </a:r>
              <a:endParaRPr lang="en-US" sz="1600" dirty="0"/>
            </a:p>
          </p:txBody>
        </p:sp>
        <p:sp>
          <p:nvSpPr>
            <p:cNvPr id="24" name="Text 13"/>
            <p:cNvSpPr/>
            <p:nvPr/>
          </p:nvSpPr>
          <p:spPr>
            <a:xfrm>
              <a:off x="7401306" y="5506760"/>
              <a:ext cx="6422112" cy="271940"/>
            </a:xfrm>
            <a:prstGeom prst="rect">
              <a:avLst/>
            </a:prstGeom>
            <a:solidFill>
              <a:schemeClr val="accent3">
                <a:lumMod val="20000"/>
                <a:lumOff val="80000"/>
              </a:schemeClr>
            </a:solid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بناءً </a:t>
              </a:r>
              <a:r>
                <a:rPr lang="en-US" sz="1600">
                  <a:solidFill>
                    <a:srgbClr val="15213F"/>
                  </a:solidFill>
                  <a:latin typeface="Alexandria" pitchFamily="34" charset="0"/>
                  <a:ea typeface="Alexandria" pitchFamily="34" charset="-122"/>
                  <a:cs typeface="Alexandria" pitchFamily="34" charset="-120"/>
                </a:rPr>
                <a:t>على احتماليات</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توقع </a:t>
              </a:r>
              <a:r>
                <a:rPr lang="en-US" sz="1600" dirty="0">
                  <a:solidFill>
                    <a:srgbClr val="15213F"/>
                  </a:solidFill>
                  <a:latin typeface="Alexandria" pitchFamily="34" charset="0"/>
                  <a:ea typeface="Alexandria" pitchFamily="34" charset="-122"/>
                  <a:cs typeface="Alexandria" pitchFamily="34" charset="-120"/>
                </a:rPr>
                <a:t>فقدان عميل، احتمالية </a:t>
              </a:r>
              <a:r>
                <a:rPr lang="en-US" sz="1600">
                  <a:solidFill>
                    <a:srgbClr val="15213F"/>
                  </a:solidFill>
                  <a:latin typeface="Alexandria" pitchFamily="34" charset="0"/>
                  <a:ea typeface="Alexandria" pitchFamily="34" charset="-122"/>
                  <a:cs typeface="Alexandria" pitchFamily="34" charset="-120"/>
                </a:rPr>
                <a:t>شراء مرتفعة</a:t>
              </a:r>
              <a:endParaRPr lang="en-US" sz="1600" dirty="0"/>
            </a:p>
          </p:txBody>
        </p:sp>
        <p:sp>
          <p:nvSpPr>
            <p:cNvPr id="26" name="Text 14"/>
            <p:cNvSpPr/>
            <p:nvPr/>
          </p:nvSpPr>
          <p:spPr>
            <a:xfrm>
              <a:off x="6250943" y="4618315"/>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15213F"/>
                  </a:solidFill>
                  <a:latin typeface="Alexandria Light" pitchFamily="34" charset="0"/>
                  <a:ea typeface="Alexandria Light" pitchFamily="34" charset="-122"/>
                  <a:cs typeface="Alexandria Light" pitchFamily="34" charset="-120"/>
                </a:rPr>
                <a:t>05</a:t>
              </a:r>
              <a:endParaRPr lang="en-US" sz="1600" dirty="0"/>
            </a:p>
          </p:txBody>
        </p:sp>
        <p:pic>
          <p:nvPicPr>
            <p:cNvPr id="28" name="Image 4" descr="preencoded.png"/>
            <p:cNvPicPr>
              <a:picLocks noChangeAspect="1"/>
            </p:cNvPicPr>
            <p:nvPr/>
          </p:nvPicPr>
          <p:blipFill>
            <a:blip r:embed="rId4"/>
            <a:stretch>
              <a:fillRect/>
            </a:stretch>
          </p:blipFill>
          <p:spPr>
            <a:xfrm>
              <a:off x="793909" y="4912876"/>
              <a:ext cx="6422231" cy="22860"/>
            </a:xfrm>
            <a:prstGeom prst="rect">
              <a:avLst/>
            </a:prstGeom>
          </p:spPr>
        </p:pic>
        <p:sp>
          <p:nvSpPr>
            <p:cNvPr id="29" name="Text 15"/>
            <p:cNvSpPr/>
            <p:nvPr/>
          </p:nvSpPr>
          <p:spPr>
            <a:xfrm>
              <a:off x="4186113" y="5066930"/>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محفزات تفاعلية</a:t>
              </a:r>
              <a:endParaRPr lang="en-US" sz="1600" dirty="0"/>
            </a:p>
          </p:txBody>
        </p:sp>
        <p:sp>
          <p:nvSpPr>
            <p:cNvPr id="30" name="Text 16"/>
            <p:cNvSpPr/>
            <p:nvPr/>
          </p:nvSpPr>
          <p:spPr>
            <a:xfrm>
              <a:off x="793909" y="5529499"/>
              <a:ext cx="6148149" cy="294801"/>
            </a:xfrm>
            <a:prstGeom prst="rect">
              <a:avLst/>
            </a:prstGeom>
            <a:solidFill>
              <a:schemeClr val="accent3">
                <a:lumMod val="20000"/>
                <a:lumOff val="80000"/>
              </a:schemeClr>
            </a:solidFill>
            <a:ln/>
          </p:spPr>
          <p:txBody>
            <a:bodyPr wrap="non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بناءً على ردود (استجابة لاستطلاع، تقييم منخفض، شكوى)</a:t>
              </a:r>
              <a:endParaRPr lang="en-US" sz="1600" dirty="0"/>
            </a:p>
          </p:txBody>
        </p:sp>
        <p:sp>
          <p:nvSpPr>
            <p:cNvPr id="31" name="Shape 17"/>
            <p:cNvSpPr/>
            <p:nvPr/>
          </p:nvSpPr>
          <p:spPr>
            <a:xfrm>
              <a:off x="793790" y="6156722"/>
              <a:ext cx="13042821" cy="1160740"/>
            </a:xfrm>
            <a:prstGeom prst="roundRect">
              <a:avLst>
                <a:gd name="adj" fmla="val 7182"/>
              </a:avLst>
            </a:prstGeom>
            <a:solidFill>
              <a:srgbClr val="C3CFEF"/>
            </a:solidFill>
            <a:ln/>
          </p:spPr>
          <p:txBody>
            <a:bodyPr/>
            <a:lstStyle/>
            <a:p>
              <a:pPr algn="just"/>
              <a:endParaRPr lang="en-US" sz="1600"/>
            </a:p>
          </p:txBody>
        </p:sp>
        <p:pic>
          <p:nvPicPr>
            <p:cNvPr id="32" name="Image 5" descr="preencoded.png"/>
            <p:cNvPicPr>
              <a:picLocks noChangeAspect="1"/>
            </p:cNvPicPr>
            <p:nvPr/>
          </p:nvPicPr>
          <p:blipFill>
            <a:blip r:embed="rId5"/>
            <a:stretch>
              <a:fillRect/>
            </a:stretch>
          </p:blipFill>
          <p:spPr>
            <a:xfrm>
              <a:off x="992148" y="6451997"/>
              <a:ext cx="248007" cy="198358"/>
            </a:xfrm>
            <a:prstGeom prst="rect">
              <a:avLst/>
            </a:prstGeom>
          </p:spPr>
        </p:pic>
        <p:sp>
          <p:nvSpPr>
            <p:cNvPr id="33" name="Text 18"/>
            <p:cNvSpPr/>
            <p:nvPr/>
          </p:nvSpPr>
          <p:spPr>
            <a:xfrm>
              <a:off x="1438513" y="6444258"/>
              <a:ext cx="12199739" cy="635079"/>
            </a:xfrm>
            <a:prstGeom prst="rect">
              <a:avLst/>
            </a:prstGeom>
            <a:noFill/>
            <a:ln/>
          </p:spPr>
          <p:txBody>
            <a:bodyPr wrap="square" lIns="0" tIns="0" rIns="0" bIns="0" rtlCol="0" anchor="t"/>
            <a:lstStyle/>
            <a:p>
              <a:pPr marL="0" indent="0" algn="just" rtl="1">
                <a:lnSpc>
                  <a:spcPts val="2500"/>
                </a:lnSpc>
                <a:buNone/>
              </a:pPr>
              <a:r>
                <a:rPr lang="en-US" sz="1600" b="1">
                  <a:solidFill>
                    <a:srgbClr val="000000"/>
                  </a:solidFill>
                  <a:latin typeface="Alexandria" pitchFamily="34" charset="0"/>
                  <a:ea typeface="Alexandria" pitchFamily="34" charset="-122"/>
                  <a:cs typeface="Alexandria" pitchFamily="34" charset="-120"/>
                </a:rPr>
                <a:t>مثال تطبيقي</a:t>
              </a:r>
              <a:r>
                <a:rPr lang="ar-EG" sz="1600" b="1">
                  <a:solidFill>
                    <a:srgbClr val="000000"/>
                  </a:solidFill>
                  <a:latin typeface="Alexandria" pitchFamily="34" charset="0"/>
                  <a:ea typeface="Alexandria" pitchFamily="34" charset="-122"/>
                  <a:cs typeface="Alexandria" pitchFamily="34" charset="-120"/>
                </a:rPr>
                <a:t>:</a:t>
              </a:r>
              <a:r>
                <a:rPr lang="en-US" sz="1600">
                  <a:solidFill>
                    <a:srgbClr val="000000"/>
                  </a:solidFill>
                  <a:latin typeface="Alexandria" pitchFamily="34" charset="0"/>
                  <a:ea typeface="Alexandria" pitchFamily="34" charset="-122"/>
                  <a:cs typeface="Alexandria" pitchFamily="34" charset="-120"/>
                </a:rPr>
                <a:t> </a:t>
              </a:r>
              <a:r>
                <a:rPr lang="en-US" sz="1600" dirty="0">
                  <a:solidFill>
                    <a:srgbClr val="000000"/>
                  </a:solidFill>
                  <a:latin typeface="Alexandria" pitchFamily="34" charset="0"/>
                  <a:ea typeface="Alexandria" pitchFamily="34" charset="-122"/>
                  <a:cs typeface="Alexandria" pitchFamily="34" charset="-120"/>
                </a:rPr>
                <a:t>إذا زار مستخدم صفحة منتج ثلاث مرات في أسبوع دون شراء، يُرسل له تلقائياً عرض خاص أو مقال يشرح فوائد المنتج بتفصيل أكبر.</a:t>
              </a:r>
              <a:endParaRPr lang="en-US" sz="1600" dirty="0"/>
            </a:p>
          </p:txBody>
        </p:sp>
      </p:grpSp>
    </p:spTree>
    <p:extLst>
      <p:ext uri="{BB962C8B-B14F-4D97-AF65-F5344CB8AC3E}">
        <p14:creationId xmlns:p14="http://schemas.microsoft.com/office/powerpoint/2010/main" val="41740199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60D24-AC06-44E5-11CF-B556AD7AB9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62D8F6-1108-7573-9A9C-917FFC5DAE84}"/>
              </a:ext>
            </a:extLst>
          </p:cNvPr>
          <p:cNvSpPr/>
          <p:nvPr/>
        </p:nvSpPr>
        <p:spPr>
          <a:xfrm>
            <a:off x="401444" y="1385884"/>
            <a:ext cx="11430000" cy="4903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A819AD5-9CBC-9810-2B15-CEDA90E4A0D6}"/>
              </a:ext>
            </a:extLst>
          </p:cNvPr>
          <p:cNvSpPr/>
          <p:nvPr/>
        </p:nvSpPr>
        <p:spPr>
          <a:xfrm>
            <a:off x="775950" y="236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B98148-8DD7-C13E-1BD9-0AE3B4052AF8}"/>
              </a:ext>
            </a:extLst>
          </p:cNvPr>
          <p:cNvSpPr txBox="1"/>
          <p:nvPr/>
        </p:nvSpPr>
        <p:spPr>
          <a:xfrm>
            <a:off x="956876" y="30758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E96EDD-740B-6D7C-C360-A7BA297CF8D9}"/>
              </a:ext>
            </a:extLst>
          </p:cNvPr>
          <p:cNvSpPr txBox="1"/>
          <p:nvPr/>
        </p:nvSpPr>
        <p:spPr>
          <a:xfrm>
            <a:off x="995064" y="70523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D473D77-13A9-F669-E0BF-33EDE7A4A7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0"/>
          <p:cNvSpPr/>
          <p:nvPr/>
        </p:nvSpPr>
        <p:spPr>
          <a:xfrm>
            <a:off x="1780142" y="509151"/>
            <a:ext cx="7553430" cy="620078"/>
          </a:xfrm>
          <a:prstGeom prst="rect">
            <a:avLst/>
          </a:prstGeom>
          <a:noFill/>
          <a:ln/>
        </p:spPr>
        <p:txBody>
          <a:bodyPr wrap="none" lIns="0" tIns="0" rIns="0" bIns="0" rtlCol="0" anchor="t"/>
          <a:lstStyle/>
          <a:p>
            <a:pPr marL="0" indent="0" algn="r" rtl="1">
              <a:lnSpc>
                <a:spcPts val="4850"/>
              </a:lnSpc>
              <a:buNone/>
            </a:pPr>
            <a:r>
              <a:rPr lang="en-US" sz="2400" b="1">
                <a:solidFill>
                  <a:srgbClr val="3257B8"/>
                </a:solidFill>
                <a:latin typeface="Alexandria Bold" pitchFamily="34" charset="0"/>
                <a:ea typeface="Alexandria Bold" pitchFamily="34" charset="-122"/>
                <a:cs typeface="Alexandria Bold" pitchFamily="34" charset="-120"/>
              </a:rPr>
              <a:t>العنصر الرابع</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مراقبة الأثر والتحسين المستمر</a:t>
            </a:r>
            <a:endParaRPr lang="en-US" sz="2400" dirty="0"/>
          </a:p>
        </p:txBody>
      </p:sp>
      <p:grpSp>
        <p:nvGrpSpPr>
          <p:cNvPr id="11" name="Group 10">
            <a:extLst>
              <a:ext uri="{FF2B5EF4-FFF2-40B4-BE49-F238E27FC236}">
                <a16:creationId xmlns:a16="http://schemas.microsoft.com/office/drawing/2014/main" id="{F4A2A7D7-DFB9-57A8-9066-8CD43F5E8516}"/>
              </a:ext>
            </a:extLst>
          </p:cNvPr>
          <p:cNvGrpSpPr/>
          <p:nvPr/>
        </p:nvGrpSpPr>
        <p:grpSpPr>
          <a:xfrm>
            <a:off x="141992" y="1965440"/>
            <a:ext cx="6727159" cy="4088960"/>
            <a:chOff x="6888480" y="2378035"/>
            <a:chExt cx="6955631" cy="4088960"/>
          </a:xfrm>
        </p:grpSpPr>
        <p:pic>
          <p:nvPicPr>
            <p:cNvPr id="8" name="Image 0" descr="preencoded.png"/>
            <p:cNvPicPr>
              <a:picLocks noChangeAspect="1"/>
            </p:cNvPicPr>
            <p:nvPr/>
          </p:nvPicPr>
          <p:blipFill>
            <a:blip r:embed="rId3"/>
            <a:stretch>
              <a:fillRect/>
            </a:stretch>
          </p:blipFill>
          <p:spPr>
            <a:xfrm>
              <a:off x="6888480" y="2378035"/>
              <a:ext cx="6955631" cy="3299698"/>
            </a:xfrm>
            <a:prstGeom prst="rect">
              <a:avLst/>
            </a:prstGeom>
          </p:spPr>
        </p:pic>
        <p:sp>
          <p:nvSpPr>
            <p:cNvPr id="9" name="Shape 3"/>
            <p:cNvSpPr/>
            <p:nvPr/>
          </p:nvSpPr>
          <p:spPr>
            <a:xfrm>
              <a:off x="11815882" y="5330782"/>
              <a:ext cx="198358" cy="198358"/>
            </a:xfrm>
            <a:prstGeom prst="roundRect">
              <a:avLst>
                <a:gd name="adj" fmla="val 9220"/>
              </a:avLst>
            </a:prstGeom>
            <a:solidFill>
              <a:srgbClr val="101C3C"/>
            </a:solidFill>
            <a:ln/>
          </p:spPr>
          <p:txBody>
            <a:bodyPr/>
            <a:lstStyle/>
            <a:p>
              <a:endParaRPr lang="en-US"/>
            </a:p>
          </p:txBody>
        </p:sp>
        <p:sp>
          <p:nvSpPr>
            <p:cNvPr id="12" name="Text 4"/>
            <p:cNvSpPr/>
            <p:nvPr/>
          </p:nvSpPr>
          <p:spPr>
            <a:xfrm>
              <a:off x="10442496" y="5330782"/>
              <a:ext cx="1312426" cy="198477"/>
            </a:xfrm>
            <a:prstGeom prst="rect">
              <a:avLst/>
            </a:prstGeom>
            <a:noFill/>
            <a:ln/>
          </p:spPr>
          <p:txBody>
            <a:bodyPr wrap="none" lIns="0" tIns="0" rIns="0" bIns="0" rtlCol="0" anchor="t"/>
            <a:lstStyle/>
            <a:p>
              <a:pPr marL="0" indent="0" algn="l" rtl="1">
                <a:lnSpc>
                  <a:spcPts val="1550"/>
                </a:lnSpc>
                <a:buNone/>
              </a:pPr>
              <a:r>
                <a:rPr lang="en-US" sz="1550" dirty="0">
                  <a:solidFill>
                    <a:srgbClr val="15213F"/>
                  </a:solidFill>
                  <a:latin typeface="Alexandria" pitchFamily="34" charset="0"/>
                  <a:ea typeface="Alexandria" pitchFamily="34" charset="-122"/>
                  <a:cs typeface="Alexandria" pitchFamily="34" charset="-120"/>
                </a:rPr>
                <a:t>معدل الفتح %</a:t>
              </a:r>
              <a:endParaRPr lang="en-US" sz="1550" dirty="0"/>
            </a:p>
          </p:txBody>
        </p:sp>
        <p:sp>
          <p:nvSpPr>
            <p:cNvPr id="13" name="Shape 5"/>
            <p:cNvSpPr/>
            <p:nvPr/>
          </p:nvSpPr>
          <p:spPr>
            <a:xfrm>
              <a:off x="10091737" y="5330782"/>
              <a:ext cx="198358" cy="198358"/>
            </a:xfrm>
            <a:prstGeom prst="roundRect">
              <a:avLst>
                <a:gd name="adj" fmla="val 9220"/>
              </a:avLst>
            </a:prstGeom>
            <a:solidFill>
              <a:srgbClr val="2C4CA0"/>
            </a:solidFill>
            <a:ln/>
          </p:spPr>
          <p:txBody>
            <a:bodyPr/>
            <a:lstStyle/>
            <a:p>
              <a:endParaRPr lang="en-US"/>
            </a:p>
          </p:txBody>
        </p:sp>
        <p:sp>
          <p:nvSpPr>
            <p:cNvPr id="14" name="Text 6"/>
            <p:cNvSpPr/>
            <p:nvPr/>
          </p:nvSpPr>
          <p:spPr>
            <a:xfrm>
              <a:off x="8795504" y="5330782"/>
              <a:ext cx="1235273" cy="198477"/>
            </a:xfrm>
            <a:prstGeom prst="rect">
              <a:avLst/>
            </a:prstGeom>
            <a:noFill/>
            <a:ln/>
          </p:spPr>
          <p:txBody>
            <a:bodyPr wrap="none" lIns="0" tIns="0" rIns="0" bIns="0" rtlCol="0" anchor="t"/>
            <a:lstStyle/>
            <a:p>
              <a:pPr marL="0" indent="0" algn="l" rtl="1">
                <a:lnSpc>
                  <a:spcPts val="1550"/>
                </a:lnSpc>
                <a:buNone/>
              </a:pPr>
              <a:r>
                <a:rPr lang="en-US" sz="1550" dirty="0">
                  <a:solidFill>
                    <a:srgbClr val="15213F"/>
                  </a:solidFill>
                  <a:latin typeface="Alexandria" pitchFamily="34" charset="0"/>
                  <a:ea typeface="Alexandria" pitchFamily="34" charset="-122"/>
                  <a:cs typeface="Alexandria" pitchFamily="34" charset="-120"/>
                </a:rPr>
                <a:t>معدل النقر %</a:t>
              </a:r>
              <a:endParaRPr lang="en-US" sz="1550" dirty="0"/>
            </a:p>
          </p:txBody>
        </p:sp>
        <p:sp>
          <p:nvSpPr>
            <p:cNvPr id="15" name="Text 7"/>
            <p:cNvSpPr/>
            <p:nvPr/>
          </p:nvSpPr>
          <p:spPr>
            <a:xfrm>
              <a:off x="6888480" y="6149455"/>
              <a:ext cx="6955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التحسين المستمر يظهر في تصاعد المؤشرات عبر الزمن</a:t>
              </a:r>
              <a:endParaRPr lang="en-US" sz="1550" dirty="0"/>
            </a:p>
          </p:txBody>
        </p:sp>
      </p:grpSp>
      <p:grpSp>
        <p:nvGrpSpPr>
          <p:cNvPr id="16" name="Group 15">
            <a:extLst>
              <a:ext uri="{FF2B5EF4-FFF2-40B4-BE49-F238E27FC236}">
                <a16:creationId xmlns:a16="http://schemas.microsoft.com/office/drawing/2014/main" id="{576264FE-3BF4-4E98-465F-B912F1F22295}"/>
              </a:ext>
            </a:extLst>
          </p:cNvPr>
          <p:cNvGrpSpPr/>
          <p:nvPr/>
        </p:nvGrpSpPr>
        <p:grpSpPr>
          <a:xfrm>
            <a:off x="5979107" y="2495000"/>
            <a:ext cx="5602962" cy="2413870"/>
            <a:chOff x="793790" y="2353151"/>
            <a:chExt cx="5602962" cy="2413870"/>
          </a:xfrm>
        </p:grpSpPr>
        <p:sp>
          <p:nvSpPr>
            <p:cNvPr id="17" name="Text 1"/>
            <p:cNvSpPr/>
            <p:nvPr/>
          </p:nvSpPr>
          <p:spPr>
            <a:xfrm>
              <a:off x="3406021" y="2353151"/>
              <a:ext cx="2990731" cy="310158"/>
            </a:xfrm>
            <a:prstGeom prst="rect">
              <a:avLst/>
            </a:prstGeom>
            <a:noFill/>
            <a:ln/>
          </p:spPr>
          <p:txBody>
            <a:bodyPr wrap="none" lIns="0" tIns="0" rIns="0" bIns="0" rtlCol="0" anchor="t"/>
            <a:lstStyle/>
            <a:p>
              <a:pPr marL="0" indent="0" algn="r"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مؤشرات الأداء الأساسية:</a:t>
              </a:r>
              <a:endParaRPr lang="en-US" sz="1600" dirty="0"/>
            </a:p>
          </p:txBody>
        </p:sp>
        <p:sp>
          <p:nvSpPr>
            <p:cNvPr id="18" name="Text 2"/>
            <p:cNvSpPr/>
            <p:nvPr/>
          </p:nvSpPr>
          <p:spPr>
            <a:xfrm>
              <a:off x="793790" y="2861667"/>
              <a:ext cx="5602962" cy="1905354"/>
            </a:xfrm>
            <a:prstGeom prst="rect">
              <a:avLst/>
            </a:prstGeom>
            <a:noFill/>
            <a:ln/>
          </p:spPr>
          <p:txBody>
            <a:bodyPr wrap="square" lIns="0" tIns="0" rIns="0" bIns="0" rtlCol="0" anchor="t"/>
            <a:lstStyle/>
            <a:p>
              <a:pPr marL="342900" indent="-342900" algn="r" rtl="1">
                <a:lnSpc>
                  <a:spcPts val="2500"/>
                </a:lnSpc>
                <a:buSzPct val="100000"/>
                <a:buChar char="•"/>
              </a:pPr>
              <a:r>
                <a:rPr lang="en-US" sz="1600" b="1" dirty="0">
                  <a:solidFill>
                    <a:srgbClr val="15213F"/>
                  </a:solidFill>
                  <a:latin typeface="Alexandria" pitchFamily="34" charset="0"/>
                  <a:ea typeface="Alexandria" pitchFamily="34" charset="-122"/>
                  <a:cs typeface="Alexandria" pitchFamily="34" charset="-120"/>
                </a:rPr>
                <a:t>معدل الفتح</a:t>
              </a:r>
              <a:r>
                <a:rPr lang="en-US" sz="1600" dirty="0">
                  <a:solidFill>
                    <a:srgbClr val="15213F"/>
                  </a:solidFill>
                  <a:latin typeface="Alexandria" pitchFamily="34" charset="0"/>
                  <a:ea typeface="Alexandria" pitchFamily="34" charset="-122"/>
                  <a:cs typeface="Alexandria" pitchFamily="34" charset="-120"/>
                </a:rPr>
                <a:t> - هل الرسالة وصلت في الوقت المناسب؟</a:t>
              </a:r>
              <a:endParaRPr lang="en-US" sz="1600" dirty="0"/>
            </a:p>
            <a:p>
              <a:pPr marL="342900" indent="-342900" algn="r" rtl="1">
                <a:lnSpc>
                  <a:spcPts val="2500"/>
                </a:lnSpc>
                <a:buSzPct val="100000"/>
                <a:buChar char="•"/>
              </a:pPr>
              <a:r>
                <a:rPr lang="en-US" sz="1600" b="1" dirty="0">
                  <a:solidFill>
                    <a:srgbClr val="15213F"/>
                  </a:solidFill>
                  <a:latin typeface="Alexandria" pitchFamily="34" charset="0"/>
                  <a:ea typeface="Alexandria" pitchFamily="34" charset="-122"/>
                  <a:cs typeface="Alexandria" pitchFamily="34" charset="-120"/>
                </a:rPr>
                <a:t>معدل النقر</a:t>
              </a:r>
              <a:r>
                <a:rPr lang="en-US" sz="1600" dirty="0">
                  <a:solidFill>
                    <a:srgbClr val="15213F"/>
                  </a:solidFill>
                  <a:latin typeface="Alexandria" pitchFamily="34" charset="0"/>
                  <a:ea typeface="Alexandria" pitchFamily="34" charset="-122"/>
                  <a:cs typeface="Alexandria" pitchFamily="34" charset="-120"/>
                </a:rPr>
                <a:t> - هل المحتوى ملائم ومقنع؟</a:t>
              </a:r>
              <a:endParaRPr lang="en-US" sz="1600" dirty="0"/>
            </a:p>
            <a:p>
              <a:pPr marL="342900" indent="-342900" algn="r" rtl="1">
                <a:lnSpc>
                  <a:spcPts val="2500"/>
                </a:lnSpc>
                <a:buSzPct val="100000"/>
                <a:buChar char="•"/>
              </a:pPr>
              <a:r>
                <a:rPr lang="en-US" sz="1600" b="1" dirty="0">
                  <a:solidFill>
                    <a:srgbClr val="15213F"/>
                  </a:solidFill>
                  <a:latin typeface="Alexandria" pitchFamily="34" charset="0"/>
                  <a:ea typeface="Alexandria" pitchFamily="34" charset="-122"/>
                  <a:cs typeface="Alexandria" pitchFamily="34" charset="-120"/>
                </a:rPr>
                <a:t>معدل التحويل</a:t>
              </a:r>
              <a:r>
                <a:rPr lang="en-US" sz="1600" dirty="0">
                  <a:solidFill>
                    <a:srgbClr val="15213F"/>
                  </a:solidFill>
                  <a:latin typeface="Alexandria" pitchFamily="34" charset="0"/>
                  <a:ea typeface="Alexandria" pitchFamily="34" charset="-122"/>
                  <a:cs typeface="Alexandria" pitchFamily="34" charset="-120"/>
                </a:rPr>
                <a:t> - هل الدعوة لاتخاذ إجراء فعالة؟</a:t>
              </a:r>
              <a:endParaRPr lang="en-US" sz="1600" dirty="0"/>
            </a:p>
            <a:p>
              <a:pPr marL="342900" indent="-342900" algn="r" rtl="1">
                <a:lnSpc>
                  <a:spcPts val="2500"/>
                </a:lnSpc>
                <a:buSzPct val="100000"/>
                <a:buChar char="•"/>
              </a:pPr>
              <a:r>
                <a:rPr lang="en-US" sz="1600" b="1" dirty="0">
                  <a:solidFill>
                    <a:srgbClr val="15213F"/>
                  </a:solidFill>
                  <a:latin typeface="Alexandria" pitchFamily="34" charset="0"/>
                  <a:ea typeface="Alexandria" pitchFamily="34" charset="-122"/>
                  <a:cs typeface="Alexandria" pitchFamily="34" charset="-120"/>
                </a:rPr>
                <a:t>مدة التفاعل</a:t>
              </a:r>
              <a:r>
                <a:rPr lang="en-US" sz="1600" dirty="0">
                  <a:solidFill>
                    <a:srgbClr val="15213F"/>
                  </a:solidFill>
                  <a:latin typeface="Alexandria" pitchFamily="34" charset="0"/>
                  <a:ea typeface="Alexandria" pitchFamily="34" charset="-122"/>
                  <a:cs typeface="Alexandria" pitchFamily="34" charset="-120"/>
                </a:rPr>
                <a:t> - هل المحتوى يستحق وقت القارئ؟</a:t>
              </a:r>
              <a:endParaRPr lang="en-US" sz="1600" dirty="0"/>
            </a:p>
            <a:p>
              <a:pPr marL="342900" indent="-342900" algn="r" rtl="1">
                <a:lnSpc>
                  <a:spcPts val="2500"/>
                </a:lnSpc>
                <a:buSzPct val="100000"/>
                <a:buChar char="•"/>
              </a:pPr>
              <a:r>
                <a:rPr lang="en-US" sz="1600" b="1" dirty="0">
                  <a:solidFill>
                    <a:srgbClr val="15213F"/>
                  </a:solidFill>
                  <a:latin typeface="Alexandria" pitchFamily="34" charset="0"/>
                  <a:ea typeface="Alexandria" pitchFamily="34" charset="-122"/>
                  <a:cs typeface="Alexandria" pitchFamily="34" charset="-120"/>
                </a:rPr>
                <a:t>معدل إلغاء الاشتراك</a:t>
              </a:r>
              <a:r>
                <a:rPr lang="en-US" sz="1600" dirty="0">
                  <a:solidFill>
                    <a:srgbClr val="15213F"/>
                  </a:solidFill>
                  <a:latin typeface="Alexandria" pitchFamily="34" charset="0"/>
                  <a:ea typeface="Alexandria" pitchFamily="34" charset="-122"/>
                  <a:cs typeface="Alexandria" pitchFamily="34" charset="-120"/>
                </a:rPr>
                <a:t> - هل نحن نزعج أو نتطفل؟</a:t>
              </a:r>
              <a:endParaRPr lang="en-US" sz="1600" dirty="0"/>
            </a:p>
            <a:p>
              <a:pPr marL="342900" indent="-342900" algn="r" rtl="1">
                <a:lnSpc>
                  <a:spcPts val="2500"/>
                </a:lnSpc>
                <a:buSzPct val="100000"/>
                <a:buChar char="•"/>
              </a:pPr>
              <a:r>
                <a:rPr lang="en-US" sz="1600" b="1" dirty="0">
                  <a:solidFill>
                    <a:srgbClr val="15213F"/>
                  </a:solidFill>
                  <a:latin typeface="Alexandria" pitchFamily="34" charset="0"/>
                  <a:ea typeface="Alexandria" pitchFamily="34" charset="-122"/>
                  <a:cs typeface="Alexandria" pitchFamily="34" charset="-120"/>
                </a:rPr>
                <a:t>النقاط المشاعرية</a:t>
              </a:r>
              <a:r>
                <a:rPr lang="en-US" sz="1600" dirty="0">
                  <a:solidFill>
                    <a:srgbClr val="15213F"/>
                  </a:solidFill>
                  <a:latin typeface="Alexandria" pitchFamily="34" charset="0"/>
                  <a:ea typeface="Alexandria" pitchFamily="34" charset="-122"/>
                  <a:cs typeface="Alexandria" pitchFamily="34" charset="-120"/>
                </a:rPr>
                <a:t> - كيف يشعر الجمهور تجاه رسائلنا؟</a:t>
              </a:r>
              <a:endParaRPr lang="en-US" sz="1600" dirty="0"/>
            </a:p>
          </p:txBody>
        </p:sp>
      </p:grpSp>
    </p:spTree>
    <p:extLst>
      <p:ext uri="{BB962C8B-B14F-4D97-AF65-F5344CB8AC3E}">
        <p14:creationId xmlns:p14="http://schemas.microsoft.com/office/powerpoint/2010/main" val="33574423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5B596-9EEE-9D94-B9C1-3933AB4A3D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BC3A09-4093-555A-9F65-ABF65BA57F89}"/>
              </a:ext>
            </a:extLst>
          </p:cNvPr>
          <p:cNvSpPr/>
          <p:nvPr/>
        </p:nvSpPr>
        <p:spPr>
          <a:xfrm>
            <a:off x="401444" y="1385884"/>
            <a:ext cx="11430000" cy="4903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01D9DD9-6F8B-E7F8-499D-B8657EC85A82}"/>
              </a:ext>
            </a:extLst>
          </p:cNvPr>
          <p:cNvSpPr/>
          <p:nvPr/>
        </p:nvSpPr>
        <p:spPr>
          <a:xfrm>
            <a:off x="775950" y="236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D62CFE-FD08-5049-D378-A63D99FE4A04}"/>
              </a:ext>
            </a:extLst>
          </p:cNvPr>
          <p:cNvSpPr txBox="1"/>
          <p:nvPr/>
        </p:nvSpPr>
        <p:spPr>
          <a:xfrm>
            <a:off x="956876" y="30758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C1811D-D420-4D81-0512-F6246E3EA6BC}"/>
              </a:ext>
            </a:extLst>
          </p:cNvPr>
          <p:cNvSpPr txBox="1"/>
          <p:nvPr/>
        </p:nvSpPr>
        <p:spPr>
          <a:xfrm>
            <a:off x="995064" y="70523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ACDA7E6-4134-C0EA-5017-A7E52FD36A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3527935" y="397829"/>
            <a:ext cx="4968478" cy="558165"/>
          </a:xfrm>
          <a:prstGeom prst="rect">
            <a:avLst/>
          </a:prstGeom>
          <a:noFill/>
          <a:ln/>
        </p:spPr>
        <p:txBody>
          <a:bodyPr wrap="none" lIns="0" tIns="0" rIns="0" bIns="0" rtlCol="0" anchor="t"/>
          <a:lstStyle/>
          <a:p>
            <a:pPr marL="0" indent="0" algn="r" rtl="1">
              <a:lnSpc>
                <a:spcPts val="4350"/>
              </a:lnSpc>
              <a:buNone/>
            </a:pPr>
            <a:r>
              <a:rPr lang="en-US" sz="3500" b="1" dirty="0">
                <a:solidFill>
                  <a:srgbClr val="3257B8"/>
                </a:solidFill>
                <a:latin typeface="Alexandria Bold" pitchFamily="34" charset="0"/>
                <a:ea typeface="Alexandria Bold" pitchFamily="34" charset="-122"/>
                <a:cs typeface="Alexandria Bold" pitchFamily="34" charset="-120"/>
              </a:rPr>
              <a:t>دورة التحسين المستمر</a:t>
            </a:r>
            <a:endParaRPr lang="en-US" sz="3500" dirty="0"/>
          </a:p>
        </p:txBody>
      </p:sp>
      <p:grpSp>
        <p:nvGrpSpPr>
          <p:cNvPr id="4" name="Group 3">
            <a:extLst>
              <a:ext uri="{FF2B5EF4-FFF2-40B4-BE49-F238E27FC236}">
                <a16:creationId xmlns:a16="http://schemas.microsoft.com/office/drawing/2014/main" id="{EDA702E4-E639-34A2-EEC9-CA8F71220A05}"/>
              </a:ext>
            </a:extLst>
          </p:cNvPr>
          <p:cNvGrpSpPr/>
          <p:nvPr/>
        </p:nvGrpSpPr>
        <p:grpSpPr>
          <a:xfrm>
            <a:off x="568712" y="4471985"/>
            <a:ext cx="10845636" cy="1633484"/>
            <a:chOff x="714494" y="6499265"/>
            <a:chExt cx="13201412" cy="1266706"/>
          </a:xfrm>
        </p:grpSpPr>
        <p:sp>
          <p:nvSpPr>
            <p:cNvPr id="8" name="Text 5"/>
            <p:cNvSpPr/>
            <p:nvPr/>
          </p:nvSpPr>
          <p:spPr>
            <a:xfrm>
              <a:off x="714494" y="6499265"/>
              <a:ext cx="13201412" cy="542925"/>
            </a:xfrm>
            <a:prstGeom prst="rect">
              <a:avLst/>
            </a:prstGeom>
            <a:noFill/>
            <a:ln/>
          </p:spPr>
          <p:txBody>
            <a:bodyPr wrap="square" lIns="0" tIns="0" rIns="0" bIns="0" rtlCol="0" anchor="t"/>
            <a:lstStyle/>
            <a:p>
              <a:pPr marL="0" indent="0" algn="just" rtl="1">
                <a:lnSpc>
                  <a:spcPts val="2100"/>
                </a:lnSpc>
                <a:buNone/>
              </a:pPr>
              <a:r>
                <a:rPr lang="en-US" sz="1600" dirty="0">
                  <a:solidFill>
                    <a:srgbClr val="15213F"/>
                  </a:solidFill>
                  <a:latin typeface="Alexandria" pitchFamily="34" charset="0"/>
                  <a:ea typeface="Alexandria" pitchFamily="34" charset="-122"/>
                  <a:cs typeface="Alexandria" pitchFamily="34" charset="-120"/>
                </a:rPr>
                <a:t>التخصيص المفرط ليس مشروعاً يكتمل مرة واحدة، بل عملية مستمرة من التعلم والتطور. كل حملة توفر بيانات جديدة تُغذي الحملات التالية، مما يخلق حلقة تغذية راجعة إيجابية تزيد من الفعالية بمرور الوقت.</a:t>
              </a:r>
              <a:endParaRPr lang="en-US" sz="1600" dirty="0"/>
            </a:p>
          </p:txBody>
        </p:sp>
        <p:sp>
          <p:nvSpPr>
            <p:cNvPr id="9" name="Text 6"/>
            <p:cNvSpPr/>
            <p:nvPr/>
          </p:nvSpPr>
          <p:spPr>
            <a:xfrm>
              <a:off x="714494" y="7223046"/>
              <a:ext cx="13201412" cy="542925"/>
            </a:xfrm>
            <a:prstGeom prst="rect">
              <a:avLst/>
            </a:prstGeom>
            <a:noFill/>
            <a:ln/>
          </p:spPr>
          <p:txBody>
            <a:bodyPr wrap="square" lIns="0" tIns="0" rIns="0" bIns="0" rtlCol="0" anchor="t"/>
            <a:lstStyle/>
            <a:p>
              <a:pPr marL="0" indent="0" algn="just" rtl="1">
                <a:lnSpc>
                  <a:spcPts val="2100"/>
                </a:lnSpc>
                <a:buNone/>
              </a:pPr>
              <a:r>
                <a:rPr lang="en-US" sz="1600" b="1" dirty="0">
                  <a:solidFill>
                    <a:srgbClr val="15213F"/>
                  </a:solidFill>
                  <a:latin typeface="Alexandria" pitchFamily="34" charset="0"/>
                  <a:ea typeface="Alexandria" pitchFamily="34" charset="-122"/>
                  <a:cs typeface="Alexandria" pitchFamily="34" charset="-120"/>
                </a:rPr>
                <a:t>الخطوات العملية:</a:t>
              </a:r>
              <a:r>
                <a:rPr lang="en-US" sz="1600" dirty="0">
                  <a:solidFill>
                    <a:srgbClr val="15213F"/>
                  </a:solidFill>
                  <a:latin typeface="Alexandria" pitchFamily="34" charset="0"/>
                  <a:ea typeface="Alexandria" pitchFamily="34" charset="-122"/>
                  <a:cs typeface="Alexandria" pitchFamily="34" charset="-120"/>
                </a:rPr>
                <a:t> اجمع البيانات من كل حملة، حلل ما نجح وما فشل، اكتشف الأنماط غير المتوقعة، اختبر فرضيات جديدة بتجارب محكومة (A/B testing)، وطبّق التحسينات على قواعدك ونماذجك.</a:t>
              </a:r>
              <a:endParaRPr lang="en-US" sz="1600" dirty="0"/>
            </a:p>
          </p:txBody>
        </p:sp>
      </p:grpSp>
      <p:grpSp>
        <p:nvGrpSpPr>
          <p:cNvPr id="11" name="Group 10">
            <a:extLst>
              <a:ext uri="{FF2B5EF4-FFF2-40B4-BE49-F238E27FC236}">
                <a16:creationId xmlns:a16="http://schemas.microsoft.com/office/drawing/2014/main" id="{A79890DD-91BB-6D34-A091-AB761AEDBB5A}"/>
              </a:ext>
            </a:extLst>
          </p:cNvPr>
          <p:cNvGrpSpPr/>
          <p:nvPr/>
        </p:nvGrpSpPr>
        <p:grpSpPr>
          <a:xfrm>
            <a:off x="1005245" y="1490597"/>
            <a:ext cx="10257487" cy="2551498"/>
            <a:chOff x="1005245" y="1371005"/>
            <a:chExt cx="12619911" cy="4947404"/>
          </a:xfrm>
        </p:grpSpPr>
        <p:pic>
          <p:nvPicPr>
            <p:cNvPr id="12" name="Image 0" descr="preencoded.png"/>
            <p:cNvPicPr>
              <a:picLocks noChangeAspect="1"/>
            </p:cNvPicPr>
            <p:nvPr/>
          </p:nvPicPr>
          <p:blipFill>
            <a:blip r:embed="rId3"/>
            <a:stretch>
              <a:fillRect/>
            </a:stretch>
          </p:blipFill>
          <p:spPr>
            <a:xfrm>
              <a:off x="1005245" y="1371005"/>
              <a:ext cx="12619911" cy="4947404"/>
            </a:xfrm>
            <a:prstGeom prst="rect">
              <a:avLst/>
            </a:prstGeom>
          </p:spPr>
        </p:pic>
        <p:sp>
          <p:nvSpPr>
            <p:cNvPr id="13" name="Text 1"/>
            <p:cNvSpPr/>
            <p:nvPr/>
          </p:nvSpPr>
          <p:spPr>
            <a:xfrm>
              <a:off x="11012904" y="1613636"/>
              <a:ext cx="2310220" cy="371285"/>
            </a:xfrm>
            <a:prstGeom prst="rect">
              <a:avLst/>
            </a:prstGeom>
            <a:noFill/>
            <a:ln/>
          </p:spPr>
          <p:txBody>
            <a:bodyPr wrap="none" lIns="0" tIns="0" rIns="0" bIns="0" rtlCol="0" anchor="t"/>
            <a:lstStyle/>
            <a:p>
              <a:pPr marL="0" indent="0" algn="l" rtl="1">
                <a:lnSpc>
                  <a:spcPts val="2900"/>
                </a:lnSpc>
                <a:buNone/>
              </a:pPr>
              <a:r>
                <a:rPr lang="en-US" sz="2300" b="1" dirty="0">
                  <a:solidFill>
                    <a:srgbClr val="3257B8"/>
                  </a:solidFill>
                  <a:latin typeface="Alexandria Bold" pitchFamily="34" charset="0"/>
                  <a:ea typeface="Alexandria Bold" pitchFamily="34" charset="-122"/>
                  <a:cs typeface="Alexandria Bold" pitchFamily="34" charset="-120"/>
                </a:rPr>
                <a:t>اجمع البيانات</a:t>
              </a:r>
              <a:endParaRPr lang="en-US" sz="2300" dirty="0"/>
            </a:p>
          </p:txBody>
        </p:sp>
        <p:sp>
          <p:nvSpPr>
            <p:cNvPr id="14" name="Text 2"/>
            <p:cNvSpPr/>
            <p:nvPr/>
          </p:nvSpPr>
          <p:spPr>
            <a:xfrm>
              <a:off x="1307505" y="1613636"/>
              <a:ext cx="2310220" cy="371285"/>
            </a:xfrm>
            <a:prstGeom prst="rect">
              <a:avLst/>
            </a:prstGeom>
            <a:noFill/>
            <a:ln/>
          </p:spPr>
          <p:txBody>
            <a:bodyPr wrap="none" lIns="0" tIns="0" rIns="0" bIns="0" rtlCol="0" anchor="t"/>
            <a:lstStyle/>
            <a:p>
              <a:pPr marL="0" indent="0" algn="r" rtl="1">
                <a:lnSpc>
                  <a:spcPts val="2900"/>
                </a:lnSpc>
                <a:buNone/>
              </a:pPr>
              <a:r>
                <a:rPr lang="en-US" sz="2300" b="1" dirty="0">
                  <a:solidFill>
                    <a:srgbClr val="3257B8"/>
                  </a:solidFill>
                  <a:latin typeface="Alexandria Bold" pitchFamily="34" charset="0"/>
                  <a:ea typeface="Alexandria Bold" pitchFamily="34" charset="-122"/>
                  <a:cs typeface="Alexandria Bold" pitchFamily="34" charset="-120"/>
                </a:rPr>
                <a:t>حلل الأنماط</a:t>
              </a:r>
              <a:endParaRPr lang="en-US" sz="2300" dirty="0"/>
            </a:p>
          </p:txBody>
        </p:sp>
        <p:sp>
          <p:nvSpPr>
            <p:cNvPr id="15" name="Text 3"/>
            <p:cNvSpPr/>
            <p:nvPr/>
          </p:nvSpPr>
          <p:spPr>
            <a:xfrm>
              <a:off x="1307505" y="5704375"/>
              <a:ext cx="2310220" cy="371285"/>
            </a:xfrm>
            <a:prstGeom prst="rect">
              <a:avLst/>
            </a:prstGeom>
            <a:noFill/>
            <a:ln/>
          </p:spPr>
          <p:txBody>
            <a:bodyPr wrap="none" lIns="0" tIns="0" rIns="0" bIns="0" rtlCol="0" anchor="t"/>
            <a:lstStyle/>
            <a:p>
              <a:pPr marL="0" indent="0" algn="r" rtl="1">
                <a:lnSpc>
                  <a:spcPts val="2900"/>
                </a:lnSpc>
                <a:buNone/>
              </a:pPr>
              <a:r>
                <a:rPr lang="en-US" sz="2300" b="1" dirty="0">
                  <a:solidFill>
                    <a:srgbClr val="3257B8"/>
                  </a:solidFill>
                  <a:latin typeface="Alexandria Bold" pitchFamily="34" charset="0"/>
                  <a:ea typeface="Alexandria Bold" pitchFamily="34" charset="-122"/>
                  <a:cs typeface="Alexandria Bold" pitchFamily="34" charset="-120"/>
                </a:rPr>
                <a:t>حسّن القواعد</a:t>
              </a:r>
              <a:endParaRPr lang="en-US" sz="2300" dirty="0"/>
            </a:p>
          </p:txBody>
        </p:sp>
        <p:sp>
          <p:nvSpPr>
            <p:cNvPr id="16" name="Text 4"/>
            <p:cNvSpPr/>
            <p:nvPr/>
          </p:nvSpPr>
          <p:spPr>
            <a:xfrm>
              <a:off x="11012904" y="5704375"/>
              <a:ext cx="2310220" cy="371285"/>
            </a:xfrm>
            <a:prstGeom prst="rect">
              <a:avLst/>
            </a:prstGeom>
            <a:noFill/>
            <a:ln/>
          </p:spPr>
          <p:txBody>
            <a:bodyPr wrap="none" lIns="0" tIns="0" rIns="0" bIns="0" rtlCol="0" anchor="t"/>
            <a:lstStyle/>
            <a:p>
              <a:pPr marL="0" indent="0" algn="l" rtl="1">
                <a:lnSpc>
                  <a:spcPts val="2900"/>
                </a:lnSpc>
                <a:buNone/>
              </a:pPr>
              <a:r>
                <a:rPr lang="en-US" sz="2300" b="1" dirty="0">
                  <a:solidFill>
                    <a:srgbClr val="3257B8"/>
                  </a:solidFill>
                  <a:latin typeface="Alexandria Bold" pitchFamily="34" charset="0"/>
                  <a:ea typeface="Alexandria Bold" pitchFamily="34" charset="-122"/>
                  <a:cs typeface="Alexandria Bold" pitchFamily="34" charset="-120"/>
                </a:rPr>
                <a:t>اختبر التغييرات</a:t>
              </a:r>
              <a:endParaRPr lang="en-US" sz="2300" dirty="0"/>
            </a:p>
          </p:txBody>
        </p:sp>
      </p:grpSp>
    </p:spTree>
    <p:extLst>
      <p:ext uri="{BB962C8B-B14F-4D97-AF65-F5344CB8AC3E}">
        <p14:creationId xmlns:p14="http://schemas.microsoft.com/office/powerpoint/2010/main" val="41925982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BED2A-22A8-D628-A787-2ABE7C0CB2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2B6D9E-26CD-600C-6F37-9E428B03FD3F}"/>
              </a:ext>
            </a:extLst>
          </p:cNvPr>
          <p:cNvSpPr/>
          <p:nvPr/>
        </p:nvSpPr>
        <p:spPr>
          <a:xfrm>
            <a:off x="208009" y="1231789"/>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373F477-CB49-6CEB-3E85-AD71E9C7D480}"/>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76E2C897-B72C-519D-364F-0C875BC8E785}"/>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B9A15D-146D-9A24-E06C-C3E0BBB3F17E}"/>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70B0BB-19BC-B23C-521F-D3911CC6FC39}"/>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F449CF78-2167-73D5-15E9-A0D8348599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Image 0" descr="preencoded.png"/>
          <p:cNvPicPr>
            <a:picLocks noChangeAspect="1"/>
          </p:cNvPicPr>
          <p:nvPr/>
        </p:nvPicPr>
        <p:blipFill>
          <a:blip r:embed="rId3"/>
          <a:stretch>
            <a:fillRect/>
          </a:stretch>
        </p:blipFill>
        <p:spPr>
          <a:xfrm>
            <a:off x="304800" y="1511907"/>
            <a:ext cx="3246339" cy="4869508"/>
          </a:xfrm>
          <a:prstGeom prst="rect">
            <a:avLst/>
          </a:prstGeom>
        </p:spPr>
      </p:pic>
      <p:sp>
        <p:nvSpPr>
          <p:cNvPr id="4" name="Text 2"/>
          <p:cNvSpPr/>
          <p:nvPr/>
        </p:nvSpPr>
        <p:spPr>
          <a:xfrm>
            <a:off x="4139156" y="1357690"/>
            <a:ext cx="7556421" cy="794496"/>
          </a:xfrm>
          <a:prstGeom prst="rect">
            <a:avLst/>
          </a:prstGeom>
          <a:noFill/>
          <a:ln/>
        </p:spPr>
        <p:txBody>
          <a:bodyPr wrap="square" lIns="0" tIns="0" rIns="0" bIns="0" rtlCol="0" anchor="t"/>
          <a:lstStyle/>
          <a:p>
            <a:pPr marL="0" indent="0" algn="r" rtl="1">
              <a:lnSpc>
                <a:spcPts val="4850"/>
              </a:lnSpc>
              <a:buNone/>
            </a:pPr>
            <a:r>
              <a:rPr lang="en-US" sz="2000" b="1" dirty="0">
                <a:solidFill>
                  <a:srgbClr val="3257B8"/>
                </a:solidFill>
                <a:latin typeface="Alexandria Bold" pitchFamily="34" charset="0"/>
                <a:ea typeface="Alexandria Bold" pitchFamily="34" charset="-122"/>
                <a:cs typeface="Alexandria Bold" pitchFamily="34" charset="-120"/>
              </a:rPr>
              <a:t>نموذج </a:t>
            </a:r>
            <a:r>
              <a:rPr lang="en-US" sz="2000" b="1">
                <a:solidFill>
                  <a:srgbClr val="3257B8"/>
                </a:solidFill>
                <a:latin typeface="Alexandria Bold" pitchFamily="34" charset="0"/>
                <a:ea typeface="Alexandria Bold" pitchFamily="34" charset="-122"/>
                <a:cs typeface="Alexandria Bold" pitchFamily="34" charset="-120"/>
              </a:rPr>
              <a:t>SOSTAC </a:t>
            </a:r>
            <a:r>
              <a:rPr lang="ar-EG" sz="2000" b="1">
                <a:solidFill>
                  <a:srgbClr val="3257B8"/>
                </a:solidFill>
                <a:latin typeface="Alexandria Bold" pitchFamily="34" charset="0"/>
                <a:ea typeface="Alexandria Bold" pitchFamily="34" charset="-122"/>
                <a:cs typeface="Alexandria Bold" pitchFamily="34" charset="-120"/>
              </a:rPr>
              <a:t> </a:t>
            </a:r>
            <a:r>
              <a:rPr lang="en-US" sz="2000" b="1">
                <a:solidFill>
                  <a:srgbClr val="3257B8"/>
                </a:solidFill>
                <a:latin typeface="Alexandria Bold" pitchFamily="34" charset="0"/>
                <a:ea typeface="Alexandria Bold" pitchFamily="34" charset="-122"/>
                <a:cs typeface="Alexandria Bold" pitchFamily="34" charset="-120"/>
              </a:rPr>
              <a:t>المُحدَّث </a:t>
            </a:r>
            <a:r>
              <a:rPr lang="en-US" sz="2000" b="1" dirty="0">
                <a:solidFill>
                  <a:srgbClr val="3257B8"/>
                </a:solidFill>
                <a:latin typeface="Alexandria Bold" pitchFamily="34" charset="0"/>
                <a:ea typeface="Alexandria Bold" pitchFamily="34" charset="-122"/>
                <a:cs typeface="Alexandria Bold" pitchFamily="34" charset="-120"/>
              </a:rPr>
              <a:t>للعصر الرقمي</a:t>
            </a:r>
            <a:endParaRPr lang="en-US" sz="2000" dirty="0"/>
          </a:p>
        </p:txBody>
      </p:sp>
      <p:grpSp>
        <p:nvGrpSpPr>
          <p:cNvPr id="8" name="Group 7">
            <a:extLst>
              <a:ext uri="{FF2B5EF4-FFF2-40B4-BE49-F238E27FC236}">
                <a16:creationId xmlns:a16="http://schemas.microsoft.com/office/drawing/2014/main" id="{43626687-C453-913C-C1C5-18A6DE116F49}"/>
              </a:ext>
            </a:extLst>
          </p:cNvPr>
          <p:cNvGrpSpPr/>
          <p:nvPr/>
        </p:nvGrpSpPr>
        <p:grpSpPr>
          <a:xfrm>
            <a:off x="3940959" y="2383070"/>
            <a:ext cx="7556421" cy="3326354"/>
            <a:chOff x="6280190" y="4045625"/>
            <a:chExt cx="7556421" cy="2128480"/>
          </a:xfrm>
        </p:grpSpPr>
        <p:sp>
          <p:nvSpPr>
            <p:cNvPr id="9" name="Text 3"/>
            <p:cNvSpPr/>
            <p:nvPr/>
          </p:nvSpPr>
          <p:spPr>
            <a:xfrm>
              <a:off x="6280190" y="4045625"/>
              <a:ext cx="7556421" cy="1270159"/>
            </a:xfrm>
            <a:prstGeom prst="rect">
              <a:avLst/>
            </a:prstGeom>
            <a:noFill/>
            <a:ln/>
          </p:spPr>
          <p:txBody>
            <a:bodyPr wrap="square" lIns="0" tIns="0" rIns="0" bIns="0" rtlCol="0" anchor="t"/>
            <a:lstStyle/>
            <a:p>
              <a:pPr marL="0" marR="0" lvl="0" indent="0" algn="just" defTabSz="914400" rtl="1" eaLnBrk="1" fontAlgn="auto" latinLnBrk="0" hangingPunct="1">
                <a:lnSpc>
                  <a:spcPts val="25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نموذج SOSTAC (Situation, Objectives, Strategy, Tactics, Action, Control</a:t>
              </a:r>
              <a:r>
                <a:rPr kumimoji="0" 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 </a:t>
              </a:r>
              <a:endParaRPr kumimoji="0" lang="ar-EG"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هو </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إطار تخطيطي كلاسيكي في التسويق والاتصال. مع تطور الأدوات الرقمية والذكاء الاصطناعي، يحتاج هذا النموذج إلى تحديث ليعكس الإمكانيات الجديدة المتاحة في كل مرحلة.</a:t>
              </a:r>
              <a:endParaRPr kumimoji="0" lang="en-US" sz="1600" b="0" i="0" u="none" strike="noStrike" kern="0" cap="none" spc="0" normalizeH="0" baseline="0" noProof="0" dirty="0">
                <a:ln>
                  <a:noFill/>
                </a:ln>
                <a:solidFill>
                  <a:prstClr val="black"/>
                </a:solidFill>
                <a:effectLst/>
                <a:uLnTx/>
                <a:uFillTx/>
              </a:endParaRPr>
            </a:p>
          </p:txBody>
        </p:sp>
        <p:sp>
          <p:nvSpPr>
            <p:cNvPr id="11" name="Text 4"/>
            <p:cNvSpPr/>
            <p:nvPr/>
          </p:nvSpPr>
          <p:spPr>
            <a:xfrm>
              <a:off x="6280190" y="5539026"/>
              <a:ext cx="7556421" cy="635079"/>
            </a:xfrm>
            <a:prstGeom prst="rect">
              <a:avLst/>
            </a:prstGeom>
            <a:noFill/>
            <a:ln/>
          </p:spPr>
          <p:txBody>
            <a:bodyPr wrap="square" lIns="0" tIns="0" rIns="0" bIns="0" rtlCol="0" anchor="t"/>
            <a:lstStyle/>
            <a:p>
              <a:pPr marL="0" marR="0" lvl="0" indent="0" algn="just"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سنستكشف كيف تُدمج تقنيات مثل AI Agents، التحليلات المتقدمة، والأتمتة الذكية في كل مرحلة من مراحل SOSTAC، مع أمثلة افتراضية توضح التطبيق العملي.</a:t>
              </a:r>
              <a:endParaRPr kumimoji="0" lang="en-US"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0718257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565B8-946B-878D-ED3C-448CA347A5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5696E4-D80A-73A8-B8EB-DEC66DA0FF51}"/>
              </a:ext>
            </a:extLst>
          </p:cNvPr>
          <p:cNvSpPr/>
          <p:nvPr/>
        </p:nvSpPr>
        <p:spPr>
          <a:xfrm>
            <a:off x="152430" y="1241778"/>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0873DE-3842-3FA9-3AD5-D045F3B469D1}"/>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FE0DEED5-7C0D-414E-314F-E808E0A8BBF1}"/>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D30B56-DF99-DB54-2FEF-42188F4B62A8}"/>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57078A-846F-EDEC-450F-F630DAE17DD2}"/>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90546A0B-12BD-763D-B15F-42FFC9DC3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2664021" y="1241778"/>
            <a:ext cx="8864357" cy="620078"/>
          </a:xfrm>
          <a:prstGeom prst="rect">
            <a:avLst/>
          </a:prstGeom>
          <a:noFill/>
          <a:ln/>
        </p:spPr>
        <p:txBody>
          <a:bodyPr wrap="none" lIns="0" tIns="0" rIns="0" bIns="0" rtlCol="0" anchor="t"/>
          <a:lstStyle/>
          <a:p>
            <a:pPr marL="0" indent="0" algn="r" rtl="1">
              <a:lnSpc>
                <a:spcPts val="4850"/>
              </a:lnSpc>
              <a:buNone/>
            </a:pPr>
            <a:r>
              <a:rPr lang="en-US" b="1">
                <a:solidFill>
                  <a:srgbClr val="3257B8"/>
                </a:solidFill>
                <a:latin typeface="Alexandria Bold" pitchFamily="34" charset="0"/>
                <a:ea typeface="Alexandria Bold" pitchFamily="34" charset="-122"/>
                <a:cs typeface="Alexandria Bold" pitchFamily="34" charset="-120"/>
              </a:rPr>
              <a:t>المرحلة الأولى </a:t>
            </a:r>
            <a:r>
              <a:rPr lang="en-US" b="1" dirty="0">
                <a:solidFill>
                  <a:srgbClr val="3257B8"/>
                </a:solidFill>
                <a:latin typeface="Alexandria Bold" pitchFamily="34" charset="0"/>
                <a:ea typeface="Alexandria Bold" pitchFamily="34" charset="-122"/>
                <a:cs typeface="Alexandria Bold" pitchFamily="34" charset="-120"/>
              </a:rPr>
              <a:t>Situation </a:t>
            </a:r>
            <a:r>
              <a:rPr lang="en-US" b="1">
                <a:solidFill>
                  <a:srgbClr val="3257B8"/>
                </a:solidFill>
                <a:latin typeface="Alexandria Bold" pitchFamily="34" charset="0"/>
                <a:ea typeface="Alexandria Bold" pitchFamily="34" charset="-122"/>
                <a:cs typeface="Alexandria Bold" pitchFamily="34" charset="-120"/>
              </a:rPr>
              <a:t>- </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تحليل </a:t>
            </a:r>
            <a:r>
              <a:rPr lang="en-US" b="1" dirty="0">
                <a:solidFill>
                  <a:srgbClr val="3257B8"/>
                </a:solidFill>
                <a:latin typeface="Alexandria Bold" pitchFamily="34" charset="0"/>
                <a:ea typeface="Alexandria Bold" pitchFamily="34" charset="-122"/>
                <a:cs typeface="Alexandria Bold" pitchFamily="34" charset="-120"/>
              </a:rPr>
              <a:t>الوضع الراهن</a:t>
            </a:r>
            <a:endParaRPr lang="en-US" dirty="0"/>
          </a:p>
        </p:txBody>
      </p:sp>
      <p:grpSp>
        <p:nvGrpSpPr>
          <p:cNvPr id="4" name="Group 3">
            <a:extLst>
              <a:ext uri="{FF2B5EF4-FFF2-40B4-BE49-F238E27FC236}">
                <a16:creationId xmlns:a16="http://schemas.microsoft.com/office/drawing/2014/main" id="{22A013BB-A27A-1D90-9E4E-FB4E15ECD3BB}"/>
              </a:ext>
            </a:extLst>
          </p:cNvPr>
          <p:cNvGrpSpPr/>
          <p:nvPr/>
        </p:nvGrpSpPr>
        <p:grpSpPr>
          <a:xfrm>
            <a:off x="360379" y="2330504"/>
            <a:ext cx="11389035" cy="3836120"/>
            <a:chOff x="793790" y="2759154"/>
            <a:chExt cx="13050440" cy="3341543"/>
          </a:xfrm>
        </p:grpSpPr>
        <p:sp>
          <p:nvSpPr>
            <p:cNvPr id="8" name="Text 1"/>
            <p:cNvSpPr/>
            <p:nvPr/>
          </p:nvSpPr>
          <p:spPr>
            <a:xfrm>
              <a:off x="4592241" y="2759154"/>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التحليل التقليدي</a:t>
              </a:r>
              <a:endParaRPr lang="en-US" sz="1600" dirty="0"/>
            </a:p>
          </p:txBody>
        </p:sp>
        <p:sp>
          <p:nvSpPr>
            <p:cNvPr id="9" name="Text 2"/>
            <p:cNvSpPr/>
            <p:nvPr/>
          </p:nvSpPr>
          <p:spPr>
            <a:xfrm>
              <a:off x="793790" y="3267670"/>
              <a:ext cx="6279356" cy="1270236"/>
            </a:xfrm>
            <a:prstGeom prst="rect">
              <a:avLst/>
            </a:prstGeom>
            <a:noFill/>
            <a:ln/>
          </p:spPr>
          <p:txBody>
            <a:bodyPr wrap="square" lIns="0" tIns="0" rIns="0" bIns="0" rtlCol="0" anchor="t"/>
            <a:lstStyle/>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مسح يدوي لوسائل الإعلام</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استطلاعات عينات محدودة</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تقارير مبيعات شهرية</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مراجعة المنافسين الرئيسيين</a:t>
              </a:r>
              <a:endParaRPr lang="en-US" sz="1600" dirty="0"/>
            </a:p>
          </p:txBody>
        </p:sp>
        <p:sp>
          <p:nvSpPr>
            <p:cNvPr id="11" name="Text 3"/>
            <p:cNvSpPr/>
            <p:nvPr/>
          </p:nvSpPr>
          <p:spPr>
            <a:xfrm>
              <a:off x="11363325" y="2759154"/>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3257B8"/>
                  </a:solidFill>
                  <a:latin typeface="Alexandria Bold" pitchFamily="34" charset="0"/>
                  <a:ea typeface="Alexandria Bold" pitchFamily="34" charset="-122"/>
                  <a:cs typeface="Alexandria Bold" pitchFamily="34" charset="-120"/>
                </a:rPr>
                <a:t>التحليل المُعزز رقمياً</a:t>
              </a:r>
              <a:endParaRPr lang="en-US" sz="1600" dirty="0"/>
            </a:p>
          </p:txBody>
        </p:sp>
        <p:sp>
          <p:nvSpPr>
            <p:cNvPr id="12" name="Text 4"/>
            <p:cNvSpPr/>
            <p:nvPr/>
          </p:nvSpPr>
          <p:spPr>
            <a:xfrm>
              <a:off x="7564874" y="3267670"/>
              <a:ext cx="6279356" cy="1587795"/>
            </a:xfrm>
            <a:prstGeom prst="rect">
              <a:avLst/>
            </a:prstGeom>
            <a:noFill/>
            <a:ln/>
          </p:spPr>
          <p:txBody>
            <a:bodyPr wrap="square" lIns="0" tIns="0" rIns="0" bIns="0" rtlCol="0" anchor="t"/>
            <a:lstStyle/>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مراقبة آلية لـ 500+ مصدر إخباري ومنصة</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تحليل مشاعر في الوقت الفعلي لملايين المحادثات</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خرائط حرارية لسلوك المستخدمين على المنصات الرقمية</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تحليل تنافسي مدعوم بالذكاء الاصطناعي</a:t>
              </a:r>
              <a:endParaRPr lang="en-US" sz="1600" dirty="0"/>
            </a:p>
            <a:p>
              <a:pPr marL="342900" indent="-342900" algn="r" rtl="1">
                <a:lnSpc>
                  <a:spcPts val="2500"/>
                </a:lnSpc>
                <a:buSzPct val="100000"/>
                <a:buChar char="•"/>
              </a:pPr>
              <a:r>
                <a:rPr lang="en-US" sz="1600" dirty="0">
                  <a:solidFill>
                    <a:srgbClr val="15213F"/>
                  </a:solidFill>
                  <a:latin typeface="Alexandria" pitchFamily="34" charset="0"/>
                  <a:ea typeface="Alexandria" pitchFamily="34" charset="-122"/>
                  <a:cs typeface="Alexandria" pitchFamily="34" charset="-120"/>
                </a:rPr>
                <a:t>توقعات اتجاهات ناشئة</a:t>
              </a:r>
              <a:endParaRPr lang="en-US" sz="1600" dirty="0"/>
            </a:p>
          </p:txBody>
        </p:sp>
        <p:sp>
          <p:nvSpPr>
            <p:cNvPr id="13" name="Shape 5"/>
            <p:cNvSpPr/>
            <p:nvPr/>
          </p:nvSpPr>
          <p:spPr>
            <a:xfrm>
              <a:off x="793790" y="4939957"/>
              <a:ext cx="13042821" cy="1160740"/>
            </a:xfrm>
            <a:prstGeom prst="roundRect">
              <a:avLst>
                <a:gd name="adj" fmla="val 7182"/>
              </a:avLst>
            </a:prstGeom>
            <a:solidFill>
              <a:srgbClr val="C3CFEF"/>
            </a:solidFill>
            <a:ln/>
          </p:spPr>
          <p:txBody>
            <a:bodyPr/>
            <a:lstStyle/>
            <a:p>
              <a:endParaRPr lang="en-US" sz="1600"/>
            </a:p>
          </p:txBody>
        </p:sp>
        <p:pic>
          <p:nvPicPr>
            <p:cNvPr id="14" name="Image 0" descr="preencoded.png"/>
            <p:cNvPicPr>
              <a:picLocks noChangeAspect="1"/>
            </p:cNvPicPr>
            <p:nvPr/>
          </p:nvPicPr>
          <p:blipFill>
            <a:blip r:embed="rId3"/>
            <a:stretch>
              <a:fillRect/>
            </a:stretch>
          </p:blipFill>
          <p:spPr>
            <a:xfrm>
              <a:off x="992148" y="5235232"/>
              <a:ext cx="248007" cy="198358"/>
            </a:xfrm>
            <a:prstGeom prst="rect">
              <a:avLst/>
            </a:prstGeom>
          </p:spPr>
        </p:pic>
        <p:sp>
          <p:nvSpPr>
            <p:cNvPr id="15" name="Text 6"/>
            <p:cNvSpPr/>
            <p:nvPr/>
          </p:nvSpPr>
          <p:spPr>
            <a:xfrm>
              <a:off x="1438513" y="5187845"/>
              <a:ext cx="12199739" cy="635079"/>
            </a:xfrm>
            <a:prstGeom prst="rect">
              <a:avLst/>
            </a:prstGeom>
            <a:noFill/>
            <a:ln/>
          </p:spPr>
          <p:txBody>
            <a:bodyPr wrap="square" lIns="0" tIns="0" rIns="0" bIns="0" rtlCol="0" anchor="t"/>
            <a:lstStyle/>
            <a:p>
              <a:pPr marL="0" indent="0" algn="r" rtl="1">
                <a:lnSpc>
                  <a:spcPts val="2500"/>
                </a:lnSpc>
                <a:buNone/>
              </a:pPr>
              <a:r>
                <a:rPr lang="en-US" sz="1600" b="1" dirty="0">
                  <a:solidFill>
                    <a:srgbClr val="000000"/>
                  </a:solidFill>
                  <a:latin typeface="Alexandria" pitchFamily="34" charset="0"/>
                  <a:ea typeface="Alexandria" pitchFamily="34" charset="-122"/>
                  <a:cs typeface="Alexandria" pitchFamily="34" charset="-120"/>
                </a:rPr>
                <a:t>مثال افتراضي:</a:t>
              </a:r>
              <a:r>
                <a:rPr lang="en-US" sz="1600" dirty="0">
                  <a:solidFill>
                    <a:srgbClr val="000000"/>
                  </a:solidFill>
                  <a:latin typeface="Alexandria" pitchFamily="34" charset="0"/>
                  <a:ea typeface="Alexandria" pitchFamily="34" charset="-122"/>
                  <a:cs typeface="Alexandria" pitchFamily="34" charset="-120"/>
                </a:rPr>
                <a:t> بنك محلي يستخدم AI لمسح 200 ألف تعليق على مواقع التواصل شهرياً، يكتشف أن 32% من الشكاوى تتعلق بتطبيق الهاتف المحمول، مما يوجه الأولويات الاستراتيجية.</a:t>
              </a:r>
              <a:endParaRPr lang="en-US" sz="1600" dirty="0"/>
            </a:p>
          </p:txBody>
        </p:sp>
      </p:grpSp>
    </p:spTree>
    <p:extLst>
      <p:ext uri="{BB962C8B-B14F-4D97-AF65-F5344CB8AC3E}">
        <p14:creationId xmlns:p14="http://schemas.microsoft.com/office/powerpoint/2010/main" val="342655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58628-ED03-61A1-01E9-BFBCDD889B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FD1BFF-C1F3-8D50-90B9-F6F86C57AF60}"/>
              </a:ext>
            </a:extLst>
          </p:cNvPr>
          <p:cNvSpPr/>
          <p:nvPr/>
        </p:nvSpPr>
        <p:spPr>
          <a:xfrm>
            <a:off x="208009" y="1231789"/>
            <a:ext cx="11679191" cy="5357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DC64C1F-997E-C328-82D6-9B7218B1520B}"/>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E2D3ABC4-59E7-9B66-4BF2-B1EF7CDD310F}"/>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7541C5-F657-9AA5-6009-966951E64EFD}"/>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3221DC-74B5-724E-529A-F84BDA3583D5}"/>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F63C1BD8-6467-F495-0850-60990A950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3903995" y="1188686"/>
            <a:ext cx="7780020" cy="549954"/>
          </a:xfrm>
          <a:prstGeom prst="rect">
            <a:avLst/>
          </a:prstGeom>
          <a:noFill/>
          <a:ln/>
        </p:spPr>
        <p:txBody>
          <a:bodyPr wrap="square" lIns="0" tIns="0" rIns="0" bIns="0" rtlCol="0" anchor="t"/>
          <a:lstStyle/>
          <a:p>
            <a:pPr marL="0" indent="0" algn="r" rtl="1">
              <a:lnSpc>
                <a:spcPts val="4150"/>
              </a:lnSpc>
              <a:buNone/>
            </a:pPr>
            <a:r>
              <a:rPr lang="en-US" b="1">
                <a:solidFill>
                  <a:srgbClr val="3257B8"/>
                </a:solidFill>
                <a:latin typeface="Alexandria Bold" pitchFamily="34" charset="0"/>
                <a:ea typeface="Alexandria Bold" pitchFamily="34" charset="-122"/>
                <a:cs typeface="Alexandria Bold" pitchFamily="34" charset="-120"/>
              </a:rPr>
              <a:t>المرحلة الثانية </a:t>
            </a:r>
            <a:r>
              <a:rPr lang="en-US" b="1" dirty="0">
                <a:solidFill>
                  <a:srgbClr val="3257B8"/>
                </a:solidFill>
                <a:latin typeface="Alexandria Bold" pitchFamily="34" charset="0"/>
                <a:ea typeface="Alexandria Bold" pitchFamily="34" charset="-122"/>
                <a:cs typeface="Alexandria Bold" pitchFamily="34" charset="-120"/>
              </a:rPr>
              <a:t>Objectives </a:t>
            </a:r>
            <a:r>
              <a:rPr lang="en-US" b="1">
                <a:solidFill>
                  <a:srgbClr val="3257B8"/>
                </a:solidFill>
                <a:latin typeface="Alexandria Bold" pitchFamily="34" charset="0"/>
                <a:ea typeface="Alexandria Bold" pitchFamily="34" charset="-122"/>
                <a:cs typeface="Alexandria Bold" pitchFamily="34" charset="-120"/>
              </a:rPr>
              <a:t>- </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تحديد </a:t>
            </a:r>
            <a:r>
              <a:rPr lang="en-US" b="1" dirty="0">
                <a:solidFill>
                  <a:srgbClr val="3257B8"/>
                </a:solidFill>
                <a:latin typeface="Alexandria Bold" pitchFamily="34" charset="0"/>
                <a:ea typeface="Alexandria Bold" pitchFamily="34" charset="-122"/>
                <a:cs typeface="Alexandria Bold" pitchFamily="34" charset="-120"/>
              </a:rPr>
              <a:t>الأهداف</a:t>
            </a:r>
            <a:endParaRPr lang="en-US" dirty="0"/>
          </a:p>
        </p:txBody>
      </p:sp>
      <p:grpSp>
        <p:nvGrpSpPr>
          <p:cNvPr id="18" name="Group 17">
            <a:extLst>
              <a:ext uri="{FF2B5EF4-FFF2-40B4-BE49-F238E27FC236}">
                <a16:creationId xmlns:a16="http://schemas.microsoft.com/office/drawing/2014/main" id="{3B04B52B-E3FB-AD4F-6EE4-B8339C160CE7}"/>
              </a:ext>
            </a:extLst>
          </p:cNvPr>
          <p:cNvGrpSpPr/>
          <p:nvPr/>
        </p:nvGrpSpPr>
        <p:grpSpPr>
          <a:xfrm>
            <a:off x="442332" y="1861856"/>
            <a:ext cx="11307335" cy="4746855"/>
            <a:chOff x="681990" y="1938218"/>
            <a:chExt cx="7780020" cy="6095525"/>
          </a:xfrm>
        </p:grpSpPr>
        <p:sp>
          <p:nvSpPr>
            <p:cNvPr id="4" name="Text 1"/>
            <p:cNvSpPr/>
            <p:nvPr/>
          </p:nvSpPr>
          <p:spPr>
            <a:xfrm>
              <a:off x="681990" y="1938218"/>
              <a:ext cx="7780020" cy="506968"/>
            </a:xfrm>
            <a:prstGeom prst="rect">
              <a:avLst/>
            </a:prstGeom>
            <a:noFill/>
            <a:ln/>
          </p:spPr>
          <p:txBody>
            <a:bodyPr wrap="squar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الأهداف في العصر الرقمي يجب أن تكون محددة، قابلة للقياس، ومرتبطة مباشرة بنتائج أعمال واضحة. الأدوات الرقمية تمكننا من تحديد أهداف أكثر طموحاً ودقة.</a:t>
              </a:r>
              <a:endParaRPr lang="en-US" sz="1600" dirty="0"/>
            </a:p>
          </p:txBody>
        </p:sp>
        <p:sp>
          <p:nvSpPr>
            <p:cNvPr id="8" name="Shape 2"/>
            <p:cNvSpPr/>
            <p:nvPr/>
          </p:nvSpPr>
          <p:spPr>
            <a:xfrm>
              <a:off x="681990" y="2609969"/>
              <a:ext cx="7780020" cy="963930"/>
            </a:xfrm>
            <a:prstGeom prst="roundRect">
              <a:avLst>
                <a:gd name="adj" fmla="val 7430"/>
              </a:avLst>
            </a:prstGeom>
            <a:solidFill>
              <a:srgbClr val="E9ECF2"/>
            </a:solidFill>
            <a:ln w="7620">
              <a:solidFill>
                <a:srgbClr val="CFD2D8"/>
              </a:solidFill>
              <a:prstDash val="solid"/>
            </a:ln>
          </p:spPr>
          <p:txBody>
            <a:bodyPr/>
            <a:lstStyle/>
            <a:p>
              <a:pPr algn="just"/>
              <a:endParaRPr lang="en-US" sz="1600"/>
            </a:p>
          </p:txBody>
        </p:sp>
        <p:sp>
          <p:nvSpPr>
            <p:cNvPr id="9" name="Text 3"/>
            <p:cNvSpPr/>
            <p:nvPr/>
          </p:nvSpPr>
          <p:spPr>
            <a:xfrm>
              <a:off x="6152317" y="2788087"/>
              <a:ext cx="2131576" cy="266343"/>
            </a:xfrm>
            <a:prstGeom prst="rect">
              <a:avLst/>
            </a:prstGeom>
            <a:noFill/>
            <a:ln/>
          </p:spPr>
          <p:txBody>
            <a:bodyPr wrap="none" lIns="0" tIns="0" rIns="0" bIns="0" rtlCol="0" anchor="t"/>
            <a:lstStyle/>
            <a:p>
              <a:pPr marL="0" indent="0" algn="just" rtl="1">
                <a:lnSpc>
                  <a:spcPts val="2050"/>
                </a:lnSpc>
                <a:buNone/>
              </a:pPr>
              <a:r>
                <a:rPr lang="en-US" sz="1600" b="1" dirty="0">
                  <a:solidFill>
                    <a:srgbClr val="15213F"/>
                  </a:solidFill>
                  <a:latin typeface="Alexandria Bold" pitchFamily="34" charset="0"/>
                  <a:ea typeface="Alexandria Bold" pitchFamily="34" charset="-122"/>
                  <a:cs typeface="Alexandria Bold" pitchFamily="34" charset="-120"/>
                </a:rPr>
                <a:t>أهداف سمعة</a:t>
              </a:r>
              <a:endParaRPr lang="en-US" sz="1600" dirty="0"/>
            </a:p>
          </p:txBody>
        </p:sp>
        <p:sp>
          <p:nvSpPr>
            <p:cNvPr id="11" name="Text 4"/>
            <p:cNvSpPr/>
            <p:nvPr/>
          </p:nvSpPr>
          <p:spPr>
            <a:xfrm>
              <a:off x="860108" y="3142298"/>
              <a:ext cx="7423785" cy="253484"/>
            </a:xfrm>
            <a:prstGeom prst="rect">
              <a:avLst/>
            </a:prstGeom>
            <a:noFill/>
            <a:ln/>
          </p:spPr>
          <p:txBody>
            <a:bodyPr wrap="non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زيادة النقاط المشاعرية الإيجابية من 62% إلى 75% خلال 6 أشهر</a:t>
              </a:r>
              <a:endParaRPr lang="en-US" sz="1600" dirty="0"/>
            </a:p>
          </p:txBody>
        </p:sp>
        <p:sp>
          <p:nvSpPr>
            <p:cNvPr id="12" name="Shape 5"/>
            <p:cNvSpPr/>
            <p:nvPr/>
          </p:nvSpPr>
          <p:spPr>
            <a:xfrm>
              <a:off x="681990" y="3720346"/>
              <a:ext cx="7780020" cy="963930"/>
            </a:xfrm>
            <a:prstGeom prst="roundRect">
              <a:avLst>
                <a:gd name="adj" fmla="val 7430"/>
              </a:avLst>
            </a:prstGeom>
            <a:solidFill>
              <a:srgbClr val="E9ECF2"/>
            </a:solidFill>
            <a:ln w="7620">
              <a:solidFill>
                <a:srgbClr val="CFD2D8"/>
              </a:solidFill>
              <a:prstDash val="solid"/>
            </a:ln>
          </p:spPr>
          <p:txBody>
            <a:bodyPr/>
            <a:lstStyle/>
            <a:p>
              <a:pPr algn="just"/>
              <a:endParaRPr lang="en-US" sz="1600"/>
            </a:p>
          </p:txBody>
        </p:sp>
        <p:sp>
          <p:nvSpPr>
            <p:cNvPr id="13" name="Text 6"/>
            <p:cNvSpPr/>
            <p:nvPr/>
          </p:nvSpPr>
          <p:spPr>
            <a:xfrm>
              <a:off x="6152317" y="3898463"/>
              <a:ext cx="2131576" cy="266343"/>
            </a:xfrm>
            <a:prstGeom prst="rect">
              <a:avLst/>
            </a:prstGeom>
            <a:noFill/>
            <a:ln/>
          </p:spPr>
          <p:txBody>
            <a:bodyPr wrap="none" lIns="0" tIns="0" rIns="0" bIns="0" rtlCol="0" anchor="t"/>
            <a:lstStyle/>
            <a:p>
              <a:pPr marL="0" indent="0" algn="just" rtl="1">
                <a:lnSpc>
                  <a:spcPts val="2050"/>
                </a:lnSpc>
                <a:buNone/>
              </a:pPr>
              <a:r>
                <a:rPr lang="en-US" sz="1600" b="1" dirty="0">
                  <a:solidFill>
                    <a:srgbClr val="15213F"/>
                  </a:solidFill>
                  <a:latin typeface="Alexandria Bold" pitchFamily="34" charset="0"/>
                  <a:ea typeface="Alexandria Bold" pitchFamily="34" charset="-122"/>
                  <a:cs typeface="Alexandria Bold" pitchFamily="34" charset="-120"/>
                </a:rPr>
                <a:t>أهداف وصول</a:t>
              </a:r>
              <a:endParaRPr lang="en-US" sz="1600" dirty="0"/>
            </a:p>
          </p:txBody>
        </p:sp>
        <p:sp>
          <p:nvSpPr>
            <p:cNvPr id="14" name="Text 7"/>
            <p:cNvSpPr/>
            <p:nvPr/>
          </p:nvSpPr>
          <p:spPr>
            <a:xfrm>
              <a:off x="860108" y="4252674"/>
              <a:ext cx="7423785" cy="253484"/>
            </a:xfrm>
            <a:prstGeom prst="rect">
              <a:avLst/>
            </a:prstGeom>
            <a:noFill/>
            <a:ln/>
          </p:spPr>
          <p:txBody>
            <a:bodyPr wrap="non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تحقيق 5 ملايين ظهور عضوي شهرياً مع معدل تفاعل لا يقل عن 4%</a:t>
              </a:r>
              <a:endParaRPr lang="en-US" sz="1600" dirty="0"/>
            </a:p>
          </p:txBody>
        </p:sp>
        <p:sp>
          <p:nvSpPr>
            <p:cNvPr id="15" name="Shape 8"/>
            <p:cNvSpPr/>
            <p:nvPr/>
          </p:nvSpPr>
          <p:spPr>
            <a:xfrm>
              <a:off x="681990" y="4830723"/>
              <a:ext cx="7780020" cy="963930"/>
            </a:xfrm>
            <a:prstGeom prst="roundRect">
              <a:avLst>
                <a:gd name="adj" fmla="val 7430"/>
              </a:avLst>
            </a:prstGeom>
            <a:solidFill>
              <a:srgbClr val="E9ECF2"/>
            </a:solidFill>
            <a:ln w="7620">
              <a:solidFill>
                <a:srgbClr val="CFD2D8"/>
              </a:solidFill>
              <a:prstDash val="solid"/>
            </a:ln>
          </p:spPr>
          <p:txBody>
            <a:bodyPr/>
            <a:lstStyle/>
            <a:p>
              <a:pPr algn="just"/>
              <a:endParaRPr lang="en-US" sz="1600"/>
            </a:p>
          </p:txBody>
        </p:sp>
        <p:sp>
          <p:nvSpPr>
            <p:cNvPr id="16" name="Text 9"/>
            <p:cNvSpPr/>
            <p:nvPr/>
          </p:nvSpPr>
          <p:spPr>
            <a:xfrm>
              <a:off x="6152317" y="5008840"/>
              <a:ext cx="2131576" cy="266343"/>
            </a:xfrm>
            <a:prstGeom prst="rect">
              <a:avLst/>
            </a:prstGeom>
            <a:noFill/>
            <a:ln/>
          </p:spPr>
          <p:txBody>
            <a:bodyPr wrap="none" lIns="0" tIns="0" rIns="0" bIns="0" rtlCol="0" anchor="t"/>
            <a:lstStyle/>
            <a:p>
              <a:pPr marL="0" indent="0" algn="just" rtl="1">
                <a:lnSpc>
                  <a:spcPts val="2050"/>
                </a:lnSpc>
                <a:buNone/>
              </a:pPr>
              <a:r>
                <a:rPr lang="en-US" sz="1600" b="1" dirty="0">
                  <a:solidFill>
                    <a:srgbClr val="15213F"/>
                  </a:solidFill>
                  <a:latin typeface="Alexandria Bold" pitchFamily="34" charset="0"/>
                  <a:ea typeface="Alexandria Bold" pitchFamily="34" charset="-122"/>
                  <a:cs typeface="Alexandria Bold" pitchFamily="34" charset="-120"/>
                </a:rPr>
                <a:t>أهداف تحويل</a:t>
              </a:r>
              <a:endParaRPr lang="en-US" sz="1600" dirty="0"/>
            </a:p>
          </p:txBody>
        </p:sp>
        <p:sp>
          <p:nvSpPr>
            <p:cNvPr id="17" name="Text 10"/>
            <p:cNvSpPr/>
            <p:nvPr/>
          </p:nvSpPr>
          <p:spPr>
            <a:xfrm>
              <a:off x="860108" y="5363051"/>
              <a:ext cx="7423785" cy="253484"/>
            </a:xfrm>
            <a:prstGeom prst="rect">
              <a:avLst/>
            </a:prstGeom>
            <a:noFill/>
            <a:ln/>
          </p:spPr>
          <p:txBody>
            <a:bodyPr wrap="non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زيادة معدل تحويل الزوار إلى عملاء محتملين من 2.1% إلى 3.5%</a:t>
              </a:r>
              <a:endParaRPr lang="en-US" sz="1600" dirty="0"/>
            </a:p>
          </p:txBody>
        </p:sp>
        <p:sp>
          <p:nvSpPr>
            <p:cNvPr id="19" name="Shape 11"/>
            <p:cNvSpPr/>
            <p:nvPr/>
          </p:nvSpPr>
          <p:spPr>
            <a:xfrm>
              <a:off x="681990" y="5941100"/>
              <a:ext cx="7780020" cy="963930"/>
            </a:xfrm>
            <a:prstGeom prst="roundRect">
              <a:avLst>
                <a:gd name="adj" fmla="val 7430"/>
              </a:avLst>
            </a:prstGeom>
            <a:solidFill>
              <a:srgbClr val="E9ECF2"/>
            </a:solidFill>
            <a:ln w="7620">
              <a:solidFill>
                <a:srgbClr val="CFD2D8"/>
              </a:solidFill>
              <a:prstDash val="solid"/>
            </a:ln>
          </p:spPr>
          <p:txBody>
            <a:bodyPr/>
            <a:lstStyle/>
            <a:p>
              <a:pPr algn="just"/>
              <a:endParaRPr lang="en-US" sz="1600"/>
            </a:p>
          </p:txBody>
        </p:sp>
        <p:sp>
          <p:nvSpPr>
            <p:cNvPr id="20" name="Text 12"/>
            <p:cNvSpPr/>
            <p:nvPr/>
          </p:nvSpPr>
          <p:spPr>
            <a:xfrm>
              <a:off x="6152317" y="6119217"/>
              <a:ext cx="2131576" cy="266343"/>
            </a:xfrm>
            <a:prstGeom prst="rect">
              <a:avLst/>
            </a:prstGeom>
            <a:noFill/>
            <a:ln/>
          </p:spPr>
          <p:txBody>
            <a:bodyPr wrap="none" lIns="0" tIns="0" rIns="0" bIns="0" rtlCol="0" anchor="t"/>
            <a:lstStyle/>
            <a:p>
              <a:pPr marL="0" indent="0" algn="just" rtl="1">
                <a:lnSpc>
                  <a:spcPts val="2050"/>
                </a:lnSpc>
                <a:buNone/>
              </a:pPr>
              <a:r>
                <a:rPr lang="en-US" sz="1600" b="1" dirty="0">
                  <a:solidFill>
                    <a:srgbClr val="15213F"/>
                  </a:solidFill>
                  <a:latin typeface="Alexandria Bold" pitchFamily="34" charset="0"/>
                  <a:ea typeface="Alexandria Bold" pitchFamily="34" charset="-122"/>
                  <a:cs typeface="Alexandria Bold" pitchFamily="34" charset="-120"/>
                </a:rPr>
                <a:t>أهداف ولاء</a:t>
              </a:r>
              <a:endParaRPr lang="en-US" sz="1600" dirty="0"/>
            </a:p>
          </p:txBody>
        </p:sp>
        <p:sp>
          <p:nvSpPr>
            <p:cNvPr id="21" name="Text 13"/>
            <p:cNvSpPr/>
            <p:nvPr/>
          </p:nvSpPr>
          <p:spPr>
            <a:xfrm>
              <a:off x="860108" y="6473428"/>
              <a:ext cx="7423785" cy="253484"/>
            </a:xfrm>
            <a:prstGeom prst="rect">
              <a:avLst/>
            </a:prstGeom>
            <a:noFill/>
            <a:ln/>
          </p:spPr>
          <p:txBody>
            <a:bodyPr wrap="none" lIns="0" tIns="0" rIns="0" bIns="0" rtlCol="0" anchor="t"/>
            <a:lstStyle/>
            <a:p>
              <a:pPr marL="0" indent="0" algn="just" rtl="1">
                <a:lnSpc>
                  <a:spcPts val="1950"/>
                </a:lnSpc>
                <a:buNone/>
              </a:pPr>
              <a:r>
                <a:rPr lang="en-US" sz="1600" dirty="0">
                  <a:solidFill>
                    <a:srgbClr val="15213F"/>
                  </a:solidFill>
                  <a:latin typeface="Alexandria" pitchFamily="34" charset="0"/>
                  <a:ea typeface="Alexandria" pitchFamily="34" charset="-122"/>
                  <a:cs typeface="Alexandria" pitchFamily="34" charset="-120"/>
                </a:rPr>
                <a:t>رفع معدل الاحتفاظ بالعملاء من 78% إلى 85% وزيادة التوصيات بنسبة 40%</a:t>
              </a:r>
              <a:endParaRPr lang="en-US" sz="1600" dirty="0"/>
            </a:p>
          </p:txBody>
        </p:sp>
        <p:sp>
          <p:nvSpPr>
            <p:cNvPr id="22" name="Text 14"/>
            <p:cNvSpPr/>
            <p:nvPr/>
          </p:nvSpPr>
          <p:spPr>
            <a:xfrm>
              <a:off x="681990" y="7069813"/>
              <a:ext cx="7780020" cy="963930"/>
            </a:xfrm>
            <a:prstGeom prst="rect">
              <a:avLst/>
            </a:prstGeom>
            <a:noFill/>
            <a:ln/>
          </p:spPr>
          <p:txBody>
            <a:bodyPr wrap="square" lIns="0" tIns="0" rIns="0" bIns="0" rtlCol="0" anchor="t"/>
            <a:lstStyle/>
            <a:p>
              <a:pPr marL="0" indent="0" algn="just" rtl="1">
                <a:lnSpc>
                  <a:spcPts val="1950"/>
                </a:lnSpc>
                <a:buNone/>
              </a:pPr>
              <a:r>
                <a:rPr lang="en-US" sz="1600" b="1" dirty="0">
                  <a:solidFill>
                    <a:srgbClr val="15213F"/>
                  </a:solidFill>
                  <a:latin typeface="Alexandria" pitchFamily="34" charset="0"/>
                  <a:ea typeface="Alexandria" pitchFamily="34" charset="-122"/>
                  <a:cs typeface="Alexandria" pitchFamily="34" charset="-120"/>
                </a:rPr>
                <a:t>الأدوات الممكّنة:</a:t>
              </a:r>
              <a:r>
                <a:rPr lang="en-US" sz="1600" dirty="0">
                  <a:solidFill>
                    <a:srgbClr val="15213F"/>
                  </a:solidFill>
                  <a:latin typeface="Alexandria" pitchFamily="34" charset="0"/>
                  <a:ea typeface="Alexandria" pitchFamily="34" charset="-122"/>
                  <a:cs typeface="Alexandria" pitchFamily="34" charset="-120"/>
                </a:rPr>
                <a:t> لوحات معلومات تحليلية في الوقت الفعلي، أنظمة تتبع متعددة القنوات، نماذج إسناد تأثير معقدة.</a:t>
              </a:r>
              <a:endParaRPr lang="en-US" sz="1600" dirty="0"/>
            </a:p>
          </p:txBody>
        </p:sp>
      </p:grpSp>
    </p:spTree>
    <p:extLst>
      <p:ext uri="{BB962C8B-B14F-4D97-AF65-F5344CB8AC3E}">
        <p14:creationId xmlns:p14="http://schemas.microsoft.com/office/powerpoint/2010/main" val="3972488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78EB4-6856-2A0C-294E-0385B401CB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5B4926-8E1E-0C95-C6B2-350C2979CB47}"/>
              </a:ext>
            </a:extLst>
          </p:cNvPr>
          <p:cNvSpPr/>
          <p:nvPr/>
        </p:nvSpPr>
        <p:spPr>
          <a:xfrm>
            <a:off x="208009" y="1231789"/>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462F1D-5B71-2F48-AFD0-E6DAB85A177B}"/>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61B8B49B-5F3D-96A6-2786-B53383BA30DF}"/>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D3CA62-215C-81ED-484A-40359A66E856}"/>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6C57F1-D2F2-0219-299E-B6A7B9D9589E}"/>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FF6AA2EB-1536-3D43-0320-34FCE0C974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634246" y="1278699"/>
            <a:ext cx="10923508" cy="620078"/>
          </a:xfrm>
          <a:prstGeom prst="rect">
            <a:avLst/>
          </a:prstGeom>
          <a:noFill/>
          <a:ln/>
        </p:spPr>
        <p:txBody>
          <a:bodyPr wrap="none" lIns="0" tIns="0" rIns="0" bIns="0" rtlCol="0" anchor="t"/>
          <a:lstStyle/>
          <a:p>
            <a:pPr marL="0" indent="0" algn="r" rtl="1">
              <a:lnSpc>
                <a:spcPts val="4850"/>
              </a:lnSpc>
              <a:buNone/>
            </a:pPr>
            <a:r>
              <a:rPr lang="en-US" b="1">
                <a:solidFill>
                  <a:srgbClr val="3257B8"/>
                </a:solidFill>
                <a:latin typeface="Alexandria Bold" pitchFamily="34" charset="0"/>
                <a:ea typeface="Alexandria Bold" pitchFamily="34" charset="-122"/>
                <a:cs typeface="Alexandria Bold" pitchFamily="34" charset="-120"/>
              </a:rPr>
              <a:t>المرحلة الثالثة</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 </a:t>
            </a:r>
            <a:r>
              <a:rPr lang="en-US" b="1" dirty="0">
                <a:solidFill>
                  <a:srgbClr val="3257B8"/>
                </a:solidFill>
                <a:latin typeface="Alexandria Bold" pitchFamily="34" charset="0"/>
                <a:ea typeface="Alexandria Bold" pitchFamily="34" charset="-122"/>
                <a:cs typeface="Alexandria Bold" pitchFamily="34" charset="-120"/>
              </a:rPr>
              <a:t>Strategy - صياغة الاستراتيجية</a:t>
            </a:r>
            <a:endParaRPr lang="en-US" dirty="0"/>
          </a:p>
        </p:txBody>
      </p:sp>
      <p:grpSp>
        <p:nvGrpSpPr>
          <p:cNvPr id="9" name="Group 8">
            <a:extLst>
              <a:ext uri="{FF2B5EF4-FFF2-40B4-BE49-F238E27FC236}">
                <a16:creationId xmlns:a16="http://schemas.microsoft.com/office/drawing/2014/main" id="{7164BA66-902C-66B8-31A6-8A81D9326E16}"/>
              </a:ext>
            </a:extLst>
          </p:cNvPr>
          <p:cNvGrpSpPr/>
          <p:nvPr/>
        </p:nvGrpSpPr>
        <p:grpSpPr>
          <a:xfrm>
            <a:off x="181768" y="2454356"/>
            <a:ext cx="3587344" cy="2758440"/>
            <a:chOff x="650915" y="3194447"/>
            <a:chExt cx="5212318" cy="2758440"/>
          </a:xfrm>
        </p:grpSpPr>
        <p:sp>
          <p:nvSpPr>
            <p:cNvPr id="4" name="Shape 1"/>
            <p:cNvSpPr/>
            <p:nvPr/>
          </p:nvSpPr>
          <p:spPr>
            <a:xfrm>
              <a:off x="650915" y="3194447"/>
              <a:ext cx="5212318" cy="2758440"/>
            </a:xfrm>
            <a:prstGeom prst="roundRect">
              <a:avLst>
                <a:gd name="adj" fmla="val 5181"/>
              </a:avLst>
            </a:prstGeom>
            <a:solidFill>
              <a:srgbClr val="3257B8"/>
            </a:solidFill>
            <a:ln/>
          </p:spPr>
          <p:txBody>
            <a:bodyPr/>
            <a:lstStyle/>
            <a:p>
              <a:endParaRPr lang="en-US"/>
            </a:p>
          </p:txBody>
        </p:sp>
        <p:sp>
          <p:nvSpPr>
            <p:cNvPr id="8" name="Text 2"/>
            <p:cNvSpPr/>
            <p:nvPr/>
          </p:nvSpPr>
          <p:spPr>
            <a:xfrm>
              <a:off x="2061091" y="3392805"/>
              <a:ext cx="3603784" cy="310158"/>
            </a:xfrm>
            <a:prstGeom prst="rect">
              <a:avLst/>
            </a:prstGeom>
            <a:noFill/>
            <a:ln/>
          </p:spPr>
          <p:txBody>
            <a:bodyPr wrap="none" lIns="0" tIns="0" rIns="0" bIns="0" rtlCol="0" anchor="t"/>
            <a:lstStyle/>
            <a:p>
              <a:pPr marL="0" indent="0" algn="r" rtl="1">
                <a:lnSpc>
                  <a:spcPts val="2400"/>
                </a:lnSpc>
                <a:buNone/>
              </a:pPr>
              <a:r>
                <a:rPr lang="en-US" b="1" dirty="0">
                  <a:solidFill>
                    <a:srgbClr val="FFFFFF"/>
                  </a:solidFill>
                  <a:latin typeface="Alexandria Bold" pitchFamily="34" charset="0"/>
                  <a:ea typeface="Alexandria Bold" pitchFamily="34" charset="-122"/>
                  <a:cs typeface="Alexandria Bold" pitchFamily="34" charset="-120"/>
                </a:rPr>
                <a:t>المكونات الاستراتيجية الرقمية</a:t>
              </a:r>
              <a:endParaRPr lang="en-US" dirty="0"/>
            </a:p>
          </p:txBody>
        </p:sp>
        <p:sp>
          <p:nvSpPr>
            <p:cNvPr id="11" name="Text 3"/>
            <p:cNvSpPr/>
            <p:nvPr/>
          </p:nvSpPr>
          <p:spPr>
            <a:xfrm>
              <a:off x="849273" y="3901321"/>
              <a:ext cx="4815602" cy="1270236"/>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FFFFFF"/>
                  </a:solidFill>
                  <a:latin typeface="Alexandria" pitchFamily="34" charset="0"/>
                  <a:ea typeface="Alexandria" pitchFamily="34" charset="-122"/>
                  <a:cs typeface="Alexandria" pitchFamily="34" charset="-120"/>
                </a:rPr>
                <a:t>شرائح جمهور مُعرّفة بدقة</a:t>
              </a:r>
              <a:endParaRPr lang="en-US" sz="1550" dirty="0"/>
            </a:p>
            <a:p>
              <a:pPr marL="342900" indent="-342900" algn="r" rtl="1">
                <a:lnSpc>
                  <a:spcPts val="2500"/>
                </a:lnSpc>
                <a:buSzPct val="100000"/>
                <a:buChar char="•"/>
              </a:pPr>
              <a:r>
                <a:rPr lang="en-US" sz="1550" dirty="0">
                  <a:solidFill>
                    <a:srgbClr val="FFFFFF"/>
                  </a:solidFill>
                  <a:latin typeface="Alexandria" pitchFamily="34" charset="0"/>
                  <a:ea typeface="Alexandria" pitchFamily="34" charset="-122"/>
                  <a:cs typeface="Alexandria" pitchFamily="34" charset="-120"/>
                </a:rPr>
                <a:t>رسالة أساسية قابلة للتخصيص</a:t>
              </a:r>
              <a:endParaRPr lang="en-US" sz="1550" dirty="0"/>
            </a:p>
            <a:p>
              <a:pPr marL="342900" indent="-342900" algn="r" rtl="1">
                <a:lnSpc>
                  <a:spcPts val="2500"/>
                </a:lnSpc>
                <a:buSzPct val="100000"/>
                <a:buChar char="•"/>
              </a:pPr>
              <a:r>
                <a:rPr lang="en-US" sz="1550" dirty="0">
                  <a:solidFill>
                    <a:srgbClr val="FFFFFF"/>
                  </a:solidFill>
                  <a:latin typeface="Alexandria" pitchFamily="34" charset="0"/>
                  <a:ea typeface="Alexandria" pitchFamily="34" charset="-122"/>
                  <a:cs typeface="Alexandria" pitchFamily="34" charset="-120"/>
                </a:rPr>
                <a:t>مزيج قنوات محسّن بناءً على البيانات</a:t>
              </a:r>
              <a:endParaRPr lang="en-US" sz="1550" dirty="0"/>
            </a:p>
            <a:p>
              <a:pPr marL="342900" indent="-342900" algn="r" rtl="1">
                <a:lnSpc>
                  <a:spcPts val="2500"/>
                </a:lnSpc>
                <a:buSzPct val="100000"/>
                <a:buChar char="•"/>
              </a:pPr>
              <a:r>
                <a:rPr lang="en-US" sz="1550" dirty="0">
                  <a:solidFill>
                    <a:srgbClr val="FFFFFF"/>
                  </a:solidFill>
                  <a:latin typeface="Alexandria" pitchFamily="34" charset="0"/>
                  <a:ea typeface="Alexandria" pitchFamily="34" charset="-122"/>
                  <a:cs typeface="Alexandria" pitchFamily="34" charset="-120"/>
                </a:rPr>
                <a:t>استراتيجية محتوى ديناميكية</a:t>
              </a:r>
              <a:endParaRPr lang="en-US" sz="1550" dirty="0"/>
            </a:p>
          </p:txBody>
        </p:sp>
      </p:grpSp>
      <p:grpSp>
        <p:nvGrpSpPr>
          <p:cNvPr id="12" name="Group 11">
            <a:extLst>
              <a:ext uri="{FF2B5EF4-FFF2-40B4-BE49-F238E27FC236}">
                <a16:creationId xmlns:a16="http://schemas.microsoft.com/office/drawing/2014/main" id="{1E2942D6-1942-F78A-F9C6-F34F3A1EA751}"/>
              </a:ext>
            </a:extLst>
          </p:cNvPr>
          <p:cNvGrpSpPr/>
          <p:nvPr/>
        </p:nvGrpSpPr>
        <p:grpSpPr>
          <a:xfrm>
            <a:off x="1527718" y="2029988"/>
            <a:ext cx="10407877" cy="4025124"/>
            <a:chOff x="3436234" y="3373041"/>
            <a:chExt cx="10407877" cy="2262483"/>
          </a:xfrm>
        </p:grpSpPr>
        <p:sp>
          <p:nvSpPr>
            <p:cNvPr id="13" name="Text 4"/>
            <p:cNvSpPr/>
            <p:nvPr/>
          </p:nvSpPr>
          <p:spPr>
            <a:xfrm>
              <a:off x="6212086" y="3373041"/>
              <a:ext cx="7632025" cy="317540"/>
            </a:xfrm>
            <a:prstGeom prst="rect">
              <a:avLst/>
            </a:prstGeom>
            <a:noFill/>
            <a:ln/>
          </p:spPr>
          <p:txBody>
            <a:bodyPr wrap="none" lIns="0" tIns="0" rIns="0" bIns="0" rtlCol="0" anchor="t"/>
            <a:lstStyle/>
            <a:p>
              <a:pPr marL="0" indent="0" algn="just" rtl="1">
                <a:lnSpc>
                  <a:spcPct val="150000"/>
                </a:lnSpc>
                <a:buNone/>
              </a:pPr>
              <a:r>
                <a:rPr lang="en-US" sz="1600" b="1" dirty="0">
                  <a:solidFill>
                    <a:srgbClr val="15213F"/>
                  </a:solidFill>
                  <a:latin typeface="Alexandria" pitchFamily="34" charset="0"/>
                  <a:ea typeface="Alexandria" pitchFamily="34" charset="-122"/>
                  <a:cs typeface="Alexandria" pitchFamily="34" charset="-120"/>
                </a:rPr>
                <a:t>مثال افتراضي:</a:t>
              </a:r>
              <a:r>
                <a:rPr lang="en-US" sz="1600" dirty="0">
                  <a:solidFill>
                    <a:srgbClr val="15213F"/>
                  </a:solidFill>
                  <a:latin typeface="Alexandria" pitchFamily="34" charset="0"/>
                  <a:ea typeface="Alexandria" pitchFamily="34" charset="-122"/>
                  <a:cs typeface="Alexandria" pitchFamily="34" charset="-120"/>
                </a:rPr>
                <a:t> شركة اتصالات تستهدف ثلاث شرائح رئيسية:</a:t>
              </a:r>
              <a:endParaRPr lang="en-US" sz="1600" dirty="0"/>
            </a:p>
          </p:txBody>
        </p:sp>
        <p:sp>
          <p:nvSpPr>
            <p:cNvPr id="14" name="Text 5"/>
            <p:cNvSpPr/>
            <p:nvPr/>
          </p:nvSpPr>
          <p:spPr>
            <a:xfrm>
              <a:off x="6212087" y="3869174"/>
              <a:ext cx="7254184" cy="1137708"/>
            </a:xfrm>
            <a:prstGeom prst="rect">
              <a:avLst/>
            </a:prstGeom>
            <a:noFill/>
            <a:ln/>
          </p:spPr>
          <p:txBody>
            <a:bodyPr wrap="square" lIns="0" tIns="0" rIns="0" bIns="0" rtlCol="0" anchor="t"/>
            <a:lstStyle/>
            <a:p>
              <a:pPr marL="342900" indent="-342900" algn="just" rtl="1">
                <a:lnSpc>
                  <a:spcPct val="200000"/>
                </a:lnSpc>
                <a:buSzPct val="100000"/>
                <a:buFont typeface="+mj-lt"/>
                <a:buAutoNum type="arabicPeriod"/>
              </a:pPr>
              <a:r>
                <a:rPr lang="en-US" sz="1600" b="1" dirty="0">
                  <a:solidFill>
                    <a:srgbClr val="15213F"/>
                  </a:solidFill>
                  <a:latin typeface="Alexandria" pitchFamily="34" charset="0"/>
                  <a:ea typeface="Alexandria" pitchFamily="34" charset="-122"/>
                  <a:cs typeface="Alexandria" pitchFamily="34" charset="-120"/>
                </a:rPr>
                <a:t>الشباب (</a:t>
              </a:r>
              <a:r>
                <a:rPr lang="en-US" sz="1600" b="1">
                  <a:solidFill>
                    <a:srgbClr val="15213F"/>
                  </a:solidFill>
                  <a:latin typeface="Alexandria" pitchFamily="34" charset="0"/>
                  <a:ea typeface="Alexandria" pitchFamily="34" charset="-122"/>
                  <a:cs typeface="Alexandria" pitchFamily="34" charset="-120"/>
                </a:rPr>
                <a:t>18-25)</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رسائل </a:t>
              </a:r>
              <a:r>
                <a:rPr lang="en-US" sz="1600" dirty="0">
                  <a:solidFill>
                    <a:srgbClr val="15213F"/>
                  </a:solidFill>
                  <a:latin typeface="Alexandria" pitchFamily="34" charset="0"/>
                  <a:ea typeface="Alexandria" pitchFamily="34" charset="-122"/>
                  <a:cs typeface="Alexandria" pitchFamily="34" charset="-120"/>
                </a:rPr>
                <a:t>حول سرعة الإنترنت والألعاب عبر TikTok وInstagram</a:t>
              </a:r>
              <a:endParaRPr lang="en-US" sz="1600" dirty="0"/>
            </a:p>
            <a:p>
              <a:pPr marL="342900" indent="-342900" algn="just" rtl="1">
                <a:lnSpc>
                  <a:spcPct val="200000"/>
                </a:lnSpc>
                <a:buSzPct val="100000"/>
                <a:buFont typeface="+mj-lt"/>
                <a:buAutoNum type="arabicPeriod" startAt="2"/>
              </a:pPr>
              <a:r>
                <a:rPr lang="en-US" sz="1600" b="1" dirty="0">
                  <a:solidFill>
                    <a:srgbClr val="15213F"/>
                  </a:solidFill>
                  <a:latin typeface="Alexandria" pitchFamily="34" charset="0"/>
                  <a:ea typeface="Alexandria" pitchFamily="34" charset="-122"/>
                  <a:cs typeface="Alexandria" pitchFamily="34" charset="-120"/>
                </a:rPr>
                <a:t>الأسر (</a:t>
              </a:r>
              <a:r>
                <a:rPr lang="en-US" sz="1600" b="1">
                  <a:solidFill>
                    <a:srgbClr val="15213F"/>
                  </a:solidFill>
                  <a:latin typeface="Alexandria" pitchFamily="34" charset="0"/>
                  <a:ea typeface="Alexandria" pitchFamily="34" charset="-122"/>
                  <a:cs typeface="Alexandria" pitchFamily="34" charset="-120"/>
                </a:rPr>
                <a:t>30-45)</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رسائل </a:t>
              </a:r>
              <a:r>
                <a:rPr lang="en-US" sz="1600" dirty="0">
                  <a:solidFill>
                    <a:srgbClr val="15213F"/>
                  </a:solidFill>
                  <a:latin typeface="Alexandria" pitchFamily="34" charset="0"/>
                  <a:ea typeface="Alexandria" pitchFamily="34" charset="-122"/>
                  <a:cs typeface="Alexandria" pitchFamily="34" charset="-120"/>
                </a:rPr>
                <a:t>حول الباقات العائلية والقيمة عبر Facebook وWhatsApp</a:t>
              </a:r>
              <a:endParaRPr lang="en-US" sz="1600" dirty="0"/>
            </a:p>
            <a:p>
              <a:pPr marL="342900" indent="-342900" algn="just" rtl="1">
                <a:lnSpc>
                  <a:spcPct val="200000"/>
                </a:lnSpc>
                <a:buSzPct val="100000"/>
                <a:buFont typeface="+mj-lt"/>
                <a:buAutoNum type="arabicPeriod" startAt="3"/>
              </a:pPr>
              <a:r>
                <a:rPr lang="en-US" sz="1600" b="1" dirty="0">
                  <a:solidFill>
                    <a:srgbClr val="15213F"/>
                  </a:solidFill>
                  <a:latin typeface="Alexandria" pitchFamily="34" charset="0"/>
                  <a:ea typeface="Alexandria" pitchFamily="34" charset="-122"/>
                  <a:cs typeface="Alexandria" pitchFamily="34" charset="-120"/>
                </a:rPr>
                <a:t>الشركات</a:t>
              </a:r>
              <a:r>
                <a:rPr lang="en-US" sz="1600" b="1">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رسائل </a:t>
              </a:r>
              <a:r>
                <a:rPr lang="en-US" sz="1600" dirty="0">
                  <a:solidFill>
                    <a:srgbClr val="15213F"/>
                  </a:solidFill>
                  <a:latin typeface="Alexandria" pitchFamily="34" charset="0"/>
                  <a:ea typeface="Alexandria" pitchFamily="34" charset="-122"/>
                  <a:cs typeface="Alexandria" pitchFamily="34" charset="-120"/>
                </a:rPr>
                <a:t>حول الأمان والموثوقية عبر LinkedIn والبريد الإلكتروني</a:t>
              </a:r>
              <a:endParaRPr lang="en-US" sz="1600" dirty="0"/>
            </a:p>
          </p:txBody>
        </p:sp>
        <p:sp>
          <p:nvSpPr>
            <p:cNvPr id="15" name="Text 6"/>
            <p:cNvSpPr/>
            <p:nvPr/>
          </p:nvSpPr>
          <p:spPr>
            <a:xfrm>
              <a:off x="3436234" y="5317983"/>
              <a:ext cx="9946887" cy="317541"/>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تُستخدم AI Agents لتخصيص كل رسالة وتحسين توقيتها وقناتها بناءً على سلوك كل مستخدم.</a:t>
              </a:r>
              <a:endParaRPr lang="en-US" sz="1600" dirty="0"/>
            </a:p>
          </p:txBody>
        </p:sp>
      </p:grpSp>
    </p:spTree>
    <p:extLst>
      <p:ext uri="{BB962C8B-B14F-4D97-AF65-F5344CB8AC3E}">
        <p14:creationId xmlns:p14="http://schemas.microsoft.com/office/powerpoint/2010/main" val="37139175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97242-3263-F3B4-FFC4-D7BFFE5314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5260F4-F416-50FA-4C9E-0DA22B9987C4}"/>
              </a:ext>
            </a:extLst>
          </p:cNvPr>
          <p:cNvSpPr/>
          <p:nvPr/>
        </p:nvSpPr>
        <p:spPr>
          <a:xfrm>
            <a:off x="78059" y="1357688"/>
            <a:ext cx="11952195" cy="5500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 name="TextBox 2">
            <a:extLst>
              <a:ext uri="{FF2B5EF4-FFF2-40B4-BE49-F238E27FC236}">
                <a16:creationId xmlns:a16="http://schemas.microsoft.com/office/drawing/2014/main" id="{7F2DB1C4-75DA-DAF7-05A1-259177B432F9}"/>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30505048-CC8A-79C0-98CB-155F36B8ACEF}"/>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B024D6-7D45-E7E4-901A-79C443474537}"/>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8CE816-FB05-CEA7-1DF6-9AAF829662C0}"/>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8B5547E-6F50-DA58-288F-C80A6DF24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1517393" y="1358135"/>
            <a:ext cx="10267236" cy="602813"/>
          </a:xfrm>
          <a:prstGeom prst="rect">
            <a:avLst/>
          </a:prstGeom>
          <a:noFill/>
          <a:ln/>
        </p:spPr>
        <p:txBody>
          <a:bodyPr wrap="none" lIns="0" tIns="0" rIns="0" bIns="0" rtlCol="0" anchor="t"/>
          <a:lstStyle/>
          <a:p>
            <a:pPr marL="0" indent="0" algn="r" rtl="1">
              <a:lnSpc>
                <a:spcPts val="4700"/>
              </a:lnSpc>
              <a:buNone/>
            </a:pPr>
            <a:r>
              <a:rPr lang="en-US" b="1">
                <a:solidFill>
                  <a:srgbClr val="3257B8"/>
                </a:solidFill>
                <a:latin typeface="Alexandria Bold" pitchFamily="34" charset="0"/>
                <a:ea typeface="Alexandria Bold" pitchFamily="34" charset="-122"/>
                <a:cs typeface="Alexandria Bold" pitchFamily="34" charset="-120"/>
              </a:rPr>
              <a:t>المرحلة الرابعة</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 </a:t>
            </a:r>
            <a:r>
              <a:rPr lang="en-US" b="1" dirty="0">
                <a:solidFill>
                  <a:srgbClr val="3257B8"/>
                </a:solidFill>
                <a:latin typeface="Alexandria Bold" pitchFamily="34" charset="0"/>
                <a:ea typeface="Alexandria Bold" pitchFamily="34" charset="-122"/>
                <a:cs typeface="Alexandria Bold" pitchFamily="34" charset="-120"/>
              </a:rPr>
              <a:t>Tactics - التكتيكات التنفيذية</a:t>
            </a:r>
            <a:endParaRPr lang="en-US" dirty="0"/>
          </a:p>
        </p:txBody>
      </p:sp>
      <p:grpSp>
        <p:nvGrpSpPr>
          <p:cNvPr id="21" name="Group 20">
            <a:extLst>
              <a:ext uri="{FF2B5EF4-FFF2-40B4-BE49-F238E27FC236}">
                <a16:creationId xmlns:a16="http://schemas.microsoft.com/office/drawing/2014/main" id="{8DC46148-377F-E3BF-244D-9D16BF23B557}"/>
              </a:ext>
            </a:extLst>
          </p:cNvPr>
          <p:cNvGrpSpPr/>
          <p:nvPr/>
        </p:nvGrpSpPr>
        <p:grpSpPr>
          <a:xfrm>
            <a:off x="343755" y="2222805"/>
            <a:ext cx="11504489" cy="4189145"/>
            <a:chOff x="771644" y="1645087"/>
            <a:chExt cx="13087112" cy="6221490"/>
          </a:xfrm>
        </p:grpSpPr>
        <p:pic>
          <p:nvPicPr>
            <p:cNvPr id="4" name="Image 0" descr="preencoded.png"/>
            <p:cNvPicPr>
              <a:picLocks noChangeAspect="1"/>
            </p:cNvPicPr>
            <p:nvPr/>
          </p:nvPicPr>
          <p:blipFill>
            <a:blip r:embed="rId3"/>
            <a:stretch>
              <a:fillRect/>
            </a:stretch>
          </p:blipFill>
          <p:spPr>
            <a:xfrm>
              <a:off x="12496681" y="1645087"/>
              <a:ext cx="1362075" cy="1362075"/>
            </a:xfrm>
            <a:prstGeom prst="rect">
              <a:avLst/>
            </a:prstGeom>
          </p:spPr>
        </p:pic>
        <p:sp>
          <p:nvSpPr>
            <p:cNvPr id="8" name="Text 1"/>
            <p:cNvSpPr/>
            <p:nvPr/>
          </p:nvSpPr>
          <p:spPr>
            <a:xfrm>
              <a:off x="10905649" y="3241596"/>
              <a:ext cx="2953107" cy="301466"/>
            </a:xfrm>
            <a:prstGeom prst="rect">
              <a:avLst/>
            </a:prstGeom>
            <a:noFill/>
            <a:ln/>
          </p:spPr>
          <p:txBody>
            <a:bodyPr wrap="none" lIns="0" tIns="0" rIns="0" bIns="0" rtlCol="0" anchor="t"/>
            <a:lstStyle/>
            <a:p>
              <a:pPr marL="0" indent="0" algn="r" rtl="1">
                <a:buNone/>
              </a:pPr>
              <a:r>
                <a:rPr lang="en-US" sz="1600" b="1" dirty="0">
                  <a:solidFill>
                    <a:srgbClr val="15213F"/>
                  </a:solidFill>
                  <a:latin typeface="Alexandria" pitchFamily="2" charset="-78"/>
                  <a:ea typeface="Alexandria Bold" pitchFamily="34" charset="-122"/>
                  <a:cs typeface="Alexandria" pitchFamily="2" charset="-78"/>
                </a:rPr>
                <a:t>حملات بريد إلكتروني ذكية</a:t>
              </a:r>
              <a:endParaRPr lang="en-US" sz="1600" dirty="0">
                <a:latin typeface="Alexandria" pitchFamily="2" charset="-78"/>
                <a:cs typeface="Alexandria" pitchFamily="2" charset="-78"/>
              </a:endParaRPr>
            </a:p>
          </p:txBody>
        </p:sp>
        <p:sp>
          <p:nvSpPr>
            <p:cNvPr id="9" name="Text 2"/>
            <p:cNvSpPr/>
            <p:nvPr/>
          </p:nvSpPr>
          <p:spPr>
            <a:xfrm>
              <a:off x="10762893" y="3655576"/>
              <a:ext cx="3095863" cy="912614"/>
            </a:xfrm>
            <a:prstGeom prst="rect">
              <a:avLst/>
            </a:prstGeom>
            <a:noFill/>
            <a:ln/>
          </p:spPr>
          <p:txBody>
            <a:bodyPr wrap="square" lIns="0" tIns="0" rIns="0" bIns="0" rtlCol="0" anchor="t"/>
            <a:lstStyle/>
            <a:p>
              <a:pPr marL="0" indent="0" algn="just" rtl="1">
                <a:buNone/>
              </a:pPr>
              <a:r>
                <a:rPr lang="en-US" sz="1600" dirty="0">
                  <a:solidFill>
                    <a:srgbClr val="15213F"/>
                  </a:solidFill>
                  <a:latin typeface="Alexandria" pitchFamily="2" charset="-78"/>
                  <a:ea typeface="Alexandria" pitchFamily="34" charset="-122"/>
                  <a:cs typeface="Alexandria" pitchFamily="2" charset="-78"/>
                </a:rPr>
                <a:t>رسائل مخصصة تُرسل في التوقيت الأمثل لكل مستخدم بناءً على أنماط فتحه التاريخية</a:t>
              </a:r>
              <a:endParaRPr lang="en-US" sz="1600" dirty="0">
                <a:latin typeface="Alexandria" pitchFamily="2" charset="-78"/>
                <a:cs typeface="Alexandria" pitchFamily="2" charset="-78"/>
              </a:endParaRPr>
            </a:p>
          </p:txBody>
        </p:sp>
        <p:pic>
          <p:nvPicPr>
            <p:cNvPr id="11" name="Image 1" descr="preencoded.png"/>
            <p:cNvPicPr>
              <a:picLocks noChangeAspect="1"/>
            </p:cNvPicPr>
            <p:nvPr/>
          </p:nvPicPr>
          <p:blipFill>
            <a:blip r:embed="rId4"/>
            <a:stretch>
              <a:fillRect/>
            </a:stretch>
          </p:blipFill>
          <p:spPr>
            <a:xfrm>
              <a:off x="9166265" y="1645087"/>
              <a:ext cx="1362194" cy="1362194"/>
            </a:xfrm>
            <a:prstGeom prst="rect">
              <a:avLst/>
            </a:prstGeom>
          </p:spPr>
        </p:pic>
        <p:sp>
          <p:nvSpPr>
            <p:cNvPr id="12" name="Text 3"/>
            <p:cNvSpPr/>
            <p:nvPr/>
          </p:nvSpPr>
          <p:spPr>
            <a:xfrm>
              <a:off x="7714417" y="3241715"/>
              <a:ext cx="2814042" cy="301466"/>
            </a:xfrm>
            <a:prstGeom prst="rect">
              <a:avLst/>
            </a:prstGeom>
            <a:noFill/>
            <a:ln/>
          </p:spPr>
          <p:txBody>
            <a:bodyPr wrap="none" lIns="0" tIns="0" rIns="0" bIns="0" rtlCol="0" anchor="t"/>
            <a:lstStyle/>
            <a:p>
              <a:pPr marL="0" indent="0" algn="r" rtl="1">
                <a:buNone/>
              </a:pPr>
              <a:r>
                <a:rPr lang="en-US" sz="1600" b="1" dirty="0">
                  <a:solidFill>
                    <a:srgbClr val="15213F"/>
                  </a:solidFill>
                  <a:latin typeface="Alexandria" pitchFamily="2" charset="-78"/>
                  <a:ea typeface="Alexandria Bold" pitchFamily="34" charset="-122"/>
                  <a:cs typeface="Alexandria" pitchFamily="2" charset="-78"/>
                </a:rPr>
                <a:t>محتوى اجتماعي مُجدول</a:t>
              </a:r>
              <a:endParaRPr lang="en-US" sz="1600" dirty="0">
                <a:latin typeface="Alexandria" pitchFamily="2" charset="-78"/>
                <a:cs typeface="Alexandria" pitchFamily="2" charset="-78"/>
              </a:endParaRPr>
            </a:p>
          </p:txBody>
        </p:sp>
        <p:sp>
          <p:nvSpPr>
            <p:cNvPr id="13" name="Text 4"/>
            <p:cNvSpPr/>
            <p:nvPr/>
          </p:nvSpPr>
          <p:spPr>
            <a:xfrm>
              <a:off x="7432477" y="3655695"/>
              <a:ext cx="3095982" cy="912614"/>
            </a:xfrm>
            <a:prstGeom prst="rect">
              <a:avLst/>
            </a:prstGeom>
            <a:noFill/>
            <a:ln/>
          </p:spPr>
          <p:txBody>
            <a:bodyPr wrap="square" lIns="0" tIns="0" rIns="0" bIns="0" rtlCol="0" anchor="t"/>
            <a:lstStyle/>
            <a:p>
              <a:pPr marL="0" indent="0" algn="just" rtl="1">
                <a:buNone/>
              </a:pPr>
              <a:r>
                <a:rPr lang="en-US" sz="1600" dirty="0">
                  <a:solidFill>
                    <a:srgbClr val="15213F"/>
                  </a:solidFill>
                  <a:latin typeface="Alexandria" pitchFamily="2" charset="-78"/>
                  <a:ea typeface="Alexandria" pitchFamily="34" charset="-122"/>
                  <a:cs typeface="Alexandria" pitchFamily="2" charset="-78"/>
                </a:rPr>
                <a:t>منشورات مُحسنة لخوارزميات كل منصة، مع اختبارات A/B آلية للعناوين والصور</a:t>
              </a:r>
              <a:endParaRPr lang="en-US" sz="1600" dirty="0">
                <a:latin typeface="Alexandria" pitchFamily="2" charset="-78"/>
                <a:cs typeface="Alexandria" pitchFamily="2" charset="-78"/>
              </a:endParaRPr>
            </a:p>
          </p:txBody>
        </p:sp>
        <p:pic>
          <p:nvPicPr>
            <p:cNvPr id="14" name="Image 2" descr="preencoded.png"/>
            <p:cNvPicPr>
              <a:picLocks noChangeAspect="1"/>
            </p:cNvPicPr>
            <p:nvPr/>
          </p:nvPicPr>
          <p:blipFill>
            <a:blip r:embed="rId5"/>
            <a:stretch>
              <a:fillRect/>
            </a:stretch>
          </p:blipFill>
          <p:spPr>
            <a:xfrm>
              <a:off x="5835848" y="1645087"/>
              <a:ext cx="1362194" cy="1362194"/>
            </a:xfrm>
            <a:prstGeom prst="rect">
              <a:avLst/>
            </a:prstGeom>
          </p:spPr>
        </p:pic>
        <p:sp>
          <p:nvSpPr>
            <p:cNvPr id="15" name="Text 5"/>
            <p:cNvSpPr/>
            <p:nvPr/>
          </p:nvSpPr>
          <p:spPr>
            <a:xfrm>
              <a:off x="4786432" y="3241715"/>
              <a:ext cx="2411611" cy="301466"/>
            </a:xfrm>
            <a:prstGeom prst="rect">
              <a:avLst/>
            </a:prstGeom>
            <a:noFill/>
            <a:ln/>
          </p:spPr>
          <p:txBody>
            <a:bodyPr wrap="none" lIns="0" tIns="0" rIns="0" bIns="0" rtlCol="0" anchor="t"/>
            <a:lstStyle/>
            <a:p>
              <a:pPr marL="0" indent="0" algn="r" rtl="1">
                <a:buNone/>
              </a:pPr>
              <a:r>
                <a:rPr lang="en-US" sz="1600" b="1" dirty="0">
                  <a:solidFill>
                    <a:srgbClr val="15213F"/>
                  </a:solidFill>
                  <a:latin typeface="Alexandria" pitchFamily="2" charset="-78"/>
                  <a:ea typeface="Alexandria Bold" pitchFamily="34" charset="-122"/>
                  <a:cs typeface="Alexandria" pitchFamily="2" charset="-78"/>
                </a:rPr>
                <a:t>خدمة عملاء تفاعلية</a:t>
              </a:r>
              <a:endParaRPr lang="en-US" sz="1600" dirty="0">
                <a:latin typeface="Alexandria" pitchFamily="2" charset="-78"/>
                <a:cs typeface="Alexandria" pitchFamily="2" charset="-78"/>
              </a:endParaRPr>
            </a:p>
          </p:txBody>
        </p:sp>
        <p:sp>
          <p:nvSpPr>
            <p:cNvPr id="16" name="Text 6"/>
            <p:cNvSpPr/>
            <p:nvPr/>
          </p:nvSpPr>
          <p:spPr>
            <a:xfrm>
              <a:off x="4102060" y="3655695"/>
              <a:ext cx="3095982" cy="912614"/>
            </a:xfrm>
            <a:prstGeom prst="rect">
              <a:avLst/>
            </a:prstGeom>
            <a:noFill/>
            <a:ln/>
          </p:spPr>
          <p:txBody>
            <a:bodyPr wrap="square" lIns="0" tIns="0" rIns="0" bIns="0" rtlCol="0" anchor="t"/>
            <a:lstStyle/>
            <a:p>
              <a:pPr marL="0" indent="0" algn="just" rtl="1">
                <a:buNone/>
              </a:pPr>
              <a:r>
                <a:rPr lang="en-US" sz="1600" dirty="0">
                  <a:solidFill>
                    <a:srgbClr val="15213F"/>
                  </a:solidFill>
                  <a:latin typeface="Alexandria" pitchFamily="2" charset="-78"/>
                  <a:ea typeface="Alexandria" pitchFamily="34" charset="-122"/>
                  <a:cs typeface="Alexandria" pitchFamily="2" charset="-78"/>
                </a:rPr>
                <a:t>AI Agents تجيب على 80% من الاستفسارات فوراً، تُصعّد الحالات المعقدة للبشر</a:t>
              </a:r>
              <a:endParaRPr lang="en-US" sz="1600" dirty="0">
                <a:latin typeface="Alexandria" pitchFamily="2" charset="-78"/>
                <a:cs typeface="Alexandria" pitchFamily="2" charset="-78"/>
              </a:endParaRPr>
            </a:p>
          </p:txBody>
        </p:sp>
        <p:pic>
          <p:nvPicPr>
            <p:cNvPr id="17" name="Image 3" descr="preencoded.png"/>
            <p:cNvPicPr>
              <a:picLocks noChangeAspect="1"/>
            </p:cNvPicPr>
            <p:nvPr/>
          </p:nvPicPr>
          <p:blipFill>
            <a:blip r:embed="rId6"/>
            <a:stretch>
              <a:fillRect/>
            </a:stretch>
          </p:blipFill>
          <p:spPr>
            <a:xfrm>
              <a:off x="2505432" y="1645087"/>
              <a:ext cx="1362194" cy="1362194"/>
            </a:xfrm>
            <a:prstGeom prst="rect">
              <a:avLst/>
            </a:prstGeom>
          </p:spPr>
        </p:pic>
        <p:sp>
          <p:nvSpPr>
            <p:cNvPr id="18" name="Text 7"/>
            <p:cNvSpPr/>
            <p:nvPr/>
          </p:nvSpPr>
          <p:spPr>
            <a:xfrm>
              <a:off x="819864" y="3241715"/>
              <a:ext cx="3047762" cy="301466"/>
            </a:xfrm>
            <a:prstGeom prst="rect">
              <a:avLst/>
            </a:prstGeom>
            <a:noFill/>
            <a:ln/>
          </p:spPr>
          <p:txBody>
            <a:bodyPr wrap="none" lIns="0" tIns="0" rIns="0" bIns="0" rtlCol="0" anchor="t"/>
            <a:lstStyle/>
            <a:p>
              <a:pPr marL="0" indent="0" algn="r" rtl="1">
                <a:buNone/>
              </a:pPr>
              <a:r>
                <a:rPr lang="en-US" sz="1600" b="1" dirty="0">
                  <a:solidFill>
                    <a:srgbClr val="15213F"/>
                  </a:solidFill>
                  <a:latin typeface="Alexandria" pitchFamily="2" charset="-78"/>
                  <a:ea typeface="Alexandria Bold" pitchFamily="34" charset="-122"/>
                  <a:cs typeface="Alexandria" pitchFamily="2" charset="-78"/>
                </a:rPr>
                <a:t>شراكات مؤثرين مُستهدفة</a:t>
              </a:r>
              <a:endParaRPr lang="en-US" sz="1600" dirty="0">
                <a:latin typeface="Alexandria" pitchFamily="2" charset="-78"/>
                <a:cs typeface="Alexandria" pitchFamily="2" charset="-78"/>
              </a:endParaRPr>
            </a:p>
          </p:txBody>
        </p:sp>
        <p:sp>
          <p:nvSpPr>
            <p:cNvPr id="19" name="Text 8"/>
            <p:cNvSpPr/>
            <p:nvPr/>
          </p:nvSpPr>
          <p:spPr>
            <a:xfrm>
              <a:off x="771644" y="3655695"/>
              <a:ext cx="3095982" cy="912614"/>
            </a:xfrm>
            <a:prstGeom prst="rect">
              <a:avLst/>
            </a:prstGeom>
            <a:noFill/>
            <a:ln/>
          </p:spPr>
          <p:txBody>
            <a:bodyPr wrap="square" lIns="0" tIns="0" rIns="0" bIns="0" rtlCol="0" anchor="t"/>
            <a:lstStyle/>
            <a:p>
              <a:pPr marL="0" indent="0" algn="just" rtl="1">
                <a:buNone/>
              </a:pPr>
              <a:r>
                <a:rPr lang="en-US" sz="1600" dirty="0">
                  <a:solidFill>
                    <a:srgbClr val="15213F"/>
                  </a:solidFill>
                  <a:latin typeface="Alexandria" pitchFamily="2" charset="-78"/>
                  <a:ea typeface="Alexandria" pitchFamily="34" charset="-122"/>
                  <a:cs typeface="Alexandria" pitchFamily="2" charset="-78"/>
                </a:rPr>
                <a:t>تحديد المؤثرين الأمثل بناءً على تطابق الجمهور وتحليل الأصالة بالذكاء الاصطناعي</a:t>
              </a:r>
              <a:endParaRPr lang="en-US" sz="1600" dirty="0">
                <a:latin typeface="Alexandria" pitchFamily="2" charset="-78"/>
                <a:cs typeface="Alexandria" pitchFamily="2" charset="-78"/>
              </a:endParaRPr>
            </a:p>
          </p:txBody>
        </p:sp>
        <p:pic>
          <p:nvPicPr>
            <p:cNvPr id="20" name="Image 4" descr="preencoded.png"/>
            <p:cNvPicPr>
              <a:picLocks noChangeAspect="1"/>
            </p:cNvPicPr>
            <p:nvPr/>
          </p:nvPicPr>
          <p:blipFill>
            <a:blip r:embed="rId7"/>
            <a:stretch>
              <a:fillRect/>
            </a:stretch>
          </p:blipFill>
          <p:spPr>
            <a:xfrm>
              <a:off x="10528459" y="4943356"/>
              <a:ext cx="1362194" cy="1362194"/>
            </a:xfrm>
            <a:prstGeom prst="rect">
              <a:avLst/>
            </a:prstGeom>
          </p:spPr>
        </p:pic>
        <p:sp>
          <p:nvSpPr>
            <p:cNvPr id="22" name="Text 9"/>
            <p:cNvSpPr/>
            <p:nvPr/>
          </p:nvSpPr>
          <p:spPr>
            <a:xfrm>
              <a:off x="9497556" y="6579380"/>
              <a:ext cx="2884646" cy="301466"/>
            </a:xfrm>
            <a:prstGeom prst="rect">
              <a:avLst/>
            </a:prstGeom>
            <a:noFill/>
            <a:ln/>
          </p:spPr>
          <p:txBody>
            <a:bodyPr wrap="none" lIns="0" tIns="0" rIns="0" bIns="0" rtlCol="0" anchor="t"/>
            <a:lstStyle/>
            <a:p>
              <a:pPr marL="0" indent="0" algn="r" rtl="1">
                <a:buNone/>
              </a:pPr>
              <a:r>
                <a:rPr lang="en-US" sz="1600" b="1" dirty="0">
                  <a:solidFill>
                    <a:srgbClr val="15213F"/>
                  </a:solidFill>
                  <a:latin typeface="Alexandria" pitchFamily="2" charset="-78"/>
                  <a:ea typeface="Alexandria Bold" pitchFamily="34" charset="-122"/>
                  <a:cs typeface="Alexandria" pitchFamily="2" charset="-78"/>
                </a:rPr>
                <a:t>علاقات إعلامية استباقية</a:t>
              </a:r>
              <a:endParaRPr lang="en-US" sz="1600" dirty="0">
                <a:latin typeface="Alexandria" pitchFamily="2" charset="-78"/>
                <a:cs typeface="Alexandria" pitchFamily="2" charset="-78"/>
              </a:endParaRPr>
            </a:p>
          </p:txBody>
        </p:sp>
        <p:sp>
          <p:nvSpPr>
            <p:cNvPr id="23" name="Text 10"/>
            <p:cNvSpPr/>
            <p:nvPr/>
          </p:nvSpPr>
          <p:spPr>
            <a:xfrm>
              <a:off x="9497556" y="7258168"/>
              <a:ext cx="3095982" cy="608409"/>
            </a:xfrm>
            <a:prstGeom prst="rect">
              <a:avLst/>
            </a:prstGeom>
            <a:noFill/>
            <a:ln/>
          </p:spPr>
          <p:txBody>
            <a:bodyPr wrap="square" lIns="0" tIns="0" rIns="0" bIns="0" rtlCol="0" anchor="t"/>
            <a:lstStyle/>
            <a:p>
              <a:pPr marL="0" indent="0" algn="just" rtl="1">
                <a:buNone/>
              </a:pPr>
              <a:r>
                <a:rPr lang="en-US" sz="1600" dirty="0">
                  <a:solidFill>
                    <a:srgbClr val="15213F"/>
                  </a:solidFill>
                  <a:latin typeface="Alexandria" pitchFamily="2" charset="-78"/>
                  <a:ea typeface="Alexandria" pitchFamily="34" charset="-122"/>
                  <a:cs typeface="Alexandria" pitchFamily="2" charset="-78"/>
                </a:rPr>
                <a:t>مراقبة فرص التغطية وصياغة بيانات مُخصصة لكل منفذ إعلامي</a:t>
              </a:r>
              <a:endParaRPr lang="en-US" sz="1600" dirty="0">
                <a:latin typeface="Alexandria" pitchFamily="2" charset="-78"/>
                <a:cs typeface="Alexandria" pitchFamily="2" charset="-78"/>
              </a:endParaRPr>
            </a:p>
          </p:txBody>
        </p:sp>
        <p:pic>
          <p:nvPicPr>
            <p:cNvPr id="24" name="Image 5" descr="preencoded.png"/>
            <p:cNvPicPr>
              <a:picLocks noChangeAspect="1"/>
            </p:cNvPicPr>
            <p:nvPr/>
          </p:nvPicPr>
          <p:blipFill>
            <a:blip r:embed="rId8"/>
            <a:stretch>
              <a:fillRect/>
            </a:stretch>
          </p:blipFill>
          <p:spPr>
            <a:xfrm>
              <a:off x="2505432" y="4943356"/>
              <a:ext cx="1362194" cy="1362194"/>
            </a:xfrm>
            <a:prstGeom prst="rect">
              <a:avLst/>
            </a:prstGeom>
          </p:spPr>
        </p:pic>
        <p:sp>
          <p:nvSpPr>
            <p:cNvPr id="26" name="Text 11"/>
            <p:cNvSpPr/>
            <p:nvPr/>
          </p:nvSpPr>
          <p:spPr>
            <a:xfrm>
              <a:off x="1218724" y="6539984"/>
              <a:ext cx="2648903" cy="301466"/>
            </a:xfrm>
            <a:prstGeom prst="rect">
              <a:avLst/>
            </a:prstGeom>
            <a:noFill/>
            <a:ln/>
          </p:spPr>
          <p:txBody>
            <a:bodyPr wrap="none" lIns="0" tIns="0" rIns="0" bIns="0" rtlCol="0" anchor="t"/>
            <a:lstStyle/>
            <a:p>
              <a:pPr marL="0" indent="0" algn="r" rtl="1">
                <a:buNone/>
              </a:pPr>
              <a:r>
                <a:rPr lang="en-US" sz="1600" b="1" dirty="0">
                  <a:solidFill>
                    <a:srgbClr val="15213F"/>
                  </a:solidFill>
                  <a:latin typeface="Alexandria" pitchFamily="2" charset="-78"/>
                  <a:ea typeface="Alexandria Bold" pitchFamily="34" charset="-122"/>
                  <a:cs typeface="Alexandria" pitchFamily="2" charset="-78"/>
                </a:rPr>
                <a:t>فعاليات رقمية تفاعلية</a:t>
              </a:r>
              <a:endParaRPr lang="en-US" sz="1600" dirty="0">
                <a:latin typeface="Alexandria" pitchFamily="2" charset="-78"/>
                <a:cs typeface="Alexandria" pitchFamily="2" charset="-78"/>
              </a:endParaRPr>
            </a:p>
          </p:txBody>
        </p:sp>
        <p:sp>
          <p:nvSpPr>
            <p:cNvPr id="27" name="Text 12"/>
            <p:cNvSpPr/>
            <p:nvPr/>
          </p:nvSpPr>
          <p:spPr>
            <a:xfrm>
              <a:off x="771644" y="6953964"/>
              <a:ext cx="3095982" cy="608409"/>
            </a:xfrm>
            <a:prstGeom prst="rect">
              <a:avLst/>
            </a:prstGeom>
            <a:noFill/>
            <a:ln/>
          </p:spPr>
          <p:txBody>
            <a:bodyPr wrap="square" lIns="0" tIns="0" rIns="0" bIns="0" rtlCol="0" anchor="t"/>
            <a:lstStyle/>
            <a:p>
              <a:pPr marL="0" indent="0" algn="just" rtl="1">
                <a:buNone/>
              </a:pPr>
              <a:r>
                <a:rPr lang="en-US" sz="1600" dirty="0">
                  <a:solidFill>
                    <a:srgbClr val="15213F"/>
                  </a:solidFill>
                  <a:latin typeface="Alexandria" pitchFamily="2" charset="-78"/>
                  <a:ea typeface="Alexandria" pitchFamily="34" charset="-122"/>
                  <a:cs typeface="Alexandria" pitchFamily="2" charset="-78"/>
                </a:rPr>
                <a:t>ندوات افتراضية مع محتوى متكيف بناءً على ردود فعل الحضور الفورية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797530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7D708-7132-1740-1AC6-38B8155F29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3ECB9E-06BA-E4AA-2842-A158075BD573}"/>
              </a:ext>
            </a:extLst>
          </p:cNvPr>
          <p:cNvSpPr/>
          <p:nvPr/>
        </p:nvSpPr>
        <p:spPr>
          <a:xfrm>
            <a:off x="208009" y="1231789"/>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8E7A45-89C0-3D09-4EDA-2ECDD4B9680A}"/>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06BE18BD-F4E5-6DAA-C04C-ACF4127DBBA5}"/>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9B1DA-3F8E-B25B-54C9-BA6C49228917}"/>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94CF02-1769-885D-2E40-2B354FCAB68E}"/>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46D66FF-7654-6201-B79D-8A8ABC02D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2305199" y="1231789"/>
            <a:ext cx="9408914" cy="620078"/>
          </a:xfrm>
          <a:prstGeom prst="rect">
            <a:avLst/>
          </a:prstGeom>
          <a:noFill/>
          <a:ln/>
        </p:spPr>
        <p:txBody>
          <a:bodyPr wrap="none" lIns="0" tIns="0" rIns="0" bIns="0" rtlCol="0" anchor="t"/>
          <a:lstStyle/>
          <a:p>
            <a:pPr marL="0" indent="0" algn="r" rtl="1">
              <a:lnSpc>
                <a:spcPts val="4850"/>
              </a:lnSpc>
              <a:buNone/>
            </a:pPr>
            <a:r>
              <a:rPr lang="en-US" b="1">
                <a:solidFill>
                  <a:srgbClr val="3257B8"/>
                </a:solidFill>
                <a:latin typeface="Alexandria Bold" pitchFamily="34" charset="0"/>
                <a:ea typeface="Alexandria Bold" pitchFamily="34" charset="-122"/>
                <a:cs typeface="Alexandria Bold" pitchFamily="34" charset="-120"/>
              </a:rPr>
              <a:t>المرحلة الخامسة</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 </a:t>
            </a:r>
            <a:r>
              <a:rPr lang="en-US" b="1" dirty="0">
                <a:solidFill>
                  <a:srgbClr val="3257B8"/>
                </a:solidFill>
                <a:latin typeface="Alexandria Bold" pitchFamily="34" charset="0"/>
                <a:ea typeface="Alexandria Bold" pitchFamily="34" charset="-122"/>
                <a:cs typeface="Alexandria Bold" pitchFamily="34" charset="-120"/>
              </a:rPr>
              <a:t>Action </a:t>
            </a:r>
            <a:r>
              <a:rPr lang="en-US" b="1">
                <a:solidFill>
                  <a:srgbClr val="3257B8"/>
                </a:solidFill>
                <a:latin typeface="Alexandria Bold" pitchFamily="34" charset="0"/>
                <a:ea typeface="Alexandria Bold" pitchFamily="34" charset="-122"/>
                <a:cs typeface="Alexandria Bold" pitchFamily="34" charset="-120"/>
              </a:rPr>
              <a:t>- خطة التنفيذ</a:t>
            </a:r>
            <a:endParaRPr lang="en-US" dirty="0"/>
          </a:p>
        </p:txBody>
      </p:sp>
      <p:grpSp>
        <p:nvGrpSpPr>
          <p:cNvPr id="41" name="Group 40">
            <a:extLst>
              <a:ext uri="{FF2B5EF4-FFF2-40B4-BE49-F238E27FC236}">
                <a16:creationId xmlns:a16="http://schemas.microsoft.com/office/drawing/2014/main" id="{A6DBAD1C-FDFE-F5D4-AC46-74B1CCEB5D9E}"/>
              </a:ext>
            </a:extLst>
          </p:cNvPr>
          <p:cNvGrpSpPr/>
          <p:nvPr/>
        </p:nvGrpSpPr>
        <p:grpSpPr>
          <a:xfrm>
            <a:off x="348499" y="1904854"/>
            <a:ext cx="11398210" cy="3981450"/>
            <a:chOff x="793790" y="2632472"/>
            <a:chExt cx="13042821" cy="3981450"/>
          </a:xfrm>
        </p:grpSpPr>
        <p:sp>
          <p:nvSpPr>
            <p:cNvPr id="4" name="Shape 1"/>
            <p:cNvSpPr/>
            <p:nvPr/>
          </p:nvSpPr>
          <p:spPr>
            <a:xfrm>
              <a:off x="793790" y="2632472"/>
              <a:ext cx="13042821" cy="3440668"/>
            </a:xfrm>
            <a:prstGeom prst="roundRect">
              <a:avLst>
                <a:gd name="adj" fmla="val 2423"/>
              </a:avLst>
            </a:prstGeom>
            <a:noFill/>
            <a:ln w="7620">
              <a:solidFill>
                <a:srgbClr val="000000">
                  <a:alpha val="8000"/>
                </a:srgbClr>
              </a:solidFill>
              <a:prstDash val="solid"/>
            </a:ln>
          </p:spPr>
          <p:txBody>
            <a:bodyPr/>
            <a:lstStyle/>
            <a:p>
              <a:endParaRPr lang="en-US"/>
            </a:p>
          </p:txBody>
        </p:sp>
        <p:sp>
          <p:nvSpPr>
            <p:cNvPr id="8" name="Shape 2"/>
            <p:cNvSpPr/>
            <p:nvPr/>
          </p:nvSpPr>
          <p:spPr>
            <a:xfrm>
              <a:off x="801410" y="2640092"/>
              <a:ext cx="13027581" cy="570905"/>
            </a:xfrm>
            <a:prstGeom prst="rect">
              <a:avLst/>
            </a:prstGeom>
            <a:solidFill>
              <a:srgbClr val="FFFFFF">
                <a:alpha val="4000"/>
              </a:srgbClr>
            </a:solidFill>
            <a:ln/>
          </p:spPr>
          <p:txBody>
            <a:bodyPr/>
            <a:lstStyle/>
            <a:p>
              <a:endParaRPr lang="en-US"/>
            </a:p>
          </p:txBody>
        </p:sp>
        <p:sp>
          <p:nvSpPr>
            <p:cNvPr id="9" name="Text 3"/>
            <p:cNvSpPr/>
            <p:nvPr/>
          </p:nvSpPr>
          <p:spPr>
            <a:xfrm>
              <a:off x="1000125" y="2766774"/>
              <a:ext cx="2204918" cy="317540"/>
            </a:xfrm>
            <a:prstGeom prst="rect">
              <a:avLst/>
            </a:prstGeom>
            <a:noFill/>
            <a:ln/>
          </p:spPr>
          <p:txBody>
            <a:bodyPr wrap="none" lIns="0" tIns="0" rIns="0" bIns="0" rtlCol="0" anchor="t"/>
            <a:lstStyle/>
            <a:p>
              <a:pPr marL="0" indent="0" algn="r"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النشاط</a:t>
              </a:r>
              <a:endParaRPr lang="en-US" sz="1550" dirty="0"/>
            </a:p>
          </p:txBody>
        </p:sp>
        <p:sp>
          <p:nvSpPr>
            <p:cNvPr id="11" name="Text 4"/>
            <p:cNvSpPr/>
            <p:nvPr/>
          </p:nvSpPr>
          <p:spPr>
            <a:xfrm>
              <a:off x="3609380" y="2766774"/>
              <a:ext cx="2852499" cy="317540"/>
            </a:xfrm>
            <a:prstGeom prst="rect">
              <a:avLst/>
            </a:prstGeom>
            <a:noFill/>
            <a:ln/>
          </p:spPr>
          <p:txBody>
            <a:bodyPr wrap="none" lIns="0" tIns="0" rIns="0" bIns="0" rtlCol="0" anchor="t"/>
            <a:lstStyle/>
            <a:p>
              <a:pPr marL="0" indent="0" algn="r"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الأدوات الرقمية</a:t>
              </a:r>
              <a:endParaRPr lang="en-US" sz="1550" dirty="0"/>
            </a:p>
          </p:txBody>
        </p:sp>
        <p:sp>
          <p:nvSpPr>
            <p:cNvPr id="12" name="Text 5"/>
            <p:cNvSpPr/>
            <p:nvPr/>
          </p:nvSpPr>
          <p:spPr>
            <a:xfrm>
              <a:off x="6866215" y="2766774"/>
              <a:ext cx="2201108" cy="317540"/>
            </a:xfrm>
            <a:prstGeom prst="rect">
              <a:avLst/>
            </a:prstGeom>
            <a:noFill/>
            <a:ln/>
          </p:spPr>
          <p:txBody>
            <a:bodyPr wrap="none" lIns="0" tIns="0" rIns="0" bIns="0" rtlCol="0" anchor="t"/>
            <a:lstStyle/>
            <a:p>
              <a:pPr marL="0" indent="0" algn="r"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المسؤول</a:t>
              </a:r>
              <a:endParaRPr lang="en-US" sz="1550" dirty="0"/>
            </a:p>
          </p:txBody>
        </p:sp>
        <p:sp>
          <p:nvSpPr>
            <p:cNvPr id="13" name="Text 6"/>
            <p:cNvSpPr/>
            <p:nvPr/>
          </p:nvSpPr>
          <p:spPr>
            <a:xfrm>
              <a:off x="9471660" y="2766774"/>
              <a:ext cx="2201108" cy="317540"/>
            </a:xfrm>
            <a:prstGeom prst="rect">
              <a:avLst/>
            </a:prstGeom>
            <a:noFill/>
            <a:ln/>
          </p:spPr>
          <p:txBody>
            <a:bodyPr wrap="none" lIns="0" tIns="0" rIns="0" bIns="0" rtlCol="0" anchor="t"/>
            <a:lstStyle/>
            <a:p>
              <a:pPr marL="0" indent="0" algn="r"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الجدول الزمني</a:t>
              </a:r>
              <a:endParaRPr lang="en-US" sz="1550" dirty="0"/>
            </a:p>
          </p:txBody>
        </p:sp>
        <p:sp>
          <p:nvSpPr>
            <p:cNvPr id="14" name="Text 7"/>
            <p:cNvSpPr/>
            <p:nvPr/>
          </p:nvSpPr>
          <p:spPr>
            <a:xfrm>
              <a:off x="12077105" y="2766774"/>
              <a:ext cx="1553528" cy="317540"/>
            </a:xfrm>
            <a:prstGeom prst="rect">
              <a:avLst/>
            </a:prstGeom>
            <a:noFill/>
            <a:ln/>
          </p:spPr>
          <p:txBody>
            <a:bodyPr wrap="none" lIns="0" tIns="0" rIns="0" bIns="0" rtlCol="0" anchor="t"/>
            <a:lstStyle/>
            <a:p>
              <a:pPr marL="0" indent="0" algn="r" rtl="1">
                <a:lnSpc>
                  <a:spcPts val="2500"/>
                </a:lnSpc>
                <a:buNone/>
              </a:pPr>
              <a:r>
                <a:rPr lang="en-US" sz="1550" b="1" dirty="0">
                  <a:solidFill>
                    <a:srgbClr val="15213F"/>
                  </a:solidFill>
                  <a:latin typeface="Alexandria" pitchFamily="34" charset="0"/>
                  <a:ea typeface="Alexandria" pitchFamily="34" charset="-122"/>
                  <a:cs typeface="Alexandria" pitchFamily="34" charset="-120"/>
                </a:rPr>
                <a:t>الميزانية</a:t>
              </a:r>
              <a:endParaRPr lang="en-US" sz="1550" dirty="0"/>
            </a:p>
          </p:txBody>
        </p:sp>
        <p:sp>
          <p:nvSpPr>
            <p:cNvPr id="15" name="Shape 8"/>
            <p:cNvSpPr/>
            <p:nvPr/>
          </p:nvSpPr>
          <p:spPr>
            <a:xfrm>
              <a:off x="801410" y="3210997"/>
              <a:ext cx="13027581" cy="570905"/>
            </a:xfrm>
            <a:prstGeom prst="rect">
              <a:avLst/>
            </a:prstGeom>
            <a:solidFill>
              <a:srgbClr val="000000">
                <a:alpha val="4000"/>
              </a:srgbClr>
            </a:solidFill>
            <a:ln/>
          </p:spPr>
          <p:txBody>
            <a:bodyPr/>
            <a:lstStyle/>
            <a:p>
              <a:endParaRPr lang="en-US"/>
            </a:p>
          </p:txBody>
        </p:sp>
        <p:sp>
          <p:nvSpPr>
            <p:cNvPr id="16" name="Text 9"/>
            <p:cNvSpPr/>
            <p:nvPr/>
          </p:nvSpPr>
          <p:spPr>
            <a:xfrm>
              <a:off x="1000125" y="3337679"/>
              <a:ext cx="220491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إعداد AI Agent</a:t>
              </a:r>
              <a:endParaRPr lang="en-US" sz="1550" dirty="0"/>
            </a:p>
          </p:txBody>
        </p:sp>
        <p:sp>
          <p:nvSpPr>
            <p:cNvPr id="17" name="Text 10"/>
            <p:cNvSpPr/>
            <p:nvPr/>
          </p:nvSpPr>
          <p:spPr>
            <a:xfrm>
              <a:off x="3609380" y="3337679"/>
              <a:ext cx="2852499" cy="317540"/>
            </a:xfrm>
            <a:prstGeom prst="rect">
              <a:avLst/>
            </a:prstGeom>
            <a:noFill/>
            <a:ln/>
          </p:spPr>
          <p:txBody>
            <a:bodyPr wrap="none" lIns="0" tIns="0" rIns="0" bIns="0" rtlCol="0" anchor="t"/>
            <a:lstStyle/>
            <a:p>
              <a:pPr marL="0" indent="0" algn="l">
                <a:lnSpc>
                  <a:spcPts val="2500"/>
                </a:lnSpc>
                <a:buNone/>
              </a:pPr>
              <a:r>
                <a:rPr lang="en-US" sz="1550" dirty="0">
                  <a:solidFill>
                    <a:srgbClr val="15213F"/>
                  </a:solidFill>
                  <a:latin typeface="Alexandria" pitchFamily="34" charset="0"/>
                  <a:ea typeface="Alexandria" pitchFamily="34" charset="-122"/>
                  <a:cs typeface="Alexandria" pitchFamily="34" charset="-120"/>
                </a:rPr>
                <a:t>GPT-4، منصة أتمتة</a:t>
              </a:r>
              <a:endParaRPr lang="en-US" sz="1550" dirty="0"/>
            </a:p>
          </p:txBody>
        </p:sp>
        <p:sp>
          <p:nvSpPr>
            <p:cNvPr id="18" name="Text 11"/>
            <p:cNvSpPr/>
            <p:nvPr/>
          </p:nvSpPr>
          <p:spPr>
            <a:xfrm>
              <a:off x="6866215" y="3337679"/>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فريق التقنية</a:t>
              </a:r>
              <a:endParaRPr lang="en-US" sz="1550" dirty="0"/>
            </a:p>
          </p:txBody>
        </p:sp>
        <p:sp>
          <p:nvSpPr>
            <p:cNvPr id="19" name="Text 12"/>
            <p:cNvSpPr/>
            <p:nvPr/>
          </p:nvSpPr>
          <p:spPr>
            <a:xfrm>
              <a:off x="9471660" y="3337679"/>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أسبوعان</a:t>
              </a:r>
              <a:endParaRPr lang="en-US" sz="1550" dirty="0"/>
            </a:p>
          </p:txBody>
        </p:sp>
        <p:sp>
          <p:nvSpPr>
            <p:cNvPr id="20" name="Text 13"/>
            <p:cNvSpPr/>
            <p:nvPr/>
          </p:nvSpPr>
          <p:spPr>
            <a:xfrm>
              <a:off x="12077105" y="3337679"/>
              <a:ext cx="155352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80,000 ريال</a:t>
              </a:r>
              <a:endParaRPr lang="en-US" sz="1550" dirty="0"/>
            </a:p>
          </p:txBody>
        </p:sp>
        <p:sp>
          <p:nvSpPr>
            <p:cNvPr id="21" name="Shape 14"/>
            <p:cNvSpPr/>
            <p:nvPr/>
          </p:nvSpPr>
          <p:spPr>
            <a:xfrm>
              <a:off x="801410" y="3781901"/>
              <a:ext cx="13027581" cy="570905"/>
            </a:xfrm>
            <a:prstGeom prst="rect">
              <a:avLst/>
            </a:prstGeom>
            <a:solidFill>
              <a:srgbClr val="FFFFFF">
                <a:alpha val="4000"/>
              </a:srgbClr>
            </a:solidFill>
            <a:ln/>
          </p:spPr>
          <p:txBody>
            <a:bodyPr/>
            <a:lstStyle/>
            <a:p>
              <a:endParaRPr lang="en-US"/>
            </a:p>
          </p:txBody>
        </p:sp>
        <p:sp>
          <p:nvSpPr>
            <p:cNvPr id="22" name="Text 15"/>
            <p:cNvSpPr/>
            <p:nvPr/>
          </p:nvSpPr>
          <p:spPr>
            <a:xfrm>
              <a:off x="1000125" y="3908584"/>
              <a:ext cx="220491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تقسيم الجمهور</a:t>
              </a:r>
              <a:endParaRPr lang="en-US" sz="1550" dirty="0"/>
            </a:p>
          </p:txBody>
        </p:sp>
        <p:sp>
          <p:nvSpPr>
            <p:cNvPr id="23" name="Text 16"/>
            <p:cNvSpPr/>
            <p:nvPr/>
          </p:nvSpPr>
          <p:spPr>
            <a:xfrm>
              <a:off x="3609380" y="3908584"/>
              <a:ext cx="2852499"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أداة تحليل بيانات</a:t>
              </a:r>
              <a:endParaRPr lang="en-US" sz="1550" dirty="0"/>
            </a:p>
          </p:txBody>
        </p:sp>
        <p:sp>
          <p:nvSpPr>
            <p:cNvPr id="24" name="Text 17"/>
            <p:cNvSpPr/>
            <p:nvPr/>
          </p:nvSpPr>
          <p:spPr>
            <a:xfrm>
              <a:off x="6866215" y="3908584"/>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فريق البيانات</a:t>
              </a:r>
              <a:endParaRPr lang="en-US" sz="1550" dirty="0"/>
            </a:p>
          </p:txBody>
        </p:sp>
        <p:sp>
          <p:nvSpPr>
            <p:cNvPr id="26" name="Text 18"/>
            <p:cNvSpPr/>
            <p:nvPr/>
          </p:nvSpPr>
          <p:spPr>
            <a:xfrm>
              <a:off x="9471660" y="3908584"/>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أسبوع واحد</a:t>
              </a:r>
              <a:endParaRPr lang="en-US" sz="1550" dirty="0"/>
            </a:p>
          </p:txBody>
        </p:sp>
        <p:sp>
          <p:nvSpPr>
            <p:cNvPr id="27" name="Text 19"/>
            <p:cNvSpPr/>
            <p:nvPr/>
          </p:nvSpPr>
          <p:spPr>
            <a:xfrm>
              <a:off x="12077105" y="3908584"/>
              <a:ext cx="155352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15,000 ريال</a:t>
              </a:r>
              <a:endParaRPr lang="en-US" sz="1550" dirty="0"/>
            </a:p>
          </p:txBody>
        </p:sp>
        <p:sp>
          <p:nvSpPr>
            <p:cNvPr id="28" name="Shape 20"/>
            <p:cNvSpPr/>
            <p:nvPr/>
          </p:nvSpPr>
          <p:spPr>
            <a:xfrm>
              <a:off x="801410" y="4352806"/>
              <a:ext cx="13027581" cy="570905"/>
            </a:xfrm>
            <a:prstGeom prst="rect">
              <a:avLst/>
            </a:prstGeom>
            <a:solidFill>
              <a:srgbClr val="000000">
                <a:alpha val="4000"/>
              </a:srgbClr>
            </a:solidFill>
            <a:ln/>
          </p:spPr>
          <p:txBody>
            <a:bodyPr/>
            <a:lstStyle/>
            <a:p>
              <a:endParaRPr lang="en-US"/>
            </a:p>
          </p:txBody>
        </p:sp>
        <p:sp>
          <p:nvSpPr>
            <p:cNvPr id="29" name="Text 21"/>
            <p:cNvSpPr/>
            <p:nvPr/>
          </p:nvSpPr>
          <p:spPr>
            <a:xfrm>
              <a:off x="1000125" y="4479488"/>
              <a:ext cx="220491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إنشاء المحتوى</a:t>
              </a:r>
              <a:endParaRPr lang="en-US" sz="1550" dirty="0"/>
            </a:p>
          </p:txBody>
        </p:sp>
        <p:sp>
          <p:nvSpPr>
            <p:cNvPr id="30" name="Text 22"/>
            <p:cNvSpPr/>
            <p:nvPr/>
          </p:nvSpPr>
          <p:spPr>
            <a:xfrm>
              <a:off x="3609380" y="4479488"/>
              <a:ext cx="2852499"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أدوات توليد محتوى AI</a:t>
              </a:r>
              <a:endParaRPr lang="en-US" sz="1550" dirty="0"/>
            </a:p>
          </p:txBody>
        </p:sp>
        <p:sp>
          <p:nvSpPr>
            <p:cNvPr id="31" name="Text 23"/>
            <p:cNvSpPr/>
            <p:nvPr/>
          </p:nvSpPr>
          <p:spPr>
            <a:xfrm>
              <a:off x="6866215" y="4479488"/>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فريق المحتوى</a:t>
              </a:r>
              <a:endParaRPr lang="en-US" sz="1550" dirty="0"/>
            </a:p>
          </p:txBody>
        </p:sp>
        <p:sp>
          <p:nvSpPr>
            <p:cNvPr id="32" name="Text 24"/>
            <p:cNvSpPr/>
            <p:nvPr/>
          </p:nvSpPr>
          <p:spPr>
            <a:xfrm>
              <a:off x="9471660" y="4479488"/>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3 أسابيع</a:t>
              </a:r>
              <a:endParaRPr lang="en-US" sz="1550" dirty="0"/>
            </a:p>
          </p:txBody>
        </p:sp>
        <p:sp>
          <p:nvSpPr>
            <p:cNvPr id="33" name="Text 25"/>
            <p:cNvSpPr/>
            <p:nvPr/>
          </p:nvSpPr>
          <p:spPr>
            <a:xfrm>
              <a:off x="12077105" y="4479488"/>
              <a:ext cx="155352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45,000 ريال</a:t>
              </a:r>
              <a:endParaRPr lang="en-US" sz="1550" dirty="0"/>
            </a:p>
          </p:txBody>
        </p:sp>
        <p:sp>
          <p:nvSpPr>
            <p:cNvPr id="34" name="Shape 26"/>
            <p:cNvSpPr/>
            <p:nvPr/>
          </p:nvSpPr>
          <p:spPr>
            <a:xfrm>
              <a:off x="801410" y="4923711"/>
              <a:ext cx="13027581" cy="570905"/>
            </a:xfrm>
            <a:prstGeom prst="rect">
              <a:avLst/>
            </a:prstGeom>
            <a:solidFill>
              <a:srgbClr val="FFFFFF">
                <a:alpha val="4000"/>
              </a:srgbClr>
            </a:solidFill>
            <a:ln/>
          </p:spPr>
          <p:txBody>
            <a:bodyPr/>
            <a:lstStyle/>
            <a:p>
              <a:endParaRPr lang="en-US"/>
            </a:p>
          </p:txBody>
        </p:sp>
        <p:sp>
          <p:nvSpPr>
            <p:cNvPr id="35" name="Text 27"/>
            <p:cNvSpPr/>
            <p:nvPr/>
          </p:nvSpPr>
          <p:spPr>
            <a:xfrm>
              <a:off x="1000125" y="5050393"/>
              <a:ext cx="220491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إطلاق الحملة</a:t>
              </a:r>
              <a:endParaRPr lang="en-US" sz="1550" dirty="0"/>
            </a:p>
          </p:txBody>
        </p:sp>
        <p:sp>
          <p:nvSpPr>
            <p:cNvPr id="36" name="Text 28"/>
            <p:cNvSpPr/>
            <p:nvPr/>
          </p:nvSpPr>
          <p:spPr>
            <a:xfrm>
              <a:off x="3609380" y="5050393"/>
              <a:ext cx="2852499"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منصات إدارة اجتماعية</a:t>
              </a:r>
              <a:endParaRPr lang="en-US" sz="1550" dirty="0"/>
            </a:p>
          </p:txBody>
        </p:sp>
        <p:sp>
          <p:nvSpPr>
            <p:cNvPr id="37" name="Text 29"/>
            <p:cNvSpPr/>
            <p:nvPr/>
          </p:nvSpPr>
          <p:spPr>
            <a:xfrm>
              <a:off x="6866215" y="5050393"/>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فريق الحملات</a:t>
              </a:r>
              <a:endParaRPr lang="en-US" sz="1550" dirty="0"/>
            </a:p>
          </p:txBody>
        </p:sp>
        <p:sp>
          <p:nvSpPr>
            <p:cNvPr id="38" name="Text 30"/>
            <p:cNvSpPr/>
            <p:nvPr/>
          </p:nvSpPr>
          <p:spPr>
            <a:xfrm>
              <a:off x="9471660" y="5050393"/>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يوم واحد</a:t>
              </a:r>
              <a:endParaRPr lang="en-US" sz="1550" dirty="0"/>
            </a:p>
          </p:txBody>
        </p:sp>
        <p:sp>
          <p:nvSpPr>
            <p:cNvPr id="39" name="Text 31"/>
            <p:cNvSpPr/>
            <p:nvPr/>
          </p:nvSpPr>
          <p:spPr>
            <a:xfrm>
              <a:off x="12077105" y="5050393"/>
              <a:ext cx="155352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10,000 ريال</a:t>
              </a:r>
              <a:endParaRPr lang="en-US" sz="1550" dirty="0"/>
            </a:p>
          </p:txBody>
        </p:sp>
        <p:sp>
          <p:nvSpPr>
            <p:cNvPr id="40" name="Shape 32"/>
            <p:cNvSpPr/>
            <p:nvPr/>
          </p:nvSpPr>
          <p:spPr>
            <a:xfrm>
              <a:off x="801410" y="5494615"/>
              <a:ext cx="13027581" cy="570905"/>
            </a:xfrm>
            <a:prstGeom prst="rect">
              <a:avLst/>
            </a:prstGeom>
            <a:solidFill>
              <a:srgbClr val="000000">
                <a:alpha val="4000"/>
              </a:srgbClr>
            </a:solidFill>
            <a:ln/>
          </p:spPr>
          <p:txBody>
            <a:bodyPr/>
            <a:lstStyle/>
            <a:p>
              <a:endParaRPr lang="en-US"/>
            </a:p>
          </p:txBody>
        </p:sp>
        <p:sp>
          <p:nvSpPr>
            <p:cNvPr id="42" name="Text 33"/>
            <p:cNvSpPr/>
            <p:nvPr/>
          </p:nvSpPr>
          <p:spPr>
            <a:xfrm>
              <a:off x="1000125" y="5621298"/>
              <a:ext cx="220491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المراقبة والتحسين</a:t>
              </a:r>
              <a:endParaRPr lang="en-US" sz="1550" dirty="0"/>
            </a:p>
          </p:txBody>
        </p:sp>
        <p:sp>
          <p:nvSpPr>
            <p:cNvPr id="43" name="Text 34"/>
            <p:cNvSpPr/>
            <p:nvPr/>
          </p:nvSpPr>
          <p:spPr>
            <a:xfrm>
              <a:off x="3609380" y="5621298"/>
              <a:ext cx="2852499"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لوحة تحليلات موحدة</a:t>
              </a:r>
              <a:endParaRPr lang="en-US" sz="1550" dirty="0"/>
            </a:p>
          </p:txBody>
        </p:sp>
        <p:sp>
          <p:nvSpPr>
            <p:cNvPr id="44" name="Text 35"/>
            <p:cNvSpPr/>
            <p:nvPr/>
          </p:nvSpPr>
          <p:spPr>
            <a:xfrm>
              <a:off x="6866215" y="5621298"/>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جميع الفرق</a:t>
              </a:r>
              <a:endParaRPr lang="en-US" sz="1550" dirty="0"/>
            </a:p>
          </p:txBody>
        </p:sp>
        <p:sp>
          <p:nvSpPr>
            <p:cNvPr id="45" name="Text 36"/>
            <p:cNvSpPr/>
            <p:nvPr/>
          </p:nvSpPr>
          <p:spPr>
            <a:xfrm>
              <a:off x="9471660" y="5621298"/>
              <a:ext cx="220110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مستمر</a:t>
              </a:r>
              <a:endParaRPr lang="en-US" sz="1550" dirty="0"/>
            </a:p>
          </p:txBody>
        </p:sp>
        <p:sp>
          <p:nvSpPr>
            <p:cNvPr id="46" name="Text 37"/>
            <p:cNvSpPr/>
            <p:nvPr/>
          </p:nvSpPr>
          <p:spPr>
            <a:xfrm>
              <a:off x="12077105" y="5621298"/>
              <a:ext cx="1553528"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20,000 ريال/شهر</a:t>
              </a:r>
              <a:endParaRPr lang="en-US" sz="1550" dirty="0"/>
            </a:p>
          </p:txBody>
        </p:sp>
        <p:sp>
          <p:nvSpPr>
            <p:cNvPr id="47" name="Text 38"/>
            <p:cNvSpPr/>
            <p:nvPr/>
          </p:nvSpPr>
          <p:spPr>
            <a:xfrm>
              <a:off x="793790" y="6296382"/>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التنفيذ الفعال يتطلب تنسيقاً دقيقاً بين الفرق، مع اجتماعات مراجعة أسبوعية وقدرة على التكيف السريع مع النتائج الأولية.</a:t>
              </a:r>
              <a:endParaRPr lang="en-US" sz="1550" dirty="0"/>
            </a:p>
          </p:txBody>
        </p:sp>
      </p:grpSp>
    </p:spTree>
    <p:extLst>
      <p:ext uri="{BB962C8B-B14F-4D97-AF65-F5344CB8AC3E}">
        <p14:creationId xmlns:p14="http://schemas.microsoft.com/office/powerpoint/2010/main" val="2313206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79A51-6929-C8C5-6E1B-00E5520669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C87866-F068-8A92-60D3-772B1211CA81}"/>
              </a:ext>
            </a:extLst>
          </p:cNvPr>
          <p:cNvSpPr/>
          <p:nvPr/>
        </p:nvSpPr>
        <p:spPr>
          <a:xfrm>
            <a:off x="1" y="1231788"/>
            <a:ext cx="12080782" cy="5626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DD65AC-CC75-AD71-60AF-1C93D40812E2}"/>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0F367A03-11E1-A100-1DBD-14BF08AA4816}"/>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C55A77-0FFA-FDFE-9625-E8166E801B1E}"/>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815315-F78C-D4BD-5E2A-36F5504E386E}"/>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0101207-69EF-3FDE-9106-1C9E46D673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4571999" y="1232651"/>
            <a:ext cx="7062192" cy="425768"/>
          </a:xfrm>
          <a:prstGeom prst="rect">
            <a:avLst/>
          </a:prstGeom>
          <a:noFill/>
          <a:ln/>
        </p:spPr>
        <p:txBody>
          <a:bodyPr wrap="none" lIns="0" tIns="0" rIns="0" bIns="0" rtlCol="0" anchor="t"/>
          <a:lstStyle/>
          <a:p>
            <a:pPr marL="0" indent="0" algn="r" rtl="1">
              <a:lnSpc>
                <a:spcPts val="3350"/>
              </a:lnSpc>
              <a:buNone/>
            </a:pPr>
            <a:r>
              <a:rPr lang="en-US" b="1">
                <a:solidFill>
                  <a:srgbClr val="3257B8"/>
                </a:solidFill>
                <a:latin typeface="Alexandria Bold" pitchFamily="34" charset="0"/>
                <a:ea typeface="Alexandria Bold" pitchFamily="34" charset="-122"/>
                <a:cs typeface="Alexandria Bold" pitchFamily="34" charset="-120"/>
              </a:rPr>
              <a:t>المرحلة السادسة</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 </a:t>
            </a:r>
            <a:r>
              <a:rPr lang="en-US" b="1" dirty="0">
                <a:solidFill>
                  <a:srgbClr val="3257B8"/>
                </a:solidFill>
                <a:latin typeface="Alexandria Bold" pitchFamily="34" charset="0"/>
                <a:ea typeface="Alexandria Bold" pitchFamily="34" charset="-122"/>
                <a:cs typeface="Alexandria Bold" pitchFamily="34" charset="-120"/>
              </a:rPr>
              <a:t>Control - الرقابة والتحكم</a:t>
            </a:r>
            <a:endParaRPr lang="en-US" dirty="0"/>
          </a:p>
        </p:txBody>
      </p:sp>
      <p:grpSp>
        <p:nvGrpSpPr>
          <p:cNvPr id="30" name="Group 29">
            <a:extLst>
              <a:ext uri="{FF2B5EF4-FFF2-40B4-BE49-F238E27FC236}">
                <a16:creationId xmlns:a16="http://schemas.microsoft.com/office/drawing/2014/main" id="{4A68638F-9DD1-C427-B8E0-327B35FF1098}"/>
              </a:ext>
            </a:extLst>
          </p:cNvPr>
          <p:cNvGrpSpPr/>
          <p:nvPr/>
        </p:nvGrpSpPr>
        <p:grpSpPr>
          <a:xfrm>
            <a:off x="-847493" y="1784912"/>
            <a:ext cx="12481684" cy="4727181"/>
            <a:chOff x="-886608" y="1670090"/>
            <a:chExt cx="9485540" cy="5455325"/>
          </a:xfrm>
        </p:grpSpPr>
        <p:sp>
          <p:nvSpPr>
            <p:cNvPr id="4" name="Text 1"/>
            <p:cNvSpPr/>
            <p:nvPr/>
          </p:nvSpPr>
          <p:spPr>
            <a:xfrm>
              <a:off x="545068" y="1670090"/>
              <a:ext cx="8053864" cy="183833"/>
            </a:xfrm>
            <a:prstGeom prst="rect">
              <a:avLst/>
            </a:prstGeom>
            <a:noFill/>
            <a:ln/>
          </p:spPr>
          <p:txBody>
            <a:bodyPr wrap="none" lIns="0" tIns="0" rIns="0" bIns="0" rtlCol="0" anchor="t"/>
            <a:lstStyle/>
            <a:p>
              <a:pPr marL="0" indent="0" algn="r" rtl="1">
                <a:lnSpc>
                  <a:spcPts val="1400"/>
                </a:lnSpc>
                <a:buNone/>
              </a:pPr>
              <a:r>
                <a:rPr lang="en-US" sz="1600" dirty="0">
                  <a:solidFill>
                    <a:srgbClr val="15213F"/>
                  </a:solidFill>
                  <a:latin typeface="Alexandria" pitchFamily="34" charset="0"/>
                  <a:ea typeface="Alexandria" pitchFamily="34" charset="-122"/>
                  <a:cs typeface="Alexandria" pitchFamily="34" charset="-120"/>
                </a:rPr>
                <a:t>الرقابة في العصر الرقمي تعني مراقبة مستمرة في الوقت الفعلي مع إنذارات آلية عند انحراف المؤشرات عن الأهداف المحددة.</a:t>
              </a:r>
              <a:endParaRPr lang="en-US" sz="1600" dirty="0"/>
            </a:p>
          </p:txBody>
        </p:sp>
        <p:sp>
          <p:nvSpPr>
            <p:cNvPr id="8" name="Shape 2"/>
            <p:cNvSpPr/>
            <p:nvPr/>
          </p:nvSpPr>
          <p:spPr>
            <a:xfrm>
              <a:off x="545068" y="2163485"/>
              <a:ext cx="8053864" cy="944880"/>
            </a:xfrm>
            <a:prstGeom prst="roundRect">
              <a:avLst>
                <a:gd name="adj" fmla="val 7742"/>
              </a:avLst>
            </a:prstGeom>
            <a:solidFill>
              <a:srgbClr val="FBFCFE"/>
            </a:solidFill>
            <a:ln/>
          </p:spPr>
          <p:txBody>
            <a:bodyPr/>
            <a:lstStyle/>
            <a:p>
              <a:endParaRPr lang="en-US" sz="1600"/>
            </a:p>
          </p:txBody>
        </p:sp>
        <p:pic>
          <p:nvPicPr>
            <p:cNvPr id="9" name="Image 1" descr="preencoded.png"/>
            <p:cNvPicPr>
              <a:picLocks noChangeAspect="1"/>
            </p:cNvPicPr>
            <p:nvPr/>
          </p:nvPicPr>
          <p:blipFill>
            <a:blip r:embed="rId3"/>
            <a:stretch>
              <a:fillRect/>
            </a:stretch>
          </p:blipFill>
          <p:spPr>
            <a:xfrm>
              <a:off x="545068" y="2148245"/>
              <a:ext cx="8053864" cy="60960"/>
            </a:xfrm>
            <a:prstGeom prst="rect">
              <a:avLst/>
            </a:prstGeom>
          </p:spPr>
        </p:pic>
        <p:pic>
          <p:nvPicPr>
            <p:cNvPr id="11" name="Image 2" descr="preencoded.png"/>
            <p:cNvPicPr>
              <a:picLocks noChangeAspect="1"/>
            </p:cNvPicPr>
            <p:nvPr/>
          </p:nvPicPr>
          <p:blipFill>
            <a:blip r:embed="rId4"/>
            <a:stretch>
              <a:fillRect/>
            </a:stretch>
          </p:blipFill>
          <p:spPr>
            <a:xfrm>
              <a:off x="4367629" y="1959173"/>
              <a:ext cx="408742" cy="408742"/>
            </a:xfrm>
            <a:prstGeom prst="rect">
              <a:avLst/>
            </a:prstGeom>
          </p:spPr>
        </p:pic>
        <p:sp>
          <p:nvSpPr>
            <p:cNvPr id="12" name="Text 3"/>
            <p:cNvSpPr/>
            <p:nvPr/>
          </p:nvSpPr>
          <p:spPr>
            <a:xfrm>
              <a:off x="4490264" y="2061329"/>
              <a:ext cx="163473" cy="204311"/>
            </a:xfrm>
            <a:prstGeom prst="rect">
              <a:avLst/>
            </a:prstGeom>
            <a:noFill/>
            <a:ln/>
          </p:spPr>
          <p:txBody>
            <a:bodyPr wrap="none" lIns="0" tIns="0" rIns="0" bIns="0" rtlCol="0" anchor="t"/>
            <a:lstStyle/>
            <a:p>
              <a:pPr marL="0" indent="0" algn="r" rtl="1">
                <a:lnSpc>
                  <a:spcPts val="1700"/>
                </a:lnSpc>
                <a:buNone/>
              </a:pPr>
              <a:r>
                <a:rPr lang="en-US" sz="1600" b="1" dirty="0">
                  <a:solidFill>
                    <a:srgbClr val="FFFFFF"/>
                  </a:solidFill>
                  <a:latin typeface="Alexandria Bold" pitchFamily="34" charset="0"/>
                  <a:ea typeface="Alexandria Bold" pitchFamily="34" charset="-122"/>
                  <a:cs typeface="Alexandria Bold" pitchFamily="34" charset="-120"/>
                </a:rPr>
                <a:t>1</a:t>
              </a:r>
              <a:endParaRPr lang="en-US" sz="1600" dirty="0"/>
            </a:p>
          </p:txBody>
        </p:sp>
        <p:sp>
          <p:nvSpPr>
            <p:cNvPr id="13" name="Text 4"/>
            <p:cNvSpPr/>
            <p:nvPr/>
          </p:nvSpPr>
          <p:spPr>
            <a:xfrm>
              <a:off x="6744176" y="2504123"/>
              <a:ext cx="1703308" cy="212884"/>
            </a:xfrm>
            <a:prstGeom prst="rect">
              <a:avLst/>
            </a:prstGeom>
            <a:noFill/>
            <a:ln/>
          </p:spPr>
          <p:txBody>
            <a:bodyPr wrap="none" lIns="0" tIns="0" rIns="0" bIns="0" rtlCol="0" anchor="t"/>
            <a:lstStyle/>
            <a:p>
              <a:pPr marL="0" indent="0" algn="r" rtl="1">
                <a:lnSpc>
                  <a:spcPts val="1650"/>
                </a:lnSpc>
                <a:buNone/>
              </a:pPr>
              <a:r>
                <a:rPr lang="en-US" sz="1600" b="1" dirty="0">
                  <a:solidFill>
                    <a:srgbClr val="15213F"/>
                  </a:solidFill>
                  <a:latin typeface="Alexandria Bold" pitchFamily="34" charset="0"/>
                  <a:ea typeface="Alexandria Bold" pitchFamily="34" charset="-122"/>
                  <a:cs typeface="Alexandria Bold" pitchFamily="34" charset="-120"/>
                </a:rPr>
                <a:t>مراقبة يومية</a:t>
              </a:r>
              <a:endParaRPr lang="en-US" sz="1600" dirty="0"/>
            </a:p>
          </p:txBody>
        </p:sp>
        <p:sp>
          <p:nvSpPr>
            <p:cNvPr id="14" name="Text 5"/>
            <p:cNvSpPr/>
            <p:nvPr/>
          </p:nvSpPr>
          <p:spPr>
            <a:xfrm>
              <a:off x="-749981" y="2527221"/>
              <a:ext cx="7750969" cy="183833"/>
            </a:xfrm>
            <a:prstGeom prst="rect">
              <a:avLst/>
            </a:prstGeom>
            <a:noFill/>
            <a:ln/>
          </p:spPr>
          <p:txBody>
            <a:bodyPr wrap="none" lIns="0" tIns="0" rIns="0" bIns="0" rtlCol="0" anchor="t"/>
            <a:lstStyle/>
            <a:p>
              <a:pPr marL="0" indent="0" algn="r" rtl="1">
                <a:lnSpc>
                  <a:spcPts val="1400"/>
                </a:lnSpc>
                <a:buNone/>
              </a:pPr>
              <a:r>
                <a:rPr lang="en-US" sz="1600" dirty="0">
                  <a:solidFill>
                    <a:srgbClr val="15213F"/>
                  </a:solidFill>
                  <a:latin typeface="Alexandria" pitchFamily="34" charset="0"/>
                  <a:ea typeface="Alexandria" pitchFamily="34" charset="-122"/>
                  <a:cs typeface="Alexandria" pitchFamily="34" charset="-120"/>
                </a:rPr>
                <a:t>تتبع مؤشرات التفاعل الأساسية: المشاهدات، النقرات، التعليقات، المشاركات</a:t>
              </a:r>
              <a:endParaRPr lang="en-US" sz="1600" dirty="0"/>
            </a:p>
          </p:txBody>
        </p:sp>
        <p:sp>
          <p:nvSpPr>
            <p:cNvPr id="15" name="Shape 6"/>
            <p:cNvSpPr/>
            <p:nvPr/>
          </p:nvSpPr>
          <p:spPr>
            <a:xfrm>
              <a:off x="545068" y="3406140"/>
              <a:ext cx="8053864" cy="944880"/>
            </a:xfrm>
            <a:prstGeom prst="roundRect">
              <a:avLst>
                <a:gd name="adj" fmla="val 7742"/>
              </a:avLst>
            </a:prstGeom>
            <a:solidFill>
              <a:srgbClr val="FBFCFE"/>
            </a:solidFill>
            <a:ln/>
          </p:spPr>
          <p:txBody>
            <a:bodyPr/>
            <a:lstStyle/>
            <a:p>
              <a:endParaRPr lang="en-US" sz="1600"/>
            </a:p>
          </p:txBody>
        </p:sp>
        <p:pic>
          <p:nvPicPr>
            <p:cNvPr id="16" name="Image 3" descr="preencoded.png"/>
            <p:cNvPicPr>
              <a:picLocks noChangeAspect="1"/>
            </p:cNvPicPr>
            <p:nvPr/>
          </p:nvPicPr>
          <p:blipFill>
            <a:blip r:embed="rId3"/>
            <a:stretch>
              <a:fillRect/>
            </a:stretch>
          </p:blipFill>
          <p:spPr>
            <a:xfrm>
              <a:off x="545068" y="3390900"/>
              <a:ext cx="8053864" cy="60960"/>
            </a:xfrm>
            <a:prstGeom prst="rect">
              <a:avLst/>
            </a:prstGeom>
          </p:spPr>
        </p:pic>
        <p:pic>
          <p:nvPicPr>
            <p:cNvPr id="17" name="Image 4" descr="preencoded.png"/>
            <p:cNvPicPr>
              <a:picLocks noChangeAspect="1"/>
            </p:cNvPicPr>
            <p:nvPr/>
          </p:nvPicPr>
          <p:blipFill>
            <a:blip r:embed="rId4"/>
            <a:stretch>
              <a:fillRect/>
            </a:stretch>
          </p:blipFill>
          <p:spPr>
            <a:xfrm>
              <a:off x="4367629" y="3201829"/>
              <a:ext cx="408742" cy="408742"/>
            </a:xfrm>
            <a:prstGeom prst="rect">
              <a:avLst/>
            </a:prstGeom>
          </p:spPr>
        </p:pic>
        <p:sp>
          <p:nvSpPr>
            <p:cNvPr id="18" name="Text 7"/>
            <p:cNvSpPr/>
            <p:nvPr/>
          </p:nvSpPr>
          <p:spPr>
            <a:xfrm>
              <a:off x="4490264" y="3303984"/>
              <a:ext cx="163473" cy="204311"/>
            </a:xfrm>
            <a:prstGeom prst="rect">
              <a:avLst/>
            </a:prstGeom>
            <a:noFill/>
            <a:ln/>
          </p:spPr>
          <p:txBody>
            <a:bodyPr wrap="none" lIns="0" tIns="0" rIns="0" bIns="0" rtlCol="0" anchor="t"/>
            <a:lstStyle/>
            <a:p>
              <a:pPr marL="0" indent="0" algn="r" rtl="1">
                <a:lnSpc>
                  <a:spcPts val="1700"/>
                </a:lnSpc>
                <a:buNone/>
              </a:pPr>
              <a:r>
                <a:rPr lang="en-US" sz="1600" b="1" dirty="0">
                  <a:solidFill>
                    <a:srgbClr val="FFFFFF"/>
                  </a:solidFill>
                  <a:latin typeface="Alexandria Bold" pitchFamily="34" charset="0"/>
                  <a:ea typeface="Alexandria Bold" pitchFamily="34" charset="-122"/>
                  <a:cs typeface="Alexandria Bold" pitchFamily="34" charset="-120"/>
                </a:rPr>
                <a:t>2</a:t>
              </a:r>
              <a:endParaRPr lang="en-US" sz="1600" dirty="0"/>
            </a:p>
          </p:txBody>
        </p:sp>
        <p:sp>
          <p:nvSpPr>
            <p:cNvPr id="19" name="Text 8"/>
            <p:cNvSpPr/>
            <p:nvPr/>
          </p:nvSpPr>
          <p:spPr>
            <a:xfrm>
              <a:off x="6744176" y="3746778"/>
              <a:ext cx="1703308" cy="212884"/>
            </a:xfrm>
            <a:prstGeom prst="rect">
              <a:avLst/>
            </a:prstGeom>
            <a:noFill/>
            <a:ln/>
          </p:spPr>
          <p:txBody>
            <a:bodyPr wrap="none" lIns="0" tIns="0" rIns="0" bIns="0" rtlCol="0" anchor="t"/>
            <a:lstStyle/>
            <a:p>
              <a:pPr marL="0" indent="0" algn="r" rtl="1">
                <a:lnSpc>
                  <a:spcPts val="1650"/>
                </a:lnSpc>
                <a:buNone/>
              </a:pPr>
              <a:r>
                <a:rPr lang="en-US" sz="1600" b="1" dirty="0">
                  <a:solidFill>
                    <a:srgbClr val="15213F"/>
                  </a:solidFill>
                  <a:latin typeface="Alexandria Bold" pitchFamily="34" charset="0"/>
                  <a:ea typeface="Alexandria Bold" pitchFamily="34" charset="-122"/>
                  <a:cs typeface="Alexandria Bold" pitchFamily="34" charset="-120"/>
                </a:rPr>
                <a:t>تحليل أسبوعي</a:t>
              </a:r>
              <a:endParaRPr lang="en-US" sz="1600" dirty="0"/>
            </a:p>
          </p:txBody>
        </p:sp>
        <p:sp>
          <p:nvSpPr>
            <p:cNvPr id="20" name="Text 9"/>
            <p:cNvSpPr/>
            <p:nvPr/>
          </p:nvSpPr>
          <p:spPr>
            <a:xfrm>
              <a:off x="-749980" y="3809523"/>
              <a:ext cx="7750969" cy="183833"/>
            </a:xfrm>
            <a:prstGeom prst="rect">
              <a:avLst/>
            </a:prstGeom>
            <a:noFill/>
            <a:ln/>
          </p:spPr>
          <p:txBody>
            <a:bodyPr wrap="none" lIns="0" tIns="0" rIns="0" bIns="0" rtlCol="0" anchor="t"/>
            <a:lstStyle/>
            <a:p>
              <a:pPr marL="0" indent="0" algn="r" rtl="1">
                <a:lnSpc>
                  <a:spcPts val="1400"/>
                </a:lnSpc>
                <a:buNone/>
              </a:pPr>
              <a:r>
                <a:rPr lang="en-US" sz="1600" dirty="0">
                  <a:solidFill>
                    <a:srgbClr val="15213F"/>
                  </a:solidFill>
                  <a:latin typeface="Alexandria" pitchFamily="34" charset="0"/>
                  <a:ea typeface="Alexandria" pitchFamily="34" charset="-122"/>
                  <a:cs typeface="Alexandria" pitchFamily="34" charset="-120"/>
                </a:rPr>
                <a:t>مراجعة الاتجاهات، تحديد المحتوى الأفضل أداءً، ضبط التكتيكات</a:t>
              </a:r>
              <a:endParaRPr lang="en-US" sz="1600" dirty="0"/>
            </a:p>
          </p:txBody>
        </p:sp>
        <p:sp>
          <p:nvSpPr>
            <p:cNvPr id="21" name="Shape 10"/>
            <p:cNvSpPr/>
            <p:nvPr/>
          </p:nvSpPr>
          <p:spPr>
            <a:xfrm>
              <a:off x="545068" y="4648795"/>
              <a:ext cx="8053864" cy="944880"/>
            </a:xfrm>
            <a:prstGeom prst="roundRect">
              <a:avLst>
                <a:gd name="adj" fmla="val 7742"/>
              </a:avLst>
            </a:prstGeom>
            <a:solidFill>
              <a:srgbClr val="FBFCFE"/>
            </a:solidFill>
            <a:ln/>
          </p:spPr>
          <p:txBody>
            <a:bodyPr/>
            <a:lstStyle/>
            <a:p>
              <a:endParaRPr lang="en-US" sz="1600"/>
            </a:p>
          </p:txBody>
        </p:sp>
        <p:pic>
          <p:nvPicPr>
            <p:cNvPr id="22" name="Image 5" descr="preencoded.png"/>
            <p:cNvPicPr>
              <a:picLocks noChangeAspect="1"/>
            </p:cNvPicPr>
            <p:nvPr/>
          </p:nvPicPr>
          <p:blipFill>
            <a:blip r:embed="rId3"/>
            <a:stretch>
              <a:fillRect/>
            </a:stretch>
          </p:blipFill>
          <p:spPr>
            <a:xfrm>
              <a:off x="545068" y="4633555"/>
              <a:ext cx="8053864" cy="60960"/>
            </a:xfrm>
            <a:prstGeom prst="rect">
              <a:avLst/>
            </a:prstGeom>
          </p:spPr>
        </p:pic>
        <p:pic>
          <p:nvPicPr>
            <p:cNvPr id="23" name="Image 6" descr="preencoded.png"/>
            <p:cNvPicPr>
              <a:picLocks noChangeAspect="1"/>
            </p:cNvPicPr>
            <p:nvPr/>
          </p:nvPicPr>
          <p:blipFill>
            <a:blip r:embed="rId4"/>
            <a:stretch>
              <a:fillRect/>
            </a:stretch>
          </p:blipFill>
          <p:spPr>
            <a:xfrm>
              <a:off x="4367629" y="4444484"/>
              <a:ext cx="408742" cy="408742"/>
            </a:xfrm>
            <a:prstGeom prst="rect">
              <a:avLst/>
            </a:prstGeom>
          </p:spPr>
        </p:pic>
        <p:sp>
          <p:nvSpPr>
            <p:cNvPr id="24" name="Text 11"/>
            <p:cNvSpPr/>
            <p:nvPr/>
          </p:nvSpPr>
          <p:spPr>
            <a:xfrm>
              <a:off x="4490264" y="4546640"/>
              <a:ext cx="163473" cy="204311"/>
            </a:xfrm>
            <a:prstGeom prst="rect">
              <a:avLst/>
            </a:prstGeom>
            <a:noFill/>
            <a:ln/>
          </p:spPr>
          <p:txBody>
            <a:bodyPr wrap="none" lIns="0" tIns="0" rIns="0" bIns="0" rtlCol="0" anchor="t"/>
            <a:lstStyle/>
            <a:p>
              <a:pPr marL="0" indent="0" algn="r" rtl="1">
                <a:lnSpc>
                  <a:spcPts val="1700"/>
                </a:lnSpc>
                <a:buNone/>
              </a:pPr>
              <a:r>
                <a:rPr lang="en-US" sz="1600" b="1" dirty="0">
                  <a:solidFill>
                    <a:srgbClr val="FFFFFF"/>
                  </a:solidFill>
                  <a:latin typeface="Alexandria Bold" pitchFamily="34" charset="0"/>
                  <a:ea typeface="Alexandria Bold" pitchFamily="34" charset="-122"/>
                  <a:cs typeface="Alexandria Bold" pitchFamily="34" charset="-120"/>
                </a:rPr>
                <a:t>3</a:t>
              </a:r>
              <a:endParaRPr lang="en-US" sz="1600" dirty="0"/>
            </a:p>
          </p:txBody>
        </p:sp>
        <p:sp>
          <p:nvSpPr>
            <p:cNvPr id="26" name="Text 12"/>
            <p:cNvSpPr/>
            <p:nvPr/>
          </p:nvSpPr>
          <p:spPr>
            <a:xfrm>
              <a:off x="6744176" y="4989433"/>
              <a:ext cx="1703308" cy="212884"/>
            </a:xfrm>
            <a:prstGeom prst="rect">
              <a:avLst/>
            </a:prstGeom>
            <a:noFill/>
            <a:ln/>
          </p:spPr>
          <p:txBody>
            <a:bodyPr wrap="none" lIns="0" tIns="0" rIns="0" bIns="0" rtlCol="0" anchor="t"/>
            <a:lstStyle/>
            <a:p>
              <a:pPr marL="0" indent="0" algn="r" rtl="1">
                <a:lnSpc>
                  <a:spcPts val="1650"/>
                </a:lnSpc>
                <a:buNone/>
              </a:pPr>
              <a:r>
                <a:rPr lang="en-US" sz="1600" b="1" dirty="0">
                  <a:solidFill>
                    <a:srgbClr val="15213F"/>
                  </a:solidFill>
                  <a:latin typeface="Alexandria Bold" pitchFamily="34" charset="0"/>
                  <a:ea typeface="Alexandria Bold" pitchFamily="34" charset="-122"/>
                  <a:cs typeface="Alexandria Bold" pitchFamily="34" charset="-120"/>
                </a:rPr>
                <a:t>تقييم شهري</a:t>
              </a:r>
              <a:endParaRPr lang="en-US" sz="1600" dirty="0"/>
            </a:p>
          </p:txBody>
        </p:sp>
        <p:sp>
          <p:nvSpPr>
            <p:cNvPr id="27" name="Text 13"/>
            <p:cNvSpPr/>
            <p:nvPr/>
          </p:nvSpPr>
          <p:spPr>
            <a:xfrm>
              <a:off x="-854496" y="4963895"/>
              <a:ext cx="7750969" cy="183833"/>
            </a:xfrm>
            <a:prstGeom prst="rect">
              <a:avLst/>
            </a:prstGeom>
            <a:noFill/>
            <a:ln/>
          </p:spPr>
          <p:txBody>
            <a:bodyPr wrap="none" lIns="0" tIns="0" rIns="0" bIns="0" rtlCol="0" anchor="t"/>
            <a:lstStyle/>
            <a:p>
              <a:pPr marL="0" indent="0" algn="r" rtl="1">
                <a:lnSpc>
                  <a:spcPts val="1400"/>
                </a:lnSpc>
                <a:buNone/>
              </a:pPr>
              <a:r>
                <a:rPr lang="en-US" sz="1600" dirty="0">
                  <a:solidFill>
                    <a:srgbClr val="15213F"/>
                  </a:solidFill>
                  <a:latin typeface="Alexandria" pitchFamily="34" charset="0"/>
                  <a:ea typeface="Alexandria" pitchFamily="34" charset="-122"/>
                  <a:cs typeface="Alexandria" pitchFamily="34" charset="-120"/>
                </a:rPr>
                <a:t>قياس التقدم نحو الأهداف، تحليل ROI، مقارنة بالمنافسين</a:t>
              </a:r>
              <a:endParaRPr lang="en-US" sz="1600" dirty="0"/>
            </a:p>
          </p:txBody>
        </p:sp>
        <p:sp>
          <p:nvSpPr>
            <p:cNvPr id="28" name="Shape 14"/>
            <p:cNvSpPr/>
            <p:nvPr/>
          </p:nvSpPr>
          <p:spPr>
            <a:xfrm>
              <a:off x="545068" y="5891451"/>
              <a:ext cx="8053864" cy="944880"/>
            </a:xfrm>
            <a:prstGeom prst="roundRect">
              <a:avLst>
                <a:gd name="adj" fmla="val 7742"/>
              </a:avLst>
            </a:prstGeom>
            <a:solidFill>
              <a:srgbClr val="FBFCFE"/>
            </a:solidFill>
            <a:ln/>
          </p:spPr>
          <p:txBody>
            <a:bodyPr/>
            <a:lstStyle/>
            <a:p>
              <a:endParaRPr lang="en-US" sz="1600"/>
            </a:p>
          </p:txBody>
        </p:sp>
        <p:pic>
          <p:nvPicPr>
            <p:cNvPr id="29" name="Image 7" descr="preencoded.png"/>
            <p:cNvPicPr>
              <a:picLocks noChangeAspect="1"/>
            </p:cNvPicPr>
            <p:nvPr/>
          </p:nvPicPr>
          <p:blipFill>
            <a:blip r:embed="rId3"/>
            <a:stretch>
              <a:fillRect/>
            </a:stretch>
          </p:blipFill>
          <p:spPr>
            <a:xfrm>
              <a:off x="545068" y="5876211"/>
              <a:ext cx="8053864" cy="60960"/>
            </a:xfrm>
            <a:prstGeom prst="rect">
              <a:avLst/>
            </a:prstGeom>
          </p:spPr>
        </p:pic>
        <p:pic>
          <p:nvPicPr>
            <p:cNvPr id="31" name="Image 8" descr="preencoded.png"/>
            <p:cNvPicPr>
              <a:picLocks noChangeAspect="1"/>
            </p:cNvPicPr>
            <p:nvPr/>
          </p:nvPicPr>
          <p:blipFill>
            <a:blip r:embed="rId4"/>
            <a:stretch>
              <a:fillRect/>
            </a:stretch>
          </p:blipFill>
          <p:spPr>
            <a:xfrm>
              <a:off x="4367629" y="5687139"/>
              <a:ext cx="408742" cy="408742"/>
            </a:xfrm>
            <a:prstGeom prst="rect">
              <a:avLst/>
            </a:prstGeom>
          </p:spPr>
        </p:pic>
        <p:sp>
          <p:nvSpPr>
            <p:cNvPr id="32" name="Text 15"/>
            <p:cNvSpPr/>
            <p:nvPr/>
          </p:nvSpPr>
          <p:spPr>
            <a:xfrm>
              <a:off x="4490264" y="5789295"/>
              <a:ext cx="163473" cy="204311"/>
            </a:xfrm>
            <a:prstGeom prst="rect">
              <a:avLst/>
            </a:prstGeom>
            <a:noFill/>
            <a:ln/>
          </p:spPr>
          <p:txBody>
            <a:bodyPr wrap="none" lIns="0" tIns="0" rIns="0" bIns="0" rtlCol="0" anchor="t"/>
            <a:lstStyle/>
            <a:p>
              <a:pPr marL="0" indent="0" algn="r" rtl="1">
                <a:lnSpc>
                  <a:spcPts val="1700"/>
                </a:lnSpc>
                <a:buNone/>
              </a:pPr>
              <a:r>
                <a:rPr lang="en-US" sz="1600" b="1" dirty="0">
                  <a:solidFill>
                    <a:srgbClr val="FFFFFF"/>
                  </a:solidFill>
                  <a:latin typeface="Alexandria Bold" pitchFamily="34" charset="0"/>
                  <a:ea typeface="Alexandria Bold" pitchFamily="34" charset="-122"/>
                  <a:cs typeface="Alexandria Bold" pitchFamily="34" charset="-120"/>
                </a:rPr>
                <a:t>4</a:t>
              </a:r>
              <a:endParaRPr lang="en-US" sz="1600" dirty="0"/>
            </a:p>
          </p:txBody>
        </p:sp>
        <p:sp>
          <p:nvSpPr>
            <p:cNvPr id="33" name="Text 16"/>
            <p:cNvSpPr/>
            <p:nvPr/>
          </p:nvSpPr>
          <p:spPr>
            <a:xfrm>
              <a:off x="6744176" y="6232088"/>
              <a:ext cx="1703308" cy="212884"/>
            </a:xfrm>
            <a:prstGeom prst="rect">
              <a:avLst/>
            </a:prstGeom>
            <a:noFill/>
            <a:ln/>
          </p:spPr>
          <p:txBody>
            <a:bodyPr wrap="none" lIns="0" tIns="0" rIns="0" bIns="0" rtlCol="0" anchor="t"/>
            <a:lstStyle/>
            <a:p>
              <a:pPr marL="0" indent="0" algn="r" rtl="1">
                <a:lnSpc>
                  <a:spcPts val="1650"/>
                </a:lnSpc>
                <a:buNone/>
              </a:pPr>
              <a:r>
                <a:rPr lang="en-US" sz="1600" b="1" dirty="0">
                  <a:solidFill>
                    <a:srgbClr val="15213F"/>
                  </a:solidFill>
                  <a:latin typeface="Alexandria Bold" pitchFamily="34" charset="0"/>
                  <a:ea typeface="Alexandria Bold" pitchFamily="34" charset="-122"/>
                  <a:cs typeface="Alexandria Bold" pitchFamily="34" charset="-120"/>
                </a:rPr>
                <a:t>مراجعة فصلية</a:t>
              </a:r>
              <a:endParaRPr lang="en-US" sz="1600" dirty="0"/>
            </a:p>
          </p:txBody>
        </p:sp>
        <p:sp>
          <p:nvSpPr>
            <p:cNvPr id="34" name="Text 17"/>
            <p:cNvSpPr/>
            <p:nvPr/>
          </p:nvSpPr>
          <p:spPr>
            <a:xfrm>
              <a:off x="-886608" y="6231111"/>
              <a:ext cx="7750969" cy="183833"/>
            </a:xfrm>
            <a:prstGeom prst="rect">
              <a:avLst/>
            </a:prstGeom>
            <a:noFill/>
            <a:ln/>
          </p:spPr>
          <p:txBody>
            <a:bodyPr wrap="none" lIns="0" tIns="0" rIns="0" bIns="0" rtlCol="0" anchor="t"/>
            <a:lstStyle/>
            <a:p>
              <a:pPr marL="0" indent="0" algn="r" rtl="1">
                <a:lnSpc>
                  <a:spcPts val="1400"/>
                </a:lnSpc>
                <a:buNone/>
              </a:pPr>
              <a:r>
                <a:rPr lang="en-US" sz="1600" dirty="0">
                  <a:solidFill>
                    <a:srgbClr val="15213F"/>
                  </a:solidFill>
                  <a:latin typeface="Alexandria" pitchFamily="34" charset="0"/>
                  <a:ea typeface="Alexandria" pitchFamily="34" charset="-122"/>
                  <a:cs typeface="Alexandria" pitchFamily="34" charset="-120"/>
                </a:rPr>
                <a:t>تقييم استراتيجي شامل، تحديث الافتراضات، تعديل الاستراتيجية إذا لزم الأمر</a:t>
              </a:r>
              <a:endParaRPr lang="en-US" sz="1600" dirty="0"/>
            </a:p>
          </p:txBody>
        </p:sp>
        <p:sp>
          <p:nvSpPr>
            <p:cNvPr id="35" name="Text 18"/>
            <p:cNvSpPr/>
            <p:nvPr/>
          </p:nvSpPr>
          <p:spPr>
            <a:xfrm>
              <a:off x="545068" y="6941582"/>
              <a:ext cx="8053864" cy="183833"/>
            </a:xfrm>
            <a:prstGeom prst="rect">
              <a:avLst/>
            </a:prstGeom>
            <a:noFill/>
            <a:ln/>
          </p:spPr>
          <p:txBody>
            <a:bodyPr wrap="none" lIns="0" tIns="0" rIns="0" bIns="0" rtlCol="0" anchor="t"/>
            <a:lstStyle/>
            <a:p>
              <a:pPr marL="0" indent="0" algn="r" rtl="1">
                <a:lnSpc>
                  <a:spcPts val="1400"/>
                </a:lnSpc>
                <a:buNone/>
              </a:pPr>
              <a:r>
                <a:rPr lang="en-US" sz="1600" b="1" dirty="0">
                  <a:solidFill>
                    <a:srgbClr val="15213F"/>
                  </a:solidFill>
                  <a:latin typeface="Alexandria" pitchFamily="34" charset="0"/>
                  <a:ea typeface="Alexandria" pitchFamily="34" charset="-122"/>
                  <a:cs typeface="Alexandria" pitchFamily="34" charset="-120"/>
                </a:rPr>
                <a:t>الأدوات الحاسمة</a:t>
              </a:r>
              <a:r>
                <a:rPr lang="en-US" sz="1600" b="1">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endParaRPr lang="ar-EG" sz="1600">
                <a:solidFill>
                  <a:srgbClr val="15213F"/>
                </a:solidFill>
                <a:latin typeface="Alexandria" pitchFamily="34" charset="0"/>
                <a:ea typeface="Alexandria" pitchFamily="34" charset="-122"/>
                <a:cs typeface="Alexandria" pitchFamily="34" charset="-120"/>
              </a:endParaRPr>
            </a:p>
            <a:p>
              <a:pPr marL="0" indent="0" algn="r" rtl="1">
                <a:lnSpc>
                  <a:spcPts val="1400"/>
                </a:lnSpc>
                <a:buNone/>
              </a:pPr>
              <a:r>
                <a:rPr lang="en-US" sz="1600">
                  <a:solidFill>
                    <a:srgbClr val="15213F"/>
                  </a:solidFill>
                  <a:latin typeface="Alexandria" pitchFamily="34" charset="0"/>
                  <a:ea typeface="Alexandria" pitchFamily="34" charset="-122"/>
                  <a:cs typeface="Alexandria" pitchFamily="34" charset="-120"/>
                </a:rPr>
                <a:t>لوحة </a:t>
              </a:r>
              <a:r>
                <a:rPr lang="en-US" sz="1600" dirty="0">
                  <a:solidFill>
                    <a:srgbClr val="15213F"/>
                  </a:solidFill>
                  <a:latin typeface="Alexandria" pitchFamily="34" charset="0"/>
                  <a:ea typeface="Alexandria" pitchFamily="34" charset="-122"/>
                  <a:cs typeface="Alexandria" pitchFamily="34" charset="-120"/>
                </a:rPr>
                <a:t>معلومات موحدة تجمع بيانات من جميع القنوات، تقارير آلية تُرسل للمعنيين، إنذارات فورية عند أي انحراف كبير.</a:t>
              </a:r>
              <a:endParaRPr lang="en-US" sz="1600" dirty="0"/>
            </a:p>
          </p:txBody>
        </p:sp>
      </p:grpSp>
    </p:spTree>
    <p:extLst>
      <p:ext uri="{BB962C8B-B14F-4D97-AF65-F5344CB8AC3E}">
        <p14:creationId xmlns:p14="http://schemas.microsoft.com/office/powerpoint/2010/main" val="3988682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451F1-41AE-8227-4931-4B6B9CA54B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2F4FC3-0BF2-4A3C-A033-B7B78AD36B53}"/>
              </a:ext>
            </a:extLst>
          </p:cNvPr>
          <p:cNvSpPr/>
          <p:nvPr/>
        </p:nvSpPr>
        <p:spPr>
          <a:xfrm>
            <a:off x="208009" y="1231789"/>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1B6CAA2-EBD9-E44C-32AA-6254B66D9BE1}"/>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2CA4CF8F-844E-CDB8-FF9D-4108F4C37AC6}"/>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CBE36E-ADB9-0C1D-7FDA-1E29FECCF03F}"/>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64C019-A6CB-B045-9928-FC6DE2D5B81D}"/>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239B34B-8118-032E-27D6-D390894FFA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2"/>
          <p:cNvSpPr/>
          <p:nvPr/>
        </p:nvSpPr>
        <p:spPr>
          <a:xfrm>
            <a:off x="2586827" y="1434963"/>
            <a:ext cx="9018746" cy="426894"/>
          </a:xfrm>
          <a:prstGeom prst="rect">
            <a:avLst/>
          </a:prstGeom>
          <a:noFill/>
          <a:ln/>
        </p:spPr>
        <p:txBody>
          <a:bodyPr wrap="none" lIns="0" tIns="0" rIns="0" bIns="0" rtlCol="0" anchor="t"/>
          <a:lstStyle/>
          <a:p>
            <a:pPr marL="0" indent="0" algn="r" rtl="1">
              <a:lnSpc>
                <a:spcPts val="4850"/>
              </a:lnSpc>
              <a:buNone/>
            </a:pPr>
            <a:r>
              <a:rPr lang="en-US" b="1">
                <a:solidFill>
                  <a:srgbClr val="3257B8"/>
                </a:solidFill>
                <a:latin typeface="Alexandria Bold" pitchFamily="34" charset="0"/>
                <a:ea typeface="Alexandria Bold" pitchFamily="34" charset="-122"/>
                <a:cs typeface="Alexandria Bold" pitchFamily="34" charset="-120"/>
              </a:rPr>
              <a:t>SWOT الرقمي</a:t>
            </a:r>
            <a:r>
              <a:rPr lang="ar-EG" b="1">
                <a:solidFill>
                  <a:srgbClr val="3257B8"/>
                </a:solidFill>
                <a:latin typeface="Alexandria Bold" pitchFamily="34" charset="0"/>
                <a:ea typeface="Alexandria Bold" pitchFamily="34" charset="-122"/>
                <a:cs typeface="Alexandria Bold" pitchFamily="34" charset="-120"/>
              </a:rPr>
              <a:t>:</a:t>
            </a:r>
            <a:r>
              <a:rPr lang="en-US" b="1">
                <a:solidFill>
                  <a:srgbClr val="3257B8"/>
                </a:solidFill>
                <a:latin typeface="Alexandria Bold" pitchFamily="34" charset="0"/>
                <a:ea typeface="Alexandria Bold" pitchFamily="34" charset="-122"/>
                <a:cs typeface="Alexandria Bold" pitchFamily="34" charset="-120"/>
              </a:rPr>
              <a:t> </a:t>
            </a:r>
            <a:r>
              <a:rPr lang="en-US" b="1" dirty="0">
                <a:solidFill>
                  <a:srgbClr val="3257B8"/>
                </a:solidFill>
                <a:latin typeface="Alexandria Bold" pitchFamily="34" charset="0"/>
                <a:ea typeface="Alexandria Bold" pitchFamily="34" charset="-122"/>
                <a:cs typeface="Alexandria Bold" pitchFamily="34" charset="-120"/>
              </a:rPr>
              <a:t>دمج التهديدات التقنية</a:t>
            </a:r>
            <a:endParaRPr lang="en-US" dirty="0"/>
          </a:p>
        </p:txBody>
      </p:sp>
      <p:grpSp>
        <p:nvGrpSpPr>
          <p:cNvPr id="8" name="Group 7">
            <a:extLst>
              <a:ext uri="{FF2B5EF4-FFF2-40B4-BE49-F238E27FC236}">
                <a16:creationId xmlns:a16="http://schemas.microsoft.com/office/drawing/2014/main" id="{8FF9F281-1F6E-7597-6C39-D952C07AFD5E}"/>
              </a:ext>
            </a:extLst>
          </p:cNvPr>
          <p:cNvGrpSpPr/>
          <p:nvPr/>
        </p:nvGrpSpPr>
        <p:grpSpPr>
          <a:xfrm>
            <a:off x="501805" y="2455797"/>
            <a:ext cx="10954063" cy="2967240"/>
            <a:chOff x="793790" y="5293638"/>
            <a:chExt cx="13042821" cy="1493400"/>
          </a:xfrm>
        </p:grpSpPr>
        <p:sp>
          <p:nvSpPr>
            <p:cNvPr id="4" name="Text 3"/>
            <p:cNvSpPr/>
            <p:nvPr/>
          </p:nvSpPr>
          <p:spPr>
            <a:xfrm>
              <a:off x="793790" y="5293638"/>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تحليل SWOT التقليدي (Strengths, Weaknesses, Opportunities, Threats) يحتاج إلى تحديث ليشمل البعد الرقمي والتقني. التهديدات بشكل خاص أصبحت أكثر تعقيداً مع ظهور تقنيات التزييف العميق، الهجمات السيبرانية، وحملات التشويه الرقمية المنظمة.</a:t>
              </a:r>
              <a:endParaRPr lang="en-US" sz="1600" dirty="0"/>
            </a:p>
          </p:txBody>
        </p:sp>
        <p:sp>
          <p:nvSpPr>
            <p:cNvPr id="9" name="Text 4"/>
            <p:cNvSpPr/>
            <p:nvPr/>
          </p:nvSpPr>
          <p:spPr>
            <a:xfrm>
              <a:off x="793790" y="6151959"/>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هذا لا يعني التخلي عن نموذج SWOT، بل إثراءه بأبعاد جديدة تعكس واقع البيئة الرقمية المعاصرة. فهم هذه التهديدات التقنية أمر حاسم لبناء استراتيجيات دفاعية فعالة.</a:t>
              </a:r>
              <a:endParaRPr lang="en-US" sz="1600" dirty="0"/>
            </a:p>
          </p:txBody>
        </p:sp>
      </p:grpSp>
    </p:spTree>
    <p:extLst>
      <p:ext uri="{BB962C8B-B14F-4D97-AF65-F5344CB8AC3E}">
        <p14:creationId xmlns:p14="http://schemas.microsoft.com/office/powerpoint/2010/main" val="21554663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F1271-6F8B-F3CA-032B-EDE283DDA0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F8EB13-757D-D0BC-7285-C6A31AC34104}"/>
              </a:ext>
            </a:extLst>
          </p:cNvPr>
          <p:cNvSpPr/>
          <p:nvPr/>
        </p:nvSpPr>
        <p:spPr>
          <a:xfrm>
            <a:off x="208009" y="1231789"/>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EF2D07-3673-F6D7-860A-B40583514AFA}"/>
              </a:ext>
            </a:extLst>
          </p:cNvPr>
          <p:cNvSpPr txBox="1"/>
          <p:nvPr/>
        </p:nvSpPr>
        <p:spPr>
          <a:xfrm>
            <a:off x="4009050" y="132562"/>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01A3D6F5-68FE-82C7-588B-DDF783FD31FF}"/>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CF2FDC-FD96-3A5F-4290-8DCEB5E7EBC8}"/>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0A1C05-195A-C208-790B-8D1527BD0EAA}"/>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FFAFF06-5978-125B-F874-9685B606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3579541" y="595894"/>
            <a:ext cx="4137101" cy="620078"/>
          </a:xfrm>
          <a:prstGeom prst="rect">
            <a:avLst/>
          </a:prstGeom>
          <a:noFill/>
          <a:ln/>
        </p:spPr>
        <p:txBody>
          <a:bodyPr wrap="none" lIns="0" tIns="0" rIns="0" bIns="0" rtlCol="0" anchor="t"/>
          <a:lstStyle/>
          <a:p>
            <a:pPr marL="0" indent="0" algn="r" rtl="1">
              <a:lnSpc>
                <a:spcPts val="4850"/>
              </a:lnSpc>
              <a:buNone/>
            </a:pPr>
            <a:r>
              <a:rPr lang="en-US" sz="2000" b="1" dirty="0">
                <a:solidFill>
                  <a:srgbClr val="3257B8"/>
                </a:solidFill>
                <a:latin typeface="Alexandria Bold" pitchFamily="34" charset="0"/>
                <a:ea typeface="Alexandria Bold" pitchFamily="34" charset="-122"/>
                <a:cs typeface="Alexandria Bold" pitchFamily="34" charset="-120"/>
              </a:rPr>
              <a:t>نموذج </a:t>
            </a:r>
            <a:r>
              <a:rPr lang="en-US" sz="2000" b="1">
                <a:solidFill>
                  <a:srgbClr val="3257B8"/>
                </a:solidFill>
                <a:latin typeface="Alexandria Bold" pitchFamily="34" charset="0"/>
                <a:ea typeface="Alexandria Bold" pitchFamily="34" charset="-122"/>
                <a:cs typeface="Alexandria Bold" pitchFamily="34" charset="-120"/>
              </a:rPr>
              <a:t>SWOT </a:t>
            </a:r>
            <a:r>
              <a:rPr lang="ar-EG" sz="2000" b="1">
                <a:solidFill>
                  <a:srgbClr val="3257B8"/>
                </a:solidFill>
                <a:latin typeface="Alexandria Bold" pitchFamily="34" charset="0"/>
                <a:ea typeface="Alexandria Bold" pitchFamily="34" charset="-122"/>
                <a:cs typeface="Alexandria Bold" pitchFamily="34" charset="-120"/>
              </a:rPr>
              <a:t> </a:t>
            </a:r>
            <a:r>
              <a:rPr lang="en-US" sz="2000" b="1">
                <a:solidFill>
                  <a:srgbClr val="3257B8"/>
                </a:solidFill>
                <a:latin typeface="Alexandria Bold" pitchFamily="34" charset="0"/>
                <a:ea typeface="Alexandria Bold" pitchFamily="34" charset="-122"/>
                <a:cs typeface="Alexandria Bold" pitchFamily="34" charset="-120"/>
              </a:rPr>
              <a:t>الرقمي </a:t>
            </a:r>
            <a:r>
              <a:rPr lang="en-US" sz="2000" b="1" dirty="0">
                <a:solidFill>
                  <a:srgbClr val="3257B8"/>
                </a:solidFill>
                <a:latin typeface="Alexandria Bold" pitchFamily="34" charset="0"/>
                <a:ea typeface="Alexandria Bold" pitchFamily="34" charset="-122"/>
                <a:cs typeface="Alexandria Bold" pitchFamily="34" charset="-120"/>
              </a:rPr>
              <a:t>المُحدَّث</a:t>
            </a:r>
            <a:endParaRPr lang="en-US" sz="2000" dirty="0"/>
          </a:p>
        </p:txBody>
      </p:sp>
      <p:grpSp>
        <p:nvGrpSpPr>
          <p:cNvPr id="14" name="Group 13">
            <a:extLst>
              <a:ext uri="{FF2B5EF4-FFF2-40B4-BE49-F238E27FC236}">
                <a16:creationId xmlns:a16="http://schemas.microsoft.com/office/drawing/2014/main" id="{75AEE33E-BC5F-0B11-8DA3-32F852FD2F39}"/>
              </a:ext>
            </a:extLst>
          </p:cNvPr>
          <p:cNvGrpSpPr/>
          <p:nvPr/>
        </p:nvGrpSpPr>
        <p:grpSpPr>
          <a:xfrm>
            <a:off x="359111" y="1291247"/>
            <a:ext cx="11236712" cy="6027774"/>
            <a:chOff x="793790" y="2166699"/>
            <a:chExt cx="13042821" cy="4912995"/>
          </a:xfrm>
        </p:grpSpPr>
        <p:sp>
          <p:nvSpPr>
            <p:cNvPr id="4" name="Shape 1"/>
            <p:cNvSpPr/>
            <p:nvPr/>
          </p:nvSpPr>
          <p:spPr>
            <a:xfrm>
              <a:off x="793790" y="2166699"/>
              <a:ext cx="13042821" cy="4912995"/>
            </a:xfrm>
            <a:prstGeom prst="roundRect">
              <a:avLst>
                <a:gd name="adj" fmla="val 1697"/>
              </a:avLst>
            </a:prstGeom>
            <a:noFill/>
            <a:ln w="7620">
              <a:solidFill>
                <a:srgbClr val="000000">
                  <a:alpha val="8000"/>
                </a:srgbClr>
              </a:solidFill>
              <a:prstDash val="solid"/>
            </a:ln>
          </p:spPr>
          <p:txBody>
            <a:bodyPr/>
            <a:lstStyle/>
            <a:p>
              <a:endParaRPr lang="en-US"/>
            </a:p>
          </p:txBody>
        </p:sp>
        <p:sp>
          <p:nvSpPr>
            <p:cNvPr id="8" name="Shape 2"/>
            <p:cNvSpPr/>
            <p:nvPr/>
          </p:nvSpPr>
          <p:spPr>
            <a:xfrm>
              <a:off x="801410" y="2174319"/>
              <a:ext cx="13027581" cy="2448878"/>
            </a:xfrm>
            <a:prstGeom prst="rect">
              <a:avLst/>
            </a:prstGeom>
            <a:solidFill>
              <a:srgbClr val="FFFFFF">
                <a:alpha val="4000"/>
              </a:srgbClr>
            </a:solidFill>
            <a:ln/>
          </p:spPr>
          <p:txBody>
            <a:bodyPr/>
            <a:lstStyle/>
            <a:p>
              <a:endParaRPr lang="en-US"/>
            </a:p>
          </p:txBody>
        </p:sp>
        <p:sp>
          <p:nvSpPr>
            <p:cNvPr id="9" name="Text 3"/>
            <p:cNvSpPr/>
            <p:nvPr/>
          </p:nvSpPr>
          <p:spPr>
            <a:xfrm>
              <a:off x="999767" y="2301002"/>
              <a:ext cx="5453700" cy="273823"/>
            </a:xfrm>
            <a:prstGeom prst="rect">
              <a:avLst/>
            </a:prstGeom>
            <a:noFill/>
            <a:ln/>
          </p:spPr>
          <p:txBody>
            <a:bodyPr wrap="none" lIns="0" tIns="0" rIns="0" bIns="0" rtlCol="0" anchor="t"/>
            <a:lstStyle/>
            <a:p>
              <a:pPr marL="0" indent="0" algn="ctr">
                <a:lnSpc>
                  <a:spcPts val="2400"/>
                </a:lnSpc>
                <a:buNone/>
              </a:pPr>
              <a:r>
                <a:rPr lang="en-US" sz="1950" b="1" dirty="0">
                  <a:solidFill>
                    <a:srgbClr val="3257B8"/>
                  </a:solidFill>
                  <a:latin typeface="Alexandria Bold" pitchFamily="34" charset="0"/>
                  <a:ea typeface="Alexandria Bold" pitchFamily="34" charset="-122"/>
                  <a:cs typeface="Alexandria Bold" pitchFamily="34" charset="-120"/>
                </a:rPr>
                <a:t>Strengths - نقاط القوة</a:t>
              </a:r>
              <a:endParaRPr lang="en-US" sz="1950" dirty="0"/>
            </a:p>
          </p:txBody>
        </p:sp>
        <p:sp>
          <p:nvSpPr>
            <p:cNvPr id="11" name="Text 4"/>
            <p:cNvSpPr/>
            <p:nvPr/>
          </p:nvSpPr>
          <p:spPr>
            <a:xfrm>
              <a:off x="999768" y="2730222"/>
              <a:ext cx="6113264" cy="1587795"/>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قدرات رقمية داخلية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بيانات عملاء غنية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حضور قوي على المنصات الرقمية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سمعة رقمية إيجابية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فرق ماهرة في الأدوات الرقمية</a:t>
              </a:r>
              <a:endParaRPr lang="en-US" sz="1550" dirty="0"/>
            </a:p>
          </p:txBody>
        </p:sp>
        <p:sp>
          <p:nvSpPr>
            <p:cNvPr id="12" name="Text 5"/>
            <p:cNvSpPr/>
            <p:nvPr/>
          </p:nvSpPr>
          <p:spPr>
            <a:xfrm>
              <a:off x="7517368" y="2301002"/>
              <a:ext cx="5453701" cy="310158"/>
            </a:xfrm>
            <a:prstGeom prst="rect">
              <a:avLst/>
            </a:prstGeom>
            <a:noFill/>
            <a:ln/>
          </p:spPr>
          <p:txBody>
            <a:bodyPr wrap="none" lIns="0" tIns="0" rIns="0" bIns="0" rtlCol="0" anchor="t"/>
            <a:lstStyle/>
            <a:p>
              <a:pPr marL="0" indent="0" algn="ctr">
                <a:lnSpc>
                  <a:spcPts val="2400"/>
                </a:lnSpc>
                <a:buNone/>
              </a:pPr>
              <a:r>
                <a:rPr lang="en-US" sz="1950" b="1" dirty="0">
                  <a:solidFill>
                    <a:srgbClr val="3257B8"/>
                  </a:solidFill>
                  <a:latin typeface="Alexandria Bold" pitchFamily="34" charset="0"/>
                  <a:ea typeface="Alexandria Bold" pitchFamily="34" charset="-122"/>
                  <a:cs typeface="Alexandria Bold" pitchFamily="34" charset="-120"/>
                </a:rPr>
                <a:t>Weaknesses - نقاط الضعف</a:t>
              </a:r>
              <a:endParaRPr lang="en-US" sz="1950" dirty="0"/>
            </a:p>
          </p:txBody>
        </p:sp>
        <p:sp>
          <p:nvSpPr>
            <p:cNvPr id="13" name="Text 6"/>
            <p:cNvSpPr/>
            <p:nvPr/>
          </p:nvSpPr>
          <p:spPr>
            <a:xfrm>
              <a:off x="7517368" y="2730222"/>
              <a:ext cx="6113264" cy="1587795"/>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بنية تحتية تقنية قديمة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نقص مهارات الذكاء الاصطناعي</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بطء الاستجابة الرقمية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محدودية تحليل البيانات</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عدم تكامل الأنظمة</a:t>
              </a:r>
              <a:endParaRPr lang="en-US" sz="1550" dirty="0"/>
            </a:p>
          </p:txBody>
        </p:sp>
        <p:sp>
          <p:nvSpPr>
            <p:cNvPr id="15" name="Shape 7"/>
            <p:cNvSpPr/>
            <p:nvPr/>
          </p:nvSpPr>
          <p:spPr>
            <a:xfrm>
              <a:off x="801410" y="4742259"/>
              <a:ext cx="13027581" cy="2228576"/>
            </a:xfrm>
            <a:prstGeom prst="rect">
              <a:avLst/>
            </a:prstGeom>
            <a:solidFill>
              <a:srgbClr val="000000">
                <a:alpha val="4000"/>
              </a:srgbClr>
            </a:solidFill>
            <a:ln/>
          </p:spPr>
          <p:txBody>
            <a:bodyPr/>
            <a:lstStyle/>
            <a:p>
              <a:endParaRPr lang="en-US"/>
            </a:p>
          </p:txBody>
        </p:sp>
        <p:sp>
          <p:nvSpPr>
            <p:cNvPr id="16" name="Text 8"/>
            <p:cNvSpPr/>
            <p:nvPr/>
          </p:nvSpPr>
          <p:spPr>
            <a:xfrm>
              <a:off x="999767" y="4273821"/>
              <a:ext cx="5564225" cy="356995"/>
            </a:xfrm>
            <a:prstGeom prst="rect">
              <a:avLst/>
            </a:prstGeom>
            <a:noFill/>
            <a:ln/>
          </p:spPr>
          <p:txBody>
            <a:bodyPr wrap="none" lIns="0" tIns="0" rIns="0" bIns="0" rtlCol="0" anchor="t"/>
            <a:lstStyle/>
            <a:p>
              <a:pPr marL="0" indent="0" algn="ctr">
                <a:lnSpc>
                  <a:spcPts val="2400"/>
                </a:lnSpc>
                <a:buNone/>
              </a:pPr>
              <a:r>
                <a:rPr lang="en-US" sz="1950" b="1" dirty="0">
                  <a:solidFill>
                    <a:srgbClr val="3257B8"/>
                  </a:solidFill>
                  <a:latin typeface="Alexandria Bold" pitchFamily="34" charset="0"/>
                  <a:ea typeface="Alexandria Bold" pitchFamily="34" charset="-122"/>
                  <a:cs typeface="Alexandria Bold" pitchFamily="34" charset="-120"/>
                </a:rPr>
                <a:t>Opportunities - الفرص</a:t>
              </a:r>
              <a:endParaRPr lang="en-US" sz="1950" dirty="0"/>
            </a:p>
          </p:txBody>
        </p:sp>
        <p:sp>
          <p:nvSpPr>
            <p:cNvPr id="17" name="Text 9"/>
            <p:cNvSpPr/>
            <p:nvPr/>
          </p:nvSpPr>
          <p:spPr>
            <a:xfrm>
              <a:off x="999768" y="4703042"/>
              <a:ext cx="6113264" cy="1587795"/>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اعتماد AI </a:t>
              </a:r>
              <a:r>
                <a:rPr lang="en-US" sz="1550">
                  <a:solidFill>
                    <a:srgbClr val="15213F"/>
                  </a:solidFill>
                  <a:latin typeface="Alexandria" pitchFamily="34" charset="0"/>
                  <a:ea typeface="Alexandria" pitchFamily="34" charset="-122"/>
                  <a:cs typeface="Alexandria" pitchFamily="34" charset="-120"/>
                </a:rPr>
                <a:t>Agents </a:t>
              </a:r>
              <a:r>
                <a:rPr lang="ar-EG" sz="1550">
                  <a:solidFill>
                    <a:srgbClr val="15213F"/>
                  </a:solidFill>
                  <a:latin typeface="Alexandria" pitchFamily="34" charset="0"/>
                  <a:ea typeface="Alexandria" pitchFamily="34" charset="-122"/>
                  <a:cs typeface="Alexandria" pitchFamily="34" charset="-120"/>
                </a:rPr>
                <a:t> </a:t>
              </a:r>
              <a:r>
                <a:rPr lang="en-US" sz="1550">
                  <a:solidFill>
                    <a:srgbClr val="15213F"/>
                  </a:solidFill>
                  <a:latin typeface="Alexandria" pitchFamily="34" charset="0"/>
                  <a:ea typeface="Alexandria" pitchFamily="34" charset="-122"/>
                  <a:cs typeface="Alexandria" pitchFamily="34" charset="-120"/>
                </a:rPr>
                <a:t>للكفاءة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التخصيص المفرط للرسائل</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توسع نطاق الوصول الرقمي</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شراكات تقنية استراتيجية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تحسين تجربة العملاء رقمياً</a:t>
              </a:r>
              <a:endParaRPr lang="en-US" sz="1550" dirty="0"/>
            </a:p>
          </p:txBody>
        </p:sp>
        <p:sp>
          <p:nvSpPr>
            <p:cNvPr id="18" name="Text 10"/>
            <p:cNvSpPr/>
            <p:nvPr/>
          </p:nvSpPr>
          <p:spPr>
            <a:xfrm>
              <a:off x="7517367" y="4273822"/>
              <a:ext cx="5725516" cy="320361"/>
            </a:xfrm>
            <a:prstGeom prst="rect">
              <a:avLst/>
            </a:prstGeom>
            <a:noFill/>
            <a:ln/>
          </p:spPr>
          <p:txBody>
            <a:bodyPr wrap="none" lIns="0" tIns="0" rIns="0" bIns="0" rtlCol="0" anchor="t"/>
            <a:lstStyle/>
            <a:p>
              <a:pPr marL="0" indent="0" algn="ctr">
                <a:lnSpc>
                  <a:spcPts val="2400"/>
                </a:lnSpc>
                <a:buNone/>
              </a:pPr>
              <a:r>
                <a:rPr lang="en-US" sz="1950" b="1" dirty="0">
                  <a:solidFill>
                    <a:srgbClr val="3257B8"/>
                  </a:solidFill>
                  <a:latin typeface="Alexandria Bold" pitchFamily="34" charset="0"/>
                  <a:ea typeface="Alexandria Bold" pitchFamily="34" charset="-122"/>
                  <a:cs typeface="Alexandria Bold" pitchFamily="34" charset="-120"/>
                </a:rPr>
                <a:t>Threats - التهديدات الرقمية</a:t>
              </a:r>
              <a:endParaRPr lang="en-US" sz="1950" dirty="0"/>
            </a:p>
          </p:txBody>
        </p:sp>
        <p:sp>
          <p:nvSpPr>
            <p:cNvPr id="19" name="Text 11"/>
            <p:cNvSpPr/>
            <p:nvPr/>
          </p:nvSpPr>
          <p:spPr>
            <a:xfrm>
              <a:off x="7517368" y="4703042"/>
              <a:ext cx="6113264" cy="1587795"/>
            </a:xfrm>
            <a:prstGeom prst="rect">
              <a:avLst/>
            </a:prstGeom>
            <a:noFill/>
            <a:ln/>
          </p:spPr>
          <p:txBody>
            <a:bodyPr wrap="square" lIns="0" tIns="0" rIns="0" bIns="0" rtlCol="0" anchor="t"/>
            <a:lstStyle/>
            <a:p>
              <a:pPr marL="342900" indent="-342900" algn="r" rtl="1">
                <a:lnSpc>
                  <a:spcPts val="2500"/>
                </a:lnSpc>
                <a:buSzPct val="100000"/>
                <a:buChar char="•"/>
              </a:pPr>
              <a:r>
                <a:rPr lang="en-US" sz="1550" b="1" dirty="0">
                  <a:solidFill>
                    <a:srgbClr val="15213F"/>
                  </a:solidFill>
                  <a:latin typeface="Alexandria" pitchFamily="34" charset="0"/>
                  <a:ea typeface="Alexandria" pitchFamily="34" charset="-122"/>
                  <a:cs typeface="Alexandria" pitchFamily="34" charset="-120"/>
                </a:rPr>
                <a:t>التزييف العميق (Deepfakes)</a:t>
              </a:r>
              <a:endParaRPr lang="en-US" sz="1550" dirty="0"/>
            </a:p>
            <a:p>
              <a:pPr marL="342900" indent="-342900" algn="r" rtl="1">
                <a:lnSpc>
                  <a:spcPts val="2500"/>
                </a:lnSpc>
                <a:buSzPct val="100000"/>
                <a:buChar char="•"/>
              </a:pPr>
              <a:r>
                <a:rPr lang="en-US" sz="1550" b="1" dirty="0">
                  <a:solidFill>
                    <a:srgbClr val="15213F"/>
                  </a:solidFill>
                  <a:latin typeface="Alexandria" pitchFamily="34" charset="0"/>
                  <a:ea typeface="Alexandria" pitchFamily="34" charset="-122"/>
                  <a:cs typeface="Alexandria" pitchFamily="34" charset="-120"/>
                </a:rPr>
                <a:t>الهجمات السيبرانية</a:t>
              </a:r>
              <a:endParaRPr lang="en-US" sz="1550" dirty="0"/>
            </a:p>
            <a:p>
              <a:pPr marL="342900" indent="-342900" algn="r" rtl="1">
                <a:lnSpc>
                  <a:spcPts val="2500"/>
                </a:lnSpc>
                <a:buSzPct val="100000"/>
                <a:buChar char="•"/>
              </a:pPr>
              <a:r>
                <a:rPr lang="en-US" sz="1550" b="1" dirty="0">
                  <a:solidFill>
                    <a:srgbClr val="15213F"/>
                  </a:solidFill>
                  <a:latin typeface="Alexandria" pitchFamily="34" charset="0"/>
                  <a:ea typeface="Alexandria" pitchFamily="34" charset="-122"/>
                  <a:cs typeface="Alexandria" pitchFamily="34" charset="-120"/>
                </a:rPr>
                <a:t>حملات تشويه منظمة</a:t>
              </a:r>
              <a:endParaRPr lang="en-US" sz="1550" dirty="0"/>
            </a:p>
            <a:p>
              <a:pPr marL="342900" indent="-342900" algn="r" rtl="1">
                <a:lnSpc>
                  <a:spcPts val="2500"/>
                </a:lnSpc>
                <a:buSzPct val="100000"/>
                <a:buChar char="•"/>
              </a:pPr>
              <a:r>
                <a:rPr lang="en-US" sz="1550" b="1" dirty="0">
                  <a:solidFill>
                    <a:srgbClr val="15213F"/>
                  </a:solidFill>
                  <a:latin typeface="Alexandria" pitchFamily="34" charset="0"/>
                  <a:ea typeface="Alexandria" pitchFamily="34" charset="-122"/>
                  <a:cs typeface="Alexandria" pitchFamily="34" charset="-120"/>
                </a:rPr>
                <a:t>تسريب بيانات حساسة</a:t>
              </a:r>
              <a:endParaRPr lang="en-US" sz="1550" dirty="0"/>
            </a:p>
            <a:p>
              <a:pPr marL="342900" indent="-342900" algn="r" rtl="1">
                <a:lnSpc>
                  <a:spcPts val="2500"/>
                </a:lnSpc>
                <a:buSzPct val="100000"/>
                <a:buChar char="•"/>
              </a:pPr>
              <a:r>
                <a:rPr lang="en-US" sz="1550" b="1" dirty="0">
                  <a:solidFill>
                    <a:srgbClr val="15213F"/>
                  </a:solidFill>
                  <a:latin typeface="Alexandria" pitchFamily="34" charset="0"/>
                  <a:ea typeface="Alexandria" pitchFamily="34" charset="-122"/>
                  <a:cs typeface="Alexandria" pitchFamily="34" charset="-120"/>
                </a:rPr>
                <a:t>تغييرات خوارزميات مفاجئة</a:t>
              </a:r>
              <a:endParaRPr lang="en-US" sz="1550" dirty="0"/>
            </a:p>
          </p:txBody>
        </p:sp>
      </p:grpSp>
    </p:spTree>
    <p:extLst>
      <p:ext uri="{BB962C8B-B14F-4D97-AF65-F5344CB8AC3E}">
        <p14:creationId xmlns:p14="http://schemas.microsoft.com/office/powerpoint/2010/main" val="40633900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C7529-059E-793C-3C86-30F52C35F8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D8D0D6-7172-1C28-AC92-4083A6538C4F}"/>
              </a:ext>
            </a:extLst>
          </p:cNvPr>
          <p:cNvSpPr/>
          <p:nvPr/>
        </p:nvSpPr>
        <p:spPr>
          <a:xfrm>
            <a:off x="304800" y="1357689"/>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AC7B5-6EF0-2A85-1DA4-C6EA6EDB2E09}"/>
              </a:ext>
            </a:extLst>
          </p:cNvPr>
          <p:cNvSpPr txBox="1"/>
          <p:nvPr/>
        </p:nvSpPr>
        <p:spPr>
          <a:xfrm>
            <a:off x="3928872" y="133147"/>
            <a:ext cx="4237464"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C7B3B330-998D-AD52-6530-CFB8D45FAB13}"/>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28A5A8-FC9D-CFD8-D078-1655E2A5F630}"/>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1482CF-C4BE-1DDE-4AC5-45988C390A03}"/>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367263B3-ADE8-7BF6-EF8C-881DD80438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2"/>
          <p:cNvSpPr/>
          <p:nvPr/>
        </p:nvSpPr>
        <p:spPr>
          <a:xfrm>
            <a:off x="3928872" y="483367"/>
            <a:ext cx="3967782" cy="737192"/>
          </a:xfrm>
          <a:prstGeom prst="rect">
            <a:avLst/>
          </a:prstGeom>
          <a:noFill/>
          <a:ln/>
        </p:spPr>
        <p:txBody>
          <a:bodyPr wrap="square" lIns="0" tIns="0" rIns="0" bIns="0" rtlCol="0" anchor="t"/>
          <a:lstStyle/>
          <a:p>
            <a:pPr marL="0" indent="0" algn="r" rtl="1">
              <a:lnSpc>
                <a:spcPts val="4850"/>
              </a:lnSpc>
              <a:buNone/>
            </a:pPr>
            <a:r>
              <a:rPr lang="en-US" sz="2000" b="1">
                <a:solidFill>
                  <a:srgbClr val="3257B8"/>
                </a:solidFill>
                <a:latin typeface="Alexandria Bold" pitchFamily="34" charset="0"/>
                <a:ea typeface="Alexandria Bold" pitchFamily="34" charset="-122"/>
                <a:cs typeface="Alexandria Bold" pitchFamily="34" charset="-120"/>
              </a:rPr>
              <a:t>USP </a:t>
            </a:r>
            <a:r>
              <a:rPr lang="ar-EG" sz="2000" b="1">
                <a:solidFill>
                  <a:srgbClr val="3257B8"/>
                </a:solidFill>
                <a:latin typeface="Alexandria Bold" pitchFamily="34" charset="0"/>
                <a:ea typeface="Alexandria Bold" pitchFamily="34" charset="-122"/>
                <a:cs typeface="Alexandria Bold" pitchFamily="34" charset="-120"/>
              </a:rPr>
              <a:t> </a:t>
            </a:r>
            <a:r>
              <a:rPr lang="en-US" sz="2000" b="1">
                <a:solidFill>
                  <a:srgbClr val="3257B8"/>
                </a:solidFill>
                <a:latin typeface="Alexandria Bold" pitchFamily="34" charset="0"/>
                <a:ea typeface="Alexandria Bold" pitchFamily="34" charset="-122"/>
                <a:cs typeface="Alexandria Bold" pitchFamily="34" charset="-120"/>
              </a:rPr>
              <a:t>في </a:t>
            </a:r>
            <a:r>
              <a:rPr lang="en-US" sz="2000" b="1" dirty="0">
                <a:solidFill>
                  <a:srgbClr val="3257B8"/>
                </a:solidFill>
                <a:latin typeface="Alexandria Bold" pitchFamily="34" charset="0"/>
                <a:ea typeface="Alexandria Bold" pitchFamily="34" charset="-122"/>
                <a:cs typeface="Alexandria Bold" pitchFamily="34" charset="-120"/>
              </a:rPr>
              <a:t>عصر الذكاء الاصطناعي</a:t>
            </a:r>
            <a:endParaRPr lang="en-US" sz="2000" dirty="0"/>
          </a:p>
        </p:txBody>
      </p:sp>
      <p:pic>
        <p:nvPicPr>
          <p:cNvPr id="4" name="Image 0" descr="preencoded.png"/>
          <p:cNvPicPr>
            <a:picLocks noChangeAspect="1"/>
          </p:cNvPicPr>
          <p:nvPr/>
        </p:nvPicPr>
        <p:blipFill>
          <a:blip r:embed="rId3"/>
          <a:stretch>
            <a:fillRect/>
          </a:stretch>
        </p:blipFill>
        <p:spPr>
          <a:xfrm>
            <a:off x="304800" y="1601121"/>
            <a:ext cx="2814181" cy="422127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grpSp>
        <p:nvGrpSpPr>
          <p:cNvPr id="8" name="Group 7">
            <a:extLst>
              <a:ext uri="{FF2B5EF4-FFF2-40B4-BE49-F238E27FC236}">
                <a16:creationId xmlns:a16="http://schemas.microsoft.com/office/drawing/2014/main" id="{918AA6B1-B1F7-1E37-CA9C-34B556FE4B79}"/>
              </a:ext>
            </a:extLst>
          </p:cNvPr>
          <p:cNvGrpSpPr/>
          <p:nvPr/>
        </p:nvGrpSpPr>
        <p:grpSpPr>
          <a:xfrm>
            <a:off x="3551745" y="2309284"/>
            <a:ext cx="7999481" cy="3513107"/>
            <a:chOff x="793790" y="4045625"/>
            <a:chExt cx="7556421" cy="2128480"/>
          </a:xfrm>
        </p:grpSpPr>
        <p:sp>
          <p:nvSpPr>
            <p:cNvPr id="9" name="Text 3"/>
            <p:cNvSpPr/>
            <p:nvPr/>
          </p:nvSpPr>
          <p:spPr>
            <a:xfrm>
              <a:off x="793790" y="4045625"/>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عرض البيع الفريد (Unique Selling Proposition - USP</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هو </a:t>
              </a:r>
              <a:r>
                <a:rPr lang="en-US" sz="1600" dirty="0">
                  <a:solidFill>
                    <a:srgbClr val="15213F"/>
                  </a:solidFill>
                  <a:latin typeface="Alexandria" pitchFamily="34" charset="0"/>
                  <a:ea typeface="Alexandria" pitchFamily="34" charset="-122"/>
                  <a:cs typeface="Alexandria" pitchFamily="34" charset="-120"/>
                </a:rPr>
                <a:t>ما يميز المؤسسة عن منافسيها. لكن في عصر يستطيع فيه الجميع استخدام نفس أدوات الذكاء الاصطناعي لإنشاء محتوى مشابه، كيف نحافظ على التميز؟</a:t>
              </a:r>
              <a:endParaRPr lang="en-US" sz="1600" dirty="0"/>
            </a:p>
          </p:txBody>
        </p:sp>
        <p:sp>
          <p:nvSpPr>
            <p:cNvPr id="11" name="Text 4"/>
            <p:cNvSpPr/>
            <p:nvPr/>
          </p:nvSpPr>
          <p:spPr>
            <a:xfrm>
              <a:off x="793790" y="5221486"/>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الإجابة تكمن في إعادة تعريف التميز ليتجاوز المنتجات والخدمات ويشمل القيم، الشفافية، التجربة الإنسانية، والأصالة الثقافية. الذكاء الاصطناعي يمكن أن يُعزز هذه العناصر، لكنه لا يستطيع استبدالها.</a:t>
              </a:r>
              <a:endParaRPr lang="en-US" sz="1600" dirty="0"/>
            </a:p>
          </p:txBody>
        </p:sp>
      </p:grpSp>
    </p:spTree>
    <p:extLst>
      <p:ext uri="{BB962C8B-B14F-4D97-AF65-F5344CB8AC3E}">
        <p14:creationId xmlns:p14="http://schemas.microsoft.com/office/powerpoint/2010/main" val="3912974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C1310-2C5C-31C5-CA22-6A8E13DAA0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65995-D374-DDD0-77A3-1849A3E6A52D}"/>
              </a:ext>
            </a:extLst>
          </p:cNvPr>
          <p:cNvSpPr/>
          <p:nvPr/>
        </p:nvSpPr>
        <p:spPr>
          <a:xfrm>
            <a:off x="208009" y="1231789"/>
            <a:ext cx="11679191" cy="512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BA9629-1B44-E2B8-FD10-9538992927C0}"/>
              </a:ext>
            </a:extLst>
          </p:cNvPr>
          <p:cNvSpPr txBox="1"/>
          <p:nvPr/>
        </p:nvSpPr>
        <p:spPr>
          <a:xfrm>
            <a:off x="4571999" y="268963"/>
            <a:ext cx="4775953" cy="523220"/>
          </a:xfrm>
          <a:prstGeom prst="rect">
            <a:avLst/>
          </a:prstGeom>
          <a:noFill/>
        </p:spPr>
        <p:txBody>
          <a:bodyPr wrap="square" rtlCol="0">
            <a:spAutoFit/>
          </a:bodyPr>
          <a:lstStyle/>
          <a:p>
            <a:r>
              <a:rPr lang="ar-EG" sz="2800" b="1">
                <a:latin typeface="Alexandria" charset="0"/>
                <a:cs typeface="Alexandria" charset="0"/>
              </a:rPr>
              <a:t>تحديث نماذج التخطيط</a:t>
            </a:r>
          </a:p>
        </p:txBody>
      </p:sp>
      <p:sp>
        <p:nvSpPr>
          <p:cNvPr id="5" name="Rectangle 4">
            <a:extLst>
              <a:ext uri="{FF2B5EF4-FFF2-40B4-BE49-F238E27FC236}">
                <a16:creationId xmlns:a16="http://schemas.microsoft.com/office/drawing/2014/main" id="{81BDD66F-60AE-D9C4-A51D-C83DE7519CB8}"/>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D03CA2-3331-F5E7-7772-4245BBDF90BA}"/>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F95526-CD95-A9AA-EE2D-49D914CD26CB}"/>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574B7743-8277-701D-4462-3DC6BD3478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2859045" y="1177217"/>
            <a:ext cx="11633002" cy="620078"/>
          </a:xfrm>
          <a:prstGeom prst="rect">
            <a:avLst/>
          </a:prstGeom>
          <a:noFill/>
          <a:ln/>
        </p:spPr>
        <p:txBody>
          <a:bodyPr wrap="none" lIns="0" tIns="0" rIns="0" bIns="0" rtlCol="0" anchor="t"/>
          <a:lstStyle/>
          <a:p>
            <a:pPr marL="0" indent="0" algn="r" rtl="1">
              <a:lnSpc>
                <a:spcPts val="4850"/>
              </a:lnSpc>
              <a:buNone/>
            </a:pPr>
            <a:r>
              <a:rPr lang="en-US" b="1" dirty="0">
                <a:solidFill>
                  <a:srgbClr val="3257B8"/>
                </a:solidFill>
                <a:latin typeface="Alexandria Bold" pitchFamily="34" charset="0"/>
                <a:ea typeface="Alexandria Bold" pitchFamily="34" charset="-122"/>
                <a:cs typeface="Alexandria Bold" pitchFamily="34" charset="-120"/>
              </a:rPr>
              <a:t>إعادة </a:t>
            </a:r>
            <a:r>
              <a:rPr lang="en-US" b="1">
                <a:solidFill>
                  <a:srgbClr val="3257B8"/>
                </a:solidFill>
                <a:latin typeface="Alexandria Bold" pitchFamily="34" charset="0"/>
                <a:ea typeface="Alexandria Bold" pitchFamily="34" charset="-122"/>
                <a:cs typeface="Alexandria Bold" pitchFamily="34" charset="-120"/>
              </a:rPr>
              <a:t>صياغة USP </a:t>
            </a:r>
            <a:r>
              <a:rPr lang="ar-EG" b="1">
                <a:solidFill>
                  <a:srgbClr val="3257B8"/>
                </a:solidFill>
                <a:latin typeface="Alexandria Bold" pitchFamily="34" charset="0"/>
                <a:ea typeface="Alexandria Bold" pitchFamily="34" charset="-122"/>
                <a:cs typeface="Alexandria Bold" pitchFamily="34" charset="-120"/>
              </a:rPr>
              <a:t> </a:t>
            </a:r>
            <a:r>
              <a:rPr lang="en-US" b="1">
                <a:solidFill>
                  <a:srgbClr val="3257B8"/>
                </a:solidFill>
                <a:latin typeface="Alexandria Bold" pitchFamily="34" charset="0"/>
                <a:ea typeface="Alexandria Bold" pitchFamily="34" charset="-122"/>
                <a:cs typeface="Alexandria Bold" pitchFamily="34" charset="-120"/>
              </a:rPr>
              <a:t>من </a:t>
            </a:r>
            <a:r>
              <a:rPr lang="en-US" b="1" dirty="0">
                <a:solidFill>
                  <a:srgbClr val="3257B8"/>
                </a:solidFill>
                <a:latin typeface="Alexandria Bold" pitchFamily="34" charset="0"/>
                <a:ea typeface="Alexandria Bold" pitchFamily="34" charset="-122"/>
                <a:cs typeface="Alexandria Bold" pitchFamily="34" charset="-120"/>
              </a:rPr>
              <a:t>المنتج إلى التجربة الشاملة</a:t>
            </a:r>
            <a:endParaRPr lang="en-US" dirty="0"/>
          </a:p>
        </p:txBody>
      </p:sp>
      <p:sp>
        <p:nvSpPr>
          <p:cNvPr id="11" name="TextBox 10">
            <a:extLst>
              <a:ext uri="{FF2B5EF4-FFF2-40B4-BE49-F238E27FC236}">
                <a16:creationId xmlns:a16="http://schemas.microsoft.com/office/drawing/2014/main" id="{93D47D5A-40BB-BE7A-25C0-79DD93CD28BD}"/>
              </a:ext>
            </a:extLst>
          </p:cNvPr>
          <p:cNvSpPr txBox="1"/>
          <p:nvPr/>
        </p:nvSpPr>
        <p:spPr>
          <a:xfrm>
            <a:off x="304800" y="2040673"/>
            <a:ext cx="11281317" cy="3374706"/>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يمكن تطوير عرض البيع الفريد في عصر الذكاء الاصطناعي عبر الانتقال من فكرة “الميزة” إلى فكرة “النظام” الذي يصنع القيمة بشكل ثابت. ليس المهم أن تستخدم أدوات ذكاء اصطناعي مثل الآخرين، بل أن تملك منهجًا يترجم فهمك العميق للسياق المحلي واحتياجات جمهورك إلى مخرجات محددة: لغة مناسبة، أمثلة قريبة من الثقافة، قرارات تحريرية واضحة، ومعايير جودة قابلة للقياس. عندما يصبح الذكاء الاصطناعي جزءًا من طريقة التفكير والتشغيل وليس مجرد إضافة تقنية، يتحول الـ </a:t>
            </a:r>
            <a:r>
              <a:rPr lang="en-US" sz="1600">
                <a:latin typeface="Alexandria" pitchFamily="2" charset="-78"/>
                <a:cs typeface="Alexandria" pitchFamily="2" charset="-78"/>
              </a:rPr>
              <a:t>USP </a:t>
            </a:r>
            <a:r>
              <a:rPr lang="ar-EG" sz="1600">
                <a:latin typeface="Alexandria" pitchFamily="2" charset="-78"/>
                <a:cs typeface="Alexandria" pitchFamily="2" charset="-78"/>
              </a:rPr>
              <a:t>إلى تجربة متماسكة يلمسها العميل في كل نقطة تماس.</a:t>
            </a:r>
          </a:p>
          <a:p>
            <a:pPr algn="just" rtl="1">
              <a:lnSpc>
                <a:spcPct val="150000"/>
              </a:lnSpc>
            </a:pPr>
            <a:r>
              <a:rPr lang="ar-EG" sz="1600">
                <a:latin typeface="Alexandria" pitchFamily="2" charset="-78"/>
                <a:cs typeface="Alexandria" pitchFamily="2" charset="-78"/>
              </a:rPr>
              <a:t>وختاما يمكن القول بأن تطوير عرض البيع الفريد يعني بناء “حلقة تحسين” تعتمد على بيانات الاستخدام والنتائج: مؤشرات أداء واضحة مثل سرعة الإنجاز، دقة المحتوى، انخفاض الأخطاء، أو ارتفاع التفاعل والتحويل. ومع كل دورة، يتم تخصيص النماذج والإجراءات لتناسب جمهورك أكثر، وتصبح خبرتك المتراكمة هي الأصل الحقيقي. بهذا الشكل، يصبح ذكاؤك الاصطناعي ليس مجرد تقنية متاحة للجميع، بل قدرة تشغيلية متفوقة مبنية على معرفة سياقية، حوكمة، وقياس أثر مستمر.</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4099638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0CB51-99CF-5F72-B7A0-9EE97C3296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0FAAB5-EBC7-E864-358F-4D2215C695DE}"/>
              </a:ext>
            </a:extLst>
          </p:cNvPr>
          <p:cNvSpPr/>
          <p:nvPr/>
        </p:nvSpPr>
        <p:spPr>
          <a:xfrm>
            <a:off x="208009" y="1231788"/>
            <a:ext cx="11679191" cy="5537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F46CD5-F1D1-DD71-ED0F-A36DA5CB42D6}"/>
              </a:ext>
            </a:extLst>
          </p:cNvPr>
          <p:cNvSpPr txBox="1"/>
          <p:nvPr/>
        </p:nvSpPr>
        <p:spPr>
          <a:xfrm>
            <a:off x="4571999" y="268963"/>
            <a:ext cx="3568391" cy="523220"/>
          </a:xfrm>
          <a:prstGeom prst="rect">
            <a:avLst/>
          </a:prstGeom>
          <a:noFill/>
        </p:spPr>
        <p:txBody>
          <a:bodyPr wrap="square" rtlCol="0">
            <a:spAutoFit/>
          </a:bodyPr>
          <a:lstStyle/>
          <a:p>
            <a:pPr algn="ctr"/>
            <a:r>
              <a:rPr lang="ar-EG" sz="2800" b="1">
                <a:latin typeface="Alexandria" charset="0"/>
                <a:cs typeface="Alexandria" charset="0"/>
              </a:rPr>
              <a:t>خاتمة</a:t>
            </a:r>
          </a:p>
        </p:txBody>
      </p:sp>
      <p:sp>
        <p:nvSpPr>
          <p:cNvPr id="5" name="Rectangle 4">
            <a:extLst>
              <a:ext uri="{FF2B5EF4-FFF2-40B4-BE49-F238E27FC236}">
                <a16:creationId xmlns:a16="http://schemas.microsoft.com/office/drawing/2014/main" id="{4C54EA9D-2C82-9760-0F28-5CCD6F1B1147}"/>
              </a:ext>
            </a:extLst>
          </p:cNvPr>
          <p:cNvSpPr/>
          <p:nvPr/>
        </p:nvSpPr>
        <p:spPr>
          <a:xfrm>
            <a:off x="9007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4F9600-A4E4-E4C1-1A42-6E3F43E4D9D1}"/>
              </a:ext>
            </a:extLst>
          </p:cNvPr>
          <p:cNvSpPr txBox="1"/>
          <p:nvPr/>
        </p:nvSpPr>
        <p:spPr>
          <a:xfrm>
            <a:off x="1006163" y="34590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522EBF-1B2F-0544-D0DE-36929F7D4724}"/>
              </a:ext>
            </a:extLst>
          </p:cNvPr>
          <p:cNvSpPr txBox="1"/>
          <p:nvPr/>
        </p:nvSpPr>
        <p:spPr>
          <a:xfrm>
            <a:off x="1119857" y="58933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9C5360B1-8ED3-E5E4-FE57-D1A05FF6A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140F69D9-3008-A096-54E5-4DED5580D144}"/>
              </a:ext>
            </a:extLst>
          </p:cNvPr>
          <p:cNvGrpSpPr/>
          <p:nvPr/>
        </p:nvGrpSpPr>
        <p:grpSpPr>
          <a:xfrm>
            <a:off x="538874" y="1324127"/>
            <a:ext cx="11017460" cy="5355453"/>
            <a:chOff x="6118146" y="1884402"/>
            <a:chExt cx="7880509" cy="5142905"/>
          </a:xfrm>
        </p:grpSpPr>
        <p:sp>
          <p:nvSpPr>
            <p:cNvPr id="4" name="Text 1"/>
            <p:cNvSpPr/>
            <p:nvPr/>
          </p:nvSpPr>
          <p:spPr>
            <a:xfrm>
              <a:off x="6118146" y="1884402"/>
              <a:ext cx="7880509" cy="453866"/>
            </a:xfrm>
            <a:prstGeom prst="rect">
              <a:avLst/>
            </a:prstGeom>
            <a:noFill/>
            <a:ln/>
          </p:spPr>
          <p:txBody>
            <a:bodyPr wrap="square" lIns="0" tIns="0" rIns="0" bIns="0" rtlCol="0" anchor="t"/>
            <a:lstStyle/>
            <a:p>
              <a:pPr marL="0" indent="0" algn="just" rtl="1">
                <a:lnSpc>
                  <a:spcPts val="1750"/>
                </a:lnSpc>
                <a:buNone/>
              </a:pPr>
              <a:r>
                <a:rPr lang="en-US" sz="1600" dirty="0">
                  <a:solidFill>
                    <a:srgbClr val="15213F"/>
                  </a:solidFill>
                  <a:latin typeface="Alexandria" pitchFamily="2" charset="-78"/>
                  <a:ea typeface="Alexandria" pitchFamily="34" charset="-122"/>
                  <a:cs typeface="Alexandria" pitchFamily="2" charset="-78"/>
                </a:rPr>
                <a:t>في رحلتنا عبر AI Agents، التخصيص المفرط، ونماذج التخطيط المُحدثة</a:t>
              </a:r>
              <a:r>
                <a:rPr lang="en-US" sz="1600">
                  <a:solidFill>
                    <a:srgbClr val="15213F"/>
                  </a:solidFill>
                  <a:latin typeface="Alexandria" pitchFamily="2" charset="-78"/>
                  <a:ea typeface="Alexandria" pitchFamily="34" charset="-122"/>
                  <a:cs typeface="Alexandria" pitchFamily="2" charset="-78"/>
                </a:rPr>
                <a:t>، </a:t>
              </a:r>
              <a:r>
                <a:rPr lang="ar-EG" sz="1600">
                  <a:solidFill>
                    <a:srgbClr val="15213F"/>
                  </a:solidFill>
                  <a:latin typeface="Alexandria" pitchFamily="2" charset="-78"/>
                  <a:ea typeface="Alexandria" pitchFamily="34" charset="-122"/>
                  <a:cs typeface="Alexandria" pitchFamily="2" charset="-78"/>
                </a:rPr>
                <a:t>يمكن القول بأن </a:t>
              </a:r>
              <a:r>
                <a:rPr lang="en-US" sz="1600">
                  <a:solidFill>
                    <a:srgbClr val="15213F"/>
                  </a:solidFill>
                  <a:latin typeface="Alexandria" pitchFamily="2" charset="-78"/>
                  <a:ea typeface="Alexandria" pitchFamily="34" charset="-122"/>
                  <a:cs typeface="Alexandria" pitchFamily="2" charset="-78"/>
                </a:rPr>
                <a:t>التقنية </a:t>
              </a:r>
              <a:r>
                <a:rPr lang="en-US" sz="1600" dirty="0">
                  <a:solidFill>
                    <a:srgbClr val="15213F"/>
                  </a:solidFill>
                  <a:latin typeface="Alexandria" pitchFamily="2" charset="-78"/>
                  <a:ea typeface="Alexandria" pitchFamily="34" charset="-122"/>
                  <a:cs typeface="Alexandria" pitchFamily="2" charset="-78"/>
                </a:rPr>
                <a:t>أداة قوية، لكن النجاح الحقيقي يكمن في كيفية استخدامها لتعزيز الاتصال الإنساني الأصيل.</a:t>
              </a:r>
              <a:endParaRPr lang="en-US" sz="1600" dirty="0">
                <a:latin typeface="Alexandria" pitchFamily="2" charset="-78"/>
                <a:cs typeface="Alexandria" pitchFamily="2" charset="-78"/>
              </a:endParaRPr>
            </a:p>
          </p:txBody>
        </p:sp>
        <p:sp>
          <p:nvSpPr>
            <p:cNvPr id="2" name="Shape 2"/>
            <p:cNvSpPr/>
            <p:nvPr/>
          </p:nvSpPr>
          <p:spPr>
            <a:xfrm>
              <a:off x="6118146" y="2479596"/>
              <a:ext cx="7880509" cy="879991"/>
            </a:xfrm>
            <a:prstGeom prst="roundRect">
              <a:avLst>
                <a:gd name="adj" fmla="val 7539"/>
              </a:avLst>
            </a:prstGeom>
            <a:solidFill>
              <a:srgbClr val="E9ECF2"/>
            </a:solidFill>
            <a:ln w="7620">
              <a:solidFill>
                <a:srgbClr val="CFD2D8"/>
              </a:solidFill>
              <a:prstDash val="solid"/>
            </a:ln>
          </p:spPr>
          <p:txBody>
            <a:bodyPr/>
            <a:lstStyle/>
            <a:p>
              <a:pPr algn="just" rtl="1"/>
              <a:endParaRPr lang="en-US" sz="1600">
                <a:latin typeface="Alexandria" pitchFamily="2" charset="-78"/>
                <a:cs typeface="Alexandria" pitchFamily="2" charset="-78"/>
              </a:endParaRPr>
            </a:p>
          </p:txBody>
        </p:sp>
        <p:sp>
          <p:nvSpPr>
            <p:cNvPr id="8" name="Text 3"/>
            <p:cNvSpPr/>
            <p:nvPr/>
          </p:nvSpPr>
          <p:spPr>
            <a:xfrm>
              <a:off x="11575852" y="2645093"/>
              <a:ext cx="2257306" cy="246698"/>
            </a:xfrm>
            <a:prstGeom prst="rect">
              <a:avLst/>
            </a:prstGeom>
            <a:noFill/>
            <a:ln/>
          </p:spPr>
          <p:txBody>
            <a:bodyPr wrap="none" lIns="0" tIns="0" rIns="0" bIns="0" rtlCol="0" anchor="t"/>
            <a:lstStyle/>
            <a:p>
              <a:pPr marL="0" indent="0" algn="just" rtl="1">
                <a:lnSpc>
                  <a:spcPts val="1900"/>
                </a:lnSpc>
                <a:buNone/>
              </a:pPr>
              <a:r>
                <a:rPr lang="en-US" sz="1600" b="1">
                  <a:solidFill>
                    <a:srgbClr val="15213F"/>
                  </a:solidFill>
                  <a:latin typeface="Alexandria" pitchFamily="2" charset="-78"/>
                  <a:ea typeface="Alexandria Bold" pitchFamily="34" charset="-122"/>
                  <a:cs typeface="Alexandria" pitchFamily="2" charset="-78"/>
                </a:rPr>
                <a:t>استخدم AI</a:t>
              </a:r>
              <a:r>
                <a:rPr lang="ar-EG" sz="1600" b="1">
                  <a:solidFill>
                    <a:srgbClr val="15213F"/>
                  </a:solidFill>
                  <a:latin typeface="Alexandria" pitchFamily="2" charset="-78"/>
                  <a:ea typeface="Alexandria Bold" pitchFamily="34" charset="-122"/>
                  <a:cs typeface="Alexandria" pitchFamily="2" charset="-78"/>
                </a:rPr>
                <a:t> </a:t>
              </a:r>
              <a:r>
                <a:rPr lang="en-US" sz="1600" b="1">
                  <a:solidFill>
                    <a:srgbClr val="15213F"/>
                  </a:solidFill>
                  <a:latin typeface="Alexandria" pitchFamily="2" charset="-78"/>
                  <a:ea typeface="Alexandria Bold" pitchFamily="34" charset="-122"/>
                  <a:cs typeface="Alexandria" pitchFamily="2" charset="-78"/>
                </a:rPr>
                <a:t> </a:t>
              </a:r>
              <a:r>
                <a:rPr lang="en-US" sz="1600" b="1" dirty="0">
                  <a:solidFill>
                    <a:srgbClr val="15213F"/>
                  </a:solidFill>
                  <a:latin typeface="Alexandria" pitchFamily="2" charset="-78"/>
                  <a:ea typeface="Alexandria Bold" pitchFamily="34" charset="-122"/>
                  <a:cs typeface="Alexandria" pitchFamily="2" charset="-78"/>
                </a:rPr>
                <a:t>لتحرير الوقت</a:t>
              </a:r>
              <a:endParaRPr lang="en-US" sz="1600" dirty="0">
                <a:latin typeface="Alexandria" pitchFamily="2" charset="-78"/>
                <a:cs typeface="Alexandria" pitchFamily="2" charset="-78"/>
              </a:endParaRPr>
            </a:p>
          </p:txBody>
        </p:sp>
        <p:sp>
          <p:nvSpPr>
            <p:cNvPr id="9" name="Text 4"/>
            <p:cNvSpPr/>
            <p:nvPr/>
          </p:nvSpPr>
          <p:spPr>
            <a:xfrm>
              <a:off x="6283643" y="2967157"/>
              <a:ext cx="7549515" cy="226933"/>
            </a:xfrm>
            <a:prstGeom prst="rect">
              <a:avLst/>
            </a:prstGeom>
            <a:noFill/>
            <a:ln/>
          </p:spPr>
          <p:txBody>
            <a:bodyPr wrap="none" lIns="0" tIns="0" rIns="0" bIns="0" rtlCol="0" anchor="t"/>
            <a:lstStyle/>
            <a:p>
              <a:pPr marL="0" indent="0" algn="just" rtl="1">
                <a:lnSpc>
                  <a:spcPts val="1750"/>
                </a:lnSpc>
                <a:buNone/>
              </a:pPr>
              <a:r>
                <a:rPr lang="en-US" sz="1600" dirty="0">
                  <a:solidFill>
                    <a:srgbClr val="15213F"/>
                  </a:solidFill>
                  <a:latin typeface="Alexandria" pitchFamily="2" charset="-78"/>
                  <a:ea typeface="Alexandria" pitchFamily="34" charset="-122"/>
                  <a:cs typeface="Alexandria" pitchFamily="2" charset="-78"/>
                </a:rPr>
                <a:t>دع الأنظمة تتولى الروتيني لتركز على الاستراتيجي والإبداعي</a:t>
              </a:r>
              <a:endParaRPr lang="en-US" sz="1600" dirty="0">
                <a:latin typeface="Alexandria" pitchFamily="2" charset="-78"/>
                <a:cs typeface="Alexandria" pitchFamily="2" charset="-78"/>
              </a:endParaRPr>
            </a:p>
          </p:txBody>
        </p:sp>
        <p:sp>
          <p:nvSpPr>
            <p:cNvPr id="11" name="Shape 5"/>
            <p:cNvSpPr/>
            <p:nvPr/>
          </p:nvSpPr>
          <p:spPr>
            <a:xfrm>
              <a:off x="6118146" y="3485198"/>
              <a:ext cx="7880509" cy="879991"/>
            </a:xfrm>
            <a:prstGeom prst="roundRect">
              <a:avLst>
                <a:gd name="adj" fmla="val 7539"/>
              </a:avLst>
            </a:prstGeom>
            <a:solidFill>
              <a:srgbClr val="E9ECF2"/>
            </a:solidFill>
            <a:ln w="7620">
              <a:solidFill>
                <a:srgbClr val="CFD2D8"/>
              </a:solidFill>
              <a:prstDash val="solid"/>
            </a:ln>
          </p:spPr>
          <p:txBody>
            <a:bodyPr/>
            <a:lstStyle/>
            <a:p>
              <a:pPr algn="just" rtl="1"/>
              <a:endParaRPr lang="en-US" sz="1600">
                <a:latin typeface="Alexandria" pitchFamily="2" charset="-78"/>
                <a:cs typeface="Alexandria" pitchFamily="2" charset="-78"/>
              </a:endParaRPr>
            </a:p>
          </p:txBody>
        </p:sp>
        <p:sp>
          <p:nvSpPr>
            <p:cNvPr id="12" name="Text 6"/>
            <p:cNvSpPr/>
            <p:nvPr/>
          </p:nvSpPr>
          <p:spPr>
            <a:xfrm>
              <a:off x="10988278" y="3650694"/>
              <a:ext cx="2844879" cy="246698"/>
            </a:xfrm>
            <a:prstGeom prst="rect">
              <a:avLst/>
            </a:prstGeom>
            <a:noFill/>
            <a:ln/>
          </p:spPr>
          <p:txBody>
            <a:bodyPr wrap="none" lIns="0" tIns="0" rIns="0" bIns="0" rtlCol="0" anchor="t"/>
            <a:lstStyle/>
            <a:p>
              <a:pPr marL="0" indent="0" algn="just" rtl="1">
                <a:lnSpc>
                  <a:spcPts val="1900"/>
                </a:lnSpc>
                <a:buNone/>
              </a:pPr>
              <a:r>
                <a:rPr lang="en-US" sz="1600" b="1" dirty="0">
                  <a:solidFill>
                    <a:srgbClr val="15213F"/>
                  </a:solidFill>
                  <a:latin typeface="Alexandria" pitchFamily="2" charset="-78"/>
                  <a:ea typeface="Alexandria Bold" pitchFamily="34" charset="-122"/>
                  <a:cs typeface="Alexandria" pitchFamily="2" charset="-78"/>
                </a:rPr>
                <a:t>اجعل الشفافية قيمة أساسية</a:t>
              </a:r>
              <a:endParaRPr lang="en-US" sz="1600" dirty="0">
                <a:latin typeface="Alexandria" pitchFamily="2" charset="-78"/>
                <a:cs typeface="Alexandria" pitchFamily="2" charset="-78"/>
              </a:endParaRPr>
            </a:p>
          </p:txBody>
        </p:sp>
        <p:sp>
          <p:nvSpPr>
            <p:cNvPr id="13" name="Text 7"/>
            <p:cNvSpPr/>
            <p:nvPr/>
          </p:nvSpPr>
          <p:spPr>
            <a:xfrm>
              <a:off x="6283643" y="3972758"/>
              <a:ext cx="7549515" cy="226933"/>
            </a:xfrm>
            <a:prstGeom prst="rect">
              <a:avLst/>
            </a:prstGeom>
            <a:noFill/>
            <a:ln/>
          </p:spPr>
          <p:txBody>
            <a:bodyPr wrap="none" lIns="0" tIns="0" rIns="0" bIns="0" rtlCol="0" anchor="t"/>
            <a:lstStyle/>
            <a:p>
              <a:pPr marL="0" indent="0" algn="just" rtl="1">
                <a:lnSpc>
                  <a:spcPts val="1750"/>
                </a:lnSpc>
                <a:buNone/>
              </a:pPr>
              <a:r>
                <a:rPr lang="en-US" sz="1600" dirty="0">
                  <a:solidFill>
                    <a:srgbClr val="15213F"/>
                  </a:solidFill>
                  <a:latin typeface="Alexandria" pitchFamily="2" charset="-78"/>
                  <a:ea typeface="Alexandria" pitchFamily="34" charset="-122"/>
                  <a:cs typeface="Alexandria" pitchFamily="2" charset="-78"/>
                </a:rPr>
                <a:t>كن صريحاً حول استخدامك للذكاء الاصطناعي وحدوده</a:t>
              </a:r>
              <a:endParaRPr lang="en-US" sz="1600" dirty="0">
                <a:latin typeface="Alexandria" pitchFamily="2" charset="-78"/>
                <a:cs typeface="Alexandria" pitchFamily="2" charset="-78"/>
              </a:endParaRPr>
            </a:p>
          </p:txBody>
        </p:sp>
        <p:sp>
          <p:nvSpPr>
            <p:cNvPr id="14" name="Shape 8"/>
            <p:cNvSpPr/>
            <p:nvPr/>
          </p:nvSpPr>
          <p:spPr>
            <a:xfrm>
              <a:off x="6118146" y="4490799"/>
              <a:ext cx="7880509" cy="879991"/>
            </a:xfrm>
            <a:prstGeom prst="roundRect">
              <a:avLst>
                <a:gd name="adj" fmla="val 7539"/>
              </a:avLst>
            </a:prstGeom>
            <a:solidFill>
              <a:srgbClr val="E9ECF2"/>
            </a:solidFill>
            <a:ln w="7620">
              <a:solidFill>
                <a:srgbClr val="CFD2D8"/>
              </a:solidFill>
              <a:prstDash val="solid"/>
            </a:ln>
          </p:spPr>
          <p:txBody>
            <a:bodyPr/>
            <a:lstStyle/>
            <a:p>
              <a:pPr algn="just" rtl="1"/>
              <a:endParaRPr lang="en-US" sz="1600">
                <a:latin typeface="Alexandria" pitchFamily="2" charset="-78"/>
                <a:cs typeface="Alexandria" pitchFamily="2" charset="-78"/>
              </a:endParaRPr>
            </a:p>
          </p:txBody>
        </p:sp>
        <p:sp>
          <p:nvSpPr>
            <p:cNvPr id="15" name="Text 9"/>
            <p:cNvSpPr/>
            <p:nvPr/>
          </p:nvSpPr>
          <p:spPr>
            <a:xfrm>
              <a:off x="11177587" y="4656296"/>
              <a:ext cx="2655570" cy="246698"/>
            </a:xfrm>
            <a:prstGeom prst="rect">
              <a:avLst/>
            </a:prstGeom>
            <a:noFill/>
            <a:ln/>
          </p:spPr>
          <p:txBody>
            <a:bodyPr wrap="none" lIns="0" tIns="0" rIns="0" bIns="0" rtlCol="0" anchor="t"/>
            <a:lstStyle/>
            <a:p>
              <a:pPr marL="0" indent="0" algn="just" rtl="1">
                <a:lnSpc>
                  <a:spcPts val="1900"/>
                </a:lnSpc>
                <a:buNone/>
              </a:pPr>
              <a:r>
                <a:rPr lang="en-US" sz="1600" b="1" dirty="0">
                  <a:solidFill>
                    <a:srgbClr val="15213F"/>
                  </a:solidFill>
                  <a:latin typeface="Alexandria" pitchFamily="2" charset="-78"/>
                  <a:ea typeface="Alexandria Bold" pitchFamily="34" charset="-122"/>
                  <a:cs typeface="Alexandria" pitchFamily="2" charset="-78"/>
                </a:rPr>
                <a:t>حافظ على اللمسة الإنسانية</a:t>
              </a:r>
              <a:endParaRPr lang="en-US" sz="1600" dirty="0">
                <a:latin typeface="Alexandria" pitchFamily="2" charset="-78"/>
                <a:cs typeface="Alexandria" pitchFamily="2" charset="-78"/>
              </a:endParaRPr>
            </a:p>
          </p:txBody>
        </p:sp>
        <p:sp>
          <p:nvSpPr>
            <p:cNvPr id="16" name="Text 10"/>
            <p:cNvSpPr/>
            <p:nvPr/>
          </p:nvSpPr>
          <p:spPr>
            <a:xfrm>
              <a:off x="6283643" y="4978360"/>
              <a:ext cx="7549515" cy="226933"/>
            </a:xfrm>
            <a:prstGeom prst="rect">
              <a:avLst/>
            </a:prstGeom>
            <a:noFill/>
            <a:ln/>
          </p:spPr>
          <p:txBody>
            <a:bodyPr wrap="none" lIns="0" tIns="0" rIns="0" bIns="0" rtlCol="0" anchor="t"/>
            <a:lstStyle/>
            <a:p>
              <a:pPr marL="0" indent="0" algn="just" rtl="1">
                <a:lnSpc>
                  <a:spcPts val="1750"/>
                </a:lnSpc>
                <a:buNone/>
              </a:pPr>
              <a:r>
                <a:rPr lang="en-US" sz="1600" dirty="0">
                  <a:solidFill>
                    <a:srgbClr val="15213F"/>
                  </a:solidFill>
                  <a:latin typeface="Alexandria" pitchFamily="2" charset="-78"/>
                  <a:ea typeface="Alexandria" pitchFamily="34" charset="-122"/>
                  <a:cs typeface="Alexandria" pitchFamily="2" charset="-78"/>
                </a:rPr>
                <a:t>ضع نقاط تفاعل بشري في المواقف الحساسة والحاسمة</a:t>
              </a:r>
              <a:endParaRPr lang="en-US" sz="1600" dirty="0">
                <a:latin typeface="Alexandria" pitchFamily="2" charset="-78"/>
                <a:cs typeface="Alexandria" pitchFamily="2" charset="-78"/>
              </a:endParaRPr>
            </a:p>
          </p:txBody>
        </p:sp>
        <p:sp>
          <p:nvSpPr>
            <p:cNvPr id="17" name="Shape 11"/>
            <p:cNvSpPr/>
            <p:nvPr/>
          </p:nvSpPr>
          <p:spPr>
            <a:xfrm>
              <a:off x="6118146" y="5496401"/>
              <a:ext cx="7880509" cy="879991"/>
            </a:xfrm>
            <a:prstGeom prst="roundRect">
              <a:avLst>
                <a:gd name="adj" fmla="val 7539"/>
              </a:avLst>
            </a:prstGeom>
            <a:solidFill>
              <a:srgbClr val="E9ECF2"/>
            </a:solidFill>
            <a:ln w="7620">
              <a:solidFill>
                <a:srgbClr val="CFD2D8"/>
              </a:solidFill>
              <a:prstDash val="solid"/>
            </a:ln>
          </p:spPr>
          <p:txBody>
            <a:bodyPr/>
            <a:lstStyle/>
            <a:p>
              <a:pPr algn="just" rtl="1"/>
              <a:endParaRPr lang="en-US" sz="1600">
                <a:latin typeface="Alexandria" pitchFamily="2" charset="-78"/>
                <a:cs typeface="Alexandria" pitchFamily="2" charset="-78"/>
              </a:endParaRPr>
            </a:p>
          </p:txBody>
        </p:sp>
        <p:sp>
          <p:nvSpPr>
            <p:cNvPr id="18" name="Text 12"/>
            <p:cNvSpPr/>
            <p:nvPr/>
          </p:nvSpPr>
          <p:spPr>
            <a:xfrm>
              <a:off x="11858744" y="5661898"/>
              <a:ext cx="1974413" cy="246698"/>
            </a:xfrm>
            <a:prstGeom prst="rect">
              <a:avLst/>
            </a:prstGeom>
            <a:noFill/>
            <a:ln/>
          </p:spPr>
          <p:txBody>
            <a:bodyPr wrap="none" lIns="0" tIns="0" rIns="0" bIns="0" rtlCol="0" anchor="t"/>
            <a:lstStyle/>
            <a:p>
              <a:pPr marL="0" indent="0" algn="just" rtl="1">
                <a:lnSpc>
                  <a:spcPts val="1900"/>
                </a:lnSpc>
                <a:buNone/>
              </a:pPr>
              <a:r>
                <a:rPr lang="en-US" sz="1600" b="1" dirty="0">
                  <a:solidFill>
                    <a:srgbClr val="15213F"/>
                  </a:solidFill>
                  <a:latin typeface="Alexandria" pitchFamily="2" charset="-78"/>
                  <a:ea typeface="Alexandria Bold" pitchFamily="34" charset="-122"/>
                  <a:cs typeface="Alexandria" pitchFamily="2" charset="-78"/>
                </a:rPr>
                <a:t>تعلّم وتكيّف باستمرار</a:t>
              </a:r>
              <a:endParaRPr lang="en-US" sz="1600" dirty="0">
                <a:latin typeface="Alexandria" pitchFamily="2" charset="-78"/>
                <a:cs typeface="Alexandria" pitchFamily="2" charset="-78"/>
              </a:endParaRPr>
            </a:p>
          </p:txBody>
        </p:sp>
        <p:sp>
          <p:nvSpPr>
            <p:cNvPr id="20" name="Text 13"/>
            <p:cNvSpPr/>
            <p:nvPr/>
          </p:nvSpPr>
          <p:spPr>
            <a:xfrm>
              <a:off x="6283643" y="5983962"/>
              <a:ext cx="7549515" cy="226933"/>
            </a:xfrm>
            <a:prstGeom prst="rect">
              <a:avLst/>
            </a:prstGeom>
            <a:noFill/>
            <a:ln/>
          </p:spPr>
          <p:txBody>
            <a:bodyPr wrap="none" lIns="0" tIns="0" rIns="0" bIns="0" rtlCol="0" anchor="t"/>
            <a:lstStyle/>
            <a:p>
              <a:pPr marL="0" indent="0" algn="just" rtl="1">
                <a:lnSpc>
                  <a:spcPts val="1750"/>
                </a:lnSpc>
                <a:buNone/>
              </a:pPr>
              <a:r>
                <a:rPr lang="en-US" sz="1600" dirty="0">
                  <a:solidFill>
                    <a:srgbClr val="15213F"/>
                  </a:solidFill>
                  <a:latin typeface="Alexandria" pitchFamily="2" charset="-78"/>
                  <a:ea typeface="Alexandria" pitchFamily="34" charset="-122"/>
                  <a:cs typeface="Alexandria" pitchFamily="2" charset="-78"/>
                </a:rPr>
                <a:t>التقنية تتطور بسرعة، والنجاح للمؤسسات المرنة</a:t>
              </a:r>
              <a:endParaRPr lang="en-US" sz="1600" dirty="0">
                <a:latin typeface="Alexandria" pitchFamily="2" charset="-78"/>
                <a:cs typeface="Alexandria" pitchFamily="2" charset="-78"/>
              </a:endParaRPr>
            </a:p>
          </p:txBody>
        </p:sp>
        <p:sp>
          <p:nvSpPr>
            <p:cNvPr id="21" name="Text 14"/>
            <p:cNvSpPr/>
            <p:nvPr/>
          </p:nvSpPr>
          <p:spPr>
            <a:xfrm>
              <a:off x="6118146" y="6659047"/>
              <a:ext cx="7643574" cy="226933"/>
            </a:xfrm>
            <a:prstGeom prst="rect">
              <a:avLst/>
            </a:prstGeom>
            <a:noFill/>
            <a:ln/>
          </p:spPr>
          <p:txBody>
            <a:bodyPr wrap="none" lIns="0" tIns="0" rIns="0" bIns="0" rtlCol="0" anchor="t"/>
            <a:lstStyle/>
            <a:p>
              <a:pPr marL="0" indent="0" algn="just" rtl="1">
                <a:lnSpc>
                  <a:spcPts val="1750"/>
                </a:lnSpc>
                <a:buNone/>
              </a:pPr>
              <a:r>
                <a:rPr lang="en-US" sz="1600" dirty="0">
                  <a:solidFill>
                    <a:srgbClr val="15213F"/>
                  </a:solidFill>
                  <a:latin typeface="Alexandria" pitchFamily="2" charset="-78"/>
                  <a:ea typeface="Alexandria" pitchFamily="34" charset="-122"/>
                  <a:cs typeface="Alexandria" pitchFamily="2" charset="-78"/>
                </a:rPr>
                <a:t>"التقنية تُمكّن، لكن الإنسانية تُميّز. المؤسسات التي تفهم هذا التوازن هي التي ستقود المستقبل."</a:t>
              </a:r>
              <a:endParaRPr lang="en-US" sz="1600" dirty="0">
                <a:latin typeface="Alexandria" pitchFamily="2" charset="-78"/>
                <a:cs typeface="Alexandria" pitchFamily="2" charset="-78"/>
              </a:endParaRPr>
            </a:p>
          </p:txBody>
        </p:sp>
        <p:sp>
          <p:nvSpPr>
            <p:cNvPr id="22" name="Shape 15"/>
            <p:cNvSpPr/>
            <p:nvPr/>
          </p:nvSpPr>
          <p:spPr>
            <a:xfrm>
              <a:off x="13975794" y="6517719"/>
              <a:ext cx="22860" cy="509588"/>
            </a:xfrm>
            <a:prstGeom prst="rect">
              <a:avLst/>
            </a:prstGeom>
            <a:solidFill>
              <a:srgbClr val="3257B8"/>
            </a:solidFill>
            <a:ln/>
          </p:spPr>
          <p:txBody>
            <a:bodyPr/>
            <a:lstStyle/>
            <a:p>
              <a:pPr algn="just" rtl="1"/>
              <a:endParaRPr lang="en-US" sz="1600">
                <a:latin typeface="Alexandria" pitchFamily="2" charset="-78"/>
                <a:cs typeface="Alexandria" pitchFamily="2" charset="-78"/>
              </a:endParaRPr>
            </a:p>
          </p:txBody>
        </p:sp>
      </p:grpSp>
    </p:spTree>
    <p:extLst>
      <p:ext uri="{BB962C8B-B14F-4D97-AF65-F5344CB8AC3E}">
        <p14:creationId xmlns:p14="http://schemas.microsoft.com/office/powerpoint/2010/main" val="38615317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97DAB2B-A79A-47BB-B48F-3D2525096452}"/>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150</TotalTime>
  <Words>4181</Words>
  <Application>Microsoft Office PowerPoint</Application>
  <PresentationFormat>Widescreen</PresentationFormat>
  <Paragraphs>577</Paragraphs>
  <Slides>46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Alexandria Bold</vt:lpstr>
      <vt:lpstr>Alexandria Light</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cp:revision>
  <dcterms:created xsi:type="dcterms:W3CDTF">2023-04-29T09:08:00Z</dcterms:created>
  <dcterms:modified xsi:type="dcterms:W3CDTF">2026-02-08T17:05:53Z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