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handoutMasterIdLst>
    <p:handoutMasterId r:id="rId54"/>
  </p:handoutMasterIdLst>
  <p:sldIdLst>
    <p:sldId id="515" r:id="rId2"/>
    <p:sldId id="844" r:id="rId3"/>
    <p:sldId id="503" r:id="rId4"/>
    <p:sldId id="504" r:id="rId5"/>
    <p:sldId id="845" r:id="rId6"/>
    <p:sldId id="846" r:id="rId7"/>
    <p:sldId id="496" r:id="rId8"/>
    <p:sldId id="847" r:id="rId9"/>
    <p:sldId id="848" r:id="rId10"/>
    <p:sldId id="849" r:id="rId11"/>
    <p:sldId id="850" r:id="rId12"/>
    <p:sldId id="851" r:id="rId13"/>
    <p:sldId id="852" r:id="rId14"/>
    <p:sldId id="526" r:id="rId15"/>
    <p:sldId id="527" r:id="rId16"/>
    <p:sldId id="528" r:id="rId17"/>
    <p:sldId id="529" r:id="rId18"/>
    <p:sldId id="530" r:id="rId19"/>
    <p:sldId id="853" r:id="rId20"/>
    <p:sldId id="854" r:id="rId21"/>
    <p:sldId id="855" r:id="rId22"/>
    <p:sldId id="856" r:id="rId23"/>
    <p:sldId id="857" r:id="rId24"/>
    <p:sldId id="858" r:id="rId25"/>
    <p:sldId id="859" r:id="rId26"/>
    <p:sldId id="536" r:id="rId27"/>
    <p:sldId id="537" r:id="rId28"/>
    <p:sldId id="538" r:id="rId29"/>
    <p:sldId id="540" r:id="rId30"/>
    <p:sldId id="541" r:id="rId31"/>
    <p:sldId id="542" r:id="rId32"/>
    <p:sldId id="543" r:id="rId33"/>
    <p:sldId id="544" r:id="rId34"/>
    <p:sldId id="860" r:id="rId35"/>
    <p:sldId id="545" r:id="rId36"/>
    <p:sldId id="546" r:id="rId37"/>
    <p:sldId id="547" r:id="rId38"/>
    <p:sldId id="548" r:id="rId39"/>
    <p:sldId id="549" r:id="rId40"/>
    <p:sldId id="550" r:id="rId41"/>
    <p:sldId id="551" r:id="rId42"/>
    <p:sldId id="552" r:id="rId43"/>
    <p:sldId id="553" r:id="rId44"/>
    <p:sldId id="554" r:id="rId45"/>
    <p:sldId id="555" r:id="rId46"/>
    <p:sldId id="501" r:id="rId47"/>
    <p:sldId id="502" r:id="rId48"/>
    <p:sldId id="556" r:id="rId49"/>
    <p:sldId id="833" r:id="rId50"/>
    <p:sldId id="4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844"/>
            <p14:sldId id="503"/>
            <p14:sldId id="504"/>
            <p14:sldId id="845"/>
            <p14:sldId id="846"/>
            <p14:sldId id="496"/>
            <p14:sldId id="847"/>
            <p14:sldId id="848"/>
            <p14:sldId id="849"/>
            <p14:sldId id="850"/>
            <p14:sldId id="851"/>
            <p14:sldId id="852"/>
            <p14:sldId id="526"/>
            <p14:sldId id="527"/>
            <p14:sldId id="528"/>
            <p14:sldId id="529"/>
            <p14:sldId id="530"/>
            <p14:sldId id="853"/>
            <p14:sldId id="854"/>
            <p14:sldId id="855"/>
            <p14:sldId id="856"/>
            <p14:sldId id="857"/>
            <p14:sldId id="858"/>
            <p14:sldId id="859"/>
            <p14:sldId id="536"/>
            <p14:sldId id="537"/>
            <p14:sldId id="538"/>
            <p14:sldId id="540"/>
            <p14:sldId id="541"/>
            <p14:sldId id="542"/>
            <p14:sldId id="543"/>
            <p14:sldId id="544"/>
            <p14:sldId id="860"/>
            <p14:sldId id="545"/>
            <p14:sldId id="546"/>
            <p14:sldId id="547"/>
            <p14:sldId id="548"/>
            <p14:sldId id="549"/>
            <p14:sldId id="550"/>
            <p14:sldId id="551"/>
            <p14:sldId id="552"/>
            <p14:sldId id="553"/>
            <p14:sldId id="554"/>
            <p14:sldId id="555"/>
            <p14:sldId id="501"/>
            <p14:sldId id="502"/>
            <p14:sldId id="556"/>
            <p14:sldId id="833"/>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208" autoAdjust="0"/>
  </p:normalViewPr>
  <p:slideViewPr>
    <p:cSldViewPr snapToGrid="0">
      <p:cViewPr varScale="1">
        <p:scale>
          <a:sx n="85" d="100"/>
          <a:sy n="85" d="100"/>
        </p:scale>
        <p:origin x="629" y="67"/>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مدي إقرار الحق في الخصوصية في الدول الغربية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مدي إقرار الحق في الخصوصية في الشريعة الإسلامية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105144" custRadScaleInc="-4013">
        <dgm:presLayoutVars>
          <dgm:bulletEnabled val="1"/>
        </dgm:presLayoutVars>
      </dgm:prSet>
      <dgm:spPr/>
    </dgm:pt>
    <dgm:pt modelId="{0F5B6810-EEFC-4D69-BAE8-DC6E1811565C}" type="pres">
      <dgm:prSet presAssocID="{BCC74A7B-F00B-4497-8E46-C80D511B8672}" presName="twoplus" presStyleLbl="node1" presStyleIdx="1" presStyleCnt="3" custRadScaleRad="84300" custRadScaleInc="3530">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11242" custRadScaleInc="65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42" y="1691892"/>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31750" rIns="95250" bIns="31750" numCol="1" spcCol="1270" anchor="ctr" anchorCtr="0">
          <a:noAutofit/>
        </a:bodyPr>
        <a:lstStyle/>
        <a:p>
          <a:pPr marL="0" lvl="0" indent="0" algn="ctr" defTabSz="1111250">
            <a:lnSpc>
              <a:spcPct val="90000"/>
            </a:lnSpc>
            <a:spcBef>
              <a:spcPct val="0"/>
            </a:spcBef>
            <a:spcAft>
              <a:spcPct val="35000"/>
            </a:spcAft>
            <a:buNone/>
          </a:pPr>
          <a:r>
            <a:rPr lang="ar-EG" sz="2500" b="1" kern="1200" dirty="0"/>
            <a:t>المحور الثاني</a:t>
          </a:r>
        </a:p>
        <a:p>
          <a:pPr marL="0" lvl="0" indent="0" algn="ctr" defTabSz="1111250">
            <a:lnSpc>
              <a:spcPct val="90000"/>
            </a:lnSpc>
            <a:spcBef>
              <a:spcPct val="0"/>
            </a:spcBef>
            <a:spcAft>
              <a:spcPct val="35000"/>
            </a:spcAft>
            <a:buNone/>
          </a:pPr>
          <a:r>
            <a:rPr lang="ar-EG" sz="2500" b="1" kern="1200" dirty="0"/>
            <a:t>مدي إقرار الحق في الخصوصية في الدول الغربية</a:t>
          </a:r>
          <a:endParaRPr lang="en-US" sz="2500" b="1" kern="1200" dirty="0"/>
        </a:p>
      </dsp:txBody>
      <dsp:txXfrm>
        <a:off x="-275365" y="1776410"/>
        <a:ext cx="2905549" cy="1865011"/>
      </dsp:txXfrm>
    </dsp:sp>
    <dsp:sp modelId="{0F5B6810-EEFC-4D69-BAE8-DC6E1811565C}">
      <dsp:nvSpPr>
        <dsp:cNvPr id="0" name=""/>
        <dsp:cNvSpPr/>
      </dsp:nvSpPr>
      <dsp:spPr>
        <a:xfrm>
          <a:off x="2856912" y="153799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31750" rIns="95250" bIns="31750" numCol="1" spcCol="1270" anchor="ctr" anchorCtr="0">
          <a:noAutofit/>
        </a:bodyPr>
        <a:lstStyle/>
        <a:p>
          <a:pPr marL="0" lvl="0" indent="0" algn="ctr" defTabSz="1111250">
            <a:lnSpc>
              <a:spcPct val="90000"/>
            </a:lnSpc>
            <a:spcBef>
              <a:spcPct val="0"/>
            </a:spcBef>
            <a:spcAft>
              <a:spcPct val="35000"/>
            </a:spcAft>
            <a:buNone/>
          </a:pPr>
          <a:r>
            <a:rPr lang="ar-EG" sz="2500" b="1" i="0" kern="1200" baseline="0" dirty="0"/>
            <a:t>محاور المحاضرة</a:t>
          </a:r>
          <a:endParaRPr lang="en-US" sz="2500" b="1" kern="1200" dirty="0"/>
        </a:p>
      </dsp:txBody>
      <dsp:txXfrm>
        <a:off x="2930059" y="1611142"/>
        <a:ext cx="2158966" cy="1425272"/>
      </dsp:txXfrm>
    </dsp:sp>
    <dsp:sp modelId="{49F6136C-486B-45B5-A6D5-60538B85068F}">
      <dsp:nvSpPr>
        <dsp:cNvPr id="0" name=""/>
        <dsp:cNvSpPr/>
      </dsp:nvSpPr>
      <dsp:spPr>
        <a:xfrm rot="2400000">
          <a:off x="5341650" y="1776936"/>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31750" rIns="95250" bIns="31750" numCol="1" spcCol="1270" anchor="ctr" anchorCtr="0">
          <a:noAutofit/>
        </a:bodyPr>
        <a:lstStyle/>
        <a:p>
          <a:pPr marL="0" lvl="0" indent="0" algn="ctr" defTabSz="1111250">
            <a:lnSpc>
              <a:spcPct val="90000"/>
            </a:lnSpc>
            <a:spcBef>
              <a:spcPct val="0"/>
            </a:spcBef>
            <a:spcAft>
              <a:spcPct val="35000"/>
            </a:spcAft>
            <a:buNone/>
          </a:pPr>
          <a:r>
            <a:rPr lang="ar-EG" sz="2500" b="1" kern="1200" dirty="0"/>
            <a:t>المحور الأول</a:t>
          </a:r>
        </a:p>
        <a:p>
          <a:pPr marL="0" lvl="0" indent="0" algn="ctr" defTabSz="1111250">
            <a:lnSpc>
              <a:spcPct val="90000"/>
            </a:lnSpc>
            <a:spcBef>
              <a:spcPct val="0"/>
            </a:spcBef>
            <a:spcAft>
              <a:spcPct val="35000"/>
            </a:spcAft>
            <a:buNone/>
          </a:pPr>
          <a:r>
            <a:rPr lang="ar-EG" sz="2500" b="1" kern="1200" dirty="0"/>
            <a:t>مدي إقرار الحق في الخصوصية في الشريعة الإسلامية</a:t>
          </a:r>
          <a:endParaRPr lang="en-US" sz="2500" b="1" kern="1200" dirty="0"/>
        </a:p>
      </dsp:txBody>
      <dsp:txXfrm>
        <a:off x="5400968" y="1854122"/>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6/4/2024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7838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88650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376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31438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9783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682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5919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5369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11021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7254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0246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65559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45232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87523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73905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80722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36431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04566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65720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33820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87648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59306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64015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64472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18618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28459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014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83561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6/4/2024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28723" y="632136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6/4/2024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6/4/2024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6/4/2024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6/4/2024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6/4/2024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6/4/2024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6/4/2024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6/4/2024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6/4/2024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6/4/2024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6/4/2024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gif"/><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hyperlink" Target="https://ar.wikipedia.org/wiki/" TargetMode="External"/><Relationship Id="rId2" Type="http://schemas.openxmlformats.org/officeDocument/2006/relationships/hyperlink" Target="https://www.iasj.net/iasj/download/e4475d910a31904e" TargetMode="Externa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audio" Target="../media/media1.m4a"/><Relationship Id="rId7" Type="http://schemas.openxmlformats.org/officeDocument/2006/relationships/hyperlink" Target="https://giphy.com/explore/privacy" TargetMode="External"/><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hyperlink" Target="https://kelmetna.org/35650/" TargetMode="External"/><Relationship Id="rId5" Type="http://schemas.openxmlformats.org/officeDocument/2006/relationships/notesSlide" Target="../notesSlides/notesSlide29.xml"/><Relationship Id="rId4"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0.png"/><Relationship Id="rId5" Type="http://schemas.openxmlformats.org/officeDocument/2006/relationships/image" Target="../media/image32.png"/><Relationship Id="rId4" Type="http://schemas.openxmlformats.org/officeDocument/2006/relationships/image" Target="../media/image31.jpeg"/></Relationships>
</file>

<file path=ppt/slides/_rels/slide5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slideLayout" Target="../slideLayouts/slideLayout13.xml"/><Relationship Id="rId7" Type="http://schemas.openxmlformats.org/officeDocument/2006/relationships/image" Target="../media/image36.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Law 621</a:t>
            </a: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3"/>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608" b="2084"/>
          <a:stretch/>
        </p:blipFill>
        <p:spPr bwMode="auto">
          <a:xfrm>
            <a:off x="123825" y="1257891"/>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160711" y="5351929"/>
            <a:ext cx="4223274" cy="9613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الأولي</a:t>
            </a:r>
            <a:endParaRPr lang="ar-EG" b="1" dirty="0">
              <a:solidFill>
                <a:srgbClr val="FFFFFF"/>
              </a:solidFill>
              <a:latin typeface="Alexandria" pitchFamily="2" charset="-78"/>
            </a:endParaRPr>
          </a:p>
          <a:p>
            <a:pPr algn="ctr"/>
            <a:r>
              <a:rPr lang="ar-EG" b="1" dirty="0">
                <a:solidFill>
                  <a:srgbClr val="FFFFFF"/>
                </a:solidFill>
                <a:latin typeface="Alexandria" pitchFamily="2" charset="-78"/>
              </a:rPr>
              <a:t>مدي إقرار الحق في الخصوصية في الشريعة الإسلامية والدول الغربية </a:t>
            </a:r>
            <a:endParaRPr lang="en-US" b="1" dirty="0">
              <a:solidFill>
                <a:srgbClr val="FFFFFF"/>
              </a:solidFill>
              <a:latin typeface="Alexandria" pitchFamily="2" charset="-78"/>
            </a:endParaRP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866416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723746" y="756442"/>
            <a:ext cx="9110749" cy="550302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07000"/>
              </a:lnSpc>
              <a:spcBef>
                <a:spcPts val="0"/>
              </a:spcBef>
              <a:spcAft>
                <a:spcPts val="500"/>
              </a:spcAft>
            </a:pPr>
            <a:r>
              <a:rPr lang="ar-EG" sz="1600" dirty="0">
                <a:solidFill>
                  <a:srgbClr val="000000"/>
                </a:solidFill>
                <a:effectLst/>
                <a:latin typeface="Calibri" panose="020F0502020204030204" pitchFamily="34" charset="0"/>
                <a:ea typeface="Times New Roman" panose="02020603050405020304" pitchFamily="18" charset="0"/>
              </a:rPr>
              <a:t>إ</a:t>
            </a:r>
            <a:r>
              <a:rPr lang="ar-SA" sz="1600" dirty="0">
                <a:solidFill>
                  <a:srgbClr val="000000"/>
                </a:solidFill>
                <a:effectLst/>
                <a:latin typeface="Calibri" panose="020F0502020204030204" pitchFamily="34" charset="0"/>
                <a:ea typeface="Times New Roman" panose="02020603050405020304" pitchFamily="18" charset="0"/>
              </a:rPr>
              <a:t>ن الخصوصية تعتبر من ضمن أكثر الموضوعات إثارة للجدل في عالمنا المعاصر وتمثل الخصوصية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موضوعاً للعديد من الكتب </a:t>
            </a:r>
            <a:r>
              <a:rPr lang="ar-SA" sz="1600" dirty="0">
                <a:solidFill>
                  <a:srgbClr val="000000"/>
                </a:solidFill>
                <a:effectLst/>
                <a:latin typeface="Calibri" panose="020F0502020204030204" pitchFamily="34" charset="0"/>
                <a:ea typeface="Times New Roman" panose="02020603050405020304" pitchFamily="18" charset="0"/>
              </a:rPr>
              <a:t>الثقافية والمؤلفات العلمية والجماعات الثقافية ونشرات الأنباء الخاصة والبحوث النظرية وصفحات الإنترنت، وقد نتج عن كثرة الجدل الدائر حول حماية الخصوصية ومداها وماهيتها واستثناءاتها لعدد كبير من المؤتمرات الأكاديمية، ومجموعات العمل الميدانية، والتحقيقات الإخبارية وغيرها من المواد التي تتناول الخصوصية من شتى جوانبها.</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ولعل الثورة التي تشهدها الساحة العالمية في هذه المرحلة الزمنية الأخيرة، في الاهتمام بالخصوصية ناتجة عن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الانتشار السريع لتقنيات المعلومات،</a:t>
            </a:r>
            <a:r>
              <a:rPr lang="ar-SA" sz="1600" dirty="0">
                <a:solidFill>
                  <a:srgbClr val="000000"/>
                </a:solidFill>
                <a:effectLst/>
                <a:latin typeface="Times New Roman" panose="02020603050405020304" pitchFamily="18" charset="0"/>
                <a:ea typeface="Times New Roman" panose="02020603050405020304" pitchFamily="18" charset="0"/>
              </a:rPr>
              <a:t> إذ إن الزيادة الهائلة في انتشار الحاسوب والإنترنت، نتجت - في المقابل عنها زيادة كبيرة في الخدمات التي يقدمها الكمبيوتر والإنترنت، وتوسع هائل في إمكانياتها المتعددة، وكل ذلك قد يؤدي إلى إحداث خطورة أمنية حقيقية على الحق في الخصوصية، وعلي ذلك تؤثر المعلوماتية تأثيراً ملموساً في مجال الحقوق اللصيقة بالشخصية، والتي يقع الحق في احترام الخصوصية في منزلة القلب منها.</a:t>
            </a:r>
            <a:endParaRPr lang="ar-EG" sz="1600"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endParaRPr lang="ar-EG"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EG" sz="1600" dirty="0">
                <a:latin typeface="Times New Roman" panose="02020603050405020304" pitchFamily="18" charset="0"/>
                <a:ea typeface="Times New Roman" panose="02020603050405020304" pitchFamily="18" charset="0"/>
              </a:rPr>
              <a:t>    </a:t>
            </a:r>
            <a:r>
              <a:rPr lang="ar-EG" sz="1600" dirty="0">
                <a:effectLst/>
                <a:highlight>
                  <a:srgbClr val="FFFF00"/>
                </a:highlight>
                <a:latin typeface="Times New Roman" panose="02020603050405020304" pitchFamily="18" charset="0"/>
                <a:ea typeface="Times New Roman" panose="02020603050405020304" pitchFamily="18" charset="0"/>
              </a:rPr>
              <a:t>يضعف الاهتمام بالحق في الخصوصية في المجتمعات البسيطة</a:t>
            </a:r>
            <a:r>
              <a:rPr lang="ar-EG" sz="1600" dirty="0">
                <a:effectLst/>
                <a:latin typeface="Times New Roman" panose="02020603050405020304" pitchFamily="18" charset="0"/>
                <a:ea typeface="Times New Roman" panose="02020603050405020304" pitchFamily="18" charset="0"/>
              </a:rPr>
              <a:t>؛ حيث يعرف كل فرد نشاط غیره، ففي هذا النوع من المجتمعات يقوي التضامن الاجتماعي، وتقل أهمية التمييز بين العام والخاص؛ ولهذا فان الفرد لا يشعر بالقلق علي حماية خصوصيته.</a:t>
            </a:r>
          </a:p>
          <a:p>
            <a:pPr marL="0" marR="0" algn="just" rtl="1">
              <a:spcBef>
                <a:spcPts val="0"/>
              </a:spcBef>
            </a:pPr>
            <a:endParaRPr lang="ar-EG"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EG" sz="1600" dirty="0">
                <a:effectLst/>
                <a:latin typeface="Times New Roman" panose="02020603050405020304" pitchFamily="18" charset="0"/>
                <a:ea typeface="Times New Roman" panose="02020603050405020304" pitchFamily="18" charset="0"/>
              </a:rPr>
              <a:t>     أما في المجتمع الحديث الذي يتميز بضخامة أعداده، وضعف العلاقات أفراده، و اضمحلال التضامن الاجتماعي فيه ، فإن كل فرد يحرص علي أن يغلف حياته الخاصة بإطار من السرية. </a:t>
            </a:r>
            <a:endParaRPr lang="en-US" sz="1600" dirty="0">
              <a:effectLst/>
              <a:latin typeface="Times New Roman" panose="02020603050405020304" pitchFamily="18" charset="0"/>
              <a:ea typeface="Times New Roman" panose="02020603050405020304" pitchFamily="18" charset="0"/>
            </a:endParaRPr>
          </a:p>
        </p:txBody>
      </p:sp>
      <p:pic>
        <p:nvPicPr>
          <p:cNvPr id="1026" name="Picture 2" descr="الخصوصية في العلاقات الاجتماعية">
            <a:extLst>
              <a:ext uri="{FF2B5EF4-FFF2-40B4-BE49-F238E27FC236}">
                <a16:creationId xmlns:a16="http://schemas.microsoft.com/office/drawing/2014/main" id="{4F51990E-918D-4843-AE29-7D979D6F54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964" y="1343035"/>
            <a:ext cx="2834745" cy="459775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9452328" y="229145"/>
            <a:ext cx="2036410" cy="6792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9561958" y="276396"/>
            <a:ext cx="1926780" cy="584775"/>
          </a:xfrm>
          <a:prstGeom prst="rect">
            <a:avLst/>
          </a:prstGeom>
          <a:noFill/>
        </p:spPr>
        <p:txBody>
          <a:bodyPr wrap="square" rtlCol="0">
            <a:spAutoFit/>
          </a:bodyPr>
          <a:lstStyle/>
          <a:p>
            <a:pPr marL="457200" indent="-457200" algn="r" rtl="1">
              <a:buFont typeface="Arial" panose="020B0604020202020204" pitchFamily="34" charset="0"/>
              <a:buChar char="•"/>
            </a:pPr>
            <a:r>
              <a:rPr lang="ar-EG" sz="3200" b="1" dirty="0">
                <a:solidFill>
                  <a:schemeClr val="bg1"/>
                </a:solidFill>
                <a:latin typeface="Times New Roman" panose="02020603050405020304" pitchFamily="18" charset="0"/>
                <a:ea typeface="Times New Roman" panose="02020603050405020304" pitchFamily="18" charset="0"/>
              </a:rPr>
              <a:t>تمهيد</a:t>
            </a:r>
            <a:r>
              <a:rPr lang="ar-SA" sz="3200" b="1" dirty="0">
                <a:solidFill>
                  <a:schemeClr val="bg1"/>
                </a:solidFill>
                <a:latin typeface="Times New Roman" panose="02020603050405020304" pitchFamily="18" charset="0"/>
                <a:ea typeface="Times New Roman" panose="02020603050405020304" pitchFamily="18" charset="0"/>
              </a:rPr>
              <a:t>:</a:t>
            </a:r>
            <a:endParaRPr lang="en-US" sz="3200" dirty="0">
              <a:solidFill>
                <a:schemeClr val="bg1"/>
              </a:solidFill>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A66F40BF-C3AF-5B7A-A213-3C8577F28129}"/>
              </a:ext>
            </a:extLst>
          </p:cNvPr>
          <p:cNvSpPr>
            <a:spLocks noGrp="1"/>
          </p:cNvSpPr>
          <p:nvPr>
            <p:ph type="sldNum" sz="quarter" idx="12"/>
          </p:nvPr>
        </p:nvSpPr>
        <p:spPr/>
        <p:txBody>
          <a:bodyPr/>
          <a:lstStyle/>
          <a:p>
            <a:fld id="{F7542ADD-394E-41F3-B704-951748884AEE}" type="slidenum">
              <a:rPr lang="en-US" smtClean="0"/>
              <a:t>2</a:t>
            </a:fld>
            <a:endParaRPr lang="en-US" dirty="0"/>
          </a:p>
        </p:txBody>
      </p:sp>
    </p:spTree>
    <p:extLst>
      <p:ext uri="{BB962C8B-B14F-4D97-AF65-F5344CB8AC3E}">
        <p14:creationId xmlns:p14="http://schemas.microsoft.com/office/powerpoint/2010/main" val="12501520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02866" y="968188"/>
            <a:ext cx="11254067" cy="486461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600" dirty="0"/>
          </a:p>
        </p:txBody>
      </p:sp>
      <p:pic>
        <p:nvPicPr>
          <p:cNvPr id="10" name="Picture 2" descr="الخصوصية في العلاقات الاجتماعية">
            <a:extLst>
              <a:ext uri="{FF2B5EF4-FFF2-40B4-BE49-F238E27FC236}">
                <a16:creationId xmlns:a16="http://schemas.microsoft.com/office/drawing/2014/main" id="{EDF2C81C-4394-4208-9D37-8658FC51A2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379" y="3993171"/>
            <a:ext cx="4312738" cy="18966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824754" y="1246909"/>
            <a:ext cx="10907666" cy="3046988"/>
          </a:xfrm>
          <a:prstGeom prst="rect">
            <a:avLst/>
          </a:prstGeom>
          <a:noFill/>
        </p:spPr>
        <p:txBody>
          <a:bodyPr wrap="square" rtlCol="0">
            <a:spAutoFit/>
          </a:bodyPr>
          <a:lstStyle/>
          <a:p>
            <a:pPr algn="just" rtl="1"/>
            <a:r>
              <a:rPr lang="ar-EG" sz="1600" b="1" dirty="0">
                <a:latin typeface="Times New Roman" panose="02020603050405020304" pitchFamily="18" charset="0"/>
                <a:ea typeface="Times New Roman" panose="02020603050405020304" pitchFamily="18" charset="0"/>
              </a:rPr>
              <a:t>       </a:t>
            </a:r>
            <a:r>
              <a:rPr lang="ar-SA" sz="1600" b="1" dirty="0">
                <a:highlight>
                  <a:srgbClr val="FFFF00"/>
                </a:highlight>
                <a:latin typeface="Times New Roman" panose="02020603050405020304" pitchFamily="18" charset="0"/>
                <a:ea typeface="Times New Roman" panose="02020603050405020304" pitchFamily="18" charset="0"/>
              </a:rPr>
              <a:t>وقد تعرض الحق في ال</a:t>
            </a:r>
            <a:r>
              <a:rPr lang="ar-EG" sz="1600" b="1" dirty="0">
                <a:highlight>
                  <a:srgbClr val="FFFF00"/>
                </a:highlight>
                <a:latin typeface="Times New Roman" panose="02020603050405020304" pitchFamily="18" charset="0"/>
                <a:ea typeface="Times New Roman" panose="02020603050405020304" pitchFamily="18" charset="0"/>
              </a:rPr>
              <a:t>خصوصية</a:t>
            </a:r>
            <a:r>
              <a:rPr lang="ar-SA" sz="1600" b="1" dirty="0">
                <a:highlight>
                  <a:srgbClr val="FFFF00"/>
                </a:highlight>
                <a:latin typeface="Times New Roman" panose="02020603050405020304" pitchFamily="18" charset="0"/>
                <a:ea typeface="Times New Roman" panose="02020603050405020304" pitchFamily="18" charset="0"/>
              </a:rPr>
              <a:t> إلى أزمة عامة ترجع بوجه خاص إلي العاملين الآتيين:</a:t>
            </a:r>
            <a:endParaRPr lang="ar-EG" sz="1600" b="1" dirty="0">
              <a:highlight>
                <a:srgbClr val="FFFF00"/>
              </a:highlight>
              <a:latin typeface="Times New Roman" panose="02020603050405020304" pitchFamily="18" charset="0"/>
              <a:ea typeface="Times New Roman" panose="02020603050405020304" pitchFamily="18" charset="0"/>
            </a:endParaRPr>
          </a:p>
          <a:p>
            <a:pPr algn="just" rtl="1"/>
            <a:endParaRPr lang="en-US" sz="1600" dirty="0">
              <a:latin typeface="Times New Roman" panose="02020603050405020304" pitchFamily="18" charset="0"/>
              <a:ea typeface="Times New Roman" panose="02020603050405020304" pitchFamily="18" charset="0"/>
            </a:endParaRPr>
          </a:p>
          <a:p>
            <a:pPr algn="just" rtl="1"/>
            <a:r>
              <a:rPr lang="ar-SA" sz="1600" dirty="0">
                <a:ea typeface="Calibri" panose="020F0502020204030204" pitchFamily="34" charset="0"/>
              </a:rPr>
              <a:t> </a:t>
            </a:r>
            <a:r>
              <a:rPr lang="ar-EG" sz="1600" dirty="0">
                <a:ea typeface="Calibri" panose="020F0502020204030204" pitchFamily="34" charset="0"/>
              </a:rPr>
              <a:t>   أولا: </a:t>
            </a:r>
            <a:r>
              <a:rPr lang="ar-EG" sz="1600" dirty="0">
                <a:highlight>
                  <a:srgbClr val="FFFF00"/>
                </a:highlight>
                <a:ea typeface="Calibri" panose="020F0502020204030204" pitchFamily="34" charset="0"/>
              </a:rPr>
              <a:t>أدي التطور السريع لوسائل الإعلام إلى ازدياد الحاجة إلي الأخبار</a:t>
            </a:r>
            <a:r>
              <a:rPr lang="ar-EG" sz="1600" dirty="0">
                <a:ea typeface="Calibri" panose="020F0502020204030204" pitchFamily="34" charset="0"/>
              </a:rPr>
              <a:t>، سواء فيما يتعلق بالأحداث السياسية أو بالوقائع الاجتماعية، وقد شجع هذا التطور فئات مختلفة من المجتمع على الاهتمام بالأخبار الاجتماعية بغض النظر عن مدي تعلقها بشخص معين، أو بمدي علانية، أو خصوصية هذه الأخبار ؛ وذلك إرضاء لرغبة الجمهور دون التمييز يمس الخصوصية وما لا يعتبر مساسا بهذا الحق .</a:t>
            </a:r>
          </a:p>
          <a:p>
            <a:pPr algn="just" rtl="1"/>
            <a:r>
              <a:rPr lang="ar-EG" sz="1600" dirty="0">
                <a:ea typeface="Calibri" panose="020F0502020204030204" pitchFamily="34" charset="0"/>
              </a:rPr>
              <a:t>     ثانيا: </a:t>
            </a:r>
            <a:r>
              <a:rPr lang="ar-EG" sz="1600" dirty="0">
                <a:highlight>
                  <a:srgbClr val="FFFF00"/>
                </a:highlight>
                <a:ea typeface="Calibri" panose="020F0502020204030204" pitchFamily="34" charset="0"/>
              </a:rPr>
              <a:t>يسمح التطور العلمي والتكنولوجيا الحديث بالإطلاع علي أسرار الخصوصية</a:t>
            </a:r>
            <a:r>
              <a:rPr lang="ar-EG" sz="1600" dirty="0">
                <a:ea typeface="Calibri" panose="020F0502020204030204" pitchFamily="34" charset="0"/>
              </a:rPr>
              <a:t>، فقد اخترعت الوسائل العلمية - الكمبيوتر والإنترنت وغيرها من الوسائل العلمية الحديثة التي تمكن من مراقبة الأشخاص والاطلاع علي خباياهم وأسرارهم بطريقة خفية مما يدمر الخصوصية بهم، في حين كان التصور السائد لحرمة الخصوصية هو أن مسكن الإنسان هو قلعته الحصينة، ويبدو خطر استعمال هذه الوسائل إذا قامت بها السلطة علي نطاق واسع، دون توفير الحماية والضمانات اللازمة لحرية الفرد، وفي هذه الحالة فإن هذا الاستعمال يمكن اعتباره سلاحا للضغط أو للإرهاب علي نحو يتعارض مع أصول الديمقراطية لنظام الحكم.</a:t>
            </a:r>
            <a:endParaRPr lang="en-US" sz="1600" dirty="0">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11AA9CDB-DFB7-6687-C5BA-2A75FBDD5096}"/>
              </a:ext>
            </a:extLst>
          </p:cNvPr>
          <p:cNvSpPr>
            <a:spLocks noGrp="1"/>
          </p:cNvSpPr>
          <p:nvPr>
            <p:ph type="sldNum" sz="quarter" idx="12"/>
          </p:nvPr>
        </p:nvSpPr>
        <p:spPr/>
        <p:txBody>
          <a:bodyPr/>
          <a:lstStyle/>
          <a:p>
            <a:fld id="{F7542ADD-394E-41F3-B704-951748884AEE}" type="slidenum">
              <a:rPr lang="en-US" smtClean="0"/>
              <a:t>3</a:t>
            </a:fld>
            <a:endParaRPr lang="en-US" dirty="0"/>
          </a:p>
        </p:txBody>
      </p:sp>
    </p:spTree>
    <p:extLst>
      <p:ext uri="{BB962C8B-B14F-4D97-AF65-F5344CB8AC3E}">
        <p14:creationId xmlns:p14="http://schemas.microsoft.com/office/powerpoint/2010/main" val="28074580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270840" y="1285192"/>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en-US" sz="1600" dirty="0">
                <a:solidFill>
                  <a:schemeClr val="tx1"/>
                </a:solidFill>
                <a:effectLst/>
                <a:latin typeface="Calibri" panose="020F0502020204030204" pitchFamily="34" charset="0"/>
                <a:ea typeface="Times New Roman" panose="02020603050405020304" pitchFamily="18" charset="0"/>
              </a:rPr>
              <a:t> </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chemeClr val="tx1"/>
                </a:solidFill>
                <a:effectLst/>
                <a:latin typeface="Calibri" panose="020F0502020204030204" pitchFamily="34" charset="0"/>
                <a:ea typeface="Times New Roman" panose="02020603050405020304" pitchFamily="18" charset="0"/>
              </a:rPr>
              <a:t>      </a:t>
            </a:r>
            <a:r>
              <a:rPr lang="ar-SA" sz="1600" u="sng" dirty="0">
                <a:solidFill>
                  <a:schemeClr val="tx1"/>
                </a:solidFill>
                <a:effectLst/>
                <a:latin typeface="Times New Roman" panose="02020603050405020304" pitchFamily="18" charset="0"/>
                <a:ea typeface="Times New Roman" panose="02020603050405020304" pitchFamily="18" charset="0"/>
              </a:rPr>
              <a:t>ومجمل القول أن الحق في ال</a:t>
            </a:r>
            <a:r>
              <a:rPr lang="ar-EG" sz="1600" u="sng" dirty="0">
                <a:solidFill>
                  <a:schemeClr val="tx1"/>
                </a:solidFill>
                <a:effectLst/>
                <a:latin typeface="Times New Roman" panose="02020603050405020304" pitchFamily="18" charset="0"/>
                <a:ea typeface="Times New Roman" panose="02020603050405020304" pitchFamily="18" charset="0"/>
              </a:rPr>
              <a:t>خصوصية</a:t>
            </a:r>
            <a:r>
              <a:rPr lang="ar-SA" sz="1600" u="sng" dirty="0">
                <a:solidFill>
                  <a:schemeClr val="tx1"/>
                </a:solidFill>
                <a:effectLst/>
                <a:latin typeface="Times New Roman" panose="02020603050405020304" pitchFamily="18" charset="0"/>
                <a:ea typeface="Times New Roman" panose="02020603050405020304" pitchFamily="18" charset="0"/>
              </a:rPr>
              <a:t> حق يتقرر للناس كافة</a:t>
            </a:r>
            <a:r>
              <a:rPr lang="ar-SA" sz="1600" dirty="0">
                <a:solidFill>
                  <a:schemeClr val="tx1"/>
                </a:solidFill>
                <a:effectLst/>
                <a:latin typeface="Times New Roman" panose="02020603050405020304" pitchFamily="18" charset="0"/>
                <a:ea typeface="Times New Roman" panose="02020603050405020304" pitchFamily="18" charset="0"/>
              </a:rPr>
              <a:t>،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rPr>
              <a:t>العادي منهم والمشهور</a:t>
            </a:r>
            <a:r>
              <a:rPr lang="ar-SA" sz="1600" dirty="0">
                <a:solidFill>
                  <a:schemeClr val="tx1"/>
                </a:solidFill>
                <a:effectLst/>
                <a:latin typeface="Times New Roman" panose="02020603050405020304" pitchFamily="18" charset="0"/>
                <a:ea typeface="Times New Roman" panose="02020603050405020304" pitchFamily="18" charset="0"/>
              </a:rPr>
              <a:t>، والباقي منهم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rPr>
              <a:t>على قيد الحياة أو المتوفى</a:t>
            </a:r>
            <a:r>
              <a:rPr lang="ar-SA" sz="1600" dirty="0">
                <a:solidFill>
                  <a:schemeClr val="tx1"/>
                </a:solidFill>
                <a:effectLst/>
                <a:latin typeface="Times New Roman" panose="02020603050405020304" pitchFamily="18" charset="0"/>
                <a:ea typeface="Times New Roman" panose="02020603050405020304" pitchFamily="18" charset="0"/>
              </a:rPr>
              <a:t>، فهي لكل منهم تمثل ميدانا من الميادين الهامة، وتكون من ثم محلا للحماية القانونية، على عكس ما هو مقرر بالنسبة لحياته العامة فالحق في احترام الخصوصية له أهمية بالغة بالنسبة لسعادة الإنسان، ويجب من ثم أن يعترف به كحق أساسي لبني البشر.</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ويعتبر الحق في الخصوصية من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rPr>
              <a:t>أهم الموضوعات علي المستويين الدولي والداخلي</a:t>
            </a:r>
            <a:r>
              <a:rPr lang="ar-SA" sz="1600" dirty="0">
                <a:solidFill>
                  <a:schemeClr val="tx1"/>
                </a:solidFill>
                <a:effectLst/>
                <a:latin typeface="Times New Roman" panose="02020603050405020304" pitchFamily="18" charset="0"/>
                <a:ea typeface="Times New Roman" panose="02020603050405020304" pitchFamily="18" charset="0"/>
              </a:rPr>
              <a:t>؛ وذلك لاتصاله بحريات الأفراد، وهي مسألة في غاية الأهمية، فالفرد هو أساس المجتمع، والقانون هو الوسيلة لحماية حريات الأشخاص.</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ولا تصبح حقوق الإنسان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rPr>
              <a:t>حقيقة قانونية إلا في الدولة القانونية</a:t>
            </a:r>
            <a:r>
              <a:rPr lang="ar-SA" sz="1600" dirty="0">
                <a:solidFill>
                  <a:schemeClr val="tx1"/>
                </a:solidFill>
                <a:effectLst/>
                <a:latin typeface="Times New Roman" panose="02020603050405020304" pitchFamily="18" charset="0"/>
                <a:ea typeface="Times New Roman" panose="02020603050405020304" pitchFamily="18" charset="0"/>
              </a:rPr>
              <a:t>، والقانون هو الوسيلة الأكثر فاعلية لتمكين الأفراد من التمتع بحقوق الإنسان، ولضمان الحقيقة القانونية لحقوق الإنسان في النظام الديمقراطي فإنه لا يمكن ترك تنظيمها لمجرد التشريع الذي يخضع للتغيير و التبديل وفقا للظروف، و إنما يجب تحديد إطار قانوني ثابت محدد يتقيد به التشريع، ولا يخضع لتأثير السلطة التشريعية باتجاهات السلطة السياسية في ظرف معين.</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a:t>
            </a:r>
            <a:endParaRPr lang="en-US" sz="1600" dirty="0">
              <a:solidFill>
                <a:schemeClr val="tx1"/>
              </a:solidFill>
              <a:effectLst/>
              <a:latin typeface="Times New Roman" panose="02020603050405020304" pitchFamily="18" charset="0"/>
              <a:ea typeface="Times New Roman" panose="02020603050405020304" pitchFamily="18" charset="0"/>
            </a:endParaRPr>
          </a:p>
        </p:txBody>
      </p:sp>
      <p:pic>
        <p:nvPicPr>
          <p:cNvPr id="1026" name="Picture 2" descr="Privacy GIFs - Find &amp; Share on GIPHY">
            <a:extLst>
              <a:ext uri="{FF2B5EF4-FFF2-40B4-BE49-F238E27FC236}">
                <a16:creationId xmlns:a16="http://schemas.microsoft.com/office/drawing/2014/main" id="{881FB713-AE14-3664-96FE-80530674FE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586" y="2315969"/>
            <a:ext cx="1905000" cy="2887797"/>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BB8721AD-114B-E735-5F6F-C1167547DC40}"/>
              </a:ext>
            </a:extLst>
          </p:cNvPr>
          <p:cNvSpPr>
            <a:spLocks noGrp="1"/>
          </p:cNvSpPr>
          <p:nvPr>
            <p:ph type="sldNum" sz="quarter" idx="12"/>
          </p:nvPr>
        </p:nvSpPr>
        <p:spPr/>
        <p:txBody>
          <a:bodyPr/>
          <a:lstStyle/>
          <a:p>
            <a:fld id="{F7542ADD-394E-41F3-B704-951748884AEE}" type="slidenum">
              <a:rPr lang="en-US" smtClean="0"/>
              <a:t>4</a:t>
            </a:fld>
            <a:endParaRPr lang="en-US" dirty="0"/>
          </a:p>
        </p:txBody>
      </p:sp>
    </p:spTree>
    <p:extLst>
      <p:ext uri="{BB962C8B-B14F-4D97-AF65-F5344CB8AC3E}">
        <p14:creationId xmlns:p14="http://schemas.microsoft.com/office/powerpoint/2010/main" val="10963266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721495" y="2811835"/>
            <a:ext cx="4505498" cy="1754326"/>
          </a:xfrm>
          <a:prstGeom prst="rect">
            <a:avLst/>
          </a:prstGeom>
          <a:noFill/>
        </p:spPr>
        <p:txBody>
          <a:bodyPr wrap="square" rtlCol="0">
            <a:spAutoFit/>
          </a:bodyPr>
          <a:lstStyle/>
          <a:p>
            <a:pPr algn="just" rtl="1"/>
            <a:r>
              <a:rPr lang="ar-EG"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dirty="0">
                <a:solidFill>
                  <a:srgbClr val="000000"/>
                </a:solidFill>
                <a:latin typeface="Alexandria SemiBold" pitchFamily="2" charset="-78"/>
                <a:ea typeface="Times New Roman" panose="02020603050405020304" pitchFamily="18" charset="0"/>
              </a:rPr>
              <a:t>ي</a:t>
            </a:r>
            <a:r>
              <a:rPr lang="ar-SA" dirty="0">
                <a:solidFill>
                  <a:srgbClr val="000000"/>
                </a:solidFill>
                <a:latin typeface="Alexandria SemiBold" pitchFamily="2" charset="-78"/>
                <a:ea typeface="Times New Roman" panose="02020603050405020304" pitchFamily="18" charset="0"/>
              </a:rPr>
              <a:t>جب أن ننوه في بداية الأمر علي </a:t>
            </a:r>
            <a:r>
              <a:rPr lang="ar-SA" dirty="0">
                <a:solidFill>
                  <a:srgbClr val="000000"/>
                </a:solidFill>
                <a:highlight>
                  <a:srgbClr val="FFFF00"/>
                </a:highlight>
                <a:latin typeface="Alexandria SemiBold" pitchFamily="2" charset="-78"/>
                <a:ea typeface="Times New Roman" panose="02020603050405020304" pitchFamily="18" charset="0"/>
              </a:rPr>
              <a:t>إن الاعتراف بالحق في الخصوصية لا يعني مطلقا أن للفرد حقوقا تعلو علي حقوق الجماعة،</a:t>
            </a:r>
            <a:r>
              <a:rPr lang="ar-SA" dirty="0">
                <a:solidFill>
                  <a:srgbClr val="000000"/>
                </a:solidFill>
                <a:latin typeface="Alexandria SemiBold" pitchFamily="2" charset="-78"/>
                <a:ea typeface="Times New Roman" panose="02020603050405020304" pitchFamily="18" charset="0"/>
              </a:rPr>
              <a:t> وإنما يعني ذلك أن الفرد حينما يشعر بأن حياته مصونة لا تمس، وكذلك أسراره فإنه يستطيع أن يثبت ذاته.</a:t>
            </a:r>
            <a:endParaRPr lang="en-US" dirty="0">
              <a:latin typeface="Alexandria SemiBold" pitchFamily="2" charset="-78"/>
              <a:ea typeface="Times New Roman" panose="02020603050405020304" pitchFamily="18" charset="0"/>
            </a:endParaRPr>
          </a:p>
        </p:txBody>
      </p:sp>
      <p:pic>
        <p:nvPicPr>
          <p:cNvPr id="2052" name="Picture 4" descr="Privacy GIFs - Find &amp; Share on GIPHY">
            <a:extLst>
              <a:ext uri="{FF2B5EF4-FFF2-40B4-BE49-F238E27FC236}">
                <a16:creationId xmlns:a16="http://schemas.microsoft.com/office/drawing/2014/main" id="{31F7D84F-19B5-8C65-D1B9-2F2C633CD9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744" y="2202381"/>
            <a:ext cx="3664144" cy="29524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Slide Number Placeholder 2">
            <a:extLst>
              <a:ext uri="{FF2B5EF4-FFF2-40B4-BE49-F238E27FC236}">
                <a16:creationId xmlns:a16="http://schemas.microsoft.com/office/drawing/2014/main" id="{79C011C4-CDA2-A999-3A85-6A5B8CCD2C4C}"/>
              </a:ext>
            </a:extLst>
          </p:cNvPr>
          <p:cNvSpPr>
            <a:spLocks noGrp="1"/>
          </p:cNvSpPr>
          <p:nvPr>
            <p:ph type="sldNum" sz="quarter" idx="12"/>
          </p:nvPr>
        </p:nvSpPr>
        <p:spPr/>
        <p:txBody>
          <a:bodyPr/>
          <a:lstStyle/>
          <a:p>
            <a:fld id="{F7542ADD-394E-41F3-B704-951748884AEE}" type="slidenum">
              <a:rPr lang="en-US" smtClean="0"/>
              <a:t>5</a:t>
            </a:fld>
            <a:endParaRPr lang="en-US" dirty="0"/>
          </a:p>
        </p:txBody>
      </p:sp>
    </p:spTree>
    <p:extLst>
      <p:ext uri="{BB962C8B-B14F-4D97-AF65-F5344CB8AC3E}">
        <p14:creationId xmlns:p14="http://schemas.microsoft.com/office/powerpoint/2010/main" val="30980770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45190"/>
            <a:ext cx="9745377"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4B3570F6-F1FB-48B0-0120-C8C99ACA4D79}"/>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70274" y="1572475"/>
            <a:ext cx="9745376" cy="4260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819526" y="2263437"/>
            <a:ext cx="8391777"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graphicFrame>
        <p:nvGraphicFramePr>
          <p:cNvPr id="12" name="Diagram 11">
            <a:extLst>
              <a:ext uri="{FF2B5EF4-FFF2-40B4-BE49-F238E27FC236}">
                <a16:creationId xmlns:a16="http://schemas.microsoft.com/office/drawing/2014/main" id="{14B203FB-E5D5-4A43-9FC3-6A257E3BC027}"/>
              </a:ext>
            </a:extLst>
          </p:cNvPr>
          <p:cNvGraphicFramePr/>
          <p:nvPr>
            <p:extLst>
              <p:ext uri="{D42A27DB-BD31-4B8C-83A1-F6EECF244321}">
                <p14:modId xmlns:p14="http://schemas.microsoft.com/office/powerpoint/2010/main" val="1353319639"/>
              </p:ext>
            </p:extLst>
          </p:nvPr>
        </p:nvGraphicFramePr>
        <p:xfrm>
          <a:off x="2080694" y="1337511"/>
          <a:ext cx="7529782" cy="4461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5A85E332-62F0-1EC7-578D-329A62B0BF4B}"/>
              </a:ext>
            </a:extLst>
          </p:cNvPr>
          <p:cNvSpPr>
            <a:spLocks noGrp="1"/>
          </p:cNvSpPr>
          <p:nvPr>
            <p:ph type="sldNum" sz="quarter" idx="12"/>
          </p:nvPr>
        </p:nvSpPr>
        <p:spPr/>
        <p:txBody>
          <a:bodyPr/>
          <a:lstStyle/>
          <a:p>
            <a:fld id="{F7542ADD-394E-41F3-B704-951748884AEE}" type="slidenum">
              <a:rPr lang="en-US" smtClean="0"/>
              <a:t>6</a:t>
            </a:fld>
            <a:endParaRPr lang="en-US" dirty="0"/>
          </a:p>
        </p:txBody>
      </p:sp>
    </p:spTree>
    <p:extLst>
      <p:ext uri="{BB962C8B-B14F-4D97-AF65-F5344CB8AC3E}">
        <p14:creationId xmlns:p14="http://schemas.microsoft.com/office/powerpoint/2010/main" val="22910810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0075" y="1071238"/>
            <a:ext cx="6294383" cy="439611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205653" y="3256555"/>
            <a:ext cx="5320028" cy="5975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950161" y="3269294"/>
            <a:ext cx="5575520" cy="584775"/>
          </a:xfrm>
          <a:prstGeom prst="rect">
            <a:avLst/>
          </a:prstGeom>
          <a:noFill/>
        </p:spPr>
        <p:txBody>
          <a:bodyPr wrap="square" rtlCol="0">
            <a:spAutoFit/>
          </a:bodyPr>
          <a:lstStyle/>
          <a:p>
            <a:pPr algn="ctr" rtl="1"/>
            <a:r>
              <a:rPr lang="ar-EG" sz="1600" b="1" dirty="0">
                <a:solidFill>
                  <a:srgbClr val="FF0000"/>
                </a:solidFill>
                <a:latin typeface="Times New Roman" panose="02020603050405020304" pitchFamily="18" charset="0"/>
                <a:ea typeface="Times New Roman" panose="02020603050405020304" pitchFamily="18" charset="0"/>
              </a:rPr>
              <a:t>المحور الأول </a:t>
            </a:r>
          </a:p>
          <a:p>
            <a:pPr algn="just" rtl="1"/>
            <a:r>
              <a:rPr lang="ar-EG" sz="1600" b="1" dirty="0">
                <a:solidFill>
                  <a:srgbClr val="000000"/>
                </a:solidFill>
                <a:latin typeface="Times New Roman" panose="02020603050405020304" pitchFamily="18" charset="0"/>
                <a:ea typeface="Times New Roman" panose="02020603050405020304" pitchFamily="18" charset="0"/>
              </a:rPr>
              <a:t>  مدي إقرار الحق في الخصوصية في الشريعة الإسلامية:</a:t>
            </a:r>
            <a:endParaRPr lang="en-US" sz="1600" dirty="0">
              <a:solidFill>
                <a:srgbClr val="000000"/>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F8CDF3B5-82C9-3FA9-5342-9E9721FA9F0F}"/>
              </a:ext>
            </a:extLst>
          </p:cNvPr>
          <p:cNvSpPr>
            <a:spLocks noGrp="1"/>
          </p:cNvSpPr>
          <p:nvPr>
            <p:ph type="sldNum" sz="quarter" idx="12"/>
          </p:nvPr>
        </p:nvSpPr>
        <p:spPr/>
        <p:txBody>
          <a:bodyPr/>
          <a:lstStyle/>
          <a:p>
            <a:fld id="{F7542ADD-394E-41F3-B704-951748884AEE}" type="slidenum">
              <a:rPr lang="en-US" smtClean="0"/>
              <a:t>7</a:t>
            </a:fld>
            <a:endParaRPr lang="en-US" dirty="0"/>
          </a:p>
        </p:txBody>
      </p:sp>
    </p:spTree>
    <p:extLst>
      <p:ext uri="{BB962C8B-B14F-4D97-AF65-F5344CB8AC3E}">
        <p14:creationId xmlns:p14="http://schemas.microsoft.com/office/powerpoint/2010/main" val="8341329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152286"/>
            <a:ext cx="10337514" cy="495230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endParaRPr lang="en-US" sz="18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endParaRPr>
          </a:p>
          <a:p>
            <a:pPr marL="0" marR="0" algn="just" rtl="1">
              <a:spcBef>
                <a:spcPts val="0"/>
              </a:spcBef>
            </a:pPr>
            <a:endParaRPr lang="en-US" sz="16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endParaRPr>
          </a:p>
          <a:p>
            <a:pPr marL="0" marR="0" algn="just" rtl="1">
              <a:spcBef>
                <a:spcPts val="0"/>
              </a:spcBef>
            </a:pPr>
            <a:endParaRPr lang="en-US" sz="16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لا يحتاج الباحث في القرآن الكريم إلى مزيد جهد و عناء ليكشف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ريادة القرآن الكريم في إعلان حقوق الإنسان،</a:t>
            </a:r>
            <a:r>
              <a:rPr lang="ar-SA" sz="1600" dirty="0">
                <a:solidFill>
                  <a:srgbClr val="000000"/>
                </a:solidFill>
                <a:effectLst/>
                <a:latin typeface="Times New Roman" panose="02020603050405020304" pitchFamily="18" charset="0"/>
                <a:ea typeface="Times New Roman" panose="02020603050405020304" pitchFamily="18" charset="0"/>
              </a:rPr>
              <a:t> والتأسيس لمنظومة متكاملة من المبادئ والمفاهيم والإجراءات التي تقرر تلك الحقوق، وتعزز تحقيقها وحمايتها.</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a:t>
            </a:r>
            <a:r>
              <a:rPr lang="ar-SA" sz="1600" u="sng" dirty="0">
                <a:solidFill>
                  <a:schemeClr val="tx1"/>
                </a:solidFill>
                <a:effectLst/>
                <a:highlight>
                  <a:srgbClr val="FFFF00"/>
                </a:highlight>
                <a:latin typeface="Times New Roman" panose="02020603050405020304" pitchFamily="18" charset="0"/>
                <a:ea typeface="Times New Roman" panose="02020603050405020304" pitchFamily="18" charset="0"/>
              </a:rPr>
              <a:t>وحقيقة إن حقوق الإنسان لم ترد في الشريعة الإسلامية تحت هذا المسمي</a:t>
            </a:r>
            <a:r>
              <a:rPr lang="ar-SA" sz="1600" dirty="0">
                <a:solidFill>
                  <a:schemeClr val="tx1"/>
                </a:solidFill>
                <a:effectLst/>
                <a:latin typeface="Times New Roman" panose="02020603050405020304" pitchFamily="18" charset="0"/>
                <a:ea typeface="Times New Roman" panose="02020603050405020304" pitchFamily="18" charset="0"/>
              </a:rPr>
              <a:t>، و </a:t>
            </a:r>
            <a:r>
              <a:rPr lang="ar-SA" sz="1600" dirty="0">
                <a:solidFill>
                  <a:srgbClr val="000000"/>
                </a:solidFill>
                <a:effectLst/>
                <a:latin typeface="Times New Roman" panose="02020603050405020304" pitchFamily="18" charset="0"/>
                <a:ea typeface="Times New Roman" panose="02020603050405020304" pitchFamily="18" charset="0"/>
              </a:rPr>
              <a:t>لكن ورد النص عليها وتأكيدها في إطار المبادئ و القيم التي يدعو إليها الإسلام، والتي لا تستقيم بدونها حياة المسلمين، ففي القرآن خطاب صريح للإنسان وعناية بالغة، به ولا تكاد تخلو سورة من سوره من توجيه القول إليه بصيغة المفرد تارة و بصيغة الجمع تارة أخري، وفي القرآن سورتان إحداهما باسم الإنسان و الأخرى باسم الناس.</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وقد خطب النبي صلى الله عليه و سلم بمنى فقال: [ ألا إن دماءكم وأموالكم وأعراضكم عليكم حرام كحرمة يومكم هذا في شهركم هذا في بلدكم هذا ] متفق عليه</a:t>
            </a:r>
            <a:r>
              <a:rPr lang="en-US" sz="1600" dirty="0">
                <a:solidFill>
                  <a:srgbClr val="000000"/>
                </a:solidFill>
                <a:latin typeface="Times New Roman" panose="02020603050405020304" pitchFamily="18" charset="0"/>
                <a:ea typeface="Times New Roman" panose="02020603050405020304" pitchFamily="18" charset="0"/>
              </a:rPr>
              <a:t>.</a:t>
            </a:r>
            <a:endParaRPr lang="ar-EG" sz="1600" dirty="0">
              <a:solidFill>
                <a:srgbClr val="000000"/>
              </a:solidFill>
              <a:latin typeface="Times New Roman" panose="02020603050405020304" pitchFamily="18" charset="0"/>
              <a:ea typeface="Times New Roman" panose="02020603050405020304" pitchFamily="18" charset="0"/>
            </a:endParaRPr>
          </a:p>
          <a:p>
            <a:pPr marL="0" marR="0" algn="just" rtl="1">
              <a:spcBef>
                <a:spcPts val="0"/>
              </a:spcBef>
            </a:pPr>
            <a:endParaRPr lang="ar-EG" sz="1600" dirty="0">
              <a:solidFill>
                <a:srgbClr val="000000"/>
              </a:solidFill>
              <a:latin typeface="Times New Roman" panose="02020603050405020304" pitchFamily="18" charset="0"/>
              <a:ea typeface="Times New Roman" panose="02020603050405020304" pitchFamily="18" charset="0"/>
            </a:endParaRPr>
          </a:p>
          <a:p>
            <a:pPr marL="0" marR="0" algn="just" rtl="1">
              <a:spcBef>
                <a:spcPts val="0"/>
              </a:spcBef>
            </a:pPr>
            <a:r>
              <a:rPr lang="ar-EG" sz="1600" dirty="0">
                <a:effectLst/>
                <a:latin typeface="Times New Roman" panose="02020603050405020304" pitchFamily="18" charset="0"/>
                <a:ea typeface="Times New Roman" panose="02020603050405020304" pitchFamily="18" charset="0"/>
              </a:rPr>
              <a:t>      ومن أبرز تلك الحقوق والصلاحيات التي تليق بالغاية العظمي التي أنتدب هذا الإنسان من أجلها إلي هذا الوجود هي حقه في الخصوصية ولذلك فإن دراسة ذلك المبحث يقتضي تقسيمه إلى جزئين:</a:t>
            </a:r>
            <a:endParaRPr lang="en-US" sz="1600" dirty="0">
              <a:effectLst/>
              <a:latin typeface="Times New Roman" panose="02020603050405020304" pitchFamily="18" charset="0"/>
              <a:ea typeface="Times New Roman" panose="02020603050405020304" pitchFamily="18" charset="0"/>
            </a:endParaRPr>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2943" y="753405"/>
            <a:ext cx="3647038" cy="13765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8922718" y="1383867"/>
            <a:ext cx="2176255" cy="5847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32955" y="1383868"/>
            <a:ext cx="3199464" cy="584775"/>
          </a:xfrm>
          <a:prstGeom prst="rect">
            <a:avLst/>
          </a:prstGeom>
          <a:noFill/>
        </p:spPr>
        <p:txBody>
          <a:bodyPr wrap="square" rtlCol="0">
            <a:spAutoFit/>
          </a:bodyPr>
          <a:lstStyle/>
          <a:p>
            <a:pPr marL="571500" marR="0" lvl="0" indent="-571500" algn="ct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b="1" dirty="0">
                <a:solidFill>
                  <a:srgbClr val="FF0000"/>
                </a:solidFill>
                <a:latin typeface="Times New Roman" panose="02020603050405020304" pitchFamily="18" charset="0"/>
                <a:ea typeface="Times New Roman" panose="02020603050405020304" pitchFamily="18" charset="0"/>
              </a:rPr>
              <a:t>تمهيد :</a:t>
            </a:r>
            <a:endPar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A95D9039-C02E-F08A-20C8-3AFEE7E7FB6C}"/>
              </a:ext>
            </a:extLst>
          </p:cNvPr>
          <p:cNvSpPr>
            <a:spLocks noGrp="1"/>
          </p:cNvSpPr>
          <p:nvPr>
            <p:ph type="sldNum" sz="quarter" idx="12"/>
          </p:nvPr>
        </p:nvSpPr>
        <p:spPr/>
        <p:txBody>
          <a:bodyPr/>
          <a:lstStyle/>
          <a:p>
            <a:fld id="{F7542ADD-394E-41F3-B704-951748884AEE}" type="slidenum">
              <a:rPr lang="en-US" smtClean="0"/>
              <a:t>8</a:t>
            </a:fld>
            <a:endParaRPr lang="en-US" dirty="0"/>
          </a:p>
        </p:txBody>
      </p:sp>
    </p:spTree>
    <p:extLst>
      <p:ext uri="{BB962C8B-B14F-4D97-AF65-F5344CB8AC3E}">
        <p14:creationId xmlns:p14="http://schemas.microsoft.com/office/powerpoint/2010/main" val="2362257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8888" y="1784908"/>
            <a:ext cx="7293257" cy="34576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151223" y="4781006"/>
            <a:ext cx="6130725" cy="11480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14917" y="4903239"/>
            <a:ext cx="6866326" cy="1015663"/>
          </a:xfrm>
          <a:prstGeom prst="rect">
            <a:avLst/>
          </a:prstGeom>
          <a:noFill/>
        </p:spPr>
        <p:txBody>
          <a:bodyPr wrap="square" rtlCol="0">
            <a:spAutoFit/>
          </a:bodyPr>
          <a:lstStyle/>
          <a:p>
            <a:pPr marL="457200" marR="0" lvl="0" indent="-457200" algn="ctr" defTabSz="914400" rtl="1" eaLnBrk="1" fontAlgn="auto" latinLnBrk="0" hangingPunct="1">
              <a:lnSpc>
                <a:spcPct val="100000"/>
              </a:lnSpc>
              <a:spcBef>
                <a:spcPts val="0"/>
              </a:spcBef>
              <a:spcAft>
                <a:spcPts val="0"/>
              </a:spcAft>
              <a:buClrTx/>
              <a:buSzTx/>
              <a:buAutoNum type="arabicPeriod"/>
              <a:tabLst/>
              <a:defRPr/>
            </a:pPr>
            <a:r>
              <a:rPr lang="ar-EG" sz="2000" b="1" dirty="0">
                <a:solidFill>
                  <a:srgbClr val="FFFFFF"/>
                </a:solidFill>
                <a:latin typeface="Times New Roman" panose="02020603050405020304" pitchFamily="18" charset="0"/>
                <a:ea typeface="Times New Roman" panose="02020603050405020304" pitchFamily="18" charset="0"/>
              </a:rPr>
              <a:t>حقوق الإنسان في الشريعة الإسلامية:</a:t>
            </a:r>
          </a:p>
          <a:p>
            <a:pPr marL="457200" marR="0" lvl="0" indent="-457200" algn="ctr" defTabSz="914400" rtl="1" eaLnBrk="1" fontAlgn="auto" latinLnBrk="0" hangingPunct="1">
              <a:lnSpc>
                <a:spcPct val="100000"/>
              </a:lnSpc>
              <a:spcBef>
                <a:spcPts val="0"/>
              </a:spcBef>
              <a:spcAft>
                <a:spcPts val="0"/>
              </a:spcAft>
              <a:buClrTx/>
              <a:buSzTx/>
              <a:buAutoNum type="arabicPeriod"/>
              <a:tabLst/>
              <a:defRPr/>
            </a:pPr>
            <a:endParaRPr lang="ar-EG" sz="2000" b="1" dirty="0">
              <a:solidFill>
                <a:srgbClr val="FFFFFF"/>
              </a:solidFill>
              <a:latin typeface="Times New Roman" panose="02020603050405020304" pitchFamily="18" charset="0"/>
              <a:ea typeface="Times New Roman" panose="02020603050405020304" pitchFamily="18" charset="0"/>
            </a:endParaRPr>
          </a:p>
          <a:p>
            <a:pPr marR="0" lvl="0" algn="ctr" defTabSz="914400" rtl="1" eaLnBrk="1" fontAlgn="auto" latinLnBrk="0" hangingPunct="1">
              <a:lnSpc>
                <a:spcPct val="100000"/>
              </a:lnSpc>
              <a:spcBef>
                <a:spcPts val="0"/>
              </a:spcBef>
              <a:spcAft>
                <a:spcPts val="0"/>
              </a:spcAft>
              <a:buClrTx/>
              <a:buSzTx/>
              <a:tabLst/>
              <a:defRPr/>
            </a:pPr>
            <a:r>
              <a:rPr lang="ar-EG" sz="2000" b="1" dirty="0">
                <a:solidFill>
                  <a:srgbClr val="FFFFFF"/>
                </a:solidFill>
                <a:latin typeface="Times New Roman" panose="02020603050405020304" pitchFamily="18" charset="0"/>
                <a:ea typeface="Times New Roman" panose="02020603050405020304" pitchFamily="18" charset="0"/>
              </a:rPr>
              <a:t>2. الحق في الخصوصية في الشريعة الإسلامية:</a:t>
            </a:r>
            <a:endParaRPr lang="en-US" sz="2000" b="1" dirty="0">
              <a:solidFill>
                <a:srgbClr val="FFFFFF"/>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1084136F-741E-8EED-312D-F060E4FE0812}"/>
              </a:ext>
            </a:extLst>
          </p:cNvPr>
          <p:cNvSpPr>
            <a:spLocks noGrp="1"/>
          </p:cNvSpPr>
          <p:nvPr>
            <p:ph type="sldNum" sz="quarter" idx="12"/>
          </p:nvPr>
        </p:nvSpPr>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39098150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EG" dirty="0">
                <a:solidFill>
                  <a:srgbClr val="000000"/>
                </a:solidFill>
                <a:effectLst/>
                <a:latin typeface="Times New Roman" panose="02020603050405020304" pitchFamily="18" charset="0"/>
                <a:ea typeface="Times New Roman" panose="02020603050405020304" pitchFamily="18" charset="0"/>
              </a:rPr>
              <a:t>       </a:t>
            </a:r>
          </a:p>
          <a:p>
            <a:pPr marL="0" marR="0" algn="just" rtl="1">
              <a:spcBef>
                <a:spcPts val="0"/>
              </a:spcBef>
            </a:pPr>
            <a:endParaRPr lang="ar-EG" dirty="0">
              <a:solidFill>
                <a:srgbClr val="000000"/>
              </a:solidFill>
              <a:latin typeface="Times New Roman" panose="02020603050405020304" pitchFamily="18" charset="0"/>
              <a:ea typeface="Times New Roman" panose="02020603050405020304" pitchFamily="18" charset="0"/>
            </a:endParaRPr>
          </a:p>
          <a:p>
            <a:pPr marL="0" marR="0" algn="just" rtl="1">
              <a:spcBef>
                <a:spcPts val="0"/>
              </a:spcBef>
            </a:pPr>
            <a:endParaRPr lang="ar-EG"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r>
              <a:rPr lang="ar-EG" dirty="0">
                <a:solidFill>
                  <a:srgbClr val="000000"/>
                </a:solidFill>
                <a:latin typeface="Times New Roman" panose="02020603050405020304" pitchFamily="18" charset="0"/>
                <a:ea typeface="Times New Roman" panose="02020603050405020304" pitchFamily="18" charset="0"/>
              </a:rPr>
              <a:t>    </a:t>
            </a:r>
            <a:r>
              <a:rPr lang="ar-SA" dirty="0">
                <a:solidFill>
                  <a:srgbClr val="000000"/>
                </a:solidFill>
                <a:effectLst/>
                <a:latin typeface="Times New Roman" panose="02020603050405020304" pitchFamily="18" charset="0"/>
                <a:ea typeface="Times New Roman" panose="02020603050405020304" pitchFamily="18" charset="0"/>
              </a:rPr>
              <a:t>ا</a:t>
            </a:r>
            <a:r>
              <a:rPr lang="ar-SA" dirty="0">
                <a:solidFill>
                  <a:srgbClr val="000000"/>
                </a:solidFill>
                <a:effectLst/>
                <a:highlight>
                  <a:srgbClr val="FFFF00"/>
                </a:highlight>
                <a:latin typeface="Times New Roman" panose="02020603050405020304" pitchFamily="18" charset="0"/>
                <a:ea typeface="Times New Roman" panose="02020603050405020304" pitchFamily="18" charset="0"/>
              </a:rPr>
              <a:t>لإنسان هو محو هذا الكون</a:t>
            </a:r>
            <a:r>
              <a:rPr lang="ar-SA" dirty="0">
                <a:solidFill>
                  <a:srgbClr val="000000"/>
                </a:solidFill>
                <a:effectLst/>
                <a:latin typeface="Times New Roman" panose="02020603050405020304" pitchFamily="18" charset="0"/>
                <a:ea typeface="Times New Roman" panose="02020603050405020304" pitchFamily="18" charset="0"/>
              </a:rPr>
              <a:t> ، و حسبنا في ذلك أن الله سبحانه و تعالي خلق الوجود من أجله، (ألمْ تَرَوْا أَنَّ اللَّهَ سَخَّرَ لَكُمْ مَا فِي السَّمَاوَاتِ وَمَا فِي الأرض) سورة لقمان الآيه 20، وخلق هذا الإنسان من أجل عبادته عز و جل ، فكان ذلك تكريما تعظيماً ولا شك أن قوامة الإنسان علي سائر أجناس الوجود، وتسخريها من أجله اقتضت إفراده بطائفة من الحقوق يجب أن يتمتع بها، كما يجب أن ترتفع تلك الحقوق لكي تليق بتلك الغاية المعقودة علي وجوده . </a:t>
            </a:r>
            <a:endParaRPr lang="en-US" dirty="0">
              <a:effectLst/>
              <a:latin typeface="Times New Roman" panose="02020603050405020304" pitchFamily="18" charset="0"/>
              <a:ea typeface="Times New Roman" panose="02020603050405020304" pitchFamily="18" charset="0"/>
            </a:endParaRPr>
          </a:p>
          <a:p>
            <a:pPr marL="0" marR="0" algn="just" rtl="1">
              <a:spcBef>
                <a:spcPts val="0"/>
              </a:spcBef>
            </a:pPr>
            <a:r>
              <a:rPr lang="ar-SA" dirty="0">
                <a:solidFill>
                  <a:srgbClr val="000000"/>
                </a:solidFill>
                <a:effectLst/>
                <a:latin typeface="Times New Roman" panose="02020603050405020304" pitchFamily="18" charset="0"/>
                <a:ea typeface="Times New Roman" panose="02020603050405020304" pitchFamily="18" charset="0"/>
              </a:rPr>
              <a:t> </a:t>
            </a:r>
            <a:endParaRPr lang="en-US" dirty="0">
              <a:effectLst/>
              <a:latin typeface="Times New Roman" panose="02020603050405020304" pitchFamily="18" charset="0"/>
              <a:ea typeface="Times New Roman" panose="02020603050405020304" pitchFamily="18" charset="0"/>
            </a:endParaRPr>
          </a:p>
          <a:p>
            <a:pPr marL="0" marR="0" algn="just" rtl="1">
              <a:spcBef>
                <a:spcPts val="0"/>
              </a:spcBef>
            </a:pPr>
            <a:r>
              <a:rPr lang="ar-SA" dirty="0">
                <a:solidFill>
                  <a:srgbClr val="000000"/>
                </a:solidFill>
                <a:effectLst/>
                <a:latin typeface="Times New Roman" panose="02020603050405020304" pitchFamily="18" charset="0"/>
                <a:ea typeface="Times New Roman" panose="02020603050405020304" pitchFamily="18" charset="0"/>
              </a:rPr>
              <a:t>(وَلَقَدْ كَرَّمْنَا بَنِي آدَمَ وَحَمَلْنَاهُمْ فِي الْبَرِّ وَالْبَحْرِ وَرَزَقْنَاهُمْ مِنَ الطَّيِّبَاتِ وَفَضَّلْنَاهُمْ عَلى كَثِيرٍ مِمَّنْ خَلَقْنَا تَفْضِيلا) سورة الإسراء الآيه 70 .</a:t>
            </a:r>
            <a:endParaRPr lang="en-US" dirty="0">
              <a:effectLst/>
              <a:latin typeface="Times New Roman" panose="02020603050405020304" pitchFamily="18" charset="0"/>
              <a:ea typeface="Times New Roman" panose="02020603050405020304" pitchFamily="18" charset="0"/>
            </a:endParaRPr>
          </a:p>
          <a:p>
            <a:pPr marL="0" marR="0" algn="just" rtl="1">
              <a:spcBef>
                <a:spcPts val="0"/>
              </a:spcBef>
            </a:pPr>
            <a:r>
              <a:rPr lang="ar-SA" dirty="0">
                <a:solidFill>
                  <a:srgbClr val="000000"/>
                </a:solidFill>
                <a:effectLst/>
                <a:latin typeface="Times New Roman" panose="02020603050405020304" pitchFamily="18" charset="0"/>
                <a:ea typeface="Times New Roman" panose="02020603050405020304" pitchFamily="18" charset="0"/>
              </a:rPr>
              <a:t> </a:t>
            </a:r>
            <a:endParaRPr lang="en-US" dirty="0">
              <a:effectLst/>
              <a:latin typeface="Times New Roman" panose="02020603050405020304" pitchFamily="18" charset="0"/>
              <a:ea typeface="Times New Roman" panose="02020603050405020304" pitchFamily="18" charset="0"/>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3665466" y="1796616"/>
            <a:ext cx="4517137" cy="64633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469659" y="1962951"/>
            <a:ext cx="4908752" cy="64633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1. حقوق الإنسان في الشريعة الإسلامية:</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DEBF0F90-2C72-FE07-CA02-024978E6BD62}"/>
              </a:ext>
            </a:extLst>
          </p:cNvPr>
          <p:cNvSpPr>
            <a:spLocks noGrp="1"/>
          </p:cNvSpPr>
          <p:nvPr>
            <p:ph type="sldNum" sz="quarter" idx="12"/>
          </p:nvPr>
        </p:nvSpPr>
        <p:spPr/>
        <p:txBody>
          <a:bodyPr/>
          <a:lstStyle/>
          <a:p>
            <a:fld id="{F7542ADD-394E-41F3-B704-951748884AEE}" type="slidenum">
              <a:rPr lang="en-US" smtClean="0"/>
              <a:t>10</a:t>
            </a:fld>
            <a:endParaRPr lang="en-US" dirty="0"/>
          </a:p>
        </p:txBody>
      </p:sp>
    </p:spTree>
    <p:extLst>
      <p:ext uri="{BB962C8B-B14F-4D97-AF65-F5344CB8AC3E}">
        <p14:creationId xmlns:p14="http://schemas.microsoft.com/office/powerpoint/2010/main" val="23159589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2560" y="2165180"/>
            <a:ext cx="7305680" cy="3046988"/>
          </a:xfrm>
          <a:prstGeom prst="rect">
            <a:avLst/>
          </a:prstGeom>
          <a:noFill/>
        </p:spPr>
        <p:txBody>
          <a:bodyPr wrap="square" rtlCol="0">
            <a:spAutoFit/>
          </a:bodyPr>
          <a:lstStyle/>
          <a:p>
            <a:pPr marL="0" marR="0" algn="just" rtl="1">
              <a:spcBef>
                <a:spcPts val="0"/>
              </a:spcBef>
            </a:pPr>
            <a:r>
              <a:rPr lang="ar-EG"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يذهب بعض الفقه إلي أن : ( الإسلام قد بلغ في الإيمان بالإنسان ، وفي تقديس حقوقه إلي الحد الذي تجاوز بها مرتبة الحقوق، عندما اعتبرها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ضرورات</a:t>
            </a:r>
            <a:r>
              <a:rPr lang="ar-SA" sz="1600" dirty="0">
                <a:solidFill>
                  <a:srgbClr val="000000"/>
                </a:solidFill>
                <a:effectLst/>
                <a:latin typeface="Times New Roman" panose="02020603050405020304" pitchFamily="18" charset="0"/>
                <a:ea typeface="Times New Roman" panose="02020603050405020304" pitchFamily="18" charset="0"/>
              </a:rPr>
              <a:t> ومن ثم أدخلها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في إطار الواجبات</a:t>
            </a:r>
            <a:r>
              <a:rPr lang="ar-SA" sz="1600" dirty="0">
                <a:solidFill>
                  <a:srgbClr val="000000"/>
                </a:solidFill>
                <a:effectLst/>
                <a:latin typeface="Times New Roman" panose="02020603050405020304" pitchFamily="18" charset="0"/>
                <a:ea typeface="Times New Roman" panose="02020603050405020304" pitchFamily="18" charset="0"/>
              </a:rPr>
              <a:t> فالمأكل والملبس والمسكن والأمن والحرية في الفكر والاعتقاد .الخ كل هذه الأمور، هي في نظر الإسلام ليست فقط حقوقاً للإنسان من حقه أن يطلبها ويسعي في سبيلها ويتمسك بالحصول عليها، وإنما هي ضرورات واجبة لهذا الإنسان ..... بل إنها واجبات عليه أيضا).</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ومن شواهد هذا التفضيل للإنسان علي بقية الخليقة ..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استخلافه في الأرض</a:t>
            </a:r>
            <a:r>
              <a:rPr lang="ar-SA" sz="1600" dirty="0">
                <a:solidFill>
                  <a:srgbClr val="000000"/>
                </a:solidFill>
                <a:effectLst/>
                <a:latin typeface="Times New Roman" panose="02020603050405020304" pitchFamily="18" charset="0"/>
                <a:ea typeface="Times New Roman" panose="02020603050405020304" pitchFamily="18" charset="0"/>
              </a:rPr>
              <a:t>، وذلكم تقدير رباني مثير، يستوقف التفكير والنظر ويستوجب الاهتمام البالغ . و في ذلك يقول الله جلت قدرته : ( وَإِذْ قَالَ رَبُّكَ لِلْمَلَائِكَةِ إِنِّي جَاعِلٌ فِي الْأَرْضِ خَلِيفَة قَالُوا أَتَجْعَلُ فِيهَا مَنْ يُفْسِدُ فِيهَا وَيَسْفِكُ الدِّمَاءَ وَنَحْنُ نُسَبِّحُ بِحَمْدِكَ وَنُقَدِّسُ لَكَ قَالَ إِنِّي أَعْلَمُ مَا لَا تَعْلَمُونَ )</a:t>
            </a:r>
            <a:r>
              <a:rPr lang="en-US" sz="1600" dirty="0">
                <a:solidFill>
                  <a:srgbClr val="000000"/>
                </a:solidFill>
                <a:effectLst/>
                <a:latin typeface="Calibri" panose="020F0502020204030204" pitchFamily="34" charset="0"/>
                <a:ea typeface="Times New Roman" panose="02020603050405020304" pitchFamily="18" charset="0"/>
              </a:rPr>
              <a:t>. </a:t>
            </a:r>
            <a:r>
              <a:rPr lang="ar-EG" sz="1600" dirty="0">
                <a:solidFill>
                  <a:srgbClr val="000000"/>
                </a:solidFill>
                <a:effectLst/>
                <a:latin typeface="Times New Roman" panose="02020603050405020304" pitchFamily="18" charset="0"/>
                <a:ea typeface="Times New Roman" panose="02020603050405020304" pitchFamily="18" charset="0"/>
              </a:rPr>
              <a:t> سورة البقرة الآيه 30.</a:t>
            </a:r>
            <a:endParaRPr lang="en-US" sz="1600" dirty="0">
              <a:effectLst/>
              <a:latin typeface="Times New Roman" panose="02020603050405020304" pitchFamily="18" charset="0"/>
              <a:ea typeface="Times New Roman" panose="02020603050405020304" pitchFamily="18" charset="0"/>
            </a:endParaRPr>
          </a:p>
        </p:txBody>
      </p:sp>
      <p:pic>
        <p:nvPicPr>
          <p:cNvPr id="8194" name="Picture 2" descr="حقوق الإنسان في الشريعة الإسلامية – مجلة المسلم المعاصر">
            <a:extLst>
              <a:ext uri="{FF2B5EF4-FFF2-40B4-BE49-F238E27FC236}">
                <a16:creationId xmlns:a16="http://schemas.microsoft.com/office/drawing/2014/main" id="{34A398FF-D8A5-4B41-8B67-BE7BFD7CE7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78239" y="1413165"/>
            <a:ext cx="2959331" cy="464597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3" name="Slide Number Placeholder 2">
            <a:extLst>
              <a:ext uri="{FF2B5EF4-FFF2-40B4-BE49-F238E27FC236}">
                <a16:creationId xmlns:a16="http://schemas.microsoft.com/office/drawing/2014/main" id="{AE7C2289-7D22-C5A6-8442-405333E69A11}"/>
              </a:ext>
            </a:extLst>
          </p:cNvPr>
          <p:cNvSpPr>
            <a:spLocks noGrp="1"/>
          </p:cNvSpPr>
          <p:nvPr>
            <p:ph type="sldNum" sz="quarter" idx="12"/>
          </p:nvPr>
        </p:nvSpPr>
        <p:spPr/>
        <p:txBody>
          <a:bodyPr/>
          <a:lstStyle/>
          <a:p>
            <a:fld id="{F7542ADD-394E-41F3-B704-951748884AEE}" type="slidenum">
              <a:rPr lang="en-US" smtClean="0"/>
              <a:t>11</a:t>
            </a:fld>
            <a:endParaRPr lang="en-US" dirty="0"/>
          </a:p>
        </p:txBody>
      </p:sp>
    </p:spTree>
    <p:extLst>
      <p:ext uri="{BB962C8B-B14F-4D97-AF65-F5344CB8AC3E}">
        <p14:creationId xmlns:p14="http://schemas.microsoft.com/office/powerpoint/2010/main" val="40021450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95026" y="2165180"/>
            <a:ext cx="5387443" cy="3293209"/>
          </a:xfrm>
          <a:prstGeom prst="rect">
            <a:avLst/>
          </a:prstGeom>
          <a:noFill/>
        </p:spPr>
        <p:txBody>
          <a:bodyPr wrap="square" rtlCol="0">
            <a:spAutoFit/>
          </a:bodyPr>
          <a:lstStyle/>
          <a:p>
            <a:pPr lvl="0" algn="just" rtl="1"/>
            <a:r>
              <a:rPr lang="ar-EG" sz="1600" dirty="0">
                <a:solidFill>
                  <a:srgbClr val="000000"/>
                </a:solidFill>
                <a:effectLst/>
                <a:highlight>
                  <a:srgbClr val="FFFF00"/>
                </a:highlight>
                <a:latin typeface="Calibri" panose="020F0502020204030204" pitchFamily="34" charset="0"/>
                <a:ea typeface="Times New Roman" panose="02020603050405020304" pitchFamily="18" charset="0"/>
              </a:rPr>
              <a:t>       </a:t>
            </a:r>
            <a:r>
              <a:rPr lang="en-US" sz="1600" dirty="0">
                <a:solidFill>
                  <a:srgbClr val="000000"/>
                </a:solidFill>
                <a:effectLst/>
                <a:highlight>
                  <a:srgbClr val="FFFF00"/>
                </a:highlight>
                <a:latin typeface="Calibri" panose="020F0502020204030204" pitchFamily="34"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إن حقوق الإنسان في الشريعة الإسلامية تنبع من فكرة مستقلة</a:t>
            </a:r>
            <a:r>
              <a:rPr lang="ar-SA" sz="1600" dirty="0">
                <a:solidFill>
                  <a:srgbClr val="000000"/>
                </a:solidFill>
                <a:effectLst/>
                <a:latin typeface="Times New Roman" panose="02020603050405020304" pitchFamily="18" charset="0"/>
                <a:ea typeface="Times New Roman" panose="02020603050405020304" pitchFamily="18" charset="0"/>
              </a:rPr>
              <a:t> عن إرادة البشر ، وعن النسبية الزمنية والمكانية، والمفاهيم المتعددة، أي معايير التطبيق المختلفة في المجتمعات الإنسانية على اختلاف النظم والقوانين.هي بإيجاز، من نعم الله سبحانه وتعالى- على عباده، جاءت في الشريعة الإسلامية في نصوصها وأصولها العامة وألزمت بها الكافة، الحاكم والمحكوم، والدول والشعوب، وهي ليست سلاحا في يد السلطة، أو مسوغا لخروج الناس على المجتمع أو الحكام والنظام الإسلامي، يتلافى عيب النسبية الزمنية، والمكانية ويجعل حقوق الإنسان في مواجهة الكافة، ويقيم ضمانا لهذه الحقوق باعتبار مصدرها، وذلك أقوى الضمانات عند التطبيق والممارسة.</a:t>
            </a:r>
            <a:endParaRPr kumimoji="0" lang="en-US" sz="1600" b="1" i="0" u="none" strike="noStrike" kern="1200" cap="none" spc="0" normalizeH="0" baseline="0" noProof="0" dirty="0">
              <a:ln>
                <a:noFill/>
              </a:ln>
              <a:solidFill>
                <a:srgbClr val="FF0000"/>
              </a:solidFill>
              <a:effectLst/>
              <a:highlight>
                <a:srgbClr val="FFFF00"/>
              </a:highlight>
              <a:uLnTx/>
              <a:uFillTx/>
              <a:latin typeface="Times New Roman" panose="02020603050405020304" pitchFamily="18" charset="0"/>
              <a:ea typeface="Times New Roman" panose="02020603050405020304" pitchFamily="18" charset="0"/>
            </a:endParaRPr>
          </a:p>
        </p:txBody>
      </p:sp>
      <p:pic>
        <p:nvPicPr>
          <p:cNvPr id="8194" name="Picture 2" descr="حقوق الإنسان في الشريعة الإسلامية – مجلة المسلم المعاصر">
            <a:extLst>
              <a:ext uri="{FF2B5EF4-FFF2-40B4-BE49-F238E27FC236}">
                <a16:creationId xmlns:a16="http://schemas.microsoft.com/office/drawing/2014/main" id="{34A398FF-D8A5-4B41-8B67-BE7BFD7CE7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0316" y="1076865"/>
            <a:ext cx="4128422" cy="456829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3" name="Slide Number Placeholder 2">
            <a:extLst>
              <a:ext uri="{FF2B5EF4-FFF2-40B4-BE49-F238E27FC236}">
                <a16:creationId xmlns:a16="http://schemas.microsoft.com/office/drawing/2014/main" id="{D5A00CE8-58DC-EA19-52F7-B12B991F0322}"/>
              </a:ext>
            </a:extLst>
          </p:cNvPr>
          <p:cNvSpPr>
            <a:spLocks noGrp="1"/>
          </p:cNvSpPr>
          <p:nvPr>
            <p:ph type="sldNum" sz="quarter" idx="12"/>
          </p:nvPr>
        </p:nvSpPr>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35497804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SA" sz="2000" dirty="0">
                <a:solidFill>
                  <a:srgbClr val="000000"/>
                </a:solidFill>
                <a:effectLst/>
                <a:latin typeface="Times New Roman" panose="02020603050405020304" pitchFamily="18" charset="0"/>
                <a:ea typeface="Times New Roman" panose="02020603050405020304" pitchFamily="18" charset="0"/>
              </a:rPr>
              <a:t>فضلا عن أن الإسلام أرسى دعائم حقوق الإنسان منذ أكثر من أربعة عشر قرنا، فإن تقرير الإسلام لتلك الحقوق </a:t>
            </a:r>
            <a:r>
              <a:rPr lang="ar-SA" sz="2000" dirty="0">
                <a:solidFill>
                  <a:srgbClr val="FF0000"/>
                </a:solidFill>
                <a:effectLst/>
                <a:latin typeface="Times New Roman" panose="02020603050405020304" pitchFamily="18" charset="0"/>
                <a:ea typeface="Times New Roman" panose="02020603050405020304" pitchFamily="18" charset="0"/>
              </a:rPr>
              <a:t>يمتاز علي كل التنظيمات الوضعية الحديثة</a:t>
            </a:r>
            <a:r>
              <a:rPr lang="ar-SA" sz="2000" dirty="0">
                <a:solidFill>
                  <a:srgbClr val="000000"/>
                </a:solidFill>
                <a:effectLst/>
                <a:latin typeface="Times New Roman" panose="02020603050405020304" pitchFamily="18" charset="0"/>
                <a:ea typeface="Times New Roman" panose="02020603050405020304" pitchFamily="18" charset="0"/>
              </a:rPr>
              <a:t> من محلية ودولية - ومنها الإعلان العالمي لحقوق الإنسان من الوجهات الآتية:</a:t>
            </a:r>
            <a:endParaRPr lang="en-US" sz="2000" dirty="0">
              <a:effectLst/>
              <a:latin typeface="Times New Roman" panose="02020603050405020304" pitchFamily="18" charset="0"/>
              <a:ea typeface="Times New Roman" panose="02020603050405020304" pitchFamily="18" charset="0"/>
            </a:endParaRPr>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7183" y="4519851"/>
            <a:ext cx="2893832" cy="116572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3025526" y="2243770"/>
            <a:ext cx="5196974" cy="52322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025526" y="2243770"/>
            <a:ext cx="5316037" cy="400110"/>
          </a:xfrm>
          <a:prstGeom prst="rect">
            <a:avLst/>
          </a:prstGeom>
          <a:noFill/>
        </p:spPr>
        <p:txBody>
          <a:bodyPr wrap="square" rtlCol="0">
            <a:spAutoFit/>
          </a:bodyPr>
          <a:lstStyle/>
          <a:p>
            <a:pPr marL="457200" marR="0" lvl="0" indent="-457200" algn="ct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2000" b="1" dirty="0">
                <a:latin typeface="Times New Roman" panose="02020603050405020304" pitchFamily="18" charset="0"/>
                <a:ea typeface="Times New Roman" panose="02020603050405020304" pitchFamily="18" charset="0"/>
              </a:rPr>
              <a:t>ما يمتاز به حقوق الإنسان في الإسلام ؟</a:t>
            </a:r>
            <a:endParaRPr kumimoji="0" lang="en-US" sz="2000" b="1"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4B88A7D7-48A7-32D8-BBC2-8BE92EC1D20C}"/>
              </a:ext>
            </a:extLst>
          </p:cNvPr>
          <p:cNvSpPr>
            <a:spLocks noGrp="1"/>
          </p:cNvSpPr>
          <p:nvPr>
            <p:ph type="sldNum" sz="quarter" idx="12"/>
          </p:nvPr>
        </p:nvSpPr>
        <p:spPr/>
        <p:txBody>
          <a:bodyPr/>
          <a:lstStyle/>
          <a:p>
            <a:fld id="{F7542ADD-394E-41F3-B704-951748884AEE}" type="slidenum">
              <a:rPr lang="en-US" smtClean="0"/>
              <a:t>13</a:t>
            </a:fld>
            <a:endParaRPr lang="en-US" dirty="0"/>
          </a:p>
        </p:txBody>
      </p:sp>
    </p:spTree>
    <p:extLst>
      <p:ext uri="{BB962C8B-B14F-4D97-AF65-F5344CB8AC3E}">
        <p14:creationId xmlns:p14="http://schemas.microsoft.com/office/powerpoint/2010/main" val="197145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243941" y="2173813"/>
            <a:ext cx="3890426" cy="3139321"/>
          </a:xfrm>
          <a:prstGeom prst="rect">
            <a:avLst/>
          </a:prstGeom>
          <a:noFill/>
        </p:spPr>
        <p:txBody>
          <a:bodyPr wrap="square" rtlCol="0">
            <a:spAutoFit/>
          </a:bodyPr>
          <a:lstStyle/>
          <a:p>
            <a:pPr marL="0" marR="0" algn="just" rtl="1">
              <a:spcBef>
                <a:spcPts val="0"/>
              </a:spcBef>
            </a:pPr>
            <a:r>
              <a:rPr lang="ar-EG" b="1" dirty="0">
                <a:effectLst/>
                <a:latin typeface="Times New Roman" panose="02020603050405020304" pitchFamily="18" charset="0"/>
                <a:ea typeface="Times New Roman" panose="02020603050405020304" pitchFamily="18" charset="0"/>
              </a:rPr>
              <a:t>    </a:t>
            </a:r>
            <a:r>
              <a:rPr lang="ar-SA" b="1" dirty="0">
                <a:effectLst/>
                <a:latin typeface="Times New Roman" panose="02020603050405020304" pitchFamily="18" charset="0"/>
                <a:ea typeface="Times New Roman" panose="02020603050405020304" pitchFamily="18" charset="0"/>
              </a:rPr>
              <a:t>أولا</a:t>
            </a:r>
            <a:r>
              <a:rPr lang="ar-SA" dirty="0">
                <a:effectLst/>
                <a:latin typeface="Times New Roman" panose="02020603050405020304" pitchFamily="18" charset="0"/>
                <a:ea typeface="Times New Roman" panose="02020603050405020304" pitchFamily="18" charset="0"/>
              </a:rPr>
              <a:t>: </a:t>
            </a:r>
            <a:r>
              <a:rPr lang="ar-SA" u="sng" dirty="0">
                <a:effectLst/>
                <a:latin typeface="Times New Roman" panose="02020603050405020304" pitchFamily="18" charset="0"/>
                <a:ea typeface="Times New Roman" panose="02020603050405020304" pitchFamily="18" charset="0"/>
              </a:rPr>
              <a:t>إن تلك الحقوق من تقرير </a:t>
            </a:r>
            <a:r>
              <a:rPr lang="ar-SA" u="sng" dirty="0">
                <a:effectLst/>
                <a:highlight>
                  <a:srgbClr val="FFFF00"/>
                </a:highlight>
                <a:latin typeface="Times New Roman" panose="02020603050405020304" pitchFamily="18" charset="0"/>
                <a:ea typeface="Times New Roman" panose="02020603050405020304" pitchFamily="18" charset="0"/>
              </a:rPr>
              <a:t>الوحي السماوي</a:t>
            </a:r>
            <a:r>
              <a:rPr lang="ar-SA" dirty="0">
                <a:effectLst/>
                <a:latin typeface="Times New Roman" panose="02020603050405020304" pitchFamily="18" charset="0"/>
                <a:ea typeface="Times New Roman" panose="02020603050405020304" pitchFamily="18" charset="0"/>
              </a:rPr>
              <a:t>، وجاء بها الرسول - صلي الله عليه و سلم - فهي منح إلهية تستمد من أحكام الشريعة، وتستند إلي العقيدة الإسلامية، وهذا ما يكسبها قدرا من الهيبة والاحترام</a:t>
            </a:r>
            <a:r>
              <a:rPr lang="ar-EG" dirty="0">
                <a:latin typeface="Times New Roman" panose="02020603050405020304" pitchFamily="18" charset="0"/>
                <a:ea typeface="Times New Roman" panose="02020603050405020304" pitchFamily="18" charset="0"/>
              </a:rPr>
              <a:t> </a:t>
            </a:r>
            <a:r>
              <a:rPr lang="ar-SA" dirty="0">
                <a:effectLst/>
                <a:latin typeface="Times New Roman" panose="02020603050405020304" pitchFamily="18" charset="0"/>
                <a:ea typeface="Times New Roman" panose="02020603050405020304" pitchFamily="18" charset="0"/>
              </a:rPr>
              <a:t>والقدسية، وليست نتيجة ظروف طارئة، أو مطالب تقدم بها الناس، أو بسبب تطور تاريخي، أو بعد معاناة وآلام .</a:t>
            </a:r>
            <a:endParaRPr lang="en-US" dirty="0">
              <a:effectLst/>
              <a:latin typeface="Times New Roman" panose="02020603050405020304" pitchFamily="18" charset="0"/>
              <a:ea typeface="Times New Roman" panose="02020603050405020304" pitchFamily="18" charset="0"/>
            </a:endParaRPr>
          </a:p>
          <a:p>
            <a:pPr lvl="0" algn="ctr" rtl="1"/>
            <a:r>
              <a:rPr lang="ar-SA" dirty="0">
                <a:ea typeface="Calibri" panose="020F0502020204030204" pitchFamily="34" charset="0"/>
              </a:rPr>
              <a:t> </a:t>
            </a:r>
            <a:endParaRPr kumimoji="0" lang="en-US" b="1"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999886DD-BDAE-1096-DF44-88231477D91A}"/>
              </a:ext>
            </a:extLst>
          </p:cNvPr>
          <p:cNvSpPr>
            <a:spLocks noGrp="1"/>
          </p:cNvSpPr>
          <p:nvPr>
            <p:ph type="sldNum" sz="quarter" idx="12"/>
          </p:nvPr>
        </p:nvSpPr>
        <p:spPr/>
        <p:txBody>
          <a:bodyPr/>
          <a:lstStyle/>
          <a:p>
            <a:fld id="{F7542ADD-394E-41F3-B704-951748884AEE}" type="slidenum">
              <a:rPr lang="en-US" smtClean="0"/>
              <a:t>14</a:t>
            </a:fld>
            <a:endParaRPr lang="en-US" dirty="0"/>
          </a:p>
        </p:txBody>
      </p:sp>
    </p:spTree>
    <p:extLst>
      <p:ext uri="{BB962C8B-B14F-4D97-AF65-F5344CB8AC3E}">
        <p14:creationId xmlns:p14="http://schemas.microsoft.com/office/powerpoint/2010/main" val="27184016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871452"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086950" y="2750480"/>
            <a:ext cx="4360618" cy="1938992"/>
          </a:xfrm>
          <a:prstGeom prst="rect">
            <a:avLst/>
          </a:prstGeom>
          <a:noFill/>
        </p:spPr>
        <p:txBody>
          <a:bodyPr wrap="square" rtlCol="0">
            <a:spAutoFit/>
          </a:bodyPr>
          <a:lstStyle/>
          <a:p>
            <a:pPr marL="0" marR="0" algn="just" rtl="1">
              <a:spcBef>
                <a:spcPts val="0"/>
              </a:spcBef>
            </a:pPr>
            <a:r>
              <a:rPr lang="ar-SA" sz="2000" b="1" dirty="0">
                <a:solidFill>
                  <a:srgbClr val="000000"/>
                </a:solidFill>
                <a:effectLst/>
                <a:latin typeface="Times New Roman" panose="02020603050405020304" pitchFamily="18" charset="0"/>
                <a:ea typeface="Times New Roman" panose="02020603050405020304" pitchFamily="18" charset="0"/>
              </a:rPr>
              <a:t>ثانيا</a:t>
            </a:r>
            <a:r>
              <a:rPr lang="ar-SA" sz="2000" dirty="0">
                <a:solidFill>
                  <a:srgbClr val="000000"/>
                </a:solidFill>
                <a:effectLst/>
                <a:latin typeface="Times New Roman" panose="02020603050405020304" pitchFamily="18" charset="0"/>
                <a:ea typeface="Times New Roman" panose="02020603050405020304" pitchFamily="18" charset="0"/>
              </a:rPr>
              <a:t>: إن حقوق الإنسان في الإسلام </a:t>
            </a:r>
            <a:r>
              <a:rPr lang="ar-SA" sz="2000" dirty="0">
                <a:solidFill>
                  <a:srgbClr val="000000"/>
                </a:solidFill>
                <a:effectLst/>
                <a:highlight>
                  <a:srgbClr val="FFFF00"/>
                </a:highlight>
                <a:latin typeface="Times New Roman" panose="02020603050405020304" pitchFamily="18" charset="0"/>
                <a:ea typeface="Times New Roman" panose="02020603050405020304" pitchFamily="18" charset="0"/>
              </a:rPr>
              <a:t>جزء لا يتجزأ من الإسلام</a:t>
            </a:r>
            <a:r>
              <a:rPr lang="ar-SA" sz="2000" dirty="0">
                <a:solidFill>
                  <a:srgbClr val="000000"/>
                </a:solidFill>
                <a:effectLst/>
                <a:latin typeface="Times New Roman" panose="02020603050405020304" pitchFamily="18" charset="0"/>
                <a:ea typeface="Times New Roman" panose="02020603050405020304" pitchFamily="18" charset="0"/>
              </a:rPr>
              <a:t> عقيدة وشريعة، تتجسد في علاقة الإنسان، بربه وبنفسه وبغيره من الناس، أي فيها جانبين: جانب عقائدي، وجانب فقهي .</a:t>
            </a:r>
            <a:endParaRPr lang="en-US" sz="2000" dirty="0">
              <a:effectLst/>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D8166345-903A-146F-E759-50BD6ED132FA}"/>
              </a:ext>
            </a:extLst>
          </p:cNvPr>
          <p:cNvSpPr>
            <a:spLocks noGrp="1"/>
          </p:cNvSpPr>
          <p:nvPr>
            <p:ph type="sldNum" sz="quarter" idx="12"/>
          </p:nvPr>
        </p:nvSpPr>
        <p:spPr/>
        <p:txBody>
          <a:bodyPr/>
          <a:lstStyle/>
          <a:p>
            <a:fld id="{F7542ADD-394E-41F3-B704-951748884AEE}" type="slidenum">
              <a:rPr lang="en-US" smtClean="0"/>
              <a:t>15</a:t>
            </a:fld>
            <a:endParaRPr lang="en-US" dirty="0"/>
          </a:p>
        </p:txBody>
      </p:sp>
    </p:spTree>
    <p:extLst>
      <p:ext uri="{BB962C8B-B14F-4D97-AF65-F5344CB8AC3E}">
        <p14:creationId xmlns:p14="http://schemas.microsoft.com/office/powerpoint/2010/main" val="6330899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22619" y="1576168"/>
            <a:ext cx="10203961"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096000" y="2973330"/>
            <a:ext cx="4680757" cy="1754326"/>
          </a:xfrm>
          <a:prstGeom prst="rect">
            <a:avLst/>
          </a:prstGeom>
          <a:noFill/>
        </p:spPr>
        <p:txBody>
          <a:bodyPr wrap="square" rtlCol="0">
            <a:spAutoFit/>
          </a:bodyPr>
          <a:lstStyle/>
          <a:p>
            <a:pPr lvl="0" algn="just" rtl="1"/>
            <a:r>
              <a:rPr lang="ar-SA" sz="2800" dirty="0">
                <a:solidFill>
                  <a:srgbClr val="000000"/>
                </a:solidFill>
                <a:effectLst/>
                <a:latin typeface="Times New Roman" panose="02020603050405020304" pitchFamily="18" charset="0"/>
                <a:ea typeface="Times New Roman" panose="02020603050405020304" pitchFamily="18" charset="0"/>
              </a:rPr>
              <a:t> </a:t>
            </a:r>
            <a:r>
              <a:rPr lang="ar-SA" sz="2000" b="1" dirty="0">
                <a:solidFill>
                  <a:srgbClr val="000000"/>
                </a:solidFill>
                <a:effectLst/>
                <a:latin typeface="Times New Roman" panose="02020603050405020304" pitchFamily="18" charset="0"/>
                <a:ea typeface="Times New Roman" panose="02020603050405020304" pitchFamily="18" charset="0"/>
              </a:rPr>
              <a:t>ثالثا</a:t>
            </a:r>
            <a:r>
              <a:rPr lang="ar-SA" sz="2000" dirty="0">
                <a:solidFill>
                  <a:srgbClr val="000000"/>
                </a:solidFill>
                <a:effectLst/>
                <a:latin typeface="Times New Roman" panose="02020603050405020304" pitchFamily="18" charset="0"/>
                <a:ea typeface="Times New Roman" panose="02020603050405020304" pitchFamily="18" charset="0"/>
              </a:rPr>
              <a:t>: إن تلك الحقوق عند المسلمين هي </a:t>
            </a:r>
            <a:r>
              <a:rPr lang="ar-SA" sz="2000" dirty="0">
                <a:solidFill>
                  <a:srgbClr val="000000"/>
                </a:solidFill>
                <a:effectLst/>
                <a:highlight>
                  <a:srgbClr val="FFFF00"/>
                </a:highlight>
                <a:latin typeface="Times New Roman" panose="02020603050405020304" pitchFamily="18" charset="0"/>
                <a:ea typeface="Times New Roman" panose="02020603050405020304" pitchFamily="18" charset="0"/>
              </a:rPr>
              <a:t>واقع عملي</a:t>
            </a:r>
            <a:r>
              <a:rPr lang="ar-SA" sz="2000" dirty="0">
                <a:solidFill>
                  <a:srgbClr val="000000"/>
                </a:solidFill>
                <a:effectLst/>
                <a:latin typeface="Times New Roman" panose="02020603050405020304" pitchFamily="18" charset="0"/>
                <a:ea typeface="Times New Roman" panose="02020603050405020304" pitchFamily="18" charset="0"/>
              </a:rPr>
              <a:t>، وممارسة سلوكية، وليست مجرد تصور نظري، أو مثالية تخالف الواقع، أو شعارات جوفاء بعيدة عن التطبيق.</a:t>
            </a:r>
            <a:endPar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0F311D07-E860-1D44-E105-039849E1085B}"/>
              </a:ext>
            </a:extLst>
          </p:cNvPr>
          <p:cNvSpPr>
            <a:spLocks noGrp="1"/>
          </p:cNvSpPr>
          <p:nvPr>
            <p:ph type="sldNum" sz="quarter" idx="12"/>
          </p:nvPr>
        </p:nvSpPr>
        <p:spPr/>
        <p:txBody>
          <a:bodyPr/>
          <a:lstStyle/>
          <a:p>
            <a:fld id="{F7542ADD-394E-41F3-B704-951748884AEE}" type="slidenum">
              <a:rPr lang="en-US" smtClean="0"/>
              <a:t>16</a:t>
            </a:fld>
            <a:endParaRPr lang="en-US" dirty="0"/>
          </a:p>
        </p:txBody>
      </p:sp>
    </p:spTree>
    <p:extLst>
      <p:ext uri="{BB962C8B-B14F-4D97-AF65-F5344CB8AC3E}">
        <p14:creationId xmlns:p14="http://schemas.microsoft.com/office/powerpoint/2010/main" val="1981271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844794" y="2631930"/>
            <a:ext cx="4481866" cy="2308324"/>
          </a:xfrm>
          <a:prstGeom prst="rect">
            <a:avLst/>
          </a:prstGeom>
          <a:noFill/>
        </p:spPr>
        <p:txBody>
          <a:bodyPr wrap="square" rtlCol="0">
            <a:spAutoFit/>
          </a:bodyPr>
          <a:lstStyle/>
          <a:p>
            <a:pPr lvl="0" algn="just" rtl="1"/>
            <a:r>
              <a:rPr lang="ar-SA" sz="1600" b="1" dirty="0">
                <a:solidFill>
                  <a:srgbClr val="000000"/>
                </a:solidFill>
                <a:effectLst/>
                <a:latin typeface="Times New Roman" panose="02020603050405020304" pitchFamily="18" charset="0"/>
                <a:ea typeface="Times New Roman" panose="02020603050405020304" pitchFamily="18" charset="0"/>
              </a:rPr>
              <a:t> رابعا</a:t>
            </a:r>
            <a:r>
              <a:rPr lang="ar-SA" sz="1600" dirty="0">
                <a:solidFill>
                  <a:srgbClr val="000000"/>
                </a:solidFill>
                <a:effectLst/>
                <a:latin typeface="Times New Roman" panose="02020603050405020304" pitchFamily="18" charset="0"/>
                <a:ea typeface="Times New Roman" panose="02020603050405020304" pitchFamily="18" charset="0"/>
              </a:rPr>
              <a:t>: إن حقوق الإنسان في الإسلام متعلقة بابن آدم، أي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أن حقوق الإنسان في الإسلام صالحة في كل زمان ومكان</a:t>
            </a:r>
            <a:r>
              <a:rPr lang="ar-SA" sz="1600" dirty="0">
                <a:solidFill>
                  <a:srgbClr val="000000"/>
                </a:solidFill>
                <a:effectLst/>
                <a:latin typeface="Times New Roman" panose="02020603050405020304" pitchFamily="18" charset="0"/>
                <a:ea typeface="Times New Roman" panose="02020603050405020304" pitchFamily="18" charset="0"/>
              </a:rPr>
              <a:t>، أما فكرة حقوق الإنسان المعاصرة فقد نشأت داخل البلدان الأوربية ، و لم تمتد لتشمل شعوب الأرض بأكملها، بل إن المنادين بها - مع الأسف - هم الذين مارسوا الاستعمار، ووقع في المستعمرات من المظالم والاستبداد كل ما يتعارض مع مبادئ حقوق الإنسان.</a:t>
            </a:r>
            <a:endPar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A8AAEB34-90AA-94EA-3ABA-9386690189A6}"/>
              </a:ext>
            </a:extLst>
          </p:cNvPr>
          <p:cNvSpPr>
            <a:spLocks noGrp="1"/>
          </p:cNvSpPr>
          <p:nvPr>
            <p:ph type="sldNum" sz="quarter" idx="12"/>
          </p:nvPr>
        </p:nvSpPr>
        <p:spPr/>
        <p:txBody>
          <a:bodyPr/>
          <a:lstStyle/>
          <a:p>
            <a:fld id="{F7542ADD-394E-41F3-B704-951748884AEE}" type="slidenum">
              <a:rPr lang="en-US" smtClean="0"/>
              <a:t>17</a:t>
            </a:fld>
            <a:endParaRPr lang="en-US" dirty="0"/>
          </a:p>
        </p:txBody>
      </p:sp>
    </p:spTree>
    <p:extLst>
      <p:ext uri="{BB962C8B-B14F-4D97-AF65-F5344CB8AC3E}">
        <p14:creationId xmlns:p14="http://schemas.microsoft.com/office/powerpoint/2010/main" val="110151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212844"/>
            <a:ext cx="9345750" cy="461963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950733" y="1641538"/>
            <a:ext cx="4481866" cy="3785652"/>
          </a:xfrm>
          <a:prstGeom prst="rect">
            <a:avLst/>
          </a:prstGeom>
          <a:noFill/>
        </p:spPr>
        <p:txBody>
          <a:bodyPr wrap="square" rtlCol="0">
            <a:spAutoFit/>
          </a:bodyPr>
          <a:lstStyle/>
          <a:p>
            <a:pPr marL="0" marR="0" algn="just" rtl="1">
              <a:spcBef>
                <a:spcPts val="0"/>
              </a:spcBef>
            </a:pPr>
            <a:r>
              <a:rPr lang="ar-SA" sz="1600" b="1" dirty="0">
                <a:solidFill>
                  <a:srgbClr val="000000"/>
                </a:solidFill>
                <a:effectLst/>
                <a:latin typeface="Times New Roman" panose="02020603050405020304" pitchFamily="18" charset="0"/>
                <a:ea typeface="Times New Roman" panose="02020603050405020304" pitchFamily="18" charset="0"/>
              </a:rPr>
              <a:t>خامسا</a:t>
            </a: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إن نظرة الإسلام إلي الإنسان وحقوقه تتناول كل الإنسان</a:t>
            </a:r>
            <a:r>
              <a:rPr lang="ar-SA" sz="1600" dirty="0">
                <a:solidFill>
                  <a:srgbClr val="000000"/>
                </a:solidFill>
                <a:effectLst/>
                <a:latin typeface="Times New Roman" panose="02020603050405020304" pitchFamily="18" charset="0"/>
                <a:ea typeface="Times New Roman" panose="02020603050405020304" pitchFamily="18" charset="0"/>
              </a:rPr>
              <a:t>، لا فرق بين العربي والأعجمي، ولابين الأحمر و الأسود... فهذا هو رسول الله - صلي الله عليه و سلم - يقول : { يا أيها الناس إن ربكم واحد ألا لا فضل لعربي على عجمي ولا عجمي على عربي ولا لأحمر على أسود ولا لأسود على أحمر إلا بالتقوى ) إن أكرمكم عند الله أتقاكم ) } حديث صحيح ، فليس في الإسلام تمييز بين الجنس و اللون والعرق ، كما تفعل الدول الكبرى في أيامنا هذه، والتي تفرض هيمنتها وسلطانها و كبرياءها علي الأمم، و تجعل حقوق الإنسان مقصورة علي الجنس الأبيض الذي في نظرهم – يتمتع بكل المزايا والرفاهية والتقدم والرقي، و ينظرون إلي الأجناس الأخرى نظرة استعباد واحتقار وازدراء .</a:t>
            </a:r>
            <a:endParaRPr lang="en-US" sz="1600" dirty="0">
              <a:effectLst/>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0C9BC03C-C9F3-CB5A-B657-B422F06D8FBF}"/>
              </a:ext>
            </a:extLst>
          </p:cNvPr>
          <p:cNvSpPr>
            <a:spLocks noGrp="1"/>
          </p:cNvSpPr>
          <p:nvPr>
            <p:ph type="sldNum" sz="quarter" idx="12"/>
          </p:nvPr>
        </p:nvSpPr>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8579603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881334" y="2973950"/>
            <a:ext cx="4481866" cy="1815882"/>
          </a:xfrm>
          <a:prstGeom prst="rect">
            <a:avLst/>
          </a:prstGeom>
          <a:noFill/>
        </p:spPr>
        <p:txBody>
          <a:bodyPr wrap="square" rtlCol="0">
            <a:spAutoFit/>
          </a:bodyPr>
          <a:lstStyle/>
          <a:p>
            <a:pPr lvl="0" algn="just" rtl="1"/>
            <a:r>
              <a:rPr lang="ar-SA" sz="1600" b="1" dirty="0">
                <a:solidFill>
                  <a:srgbClr val="000000"/>
                </a:solidFill>
                <a:effectLst/>
                <a:ea typeface="Calibri" panose="020F0502020204030204" pitchFamily="34" charset="0"/>
              </a:rPr>
              <a:t>سادسا</a:t>
            </a:r>
            <a:r>
              <a:rPr lang="ar-SA" sz="1600" dirty="0">
                <a:solidFill>
                  <a:srgbClr val="000000"/>
                </a:solidFill>
                <a:effectLst/>
                <a:ea typeface="Calibri" panose="020F0502020204030204" pitchFamily="34" charset="0"/>
              </a:rPr>
              <a:t>: أن حقوق الإنسان في الإسلام </a:t>
            </a:r>
            <a:r>
              <a:rPr lang="ar-SA" sz="1600" dirty="0">
                <a:solidFill>
                  <a:srgbClr val="000000"/>
                </a:solidFill>
                <a:effectLst/>
                <a:highlight>
                  <a:srgbClr val="FFFF00"/>
                </a:highlight>
                <a:ea typeface="Calibri" panose="020F0502020204030204" pitchFamily="34" charset="0"/>
              </a:rPr>
              <a:t>لها صفة الإلزام بالنسبة للمسلمين</a:t>
            </a:r>
            <a:r>
              <a:rPr lang="ar-SA" sz="1600" dirty="0">
                <a:solidFill>
                  <a:srgbClr val="000000"/>
                </a:solidFill>
                <a:effectLst/>
                <a:ea typeface="Calibri" panose="020F0502020204030204" pitchFamily="34" charset="0"/>
              </a:rPr>
              <a:t>؛ لأنها من مقررات الدين ولأنها تتضمن جزاءات دينية و دنيوية علي من يخالفها. أما الإعلان العالمي لحقوق الإنسان فليس من شأنه أن يعطيها صفة الإلزام، لأنه لا يتضمن أية جزاءات لمخالفة أحكامه، أو ضمانات لتنفيذها.</a:t>
            </a:r>
            <a:endPar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4C77DFE0-42A3-34CC-D1FE-36DEE8897BEC}"/>
              </a:ext>
            </a:extLst>
          </p:cNvPr>
          <p:cNvSpPr>
            <a:spLocks noGrp="1"/>
          </p:cNvSpPr>
          <p:nvPr>
            <p:ph type="sldNum" sz="quarter" idx="12"/>
          </p:nvPr>
        </p:nvSpPr>
        <p:spPr/>
        <p:txBody>
          <a:bodyPr/>
          <a:lstStyle/>
          <a:p>
            <a:fld id="{F7542ADD-394E-41F3-B704-951748884AEE}" type="slidenum">
              <a:rPr lang="en-US" smtClean="0"/>
              <a:t>19</a:t>
            </a:fld>
            <a:endParaRPr lang="en-US" dirty="0"/>
          </a:p>
        </p:txBody>
      </p:sp>
    </p:spTree>
    <p:extLst>
      <p:ext uri="{BB962C8B-B14F-4D97-AF65-F5344CB8AC3E}">
        <p14:creationId xmlns:p14="http://schemas.microsoft.com/office/powerpoint/2010/main" val="20356889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99246" y="1544865"/>
            <a:ext cx="9797727" cy="452431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91940" y="1544866"/>
            <a:ext cx="9705034" cy="4524315"/>
          </a:xfrm>
          <a:prstGeom prst="rect">
            <a:avLst/>
          </a:prstGeom>
          <a:noFill/>
        </p:spPr>
        <p:txBody>
          <a:bodyPr wrap="square" rtlCol="0">
            <a:spAutoFit/>
          </a:bodyPr>
          <a:lstStyle/>
          <a:p>
            <a:pPr lvl="0" algn="just" rtl="1"/>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b="1" dirty="0">
                <a:solidFill>
                  <a:srgbClr val="000000"/>
                </a:solidFill>
                <a:effectLst/>
                <a:latin typeface="Times New Roman" panose="02020603050405020304" pitchFamily="18" charset="0"/>
                <a:ea typeface="Times New Roman" panose="02020603050405020304" pitchFamily="18" charset="0"/>
              </a:rPr>
              <a:t>سابعا</a:t>
            </a:r>
            <a:r>
              <a:rPr lang="ar-SA" sz="1600" dirty="0">
                <a:solidFill>
                  <a:srgbClr val="000000"/>
                </a:solidFill>
                <a:effectLst/>
                <a:latin typeface="Times New Roman" panose="02020603050405020304" pitchFamily="18" charset="0"/>
                <a:ea typeface="Times New Roman" panose="02020603050405020304" pitchFamily="18" charset="0"/>
              </a:rPr>
              <a:t>: إن الشريعة الإسلامية قد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منحت الإنسان حقوقا باعتبار إنسانيته</a:t>
            </a:r>
            <a:r>
              <a:rPr lang="ar-SA" sz="1600" dirty="0">
                <a:solidFill>
                  <a:srgbClr val="000000"/>
                </a:solidFill>
                <a:effectLst/>
                <a:latin typeface="Times New Roman" panose="02020603050405020304" pitchFamily="18" charset="0"/>
                <a:ea typeface="Times New Roman" panose="02020603050405020304" pitchFamily="18" charset="0"/>
              </a:rPr>
              <a:t> في كل طور من أطوار حياته. فالإنسان أعطاه الإسلام حقوقا منذ ولادته إلي وفاته، بل إننا نجد أحكاما تتعلق بالجنين؛ حيث أمر الإسلام بتحصين الجنين حتى عند وضع النطفة في الرحم، وكفل له الغذاء والحماية وهو في بطن أمه، فحرم المشرع الإجهاض، وقدر دية محددة تجب علي من تسبب في إسقاط الجنين .</a:t>
            </a:r>
            <a:endParaRPr lang="en-US" sz="1600" dirty="0">
              <a:solidFill>
                <a:srgbClr val="000000"/>
              </a:solidFill>
              <a:effectLst/>
              <a:latin typeface="Times New Roman" panose="02020603050405020304" pitchFamily="18" charset="0"/>
              <a:ea typeface="Times New Roman" panose="02020603050405020304" pitchFamily="18" charset="0"/>
            </a:endParaRPr>
          </a:p>
          <a:p>
            <a:pPr lvl="0" algn="just" rtl="1"/>
            <a:endParaRPr kumimoji="0" lang="en-US" sz="1600" b="1" i="0" u="none" strike="noStrike" kern="1200" cap="none" spc="0" normalizeH="0" baseline="0" noProof="0" dirty="0">
              <a:ln>
                <a:noFill/>
              </a:ln>
              <a:solidFill>
                <a:srgbClr val="000000"/>
              </a:solidFill>
              <a:uLnTx/>
              <a:uFillTx/>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فإذا تم حمله وخرج إلي الدنيا- بأمر الله - طفلا، تقررت له حقوق أخري كثيرة بمجرد ولادته، مثل حقه في اختيار اسم حسن له، وثبوت حقه في النسب، والرضاع، والحضانة وتربيته وتأديبه، وتعليمه، وحسن رعايته.</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وإذا شب وبلغ رشده - رجلا كان أو امرأة - ثبتت له كافة الحقوق والحريات العامة</a:t>
            </a:r>
            <a:r>
              <a:rPr lang="ar-SA" sz="1600" dirty="0">
                <a:solidFill>
                  <a:srgbClr val="000000"/>
                </a:solidFill>
                <a:effectLst/>
                <a:latin typeface="Times New Roman" panose="02020603050405020304" pitchFamily="18" charset="0"/>
                <a:ea typeface="Times New Roman" panose="02020603050405020304" pitchFamily="18" charset="0"/>
              </a:rPr>
              <a:t> مثل: حرية التصرف ومنها الحق في الملكية الخاصة وحرمتها، فقال تعالي : { يَا أَيُّهَا الَّذِينَ آمَنُوا لا تأكلوا أمْوَالَكُمْ بَيْنَكُمْ بِالْبَاطِلِ} سورة النساء الآيه 27، والحق في التعليم فقال رسول الله صلى الله عليه و سلم (طلب العلم فريضة على كل مسلم) ، فإن العلم وأهل العلم في نظر الإسلام يرقون إلي أعلي مراتب الإحترام والتكريم، وأيضا حرية الرأي، فقال - تعالي - : (وَشَاوِرْهُمْ فِي الأَمْرِ) سورة آل عمران الآيه 195 وحرية الفكر وغير ذلك. من الحقوق أما المرأة فلها حقوق أخري بجانب الحقوق العامة، تثبت لها قبل الزواج وبعده مثل: حقها في النفقة، وحقها في اختيار الزوج، وحقها في المهر، وحقها في المتعة في حالة طلاقها من زوجها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وهناك حقوق للإنسان تترتب علي علاقاته الاجتماعية</a:t>
            </a:r>
            <a:r>
              <a:rPr lang="ar-SA" sz="1600" dirty="0">
                <a:solidFill>
                  <a:srgbClr val="000000"/>
                </a:solidFill>
                <a:effectLst/>
                <a:latin typeface="Times New Roman" panose="02020603050405020304" pitchFamily="18" charset="0"/>
                <a:ea typeface="Times New Roman" panose="02020603050405020304" pitchFamily="18" charset="0"/>
              </a:rPr>
              <a:t> مثل: حقوق الوالدين، وحقوق الأقارب وذوي الأرحام، وحقوق الجار والضيف وغير ذلك كثير.</a:t>
            </a:r>
            <a:endParaRPr lang="en-US" sz="1600" dirty="0">
              <a:effectLst/>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79EF11D5-9FB1-84E2-32D3-5D0B9571B1BA}"/>
              </a:ext>
            </a:extLst>
          </p:cNvPr>
          <p:cNvSpPr>
            <a:spLocks noGrp="1"/>
          </p:cNvSpPr>
          <p:nvPr>
            <p:ph type="sldNum" sz="quarter" idx="12"/>
          </p:nvPr>
        </p:nvSpPr>
        <p:spPr/>
        <p:txBody>
          <a:bodyPr/>
          <a:lstStyle/>
          <a:p>
            <a:fld id="{F7542ADD-394E-41F3-B704-951748884AEE}" type="slidenum">
              <a:rPr lang="en-US" smtClean="0"/>
              <a:t>20</a:t>
            </a:fld>
            <a:endParaRPr lang="en-US" dirty="0"/>
          </a:p>
        </p:txBody>
      </p:sp>
    </p:spTree>
    <p:extLst>
      <p:ext uri="{BB962C8B-B14F-4D97-AF65-F5344CB8AC3E}">
        <p14:creationId xmlns:p14="http://schemas.microsoft.com/office/powerpoint/2010/main" val="7190535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220991" y="1726638"/>
            <a:ext cx="5142209" cy="4031873"/>
          </a:xfrm>
          <a:prstGeom prst="rect">
            <a:avLst/>
          </a:prstGeom>
          <a:noFill/>
        </p:spPr>
        <p:txBody>
          <a:bodyPr wrap="square" rtlCol="0">
            <a:spAutoFit/>
          </a:bodyPr>
          <a:lstStyle/>
          <a:p>
            <a:pPr marL="0" marR="0" algn="just" rtl="1">
              <a:spcBef>
                <a:spcPts val="0"/>
              </a:spcBef>
            </a:pP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وهكذا يرسي القرآن الكريم معالم منظومة متكاملة المبادئ والمفاهيم والأحكام لتشمل كل أبعاد حقوق الإنسان مما لم يكن يفكر فيه قبل هذا العصر،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وكانت السنة النبوية الشريفة</a:t>
            </a:r>
            <a:r>
              <a:rPr lang="ar-SA" sz="1600" dirty="0">
                <a:solidFill>
                  <a:srgbClr val="000000"/>
                </a:solidFill>
                <a:effectLst/>
                <a:latin typeface="Times New Roman" panose="02020603050405020304" pitchFamily="18" charset="0"/>
                <a:ea typeface="Times New Roman" panose="02020603050405020304" pitchFamily="18" charset="0"/>
              </a:rPr>
              <a:t> وخاصة في بعدها العلمي والمتمثل في الممارسة القيادية لرسول الله - صلي الله عليه و سلم - انعكاسا وترجمة فعلية لإعلان حقوق الإنسان في القرآن الكريم، وعلي عكس ذلك نجد أن الإعلان العالمي لحقوق الإنسان، ومبادئ القانون الإنساني وما سبق ذلك من مواثيق دولية، كانت كلها بعد حروب دامية مدمرة خاضها العالم، وممارسات خاطئة قام بها الكثيرون من أصحاب القرارات والسلطة، مما دعا المصلحين الخائفين على انهيار المجتمعات الإنسانية إلى إعلان تلك المبادئ وتبنيها في الهيئات الدولية، مع أن بعض هذه الهيئات الدولية تنتهك حرمات هذه الحقوق ولا تتبناها إلا لتحقيق مصالحها، أما إذا تعارضت مع مصالحها فإنها تقف ضدها.</a:t>
            </a:r>
            <a:endParaRPr lang="en-US" sz="1600" dirty="0">
              <a:effectLst/>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3779655"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BD1C036B-8DF2-ACB3-CF5B-061D35693C1A}"/>
              </a:ext>
            </a:extLst>
          </p:cNvPr>
          <p:cNvSpPr>
            <a:spLocks noGrp="1"/>
          </p:cNvSpPr>
          <p:nvPr>
            <p:ph type="sldNum" sz="quarter" idx="12"/>
          </p:nvPr>
        </p:nvSpPr>
        <p:spPr/>
        <p:txBody>
          <a:bodyPr/>
          <a:lstStyle/>
          <a:p>
            <a:fld id="{F7542ADD-394E-41F3-B704-951748884AEE}" type="slidenum">
              <a:rPr lang="en-US" smtClean="0"/>
              <a:t>21</a:t>
            </a:fld>
            <a:endParaRPr lang="en-US" dirty="0"/>
          </a:p>
        </p:txBody>
      </p:sp>
    </p:spTree>
    <p:extLst>
      <p:ext uri="{BB962C8B-B14F-4D97-AF65-F5344CB8AC3E}">
        <p14:creationId xmlns:p14="http://schemas.microsoft.com/office/powerpoint/2010/main" val="23318482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881334" y="2500779"/>
            <a:ext cx="4481866" cy="2062103"/>
          </a:xfrm>
          <a:prstGeom prst="rect">
            <a:avLst/>
          </a:prstGeom>
          <a:noFill/>
        </p:spPr>
        <p:txBody>
          <a:bodyPr wrap="square" rtlCol="0">
            <a:spAutoFit/>
          </a:bodyPr>
          <a:lstStyle/>
          <a:p>
            <a:pPr algn="just" rtl="1"/>
            <a:r>
              <a:rPr lang="ar-SA" sz="1600" dirty="0">
                <a:solidFill>
                  <a:srgbClr val="FF0000"/>
                </a:solidFill>
                <a:effectLst/>
                <a:latin typeface="Times New Roman" panose="02020603050405020304" pitchFamily="18" charset="0"/>
                <a:ea typeface="Times New Roman" panose="02020603050405020304" pitchFamily="18" charset="0"/>
              </a:rPr>
              <a:t> وصفوة القول</a:t>
            </a: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u="sng" dirty="0">
                <a:solidFill>
                  <a:srgbClr val="000000"/>
                </a:solidFill>
                <a:effectLst/>
                <a:highlight>
                  <a:srgbClr val="FFFF00"/>
                </a:highlight>
                <a:latin typeface="Times New Roman" panose="02020603050405020304" pitchFamily="18" charset="0"/>
                <a:ea typeface="Times New Roman" panose="02020603050405020304" pitchFamily="18" charset="0"/>
              </a:rPr>
              <a:t>إن حقوق الإنسان في الشريعة الإسلامية تتميز بالسبق والعمق والشمول</a:t>
            </a:r>
            <a:r>
              <a:rPr lang="ar-SA" sz="1600" u="sng" dirty="0">
                <a:solidFill>
                  <a:srgbClr val="000000"/>
                </a:solidFill>
                <a:effectLst/>
                <a:latin typeface="Times New Roman" panose="02020603050405020304" pitchFamily="18" charset="0"/>
                <a:ea typeface="Times New Roman" panose="02020603050405020304" pitchFamily="18" charset="0"/>
              </a:rPr>
              <a:t>،</a:t>
            </a:r>
            <a:r>
              <a:rPr lang="ar-SA" sz="1600" dirty="0">
                <a:solidFill>
                  <a:srgbClr val="000000"/>
                </a:solidFill>
                <a:effectLst/>
                <a:latin typeface="Times New Roman" panose="02020603050405020304" pitchFamily="18" charset="0"/>
                <a:ea typeface="Times New Roman" panose="02020603050405020304" pitchFamily="18" charset="0"/>
              </a:rPr>
              <a:t> حيث سبق الإسلام كافة القوانين والأنظمة الوضعية التي تناولت موضوع حقوق الإنسان بمئات السنين وتميز عليها بإحاطة الإنسان وشموله بالعناية والرعاية من قبل وجوده في هذه الحياة، إلي ما بعد وفاته وانتقاله إلي العالم الآخر .</a:t>
            </a:r>
            <a:endParaRPr lang="en-US" sz="1600" dirty="0">
              <a:solidFill>
                <a:srgbClr val="000000"/>
              </a:solidFill>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50F9085B-4C2B-8CC0-411D-1ED097681B67}"/>
              </a:ext>
            </a:extLst>
          </p:cNvPr>
          <p:cNvSpPr>
            <a:spLocks noGrp="1"/>
          </p:cNvSpPr>
          <p:nvPr>
            <p:ph type="sldNum" sz="quarter" idx="12"/>
          </p:nvPr>
        </p:nvSpPr>
        <p:spPr/>
        <p:txBody>
          <a:bodyPr/>
          <a:lstStyle/>
          <a:p>
            <a:fld id="{F7542ADD-394E-41F3-B704-951748884AEE}" type="slidenum">
              <a:rPr lang="en-US" smtClean="0"/>
              <a:t>22</a:t>
            </a:fld>
            <a:endParaRPr lang="en-US" dirty="0"/>
          </a:p>
        </p:txBody>
      </p:sp>
    </p:spTree>
    <p:extLst>
      <p:ext uri="{BB962C8B-B14F-4D97-AF65-F5344CB8AC3E}">
        <p14:creationId xmlns:p14="http://schemas.microsoft.com/office/powerpoint/2010/main" val="40206282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4493" y="1959859"/>
            <a:ext cx="2621265" cy="34576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651502" y="1959859"/>
            <a:ext cx="4498286" cy="50202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51502" y="1849452"/>
            <a:ext cx="4563561"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2. الحق في الخصوصية في الشريعة الإسلامية:</a:t>
            </a:r>
            <a:endPar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7D47E897-5990-7779-F6CE-F45E3DE07F4D}"/>
              </a:ext>
            </a:extLst>
          </p:cNvPr>
          <p:cNvSpPr>
            <a:spLocks noGrp="1"/>
          </p:cNvSpPr>
          <p:nvPr>
            <p:ph type="sldNum" sz="quarter" idx="12"/>
          </p:nvPr>
        </p:nvSpPr>
        <p:spPr/>
        <p:txBody>
          <a:bodyPr/>
          <a:lstStyle/>
          <a:p>
            <a:fld id="{F7542ADD-394E-41F3-B704-951748884AEE}" type="slidenum">
              <a:rPr lang="en-US" smtClean="0"/>
              <a:t>23</a:t>
            </a:fld>
            <a:endParaRPr lang="en-US" dirty="0"/>
          </a:p>
        </p:txBody>
      </p:sp>
      <p:sp>
        <p:nvSpPr>
          <p:cNvPr id="4" name="TextBox 3">
            <a:extLst>
              <a:ext uri="{FF2B5EF4-FFF2-40B4-BE49-F238E27FC236}">
                <a16:creationId xmlns:a16="http://schemas.microsoft.com/office/drawing/2014/main" id="{181AA873-F051-C775-17B7-6F2E2883C519}"/>
              </a:ext>
            </a:extLst>
          </p:cNvPr>
          <p:cNvSpPr txBox="1"/>
          <p:nvPr/>
        </p:nvSpPr>
        <p:spPr>
          <a:xfrm>
            <a:off x="1157147" y="2686804"/>
            <a:ext cx="6110188" cy="2893100"/>
          </a:xfrm>
          <a:prstGeom prst="rect">
            <a:avLst/>
          </a:prstGeom>
          <a:noFill/>
        </p:spPr>
        <p:txBody>
          <a:bodyPr wrap="square" rtlCol="0">
            <a:spAutoFit/>
          </a:bodyPr>
          <a:lstStyle/>
          <a:p>
            <a:pPr marL="0" marR="0" algn="just" rtl="1">
              <a:spcBef>
                <a:spcPts val="0"/>
              </a:spcBef>
            </a:pPr>
            <a:r>
              <a:rPr lang="en-US" sz="1400" dirty="0">
                <a:solidFill>
                  <a:srgbClr val="000000"/>
                </a:solidFill>
                <a:effectLst/>
                <a:latin typeface="Times New Roman" panose="02020603050405020304" pitchFamily="18" charset="0"/>
                <a:ea typeface="Times New Roman" panose="02020603050405020304" pitchFamily="18" charset="0"/>
              </a:rPr>
              <a:t>       </a:t>
            </a:r>
            <a:r>
              <a:rPr lang="ar-SA" sz="1400" dirty="0">
                <a:solidFill>
                  <a:srgbClr val="000000"/>
                </a:solidFill>
                <a:effectLst/>
                <a:latin typeface="Times New Roman" panose="02020603050405020304" pitchFamily="18" charset="0"/>
                <a:ea typeface="Times New Roman" panose="02020603050405020304" pitchFamily="18" charset="0"/>
              </a:rPr>
              <a:t>جعل الإسلام لحياة الناس حرمة خاصة تحميها الشريعة الإسلامية في القرآن الكريم والسنة المطهرة، والإسلام في حمايته لهذا الحق كان حريصا علي </a:t>
            </a:r>
            <a:r>
              <a:rPr lang="ar-SA" sz="1400" dirty="0">
                <a:solidFill>
                  <a:srgbClr val="000000"/>
                </a:solidFill>
                <a:effectLst/>
                <a:highlight>
                  <a:srgbClr val="FFFF00"/>
                </a:highlight>
                <a:latin typeface="Times New Roman" panose="02020603050405020304" pitchFamily="18" charset="0"/>
                <a:ea typeface="Times New Roman" panose="02020603050405020304" pitchFamily="18" charset="0"/>
              </a:rPr>
              <a:t>تحريم كل عمل ينقص من حق الإنسان في الخصوصية</a:t>
            </a:r>
            <a:r>
              <a:rPr lang="ar-SA" sz="1400" dirty="0">
                <a:solidFill>
                  <a:srgbClr val="000000"/>
                </a:solidFill>
                <a:effectLst/>
                <a:latin typeface="Times New Roman" panose="02020603050405020304" pitchFamily="18" charset="0"/>
                <a:ea typeface="Times New Roman" panose="02020603050405020304" pitchFamily="18" charset="0"/>
              </a:rPr>
              <a:t>، فقال الرسول صلي الله عليه وسلم "لا تروعوا المسلم، فإن روعة المسلم ظلم عظيم" ، و"لا يحل لمسلم أن يروع مسلما"</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000000"/>
                </a:solidFill>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000000"/>
                </a:solidFill>
                <a:effectLst/>
                <a:latin typeface="Times New Roman" panose="02020603050405020304" pitchFamily="18" charset="0"/>
                <a:ea typeface="Times New Roman" panose="02020603050405020304" pitchFamily="18" charset="0"/>
              </a:rPr>
              <a:t>      ومن آداب الإسلام التي تكفل احترام الخصوصية دعوته إلى </a:t>
            </a:r>
            <a:r>
              <a:rPr lang="ar-SA" sz="1400" dirty="0">
                <a:solidFill>
                  <a:srgbClr val="000000"/>
                </a:solidFill>
                <a:effectLst/>
                <a:highlight>
                  <a:srgbClr val="FFFF00"/>
                </a:highlight>
                <a:latin typeface="Times New Roman" panose="02020603050405020304" pitchFamily="18" charset="0"/>
                <a:ea typeface="Times New Roman" panose="02020603050405020304" pitchFamily="18" charset="0"/>
              </a:rPr>
              <a:t>تبين الحقيقة</a:t>
            </a:r>
            <a:r>
              <a:rPr lang="ar-SA" sz="1400" dirty="0">
                <a:solidFill>
                  <a:srgbClr val="000000"/>
                </a:solidFill>
                <a:effectLst/>
                <a:latin typeface="Times New Roman" panose="02020603050405020304" pitchFamily="18" charset="0"/>
                <a:ea typeface="Times New Roman" panose="02020603050405020304" pitchFamily="18" charset="0"/>
              </a:rPr>
              <a:t>، وإجلاء غموض الواقعة فيأمر الله - سبحانه وتعالي - بالتثبت في قول الفاسق ليُحتاط له، لئلا يحكم بقوله فيكون - في نفس الأمر- كاذبا أو مخطئا، فيكون الحاكم بقوله قد اقتفى وراءه، وقد نهى الله عن اتباع سبيل المفسدين،  فقال تعالي -:(يَا أَيُّهَا الَّذِينَ ءامَنُوا إِنْ جَاءَكُمْ فَاسِقٌ بِنَبَإٍ فَتَبَيَّنُوا أنْ تُصِيبُوا قَوْمًا بِجَهَالَةٍ فَتُصْبِحُوا عَلَى مَا فَعَلْتُمْ نَادِمِينَ) سورة الحجرات الآيه 6.</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346789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2439" y="1959859"/>
            <a:ext cx="2546502" cy="34576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532439" y="2857274"/>
            <a:ext cx="3890426" cy="523220"/>
          </a:xfrm>
          <a:prstGeom prst="rect">
            <a:avLst/>
          </a:prstGeom>
          <a:noFill/>
        </p:spPr>
        <p:txBody>
          <a:bodyPr wrap="square" rtlCol="0">
            <a:spAutoFit/>
          </a:bodyPr>
          <a:lstStyle/>
          <a:p>
            <a:pPr lvl="0" algn="ctr" rtl="1">
              <a:defRPr/>
            </a:pPr>
            <a:r>
              <a:rPr lang="ar-EG" sz="2800" dirty="0">
                <a:solidFill>
                  <a:srgbClr val="000000"/>
                </a:solidFill>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3" name="Slide Number Placeholder 2">
            <a:extLst>
              <a:ext uri="{FF2B5EF4-FFF2-40B4-BE49-F238E27FC236}">
                <a16:creationId xmlns:a16="http://schemas.microsoft.com/office/drawing/2014/main" id="{B8FE695C-5171-1046-9DC8-D5B0F9066500}"/>
              </a:ext>
            </a:extLst>
          </p:cNvPr>
          <p:cNvSpPr>
            <a:spLocks noGrp="1"/>
          </p:cNvSpPr>
          <p:nvPr>
            <p:ph type="sldNum" sz="quarter" idx="12"/>
          </p:nvPr>
        </p:nvSpPr>
        <p:spPr/>
        <p:txBody>
          <a:bodyPr/>
          <a:lstStyle/>
          <a:p>
            <a:fld id="{F7542ADD-394E-41F3-B704-951748884AEE}" type="slidenum">
              <a:rPr lang="en-US" smtClean="0"/>
              <a:t>24</a:t>
            </a:fld>
            <a:endParaRPr lang="en-US" dirty="0"/>
          </a:p>
        </p:txBody>
      </p:sp>
      <p:sp>
        <p:nvSpPr>
          <p:cNvPr id="4" name="TextBox 3">
            <a:extLst>
              <a:ext uri="{FF2B5EF4-FFF2-40B4-BE49-F238E27FC236}">
                <a16:creationId xmlns:a16="http://schemas.microsoft.com/office/drawing/2014/main" id="{9557A97A-0BB6-DFCA-5582-5FD4B11BE377}"/>
              </a:ext>
            </a:extLst>
          </p:cNvPr>
          <p:cNvSpPr txBox="1"/>
          <p:nvPr/>
        </p:nvSpPr>
        <p:spPr>
          <a:xfrm>
            <a:off x="4460157" y="2124280"/>
            <a:ext cx="5598244" cy="3046988"/>
          </a:xfrm>
          <a:prstGeom prst="rect">
            <a:avLst/>
          </a:prstGeom>
          <a:noFill/>
        </p:spPr>
        <p:txBody>
          <a:bodyPr wrap="square" rtlCol="0">
            <a:spAutoFit/>
          </a:bodyPr>
          <a:lstStyle/>
          <a:p>
            <a:pPr marL="0" marR="0" algn="just" rtl="1">
              <a:spcBef>
                <a:spcPts val="0"/>
              </a:spcBef>
            </a:pP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ولذلك ينبغي أن نقرر بادئ ذي بدء أن الشريعة الإسلامية قد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أرست مبدأ الخصوصية</a:t>
            </a:r>
            <a:r>
              <a:rPr lang="ar-SA" sz="1600" dirty="0">
                <a:solidFill>
                  <a:srgbClr val="000000"/>
                </a:solidFill>
                <a:effectLst/>
                <a:latin typeface="Times New Roman" panose="02020603050405020304" pitchFamily="18" charset="0"/>
                <a:ea typeface="Times New Roman" panose="02020603050405020304" pitchFamily="18" charset="0"/>
              </a:rPr>
              <a:t> للإنسان المسلم بكافة صورها ومظاهرها. وهذا ما يتضح جليا من آيات القرآن الكريم والسنة النبوية الشريفة التي أوردت مثل هذه الصور والمظاهر.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b="1" dirty="0">
                <a:solidFill>
                  <a:srgbClr val="000000"/>
                </a:solidFill>
                <a:effectLst/>
                <a:latin typeface="Times New Roman" panose="02020603050405020304" pitchFamily="18" charset="0"/>
                <a:ea typeface="Times New Roman" panose="02020603050405020304" pitchFamily="18" charset="0"/>
              </a:rPr>
              <a:t>ولعل من أهم ما يمس الخصوصية الإنسان، وكفلته الشريعة الإسلامية، وجعلت لكل إنسان حقا فيه هو</a:t>
            </a:r>
            <a:r>
              <a:rPr lang="ar-SA" sz="1600" dirty="0">
                <a:solidFill>
                  <a:srgbClr val="000000"/>
                </a:solidFill>
                <a:effectLst/>
                <a:latin typeface="Times New Roman" panose="02020603050405020304" pitchFamily="18" charset="0"/>
                <a:ea typeface="Times New Roman" panose="02020603050405020304" pitchFamily="18" charset="0"/>
              </a:rPr>
              <a:t> حق الإنسان في المأوي، ونظرا لأهمية المسكن في حياة الإنسان، فقد أقرت الشريعة الإسلامية للإنسان حقوقا تتعلق بالمسكن وحرمة المراسلات البريدية وكافة الاتصالات البرقية والهاتفية، ومن أهمها:</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120744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قصة الإسلام | التلوث وشروط المسكن الصحي عند العلامة ابن سينا">
            <a:extLst>
              <a:ext uri="{FF2B5EF4-FFF2-40B4-BE49-F238E27FC236}">
                <a16:creationId xmlns:a16="http://schemas.microsoft.com/office/drawing/2014/main" id="{62CFB6E0-9043-4F49-B55C-CF47152EC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1812" y="1691112"/>
            <a:ext cx="3749488" cy="395404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897638" y="1986495"/>
            <a:ext cx="3254186" cy="3895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77533" y="2014542"/>
            <a:ext cx="4400973" cy="338554"/>
          </a:xfrm>
          <a:prstGeom prst="rect">
            <a:avLst/>
          </a:prstGeom>
          <a:noFill/>
        </p:spPr>
        <p:txBody>
          <a:bodyPr wrap="square" rtlCol="0">
            <a:spAutoFit/>
          </a:bodyPr>
          <a:lstStyle/>
          <a:p>
            <a:pPr marR="0" lvl="0" algn="just" rtl="1">
              <a:spcBef>
                <a:spcPts val="0"/>
              </a:spcBef>
              <a:spcAft>
                <a:spcPts val="500"/>
              </a:spcAft>
            </a:pPr>
            <a:r>
              <a:rPr lang="ar-EG" sz="1600" b="1" dirty="0">
                <a:solidFill>
                  <a:srgbClr val="000000"/>
                </a:solidFill>
                <a:latin typeface="Calibri" panose="020F0502020204030204"/>
                <a:ea typeface="Calibri" panose="020F0502020204030204" pitchFamily="34" charset="0"/>
              </a:rPr>
              <a:t>1</a:t>
            </a:r>
            <a:r>
              <a:rPr lang="ar-EG" sz="1600" dirty="0">
                <a:solidFill>
                  <a:srgbClr val="000000"/>
                </a:solidFill>
                <a:latin typeface="Calibri" panose="020F0502020204030204"/>
                <a:ea typeface="Calibri" panose="020F0502020204030204" pitchFamily="34" charset="0"/>
              </a:rPr>
              <a:t>.</a:t>
            </a:r>
            <a:r>
              <a:rPr lang="ar-SA" sz="1600" b="1" dirty="0">
                <a:solidFill>
                  <a:srgbClr val="000000"/>
                </a:solidFill>
                <a:latin typeface="Times New Roman" panose="02020603050405020304" pitchFamily="18" charset="0"/>
                <a:ea typeface="Times New Roman" panose="02020603050405020304" pitchFamily="18" charset="0"/>
              </a:rPr>
              <a:t>حرية اختيار المسكن واستعماله:</a:t>
            </a:r>
            <a:endParaRPr lang="en-US" sz="1600" b="1"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F4F4273F-12FB-1AC8-00E6-B2EC7DBBF398}"/>
              </a:ext>
            </a:extLst>
          </p:cNvPr>
          <p:cNvSpPr>
            <a:spLocks noGrp="1"/>
          </p:cNvSpPr>
          <p:nvPr>
            <p:ph type="sldNum" sz="quarter" idx="12"/>
          </p:nvPr>
        </p:nvSpPr>
        <p:spPr/>
        <p:txBody>
          <a:bodyPr/>
          <a:lstStyle/>
          <a:p>
            <a:fld id="{F7542ADD-394E-41F3-B704-951748884AEE}" type="slidenum">
              <a:rPr lang="en-US" smtClean="0"/>
              <a:t>25</a:t>
            </a:fld>
            <a:endParaRPr lang="en-US" dirty="0"/>
          </a:p>
        </p:txBody>
      </p:sp>
      <p:sp>
        <p:nvSpPr>
          <p:cNvPr id="5" name="TextBox 4">
            <a:extLst>
              <a:ext uri="{FF2B5EF4-FFF2-40B4-BE49-F238E27FC236}">
                <a16:creationId xmlns:a16="http://schemas.microsoft.com/office/drawing/2014/main" id="{07D87503-0E8F-849D-9B98-A2A2E2342D07}"/>
              </a:ext>
            </a:extLst>
          </p:cNvPr>
          <p:cNvSpPr txBox="1"/>
          <p:nvPr/>
        </p:nvSpPr>
        <p:spPr>
          <a:xfrm>
            <a:off x="1529354" y="2876964"/>
            <a:ext cx="4566646" cy="2062103"/>
          </a:xfrm>
          <a:prstGeom prst="rect">
            <a:avLst/>
          </a:prstGeom>
          <a:noFill/>
        </p:spPr>
        <p:txBody>
          <a:bodyPr wrap="square" rtlCol="0">
            <a:spAutoFit/>
          </a:bodyPr>
          <a:lstStyle/>
          <a:p>
            <a:pPr marL="0" marR="0" algn="just" rtl="1">
              <a:spcBef>
                <a:spcPts val="0"/>
              </a:spcBef>
            </a:pP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فلكل إنسان كامل الحرية في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اختيار مكان سكنه، ونوعية المسكن</a:t>
            </a:r>
            <a:r>
              <a:rPr lang="ar-SA" sz="1600" dirty="0">
                <a:solidFill>
                  <a:srgbClr val="000000"/>
                </a:solidFill>
                <a:effectLst/>
                <a:latin typeface="Times New Roman" panose="02020603050405020304" pitchFamily="18" charset="0"/>
                <a:ea typeface="Times New Roman" panose="02020603050405020304" pitchFamily="18" charset="0"/>
              </a:rPr>
              <a:t>، وذلك حسب إمكاناته المادية ومستواه الاجتماعي. ولكل إنسان الحق في استعمال مسكنه بالشكل الذي يروق له، لا يقيده في ذلك إلا مراعاة القواعد والضوابط الشرعية التي تقضي لا ضرر ولا ضرار فيتعين عليه استعمال مسكنه بطريقة لا تلحق ضررا بجيرانه، أو تسبب لهم إزعاجا من أي نوع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161287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651725"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قصة الإسلام | التلوث وشروط المسكن الصحي عند العلامة ابن سينا">
            <a:extLst>
              <a:ext uri="{FF2B5EF4-FFF2-40B4-BE49-F238E27FC236}">
                <a16:creationId xmlns:a16="http://schemas.microsoft.com/office/drawing/2014/main" id="{62CFB6E0-9043-4F49-B55C-CF47152EC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812" y="1711652"/>
            <a:ext cx="5223060" cy="395404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6716636" y="1925518"/>
            <a:ext cx="3101786" cy="47895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797929" y="1995721"/>
            <a:ext cx="3020493" cy="338554"/>
          </a:xfrm>
          <a:prstGeom prst="rect">
            <a:avLst/>
          </a:prstGeom>
          <a:noFill/>
        </p:spPr>
        <p:txBody>
          <a:bodyPr wrap="square" rtlCol="0">
            <a:spAutoFit/>
          </a:bodyPr>
          <a:lstStyle/>
          <a:p>
            <a:pPr marR="0" lvl="0" algn="just" rtl="1">
              <a:spcBef>
                <a:spcPts val="0"/>
              </a:spcBef>
              <a:spcAft>
                <a:spcPts val="500"/>
              </a:spcAft>
            </a:pPr>
            <a:r>
              <a:rPr lang="ar-EG" sz="1600" b="1" dirty="0">
                <a:solidFill>
                  <a:srgbClr val="000000"/>
                </a:solidFill>
                <a:latin typeface="Calibri" panose="020F0502020204030204"/>
                <a:ea typeface="Calibri" panose="020F0502020204030204" pitchFamily="34" charset="0"/>
              </a:rPr>
              <a:t>2.</a:t>
            </a:r>
            <a:r>
              <a:rPr lang="ar-SA" sz="1600" b="1" dirty="0">
                <a:solidFill>
                  <a:srgbClr val="000000"/>
                </a:solidFill>
                <a:latin typeface="Times New Roman" panose="02020603050405020304" pitchFamily="18" charset="0"/>
                <a:ea typeface="Times New Roman" panose="02020603050405020304" pitchFamily="18" charset="0"/>
              </a:rPr>
              <a:t> حق كل فرد في منزل يسكنه:</a:t>
            </a:r>
            <a:endParaRPr lang="en-US" sz="1600"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05D68B82-F705-F96C-A284-6B296E480D62}"/>
              </a:ext>
            </a:extLst>
          </p:cNvPr>
          <p:cNvSpPr>
            <a:spLocks noGrp="1"/>
          </p:cNvSpPr>
          <p:nvPr>
            <p:ph type="sldNum" sz="quarter" idx="12"/>
          </p:nvPr>
        </p:nvSpPr>
        <p:spPr/>
        <p:txBody>
          <a:bodyPr/>
          <a:lstStyle/>
          <a:p>
            <a:fld id="{F7542ADD-394E-41F3-B704-951748884AEE}" type="slidenum">
              <a:rPr lang="en-US" smtClean="0"/>
              <a:t>26</a:t>
            </a:fld>
            <a:endParaRPr lang="en-US" dirty="0"/>
          </a:p>
        </p:txBody>
      </p:sp>
      <p:sp>
        <p:nvSpPr>
          <p:cNvPr id="4" name="TextBox 3">
            <a:extLst>
              <a:ext uri="{FF2B5EF4-FFF2-40B4-BE49-F238E27FC236}">
                <a16:creationId xmlns:a16="http://schemas.microsoft.com/office/drawing/2014/main" id="{BA79AF28-ACB2-A4FC-2899-AEF4CF5A4F44}"/>
              </a:ext>
            </a:extLst>
          </p:cNvPr>
          <p:cNvSpPr txBox="1"/>
          <p:nvPr/>
        </p:nvSpPr>
        <p:spPr>
          <a:xfrm>
            <a:off x="6413130" y="2949388"/>
            <a:ext cx="3699058" cy="2308324"/>
          </a:xfrm>
          <a:prstGeom prst="rect">
            <a:avLst/>
          </a:prstGeom>
          <a:noFill/>
        </p:spPr>
        <p:txBody>
          <a:bodyPr wrap="square" rtlCol="0">
            <a:spAutoFit/>
          </a:bodyPr>
          <a:lstStyle/>
          <a:p>
            <a:pPr algn="just" rtl="1"/>
            <a:r>
              <a:rPr lang="ar-SA" sz="1800" dirty="0">
                <a:solidFill>
                  <a:srgbClr val="000000"/>
                </a:solidFill>
                <a:effectLst/>
                <a:latin typeface="Times New Roman" panose="02020603050405020304" pitchFamily="18" charset="0"/>
                <a:ea typeface="Times New Roman" panose="02020603050405020304" pitchFamily="18" charset="0"/>
              </a:rPr>
              <a:t> </a:t>
            </a:r>
            <a:r>
              <a:rPr lang="en-US" sz="1800" dirty="0">
                <a:solidFill>
                  <a:srgbClr val="000000"/>
                </a:solidFill>
                <a:effectLst/>
                <a:latin typeface="Times New Roman" panose="02020603050405020304" pitchFamily="18" charset="0"/>
                <a:ea typeface="Times New Roman" panose="02020603050405020304" pitchFamily="18" charset="0"/>
              </a:rPr>
              <a:t>      </a:t>
            </a:r>
            <a:r>
              <a:rPr lang="ar-SA" sz="1800" dirty="0">
                <a:solidFill>
                  <a:srgbClr val="000000"/>
                </a:solidFill>
                <a:effectLst/>
                <a:latin typeface="Times New Roman" panose="02020603050405020304" pitchFamily="18" charset="0"/>
                <a:ea typeface="Times New Roman" panose="02020603050405020304" pitchFamily="18" charset="0"/>
              </a:rPr>
              <a:t>أوجب الإسلام علي الدولة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rPr>
              <a:t>توفير السكن لجميع الأفراد،</a:t>
            </a:r>
            <a:r>
              <a:rPr lang="ar-SA" sz="1800" dirty="0">
                <a:solidFill>
                  <a:srgbClr val="000000"/>
                </a:solidFill>
                <a:effectLst/>
                <a:latin typeface="Times New Roman" panose="02020603050405020304" pitchFamily="18" charset="0"/>
                <a:ea typeface="Times New Roman" panose="02020603050405020304" pitchFamily="18" charset="0"/>
              </a:rPr>
              <a:t> فمن كانت لديه القدرة علي تدبير سكن فله أن يستقل به، ومن عجز فانه يجب علي الدولة أن توفر له السكن المناسب، وضمن الإسلام هذا الحق لكل سكان الدولة الإسلامية من المسلمين وأهل الذمة .</a:t>
            </a:r>
            <a:endParaRPr lang="en-US" dirty="0"/>
          </a:p>
        </p:txBody>
      </p:sp>
    </p:spTree>
    <p:extLst>
      <p:ext uri="{BB962C8B-B14F-4D97-AF65-F5344CB8AC3E}">
        <p14:creationId xmlns:p14="http://schemas.microsoft.com/office/powerpoint/2010/main" val="6120918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39271" y="1544865"/>
            <a:ext cx="11049467" cy="460733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8929068" y="795637"/>
            <a:ext cx="2466312" cy="4718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753" y="810427"/>
            <a:ext cx="3881105" cy="40011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500"/>
              </a:spcAft>
              <a:buClrTx/>
              <a:buSzTx/>
              <a:buFontTx/>
              <a:buNone/>
              <a:tabLst/>
              <a:defRPr/>
            </a:pPr>
            <a:r>
              <a:rPr lang="ar-EG" sz="2000" b="1" dirty="0">
                <a:solidFill>
                  <a:srgbClr val="000000"/>
                </a:solidFill>
                <a:latin typeface="Calibri" panose="020F0502020204030204"/>
                <a:ea typeface="Calibri" panose="020F0502020204030204" pitchFamily="34" charset="0"/>
              </a:rPr>
              <a:t>3. حرمة المسكن</a:t>
            </a:r>
            <a:r>
              <a:rPr kumimoji="0" lang="ar-SA" sz="20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D1B72DA0-0B9A-2DFC-4D7A-FD72E671B82C}"/>
              </a:ext>
            </a:extLst>
          </p:cNvPr>
          <p:cNvSpPr>
            <a:spLocks noGrp="1"/>
          </p:cNvSpPr>
          <p:nvPr>
            <p:ph type="sldNum" sz="quarter" idx="12"/>
          </p:nvPr>
        </p:nvSpPr>
        <p:spPr/>
        <p:txBody>
          <a:bodyPr/>
          <a:lstStyle/>
          <a:p>
            <a:fld id="{F7542ADD-394E-41F3-B704-951748884AEE}" type="slidenum">
              <a:rPr lang="en-US" smtClean="0"/>
              <a:t>27</a:t>
            </a:fld>
            <a:endParaRPr lang="en-US" dirty="0"/>
          </a:p>
        </p:txBody>
      </p:sp>
      <p:sp>
        <p:nvSpPr>
          <p:cNvPr id="4" name="TextBox 3">
            <a:extLst>
              <a:ext uri="{FF2B5EF4-FFF2-40B4-BE49-F238E27FC236}">
                <a16:creationId xmlns:a16="http://schemas.microsoft.com/office/drawing/2014/main" id="{64E6984C-0D92-3331-C7AE-66A50284065A}"/>
              </a:ext>
            </a:extLst>
          </p:cNvPr>
          <p:cNvSpPr txBox="1"/>
          <p:nvPr/>
        </p:nvSpPr>
        <p:spPr>
          <a:xfrm>
            <a:off x="546848" y="1627882"/>
            <a:ext cx="10941890" cy="4524315"/>
          </a:xfrm>
          <a:prstGeom prst="rect">
            <a:avLst/>
          </a:prstGeom>
          <a:noFill/>
        </p:spPr>
        <p:txBody>
          <a:bodyPr wrap="square" rtlCol="0">
            <a:spAutoFit/>
          </a:bodyP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فمن حق كل إنسان ألا يدخل أحد في مسكنه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إلا بإذنه ورضائه</a:t>
            </a:r>
            <a:r>
              <a:rPr lang="ar-SA" sz="1600" dirty="0">
                <a:solidFill>
                  <a:srgbClr val="000000"/>
                </a:solidFill>
                <a:effectLst/>
                <a:latin typeface="Times New Roman" panose="02020603050405020304" pitchFamily="18" charset="0"/>
                <a:ea typeface="Times New Roman" panose="02020603050405020304" pitchFamily="18" charset="0"/>
              </a:rPr>
              <a:t>؛ لأن مسكن الشخص موضع أسراره ومستقر عائلته وتوعد لأهل التجسس على البيوت وطلب الدخول على غيره والنظر لما لا يحل.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فقرر القرآن الكريم حرمة المسكن، وفرق بينه وبين الأماكن العامة فقال المولي -سبحانه وتعالى- : (يَا أَيُّهَا الَّذِينَ آمَنُوا لا تَدْخُلُوا بُيُوتًا غَيْرَ بُيُوتِكُمْ حَتَّى تَسْتَأْنِسُوا وَتُسَلِّمُوا عَلى أَهْلِهَا ذَلِكُمْ خَيْرٌ لَكُمْ لَعَلَّكُمْ تَذكَّرُونَ (۲۷) فَإِنْ لَمْ تَجِدُوا فِيهَا أَحَدًا فلا تَدْخُلُوهَا حَتَّى يُؤذنَ لَكُمْ وَإِنْ قِيلَ لَكُمُ ارْجِعُوا فَارْجِعُوا هُوَ أَزْكَى لَكُمْ وَاللَّهُ بِمَا تَعْمَلُونَ عَلِيمٌ) سورة النور الآيه 27 - 28 ، كما نص في القرآن الكريم: (وَلَيْسَ البِرُّ بِأَنْ تَأْتُوا البُيُوتَ مِنْ ظُهُورِهَا وَلَكِنَّ البِرَّ مَن اتَّقى وَأتُوا البُيُوتَ مِنْ أَبْوَابِهَا وَاتَّقُوا اللَّهَ لَعَلَّكُمْ تُفْلِحُونَ). سورة البقرة الآيه 189.</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فدخول المساكن بدون إذن من أصحابها أمر محظور شرعا، وهذا الأمر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ملزم لكل أجنبي عن البيت</a:t>
            </a:r>
            <a:r>
              <a:rPr lang="ar-SA" sz="1600" dirty="0">
                <a:solidFill>
                  <a:srgbClr val="000000"/>
                </a:solidFill>
                <a:effectLst/>
                <a:latin typeface="Times New Roman" panose="02020603050405020304" pitchFamily="18" charset="0"/>
                <a:ea typeface="Times New Roman" panose="02020603050405020304" pitchFamily="18" charset="0"/>
              </a:rPr>
              <a:t> سواء كان حاكما أو فردا عاديا، إلا إنه استثني من ذلك حالتين:</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أولا: حالة ما إذا حدثت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استغاثة</a:t>
            </a:r>
            <a:r>
              <a:rPr lang="ar-SA" sz="1600" dirty="0">
                <a:solidFill>
                  <a:srgbClr val="000000"/>
                </a:solidFill>
                <a:effectLst/>
                <a:latin typeface="Times New Roman" panose="02020603050405020304" pitchFamily="18" charset="0"/>
                <a:ea typeface="Times New Roman" panose="02020603050405020304" pitchFamily="18" charset="0"/>
              </a:rPr>
              <a:t> من داخل المسكن لحدوث هدم، أو حريق، أو هجوم لصوص عليهم، أو ما شابه ذلك. فهنا يجوز لكل شخص أن يدخل المسكن دون استئذان للمساعدة في إنقاذ من بالداخل. فهذه الحالة ضرورة، والضرورات تبيح المحظورات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ثانيا : دخول المنزل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لمطاردة مجرم</a:t>
            </a:r>
            <a:r>
              <a:rPr lang="ar-SA" sz="1600" dirty="0">
                <a:solidFill>
                  <a:srgbClr val="000000"/>
                </a:solidFill>
                <a:effectLst/>
                <a:latin typeface="Times New Roman" panose="02020603050405020304" pitchFamily="18" charset="0"/>
                <a:ea typeface="Times New Roman" panose="02020603050405020304" pitchFamily="18" charset="0"/>
              </a:rPr>
              <a:t> أو للحصول علي أدلة جريمة وقعت، و يفوت تحصيلها بالاستئذان ذلك أن إقامة الحدود وتطهير المجتمع من الجرائم أمر واجب.</a:t>
            </a:r>
            <a:endParaRPr lang="en-US" sz="1600" dirty="0"/>
          </a:p>
        </p:txBody>
      </p:sp>
    </p:spTree>
    <p:extLst>
      <p:ext uri="{BB962C8B-B14F-4D97-AF65-F5344CB8AC3E}">
        <p14:creationId xmlns:p14="http://schemas.microsoft.com/office/powerpoint/2010/main" val="3314856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1028" name="Picture 4" descr="قصة الإسلام | التلوث وشروط المسكن الصحي عند العلامة ابن سينا">
            <a:extLst>
              <a:ext uri="{FF2B5EF4-FFF2-40B4-BE49-F238E27FC236}">
                <a16:creationId xmlns:a16="http://schemas.microsoft.com/office/drawing/2014/main" id="{62CFB6E0-9043-4F49-B55C-CF47152EC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4454" y="1918959"/>
            <a:ext cx="4046346" cy="33941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6617522" y="2359901"/>
            <a:ext cx="3145915" cy="4877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555342" y="2403706"/>
            <a:ext cx="3208095" cy="40011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500"/>
              </a:spcAft>
              <a:buClrTx/>
              <a:buSzTx/>
              <a:buFontTx/>
              <a:buNone/>
              <a:tabLst/>
              <a:defRPr/>
            </a:pPr>
            <a:r>
              <a:rPr lang="ar-EG" sz="1600" b="1" dirty="0">
                <a:solidFill>
                  <a:srgbClr val="000000"/>
                </a:solidFill>
                <a:latin typeface="Calibri" panose="020F0502020204030204"/>
                <a:ea typeface="Calibri" panose="020F0502020204030204" pitchFamily="34" charset="0"/>
              </a:rPr>
              <a:t>4. حظر التجسس علي </a:t>
            </a:r>
            <a:r>
              <a:rPr lang="ar-EG" sz="2000" b="1" dirty="0">
                <a:solidFill>
                  <a:srgbClr val="000000"/>
                </a:solidFill>
                <a:latin typeface="Calibri" panose="020F0502020204030204"/>
                <a:ea typeface="Calibri" panose="020F0502020204030204" pitchFamily="34" charset="0"/>
              </a:rPr>
              <a:t>المسكن</a:t>
            </a:r>
            <a:r>
              <a:rPr kumimoji="0" lang="ar-SA" sz="16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99402D2C-0C53-3842-6FC8-03EAA380C897}"/>
              </a:ext>
            </a:extLst>
          </p:cNvPr>
          <p:cNvSpPr>
            <a:spLocks noGrp="1"/>
          </p:cNvSpPr>
          <p:nvPr>
            <p:ph type="sldNum" sz="quarter" idx="12"/>
          </p:nvPr>
        </p:nvSpPr>
        <p:spPr/>
        <p:txBody>
          <a:bodyPr/>
          <a:lstStyle/>
          <a:p>
            <a:fld id="{F7542ADD-394E-41F3-B704-951748884AEE}" type="slidenum">
              <a:rPr lang="en-US" sz="1600" smtClean="0"/>
              <a:t>28</a:t>
            </a:fld>
            <a:endParaRPr lang="en-US" sz="1600" dirty="0"/>
          </a:p>
        </p:txBody>
      </p:sp>
      <p:sp>
        <p:nvSpPr>
          <p:cNvPr id="4" name="TextBox 3">
            <a:extLst>
              <a:ext uri="{FF2B5EF4-FFF2-40B4-BE49-F238E27FC236}">
                <a16:creationId xmlns:a16="http://schemas.microsoft.com/office/drawing/2014/main" id="{1DDA48FF-74AF-4437-39C0-9788A20C8E88}"/>
              </a:ext>
            </a:extLst>
          </p:cNvPr>
          <p:cNvSpPr txBox="1"/>
          <p:nvPr/>
        </p:nvSpPr>
        <p:spPr>
          <a:xfrm>
            <a:off x="1534385" y="1918959"/>
            <a:ext cx="4482353" cy="3539430"/>
          </a:xfrm>
          <a:prstGeom prst="rect">
            <a:avLst/>
          </a:prstGeom>
          <a:noFill/>
        </p:spPr>
        <p:txBody>
          <a:bodyPr wrap="square" rtlCol="0">
            <a:spAutoFit/>
          </a:bodyP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من حق كل إنسان ألا يتجسس عليه أحد في عقر داره و لا أن ينظر إليه أحد وهو داخل بيته خلسة، ومن هنا فقد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حرم الإسلام التجسس</a:t>
            </a:r>
            <a:r>
              <a:rPr lang="ar-SA" sz="1600" dirty="0">
                <a:solidFill>
                  <a:srgbClr val="000000"/>
                </a:solidFill>
                <a:effectLst/>
                <a:latin typeface="Times New Roman" panose="02020603050405020304" pitchFamily="18" charset="0"/>
                <a:ea typeface="Times New Roman" panose="02020603050405020304" pitchFamily="18" charset="0"/>
              </a:rPr>
              <a:t>، ونلاحظ أن الأصل الشرعي لحرمة الخصوصية يكمن في قوله تعالي: {يَا أَيُّهَا الَّذِينَ آمَنُوا اجْتَنِبُوا كَثِيرًا مِنَ الظَّنِّ إِنَّ بَعْضَ الظَّنِّ إِثْمٌ وَلَا تَجَسَّسُوا ....}</a:t>
            </a:r>
            <a:r>
              <a:rPr lang="ar-EG" sz="1600" dirty="0">
                <a:solidFill>
                  <a:srgbClr val="000000"/>
                </a:solidFill>
                <a:effectLst/>
                <a:latin typeface="Times New Roman" panose="02020603050405020304" pitchFamily="18" charset="0"/>
                <a:ea typeface="Times New Roman" panose="02020603050405020304" pitchFamily="18" charset="0"/>
              </a:rPr>
              <a:t>سورة الحجرات الآيه 12</a:t>
            </a:r>
            <a:r>
              <a:rPr lang="ar-SA" sz="1600" dirty="0">
                <a:solidFill>
                  <a:srgbClr val="000000"/>
                </a:solidFill>
                <a:effectLst/>
                <a:latin typeface="Times New Roman" panose="02020603050405020304" pitchFamily="18" charset="0"/>
                <a:ea typeface="Times New Roman" panose="02020603050405020304" pitchFamily="18" charset="0"/>
              </a:rPr>
              <a:t>؛ وتتجلي الحكمة من ذلك في حماية حق الإنسان في السر والخصوصية، وقال الرسول الله - صلي الله عليه وسلم - : (إياكم والظن فإن الظن أكذب الحديث و لا تجسسوا ولا تحسسوا ولا تباغضوا ولاتدابروا وكونوا عباد الله إخوانا...) والحديث متفق عليه. وقال أيضا رسول الله صلي الله عليه و سلم: « إِنَّكَ إِن اتَّبَعْتَ عَوْرَاتِ النَّاسِ أَقْسَدْتَهُمْ أَوْ كِدْتَ أَنْ تُفْسِدَهُمْ »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971318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قصة الإسلام | التلوث وشروط المسكن الصحي عند العلامة ابن سينا">
            <a:extLst>
              <a:ext uri="{FF2B5EF4-FFF2-40B4-BE49-F238E27FC236}">
                <a16:creationId xmlns:a16="http://schemas.microsoft.com/office/drawing/2014/main" id="{62CFB6E0-9043-4F49-B55C-CF47152EC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2037806"/>
            <a:ext cx="4076700" cy="335275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295738" y="2037806"/>
            <a:ext cx="4933188" cy="33855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00894" y="2005776"/>
            <a:ext cx="4722876" cy="33855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500"/>
              </a:spcAft>
              <a:buClrTx/>
              <a:buSzTx/>
              <a:buFontTx/>
              <a:buNone/>
              <a:tabLst/>
              <a:defRPr/>
            </a:pPr>
            <a:r>
              <a:rPr lang="ar-EG" sz="1600" b="1" dirty="0">
                <a:solidFill>
                  <a:srgbClr val="000000"/>
                </a:solidFill>
                <a:latin typeface="Calibri" panose="020F0502020204030204"/>
                <a:ea typeface="Calibri" panose="020F0502020204030204" pitchFamily="34" charset="0"/>
              </a:rPr>
              <a:t>5. عدم الإستيلاء علي المسكن دون مسوغ شرعي</a:t>
            </a:r>
            <a:r>
              <a:rPr kumimoji="0" lang="ar-SA" sz="16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12F0325B-C1C7-4293-DB52-785F6D0D84F7}"/>
              </a:ext>
            </a:extLst>
          </p:cNvPr>
          <p:cNvSpPr>
            <a:spLocks noGrp="1"/>
          </p:cNvSpPr>
          <p:nvPr>
            <p:ph type="sldNum" sz="quarter" idx="12"/>
          </p:nvPr>
        </p:nvSpPr>
        <p:spPr/>
        <p:txBody>
          <a:bodyPr/>
          <a:lstStyle/>
          <a:p>
            <a:fld id="{F7542ADD-394E-41F3-B704-951748884AEE}" type="slidenum">
              <a:rPr lang="en-US" smtClean="0"/>
              <a:t>29</a:t>
            </a:fld>
            <a:endParaRPr lang="en-US" dirty="0"/>
          </a:p>
        </p:txBody>
      </p:sp>
      <p:sp>
        <p:nvSpPr>
          <p:cNvPr id="4" name="TextBox 3">
            <a:extLst>
              <a:ext uri="{FF2B5EF4-FFF2-40B4-BE49-F238E27FC236}">
                <a16:creationId xmlns:a16="http://schemas.microsoft.com/office/drawing/2014/main" id="{E38D4469-049E-199B-E59E-F3B3FD82BA22}"/>
              </a:ext>
            </a:extLst>
          </p:cNvPr>
          <p:cNvSpPr txBox="1"/>
          <p:nvPr/>
        </p:nvSpPr>
        <p:spPr>
          <a:xfrm>
            <a:off x="1305197" y="2683288"/>
            <a:ext cx="5278483" cy="2031325"/>
          </a:xfrm>
          <a:prstGeom prst="rect">
            <a:avLst/>
          </a:prstGeom>
          <a:noFill/>
        </p:spPr>
        <p:txBody>
          <a:bodyPr wrap="square" rtlCol="0">
            <a:spAutoFit/>
          </a:bodyPr>
          <a:lstStyle/>
          <a:p>
            <a:pPr marL="0" marR="0" algn="just" rtl="1">
              <a:spcBef>
                <a:spcPts val="0"/>
              </a:spcBef>
            </a:pPr>
            <a:r>
              <a:rPr lang="en-US" sz="1400" dirty="0">
                <a:effectLst/>
                <a:latin typeface="Calibri" panose="020F0502020204030204" pitchFamily="34" charset="0"/>
                <a:ea typeface="Times New Roman" panose="02020603050405020304" pitchFamily="18" charset="0"/>
              </a:rPr>
              <a:t>        </a:t>
            </a:r>
            <a:r>
              <a:rPr lang="ar-SA" sz="1400" dirty="0">
                <a:effectLst/>
                <a:highlight>
                  <a:srgbClr val="FFFF00"/>
                </a:highlight>
                <a:latin typeface="Times New Roman" panose="02020603050405020304" pitchFamily="18" charset="0"/>
                <a:ea typeface="Times New Roman" panose="02020603050405020304" pitchFamily="18" charset="0"/>
              </a:rPr>
              <a:t>إذا ملك الإنسان مسكنا، فإن ملكيته </a:t>
            </a:r>
            <a:r>
              <a:rPr lang="ar-SA" sz="1400" dirty="0">
                <a:solidFill>
                  <a:srgbClr val="000000"/>
                </a:solidFill>
                <a:effectLst/>
                <a:highlight>
                  <a:srgbClr val="FFFF00"/>
                </a:highlight>
                <a:latin typeface="Times New Roman" panose="02020603050405020304" pitchFamily="18" charset="0"/>
                <a:ea typeface="Times New Roman" panose="02020603050405020304" pitchFamily="18" charset="0"/>
              </a:rPr>
              <a:t>تكون مصونة شرعا</a:t>
            </a:r>
            <a:r>
              <a:rPr lang="ar-SA" sz="1400" dirty="0">
                <a:solidFill>
                  <a:srgbClr val="000000"/>
                </a:solidFill>
                <a:effectLst/>
                <a:latin typeface="Times New Roman" panose="02020603050405020304" pitchFamily="18" charset="0"/>
                <a:ea typeface="Times New Roman" panose="02020603050405020304" pitchFamily="18" charset="0"/>
              </a:rPr>
              <a:t>، فلا لأي يجوز أن يعتدي علي هذه الملكية بالاستيلاء ، أو الإتلاف بالهدم وغيره، إلا إذا كان ذلك من قبل الحاكم، واقتضته مصلحة عامة كتوسعة طريق أو بناء مسجد ونحوه، مع تعويض المالك.</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400" dirty="0">
                <a:solidFill>
                  <a:srgbClr val="000000"/>
                </a:solidFill>
                <a:effectLst/>
                <a:latin typeface="Calibri" panose="020F0502020204030204" pitchFamily="34"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400" dirty="0">
                <a:solidFill>
                  <a:srgbClr val="FFFF00"/>
                </a:solidFill>
                <a:effectLst/>
                <a:latin typeface="Calibri" panose="020F0502020204030204" pitchFamily="34" charset="0"/>
                <a:ea typeface="Times New Roman" panose="02020603050405020304" pitchFamily="18" charset="0"/>
              </a:rPr>
              <a:t>    </a:t>
            </a:r>
            <a:r>
              <a:rPr lang="ar-SA" sz="1400" b="1" dirty="0">
                <a:solidFill>
                  <a:srgbClr val="FFFF00"/>
                </a:solidFill>
                <a:effectLst/>
                <a:latin typeface="Times New Roman" panose="02020603050405020304" pitchFamily="18" charset="0"/>
                <a:ea typeface="Times New Roman" panose="02020603050405020304" pitchFamily="18" charset="0"/>
              </a:rPr>
              <a:t>وصفوة القول: </a:t>
            </a:r>
            <a:r>
              <a:rPr lang="ar-SA" sz="1400" b="1" dirty="0">
                <a:solidFill>
                  <a:srgbClr val="000000"/>
                </a:solidFill>
                <a:effectLst/>
                <a:latin typeface="Times New Roman" panose="02020603050405020304" pitchFamily="18" charset="0"/>
                <a:ea typeface="Times New Roman" panose="02020603050405020304" pitchFamily="18" charset="0"/>
              </a:rPr>
              <a:t>أن الإسلام أعطي الإنسان حرية المسكن، وأضفى علي هذا المسكن حرمة وحصانة؛ لأنه مستودع أسراره ومستقر عائلته، فلا يجوز لأحد أن يتجسس عليه، ولا أن يدخل مسكنه بدون أذنه .</a:t>
            </a:r>
            <a:endParaRPr lang="en-US" sz="1400" dirty="0"/>
          </a:p>
        </p:txBody>
      </p:sp>
    </p:spTree>
    <p:extLst>
      <p:ext uri="{BB962C8B-B14F-4D97-AF65-F5344CB8AC3E}">
        <p14:creationId xmlns:p14="http://schemas.microsoft.com/office/powerpoint/2010/main" val="9319045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178731"/>
            <a:ext cx="9345750" cy="5255783"/>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كتابة ورق المراسلات بالبطاقات البريدية صورة الخلفية والصورة للتنزيل المجاني  - Pngtree">
            <a:extLst>
              <a:ext uri="{FF2B5EF4-FFF2-40B4-BE49-F238E27FC236}">
                <a16:creationId xmlns:a16="http://schemas.microsoft.com/office/drawing/2014/main" id="{9F9740F9-B4CC-4F3E-9529-56CA28B991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4597" y="1250303"/>
            <a:ext cx="9099003" cy="5013096"/>
          </a:xfrm>
          <a:prstGeom prst="rect">
            <a:avLst/>
          </a:prstGeom>
          <a:noFill/>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2532353" y="423486"/>
            <a:ext cx="7188509" cy="62520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942738" y="513546"/>
            <a:ext cx="7863839" cy="400110"/>
          </a:xfrm>
          <a:prstGeom prst="rect">
            <a:avLst/>
          </a:prstGeom>
          <a:noFill/>
        </p:spPr>
        <p:txBody>
          <a:bodyPr wrap="square" rtlCol="0">
            <a:spAutoFit/>
          </a:bodyPr>
          <a:lstStyle/>
          <a:p>
            <a:pPr algn="just" rtl="1"/>
            <a:r>
              <a:rPr lang="ar-SA" sz="2000" b="1" dirty="0">
                <a:solidFill>
                  <a:srgbClr val="000000"/>
                </a:solidFill>
                <a:latin typeface="Times New Roman" panose="02020603050405020304" pitchFamily="18" charset="0"/>
                <a:ea typeface="Times New Roman" panose="02020603050405020304" pitchFamily="18" charset="0"/>
              </a:rPr>
              <a:t>(٦) حرمة المراسلات البريدية وكافة الاتصالات البرقية والهاتفية</a:t>
            </a:r>
            <a:r>
              <a:rPr kumimoji="0" lang="ar-SA" sz="20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BB30A3E1-DE8D-5528-8EF5-CB6C93E0E1C3}"/>
              </a:ext>
            </a:extLst>
          </p:cNvPr>
          <p:cNvSpPr>
            <a:spLocks noGrp="1"/>
          </p:cNvSpPr>
          <p:nvPr>
            <p:ph type="sldNum" sz="quarter" idx="12"/>
          </p:nvPr>
        </p:nvSpPr>
        <p:spPr/>
        <p:txBody>
          <a:bodyPr/>
          <a:lstStyle/>
          <a:p>
            <a:fld id="{F7542ADD-394E-41F3-B704-951748884AEE}" type="slidenum">
              <a:rPr lang="en-US" smtClean="0"/>
              <a:t>30</a:t>
            </a:fld>
            <a:endParaRPr lang="en-US" dirty="0"/>
          </a:p>
        </p:txBody>
      </p:sp>
      <p:sp>
        <p:nvSpPr>
          <p:cNvPr id="4" name="TextBox 3">
            <a:extLst>
              <a:ext uri="{FF2B5EF4-FFF2-40B4-BE49-F238E27FC236}">
                <a16:creationId xmlns:a16="http://schemas.microsoft.com/office/drawing/2014/main" id="{E163274C-DB57-F660-9494-246830C3ABE2}"/>
              </a:ext>
            </a:extLst>
          </p:cNvPr>
          <p:cNvSpPr txBox="1"/>
          <p:nvPr/>
        </p:nvSpPr>
        <p:spPr>
          <a:xfrm>
            <a:off x="1495412" y="2861529"/>
            <a:ext cx="8499802" cy="3293209"/>
          </a:xfrm>
          <a:prstGeom prst="rect">
            <a:avLst/>
          </a:prstGeom>
          <a:noFill/>
        </p:spPr>
        <p:txBody>
          <a:bodyPr wrap="square" rtlCol="0">
            <a:spAutoFit/>
          </a:bodyPr>
          <a:lstStyle/>
          <a:p>
            <a:pPr marL="0" marR="0" algn="just" rtl="1">
              <a:spcBef>
                <a:spcPts val="0"/>
              </a:spcBef>
            </a:pPr>
            <a:r>
              <a:rPr lang="en-US" sz="1600" dirty="0">
                <a:solidFill>
                  <a:srgbClr val="000000"/>
                </a:solidFill>
                <a:effectLst/>
                <a:latin typeface="Calibri" panose="020F0502020204030204" pitchFamily="34" charset="0"/>
                <a:ea typeface="Times New Roman" panose="02020603050405020304" pitchFamily="18" charset="0"/>
              </a:rPr>
              <a:t> </a:t>
            </a:r>
            <a:r>
              <a:rPr lang="ar-EG"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ومما لاشك فيه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أن المراسلات البريدية وكافة الاتصالات البرقية والهاتفية</a:t>
            </a:r>
            <a:r>
              <a:rPr lang="ar-SA" sz="1600" dirty="0">
                <a:solidFill>
                  <a:srgbClr val="000000"/>
                </a:solidFill>
                <a:effectLst/>
                <a:latin typeface="Times New Roman" panose="02020603050405020304" pitchFamily="18" charset="0"/>
                <a:ea typeface="Times New Roman" panose="02020603050405020304" pitchFamily="18" charset="0"/>
              </a:rPr>
              <a:t>، تعتبر من الأمور الخاصة بالإنسان، فهي بلا ريب ترجمة مادية لأفكاره ومكمن أسراره، ومن ثم فلا يجوز لغير مصدرها ومن توجهت إليه الاطلاع عليها، أو مصادرتها أو إخفائها، أو سماعها بطريق التصنت بأي وسيلة من الوسائل ، لأن ذلك يشكل مساسا بحق الإنسان في خصوصياته، واعتداء علي حق ملكية ما تضمنته تلك المراسلات من أفكار وأسرار، وعلي الرغم من أنه لم تكن في صدر الإسلام اتصالات هاتفية، ولا برقية، ولا أجهزة تنصت، فالإسلام يعتبر المساس بحرية المراسلات مساسا بحق الإنسان في خصوصياته واعتداء علي حرياته الذهنية فهذه الحرمة استلهمت مقوماتها من فكرة اجتماعية قوامها الحاجة إلي الأمن واحترام حريات الأفراد وحقوقهم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algn="just" rtl="1"/>
            <a:r>
              <a:rPr lang="en-US" sz="1600" u="sng" dirty="0">
                <a:effectLst/>
                <a:latin typeface="Calibri" panose="020F0502020204030204" pitchFamily="34" charset="0"/>
                <a:ea typeface="Calibri" panose="020F0502020204030204" pitchFamily="34" charset="0"/>
              </a:rPr>
              <a:t>    </a:t>
            </a:r>
            <a:r>
              <a:rPr lang="ar-SA" sz="1600" u="sng" dirty="0">
                <a:effectLst/>
                <a:ea typeface="Calibri" panose="020F0502020204030204" pitchFamily="34" charset="0"/>
              </a:rPr>
              <a:t>علي أن </a:t>
            </a:r>
            <a:r>
              <a:rPr lang="ar-SA" sz="1600" u="sng" dirty="0">
                <a:effectLst/>
                <a:highlight>
                  <a:srgbClr val="FFFF00"/>
                </a:highlight>
                <a:ea typeface="Calibri" panose="020F0502020204030204" pitchFamily="34" charset="0"/>
              </a:rPr>
              <a:t>حرية المرسلات شأنها شأن سائر الحريات ليست مطلقة</a:t>
            </a:r>
            <a:r>
              <a:rPr lang="ar-SA" sz="1600" dirty="0">
                <a:solidFill>
                  <a:srgbClr val="000000"/>
                </a:solidFill>
                <a:effectLst/>
                <a:ea typeface="Calibri" panose="020F0502020204030204" pitchFamily="34" charset="0"/>
              </a:rPr>
              <a:t>، فيجوز للدولة مراقبة المراسلات المتبادلة بين الأفراد داخل الدولة وخارجها، ويجوز لها مصادرة الرسائل التي من شأنها تهديد أمن المجتمع.</a:t>
            </a:r>
            <a:endParaRPr lang="en-US" sz="1600" dirty="0"/>
          </a:p>
        </p:txBody>
      </p:sp>
    </p:spTree>
    <p:extLst>
      <p:ext uri="{BB962C8B-B14F-4D97-AF65-F5344CB8AC3E}">
        <p14:creationId xmlns:p14="http://schemas.microsoft.com/office/powerpoint/2010/main" val="32071542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88274" y="1892016"/>
            <a:ext cx="1060046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8083239" y="1116945"/>
            <a:ext cx="2496908" cy="62520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643945" y="1198714"/>
            <a:ext cx="2875242"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7. حرية العقيدة</a:t>
            </a:r>
            <a:r>
              <a:rPr kumimoji="0" lang="ar-SA"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8194" name="Picture 2" descr="حرية الاعتقاد في الإسلام| قصة الإسلام">
            <a:extLst>
              <a:ext uri="{FF2B5EF4-FFF2-40B4-BE49-F238E27FC236}">
                <a16:creationId xmlns:a16="http://schemas.microsoft.com/office/drawing/2014/main" id="{414B91B4-AA14-409A-841C-ECF6ED2EBD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0914" y="678368"/>
            <a:ext cx="4083428" cy="11430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1AD06DA6-6611-4A46-E9C2-D2015E4E7614}"/>
              </a:ext>
            </a:extLst>
          </p:cNvPr>
          <p:cNvSpPr>
            <a:spLocks noGrp="1"/>
          </p:cNvSpPr>
          <p:nvPr>
            <p:ph type="sldNum" sz="quarter" idx="12"/>
          </p:nvPr>
        </p:nvSpPr>
        <p:spPr/>
        <p:txBody>
          <a:bodyPr/>
          <a:lstStyle/>
          <a:p>
            <a:fld id="{F7542ADD-394E-41F3-B704-951748884AEE}" type="slidenum">
              <a:rPr lang="en-US" smtClean="0"/>
              <a:t>31</a:t>
            </a:fld>
            <a:endParaRPr lang="en-US" dirty="0"/>
          </a:p>
        </p:txBody>
      </p:sp>
      <p:sp>
        <p:nvSpPr>
          <p:cNvPr id="4" name="TextBox 3">
            <a:extLst>
              <a:ext uri="{FF2B5EF4-FFF2-40B4-BE49-F238E27FC236}">
                <a16:creationId xmlns:a16="http://schemas.microsoft.com/office/drawing/2014/main" id="{ED14F1E2-3C22-A624-31D0-7AD4AEE1D51D}"/>
              </a:ext>
            </a:extLst>
          </p:cNvPr>
          <p:cNvSpPr txBox="1"/>
          <p:nvPr/>
        </p:nvSpPr>
        <p:spPr>
          <a:xfrm>
            <a:off x="962297" y="2076764"/>
            <a:ext cx="10452418" cy="4031873"/>
          </a:xfrm>
          <a:prstGeom prst="rect">
            <a:avLst/>
          </a:prstGeom>
          <a:noFill/>
        </p:spPr>
        <p:txBody>
          <a:bodyPr wrap="square" rtlCol="0">
            <a:spAutoFit/>
          </a:bodyPr>
          <a:lstStyle/>
          <a:p>
            <a:pPr marL="0" marR="0" algn="just" rtl="1">
              <a:spcBef>
                <a:spcPts val="0"/>
              </a:spcBef>
            </a:pPr>
            <a:r>
              <a:rPr lang="en-US"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ومن حقوق الإنسان في </a:t>
            </a:r>
            <a:r>
              <a:rPr lang="ar-EG" sz="1600" dirty="0">
                <a:solidFill>
                  <a:srgbClr val="000000"/>
                </a:solidFill>
                <a:effectLst/>
                <a:latin typeface="Times New Roman" panose="02020603050405020304" pitchFamily="18" charset="0"/>
                <a:ea typeface="Times New Roman" panose="02020603050405020304" pitchFamily="18" charset="0"/>
              </a:rPr>
              <a:t>الخصوصية</a:t>
            </a:r>
            <a:r>
              <a:rPr lang="ar-SA" sz="1600" dirty="0">
                <a:solidFill>
                  <a:srgbClr val="000000"/>
                </a:solidFill>
                <a:effectLst/>
                <a:latin typeface="Times New Roman" panose="02020603050405020304" pitchFamily="18" charset="0"/>
                <a:ea typeface="Times New Roman" panose="02020603050405020304" pitchFamily="18" charset="0"/>
              </a:rPr>
              <a:t> حرية العقيدة، ومعناها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قدرة الإنسان علي التدين</a:t>
            </a:r>
            <a:r>
              <a:rPr lang="ar-SA" sz="1600" dirty="0">
                <a:solidFill>
                  <a:srgbClr val="000000"/>
                </a:solidFill>
                <a:effectLst/>
                <a:latin typeface="Times New Roman" panose="02020603050405020304" pitchFamily="18" charset="0"/>
                <a:ea typeface="Times New Roman" panose="02020603050405020304" pitchFamily="18" charset="0"/>
              </a:rPr>
              <a:t> بدين علي نحو ما يراه أو يعتقده، وذلك من غير إكراه في ذلك أو ترهيب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ومثل هذه الحرية مكفولة في الإسلام، فلا توجد حرية مطلقة في الدين الإسلامي غير حرية الاعتقاد، فهي حرية بين الإنسان وخالقه، و هي حرية تكتسب الأولوية بين الحريات، إذ هي جزء من حرية الفكر التي هي مفتاح لكل الحريات الأخرى .</a:t>
            </a:r>
            <a:endParaRPr lang="ar-EG" sz="1600"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ورد بالقرآن الكريم نحو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أربعين آية تنهي عن الإكراه والكراهية</a:t>
            </a:r>
            <a:r>
              <a:rPr lang="ar-SA" sz="1600" dirty="0">
                <a:solidFill>
                  <a:srgbClr val="000000"/>
                </a:solidFill>
                <a:effectLst/>
                <a:latin typeface="Times New Roman" panose="02020603050405020304" pitchFamily="18" charset="0"/>
                <a:ea typeface="Times New Roman" panose="02020603050405020304" pitchFamily="18" charset="0"/>
              </a:rPr>
              <a:t>، ومنها ما ينهي عن الإكراه لضمان الاعتقاد، فقال - تعالي - (لا إِكْرَاهَ فِي الدِّين) سورة البقرة الآيه 256  وأيضا قال - تعالي - : (ادْعُ إِلى سَبِيلِ رَبِّكَ بِالْحِكْمَةِ وَالْمَوْعِظَةِ الْحَسَنَةِ وَجَادِلْهُمْ بِالَّتِي هِيَ أَحْسَنُ.....) سورة النحل الآيه 16، وذلك تكليف من الله للمسلمين بالدعوة إلي دين الإسلام عن طريق الحكمة، فأمر رسول الله - صلي الله عليه وسلم - أن يدعو إلي دين الله وشرعه بتلطف .</a:t>
            </a:r>
            <a:endParaRPr lang="ar-EG" sz="1600"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endParaRPr lang="ar-EG" sz="1600" dirty="0">
              <a:solidFill>
                <a:srgbClr val="000000"/>
              </a:solidFill>
              <a:latin typeface="Times New Roman" panose="02020603050405020304" pitchFamily="18" charset="0"/>
            </a:endParaRPr>
          </a:p>
          <a:p>
            <a:pPr marL="0" marR="0" algn="just" rtl="1">
              <a:spcBef>
                <a:spcPts val="0"/>
              </a:spcBef>
            </a:pPr>
            <a:r>
              <a:rPr lang="ar-EG" sz="16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r>
              <a:rPr lang="ar-SA" sz="1600" dirty="0">
                <a:solidFill>
                  <a:srgbClr val="000000"/>
                </a:solidFill>
                <a:effectLst/>
                <a:latin typeface="Times New Roman" panose="02020603050405020304" pitchFamily="18" charset="0"/>
                <a:ea typeface="Times New Roman" panose="02020603050405020304" pitchFamily="18" charset="0"/>
              </a:rPr>
              <a:t>وهكذا يتبين لنا أن الإسلام قد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أقام نظرية متكاملة للحق في الخصوصية</a:t>
            </a:r>
            <a:r>
              <a:rPr lang="ar-SA" sz="1600" dirty="0">
                <a:solidFill>
                  <a:srgbClr val="000000"/>
                </a:solidFill>
                <a:effectLst/>
                <a:latin typeface="Times New Roman" panose="02020603050405020304" pitchFamily="18" charset="0"/>
                <a:ea typeface="Times New Roman" panose="02020603050405020304" pitchFamily="18" charset="0"/>
              </a:rPr>
              <a:t>، فقد جعل حماية هذه الحرمة ضرورة إنسانية، مثل سائر الضرورات التي تعتبر من مقومات المجتمع الإسلامي، بل إن الإسلام ليبلغ في تقديس هذه الضرورات الإنسانية إلي حد الذي يراها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الأساس الذي يستحيل قيام الدين بدون توفيرها فعليها يتوقف الإيمان</a:t>
            </a:r>
            <a:r>
              <a:rPr lang="ar-SA" sz="1600" dirty="0">
                <a:solidFill>
                  <a:srgbClr val="000000"/>
                </a:solidFill>
                <a:effectLst/>
                <a:latin typeface="Times New Roman" panose="02020603050405020304" pitchFamily="18" charset="0"/>
                <a:ea typeface="Times New Roman" panose="02020603050405020304" pitchFamily="18" charset="0"/>
              </a:rPr>
              <a:t> ومن ثم التدين بالدين.</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872169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دام&quot; يبحث فرص وتحديات إصدار قانون حرية تداول المعلومات.. إشكاليات التشريع  ومعضلات التطبيق - مصر 360">
            <a:extLst>
              <a:ext uri="{FF2B5EF4-FFF2-40B4-BE49-F238E27FC236}">
                <a16:creationId xmlns:a16="http://schemas.microsoft.com/office/drawing/2014/main" id="{328D6624-FCD0-4A14-8128-B4F0A4884C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383" y="853440"/>
            <a:ext cx="11547566" cy="5669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423126" y="935742"/>
            <a:ext cx="9262290" cy="6708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6585" y="1021851"/>
            <a:ext cx="9095009" cy="584775"/>
          </a:xfrm>
          <a:prstGeom prst="rect">
            <a:avLst/>
          </a:prstGeom>
          <a:noFill/>
        </p:spPr>
        <p:txBody>
          <a:bodyPr wrap="square" rtlCol="0">
            <a:spAutoFit/>
          </a:bodyPr>
          <a:lstStyle/>
          <a:p>
            <a:pPr algn="just" rtl="1"/>
            <a:r>
              <a:rPr lang="ar-EG" sz="1600" b="1" dirty="0">
                <a:solidFill>
                  <a:srgbClr val="FF0000"/>
                </a:solidFill>
                <a:latin typeface="Times New Roman" panose="02020603050405020304" pitchFamily="18" charset="0"/>
                <a:ea typeface="Times New Roman" panose="02020603050405020304" pitchFamily="18" charset="0"/>
              </a:rPr>
              <a:t>     </a:t>
            </a:r>
            <a:r>
              <a:rPr lang="ar-SA" sz="1600" b="1" dirty="0">
                <a:solidFill>
                  <a:srgbClr val="FFFFFF"/>
                </a:solidFill>
                <a:latin typeface="Times New Roman" panose="02020603050405020304" pitchFamily="18" charset="0"/>
                <a:ea typeface="Times New Roman" panose="02020603050405020304" pitchFamily="18" charset="0"/>
              </a:rPr>
              <a:t>ويثور التساؤل حول مدي وجود تعارض بين الحق في الخصوصية والحق في تداول المعلومات في الشريعة الإسلامية؟</a:t>
            </a:r>
            <a:endParaRPr lang="ar-EG" sz="1600" b="1" dirty="0">
              <a:solidFill>
                <a:srgbClr val="FFFFFF"/>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6E8CFE55-A18B-10C8-45B0-CC04F392AD71}"/>
              </a:ext>
            </a:extLst>
          </p:cNvPr>
          <p:cNvSpPr>
            <a:spLocks noGrp="1"/>
          </p:cNvSpPr>
          <p:nvPr>
            <p:ph type="sldNum" sz="quarter" idx="12"/>
          </p:nvPr>
        </p:nvSpPr>
        <p:spPr/>
        <p:txBody>
          <a:bodyPr/>
          <a:lstStyle/>
          <a:p>
            <a:fld id="{F7542ADD-394E-41F3-B704-951748884AEE}" type="slidenum">
              <a:rPr lang="en-US" sz="1600" smtClean="0"/>
              <a:t>32</a:t>
            </a:fld>
            <a:endParaRPr lang="en-US" sz="1600" dirty="0"/>
          </a:p>
        </p:txBody>
      </p:sp>
      <p:sp>
        <p:nvSpPr>
          <p:cNvPr id="4" name="Rectangle: Rounded Corners 3">
            <a:extLst>
              <a:ext uri="{FF2B5EF4-FFF2-40B4-BE49-F238E27FC236}">
                <a16:creationId xmlns:a16="http://schemas.microsoft.com/office/drawing/2014/main" id="{5EAC1551-80B5-36CB-E63F-29DBC9B72F13}"/>
              </a:ext>
            </a:extLst>
          </p:cNvPr>
          <p:cNvSpPr/>
          <p:nvPr/>
        </p:nvSpPr>
        <p:spPr>
          <a:xfrm>
            <a:off x="1628505" y="1751229"/>
            <a:ext cx="9178831" cy="456592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EG"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والواقع إذا كانت الشريعة الإسلامية قد حرصت علي حماية الخصوصية للإنسان، ويبدو أن الحق في تداول المعلومات يسمح بكشف الستار عن بعض خصوصيات الناس ونشرها علي الملأ؛ ليعلم الجميع بها وخصوصا مع انتشار التكنولوجيا الحديثة - الكمبيوتر والإنترنت – ويظهر حينئذ تناقضه مع الحق في الخصوصية الذي يستوجب عدم تعرية ما يرغب المرء في ستره وحجبه عن الآخرين من أموره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u="sng" dirty="0">
                <a:solidFill>
                  <a:schemeClr val="tx1"/>
                </a:solidFill>
                <a:effectLst/>
                <a:latin typeface="Times New Roman" panose="02020603050405020304" pitchFamily="18" charset="0"/>
                <a:ea typeface="Times New Roman" panose="02020603050405020304" pitchFamily="18" charset="0"/>
              </a:rPr>
              <a:t>ولكن الشريعة الإسلامية </a:t>
            </a:r>
            <a:r>
              <a:rPr lang="ar-SA" sz="1600" u="sng" dirty="0">
                <a:solidFill>
                  <a:schemeClr val="tx1"/>
                </a:solidFill>
                <a:effectLst/>
                <a:highlight>
                  <a:srgbClr val="FFFF00"/>
                </a:highlight>
                <a:latin typeface="Times New Roman" panose="02020603050405020304" pitchFamily="18" charset="0"/>
                <a:ea typeface="Times New Roman" panose="02020603050405020304" pitchFamily="18" charset="0"/>
              </a:rPr>
              <a:t>قد تكفلت بوضع حدود ومعالم لكل حق علي حده</a:t>
            </a:r>
            <a:r>
              <a:rPr lang="ar-SA" sz="1600" u="sng" dirty="0">
                <a:solidFill>
                  <a:srgbClr val="8EAADB"/>
                </a:solidFill>
                <a:effectLst/>
                <a:latin typeface="Times New Roman" panose="02020603050405020304" pitchFamily="18" charset="0"/>
                <a:ea typeface="Times New Roman" panose="02020603050405020304" pitchFamily="18" charset="0"/>
              </a:rPr>
              <a:t>،</a:t>
            </a:r>
            <a:r>
              <a:rPr lang="ar-SA" sz="1600" dirty="0">
                <a:solidFill>
                  <a:srgbClr val="000000"/>
                </a:solidFill>
                <a:effectLst/>
                <a:latin typeface="Times New Roman" panose="02020603050405020304" pitchFamily="18" charset="0"/>
                <a:ea typeface="Times New Roman" panose="02020603050405020304" pitchFamily="18" charset="0"/>
              </a:rPr>
              <a:t> وليس من الجائز الخروج عليها وإلا نال صاحب الحق من الجزاء بما يتناسب مع هذا التجاوز. فالفرد مقيد في ممارسته لحقه في الإسلام بعدم الإضرار بالآخرين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ولذلك إذا كان للمرء استخدام التكنولوجيا الحديثة في تداول المعلومات، فليس معني ذلك أنه له مطلق الحرية في استعمال هذا الحق، بل تحكمه عدة قيود</a:t>
            </a:r>
            <a:r>
              <a:rPr lang="ar-SA" sz="1600" dirty="0">
                <a:solidFill>
                  <a:srgbClr val="000000"/>
                </a:solidFill>
                <a:effectLst/>
                <a:latin typeface="Times New Roman" panose="02020603050405020304" pitchFamily="18" charset="0"/>
                <a:ea typeface="Times New Roman" panose="02020603050405020304" pitchFamily="18" charset="0"/>
              </a:rPr>
              <a:t>، فقال الله - تعالي - : ( إِنَّ الَّذِينَ يُحِبُّونَ أَنْ تَشِيعَ الْفَاحِشَةُ فِي الَّذِينَ آمَنُوا لَهُمْ عَذَابٌ أَلِيمٌ فِي الدُّنْيَا وَالْآخِرَةِ وَاللَّهُ يَعْلَمُ وَأَنْتُمْ لَا تَعْلَمُونَ) سورة النور الآيه 19 ، وقال رسول الله - صلي الله عليه وسلم - من جرد ظهر مسلم بغیر حق لقي الله وهو عليه غضبان وبهذا القيد علي حق تداول المعلومات تكون الشريعة الإسلامية قد ضمنت ضمانا كافيا لحماية حرمة الخصوصية ضد أي نشر لاسرار الناس أو فضح لعوراتهم . ولذلك لا يمكن القول معه بوجود تعارض بین الحق في الخصوصية والحق في تداول المعلومات عبر الوسائل التكنولوجية الحديثة .</a:t>
            </a:r>
            <a:endParaRPr kumimoji="0" lang="en-US" sz="1600" b="0" i="0" u="none" strike="noStrike" kern="1200" cap="none" spc="0" normalizeH="0" baseline="0" noProof="0" dirty="0">
              <a:ln>
                <a:noFill/>
              </a:ln>
              <a:solidFill>
                <a:prstClr val="black"/>
              </a:solidFill>
              <a:effectLst/>
              <a:uLnTx/>
              <a:uFillTx/>
              <a:latin typeface="Calibri" panose="020F0502020204030204"/>
            </a:endParaRPr>
          </a:p>
        </p:txBody>
      </p:sp>
    </p:spTree>
    <p:extLst>
      <p:ext uri="{BB962C8B-B14F-4D97-AF65-F5344CB8AC3E}">
        <p14:creationId xmlns:p14="http://schemas.microsoft.com/office/powerpoint/2010/main" val="8711001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708624"/>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1483722" y="2072641"/>
            <a:ext cx="5151846" cy="101195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69506" y="2139277"/>
            <a:ext cx="5077097" cy="1077218"/>
          </a:xfrm>
          <a:prstGeom prst="rect">
            <a:avLst/>
          </a:prstGeom>
          <a:noFill/>
        </p:spPr>
        <p:txBody>
          <a:bodyPr wrap="square" rtlCol="0">
            <a:spAutoFit/>
          </a:bodyPr>
          <a:lstStyle/>
          <a:p>
            <a:pPr algn="just" rtl="1"/>
            <a:r>
              <a:rPr kumimoji="0" lang="ar-EG"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r>
              <a:rPr lang="ar-SA" sz="1600" b="1" dirty="0">
                <a:solidFill>
                  <a:srgbClr val="FFFFFF"/>
                </a:solidFill>
                <a:latin typeface="Times New Roman" panose="02020603050405020304" pitchFamily="18" charset="0"/>
                <a:ea typeface="Times New Roman" panose="02020603050405020304" pitchFamily="18" charset="0"/>
              </a:rPr>
              <a:t>وقد أجاز الفقهاء للمرء إفشاء أسرار الآخرين وإهدار خصوصياتهم، بصفة استثنائية بحتة في بعض الحالات هي:</a:t>
            </a:r>
            <a:endParaRPr lang="en-US" sz="1600" dirty="0">
              <a:solidFill>
                <a:srgbClr val="FFFFFF"/>
              </a:solidFill>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1"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endParaRPr>
          </a:p>
        </p:txBody>
      </p:sp>
      <p:pic>
        <p:nvPicPr>
          <p:cNvPr id="6" name="Picture 5">
            <a:extLst>
              <a:ext uri="{FF2B5EF4-FFF2-40B4-BE49-F238E27FC236}">
                <a16:creationId xmlns:a16="http://schemas.microsoft.com/office/drawing/2014/main" id="{3B7FEE03-1B78-40A0-AE30-5173A68F3ECE}"/>
              </a:ext>
            </a:extLst>
          </p:cNvPr>
          <p:cNvPicPr>
            <a:picLocks noChangeAspect="1"/>
          </p:cNvPicPr>
          <p:nvPr/>
        </p:nvPicPr>
        <p:blipFill>
          <a:blip r:embed="rId3"/>
          <a:stretch>
            <a:fillRect/>
          </a:stretch>
        </p:blipFill>
        <p:spPr>
          <a:xfrm>
            <a:off x="6992983" y="1347931"/>
            <a:ext cx="4307478" cy="4682134"/>
          </a:xfrm>
          <a:prstGeom prst="rect">
            <a:avLst/>
          </a:prstGeom>
        </p:spPr>
      </p:pic>
      <p:sp>
        <p:nvSpPr>
          <p:cNvPr id="3" name="Slide Number Placeholder 2">
            <a:extLst>
              <a:ext uri="{FF2B5EF4-FFF2-40B4-BE49-F238E27FC236}">
                <a16:creationId xmlns:a16="http://schemas.microsoft.com/office/drawing/2014/main" id="{B55F7480-B90D-ECF4-1C2B-C8762F1304F2}"/>
              </a:ext>
            </a:extLst>
          </p:cNvPr>
          <p:cNvSpPr>
            <a:spLocks noGrp="1"/>
          </p:cNvSpPr>
          <p:nvPr>
            <p:ph type="sldNum" sz="quarter" idx="12"/>
          </p:nvPr>
        </p:nvSpPr>
        <p:spPr/>
        <p:txBody>
          <a:bodyPr/>
          <a:lstStyle/>
          <a:p>
            <a:fld id="{F7542ADD-394E-41F3-B704-951748884AEE}" type="slidenum">
              <a:rPr lang="en-US" sz="1600" smtClean="0"/>
              <a:t>33</a:t>
            </a:fld>
            <a:endParaRPr lang="en-US" sz="1600" dirty="0"/>
          </a:p>
        </p:txBody>
      </p:sp>
      <p:sp>
        <p:nvSpPr>
          <p:cNvPr id="4" name="TextBox 3">
            <a:extLst>
              <a:ext uri="{FF2B5EF4-FFF2-40B4-BE49-F238E27FC236}">
                <a16:creationId xmlns:a16="http://schemas.microsoft.com/office/drawing/2014/main" id="{DDEB2340-0639-C3AB-A84C-3B4FC5A873C4}"/>
              </a:ext>
            </a:extLst>
          </p:cNvPr>
          <p:cNvSpPr txBox="1"/>
          <p:nvPr/>
        </p:nvSpPr>
        <p:spPr>
          <a:xfrm>
            <a:off x="1669506" y="3581847"/>
            <a:ext cx="5303520" cy="2062103"/>
          </a:xfrm>
          <a:prstGeom prst="rect">
            <a:avLst/>
          </a:prstGeom>
          <a:noFill/>
        </p:spPr>
        <p:txBody>
          <a:bodyPr wrap="square" rtlCol="0">
            <a:spAutoFit/>
          </a:bodyP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أولا: إذا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وقع ظلم</a:t>
            </a:r>
            <a:r>
              <a:rPr lang="ar-SA" sz="1600" dirty="0">
                <a:solidFill>
                  <a:srgbClr val="000000"/>
                </a:solidFill>
                <a:effectLst/>
                <a:latin typeface="Times New Roman" panose="02020603050405020304" pitchFamily="18" charset="0"/>
                <a:ea typeface="Times New Roman" panose="02020603050405020304" pitchFamily="18" charset="0"/>
              </a:rPr>
              <a:t> من صاحب الخصوصية علي مفشيها .</a:t>
            </a:r>
            <a:endParaRPr lang="ar-EG" sz="1600"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ثانيا : إذا كانت الواقعة الخاصة المعلن عنها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قد حدثت في مكان عام</a:t>
            </a:r>
            <a:r>
              <a:rPr lang="ar-SA" sz="1600" dirty="0">
                <a:solidFill>
                  <a:srgbClr val="000000"/>
                </a:solidFill>
                <a:effectLst/>
                <a:latin typeface="Times New Roman" panose="02020603050405020304" pitchFamily="18" charset="0"/>
                <a:ea typeface="Times New Roman" panose="02020603050405020304" pitchFamily="18" charset="0"/>
              </a:rPr>
              <a:t> من حق الآخرين التواجد فيه، أو في مكان خاص تم الاتصال به بطریق مشروع. </a:t>
            </a:r>
            <a:endParaRPr lang="ar-EG" sz="1600"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ثالثا: إذا كان الإعلان عن الخصوصية يمكن أن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يعود بالفائدة المشروعة</a:t>
            </a:r>
            <a:r>
              <a:rPr lang="ar-SA" sz="1600" dirty="0">
                <a:solidFill>
                  <a:srgbClr val="000000"/>
                </a:solidFill>
                <a:effectLst/>
                <a:latin typeface="Times New Roman" panose="02020603050405020304" pitchFamily="18" charset="0"/>
                <a:ea typeface="Times New Roman" panose="02020603050405020304" pitchFamily="18" charset="0"/>
              </a:rPr>
              <a:t> علي الفرد أو الجماعة بأسرها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38014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الخصوصية وتكنولوجيا المعلومات (موسوعة ستانفورد للفلسفة) • مجلة حكمة">
            <a:extLst>
              <a:ext uri="{FF2B5EF4-FFF2-40B4-BE49-F238E27FC236}">
                <a16:creationId xmlns:a16="http://schemas.microsoft.com/office/drawing/2014/main" id="{974E4620-C9F8-48B5-BDF1-87205F0A85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674" y="905691"/>
            <a:ext cx="11556275" cy="55125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22514" y="1736688"/>
            <a:ext cx="11068594" cy="362779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r" rtl="1">
              <a:spcBef>
                <a:spcPts val="0"/>
              </a:spcBef>
            </a:pPr>
            <a:r>
              <a:rPr lang="ar-SA" sz="1600" b="1" dirty="0">
                <a:solidFill>
                  <a:srgbClr val="000000"/>
                </a:solidFill>
                <a:effectLst/>
                <a:latin typeface="Times New Roman" panose="02020603050405020304" pitchFamily="18" charset="0"/>
                <a:ea typeface="Times New Roman" panose="02020603050405020304" pitchFamily="18" charset="0"/>
              </a:rPr>
              <a:t>- تمهيد وتقسيم:</a:t>
            </a:r>
            <a:endParaRPr lang="en-US" sz="1600" dirty="0">
              <a:effectLst/>
              <a:latin typeface="Times New Roman" panose="02020603050405020304" pitchFamily="18" charset="0"/>
              <a:ea typeface="Times New Roman" panose="02020603050405020304" pitchFamily="18" charset="0"/>
            </a:endParaRPr>
          </a:p>
          <a:p>
            <a:pPr marL="0" marR="0" algn="r"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إذا كانت الخصوصية قديمة قدم البشرية، ووجدت مع وجود الإنسان، إلا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أن الحق في الخصوصية لم تنشأ الحاجة إلي تقريره والاعتراف به کحق مستقل إلا في نهاية القرن التاسع عشر</a:t>
            </a:r>
            <a:r>
              <a:rPr lang="ar-SA" sz="1600" dirty="0">
                <a:solidFill>
                  <a:srgbClr val="000000"/>
                </a:solidFill>
                <a:effectLst/>
                <a:latin typeface="Times New Roman" panose="02020603050405020304" pitchFamily="18" charset="0"/>
                <a:ea typeface="Times New Roman" panose="02020603050405020304" pitchFamily="18" charset="0"/>
              </a:rPr>
              <a:t>، و لم يزد الاهتمام به إلا في بداية القرن العشرين. بل إن مسألة حماية الحق في الخصوصية لم تظهر في القضاء إلا حديثا، كما أن الفقه لم يولها الاهتمام الذي نجده موجها إلي المسائل التقليدية إلا منذ وقت قريب.</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ولقد كان من نتائج تطور وسائل التقنية في العصر الحديث، أن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عملت التشريعات علي توفير أكبر قدر ممكن من الحماية لخصوصيات الأفراد</a:t>
            </a:r>
            <a:r>
              <a:rPr lang="ar-SA" sz="1600" dirty="0">
                <a:solidFill>
                  <a:srgbClr val="000000"/>
                </a:solidFill>
                <a:effectLst/>
                <a:latin typeface="Times New Roman" panose="02020603050405020304" pitchFamily="18" charset="0"/>
                <a:ea typeface="Times New Roman" panose="02020603050405020304" pitchFamily="18" charset="0"/>
              </a:rPr>
              <a:t> ولكن هذه الحماية تختلف باختلاف التشريعات التي تأخذ بهذا المبدأ، فهي تتغير من زمان إلي زمان ومن مكان إلى مكان ومن شخص إلي شخص. فتقدم الحياة العلمية في الدول المتقدمة يؤثر علي مدي ونطاق الاعتراف بالخصوصية تأثيرا أكثر وضوحا من الدول الأخرى الأقل تقدما، والديمقراطية فيها أقل انتشارا.</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rgbClr val="4A4A4A"/>
                </a:solidFill>
                <a:effectLst/>
                <a:latin typeface="Calibri" panose="020F0502020204030204" pitchFamily="34"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b="1" dirty="0">
                <a:solidFill>
                  <a:srgbClr val="FF0000"/>
                </a:solidFill>
                <a:effectLst/>
                <a:latin typeface="Times New Roman" panose="02020603050405020304" pitchFamily="18" charset="0"/>
                <a:ea typeface="Times New Roman" panose="02020603050405020304" pitchFamily="18" charset="0"/>
              </a:rPr>
              <a:t>ومن التشريعات الدول الغربية سنذكر أستراليا، والبرازيل، وكندا، وإيطاليا، والمملكة المتحدة،  وسنركز علي  الولايات المتحدة  وفرنسا، وسوف نعالج هذا المحور علي النحو التالي :</a:t>
            </a:r>
            <a:endParaRPr lang="en-US" sz="1600" dirty="0">
              <a:effectLst/>
              <a:latin typeface="Times New Roman" panose="02020603050405020304" pitchFamily="18" charset="0"/>
              <a:ea typeface="Times New Roman" panose="02020603050405020304" pitchFamily="18" charset="0"/>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3570514" y="1364682"/>
            <a:ext cx="4972594" cy="74401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744685" y="1234203"/>
            <a:ext cx="4702629" cy="830997"/>
          </a:xfrm>
          <a:prstGeom prst="rect">
            <a:avLst/>
          </a:prstGeom>
          <a:noFill/>
        </p:spPr>
        <p:txBody>
          <a:bodyPr wrap="square" rtlCol="0">
            <a:spAutoFit/>
          </a:bodyPr>
          <a:lstStyle/>
          <a:p>
            <a:pPr algn="ctr" rtl="1"/>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SA" sz="1600" dirty="0">
                <a:solidFill>
                  <a:srgbClr val="FFFFFF"/>
                </a:solidFill>
                <a:latin typeface="Times New Roman" panose="02020603050405020304" pitchFamily="18" charset="0"/>
                <a:ea typeface="Times New Roman" panose="02020603050405020304" pitchFamily="18" charset="0"/>
              </a:rPr>
              <a:t>المحور الثاني </a:t>
            </a:r>
            <a:endParaRPr lang="ar-EG" sz="1600" dirty="0">
              <a:solidFill>
                <a:srgbClr val="FFFFFF"/>
              </a:solidFill>
              <a:latin typeface="Times New Roman" panose="02020603050405020304" pitchFamily="18" charset="0"/>
              <a:ea typeface="Times New Roman" panose="02020603050405020304" pitchFamily="18" charset="0"/>
            </a:endParaRPr>
          </a:p>
          <a:p>
            <a:pPr algn="ctr" rtl="1"/>
            <a:r>
              <a:rPr lang="ar-SA" sz="1600" dirty="0">
                <a:solidFill>
                  <a:srgbClr val="FFFFFF"/>
                </a:solidFill>
                <a:latin typeface="Times New Roman" panose="02020603050405020304" pitchFamily="18" charset="0"/>
                <a:ea typeface="Times New Roman" panose="02020603050405020304" pitchFamily="18" charset="0"/>
              </a:rPr>
              <a:t>مدى إقرار الحق في ال</a:t>
            </a:r>
            <a:r>
              <a:rPr lang="ar-EG" sz="1600" dirty="0">
                <a:solidFill>
                  <a:srgbClr val="FFFFFF"/>
                </a:solidFill>
                <a:latin typeface="Times New Roman" panose="02020603050405020304" pitchFamily="18" charset="0"/>
                <a:ea typeface="Times New Roman" panose="02020603050405020304" pitchFamily="18" charset="0"/>
              </a:rPr>
              <a:t>خصوصية</a:t>
            </a:r>
            <a:r>
              <a:rPr lang="ar-SA" sz="1600" dirty="0">
                <a:solidFill>
                  <a:srgbClr val="FFFFFF"/>
                </a:solidFill>
                <a:latin typeface="Times New Roman" panose="02020603050405020304" pitchFamily="18" charset="0"/>
                <a:ea typeface="Times New Roman" panose="02020603050405020304" pitchFamily="18" charset="0"/>
              </a:rPr>
              <a:t> في ال</a:t>
            </a:r>
            <a:r>
              <a:rPr lang="ar-EG" sz="1600" dirty="0">
                <a:solidFill>
                  <a:srgbClr val="FFFFFF"/>
                </a:solidFill>
                <a:latin typeface="Times New Roman" panose="02020603050405020304" pitchFamily="18" charset="0"/>
                <a:ea typeface="Times New Roman" panose="02020603050405020304" pitchFamily="18" charset="0"/>
              </a:rPr>
              <a:t>دول</a:t>
            </a:r>
            <a:r>
              <a:rPr lang="ar-SA" sz="1600" dirty="0">
                <a:solidFill>
                  <a:srgbClr val="FFFFFF"/>
                </a:solidFill>
                <a:latin typeface="Times New Roman" panose="02020603050405020304" pitchFamily="18" charset="0"/>
                <a:ea typeface="Times New Roman" panose="02020603050405020304" pitchFamily="18" charset="0"/>
              </a:rPr>
              <a:t> الغربية</a:t>
            </a:r>
            <a:endParaRPr lang="en-US" sz="1600" dirty="0">
              <a:solidFill>
                <a:srgbClr val="FFFFFF"/>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7033FF80-976A-3AD2-4F56-C8945AEBAAB8}"/>
              </a:ext>
            </a:extLst>
          </p:cNvPr>
          <p:cNvSpPr>
            <a:spLocks noGrp="1"/>
          </p:cNvSpPr>
          <p:nvPr>
            <p:ph type="sldNum" sz="quarter" idx="12"/>
          </p:nvPr>
        </p:nvSpPr>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23389369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83161" y="1636767"/>
            <a:ext cx="11451771" cy="476165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ts val="1920"/>
              </a:lnSpc>
              <a:spcBef>
                <a:spcPts val="600"/>
              </a:spcBef>
              <a:spcAft>
                <a:spcPts val="600"/>
              </a:spcAft>
            </a:pPr>
            <a:r>
              <a:rPr lang="ar-SA" sz="1600" dirty="0">
                <a:solidFill>
                  <a:srgbClr val="000000"/>
                </a:solidFill>
                <a:effectLst/>
                <a:highlight>
                  <a:srgbClr val="FFFFFF"/>
                </a:highlight>
                <a:latin typeface="Calibri" panose="020F0502020204030204" pitchFamily="34" charset="0"/>
                <a:ea typeface="Times New Roman" panose="02020603050405020304" pitchFamily="18" charset="0"/>
              </a:rPr>
              <a:t> إن قانون الخصوصية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1988</a:t>
            </a:r>
            <a:r>
              <a:rPr lang="ar-SA" sz="1600" dirty="0">
                <a:solidFill>
                  <a:srgbClr val="000000"/>
                </a:solidFill>
                <a:effectLst/>
                <a:highlight>
                  <a:srgbClr val="FFFFFF"/>
                </a:highlight>
                <a:latin typeface="Calibri" panose="020F0502020204030204" pitchFamily="34" charset="0"/>
                <a:ea typeface="Times New Roman" panose="02020603050405020304" pitchFamily="18" charset="0"/>
              </a:rPr>
              <a:t> هو من مسؤوليات مكتب مفوض المعلومات الأسترالي، وقد تطور قانون الخصوصية في أستراليا خلال عدة سنوات، وتوسع الإدخال في المرحلة الأولي لقانون الخصوصية في عام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1998</a:t>
            </a:r>
            <a:r>
              <a:rPr lang="ar-SA" sz="1600" dirty="0">
                <a:solidFill>
                  <a:srgbClr val="000000"/>
                </a:solidFill>
                <a:effectLst/>
                <a:highlight>
                  <a:srgbClr val="FFFFFF"/>
                </a:highlight>
                <a:latin typeface="Calibri" panose="020F0502020204030204" pitchFamily="34" charset="0"/>
                <a:ea typeface="Times New Roman" panose="02020603050405020304" pitchFamily="18" charset="0"/>
              </a:rPr>
              <a:t> ليشمل القطاع العام خاصة الدوائر الحكومية الفيدرالية في إطار مبادئ خصوصية المعلومات</a:t>
            </a:r>
            <a:r>
              <a:rPr lang="ar-EG" sz="1600" dirty="0">
                <a:solidFill>
                  <a:srgbClr val="000000"/>
                </a:solidFill>
                <a:effectLst/>
                <a:highlight>
                  <a:srgbClr val="FFFFFF"/>
                </a:highlight>
                <a:latin typeface="Calibri" panose="020F0502020204030204" pitchFamily="34" charset="0"/>
                <a:ea typeface="Times New Roman" panose="02020603050405020304" pitchFamily="18" charset="0"/>
              </a:rPr>
              <a:t>.</a:t>
            </a:r>
          </a:p>
          <a:p>
            <a:pPr marL="0" marR="0" algn="just" rtl="1">
              <a:lnSpc>
                <a:spcPts val="1920"/>
              </a:lnSpc>
              <a:spcBef>
                <a:spcPts val="600"/>
              </a:spcBef>
              <a:spcAft>
                <a:spcPts val="600"/>
              </a:spcAft>
            </a:pPr>
            <a:br>
              <a:rPr lang="en-US" sz="1600" dirty="0">
                <a:solidFill>
                  <a:srgbClr val="000000"/>
                </a:solidFill>
                <a:effectLst/>
                <a:highlight>
                  <a:srgbClr val="FFFFFF"/>
                </a:highlight>
                <a:latin typeface="Calibri" panose="020F0502020204030204" pitchFamily="34" charset="0"/>
                <a:ea typeface="Times New Roman" panose="02020603050405020304" pitchFamily="18" charset="0"/>
              </a:rPr>
            </a:br>
            <a:r>
              <a:rPr lang="ar-SA" sz="1600" dirty="0">
                <a:solidFill>
                  <a:srgbClr val="000000"/>
                </a:solidFill>
                <a:effectLst/>
                <a:highlight>
                  <a:srgbClr val="FFFFFF"/>
                </a:highlight>
                <a:latin typeface="Calibri" panose="020F0502020204030204" pitchFamily="34" charset="0"/>
                <a:ea typeface="Times New Roman" panose="02020603050405020304" pitchFamily="18" charset="0"/>
              </a:rPr>
              <a:t>      وتم توسيع قانون الخصوصية 1988 ليشمل في عام 2000 القطاع الخاص مع وضع مبادئ الخصوصية الوطنية، والتي دخلت حيز التنفيذ في 2001، وأستثنيت الشركات الصغيرة التي تبلغ مبيعاتها السنوية 3 ملايين دولار من الالتزامات المنصوصة في مبادئ الخصوصية الوطنية لكن مع بعض الاستثناءات مثل الشركات التي تتعامل مع المعلومات الشخصية بشكل رئيسي ، ثم بعد ذلك تم تعديل قانون  الخصوصية 2012 (تعزيز حماية الخصوصية)</a:t>
            </a:r>
            <a:r>
              <a:rPr lang="en-US" sz="1600" dirty="0">
                <a:solidFill>
                  <a:srgbClr val="000000"/>
                </a:solidFill>
                <a:effectLst/>
                <a:highlight>
                  <a:srgbClr val="FFFFFF"/>
                </a:highligh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ar-SA"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ودخلت «مبادئ الخصوصية الأسترالية» حيز التنفيذ إلى جانب تغيرات رئيسية للقانون في 12 مارس 2014، وحاليا يوجد 14 مبدأ للخصوصية أسترالي</a:t>
            </a:r>
            <a:r>
              <a:rPr lang="ar-SA" sz="1600" dirty="0">
                <a:solidFill>
                  <a:srgbClr val="000000"/>
                </a:solidFill>
                <a:effectLst/>
                <a:latin typeface="Calibri" panose="020F0502020204030204" pitchFamily="34" charset="0"/>
                <a:ea typeface="Times New Roman" panose="02020603050405020304" pitchFamily="18" charset="0"/>
              </a:rPr>
              <a:t> منهم علي سبيل المثال</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0"/>
              </a:spcAft>
              <a:buFont typeface="+mj-lt"/>
              <a:buAutoNum type="arabicPeriod"/>
              <a:tabLst>
                <a:tab pos="457200" algn="l"/>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ar-SA" sz="1600" dirty="0">
                <a:solidFill>
                  <a:srgbClr val="000000"/>
                </a:solidFill>
                <a:effectLst/>
                <a:latin typeface="Calibri" panose="020F0502020204030204" pitchFamily="34" charset="0"/>
                <a:ea typeface="Times New Roman" panose="02020603050405020304" pitchFamily="18" charset="0"/>
              </a:rPr>
              <a:t>إدارة المعلومات الشخصية بشكل منفتح ويتسم بالشفافية</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0"/>
              </a:spcAft>
              <a:buFont typeface="+mj-lt"/>
              <a:buAutoNum type="arabicPeriod"/>
              <a:tabLst>
                <a:tab pos="457200" algn="l"/>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ar-SA" sz="1600" dirty="0">
                <a:solidFill>
                  <a:srgbClr val="000000"/>
                </a:solidFill>
                <a:effectLst/>
                <a:latin typeface="Calibri" panose="020F0502020204030204" pitchFamily="34" charset="0"/>
                <a:ea typeface="Times New Roman" panose="02020603050405020304" pitchFamily="18" charset="0"/>
              </a:rPr>
              <a:t>إخفاء الهوية والاسم المستعار</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0"/>
              </a:spcAft>
              <a:buFont typeface="+mj-lt"/>
              <a:buAutoNum type="arabicPeriod"/>
              <a:tabLst>
                <a:tab pos="457200" algn="l"/>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ar-SA" sz="1600" dirty="0">
                <a:solidFill>
                  <a:srgbClr val="000000"/>
                </a:solidFill>
                <a:effectLst/>
                <a:latin typeface="Calibri" panose="020F0502020204030204" pitchFamily="34" charset="0"/>
                <a:ea typeface="Times New Roman" panose="02020603050405020304" pitchFamily="18" charset="0"/>
              </a:rPr>
              <a:t>الإخطار بجمع معلومات شخصية</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360"/>
              </a:spcBef>
              <a:spcAft>
                <a:spcPts val="0"/>
              </a:spcAft>
              <a:buFont typeface="Arial" panose="020B0604020202020204" pitchFamily="34" charset="0"/>
              <a:buChar char="-"/>
            </a:pPr>
            <a:r>
              <a:rPr lang="ar-SA" sz="1600" b="1" dirty="0">
                <a:solidFill>
                  <a:srgbClr val="000000"/>
                </a:solidFill>
                <a:effectLst/>
                <a:highlight>
                  <a:srgbClr val="FFFFFF"/>
                </a:highlight>
                <a:latin typeface="Calibri" panose="020F0502020204030204" pitchFamily="34" charset="0"/>
                <a:ea typeface="Times New Roman" panose="02020603050405020304" pitchFamily="18" charset="0"/>
              </a:rPr>
              <a:t>قوانين الخصوصية الأسترالية الأخري:</a:t>
            </a:r>
            <a:endParaRPr lang="en-US" sz="1600" dirty="0">
              <a:effectLst/>
              <a:highlight>
                <a:srgbClr val="FFFFFF"/>
              </a:highlight>
              <a:latin typeface="Calibri" panose="020F0502020204030204" pitchFamily="34" charset="0"/>
              <a:ea typeface="Times New Roman" panose="02020603050405020304" pitchFamily="18" charset="0"/>
            </a:endParaRPr>
          </a:p>
          <a:p>
            <a:pPr marL="0" marR="0" algn="just" rtl="1">
              <a:lnSpc>
                <a:spcPts val="1920"/>
              </a:lnSpc>
              <a:spcBef>
                <a:spcPts val="600"/>
              </a:spcBef>
              <a:spcAft>
                <a:spcPts val="600"/>
              </a:spcAft>
            </a:pPr>
            <a:r>
              <a:rPr lang="ar-SA" sz="1600" dirty="0">
                <a:solidFill>
                  <a:srgbClr val="4A4A4A"/>
                </a:solidFill>
                <a:effectLst/>
                <a:highlight>
                  <a:srgbClr val="FFFFFF"/>
                </a:highlight>
                <a:latin typeface="Calibri" panose="020F0502020204030204" pitchFamily="34" charset="0"/>
                <a:ea typeface="Times New Roman" panose="02020603050405020304" pitchFamily="18" charset="0"/>
              </a:rPr>
              <a:t>    توجد مجموعة من القوانين التي تمنح الحماية للخصوصية في أستراليا، وعلي سبيل المثال: قانون الاتصالات 1997، قانون الرسائل الغير مرغوب فيها 2006، قانون لا تتصل بالسجل 2009، الالتزامات السرية العامة الناشئة عن بعض العلاقات المهنية بما في ذلك المحامين والأطباء وغيرهم من مقدمي الخدمات الصحية.</a:t>
            </a:r>
            <a:endParaRPr kumimoji="0" lang="en-US" sz="1600" b="0" i="0" u="none" strike="noStrike" kern="1200" cap="none" spc="0" normalizeH="0" baseline="0" noProof="0" dirty="0">
              <a:ln>
                <a:noFill/>
              </a:ln>
              <a:solidFill>
                <a:prstClr val="black"/>
              </a:solidFill>
              <a:effectLst/>
              <a:uLnTx/>
              <a:uFillTx/>
              <a:latin typeface="Calibri" panose="020F0502020204030204"/>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8752115" y="729259"/>
            <a:ext cx="2011679" cy="58445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451261" y="798671"/>
            <a:ext cx="2601899"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dirty="0">
                <a:solidFill>
                  <a:srgbClr val="FFFFFF"/>
                </a:solidFill>
                <a:latin typeface="Times New Roman" panose="02020603050405020304" pitchFamily="18" charset="0"/>
                <a:ea typeface="Times New Roman" panose="02020603050405020304" pitchFamily="18" charset="0"/>
              </a:rPr>
              <a:t>أولا: أستراليا:</a:t>
            </a:r>
            <a:endParaRPr kumimoji="0" lang="ar-EG" sz="24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endParaRPr>
          </a:p>
        </p:txBody>
      </p:sp>
      <p:pic>
        <p:nvPicPr>
          <p:cNvPr id="12290" name="Picture 2" descr="upload.wikimedia.org/wikipedia/commons/thumb/8/88/...">
            <a:extLst>
              <a:ext uri="{FF2B5EF4-FFF2-40B4-BE49-F238E27FC236}">
                <a16:creationId xmlns:a16="http://schemas.microsoft.com/office/drawing/2014/main" id="{340149A3-7D18-4629-A9EF-0CDF694B29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7581" y="146636"/>
            <a:ext cx="3838896" cy="14914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164353DC-6CC0-C3A5-5137-597DC2C68487}"/>
              </a:ext>
            </a:extLst>
          </p:cNvPr>
          <p:cNvSpPr>
            <a:spLocks noGrp="1"/>
          </p:cNvSpPr>
          <p:nvPr>
            <p:ph type="sldNum" sz="quarter" idx="12"/>
          </p:nvPr>
        </p:nvSpPr>
        <p:spPr>
          <a:xfrm>
            <a:off x="3286463" y="6356350"/>
            <a:ext cx="3361367" cy="365125"/>
          </a:xfrm>
        </p:spPr>
        <p:txBody>
          <a:bodyPr/>
          <a:lstStyle/>
          <a:p>
            <a:fld id="{F7542ADD-394E-41F3-B704-951748884AEE}" type="slidenum">
              <a:rPr lang="en-US" sz="1600" smtClean="0"/>
              <a:t>35</a:t>
            </a:fld>
            <a:endParaRPr lang="en-US" sz="1600" dirty="0"/>
          </a:p>
        </p:txBody>
      </p:sp>
    </p:spTree>
    <p:extLst>
      <p:ext uri="{BB962C8B-B14F-4D97-AF65-F5344CB8AC3E}">
        <p14:creationId xmlns:p14="http://schemas.microsoft.com/office/powerpoint/2010/main" val="10062319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2258504" y="2299531"/>
            <a:ext cx="2418135" cy="79118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66989" y="2402734"/>
            <a:ext cx="2609650"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dirty="0">
                <a:solidFill>
                  <a:srgbClr val="FFFFFF"/>
                </a:solidFill>
                <a:latin typeface="Times New Roman" panose="02020603050405020304" pitchFamily="18" charset="0"/>
                <a:ea typeface="Times New Roman" panose="02020603050405020304" pitchFamily="18" charset="0"/>
              </a:rPr>
              <a:t>ثانيا</a:t>
            </a:r>
            <a:r>
              <a:rPr kumimoji="0" lang="ar-EG" sz="32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 البرازيل:</a:t>
            </a:r>
          </a:p>
        </p:txBody>
      </p:sp>
      <p:pic>
        <p:nvPicPr>
          <p:cNvPr id="13314" name="Picture 2" descr="cdn.britannica.com/47/6847-004-7D668BB0/Flag-Brazi...">
            <a:extLst>
              <a:ext uri="{FF2B5EF4-FFF2-40B4-BE49-F238E27FC236}">
                <a16:creationId xmlns:a16="http://schemas.microsoft.com/office/drawing/2014/main" id="{93890CE4-D74E-4506-A35A-989EB8FEBB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0137" y="1819728"/>
            <a:ext cx="3632853" cy="17507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40175AF1-1E9C-7EDF-1CF5-4F74AF37F6BF}"/>
              </a:ext>
            </a:extLst>
          </p:cNvPr>
          <p:cNvSpPr>
            <a:spLocks noGrp="1"/>
          </p:cNvSpPr>
          <p:nvPr>
            <p:ph type="sldNum" sz="quarter" idx="12"/>
          </p:nvPr>
        </p:nvSpPr>
        <p:spPr/>
        <p:txBody>
          <a:bodyPr/>
          <a:lstStyle/>
          <a:p>
            <a:fld id="{F7542ADD-394E-41F3-B704-951748884AEE}" type="slidenum">
              <a:rPr lang="en-US" smtClean="0"/>
              <a:t>36</a:t>
            </a:fld>
            <a:endParaRPr lang="en-US" dirty="0"/>
          </a:p>
        </p:txBody>
      </p:sp>
      <p:sp>
        <p:nvSpPr>
          <p:cNvPr id="4" name="TextBox 3">
            <a:extLst>
              <a:ext uri="{FF2B5EF4-FFF2-40B4-BE49-F238E27FC236}">
                <a16:creationId xmlns:a16="http://schemas.microsoft.com/office/drawing/2014/main" id="{7B8832A1-FBE4-142B-3A11-A56ACCB858F3}"/>
              </a:ext>
            </a:extLst>
          </p:cNvPr>
          <p:cNvSpPr txBox="1"/>
          <p:nvPr/>
        </p:nvSpPr>
        <p:spPr>
          <a:xfrm>
            <a:off x="2386149" y="3836745"/>
            <a:ext cx="7280366" cy="1754326"/>
          </a:xfrm>
          <a:prstGeom prst="rect">
            <a:avLst/>
          </a:prstGeom>
          <a:noFill/>
        </p:spPr>
        <p:txBody>
          <a:bodyPr wrap="square" rtlCol="0">
            <a:spAutoFit/>
          </a:bodyPr>
          <a:lstStyle/>
          <a:p>
            <a:pPr algn="just" rtl="1"/>
            <a:r>
              <a:rPr lang="ar-SA" sz="1800" dirty="0">
                <a:solidFill>
                  <a:srgbClr val="000000"/>
                </a:solidFill>
                <a:effectLst/>
                <a:highlight>
                  <a:srgbClr val="FFFFFF"/>
                </a:highlight>
                <a:latin typeface="Calibri" panose="020F0502020204030204" pitchFamily="34" charset="0"/>
                <a:ea typeface="Times New Roman" panose="02020603050405020304" pitchFamily="18" charset="0"/>
              </a:rPr>
              <a:t>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rPr>
              <a:t>يقر الدستور البرازيلي بأن الخصوصية حق أساسي من حقوق الإنسان الأساسية</a:t>
            </a:r>
            <a:r>
              <a:rPr lang="ar-SA" sz="1800" dirty="0">
                <a:solidFill>
                  <a:srgbClr val="000000"/>
                </a:solidFill>
                <a:effectLst/>
                <a:highlight>
                  <a:srgbClr val="FFFFFF"/>
                </a:highlight>
                <a:latin typeface="Calibri" panose="020F0502020204030204" pitchFamily="34" charset="0"/>
                <a:ea typeface="Times New Roman" panose="02020603050405020304" pitchFamily="18" charset="0"/>
              </a:rPr>
              <a:t>، حتى أن الدولة لا يسمح لها بانتهاك البيانات الشخصية، العلاقات الحميمية، الحياة الخاصة، الشرف والسمعة (المادة 5، البند اكس). وفي الحالات القصوى يمكن لأمر قضائي إجازة بعض الكشف، ولكن حتى بعض المعلومات مثل المراسلات تبقى ذات حرمة مطلقة ولا يمكن حتى لأمر قضائي بالسماح للكشف عنها</a:t>
            </a:r>
            <a:r>
              <a:rPr lang="en-US" sz="1800" dirty="0">
                <a:solidFill>
                  <a:srgbClr val="000000"/>
                </a:solidFill>
                <a:effectLst/>
                <a:highlight>
                  <a:srgbClr val="FFFFFF"/>
                </a:highlight>
                <a:latin typeface="Calibri" panose="020F0502020204030204" pitchFamily="34" charset="0"/>
                <a:ea typeface="Times New Roman" panose="02020603050405020304" pitchFamily="18" charset="0"/>
              </a:rPr>
              <a:t>. </a:t>
            </a:r>
            <a:endParaRPr lang="en-US" dirty="0"/>
          </a:p>
        </p:txBody>
      </p:sp>
    </p:spTree>
    <p:extLst>
      <p:ext uri="{BB962C8B-B14F-4D97-AF65-F5344CB8AC3E}">
        <p14:creationId xmlns:p14="http://schemas.microsoft.com/office/powerpoint/2010/main" val="8104993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6514" y="1557547"/>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6658927" y="2506899"/>
            <a:ext cx="2184512" cy="6554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720038" y="2565123"/>
            <a:ext cx="2123401"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ثالثا: كندا:</a:t>
            </a:r>
          </a:p>
        </p:txBody>
      </p:sp>
      <p:pic>
        <p:nvPicPr>
          <p:cNvPr id="14338" name="Picture 2" descr="علم كندا - ويكيبيديا">
            <a:extLst>
              <a:ext uri="{FF2B5EF4-FFF2-40B4-BE49-F238E27FC236}">
                <a16:creationId xmlns:a16="http://schemas.microsoft.com/office/drawing/2014/main" id="{975551FC-6A98-4DD1-8822-AE09CD5238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9736" y="1780394"/>
            <a:ext cx="3430395" cy="19106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FBFCE731-C04C-50DC-8CF3-EA32816A3A78}"/>
              </a:ext>
            </a:extLst>
          </p:cNvPr>
          <p:cNvSpPr>
            <a:spLocks noGrp="1"/>
          </p:cNvSpPr>
          <p:nvPr>
            <p:ph type="sldNum" sz="quarter" idx="12"/>
          </p:nvPr>
        </p:nvSpPr>
        <p:spPr/>
        <p:txBody>
          <a:bodyPr/>
          <a:lstStyle/>
          <a:p>
            <a:fld id="{F7542ADD-394E-41F3-B704-951748884AEE}" type="slidenum">
              <a:rPr lang="en-US" sz="1600" smtClean="0"/>
              <a:t>37</a:t>
            </a:fld>
            <a:endParaRPr lang="en-US" sz="1600" dirty="0"/>
          </a:p>
        </p:txBody>
      </p:sp>
      <p:sp>
        <p:nvSpPr>
          <p:cNvPr id="4" name="TextBox 3">
            <a:extLst>
              <a:ext uri="{FF2B5EF4-FFF2-40B4-BE49-F238E27FC236}">
                <a16:creationId xmlns:a16="http://schemas.microsoft.com/office/drawing/2014/main" id="{CEE47A01-8DB3-7128-C7C5-96DA22ABCA13}"/>
              </a:ext>
            </a:extLst>
          </p:cNvPr>
          <p:cNvSpPr txBox="1"/>
          <p:nvPr/>
        </p:nvSpPr>
        <p:spPr>
          <a:xfrm>
            <a:off x="1675977" y="4023360"/>
            <a:ext cx="8556594" cy="1310615"/>
          </a:xfrm>
          <a:prstGeom prst="rect">
            <a:avLst/>
          </a:prstGeom>
          <a:noFill/>
        </p:spPr>
        <p:txBody>
          <a:bodyPr wrap="square" rtlCol="0">
            <a:spAutoFit/>
          </a:bodyPr>
          <a:lstStyle/>
          <a:p>
            <a:pPr marL="0" marR="0" algn="just" rtl="1">
              <a:lnSpc>
                <a:spcPts val="1920"/>
              </a:lnSpc>
              <a:spcBef>
                <a:spcPts val="600"/>
              </a:spcBef>
              <a:spcAft>
                <a:spcPts val="600"/>
              </a:spcAft>
            </a:pPr>
            <a:r>
              <a:rPr lang="ar-SA" sz="1600" dirty="0">
                <a:solidFill>
                  <a:srgbClr val="4A4A4A"/>
                </a:solidFill>
                <a:effectLst/>
                <a:highlight>
                  <a:srgbClr val="FFFFFF"/>
                </a:highlight>
                <a:latin typeface="Calibri" panose="020F0502020204030204" pitchFamily="34" charset="0"/>
                <a:ea typeface="Times New Roman" panose="02020603050405020304" pitchFamily="18" charset="0"/>
              </a:rPr>
              <a:t>يخضع قانون الخصوصية الكندي فيدراليا لقوانين متعددة بما في ذلك الميثاق الكندي للحقوق والحريات وقانون الخصوصية (كندا)، معظم هذه التشريعات تتعلق بتعدي المؤسسات الحكومية على الخصوصية. وأول تناول لخصوصية البيانات كان في قانون حماية المعلومات الشخصية والوثائق الإلكترونية، وتوجد تشريعات على مستوى المقاطعات للتعامل مع قضايا خاصة بحماية الخصوصية ضد المنظمات التجارية</a:t>
            </a:r>
            <a:r>
              <a:rPr lang="en-US" sz="1600" dirty="0">
                <a:solidFill>
                  <a:srgbClr val="4A4A4A"/>
                </a:solidFill>
                <a:effectLst/>
                <a:highlight>
                  <a:srgbClr val="FFFFFF"/>
                </a:highlight>
                <a:latin typeface="Calibri" panose="020F0502020204030204" pitchFamily="34" charset="0"/>
                <a:ea typeface="Times New Roman" panose="02020603050405020304" pitchFamily="18" charset="0"/>
              </a:rPr>
              <a:t>. </a:t>
            </a:r>
            <a:endParaRPr lang="en-US" sz="1600" dirty="0">
              <a:effectLst/>
              <a:highlight>
                <a:srgbClr val="FFFFFF"/>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844364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2489144" y="2081924"/>
            <a:ext cx="2184512" cy="91966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89144" y="2314191"/>
            <a:ext cx="21234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رابعا: إيطاليا:</a:t>
            </a:r>
          </a:p>
        </p:txBody>
      </p:sp>
      <p:pic>
        <p:nvPicPr>
          <p:cNvPr id="15362" name="Picture 2" descr="علم إيطاليا - ويكيبيديا">
            <a:extLst>
              <a:ext uri="{FF2B5EF4-FFF2-40B4-BE49-F238E27FC236}">
                <a16:creationId xmlns:a16="http://schemas.microsoft.com/office/drawing/2014/main" id="{DD14656E-A460-4016-B8ED-03135B0B1E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6334" y="2014569"/>
            <a:ext cx="3646755" cy="24355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F86380B2-7C24-8213-77D4-832929AD4250}"/>
              </a:ext>
            </a:extLst>
          </p:cNvPr>
          <p:cNvSpPr>
            <a:spLocks noGrp="1"/>
          </p:cNvSpPr>
          <p:nvPr>
            <p:ph type="sldNum" sz="quarter" idx="12"/>
          </p:nvPr>
        </p:nvSpPr>
        <p:spPr/>
        <p:txBody>
          <a:bodyPr/>
          <a:lstStyle/>
          <a:p>
            <a:fld id="{F7542ADD-394E-41F3-B704-951748884AEE}" type="slidenum">
              <a:rPr lang="en-US" smtClean="0"/>
              <a:t>38</a:t>
            </a:fld>
            <a:endParaRPr lang="en-US" dirty="0"/>
          </a:p>
        </p:txBody>
      </p:sp>
      <p:sp>
        <p:nvSpPr>
          <p:cNvPr id="4" name="TextBox 3">
            <a:extLst>
              <a:ext uri="{FF2B5EF4-FFF2-40B4-BE49-F238E27FC236}">
                <a16:creationId xmlns:a16="http://schemas.microsoft.com/office/drawing/2014/main" id="{29FBAA73-5DAD-84BC-AF4A-1BB5B3704445}"/>
              </a:ext>
            </a:extLst>
          </p:cNvPr>
          <p:cNvSpPr txBox="1"/>
          <p:nvPr/>
        </p:nvSpPr>
        <p:spPr>
          <a:xfrm>
            <a:off x="1375954" y="3239589"/>
            <a:ext cx="4948645" cy="1554272"/>
          </a:xfrm>
          <a:prstGeom prst="rect">
            <a:avLst/>
          </a:prstGeom>
          <a:noFill/>
        </p:spPr>
        <p:txBody>
          <a:bodyPr wrap="square" rtlCol="0">
            <a:spAutoFit/>
          </a:bodyPr>
          <a:lstStyle/>
          <a:p>
            <a:pPr marL="0" marR="0" algn="just" rtl="1">
              <a:lnSpc>
                <a:spcPts val="1920"/>
              </a:lnSpc>
              <a:spcBef>
                <a:spcPts val="600"/>
              </a:spcBef>
              <a:spcAft>
                <a:spcPts val="600"/>
              </a:spcAft>
            </a:pPr>
            <a:r>
              <a:rPr lang="en-US" sz="1600" u="sng" dirty="0">
                <a:solidFill>
                  <a:srgbClr val="8EAADB"/>
                </a:solidFill>
                <a:effectLst/>
                <a:highlight>
                  <a:srgbClr val="FFFFFF"/>
                </a:highlight>
                <a:latin typeface="Calibri" panose="020F0502020204030204" pitchFamily="34" charset="0"/>
                <a:ea typeface="Times New Roman" panose="02020603050405020304" pitchFamily="18" charset="0"/>
              </a:rPr>
              <a:t>         </a:t>
            </a:r>
            <a:r>
              <a:rPr lang="ar-SA" sz="1600" u="sng" dirty="0">
                <a:solidFill>
                  <a:srgbClr val="8EAADB"/>
                </a:solidFill>
                <a:effectLst/>
                <a:highlight>
                  <a:srgbClr val="FFFFFF"/>
                </a:highlight>
                <a:latin typeface="Calibri" panose="020F0502020204030204" pitchFamily="34" charset="0"/>
                <a:ea typeface="Times New Roman" panose="02020603050405020304" pitchFamily="18" charset="0"/>
              </a:rPr>
              <a:t>وفي إيطاليا </a:t>
            </a:r>
            <a:r>
              <a:rPr lang="en-US" sz="1600" u="sng" dirty="0">
                <a:solidFill>
                  <a:srgbClr val="8EAADB"/>
                </a:solidFill>
                <a:effectLst/>
                <a:highlight>
                  <a:srgbClr val="FFFFFF"/>
                </a:highlight>
                <a:latin typeface="Calibri" panose="020F0502020204030204" pitchFamily="34" charset="0"/>
                <a:ea typeface="Times New Roman" panose="02020603050405020304" pitchFamily="18" charset="0"/>
              </a:rPr>
              <a:t> </a:t>
            </a:r>
            <a:r>
              <a:rPr lang="ar-SA" sz="1600" u="sng" dirty="0">
                <a:solidFill>
                  <a:srgbClr val="8EAADB"/>
                </a:solidFill>
                <a:effectLst/>
                <a:highlight>
                  <a:srgbClr val="FFFFFF"/>
                </a:highlight>
                <a:latin typeface="Calibri" panose="020F0502020204030204" pitchFamily="34" charset="0"/>
                <a:ea typeface="Times New Roman" panose="02020603050405020304" pitchFamily="18" charset="0"/>
              </a:rPr>
              <a:t>يوجد الحق في الخصوصية</a:t>
            </a:r>
            <a:r>
              <a:rPr lang="ar-SA" sz="1600" dirty="0">
                <a:solidFill>
                  <a:srgbClr val="4A4A4A"/>
                </a:solidFill>
                <a:effectLst/>
                <a:highlight>
                  <a:srgbClr val="FFFFFF"/>
                </a:highlight>
                <a:latin typeface="Calibri" panose="020F0502020204030204" pitchFamily="34" charset="0"/>
                <a:ea typeface="Times New Roman" panose="02020603050405020304" pitchFamily="18" charset="0"/>
              </a:rPr>
              <a:t> في المادة 15 في الدستور والذي ينص على أن</a:t>
            </a:r>
            <a:r>
              <a:rPr lang="en-US" sz="1600" dirty="0">
                <a:solidFill>
                  <a:srgbClr val="4A4A4A"/>
                </a:solidFill>
                <a:effectLst/>
                <a:highlight>
                  <a:srgbClr val="FFFFFF"/>
                </a:highlight>
                <a:latin typeface="Calibri" panose="020F0502020204030204" pitchFamily="34" charset="0"/>
                <a:ea typeface="Times New Roman" panose="02020603050405020304" pitchFamily="18" charset="0"/>
              </a:rPr>
              <a:t>: </a:t>
            </a:r>
            <a:br>
              <a:rPr lang="en-US" sz="1600" dirty="0">
                <a:solidFill>
                  <a:srgbClr val="4A4A4A"/>
                </a:solidFill>
                <a:effectLst/>
                <a:highlight>
                  <a:srgbClr val="FFFFFF"/>
                </a:highlight>
                <a:latin typeface="Calibri" panose="020F0502020204030204" pitchFamily="34" charset="0"/>
                <a:ea typeface="Times New Roman" panose="02020603050405020304" pitchFamily="18" charset="0"/>
              </a:rPr>
            </a:br>
            <a:r>
              <a:rPr lang="ar-SA" sz="1600" dirty="0">
                <a:solidFill>
                  <a:srgbClr val="4A4A4A"/>
                </a:solidFill>
                <a:effectLst/>
                <a:highlight>
                  <a:srgbClr val="FFFFFF"/>
                </a:highlight>
                <a:latin typeface="Calibri" panose="020F0502020204030204" pitchFamily="34" charset="0"/>
                <a:ea typeface="Times New Roman" panose="02020603050405020304" pitchFamily="18" charset="0"/>
              </a:rPr>
              <a:t>(إن الحرية وسرية المراسلات وكل شكل من أشكال الاتصال تعد حرمة، وقد تفرض قيود فقط بموجب قرار قضائي ينص على الأسباب ووفقا للضمانات المنصوصة في القانون).</a:t>
            </a:r>
            <a:endParaRPr lang="en-US" sz="1600" dirty="0">
              <a:effectLst/>
              <a:highlight>
                <a:srgbClr val="FFFFFF"/>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3987068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5664708" y="2793531"/>
            <a:ext cx="3741420" cy="60070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64708" y="2863048"/>
            <a:ext cx="3741420"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dirty="0">
                <a:solidFill>
                  <a:srgbClr val="FFFFFF"/>
                </a:solidFill>
                <a:latin typeface="Times New Roman" panose="02020603050405020304" pitchFamily="18" charset="0"/>
                <a:ea typeface="Times New Roman" panose="02020603050405020304" pitchFamily="18" charset="0"/>
              </a:rPr>
              <a:t>خامسا</a:t>
            </a:r>
            <a:r>
              <a:rPr kumimoji="0" lang="ar-EG" sz="24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 المملكة المتحدة :</a:t>
            </a:r>
          </a:p>
        </p:txBody>
      </p:sp>
      <p:pic>
        <p:nvPicPr>
          <p:cNvPr id="16386" name="Picture 2" descr="upload.wikimedia.org/wikipedia/en/thumb/a/ae/Fl...">
            <a:extLst>
              <a:ext uri="{FF2B5EF4-FFF2-40B4-BE49-F238E27FC236}">
                <a16:creationId xmlns:a16="http://schemas.microsoft.com/office/drawing/2014/main" id="{214F3B92-CF36-448B-AE04-EC6B9A0460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5976" y="1877212"/>
            <a:ext cx="2816776" cy="21894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F79551AC-1868-FC77-AC1C-C9B36E0B52CF}"/>
              </a:ext>
            </a:extLst>
          </p:cNvPr>
          <p:cNvSpPr>
            <a:spLocks noGrp="1"/>
          </p:cNvSpPr>
          <p:nvPr>
            <p:ph type="sldNum" sz="quarter" idx="12"/>
          </p:nvPr>
        </p:nvSpPr>
        <p:spPr/>
        <p:txBody>
          <a:bodyPr/>
          <a:lstStyle/>
          <a:p>
            <a:fld id="{F7542ADD-394E-41F3-B704-951748884AEE}" type="slidenum">
              <a:rPr lang="en-US" smtClean="0"/>
              <a:t>39</a:t>
            </a:fld>
            <a:endParaRPr lang="en-US" dirty="0"/>
          </a:p>
        </p:txBody>
      </p:sp>
      <p:sp>
        <p:nvSpPr>
          <p:cNvPr id="4" name="TextBox 3">
            <a:extLst>
              <a:ext uri="{FF2B5EF4-FFF2-40B4-BE49-F238E27FC236}">
                <a16:creationId xmlns:a16="http://schemas.microsoft.com/office/drawing/2014/main" id="{C0B90BB1-21AD-9024-17D7-577408407852}"/>
              </a:ext>
            </a:extLst>
          </p:cNvPr>
          <p:cNvSpPr txBox="1"/>
          <p:nvPr/>
        </p:nvSpPr>
        <p:spPr>
          <a:xfrm>
            <a:off x="2554224" y="4233395"/>
            <a:ext cx="6851904" cy="1310615"/>
          </a:xfrm>
          <a:prstGeom prst="rect">
            <a:avLst/>
          </a:prstGeom>
          <a:noFill/>
        </p:spPr>
        <p:txBody>
          <a:bodyPr wrap="square" rtlCol="0">
            <a:spAutoFit/>
          </a:bodyPr>
          <a:lstStyle/>
          <a:p>
            <a:pPr marL="0" marR="0" algn="just" rtl="1">
              <a:lnSpc>
                <a:spcPts val="1920"/>
              </a:lnSpc>
              <a:spcBef>
                <a:spcPts val="600"/>
              </a:spcBef>
              <a:spcAft>
                <a:spcPts val="600"/>
              </a:spcAft>
            </a:pPr>
            <a:r>
              <a:rPr lang="ar-SA" sz="1800" dirty="0">
                <a:solidFill>
                  <a:srgbClr val="4A4A4A"/>
                </a:solidFill>
                <a:effectLst/>
                <a:highlight>
                  <a:srgbClr val="FFFFFF"/>
                </a:highlight>
                <a:latin typeface="Calibri" panose="020F0502020204030204" pitchFamily="34" charset="0"/>
                <a:ea typeface="Times New Roman" panose="02020603050405020304" pitchFamily="18" charset="0"/>
                <a:cs typeface="Calibri" panose="020F0502020204030204" pitchFamily="34" charset="0"/>
              </a:rPr>
              <a:t> </a:t>
            </a:r>
            <a:r>
              <a:rPr lang="en-US" sz="1800" dirty="0">
                <a:solidFill>
                  <a:srgbClr val="4A4A4A"/>
                </a:solidFill>
                <a:effectLst/>
                <a:highlight>
                  <a:srgbClr val="FFFFFF"/>
                </a:highlight>
                <a:latin typeface="Calibri" panose="020F0502020204030204" pitchFamily="34" charset="0"/>
                <a:ea typeface="Times New Roman" panose="02020603050405020304" pitchFamily="18" charset="0"/>
                <a:cs typeface="Calibri" panose="020F0502020204030204" pitchFamily="34" charset="0"/>
              </a:rPr>
              <a:t>       </a:t>
            </a:r>
            <a:r>
              <a:rPr lang="ar-SA" sz="1600" dirty="0">
                <a:solidFill>
                  <a:srgbClr val="4A4A4A"/>
                </a:solidFill>
                <a:effectLst/>
                <a:highlight>
                  <a:srgbClr val="FFFFFF"/>
                </a:highlight>
                <a:latin typeface="Calibri" panose="020F0502020204030204" pitchFamily="34" charset="0"/>
                <a:ea typeface="Times New Roman" panose="02020603050405020304" pitchFamily="18" charset="0"/>
              </a:rPr>
              <a:t>تشمل القوانين ذات الصلة بالخصوصية في المملكة المتحدة: قانون حماية البيانات 1998، قانون حرية المعلومات 2000، تشريعات المعلومات البيئية 2004، تشريعات الخصوصية والاتصالات الإلكترونية 2003. ويتيح مكتب مفوض المعلومات في الإنترنت «أدوات المعلومات الشخصية» والتي تشرح مفصلا الطرق المختلفة لحماية الخصوصية في الإنترنت</a:t>
            </a:r>
            <a:r>
              <a:rPr lang="en-US" sz="1600" dirty="0">
                <a:solidFill>
                  <a:srgbClr val="4A4A4A"/>
                </a:solidFill>
                <a:effectLst/>
                <a:highlight>
                  <a:srgbClr val="FFFFFF"/>
                </a:highlight>
                <a:latin typeface="Calibri" panose="020F0502020204030204" pitchFamily="34" charset="0"/>
                <a:ea typeface="Times New Roman" panose="02020603050405020304" pitchFamily="18" charset="0"/>
              </a:rPr>
              <a:t>. </a:t>
            </a:r>
            <a:endParaRPr lang="en-US" sz="1600" dirty="0">
              <a:effectLst/>
              <a:highlight>
                <a:srgbClr val="FFFFFF"/>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6048823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7654" y="1056442"/>
            <a:ext cx="12029243" cy="529990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spcAft>
                <a:spcPts val="750"/>
              </a:spcAft>
            </a:pP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فالأول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وضع نصوص متفرقة للتصدي لأي مساس بخصوصيات الأفراد،</a:t>
            </a: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وقد جاءت هذه الحماية التشريعية بعد محاولات فقهية أكدت على ضرورة التدخل وحماية الحق في الخصوصية من التهديدات التي تطال منه، خاصة بعد أن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رفض القضاء الأمريكي التدخل بالحماية</a:t>
            </a: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بسبب عدم وجود سوابق قضائية تحميه، وعدّ التشريع هو الجهة الوحيدة التي تملك الاعتراف بهذا الحق، وتحججوا أيضا بأن الاعتداء على الخصوصية لا يكون ذا طبيعة مادية وإنما معنوية، وأن الكثير من الالتزامات ذات الطبيعة المعنوية لا يعوض عنها، وأنه يمكن للمشاعر التي تمس بهذه الاعتداءات أن تحمى وفقا لقانون الأخلاق والرأي العام (المتعاطف) بحسب ما أشارت المحكمة العليا.</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لكن القضاء عدل عن وجهة نظره تأثرا بدعوات الفقه التي نادت بضرورة توفير حماية للمال والإنسان، كون النظام يتجدد تبعا لتطور الظروف الاقتصادية والاجتماعية، وهذا الأخير يفرض ضرورة الاعتراف بالحق في الخصوصية وحمايته، لذا حاول حمايته عبر التفرقة بين الحالات التي تظهر لأول مرة ولم يسبق عرضها على القضاء، وبين تطبيق مبدأ موجود على الحالات الجديدة، وبذلك اعترف بالحق في الخصوصية عبر الحالة الأخيرة وتمكن من حمايته،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وتوصل إلى إقرار هذا المبدأ في الدساتير الأمريكية، إذ أقرت دساتير الولايات للإنسان بالحق في الحياة والسعادة</a:t>
            </a: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وفسر ذلك بأنه لا يقصد منه البقاء على قيد الحياة فقط وإنما توفير حياة آمنه وهانئة وهي لا تتحقق إلا إذا تم منع الغير من التدخل في حياة الفرد وشؤونه الخاصة.</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وتبعا لمواقف الفقه والقضاء أتجه المشرع الأمريكي إلى إصدار مشروع قانون عام (1935) عن أفعال الخطأ، وقد تضمن اعترافا للحق في الخصوصية ولإقامة الدعوى ضد ما يطال حرمة الخصوصية من انتهاكات، كما اعترف بالحق في حماية الأحاديث الشخصية والتلفونية من التنصت والتسجيلات غير المرخصة وعاقب عليها جزائيا ومدنيا بالقانون الخاص بمكافحة الجريمة في سيارات نقل الركاب والشوارع عام (1968)، ثم وضع قانونا آخر عام (1970) وتضمنه حماية لخصوصية الفرد ومعلوماته بنصوص غير مباشرة، وبعدها وضع قانون جديد للخصوصية عام (1974)، وتم تعديله بالقانون عام (1976)، تضمن عدة مبادئ منها ما يتعلق بشروط انتقال المعلومات، وحق الإطلاع على البيانات وتصويب الأخطاء الخاصة بكل شخص، فضلا عن تضمنه لنظام رقابة غير رسمي لغرض مراقبة تنفيذ القانون بجانب الرقابة القضائية،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ولم يقف المشرع الأمريكي عند هذا الحد، وإنما وجدت هنالك قوانين خاصة منها القانون الخاص بجرائم المراقبة والتفتيش في العامين (1973، 1976)، والقوانين الخاصة بحماية حقوق التربية والحياة الخاصة لعام (1974)</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400" dirty="0">
                <a:solidFill>
                  <a:srgbClr val="000000"/>
                </a:solidFill>
                <a:effectLst/>
                <a:highlight>
                  <a:srgbClr val="FFFFFF"/>
                </a:highlight>
                <a:latin typeface="Times New Roman" panose="02020603050405020304" pitchFamily="18" charset="0"/>
                <a:ea typeface="Times New Roman" panose="02020603050405020304" pitchFamily="18" charset="0"/>
              </a:rPr>
              <a:t>    كما صدر قانون عام (1986) يتعلق بخصوصية الاتصالات الإلكترونية، وبموجب هذا القانون لا يجوز الحجز على الاتصالات الإلكترونية الخاصة أو بثها، سواء أكانت على شكل بريد صوتي أم إلكتروني، إذ جرم الدخول غير المشروع لأي منها وعده انتهاكا لخصوصية هذا القانون. </a:t>
            </a:r>
            <a:endParaRPr lang="en-US" sz="1400" dirty="0">
              <a:effectLst/>
              <a:highlight>
                <a:srgbClr val="FFFFFF"/>
              </a:highlight>
              <a:latin typeface="Times New Roman" panose="02020603050405020304" pitchFamily="18" charset="0"/>
              <a:ea typeface="Times New Roman" panose="02020603050405020304" pitchFamily="18" charset="0"/>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6456333" y="334309"/>
            <a:ext cx="4311583" cy="62412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148568" y="338512"/>
            <a:ext cx="4737134"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dirty="0">
                <a:solidFill>
                  <a:srgbClr val="FFFFFF"/>
                </a:solidFill>
                <a:latin typeface="Times New Roman" panose="02020603050405020304" pitchFamily="18" charset="0"/>
                <a:ea typeface="Times New Roman" panose="02020603050405020304" pitchFamily="18" charset="0"/>
                <a:cs typeface="Calibri" panose="020F0502020204030204" pitchFamily="34" charset="0"/>
              </a:rPr>
              <a:t>سادسا</a:t>
            </a:r>
            <a:r>
              <a:rPr kumimoji="0" lang="ar-EG"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Calibri" panose="020F0502020204030204" pitchFamily="34" charset="0"/>
              </a:rPr>
              <a:t>: الولايات المتحدة الأمريكية :</a:t>
            </a:r>
          </a:p>
        </p:txBody>
      </p:sp>
      <p:pic>
        <p:nvPicPr>
          <p:cNvPr id="17410" name="Picture 2" descr="ما هو علم الولايات المتحدة الأمريكية؟ - انا مسافر">
            <a:extLst>
              <a:ext uri="{FF2B5EF4-FFF2-40B4-BE49-F238E27FC236}">
                <a16:creationId xmlns:a16="http://schemas.microsoft.com/office/drawing/2014/main" id="{36D00106-8148-4C17-8412-518AD51159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60178" y="136525"/>
            <a:ext cx="2985046" cy="8055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455D23C9-1883-842F-AE1B-39A7AD86FCAF}"/>
              </a:ext>
            </a:extLst>
          </p:cNvPr>
          <p:cNvSpPr>
            <a:spLocks noGrp="1"/>
          </p:cNvSpPr>
          <p:nvPr>
            <p:ph type="sldNum" sz="quarter" idx="12"/>
          </p:nvPr>
        </p:nvSpPr>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16390786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14400" y="1563275"/>
            <a:ext cx="9934113" cy="452680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7410" name="Picture 2" descr="ما هو علم الولايات المتحدة الأمريكية؟ - انا مسافر">
            <a:extLst>
              <a:ext uri="{FF2B5EF4-FFF2-40B4-BE49-F238E27FC236}">
                <a16:creationId xmlns:a16="http://schemas.microsoft.com/office/drawing/2014/main" id="{36D00106-8148-4C17-8412-518AD51159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4300" y="1875340"/>
            <a:ext cx="2895708" cy="13205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4154747" y="2251181"/>
            <a:ext cx="5886701" cy="62412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154747" y="2234528"/>
            <a:ext cx="5886701"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سادسا: الولايات المتحدة الأمريكية :</a:t>
            </a:r>
          </a:p>
        </p:txBody>
      </p:sp>
      <p:sp>
        <p:nvSpPr>
          <p:cNvPr id="6" name="Slide Number Placeholder 5">
            <a:extLst>
              <a:ext uri="{FF2B5EF4-FFF2-40B4-BE49-F238E27FC236}">
                <a16:creationId xmlns:a16="http://schemas.microsoft.com/office/drawing/2014/main" id="{3B337B28-CF40-D60D-FA4E-5DF22BE0F1FE}"/>
              </a:ext>
            </a:extLst>
          </p:cNvPr>
          <p:cNvSpPr>
            <a:spLocks noGrp="1"/>
          </p:cNvSpPr>
          <p:nvPr>
            <p:ph type="sldNum" sz="quarter" idx="12"/>
          </p:nvPr>
        </p:nvSpPr>
        <p:spPr/>
        <p:txBody>
          <a:bodyPr/>
          <a:lstStyle/>
          <a:p>
            <a:fld id="{F7542ADD-394E-41F3-B704-951748884AEE}" type="slidenum">
              <a:rPr lang="en-US" smtClean="0"/>
              <a:t>41</a:t>
            </a:fld>
            <a:endParaRPr lang="en-US" dirty="0"/>
          </a:p>
        </p:txBody>
      </p:sp>
      <p:sp>
        <p:nvSpPr>
          <p:cNvPr id="3" name="TextBox 2">
            <a:extLst>
              <a:ext uri="{FF2B5EF4-FFF2-40B4-BE49-F238E27FC236}">
                <a16:creationId xmlns:a16="http://schemas.microsoft.com/office/drawing/2014/main" id="{38415F68-0A25-1D40-4193-E84592FDDDA0}"/>
              </a:ext>
            </a:extLst>
          </p:cNvPr>
          <p:cNvSpPr txBox="1"/>
          <p:nvPr/>
        </p:nvSpPr>
        <p:spPr>
          <a:xfrm>
            <a:off x="2840854" y="3574754"/>
            <a:ext cx="6259273" cy="1815882"/>
          </a:xfrm>
          <a:prstGeom prst="rect">
            <a:avLst/>
          </a:prstGeom>
          <a:noFill/>
        </p:spPr>
        <p:txBody>
          <a:bodyPr wrap="square" rtlCol="0">
            <a:spAutoFit/>
          </a:bodyPr>
          <a:lstStyle/>
          <a:p>
            <a:pPr marL="0" marR="0" algn="just" rtl="1">
              <a:spcBef>
                <a:spcPts val="0"/>
              </a:spcBef>
              <a:spcAft>
                <a:spcPts val="750"/>
              </a:spcAft>
            </a:pPr>
            <a:r>
              <a:rPr lang="en-US" sz="1600" dirty="0">
                <a:solidFill>
                  <a:srgbClr val="000000"/>
                </a:solidFill>
                <a:effectLst/>
                <a:highlight>
                  <a:srgbClr val="FFFFFF"/>
                </a:highligh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FF"/>
                </a:highlight>
                <a:latin typeface="Times New Roman" panose="02020603050405020304" pitchFamily="18" charset="0"/>
                <a:ea typeface="Times New Roman" panose="02020603050405020304" pitchFamily="18" charset="0"/>
              </a:rPr>
              <a:t>ويضاف إلى هذه القوانين قوانين أخرى تتعلق بتنظيم البطاقات المتعلقة بالمصارف والتأمين وعلاقات العمل، كما تضمنت قوانين بعض الولايات تجريم الولوج إلى النظام المعلوماتي بسوء نية للحصول على معلومات تتعلق بالغير، أو إدخال معلومات غير صحيحة سواء لتحسين سمعة الغير أو الإساءة له، وهكذا فأن التشريع الأمريكي وفر حماية لحق الخصوصية بنصوص عامة متفرقة تعلقت بخصوصية الفرد وحماية المعلومات. </a:t>
            </a:r>
            <a:endParaRPr lang="en-US" sz="1600" dirty="0">
              <a:effectLst/>
              <a:highlight>
                <a:srgbClr val="FFFFFF"/>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527231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2601657" y="2982897"/>
            <a:ext cx="2387593" cy="77235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303271" y="3119807"/>
            <a:ext cx="308300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سا</a:t>
            </a:r>
            <a:r>
              <a:rPr lang="ar-EG" sz="2400" dirty="0">
                <a:solidFill>
                  <a:srgbClr val="FFFFFF"/>
                </a:solidFill>
                <a:latin typeface="Times New Roman" panose="02020603050405020304" pitchFamily="18" charset="0"/>
                <a:ea typeface="Times New Roman" panose="02020603050405020304" pitchFamily="18" charset="0"/>
              </a:rPr>
              <a:t>بعا</a:t>
            </a:r>
            <a:r>
              <a:rPr kumimoji="0" lang="ar-EG" sz="24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 فرنسا:</a:t>
            </a:r>
          </a:p>
        </p:txBody>
      </p:sp>
      <p:pic>
        <p:nvPicPr>
          <p:cNvPr id="18434" name="Picture 2" descr="‫علم فرنسا - ويكيبيديا‬‎">
            <a:extLst>
              <a:ext uri="{FF2B5EF4-FFF2-40B4-BE49-F238E27FC236}">
                <a16:creationId xmlns:a16="http://schemas.microsoft.com/office/drawing/2014/main" id="{6DA087A2-45D4-4346-B144-025A24116D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4584" y="1932303"/>
            <a:ext cx="3204560" cy="21310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05EDF893-5725-58F2-A8BD-A6CFA1380DFE}"/>
              </a:ext>
            </a:extLst>
          </p:cNvPr>
          <p:cNvSpPr>
            <a:spLocks noGrp="1"/>
          </p:cNvSpPr>
          <p:nvPr>
            <p:ph type="sldNum" sz="quarter" idx="12"/>
          </p:nvPr>
        </p:nvSpPr>
        <p:spPr/>
        <p:txBody>
          <a:bodyPr/>
          <a:lstStyle/>
          <a:p>
            <a:fld id="{F7542ADD-394E-41F3-B704-951748884AEE}" type="slidenum">
              <a:rPr lang="en-US" sz="1600" smtClean="0"/>
              <a:t>42</a:t>
            </a:fld>
            <a:endParaRPr lang="en-US" sz="1600" dirty="0"/>
          </a:p>
        </p:txBody>
      </p:sp>
      <p:sp>
        <p:nvSpPr>
          <p:cNvPr id="3" name="TextBox 2">
            <a:extLst>
              <a:ext uri="{FF2B5EF4-FFF2-40B4-BE49-F238E27FC236}">
                <a16:creationId xmlns:a16="http://schemas.microsoft.com/office/drawing/2014/main" id="{6BCAD8E7-F528-87D7-103C-1DD154BF0584}"/>
              </a:ext>
            </a:extLst>
          </p:cNvPr>
          <p:cNvSpPr txBox="1"/>
          <p:nvPr/>
        </p:nvSpPr>
        <p:spPr>
          <a:xfrm>
            <a:off x="2518348" y="4621021"/>
            <a:ext cx="5942071" cy="692113"/>
          </a:xfrm>
          <a:prstGeom prst="rect">
            <a:avLst/>
          </a:prstGeom>
          <a:noFill/>
        </p:spPr>
        <p:txBody>
          <a:bodyPr wrap="square" rtlCol="0">
            <a:spAutoFit/>
          </a:bodyPr>
          <a:lstStyle/>
          <a:p>
            <a:pPr marL="342900" marR="0" lvl="0" indent="-342900" algn="r" rtl="1">
              <a:spcBef>
                <a:spcPts val="0"/>
              </a:spcBef>
              <a:spcAft>
                <a:spcPts val="750"/>
              </a:spcAft>
              <a:buFont typeface="+mj-lt"/>
              <a:buAutoNum type="arabicPeriod"/>
            </a:pPr>
            <a:r>
              <a:rPr lang="ar-SA" sz="1600" b="1" dirty="0">
                <a:solidFill>
                  <a:srgbClr val="4A4A4A"/>
                </a:solidFill>
                <a:effectLst/>
                <a:highlight>
                  <a:srgbClr val="FFFFFF"/>
                </a:highlight>
                <a:latin typeface="Times New Roman" panose="02020603050405020304" pitchFamily="18" charset="0"/>
                <a:ea typeface="Times New Roman" panose="02020603050405020304" pitchFamily="18" charset="0"/>
              </a:rPr>
              <a:t>مدي إقرار الفقه والقضاء للحق في الخصوصية في فرنسا:</a:t>
            </a:r>
            <a:endParaRPr lang="en-US" sz="1600" b="1" dirty="0">
              <a:solidFill>
                <a:srgbClr val="4A4A4A"/>
              </a:solidFill>
              <a:effectLst/>
              <a:highlight>
                <a:srgbClr val="FFFFFF"/>
              </a:highlight>
              <a:latin typeface="Times New Roman" panose="02020603050405020304" pitchFamily="18" charset="0"/>
              <a:ea typeface="Times New Roman" panose="02020603050405020304" pitchFamily="18" charset="0"/>
            </a:endParaRPr>
          </a:p>
          <a:p>
            <a:pPr marL="342900" marR="0" lvl="0" indent="-342900" algn="just" rtl="1">
              <a:lnSpc>
                <a:spcPct val="107000"/>
              </a:lnSpc>
              <a:spcBef>
                <a:spcPts val="0"/>
              </a:spcBef>
              <a:spcAft>
                <a:spcPts val="500"/>
              </a:spcAft>
              <a:buFont typeface="+mj-lt"/>
              <a:buAutoNum type="arabicPeriod"/>
            </a:pPr>
            <a:r>
              <a:rPr lang="ar-SA" sz="1600" b="1" dirty="0">
                <a:solidFill>
                  <a:srgbClr val="4A4A4A"/>
                </a:solidFill>
                <a:effectLst/>
                <a:highlight>
                  <a:srgbClr val="FFFFFF"/>
                </a:highlight>
                <a:latin typeface="Calibri" panose="020F0502020204030204" pitchFamily="34" charset="0"/>
                <a:ea typeface="Times New Roman" panose="02020603050405020304" pitchFamily="18" charset="0"/>
              </a:rPr>
              <a:t>مدي إقرار التشريع الفرنسي للحق في الخصوصية:</a:t>
            </a:r>
            <a:endParaRPr lang="en-US" sz="1600" dirty="0">
              <a:effectLst/>
              <a:highlight>
                <a:srgbClr val="FFFFFF"/>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922081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12136" y="895735"/>
            <a:ext cx="11567727" cy="57463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342900" marR="0" lvl="0" indent="-342900" algn="r" rtl="1">
              <a:spcBef>
                <a:spcPts val="0"/>
              </a:spcBef>
              <a:spcAft>
                <a:spcPts val="750"/>
              </a:spcAft>
              <a:buFont typeface="+mj-lt"/>
              <a:buAutoNum type="arabicPeriod"/>
            </a:pPr>
            <a:r>
              <a:rPr lang="ar-SA" sz="1400" b="1" dirty="0">
                <a:solidFill>
                  <a:srgbClr val="4A4A4A"/>
                </a:solidFill>
                <a:effectLst/>
                <a:highlight>
                  <a:srgbClr val="FFFFFF"/>
                </a:highlight>
                <a:latin typeface="Times New Roman" panose="02020603050405020304" pitchFamily="18" charset="0"/>
                <a:ea typeface="Times New Roman" panose="02020603050405020304" pitchFamily="18" charset="0"/>
              </a:rPr>
              <a:t>مدي إقرار الفقه والقضاء للحق في الخصوصية في فرنسا:</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كان للفقه الفرنسي دور بارز في الاعتراف بالحق في الخصوصية</a:t>
            </a: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والدفاع عن هذا الحق قبل أن يقره المشرع في سنة ١٩٧٠م بوصفه حقا مستقلا، ولم تظهر في الفقه الفرنسي أي اتجاهات رافضة لحماية هذا الحق، بل ظل الفقه يطالب بالمزيد من الاعتراف بحرمة الخصوصية والتوسع في فهم مضمونها وبسط نطاقها</a:t>
            </a:r>
            <a:r>
              <a:rPr lang="en-US" sz="1400" dirty="0">
                <a:solidFill>
                  <a:srgbClr val="4A4A4A"/>
                </a:solidFill>
                <a:effectLst/>
                <a:highlight>
                  <a:srgbClr val="FFFFFF"/>
                </a:highlight>
                <a:latin typeface="Calibri" panose="020F0502020204030204" pitchFamily="34" charset="0"/>
                <a:ea typeface="Times New Roman" panose="02020603050405020304" pitchFamily="18" charset="0"/>
              </a:rPr>
              <a:t> .</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en-US" sz="1400" b="1" dirty="0">
                <a:effectLst/>
                <a:highlight>
                  <a:srgbClr val="FFFFFF"/>
                </a:highlight>
                <a:latin typeface="Times New Roman" panose="02020603050405020304" pitchFamily="18" charset="0"/>
                <a:ea typeface="Times New Roman" panose="02020603050405020304" pitchFamily="18" charset="0"/>
              </a:rPr>
              <a:t> </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ومازالت كتابات الفقهاء إلى اليوم تحمل مزيدا من الاهتمام والعناية بدراسة المشاكل الناجمة عن انتهاك الحق في الخصوصية، وتفصح عن رغبتهم الأكيدة في توفير حماية فعالة له ضد أي اعتداء يقع عليه.</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ولقد نالت فكرة الحياة الخاصة إقرارا لها عبر العديد من الأحكام القضائية</a:t>
            </a:r>
            <a:r>
              <a:rPr lang="ar-SA" sz="1400" dirty="0">
                <a:solidFill>
                  <a:srgbClr val="4A4A4A"/>
                </a:solidFill>
                <a:effectLst/>
                <a:latin typeface="Times New Roman" panose="02020603050405020304" pitchFamily="18" charset="0"/>
                <a:ea typeface="Times New Roman" panose="02020603050405020304" pitchFamily="18" charset="0"/>
              </a:rPr>
              <a:t>، وغالبا من جانب القضاء المدني، ولكن يمكن استخدام هذه المفاهيم (وفقا للقضاء المدني ) دون صعوبة في المجال الجنائي، وذلك من واقع أن الخصوصية تضم من ناحية كل ما يتعلق بالصحة وبالمرض، وبالحياة الأسرية، وبالمسكن (العنوان ورقم التليفون الخاص)، وما يتعلق بالمشاعر، وكذلك الأنشطة المهنية غير العامة، كما أن الحياة الخاصة تتعلق من ناحية أخري بالأشخاص الذين يمارسون وظائف عامة، فهؤلاء الأشخاص لهم حياة خاصة، والتي تختزل من عدم استخدام وسائل غير مشروعة للتشهير بهم، وتشويه السمعة الحسنة لهم، وذلك كما هو الحال بالنسبة لرجال السياسة والمشاهير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وقد استطاع القضاء الفرنسي بما هو معروف عنه من سرعة تطور،</a:t>
            </a:r>
            <a:r>
              <a:rPr lang="ar-SA" sz="1400" dirty="0">
                <a:solidFill>
                  <a:srgbClr val="4A4A4A"/>
                </a:solidFill>
                <a:effectLst/>
                <a:latin typeface="Times New Roman" panose="02020603050405020304" pitchFamily="18" charset="0"/>
                <a:ea typeface="Times New Roman" panose="02020603050405020304" pitchFamily="18" charset="0"/>
              </a:rPr>
              <a:t> أن يبني صرحا هائلا من القواعد الخاصة بحماية هذا الحق والمتفحص لأحكام هذا القضاء يلحظ أنه قد اعترف في الخصوصية في كثير من الحالات.</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ويبدو أن المحاكم الفرنسية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كانت تعترف بالحق في طلب التعويض</a:t>
            </a:r>
            <a:r>
              <a:rPr lang="ar-SA" sz="1400" dirty="0">
                <a:solidFill>
                  <a:srgbClr val="4A4A4A"/>
                </a:solidFill>
                <a:effectLst/>
                <a:latin typeface="Times New Roman" panose="02020603050405020304" pitchFamily="18" charset="0"/>
                <a:ea typeface="Times New Roman" panose="02020603050405020304" pitchFamily="18" charset="0"/>
              </a:rPr>
              <a:t> - قبل سنة ١٨٠٤م - ارتكانا إلي القواعد الخاصة بقانون الملكية وقانون العقد، وأما بعد سنة ١٨٠٤م فقد راح القضاء الفرنسي يؤسس أحكامه بشأن حماية الحق في الخصوصية باستناده إلي المادة ۱۳۸۲ من القانون المدني والتي تمنح من يصيبه ضرر الحق في أن يطالب بالتعويض عن الضرر المادي الذي سببه له غيره .</a:t>
            </a:r>
            <a:endParaRPr lang="en-US" sz="1400" dirty="0">
              <a:effectLst/>
              <a:latin typeface="Times New Roman" panose="02020603050405020304" pitchFamily="18" charset="0"/>
              <a:ea typeface="Times New Roman" panose="02020603050405020304" pitchFamily="18" charset="0"/>
            </a:endParaRPr>
          </a:p>
          <a:p>
            <a:pPr marL="0" marR="0" algn="just" rtl="1">
              <a:lnSpc>
                <a:spcPct val="107000"/>
              </a:lnSpc>
              <a:spcBef>
                <a:spcPts val="0"/>
              </a:spcBef>
              <a:spcAft>
                <a:spcPts val="500"/>
              </a:spcAft>
            </a:pPr>
            <a:r>
              <a:rPr lang="ar-SA" sz="1400" dirty="0">
                <a:solidFill>
                  <a:srgbClr val="4A4A4A"/>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4A4A4A"/>
                </a:solidFill>
                <a:effectLst/>
                <a:latin typeface="Calibri" panose="020F0502020204030204" pitchFamily="34" charset="0"/>
                <a:ea typeface="Times New Roman" panose="02020603050405020304" pitchFamily="18" charset="0"/>
              </a:rPr>
              <a:t>     إلا أن هذه الحماية القضائية كانت تتم استنادا لأحكام المسئولية المدنية التي تستلزم توافر خطأ وضرر وعلاقة السببية بينهما. علي أنه إذا كان من إثبات الخطأ دون صعوبة بمجرد الاعتداء علي الخصوصية، فإنه من الصعب إثبات الخطأ ومقداره . وبعبارة أخري لم يعد في مقدور قواعد المسئولية المدنية أن توفر حماية كافية للمعتدى عليه، ولا أن تحقق العقاب الملائم في مواجهة المعتدي.</a:t>
            </a:r>
            <a:endParaRPr lang="en-US" sz="1400" dirty="0">
              <a:effectLst/>
              <a:latin typeface="Calibri" panose="020F0502020204030204" pitchFamily="34" charset="0"/>
              <a:ea typeface="Calibri" panose="020F0502020204030204" pitchFamily="34" charset="0"/>
            </a:endParaRPr>
          </a:p>
        </p:txBody>
      </p:sp>
      <p:sp>
        <p:nvSpPr>
          <p:cNvPr id="6" name="Slide Number Placeholder 5">
            <a:extLst>
              <a:ext uri="{FF2B5EF4-FFF2-40B4-BE49-F238E27FC236}">
                <a16:creationId xmlns:a16="http://schemas.microsoft.com/office/drawing/2014/main" id="{FE726994-DDE7-FB52-E5F0-53ED0956A409}"/>
              </a:ext>
            </a:extLst>
          </p:cNvPr>
          <p:cNvSpPr>
            <a:spLocks noGrp="1"/>
          </p:cNvSpPr>
          <p:nvPr>
            <p:ph type="sldNum" sz="quarter" idx="12"/>
          </p:nvPr>
        </p:nvSpPr>
        <p:spPr/>
        <p:txBody>
          <a:bodyPr/>
          <a:lstStyle/>
          <a:p>
            <a:fld id="{F7542ADD-394E-41F3-B704-951748884AEE}" type="slidenum">
              <a:rPr lang="en-US" smtClean="0"/>
              <a:t>43</a:t>
            </a:fld>
            <a:endParaRPr lang="en-US" dirty="0"/>
          </a:p>
        </p:txBody>
      </p:sp>
    </p:spTree>
    <p:extLst>
      <p:ext uri="{BB962C8B-B14F-4D97-AF65-F5344CB8AC3E}">
        <p14:creationId xmlns:p14="http://schemas.microsoft.com/office/powerpoint/2010/main" val="18362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410" y="834502"/>
            <a:ext cx="11860690" cy="5886973"/>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lvl="1" algn="just" rtl="1">
              <a:lnSpc>
                <a:spcPct val="107000"/>
              </a:lnSpc>
              <a:spcAft>
                <a:spcPts val="500"/>
              </a:spcAft>
            </a:pPr>
            <a:r>
              <a:rPr lang="ar-EG" sz="1200" b="1" dirty="0">
                <a:solidFill>
                  <a:srgbClr val="4A4A4A"/>
                </a:solidFill>
                <a:latin typeface="Calibri" panose="020F0502020204030204" pitchFamily="34" charset="0"/>
                <a:ea typeface="Times New Roman" panose="02020603050405020304" pitchFamily="18" charset="0"/>
              </a:rPr>
              <a:t>2. </a:t>
            </a:r>
            <a:r>
              <a:rPr lang="ar-SA" sz="1200" b="1" dirty="0">
                <a:solidFill>
                  <a:srgbClr val="4A4A4A"/>
                </a:solidFill>
                <a:effectLst/>
                <a:latin typeface="Calibri" panose="020F0502020204030204" pitchFamily="34" charset="0"/>
                <a:ea typeface="Times New Roman" panose="02020603050405020304" pitchFamily="18" charset="0"/>
              </a:rPr>
              <a:t>مدي إقرار التشريع الفرنسي للحق في الخصوصية:</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إن حرمة الخصوصية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لم يجهلها قانون العقوبات الفرنسي</a:t>
            </a:r>
            <a:r>
              <a:rPr lang="ar-SA" sz="1200" dirty="0">
                <a:solidFill>
                  <a:srgbClr val="4A4A4A"/>
                </a:solidFill>
                <a:effectLst/>
                <a:latin typeface="Calibri" panose="020F0502020204030204" pitchFamily="34" charset="0"/>
                <a:ea typeface="Times New Roman" panose="02020603050405020304" pitchFamily="18" charset="0"/>
              </a:rPr>
              <a:t> منذ عام ۱۸۱۰م؛ حيث تضمن نصوصا تعاقب على إفشاء الأسرار من جانب أعضاء بعض المهن أو مخالفة السر المهني، ومخالفة سرية المراسلات، وكذلك الاعتداء على المسكن وقد بدت هذه النصوص على الصعيد الجنائي كافية.</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بید أنه قد أظهرت الممارسة منذ منتصف القرن العشرين العديد من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صور الاعتداء على الخصوصية للعديد من الأشخاص،</a:t>
            </a:r>
            <a:r>
              <a:rPr lang="ar-SA" sz="1200" dirty="0">
                <a:solidFill>
                  <a:srgbClr val="4A4A4A"/>
                </a:solidFill>
                <a:effectLst/>
                <a:latin typeface="Calibri" panose="020F0502020204030204" pitchFamily="34" charset="0"/>
                <a:ea typeface="Times New Roman" panose="02020603050405020304" pitchFamily="18" charset="0"/>
              </a:rPr>
              <a:t> والذين اتجهوا للسلطات القضائية للمطالبة ليس فقط بالتعويض، وإنما أيضا- لاتخاذ التدابير الخاصة لوضع نهاية للاعتداء على حياتهم الخاصة (المصادرة والوضع تحت الحراسة).</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وتجدر الإشارة إلى أن نصوص القانون المدني بشأن المسئولية (المادتان ۱۳۸۲ و ۱۳۸۳) ونظرية حقوق الشخصية والتي أدخل الفقه في داخلها حرمة الحياة الشخصية قد شكلت في مجموعها أساسا قانونيا للأحكام القضائية التي صدرت في هذا المجال، غير أنه سرعان ما ظهر عدم كفاية القانون المدني أمام الاجتياح المتزايد والعميق في الخصوصية، وذلك بفضل تطور وسائل الاتصال.</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وتجدر الإشارة إلي مشروع القانون المدني الفرنسي الذي نشر عام ١٩٦٥م، ولكنه لم يصدر غير أنه أسهم في تطوير النظرة العامة لمفهوم الحقوق الشخصية تمهيدا ل</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إصدار قانون ۱۷ يوليه سنة ١٩٧٠م الذي اعترف بالحق في الخصوصية، </a:t>
            </a:r>
            <a:r>
              <a:rPr lang="ar-SA" sz="1200" dirty="0">
                <a:solidFill>
                  <a:srgbClr val="4A4A4A"/>
                </a:solidFill>
                <a:effectLst/>
                <a:latin typeface="Calibri" panose="020F0502020204030204" pitchFamily="34" charset="0"/>
                <a:ea typeface="Times New Roman" panose="02020603050405020304" pitchFamily="18" charset="0"/>
              </a:rPr>
              <a:t>فأشارت عبارات هذا القانون إلي أن الهدف منه هو: (توفير إجراءات صريحة وجازمة لمواجهة أي تهديدات للحق في الخصوصية. فلقد استهدف حماية الخصوصية وهذا ما يستفاد بوضوح من خلال الأعمال التحضيرية لهذا القانون. </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FF0000"/>
                </a:solidFill>
                <a:effectLst/>
                <a:latin typeface="Calibri" panose="020F0502020204030204" pitchFamily="34" charset="0"/>
                <a:ea typeface="Times New Roman" panose="02020603050405020304" pitchFamily="18" charset="0"/>
              </a:rPr>
              <a:t>       </a:t>
            </a:r>
            <a:r>
              <a:rPr lang="ar-SA" sz="1200" b="1" dirty="0">
                <a:solidFill>
                  <a:srgbClr val="FF0000"/>
                </a:solidFill>
                <a:effectLst/>
                <a:latin typeface="Calibri" panose="020F0502020204030204" pitchFamily="34" charset="0"/>
                <a:ea typeface="Times New Roman" panose="02020603050405020304" pitchFamily="18" charset="0"/>
              </a:rPr>
              <a:t>ملحوظة هامة</a:t>
            </a:r>
            <a:r>
              <a:rPr lang="ar-SA" sz="1200" b="1" dirty="0">
                <a:solidFill>
                  <a:srgbClr val="4A4A4A"/>
                </a:solidFill>
                <a:effectLst/>
                <a:latin typeface="Calibri" panose="020F0502020204030204" pitchFamily="34" charset="0"/>
                <a:ea typeface="Times New Roman" panose="02020603050405020304" pitchFamily="18" charset="0"/>
              </a:rPr>
              <a:t>:</a:t>
            </a:r>
            <a:r>
              <a:rPr lang="ar-SA" sz="1200" dirty="0">
                <a:solidFill>
                  <a:srgbClr val="4A4A4A"/>
                </a:solidFill>
                <a:effectLst/>
                <a:latin typeface="Calibri" panose="020F0502020204030204" pitchFamily="34" charset="0"/>
                <a:ea typeface="Times New Roman" panose="02020603050405020304" pitchFamily="18" charset="0"/>
              </a:rPr>
              <a:t>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أنه خارج نطاق قواعد قانون العقوبات يمكن أن يكون هناك اعتداء على الخصوصية وفقا للقانون المدني الفرنسي المادة التاسعة</a:t>
            </a:r>
            <a:r>
              <a:rPr lang="ar-SA" sz="1200" dirty="0">
                <a:solidFill>
                  <a:srgbClr val="4A4A4A"/>
                </a:solidFill>
                <a:effectLst/>
                <a:latin typeface="Calibri" panose="020F0502020204030204" pitchFamily="34" charset="0"/>
                <a:ea typeface="Times New Roman" panose="02020603050405020304" pitchFamily="18" charset="0"/>
              </a:rPr>
              <a:t> والتي بمقتضاها لكل فرد الحق في احترام حياته الخاصة وأنه يمكن أن تتخذ تدابير ومضبوطات ذات طبيعة خاصة لوقف هذه الاعتداءات؛ وذلك حتى ولو بصفة مستعجلة إذا كان هناك مقتضى. فالأمر يتعلق هنا بحماية للخصوصية وفقا لقواعد القانون المدني. ولا ينبغي خلط هذه القواعد مع جرائم قانون العقوبات في هذا الشأن.</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وقد أضاف القانون الفرنسي الصادر في ۱۷ يوليه ۱۹۷۰م خمس مواد جديدة إلي قانون العقوبات المواد من 368 إلي 372 التصرفات التي تشكل اعتداء على حرمة الخصوصية التقاط صور أو أقوال، أو نشر مستندات، أو نشر أقوال دون رضاء الأشخاص . </a:t>
            </a:r>
            <a:endParaRPr lang="en-US" sz="1200" dirty="0">
              <a:effectLst/>
              <a:latin typeface="Calibri" panose="020F0502020204030204" pitchFamily="34" charset="0"/>
              <a:ea typeface="Calibri" panose="020F0502020204030204" pitchFamily="34" charset="0"/>
            </a:endParaRPr>
          </a:p>
          <a:p>
            <a:pPr marL="12192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ثم صدر القانون ٦ يناير ۱۹۷۸م الخاص بالمعلوماتية والبطاقات والحريات</a:t>
            </a:r>
            <a:r>
              <a:rPr lang="ar-SA" sz="1200" dirty="0">
                <a:solidFill>
                  <a:srgbClr val="4A4A4A"/>
                </a:solidFill>
                <a:effectLst/>
                <a:latin typeface="Calibri" panose="020F0502020204030204" pitchFamily="34" charset="0"/>
                <a:ea typeface="Times New Roman" panose="02020603050405020304" pitchFamily="18" charset="0"/>
              </a:rPr>
              <a:t> وهو نظم كيفية جمع وتسجيل واستعمال، والمحافظة علي المعلومات الاسمية التي تمس الخصوصية، وكذلك بين من لهم الحق في الدخول للاطلاع علي هذه المعلومات وكيفية الرقابة لحماية هذه المعلومات عن طريق الأشخاص المعنية.</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ثم بعد ذلك صدر - أيضا -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القانون الفرنسي رقم  ۱۰۸ لسنة ٢٠٠٤م، والخاص بالمعالجة الإلكترونية للبيانات الاسمية تعديلا لقانون المعلوماتية والبطاقات والحريات الصادر في ٦ يناير سنة ۱۹۷۸م.</a:t>
            </a:r>
            <a:r>
              <a:rPr lang="ar-SA" sz="1200" dirty="0">
                <a:solidFill>
                  <a:srgbClr val="4A4A4A"/>
                </a:solidFill>
                <a:effectLst/>
                <a:latin typeface="Calibri" panose="020F0502020204030204" pitchFamily="34" charset="0"/>
                <a:ea typeface="Times New Roman" panose="02020603050405020304" pitchFamily="18" charset="0"/>
              </a:rPr>
              <a:t> ونص على عدة جرائم لحماية البيانات الشخصية لتعلقها بالحياة الخاصة للأفراد.</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chemeClr val="tx1"/>
                </a:solidFill>
                <a:effectLst/>
                <a:latin typeface="Calibri" panose="020F0502020204030204" pitchFamily="34" charset="0"/>
                <a:ea typeface="Times New Roman" panose="02020603050405020304" pitchFamily="18" charset="0"/>
              </a:rPr>
              <a:t>    </a:t>
            </a:r>
            <a:r>
              <a:rPr lang="ar-SA" sz="1200" u="sng" dirty="0">
                <a:solidFill>
                  <a:schemeClr val="tx1"/>
                </a:solidFill>
                <a:effectLst/>
                <a:latin typeface="Calibri" panose="020F0502020204030204" pitchFamily="34" charset="0"/>
                <a:ea typeface="Times New Roman" panose="02020603050405020304" pitchFamily="18" charset="0"/>
              </a:rPr>
              <a:t>وبهذه القوانين يكون المشرع الفرنسي قد وفر الحماية للخصوصية ككل، وليس مجرد بعض جوانبها، وكفكرة مستقلة عن غيرها،</a:t>
            </a:r>
            <a:r>
              <a:rPr lang="ar-SA" sz="1200" dirty="0">
                <a:solidFill>
                  <a:schemeClr val="tx1"/>
                </a:solidFill>
                <a:effectLst/>
                <a:latin typeface="Calibri" panose="020F0502020204030204" pitchFamily="34" charset="0"/>
                <a:ea typeface="Times New Roman" panose="02020603050405020304" pitchFamily="18" charset="0"/>
              </a:rPr>
              <a:t> ولم يقتصر علي الوسائل المدنية في توفير تلك الحماية، بل دعمها بعقوبات جنائية رادعة.</a:t>
            </a:r>
            <a:endParaRPr lang="en-US" sz="1200" dirty="0">
              <a:solidFill>
                <a:schemeClr val="tx1"/>
              </a:solidFill>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C00000"/>
                </a:solidFill>
                <a:effectLst/>
                <a:latin typeface="Calibri" panose="020F0502020204030204" pitchFamily="34" charset="0"/>
                <a:ea typeface="Times New Roman" panose="02020603050405020304" pitchFamily="18" charset="0"/>
              </a:rPr>
              <a:t>      ولا ریب أنه بذلك قد أبرز أهمية الحق في الخصوصية في مواجهة الجرائم السيبرانية في المجتمع الحديث، </a:t>
            </a:r>
            <a:r>
              <a:rPr lang="ar-SA" sz="1200" dirty="0">
                <a:solidFill>
                  <a:srgbClr val="C00000"/>
                </a:solidFill>
                <a:effectLst/>
                <a:highlight>
                  <a:srgbClr val="FFFF00"/>
                </a:highlight>
                <a:latin typeface="Calibri" panose="020F0502020204030204" pitchFamily="34" charset="0"/>
                <a:ea typeface="Times New Roman" panose="02020603050405020304" pitchFamily="18" charset="0"/>
              </a:rPr>
              <a:t>ورفع درجاتها لدرجة أنه نص علي تشريع خاص بها،</a:t>
            </a:r>
            <a:r>
              <a:rPr lang="ar-SA" sz="1200" dirty="0">
                <a:solidFill>
                  <a:srgbClr val="C00000"/>
                </a:solidFill>
                <a:effectLst/>
                <a:latin typeface="Calibri" panose="020F0502020204030204" pitchFamily="34" charset="0"/>
                <a:ea typeface="Times New Roman" panose="02020603050405020304" pitchFamily="18" charset="0"/>
              </a:rPr>
              <a:t> يحدد ماهية هذه الجرائم، وينص علي عقوبات رادعة لها.</a:t>
            </a:r>
            <a:endParaRPr lang="en-US" sz="1200" dirty="0">
              <a:effectLst/>
              <a:latin typeface="Calibri" panose="020F0502020204030204" pitchFamily="34" charset="0"/>
              <a:ea typeface="Calibri" panose="020F0502020204030204" pitchFamily="34" charset="0"/>
            </a:endParaRPr>
          </a:p>
        </p:txBody>
      </p:sp>
      <p:sp>
        <p:nvSpPr>
          <p:cNvPr id="7" name="Slide Number Placeholder 6">
            <a:extLst>
              <a:ext uri="{FF2B5EF4-FFF2-40B4-BE49-F238E27FC236}">
                <a16:creationId xmlns:a16="http://schemas.microsoft.com/office/drawing/2014/main" id="{33F48A4A-224F-A3BB-902D-833F4A49A415}"/>
              </a:ext>
            </a:extLst>
          </p:cNvPr>
          <p:cNvSpPr>
            <a:spLocks noGrp="1"/>
          </p:cNvSpPr>
          <p:nvPr>
            <p:ph type="sldNum" sz="quarter" idx="12"/>
          </p:nvPr>
        </p:nvSpPr>
        <p:spPr/>
        <p:txBody>
          <a:bodyPr/>
          <a:lstStyle/>
          <a:p>
            <a:fld id="{F7542ADD-394E-41F3-B704-951748884AEE}" type="slidenum">
              <a:rPr lang="en-US" smtClean="0"/>
              <a:t>44</a:t>
            </a:fld>
            <a:endParaRPr lang="en-US" dirty="0"/>
          </a:p>
        </p:txBody>
      </p:sp>
    </p:spTree>
    <p:extLst>
      <p:ext uri="{BB962C8B-B14F-4D97-AF65-F5344CB8AC3E}">
        <p14:creationId xmlns:p14="http://schemas.microsoft.com/office/powerpoint/2010/main" val="5307677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Blue spark(electric current) animated gif">
            <a:extLst>
              <a:ext uri="{FF2B5EF4-FFF2-40B4-BE49-F238E27FC236}">
                <a16:creationId xmlns:a16="http://schemas.microsoft.com/office/drawing/2014/main" id="{3EB948C7-9901-7869-CF16-8350853F895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24137" y="1597811"/>
            <a:ext cx="9054059" cy="4047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8CC54EB8-5266-46E8-A507-77FA0E0C1694}"/>
              </a:ext>
            </a:extLst>
          </p:cNvPr>
          <p:cNvSpPr/>
          <p:nvPr/>
        </p:nvSpPr>
        <p:spPr>
          <a:xfrm>
            <a:off x="3495675" y="2795308"/>
            <a:ext cx="4910984" cy="1729068"/>
          </a:xfrm>
          <a:prstGeom prst="ellipse">
            <a:avLst/>
          </a:prstGeom>
          <a:noFill/>
          <a:ln>
            <a:solidFill>
              <a:schemeClr val="accent1">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6000" b="1" dirty="0">
                <a:solidFill>
                  <a:schemeClr val="tx1"/>
                </a:solidFill>
                <a:latin typeface="Times New Roman" panose="02020603050405020304" pitchFamily="18" charset="0"/>
                <a:ea typeface="Calibri" panose="020F0502020204030204" pitchFamily="34" charset="0"/>
              </a:rPr>
              <a:t>الخاتمة</a:t>
            </a:r>
            <a:endParaRPr kumimoji="0" lang="ar-EG" sz="6000" b="1" i="0" u="none" strike="noStrike" kern="1200" cap="none" spc="0" normalizeH="0" baseline="0" noProof="0" dirty="0">
              <a:ln>
                <a:noFill/>
              </a:ln>
              <a:solidFill>
                <a:schemeClr val="tx1"/>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6" name="Slide Number Placeholder 5">
            <a:extLst>
              <a:ext uri="{FF2B5EF4-FFF2-40B4-BE49-F238E27FC236}">
                <a16:creationId xmlns:a16="http://schemas.microsoft.com/office/drawing/2014/main" id="{3FBFFDC5-B1F8-ADF9-F5E0-F3C884734C2E}"/>
              </a:ext>
            </a:extLst>
          </p:cNvPr>
          <p:cNvSpPr>
            <a:spLocks noGrp="1"/>
          </p:cNvSpPr>
          <p:nvPr>
            <p:ph type="sldNum" sz="quarter" idx="12"/>
          </p:nvPr>
        </p:nvSpPr>
        <p:spPr/>
        <p:txBody>
          <a:bodyPr/>
          <a:lstStyle/>
          <a:p>
            <a:fld id="{F7542ADD-394E-41F3-B704-951748884AEE}" type="slidenum">
              <a:rPr lang="en-US" smtClean="0"/>
              <a:t>45</a:t>
            </a:fld>
            <a:endParaRPr lang="en-US" dirty="0"/>
          </a:p>
        </p:txBody>
      </p:sp>
    </p:spTree>
    <p:extLst>
      <p:ext uri="{BB962C8B-B14F-4D97-AF65-F5344CB8AC3E}">
        <p14:creationId xmlns:p14="http://schemas.microsoft.com/office/powerpoint/2010/main" val="22050510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كيفية كتابة قائمة المراجع - YouTube">
            <a:extLst>
              <a:ext uri="{FF2B5EF4-FFF2-40B4-BE49-F238E27FC236}">
                <a16:creationId xmlns:a16="http://schemas.microsoft.com/office/drawing/2014/main" id="{B0F6CC5E-FFD1-4698-A15D-42A03FF81D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159" y="1455420"/>
            <a:ext cx="10381342" cy="42304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933575" y="2600049"/>
            <a:ext cx="1986627"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75920" y="2703962"/>
            <a:ext cx="4217605"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EG"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المراجع :</a:t>
            </a: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6" name="Slide Number Placeholder 5">
            <a:extLst>
              <a:ext uri="{FF2B5EF4-FFF2-40B4-BE49-F238E27FC236}">
                <a16:creationId xmlns:a16="http://schemas.microsoft.com/office/drawing/2014/main" id="{C14F755D-ADD4-59B9-2493-837C51BCAA03}"/>
              </a:ext>
            </a:extLst>
          </p:cNvPr>
          <p:cNvSpPr>
            <a:spLocks noGrp="1"/>
          </p:cNvSpPr>
          <p:nvPr>
            <p:ph type="sldNum" sz="quarter" idx="12"/>
          </p:nvPr>
        </p:nvSpPr>
        <p:spPr/>
        <p:txBody>
          <a:bodyPr/>
          <a:lstStyle/>
          <a:p>
            <a:fld id="{F7542ADD-394E-41F3-B704-951748884AEE}" type="slidenum">
              <a:rPr lang="en-US" smtClean="0"/>
              <a:t>46</a:t>
            </a:fld>
            <a:endParaRPr lang="en-US" dirty="0"/>
          </a:p>
        </p:txBody>
      </p:sp>
    </p:spTree>
    <p:extLst>
      <p:ext uri="{BB962C8B-B14F-4D97-AF65-F5344CB8AC3E}">
        <p14:creationId xmlns:p14="http://schemas.microsoft.com/office/powerpoint/2010/main" val="29284627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6B94E2A-89FF-41B3-9932-3DD9625CD3E7}"/>
              </a:ext>
            </a:extLst>
          </p:cNvPr>
          <p:cNvPicPr>
            <a:picLocks noChangeAspect="1"/>
          </p:cNvPicPr>
          <p:nvPr/>
        </p:nvPicPr>
        <p:blipFill rotWithShape="1">
          <a:blip r:embed="rId2"/>
          <a:srcRect l="15883" t="10325" r="17941" b="11710"/>
          <a:stretch/>
        </p:blipFill>
        <p:spPr>
          <a:xfrm>
            <a:off x="2934308" y="320040"/>
            <a:ext cx="5713784" cy="6080726"/>
          </a:xfrm>
          <a:prstGeom prst="rect">
            <a:avLst/>
          </a:prstGeom>
        </p:spPr>
      </p:pic>
      <p:sp>
        <p:nvSpPr>
          <p:cNvPr id="2" name="Slide Number Placeholder 1">
            <a:extLst>
              <a:ext uri="{FF2B5EF4-FFF2-40B4-BE49-F238E27FC236}">
                <a16:creationId xmlns:a16="http://schemas.microsoft.com/office/drawing/2014/main" id="{E9490314-238C-0D94-3A83-8B29CF8AE815}"/>
              </a:ext>
            </a:extLst>
          </p:cNvPr>
          <p:cNvSpPr>
            <a:spLocks noGrp="1"/>
          </p:cNvSpPr>
          <p:nvPr>
            <p:ph type="sldNum" sz="quarter" idx="12"/>
          </p:nvPr>
        </p:nvSpPr>
        <p:spPr/>
        <p:txBody>
          <a:bodyPr/>
          <a:lstStyle/>
          <a:p>
            <a:fld id="{F7542ADD-394E-41F3-B704-951748884AEE}" type="slidenum">
              <a:rPr lang="en-US" smtClean="0"/>
              <a:t>47</a:t>
            </a:fld>
            <a:endParaRPr lang="en-US" dirty="0"/>
          </a:p>
        </p:txBody>
      </p:sp>
    </p:spTree>
    <p:extLst>
      <p:ext uri="{BB962C8B-B14F-4D97-AF65-F5344CB8AC3E}">
        <p14:creationId xmlns:p14="http://schemas.microsoft.com/office/powerpoint/2010/main" val="15162451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1332344" y="1770875"/>
            <a:ext cx="9096376" cy="2764475"/>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b="1" dirty="0">
                <a:solidFill>
                  <a:srgbClr val="FF0000"/>
                </a:solidFill>
                <a:latin typeface="Calibri" panose="020F0502020204030204" pitchFamily="34" charset="0"/>
                <a:ea typeface="Times New Roman" panose="02020603050405020304" pitchFamily="18" charset="0"/>
              </a:rPr>
              <a:t>المراجع :</a:t>
            </a:r>
            <a:endParaRPr lang="en-US" dirty="0">
              <a:solidFill>
                <a:srgbClr val="FF0000"/>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dirty="0">
                <a:latin typeface="Calibri" panose="020F0502020204030204" pitchFamily="34" charset="0"/>
                <a:ea typeface="Times New Roman" panose="02020603050405020304" pitchFamily="18" charset="0"/>
              </a:rPr>
              <a:t>د. أسماء رويعي، الحق في حرمة الحياة الخاصة في مواجهة الجرائم السيبرانية، رسالة دكتوراة، جامعة القاهرة، سنة 2013.  </a:t>
            </a:r>
            <a:endParaRPr lang="en-US" dirty="0">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EG" dirty="0">
                <a:latin typeface="Calibri" panose="020F0502020204030204" pitchFamily="34" charset="0"/>
                <a:ea typeface="Times New Roman" panose="02020603050405020304" pitchFamily="18" charset="0"/>
              </a:rPr>
              <a:t>د. جمال طه زكي، الأمن القومي الأمريكي وأثره علي الحق في الخصوصية، بحث منشور علي الموقع الإلكتروني :</a:t>
            </a:r>
            <a:endParaRPr lang="en-US" dirty="0">
              <a:latin typeface="Calibri" panose="020F0502020204030204" pitchFamily="34" charset="0"/>
              <a:ea typeface="Calibri" panose="020F0502020204030204" pitchFamily="34" charset="0"/>
            </a:endParaRPr>
          </a:p>
          <a:p>
            <a:pPr marL="685800" rtl="1">
              <a:lnSpc>
                <a:spcPct val="107000"/>
              </a:lnSpc>
              <a:spcAft>
                <a:spcPts val="500"/>
              </a:spcAft>
            </a:pPr>
            <a:r>
              <a:rPr lang="en-US" u="sng" dirty="0">
                <a:solidFill>
                  <a:srgbClr val="0000FF"/>
                </a:solidFill>
                <a:latin typeface="Calibri" panose="020F0502020204030204" pitchFamily="34" charset="0"/>
                <a:ea typeface="Times New Roman" panose="02020603050405020304" pitchFamily="18" charset="0"/>
                <a:hlinkClick r:id="rId2">
                  <a:extLst>
                    <a:ext uri="{A12FA001-AC4F-418D-AE19-62706E023703}">
                      <ahyp:hlinkClr xmlns:ahyp="http://schemas.microsoft.com/office/drawing/2018/hyperlinkcolor" val="tx"/>
                    </a:ext>
                  </a:extLst>
                </a:hlinkClick>
              </a:rPr>
              <a:t>https://www.iasj.net/iasj/download/e4475d910a31904e</a:t>
            </a:r>
            <a:endParaRPr lang="en-US" dirty="0">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dirty="0">
                <a:latin typeface="Calibri" panose="020F0502020204030204" pitchFamily="34" charset="0"/>
                <a:ea typeface="Times New Roman" panose="02020603050405020304" pitchFamily="18" charset="0"/>
              </a:rPr>
              <a:t>3. موقع ويكيبيديا الموسعة الحرة:</a:t>
            </a:r>
            <a:endParaRPr lang="en-US" dirty="0">
              <a:latin typeface="Calibri" panose="020F0502020204030204" pitchFamily="34" charset="0"/>
              <a:ea typeface="Calibri" panose="020F0502020204030204" pitchFamily="34" charset="0"/>
            </a:endParaRPr>
          </a:p>
          <a:p>
            <a:r>
              <a:rPr lang="en-US" u="sng" dirty="0">
                <a:solidFill>
                  <a:srgbClr val="0000FF"/>
                </a:solidFill>
                <a:latin typeface="Calibri" panose="020F0502020204030204" pitchFamily="34" charset="0"/>
                <a:ea typeface="Times New Roman" panose="02020603050405020304" pitchFamily="18" charset="0"/>
                <a:hlinkClick r:id="rId3">
                  <a:extLst>
                    <a:ext uri="{A12FA001-AC4F-418D-AE19-62706E023703}">
                      <ahyp:hlinkClr xmlns:ahyp="http://schemas.microsoft.com/office/drawing/2018/hyperlinkcolor" val="tx"/>
                    </a:ext>
                  </a:extLst>
                </a:hlinkClick>
              </a:rPr>
              <a:t>https://ar.wikipedia.org/wiki/</a:t>
            </a:r>
            <a:endParaRPr lang="en-US" dirty="0"/>
          </a:p>
        </p:txBody>
      </p:sp>
      <p:sp>
        <p:nvSpPr>
          <p:cNvPr id="7" name="Slide Number Placeholder 6">
            <a:extLst>
              <a:ext uri="{FF2B5EF4-FFF2-40B4-BE49-F238E27FC236}">
                <a16:creationId xmlns:a16="http://schemas.microsoft.com/office/drawing/2014/main" id="{E9CABCCB-D21B-1D7E-385C-834C7B932B8E}"/>
              </a:ext>
            </a:extLst>
          </p:cNvPr>
          <p:cNvSpPr>
            <a:spLocks noGrp="1"/>
          </p:cNvSpPr>
          <p:nvPr>
            <p:ph type="sldNum" sz="quarter" idx="12"/>
          </p:nvPr>
        </p:nvSpPr>
        <p:spPr/>
        <p:txBody>
          <a:bodyPr/>
          <a:lstStyle/>
          <a:p>
            <a:fld id="{F7542ADD-394E-41F3-B704-951748884AEE}" type="slidenum">
              <a:rPr lang="en-US" smtClean="0"/>
              <a:t>48</a:t>
            </a:fld>
            <a:endParaRPr lang="en-US" dirty="0"/>
          </a:p>
        </p:txBody>
      </p:sp>
    </p:spTree>
    <p:extLst>
      <p:ext uri="{BB962C8B-B14F-4D97-AF65-F5344CB8AC3E}">
        <p14:creationId xmlns:p14="http://schemas.microsoft.com/office/powerpoint/2010/main" val="12742349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28646" y="2777025"/>
            <a:ext cx="7808260" cy="2000548"/>
          </a:xfrm>
          <a:prstGeom prst="rect">
            <a:avLst/>
          </a:prstGeom>
          <a:solidFill>
            <a:schemeClr val="bg1"/>
          </a:solidFill>
        </p:spPr>
        <p:txBody>
          <a:bodyPr wrap="square" rtlCol="0">
            <a:spAutoFit/>
          </a:bodyPr>
          <a:lstStyle/>
          <a:p>
            <a:r>
              <a:rPr lang="en-US" sz="1600" dirty="0">
                <a:latin typeface="Alexandria Medium" pitchFamily="2" charset="-78"/>
                <a:cs typeface="Alexandria Medium" pitchFamily="2" charset="-78"/>
              </a:rPr>
              <a:t>2,3 </a:t>
            </a:r>
            <a:r>
              <a:rPr lang="en-US" sz="1600" dirty="0">
                <a:latin typeface="Alexandria Medium" pitchFamily="2" charset="-78"/>
                <a:cs typeface="Alexandria Medium" pitchFamily="2" charset="-78"/>
                <a:hlinkClick r:id="rId6">
                  <a:extLst>
                    <a:ext uri="{A12FA001-AC4F-418D-AE19-62706E023703}">
                      <ahyp:hlinkClr xmlns:ahyp="http://schemas.microsoft.com/office/drawing/2018/hyperlinkcolor" val="tx"/>
                    </a:ext>
                  </a:extLst>
                </a:hlinkClick>
              </a:rPr>
              <a:t>https://kelmetna.org/35650/</a:t>
            </a:r>
            <a:endParaRPr lang="ar-EG" sz="1600" dirty="0">
              <a:latin typeface="Alexandria Medium" pitchFamily="2" charset="-78"/>
              <a:cs typeface="Alexandria Medium" pitchFamily="2" charset="-78"/>
            </a:endParaRPr>
          </a:p>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4,5. </a:t>
            </a:r>
            <a:r>
              <a:rPr lang="en-US" sz="1600" dirty="0">
                <a:latin typeface="Alexandria Medium" pitchFamily="2" charset="-78"/>
                <a:ea typeface="Times New Roman" panose="02020603050405020304" pitchFamily="18" charset="0"/>
                <a:cs typeface="Alexandria Medium" pitchFamily="2" charset="-78"/>
                <a:hlinkClick r:id="rId7"/>
              </a:rPr>
              <a:t>https://giphy.com/explore/privacy</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45.</a:t>
            </a:r>
            <a:r>
              <a:rPr kumimoji="0" lang="en-US" sz="16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rPr>
              <a:t> .https://www.google.com/search?q=gif%20Mobile%20Electronic%</a:t>
            </a:r>
          </a:p>
          <a:p>
            <a:r>
              <a:rPr kumimoji="0" lang="en-US" sz="16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rPr>
              <a:t>20Wallpapers&amp;tbm=isch&amp;tbs=rimg:CRAlLON5euaiYQXycwABpVblsgITCgIIABAAOgQIABAAQAFVLSmhPsACANgCAOACAA&amp;hl=ar&amp;sa=X&amp;ved=0CBkQuIIBahcKEwigsOzy2vyEAxUAAAAAHQAAAAAQCA&amp;biw=1519&amp;bih=695#imgrc=CVH3ohKcVfi4lM</a:t>
            </a: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49</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4681564" y="1615095"/>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pic>
        <p:nvPicPr>
          <p:cNvPr id="8" name="Audio 2">
            <a:hlinkClick r:id="" action="ppaction://media"/>
            <a:extLst>
              <a:ext uri="{FF2B5EF4-FFF2-40B4-BE49-F238E27FC236}">
                <a16:creationId xmlns:a16="http://schemas.microsoft.com/office/drawing/2014/main" id="{3304ABC0-0E5F-4294-9968-15C44BB1B622}"/>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01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5"/>
          <a:stretch>
            <a:fillRect/>
          </a:stretch>
        </p:blipFill>
        <p:spPr>
          <a:xfrm>
            <a:off x="2643923" y="3988500"/>
            <a:ext cx="6500077" cy="1292088"/>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2731165" y="4154088"/>
            <a:ext cx="6572250" cy="793551"/>
          </a:xfrm>
          <a:prstGeom prst="rect">
            <a:avLst/>
          </a:prstGeom>
        </p:spPr>
        <p:txBody>
          <a:bodyPr wrap="square">
            <a:spAutoFit/>
          </a:bodyPr>
          <a:lstStyle/>
          <a:p>
            <a:pPr marL="457200" marR="0" algn="ctr" rtl="1">
              <a:lnSpc>
                <a:spcPct val="107000"/>
              </a:lnSpc>
              <a:spcBef>
                <a:spcPts val="0"/>
              </a:spcBef>
              <a:spcAft>
                <a:spcPts val="500"/>
              </a:spcAft>
            </a:pPr>
            <a:r>
              <a:rPr lang="ar-SA" sz="2000" b="1" dirty="0">
                <a:solidFill>
                  <a:schemeClr val="bg1"/>
                </a:solidFill>
                <a:latin typeface="Calibri" panose="020F0502020204030204" pitchFamily="34" charset="0"/>
                <a:ea typeface="Calibri" panose="020F0502020204030204" pitchFamily="34" charset="0"/>
              </a:rPr>
              <a:t>تم بحمد الله الإنتهاء من شرح المحاضرة ا</a:t>
            </a:r>
            <a:r>
              <a:rPr lang="ar-EG" sz="2000" b="1" dirty="0">
                <a:solidFill>
                  <a:schemeClr val="bg1"/>
                </a:solidFill>
                <a:latin typeface="Calibri" panose="020F0502020204030204" pitchFamily="34" charset="0"/>
                <a:ea typeface="Calibri" panose="020F0502020204030204" pitchFamily="34" charset="0"/>
              </a:rPr>
              <a:t>لأولي</a:t>
            </a:r>
            <a:endParaRPr lang="en-US" sz="2000" b="1" dirty="0">
              <a:solidFill>
                <a:schemeClr val="bg1"/>
              </a:solidFill>
              <a:latin typeface="Calibri" panose="020F0502020204030204" pitchFamily="34" charset="0"/>
              <a:ea typeface="Calibri" panose="020F0502020204030204" pitchFamily="34" charset="0"/>
            </a:endParaRPr>
          </a:p>
          <a:p>
            <a:pPr algn="ctr" rtl="1"/>
            <a:r>
              <a:rPr lang="ar-SA" sz="20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000" b="1" dirty="0">
              <a:solidFill>
                <a:schemeClr val="bg1"/>
              </a:solidFill>
              <a:effectLst/>
              <a:latin typeface="Times New Roman" panose="02020603050405020304" pitchFamily="18" charset="0"/>
              <a:ea typeface="Times New Roman" panose="02020603050405020304" pitchFamily="18" charset="0"/>
            </a:endParaRPr>
          </a:p>
        </p:txBody>
      </p:sp>
      <p:sp>
        <p:nvSpPr>
          <p:cNvPr id="7" name="Slide Number Placeholder 6">
            <a:extLst>
              <a:ext uri="{FF2B5EF4-FFF2-40B4-BE49-F238E27FC236}">
                <a16:creationId xmlns:a16="http://schemas.microsoft.com/office/drawing/2014/main" id="{7A4FDFCD-8A38-42F4-906F-F35642AD46D3}"/>
              </a:ext>
            </a:extLst>
          </p:cNvPr>
          <p:cNvSpPr>
            <a:spLocks noGrp="1"/>
          </p:cNvSpPr>
          <p:nvPr>
            <p:ph type="sldNum" sz="quarter" idx="12"/>
          </p:nvPr>
        </p:nvSpPr>
        <p:spPr/>
        <p:txBody>
          <a:bodyPr/>
          <a:lstStyle/>
          <a:p>
            <a:fld id="{F7542ADD-394E-41F3-B704-951748884AEE}" type="slidenum">
              <a:rPr lang="en-US" smtClean="0"/>
              <a:t>50</a:t>
            </a:fld>
            <a:endParaRPr lang="en-US" dirty="0"/>
          </a:p>
        </p:txBody>
      </p:sp>
      <p:pic>
        <p:nvPicPr>
          <p:cNvPr id="3" name="Audio 6">
            <a:hlinkClick r:id="" action="ppaction://media"/>
            <a:extLst>
              <a:ext uri="{FF2B5EF4-FFF2-40B4-BE49-F238E27FC236}">
                <a16:creationId xmlns:a16="http://schemas.microsoft.com/office/drawing/2014/main" id="{EE044A21-1591-D25F-11DD-3CACC59EE3A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6138456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31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1">
            <a:hlinkClick r:id="" action="ppaction://media"/>
            <a:extLst>
              <a:ext uri="{FF2B5EF4-FFF2-40B4-BE49-F238E27FC236}">
                <a16:creationId xmlns:a16="http://schemas.microsoft.com/office/drawing/2014/main" id="{DCAB2DA6-471E-E6FD-FD5B-3BA3B25F886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8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72BDB78-B6F4-40D4-BE01-3212E2016C7E}"/>
</file>

<file path=customXml/itemProps2.xml><?xml version="1.0" encoding="utf-8"?>
<ds:datastoreItem xmlns:ds="http://schemas.openxmlformats.org/officeDocument/2006/customXml" ds:itemID="{ED97DD0F-9FB0-4152-8628-A03FAE3DF05F}"/>
</file>

<file path=customXml/itemProps3.xml><?xml version="1.0" encoding="utf-8"?>
<ds:datastoreItem xmlns:ds="http://schemas.openxmlformats.org/officeDocument/2006/customXml" ds:itemID="{DD1F96B4-F5CE-4FD2-B053-340A1072AB37}"/>
</file>

<file path=docProps/app.xml><?xml version="1.0" encoding="utf-8"?>
<Properties xmlns="http://schemas.openxmlformats.org/officeDocument/2006/extended-properties" xmlns:vt="http://schemas.openxmlformats.org/officeDocument/2006/docPropsVTypes">
  <TotalTime>5164</TotalTime>
  <Words>6199</Words>
  <Application>Microsoft Office PowerPoint</Application>
  <PresentationFormat>Widescreen</PresentationFormat>
  <Paragraphs>293</Paragraphs>
  <Slides>51</Slides>
  <Notes>29</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Alexandria</vt:lpstr>
      <vt:lpstr>Alexandria Medium</vt:lpstr>
      <vt:lpstr>Alexandria SemiBold</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284</cp:revision>
  <dcterms:created xsi:type="dcterms:W3CDTF">2023-04-29T09:08:00Z</dcterms:created>
  <dcterms:modified xsi:type="dcterms:W3CDTF">2024-06-04T13:53:27Z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