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5"/>
  </p:notesMasterIdLst>
  <p:sldIdLst>
    <p:sldId id="628" r:id="rId5"/>
    <p:sldId id="629" r:id="rId6"/>
    <p:sldId id="630" r:id="rId7"/>
    <p:sldId id="257" r:id="rId8"/>
    <p:sldId id="276" r:id="rId9"/>
    <p:sldId id="256" r:id="rId10"/>
    <p:sldId id="306" r:id="rId11"/>
    <p:sldId id="494" r:id="rId12"/>
    <p:sldId id="495" r:id="rId13"/>
    <p:sldId id="496" r:id="rId14"/>
    <p:sldId id="497" r:id="rId15"/>
    <p:sldId id="498" r:id="rId16"/>
    <p:sldId id="505" r:id="rId17"/>
    <p:sldId id="499" r:id="rId18"/>
    <p:sldId id="500" r:id="rId19"/>
    <p:sldId id="501" r:id="rId20"/>
    <p:sldId id="502" r:id="rId21"/>
    <p:sldId id="503" r:id="rId22"/>
    <p:sldId id="504" r:id="rId23"/>
    <p:sldId id="34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629"/>
            <p14:sldId id="630"/>
            <p14:sldId id="257"/>
            <p14:sldId id="276"/>
            <p14:sldId id="256"/>
            <p14:sldId id="306"/>
            <p14:sldId id="494"/>
            <p14:sldId id="495"/>
            <p14:sldId id="496"/>
            <p14:sldId id="497"/>
            <p14:sldId id="498"/>
            <p14:sldId id="505"/>
            <p14:sldId id="499"/>
            <p14:sldId id="500"/>
            <p14:sldId id="501"/>
            <p14:sldId id="502"/>
            <p14:sldId id="503"/>
            <p14:sldId id="5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34E9C"/>
    <a:srgbClr val="3470A7"/>
    <a:srgbClr val="00AEEF"/>
    <a:srgbClr val="4472C4"/>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50" d="100"/>
          <a:sy n="50" d="100"/>
        </p:scale>
        <p:origin x="2874" y="13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4</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9_Title Slide"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40909399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7235942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5592124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1804312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30379608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 id="2147483666" r:id="rId16"/>
    <p:sldLayoutId id="2147483667" r:id="rId17"/>
    <p:sldLayoutId id="2147483668" r:id="rId18"/>
    <p:sldLayoutId id="2147483669" r:id="rId19"/>
    <p:sldLayoutId id="2147483670" r:id="rId20"/>
    <p:sldLayoutId id="2147483671"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0.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0.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svg"/><Relationship Id="rId2" Type="http://schemas.openxmlformats.org/officeDocument/2006/relationships/image" Target="../media/image15.jpeg"/><Relationship Id="rId1" Type="http://schemas.openxmlformats.org/officeDocument/2006/relationships/slideLayout" Target="../slideLayouts/slideLayout15.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18035" y="58165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337516" y="3234291"/>
            <a:ext cx="2834430" cy="1232902"/>
          </a:xfrm>
          <a:prstGeom prst="rect">
            <a:avLst/>
          </a:prstGeom>
          <a:noFill/>
        </p:spPr>
        <p:txBody>
          <a:bodyPr wrap="none" rtlCol="0">
            <a:spAutoFit/>
          </a:bodyPr>
          <a:lstStyle/>
          <a:p>
            <a:pPr algn="ctr">
              <a:lnSpc>
                <a:spcPct val="200000"/>
              </a:lnSpc>
            </a:pPr>
            <a:r>
              <a:rPr lang="en-US" sz="2000" dirty="0">
                <a:solidFill>
                  <a:srgbClr val="000000"/>
                </a:solidFill>
                <a:latin typeface="Alexandria" pitchFamily="2" charset="-78"/>
                <a:cs typeface="Alexandria" pitchFamily="2" charset="-78"/>
              </a:rPr>
              <a:t>RSC 701</a:t>
            </a:r>
          </a:p>
          <a:p>
            <a:pPr algn="ctr">
              <a:lnSpc>
                <a:spcPct val="200000"/>
              </a:lnSpc>
            </a:pPr>
            <a:r>
              <a:rPr lang="ar-EG" sz="2000" dirty="0">
                <a:solidFill>
                  <a:srgbClr val="000000"/>
                </a:solidFill>
                <a:latin typeface="Alexandria" pitchFamily="2" charset="-78"/>
                <a:cs typeface="Alexandria" pitchFamily="2" charset="-78"/>
              </a:rPr>
              <a:t>ماجستير القيادة التربوية</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27319" y="2432247"/>
            <a:ext cx="3887289" cy="523220"/>
          </a:xfrm>
          <a:prstGeom prst="rect">
            <a:avLst/>
          </a:prstGeom>
        </p:spPr>
        <p:txBody>
          <a:bodyPr wrap="square">
            <a:spAutoFit/>
          </a:bodyPr>
          <a:lstStyle/>
          <a:p>
            <a:pPr algn="ctr"/>
            <a:r>
              <a:rPr lang="ar-SA" sz="2800" dirty="0">
                <a:solidFill>
                  <a:srgbClr val="00B0F0"/>
                </a:solidFill>
                <a:latin typeface="Alexandria" pitchFamily="2" charset="-78"/>
                <a:ea typeface="Times New Roman" panose="02020603050405020304" pitchFamily="18" charset="0"/>
                <a:cs typeface="Alexandria"/>
              </a:rPr>
              <a:t>أساليب البحث</a:t>
            </a: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6676" y="948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4" name="مربع نص 3"/>
          <p:cNvSpPr txBox="1"/>
          <p:nvPr/>
        </p:nvSpPr>
        <p:spPr>
          <a:xfrm>
            <a:off x="5119007" y="3429000"/>
            <a:ext cx="6653849" cy="860813"/>
          </a:xfrm>
          <a:prstGeom prst="rect">
            <a:avLst/>
          </a:prstGeom>
          <a:noFill/>
        </p:spPr>
        <p:txBody>
          <a:bodyPr wrap="square" rtlCol="1">
            <a:spAutoFit/>
          </a:bodyPr>
          <a:lstStyle/>
          <a:p>
            <a:pPr algn="ctr" rtl="1">
              <a:lnSpc>
                <a:spcPct val="250000"/>
              </a:lnSpc>
            </a:pPr>
            <a:r>
              <a:rPr lang="ar-JO" sz="2400" b="1" dirty="0">
                <a:latin typeface="Alexandria" pitchFamily="2" charset="-78"/>
                <a:cs typeface="Alexandria" pitchFamily="2" charset="-78"/>
              </a:rPr>
              <a:t>أساليب البحث</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12;p2">
            <a:extLst>
              <a:ext uri="{FF2B5EF4-FFF2-40B4-BE49-F238E27FC236}">
                <a16:creationId xmlns:a16="http://schemas.microsoft.com/office/drawing/2014/main" id="{4A628EA5-1137-CA7F-36EE-31AF3A554F7B}"/>
              </a:ext>
            </a:extLst>
          </p:cNvPr>
          <p:cNvSpPr/>
          <p:nvPr/>
        </p:nvSpPr>
        <p:spPr>
          <a:xfrm rot="10800000" flipH="1">
            <a:off x="1062592" y="5653264"/>
            <a:ext cx="9729611" cy="575526"/>
          </a:xfrm>
          <a:prstGeom prst="round1Rect">
            <a:avLst>
              <a:gd name="adj" fmla="val 5000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Rectangle 33">
            <a:extLst>
              <a:ext uri="{FF2B5EF4-FFF2-40B4-BE49-F238E27FC236}">
                <a16:creationId xmlns:a16="http://schemas.microsoft.com/office/drawing/2014/main" id="{EC4288C1-C020-E696-2C19-4DCC3EC87051}"/>
              </a:ext>
            </a:extLst>
          </p:cNvPr>
          <p:cNvSpPr/>
          <p:nvPr/>
        </p:nvSpPr>
        <p:spPr>
          <a:xfrm>
            <a:off x="2182513" y="5710194"/>
            <a:ext cx="7489768" cy="461665"/>
          </a:xfrm>
          <a:prstGeom prst="rect">
            <a:avLst/>
          </a:prstGeom>
        </p:spPr>
        <p:txBody>
          <a:bodyPr wrap="square">
            <a:spAutoFit/>
          </a:bodyPr>
          <a:lstStyle/>
          <a:p>
            <a:pPr algn="ctr"/>
            <a:r>
              <a:rPr lang="en-GB" sz="1200" dirty="0" err="1">
                <a:latin typeface="Alexandria" pitchFamily="2" charset="-78"/>
                <a:cs typeface="Alexandria" pitchFamily="2" charset="-78"/>
              </a:rPr>
              <a:t>Trochim</a:t>
            </a:r>
            <a:r>
              <a:rPr lang="en-GB" sz="1200" dirty="0">
                <a:latin typeface="Alexandria" pitchFamily="2" charset="-78"/>
                <a:cs typeface="Alexandria" pitchFamily="2" charset="-78"/>
              </a:rPr>
              <a:t>, W., Donnelly, J.P. and </a:t>
            </a:r>
            <a:r>
              <a:rPr lang="en-GB" sz="1200" dirty="0" err="1">
                <a:latin typeface="Alexandria" pitchFamily="2" charset="-78"/>
                <a:cs typeface="Alexandria" pitchFamily="2" charset="-78"/>
              </a:rPr>
              <a:t>Arora</a:t>
            </a:r>
            <a:r>
              <a:rPr lang="en-GB" sz="1200" dirty="0">
                <a:latin typeface="Alexandria" pitchFamily="2" charset="-78"/>
                <a:cs typeface="Alexandria" pitchFamily="2" charset="-78"/>
              </a:rPr>
              <a:t>, K. (2015).</a:t>
            </a:r>
            <a:endParaRPr lang="ar-EG" sz="1200" dirty="0">
              <a:latin typeface="Alexandria" pitchFamily="2" charset="-78"/>
              <a:cs typeface="Alexandria" pitchFamily="2" charset="-78"/>
            </a:endParaRPr>
          </a:p>
          <a:p>
            <a:pPr algn="ctr"/>
            <a:r>
              <a:rPr lang="en-GB" sz="1200" i="1" dirty="0">
                <a:latin typeface="Alexandria" pitchFamily="2" charset="-78"/>
                <a:cs typeface="Alexandria" pitchFamily="2" charset="-78"/>
              </a:rPr>
              <a:t>Research Methods: The Essential Knowledge Base.</a:t>
            </a:r>
            <a:r>
              <a:rPr lang="en-GB" sz="1200" dirty="0">
                <a:latin typeface="Alexandria" pitchFamily="2" charset="-78"/>
                <a:cs typeface="Alexandria" pitchFamily="2" charset="-78"/>
              </a:rPr>
              <a:t> Nelson Education, </a:t>
            </a:r>
            <a:r>
              <a:rPr lang="en-GB" sz="1200" dirty="0" err="1">
                <a:latin typeface="Alexandria" pitchFamily="2" charset="-78"/>
                <a:cs typeface="Alexandria" pitchFamily="2" charset="-78"/>
              </a:rPr>
              <a:t>Cengage</a:t>
            </a:r>
            <a:r>
              <a:rPr lang="en-GB" sz="1200" dirty="0">
                <a:latin typeface="Alexandria" pitchFamily="2" charset="-78"/>
                <a:cs typeface="Alexandria" pitchFamily="2" charset="-78"/>
              </a:rPr>
              <a:t> Learning, Boston.</a:t>
            </a:r>
            <a:endParaRPr lang="en-US" sz="1200" dirty="0">
              <a:latin typeface="Alexandria" pitchFamily="2" charset="-78"/>
              <a:cs typeface="Alexandria" pitchFamily="2" charset="-78"/>
            </a:endParaRPr>
          </a:p>
        </p:txBody>
      </p:sp>
      <p:grpSp>
        <p:nvGrpSpPr>
          <p:cNvPr id="16" name="Group 15">
            <a:extLst>
              <a:ext uri="{FF2B5EF4-FFF2-40B4-BE49-F238E27FC236}">
                <a16:creationId xmlns:a16="http://schemas.microsoft.com/office/drawing/2014/main" id="{DE5E6025-DBF7-6F04-64FD-74934018B034}"/>
              </a:ext>
            </a:extLst>
          </p:cNvPr>
          <p:cNvGrpSpPr/>
          <p:nvPr/>
        </p:nvGrpSpPr>
        <p:grpSpPr>
          <a:xfrm>
            <a:off x="1565007" y="419704"/>
            <a:ext cx="3478968" cy="5086211"/>
            <a:chOff x="1062592" y="493378"/>
            <a:chExt cx="3478968" cy="5086211"/>
          </a:xfrm>
        </p:grpSpPr>
        <p:pic>
          <p:nvPicPr>
            <p:cNvPr id="15" name="Picture 14" descr="A white rectangular frame with colorful swirls&#10;&#10;Description automatically generated">
              <a:extLst>
                <a:ext uri="{FF2B5EF4-FFF2-40B4-BE49-F238E27FC236}">
                  <a16:creationId xmlns:a16="http://schemas.microsoft.com/office/drawing/2014/main" id="{F3148AD1-246D-61F5-479C-B69FEC5A1E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2592" y="493378"/>
              <a:ext cx="3478968" cy="5086211"/>
            </a:xfrm>
            <a:prstGeom prst="rect">
              <a:avLst/>
            </a:prstGeom>
          </p:spPr>
        </p:pic>
        <p:pic>
          <p:nvPicPr>
            <p:cNvPr id="5" name="صورة 18" descr="unnamed (2).jpg">
              <a:extLst>
                <a:ext uri="{FF2B5EF4-FFF2-40B4-BE49-F238E27FC236}">
                  <a16:creationId xmlns:a16="http://schemas.microsoft.com/office/drawing/2014/main" id="{F91823A0-477E-4CB8-9897-DD6E743712F6}"/>
                </a:ext>
              </a:extLst>
            </p:cNvPr>
            <p:cNvPicPr>
              <a:picLocks noChangeAspect="1"/>
            </p:cNvPicPr>
            <p:nvPr/>
          </p:nvPicPr>
          <p:blipFill>
            <a:blip r:embed="rId3"/>
            <a:stretch>
              <a:fillRect/>
            </a:stretch>
          </p:blipFill>
          <p:spPr>
            <a:xfrm>
              <a:off x="1711763" y="1468518"/>
              <a:ext cx="2067757" cy="3194922"/>
            </a:xfrm>
            <a:prstGeom prst="rect">
              <a:avLst/>
            </a:prstGeom>
          </p:spPr>
        </p:pic>
      </p:grpSp>
      <p:grpSp>
        <p:nvGrpSpPr>
          <p:cNvPr id="17" name="Group 16">
            <a:extLst>
              <a:ext uri="{FF2B5EF4-FFF2-40B4-BE49-F238E27FC236}">
                <a16:creationId xmlns:a16="http://schemas.microsoft.com/office/drawing/2014/main" id="{1C70E08A-63C0-C4CF-718B-A7FDE790C90F}"/>
              </a:ext>
            </a:extLst>
          </p:cNvPr>
          <p:cNvGrpSpPr/>
          <p:nvPr/>
        </p:nvGrpSpPr>
        <p:grpSpPr>
          <a:xfrm>
            <a:off x="7148026" y="419704"/>
            <a:ext cx="3478968" cy="5086211"/>
            <a:chOff x="7148026" y="419704"/>
            <a:chExt cx="3478968" cy="5086211"/>
          </a:xfrm>
        </p:grpSpPr>
        <p:pic>
          <p:nvPicPr>
            <p:cNvPr id="13" name="Picture 12" descr="A white rectangular frame with colorful swirls&#10;&#10;Description automatically generated">
              <a:extLst>
                <a:ext uri="{FF2B5EF4-FFF2-40B4-BE49-F238E27FC236}">
                  <a16:creationId xmlns:a16="http://schemas.microsoft.com/office/drawing/2014/main" id="{F01FB868-065F-D6EA-93A7-6ED42EA7684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48026" y="419704"/>
              <a:ext cx="3478968" cy="5086211"/>
            </a:xfrm>
            <a:prstGeom prst="rect">
              <a:avLst/>
            </a:prstGeom>
          </p:spPr>
        </p:pic>
        <p:pic>
          <p:nvPicPr>
            <p:cNvPr id="14" name="صورة 17" descr="unnamed (1).jpg">
              <a:extLst>
                <a:ext uri="{FF2B5EF4-FFF2-40B4-BE49-F238E27FC236}">
                  <a16:creationId xmlns:a16="http://schemas.microsoft.com/office/drawing/2014/main" id="{6FBCEFC0-3A16-C826-C130-5096C2A7118E}"/>
                </a:ext>
              </a:extLst>
            </p:cNvPr>
            <p:cNvPicPr>
              <a:picLocks noChangeAspect="1"/>
            </p:cNvPicPr>
            <p:nvPr/>
          </p:nvPicPr>
          <p:blipFill>
            <a:blip r:embed="rId4"/>
            <a:stretch>
              <a:fillRect/>
            </a:stretch>
          </p:blipFill>
          <p:spPr>
            <a:xfrm>
              <a:off x="7874799" y="1378449"/>
              <a:ext cx="2025423" cy="3177540"/>
            </a:xfrm>
            <a:prstGeom prst="rect">
              <a:avLst/>
            </a:prstGeom>
          </p:spPr>
        </p:pic>
      </p:grpSp>
    </p:spTree>
    <p:extLst>
      <p:ext uri="{BB962C8B-B14F-4D97-AF65-F5344CB8AC3E}">
        <p14:creationId xmlns:p14="http://schemas.microsoft.com/office/powerpoint/2010/main" val="34318212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218440" y="1028700"/>
            <a:ext cx="1175511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4608368" y="1658384"/>
            <a:ext cx="6652682" cy="3416279"/>
          </a:xfrm>
          <a:prstGeom prst="rect">
            <a:avLst/>
          </a:prstGeom>
          <a:noFill/>
          <a:ln>
            <a:noFill/>
          </a:ln>
        </p:spPr>
        <p:txBody>
          <a:bodyPr spcFirstLastPara="1" wrap="square" lIns="91425" tIns="45700" rIns="91425" bIns="45700" anchor="t" anchorCtr="0">
            <a:spAutoFit/>
          </a:bodyPr>
          <a:lstStyle/>
          <a:p>
            <a:pPr algn="just" rtl="1">
              <a:lnSpc>
                <a:spcPct val="200000"/>
              </a:lnSpc>
            </a:pPr>
            <a:r>
              <a:rPr lang="ar-SA" dirty="0">
                <a:ea typeface="Times New Roman" panose="02020603050405020304" pitchFamily="18" charset="0"/>
                <a:cs typeface="Alexandria" pitchFamily="2" charset="-78"/>
              </a:rPr>
              <a:t>يتناول هذا المساق التعريف بالمبادئ العامة في البحث العلمي وماهيته, كما يتناول أنواع مناهج البحث العلمي ومعوقاتها, ويسعى هذا المقرر إلى توضيح عناصر كتابة الأبحاث العلمية وكيفية تحديد المشكلة ووضع البدائل وتحديد الأدوات اللازمة لجمع البيانات, وأيضا سيتم التمييز بين المنهج الكمي والمنهج النوعي, بالإضافة لاكتساب مهارات عرض ونقد الأبحاث العلمية.</a:t>
            </a:r>
            <a:endParaRPr lang="ar-JO" dirty="0"/>
          </a:p>
        </p:txBody>
      </p:sp>
      <p:sp>
        <p:nvSpPr>
          <p:cNvPr id="3" name="TextBox 2">
            <a:extLst>
              <a:ext uri="{FF2B5EF4-FFF2-40B4-BE49-F238E27FC236}">
                <a16:creationId xmlns:a16="http://schemas.microsoft.com/office/drawing/2014/main" id="{79E011B1-D4CD-DA63-024D-8F824E30CF1E}"/>
              </a:ext>
            </a:extLst>
          </p:cNvPr>
          <p:cNvSpPr txBox="1"/>
          <p:nvPr/>
        </p:nvSpPr>
        <p:spPr>
          <a:xfrm>
            <a:off x="5215271" y="1227546"/>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وصف المساق</a:t>
            </a:r>
          </a:p>
        </p:txBody>
      </p:sp>
      <p:pic>
        <p:nvPicPr>
          <p:cNvPr id="4" name="Picture 3" descr="A person looking at a magnifying glass&#10;&#10;Description automatically generated">
            <a:extLst>
              <a:ext uri="{FF2B5EF4-FFF2-40B4-BE49-F238E27FC236}">
                <a16:creationId xmlns:a16="http://schemas.microsoft.com/office/drawing/2014/main" id="{FEDDA899-BF78-9BFB-CF0A-69D82F8E86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545002"/>
            <a:ext cx="5215271" cy="346815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Google Shape;177;p7">
            <a:extLst>
              <a:ext uri="{FF2B5EF4-FFF2-40B4-BE49-F238E27FC236}">
                <a16:creationId xmlns:a16="http://schemas.microsoft.com/office/drawing/2014/main" id="{0FE675D1-4B82-CA5E-73C3-2ABEE71EE38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 name="Google Shape;178;p7">
            <a:extLst>
              <a:ext uri="{FF2B5EF4-FFF2-40B4-BE49-F238E27FC236}">
                <a16:creationId xmlns:a16="http://schemas.microsoft.com/office/drawing/2014/main" id="{F7AFD885-18BD-62A8-A95D-F77D5BC56A4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8" name="TextBox 47"/>
          <p:cNvSpPr txBox="1"/>
          <p:nvPr/>
        </p:nvSpPr>
        <p:spPr>
          <a:xfrm>
            <a:off x="1214179" y="2155119"/>
            <a:ext cx="9885621" cy="4247317"/>
          </a:xfrm>
          <a:prstGeom prst="rect">
            <a:avLst/>
          </a:prstGeom>
          <a:noFill/>
        </p:spPr>
        <p:txBody>
          <a:bodyPr wrap="square" rtlCol="0">
            <a:spAutoFit/>
          </a:bodyPr>
          <a:lstStyle/>
          <a:p>
            <a:pPr algn="r" rtl="1">
              <a:lnSpc>
                <a:spcPct val="150000"/>
              </a:lnSpc>
            </a:pPr>
            <a:r>
              <a:rPr lang="ar-SA" dirty="0">
                <a:latin typeface="Alexandria" pitchFamily="2" charset="-78"/>
                <a:cs typeface="Alexandria" pitchFamily="2" charset="-78"/>
              </a:rPr>
              <a:t>يتوقع من الطالب بعد الانتهاء من دراسة هذا المساق أن يكون قادراً على تحقيق الأهداف التالية: </a:t>
            </a: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lvl="0" algn="r" rtl="1">
              <a:lnSpc>
                <a:spcPct val="150000"/>
              </a:lnSpc>
              <a:buFont typeface="Wingdings" pitchFamily="2" charset="2"/>
              <a:buChar char="v"/>
            </a:pPr>
            <a:r>
              <a:rPr lang="ar-SA" dirty="0">
                <a:latin typeface="Alexandria" pitchFamily="2" charset="-78"/>
                <a:cs typeface="Alexandria" pitchFamily="2" charset="-78"/>
              </a:rPr>
              <a:t>إدراك مفهوم البحث العلمي. </a:t>
            </a:r>
            <a:endParaRPr lang="en-US" dirty="0">
              <a:latin typeface="Alexandria" pitchFamily="2" charset="-78"/>
              <a:cs typeface="Alexandria" pitchFamily="2" charset="-78"/>
            </a:endParaRPr>
          </a:p>
          <a:p>
            <a:pPr lvl="0" algn="r" rtl="1">
              <a:lnSpc>
                <a:spcPct val="150000"/>
              </a:lnSpc>
              <a:buFont typeface="Wingdings" pitchFamily="2" charset="2"/>
              <a:buChar char="v"/>
            </a:pPr>
            <a:r>
              <a:rPr lang="ar-SA" dirty="0">
                <a:latin typeface="Alexandria" pitchFamily="2" charset="-78"/>
                <a:cs typeface="Alexandria" pitchFamily="2" charset="-78"/>
              </a:rPr>
              <a:t>التعرف على أخلاقيات البحث العلمي.</a:t>
            </a:r>
            <a:endParaRPr lang="en-US" dirty="0">
              <a:latin typeface="Alexandria" pitchFamily="2" charset="-78"/>
              <a:cs typeface="Alexandria" pitchFamily="2" charset="-78"/>
            </a:endParaRPr>
          </a:p>
          <a:p>
            <a:pPr lvl="0" algn="r" rtl="1">
              <a:lnSpc>
                <a:spcPct val="150000"/>
              </a:lnSpc>
              <a:buFont typeface="Wingdings" pitchFamily="2" charset="2"/>
              <a:buChar char="v"/>
            </a:pPr>
            <a:r>
              <a:rPr lang="ar-SA" dirty="0">
                <a:latin typeface="Alexandria" pitchFamily="2" charset="-78"/>
                <a:cs typeface="Alexandria" pitchFamily="2" charset="-78"/>
              </a:rPr>
              <a:t>تطوير قدرات ومهارات الطلبة في تحديد المشكلة البحثية. </a:t>
            </a:r>
            <a:endParaRPr lang="en-US" dirty="0">
              <a:latin typeface="Alexandria" pitchFamily="2" charset="-78"/>
              <a:cs typeface="Alexandria" pitchFamily="2" charset="-78"/>
            </a:endParaRPr>
          </a:p>
          <a:p>
            <a:pPr lvl="0" algn="r" rtl="1">
              <a:lnSpc>
                <a:spcPct val="150000"/>
              </a:lnSpc>
              <a:buFont typeface="Wingdings" pitchFamily="2" charset="2"/>
              <a:buChar char="v"/>
            </a:pPr>
            <a:r>
              <a:rPr lang="ar-SA" dirty="0">
                <a:latin typeface="Alexandria" pitchFamily="2" charset="-78"/>
                <a:cs typeface="Alexandria" pitchFamily="2" charset="-78"/>
              </a:rPr>
              <a:t>المقارنة بين أدوات جمع البيانات في البحوث التربوية.</a:t>
            </a:r>
            <a:endParaRPr lang="en-US" dirty="0">
              <a:latin typeface="Alexandria" pitchFamily="2" charset="-78"/>
              <a:cs typeface="Alexandria" pitchFamily="2" charset="-78"/>
            </a:endParaRPr>
          </a:p>
          <a:p>
            <a:pPr lvl="0" algn="r" rtl="1">
              <a:lnSpc>
                <a:spcPct val="150000"/>
              </a:lnSpc>
              <a:buFont typeface="Wingdings" pitchFamily="2" charset="2"/>
              <a:buChar char="v"/>
            </a:pPr>
            <a:r>
              <a:rPr lang="ar-SA" dirty="0">
                <a:latin typeface="Alexandria" pitchFamily="2" charset="-78"/>
                <a:cs typeface="Alexandria" pitchFamily="2" charset="-78"/>
              </a:rPr>
              <a:t>التمييز بين المنهج الكمي والنوعي. </a:t>
            </a:r>
            <a:endParaRPr lang="en-US" dirty="0">
              <a:latin typeface="Alexandria" pitchFamily="2" charset="-78"/>
              <a:cs typeface="Alexandria" pitchFamily="2" charset="-78"/>
            </a:endParaRPr>
          </a:p>
          <a:p>
            <a:pPr lvl="0" algn="r" rtl="1">
              <a:lnSpc>
                <a:spcPct val="150000"/>
              </a:lnSpc>
              <a:buFont typeface="Wingdings" pitchFamily="2" charset="2"/>
              <a:buChar char="v"/>
            </a:pPr>
            <a:r>
              <a:rPr lang="ar-SA" dirty="0">
                <a:latin typeface="Alexandria" pitchFamily="2" charset="-78"/>
                <a:cs typeface="Alexandria" pitchFamily="2" charset="-78"/>
              </a:rPr>
              <a:t>إعداد الخطط البحثية في مجالات تخصصهم.</a:t>
            </a:r>
            <a:endParaRPr lang="en-US" dirty="0">
              <a:latin typeface="Alexandria" pitchFamily="2" charset="-78"/>
              <a:cs typeface="Alexandria" pitchFamily="2" charset="-78"/>
            </a:endParaRPr>
          </a:p>
          <a:p>
            <a:pPr algn="r" rtl="1"/>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A46810C-A73F-BF0A-5A81-7AD16EB43E75}"/>
              </a:ext>
            </a:extLst>
          </p:cNvPr>
          <p:cNvSpPr txBox="1"/>
          <p:nvPr/>
        </p:nvSpPr>
        <p:spPr>
          <a:xfrm>
            <a:off x="2675165" y="295202"/>
            <a:ext cx="6841671"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الأهداف</a:t>
            </a:r>
          </a:p>
        </p:txBody>
      </p:sp>
      <p:pic>
        <p:nvPicPr>
          <p:cNvPr id="9" name="Picture 8" descr="A person running up a bar graph">
            <a:extLst>
              <a:ext uri="{FF2B5EF4-FFF2-40B4-BE49-F238E27FC236}">
                <a16:creationId xmlns:a16="http://schemas.microsoft.com/office/drawing/2014/main" id="{8CE5268E-39AC-FBAB-5200-E8BF00116C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7280" y="2518631"/>
            <a:ext cx="4041335" cy="4041335"/>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D841B67-248B-0756-225A-D71C9332A3F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2308B62-AB63-580A-D858-DECBE94FB25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p:cNvSpPr txBox="1"/>
          <p:nvPr/>
        </p:nvSpPr>
        <p:spPr>
          <a:xfrm>
            <a:off x="3360424" y="2577677"/>
            <a:ext cx="8417320" cy="2780826"/>
          </a:xfrm>
          <a:prstGeom prst="rect">
            <a:avLst/>
          </a:prstGeom>
          <a:noFill/>
        </p:spPr>
        <p:txBody>
          <a:bodyPr wrap="square" rtlCol="0">
            <a:spAutoFit/>
          </a:bodyPr>
          <a:lstStyle/>
          <a:p>
            <a:pPr lvl="0" algn="r" rtl="1">
              <a:lnSpc>
                <a:spcPct val="200000"/>
              </a:lnSpc>
              <a:buFont typeface="Wingdings" pitchFamily="2" charset="2"/>
              <a:buChar char="ü"/>
            </a:pPr>
            <a:r>
              <a:rPr lang="en-US" dirty="0">
                <a:latin typeface="Alexandria" pitchFamily="2" charset="-78"/>
                <a:cs typeface="Alexandria" pitchFamily="2" charset="-78"/>
              </a:rPr>
              <a:t> </a:t>
            </a:r>
            <a:r>
              <a:rPr lang="ar-SA" dirty="0">
                <a:latin typeface="Alexandria" pitchFamily="2" charset="-78"/>
                <a:cs typeface="Alexandria" pitchFamily="2" charset="-78"/>
              </a:rPr>
              <a:t>إجراء بحث بشكل مستقل عن أي موضوع يتم تحديده. </a:t>
            </a:r>
            <a:endParaRPr lang="en-US" dirty="0">
              <a:latin typeface="Alexandria" pitchFamily="2" charset="-78"/>
              <a:cs typeface="Alexandria" pitchFamily="2" charset="-78"/>
            </a:endParaRPr>
          </a:p>
          <a:p>
            <a:pPr lvl="0" algn="r" rtl="1">
              <a:lnSpc>
                <a:spcPct val="200000"/>
              </a:lnSpc>
              <a:buFont typeface="Wingdings" pitchFamily="2" charset="2"/>
              <a:buChar char="ü"/>
            </a:pPr>
            <a:r>
              <a:rPr lang="en-US" dirty="0">
                <a:latin typeface="Alexandria" pitchFamily="2" charset="-78"/>
                <a:cs typeface="Alexandria" pitchFamily="2" charset="-78"/>
              </a:rPr>
              <a:t> </a:t>
            </a:r>
            <a:r>
              <a:rPr lang="ar-SA" dirty="0">
                <a:latin typeface="Alexandria" pitchFamily="2" charset="-78"/>
                <a:cs typeface="Alexandria" pitchFamily="2" charset="-78"/>
              </a:rPr>
              <a:t>تصميم وتقييم طبيعة البحث  وصلاحيته. </a:t>
            </a:r>
            <a:endParaRPr lang="en-US" dirty="0">
              <a:latin typeface="Alexandria" pitchFamily="2" charset="-78"/>
              <a:cs typeface="Alexandria" pitchFamily="2" charset="-78"/>
            </a:endParaRPr>
          </a:p>
          <a:p>
            <a:pPr lvl="0" algn="r" rtl="1">
              <a:lnSpc>
                <a:spcPct val="200000"/>
              </a:lnSpc>
              <a:buFont typeface="Wingdings" pitchFamily="2" charset="2"/>
              <a:buChar char="ü"/>
            </a:pPr>
            <a:r>
              <a:rPr lang="en-US" dirty="0">
                <a:latin typeface="Alexandria" pitchFamily="2" charset="-78"/>
                <a:cs typeface="Alexandria" pitchFamily="2" charset="-78"/>
              </a:rPr>
              <a:t> </a:t>
            </a:r>
            <a:r>
              <a:rPr lang="ar-SA" dirty="0">
                <a:latin typeface="Alexandria" pitchFamily="2" charset="-78"/>
                <a:cs typeface="Alexandria" pitchFamily="2" charset="-78"/>
              </a:rPr>
              <a:t>استخدام طرق </a:t>
            </a:r>
            <a:r>
              <a:rPr lang="ar-JO" dirty="0">
                <a:latin typeface="Alexandria" pitchFamily="2" charset="-78"/>
                <a:cs typeface="Alexandria" pitchFamily="2" charset="-78"/>
              </a:rPr>
              <a:t>البحث</a:t>
            </a:r>
            <a:r>
              <a:rPr lang="ar-SA" dirty="0">
                <a:latin typeface="Alexandria" pitchFamily="2" charset="-78"/>
                <a:cs typeface="Alexandria" pitchFamily="2" charset="-78"/>
              </a:rPr>
              <a:t> وأدوات</a:t>
            </a:r>
            <a:r>
              <a:rPr lang="ar-JO" dirty="0">
                <a:latin typeface="Alexandria" pitchFamily="2" charset="-78"/>
                <a:cs typeface="Alexandria" pitchFamily="2" charset="-78"/>
              </a:rPr>
              <a:t>ه</a:t>
            </a:r>
            <a:r>
              <a:rPr lang="ar-SA" dirty="0">
                <a:latin typeface="Alexandria" pitchFamily="2" charset="-78"/>
                <a:cs typeface="Alexandria" pitchFamily="2" charset="-78"/>
              </a:rPr>
              <a:t> </a:t>
            </a:r>
            <a:r>
              <a:rPr lang="ar-JO" dirty="0">
                <a:latin typeface="Alexandria" pitchFamily="2" charset="-78"/>
                <a:cs typeface="Alexandria" pitchFamily="2" charset="-78"/>
              </a:rPr>
              <a:t>ال</a:t>
            </a:r>
            <a:r>
              <a:rPr lang="ar-SA" dirty="0">
                <a:latin typeface="Alexandria" pitchFamily="2" charset="-78"/>
                <a:cs typeface="Alexandria" pitchFamily="2" charset="-78"/>
              </a:rPr>
              <a:t>مختلفة  وتطبيقها على البحث</a:t>
            </a:r>
            <a:r>
              <a:rPr lang="ar-JO" dirty="0">
                <a:latin typeface="Alexandria" pitchFamily="2" charset="-78"/>
                <a:cs typeface="Alexandria" pitchFamily="2" charset="-78"/>
              </a:rPr>
              <a:t> العلمي</a:t>
            </a:r>
            <a:r>
              <a:rPr lang="ar-SA" dirty="0">
                <a:latin typeface="Alexandria" pitchFamily="2" charset="-78"/>
                <a:cs typeface="Alexandria" pitchFamily="2" charset="-78"/>
              </a:rPr>
              <a:t>. </a:t>
            </a:r>
            <a:endParaRPr lang="en-US" dirty="0">
              <a:latin typeface="Alexandria" pitchFamily="2" charset="-78"/>
              <a:cs typeface="Alexandria" pitchFamily="2" charset="-78"/>
            </a:endParaRPr>
          </a:p>
          <a:p>
            <a:pPr lvl="0" algn="r" rtl="1">
              <a:lnSpc>
                <a:spcPct val="200000"/>
              </a:lnSpc>
              <a:buFont typeface="Wingdings" pitchFamily="2" charset="2"/>
              <a:buChar char="ü"/>
            </a:pPr>
            <a:r>
              <a:rPr lang="en-US" dirty="0">
                <a:latin typeface="Alexandria" pitchFamily="2" charset="-78"/>
                <a:cs typeface="Alexandria" pitchFamily="2" charset="-78"/>
              </a:rPr>
              <a:t> </a:t>
            </a:r>
            <a:r>
              <a:rPr lang="ar-SA" dirty="0">
                <a:latin typeface="Alexandria" pitchFamily="2" charset="-78"/>
                <a:cs typeface="Alexandria" pitchFamily="2" charset="-78"/>
              </a:rPr>
              <a:t>الجمع، التحليل، النقل، التصميم لكل من المعلومات الكمية والكيفية. </a:t>
            </a:r>
            <a:endParaRPr lang="en-US" dirty="0">
              <a:latin typeface="Alexandria" pitchFamily="2" charset="-78"/>
              <a:cs typeface="Alexandria" pitchFamily="2" charset="-78"/>
            </a:endParaRPr>
          </a:p>
          <a:p>
            <a:pPr lvl="0" algn="r" rtl="1">
              <a:lnSpc>
                <a:spcPct val="200000"/>
              </a:lnSpc>
              <a:buFont typeface="Wingdings" pitchFamily="2" charset="2"/>
              <a:buChar char="ü"/>
            </a:pPr>
            <a:r>
              <a:rPr lang="en-US" dirty="0">
                <a:latin typeface="Alexandria" pitchFamily="2" charset="-78"/>
                <a:cs typeface="Alexandria" pitchFamily="2" charset="-78"/>
              </a:rPr>
              <a:t> </a:t>
            </a:r>
            <a:r>
              <a:rPr lang="ar-SA" dirty="0">
                <a:latin typeface="Alexandria" pitchFamily="2" charset="-78"/>
                <a:cs typeface="Alexandria" pitchFamily="2" charset="-78"/>
              </a:rPr>
              <a:t>التعرف على أهمية الاعتبارات الأخلاقية أثناء عمل مشروع البحث. </a:t>
            </a:r>
            <a:endParaRPr lang="en-US"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9CA98333-A489-6490-ADEB-96232FDD888D}"/>
              </a:ext>
            </a:extLst>
          </p:cNvPr>
          <p:cNvSpPr txBox="1"/>
          <p:nvPr/>
        </p:nvSpPr>
        <p:spPr>
          <a:xfrm>
            <a:off x="2675165" y="295202"/>
            <a:ext cx="6841671"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مخرجات التعلم </a:t>
            </a:r>
          </a:p>
        </p:txBody>
      </p:sp>
      <p:pic>
        <p:nvPicPr>
          <p:cNvPr id="8" name="Picture 7" descr="A person and person holding a magnifying glass&#10;&#10;Description automatically generated">
            <a:extLst>
              <a:ext uri="{FF2B5EF4-FFF2-40B4-BE49-F238E27FC236}">
                <a16:creationId xmlns:a16="http://schemas.microsoft.com/office/drawing/2014/main" id="{068D0124-0ABA-B244-A16E-7B7C16991B2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9531"/>
          <a:stretch/>
        </p:blipFill>
        <p:spPr>
          <a:xfrm>
            <a:off x="780639" y="3312671"/>
            <a:ext cx="3789052" cy="295753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1E86FC4B-F401-129E-567C-BB659393B460}"/>
              </a:ext>
            </a:extLst>
          </p:cNvPr>
          <p:cNvGrpSpPr/>
          <p:nvPr/>
        </p:nvGrpSpPr>
        <p:grpSpPr>
          <a:xfrm>
            <a:off x="7410364" y="2375237"/>
            <a:ext cx="3193717" cy="3095625"/>
            <a:chOff x="1593764" y="2222083"/>
            <a:chExt cx="3193717" cy="3095625"/>
          </a:xfrm>
        </p:grpSpPr>
        <p:pic>
          <p:nvPicPr>
            <p:cNvPr id="10" name="Picture 9" descr="A group of yellow and black quote boxes&#10;&#10;Description automatically generated">
              <a:extLst>
                <a:ext uri="{FF2B5EF4-FFF2-40B4-BE49-F238E27FC236}">
                  <a16:creationId xmlns:a16="http://schemas.microsoft.com/office/drawing/2014/main" id="{09BED0C7-77DA-91CC-C527-5E92DB44D8CA}"/>
                </a:ext>
              </a:extLst>
            </p:cNvPr>
            <p:cNvPicPr>
              <a:picLocks noChangeAspect="1"/>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3474" t="48194" r="65487" b="6666"/>
            <a:stretch/>
          </p:blipFill>
          <p:spPr>
            <a:xfrm>
              <a:off x="1593764" y="2222083"/>
              <a:ext cx="3193717" cy="3095625"/>
            </a:xfrm>
            <a:prstGeom prst="rect">
              <a:avLst/>
            </a:prstGeom>
          </p:spPr>
        </p:pic>
        <p:sp>
          <p:nvSpPr>
            <p:cNvPr id="11" name="Oval 10">
              <a:extLst>
                <a:ext uri="{FF2B5EF4-FFF2-40B4-BE49-F238E27FC236}">
                  <a16:creationId xmlns:a16="http://schemas.microsoft.com/office/drawing/2014/main" id="{17228518-10DD-69D7-4419-02039B8D2B1A}"/>
                </a:ext>
              </a:extLst>
            </p:cNvPr>
            <p:cNvSpPr/>
            <p:nvPr/>
          </p:nvSpPr>
          <p:spPr>
            <a:xfrm>
              <a:off x="2107674" y="2861422"/>
              <a:ext cx="2037476" cy="1676400"/>
            </a:xfrm>
            <a:prstGeom prst="ellipse">
              <a:avLst/>
            </a:prstGeom>
            <a:solidFill>
              <a:srgbClr val="234E9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879689" y="3600618"/>
              <a:ext cx="2621865" cy="338554"/>
            </a:xfrm>
            <a:prstGeom prst="rect">
              <a:avLst/>
            </a:prstGeom>
          </p:spPr>
          <p:txBody>
            <a:bodyPr wrap="square">
              <a:spAutoFit/>
            </a:bodyPr>
            <a:lstStyle/>
            <a:p>
              <a:pPr algn="ctr" rtl="1"/>
              <a:r>
                <a:rPr lang="ar-SA" sz="1600" b="1" dirty="0">
                  <a:solidFill>
                    <a:schemeClr val="bg1"/>
                  </a:solidFill>
                  <a:latin typeface="Alexandria" pitchFamily="2" charset="-78"/>
                  <a:cs typeface="Alexandria" pitchFamily="2" charset="-78"/>
                </a:rPr>
                <a:t>محتوى المادة الدراسية</a:t>
              </a:r>
              <a:endParaRPr lang="en-US" sz="1600" dirty="0">
                <a:solidFill>
                  <a:schemeClr val="bg1"/>
                </a:solidFill>
                <a:latin typeface="Times New Roman" panose="02020603050405020304" pitchFamily="18" charset="0"/>
                <a:cs typeface="Times New Roman" panose="02020603050405020304" pitchFamily="18" charset="0"/>
              </a:endParaRPr>
            </a:p>
          </p:txBody>
        </p:sp>
      </p:grpSp>
      <p:grpSp>
        <p:nvGrpSpPr>
          <p:cNvPr id="15" name="Group 14">
            <a:extLst>
              <a:ext uri="{FF2B5EF4-FFF2-40B4-BE49-F238E27FC236}">
                <a16:creationId xmlns:a16="http://schemas.microsoft.com/office/drawing/2014/main" id="{11849726-13F4-070A-2FFE-A2BFFDA1A894}"/>
              </a:ext>
            </a:extLst>
          </p:cNvPr>
          <p:cNvGrpSpPr/>
          <p:nvPr/>
        </p:nvGrpSpPr>
        <p:grpSpPr>
          <a:xfrm>
            <a:off x="1093118" y="356791"/>
            <a:ext cx="4202781" cy="6144417"/>
            <a:chOff x="7148026" y="419704"/>
            <a:chExt cx="3478968" cy="5086211"/>
          </a:xfrm>
        </p:grpSpPr>
        <p:pic>
          <p:nvPicPr>
            <p:cNvPr id="16" name="Picture 15" descr="A white rectangular frame with colorful swirls&#10;&#10;Description automatically generated">
              <a:extLst>
                <a:ext uri="{FF2B5EF4-FFF2-40B4-BE49-F238E27FC236}">
                  <a16:creationId xmlns:a16="http://schemas.microsoft.com/office/drawing/2014/main" id="{34318F5F-C7FE-6B89-B222-52590229BE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48026" y="419704"/>
              <a:ext cx="3478968" cy="5086211"/>
            </a:xfrm>
            <a:prstGeom prst="rect">
              <a:avLst/>
            </a:prstGeom>
          </p:spPr>
        </p:pic>
        <p:pic>
          <p:nvPicPr>
            <p:cNvPr id="17" name="صورة 17" descr="unnamed (1).jpg">
              <a:extLst>
                <a:ext uri="{FF2B5EF4-FFF2-40B4-BE49-F238E27FC236}">
                  <a16:creationId xmlns:a16="http://schemas.microsoft.com/office/drawing/2014/main" id="{CE38B74A-3B9A-60A8-396B-BA3D5C7FB13E}"/>
                </a:ext>
              </a:extLst>
            </p:cNvPr>
            <p:cNvPicPr>
              <a:picLocks noChangeAspect="1"/>
            </p:cNvPicPr>
            <p:nvPr/>
          </p:nvPicPr>
          <p:blipFill>
            <a:blip r:embed="rId4"/>
            <a:stretch>
              <a:fillRect/>
            </a:stretch>
          </p:blipFill>
          <p:spPr>
            <a:xfrm>
              <a:off x="7874799" y="1378449"/>
              <a:ext cx="2025423" cy="3177540"/>
            </a:xfrm>
            <a:prstGeom prst="rect">
              <a:avLst/>
            </a:prstGeom>
          </p:spPr>
        </p:pic>
      </p:grpSp>
    </p:spTree>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جدول 10"/>
          <p:cNvGraphicFramePr>
            <a:graphicFrameLocks noGrp="1"/>
          </p:cNvGraphicFramePr>
          <p:nvPr>
            <p:extLst>
              <p:ext uri="{D42A27DB-BD31-4B8C-83A1-F6EECF244321}">
                <p14:modId xmlns:p14="http://schemas.microsoft.com/office/powerpoint/2010/main" val="1900636406"/>
              </p:ext>
            </p:extLst>
          </p:nvPr>
        </p:nvGraphicFramePr>
        <p:xfrm>
          <a:off x="487680" y="947614"/>
          <a:ext cx="11216640" cy="5848842"/>
        </p:xfrm>
        <a:graphic>
          <a:graphicData uri="http://schemas.openxmlformats.org/drawingml/2006/table">
            <a:tbl>
              <a:tblPr rtl="1"/>
              <a:tblGrid>
                <a:gridCol w="1097280">
                  <a:extLst>
                    <a:ext uri="{9D8B030D-6E8A-4147-A177-3AD203B41FA5}">
                      <a16:colId xmlns:a16="http://schemas.microsoft.com/office/drawing/2014/main" val="20000"/>
                    </a:ext>
                  </a:extLst>
                </a:gridCol>
                <a:gridCol w="7482840">
                  <a:extLst>
                    <a:ext uri="{9D8B030D-6E8A-4147-A177-3AD203B41FA5}">
                      <a16:colId xmlns:a16="http://schemas.microsoft.com/office/drawing/2014/main" val="20001"/>
                    </a:ext>
                  </a:extLst>
                </a:gridCol>
                <a:gridCol w="1051560">
                  <a:extLst>
                    <a:ext uri="{9D8B030D-6E8A-4147-A177-3AD203B41FA5}">
                      <a16:colId xmlns:a16="http://schemas.microsoft.com/office/drawing/2014/main" val="20002"/>
                    </a:ext>
                  </a:extLst>
                </a:gridCol>
                <a:gridCol w="1584960">
                  <a:extLst>
                    <a:ext uri="{9D8B030D-6E8A-4147-A177-3AD203B41FA5}">
                      <a16:colId xmlns:a16="http://schemas.microsoft.com/office/drawing/2014/main" val="20003"/>
                    </a:ext>
                  </a:extLst>
                </a:gridCol>
              </a:tblGrid>
              <a:tr h="380253">
                <a:tc>
                  <a:txBody>
                    <a:bodyPr/>
                    <a:lstStyle/>
                    <a:p>
                      <a:pPr algn="ctr" rtl="1">
                        <a:lnSpc>
                          <a:spcPct val="100000"/>
                        </a:lnSpc>
                        <a:spcAft>
                          <a:spcPts val="0"/>
                        </a:spcAft>
                      </a:pPr>
                      <a:r>
                        <a:rPr lang="ar-SA" sz="1800" b="0" dirty="0">
                          <a:latin typeface="Alexandria" pitchFamily="2" charset="-78"/>
                          <a:ea typeface="Times New Roman"/>
                          <a:cs typeface="Alexandria" pitchFamily="2" charset="-78"/>
                        </a:rPr>
                        <a:t>المحاضرة</a:t>
                      </a:r>
                      <a:endParaRPr lang="en-US" sz="1800" b="0" dirty="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lnSpc>
                          <a:spcPct val="100000"/>
                        </a:lnSpc>
                        <a:spcAft>
                          <a:spcPts val="0"/>
                        </a:spcAft>
                      </a:pPr>
                      <a:r>
                        <a:rPr lang="ar-SA" sz="1800" b="0" dirty="0">
                          <a:latin typeface="Alexandria" pitchFamily="2" charset="-78"/>
                          <a:ea typeface="Times New Roman"/>
                          <a:cs typeface="Alexandria" pitchFamily="2" charset="-78"/>
                        </a:rPr>
                        <a:t>الموضوع</a:t>
                      </a:r>
                      <a:endParaRPr lang="en-US" sz="1800" b="0" dirty="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lnSpc>
                          <a:spcPct val="100000"/>
                        </a:lnSpc>
                        <a:spcAft>
                          <a:spcPts val="0"/>
                        </a:spcAft>
                      </a:pPr>
                      <a:r>
                        <a:rPr lang="ar-SA" sz="1800" b="0">
                          <a:latin typeface="Alexandria" pitchFamily="2" charset="-78"/>
                          <a:ea typeface="Times New Roman"/>
                          <a:cs typeface="Alexandria" pitchFamily="2" charset="-78"/>
                        </a:rPr>
                        <a:t>التاريخ</a:t>
                      </a:r>
                      <a:endParaRPr lang="en-US" sz="1800" b="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lnSpc>
                          <a:spcPct val="100000"/>
                        </a:lnSpc>
                        <a:spcAft>
                          <a:spcPts val="0"/>
                        </a:spcAft>
                      </a:pPr>
                      <a:r>
                        <a:rPr lang="ar-SA" sz="1800" b="0">
                          <a:latin typeface="Alexandria" pitchFamily="2" charset="-78"/>
                          <a:ea typeface="Times New Roman"/>
                          <a:cs typeface="Alexandria" pitchFamily="2" charset="-78"/>
                        </a:rPr>
                        <a:t>ملاحظات</a:t>
                      </a:r>
                      <a:endParaRPr lang="en-US" sz="1800" b="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80253">
                <a:tc>
                  <a:txBody>
                    <a:bodyPr/>
                    <a:lstStyle/>
                    <a:p>
                      <a:pPr marL="457200" marR="0" lvl="0" indent="-457200" algn="ctr" defTabSz="914400" rtl="1" eaLnBrk="1" fontAlgn="auto" latinLnBrk="0" hangingPunct="1">
                        <a:lnSpc>
                          <a:spcPct val="100000"/>
                        </a:lnSpc>
                        <a:spcBef>
                          <a:spcPts val="0"/>
                        </a:spcBef>
                        <a:spcAft>
                          <a:spcPts val="800"/>
                        </a:spcAft>
                        <a:buClrTx/>
                        <a:buSzTx/>
                        <a:buFont typeface="+mj-lt"/>
                        <a:buNone/>
                        <a:tabLst/>
                        <a:defRPr/>
                      </a:pPr>
                      <a:r>
                        <a:rPr lang="ar-JO" sz="1800" b="0" dirty="0">
                          <a:latin typeface="Alexandria" pitchFamily="2" charset="-78"/>
                          <a:ea typeface="Calibri"/>
                          <a:cs typeface="Alexandria" pitchFamily="2" charset="-78"/>
                        </a:rPr>
                        <a:t>1</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pPr>
                      <a:r>
                        <a:rPr lang="ar-JO" sz="1800" b="0" dirty="0">
                          <a:latin typeface="Alexandria" pitchFamily="2" charset="-78"/>
                          <a:ea typeface="Calibri"/>
                          <a:cs typeface="Alexandria" pitchFamily="2" charset="-78"/>
                        </a:rPr>
                        <a:t>أساسيات البحث العلمي(المفهوم والأهمية وخصائصه وأهدافه)</a:t>
                      </a:r>
                      <a:endParaRPr lang="en-US" sz="1800" b="0" dirty="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dirty="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80253">
                <a:tc>
                  <a:txBody>
                    <a:bodyPr/>
                    <a:lstStyle/>
                    <a:p>
                      <a:pPr marL="457200" lvl="0" indent="-457200" algn="ctr" rtl="1">
                        <a:lnSpc>
                          <a:spcPct val="100000"/>
                        </a:lnSpc>
                        <a:spcAft>
                          <a:spcPts val="800"/>
                        </a:spcAft>
                        <a:buFont typeface="+mj-lt"/>
                        <a:buNone/>
                      </a:pPr>
                      <a:r>
                        <a:rPr lang="ar-JO" sz="1800" b="0" dirty="0">
                          <a:latin typeface="Alexandria" pitchFamily="2" charset="-78"/>
                          <a:ea typeface="Calibri"/>
                          <a:cs typeface="Alexandria" pitchFamily="2" charset="-78"/>
                        </a:rPr>
                        <a:t>2</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pPr>
                      <a:r>
                        <a:rPr lang="ar-JO" sz="1800" b="0" dirty="0">
                          <a:latin typeface="Alexandria" pitchFamily="2" charset="-78"/>
                          <a:ea typeface="Times New Roman"/>
                          <a:cs typeface="Alexandria" pitchFamily="2" charset="-78"/>
                        </a:rPr>
                        <a:t>أخلاقيات البحث العلمي</a:t>
                      </a:r>
                      <a:endParaRPr lang="en-US" sz="1800" b="0" dirty="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80253">
                <a:tc>
                  <a:txBody>
                    <a:bodyPr/>
                    <a:lstStyle/>
                    <a:p>
                      <a:pPr marL="457200" lvl="0" indent="-457200" algn="ctr" rtl="1">
                        <a:lnSpc>
                          <a:spcPct val="100000"/>
                        </a:lnSpc>
                        <a:spcAft>
                          <a:spcPts val="800"/>
                        </a:spcAft>
                        <a:buFont typeface="+mj-lt"/>
                        <a:buNone/>
                      </a:pPr>
                      <a:r>
                        <a:rPr lang="ar-JO" sz="1800" b="0" dirty="0">
                          <a:latin typeface="Alexandria" pitchFamily="2" charset="-78"/>
                          <a:ea typeface="Calibri"/>
                          <a:cs typeface="Alexandria" pitchFamily="2" charset="-78"/>
                        </a:rPr>
                        <a:t>3</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pPr>
                      <a:r>
                        <a:rPr lang="ar-JO" sz="1800" b="0" dirty="0">
                          <a:latin typeface="Alexandria" pitchFamily="2" charset="-78"/>
                          <a:ea typeface="Times New Roman"/>
                          <a:cs typeface="Alexandria" pitchFamily="2" charset="-78"/>
                        </a:rPr>
                        <a:t>خطة البحث العلمي وعناصرها</a:t>
                      </a:r>
                      <a:endParaRPr lang="en-US"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380253">
                <a:tc>
                  <a:txBody>
                    <a:bodyPr/>
                    <a:lstStyle/>
                    <a:p>
                      <a:pPr marL="457200" lvl="0" indent="-457200" algn="ctr" rtl="1">
                        <a:lnSpc>
                          <a:spcPct val="100000"/>
                        </a:lnSpc>
                        <a:spcAft>
                          <a:spcPts val="800"/>
                        </a:spcAft>
                        <a:buFont typeface="+mj-lt"/>
                        <a:buNone/>
                      </a:pPr>
                      <a:r>
                        <a:rPr lang="ar-JO" sz="1800" b="0" dirty="0">
                          <a:latin typeface="Alexandria" pitchFamily="2" charset="-78"/>
                          <a:ea typeface="Calibri"/>
                          <a:cs typeface="Alexandria" pitchFamily="2" charset="-78"/>
                        </a:rPr>
                        <a:t>4</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pPr>
                      <a:r>
                        <a:rPr lang="ar-JO" sz="1800" b="0" dirty="0">
                          <a:latin typeface="Alexandria" pitchFamily="2" charset="-78"/>
                          <a:ea typeface="Times New Roman"/>
                          <a:cs typeface="Alexandria" pitchFamily="2" charset="-78"/>
                        </a:rPr>
                        <a:t>مراجعة الأدبيات واستخدام قواعد البيانات والتوثيق العلمي</a:t>
                      </a:r>
                      <a:endParaRPr lang="en-US"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pPr>
                      <a:endParaRPr lang="ar-SA" sz="1800" b="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380253">
                <a:tc>
                  <a:txBody>
                    <a:bodyPr/>
                    <a:lstStyle/>
                    <a:p>
                      <a:pPr marL="457200" lvl="0" indent="-457200" algn="ctr" rtl="1">
                        <a:lnSpc>
                          <a:spcPct val="100000"/>
                        </a:lnSpc>
                        <a:spcAft>
                          <a:spcPts val="800"/>
                        </a:spcAft>
                        <a:buFont typeface="+mj-lt"/>
                        <a:buNone/>
                      </a:pPr>
                      <a:r>
                        <a:rPr lang="ar-JO" sz="1800" b="0" dirty="0">
                          <a:latin typeface="Alexandria" pitchFamily="2" charset="-78"/>
                          <a:ea typeface="Calibri"/>
                          <a:cs typeface="Alexandria" pitchFamily="2" charset="-78"/>
                        </a:rPr>
                        <a:t>5</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pPr>
                      <a:r>
                        <a:rPr lang="ar-JO" sz="1800" b="0" dirty="0">
                          <a:latin typeface="Alexandria" pitchFamily="2" charset="-78"/>
                          <a:ea typeface="Times New Roman"/>
                          <a:cs typeface="Alexandria" pitchFamily="2" charset="-78"/>
                        </a:rPr>
                        <a:t>فرضيات البحث العلمي وأنواعه وكيفية صياغتها</a:t>
                      </a:r>
                      <a:endParaRPr lang="en-US"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808855">
                <a:tc>
                  <a:txBody>
                    <a:bodyPr/>
                    <a:lstStyle/>
                    <a:p>
                      <a:pPr marL="457200" lvl="0" indent="-457200" algn="ctr" rtl="1">
                        <a:lnSpc>
                          <a:spcPct val="100000"/>
                        </a:lnSpc>
                        <a:spcAft>
                          <a:spcPts val="800"/>
                        </a:spcAft>
                        <a:buFont typeface="+mj-lt"/>
                        <a:buNone/>
                        <a:tabLst>
                          <a:tab pos="38735" algn="l"/>
                        </a:tabLst>
                      </a:pPr>
                      <a:r>
                        <a:rPr lang="ar-JO" sz="1800" b="0" dirty="0">
                          <a:latin typeface="Alexandria" pitchFamily="2" charset="-78"/>
                          <a:ea typeface="Calibri"/>
                          <a:cs typeface="Alexandria" pitchFamily="2" charset="-78"/>
                        </a:rPr>
                        <a:t>6</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tabLst>
                          <a:tab pos="38735" algn="l"/>
                        </a:tabLst>
                      </a:pPr>
                      <a:r>
                        <a:rPr lang="ar-JO" sz="1800" b="0" dirty="0">
                          <a:latin typeface="Alexandria" pitchFamily="2" charset="-78"/>
                          <a:ea typeface="Times New Roman"/>
                          <a:cs typeface="Alexandria" pitchFamily="2" charset="-78"/>
                        </a:rPr>
                        <a:t>أنواع البحوث التربوية أسس تصنيفها( البحوث الاستقرائية </a:t>
                      </a:r>
                      <a:r>
                        <a:rPr lang="ar-JO" sz="1800" b="0" dirty="0" err="1">
                          <a:latin typeface="Alexandria" pitchFamily="2" charset="-78"/>
                          <a:ea typeface="Times New Roman"/>
                          <a:cs typeface="Alexandria" pitchFamily="2" charset="-78"/>
                        </a:rPr>
                        <a:t>والارتباطية</a:t>
                      </a:r>
                      <a:r>
                        <a:rPr lang="ar-JO" sz="1800" b="0" dirty="0">
                          <a:latin typeface="Alexandria" pitchFamily="2" charset="-78"/>
                          <a:ea typeface="Times New Roman"/>
                          <a:cs typeface="Alexandria" pitchFamily="2" charset="-78"/>
                        </a:rPr>
                        <a:t>, البحوث الكمية والنوعية, البحوث الأساسية)</a:t>
                      </a:r>
                      <a:endParaRPr lang="en-US"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JO" sz="1800" b="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JO" sz="1800" b="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808855">
                <a:tc>
                  <a:txBody>
                    <a:bodyPr/>
                    <a:lstStyle/>
                    <a:p>
                      <a:pPr marL="457200" lvl="0" indent="-457200" algn="ctr" rtl="1">
                        <a:lnSpc>
                          <a:spcPct val="100000"/>
                        </a:lnSpc>
                        <a:spcAft>
                          <a:spcPts val="800"/>
                        </a:spcAft>
                        <a:buFont typeface="+mj-lt"/>
                        <a:buNone/>
                        <a:tabLst>
                          <a:tab pos="38735" algn="l"/>
                        </a:tabLst>
                      </a:pPr>
                      <a:r>
                        <a:rPr lang="ar-JO" sz="1800" b="0" dirty="0">
                          <a:latin typeface="Alexandria" pitchFamily="2" charset="-78"/>
                          <a:ea typeface="Calibri"/>
                          <a:cs typeface="Alexandria" pitchFamily="2" charset="-78"/>
                        </a:rPr>
                        <a:t>7</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tabLst>
                          <a:tab pos="38735" algn="l"/>
                        </a:tabLst>
                      </a:pPr>
                      <a:r>
                        <a:rPr lang="ar-JO" sz="1800" b="0" dirty="0">
                          <a:latin typeface="Alexandria" pitchFamily="2" charset="-78"/>
                          <a:ea typeface="Calibri"/>
                          <a:cs typeface="Alexandria" pitchFamily="2" charset="-78"/>
                        </a:rPr>
                        <a:t>أنواع البحوث التربوية أسس تصنيفها( البحوث التاريخية, الوصفية والمسحية, البحوث التجريبية, الدراسات التطويرية)</a:t>
                      </a:r>
                      <a:endParaRPr lang="en-US"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JO" sz="1800" b="0" dirty="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JO"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808855">
                <a:tc>
                  <a:txBody>
                    <a:bodyPr/>
                    <a:lstStyle/>
                    <a:p>
                      <a:pPr marL="457200" lvl="0" indent="-457200" algn="ctr" rtl="1">
                        <a:lnSpc>
                          <a:spcPct val="100000"/>
                        </a:lnSpc>
                        <a:spcAft>
                          <a:spcPts val="800"/>
                        </a:spcAft>
                        <a:buFont typeface="+mj-lt"/>
                        <a:buNone/>
                      </a:pPr>
                      <a:r>
                        <a:rPr lang="ar-JO" sz="1800" b="0" dirty="0">
                          <a:latin typeface="Alexandria" pitchFamily="2" charset="-78"/>
                          <a:ea typeface="Calibri"/>
                          <a:cs typeface="Alexandria" pitchFamily="2" charset="-78"/>
                        </a:rPr>
                        <a:t>8</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pPr>
                      <a:r>
                        <a:rPr lang="ar-JO" sz="1800" b="0" dirty="0">
                          <a:latin typeface="Alexandria" pitchFamily="2" charset="-78"/>
                          <a:ea typeface="Times New Roman"/>
                          <a:cs typeface="Alexandria" pitchFamily="2" charset="-78"/>
                        </a:rPr>
                        <a:t>المتغيرات في البحوث العلمية(المتغير التابع, المتغير المستقل, المتغير المعدل, الدور الوسيط,  المتغير الدخيل, الخ)</a:t>
                      </a:r>
                      <a:endParaRPr lang="en-US"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dirty="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380253">
                <a:tc>
                  <a:txBody>
                    <a:bodyPr/>
                    <a:lstStyle/>
                    <a:p>
                      <a:pPr marL="457200" lvl="0" indent="-457200" algn="ctr" rtl="1">
                        <a:lnSpc>
                          <a:spcPct val="100000"/>
                        </a:lnSpc>
                        <a:spcAft>
                          <a:spcPts val="800"/>
                        </a:spcAft>
                        <a:buFont typeface="+mj-lt"/>
                        <a:buNone/>
                      </a:pPr>
                      <a:r>
                        <a:rPr lang="ar-JO" sz="1800" b="0" dirty="0">
                          <a:latin typeface="Alexandria" pitchFamily="2" charset="-78"/>
                          <a:ea typeface="Calibri"/>
                          <a:cs typeface="Alexandria" pitchFamily="2" charset="-78"/>
                        </a:rPr>
                        <a:t>9</a:t>
                      </a:r>
                      <a:endParaRPr lang="ar-SA" sz="1800" b="0" dirty="0">
                        <a:latin typeface="Alexandria" pitchFamily="2" charset="-78"/>
                        <a:ea typeface="Calibri"/>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pPr>
                      <a:r>
                        <a:rPr lang="ar-SA" sz="1800" b="0" dirty="0">
                          <a:latin typeface="Alexandria" pitchFamily="2" charset="-78"/>
                          <a:ea typeface="Times New Roman"/>
                          <a:cs typeface="Alexandria" pitchFamily="2" charset="-78"/>
                        </a:rPr>
                        <a:t>أساليب وأدوات جمع المعلومات</a:t>
                      </a:r>
                      <a:endParaRPr lang="en-US"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dirty="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r h="380253">
                <a:tc>
                  <a:txBody>
                    <a:bodyPr/>
                    <a:lstStyle/>
                    <a:p>
                      <a:pPr marL="457200" lvl="0" indent="-457200" algn="ctr" rtl="1">
                        <a:lnSpc>
                          <a:spcPct val="100000"/>
                        </a:lnSpc>
                        <a:spcAft>
                          <a:spcPts val="800"/>
                        </a:spcAft>
                        <a:buFont typeface="+mj-lt"/>
                        <a:buNone/>
                      </a:pPr>
                      <a:r>
                        <a:rPr lang="ar-JO" sz="1800" b="0" dirty="0">
                          <a:latin typeface="Alexandria" pitchFamily="2" charset="-78"/>
                          <a:ea typeface="Calibri"/>
                          <a:cs typeface="Alexandria" pitchFamily="2" charset="-78"/>
                        </a:rPr>
                        <a:t>10</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pPr>
                      <a:r>
                        <a:rPr lang="ar-JO" sz="1800" b="0" dirty="0">
                          <a:latin typeface="Alexandria" pitchFamily="2" charset="-78"/>
                          <a:ea typeface="Times New Roman"/>
                          <a:cs typeface="Alexandria" pitchFamily="2" charset="-78"/>
                        </a:rPr>
                        <a:t>إعداد البحوث ومناقشة النتائج</a:t>
                      </a:r>
                      <a:endParaRPr lang="en-US"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dirty="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0"/>
                  </a:ext>
                </a:extLst>
              </a:tr>
              <a:tr h="380253">
                <a:tc>
                  <a:txBody>
                    <a:bodyPr/>
                    <a:lstStyle/>
                    <a:p>
                      <a:pPr lvl="0" algn="ctr" rtl="1">
                        <a:lnSpc>
                          <a:spcPct val="100000"/>
                        </a:lnSpc>
                        <a:spcAft>
                          <a:spcPts val="0"/>
                        </a:spcAft>
                      </a:pPr>
                      <a:endParaRPr lang="ar-JO" sz="1800" b="0" dirty="0">
                        <a:highlight>
                          <a:srgbClr val="4472C4"/>
                        </a:highlight>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AEEF"/>
                    </a:solidFill>
                  </a:tcPr>
                </a:tc>
                <a:tc>
                  <a:txBody>
                    <a:bodyPr/>
                    <a:lstStyle/>
                    <a:p>
                      <a:pPr algn="ctr" rtl="1">
                        <a:lnSpc>
                          <a:spcPct val="100000"/>
                        </a:lnSpc>
                        <a:spcAft>
                          <a:spcPts val="0"/>
                        </a:spcAft>
                      </a:pPr>
                      <a:r>
                        <a:rPr lang="ar-JO" sz="1600" b="0" dirty="0">
                          <a:solidFill>
                            <a:schemeClr val="bg1"/>
                          </a:solidFill>
                          <a:latin typeface="Alexandria" pitchFamily="2" charset="-78"/>
                          <a:ea typeface="Times New Roman"/>
                          <a:cs typeface="Alexandria" pitchFamily="2" charset="-78"/>
                        </a:rPr>
                        <a:t>الامتحان النهائي </a:t>
                      </a:r>
                      <a:endParaRPr lang="en-US" sz="1600" b="0" dirty="0">
                        <a:solidFill>
                          <a:schemeClr val="bg1"/>
                        </a:solidFill>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AEEF"/>
                    </a:solidFill>
                  </a:tcPr>
                </a:tc>
                <a:tc>
                  <a:txBody>
                    <a:bodyPr/>
                    <a:lstStyle/>
                    <a:p>
                      <a:pPr algn="r" rtl="1">
                        <a:lnSpc>
                          <a:spcPct val="100000"/>
                        </a:lnSpc>
                        <a:spcAft>
                          <a:spcPts val="0"/>
                        </a:spcAft>
                      </a:pPr>
                      <a:endParaRPr lang="ar-SA" sz="1800" b="0" dirty="0">
                        <a:highlight>
                          <a:srgbClr val="4472C4"/>
                        </a:highlight>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AEEF"/>
                    </a:solidFill>
                  </a:tcPr>
                </a:tc>
                <a:tc>
                  <a:txBody>
                    <a:bodyPr/>
                    <a:lstStyle/>
                    <a:p>
                      <a:pPr algn="r" rtl="1">
                        <a:lnSpc>
                          <a:spcPct val="100000"/>
                        </a:lnSpc>
                        <a:spcAft>
                          <a:spcPts val="0"/>
                        </a:spcAft>
                      </a:pPr>
                      <a:endParaRPr lang="ar-SA" sz="1800" b="0" dirty="0">
                        <a:highlight>
                          <a:srgbClr val="4472C4"/>
                        </a:highlight>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AEEF"/>
                    </a:solidFill>
                  </a:tcPr>
                </a:tc>
                <a:extLst>
                  <a:ext uri="{0D108BD9-81ED-4DB2-BD59-A6C34878D82A}">
                    <a16:rowId xmlns:a16="http://schemas.microsoft.com/office/drawing/2014/main" val="10011"/>
                  </a:ext>
                </a:extLst>
              </a:tr>
            </a:tbl>
          </a:graphicData>
        </a:graphic>
      </p:graphicFrame>
      <p:sp>
        <p:nvSpPr>
          <p:cNvPr id="2" name="TextBox 1">
            <a:extLst>
              <a:ext uri="{FF2B5EF4-FFF2-40B4-BE49-F238E27FC236}">
                <a16:creationId xmlns:a16="http://schemas.microsoft.com/office/drawing/2014/main" id="{B803962B-DB06-446D-7463-F70295A42318}"/>
              </a:ext>
            </a:extLst>
          </p:cNvPr>
          <p:cNvSpPr txBox="1"/>
          <p:nvPr/>
        </p:nvSpPr>
        <p:spPr>
          <a:xfrm>
            <a:off x="2675165" y="295202"/>
            <a:ext cx="6841671"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محتوى المادة الدراسية والجدول الزمني لها</a:t>
            </a:r>
          </a:p>
        </p:txBody>
      </p:sp>
    </p:spTree>
    <p:extLst>
      <p:ext uri="{BB962C8B-B14F-4D97-AF65-F5344CB8AC3E}">
        <p14:creationId xmlns:p14="http://schemas.microsoft.com/office/powerpoint/2010/main" val="48978438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B2889ECB-0414-BD83-9191-193512D38C27}"/>
              </a:ext>
            </a:extLst>
          </p:cNvPr>
          <p:cNvSpPr/>
          <p:nvPr/>
        </p:nvSpPr>
        <p:spPr>
          <a:xfrm>
            <a:off x="3352801" y="1297617"/>
            <a:ext cx="5517868" cy="4372013"/>
          </a:xfrm>
          <a:prstGeom prst="roundRect">
            <a:avLst>
              <a:gd name="adj" fmla="val 398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33696BE-8BEC-6D50-D780-1009043E067B}"/>
              </a:ext>
            </a:extLst>
          </p:cNvPr>
          <p:cNvSpPr/>
          <p:nvPr/>
        </p:nvSpPr>
        <p:spPr>
          <a:xfrm>
            <a:off x="3498527" y="1419187"/>
            <a:ext cx="519494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Rectangle 5"/>
          <p:cNvSpPr/>
          <p:nvPr/>
        </p:nvSpPr>
        <p:spPr>
          <a:xfrm>
            <a:off x="3852915" y="2719600"/>
            <a:ext cx="4486170" cy="1794594"/>
          </a:xfrm>
          <a:prstGeom prst="rect">
            <a:avLst/>
          </a:prstGeom>
        </p:spPr>
        <p:txBody>
          <a:bodyPr wrap="square">
            <a:spAutoFit/>
          </a:bodyPr>
          <a:lstStyle/>
          <a:p>
            <a:pPr algn="ctr" rtl="1">
              <a:lnSpc>
                <a:spcPct val="150000"/>
              </a:lnSpc>
            </a:pPr>
            <a:r>
              <a:rPr lang="ar-JO" sz="2000" b="1" dirty="0">
                <a:solidFill>
                  <a:srgbClr val="00AEEF"/>
                </a:solidFill>
                <a:latin typeface="Alexandria" pitchFamily="2" charset="-78"/>
                <a:cs typeface="Alexandria" pitchFamily="2" charset="-78"/>
              </a:rPr>
              <a:t>المحاضرة الأولى:</a:t>
            </a:r>
          </a:p>
          <a:p>
            <a:pPr algn="r" rtl="1">
              <a:lnSpc>
                <a:spcPct val="150000"/>
              </a:lnSpc>
            </a:pPr>
            <a:endParaRPr lang="ar-JO" sz="1600" dirty="0">
              <a:solidFill>
                <a:srgbClr val="2D3956"/>
              </a:solidFill>
              <a:latin typeface="Alexandria" pitchFamily="2" charset="-78"/>
              <a:cs typeface="Alexandria" pitchFamily="2" charset="-78"/>
            </a:endParaRPr>
          </a:p>
          <a:p>
            <a:pPr algn="ctr" rtl="1">
              <a:lnSpc>
                <a:spcPct val="150000"/>
              </a:lnSpc>
            </a:pPr>
            <a:r>
              <a:rPr lang="ar-JO" sz="2000" dirty="0">
                <a:latin typeface="Alexandria" pitchFamily="2" charset="-78"/>
                <a:cs typeface="Alexandria" pitchFamily="2" charset="-78"/>
              </a:rPr>
              <a:t>أساسيات البحث العلمي (المفهوم والأهمية وخصائصه وأهدافه).</a:t>
            </a:r>
            <a:endParaRPr lang="en-US" sz="2000" dirty="0">
              <a:solidFill>
                <a:srgbClr val="2D3956"/>
              </a:solidFill>
              <a:latin typeface="Alexandria" pitchFamily="2" charset="-78"/>
              <a:cs typeface="Alexandria" pitchFamily="2" charset="-78"/>
            </a:endParaRPr>
          </a:p>
        </p:txBody>
      </p:sp>
    </p:spTree>
    <p:extLst>
      <p:ext uri="{BB962C8B-B14F-4D97-AF65-F5344CB8AC3E}">
        <p14:creationId xmlns:p14="http://schemas.microsoft.com/office/powerpoint/2010/main" val="238456399"/>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9AB93777-4CB1-E24C-7380-E912BB13D8D0}"/>
              </a:ext>
            </a:extLst>
          </p:cNvPr>
          <p:cNvSpPr/>
          <p:nvPr/>
        </p:nvSpPr>
        <p:spPr>
          <a:xfrm>
            <a:off x="3352801" y="1297617"/>
            <a:ext cx="5517868" cy="4372013"/>
          </a:xfrm>
          <a:prstGeom prst="roundRect">
            <a:avLst>
              <a:gd name="adj" fmla="val 398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799DDE94-4A5B-0C02-430D-9E600C4FDF7F}"/>
              </a:ext>
            </a:extLst>
          </p:cNvPr>
          <p:cNvSpPr/>
          <p:nvPr/>
        </p:nvSpPr>
        <p:spPr>
          <a:xfrm>
            <a:off x="3498527" y="1419187"/>
            <a:ext cx="519494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Rectangle 5"/>
          <p:cNvSpPr/>
          <p:nvPr/>
        </p:nvSpPr>
        <p:spPr>
          <a:xfrm>
            <a:off x="4000465" y="2540159"/>
            <a:ext cx="4222539" cy="1886927"/>
          </a:xfrm>
          <a:prstGeom prst="rect">
            <a:avLst/>
          </a:prstGeom>
        </p:spPr>
        <p:txBody>
          <a:bodyPr wrap="square">
            <a:spAutoFit/>
          </a:bodyPr>
          <a:lstStyle/>
          <a:p>
            <a:pPr algn="ctr" rtl="1">
              <a:lnSpc>
                <a:spcPct val="150000"/>
              </a:lnSpc>
            </a:pPr>
            <a:r>
              <a:rPr lang="ar-JO" sz="2000" b="1" dirty="0">
                <a:solidFill>
                  <a:srgbClr val="00AEEF"/>
                </a:solidFill>
                <a:latin typeface="Alexandria" pitchFamily="2" charset="-78"/>
                <a:cs typeface="Alexandria" pitchFamily="2" charset="-78"/>
              </a:rPr>
              <a:t>المحاضرة الثانية:</a:t>
            </a:r>
          </a:p>
          <a:p>
            <a:pPr algn="ctr" rtl="1">
              <a:lnSpc>
                <a:spcPct val="150000"/>
              </a:lnSpc>
            </a:pPr>
            <a:endParaRPr lang="ar-JO" sz="2000" b="1" dirty="0">
              <a:solidFill>
                <a:srgbClr val="00AEEF"/>
              </a:solidFill>
              <a:latin typeface="Alexandria" pitchFamily="2" charset="-78"/>
              <a:cs typeface="Alexandria" pitchFamily="2" charset="-78"/>
            </a:endParaRPr>
          </a:p>
          <a:p>
            <a:pPr algn="ctr" rtl="1">
              <a:lnSpc>
                <a:spcPct val="150000"/>
              </a:lnSpc>
            </a:pPr>
            <a:r>
              <a:rPr lang="ar-JO" sz="2000" b="1" dirty="0">
                <a:solidFill>
                  <a:schemeClr val="tx1">
                    <a:lumMod val="95000"/>
                    <a:lumOff val="5000"/>
                  </a:schemeClr>
                </a:solidFill>
                <a:latin typeface="Alexandria" pitchFamily="2" charset="-78"/>
                <a:cs typeface="Alexandria" pitchFamily="2" charset="-78"/>
              </a:rPr>
              <a:t>أخلاقيات البحث العلمي</a:t>
            </a:r>
            <a:endParaRPr lang="en-US" sz="2000" b="1" dirty="0">
              <a:solidFill>
                <a:schemeClr val="tx1">
                  <a:lumMod val="95000"/>
                  <a:lumOff val="5000"/>
                </a:schemeClr>
              </a:solidFill>
              <a:latin typeface="Alexandria" pitchFamily="2" charset="-78"/>
              <a:cs typeface="Alexandria" pitchFamily="2" charset="-78"/>
            </a:endParaRPr>
          </a:p>
          <a:p>
            <a:pPr algn="ctr" rtl="1">
              <a:lnSpc>
                <a:spcPct val="150000"/>
              </a:lnSpc>
            </a:pPr>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151580777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042E34AD-4DFB-D380-3830-47095B46DB1C}"/>
              </a:ext>
            </a:extLst>
          </p:cNvPr>
          <p:cNvSpPr/>
          <p:nvPr/>
        </p:nvSpPr>
        <p:spPr>
          <a:xfrm>
            <a:off x="3352801" y="1297617"/>
            <a:ext cx="5517868" cy="4372013"/>
          </a:xfrm>
          <a:prstGeom prst="roundRect">
            <a:avLst>
              <a:gd name="adj" fmla="val 398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B800114-377E-ED4F-4E28-13EFE23A715A}"/>
              </a:ext>
            </a:extLst>
          </p:cNvPr>
          <p:cNvSpPr/>
          <p:nvPr/>
        </p:nvSpPr>
        <p:spPr>
          <a:xfrm>
            <a:off x="3498527" y="1419187"/>
            <a:ext cx="519494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Rectangle 6">
            <a:extLst>
              <a:ext uri="{FF2B5EF4-FFF2-40B4-BE49-F238E27FC236}">
                <a16:creationId xmlns:a16="http://schemas.microsoft.com/office/drawing/2014/main" id="{F4CCB72F-D9AE-7EC3-C7A1-C341339AEB29}"/>
              </a:ext>
            </a:extLst>
          </p:cNvPr>
          <p:cNvSpPr/>
          <p:nvPr/>
        </p:nvSpPr>
        <p:spPr>
          <a:xfrm>
            <a:off x="4000465" y="2540159"/>
            <a:ext cx="4222539" cy="1886927"/>
          </a:xfrm>
          <a:prstGeom prst="rect">
            <a:avLst/>
          </a:prstGeom>
        </p:spPr>
        <p:txBody>
          <a:bodyPr wrap="square">
            <a:spAutoFit/>
          </a:bodyPr>
          <a:lstStyle/>
          <a:p>
            <a:pPr algn="ctr" rtl="1">
              <a:lnSpc>
                <a:spcPct val="150000"/>
              </a:lnSpc>
            </a:pPr>
            <a:r>
              <a:rPr lang="ar-JO" sz="2000" b="1" dirty="0">
                <a:solidFill>
                  <a:srgbClr val="00AEEF"/>
                </a:solidFill>
                <a:latin typeface="Alexandria" pitchFamily="2" charset="-78"/>
                <a:cs typeface="Alexandria" pitchFamily="2" charset="-78"/>
              </a:rPr>
              <a:t>المحاضرة الثالثة:</a:t>
            </a:r>
          </a:p>
          <a:p>
            <a:pPr algn="ctr" rtl="1">
              <a:lnSpc>
                <a:spcPct val="150000"/>
              </a:lnSpc>
            </a:pPr>
            <a:endParaRPr lang="ar-JO" sz="2000" b="1" dirty="0">
              <a:solidFill>
                <a:srgbClr val="00AEEF"/>
              </a:solidFill>
              <a:latin typeface="Alexandria" pitchFamily="2" charset="-78"/>
              <a:cs typeface="Alexandria" pitchFamily="2" charset="-78"/>
            </a:endParaRPr>
          </a:p>
          <a:p>
            <a:pPr algn="ctr" rtl="1">
              <a:lnSpc>
                <a:spcPct val="150000"/>
              </a:lnSpc>
            </a:pPr>
            <a:r>
              <a:rPr lang="ar-JO" sz="2000" b="1" dirty="0">
                <a:solidFill>
                  <a:schemeClr val="tx1">
                    <a:lumMod val="95000"/>
                    <a:lumOff val="5000"/>
                  </a:schemeClr>
                </a:solidFill>
                <a:latin typeface="Alexandria" pitchFamily="2" charset="-78"/>
                <a:cs typeface="Alexandria" pitchFamily="2" charset="-78"/>
              </a:rPr>
              <a:t>خطة البحث العلمي وعناصرها</a:t>
            </a:r>
          </a:p>
          <a:p>
            <a:pPr algn="ctr" rtl="1">
              <a:lnSpc>
                <a:spcPct val="150000"/>
              </a:lnSpc>
            </a:pPr>
            <a:endParaRPr lang="ar-JO"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1672469655"/>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82D138BC-306C-6288-A97A-17DFCDD934CF}"/>
              </a:ext>
            </a:extLst>
          </p:cNvPr>
          <p:cNvSpPr/>
          <p:nvPr/>
        </p:nvSpPr>
        <p:spPr>
          <a:xfrm>
            <a:off x="3352801" y="1297617"/>
            <a:ext cx="5517868" cy="4372013"/>
          </a:xfrm>
          <a:prstGeom prst="roundRect">
            <a:avLst>
              <a:gd name="adj" fmla="val 398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38A38723-057C-B5AE-35C2-EBAF7483BFC9}"/>
              </a:ext>
            </a:extLst>
          </p:cNvPr>
          <p:cNvSpPr/>
          <p:nvPr/>
        </p:nvSpPr>
        <p:spPr>
          <a:xfrm>
            <a:off x="3498527" y="1419187"/>
            <a:ext cx="519494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 name="Rectangle 9">
            <a:extLst>
              <a:ext uri="{FF2B5EF4-FFF2-40B4-BE49-F238E27FC236}">
                <a16:creationId xmlns:a16="http://schemas.microsoft.com/office/drawing/2014/main" id="{3CFA9F50-7BF7-83BD-ED59-CF0EEC799C91}"/>
              </a:ext>
            </a:extLst>
          </p:cNvPr>
          <p:cNvSpPr/>
          <p:nvPr/>
        </p:nvSpPr>
        <p:spPr>
          <a:xfrm>
            <a:off x="4000465" y="2540159"/>
            <a:ext cx="4222539" cy="2348592"/>
          </a:xfrm>
          <a:prstGeom prst="rect">
            <a:avLst/>
          </a:prstGeom>
        </p:spPr>
        <p:txBody>
          <a:bodyPr wrap="square">
            <a:spAutoFit/>
          </a:bodyPr>
          <a:lstStyle/>
          <a:p>
            <a:pPr algn="ctr" rtl="1">
              <a:lnSpc>
                <a:spcPct val="150000"/>
              </a:lnSpc>
            </a:pPr>
            <a:r>
              <a:rPr lang="ar-JO" sz="2000" b="1" dirty="0">
                <a:solidFill>
                  <a:srgbClr val="00AEEF"/>
                </a:solidFill>
                <a:latin typeface="Alexandria" pitchFamily="2" charset="-78"/>
                <a:cs typeface="Alexandria" pitchFamily="2" charset="-78"/>
              </a:rPr>
              <a:t>المحاضرة الرابعة:</a:t>
            </a:r>
          </a:p>
          <a:p>
            <a:pPr algn="ctr" rtl="1">
              <a:lnSpc>
                <a:spcPct val="150000"/>
              </a:lnSpc>
            </a:pPr>
            <a:endParaRPr lang="ar-JO" sz="2000" b="1" dirty="0">
              <a:solidFill>
                <a:srgbClr val="00AEEF"/>
              </a:solidFill>
              <a:latin typeface="Alexandria" pitchFamily="2" charset="-78"/>
              <a:cs typeface="Alexandria" pitchFamily="2" charset="-78"/>
            </a:endParaRPr>
          </a:p>
          <a:p>
            <a:pPr algn="ctr" rtl="1">
              <a:lnSpc>
                <a:spcPct val="150000"/>
              </a:lnSpc>
            </a:pPr>
            <a:r>
              <a:rPr lang="ar-JO" sz="2000" b="1" dirty="0">
                <a:solidFill>
                  <a:schemeClr val="tx1">
                    <a:lumMod val="95000"/>
                    <a:lumOff val="5000"/>
                  </a:schemeClr>
                </a:solidFill>
                <a:latin typeface="Alexandria" pitchFamily="2" charset="-78"/>
                <a:cs typeface="Alexandria" pitchFamily="2" charset="-78"/>
              </a:rPr>
              <a:t>مراجعة الأدبيات واستخدام قواعد البيانات والتوثيق العلمي.</a:t>
            </a:r>
          </a:p>
          <a:p>
            <a:pPr algn="ctr" rtl="1">
              <a:lnSpc>
                <a:spcPct val="150000"/>
              </a:lnSpc>
            </a:pPr>
            <a:endParaRPr lang="ar-JO"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426005579"/>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8981CA4D-C89E-0D8D-C4A8-F6FD7D44893F}"/>
              </a:ext>
            </a:extLst>
          </p:cNvPr>
          <p:cNvSpPr/>
          <p:nvPr/>
        </p:nvSpPr>
        <p:spPr>
          <a:xfrm>
            <a:off x="3352801" y="1297617"/>
            <a:ext cx="5517868" cy="4372013"/>
          </a:xfrm>
          <a:prstGeom prst="roundRect">
            <a:avLst>
              <a:gd name="adj" fmla="val 398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7C9D1A3-9302-976F-F202-21B62D6140A3}"/>
              </a:ext>
            </a:extLst>
          </p:cNvPr>
          <p:cNvSpPr/>
          <p:nvPr/>
        </p:nvSpPr>
        <p:spPr>
          <a:xfrm>
            <a:off x="3498527" y="1419187"/>
            <a:ext cx="519494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Rectangle 6">
            <a:extLst>
              <a:ext uri="{FF2B5EF4-FFF2-40B4-BE49-F238E27FC236}">
                <a16:creationId xmlns:a16="http://schemas.microsoft.com/office/drawing/2014/main" id="{8072DB7F-9CAA-9BE5-AD2E-5DBAA08F34FA}"/>
              </a:ext>
            </a:extLst>
          </p:cNvPr>
          <p:cNvSpPr/>
          <p:nvPr/>
        </p:nvSpPr>
        <p:spPr>
          <a:xfrm>
            <a:off x="4000465" y="2540159"/>
            <a:ext cx="4222539" cy="2348592"/>
          </a:xfrm>
          <a:prstGeom prst="rect">
            <a:avLst/>
          </a:prstGeom>
        </p:spPr>
        <p:txBody>
          <a:bodyPr wrap="square">
            <a:spAutoFit/>
          </a:bodyPr>
          <a:lstStyle/>
          <a:p>
            <a:pPr algn="ctr" rtl="1">
              <a:lnSpc>
                <a:spcPct val="150000"/>
              </a:lnSpc>
            </a:pPr>
            <a:r>
              <a:rPr lang="ar-JO" sz="2000" b="1" dirty="0">
                <a:solidFill>
                  <a:srgbClr val="00AEEF"/>
                </a:solidFill>
                <a:latin typeface="Alexandria" pitchFamily="2" charset="-78"/>
                <a:cs typeface="Alexandria" pitchFamily="2" charset="-78"/>
              </a:rPr>
              <a:t>المحاضرة الخامسة:</a:t>
            </a:r>
          </a:p>
          <a:p>
            <a:pPr algn="ctr" rtl="1">
              <a:lnSpc>
                <a:spcPct val="150000"/>
              </a:lnSpc>
            </a:pPr>
            <a:endParaRPr lang="ar-JO" sz="2000" b="1" dirty="0">
              <a:solidFill>
                <a:srgbClr val="00AEEF"/>
              </a:solidFill>
              <a:latin typeface="Alexandria" pitchFamily="2" charset="-78"/>
              <a:cs typeface="Alexandria" pitchFamily="2" charset="-78"/>
            </a:endParaRPr>
          </a:p>
          <a:p>
            <a:pPr algn="ctr" rtl="1">
              <a:lnSpc>
                <a:spcPct val="150000"/>
              </a:lnSpc>
            </a:pPr>
            <a:r>
              <a:rPr lang="ar-JO" sz="2000" b="1" dirty="0">
                <a:solidFill>
                  <a:schemeClr val="tx1">
                    <a:lumMod val="95000"/>
                    <a:lumOff val="5000"/>
                  </a:schemeClr>
                </a:solidFill>
                <a:latin typeface="Alexandria" pitchFamily="2" charset="-78"/>
                <a:cs typeface="Alexandria" pitchFamily="2" charset="-78"/>
              </a:rPr>
              <a:t>فرضيات البحث العلمي وأنواعه وكيفية صياغتها</a:t>
            </a:r>
          </a:p>
          <a:p>
            <a:pPr algn="ctr" rtl="1">
              <a:lnSpc>
                <a:spcPct val="150000"/>
              </a:lnSpc>
            </a:pPr>
            <a:endParaRPr lang="ar-JO"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3628157840"/>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19D5DA71-D5D2-2974-5DBA-34332EFFC3C2}"/>
              </a:ext>
            </a:extLst>
          </p:cNvPr>
          <p:cNvSpPr/>
          <p:nvPr/>
        </p:nvSpPr>
        <p:spPr>
          <a:xfrm>
            <a:off x="3352801" y="1297617"/>
            <a:ext cx="5517868" cy="4372013"/>
          </a:xfrm>
          <a:prstGeom prst="roundRect">
            <a:avLst>
              <a:gd name="adj" fmla="val 398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30CD709D-9021-CF92-5C8F-9FAD54D0AE16}"/>
              </a:ext>
            </a:extLst>
          </p:cNvPr>
          <p:cNvSpPr/>
          <p:nvPr/>
        </p:nvSpPr>
        <p:spPr>
          <a:xfrm>
            <a:off x="3498527" y="1419187"/>
            <a:ext cx="519494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Rectangle 6">
            <a:extLst>
              <a:ext uri="{FF2B5EF4-FFF2-40B4-BE49-F238E27FC236}">
                <a16:creationId xmlns:a16="http://schemas.microsoft.com/office/drawing/2014/main" id="{36C62DDD-F8FA-A625-721C-C8DCA4183FD5}"/>
              </a:ext>
            </a:extLst>
          </p:cNvPr>
          <p:cNvSpPr/>
          <p:nvPr/>
        </p:nvSpPr>
        <p:spPr>
          <a:xfrm>
            <a:off x="4000465" y="2166892"/>
            <a:ext cx="4222539" cy="3271921"/>
          </a:xfrm>
          <a:prstGeom prst="rect">
            <a:avLst/>
          </a:prstGeom>
        </p:spPr>
        <p:txBody>
          <a:bodyPr wrap="square">
            <a:spAutoFit/>
          </a:bodyPr>
          <a:lstStyle/>
          <a:p>
            <a:pPr algn="ctr" rtl="1">
              <a:lnSpc>
                <a:spcPct val="150000"/>
              </a:lnSpc>
            </a:pPr>
            <a:r>
              <a:rPr lang="ar-JO" sz="2000" b="1" dirty="0">
                <a:solidFill>
                  <a:srgbClr val="00AEEF"/>
                </a:solidFill>
                <a:latin typeface="Alexandria" pitchFamily="2" charset="-78"/>
                <a:cs typeface="Alexandria" pitchFamily="2" charset="-78"/>
              </a:rPr>
              <a:t>المحاضرة السادسة:</a:t>
            </a:r>
          </a:p>
          <a:p>
            <a:pPr algn="ctr" rtl="1">
              <a:lnSpc>
                <a:spcPct val="150000"/>
              </a:lnSpc>
            </a:pPr>
            <a:endParaRPr lang="ar-JO" sz="2000" b="1" dirty="0">
              <a:solidFill>
                <a:srgbClr val="00AEEF"/>
              </a:solidFill>
              <a:latin typeface="Alexandria" pitchFamily="2" charset="-78"/>
              <a:cs typeface="Alexandria" pitchFamily="2" charset="-78"/>
            </a:endParaRPr>
          </a:p>
          <a:p>
            <a:pPr algn="ctr" rtl="1">
              <a:lnSpc>
                <a:spcPct val="150000"/>
              </a:lnSpc>
            </a:pPr>
            <a:r>
              <a:rPr lang="ar-JO" sz="2000" b="1" dirty="0">
                <a:solidFill>
                  <a:schemeClr val="tx1">
                    <a:lumMod val="95000"/>
                    <a:lumOff val="5000"/>
                  </a:schemeClr>
                </a:solidFill>
                <a:latin typeface="Alexandria" pitchFamily="2" charset="-78"/>
                <a:cs typeface="Alexandria" pitchFamily="2" charset="-78"/>
              </a:rPr>
              <a:t>أنواع البحوث التربوية وأسس تصنيفها </a:t>
            </a:r>
            <a:r>
              <a:rPr lang="ar-JO" sz="2000" b="1" dirty="0">
                <a:solidFill>
                  <a:srgbClr val="00AEEF"/>
                </a:solidFill>
                <a:latin typeface="Alexandria" pitchFamily="2" charset="-78"/>
                <a:cs typeface="Alexandria" pitchFamily="2" charset="-78"/>
              </a:rPr>
              <a:t>(</a:t>
            </a:r>
            <a:r>
              <a:rPr lang="en-US" sz="2000" b="1" dirty="0">
                <a:solidFill>
                  <a:srgbClr val="00AEEF"/>
                </a:solidFill>
                <a:latin typeface="Alexandria" pitchFamily="2" charset="-78"/>
                <a:cs typeface="Alexandria" pitchFamily="2" charset="-78"/>
              </a:rPr>
              <a:t> </a:t>
            </a:r>
            <a:r>
              <a:rPr lang="ar-JO" sz="2000" b="1" dirty="0">
                <a:solidFill>
                  <a:srgbClr val="00AEEF"/>
                </a:solidFill>
                <a:latin typeface="Alexandria" pitchFamily="2" charset="-78"/>
                <a:cs typeface="Alexandria" pitchFamily="2" charset="-78"/>
              </a:rPr>
              <a:t>البحوث الاستقرائية والارتباطية, البحوث الكمية والنوعية, البحوث الأساسية</a:t>
            </a:r>
            <a:r>
              <a:rPr lang="en-US" sz="2000" b="1" dirty="0">
                <a:solidFill>
                  <a:srgbClr val="00AEEF"/>
                </a:solidFill>
                <a:latin typeface="Alexandria" pitchFamily="2" charset="-78"/>
                <a:cs typeface="Alexandria" pitchFamily="2" charset="-78"/>
              </a:rPr>
              <a:t> </a:t>
            </a:r>
            <a:r>
              <a:rPr lang="ar-JO" sz="2000" b="1" dirty="0">
                <a:solidFill>
                  <a:srgbClr val="00AEEF"/>
                </a:solidFill>
                <a:latin typeface="Alexandria" pitchFamily="2" charset="-78"/>
                <a:cs typeface="Alexandria" pitchFamily="2" charset="-78"/>
              </a:rPr>
              <a:t>).</a:t>
            </a:r>
          </a:p>
          <a:p>
            <a:pPr algn="ctr" rtl="1">
              <a:lnSpc>
                <a:spcPct val="150000"/>
              </a:lnSpc>
            </a:pPr>
            <a:endParaRPr lang="ar-JO"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27468335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3C9A20B7-2FE4-4BF8-FE2F-D81ED326374A}"/>
              </a:ext>
            </a:extLst>
          </p:cNvPr>
          <p:cNvSpPr/>
          <p:nvPr/>
        </p:nvSpPr>
        <p:spPr>
          <a:xfrm>
            <a:off x="3352801" y="1297617"/>
            <a:ext cx="5517868" cy="4372013"/>
          </a:xfrm>
          <a:prstGeom prst="roundRect">
            <a:avLst>
              <a:gd name="adj" fmla="val 398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4C746445-8EB5-5B2E-802A-570463F2FAC8}"/>
              </a:ext>
            </a:extLst>
          </p:cNvPr>
          <p:cNvSpPr/>
          <p:nvPr/>
        </p:nvSpPr>
        <p:spPr>
          <a:xfrm>
            <a:off x="3498527" y="1419187"/>
            <a:ext cx="519494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Rectangle 6">
            <a:extLst>
              <a:ext uri="{FF2B5EF4-FFF2-40B4-BE49-F238E27FC236}">
                <a16:creationId xmlns:a16="http://schemas.microsoft.com/office/drawing/2014/main" id="{9C59A3B5-8A22-2F3E-F9A1-218457356871}"/>
              </a:ext>
            </a:extLst>
          </p:cNvPr>
          <p:cNvSpPr/>
          <p:nvPr/>
        </p:nvSpPr>
        <p:spPr>
          <a:xfrm>
            <a:off x="4000465" y="1847662"/>
            <a:ext cx="4222539" cy="3271921"/>
          </a:xfrm>
          <a:prstGeom prst="rect">
            <a:avLst/>
          </a:prstGeom>
        </p:spPr>
        <p:txBody>
          <a:bodyPr wrap="square">
            <a:spAutoFit/>
          </a:bodyPr>
          <a:lstStyle/>
          <a:p>
            <a:pPr algn="ctr" rtl="1">
              <a:lnSpc>
                <a:spcPct val="150000"/>
              </a:lnSpc>
            </a:pPr>
            <a:r>
              <a:rPr lang="ar-JO" sz="2000" b="1" dirty="0">
                <a:solidFill>
                  <a:srgbClr val="00AEEF"/>
                </a:solidFill>
                <a:latin typeface="Alexandria" pitchFamily="2" charset="-78"/>
                <a:cs typeface="Alexandria" pitchFamily="2" charset="-78"/>
              </a:rPr>
              <a:t>المحاضرة السابعة:</a:t>
            </a:r>
          </a:p>
          <a:p>
            <a:pPr algn="ctr" rtl="1">
              <a:lnSpc>
                <a:spcPct val="150000"/>
              </a:lnSpc>
            </a:pPr>
            <a:endParaRPr lang="ar-JO" sz="2000" b="1" dirty="0">
              <a:solidFill>
                <a:srgbClr val="00AEEF"/>
              </a:solidFill>
              <a:latin typeface="Alexandria" pitchFamily="2" charset="-78"/>
              <a:cs typeface="Alexandria" pitchFamily="2" charset="-78"/>
            </a:endParaRPr>
          </a:p>
          <a:p>
            <a:pPr algn="ctr" rtl="1">
              <a:lnSpc>
                <a:spcPct val="150000"/>
              </a:lnSpc>
            </a:pPr>
            <a:r>
              <a:rPr lang="ar-JO" sz="2000" b="1" dirty="0">
                <a:solidFill>
                  <a:schemeClr val="tx1">
                    <a:lumMod val="95000"/>
                    <a:lumOff val="5000"/>
                  </a:schemeClr>
                </a:solidFill>
                <a:latin typeface="Alexandria" pitchFamily="2" charset="-78"/>
                <a:cs typeface="Alexandria" pitchFamily="2" charset="-78"/>
              </a:rPr>
              <a:t>أنواع البحوث التربوية أسس تصنيفها</a:t>
            </a:r>
            <a:r>
              <a:rPr lang="en-US" sz="2000" b="1" dirty="0">
                <a:solidFill>
                  <a:schemeClr val="tx1">
                    <a:lumMod val="95000"/>
                    <a:lumOff val="5000"/>
                  </a:schemeClr>
                </a:solidFill>
                <a:latin typeface="Alexandria" pitchFamily="2" charset="-78"/>
                <a:cs typeface="Alexandria" pitchFamily="2" charset="-78"/>
              </a:rPr>
              <a:t> </a:t>
            </a:r>
            <a:r>
              <a:rPr lang="ar-JO" sz="2000" b="1" dirty="0">
                <a:solidFill>
                  <a:srgbClr val="00AEEF"/>
                </a:solidFill>
                <a:latin typeface="Alexandria" pitchFamily="2" charset="-78"/>
                <a:cs typeface="Alexandria" pitchFamily="2" charset="-78"/>
              </a:rPr>
              <a:t>( البحوث التاريخية, الوصفية والمسحية, البحوث التجريبية, الدراسات التطويرية</a:t>
            </a:r>
            <a:r>
              <a:rPr lang="en-US" sz="2000" b="1" dirty="0">
                <a:solidFill>
                  <a:srgbClr val="00AEEF"/>
                </a:solidFill>
                <a:latin typeface="Alexandria" pitchFamily="2" charset="-78"/>
                <a:cs typeface="Alexandria" pitchFamily="2" charset="-78"/>
              </a:rPr>
              <a:t> </a:t>
            </a:r>
            <a:r>
              <a:rPr lang="ar-JO" sz="2000" b="1" dirty="0">
                <a:solidFill>
                  <a:srgbClr val="00AEEF"/>
                </a:solidFill>
                <a:latin typeface="Alexandria" pitchFamily="2" charset="-78"/>
                <a:cs typeface="Alexandria" pitchFamily="2" charset="-78"/>
              </a:rPr>
              <a:t>).</a:t>
            </a:r>
          </a:p>
          <a:p>
            <a:pPr algn="ctr" rtl="1">
              <a:lnSpc>
                <a:spcPct val="150000"/>
              </a:lnSpc>
            </a:pPr>
            <a:endParaRPr lang="ar-JO"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69567651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1BF6A20B-5504-0E8A-DEC7-BE965AAF95B6}"/>
              </a:ext>
            </a:extLst>
          </p:cNvPr>
          <p:cNvSpPr/>
          <p:nvPr/>
        </p:nvSpPr>
        <p:spPr>
          <a:xfrm>
            <a:off x="3352801" y="1297617"/>
            <a:ext cx="5517868" cy="4372013"/>
          </a:xfrm>
          <a:prstGeom prst="roundRect">
            <a:avLst>
              <a:gd name="adj" fmla="val 398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3064A4F6-9F24-D1AC-5908-E15071EF9E0B}"/>
              </a:ext>
            </a:extLst>
          </p:cNvPr>
          <p:cNvSpPr/>
          <p:nvPr/>
        </p:nvSpPr>
        <p:spPr>
          <a:xfrm>
            <a:off x="3498527" y="1419187"/>
            <a:ext cx="519494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Rectangle 6">
            <a:extLst>
              <a:ext uri="{FF2B5EF4-FFF2-40B4-BE49-F238E27FC236}">
                <a16:creationId xmlns:a16="http://schemas.microsoft.com/office/drawing/2014/main" id="{BD6BAA74-2D4F-2953-DBED-6BF9E659F67B}"/>
              </a:ext>
            </a:extLst>
          </p:cNvPr>
          <p:cNvSpPr/>
          <p:nvPr/>
        </p:nvSpPr>
        <p:spPr>
          <a:xfrm>
            <a:off x="4000465" y="1847662"/>
            <a:ext cx="4222539" cy="3271921"/>
          </a:xfrm>
          <a:prstGeom prst="rect">
            <a:avLst/>
          </a:prstGeom>
        </p:spPr>
        <p:txBody>
          <a:bodyPr wrap="square">
            <a:spAutoFit/>
          </a:bodyPr>
          <a:lstStyle/>
          <a:p>
            <a:pPr algn="ctr" rtl="1">
              <a:lnSpc>
                <a:spcPct val="150000"/>
              </a:lnSpc>
            </a:pPr>
            <a:r>
              <a:rPr lang="ar-JO" sz="2000" b="1" dirty="0">
                <a:solidFill>
                  <a:srgbClr val="00AEEF"/>
                </a:solidFill>
                <a:latin typeface="Alexandria" pitchFamily="2" charset="-78"/>
                <a:cs typeface="Alexandria" pitchFamily="2" charset="-78"/>
              </a:rPr>
              <a:t>المحاضرة الثامنة:</a:t>
            </a:r>
          </a:p>
          <a:p>
            <a:pPr algn="ctr" rtl="1">
              <a:lnSpc>
                <a:spcPct val="150000"/>
              </a:lnSpc>
            </a:pPr>
            <a:endParaRPr lang="ar-JO" sz="2000" b="1" dirty="0">
              <a:solidFill>
                <a:srgbClr val="00AEEF"/>
              </a:solidFill>
              <a:latin typeface="Alexandria" pitchFamily="2" charset="-78"/>
              <a:cs typeface="Alexandria" pitchFamily="2" charset="-78"/>
            </a:endParaRPr>
          </a:p>
          <a:p>
            <a:pPr algn="ctr" rtl="1">
              <a:lnSpc>
                <a:spcPct val="150000"/>
              </a:lnSpc>
            </a:pPr>
            <a:r>
              <a:rPr lang="ar-JO" sz="2000" b="1" dirty="0">
                <a:solidFill>
                  <a:schemeClr val="tx1">
                    <a:lumMod val="95000"/>
                    <a:lumOff val="5000"/>
                  </a:schemeClr>
                </a:solidFill>
                <a:latin typeface="Alexandria" pitchFamily="2" charset="-78"/>
                <a:cs typeface="Alexandria" pitchFamily="2" charset="-78"/>
              </a:rPr>
              <a:t>المتغيرات في البحوث العلمية</a:t>
            </a:r>
            <a:r>
              <a:rPr lang="en-US" sz="2000" b="1" dirty="0">
                <a:solidFill>
                  <a:schemeClr val="tx1">
                    <a:lumMod val="95000"/>
                    <a:lumOff val="5000"/>
                  </a:schemeClr>
                </a:solidFill>
                <a:latin typeface="Alexandria" pitchFamily="2" charset="-78"/>
                <a:cs typeface="Alexandria" pitchFamily="2" charset="-78"/>
              </a:rPr>
              <a:t> </a:t>
            </a:r>
            <a:r>
              <a:rPr lang="ar-JO" sz="2000" b="1" dirty="0">
                <a:solidFill>
                  <a:srgbClr val="00AEEF"/>
                </a:solidFill>
                <a:latin typeface="Alexandria" pitchFamily="2" charset="-78"/>
                <a:cs typeface="Alexandria" pitchFamily="2" charset="-78"/>
              </a:rPr>
              <a:t>(المتغير التابع, المتغير المستقل, المتغير المعدل, الدور الوسيط,  المتغير الدخيل, الخ).</a:t>
            </a:r>
          </a:p>
          <a:p>
            <a:pPr algn="ctr" rtl="1">
              <a:lnSpc>
                <a:spcPct val="150000"/>
              </a:lnSpc>
            </a:pPr>
            <a:endParaRPr lang="ar-JO"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154646489"/>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46E1A81D-0F9F-2B2F-D92C-2D2273B75186}"/>
              </a:ext>
            </a:extLst>
          </p:cNvPr>
          <p:cNvSpPr/>
          <p:nvPr/>
        </p:nvSpPr>
        <p:spPr>
          <a:xfrm>
            <a:off x="3352801" y="1297617"/>
            <a:ext cx="5517868" cy="4372013"/>
          </a:xfrm>
          <a:prstGeom prst="roundRect">
            <a:avLst>
              <a:gd name="adj" fmla="val 398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D0A153AC-08E7-F3F0-232C-40C64ECDF3CA}"/>
              </a:ext>
            </a:extLst>
          </p:cNvPr>
          <p:cNvSpPr/>
          <p:nvPr/>
        </p:nvSpPr>
        <p:spPr>
          <a:xfrm>
            <a:off x="3498527" y="1419187"/>
            <a:ext cx="519494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Rectangle 6">
            <a:extLst>
              <a:ext uri="{FF2B5EF4-FFF2-40B4-BE49-F238E27FC236}">
                <a16:creationId xmlns:a16="http://schemas.microsoft.com/office/drawing/2014/main" id="{5A45CD26-6C7A-BB0C-8158-371F92E8DC0F}"/>
              </a:ext>
            </a:extLst>
          </p:cNvPr>
          <p:cNvSpPr/>
          <p:nvPr/>
        </p:nvSpPr>
        <p:spPr>
          <a:xfrm>
            <a:off x="4000465" y="2540159"/>
            <a:ext cx="4222539" cy="1886927"/>
          </a:xfrm>
          <a:prstGeom prst="rect">
            <a:avLst/>
          </a:prstGeom>
        </p:spPr>
        <p:txBody>
          <a:bodyPr wrap="square">
            <a:spAutoFit/>
          </a:bodyPr>
          <a:lstStyle/>
          <a:p>
            <a:pPr algn="ctr" rtl="1">
              <a:lnSpc>
                <a:spcPct val="150000"/>
              </a:lnSpc>
            </a:pPr>
            <a:r>
              <a:rPr lang="ar-JO" sz="2000" b="1" dirty="0">
                <a:solidFill>
                  <a:srgbClr val="00AEEF"/>
                </a:solidFill>
                <a:latin typeface="Alexandria" pitchFamily="2" charset="-78"/>
                <a:cs typeface="Alexandria" pitchFamily="2" charset="-78"/>
              </a:rPr>
              <a:t>المحاضرة التاسعة:</a:t>
            </a:r>
          </a:p>
          <a:p>
            <a:pPr algn="ctr" rtl="1">
              <a:lnSpc>
                <a:spcPct val="150000"/>
              </a:lnSpc>
            </a:pPr>
            <a:endParaRPr lang="ar-JO" sz="2000" b="1" dirty="0">
              <a:solidFill>
                <a:srgbClr val="00AEEF"/>
              </a:solidFill>
              <a:latin typeface="Alexandria" pitchFamily="2" charset="-78"/>
              <a:cs typeface="Alexandria" pitchFamily="2" charset="-78"/>
            </a:endParaRPr>
          </a:p>
          <a:p>
            <a:pPr algn="ctr" rtl="1">
              <a:lnSpc>
                <a:spcPct val="150000"/>
              </a:lnSpc>
            </a:pPr>
            <a:r>
              <a:rPr lang="ar-JO" sz="2000" b="1" dirty="0">
                <a:solidFill>
                  <a:schemeClr val="tx1">
                    <a:lumMod val="95000"/>
                    <a:lumOff val="5000"/>
                  </a:schemeClr>
                </a:solidFill>
                <a:latin typeface="Alexandria" pitchFamily="2" charset="-78"/>
                <a:cs typeface="Alexandria" pitchFamily="2" charset="-78"/>
              </a:rPr>
              <a:t>أساليب وأدوات جمع المعلومات.</a:t>
            </a:r>
          </a:p>
          <a:p>
            <a:pPr algn="ctr" rtl="1">
              <a:lnSpc>
                <a:spcPct val="150000"/>
              </a:lnSpc>
            </a:pPr>
            <a:endParaRPr lang="ar-JO"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481662147"/>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B59E9B44-DE16-4EC9-1D3F-11A7BD788213}"/>
              </a:ext>
            </a:extLst>
          </p:cNvPr>
          <p:cNvSpPr/>
          <p:nvPr/>
        </p:nvSpPr>
        <p:spPr>
          <a:xfrm>
            <a:off x="3352801" y="1297617"/>
            <a:ext cx="5517868" cy="4372013"/>
          </a:xfrm>
          <a:prstGeom prst="roundRect">
            <a:avLst>
              <a:gd name="adj" fmla="val 398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A75D41B5-DF63-DB3A-5421-E572C1E420E1}"/>
              </a:ext>
            </a:extLst>
          </p:cNvPr>
          <p:cNvSpPr/>
          <p:nvPr/>
        </p:nvSpPr>
        <p:spPr>
          <a:xfrm>
            <a:off x="3498527" y="1419187"/>
            <a:ext cx="519494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Rectangle 6">
            <a:extLst>
              <a:ext uri="{FF2B5EF4-FFF2-40B4-BE49-F238E27FC236}">
                <a16:creationId xmlns:a16="http://schemas.microsoft.com/office/drawing/2014/main" id="{F8B1A465-1863-EB90-2E30-114845D3D50E}"/>
              </a:ext>
            </a:extLst>
          </p:cNvPr>
          <p:cNvSpPr/>
          <p:nvPr/>
        </p:nvSpPr>
        <p:spPr>
          <a:xfrm>
            <a:off x="4000465" y="2540159"/>
            <a:ext cx="4222539" cy="1886927"/>
          </a:xfrm>
          <a:prstGeom prst="rect">
            <a:avLst/>
          </a:prstGeom>
        </p:spPr>
        <p:txBody>
          <a:bodyPr wrap="square">
            <a:spAutoFit/>
          </a:bodyPr>
          <a:lstStyle/>
          <a:p>
            <a:pPr algn="ctr" rtl="1">
              <a:lnSpc>
                <a:spcPct val="150000"/>
              </a:lnSpc>
            </a:pPr>
            <a:r>
              <a:rPr lang="ar-JO" sz="2000" b="1" dirty="0">
                <a:solidFill>
                  <a:srgbClr val="00AEEF"/>
                </a:solidFill>
                <a:latin typeface="Alexandria" pitchFamily="2" charset="-78"/>
                <a:cs typeface="Alexandria" pitchFamily="2" charset="-78"/>
              </a:rPr>
              <a:t>المحاضرة العاشرة:</a:t>
            </a:r>
          </a:p>
          <a:p>
            <a:pPr algn="ctr" rtl="1">
              <a:lnSpc>
                <a:spcPct val="150000"/>
              </a:lnSpc>
            </a:pPr>
            <a:endParaRPr lang="ar-JO" sz="2000" b="1" dirty="0">
              <a:solidFill>
                <a:srgbClr val="00AEEF"/>
              </a:solidFill>
              <a:latin typeface="Alexandria" pitchFamily="2" charset="-78"/>
              <a:cs typeface="Alexandria" pitchFamily="2" charset="-78"/>
            </a:endParaRPr>
          </a:p>
          <a:p>
            <a:pPr algn="ctr" rtl="1">
              <a:lnSpc>
                <a:spcPct val="150000"/>
              </a:lnSpc>
            </a:pPr>
            <a:r>
              <a:rPr lang="ar-JO" sz="2000" b="1" dirty="0">
                <a:solidFill>
                  <a:schemeClr val="tx1">
                    <a:lumMod val="95000"/>
                    <a:lumOff val="5000"/>
                  </a:schemeClr>
                </a:solidFill>
                <a:latin typeface="Alexandria" pitchFamily="2" charset="-78"/>
                <a:cs typeface="Alexandria" pitchFamily="2" charset="-78"/>
              </a:rPr>
              <a:t>إعداد البحوث ومناقشة النتائج.</a:t>
            </a:r>
          </a:p>
          <a:p>
            <a:pPr algn="ctr" rtl="1">
              <a:lnSpc>
                <a:spcPct val="150000"/>
              </a:lnSpc>
            </a:pPr>
            <a:endParaRPr lang="ar-JO"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153312608"/>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BDC897C-8847-BAFF-58F5-CFD9E96C0C51}"/>
              </a:ext>
            </a:extLst>
          </p:cNvPr>
          <p:cNvSpPr/>
          <p:nvPr/>
        </p:nvSpPr>
        <p:spPr>
          <a:xfrm>
            <a:off x="418792" y="1685495"/>
            <a:ext cx="4877108" cy="451070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12385" y="2021317"/>
            <a:ext cx="10412629" cy="4922951"/>
          </a:xfrm>
          <a:prstGeom prst="rect">
            <a:avLst/>
          </a:prstGeom>
          <a:noFill/>
        </p:spPr>
        <p:txBody>
          <a:bodyPr wrap="square" rtlCol="0">
            <a:spAutoFit/>
          </a:bodyPr>
          <a:lstStyle/>
          <a:p>
            <a:pPr algn="r" rtl="1">
              <a:lnSpc>
                <a:spcPct val="200000"/>
              </a:lnSpc>
            </a:pPr>
            <a:r>
              <a:rPr lang="ar-JO" sz="2000" dirty="0">
                <a:latin typeface="Alexandria" pitchFamily="2" charset="-78"/>
                <a:cs typeface="Alexandria" pitchFamily="2" charset="-78"/>
              </a:rPr>
              <a:t>يتم تحقيق نتاجات التعلم المستهدفة من خلال النشاطات والاستراتيجيات التدريسية التالية:</a:t>
            </a:r>
          </a:p>
          <a:p>
            <a:pPr algn="r" rtl="1">
              <a:lnSpc>
                <a:spcPct val="200000"/>
              </a:lnSpc>
            </a:pPr>
            <a:endParaRPr lang="en-US" sz="2000" dirty="0">
              <a:latin typeface="Alexandria" pitchFamily="2" charset="-78"/>
              <a:cs typeface="Alexandria" pitchFamily="2" charset="-78"/>
            </a:endParaRPr>
          </a:p>
          <a:p>
            <a:pPr algn="r" rtl="1">
              <a:lnSpc>
                <a:spcPct val="200000"/>
              </a:lnSpc>
              <a:buFont typeface="Wingdings" pitchFamily="2" charset="2"/>
              <a:buChar char="ü"/>
            </a:pPr>
            <a:r>
              <a:rPr lang="en-US" sz="2000" dirty="0">
                <a:latin typeface="Alexandria" pitchFamily="2" charset="-78"/>
                <a:cs typeface="Alexandria" pitchFamily="2" charset="-78"/>
              </a:rPr>
              <a:t> </a:t>
            </a:r>
            <a:r>
              <a:rPr lang="ar-JO" sz="2000" dirty="0">
                <a:latin typeface="Alexandria" pitchFamily="2" charset="-78"/>
                <a:cs typeface="Alexandria" pitchFamily="2" charset="-78"/>
              </a:rPr>
              <a:t>المحاضرات. </a:t>
            </a:r>
            <a:endParaRPr lang="en-US" sz="2000" dirty="0">
              <a:latin typeface="Alexandria" pitchFamily="2" charset="-78"/>
              <a:cs typeface="Alexandria" pitchFamily="2" charset="-78"/>
            </a:endParaRPr>
          </a:p>
          <a:p>
            <a:pPr algn="r" rtl="1">
              <a:lnSpc>
                <a:spcPct val="200000"/>
              </a:lnSpc>
              <a:buFont typeface="Wingdings" pitchFamily="2" charset="2"/>
              <a:buChar char="ü"/>
            </a:pPr>
            <a:r>
              <a:rPr lang="en-US" sz="2000" dirty="0">
                <a:latin typeface="Alexandria" pitchFamily="2" charset="-78"/>
                <a:cs typeface="Alexandria" pitchFamily="2" charset="-78"/>
              </a:rPr>
              <a:t> </a:t>
            </a:r>
            <a:r>
              <a:rPr lang="ar-JO" sz="2000" dirty="0">
                <a:latin typeface="Alexandria" pitchFamily="2" charset="-78"/>
                <a:cs typeface="Alexandria" pitchFamily="2" charset="-78"/>
              </a:rPr>
              <a:t>اختبارات قصيرة. </a:t>
            </a:r>
            <a:endParaRPr lang="en-US" sz="2000" dirty="0">
              <a:latin typeface="Alexandria" pitchFamily="2" charset="-78"/>
              <a:cs typeface="Alexandria" pitchFamily="2" charset="-78"/>
            </a:endParaRPr>
          </a:p>
          <a:p>
            <a:pPr algn="r" rtl="1">
              <a:lnSpc>
                <a:spcPct val="200000"/>
              </a:lnSpc>
              <a:buFont typeface="Wingdings" pitchFamily="2" charset="2"/>
              <a:buChar char="ü"/>
            </a:pPr>
            <a:r>
              <a:rPr lang="en-US" sz="2000" dirty="0">
                <a:latin typeface="Alexandria" pitchFamily="2" charset="-78"/>
                <a:cs typeface="Alexandria" pitchFamily="2" charset="-78"/>
              </a:rPr>
              <a:t> </a:t>
            </a:r>
            <a:r>
              <a:rPr lang="ar-SA" sz="2000" dirty="0">
                <a:latin typeface="Alexandria" pitchFamily="2" charset="-78"/>
                <a:cs typeface="Alexandria" pitchFamily="2" charset="-78"/>
              </a:rPr>
              <a:t>الامتحان النهائي. </a:t>
            </a:r>
            <a:endParaRPr lang="en-US" sz="2000" dirty="0">
              <a:latin typeface="Alexandria" pitchFamily="2" charset="-78"/>
              <a:cs typeface="Alexandria" pitchFamily="2" charset="-78"/>
            </a:endParaRP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en-US" sz="20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9" name="Picture 8" descr="A group of people standing on books and a magnifying glass&#10;&#10;Description automatically generated">
            <a:extLst>
              <a:ext uri="{FF2B5EF4-FFF2-40B4-BE49-F238E27FC236}">
                <a16:creationId xmlns:a16="http://schemas.microsoft.com/office/drawing/2014/main" id="{A61F6542-D821-A76D-08FB-D18EB110B55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0462"/>
          <a:stretch/>
        </p:blipFill>
        <p:spPr>
          <a:xfrm>
            <a:off x="966986" y="3261282"/>
            <a:ext cx="3340101" cy="2990646"/>
          </a:xfrm>
          <a:prstGeom prst="rect">
            <a:avLst/>
          </a:prstGeom>
        </p:spPr>
      </p:pic>
      <p:sp>
        <p:nvSpPr>
          <p:cNvPr id="11" name="TextBox 10">
            <a:extLst>
              <a:ext uri="{FF2B5EF4-FFF2-40B4-BE49-F238E27FC236}">
                <a16:creationId xmlns:a16="http://schemas.microsoft.com/office/drawing/2014/main" id="{73C47F2D-FA90-C029-0A62-8F98097D24A4}"/>
              </a:ext>
            </a:extLst>
          </p:cNvPr>
          <p:cNvSpPr txBox="1"/>
          <p:nvPr/>
        </p:nvSpPr>
        <p:spPr>
          <a:xfrm>
            <a:off x="2675165" y="295202"/>
            <a:ext cx="6841671"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النشاطات والاستراتيجيات التدريسية</a:t>
            </a:r>
          </a:p>
        </p:txBody>
      </p:sp>
    </p:spTree>
    <p:extLst>
      <p:ext uri="{BB962C8B-B14F-4D97-AF65-F5344CB8AC3E}">
        <p14:creationId xmlns:p14="http://schemas.microsoft.com/office/powerpoint/2010/main" val="335068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8">
                                            <p:txEl>
                                              <p:pRg st="2" end="2"/>
                                            </p:txEl>
                                          </p:spTgt>
                                        </p:tgtEl>
                                        <p:attrNameLst>
                                          <p:attrName>style.visibility</p:attrName>
                                        </p:attrNameLst>
                                      </p:cBhvr>
                                      <p:to>
                                        <p:strVal val="visible"/>
                                      </p:to>
                                    </p:set>
                                    <p:animEffect transition="in" filter="circle(in)">
                                      <p:cBhvr>
                                        <p:cTn id="7" dur="2000"/>
                                        <p:tgtEl>
                                          <p:spTgt spid="48">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48">
                                            <p:txEl>
                                              <p:pRg st="3" end="3"/>
                                            </p:txEl>
                                          </p:spTgt>
                                        </p:tgtEl>
                                        <p:attrNameLst>
                                          <p:attrName>style.visibility</p:attrName>
                                        </p:attrNameLst>
                                      </p:cBhvr>
                                      <p:to>
                                        <p:strVal val="visible"/>
                                      </p:to>
                                    </p:set>
                                    <p:animEffect transition="in" filter="circle(in)">
                                      <p:cBhvr>
                                        <p:cTn id="10" dur="2000"/>
                                        <p:tgtEl>
                                          <p:spTgt spid="48">
                                            <p:txEl>
                                              <p:pRg st="3" end="3"/>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48">
                                            <p:txEl>
                                              <p:pRg st="4" end="4"/>
                                            </p:txEl>
                                          </p:spTgt>
                                        </p:tgtEl>
                                        <p:attrNameLst>
                                          <p:attrName>style.visibility</p:attrName>
                                        </p:attrNameLst>
                                      </p:cBhvr>
                                      <p:to>
                                        <p:strVal val="visible"/>
                                      </p:to>
                                    </p:set>
                                    <p:animEffect transition="in" filter="circle(in)">
                                      <p:cBhvr>
                                        <p:cTn id="13" dur="2000"/>
                                        <p:tgtEl>
                                          <p:spTgt spid="4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DCFEF23-6FC1-429E-B51E-B25628659B8F}">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59853DE5-2E63-4EAA-9517-1059D43A746F}">
  <ds:schemaRefs>
    <ds:schemaRef ds:uri="http://schemas.microsoft.com/sharepoint/v3/contenttype/forms"/>
  </ds:schemaRefs>
</ds:datastoreItem>
</file>

<file path=customXml/itemProps3.xml><?xml version="1.0" encoding="utf-8"?>
<ds:datastoreItem xmlns:ds="http://schemas.openxmlformats.org/officeDocument/2006/customXml" ds:itemID="{7AECAB89-B03D-4DC2-BD63-19B61BCF75EA}"/>
</file>

<file path=docProps/app.xml><?xml version="1.0" encoding="utf-8"?>
<Properties xmlns="http://schemas.openxmlformats.org/officeDocument/2006/extended-properties" xmlns:vt="http://schemas.openxmlformats.org/officeDocument/2006/docPropsVTypes">
  <Template/>
  <TotalTime>384</TotalTime>
  <Words>506</Words>
  <Application>Microsoft Office PowerPoint</Application>
  <PresentationFormat>Widescreen</PresentationFormat>
  <Paragraphs>95</Paragraphs>
  <Slides>20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Alexandria</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Boghdady</cp:lastModifiedBy>
  <cp:revision>45</cp:revision>
  <dcterms:created xsi:type="dcterms:W3CDTF">2023-04-29T09:08:00Z</dcterms:created>
  <dcterms:modified xsi:type="dcterms:W3CDTF">2024-09-25T19:05:23Z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