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6"/>
  </p:notesMasterIdLst>
  <p:sldIdLst>
    <p:sldId id="256" r:id="rId5"/>
    <p:sldId id="257" r:id="rId6"/>
    <p:sldId id="258" r:id="rId7"/>
    <p:sldId id="259" r:id="rId8"/>
    <p:sldId id="260" r:id="rId9"/>
    <p:sldId id="261" r:id="rId10"/>
    <p:sldId id="262" r:id="rId11"/>
    <p:sldId id="263" r:id="rId12"/>
    <p:sldId id="264" r:id="rId13"/>
    <p:sldId id="266" r:id="rId14"/>
    <p:sldId id="267" r:id="rId1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hyperlink" Target="https://sis.midocean.ae/login" TargetMode="External"/><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1.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50"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endParaRPr/>
          </a:p>
        </p:txBody>
      </p:sp>
      <p:sp>
        <p:nvSpPr>
          <p:cNvPr id="151" name="TextBox 29"/>
          <p:cNvSpPr txBox="1"/>
          <p:nvPr/>
        </p:nvSpPr>
        <p:spPr>
          <a:xfrm>
            <a:off x="1150915" y="3794395"/>
            <a:ext cx="4795024" cy="459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400">
                <a:latin typeface="Alexandria Regular Regular"/>
                <a:ea typeface="Alexandria Regular Regular"/>
                <a:cs typeface="Alexandria Regular Regular"/>
                <a:sym typeface="Alexandria Regular Regular"/>
              </a:defRPr>
            </a:lvl1pPr>
          </a:lstStyle>
          <a:p>
            <a:r>
              <a:t>by Samara Jasim</a:t>
            </a:r>
          </a:p>
        </p:txBody>
      </p:sp>
      <p:sp>
        <p:nvSpPr>
          <p:cNvPr id="152" name="TextBox 30"/>
          <p:cNvSpPr txBox="1"/>
          <p:nvPr/>
        </p:nvSpPr>
        <p:spPr>
          <a:xfrm>
            <a:off x="470850" y="3033636"/>
            <a:ext cx="5471642" cy="777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4400">
                <a:solidFill>
                  <a:srgbClr val="00B0F0"/>
                </a:solidFill>
                <a:latin typeface="Alexandria Regular Bold"/>
                <a:ea typeface="Alexandria Regular Bold"/>
                <a:cs typeface="Alexandria Regular Bold"/>
                <a:sym typeface="Alexandria Regular Bold"/>
              </a:defRPr>
            </a:lvl1pPr>
          </a:lstStyle>
          <a:p>
            <a:r>
              <a:t>Business English</a:t>
            </a:r>
          </a:p>
        </p:txBody>
      </p:sp>
      <p:grpSp>
        <p:nvGrpSpPr>
          <p:cNvPr id="155" name="Rectangle: Rounded Corners 33"/>
          <p:cNvGrpSpPr/>
          <p:nvPr/>
        </p:nvGrpSpPr>
        <p:grpSpPr>
          <a:xfrm>
            <a:off x="18284" y="5858431"/>
            <a:ext cx="4091561" cy="529168"/>
            <a:chOff x="50800" y="0"/>
            <a:chExt cx="4091559" cy="529167"/>
          </a:xfrm>
        </p:grpSpPr>
        <p:sp>
          <p:nvSpPr>
            <p:cNvPr id="153" name="Rounded Rectangle"/>
            <p:cNvSpPr/>
            <p:nvPr/>
          </p:nvSpPr>
          <p:spPr>
            <a:xfrm>
              <a:off x="50800" y="0"/>
              <a:ext cx="4091560" cy="529168"/>
            </a:xfrm>
            <a:prstGeom prst="roundRect">
              <a:avLst>
                <a:gd name="adj" fmla="val 16667"/>
              </a:avLst>
            </a:prstGeom>
            <a:solidFill>
              <a:srgbClr val="4EADEA"/>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4EADEA"/>
                  </a:solidFill>
                </a:defRPr>
              </a:pPr>
              <a:endParaRPr/>
            </a:p>
          </p:txBody>
        </p:sp>
        <p:sp>
          <p:nvSpPr>
            <p:cNvPr id="154" name="Orientation Lecture"/>
            <p:cNvSpPr txBox="1"/>
            <p:nvPr/>
          </p:nvSpPr>
          <p:spPr>
            <a:xfrm>
              <a:off x="220093" y="2963"/>
              <a:ext cx="3752974" cy="5232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2800">
                  <a:solidFill>
                    <a:srgbClr val="FFFFFF"/>
                  </a:solidFill>
                  <a:latin typeface="Alexandria Regular Bold"/>
                  <a:ea typeface="Alexandria Regular Bold"/>
                  <a:cs typeface="Alexandria Regular Bold"/>
                  <a:sym typeface="Alexandria Regular Bold"/>
                </a:defRPr>
              </a:lvl1pPr>
            </a:lstStyle>
            <a:p>
              <a:r>
                <a:t>Orientation Lecture</a:t>
              </a:r>
            </a:p>
          </p:txBody>
        </p:sp>
      </p:grpSp>
      <p:sp>
        <p:nvSpPr>
          <p:cNvPr id="156" name="TextBox 45"/>
          <p:cNvSpPr txBox="1"/>
          <p:nvPr/>
        </p:nvSpPr>
        <p:spPr>
          <a:xfrm>
            <a:off x="374988" y="5413224"/>
            <a:ext cx="933908" cy="40011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2000">
                <a:latin typeface="Alexandria Regular Regular"/>
                <a:ea typeface="Alexandria Regular Regular"/>
                <a:cs typeface="Alexandria Regular Regular"/>
                <a:sym typeface="Alexandria Regular Regular"/>
              </a:defRPr>
            </a:lvl1pPr>
          </a:lstStyle>
          <a:p>
            <a:r>
              <a:rPr dirty="0"/>
              <a:t>ENG201</a:t>
            </a:r>
          </a:p>
        </p:txBody>
      </p:sp>
      <p:sp>
        <p:nvSpPr>
          <p:cNvPr id="157" name="Oval 13"/>
          <p:cNvSpPr/>
          <p:nvPr/>
        </p:nvSpPr>
        <p:spPr>
          <a:xfrm>
            <a:off x="6200342" y="-320675"/>
            <a:ext cx="7410451" cy="7410450"/>
          </a:xfrm>
          <a:prstGeom prst="ellipse">
            <a:avLst/>
          </a:prstGeom>
          <a:blipFill>
            <a:blip r:embed="rId3"/>
            <a:stretch>
              <a:fillRect/>
            </a:stretch>
          </a:blipFill>
          <a:ln w="12700">
            <a:miter lim="400000"/>
          </a:ln>
        </p:spPr>
        <p:txBody>
          <a:bodyPr lIns="45719" rIns="45719" anchor="ctr"/>
          <a:lstStyle/>
          <a:p>
            <a:pPr algn="ctr">
              <a:defRPr>
                <a:solidFill>
                  <a:srgbClr val="FFFFFF"/>
                </a:solidFill>
              </a:defRPr>
            </a:pPr>
            <a:endParaRPr/>
          </a:p>
        </p:txBody>
      </p:sp>
      <p:pic>
        <p:nvPicPr>
          <p:cNvPr id="158" name="Graphic 21" descr="Graphic 21"/>
          <p:cNvPicPr>
            <a:picLocks noChangeAspect="1"/>
          </p:cNvPicPr>
          <p:nvPr/>
        </p:nvPicPr>
        <p:blipFill>
          <a:blip r:embed="rId4"/>
          <a:srcRect t="27877" b="25429"/>
          <a:stretch>
            <a:fillRect/>
          </a:stretch>
        </p:blipFill>
        <p:spPr>
          <a:xfrm>
            <a:off x="194616" y="269652"/>
            <a:ext cx="2954656" cy="1379623"/>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61"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Who am I?</a:t>
            </a:r>
          </a:p>
        </p:txBody>
      </p:sp>
      <p:sp>
        <p:nvSpPr>
          <p:cNvPr id="16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63" name="TextBox 47"/>
          <p:cNvSpPr txBox="1"/>
          <p:nvPr/>
        </p:nvSpPr>
        <p:spPr>
          <a:xfrm>
            <a:off x="782319" y="2315643"/>
            <a:ext cx="10449561" cy="372364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20000"/>
              </a:lnSpc>
              <a:defRPr sz="2800">
                <a:solidFill>
                  <a:srgbClr val="4EABE7"/>
                </a:solidFill>
                <a:latin typeface="Alexandria Regular Bold"/>
                <a:ea typeface="Alexandria Regular Bold"/>
                <a:cs typeface="Alexandria Regular Bold"/>
                <a:sym typeface="Alexandria Regular Bold"/>
              </a:defRPr>
            </a:pPr>
            <a:r>
              <a:t>Samara Jasim</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Lecturer: specialized in </a:t>
            </a:r>
            <a:r>
              <a:rPr>
                <a:latin typeface="Alexandria Regular Bold"/>
                <a:ea typeface="Alexandria Regular Bold"/>
                <a:cs typeface="Alexandria Regular Bold"/>
                <a:sym typeface="Alexandria Regular Bold"/>
              </a:rPr>
              <a:t>Teaching English as a Foreign Language </a:t>
            </a:r>
            <a:r>
              <a:t>Field;</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Educational Consultant;</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Sworn Translator; and</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Paralegal</a:t>
            </a:r>
          </a:p>
        </p:txBody>
      </p:sp>
      <p:pic>
        <p:nvPicPr>
          <p:cNvPr id="164"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sp>
        <p:nvSpPr>
          <p:cNvPr id="16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66"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167"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0"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Course Details</a:t>
            </a:r>
          </a:p>
        </p:txBody>
      </p:sp>
      <p:sp>
        <p:nvSpPr>
          <p:cNvPr id="17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72" name="TextBox 47"/>
          <p:cNvSpPr txBox="1"/>
          <p:nvPr/>
        </p:nvSpPr>
        <p:spPr>
          <a:xfrm>
            <a:off x="575220" y="2019394"/>
            <a:ext cx="10812841" cy="35149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70000"/>
              </a:lnSpc>
              <a:buClr>
                <a:srgbClr val="242836"/>
              </a:buClr>
              <a:buSzPct val="100000"/>
              <a:buChar char="➢"/>
              <a:defRPr sz="2600">
                <a:solidFill>
                  <a:srgbClr val="E2913D"/>
                </a:solidFill>
                <a:latin typeface="Alexandria Regular Bold"/>
                <a:ea typeface="Alexandria Regular Bold"/>
                <a:cs typeface="Alexandria Regular Bold"/>
                <a:sym typeface="Alexandria Regular Bold"/>
              </a:defRPr>
            </a:pPr>
            <a:r>
              <a:rPr dirty="0">
                <a:solidFill>
                  <a:srgbClr val="4EADEA"/>
                </a:solidFill>
              </a:rPr>
              <a:t>This course aims to:</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rPr sz="2500" dirty="0"/>
              <a:t>Develop basic skills to deal with people in business situations;</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rPr sz="2500" dirty="0"/>
              <a:t>Increase knowledge of key business concepts worldwide;</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rPr sz="2500" dirty="0"/>
              <a:t>Expand vocabulary related to general business situations; and</a:t>
            </a:r>
          </a:p>
          <a:p>
            <a:pPr marL="457200" indent="-317500" algn="just" defTabSz="457200">
              <a:lnSpc>
                <a:spcPct val="170000"/>
              </a:lnSpc>
              <a:spcBef>
                <a:spcPts val="1600"/>
              </a:spcBef>
              <a:buSzPct val="100000"/>
              <a:buFont typeface="Times New Roman"/>
              <a:buChar char="•"/>
              <a:defRPr sz="2600">
                <a:latin typeface="Alexandria Regular Regular"/>
                <a:ea typeface="Alexandria Regular Regular"/>
                <a:cs typeface="Alexandria Regular Regular"/>
                <a:sym typeface="Alexandria Regular Regular"/>
              </a:defRPr>
            </a:pPr>
            <a:r>
              <a:rPr sz="2500" dirty="0"/>
              <a:t>Develop confidence to deal with people and basic issues in the business world.</a:t>
            </a:r>
          </a:p>
        </p:txBody>
      </p:sp>
      <p:pic>
        <p:nvPicPr>
          <p:cNvPr id="17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74"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75"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176"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8"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9"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Learning Resources</a:t>
            </a:r>
          </a:p>
        </p:txBody>
      </p:sp>
      <p:sp>
        <p:nvSpPr>
          <p:cNvPr id="180"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81" name="TextBox 47"/>
          <p:cNvSpPr txBox="1"/>
          <p:nvPr/>
        </p:nvSpPr>
        <p:spPr>
          <a:xfrm>
            <a:off x="820419" y="2188643"/>
            <a:ext cx="10449561" cy="37532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30000"/>
              </a:lnSpc>
              <a:buClr>
                <a:srgbClr val="1F2330"/>
              </a:buClr>
              <a:buSzPct val="100000"/>
              <a:buChar char="✦"/>
              <a:defRPr sz="2700">
                <a:solidFill>
                  <a:srgbClr val="4EADEA"/>
                </a:solidFill>
                <a:latin typeface="Alexandria Regular Bold"/>
                <a:ea typeface="Alexandria Regular Bold"/>
                <a:cs typeface="Alexandria Regular Bold"/>
                <a:sym typeface="Alexandria Regular Bold"/>
              </a:defRPr>
            </a:pPr>
            <a:r>
              <a:rPr dirty="0"/>
              <a:t> Credit Hours: </a:t>
            </a:r>
          </a:p>
          <a:p>
            <a:pPr marL="446087" indent="-446087">
              <a:lnSpc>
                <a:spcPct val="130000"/>
              </a:lnSpc>
              <a:defRPr sz="2700">
                <a:latin typeface="Alexandria Regular Regular"/>
                <a:ea typeface="Alexandria Regular Regular"/>
                <a:cs typeface="Alexandria Regular Regular"/>
                <a:sym typeface="Alexandria Regular Regular"/>
              </a:defRPr>
            </a:pPr>
            <a:r>
              <a:rPr lang="en-US" dirty="0"/>
              <a:t>3</a:t>
            </a:r>
            <a:r>
              <a:rPr dirty="0"/>
              <a:t> credit hours.  </a:t>
            </a:r>
          </a:p>
          <a:p>
            <a:pPr marL="457199" lvl="1" indent="-457199">
              <a:lnSpc>
                <a:spcPct val="130000"/>
              </a:lnSpc>
              <a:buClr>
                <a:srgbClr val="242836"/>
              </a:buClr>
              <a:buSzPct val="100000"/>
              <a:buChar char="✦"/>
              <a:defRPr sz="2700">
                <a:solidFill>
                  <a:srgbClr val="4EADEA"/>
                </a:solidFill>
                <a:latin typeface="Alexandria Regular Bold"/>
                <a:ea typeface="Alexandria Regular Bold"/>
                <a:cs typeface="Alexandria Regular Bold"/>
                <a:sym typeface="Alexandria Regular Bold"/>
              </a:defRPr>
            </a:pPr>
            <a:r>
              <a:rPr dirty="0"/>
              <a:t>Recommended Resources: </a:t>
            </a:r>
            <a:endParaRPr dirty="0">
              <a:solidFill>
                <a:srgbClr val="FF0000"/>
              </a:solidFill>
            </a:endParaRPr>
          </a:p>
          <a:p>
            <a:pPr marL="533400" lvl="1" indent="-533400">
              <a:lnSpc>
                <a:spcPct val="110000"/>
              </a:lnSpc>
              <a:buSzPct val="100000"/>
              <a:buAutoNum type="arabicPeriod"/>
              <a:defRPr sz="2700">
                <a:latin typeface="Alexandria Regular Regular"/>
                <a:ea typeface="Alexandria Regular Regular"/>
                <a:cs typeface="Alexandria Regular Regular"/>
                <a:sym typeface="Alexandria Regular Regular"/>
              </a:defRPr>
            </a:pPr>
            <a:r>
              <a:rPr dirty="0"/>
              <a:t>Market Leader, Course Book, Intermediate, by Pearson</a:t>
            </a:r>
          </a:p>
          <a:p>
            <a:pPr marL="533400" lvl="1" indent="-533400">
              <a:lnSpc>
                <a:spcPct val="110000"/>
              </a:lnSpc>
              <a:buSzPct val="100000"/>
              <a:buAutoNum type="arabicPeriod"/>
              <a:defRPr sz="2700">
                <a:latin typeface="Alexandria Regular Regular"/>
                <a:ea typeface="Alexandria Regular Regular"/>
                <a:cs typeface="Alexandria Regular Regular"/>
                <a:sym typeface="Alexandria Regular Regular"/>
              </a:defRPr>
            </a:pPr>
            <a:r>
              <a:rPr dirty="0"/>
              <a:t> Market Leader, Practice Book, Intermediate, by Pearson</a:t>
            </a:r>
          </a:p>
          <a:p>
            <a:pPr marL="457199" lvl="1" indent="-457199">
              <a:lnSpc>
                <a:spcPct val="130000"/>
              </a:lnSpc>
              <a:spcBef>
                <a:spcPts val="700"/>
              </a:spcBef>
              <a:buClr>
                <a:srgbClr val="242836"/>
              </a:buClr>
              <a:buSzPct val="100000"/>
              <a:buChar char="✦"/>
              <a:defRPr sz="2700">
                <a:solidFill>
                  <a:srgbClr val="4EADEA"/>
                </a:solidFill>
                <a:latin typeface="Alexandria Regular Bold"/>
                <a:ea typeface="Alexandria Regular Bold"/>
                <a:cs typeface="Alexandria Regular Bold"/>
                <a:sym typeface="Alexandria Regular Bold"/>
              </a:defRPr>
            </a:pPr>
            <a:r>
              <a:rPr dirty="0"/>
              <a:t>Essential References:</a:t>
            </a:r>
            <a:endParaRPr dirty="0">
              <a:solidFill>
                <a:srgbClr val="E2913D"/>
              </a:solidFill>
            </a:endParaRPr>
          </a:p>
          <a:p>
            <a:pPr>
              <a:lnSpc>
                <a:spcPct val="130000"/>
              </a:lnSpc>
              <a:defRPr sz="2700">
                <a:solidFill>
                  <a:srgbClr val="F14124"/>
                </a:solidFill>
                <a:latin typeface="Alexandria Regular Bold"/>
                <a:ea typeface="Alexandria Regular Bold"/>
                <a:cs typeface="Alexandria Regular Bold"/>
                <a:sym typeface="Alexandria Regular Bold"/>
              </a:defRPr>
            </a:pPr>
            <a:r>
              <a:rPr dirty="0">
                <a:solidFill>
                  <a:srgbClr val="000000"/>
                </a:solidFill>
                <a:latin typeface="Alexandria Regular Regular"/>
                <a:ea typeface="Alexandria Regular Regular"/>
                <a:cs typeface="Alexandria Regular Regular"/>
                <a:sym typeface="Alexandria Regular Regular"/>
              </a:rPr>
              <a:t>1. A Dictionary</a:t>
            </a:r>
          </a:p>
        </p:txBody>
      </p:sp>
      <p:sp>
        <p:nvSpPr>
          <p:cNvPr id="18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18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184" name="thumb_1200_1729.png" descr="thumb_1200_1729.png"/>
          <p:cNvPicPr>
            <a:picLocks noChangeAspect="1"/>
          </p:cNvPicPr>
          <p:nvPr/>
        </p:nvPicPr>
        <p:blipFill>
          <a:blip r:embed="rId4"/>
          <a:stretch>
            <a:fillRect/>
          </a:stretch>
        </p:blipFill>
        <p:spPr>
          <a:xfrm>
            <a:off x="9519294" y="1806551"/>
            <a:ext cx="1442558" cy="2078486"/>
          </a:xfrm>
          <a:prstGeom prst="rect">
            <a:avLst/>
          </a:prstGeom>
          <a:ln w="12700">
            <a:miter lim="400000"/>
          </a:ln>
        </p:spPr>
      </p:pic>
      <p:pic>
        <p:nvPicPr>
          <p:cNvPr id="185" name="market leader Course Book Intermediate FrontCover.png" descr="market leader Course Book Intermediate FrontCover.png"/>
          <p:cNvPicPr>
            <a:picLocks noChangeAspect="1"/>
          </p:cNvPicPr>
          <p:nvPr/>
        </p:nvPicPr>
        <p:blipFill>
          <a:blip r:embed="rId5"/>
          <a:stretch>
            <a:fillRect/>
          </a:stretch>
        </p:blipFill>
        <p:spPr>
          <a:xfrm>
            <a:off x="7455761" y="1621135"/>
            <a:ext cx="2344070" cy="2344069"/>
          </a:xfrm>
          <a:prstGeom prst="rect">
            <a:avLst/>
          </a:prstGeom>
          <a:ln w="12700">
            <a:miter lim="400000"/>
          </a:ln>
        </p:spPr>
      </p:pic>
      <p:sp>
        <p:nvSpPr>
          <p:cNvPr id="18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87"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188"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91" name="TextBox 2"/>
          <p:cNvSpPr txBox="1"/>
          <p:nvPr/>
        </p:nvSpPr>
        <p:spPr>
          <a:xfrm>
            <a:off x="2558870" y="1019068"/>
            <a:ext cx="5141245"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What is this course about?</a:t>
            </a:r>
          </a:p>
        </p:txBody>
      </p:sp>
      <p:sp>
        <p:nvSpPr>
          <p:cNvPr id="19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93" name="TextBox 47"/>
          <p:cNvSpPr txBox="1"/>
          <p:nvPr/>
        </p:nvSpPr>
        <p:spPr>
          <a:xfrm>
            <a:off x="820419" y="2188643"/>
            <a:ext cx="10449561" cy="38315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lnSpc>
                <a:spcPct val="170000"/>
              </a:lnSpc>
              <a:spcBef>
                <a:spcPts val="1200"/>
              </a:spcBef>
              <a:defRPr sz="2533">
                <a:latin typeface="Alexandria Regular Regular"/>
                <a:ea typeface="Alexandria Regular Regular"/>
                <a:cs typeface="Alexandria Regular Regular"/>
                <a:sym typeface="Alexandria Regular Regular"/>
              </a:defRPr>
            </a:lvl1pPr>
          </a:lstStyle>
          <a:p>
            <a:r>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pic>
        <p:nvPicPr>
          <p:cNvPr id="194"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9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96"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197"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9" name="TextBox 2"/>
          <p:cNvSpPr txBox="1"/>
          <p:nvPr/>
        </p:nvSpPr>
        <p:spPr>
          <a:xfrm>
            <a:off x="2558870" y="6507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Course Content</a:t>
            </a:r>
          </a:p>
        </p:txBody>
      </p:sp>
      <p:sp>
        <p:nvSpPr>
          <p:cNvPr id="200"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graphicFrame>
        <p:nvGraphicFramePr>
          <p:cNvPr id="201" name="Table 9"/>
          <p:cNvGraphicFramePr/>
          <p:nvPr/>
        </p:nvGraphicFramePr>
        <p:xfrm>
          <a:off x="1269494" y="1272281"/>
          <a:ext cx="10507638" cy="5045527"/>
        </p:xfrm>
        <a:graphic>
          <a:graphicData uri="http://schemas.openxmlformats.org/drawingml/2006/table">
            <a:tbl>
              <a:tblPr firstRow="1" bandRow="1">
                <a:tableStyleId>{4C3C2611-4C71-4FC5-86AE-919BDF0F9419}</a:tableStyleId>
              </a:tblPr>
              <a:tblGrid>
                <a:gridCol w="6487594">
                  <a:extLst>
                    <a:ext uri="{9D8B030D-6E8A-4147-A177-3AD203B41FA5}">
                      <a16:colId xmlns:a16="http://schemas.microsoft.com/office/drawing/2014/main" val="20000"/>
                    </a:ext>
                  </a:extLst>
                </a:gridCol>
                <a:gridCol w="2121262">
                  <a:extLst>
                    <a:ext uri="{9D8B030D-6E8A-4147-A177-3AD203B41FA5}">
                      <a16:colId xmlns:a16="http://schemas.microsoft.com/office/drawing/2014/main" val="20001"/>
                    </a:ext>
                  </a:extLst>
                </a:gridCol>
                <a:gridCol w="1898782">
                  <a:extLst>
                    <a:ext uri="{9D8B030D-6E8A-4147-A177-3AD203B41FA5}">
                      <a16:colId xmlns:a16="http://schemas.microsoft.com/office/drawing/2014/main" val="20002"/>
                    </a:ext>
                  </a:extLst>
                </a:gridCol>
              </a:tblGrid>
              <a:tr h="777943">
                <a:tc>
                  <a:txBody>
                    <a:bodyPr/>
                    <a:lstStyle/>
                    <a:p>
                      <a:pPr algn="ctr" defTabSz="457200">
                        <a:defRPr sz="1800" b="0">
                          <a:solidFill>
                            <a:srgbClr val="000000"/>
                          </a:solidFill>
                        </a:defRPr>
                      </a:pPr>
                      <a:r>
                        <a:rPr sz="2200">
                          <a:solidFill>
                            <a:srgbClr val="FFFFFF"/>
                          </a:solidFill>
                          <a:latin typeface="Alexandria Regular Bold"/>
                          <a:ea typeface="Alexandria Regular Bold"/>
                          <a:cs typeface="Alexandria Regular Bold"/>
                          <a:sym typeface="Alexandria Regular Bold"/>
                        </a:rPr>
                        <a:t>Course Unit</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miter lim="400000"/>
                    </a:lnB>
                    <a:solidFill>
                      <a:srgbClr val="242836"/>
                    </a:solidFill>
                  </a:tcPr>
                </a:tc>
                <a:tc>
                  <a:txBody>
                    <a:bodyPr/>
                    <a:lstStyle/>
                    <a:p>
                      <a:pPr algn="ctr" defTabSz="457200">
                        <a:defRPr sz="1800" b="0">
                          <a:solidFill>
                            <a:srgbClr val="000000"/>
                          </a:solidFill>
                        </a:defRPr>
                      </a:pPr>
                      <a:r>
                        <a:rPr sz="2200">
                          <a:solidFill>
                            <a:srgbClr val="FFFFFF"/>
                          </a:solidFill>
                          <a:latin typeface="Alexandria Regular Bold"/>
                          <a:ea typeface="Alexandria Regular Bold"/>
                          <a:cs typeface="Alexandria Regular Bold"/>
                          <a:sym typeface="Alexandria Regular Bold"/>
                        </a:rPr>
                        <a:t>No.of. Weeks </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sz="1800" b="0">
                          <a:solidFill>
                            <a:srgbClr val="000000"/>
                          </a:solidFill>
                        </a:defRPr>
                      </a:pPr>
                      <a:r>
                        <a:rPr sz="2200">
                          <a:solidFill>
                            <a:srgbClr val="FFFFFF"/>
                          </a:solidFill>
                          <a:latin typeface="Alexandria Regular Bold"/>
                          <a:ea typeface="Alexandria Regular Bold"/>
                          <a:cs typeface="Alexandria Regular Bold"/>
                          <a:sym typeface="Alexandria Regular Bold"/>
                        </a:rPr>
                        <a:t>Contact Hours</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extLst>
                  <a:ext uri="{0D108BD9-81ED-4DB2-BD59-A6C34878D82A}">
                    <a16:rowId xmlns:a16="http://schemas.microsoft.com/office/drawing/2014/main" val="10000"/>
                  </a:ext>
                </a:extLst>
              </a:tr>
              <a:tr h="422022">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 Brands</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miter lim="400000"/>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2nd</a:t>
                      </a:r>
                    </a:p>
                  </a:txBody>
                  <a:tcPr marL="45721" marR="45721" marT="45721" marB="45721" anchor="ctr" horzOverflow="overflow">
                    <a:lnL w="12700">
                      <a:solidFill>
                        <a:srgbClr val="000000"/>
                      </a:solidFill>
                      <a:miter lim="400000"/>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extLst>
                  <a:ext uri="{0D108BD9-81ED-4DB2-BD59-A6C34878D82A}">
                    <a16:rowId xmlns:a16="http://schemas.microsoft.com/office/drawing/2014/main" val="10001"/>
                  </a:ext>
                </a:extLst>
              </a:tr>
              <a:tr h="412656">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3: Change</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3rd</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2"/>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4: Organization</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4th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3"/>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5: Advertising</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5th</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4"/>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6: Money</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6th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5"/>
                  </a:ext>
                </a:extLst>
              </a:tr>
              <a:tr h="427086">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7: Cultures</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7th</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6"/>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8: Human Resources</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8th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7"/>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9: International Market</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9th</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8"/>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10: Ethics </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10th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9"/>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11: Leadership</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11th</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extLst>
                  <a:ext uri="{0D108BD9-81ED-4DB2-BD59-A6C34878D82A}">
                    <a16:rowId xmlns:a16="http://schemas.microsoft.com/office/drawing/2014/main" val="10010"/>
                  </a:ext>
                </a:extLst>
              </a:tr>
            </a:tbl>
          </a:graphicData>
        </a:graphic>
      </p:graphicFrame>
      <p:sp>
        <p:nvSpPr>
          <p:cNvPr id="202"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03"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04" name="Graphic 21" descr="Graphic 21"/>
          <p:cNvPicPr>
            <a:picLocks noChangeAspect="1"/>
          </p:cNvPicPr>
          <p:nvPr/>
        </p:nvPicPr>
        <p:blipFill>
          <a:blip r:embed="rId3"/>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06"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07"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08"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09" name="TextBox 47"/>
          <p:cNvSpPr txBox="1"/>
          <p:nvPr/>
        </p:nvSpPr>
        <p:spPr>
          <a:xfrm>
            <a:off x="528319" y="2099744"/>
            <a:ext cx="10983312" cy="36878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Multiple Choice, T&amp;F, Matching, Arranging, Audio Questions</a:t>
            </a:r>
          </a:p>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80% marks</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10 weekly quizzes (open on Saturdays, at </a:t>
            </a:r>
            <a:r>
              <a:rPr dirty="0">
                <a:latin typeface="Alexandria Regular Bold"/>
                <a:ea typeface="Alexandria Regular Bold"/>
                <a:cs typeface="Alexandria Regular Bold"/>
                <a:sym typeface="Alexandria Regular Bold"/>
              </a:rPr>
              <a:t>22:00</a:t>
            </a:r>
            <a:r>
              <a:rPr dirty="0"/>
              <a:t> </a:t>
            </a:r>
            <a:r>
              <a:rPr lang="en-US" dirty="0"/>
              <a:t>KSA</a:t>
            </a:r>
            <a:r>
              <a:rPr dirty="0"/>
              <a:t> and close next Saturday at </a:t>
            </a:r>
            <a:r>
              <a:rPr dirty="0">
                <a:latin typeface="Alexandria Regular Bold"/>
                <a:ea typeface="Alexandria Regular Bold"/>
                <a:cs typeface="Alexandria Regular Bold"/>
                <a:sym typeface="Alexandria Regular Bold"/>
              </a:rPr>
              <a:t>21:00</a:t>
            </a:r>
            <a:r>
              <a:rPr dirty="0"/>
              <a:t> </a:t>
            </a:r>
            <a:r>
              <a:rPr lang="en-US" dirty="0"/>
              <a:t>KSA</a:t>
            </a:r>
            <a:r>
              <a:rPr dirty="0"/>
              <a:t>)</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The duration of each quiz is </a:t>
            </a:r>
            <a:r>
              <a:rPr lang="en-US" dirty="0">
                <a:latin typeface="Alexandria Regular Bold"/>
                <a:ea typeface="Alexandria Regular Bold"/>
                <a:cs typeface="Alexandria Regular Bold"/>
                <a:sym typeface="Alexandria Regular Bold"/>
              </a:rPr>
              <a:t>24</a:t>
            </a:r>
            <a:r>
              <a:rPr dirty="0">
                <a:latin typeface="Alexandria Regular Bold"/>
                <a:ea typeface="Alexandria Regular Bold"/>
                <a:cs typeface="Alexandria Regular Bold"/>
                <a:sym typeface="Alexandria Regular Bold"/>
              </a:rPr>
              <a:t> </a:t>
            </a:r>
            <a:r>
              <a:rPr dirty="0"/>
              <a:t>minutes only</a:t>
            </a:r>
            <a:r>
              <a:rPr lang="en-US" dirty="0"/>
              <a:t>.</a:t>
            </a:r>
            <a:endParaRPr dirty="0"/>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8 Marks for each of short exam. </a:t>
            </a:r>
          </a:p>
          <a:p>
            <a:pPr marL="1206500" lvl="2" indent="-292100" defTabSz="457200">
              <a:lnSpc>
                <a:spcPct val="110000"/>
              </a:lnSpc>
              <a:spcBef>
                <a:spcPts val="1000"/>
              </a:spcBef>
              <a:buClr>
                <a:srgbClr val="7B8AA7"/>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8 questions </a:t>
            </a:r>
          </a:p>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rPr dirty="0"/>
              <a:t>20% Final Examination</a:t>
            </a:r>
          </a:p>
        </p:txBody>
      </p:sp>
      <p:pic>
        <p:nvPicPr>
          <p:cNvPr id="210"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21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12"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13"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6"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1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18"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19" name="WhatsApp Image 2023-09-25 at 11.27.11 PM.jpeg" descr="WhatsApp Image 2023-09-25 at 11.27.11 PM.jpeg"/>
          <p:cNvPicPr>
            <a:picLocks noChangeAspect="1"/>
          </p:cNvPicPr>
          <p:nvPr/>
        </p:nvPicPr>
        <p:blipFill>
          <a:blip r:embed="rId4"/>
          <a:srcRect t="18821" b="39801"/>
          <a:stretch>
            <a:fillRect/>
          </a:stretch>
        </p:blipFill>
        <p:spPr>
          <a:xfrm>
            <a:off x="1453575" y="2117126"/>
            <a:ext cx="9233735" cy="3820673"/>
          </a:xfrm>
          <a:prstGeom prst="rect">
            <a:avLst/>
          </a:prstGeom>
          <a:ln w="12700">
            <a:miter lim="400000"/>
          </a:ln>
        </p:spPr>
      </p:pic>
      <p:sp>
        <p:nvSpPr>
          <p:cNvPr id="220"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21"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22"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2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25"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2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27"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28" name="WhatsApp Image 2023-09-25 at 11.27.11 PM.jpeg" descr="WhatsApp Image 2023-09-25 at 11.27.11 PM.jpeg"/>
          <p:cNvPicPr>
            <a:picLocks noChangeAspect="1"/>
          </p:cNvPicPr>
          <p:nvPr/>
        </p:nvPicPr>
        <p:blipFill>
          <a:blip r:embed="rId4"/>
          <a:srcRect l="45" t="60425" r="45" b="3932"/>
          <a:stretch>
            <a:fillRect/>
          </a:stretch>
        </p:blipFill>
        <p:spPr>
          <a:xfrm>
            <a:off x="835123" y="2195022"/>
            <a:ext cx="10377123" cy="3702031"/>
          </a:xfrm>
          <a:prstGeom prst="rect">
            <a:avLst/>
          </a:prstGeom>
          <a:ln w="12700">
            <a:miter lim="400000"/>
          </a:ln>
        </p:spPr>
      </p:pic>
      <p:sp>
        <p:nvSpPr>
          <p:cNvPr id="229"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30"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31"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46"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Contact Us</a:t>
            </a:r>
          </a:p>
        </p:txBody>
      </p:sp>
      <p:sp>
        <p:nvSpPr>
          <p:cNvPr id="24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48" name="TextBox 47"/>
          <p:cNvSpPr txBox="1"/>
          <p:nvPr/>
        </p:nvSpPr>
        <p:spPr>
          <a:xfrm>
            <a:off x="820419" y="2188643"/>
            <a:ext cx="10449561" cy="1348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t>SIS Platform: </a:t>
            </a:r>
          </a:p>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rPr u="sng">
                <a:solidFill>
                  <a:srgbClr val="0563C1"/>
                </a:solidFill>
                <a:uFill>
                  <a:solidFill>
                    <a:srgbClr val="0563C1"/>
                  </a:solidFill>
                </a:uFill>
                <a:hlinkClick r:id="rId3"/>
              </a:rPr>
              <a:t>https://sis.midocean.ae/login</a:t>
            </a:r>
            <a:r>
              <a:t> </a:t>
            </a:r>
          </a:p>
        </p:txBody>
      </p:sp>
      <p:pic>
        <p:nvPicPr>
          <p:cNvPr id="249"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pic>
        <p:nvPicPr>
          <p:cNvPr id="250" name="vfxg.jpg" descr="vfxg.jpg"/>
          <p:cNvPicPr>
            <a:picLocks noChangeAspect="1"/>
          </p:cNvPicPr>
          <p:nvPr/>
        </p:nvPicPr>
        <p:blipFill>
          <a:blip r:embed="rId5"/>
          <a:stretch>
            <a:fillRect/>
          </a:stretch>
        </p:blipFill>
        <p:spPr>
          <a:xfrm>
            <a:off x="5367556" y="2068066"/>
            <a:ext cx="5989517" cy="3605270"/>
          </a:xfrm>
          <a:prstGeom prst="rect">
            <a:avLst/>
          </a:prstGeom>
          <a:ln w="12700">
            <a:miter lim="400000"/>
          </a:ln>
        </p:spPr>
      </p:pic>
      <p:sp>
        <p:nvSpPr>
          <p:cNvPr id="25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52"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53"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5" name="Image" descr="Image"/>
          <p:cNvPicPr>
            <a:picLocks noChangeAspect="1"/>
          </p:cNvPicPr>
          <p:nvPr/>
        </p:nvPicPr>
        <p:blipFill>
          <a:blip r:embed="rId2"/>
          <a:stretch>
            <a:fillRect/>
          </a:stretch>
        </p:blipFill>
        <p:spPr>
          <a:xfrm>
            <a:off x="-883169" y="-189000"/>
            <a:ext cx="13348739" cy="7094803"/>
          </a:xfrm>
          <a:prstGeom prst="rect">
            <a:avLst/>
          </a:prstGeom>
          <a:ln w="12700">
            <a:miter lim="400000"/>
          </a:ln>
        </p:spPr>
      </p:pic>
      <p:sp>
        <p:nvSpPr>
          <p:cNvPr id="2" name="Rectangle: Rounded Corners 1">
            <a:extLst>
              <a:ext uri="{FF2B5EF4-FFF2-40B4-BE49-F238E27FC236}">
                <a16:creationId xmlns:a16="http://schemas.microsoft.com/office/drawing/2014/main" id="{F099C4DF-3802-2B3E-0FA7-99F6D95B1A7C}"/>
              </a:ext>
            </a:extLst>
          </p:cNvPr>
          <p:cNvSpPr/>
          <p:nvPr/>
        </p:nvSpPr>
        <p:spPr>
          <a:xfrm>
            <a:off x="-143578" y="117987"/>
            <a:ext cx="3402972" cy="1179871"/>
          </a:xfrm>
          <a:prstGeom prst="roundRect">
            <a:avLst/>
          </a:prstGeom>
          <a:solidFill>
            <a:schemeClr val="tx1"/>
          </a:solidFill>
          <a:ln w="12700" cap="flat">
            <a:solidFill>
              <a:schemeClr val="tx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effectLst/>
              <a:uFillTx/>
              <a:latin typeface="+mn-lt"/>
              <a:ea typeface="+mn-ea"/>
              <a:cs typeface="+mn-cs"/>
              <a:sym typeface="Calibri"/>
            </a:endParaRP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AD957AB-28D9-40C6-988A-41716FE6307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F9F58624-1D7E-42A2-8F15-2AAA499EB9AA}">
  <ds:schemaRefs>
    <ds:schemaRef ds:uri="http://schemas.microsoft.com/sharepoint/v3/contenttype/forms"/>
  </ds:schemaRefs>
</ds:datastoreItem>
</file>

<file path=customXml/itemProps3.xml><?xml version="1.0" encoding="utf-8"?>
<ds:datastoreItem xmlns:ds="http://schemas.openxmlformats.org/officeDocument/2006/customXml" ds:itemID="{DA82A24C-CEEE-434E-AF9F-54B191C4DF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TotalTime>
  <Words>349</Words>
  <Application>Microsoft Office PowerPoint</Application>
  <PresentationFormat>Widescreen</PresentationFormat>
  <Paragraphs>75</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Alexandria Regular Bold</vt:lpstr>
      <vt:lpstr>Alexandria Regular Regular</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Hayat</dc:creator>
  <cp:lastModifiedBy>Hayat Farag</cp:lastModifiedBy>
  <cp:revision>4</cp:revision>
  <dcterms:modified xsi:type="dcterms:W3CDTF">2026-10-02T19:48:18Z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