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271" r:id="rId3"/>
    <p:sldId id="518" r:id="rId4"/>
    <p:sldId id="303" r:id="rId5"/>
    <p:sldId id="313" r:id="rId6"/>
    <p:sldId id="276" r:id="rId7"/>
    <p:sldId id="481" r:id="rId8"/>
    <p:sldId id="256" r:id="rId9"/>
    <p:sldId id="306" r:id="rId10"/>
    <p:sldId id="482" r:id="rId11"/>
    <p:sldId id="483" r:id="rId12"/>
    <p:sldId id="494" r:id="rId13"/>
    <p:sldId id="521" r:id="rId14"/>
    <p:sldId id="495" r:id="rId15"/>
    <p:sldId id="496" r:id="rId16"/>
    <p:sldId id="497" r:id="rId17"/>
    <p:sldId id="484" r:id="rId18"/>
    <p:sldId id="486" r:id="rId19"/>
    <p:sldId id="487" r:id="rId20"/>
    <p:sldId id="488" r:id="rId21"/>
    <p:sldId id="519" r:id="rId22"/>
    <p:sldId id="485" r:id="rId23"/>
    <p:sldId id="489" r:id="rId24"/>
    <p:sldId id="491" r:id="rId25"/>
    <p:sldId id="492" r:id="rId26"/>
    <p:sldId id="493" r:id="rId27"/>
    <p:sldId id="490" r:id="rId28"/>
    <p:sldId id="499" r:id="rId29"/>
    <p:sldId id="501" r:id="rId30"/>
    <p:sldId id="500" r:id="rId31"/>
    <p:sldId id="502" r:id="rId32"/>
    <p:sldId id="503" r:id="rId33"/>
    <p:sldId id="504" r:id="rId34"/>
    <p:sldId id="505" r:id="rId35"/>
    <p:sldId id="520" r:id="rId36"/>
    <p:sldId id="507" r:id="rId37"/>
    <p:sldId id="509" r:id="rId38"/>
    <p:sldId id="512" r:id="rId39"/>
    <p:sldId id="522" r:id="rId40"/>
    <p:sldId id="523" r:id="rId41"/>
    <p:sldId id="516"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18"/>
            <p14:sldId id="303"/>
            <p14:sldId id="313"/>
            <p14:sldId id="276"/>
            <p14:sldId id="481"/>
            <p14:sldId id="256"/>
            <p14:sldId id="306"/>
            <p14:sldId id="482"/>
            <p14:sldId id="483"/>
            <p14:sldId id="494"/>
            <p14:sldId id="521"/>
            <p14:sldId id="495"/>
            <p14:sldId id="496"/>
            <p14:sldId id="497"/>
            <p14:sldId id="484"/>
            <p14:sldId id="486"/>
            <p14:sldId id="487"/>
            <p14:sldId id="488"/>
            <p14:sldId id="519"/>
            <p14:sldId id="485"/>
            <p14:sldId id="489"/>
            <p14:sldId id="491"/>
            <p14:sldId id="492"/>
            <p14:sldId id="493"/>
            <p14:sldId id="490"/>
            <p14:sldId id="499"/>
            <p14:sldId id="501"/>
            <p14:sldId id="500"/>
            <p14:sldId id="502"/>
            <p14:sldId id="503"/>
            <p14:sldId id="504"/>
            <p14:sldId id="505"/>
            <p14:sldId id="520"/>
            <p14:sldId id="507"/>
            <p14:sldId id="509"/>
            <p14:sldId id="512"/>
            <p14:sldId id="522"/>
            <p14:sldId id="523"/>
            <p14:sldId id="51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D6F4"/>
    <a:srgbClr val="4472C4"/>
    <a:srgbClr val="000000"/>
    <a:srgbClr val="FFFFFF"/>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765" autoAdjust="0"/>
    <p:restoredTop sz="93738" autoAdjust="0"/>
  </p:normalViewPr>
  <p:slideViewPr>
    <p:cSldViewPr snapToGrid="0">
      <p:cViewPr varScale="1">
        <p:scale>
          <a:sx n="67" d="100"/>
          <a:sy n="67" d="100"/>
        </p:scale>
        <p:origin x="7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29916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51478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94140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46473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05967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96322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44542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49571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23021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923953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04117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8.sv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6.png"/><Relationship Id="rId7" Type="http://schemas.openxmlformats.org/officeDocument/2006/relationships/image" Target="../media/image18.jpeg"/><Relationship Id="rId2" Type="http://schemas.openxmlformats.org/officeDocument/2006/relationships/notesSlide" Target="../notesSlides/notesSlide15.xml"/><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26737" y="-131362"/>
            <a:ext cx="12311979" cy="6989087"/>
          </a:xfrm>
          <a:prstGeom prst="rect">
            <a:avLst/>
          </a:prstGeom>
          <a:noFill/>
          <a:effectLst>
            <a:glow rad="127000">
              <a:schemeClr val="bg1"/>
            </a:glow>
            <a:outerShdw blurRad="50800" dist="50800" dir="5400000" algn="ctr" rotWithShape="0">
              <a:schemeClr val="bg1"/>
            </a:outerShdw>
          </a:effectLst>
        </p:spPr>
      </p:pic>
      <p:sp>
        <p:nvSpPr>
          <p:cNvPr id="18" name="Oval 17">
            <a:extLst>
              <a:ext uri="{FF2B5EF4-FFF2-40B4-BE49-F238E27FC236}">
                <a16:creationId xmlns:a16="http://schemas.microsoft.com/office/drawing/2014/main" id="{3DCC2A7E-4E6F-BB97-13D0-0AA6AB2F93D5}"/>
              </a:ext>
            </a:extLst>
          </p:cNvPr>
          <p:cNvSpPr/>
          <p:nvPr/>
        </p:nvSpPr>
        <p:spPr>
          <a:xfrm>
            <a:off x="6054430" y="309282"/>
            <a:ext cx="5926899" cy="633356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17084" y="3982997"/>
            <a:ext cx="5180573" cy="523220"/>
          </a:xfrm>
          <a:prstGeom prst="rect">
            <a:avLst/>
          </a:prstGeom>
          <a:noFill/>
        </p:spPr>
        <p:txBody>
          <a:bodyPr wrap="square" rtlCol="0">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Prepared by Dr. shereen farouk</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184731" cy="769441"/>
          </a:xfrm>
          <a:prstGeom prst="rect">
            <a:avLst/>
          </a:prstGeom>
          <a:noFill/>
        </p:spPr>
        <p:txBody>
          <a:bodyPr wrap="none" rtlCol="0">
            <a:spAutoFit/>
          </a:bodyPr>
          <a:lstStyle/>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095109" y="5279058"/>
            <a:ext cx="2130414" cy="40011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Lecture:3 </a:t>
            </a:r>
          </a:p>
        </p:txBody>
      </p:sp>
      <p:sp>
        <p:nvSpPr>
          <p:cNvPr id="46" name="TextBox 45">
            <a:extLst>
              <a:ext uri="{FF2B5EF4-FFF2-40B4-BE49-F238E27FC236}">
                <a16:creationId xmlns:a16="http://schemas.microsoft.com/office/drawing/2014/main" id="{FA59789B-D841-DB76-25B9-1348B202C2B5}"/>
              </a:ext>
            </a:extLst>
          </p:cNvPr>
          <p:cNvSpPr txBox="1"/>
          <p:nvPr/>
        </p:nvSpPr>
        <p:spPr>
          <a:xfrm>
            <a:off x="0" y="6242737"/>
            <a:ext cx="4527030" cy="461665"/>
          </a:xfrm>
          <a:prstGeom prst="rect">
            <a:avLst/>
          </a:prstGeom>
          <a:noFill/>
        </p:spPr>
        <p:txBody>
          <a:bodyPr wrap="square" rtlCol="0">
            <a:spAutoFit/>
          </a:bodyPr>
          <a:lstStyle/>
          <a:p>
            <a:pPr algn="ctr"/>
            <a:r>
              <a:rPr lang="en-US" sz="2400" b="1" dirty="0">
                <a:solidFill>
                  <a:srgbClr val="002060"/>
                </a:solidFill>
                <a:latin typeface="Times New Roman" panose="02020603050405020304" pitchFamily="18" charset="0"/>
                <a:cs typeface="Times New Roman" panose="02020603050405020304" pitchFamily="18" charset="0"/>
              </a:rPr>
              <a:t>Digital Advertising- </a:t>
            </a:r>
            <a:r>
              <a:rPr lang="en-US" sz="2400" b="1" dirty="0">
                <a:solidFill>
                  <a:srgbClr val="002060"/>
                </a:solidFill>
                <a:latin typeface="Times New Roman" panose="02020603050405020304" pitchFamily="18" charset="0"/>
              </a:rPr>
              <a:t> MKT 123</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182727" y="391047"/>
            <a:ext cx="5641829" cy="6157671"/>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7D545F82-2C55-4ACB-9AC2-CF3CC7D5DAF9}"/>
              </a:ext>
            </a:extLst>
          </p:cNvPr>
          <p:cNvSpPr txBox="1"/>
          <p:nvPr/>
        </p:nvSpPr>
        <p:spPr>
          <a:xfrm>
            <a:off x="442541" y="1178832"/>
            <a:ext cx="5335048" cy="2431435"/>
          </a:xfrm>
          <a:prstGeom prst="rect">
            <a:avLst/>
          </a:prstGeom>
          <a:noFill/>
        </p:spPr>
        <p:txBody>
          <a:bodyPr wrap="square" rtlCol="0">
            <a:spAutoFit/>
          </a:bodyPr>
          <a:lstStyle/>
          <a:p>
            <a:pPr algn="ctr"/>
            <a:r>
              <a:rPr lang="ar-EG" sz="2800" b="1" dirty="0">
                <a:solidFill>
                  <a:srgbClr val="002060"/>
                </a:solidFill>
                <a:latin typeface="Times New Roman" panose="02020603050405020304" pitchFamily="18" charset="0"/>
                <a:cs typeface="Times New Roman" panose="02020603050405020304" pitchFamily="18" charset="0"/>
              </a:rPr>
              <a:t>مقرر: الإعلان الرقمي</a:t>
            </a:r>
          </a:p>
          <a:p>
            <a:pPr lvl="0" algn="ctr"/>
            <a:endParaRPr lang="en-US" sz="2000" dirty="0">
              <a:solidFill>
                <a:srgbClr val="002060"/>
              </a:solidFill>
              <a:latin typeface="Times New Roman" panose="02020603050405020304" pitchFamily="18" charset="0"/>
              <a:cs typeface="Times New Roman" panose="02020603050405020304" pitchFamily="18" charset="0"/>
            </a:endParaRPr>
          </a:p>
          <a:p>
            <a:pPr lvl="0" algn="ctr"/>
            <a:r>
              <a:rPr lang="en-US" sz="2400" b="1" dirty="0">
                <a:solidFill>
                  <a:srgbClr val="002060"/>
                </a:solidFill>
                <a:latin typeface="Times New Roman" panose="02020603050405020304" pitchFamily="18" charset="0"/>
                <a:cs typeface="Times New Roman" panose="02020603050405020304" pitchFamily="18" charset="0"/>
              </a:rPr>
              <a:t>Digital Advertising</a:t>
            </a:r>
          </a:p>
          <a:p>
            <a:pPr lvl="0" algn="ctr"/>
            <a:endParaRPr lang="ar-EG" sz="1200" dirty="0">
              <a:solidFill>
                <a:srgbClr val="002060"/>
              </a:solidFill>
              <a:latin typeface="Times New Roman" panose="02020603050405020304" pitchFamily="18" charset="0"/>
              <a:cs typeface="Times New Roman" panose="02020603050405020304" pitchFamily="18" charset="0"/>
            </a:endParaRPr>
          </a:p>
          <a:p>
            <a:pPr algn="ctr"/>
            <a:r>
              <a:rPr lang="ar-EG" sz="2400" b="1" dirty="0">
                <a:solidFill>
                  <a:srgbClr val="002060"/>
                </a:solidFill>
                <a:latin typeface="Times New Roman" panose="02020603050405020304" pitchFamily="18" charset="0"/>
                <a:cs typeface="+mj-cs"/>
              </a:rPr>
              <a:t>المحاضرة الثالثة</a:t>
            </a:r>
            <a:endParaRPr lang="en-US" sz="2400" b="1" dirty="0">
              <a:solidFill>
                <a:srgbClr val="002060"/>
              </a:solidFill>
              <a:latin typeface="Times New Roman" panose="02020603050405020304" pitchFamily="18" charset="0"/>
              <a:cs typeface="+mj-cs"/>
            </a:endParaRPr>
          </a:p>
          <a:p>
            <a:pPr algn="ctr"/>
            <a:endParaRPr lang="en-US" sz="2000" b="1" dirty="0">
              <a:solidFill>
                <a:srgbClr val="002060"/>
              </a:solidFill>
              <a:latin typeface="Times New Roman" panose="02020603050405020304" pitchFamily="18" charset="0"/>
              <a:cs typeface="+mj-cs"/>
            </a:endParaRPr>
          </a:p>
          <a:p>
            <a:pPr algn="ctr"/>
            <a:r>
              <a:rPr lang="ar-EG" sz="2400" b="1" dirty="0">
                <a:solidFill>
                  <a:srgbClr val="002060"/>
                </a:solidFill>
                <a:latin typeface="Times New Roman" panose="02020603050405020304" pitchFamily="18" charset="0"/>
                <a:cs typeface="+mj-cs"/>
              </a:rPr>
              <a:t>الأشكال الأساسية للإعلان الرقمي الفعال</a:t>
            </a:r>
            <a:endParaRPr lang="en-US" sz="2400" b="1" dirty="0">
              <a:solidFill>
                <a:srgbClr val="002060"/>
              </a:solidFill>
              <a:latin typeface="Times New Roman" panose="02020603050405020304" pitchFamily="18" charset="0"/>
              <a:cs typeface="+mj-cs"/>
            </a:endParaRPr>
          </a:p>
        </p:txBody>
      </p:sp>
      <p:pic>
        <p:nvPicPr>
          <p:cNvPr id="11" name="Graphic 22">
            <a:extLst>
              <a:ext uri="{FF2B5EF4-FFF2-40B4-BE49-F238E27FC236}">
                <a16:creationId xmlns:a16="http://schemas.microsoft.com/office/drawing/2014/main" id="{C06A67CE-F7A4-47AC-AC45-E790AF36C59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7444" y="-12838"/>
            <a:ext cx="2440721" cy="807770"/>
          </a:xfrm>
          <a:prstGeom prst="rect">
            <a:avLst/>
          </a:prstGeom>
        </p:spPr>
      </p:pic>
      <p:sp>
        <p:nvSpPr>
          <p:cNvPr id="2" name="Rectangle: Rounded Corners 1">
            <a:extLst>
              <a:ext uri="{FF2B5EF4-FFF2-40B4-BE49-F238E27FC236}">
                <a16:creationId xmlns:a16="http://schemas.microsoft.com/office/drawing/2014/main" id="{44B94D46-E09B-467C-AFA1-AD0D220B6079}"/>
              </a:ext>
            </a:extLst>
          </p:cNvPr>
          <p:cNvSpPr/>
          <p:nvPr/>
        </p:nvSpPr>
        <p:spPr>
          <a:xfrm>
            <a:off x="2808165" y="176238"/>
            <a:ext cx="9173164" cy="4571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527873" y="2316788"/>
            <a:ext cx="5292213" cy="27608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r" rtl="1">
              <a:lnSpc>
                <a:spcPct val="150000"/>
              </a:lnSpc>
              <a:buAutoNum type="arabicPeriod"/>
            </a:pPr>
            <a:r>
              <a:rPr lang="ar-EG" sz="2400" b="1" dirty="0">
                <a:solidFill>
                  <a:srgbClr val="002060"/>
                </a:solidFill>
                <a:latin typeface="Book Antiqua" panose="02040602050305030304" pitchFamily="18" charset="0"/>
                <a:ea typeface="Calibri" panose="020F0502020204030204" pitchFamily="34" charset="0"/>
              </a:rPr>
              <a:t>أهداف الإعلان الرقمي</a:t>
            </a:r>
          </a:p>
          <a:p>
            <a:pPr marL="457200" lvl="0" indent="-457200" algn="r" rtl="1">
              <a:lnSpc>
                <a:spcPct val="150000"/>
              </a:lnSpc>
              <a:buAutoNum type="arabicPeriod"/>
            </a:pPr>
            <a:r>
              <a:rPr lang="ar-EG" sz="2400" b="1" dirty="0">
                <a:solidFill>
                  <a:srgbClr val="002060"/>
                </a:solidFill>
                <a:latin typeface="Book Antiqua" panose="02040602050305030304" pitchFamily="18" charset="0"/>
                <a:ea typeface="Calibri" panose="020F0502020204030204" pitchFamily="34" charset="0"/>
              </a:rPr>
              <a:t>الفرق بين الإعلان الرقمي والإعلان التقليدي</a:t>
            </a:r>
            <a:endParaRPr lang="en-US" sz="2400" b="1" dirty="0">
              <a:solidFill>
                <a:srgbClr val="002060"/>
              </a:solidFill>
              <a:latin typeface="Book Antiqua" panose="02040602050305030304" pitchFamily="18" charset="0"/>
              <a:ea typeface="Calibri" panose="020F0502020204030204" pitchFamily="34" charset="0"/>
              <a:cs typeface="+mj-cs"/>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323924" y="1083023"/>
            <a:ext cx="4942047" cy="4544207"/>
          </a:xfrm>
        </p:spPr>
      </p:pic>
      <p:sp>
        <p:nvSpPr>
          <p:cNvPr id="6" name="Rectangle 5">
            <a:extLst>
              <a:ext uri="{FF2B5EF4-FFF2-40B4-BE49-F238E27FC236}">
                <a16:creationId xmlns:a16="http://schemas.microsoft.com/office/drawing/2014/main" id="{625A65B4-F2A8-05FC-5604-83D2080647B6}"/>
              </a:ext>
            </a:extLst>
          </p:cNvPr>
          <p:cNvSpPr/>
          <p:nvPr/>
        </p:nvSpPr>
        <p:spPr>
          <a:xfrm flipV="1">
            <a:off x="734518" y="494581"/>
            <a:ext cx="9071938" cy="8229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pic>
        <p:nvPicPr>
          <p:cNvPr id="3" name="Picture 2">
            <a:extLst>
              <a:ext uri="{FF2B5EF4-FFF2-40B4-BE49-F238E27FC236}">
                <a16:creationId xmlns:a16="http://schemas.microsoft.com/office/drawing/2014/main" id="{3D2004B4-E959-4CEA-8A23-1F5648DB80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76144" y="1123950"/>
            <a:ext cx="1320539" cy="11928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Rectangle: Rounded Corners 4">
            <a:extLst>
              <a:ext uri="{FF2B5EF4-FFF2-40B4-BE49-F238E27FC236}">
                <a16:creationId xmlns:a16="http://schemas.microsoft.com/office/drawing/2014/main" id="{2EA1F033-7B06-4A49-BAEF-AFFA186E02C1}"/>
              </a:ext>
            </a:extLst>
          </p:cNvPr>
          <p:cNvSpPr/>
          <p:nvPr/>
        </p:nvSpPr>
        <p:spPr>
          <a:xfrm>
            <a:off x="8768159" y="1331617"/>
            <a:ext cx="3034687" cy="785735"/>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4472C4"/>
                </a:solidFill>
                <a:latin typeface="Adobe Arabic" panose="02040503050201020203" pitchFamily="18" charset="-78"/>
                <a:cs typeface="+mj-cs"/>
              </a:rPr>
              <a:t>مضمون المحاضرة الثانية</a:t>
            </a:r>
          </a:p>
        </p:txBody>
      </p:sp>
      <p:pic>
        <p:nvPicPr>
          <p:cNvPr id="10" name="Graphic 22">
            <a:extLst>
              <a:ext uri="{FF2B5EF4-FFF2-40B4-BE49-F238E27FC236}">
                <a16:creationId xmlns:a16="http://schemas.microsoft.com/office/drawing/2014/main" id="{C330BA65-52CF-4EC8-ADA7-655FCF8BC1E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6456" y="151748"/>
            <a:ext cx="2210773" cy="802496"/>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4934857" y="1546778"/>
            <a:ext cx="7040282" cy="525207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r" rtl="1">
              <a:buAutoNum type="arabicPeriod"/>
            </a:pPr>
            <a:r>
              <a:rPr lang="ar-EG" sz="2400" b="1" dirty="0">
                <a:solidFill>
                  <a:srgbClr val="002060"/>
                </a:solidFill>
                <a:ea typeface="Calibri"/>
                <a:cs typeface="+mj-cs"/>
              </a:rPr>
              <a:t>تمهيد</a:t>
            </a:r>
          </a:p>
          <a:p>
            <a:pPr marL="457200" lvl="0" indent="-457200" algn="r" rtl="1">
              <a:buAutoNum type="arabicPeriod"/>
            </a:pPr>
            <a:r>
              <a:rPr lang="ar-EG" sz="2400" b="1" dirty="0">
                <a:solidFill>
                  <a:srgbClr val="002060"/>
                </a:solidFill>
                <a:latin typeface="Book Antiqua" panose="02040602050305030304" pitchFamily="18" charset="0"/>
                <a:ea typeface="Calibri" panose="020F0502020204030204" pitchFamily="34" charset="0"/>
                <a:cs typeface="+mj-cs"/>
              </a:rPr>
              <a:t>الأشكال الأساسية للإعلان الرقمي</a:t>
            </a:r>
            <a:r>
              <a:rPr lang="ar-EG" sz="2000" b="1" dirty="0">
                <a:solidFill>
                  <a:srgbClr val="002060"/>
                </a:solidFill>
                <a:latin typeface="Book Antiqua" panose="02040602050305030304" pitchFamily="18" charset="0"/>
                <a:ea typeface="Calibri" panose="020F0502020204030204" pitchFamily="34" charset="0"/>
                <a:cs typeface="+mj-cs"/>
              </a:rPr>
              <a:t>.</a:t>
            </a:r>
          </a:p>
          <a:p>
            <a:pPr lvl="0" algn="r" rtl="1"/>
            <a:endParaRPr lang="ar-EG" sz="1000" b="1" dirty="0">
              <a:solidFill>
                <a:srgbClr val="002060"/>
              </a:solidFill>
              <a:latin typeface="Book Antiqua" panose="02040602050305030304" pitchFamily="18" charset="0"/>
              <a:ea typeface="Calibri" panose="020F0502020204030204" pitchFamily="34" charset="0"/>
              <a:cs typeface="+mj-cs"/>
            </a:endParaRPr>
          </a:p>
          <a:p>
            <a:pPr marL="342900" lvl="0" indent="-342900" algn="r" rtl="1">
              <a:buFontTx/>
              <a:buChar char="-"/>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الشريط الإعلاني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Banner Ad</a:t>
            </a:r>
            <a:endParaRPr lang="ar-EG" sz="2000" b="1" dirty="0">
              <a:solidFill>
                <a:srgbClr val="002060"/>
              </a:solidFill>
              <a:latin typeface="Times New Roman" panose="02020603050405020304" pitchFamily="18" charset="0"/>
              <a:ea typeface="Calibri" panose="020F0502020204030204" pitchFamily="34" charset="0"/>
              <a:cs typeface="Arial" panose="020B0604020202020204" pitchFamily="34" charset="0"/>
            </a:endParaRPr>
          </a:p>
          <a:p>
            <a:pPr marL="342900" lvl="0" indent="-342900" algn="r" rtl="1">
              <a:buFontTx/>
              <a:buChar char="-"/>
            </a:pPr>
            <a:endParaRPr lang="en-US" sz="1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الإعلانات الانتقالية / إعلانات الفواصل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Interstitial</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الإعلان السياقي / التحريري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Contextual Advertising</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إعلانات الرعاية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Sponsorship</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إعلانات الروابط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Hyper Text Link</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الإعلانات المبوبة الالكترونية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Electronic Classified</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الإعلان الغني/ الثرى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Rich Ad</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إعلان الفيديو الرقمي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Online Video Advertising</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إعلان ألعاب الانترنت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Online Games Advertising</a:t>
            </a:r>
            <a:endParaRPr lang="ar-EG" sz="2400" b="1" dirty="0">
              <a:solidFill>
                <a:srgbClr val="002060"/>
              </a:solidFill>
              <a:latin typeface="Book Antiqua" panose="02040602050305030304" pitchFamily="18" charset="0"/>
              <a:ea typeface="Calibri" panose="020F0502020204030204" pitchFamily="34" charset="0"/>
              <a:cs typeface="+mj-cs"/>
            </a:endParaRPr>
          </a:p>
          <a:p>
            <a:pPr lvl="0" algn="r" rtl="1"/>
            <a:r>
              <a:rPr lang="ar-EG" sz="2000" b="1" dirty="0">
                <a:solidFill>
                  <a:srgbClr val="002060"/>
                </a:solidFill>
                <a:latin typeface="Book Antiqua" panose="02040602050305030304" pitchFamily="18" charset="0"/>
                <a:ea typeface="Calibri" panose="020F0502020204030204" pitchFamily="34" charset="0"/>
                <a:cs typeface="+mj-cs"/>
              </a:rPr>
              <a:t>3. خاتمة.</a:t>
            </a:r>
          </a:p>
          <a:p>
            <a:pPr lvl="0" algn="r" rtl="1"/>
            <a:r>
              <a:rPr lang="ar-EG" sz="2000" b="1" dirty="0">
                <a:solidFill>
                  <a:srgbClr val="002060"/>
                </a:solidFill>
                <a:latin typeface="Book Antiqua" panose="02040602050305030304" pitchFamily="18" charset="0"/>
                <a:ea typeface="Calibri" panose="020F0502020204030204" pitchFamily="34" charset="0"/>
                <a:cs typeface="+mj-cs"/>
              </a:rPr>
              <a:t>4.. المراجع والمصادر.</a:t>
            </a:r>
            <a:endParaRPr lang="en-US" sz="2000" b="1" dirty="0">
              <a:solidFill>
                <a:srgbClr val="002060"/>
              </a:solidFill>
              <a:latin typeface="Book Antiqua" panose="02040602050305030304" pitchFamily="18" charset="0"/>
              <a:ea typeface="Calibri" panose="020F0502020204030204" pitchFamily="34" charset="0"/>
              <a:cs typeface="+mj-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294784" y="2371473"/>
            <a:ext cx="3217255"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323925" y="1083023"/>
            <a:ext cx="3888311" cy="4544207"/>
          </a:xfrm>
        </p:spPr>
      </p:pic>
      <p:sp>
        <p:nvSpPr>
          <p:cNvPr id="11" name="Rectangle 10">
            <a:extLst>
              <a:ext uri="{FF2B5EF4-FFF2-40B4-BE49-F238E27FC236}">
                <a16:creationId xmlns:a16="http://schemas.microsoft.com/office/drawing/2014/main" id="{5A075604-73CD-4507-8013-424F369DFDEB}"/>
              </a:ext>
            </a:extLst>
          </p:cNvPr>
          <p:cNvSpPr/>
          <p:nvPr/>
        </p:nvSpPr>
        <p:spPr>
          <a:xfrm>
            <a:off x="4358785" y="580695"/>
            <a:ext cx="945734" cy="75848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734518" y="494581"/>
            <a:ext cx="9071938" cy="8229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7684920" y="857371"/>
            <a:ext cx="1721946" cy="584775"/>
          </a:xfrm>
          <a:prstGeom prst="rect">
            <a:avLst/>
          </a:prstGeom>
          <a:noFill/>
        </p:spPr>
        <p:txBody>
          <a:bodyPr wrap="none" rtlCol="0">
            <a:spAutoFit/>
          </a:bodyPr>
          <a:lstStyle/>
          <a:p>
            <a:r>
              <a:rPr lang="en-US" sz="3200" b="1" dirty="0">
                <a:solidFill>
                  <a:srgbClr val="002060"/>
                </a:solidFill>
                <a:latin typeface="Times New Roman" panose="02020603050405020304" pitchFamily="18" charset="0"/>
                <a:cs typeface="Times New Roman" panose="02020603050405020304" pitchFamily="18" charset="0"/>
              </a:rPr>
              <a:t>Content </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340604" y="993935"/>
            <a:ext cx="917148"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3</a:t>
            </a:r>
            <a:r>
              <a:rPr lang="en-US" sz="1600" dirty="0">
                <a:solidFill>
                  <a:schemeClr val="bg1"/>
                </a:solidFill>
                <a:latin typeface="Times New Roman" panose="02020603050405020304" pitchFamily="18" charset="0"/>
                <a:cs typeface="Times New Roman" panose="02020603050405020304" pitchFamily="18" charset="0"/>
              </a:rPr>
              <a:t> </a:t>
            </a:r>
          </a:p>
        </p:txBody>
      </p:sp>
      <p:sp>
        <p:nvSpPr>
          <p:cNvPr id="43" name="TextBox 42">
            <a:extLst>
              <a:ext uri="{FF2B5EF4-FFF2-40B4-BE49-F238E27FC236}">
                <a16:creationId xmlns:a16="http://schemas.microsoft.com/office/drawing/2014/main" id="{183B5688-FE98-684A-8FDB-4023CCDDD82C}"/>
              </a:ext>
            </a:extLst>
          </p:cNvPr>
          <p:cNvSpPr txBox="1"/>
          <p:nvPr/>
        </p:nvSpPr>
        <p:spPr>
          <a:xfrm>
            <a:off x="4327869" y="620779"/>
            <a:ext cx="94261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p>
        </p:txBody>
      </p:sp>
      <p:sp>
        <p:nvSpPr>
          <p:cNvPr id="7" name="TextBox 6">
            <a:extLst>
              <a:ext uri="{FF2B5EF4-FFF2-40B4-BE49-F238E27FC236}">
                <a16:creationId xmlns:a16="http://schemas.microsoft.com/office/drawing/2014/main" id="{20D19C38-D110-EE5A-C35B-B7A999B68582}"/>
              </a:ext>
            </a:extLst>
          </p:cNvPr>
          <p:cNvSpPr txBox="1"/>
          <p:nvPr/>
        </p:nvSpPr>
        <p:spPr>
          <a:xfrm>
            <a:off x="-13316" y="6200711"/>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pic>
        <p:nvPicPr>
          <p:cNvPr id="12" name="Graphic 22">
            <a:extLst>
              <a:ext uri="{FF2B5EF4-FFF2-40B4-BE49-F238E27FC236}">
                <a16:creationId xmlns:a16="http://schemas.microsoft.com/office/drawing/2014/main" id="{9AED74E1-640E-4805-9157-0FED0EF30A0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91270" y="134478"/>
            <a:ext cx="2210773" cy="802496"/>
          </a:xfrm>
          <a:prstGeom prst="rect">
            <a:avLst/>
          </a:prstGeom>
        </p:spPr>
      </p:pic>
    </p:spTree>
    <p:extLst>
      <p:ext uri="{BB962C8B-B14F-4D97-AF65-F5344CB8AC3E}">
        <p14:creationId xmlns:p14="http://schemas.microsoft.com/office/powerpoint/2010/main" val="4291288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2001" cy="597369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27999" y="-43544"/>
            <a:ext cx="5279426" cy="5973696"/>
          </a:xfrm>
        </p:spPr>
      </p:pic>
      <p:sp>
        <p:nvSpPr>
          <p:cNvPr id="9" name="TextBox 8">
            <a:extLst>
              <a:ext uri="{FF2B5EF4-FFF2-40B4-BE49-F238E27FC236}">
                <a16:creationId xmlns:a16="http://schemas.microsoft.com/office/drawing/2014/main" id="{25760A6C-566F-B7E3-1EEE-CB29F0CF0113}"/>
              </a:ext>
            </a:extLst>
          </p:cNvPr>
          <p:cNvSpPr txBox="1"/>
          <p:nvPr/>
        </p:nvSpPr>
        <p:spPr>
          <a:xfrm>
            <a:off x="1728204" y="1107751"/>
            <a:ext cx="10004611" cy="417871"/>
          </a:xfrm>
          <a:prstGeom prst="rect">
            <a:avLst/>
          </a:prstGeom>
          <a:noFill/>
        </p:spPr>
        <p:txBody>
          <a:bodyPr wrap="square" rtlCol="0">
            <a:spAutoFit/>
          </a:bodyPr>
          <a:lstStyle/>
          <a:p>
            <a:pPr lvl="0" algn="r" rtl="1">
              <a:lnSpc>
                <a:spcPct val="115000"/>
              </a:lnSpc>
            </a:pPr>
            <a:r>
              <a:rPr lang="ar-EG" sz="2000" dirty="0">
                <a:solidFill>
                  <a:srgbClr val="0070C0"/>
                </a:solidFill>
                <a:ea typeface="Calibri"/>
                <a:cs typeface="+mj-cs"/>
              </a:rPr>
              <a: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8216207" y="604436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accent1"/>
                </a:solidFill>
                <a:latin typeface="Times New Roman" panose="02020603050405020304" pitchFamily="18" charset="0"/>
                <a:cs typeface="Times New Roman" panose="02020603050405020304" pitchFamily="18" charset="0"/>
              </a:rPr>
              <a:t>Lecture 3 </a:t>
            </a:r>
          </a:p>
        </p:txBody>
      </p:sp>
      <p:sp>
        <p:nvSpPr>
          <p:cNvPr id="13" name="TextBox 12">
            <a:extLst>
              <a:ext uri="{FF2B5EF4-FFF2-40B4-BE49-F238E27FC236}">
                <a16:creationId xmlns:a16="http://schemas.microsoft.com/office/drawing/2014/main" id="{8F2D6F91-78DB-C333-FFAC-FF52CB9F2DF3}"/>
              </a:ext>
            </a:extLst>
          </p:cNvPr>
          <p:cNvSpPr txBox="1"/>
          <p:nvPr/>
        </p:nvSpPr>
        <p:spPr>
          <a:xfrm>
            <a:off x="364963" y="6123827"/>
            <a:ext cx="4886463" cy="461665"/>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Prepared by: </a:t>
            </a:r>
            <a:r>
              <a:rPr lang="en-US" sz="2400" dirty="0">
                <a:solidFill>
                  <a:srgbClr val="002060"/>
                </a:solidFill>
                <a:latin typeface="Times New Roman" panose="02020603050405020304" pitchFamily="18" charset="0"/>
                <a:cs typeface="Times New Roman" panose="02020603050405020304" pitchFamily="18" charset="0"/>
              </a:rPr>
              <a:t>Dr .shereen farouk </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091" y="36887"/>
            <a:ext cx="2372485" cy="592586"/>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792445" y="-90586"/>
            <a:ext cx="2210773" cy="802496"/>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5341827" y="6385437"/>
            <a:ext cx="2616200" cy="400110"/>
          </a:xfrm>
          <a:prstGeom prst="rect">
            <a:avLst/>
          </a:prstGeom>
          <a:noFill/>
        </p:spPr>
        <p:txBody>
          <a:bodyPr wrap="square" rtlCol="0">
            <a:spAutoFit/>
          </a:bodyPr>
          <a:lstStyle/>
          <a:p>
            <a:pPr algn="ctr"/>
            <a:r>
              <a:rPr lang="en-US" sz="2000" b="1" dirty="0">
                <a:solidFill>
                  <a:schemeClr val="bg1"/>
                </a:solidFill>
                <a:latin typeface="Adobe Devanagari" panose="02040503050201020203" pitchFamily="18" charset="0"/>
                <a:cs typeface="Adobe Devanagari" panose="02040503050201020203" pitchFamily="18" charset="0"/>
              </a:rPr>
              <a:t>www.midocean.ae</a:t>
            </a:r>
          </a:p>
        </p:txBody>
      </p:sp>
      <p:sp>
        <p:nvSpPr>
          <p:cNvPr id="14" name="Rectangle: Rounded Corners 13">
            <a:extLst>
              <a:ext uri="{FF2B5EF4-FFF2-40B4-BE49-F238E27FC236}">
                <a16:creationId xmlns:a16="http://schemas.microsoft.com/office/drawing/2014/main" id="{42B06098-2E74-4AC0-AA55-19836BFD8F14}"/>
              </a:ext>
            </a:extLst>
          </p:cNvPr>
          <p:cNvSpPr/>
          <p:nvPr/>
        </p:nvSpPr>
        <p:spPr>
          <a:xfrm>
            <a:off x="10009546" y="771004"/>
            <a:ext cx="2167446"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70C0"/>
                </a:solidFill>
                <a:latin typeface="Times New Roman" panose="02020603050405020304" pitchFamily="18" charset="0"/>
                <a:cs typeface="Times New Roman" panose="02020603050405020304" pitchFamily="18" charset="0"/>
              </a:rPr>
              <a:t>تمهيد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AC259D4F-0503-452F-85AF-F7D0F2D15805}"/>
              </a:ext>
            </a:extLst>
          </p:cNvPr>
          <p:cNvSpPr/>
          <p:nvPr/>
        </p:nvSpPr>
        <p:spPr>
          <a:xfrm>
            <a:off x="1514008" y="1294668"/>
            <a:ext cx="10218808" cy="4274063"/>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6695" indent="-226695" algn="justLow" rtl="1">
              <a:lnSpc>
                <a:spcPct val="115000"/>
              </a:lnSpc>
              <a:spcAft>
                <a:spcPts val="800"/>
              </a:spcAft>
            </a:pPr>
            <a:r>
              <a:rPr lang="en-US" sz="2800" dirty="0">
                <a:solidFill>
                  <a:srgbClr val="002060"/>
                </a:solidFill>
                <a:latin typeface="Calibri" panose="020F0502020204030204" pitchFamily="34" charset="0"/>
                <a:ea typeface="Calibri" panose="020F0502020204030204" pitchFamily="34" charset="0"/>
                <a:cs typeface="+mj-cs"/>
              </a:rPr>
              <a:t>         </a:t>
            </a:r>
            <a:r>
              <a:rPr lang="ar-SA" sz="2800" dirty="0">
                <a:solidFill>
                  <a:srgbClr val="002060"/>
                </a:solidFill>
                <a:latin typeface="Calibri" panose="020F0502020204030204" pitchFamily="34" charset="0"/>
                <a:ea typeface="Calibri" panose="020F0502020204030204" pitchFamily="34" charset="0"/>
                <a:cs typeface="+mj-cs"/>
              </a:rPr>
              <a:t>في عصر التكنولوجيا الحديثة والاتصالات الرقمية، أصبح الإعلان الرقمي أحد أهم وسائل التسويق والترويج للمنتجات والخدمات. إذ يعتمد الإعلان الرقمي على استخدام الإنترنت ووسائل الاتصال الرقمية للوصول إلى الجمهور المستهدف ونشر رسائل إعلانية فعالة. وفى هذا السياق، تتنوع الأشكال الأساسية للإعلان الرقمي بشكل واسع، وتشمل مجموعة متنوعة من الأدوات والتقنيات التي تساعد على عرض المحتوى الإعلاني بشكل جذاب وفاعل. إذ تتراوح هذه الأشكال من البانرات الثابتة إلى الفيديوهات التفاعلية والإعلانات المنبثقة والإعلانات الاستهدافية.</a:t>
            </a:r>
            <a:endParaRPr lang="en-US" sz="2800"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701632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5474" y="282951"/>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45888" y="282950"/>
            <a:ext cx="1091009"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a:p>
            <a:pPr algn="ctr"/>
            <a:r>
              <a:rPr lang="en-US" sz="2000" b="1" dirty="0">
                <a:solidFill>
                  <a:schemeClr val="bg1"/>
                </a:solidFill>
                <a:latin typeface="Times New Roman" panose="02020603050405020304" pitchFamily="18" charset="0"/>
                <a:cs typeface="Times New Roman" panose="02020603050405020304" pitchFamily="18" charset="0"/>
              </a:rPr>
              <a:t>3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476483" y="622092"/>
            <a:ext cx="4640866" cy="859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69109" y="6418283"/>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sp>
        <p:nvSpPr>
          <p:cNvPr id="3" name="Rectangle: Rounded Corners 2">
            <a:extLst>
              <a:ext uri="{FF2B5EF4-FFF2-40B4-BE49-F238E27FC236}">
                <a16:creationId xmlns:a16="http://schemas.microsoft.com/office/drawing/2014/main" id="{8C97AB18-0D7E-46DC-909A-34275AC4B1CE}"/>
              </a:ext>
            </a:extLst>
          </p:cNvPr>
          <p:cNvSpPr/>
          <p:nvPr/>
        </p:nvSpPr>
        <p:spPr>
          <a:xfrm>
            <a:off x="2146920" y="1339926"/>
            <a:ext cx="9790041" cy="480292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 يعتبر البانر واحدًا من أشهر الأشكال الأساسية للإعلان الرقمي. حيث يتم عرض البانرات على صفحات الويب وتحتوي على صورة أو نص أو تصميم جذاب ومغري يشجع المستخدمين على النقر عليها والتفاعل معها. من جهة أخرى، يستخدم الفيديو كشكل رئيسي للإعلان الرقمي</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إذ يعتبر الفيديو وسيلة فعالة لنقل رسالة إعلانية بشكل مبتكر ومشوق. كما يمكن عرض الفيديوهات الإعلانية على مواقع التواصل الاجتماعي ومنصات مشاركة الفيديو عبر الإنترنت، ويتُيح للشركات والعلامات التجارية التفاعل مع الجمهور بطرق مبتكرة ومثيرة.</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11" name="Graphic 22">
            <a:extLst>
              <a:ext uri="{FF2B5EF4-FFF2-40B4-BE49-F238E27FC236}">
                <a16:creationId xmlns:a16="http://schemas.microsoft.com/office/drawing/2014/main" id="{5B484DE9-BE78-47D5-827E-4D65F8FE4AC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53211" y="108433"/>
            <a:ext cx="2210773" cy="802496"/>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51223" y="1260352"/>
            <a:ext cx="10432322" cy="4658951"/>
          </a:xfrm>
          <a:prstGeom prst="roundRect">
            <a:avLst>
              <a:gd name="adj" fmla="val 6140"/>
            </a:avLst>
          </a:prstGeom>
          <a:solidFill>
            <a:schemeClr val="bg1"/>
          </a:solidFill>
          <a:ln w="38100">
            <a:solidFill>
              <a:srgbClr val="00206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10563" y="168157"/>
            <a:ext cx="1388341" cy="9640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8109" y="296260"/>
            <a:ext cx="966228"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a:p>
            <a:pPr algn="ctr"/>
            <a:r>
              <a:rPr lang="en-US" sz="2000" b="1" dirty="0">
                <a:solidFill>
                  <a:schemeClr val="bg1"/>
                </a:solidFill>
                <a:latin typeface="Times New Roman" panose="02020603050405020304" pitchFamily="18" charset="0"/>
                <a:cs typeface="Times New Roman" panose="02020603050405020304" pitchFamily="18" charset="0"/>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734337" y="1260352"/>
            <a:ext cx="9892551" cy="4066498"/>
          </a:xfrm>
          <a:prstGeom prst="rect">
            <a:avLst/>
          </a:prstGeom>
          <a:noFill/>
        </p:spPr>
        <p:txBody>
          <a:bodyPr wrap="square" rtlCol="0">
            <a:spAutoFit/>
          </a:bodyPr>
          <a:lstStyle/>
          <a:p>
            <a:pPr marL="226695" indent="-226695" algn="justLow" rtl="1">
              <a:lnSpc>
                <a:spcPct val="150000"/>
              </a:lnSpc>
              <a:spcAft>
                <a:spcPts val="800"/>
              </a:spcAft>
            </a:pPr>
            <a:r>
              <a:rPr lang="ar-EG" sz="32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بالإضافة إلى ذلك، توجد العديد من الأشكال الأخرى للإعلان الرقمي لا تقل أهمية في تحقيق أهداف التسويق والترويج للمنتجات والخدمات. ومع تطور التكنولوجيا يظهر دائمًا أشكال جديدة ومبتكرة للإعلان الرقمي، مما يسمح بتجربة استراتيجيات إعلانية متنوعة ومبتكرة للتفاعل مع الجمهور وزيادة فاعلية الحملات الإعلانية</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وتوجيهها بشكل استراتيجي، وبما يمكن للشركات </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من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تعزيز الوعي بالعلامة التجارية وزيادة المبيعات وتحقيق النجاح في بيئة السوق الرقمية المتنافسة.</a:t>
            </a:r>
            <a:r>
              <a:rPr lang="ar-EG" sz="32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2800" dirty="0">
              <a:solidFill>
                <a:srgbClr val="002060"/>
              </a:solidFill>
              <a:latin typeface="Times New Roman" panose="02020603050405020304" pitchFamily="18" charset="0"/>
              <a:cs typeface="Times New Roman" panose="02020603050405020304" pitchFamily="18" charset="0"/>
            </a:endParaRPr>
          </a:p>
        </p:txBody>
      </p:sp>
      <p:pic>
        <p:nvPicPr>
          <p:cNvPr id="7" name="Graphic 22">
            <a:extLst>
              <a:ext uri="{FF2B5EF4-FFF2-40B4-BE49-F238E27FC236}">
                <a16:creationId xmlns:a16="http://schemas.microsoft.com/office/drawing/2014/main" id="{908133C1-8214-4EDD-94BC-81976CE57B8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92445" y="-90586"/>
            <a:ext cx="2210773" cy="802496"/>
          </a:xfrm>
          <a:prstGeom prst="rect">
            <a:avLst/>
          </a:prstGeom>
        </p:spPr>
      </p:pic>
      <p:sp>
        <p:nvSpPr>
          <p:cNvPr id="3" name="Rectangle: Rounded Corners 2">
            <a:extLst>
              <a:ext uri="{FF2B5EF4-FFF2-40B4-BE49-F238E27FC236}">
                <a16:creationId xmlns:a16="http://schemas.microsoft.com/office/drawing/2014/main" id="{F46C06AD-5A06-4B51-8E37-DAFEA256485B}"/>
              </a:ext>
            </a:extLst>
          </p:cNvPr>
          <p:cNvSpPr/>
          <p:nvPr/>
        </p:nvSpPr>
        <p:spPr>
          <a:xfrm>
            <a:off x="1901371" y="422063"/>
            <a:ext cx="7891074"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4344" y="127757"/>
            <a:ext cx="1711377" cy="807770"/>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1085850" y="808626"/>
            <a:ext cx="9798414" cy="5469348"/>
          </a:xfrm>
          <a:prstGeom prst="roundRect">
            <a:avLst/>
          </a:prstGeom>
          <a:gradFill flip="none" rotWithShape="1">
            <a:gsLst>
              <a:gs pos="0">
                <a:schemeClr val="accent5">
                  <a:lumMod val="20000"/>
                  <a:lumOff val="80000"/>
                  <a:shade val="30000"/>
                  <a:satMod val="115000"/>
                </a:schemeClr>
              </a:gs>
              <a:gs pos="50000">
                <a:schemeClr val="accent5">
                  <a:lumMod val="20000"/>
                  <a:lumOff val="80000"/>
                  <a:shade val="67500"/>
                  <a:satMod val="115000"/>
                </a:schemeClr>
              </a:gs>
              <a:gs pos="100000">
                <a:schemeClr val="accent5">
                  <a:lumMod val="20000"/>
                  <a:lumOff val="80000"/>
                  <a:shade val="100000"/>
                  <a:satMod val="115000"/>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lnSpc>
                <a:spcPct val="115000"/>
              </a:lnSpc>
              <a:spcAft>
                <a:spcPts val="800"/>
              </a:spcAft>
              <a:buFont typeface="Wingdings" panose="05000000000000000000" pitchFamily="2" charset="2"/>
              <a:buChar char=""/>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الأشكال الأساسية للإعلان الرقمي</a:t>
            </a: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يأخذ الإعلان الرقمي أشكالاً متعددة تختلف تبعاً لاختلاف الأهداف التسويقية الخاصة بكل منظمة </a:t>
            </a:r>
            <a:r>
              <a:rPr lang="ar-EG" sz="2400"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ويمكن تصنيف الأشكال التي يتخذها إعلان الإنترنت بمعايير متعددة منها:</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Arial" panose="020B0604020202020204" pitchFamily="34"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الشكل الفني: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إعلان الشريط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Banner</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الإعلانات القافزة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Popup</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إعلان الفاصل</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Interstitials </a:t>
            </a:r>
            <a:r>
              <a:rPr lang="ar-EG" sz="2400" dirty="0">
                <a:solidFill>
                  <a:srgbClr val="002060"/>
                </a:solidFill>
                <a:latin typeface="Times New Roman" panose="02020603050405020304" pitchFamily="18" charset="0"/>
                <a:ea typeface="Calibri" panose="020F0502020204030204" pitchFamily="34" charset="0"/>
              </a:rPr>
              <a:t>إعلان الرعاية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Sponsorship </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Arial" panose="020B0604020202020204" pitchFamily="34" charset="0"/>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الحركة: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إعلان متحرك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Animation </a:t>
            </a:r>
            <a:r>
              <a:rPr lang="ar-EG" sz="2400" dirty="0">
                <a:solidFill>
                  <a:srgbClr val="002060"/>
                </a:solidFill>
                <a:latin typeface="Times New Roman" panose="02020603050405020304" pitchFamily="18" charset="0"/>
                <a:ea typeface="Calibri" panose="020F0502020204030204" pitchFamily="34" charset="0"/>
              </a:rPr>
              <a:t>إعلان ثابت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Static</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Arial" panose="020B0604020202020204" pitchFamily="34" charset="0"/>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التفاعلية: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إعلان تفاعلي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Interactive ad </a:t>
            </a:r>
            <a:r>
              <a:rPr lang="ar-EG"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400" dirty="0">
                <a:solidFill>
                  <a:srgbClr val="002060"/>
                </a:solidFill>
                <a:latin typeface="Times New Roman" panose="02020603050405020304" pitchFamily="18" charset="0"/>
                <a:ea typeface="Calibri" panose="020F0502020204030204" pitchFamily="34" charset="0"/>
              </a:rPr>
              <a:t>إعلان غير تفاعلي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Non interactive ad </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B88AA442-448D-47B3-B55D-58CAEC22D787}"/>
              </a:ext>
            </a:extLst>
          </p:cNvPr>
          <p:cNvSpPr/>
          <p:nvPr/>
        </p:nvSpPr>
        <p:spPr>
          <a:xfrm>
            <a:off x="2228850" y="485923"/>
            <a:ext cx="9678806"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16480371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671706" cy="4952309"/>
          </a:xfrm>
          <a:prstGeom prst="roundRect">
            <a:avLst>
              <a:gd name="adj" fmla="val 6140"/>
            </a:avLst>
          </a:prstGeom>
          <a:solidFill>
            <a:schemeClr val="accent3">
              <a:lumMod val="20000"/>
              <a:lumOff val="80000"/>
            </a:schemeClr>
          </a:solidFill>
          <a:ln>
            <a:noFill/>
          </a:ln>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98657" y="1224505"/>
            <a:ext cx="7414677" cy="5045236"/>
          </a:xfrm>
          <a:prstGeom prst="roundRect">
            <a:avLst>
              <a:gd name="adj" fmla="val 6140"/>
            </a:avLst>
          </a:prstGeom>
          <a:solidFill>
            <a:schemeClr val="bg1"/>
          </a:solidFill>
          <a:ln w="38100">
            <a:solidFill>
              <a:srgbClr val="00206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15000"/>
              </a:lnSpc>
              <a:spcAft>
                <a:spcPts val="800"/>
              </a:spcAft>
              <a:buFont typeface="Wingdings" panose="05000000000000000000" pitchFamily="2" charset="2"/>
              <a:buChar char=""/>
            </a:pPr>
            <a:r>
              <a:rPr lang="ar-EG" sz="2800" b="1"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وفيما يلي شرح موجز لهذه الأشكال الأساسية للإعلان الرقمي:</a:t>
            </a:r>
            <a:endParaRPr lang="en-US" b="1" u="sng"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1. </a:t>
            </a:r>
            <a:r>
              <a:rPr lang="ar-EG" sz="28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الشريط الإعلاني </a:t>
            </a:r>
            <a:r>
              <a:rPr lang="en-US" sz="2800" b="1" dirty="0">
                <a:solidFill>
                  <a:srgbClr val="C00000"/>
                </a:solidFill>
                <a:latin typeface="Times New Roman" panose="02020603050405020304" pitchFamily="18" charset="0"/>
                <a:ea typeface="Calibri" panose="020F0502020204030204" pitchFamily="34" charset="0"/>
                <a:cs typeface="Arial" panose="020B0604020202020204" pitchFamily="34" charset="0"/>
              </a:rPr>
              <a:t>Banner Ad</a:t>
            </a:r>
            <a:endParaRPr lang="en-US"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الشريط الإعلاني أو إعلان الترويسة أو اللافتة، أو الإعلان القابل للنقر كما هو معروف عربياً - هو عبارة عن مساحة فى بعض المواقع تحتوي على مادة إعلانية، فما أن يقوم المتصفح بالنقر على هذه المساحة حتى تأخذه إلى المعلن أو إلى الصفحة المربوطة بهذه المادة الإعلانية</a:t>
            </a:r>
            <a:r>
              <a:rPr lang="ar-EG"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12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algn="ctr"/>
            <a:r>
              <a:rPr lang="en-US" sz="2000" dirty="0">
                <a:solidFill>
                  <a:schemeClr val="bg1"/>
                </a:solidFill>
                <a:latin typeface="Sylfaen" panose="010A0502050306030303" pitchFamily="18" charset="0"/>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573EEF4B-E019-4DEF-9A7C-863EA9D9E7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095" y="873261"/>
            <a:ext cx="4073706" cy="52390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Graphic 22">
            <a:extLst>
              <a:ext uri="{FF2B5EF4-FFF2-40B4-BE49-F238E27FC236}">
                <a16:creationId xmlns:a16="http://schemas.microsoft.com/office/drawing/2014/main" id="{0A47C534-165E-41DD-95EE-48BF9B96F5E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
        <p:nvSpPr>
          <p:cNvPr id="2" name="Rectangle: Rounded Corners 1">
            <a:extLst>
              <a:ext uri="{FF2B5EF4-FFF2-40B4-BE49-F238E27FC236}">
                <a16:creationId xmlns:a16="http://schemas.microsoft.com/office/drawing/2014/main" id="{992AAF88-0585-4F20-9A21-8304A848911F}"/>
              </a:ext>
            </a:extLst>
          </p:cNvPr>
          <p:cNvSpPr/>
          <p:nvPr/>
        </p:nvSpPr>
        <p:spPr>
          <a:xfrm>
            <a:off x="296364" y="489760"/>
            <a:ext cx="9176249"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434396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7125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ctr" rtl="1">
              <a:lnSpc>
                <a:spcPct val="107000"/>
              </a:lnSpc>
              <a:spcAft>
                <a:spcPts val="800"/>
              </a:spcAft>
              <a:buFont typeface="Wingdings" panose="05000000000000000000" pitchFamily="2" charset="2"/>
              <a:buChar char=""/>
            </a:pPr>
            <a:r>
              <a:rPr lang="ar-EG" sz="2000" b="1" dirty="0">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lvl="0" indent="-342900" algn="ctr" rtl="1">
              <a:lnSpc>
                <a:spcPct val="107000"/>
              </a:lnSpc>
              <a:spcAft>
                <a:spcPts val="800"/>
              </a:spcAft>
              <a:buFont typeface="Wingdings" panose="05000000000000000000" pitchFamily="2" charset="2"/>
              <a:buChar char=""/>
            </a:pPr>
            <a:endParaRPr lang="ar-EG" sz="2000" b="1" dirty="0">
              <a:solidFill>
                <a:schemeClr val="accent1">
                  <a:lumMod val="50000"/>
                </a:schemeClr>
              </a:solidFill>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054159"/>
            <a:ext cx="4385807" cy="28553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9BFC32B8-BDEE-2CBC-DFF5-CD482608568C}"/>
              </a:ext>
            </a:extLst>
          </p:cNvPr>
          <p:cNvSpPr/>
          <p:nvPr/>
        </p:nvSpPr>
        <p:spPr>
          <a:xfrm>
            <a:off x="10630639" y="561236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0730230" y="5752651"/>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p>
          <a:p>
            <a:pPr algn="ctr"/>
            <a:r>
              <a:rPr lang="en-US" sz="2000" b="1" dirty="0">
                <a:solidFill>
                  <a:schemeClr val="bg1"/>
                </a:solidFill>
                <a:latin typeface="Times New Roman" panose="02020603050405020304" pitchFamily="18" charset="0"/>
                <a:cs typeface="Times New Roman" panose="02020603050405020304" pitchFamily="18" charset="0"/>
              </a:rPr>
              <a:t>3</a:t>
            </a: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465190" y="911620"/>
            <a:ext cx="6932031" cy="532556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ar-EG" sz="2400" b="1" dirty="0">
                <a:ea typeface="Calibri" panose="020F0502020204030204" pitchFamily="34" charset="0"/>
                <a:cs typeface="Times New Roman" panose="02020603050405020304" pitchFamily="18" charset="0"/>
              </a:rPr>
              <a:t>ويُعد الشريط الإعلاني من الأساليب الفعالة جداً في التسويق الإلكتروني؛ فاختلاف الشريط الإعلاني على الإنترنت عن غيره يكمن في أنه يقدم إحصاءات دقيقة عن كل من قام بالاطلاع على الإعلان ومعلومات شخصية عنه، وهل يرغب في معلومات إضافية، وفي بعض الأحيان كم من هؤلاء الذين شاهدوا الإعلان قاموا فعلاً بالشراء؟ كما يمكن من خلاله معرفة تفاصيل مفيدة في حالات تسويق منتج مختص بفئة دون أخرى كالجنس أهو ذكر أم أنثى؟ طالب أم موظف؟ غنى أو متوسط الحال؟ ويمكن أيضاً استهداف بعض هذه الفئات لتقليص حجم الإعلان الضائع</a:t>
            </a:r>
            <a:r>
              <a:rPr lang="fa-IR" sz="2400" b="1" dirty="0">
                <a:ea typeface="Calibri" panose="020F0502020204030204" pitchFamily="34" charset="0"/>
                <a:cs typeface="Times New Roman" panose="02020603050405020304" pitchFamily="18" charset="0"/>
              </a:rPr>
              <a:t>.</a:t>
            </a:r>
            <a:endParaRPr lang="en-US" sz="24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0F8693D0-1B2E-4548-8486-D2776895107A}"/>
              </a:ext>
            </a:extLst>
          </p:cNvPr>
          <p:cNvSpPr/>
          <p:nvPr/>
        </p:nvSpPr>
        <p:spPr>
          <a:xfrm>
            <a:off x="7659353" y="4607638"/>
            <a:ext cx="4057136" cy="688847"/>
          </a:xfrm>
          <a:prstGeom prst="rect">
            <a:avLst/>
          </a:prstGeom>
          <a:ln/>
        </p:spPr>
        <p:style>
          <a:lnRef idx="0">
            <a:schemeClr val="accent5"/>
          </a:lnRef>
          <a:fillRef idx="3">
            <a:schemeClr val="accent5"/>
          </a:fillRef>
          <a:effectRef idx="3">
            <a:schemeClr val="accent5"/>
          </a:effectRef>
          <a:fontRef idx="minor">
            <a:schemeClr val="lt1"/>
          </a:fontRef>
        </p:style>
        <p:txBody>
          <a:bodyPr rtlCol="1" anchor="ctr"/>
          <a:lstStyle/>
          <a:p>
            <a:pPr algn="ctr"/>
            <a:r>
              <a:rPr lang="ar-EG" sz="2400" b="1" dirty="0">
                <a:cs typeface="+mj-cs"/>
              </a:rPr>
              <a:t>الشريط الإعلاني</a:t>
            </a:r>
          </a:p>
        </p:txBody>
      </p:sp>
      <p:pic>
        <p:nvPicPr>
          <p:cNvPr id="12" name="Graphic 22">
            <a:extLst>
              <a:ext uri="{FF2B5EF4-FFF2-40B4-BE49-F238E27FC236}">
                <a16:creationId xmlns:a16="http://schemas.microsoft.com/office/drawing/2014/main" id="{D0AA9A2D-4099-442E-A326-FE9BFFF8E2C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
        <p:nvSpPr>
          <p:cNvPr id="6" name="Rectangle: Rounded Corners 5">
            <a:extLst>
              <a:ext uri="{FF2B5EF4-FFF2-40B4-BE49-F238E27FC236}">
                <a16:creationId xmlns:a16="http://schemas.microsoft.com/office/drawing/2014/main" id="{9FE932A2-5110-49BC-9AB8-441B8040C1F7}"/>
              </a:ext>
            </a:extLst>
          </p:cNvPr>
          <p:cNvSpPr/>
          <p:nvPr/>
        </p:nvSpPr>
        <p:spPr>
          <a:xfrm>
            <a:off x="134472" y="523997"/>
            <a:ext cx="9169986" cy="769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ctr" rtl="1">
              <a:lnSpc>
                <a:spcPct val="107000"/>
              </a:lnSpc>
              <a:spcAft>
                <a:spcPts val="800"/>
              </a:spcAft>
              <a:buFont typeface="Wingdings" panose="05000000000000000000" pitchFamily="2" charset="2"/>
              <a:buChar char=""/>
            </a:pPr>
            <a:r>
              <a:rPr lang="ar-EG" sz="2000" b="1" dirty="0">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lvl="0" indent="-342900" algn="ctr" rtl="1">
              <a:lnSpc>
                <a:spcPct val="107000"/>
              </a:lnSpc>
              <a:spcAft>
                <a:spcPts val="800"/>
              </a:spcAft>
              <a:buFont typeface="Wingdings" panose="05000000000000000000" pitchFamily="2" charset="2"/>
              <a:buChar char=""/>
            </a:pPr>
            <a:endParaRPr lang="ar-EG" sz="2000" b="1" dirty="0">
              <a:solidFill>
                <a:schemeClr val="accent1">
                  <a:lumMod val="50000"/>
                </a:schemeClr>
              </a:solidFill>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55921" y="1364613"/>
            <a:ext cx="4385807" cy="31459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9BFC32B8-BDEE-2CBC-DFF5-CD482608568C}"/>
              </a:ext>
            </a:extLst>
          </p:cNvPr>
          <p:cNvSpPr/>
          <p:nvPr/>
        </p:nvSpPr>
        <p:spPr>
          <a:xfrm>
            <a:off x="6373881" y="575922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393281" y="5826499"/>
            <a:ext cx="1091009"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a:p>
            <a:pPr algn="ctr"/>
            <a:r>
              <a:rPr lang="en-US" sz="2000" dirty="0">
                <a:solidFill>
                  <a:schemeClr val="bg1"/>
                </a:solidFill>
                <a:latin typeface="Times New Roman" panose="02020603050405020304" pitchFamily="18" charset="0"/>
                <a:cs typeface="Times New Roman" panose="02020603050405020304" pitchFamily="18" charset="0"/>
              </a:rPr>
              <a:t>3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11175" y="964646"/>
            <a:ext cx="6749192" cy="4821231"/>
          </a:xfrm>
          <a:prstGeom prst="roundRect">
            <a:avLst/>
          </a:prstGeom>
          <a:ln>
            <a:noFill/>
          </a:ln>
        </p:spPr>
        <p:style>
          <a:lnRef idx="2">
            <a:schemeClr val="accent1"/>
          </a:lnRef>
          <a:fillRef idx="1">
            <a:schemeClr val="lt1"/>
          </a:fillRef>
          <a:effectRef idx="0">
            <a:schemeClr val="accent1"/>
          </a:effectRef>
          <a:fontRef idx="minor">
            <a:schemeClr val="dk1"/>
          </a:fontRef>
        </p:style>
        <p:txBody>
          <a:bodyPr rtlCol="1" anchor="ctr"/>
          <a:lstStyle/>
          <a:p>
            <a:pPr lvl="0" algn="justLow" rtl="1">
              <a:lnSpc>
                <a:spcPct val="150000"/>
              </a:lnSpc>
              <a:spcAft>
                <a:spcPts val="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ويتفنن المعلنون في استخدام الطرق الحديثة والتقنيات العالية لمضاعفة أثر الشريط الإعلاني على المستهلك مثل تقنية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Gif </a:t>
            </a:r>
            <a:r>
              <a:rPr lang="ar-EG" sz="2000" b="1" dirty="0">
                <a:solidFill>
                  <a:srgbClr val="002060"/>
                </a:solidFill>
                <a:latin typeface="Times New Roman" panose="02020603050405020304" pitchFamily="18" charset="0"/>
                <a:ea typeface="Calibri" panose="020F0502020204030204" pitchFamily="34" charset="0"/>
              </a:rPr>
              <a:t>التي تظهر الشريط الإعلاني على الشاشة بصفة مستمرة ومنتظمة، وتقنية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anime Gif </a:t>
            </a:r>
            <a:r>
              <a:rPr lang="ar-EG" sz="2000" b="1" dirty="0">
                <a:solidFill>
                  <a:srgbClr val="002060"/>
                </a:solidFill>
                <a:latin typeface="Times New Roman" panose="02020603050405020304" pitchFamily="18" charset="0"/>
                <a:ea typeface="Calibri" panose="020F0502020204030204" pitchFamily="34" charset="0"/>
              </a:rPr>
              <a:t>التي تسمح بإدراج رسومات وأشكال تتحرك في سرعات متنوعة وتأتى من جوانب مختلفة للشريط لجذب نظر المستخدم بمجرد ظهور الشريط الإعلاني، وشرائط الـ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Multimedia </a:t>
            </a:r>
            <a:r>
              <a:rPr lang="ar-EG" sz="2000" b="1" dirty="0">
                <a:solidFill>
                  <a:srgbClr val="002060"/>
                </a:solidFill>
                <a:latin typeface="Times New Roman" panose="02020603050405020304" pitchFamily="18" charset="0"/>
                <a:ea typeface="Calibri" panose="020F0502020204030204" pitchFamily="34" charset="0"/>
              </a:rPr>
              <a:t>التي تجمع عناصر الصوت والصورة والحركة، وتوجد تقنية أخرى تسمى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Java </a:t>
            </a:r>
            <a:r>
              <a:rPr lang="ar-EG" sz="2000" b="1" dirty="0">
                <a:solidFill>
                  <a:srgbClr val="002060"/>
                </a:solidFill>
                <a:latin typeface="Times New Roman" panose="02020603050405020304" pitchFamily="18" charset="0"/>
                <a:ea typeface="Calibri" panose="020F0502020204030204" pitchFamily="34" charset="0"/>
              </a:rPr>
              <a:t>أو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Flash </a:t>
            </a:r>
            <a:r>
              <a:rPr lang="ar-EG" sz="2000" b="1" dirty="0">
                <a:solidFill>
                  <a:srgbClr val="002060"/>
                </a:solidFill>
                <a:latin typeface="Times New Roman" panose="02020603050405020304" pitchFamily="18" charset="0"/>
                <a:ea typeface="Calibri" panose="020F0502020204030204" pitchFamily="34" charset="0"/>
              </a:rPr>
              <a:t>وهى عبارة عن نافذة تظهر على الشريط الإعلاني تدعو المستخدم للوصول إلى مزيد من </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المعلومات عن موضوع الإعلان وتنقله من صفحة إلى أخرى حتى يستقر به الأمر إلى صيغة البيع النهائية.</a:t>
            </a:r>
            <a:endParaRPr lang="en-US" sz="20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130127D3-9FF5-4C9C-AD69-30689C68409A}"/>
              </a:ext>
            </a:extLst>
          </p:cNvPr>
          <p:cNvPicPr>
            <a:picLocks noChangeAspect="1"/>
          </p:cNvPicPr>
          <p:nvPr/>
        </p:nvPicPr>
        <p:blipFill>
          <a:blip r:embed="rId3"/>
          <a:stretch>
            <a:fillRect/>
          </a:stretch>
        </p:blipFill>
        <p:spPr>
          <a:xfrm>
            <a:off x="7621728" y="4579178"/>
            <a:ext cx="4054191" cy="713294"/>
          </a:xfrm>
          <a:prstGeom prst="rect">
            <a:avLst/>
          </a:prstGeom>
          <a:solidFill>
            <a:schemeClr val="accent5">
              <a:lumMod val="60000"/>
              <a:lumOff val="40000"/>
            </a:schemeClr>
          </a:solidFill>
        </p:spPr>
      </p:pic>
      <p:pic>
        <p:nvPicPr>
          <p:cNvPr id="12" name="Graphic 22">
            <a:extLst>
              <a:ext uri="{FF2B5EF4-FFF2-40B4-BE49-F238E27FC236}">
                <a16:creationId xmlns:a16="http://schemas.microsoft.com/office/drawing/2014/main" id="{30CB2D11-6C1F-44C4-BE35-FE1D1812201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
        <p:nvSpPr>
          <p:cNvPr id="3" name="Rectangle: Rounded Corners 2">
            <a:extLst>
              <a:ext uri="{FF2B5EF4-FFF2-40B4-BE49-F238E27FC236}">
                <a16:creationId xmlns:a16="http://schemas.microsoft.com/office/drawing/2014/main" id="{08EE96F1-9940-46AB-B9DD-080FFB10B42F}"/>
              </a:ext>
            </a:extLst>
          </p:cNvPr>
          <p:cNvSpPr/>
          <p:nvPr/>
        </p:nvSpPr>
        <p:spPr>
          <a:xfrm>
            <a:off x="422009" y="637326"/>
            <a:ext cx="8993283"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818899682"/>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chemeClr val="accent5">
              <a:lumMod val="60000"/>
              <a:lumOff val="4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171041" y="2063925"/>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33971" y="461717"/>
            <a:ext cx="481152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387414A5-FA92-468B-9290-A6E2228D47D7}"/>
              </a:ext>
            </a:extLst>
          </p:cNvPr>
          <p:cNvSpPr/>
          <p:nvPr/>
        </p:nvSpPr>
        <p:spPr>
          <a:xfrm>
            <a:off x="3467601" y="1422083"/>
            <a:ext cx="7872998" cy="3959024"/>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15000"/>
              </a:lnSpc>
              <a:spcAft>
                <a:spcPts val="800"/>
              </a:spcAft>
              <a:buFont typeface="Wingdings" panose="05000000000000000000" pitchFamily="2" charset="2"/>
              <a:buChar char=""/>
            </a:pPr>
            <a:r>
              <a:rPr lang="ar-EG" sz="32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وتنقسم الأشرطة الإعلانية إلى ثلاثة أنواع:</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EG" sz="32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إعلانات ثابتة </a:t>
            </a:r>
            <a:r>
              <a:rPr lang="en-US" sz="3200" dirty="0">
                <a:solidFill>
                  <a:srgbClr val="002060"/>
                </a:solidFill>
                <a:latin typeface="Times New Roman" panose="02020603050405020304" pitchFamily="18" charset="0"/>
                <a:ea typeface="Calibri" panose="020F0502020204030204" pitchFamily="34" charset="0"/>
                <a:cs typeface="Arial" panose="020B0604020202020204" pitchFamily="34" charset="0"/>
              </a:rPr>
              <a:t>Static banner</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EG" sz="32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إعلانات متحركة </a:t>
            </a:r>
            <a:r>
              <a:rPr lang="en-US" sz="3200" dirty="0">
                <a:solidFill>
                  <a:srgbClr val="002060"/>
                </a:solidFill>
                <a:latin typeface="Times New Roman" panose="02020603050405020304" pitchFamily="18" charset="0"/>
                <a:ea typeface="Calibri" panose="020F0502020204030204" pitchFamily="34" charset="0"/>
                <a:cs typeface="Arial" panose="020B0604020202020204" pitchFamily="34" charset="0"/>
              </a:rPr>
              <a:t>Animated banner </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EG" sz="32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إعلانات تفاعلية </a:t>
            </a:r>
            <a:r>
              <a:rPr lang="en-US" sz="3200" dirty="0">
                <a:solidFill>
                  <a:srgbClr val="002060"/>
                </a:solidFill>
                <a:latin typeface="Times New Roman" panose="02020603050405020304" pitchFamily="18" charset="0"/>
                <a:ea typeface="Calibri" panose="020F0502020204030204" pitchFamily="34" charset="0"/>
                <a:cs typeface="Arial" panose="020B0604020202020204" pitchFamily="34" charset="0"/>
              </a:rPr>
              <a:t>Interactive banner</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10" name="Graphic 22">
            <a:extLst>
              <a:ext uri="{FF2B5EF4-FFF2-40B4-BE49-F238E27FC236}">
                <a16:creationId xmlns:a16="http://schemas.microsoft.com/office/drawing/2014/main" id="{69C26E91-3EA8-469A-903B-5A2B5CCB5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
        <p:nvSpPr>
          <p:cNvPr id="7" name="Rectangle: Rounded Corners 6">
            <a:extLst>
              <a:ext uri="{FF2B5EF4-FFF2-40B4-BE49-F238E27FC236}">
                <a16:creationId xmlns:a16="http://schemas.microsoft.com/office/drawing/2014/main" id="{EB010889-3F8A-457B-BB8F-1031A2F4928C}"/>
              </a:ext>
            </a:extLst>
          </p:cNvPr>
          <p:cNvSpPr/>
          <p:nvPr/>
        </p:nvSpPr>
        <p:spPr>
          <a:xfrm>
            <a:off x="3467601" y="657225"/>
            <a:ext cx="6005012"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5497944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13009" y="103764"/>
            <a:ext cx="2187304" cy="866540"/>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1413775" y="1143613"/>
            <a:ext cx="9761843" cy="473685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lnSpc>
                <a:spcPct val="115000"/>
              </a:lnSpc>
              <a:spcAft>
                <a:spcPts val="0"/>
              </a:spcAft>
              <a:buFont typeface="Wingdings" panose="05000000000000000000" pitchFamily="2" charset="2"/>
              <a:buChar char=""/>
            </a:pPr>
            <a:r>
              <a:rPr lang="ar-EG" sz="32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مميزات الشريط الإعلاني</a:t>
            </a: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زيادة معدل استذكار المنتج (خدمة، سلعة ... إلخ) من قبل المستخدم. </a:t>
            </a:r>
            <a:endParaRPr lang="en-US"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Low" rtl="1">
              <a:lnSpc>
                <a:spcPct val="150000"/>
              </a:lnSpc>
              <a:spcAft>
                <a:spcPts val="0"/>
              </a:spcAft>
              <a:buFont typeface="+mj-lt"/>
              <a:buAutoNum type="arabicPeriod"/>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تعزيز اسم المنتج وعلامته التجارية في أذهان المستخدمين.</a:t>
            </a:r>
            <a:endParaRPr lang="en-US"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Low" rtl="1">
              <a:lnSpc>
                <a:spcPct val="150000"/>
              </a:lnSpc>
              <a:spcAft>
                <a:spcPts val="0"/>
              </a:spcAft>
              <a:buFont typeface="+mj-lt"/>
              <a:buAutoNum type="arabicPeriod"/>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لفت انتباه المستخدم إلى المنتجات الجديدة وغير المعروفة.</a:t>
            </a:r>
            <a:endParaRPr lang="en-US"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Low" rtl="1">
              <a:lnSpc>
                <a:spcPct val="150000"/>
              </a:lnSpc>
              <a:spcAft>
                <a:spcPts val="0"/>
              </a:spcAft>
              <a:buFont typeface="+mj-lt"/>
              <a:buAutoNum type="arabicPeriod"/>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وصول المستخدم من خلال الشريط الإعلاني إلى موقع المنظمة المعلنة، ويُعد هذا هو الغرض الأساسي للشريط الإعلاني.</a:t>
            </a:r>
            <a:endParaRPr lang="en-US"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Low" rtl="1">
              <a:lnSpc>
                <a:spcPct val="150000"/>
              </a:lnSpc>
              <a:spcAft>
                <a:spcPts val="800"/>
              </a:spcAft>
              <a:buFont typeface="+mj-lt"/>
              <a:buAutoNum type="arabicPeriod"/>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تحسين مستوى مبيعات المنتج، لأن الشريط الإعلاني يساعد في زيادة فرصة عدد المشترين المحتملين للمنتج الذي تم الترويج له عبر الإنترنت.</a:t>
            </a:r>
            <a:endParaRPr lang="en-US"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11F88DEF-AAC0-4C92-B902-EECC445FDF22}"/>
              </a:ext>
            </a:extLst>
          </p:cNvPr>
          <p:cNvSpPr/>
          <p:nvPr/>
        </p:nvSpPr>
        <p:spPr>
          <a:xfrm>
            <a:off x="2643188" y="601981"/>
            <a:ext cx="9401175"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15250662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70160" y="278281"/>
            <a:ext cx="1904364" cy="754448"/>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964784" y="1274164"/>
            <a:ext cx="9761843" cy="487355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lnSpc>
                <a:spcPct val="115000"/>
              </a:lnSpc>
              <a:spcAft>
                <a:spcPts val="0"/>
              </a:spcAft>
              <a:buFont typeface="Wingdings" panose="05000000000000000000" pitchFamily="2" charset="2"/>
              <a:buChar char=""/>
            </a:pPr>
            <a:r>
              <a:rPr lang="ar-EG" sz="32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تابع مميزات الشريط الإعلاني</a:t>
            </a: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p>
          <a:p>
            <a:pPr lvl="0" algn="r" rtl="1">
              <a:lnSpc>
                <a:spcPct val="115000"/>
              </a:lnSpc>
              <a:spcAft>
                <a:spcPts val="0"/>
              </a:spcAft>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6</a:t>
            </a: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توفير كمية وافية من المعلومات والبيانات عن المنتج، وذلك لعدم وجود المحددات الزمنية ومحددات المساحة كما هو الحال في وسائل الإعلان التقليدية.</a:t>
            </a:r>
            <a:endParaRPr lang="en-US"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lvl="0" algn="justLow" rtl="1">
              <a:lnSpc>
                <a:spcPct val="150000"/>
              </a:lnSpc>
              <a:spcAft>
                <a:spcPts val="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7. انخفاض تكاليف الإعلان قياساً بالوسائل الأخرى للإعلان.</a:t>
            </a:r>
            <a:endParaRPr lang="en-US"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lvl="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8. فورية نتائجها مقابل الإعلانات التي تنشر في الصحف مثلاً، فزائر الموقع يتصرف إما بالتجاهل أو بالقراءة أو بالنقر، وفى الحالة الثالثة قد يكون قد قطع جزءاً من الطريق تجاه التعرف أكثر على مادة الإعلان، وربما يشترى السلعة المعروضة فيه. </a:t>
            </a:r>
            <a:endParaRPr lang="en-US"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r" rtl="1">
              <a:lnSpc>
                <a:spcPct val="115000"/>
              </a:lnSpc>
              <a:spcAft>
                <a:spcPts val="0"/>
              </a:spcAft>
              <a:buFont typeface="Wingdings" panose="05000000000000000000" pitchFamily="2" charset="2"/>
              <a:buChar char=""/>
            </a:pPr>
            <a:endParaRPr lang="en-US" sz="1600" dirty="0">
              <a:solidFill>
                <a:srgbClr val="C00000"/>
              </a:solidFill>
              <a:latin typeface="Calibri" panose="020F0502020204030204" pitchFamily="34" charset="0"/>
              <a:ea typeface="Calibri" panose="020F050202020403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9D1C7AD1-9C2C-492A-AE88-DA1995CF1CE4}"/>
              </a:ext>
            </a:extLst>
          </p:cNvPr>
          <p:cNvSpPr/>
          <p:nvPr/>
        </p:nvSpPr>
        <p:spPr>
          <a:xfrm>
            <a:off x="2371725" y="583708"/>
            <a:ext cx="9401175" cy="639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9080203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779615" y="1512045"/>
            <a:ext cx="9323880" cy="4598423"/>
          </a:xfrm>
          <a:prstGeom prst="roundRect">
            <a:avLst>
              <a:gd name="adj" fmla="val 6140"/>
            </a:avLst>
          </a:prstGeom>
          <a:solidFill>
            <a:schemeClr val="bg1"/>
          </a:solidFill>
          <a:ln w="38100">
            <a:solidFill>
              <a:srgbClr val="00206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9. </a:t>
            </a: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يضاف إلى المزايا السابقة قدرة الشريط الإعلاني على تحقيق الأهداف الآتية</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22860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زيادة احتمال الانتقال من مرحلة التعرض للإعلان إلى مرحلة الاقتناع بالشراء.</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22860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امكانية تحقيق الهدف التفاعلي من الإعلان، فقد يبدأ المستهلك في ذكر عنوان بريده الإلكتروني أو طلب بعض البيانات.</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Sylfaen" panose="010A0502050306030303" pitchFamily="18" charset="0"/>
                <a:ea typeface="+mn-ea"/>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11175" y="503220"/>
            <a:ext cx="4080943" cy="813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Scroll: Horizontal 5">
            <a:extLst>
              <a:ext uri="{FF2B5EF4-FFF2-40B4-BE49-F238E27FC236}">
                <a16:creationId xmlns:a16="http://schemas.microsoft.com/office/drawing/2014/main" id="{A91C4E1C-9BE2-4881-AD74-CB42348B5839}"/>
              </a:ext>
            </a:extLst>
          </p:cNvPr>
          <p:cNvSpPr/>
          <p:nvPr/>
        </p:nvSpPr>
        <p:spPr>
          <a:xfrm>
            <a:off x="3972922" y="182064"/>
            <a:ext cx="4246156" cy="1309921"/>
          </a:xfrm>
          <a:prstGeom prst="horizontalScroll">
            <a:avLst/>
          </a:prstGeom>
          <a:solidFill>
            <a:schemeClr val="bg1"/>
          </a:solidFill>
          <a:ln>
            <a:solidFill>
              <a:srgbClr val="002060"/>
            </a:solidFill>
          </a:ln>
        </p:spPr>
        <p:style>
          <a:lnRef idx="1">
            <a:schemeClr val="accent5"/>
          </a:lnRef>
          <a:fillRef idx="2">
            <a:schemeClr val="accent5"/>
          </a:fillRef>
          <a:effectRef idx="1">
            <a:schemeClr val="accent5"/>
          </a:effectRef>
          <a:fontRef idx="minor">
            <a:schemeClr val="dk1"/>
          </a:fontRef>
        </p:style>
        <p:txBody>
          <a:bodyPr rtlCol="1" anchor="ctr"/>
          <a:lstStyle/>
          <a:p>
            <a:pPr algn="ctr"/>
            <a:r>
              <a:rPr lang="ar-EG" sz="2800" b="1" dirty="0">
                <a:solidFill>
                  <a:srgbClr val="C00000"/>
                </a:solidFill>
              </a:rPr>
              <a:t>تابع: مميزات الشريط الإعلاني</a:t>
            </a:r>
            <a:r>
              <a:rPr lang="ar-EG" sz="2400" b="1" dirty="0">
                <a:solidFill>
                  <a:srgbClr val="0070C0"/>
                </a:solidFill>
              </a:rPr>
              <a:t>.</a:t>
            </a:r>
          </a:p>
        </p:txBody>
      </p:sp>
      <p:pic>
        <p:nvPicPr>
          <p:cNvPr id="7" name="Graphic 22">
            <a:extLst>
              <a:ext uri="{FF2B5EF4-FFF2-40B4-BE49-F238E27FC236}">
                <a16:creationId xmlns:a16="http://schemas.microsoft.com/office/drawing/2014/main" id="{CBC1C4C3-6D1E-4CC8-8290-429965AF49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Tree>
    <p:extLst>
      <p:ext uri="{BB962C8B-B14F-4D97-AF65-F5344CB8AC3E}">
        <p14:creationId xmlns:p14="http://schemas.microsoft.com/office/powerpoint/2010/main" val="39031052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6876" y="108018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10688956" y="57496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0738751" y="5938324"/>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6911934" y="616739"/>
            <a:ext cx="26119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216192" y="1200721"/>
            <a:ext cx="7187908" cy="524277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r>
              <a:rPr lang="ar-EG" sz="2000" b="1" dirty="0">
                <a:latin typeface="Calibri" panose="020F0502020204030204" pitchFamily="34" charset="0"/>
                <a:ea typeface="Calibri" panose="020F0502020204030204" pitchFamily="34" charset="0"/>
                <a:cs typeface="Times New Roman" panose="02020603050405020304" pitchFamily="18" charset="0"/>
              </a:rPr>
              <a:t>-هذا النوع من الإعلانات كما هو الأمر فى الكثير من إعلانات الإنترنت يسبب إزعاجاً للمتصفح، مما يشتت انتباهه في كثير من الأحيان، كما أنه يُهدر نطاق الذبذبات </a:t>
            </a:r>
            <a:r>
              <a:rPr lang="en-US" sz="2000" b="1" dirty="0">
                <a:latin typeface="Times New Roman" panose="02020603050405020304" pitchFamily="18" charset="0"/>
                <a:ea typeface="Calibri" panose="020F0502020204030204" pitchFamily="34" charset="0"/>
                <a:cs typeface="Arial" panose="020B0604020202020204" pitchFamily="34" charset="0"/>
              </a:rPr>
              <a:t>Bandwidth </a:t>
            </a:r>
            <a:r>
              <a:rPr lang="ar-EG" sz="2000" b="1" dirty="0">
                <a:latin typeface="Times New Roman" panose="02020603050405020304" pitchFamily="18" charset="0"/>
                <a:ea typeface="Calibri" panose="020F0502020204030204" pitchFamily="34" charset="0"/>
              </a:rPr>
              <a:t>المخصص للموقع. ولتقليل هذه الآثار تحوي المتصفحات الحديثة أدوات لتعطيل الإعلانات غير المرغوب فيها وخصوصاً ما يُطلق عليه إعلانات </a:t>
            </a:r>
            <a:r>
              <a:rPr lang="en-US" sz="2000" b="1" dirty="0">
                <a:latin typeface="Times New Roman" panose="02020603050405020304" pitchFamily="18" charset="0"/>
                <a:ea typeface="Calibri" panose="020F0502020204030204" pitchFamily="34" charset="0"/>
                <a:cs typeface="Arial" panose="020B0604020202020204" pitchFamily="34" charset="0"/>
              </a:rPr>
              <a:t>pop up</a:t>
            </a:r>
            <a:r>
              <a:rPr lang="ar-EG" sz="2000" b="1" dirty="0">
                <a:latin typeface="Calibri" panose="020F0502020204030204" pitchFamily="34" charset="0"/>
                <a:ea typeface="Calibri" panose="020F0502020204030204" pitchFamily="34" charset="0"/>
                <a:cs typeface="Times New Roman" panose="02020603050405020304" pitchFamily="18" charset="0"/>
              </a:rPr>
              <a:t>، ويتم أحياناً استخدام خاص مثل </a:t>
            </a:r>
            <a:r>
              <a:rPr lang="en-US" sz="2000" b="1" dirty="0">
                <a:latin typeface="Times New Roman" panose="02020603050405020304" pitchFamily="18" charset="0"/>
                <a:ea typeface="Calibri" panose="020F0502020204030204" pitchFamily="34" charset="0"/>
                <a:cs typeface="Arial" panose="020B0604020202020204" pitchFamily="34" charset="0"/>
              </a:rPr>
              <a:t>Privoxy </a:t>
            </a:r>
            <a:r>
              <a:rPr lang="ar-EG" sz="2000" b="1" dirty="0">
                <a:latin typeface="Times New Roman" panose="02020603050405020304" pitchFamily="18" charset="0"/>
                <a:ea typeface="Calibri" panose="020F0502020204030204" pitchFamily="34" charset="0"/>
                <a:cs typeface="Arial" panose="020B0604020202020204" pitchFamily="34" charset="0"/>
              </a:rPr>
              <a:t> </a:t>
            </a:r>
            <a:r>
              <a:rPr lang="ar-EG" sz="2000" b="1" dirty="0">
                <a:latin typeface="Times New Roman" panose="02020603050405020304" pitchFamily="18" charset="0"/>
                <a:ea typeface="Calibri" panose="020F0502020204030204" pitchFamily="34" charset="0"/>
              </a:rPr>
              <a:t>لمنع هذه الإعلانات .</a:t>
            </a:r>
            <a:endParaRPr lang="en-US" sz="1400" b="1"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EG" sz="2000" b="1" dirty="0">
                <a:latin typeface="Calibri" panose="020F0502020204030204" pitchFamily="34" charset="0"/>
                <a:ea typeface="Calibri" panose="020F0502020204030204" pitchFamily="34" charset="0"/>
                <a:cs typeface="Times New Roman" panose="02020603050405020304" pitchFamily="18" charset="0"/>
              </a:rPr>
              <a:t>- يرى البعض أنها أصبحت من الإعلانات الشائعة مما يقلل من قدرتها على إثارة الانتباه. </a:t>
            </a:r>
            <a:endParaRPr lang="en-US" sz="1400" b="1" dirty="0">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EG" sz="2000" b="1" dirty="0">
                <a:latin typeface="Calibri" panose="020F0502020204030204" pitchFamily="34" charset="0"/>
                <a:ea typeface="Calibri" panose="020F0502020204030204" pitchFamily="34" charset="0"/>
                <a:cs typeface="Times New Roman" panose="02020603050405020304" pitchFamily="18" charset="0"/>
              </a:rPr>
              <a:t>- زيادة أوقات التحميل خاصة إذا كانت تتضمن عناصر جرافيكية</a:t>
            </a:r>
            <a:r>
              <a:rPr lang="ar-EG" dirty="0">
                <a:latin typeface="Calibri" panose="020F0502020204030204" pitchFamily="34" charset="0"/>
                <a:ea typeface="Calibri" panose="020F0502020204030204" pitchFamily="34" charset="0"/>
                <a:cs typeface="Times New Roman" panose="02020603050405020304" pitchFamily="18" charset="0"/>
              </a:rPr>
              <a:t>.</a:t>
            </a:r>
            <a:endParaRPr lang="en-US" sz="12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Rounded Corners 2">
            <a:extLst>
              <a:ext uri="{FF2B5EF4-FFF2-40B4-BE49-F238E27FC236}">
                <a16:creationId xmlns:a16="http://schemas.microsoft.com/office/drawing/2014/main" id="{264A9FB4-3D57-45D7-A535-A8CAF5CC1232}"/>
              </a:ext>
            </a:extLst>
          </p:cNvPr>
          <p:cNvSpPr/>
          <p:nvPr/>
        </p:nvSpPr>
        <p:spPr>
          <a:xfrm>
            <a:off x="1648977" y="176150"/>
            <a:ext cx="3830172" cy="881177"/>
          </a:xfrm>
          <a:prstGeom prst="roundRect">
            <a:avLst/>
          </a:prstGeom>
          <a:solidFill>
            <a:schemeClr val="accent5">
              <a:lumMod val="60000"/>
              <a:lumOff val="40000"/>
            </a:schemeClr>
          </a:solidFill>
          <a:ln/>
        </p:spPr>
        <p:style>
          <a:lnRef idx="1">
            <a:schemeClr val="accent4"/>
          </a:lnRef>
          <a:fillRef idx="2">
            <a:schemeClr val="accent4"/>
          </a:fillRef>
          <a:effectRef idx="1">
            <a:schemeClr val="accent4"/>
          </a:effectRef>
          <a:fontRef idx="minor">
            <a:schemeClr val="dk1"/>
          </a:fontRef>
        </p:style>
        <p:txBody>
          <a:bodyPr rtlCol="1" anchor="ctr"/>
          <a:lstStyle/>
          <a:p>
            <a:pPr algn="ctr"/>
            <a:r>
              <a:rPr lang="ar-EG" sz="2800" b="1" dirty="0">
                <a:solidFill>
                  <a:schemeClr val="bg1"/>
                </a:solidFill>
                <a:cs typeface="+mj-cs"/>
              </a:rPr>
              <a:t>عيوب الشريط الإعلاني.</a:t>
            </a:r>
          </a:p>
        </p:txBody>
      </p:sp>
      <p:sp>
        <p:nvSpPr>
          <p:cNvPr id="12" name="Rectangle: Rounded Corners 11">
            <a:extLst>
              <a:ext uri="{FF2B5EF4-FFF2-40B4-BE49-F238E27FC236}">
                <a16:creationId xmlns:a16="http://schemas.microsoft.com/office/drawing/2014/main" id="{FA7ED8DA-C163-4BB5-9EB2-A0951972A0D7}"/>
              </a:ext>
            </a:extLst>
          </p:cNvPr>
          <p:cNvSpPr/>
          <p:nvPr/>
        </p:nvSpPr>
        <p:spPr>
          <a:xfrm>
            <a:off x="8237152" y="3948374"/>
            <a:ext cx="3279676" cy="88117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ar-EG" sz="2800" b="1" dirty="0">
                <a:solidFill>
                  <a:srgbClr val="C00000"/>
                </a:solidFill>
                <a:cs typeface="+mj-cs"/>
              </a:rPr>
              <a:t>عيوب الشريط الإعلاني.</a:t>
            </a:r>
          </a:p>
        </p:txBody>
      </p:sp>
      <p:pic>
        <p:nvPicPr>
          <p:cNvPr id="13" name="Graphic 22">
            <a:extLst>
              <a:ext uri="{FF2B5EF4-FFF2-40B4-BE49-F238E27FC236}">
                <a16:creationId xmlns:a16="http://schemas.microsoft.com/office/drawing/2014/main" id="{A3C6D04D-38C7-412C-80A6-9016C9DD9A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Tree>
    <p:extLst>
      <p:ext uri="{BB962C8B-B14F-4D97-AF65-F5344CB8AC3E}">
        <p14:creationId xmlns:p14="http://schemas.microsoft.com/office/powerpoint/2010/main" val="3718165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5"/>
            <a:ext cx="7480244" cy="61099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7664512" y="53072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14307" y="5461612"/>
            <a:ext cx="1091009"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3</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9424584" y="629567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134472" y="748036"/>
            <a:ext cx="7310750" cy="594775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15000"/>
              </a:lnSpc>
              <a:spcAft>
                <a:spcPts val="800"/>
              </a:spcAft>
            </a:pPr>
            <a:r>
              <a:rPr lang="ar-EG" sz="2400" b="1" dirty="0">
                <a:latin typeface="Calibri" panose="020F0502020204030204" pitchFamily="34" charset="0"/>
                <a:ea typeface="Calibri" panose="020F0502020204030204" pitchFamily="34" charset="0"/>
                <a:cs typeface="Times New Roman" panose="02020603050405020304" pitchFamily="18" charset="0"/>
              </a:rPr>
              <a:t>2</a:t>
            </a:r>
            <a:r>
              <a:rPr lang="ar-EG" sz="3600" b="1" dirty="0">
                <a:latin typeface="Calibri" panose="020F0502020204030204" pitchFamily="34" charset="0"/>
                <a:ea typeface="Calibri" panose="020F0502020204030204" pitchFamily="34" charset="0"/>
                <a:cs typeface="Times New Roman" panose="02020603050405020304" pitchFamily="18" charset="0"/>
              </a:rPr>
              <a:t>. </a:t>
            </a:r>
            <a:r>
              <a:rPr lang="ar-EG" sz="2400" b="1" dirty="0">
                <a:latin typeface="Calibri" panose="020F0502020204030204" pitchFamily="34" charset="0"/>
                <a:ea typeface="Calibri" panose="020F0502020204030204" pitchFamily="34" charset="0"/>
                <a:cs typeface="Times New Roman" panose="02020603050405020304" pitchFamily="18" charset="0"/>
              </a:rPr>
              <a:t>الإعلانات الانتقالية / إعلانات الفواصل </a:t>
            </a:r>
            <a:r>
              <a:rPr lang="en-US" sz="2400" b="1" dirty="0">
                <a:latin typeface="Times New Roman" panose="02020603050405020304" pitchFamily="18" charset="0"/>
                <a:ea typeface="Calibri" panose="020F0502020204030204" pitchFamily="34" charset="0"/>
                <a:cs typeface="Arial" panose="020B0604020202020204" pitchFamily="34" charset="0"/>
              </a:rPr>
              <a:t>Interstitial</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b="1" dirty="0">
                <a:latin typeface="Calibri" panose="020F0502020204030204" pitchFamily="34" charset="0"/>
                <a:ea typeface="Calibri" panose="020F0502020204030204" pitchFamily="34" charset="0"/>
                <a:cs typeface="Times New Roman" panose="02020603050405020304" pitchFamily="18" charset="0"/>
              </a:rPr>
              <a:t>يعتبر هذا النوع شكلاً جديداً من إعلانات الإنترنت، والتي يزداد انتشارها واستخدامها يوماً بعد يوم حيث يتوقع لها الخبراء أن تحتل نسبة 25% من حجم الإعلانات على الإنترنت في المستقبل القريب. وقد اشتقت كلمة </a:t>
            </a:r>
            <a:r>
              <a:rPr lang="en-US" sz="2400" b="1" dirty="0">
                <a:latin typeface="Times New Roman" panose="02020603050405020304" pitchFamily="18" charset="0"/>
                <a:ea typeface="Calibri" panose="020F0502020204030204" pitchFamily="34" charset="0"/>
                <a:cs typeface="Arial" panose="020B0604020202020204" pitchFamily="34" charset="0"/>
              </a:rPr>
              <a:t>Interstitial </a:t>
            </a:r>
            <a:r>
              <a:rPr lang="ar-EG" sz="2400" b="1" dirty="0">
                <a:latin typeface="Times New Roman" panose="02020603050405020304" pitchFamily="18" charset="0"/>
                <a:ea typeface="Calibri" panose="020F0502020204030204" pitchFamily="34" charset="0"/>
              </a:rPr>
              <a:t>من الكلمة اللاتينية </a:t>
            </a:r>
            <a:r>
              <a:rPr lang="en-US" sz="2400" b="1" dirty="0">
                <a:latin typeface="Times New Roman" panose="02020603050405020304" pitchFamily="18" charset="0"/>
                <a:ea typeface="Calibri" panose="020F0502020204030204" pitchFamily="34" charset="0"/>
                <a:cs typeface="Arial" panose="020B0604020202020204" pitchFamily="34" charset="0"/>
              </a:rPr>
              <a:t>inter </a:t>
            </a:r>
            <a:r>
              <a:rPr lang="ar-EG" sz="2400" b="1" dirty="0">
                <a:latin typeface="Times New Roman" panose="02020603050405020304" pitchFamily="18" charset="0"/>
                <a:ea typeface="Calibri" panose="020F0502020204030204" pitchFamily="34" charset="0"/>
              </a:rPr>
              <a:t>وتعنى بين وكلمة </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cs typeface="Arial" panose="020B0604020202020204" pitchFamily="34" charset="0"/>
              </a:rPr>
              <a:t>stiter</a:t>
            </a:r>
            <a:r>
              <a:rPr lang="en-US" sz="2400" b="1" dirty="0">
                <a:latin typeface="Times New Roman" panose="02020603050405020304" pitchFamily="18" charset="0"/>
                <a:ea typeface="Calibri" panose="020F0502020204030204" pitchFamily="34" charset="0"/>
                <a:cs typeface="Arial" panose="020B0604020202020204" pitchFamily="34" charset="0"/>
              </a:rPr>
              <a:t> </a:t>
            </a:r>
            <a:r>
              <a:rPr lang="ar-EG" sz="2400" b="1" dirty="0">
                <a:latin typeface="Times New Roman" panose="02020603050405020304" pitchFamily="18" charset="0"/>
                <a:ea typeface="Calibri" panose="020F0502020204030204" pitchFamily="34" charset="0"/>
              </a:rPr>
              <a:t>بمعنى "يُضع وبالتالي فالتعريف يُضع بين هو بالتحديد ما يقوم به الإعلان الانتقالي </a:t>
            </a:r>
            <a:r>
              <a:rPr lang="en-US" sz="2400" b="1" dirty="0">
                <a:latin typeface="Times New Roman" panose="02020603050405020304" pitchFamily="18" charset="0"/>
                <a:ea typeface="Calibri" panose="020F0502020204030204" pitchFamily="34" charset="0"/>
                <a:cs typeface="Arial" panose="020B0604020202020204" pitchFamily="34" charset="0"/>
              </a:rPr>
              <a:t>Interstitial</a:t>
            </a:r>
            <a:r>
              <a:rPr lang="ar-EG" sz="2400" b="1" dirty="0">
                <a:latin typeface="Calibri" panose="020F0502020204030204" pitchFamily="34" charset="0"/>
                <a:ea typeface="Calibri" panose="020F0502020204030204" pitchFamily="34" charset="0"/>
                <a:cs typeface="Times New Roman" panose="02020603050405020304" pitchFamily="18" charset="0"/>
              </a:rPr>
              <a:t>؛ فهو إعلان يضع نفسه بين محتويات أو أحداث يشاهدها المستخدم، كما يُطلق علیه ......         </a:t>
            </a:r>
            <a:r>
              <a:rPr lang="en-US" sz="2400" b="1" dirty="0">
                <a:latin typeface="Times New Roman" panose="02020603050405020304" pitchFamily="18" charset="0"/>
                <a:ea typeface="Calibri" panose="020F0502020204030204" pitchFamily="34" charset="0"/>
                <a:cs typeface="Arial" panose="020B0604020202020204" pitchFamily="34" charset="0"/>
              </a:rPr>
              <a:t>Intermarries&amp; Jump</a:t>
            </a:r>
            <a:r>
              <a:rPr lang="en-US" sz="700" b="1" dirty="0">
                <a:latin typeface="Times New Roman" panose="02020603050405020304" pitchFamily="18" charset="0"/>
                <a:ea typeface="Calibri" panose="020F0502020204030204" pitchFamily="34" charset="0"/>
                <a:cs typeface="Arial" panose="020B0604020202020204" pitchFamily="34" charset="0"/>
              </a:rPr>
              <a:t> </a:t>
            </a:r>
            <a:r>
              <a:rPr lang="en-US" sz="2400" b="1" dirty="0">
                <a:latin typeface="Times New Roman" panose="02020603050405020304" pitchFamily="18" charset="0"/>
                <a:ea typeface="Calibri" panose="020F0502020204030204" pitchFamily="34" charset="0"/>
                <a:cs typeface="Arial" panose="020B0604020202020204" pitchFamily="34" charset="0"/>
              </a:rPr>
              <a:t>pages.</a:t>
            </a:r>
          </a:p>
          <a:p>
            <a:pPr algn="justLow" rtl="1">
              <a:lnSpc>
                <a:spcPct val="150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 Bridge pages &amp; Pop-up windows                 </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Rounded Corners 2">
            <a:extLst>
              <a:ext uri="{FF2B5EF4-FFF2-40B4-BE49-F238E27FC236}">
                <a16:creationId xmlns:a16="http://schemas.microsoft.com/office/drawing/2014/main" id="{59BE558D-B888-4777-94C1-9764CD16AB64}"/>
              </a:ext>
            </a:extLst>
          </p:cNvPr>
          <p:cNvSpPr/>
          <p:nvPr/>
        </p:nvSpPr>
        <p:spPr>
          <a:xfrm>
            <a:off x="7495018" y="4202420"/>
            <a:ext cx="4385807" cy="7566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2060"/>
                </a:solidFill>
              </a:rPr>
              <a:t>2. </a:t>
            </a:r>
            <a:r>
              <a:rPr lang="ar-EG" sz="2400" b="1" dirty="0">
                <a:solidFill>
                  <a:srgbClr val="002060"/>
                </a:solidFill>
                <a:cs typeface="+mj-cs"/>
              </a:rPr>
              <a:t>الإعلانات الانتقالية/ إعلانات الفواصل</a:t>
            </a:r>
          </a:p>
        </p:txBody>
      </p:sp>
      <p:pic>
        <p:nvPicPr>
          <p:cNvPr id="12" name="Graphic 22">
            <a:extLst>
              <a:ext uri="{FF2B5EF4-FFF2-40B4-BE49-F238E27FC236}">
                <a16:creationId xmlns:a16="http://schemas.microsoft.com/office/drawing/2014/main" id="{C6228CEB-E642-4874-9CDF-2517D29788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
        <p:nvSpPr>
          <p:cNvPr id="6" name="Rectangle: Rounded Corners 5">
            <a:extLst>
              <a:ext uri="{FF2B5EF4-FFF2-40B4-BE49-F238E27FC236}">
                <a16:creationId xmlns:a16="http://schemas.microsoft.com/office/drawing/2014/main" id="{92A4FCC3-0B72-4803-A180-784CD140A941}"/>
              </a:ext>
            </a:extLst>
          </p:cNvPr>
          <p:cNvSpPr/>
          <p:nvPr/>
        </p:nvSpPr>
        <p:spPr>
          <a:xfrm>
            <a:off x="442913" y="432559"/>
            <a:ext cx="8993283"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4125332703"/>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19528" y="1144180"/>
            <a:ext cx="11067737" cy="5256582"/>
          </a:xfrm>
          <a:prstGeom prst="roundRect">
            <a:avLst>
              <a:gd name="adj" fmla="val 6140"/>
            </a:avLst>
          </a:prstGeom>
          <a:solidFill>
            <a:schemeClr val="bg1"/>
          </a:solidFill>
          <a:ln w="38100">
            <a:solidFill>
              <a:srgbClr val="00206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وتظهر هذه الإعلانات فجأة على صفحة الموقع لمدة ثوان قليلة مستلهمة فكرتها من إعلانات التليفزيون والراديو التي تقتحم البرامج والأعمال الفنية المعروضة، ولا يستطيع المشاهد السيطرة عليها، فإذا أراد الدخول إلى الصفحة الرئيسية أو الانتقال إلى موقع آخر أو تحميل صفحة ما، فلابد أن يمر عبر صفحة الإعلان أولاً، وغالباً ما ينتهي الإعلان قبل أن تظهر الصفحة المطلوبة.</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وتظهر هذه الإعلانات في عدة أحجام مختلفة؛ حيث تأخذ الشاشة بكامل حجمها أو تستقطع أجزاء منها، وبعدة مستويات مختلفة من درجات التفاعل بدءاً من الإعلانات الثابتة إلى الإعلانات كاملة التفاعل المليئة بالرسوم، ولا يوجد أي تحذير أو تنبيه بوقت ظهورها أو إعادة ظهورها مرة أخرى. </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48996" y="145181"/>
            <a:ext cx="1174874" cy="6347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48995" y="159295"/>
            <a:ext cx="1054953" cy="9848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3</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1076471" y="640076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Garamond Pro" panose="02020502060506020403" pitchFamily="18" charset="0"/>
              </a:rPr>
              <a:t>www.midocean.ae</a:t>
            </a:r>
          </a:p>
        </p:txBody>
      </p:sp>
      <p:sp>
        <p:nvSpPr>
          <p:cNvPr id="3" name="Rectangle: Rounded Corners 2">
            <a:extLst>
              <a:ext uri="{FF2B5EF4-FFF2-40B4-BE49-F238E27FC236}">
                <a16:creationId xmlns:a16="http://schemas.microsoft.com/office/drawing/2014/main" id="{DBA50250-BC24-410E-BB39-749BD2F4D982}"/>
              </a:ext>
            </a:extLst>
          </p:cNvPr>
          <p:cNvSpPr/>
          <p:nvPr/>
        </p:nvSpPr>
        <p:spPr>
          <a:xfrm>
            <a:off x="2053652" y="145181"/>
            <a:ext cx="7807800" cy="78420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algn="r" rtl="1">
              <a:lnSpc>
                <a:spcPct val="115000"/>
              </a:lnSpc>
              <a:spcAft>
                <a:spcPts val="800"/>
              </a:spcAft>
            </a:pPr>
            <a:r>
              <a:rPr lang="ar-EG" sz="2800" b="1" dirty="0">
                <a:solidFill>
                  <a:srgbClr val="002060"/>
                </a:solidFill>
              </a:rPr>
              <a:t>الإعلانات الانتقالية / إعلانات الفواصل </a:t>
            </a:r>
            <a:r>
              <a:rPr lang="en-US" sz="2800" b="1" dirty="0">
                <a:solidFill>
                  <a:srgbClr val="002060"/>
                </a:solidFill>
                <a:latin typeface="Adobe Arabic" panose="02040503050201020203" pitchFamily="18" charset="-78"/>
                <a:cs typeface="Adobe Arabic" panose="02040503050201020203" pitchFamily="18" charset="-78"/>
              </a:rPr>
              <a:t>Interstitial</a:t>
            </a:r>
            <a:endParaRPr lang="en-US"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9" name="Graphic 22">
            <a:extLst>
              <a:ext uri="{FF2B5EF4-FFF2-40B4-BE49-F238E27FC236}">
                <a16:creationId xmlns:a16="http://schemas.microsoft.com/office/drawing/2014/main" id="{C0A33702-052D-4DBD-869E-FC172FEBF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029825" y="131594"/>
            <a:ext cx="1974080" cy="807770"/>
          </a:xfrm>
          <a:prstGeom prst="rect">
            <a:avLst/>
          </a:prstGeom>
        </p:spPr>
      </p:pic>
    </p:spTree>
    <p:extLst>
      <p:ext uri="{BB962C8B-B14F-4D97-AF65-F5344CB8AC3E}">
        <p14:creationId xmlns:p14="http://schemas.microsoft.com/office/powerpoint/2010/main" val="1219413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4550833" cy="4572000"/>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46043" y="2899529"/>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95713" y="109482"/>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065" y="191766"/>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168019" y="216161"/>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1DC7E3B5-8F8C-48B1-8A09-0C5D7E72C815}"/>
              </a:ext>
            </a:extLst>
          </p:cNvPr>
          <p:cNvSpPr/>
          <p:nvPr/>
        </p:nvSpPr>
        <p:spPr>
          <a:xfrm>
            <a:off x="969386" y="1295128"/>
            <a:ext cx="10945008" cy="5234221"/>
          </a:xfrm>
          <a:prstGeom prst="roundRect">
            <a:avLst/>
          </a:prstGeom>
          <a:noFill/>
          <a:ln>
            <a:noFill/>
          </a:ln>
        </p:spPr>
        <p:style>
          <a:lnRef idx="0">
            <a:scrgbClr r="0" g="0" b="0"/>
          </a:lnRef>
          <a:fillRef idx="0">
            <a:scrgbClr r="0" g="0" b="0"/>
          </a:fillRef>
          <a:effectRef idx="0">
            <a:scrgbClr r="0" g="0" b="0"/>
          </a:effectRef>
          <a:fontRef idx="minor">
            <a:schemeClr val="accent4"/>
          </a:fontRef>
        </p:style>
        <p:txBody>
          <a:bodyPr rtlCol="1" anchor="ctr"/>
          <a:lstStyle/>
          <a:p>
            <a:pPr algn="justLow" rtl="1">
              <a:spcAft>
                <a:spcPts val="0"/>
              </a:spcAft>
            </a:pPr>
            <a:endParaRPr lang="en-US" sz="2400" dirty="0">
              <a:solidFill>
                <a:schemeClr val="bg2"/>
              </a:solidFill>
              <a:latin typeface="Calibri" panose="020F0502020204030204" pitchFamily="34" charset="0"/>
              <a:ea typeface="Calibri" panose="020F0502020204030204" pitchFamily="34" charset="0"/>
              <a:cs typeface="+mj-cs"/>
            </a:endParaRPr>
          </a:p>
        </p:txBody>
      </p:sp>
      <p:sp>
        <p:nvSpPr>
          <p:cNvPr id="7" name="Rectangle: Rounded Corners 6">
            <a:extLst>
              <a:ext uri="{FF2B5EF4-FFF2-40B4-BE49-F238E27FC236}">
                <a16:creationId xmlns:a16="http://schemas.microsoft.com/office/drawing/2014/main" id="{7A346044-CB6C-47A8-9569-1175D0596939}"/>
              </a:ext>
            </a:extLst>
          </p:cNvPr>
          <p:cNvSpPr/>
          <p:nvPr/>
        </p:nvSpPr>
        <p:spPr>
          <a:xfrm>
            <a:off x="1314450" y="925938"/>
            <a:ext cx="10296553" cy="580046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lnSpc>
                <a:spcPct val="150000"/>
              </a:lnSpc>
              <a:spcAft>
                <a:spcPts val="800"/>
              </a:spcAft>
              <a:buFont typeface="Wingdings" panose="05000000000000000000" pitchFamily="2" charset="2"/>
              <a:buChar char=""/>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مميزات الإعلانات الانتقالية/ إعلانات الفواصل </a:t>
            </a:r>
            <a:r>
              <a:rPr lang="ar-EG" sz="32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1. تقديم معلومات مفيدة أو مثيرة للمستخدم، فعند قيام المستخدم بتحميل ملف ما يكون بذلك بدأ عملية تستغرق ما بين دقيقة </a:t>
            </a:r>
            <a:r>
              <a:rPr lang="fa-IR"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و20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دقيقة (تبعاً لحجم الملف ويتمكن الإعلان الانتقالي من تقديم معلومات مفيدة أو مثيرة خلال هذه المدة.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2. يتأكد المعلن من مشاهدة المستخدم لها كمادة إعلانية مسيطرة على الشاشة.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3. تعطى الفرصة للمعلنين لاستخدام الصور والرسوم أو الفيديو واستخدام الحركات الكاملة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full Motion</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4. إمكانية تكوين رسالة أكثر تفصيلاً بالمقارنة برسالة إعلان الشريط العادي، وذلك لأن الإعلان قد يكون بحجم الصفحة الكاملة، كما أنه يحتفظ بانتباه المستخدم لوقت أطول.</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13" name="Graphic 22">
            <a:extLst>
              <a:ext uri="{FF2B5EF4-FFF2-40B4-BE49-F238E27FC236}">
                <a16:creationId xmlns:a16="http://schemas.microsoft.com/office/drawing/2014/main" id="{B4E88E7B-6714-4EAE-A1DA-052626EBDE1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83260" y="-66427"/>
            <a:ext cx="2440721" cy="807770"/>
          </a:xfrm>
          <a:prstGeom prst="rect">
            <a:avLst/>
          </a:prstGeom>
        </p:spPr>
      </p:pic>
      <p:sp>
        <p:nvSpPr>
          <p:cNvPr id="10" name="Rectangle: Rounded Corners 9">
            <a:extLst>
              <a:ext uri="{FF2B5EF4-FFF2-40B4-BE49-F238E27FC236}">
                <a16:creationId xmlns:a16="http://schemas.microsoft.com/office/drawing/2014/main" id="{6544E684-A3A4-4FE6-BE48-2002536ED32D}"/>
              </a:ext>
            </a:extLst>
          </p:cNvPr>
          <p:cNvSpPr/>
          <p:nvPr/>
        </p:nvSpPr>
        <p:spPr>
          <a:xfrm>
            <a:off x="2600325" y="324315"/>
            <a:ext cx="6886575"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10917211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77377" y="1211876"/>
            <a:ext cx="10837246" cy="5075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spcAft>
                <a:spcPts val="800"/>
              </a:spcAft>
              <a:buFont typeface="Wingdings" panose="05000000000000000000" pitchFamily="2" charset="2"/>
              <a:buChar char=""/>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عيوب الإعلانات الانتقالية/ إعلانات الفواصل:</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1. يرى المستخدمون العيب الأساسي لهذا النوع من الإعلانات أنها تتسبب في بطء تحميل صفحة الويب.</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٢ - قد يُسبب هذا النوع من الإعلانات إزعاج المستخدم لعدم وجود أية خيارات لإغلاقه، مما يجعل الإعلان متطفلاً، مؤدياً استجابة سلبية مثل الإحساس بالانزعاج وتجنب الإعلان.</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إلا أن الاستخدام الحذر لإعلانات الفواصل ربما يوفر آلية بث أفضل تقلل من رفض المستخدمين، وذلك بأن يتم وضع الإعلانات المناسبة بين الصفحات الملائمة حتى لا تبدو مزعجة وحتى تأتى المعلومات المقدمة لهم متوافقة مع اهتماماتهم.</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48996" y="145180"/>
            <a:ext cx="1204726" cy="94164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8245" y="215890"/>
            <a:ext cx="9662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Graphic 22">
            <a:extLst>
              <a:ext uri="{FF2B5EF4-FFF2-40B4-BE49-F238E27FC236}">
                <a16:creationId xmlns:a16="http://schemas.microsoft.com/office/drawing/2014/main" id="{7F6935A2-05EB-4C7A-A804-03E2D72C0A6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
        <p:nvSpPr>
          <p:cNvPr id="3" name="Rectangle: Rounded Corners 2">
            <a:extLst>
              <a:ext uri="{FF2B5EF4-FFF2-40B4-BE49-F238E27FC236}">
                <a16:creationId xmlns:a16="http://schemas.microsoft.com/office/drawing/2014/main" id="{0FACB40F-0487-428B-9364-2AF5ED645D17}"/>
              </a:ext>
            </a:extLst>
          </p:cNvPr>
          <p:cNvSpPr/>
          <p:nvPr/>
        </p:nvSpPr>
        <p:spPr>
          <a:xfrm>
            <a:off x="1914525" y="570544"/>
            <a:ext cx="7486650"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387429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3729743"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46754" y="659566"/>
            <a:ext cx="4170595" cy="485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80F08D61-70AE-4B47-9BDF-8BA89A815157}"/>
              </a:ext>
            </a:extLst>
          </p:cNvPr>
          <p:cNvSpPr/>
          <p:nvPr/>
        </p:nvSpPr>
        <p:spPr>
          <a:xfrm>
            <a:off x="1709271" y="1374936"/>
            <a:ext cx="9811098" cy="4997126"/>
          </a:xfrm>
          <a:prstGeom prst="roundRect">
            <a:avLst/>
          </a:prstGeom>
        </p:spPr>
        <p:style>
          <a:lnRef idx="1">
            <a:schemeClr val="accent5"/>
          </a:lnRef>
          <a:fillRef idx="3">
            <a:schemeClr val="accent5"/>
          </a:fillRef>
          <a:effectRef idx="2">
            <a:schemeClr val="accent5"/>
          </a:effectRef>
          <a:fontRef idx="minor">
            <a:schemeClr val="lt1"/>
          </a:fontRef>
        </p:style>
        <p:txBody>
          <a:bodyPr rtlCol="1" anchor="ctr"/>
          <a:lstStyle/>
          <a:p>
            <a:pPr algn="r" rtl="1">
              <a:lnSpc>
                <a:spcPct val="150000"/>
              </a:lnSpc>
              <a:spcAft>
                <a:spcPts val="800"/>
              </a:spcAft>
            </a:pPr>
            <a:r>
              <a:rPr lang="ar-EG" sz="2400" b="1" dirty="0">
                <a:latin typeface="Calibri" panose="020F0502020204030204" pitchFamily="34" charset="0"/>
                <a:ea typeface="Calibri" panose="020F0502020204030204" pitchFamily="34" charset="0"/>
                <a:cs typeface="Times New Roman" panose="02020603050405020304" pitchFamily="18" charset="0"/>
              </a:rPr>
              <a:t>3. </a:t>
            </a:r>
            <a:r>
              <a:rPr lang="ar-EG" sz="2800" b="1" dirty="0">
                <a:latin typeface="Calibri" panose="020F0502020204030204" pitchFamily="34" charset="0"/>
                <a:ea typeface="Calibri" panose="020F0502020204030204" pitchFamily="34" charset="0"/>
                <a:cs typeface="Times New Roman" panose="02020603050405020304" pitchFamily="18" charset="0"/>
              </a:rPr>
              <a:t>الإعلان السياقي / التحريري </a:t>
            </a:r>
            <a:r>
              <a:rPr lang="en-US" sz="2800" b="1" dirty="0">
                <a:latin typeface="Times New Roman" panose="02020603050405020304" pitchFamily="18" charset="0"/>
                <a:ea typeface="Calibri" panose="020F0502020204030204" pitchFamily="34" charset="0"/>
                <a:cs typeface="Arial" panose="020B0604020202020204" pitchFamily="34" charset="0"/>
              </a:rPr>
              <a:t>Contextual Advertising</a:t>
            </a:r>
            <a:r>
              <a:rPr lang="ar-EG" sz="2400" b="1" dirty="0">
                <a:latin typeface="Calibri" panose="020F0502020204030204" pitchFamily="34" charset="0"/>
                <a:ea typeface="Calibri" panose="020F0502020204030204" pitchFamily="34" charset="0"/>
                <a:cs typeface="Times New Roman" panose="02020603050405020304" pitchFamily="18"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     ينتشر الإعلان السياقي فى الإنترنت بشكل واسع فى محركات البحث؛ إذ تقوم العديد من أنظمة إعلان الشبكات بتقديم الإعلانات فى شكل يتسق مع الموضوعات التي تعرضها الصحيفة، أو يحصل عليها محرك البحث وهي إعلانات تقابل الكلمات الدلالية لنتائج البحث في الإنترنت، أو محتوى الصفحة؛ حيث تقوم فكرة الإعلان السياقي على عرض إعلانات ذات صلة بالمحتوى الذي يشاهده المستهلك انطلاقاً من كون تفضيلات المحتوى الخاصة بالمستهلك تٌعد مؤشراً لمنتجاته المفضلة.</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pic>
        <p:nvPicPr>
          <p:cNvPr id="10" name="Graphic 22">
            <a:extLst>
              <a:ext uri="{FF2B5EF4-FFF2-40B4-BE49-F238E27FC236}">
                <a16:creationId xmlns:a16="http://schemas.microsoft.com/office/drawing/2014/main" id="{FF05A1C8-83F4-4CDF-8921-9E03ACEAC5C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
        <p:nvSpPr>
          <p:cNvPr id="7" name="Rectangle: Rounded Corners 6">
            <a:extLst>
              <a:ext uri="{FF2B5EF4-FFF2-40B4-BE49-F238E27FC236}">
                <a16:creationId xmlns:a16="http://schemas.microsoft.com/office/drawing/2014/main" id="{3BE5FFA7-2F54-45FC-8139-C405CDF00AE2}"/>
              </a:ext>
            </a:extLst>
          </p:cNvPr>
          <p:cNvSpPr/>
          <p:nvPr/>
        </p:nvSpPr>
        <p:spPr>
          <a:xfrm>
            <a:off x="2185988" y="485938"/>
            <a:ext cx="7300912"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4352500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3729743"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810213" y="3617677"/>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08518" y="5509030"/>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278419" y="5595543"/>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3</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46754" y="659566"/>
            <a:ext cx="4170595" cy="485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80F08D61-70AE-4B47-9BDF-8BA89A815157}"/>
              </a:ext>
            </a:extLst>
          </p:cNvPr>
          <p:cNvSpPr/>
          <p:nvPr/>
        </p:nvSpPr>
        <p:spPr>
          <a:xfrm>
            <a:off x="1621003" y="1542727"/>
            <a:ext cx="10089873" cy="4858205"/>
          </a:xfrm>
          <a:prstGeom prst="roundRect">
            <a:avLst/>
          </a:prstGeom>
        </p:spPr>
        <p:style>
          <a:lnRef idx="1">
            <a:schemeClr val="accent1"/>
          </a:lnRef>
          <a:fillRef idx="3">
            <a:schemeClr val="accent1"/>
          </a:fillRef>
          <a:effectRef idx="2">
            <a:schemeClr val="accent1"/>
          </a:effectRef>
          <a:fontRef idx="minor">
            <a:schemeClr val="lt1"/>
          </a:fontRef>
        </p:style>
        <p:txBody>
          <a:bodyPr rtlCol="1" anchor="ctr"/>
          <a:lstStyle/>
          <a:p>
            <a:pPr lvl="0" algn="justLow" rtl="1">
              <a:lnSpc>
                <a:spcPct val="150000"/>
              </a:lnSpc>
              <a:spcAft>
                <a:spcPts val="0"/>
              </a:spcAft>
            </a:pPr>
            <a:r>
              <a:rPr lang="ar-EG" sz="1600" dirty="0">
                <a:latin typeface="Calibri" panose="020F0502020204030204" pitchFamily="34" charset="0"/>
                <a:ea typeface="Calibri" panose="020F0502020204030204" pitchFamily="34" charset="0"/>
                <a:cs typeface="Times New Roman" panose="02020603050405020304" pitchFamily="18" charset="0"/>
              </a:rPr>
              <a:t> </a:t>
            </a:r>
            <a:r>
              <a:rPr lang="ar-EG" sz="2400" b="1" dirty="0">
                <a:latin typeface="Calibri" panose="020F0502020204030204" pitchFamily="34" charset="0"/>
                <a:ea typeface="Calibri" panose="020F0502020204030204" pitchFamily="34" charset="0"/>
                <a:cs typeface="Times New Roman" panose="02020603050405020304" pitchFamily="18" charset="0"/>
              </a:rPr>
              <a:t>وبذلك يقدم الإعلان السياقي فرصاً أوسع لجذب الزوار؛ فعندما يقوم شخص ما بالبحث عن كلمة علاج الروماتيزم فى بلد معين ويحصل على نتائج البحث من قبل محرك جوجل مثلاً، فإن جوجل يعرض مجموعة من الإعلانات فى جزء من الصفحة تحمل خدمات تتسق مع نتائج البحث، إذ يمكن الحصول على اسم مستشفى لعلاج الروماتيزم موضحاً عنوانها في الإنترنت أو اسم طبيب معين يعالج هذا النوع من الأمراض وهكذا. وهناك أسلوب آخر لهذا النوع من الإعلانات يتضمن الكلمات الدلالية في وسط المادة التي يتم الاطلاع عليها؛ فعند قراءة نص عن الزهور -مثلاً- يُشار داخل النص إلى مكان معين بالنقر عليه، ويتم الدخول إلى موقع يبيع الزهور وهكذا.</a:t>
            </a:r>
            <a:endParaRPr lang="en-US" sz="16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7" name="Rectangle: Rounded Corners 6">
            <a:extLst>
              <a:ext uri="{FF2B5EF4-FFF2-40B4-BE49-F238E27FC236}">
                <a16:creationId xmlns:a16="http://schemas.microsoft.com/office/drawing/2014/main" id="{75D3ED71-D320-485C-8E37-BE98584E237C}"/>
              </a:ext>
            </a:extLst>
          </p:cNvPr>
          <p:cNvSpPr/>
          <p:nvPr/>
        </p:nvSpPr>
        <p:spPr>
          <a:xfrm>
            <a:off x="2693457" y="548815"/>
            <a:ext cx="6613761" cy="971857"/>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algn="r" rtl="1">
              <a:lnSpc>
                <a:spcPct val="150000"/>
              </a:lnSpc>
              <a:spcAft>
                <a:spcPts val="800"/>
              </a:spcAft>
            </a:pPr>
            <a:r>
              <a:rPr lang="ar-EG" b="1" dirty="0">
                <a:latin typeface="Calibri" panose="020F0502020204030204" pitchFamily="34" charset="0"/>
                <a:ea typeface="Calibri" panose="020F0502020204030204" pitchFamily="34" charset="0"/>
                <a:cs typeface="Times New Roman" panose="02020603050405020304" pitchFamily="18" charset="0"/>
              </a:rPr>
              <a:t> </a:t>
            </a: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الإعلان السياقي / التحريري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Contextual Advertising</a:t>
            </a:r>
            <a:endParaRPr lang="en-US" sz="12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12" name="Graphic 22">
            <a:extLst>
              <a:ext uri="{FF2B5EF4-FFF2-40B4-BE49-F238E27FC236}">
                <a16:creationId xmlns:a16="http://schemas.microsoft.com/office/drawing/2014/main" id="{1E127D2D-E341-456A-B846-43B88986CB5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Tree>
    <p:extLst>
      <p:ext uri="{BB962C8B-B14F-4D97-AF65-F5344CB8AC3E}">
        <p14:creationId xmlns:p14="http://schemas.microsoft.com/office/powerpoint/2010/main" val="31641814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011208" y="1353127"/>
            <a:ext cx="6695742" cy="47015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178757" y="570797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28552" y="5892935"/>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prstClr val="white"/>
                </a:solidFill>
                <a:latin typeface="Times New Roman" panose="02020603050405020304" pitchFamily="18" charset="0"/>
                <a:cs typeface="Times New Roman" panose="02020603050405020304" pitchFamily="18" charset="0"/>
              </a:rPr>
              <a:t>3</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3678619" y="523997"/>
            <a:ext cx="562583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1319561"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716937" y="965596"/>
            <a:ext cx="8334163" cy="563522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spcAft>
                <a:spcPts val="800"/>
              </a:spcAft>
            </a:pPr>
            <a:r>
              <a:rPr lang="ar-EG" sz="2800" dirty="0">
                <a:latin typeface="Calibri" panose="020F0502020204030204" pitchFamily="34" charset="0"/>
                <a:ea typeface="Calibri" panose="020F0502020204030204" pitchFamily="34" charset="0"/>
                <a:cs typeface="Times New Roman" panose="02020603050405020304" pitchFamily="18" charset="0"/>
              </a:rPr>
              <a:t>4</a:t>
            </a:r>
            <a:r>
              <a:rPr lang="ar-EG" sz="2400" b="1" dirty="0">
                <a:latin typeface="Calibri" panose="020F0502020204030204" pitchFamily="34" charset="0"/>
                <a:ea typeface="Calibri" panose="020F0502020204030204" pitchFamily="34" charset="0"/>
                <a:cs typeface="Times New Roman" panose="02020603050405020304" pitchFamily="18" charset="0"/>
              </a:rPr>
              <a:t>. إعلانات الرعاية </a:t>
            </a:r>
            <a:r>
              <a:rPr lang="en-US" sz="2400" b="1" dirty="0">
                <a:latin typeface="Times New Roman" panose="02020603050405020304" pitchFamily="18" charset="0"/>
                <a:ea typeface="Calibri" panose="020F0502020204030204" pitchFamily="34" charset="0"/>
                <a:cs typeface="Arial" panose="020B0604020202020204" pitchFamily="34" charset="0"/>
              </a:rPr>
              <a:t>Sponsorship</a:t>
            </a:r>
            <a:endParaRPr lang="en-US" sz="1400" b="1"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الرعاية هي شكل معروف من أشكال الإعلان عبر الإنترنت؛ حيث يربط المعلنون علامتهم التجارية بمحتوى صفحة الويب أو كجزء من قائمة الرعاة.</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   ويمكن تعريف الرعاية في سياق الإنترنت بأنها شكل غير مباشر للإقناع يُتيح للشركات تحقيق أهدافها التسويقية عن طريق ربطها بمضامين رئيسية. وعلى عكس الأنواع الأخرى من الإعلان تتمثل الرعاية عبر الإنترنت في جعل شعار المعلن أو علامته التجارية مرئية بوضوح وليس بالضرورة أن يكون الهدف هو الترويج لمنتج معين أو خدمة محددة. بل يمكن أن يكون هدف إعلان الرعاية على شبكة الإنترنت هو تعزيز الاتجاه الإيجابي نحو المؤسسة الراعية بدرجة أكبر من خلق حركة مرور إلى موقع الشركة الراعية.</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F41F0344-F810-45FB-A581-D261D07EEF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163" y="781747"/>
            <a:ext cx="3596456" cy="16575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a:extLst>
              <a:ext uri="{FF2B5EF4-FFF2-40B4-BE49-F238E27FC236}">
                <a16:creationId xmlns:a16="http://schemas.microsoft.com/office/drawing/2014/main" id="{16E71BA9-E8A9-41FC-B346-F94ECF67932D}"/>
              </a:ext>
            </a:extLst>
          </p:cNvPr>
          <p:cNvPicPr>
            <a:picLocks noChangeAspect="1"/>
          </p:cNvPicPr>
          <p:nvPr/>
        </p:nvPicPr>
        <p:blipFill>
          <a:blip r:embed="rId3"/>
          <a:stretch>
            <a:fillRect/>
          </a:stretch>
        </p:blipFill>
        <p:spPr>
          <a:xfrm>
            <a:off x="43844" y="3169642"/>
            <a:ext cx="3749730" cy="22902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Graphic 22">
            <a:extLst>
              <a:ext uri="{FF2B5EF4-FFF2-40B4-BE49-F238E27FC236}">
                <a16:creationId xmlns:a16="http://schemas.microsoft.com/office/drawing/2014/main" id="{1AE6CE42-5559-472D-A410-E0EB6827782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
        <p:nvSpPr>
          <p:cNvPr id="3" name="Rectangle: Rounded Corners 2">
            <a:extLst>
              <a:ext uri="{FF2B5EF4-FFF2-40B4-BE49-F238E27FC236}">
                <a16:creationId xmlns:a16="http://schemas.microsoft.com/office/drawing/2014/main" id="{DECBAA01-F9CC-4A74-B53C-F584DB747390}"/>
              </a:ext>
            </a:extLst>
          </p:cNvPr>
          <p:cNvSpPr/>
          <p:nvPr/>
        </p:nvSpPr>
        <p:spPr>
          <a:xfrm>
            <a:off x="414338" y="546856"/>
            <a:ext cx="9001125"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122225798"/>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388804" y="3332853"/>
            <a:ext cx="4252278" cy="1889627"/>
          </a:xfrm>
          <a:prstGeom prst="parallelogram">
            <a:avLst>
              <a:gd name="adj" fmla="val 100467"/>
            </a:avLst>
          </a:prstGeom>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185414" y="458537"/>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125218" y="489387"/>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3</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787900" y="629587"/>
            <a:ext cx="4329449" cy="785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normalizeH="0" baseline="0" noProof="0">
              <a:ln w="22225">
                <a:solidFill>
                  <a:schemeClr val="accent2"/>
                </a:solidFill>
                <a:prstDash val="solid"/>
              </a:ln>
              <a:solidFill>
                <a:schemeClr val="accent2">
                  <a:lumMod val="40000"/>
                  <a:lumOff val="60000"/>
                </a:schemeClr>
              </a:solidFill>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0" name="Rectangle: Rounded Corners 9">
            <a:extLst>
              <a:ext uri="{FF2B5EF4-FFF2-40B4-BE49-F238E27FC236}">
                <a16:creationId xmlns:a16="http://schemas.microsoft.com/office/drawing/2014/main" id="{B3ADB4A5-0851-412A-9EF0-7D057F73C24E}"/>
              </a:ext>
            </a:extLst>
          </p:cNvPr>
          <p:cNvSpPr/>
          <p:nvPr/>
        </p:nvSpPr>
        <p:spPr>
          <a:xfrm>
            <a:off x="1304144" y="1630390"/>
            <a:ext cx="10711594" cy="4487794"/>
          </a:xfrm>
          <a:prstGeom prst="roundRect">
            <a:avLst/>
          </a:prstGeom>
          <a:solidFill>
            <a:schemeClr val="accent5">
              <a:lumMod val="60000"/>
              <a:lumOff val="40000"/>
            </a:schemeClr>
          </a:solidFill>
        </p:spPr>
        <p:style>
          <a:lnRef idx="1">
            <a:schemeClr val="accent4"/>
          </a:lnRef>
          <a:fillRef idx="2">
            <a:schemeClr val="accent4"/>
          </a:fillRef>
          <a:effectRef idx="1">
            <a:schemeClr val="accent4"/>
          </a:effectRef>
          <a:fontRef idx="minor">
            <a:schemeClr val="dk1"/>
          </a:fontRef>
        </p:style>
        <p:txBody>
          <a:bodyPr rtlCol="1" anchor="ctr"/>
          <a:lstStyle/>
          <a:p>
            <a:pPr algn="justLow" rtl="1">
              <a:lnSpc>
                <a:spcPct val="150000"/>
              </a:lnSpc>
              <a:spcAft>
                <a:spcPts val="800"/>
              </a:spcAft>
            </a:pPr>
            <a:r>
              <a:rPr lang="ar-EG" sz="2800" dirty="0">
                <a:latin typeface="Calibri" panose="020F0502020204030204" pitchFamily="34" charset="0"/>
                <a:ea typeface="Calibri" panose="020F0502020204030204" pitchFamily="34" charset="0"/>
                <a:cs typeface="Times New Roman" panose="02020603050405020304" pitchFamily="18" charset="0"/>
              </a:rPr>
              <a:t>وتوجد حالياً على شبكة الإنترنت محتويات إعلانية ترعاها شركات رائدة فشركة نيسان لصناعة السيارات، مثلاً، ترعى الكثير من الأحداث والمناسبات الرياضية والثقافية. وكذا الحال بالنسبة لشركات أخرى مثل (</a:t>
            </a:r>
            <a:r>
              <a:rPr lang="en-US" sz="2800" dirty="0">
                <a:latin typeface="Times New Roman" panose="02020603050405020304" pitchFamily="18" charset="0"/>
                <a:ea typeface="Calibri" panose="020F0502020204030204" pitchFamily="34" charset="0"/>
                <a:cs typeface="Arial" panose="020B0604020202020204" pitchFamily="34" charset="0"/>
              </a:rPr>
              <a:t>Mercedes</a:t>
            </a:r>
            <a:r>
              <a:rPr lang="en-US" sz="700" dirty="0">
                <a:latin typeface="Times New Roman" panose="02020603050405020304" pitchFamily="18" charset="0"/>
                <a:ea typeface="Calibri" panose="020F0502020204030204" pitchFamily="34" charset="0"/>
                <a:cs typeface="Arial" panose="020B0604020202020204" pitchFamily="34" charset="0"/>
              </a:rPr>
              <a:t> </a:t>
            </a:r>
            <a:r>
              <a:rPr lang="en-US" sz="2800" dirty="0">
                <a:latin typeface="Times New Roman" panose="02020603050405020304" pitchFamily="18" charset="0"/>
                <a:ea typeface="Calibri" panose="020F0502020204030204" pitchFamily="34" charset="0"/>
                <a:cs typeface="Arial" panose="020B0604020202020204" pitchFamily="34" charset="0"/>
              </a:rPr>
              <a:t>Benz</a:t>
            </a:r>
            <a:r>
              <a:rPr lang="en-US" sz="800" dirty="0">
                <a:latin typeface="Times New Roman" panose="02020603050405020304" pitchFamily="18" charset="0"/>
                <a:ea typeface="Calibri" panose="020F0502020204030204" pitchFamily="34" charset="0"/>
                <a:cs typeface="Arial" panose="020B0604020202020204" pitchFamily="34" charset="0"/>
              </a:rPr>
              <a:t> </a:t>
            </a:r>
            <a:r>
              <a:rPr lang="en-US" sz="2800" dirty="0">
                <a:latin typeface="Times New Roman" panose="02020603050405020304" pitchFamily="18" charset="0"/>
                <a:ea typeface="Calibri" panose="020F0502020204030204" pitchFamily="34" charset="0"/>
                <a:cs typeface="Arial" panose="020B0604020202020204" pitchFamily="34" charset="0"/>
              </a:rPr>
              <a:t>Procter</a:t>
            </a:r>
            <a:r>
              <a:rPr lang="en-US" sz="800" dirty="0">
                <a:latin typeface="Times New Roman" panose="02020603050405020304" pitchFamily="18" charset="0"/>
                <a:ea typeface="Calibri" panose="020F0502020204030204" pitchFamily="34" charset="0"/>
                <a:cs typeface="Arial" panose="020B0604020202020204" pitchFamily="34" charset="0"/>
              </a:rPr>
              <a:t> </a:t>
            </a:r>
            <a:r>
              <a:rPr lang="en-US" sz="2800" dirty="0">
                <a:latin typeface="Times New Roman" panose="02020603050405020304" pitchFamily="18" charset="0"/>
                <a:ea typeface="Calibri" panose="020F0502020204030204" pitchFamily="34" charset="0"/>
                <a:cs typeface="Arial" panose="020B0604020202020204" pitchFamily="34" charset="0"/>
              </a:rPr>
              <a:t>&amp;</a:t>
            </a:r>
            <a:r>
              <a:rPr lang="en-US" sz="700" dirty="0">
                <a:latin typeface="Times New Roman" panose="02020603050405020304" pitchFamily="18" charset="0"/>
                <a:ea typeface="Calibri" panose="020F0502020204030204" pitchFamily="34" charset="0"/>
                <a:cs typeface="Arial" panose="020B0604020202020204" pitchFamily="34" charset="0"/>
              </a:rPr>
              <a:t> </a:t>
            </a:r>
            <a:r>
              <a:rPr lang="en-US" sz="2800" dirty="0">
                <a:latin typeface="Times New Roman" panose="02020603050405020304" pitchFamily="18" charset="0"/>
                <a:ea typeface="Calibri" panose="020F0502020204030204" pitchFamily="34" charset="0"/>
                <a:cs typeface="Arial" panose="020B0604020202020204" pitchFamily="34" charset="0"/>
              </a:rPr>
              <a:t>Gamble</a:t>
            </a:r>
            <a:r>
              <a:rPr lang="en-US" sz="800" dirty="0">
                <a:latin typeface="Times New Roman" panose="02020603050405020304" pitchFamily="18" charset="0"/>
                <a:ea typeface="Calibri" panose="020F0502020204030204" pitchFamily="34" charset="0"/>
                <a:cs typeface="Arial" panose="020B0604020202020204" pitchFamily="34" charset="0"/>
              </a:rPr>
              <a:t> </a:t>
            </a:r>
            <a:r>
              <a:rPr lang="en-US" sz="2800" dirty="0">
                <a:latin typeface="Times New Roman" panose="02020603050405020304" pitchFamily="18" charset="0"/>
                <a:ea typeface="Calibri" panose="020F0502020204030204" pitchFamily="34" charset="0"/>
                <a:cs typeface="Arial" panose="020B0604020202020204" pitchFamily="34" charset="0"/>
              </a:rPr>
              <a:t>Microsoft</a:t>
            </a:r>
            <a:r>
              <a:rPr lang="ar-EG" sz="2800" dirty="0">
                <a:latin typeface="Calibri" panose="020F0502020204030204" pitchFamily="34" charset="0"/>
                <a:ea typeface="Calibri" panose="020F0502020204030204" pitchFamily="34" charset="0"/>
                <a:cs typeface="Times New Roman" panose="02020603050405020304" pitchFamily="18" charset="0"/>
              </a:rPr>
              <a:t>) واللافت للانتباه أن رعاية المحتوى على شبكة الإنترنت قد يصبح عرفاً إعلانياً راسخاً، فبيئة الشبكة توفر إمكانيات هائلة لما يُسمى بالمحتوى الهجين </a:t>
            </a:r>
            <a:r>
              <a:rPr lang="en-US" sz="2800" dirty="0">
                <a:latin typeface="Times New Roman" panose="02020603050405020304" pitchFamily="18" charset="0"/>
                <a:ea typeface="Calibri" panose="020F0502020204030204" pitchFamily="34" charset="0"/>
                <a:cs typeface="Arial" panose="020B0604020202020204" pitchFamily="34" charset="0"/>
              </a:rPr>
              <a:t>Hybrid</a:t>
            </a:r>
            <a:r>
              <a:rPr lang="en-US" sz="800" dirty="0">
                <a:latin typeface="Times New Roman" panose="02020603050405020304" pitchFamily="18" charset="0"/>
                <a:ea typeface="Calibri" panose="020F0502020204030204" pitchFamily="34" charset="0"/>
                <a:cs typeface="Arial" panose="020B0604020202020204" pitchFamily="34" charset="0"/>
              </a:rPr>
              <a:t> </a:t>
            </a:r>
            <a:r>
              <a:rPr lang="en-US" sz="2800" dirty="0">
                <a:latin typeface="Times New Roman" panose="02020603050405020304" pitchFamily="18" charset="0"/>
                <a:ea typeface="Calibri" panose="020F0502020204030204" pitchFamily="34" charset="0"/>
                <a:cs typeface="Arial" panose="020B0604020202020204" pitchFamily="34" charset="0"/>
              </a:rPr>
              <a:t>content </a:t>
            </a:r>
            <a:r>
              <a:rPr lang="ar-EG" sz="2800" dirty="0">
                <a:latin typeface="Times New Roman" panose="02020603050405020304" pitchFamily="18" charset="0"/>
                <a:ea typeface="Calibri" panose="020F0502020204030204" pitchFamily="34" charset="0"/>
              </a:rPr>
              <a:t>حيث يمكن تأسيس مواقع كاملة على الشبكة تدار بمشاركة المعلنين والشركات الراعية.</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Rounded Corners 2">
            <a:extLst>
              <a:ext uri="{FF2B5EF4-FFF2-40B4-BE49-F238E27FC236}">
                <a16:creationId xmlns:a16="http://schemas.microsoft.com/office/drawing/2014/main" id="{F2EFFE0C-12D1-4732-A351-8DFAED6687BF}"/>
              </a:ext>
            </a:extLst>
          </p:cNvPr>
          <p:cNvSpPr/>
          <p:nvPr/>
        </p:nvSpPr>
        <p:spPr>
          <a:xfrm>
            <a:off x="4977769" y="854440"/>
            <a:ext cx="4329449" cy="760948"/>
          </a:xfrm>
          <a:prstGeom prst="roundRect">
            <a:avLst/>
          </a:prstGeom>
          <a:ln>
            <a:noFill/>
          </a:ln>
        </p:spPr>
        <p:style>
          <a:lnRef idx="2">
            <a:schemeClr val="accent2"/>
          </a:lnRef>
          <a:fillRef idx="1">
            <a:schemeClr val="lt1"/>
          </a:fillRef>
          <a:effectRef idx="0">
            <a:schemeClr val="accent2"/>
          </a:effectRef>
          <a:fontRef idx="minor">
            <a:schemeClr val="dk1"/>
          </a:fontRef>
        </p:style>
        <p:txBody>
          <a:bodyPr rtlCol="1" anchor="ctr"/>
          <a:lstStyle/>
          <a:p>
            <a:pPr lvl="0" algn="r" rtl="1">
              <a:lnSpc>
                <a:spcPct val="150000"/>
              </a:lnSpc>
              <a:spcAft>
                <a:spcPts val="800"/>
              </a:spcAft>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إعلانات الرعاية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Sponsorship</a:t>
            </a:r>
            <a:endParaRPr lang="en-US" sz="16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12" name="Graphic 22">
            <a:extLst>
              <a:ext uri="{FF2B5EF4-FFF2-40B4-BE49-F238E27FC236}">
                <a16:creationId xmlns:a16="http://schemas.microsoft.com/office/drawing/2014/main" id="{E8D8C1B0-A2E3-47A3-9E0E-F0E5B723CC2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Tree>
    <p:extLst>
      <p:ext uri="{BB962C8B-B14F-4D97-AF65-F5344CB8AC3E}">
        <p14:creationId xmlns:p14="http://schemas.microsoft.com/office/powerpoint/2010/main" val="23815753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465223" y="3441017"/>
            <a:ext cx="4665806" cy="2053912"/>
          </a:xfrm>
          <a:prstGeom prst="parallelogram">
            <a:avLst>
              <a:gd name="adj" fmla="val 100467"/>
            </a:avLst>
          </a:prstGeom>
          <a:solidFill>
            <a:srgbClr val="0070C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1630023" y="5909255"/>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1569827" y="6046823"/>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3</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flipV="1">
            <a:off x="4787900" y="708087"/>
            <a:ext cx="43294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0" name="Rectangle: Rounded Corners 9">
            <a:extLst>
              <a:ext uri="{FF2B5EF4-FFF2-40B4-BE49-F238E27FC236}">
                <a16:creationId xmlns:a16="http://schemas.microsoft.com/office/drawing/2014/main" id="{A143BA52-EEF5-4D4D-86A0-62FAD85DA507}"/>
              </a:ext>
            </a:extLst>
          </p:cNvPr>
          <p:cNvSpPr/>
          <p:nvPr/>
        </p:nvSpPr>
        <p:spPr>
          <a:xfrm>
            <a:off x="3099622" y="1254601"/>
            <a:ext cx="8848337" cy="4928738"/>
          </a:xfrm>
          <a:prstGeom prst="roundRect">
            <a:avLst/>
          </a:prstGeom>
          <a:ln>
            <a:solidFill>
              <a:srgbClr val="002060"/>
            </a:solidFill>
          </a:ln>
        </p:spPr>
        <p:style>
          <a:lnRef idx="2">
            <a:schemeClr val="accent3"/>
          </a:lnRef>
          <a:fillRef idx="1">
            <a:schemeClr val="lt1"/>
          </a:fillRef>
          <a:effectRef idx="0">
            <a:schemeClr val="accent3"/>
          </a:effectRef>
          <a:fontRef idx="minor">
            <a:schemeClr val="dk1"/>
          </a:fontRef>
        </p:style>
        <p:txBody>
          <a:bodyPr rtlCol="1" anchor="ctr"/>
          <a:lstStyle/>
          <a:p>
            <a:pPr algn="r" rtl="1">
              <a:lnSpc>
                <a:spcPct val="150000"/>
              </a:lnSpc>
              <a:spcAft>
                <a:spcPts val="800"/>
              </a:spcAft>
            </a:pP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800"/>
              </a:spcAft>
            </a:pPr>
            <a:r>
              <a:rPr lang="ar-EG" sz="28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5</a:t>
            </a:r>
            <a:r>
              <a:rPr lang="ar-EG" sz="24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 </a:t>
            </a:r>
            <a:r>
              <a:rPr lang="ar-EG" sz="28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إعلانات الروابط </a:t>
            </a:r>
            <a:r>
              <a:rPr lang="en-US" sz="2800" b="1" dirty="0">
                <a:solidFill>
                  <a:srgbClr val="FF0000"/>
                </a:solidFill>
                <a:latin typeface="Times New Roman" panose="02020603050405020304" pitchFamily="18" charset="0"/>
                <a:ea typeface="Calibri" panose="020F0502020204030204" pitchFamily="34" charset="0"/>
                <a:cs typeface="Arial" panose="020B0604020202020204" pitchFamily="34" charset="0"/>
              </a:rPr>
              <a:t>Hyper Text Link</a:t>
            </a:r>
            <a:endParaRPr lang="en-US" b="1"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وتُشير إلى الإعلانات التي يرتبط ظهورها بمواقع أخرى على الإنترنت، بحيث يظهر اسم موقع البائع فقط كموقع ربط داخل موقع مؤسسة أخرى.</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pPr>
            <a:r>
              <a:rPr lang="ar-EG" sz="2400" dirty="0">
                <a:solidFill>
                  <a:srgbClr val="002060"/>
                </a:solidFill>
                <a:ea typeface="Calibri" panose="020F0502020204030204" pitchFamily="34" charset="0"/>
                <a:cs typeface="Times New Roman" panose="02020603050405020304" pitchFamily="18" charset="0"/>
              </a:rPr>
              <a:t> ويستفيد إعلان الارتباط التشعبي من البنية الأساسية اللاخطية للنصوص التشعبية على الإنترنت. وكأي ارتباط تشعبي فإن إعلان الارتباط التشعبي هو ببساطة كلمة أو عبارة أو رسوم يتم تسليط الضوء عليها، وعندما يتم النقر عليها تأخذ المستخدم إلى صفحة ويب جديدة، إما أن تفتح في النافذة نفسها أو في نافذة جديدة.</a:t>
            </a:r>
          </a:p>
          <a:p>
            <a:pPr algn="justLow" rtl="1">
              <a:lnSpc>
                <a:spcPct val="150000"/>
              </a:lnSpc>
            </a:pPr>
            <a:endPar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justLow" rtl="1">
              <a:lnSpc>
                <a:spcPct val="150000"/>
              </a:lnSpc>
            </a:pP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11" name="Graphic 22">
            <a:extLst>
              <a:ext uri="{FF2B5EF4-FFF2-40B4-BE49-F238E27FC236}">
                <a16:creationId xmlns:a16="http://schemas.microsoft.com/office/drawing/2014/main" id="{B989EC88-C90F-4653-A29C-ABCF345EE10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
        <p:nvSpPr>
          <p:cNvPr id="3" name="Rectangle: Rounded Corners 2">
            <a:extLst>
              <a:ext uri="{FF2B5EF4-FFF2-40B4-BE49-F238E27FC236}">
                <a16:creationId xmlns:a16="http://schemas.microsoft.com/office/drawing/2014/main" id="{75FFD90B-66D2-4953-8272-5204FAEC22B6}"/>
              </a:ext>
            </a:extLst>
          </p:cNvPr>
          <p:cNvSpPr/>
          <p:nvPr/>
        </p:nvSpPr>
        <p:spPr>
          <a:xfrm>
            <a:off x="3328988" y="468631"/>
            <a:ext cx="6234196"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7267627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2997" y="-29864"/>
            <a:ext cx="2204167" cy="1040367"/>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lvl="0" algn="r" rtl="1">
              <a:lnSpc>
                <a:spcPct val="107000"/>
              </a:lnSpc>
              <a:spcAft>
                <a:spcPts val="800"/>
              </a:spcAft>
            </a:pPr>
            <a:endParaRPr lang="en-US" sz="2000" dirty="0">
              <a:solidFill>
                <a:srgbClr val="0070C0"/>
              </a:solidFill>
              <a:latin typeface="Calibri" panose="020F0502020204030204" pitchFamily="34" charset="0"/>
              <a:ea typeface="Calibri" panose="020F0502020204030204" pitchFamily="34" charset="0"/>
              <a:cs typeface="+mj-cs"/>
            </a:endParaRPr>
          </a:p>
        </p:txBody>
      </p:sp>
      <p:sp>
        <p:nvSpPr>
          <p:cNvPr id="3" name="Rectangle: Rounded Corners 2">
            <a:extLst>
              <a:ext uri="{FF2B5EF4-FFF2-40B4-BE49-F238E27FC236}">
                <a16:creationId xmlns:a16="http://schemas.microsoft.com/office/drawing/2014/main" id="{EBAA071E-F551-4891-B375-836BE3C90835}"/>
              </a:ext>
            </a:extLst>
          </p:cNvPr>
          <p:cNvSpPr/>
          <p:nvPr/>
        </p:nvSpPr>
        <p:spPr>
          <a:xfrm>
            <a:off x="1148913" y="1545741"/>
            <a:ext cx="9828186" cy="4282391"/>
          </a:xfrm>
          <a:prstGeom prst="roundRect">
            <a:avLst/>
          </a:prstGeom>
        </p:spPr>
        <p:style>
          <a:lnRef idx="0">
            <a:schemeClr val="accent1"/>
          </a:lnRef>
          <a:fillRef idx="3">
            <a:schemeClr val="accent1"/>
          </a:fillRef>
          <a:effectRef idx="3">
            <a:schemeClr val="accent1"/>
          </a:effectRef>
          <a:fontRef idx="minor">
            <a:schemeClr val="lt1"/>
          </a:fontRef>
        </p:style>
        <p:txBody>
          <a:bodyPr rtlCol="1" anchor="ctr"/>
          <a:lstStyle/>
          <a:p>
            <a:pPr algn="justLow" rtl="1">
              <a:lnSpc>
                <a:spcPct val="150000"/>
              </a:lnSpc>
              <a:spcAft>
                <a:spcPts val="800"/>
              </a:spcAft>
            </a:pPr>
            <a:r>
              <a:rPr lang="ar-EG" sz="2400" b="1" dirty="0">
                <a:latin typeface="Calibri" panose="020F0502020204030204" pitchFamily="34" charset="0"/>
                <a:ea typeface="Calibri" panose="020F0502020204030204" pitchFamily="34" charset="0"/>
                <a:cs typeface="+mj-cs"/>
              </a:rPr>
              <a:t>وتميل إعلانات الارتباطات -مثل إعلانات الرعاية- إلى أن تأخذ مساحة أقل من الأشكال الإعلانية الأخرى، وغالباً ما يتم تضمينها في النصوص الإخبارية، ومواد الترفيه، والقصص الإعلامية، بحيث تكون جزءاً لا يتجزأ من المحتوى نفسه. ولا توجد حدود لعدد إعلانات الارتباطات التي يمكن أن تظهر على صفحة الويب الواحدة، كما أنها غالباً ما تكون متبادلة وخصوصاً بين المواقع الشعبية على سبيل المثال: </a:t>
            </a:r>
            <a:r>
              <a:rPr lang="en-US" sz="2400" b="1" dirty="0">
                <a:latin typeface="Times New Roman" panose="02020603050405020304" pitchFamily="18" charset="0"/>
                <a:ea typeface="Calibri" panose="020F0502020204030204" pitchFamily="34" charset="0"/>
                <a:cs typeface="+mj-cs"/>
              </a:rPr>
              <a:t>ESPN.com </a:t>
            </a:r>
            <a:r>
              <a:rPr lang="ar-EG" sz="2400" b="1" dirty="0">
                <a:latin typeface="Times New Roman" panose="02020603050405020304" pitchFamily="18" charset="0"/>
                <a:ea typeface="Calibri" panose="020F0502020204030204" pitchFamily="34" charset="0"/>
                <a:cs typeface="+mj-cs"/>
              </a:rPr>
              <a:t>وقد يرجع ظهورها المحدود على شبكة الإنترنت إلى كونها مجرد شكل أو اسم ملقى عليه الضوء، وليس عرضاً تفصيلياً أو توضيحياً للمنتج أو السلعة ومميزاتها.</a:t>
            </a:r>
            <a:endParaRPr lang="en-US" sz="1600" b="1" dirty="0">
              <a:latin typeface="Calibri" panose="020F0502020204030204" pitchFamily="34" charset="0"/>
              <a:ea typeface="Calibri" panose="020F0502020204030204" pitchFamily="34" charset="0"/>
              <a:cs typeface="+mj-cs"/>
            </a:endParaRPr>
          </a:p>
        </p:txBody>
      </p:sp>
      <p:sp>
        <p:nvSpPr>
          <p:cNvPr id="9" name="Rectangle: Rounded Corners 8">
            <a:extLst>
              <a:ext uri="{FF2B5EF4-FFF2-40B4-BE49-F238E27FC236}">
                <a16:creationId xmlns:a16="http://schemas.microsoft.com/office/drawing/2014/main" id="{104F318E-B038-437A-8D22-75EFC53DA61B}"/>
              </a:ext>
            </a:extLst>
          </p:cNvPr>
          <p:cNvSpPr/>
          <p:nvPr/>
        </p:nvSpPr>
        <p:spPr>
          <a:xfrm>
            <a:off x="3761157" y="647700"/>
            <a:ext cx="4945720" cy="760948"/>
          </a:xfrm>
          <a:prstGeom prst="roundRect">
            <a:avLst/>
          </a:prstGeom>
          <a:ln>
            <a:noFill/>
          </a:ln>
        </p:spPr>
        <p:style>
          <a:lnRef idx="2">
            <a:schemeClr val="accent2"/>
          </a:lnRef>
          <a:fillRef idx="1">
            <a:schemeClr val="lt1"/>
          </a:fillRef>
          <a:effectRef idx="0">
            <a:schemeClr val="accent2"/>
          </a:effectRef>
          <a:fontRef idx="minor">
            <a:schemeClr val="dk1"/>
          </a:fontRef>
        </p:style>
        <p:txBody>
          <a:bodyPr rtlCol="1" anchor="ctr"/>
          <a:lstStyle/>
          <a:p>
            <a:pPr lvl="0" algn="r" rtl="1">
              <a:lnSpc>
                <a:spcPct val="150000"/>
              </a:lnSpc>
              <a:spcAft>
                <a:spcPts val="800"/>
              </a:spcAft>
            </a:pPr>
            <a:r>
              <a:rPr lang="ar-EG" sz="28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إعلانات الروابط </a:t>
            </a:r>
            <a:r>
              <a:rPr lang="en-US" sz="2800" b="1" dirty="0">
                <a:solidFill>
                  <a:srgbClr val="FF0000"/>
                </a:solidFill>
                <a:latin typeface="Times New Roman" panose="02020603050405020304" pitchFamily="18" charset="0"/>
                <a:ea typeface="Calibri" panose="020F0502020204030204" pitchFamily="34" charset="0"/>
                <a:cs typeface="Arial" panose="020B0604020202020204" pitchFamily="34" charset="0"/>
              </a:rPr>
              <a:t>Hyper Text Link</a:t>
            </a:r>
            <a:endParaRPr lang="en-US" b="1" dirty="0">
              <a:solidFill>
                <a:srgbClr val="FF0000"/>
              </a:solidFill>
              <a:latin typeface="Calibri" panose="020F0502020204030204" pitchFamily="34" charset="0"/>
              <a:ea typeface="Calibri" panose="020F050202020403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2E1FCDD8-7173-4826-A23B-BE17EEFB3462}"/>
              </a:ext>
            </a:extLst>
          </p:cNvPr>
          <p:cNvSpPr/>
          <p:nvPr/>
        </p:nvSpPr>
        <p:spPr>
          <a:xfrm>
            <a:off x="2614613" y="457234"/>
            <a:ext cx="9229725"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222722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33518" y="3498141"/>
            <a:ext cx="4665806" cy="2053912"/>
          </a:xfrm>
          <a:prstGeom prst="parallelogram">
            <a:avLst>
              <a:gd name="adj" fmla="val 100467"/>
            </a:avLst>
          </a:prstGeom>
          <a:solidFill>
            <a:srgbClr val="0070C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19473" y="455372"/>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18745" y="563941"/>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0" name="Rectangle: Rounded Corners 9">
            <a:extLst>
              <a:ext uri="{FF2B5EF4-FFF2-40B4-BE49-F238E27FC236}">
                <a16:creationId xmlns:a16="http://schemas.microsoft.com/office/drawing/2014/main" id="{A143BA52-EEF5-4D4D-86A0-62FAD85DA507}"/>
              </a:ext>
            </a:extLst>
          </p:cNvPr>
          <p:cNvSpPr/>
          <p:nvPr/>
        </p:nvSpPr>
        <p:spPr>
          <a:xfrm>
            <a:off x="3732551" y="1221175"/>
            <a:ext cx="8135085" cy="4822016"/>
          </a:xfrm>
          <a:prstGeom prst="roundRect">
            <a:avLst/>
          </a:prstGeom>
          <a:ln>
            <a:solidFill>
              <a:srgbClr val="002060"/>
            </a:solidFill>
          </a:ln>
        </p:spPr>
        <p:style>
          <a:lnRef idx="2">
            <a:schemeClr val="accent3"/>
          </a:lnRef>
          <a:fillRef idx="1">
            <a:schemeClr val="lt1"/>
          </a:fillRef>
          <a:effectRef idx="0">
            <a:schemeClr val="accent3"/>
          </a:effectRef>
          <a:fontRef idx="minor">
            <a:schemeClr val="dk1"/>
          </a:fontRef>
        </p:style>
        <p:txBody>
          <a:bodyPr rtlCol="1" anchor="ctr"/>
          <a:lstStyle/>
          <a:p>
            <a:pPr algn="just" rtl="1">
              <a:lnSpc>
                <a:spcPct val="150000"/>
              </a:lnSpc>
              <a:spcAft>
                <a:spcPts val="800"/>
              </a:spcAft>
            </a:pPr>
            <a:r>
              <a:rPr lang="ar-EG" sz="28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6. الإعلانات المبوبة الالكترونية </a:t>
            </a:r>
            <a:r>
              <a:rPr lang="en-US" sz="2800" b="1" dirty="0">
                <a:solidFill>
                  <a:srgbClr val="FF0000"/>
                </a:solidFill>
                <a:latin typeface="Times New Roman" panose="02020603050405020304" pitchFamily="18" charset="0"/>
                <a:ea typeface="Calibri" panose="020F0502020204030204" pitchFamily="34" charset="0"/>
                <a:cs typeface="Arial" panose="020B0604020202020204" pitchFamily="34" charset="0"/>
              </a:rPr>
              <a:t>Electronic Classified</a:t>
            </a:r>
            <a:endParaRPr lang="en-US"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latin typeface="Calibri" panose="020F0502020204030204" pitchFamily="34" charset="0"/>
                <a:ea typeface="Calibri" panose="020F0502020204030204" pitchFamily="34" charset="0"/>
                <a:cs typeface="Times New Roman" panose="02020603050405020304" pitchFamily="18" charset="0"/>
              </a:rPr>
              <a:t>      هي شكل متطور من الإعلانات المبوبة للصحف، ولكنها تقدم بشكل رقمي على مواقع الإنترنت الخاصة بالصحف، والمجلات الإلكترونية، والمواقع الإلكترونية للمجالات المتخصصة مثل مجال السيارات والكمبيوتر...إلخ.</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11" name="Graphic 22">
            <a:extLst>
              <a:ext uri="{FF2B5EF4-FFF2-40B4-BE49-F238E27FC236}">
                <a16:creationId xmlns:a16="http://schemas.microsoft.com/office/drawing/2014/main" id="{E9C358EB-7D2F-4B75-99E5-18936336438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95495" y="179721"/>
            <a:ext cx="2440721" cy="807770"/>
          </a:xfrm>
          <a:prstGeom prst="rect">
            <a:avLst/>
          </a:prstGeom>
        </p:spPr>
      </p:pic>
      <p:sp>
        <p:nvSpPr>
          <p:cNvPr id="3" name="Rectangle: Rounded Corners 2">
            <a:extLst>
              <a:ext uri="{FF2B5EF4-FFF2-40B4-BE49-F238E27FC236}">
                <a16:creationId xmlns:a16="http://schemas.microsoft.com/office/drawing/2014/main" id="{0838B564-ACBF-4DF9-8C6D-248798ECC231}"/>
              </a:ext>
            </a:extLst>
          </p:cNvPr>
          <p:cNvSpPr/>
          <p:nvPr/>
        </p:nvSpPr>
        <p:spPr>
          <a:xfrm>
            <a:off x="3218745" y="356611"/>
            <a:ext cx="6511043"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18744965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652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9092621" y="395277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9192212" y="4091509"/>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3</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2">
            <a:extLst>
              <a:ext uri="{FF2B5EF4-FFF2-40B4-BE49-F238E27FC236}">
                <a16:creationId xmlns:a16="http://schemas.microsoft.com/office/drawing/2014/main" id="{7C8B66BD-6A5B-4E2A-BA9C-61F28AB1D3CF}"/>
              </a:ext>
            </a:extLst>
          </p:cNvPr>
          <p:cNvSpPr/>
          <p:nvPr/>
        </p:nvSpPr>
        <p:spPr>
          <a:xfrm>
            <a:off x="311175" y="773994"/>
            <a:ext cx="6640954" cy="877699"/>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lvl="0" algn="ctr" rtl="1">
              <a:spcAft>
                <a:spcPts val="800"/>
              </a:spcAft>
              <a:defRPr/>
            </a:pPr>
            <a:endParaRPr kumimoji="0" lang="en-US" sz="2400" b="1" i="0" u="none" strike="noStrike" kern="1200" cap="none" spc="0" normalizeH="0" baseline="0" noProof="0" dirty="0">
              <a:ln>
                <a:noFill/>
              </a:ln>
              <a:solidFill>
                <a:srgbClr val="4472C4">
                  <a:lumMod val="50000"/>
                </a:srgbClr>
              </a:solidFill>
              <a:effectLst/>
              <a:uLnTx/>
              <a:uFillTx/>
              <a:latin typeface="Book Antiqua" panose="02040602050305030304" pitchFamily="18" charset="0"/>
              <a:ea typeface="Calibri" panose="020F0502020204030204" pitchFamily="34" charset="0"/>
              <a:cs typeface="Simplified Arabic" panose="02020603050405020304" pitchFamily="18" charset="-78"/>
            </a:endParaRP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256864" y="922218"/>
            <a:ext cx="6964208" cy="5457504"/>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latin typeface="Calibri" panose="020F0502020204030204" pitchFamily="34" charset="0"/>
                <a:ea typeface="Calibri" panose="020F0502020204030204" pitchFamily="34" charset="0"/>
                <a:cs typeface="Times New Roman" panose="02020603050405020304" pitchFamily="18" charset="0"/>
              </a:rPr>
              <a:t>ولهذا النوع من الإعلانات خاصية الظهور فى نتائج البحث عند استخدام محركات البحث الإلكترونية ولها صفة العالمية؛ فهي تُتيح لنطاق أكبر من الجمهور الاطلاع عليها، وقد تكون مجانية أو مقابل رسوم مالية قليلة، بالإضافة إلى استخدام تقنية (</a:t>
            </a:r>
            <a:r>
              <a:rPr lang="en-US" sz="2800" dirty="0">
                <a:latin typeface="Times New Roman" panose="02020603050405020304" pitchFamily="18" charset="0"/>
                <a:ea typeface="Calibri" panose="020F0502020204030204" pitchFamily="34" charset="0"/>
                <a:cs typeface="Arial" panose="020B0604020202020204" pitchFamily="34" charset="0"/>
              </a:rPr>
              <a:t>RSS</a:t>
            </a:r>
            <a:r>
              <a:rPr lang="ar-EG" sz="2800" dirty="0">
                <a:latin typeface="Calibri" panose="020F0502020204030204" pitchFamily="34" charset="0"/>
                <a:ea typeface="Calibri" panose="020F0502020204030204" pitchFamily="34" charset="0"/>
                <a:cs typeface="Times New Roman" panose="02020603050405020304" pitchFamily="18" charset="0"/>
              </a:rPr>
              <a:t>) والتي تعمل على تدفق الإعلان إلى متصفح الإنترنت دون الولوج إلى صفحة الإعلان أو تدفقها على الهاتف المحمول بضغطة زر واحدة.</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5">
            <a:extLst>
              <a:ext uri="{FF2B5EF4-FFF2-40B4-BE49-F238E27FC236}">
                <a16:creationId xmlns:a16="http://schemas.microsoft.com/office/drawing/2014/main" id="{BB7935AE-7D5A-44E6-9AE4-7BCBCF3E9C37}"/>
              </a:ext>
            </a:extLst>
          </p:cNvPr>
          <p:cNvSpPr/>
          <p:nvPr/>
        </p:nvSpPr>
        <p:spPr>
          <a:xfrm>
            <a:off x="7673742" y="4949852"/>
            <a:ext cx="4261394" cy="988453"/>
          </a:xfrm>
          <a:prstGeom prst="roundRect">
            <a:avLst/>
          </a:prstGeom>
        </p:spPr>
        <p:style>
          <a:lnRef idx="1">
            <a:schemeClr val="accent4"/>
          </a:lnRef>
          <a:fillRef idx="2">
            <a:schemeClr val="accent4"/>
          </a:fillRef>
          <a:effectRef idx="1">
            <a:schemeClr val="accent4"/>
          </a:effectRef>
          <a:fontRef idx="minor">
            <a:schemeClr val="dk1"/>
          </a:fontRef>
        </p:style>
        <p:txBody>
          <a:bodyPr rtlCol="1" anchor="ctr"/>
          <a:lstStyle/>
          <a:p>
            <a:pPr algn="ctr" rtl="1">
              <a:spcAft>
                <a:spcPts val="800"/>
              </a:spcAft>
            </a:pPr>
            <a:r>
              <a:rPr lang="ar-EG" b="1" dirty="0">
                <a:latin typeface="Calibri" panose="020F0502020204030204" pitchFamily="34" charset="0"/>
                <a:ea typeface="Calibri" panose="020F0502020204030204" pitchFamily="34" charset="0"/>
                <a:cs typeface="Times New Roman" panose="02020603050405020304" pitchFamily="18" charset="0"/>
              </a:rPr>
              <a:t> </a:t>
            </a:r>
            <a:r>
              <a:rPr lang="ar-EG" sz="2400" b="1" dirty="0">
                <a:latin typeface="Calibri" panose="020F0502020204030204" pitchFamily="34" charset="0"/>
                <a:ea typeface="Calibri" panose="020F0502020204030204" pitchFamily="34" charset="0"/>
                <a:cs typeface="Times New Roman" panose="02020603050405020304" pitchFamily="18" charset="0"/>
              </a:rPr>
              <a:t>الإعلانات المبوبة الالكترونية</a:t>
            </a:r>
          </a:p>
          <a:p>
            <a:pPr algn="ctr" rtl="1">
              <a:spcAft>
                <a:spcPts val="800"/>
              </a:spcAft>
            </a:pPr>
            <a:r>
              <a:rPr lang="ar-EG" sz="2400" b="1" dirty="0">
                <a:latin typeface="Calibri" panose="020F0502020204030204" pitchFamily="34" charset="0"/>
                <a:ea typeface="Calibri" panose="020F0502020204030204" pitchFamily="34" charset="0"/>
                <a:cs typeface="Times New Roman" panose="02020603050405020304" pitchFamily="18" charset="0"/>
              </a:rPr>
              <a:t> </a:t>
            </a:r>
            <a:r>
              <a:rPr lang="en-US" sz="2400" b="1" dirty="0">
                <a:latin typeface="Times New Roman" panose="02020603050405020304" pitchFamily="18" charset="0"/>
                <a:ea typeface="Calibri" panose="020F0502020204030204" pitchFamily="34" charset="0"/>
                <a:cs typeface="Arial" panose="020B0604020202020204" pitchFamily="34" charset="0"/>
              </a:rPr>
              <a:t>Electronic Classified</a:t>
            </a:r>
            <a:endParaRPr lang="en-US" sz="1200" dirty="0">
              <a:latin typeface="Calibri" panose="020F0502020204030204" pitchFamily="34" charset="0"/>
              <a:ea typeface="Calibri" panose="020F0502020204030204" pitchFamily="34" charset="0"/>
              <a:cs typeface="Arial" panose="020B0604020202020204" pitchFamily="34" charset="0"/>
            </a:endParaRPr>
          </a:p>
        </p:txBody>
      </p:sp>
      <p:pic>
        <p:nvPicPr>
          <p:cNvPr id="13" name="Graphic 22">
            <a:extLst>
              <a:ext uri="{FF2B5EF4-FFF2-40B4-BE49-F238E27FC236}">
                <a16:creationId xmlns:a16="http://schemas.microsoft.com/office/drawing/2014/main" id="{74710C11-9718-4F35-BCB5-44CDDD70DFE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
        <p:nvSpPr>
          <p:cNvPr id="7" name="Rectangle: Rounded Corners 6">
            <a:extLst>
              <a:ext uri="{FF2B5EF4-FFF2-40B4-BE49-F238E27FC236}">
                <a16:creationId xmlns:a16="http://schemas.microsoft.com/office/drawing/2014/main" id="{D40C4E3C-7F46-4F00-9FA2-9035570EDFFA}"/>
              </a:ext>
            </a:extLst>
          </p:cNvPr>
          <p:cNvSpPr/>
          <p:nvPr/>
        </p:nvSpPr>
        <p:spPr>
          <a:xfrm>
            <a:off x="134472" y="698179"/>
            <a:ext cx="9343357" cy="4985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824780893"/>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2001" cy="597369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27999" y="-43544"/>
            <a:ext cx="2597028" cy="5973696"/>
          </a:xfrm>
        </p:spPr>
      </p:pic>
      <p:sp>
        <p:nvSpPr>
          <p:cNvPr id="9" name="TextBox 8">
            <a:extLst>
              <a:ext uri="{FF2B5EF4-FFF2-40B4-BE49-F238E27FC236}">
                <a16:creationId xmlns:a16="http://schemas.microsoft.com/office/drawing/2014/main" id="{25760A6C-566F-B7E3-1EEE-CB29F0CF0113}"/>
              </a:ext>
            </a:extLst>
          </p:cNvPr>
          <p:cNvSpPr txBox="1"/>
          <p:nvPr/>
        </p:nvSpPr>
        <p:spPr>
          <a:xfrm>
            <a:off x="1728204" y="1107751"/>
            <a:ext cx="10004611" cy="417871"/>
          </a:xfrm>
          <a:prstGeom prst="rect">
            <a:avLst/>
          </a:prstGeom>
          <a:noFill/>
        </p:spPr>
        <p:txBody>
          <a:bodyPr wrap="square" rtlCol="0">
            <a:spAutoFit/>
          </a:bodyPr>
          <a:lstStyle/>
          <a:p>
            <a:pPr marL="0" marR="0" lvl="0" indent="0" algn="r" defTabSz="914400" rtl="1" eaLnBrk="1" fontAlgn="auto" latinLnBrk="0" hangingPunct="1">
              <a:lnSpc>
                <a:spcPct val="115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0070C0"/>
                </a:solidFill>
                <a:effectLst/>
                <a:uLnTx/>
                <a:uFillTx/>
                <a:latin typeface="Calibri" panose="020F0502020204030204"/>
                <a:ea typeface="Calibri"/>
                <a:cs typeface="Times New Roman" panose="02020603050405020304" pitchFamily="18" charset="0"/>
              </a:rPr>
              <a: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9430680" y="6044367"/>
            <a:ext cx="199945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Times New Roman" panose="02020603050405020304" pitchFamily="18" charset="0"/>
                <a:ea typeface="+mn-ea"/>
                <a:cs typeface="Times New Roman" panose="02020603050405020304" pitchFamily="18" charset="0"/>
              </a:rPr>
              <a:t>Lecture 3</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091" y="36887"/>
            <a:ext cx="2372485" cy="592586"/>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39445" y="6421003"/>
            <a:ext cx="314260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dobe Devanagari" panose="02040503050201020203" pitchFamily="18" charset="0"/>
                <a:ea typeface="+mn-ea"/>
                <a:cs typeface="Adobe Devanagari" panose="02040503050201020203" pitchFamily="18" charset="0"/>
              </a:rPr>
              <a:t>www.midocean.ae</a:t>
            </a:r>
          </a:p>
        </p:txBody>
      </p:sp>
      <p:sp>
        <p:nvSpPr>
          <p:cNvPr id="4" name="Rectangle: Rounded Corners 3">
            <a:extLst>
              <a:ext uri="{FF2B5EF4-FFF2-40B4-BE49-F238E27FC236}">
                <a16:creationId xmlns:a16="http://schemas.microsoft.com/office/drawing/2014/main" id="{AC259D4F-0503-452F-85AF-F7D0F2D15805}"/>
              </a:ext>
            </a:extLst>
          </p:cNvPr>
          <p:cNvSpPr/>
          <p:nvPr/>
        </p:nvSpPr>
        <p:spPr>
          <a:xfrm>
            <a:off x="1728204" y="878637"/>
            <a:ext cx="10203818" cy="505698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spcAft>
                <a:spcPts val="800"/>
              </a:spcAft>
            </a:pPr>
            <a:r>
              <a:rPr lang="ar-EG" sz="2800" b="1" dirty="0">
                <a:latin typeface="Calibri" panose="020F0502020204030204" pitchFamily="34" charset="0"/>
                <a:ea typeface="Calibri" panose="020F0502020204030204" pitchFamily="34" charset="0"/>
                <a:cs typeface="Times New Roman" panose="02020603050405020304" pitchFamily="18" charset="0"/>
              </a:rPr>
              <a:t>7. الإعلان الغني/ الثرى </a:t>
            </a:r>
            <a:r>
              <a:rPr lang="en-US" sz="2800" b="1" dirty="0">
                <a:latin typeface="Times New Roman" panose="02020603050405020304" pitchFamily="18" charset="0"/>
                <a:ea typeface="Calibri" panose="020F0502020204030204" pitchFamily="34" charset="0"/>
                <a:cs typeface="Arial" panose="020B0604020202020204" pitchFamily="34" charset="0"/>
              </a:rPr>
              <a:t>Rich Ad</a:t>
            </a:r>
            <a:endParaRPr lang="en-US"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يُطلق مصطلح الإعلان الغنى </a:t>
            </a:r>
            <a:r>
              <a:rPr lang="en-US" sz="2400" dirty="0">
                <a:latin typeface="Times New Roman" panose="02020603050405020304" pitchFamily="18" charset="0"/>
                <a:ea typeface="Calibri" panose="020F0502020204030204" pitchFamily="34" charset="0"/>
                <a:cs typeface="Arial" panose="020B0604020202020204" pitchFamily="34" charset="0"/>
              </a:rPr>
              <a:t>Rich ad </a:t>
            </a:r>
            <a:r>
              <a:rPr lang="ar-EG" sz="2400" dirty="0">
                <a:latin typeface="Times New Roman" panose="02020603050405020304" pitchFamily="18" charset="0"/>
                <a:ea typeface="Calibri" panose="020F0502020204030204" pitchFamily="34" charset="0"/>
              </a:rPr>
              <a:t>على الإعلانات الغنية بالوسائط المتعددة، والتي ظهرت في الآونة الأولى لعام </a:t>
            </a:r>
            <a:r>
              <a:rPr lang="en-US" sz="2400" dirty="0">
                <a:latin typeface="Times New Roman" panose="02020603050405020304" pitchFamily="18" charset="0"/>
                <a:ea typeface="Calibri" panose="020F0502020204030204" pitchFamily="34" charset="0"/>
                <a:cs typeface="Arial" panose="020B0604020202020204" pitchFamily="34" charset="0"/>
              </a:rPr>
              <a:t>1997</a:t>
            </a:r>
            <a:r>
              <a:rPr lang="ar-EG" sz="2400" dirty="0">
                <a:latin typeface="Calibri" panose="020F0502020204030204" pitchFamily="34" charset="0"/>
                <a:ea typeface="Calibri" panose="020F0502020204030204" pitchFamily="34" charset="0"/>
                <a:cs typeface="Times New Roman" panose="02020603050405020304" pitchFamily="18" charset="0"/>
              </a:rPr>
              <a:t>. والوسائط الغنية </a:t>
            </a:r>
            <a:r>
              <a:rPr lang="en-US" sz="2400" dirty="0">
                <a:latin typeface="Times New Roman" panose="02020603050405020304" pitchFamily="18" charset="0"/>
                <a:ea typeface="Calibri" panose="020F0502020204030204" pitchFamily="34" charset="0"/>
                <a:cs typeface="Arial" panose="020B0604020202020204" pitchFamily="34" charset="0"/>
              </a:rPr>
              <a:t>Rich media </a:t>
            </a:r>
            <a:r>
              <a:rPr lang="ar-EG" sz="2400" dirty="0">
                <a:latin typeface="Times New Roman" panose="02020603050405020304" pitchFamily="18" charset="0"/>
                <a:ea typeface="Calibri" panose="020F0502020204030204" pitchFamily="34" charset="0"/>
              </a:rPr>
              <a:t>هي مصطلح عام لمختلف أشكال إعلان الإنترنت الأعلى تفاعلاً، ذات التأثير البصري، مع ناقل يستند إلى الرسوم والصوت والفيديو المتدفق والتفاعل المدعم بواسطة الجافا </a:t>
            </a:r>
            <a:r>
              <a:rPr lang="en-US" sz="2400" dirty="0">
                <a:latin typeface="Times New Roman" panose="02020603050405020304" pitchFamily="18" charset="0"/>
                <a:ea typeface="Calibri" panose="020F0502020204030204" pitchFamily="34" charset="0"/>
                <a:cs typeface="Arial" panose="020B0604020202020204" pitchFamily="34" charset="0"/>
              </a:rPr>
              <a:t>Java </a:t>
            </a:r>
            <a:r>
              <a:rPr lang="ar-EG" sz="2400" dirty="0">
                <a:latin typeface="Times New Roman" panose="02020603050405020304" pitchFamily="18" charset="0"/>
                <a:ea typeface="Calibri" panose="020F0502020204030204" pitchFamily="34" charset="0"/>
              </a:rPr>
              <a:t>وتُحدِث إعلانات الوسائط الغنية تأثيراً مدعماً وينتج عنها استجابة مطورة من قبل المستخدمين. ومعظم إعلانات الوسائط الغنية يتم عرضها في شكل اختياري (وضع التعرض الطوعي) ولذلك تكون مقبولة عموماً بالنسبة لمعظم</a:t>
            </a:r>
            <a:r>
              <a:rPr lang="ar-EG" sz="2400" dirty="0">
                <a:latin typeface="Calibri" panose="020F0502020204030204" pitchFamily="34" charset="0"/>
                <a:ea typeface="Calibri" panose="020F0502020204030204" pitchFamily="34" charset="0"/>
                <a:cs typeface="Times New Roman" panose="02020603050405020304" pitchFamily="18" charset="0"/>
              </a:rPr>
              <a:t> مستخدمي الإنترنت.</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5">
            <a:extLst>
              <a:ext uri="{FF2B5EF4-FFF2-40B4-BE49-F238E27FC236}">
                <a16:creationId xmlns:a16="http://schemas.microsoft.com/office/drawing/2014/main" id="{2F4F601F-D4E7-4FF8-A1C8-E0938A0263B6}"/>
              </a:ext>
            </a:extLst>
          </p:cNvPr>
          <p:cNvSpPr/>
          <p:nvPr/>
        </p:nvSpPr>
        <p:spPr>
          <a:xfrm>
            <a:off x="2220686" y="447767"/>
            <a:ext cx="7571759"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42662245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r" rtl="1">
              <a:lnSpc>
                <a:spcPct val="150000"/>
              </a:lnSpc>
              <a:spcAft>
                <a:spcPts val="800"/>
              </a:spcAft>
            </a:pPr>
            <a:r>
              <a:rPr lang="ar-EG" b="1">
                <a:solidFill>
                  <a:srgbClr val="FF0000"/>
                </a:solidFill>
                <a:latin typeface="Calibri" panose="020F0502020204030204" pitchFamily="34" charset="0"/>
                <a:ea typeface="Calibri" panose="020F0502020204030204" pitchFamily="34" charset="0"/>
                <a:cs typeface="Times New Roman" panose="02020603050405020304" pitchFamily="18" charset="0"/>
              </a:rPr>
              <a:t>إعلانات الروابط </a:t>
            </a:r>
            <a:r>
              <a:rPr lang="en-US" b="1">
                <a:solidFill>
                  <a:srgbClr val="FF0000"/>
                </a:solidFill>
                <a:latin typeface="Times New Roman" panose="02020603050405020304" pitchFamily="18" charset="0"/>
                <a:ea typeface="Calibri" panose="020F0502020204030204" pitchFamily="34" charset="0"/>
                <a:cs typeface="Arial" panose="020B0604020202020204" pitchFamily="34" charset="0"/>
              </a:rPr>
              <a:t>Hyper Text Link</a:t>
            </a:r>
            <a:endParaRPr lang="en-US" b="1" dirty="0">
              <a:solidFill>
                <a:srgbClr val="FF0000"/>
              </a:solidFill>
              <a:latin typeface="Calibri" panose="020F0502020204030204" pitchFamily="34" charset="0"/>
              <a:ea typeface="Calibri" panose="020F0502020204030204" pitchFamily="34" charset="0"/>
              <a:cs typeface="Arial" panose="020B0604020202020204" pitchFamily="34" charset="0"/>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654" y="-1"/>
            <a:ext cx="1829889" cy="939987"/>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4106706" y="1733153"/>
            <a:ext cx="7255240" cy="4354146"/>
          </a:xfrm>
          <a:prstGeom prst="round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latin typeface="Calibri" panose="020F0502020204030204" pitchFamily="34" charset="0"/>
                <a:ea typeface="Calibri" panose="020F0502020204030204" pitchFamily="34" charset="0"/>
                <a:cs typeface="Times New Roman" panose="02020603050405020304" pitchFamily="18" charset="0"/>
              </a:rPr>
              <a:t>لقد حولت الماكرو ميديا فلاش </a:t>
            </a:r>
            <a:r>
              <a:rPr lang="en-US" sz="2800" dirty="0">
                <a:latin typeface="Times New Roman" panose="02020603050405020304" pitchFamily="18" charset="0"/>
                <a:ea typeface="Calibri" panose="020F0502020204030204" pitchFamily="34" charset="0"/>
                <a:cs typeface="Arial" panose="020B0604020202020204" pitchFamily="34" charset="0"/>
              </a:rPr>
              <a:t>Macromedia Flash </a:t>
            </a:r>
            <a:r>
              <a:rPr lang="ar-EG" sz="2800" dirty="0">
                <a:latin typeface="Times New Roman" panose="02020603050405020304" pitchFamily="18" charset="0"/>
                <a:ea typeface="Calibri" panose="020F0502020204030204" pitchFamily="34" charset="0"/>
              </a:rPr>
              <a:t>الجافا </a:t>
            </a:r>
            <a:r>
              <a:rPr lang="en-US" sz="2800" dirty="0">
                <a:latin typeface="Times New Roman" panose="02020603050405020304" pitchFamily="18" charset="0"/>
                <a:ea typeface="Calibri" panose="020F0502020204030204" pitchFamily="34" charset="0"/>
                <a:cs typeface="Arial" panose="020B0604020202020204" pitchFamily="34" charset="0"/>
              </a:rPr>
              <a:t>Java </a:t>
            </a:r>
            <a:r>
              <a:rPr lang="ar-EG" sz="2800" dirty="0">
                <a:latin typeface="Times New Roman" panose="02020603050405020304" pitchFamily="18" charset="0"/>
                <a:ea typeface="Calibri" panose="020F0502020204030204" pitchFamily="34" charset="0"/>
              </a:rPr>
              <a:t>وتكنولوجيا الــ </a:t>
            </a:r>
            <a:r>
              <a:rPr lang="en-US" sz="2800" dirty="0">
                <a:latin typeface="Times New Roman" panose="02020603050405020304" pitchFamily="18" charset="0"/>
                <a:ea typeface="Calibri" panose="020F0502020204030204" pitchFamily="34" charset="0"/>
                <a:cs typeface="Arial" panose="020B0604020202020204" pitchFamily="34" charset="0"/>
              </a:rPr>
              <a:t>HTML</a:t>
            </a:r>
            <a:r>
              <a:rPr lang="en-US" sz="100" dirty="0">
                <a:latin typeface="Times New Roman" panose="02020603050405020304" pitchFamily="18" charset="0"/>
                <a:ea typeface="Calibri" panose="020F0502020204030204" pitchFamily="34" charset="0"/>
                <a:cs typeface="Arial" panose="020B0604020202020204" pitchFamily="34" charset="0"/>
              </a:rPr>
              <a:t> </a:t>
            </a:r>
            <a:r>
              <a:rPr lang="ar-EG" sz="100" dirty="0">
                <a:latin typeface="Times New Roman" panose="02020603050405020304" pitchFamily="18" charset="0"/>
                <a:ea typeface="Calibri" panose="020F0502020204030204" pitchFamily="34" charset="0"/>
                <a:cs typeface="Arial" panose="020B0604020202020204" pitchFamily="34" charset="0"/>
              </a:rPr>
              <a:t> </a:t>
            </a:r>
            <a:r>
              <a:rPr lang="ar-EG" sz="2800" dirty="0">
                <a:latin typeface="Times New Roman" panose="02020603050405020304" pitchFamily="18" charset="0"/>
                <a:ea typeface="Calibri" panose="020F0502020204030204" pitchFamily="34" charset="0"/>
              </a:rPr>
              <a:t>والرسوم المتحركة </a:t>
            </a:r>
            <a:r>
              <a:rPr lang="en-US" sz="2800" dirty="0">
                <a:latin typeface="Times New Roman" panose="02020603050405020304" pitchFamily="18" charset="0"/>
                <a:ea typeface="Calibri" panose="020F0502020204030204" pitchFamily="34" charset="0"/>
                <a:cs typeface="Arial" panose="020B0604020202020204" pitchFamily="34" charset="0"/>
              </a:rPr>
              <a:t>Animation</a:t>
            </a:r>
            <a:r>
              <a:rPr lang="en-US" sz="100" dirty="0">
                <a:latin typeface="Times New Roman" panose="02020603050405020304" pitchFamily="18" charset="0"/>
                <a:ea typeface="Calibri" panose="020F0502020204030204" pitchFamily="34" charset="0"/>
                <a:cs typeface="Arial" panose="020B0604020202020204" pitchFamily="34" charset="0"/>
              </a:rPr>
              <a:t> </a:t>
            </a:r>
            <a:r>
              <a:rPr lang="ar-EG" sz="2800" dirty="0">
                <a:latin typeface="Times New Roman" panose="02020603050405020304" pitchFamily="18" charset="0"/>
                <a:ea typeface="Calibri" panose="020F0502020204030204" pitchFamily="34" charset="0"/>
              </a:rPr>
              <a:t>والوسائط المتدفقة </a:t>
            </a:r>
            <a:r>
              <a:rPr lang="en-US" sz="2800" dirty="0">
                <a:latin typeface="Times New Roman" panose="02020603050405020304" pitchFamily="18" charset="0"/>
                <a:ea typeface="Calibri" panose="020F0502020204030204" pitchFamily="34" charset="0"/>
                <a:cs typeface="Arial" panose="020B0604020202020204" pitchFamily="34" charset="0"/>
              </a:rPr>
              <a:t>Streaming Media </a:t>
            </a:r>
            <a:r>
              <a:rPr lang="ar-EG" sz="2800" dirty="0">
                <a:latin typeface="Times New Roman" panose="02020603050405020304" pitchFamily="18" charset="0"/>
                <a:ea typeface="Calibri" panose="020F0502020204030204" pitchFamily="34" charset="0"/>
              </a:rPr>
              <a:t>إعلان الإنترنت من</a:t>
            </a:r>
            <a:r>
              <a:rPr lang="ar-EG" sz="2800" dirty="0">
                <a:latin typeface="Calibri" panose="020F0502020204030204" pitchFamily="34" charset="0"/>
                <a:ea typeface="Calibri" panose="020F0502020204030204" pitchFamily="34" charset="0"/>
                <a:cs typeface="Times New Roman" panose="02020603050405020304" pitchFamily="18" charset="0"/>
              </a:rPr>
              <a:t> مجرد كلمات وصور على الصفحة إلى حركة سينمائية، إشراكية، مثيرة.</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1A39BD52-B9F8-407C-9388-08F42825BB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627923"/>
            <a:ext cx="4313426" cy="3965099"/>
          </a:xfrm>
          <a:prstGeom prst="rect">
            <a:avLst/>
          </a:prstGeom>
        </p:spPr>
      </p:pic>
      <p:sp>
        <p:nvSpPr>
          <p:cNvPr id="5" name="Rectangle: Rounded Corners 4">
            <a:extLst>
              <a:ext uri="{FF2B5EF4-FFF2-40B4-BE49-F238E27FC236}">
                <a16:creationId xmlns:a16="http://schemas.microsoft.com/office/drawing/2014/main" id="{6B815CC4-B405-4098-9FF5-42EC651C01F4}"/>
              </a:ext>
            </a:extLst>
          </p:cNvPr>
          <p:cNvSpPr/>
          <p:nvPr/>
        </p:nvSpPr>
        <p:spPr>
          <a:xfrm>
            <a:off x="6569055" y="939987"/>
            <a:ext cx="4452079" cy="699460"/>
          </a:xfrm>
          <a:prstGeom prst="roundRect">
            <a:avLst/>
          </a:prstGeom>
        </p:spPr>
        <p:style>
          <a:lnRef idx="3">
            <a:schemeClr val="lt1"/>
          </a:lnRef>
          <a:fillRef idx="1">
            <a:schemeClr val="accent1"/>
          </a:fillRef>
          <a:effectRef idx="1">
            <a:schemeClr val="accent1"/>
          </a:effectRef>
          <a:fontRef idx="minor">
            <a:schemeClr val="lt1"/>
          </a:fontRef>
        </p:style>
        <p:txBody>
          <a:bodyPr rtlCol="1" anchor="ctr"/>
          <a:lstStyle/>
          <a:p>
            <a:pPr lvl="0" algn="r" rtl="1">
              <a:lnSpc>
                <a:spcPct val="150000"/>
              </a:lnSpc>
              <a:spcAft>
                <a:spcPts val="800"/>
              </a:spcAft>
            </a:pPr>
            <a:r>
              <a:rPr lang="ar-EG" sz="28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الإعلان الغني/ الثرى </a:t>
            </a:r>
            <a:r>
              <a:rPr lang="en-US" sz="2800" b="1" dirty="0">
                <a:solidFill>
                  <a:prstClr val="white"/>
                </a:solidFill>
                <a:latin typeface="Times New Roman" panose="02020603050405020304" pitchFamily="18" charset="0"/>
                <a:ea typeface="Calibri" panose="020F0502020204030204" pitchFamily="34" charset="0"/>
                <a:cs typeface="Arial" panose="020B0604020202020204" pitchFamily="34" charset="0"/>
              </a:rPr>
              <a:t>Rich Ad</a:t>
            </a:r>
            <a:endParaRPr lang="en-US"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5D917DBA-8F0E-45BA-8EE5-D0FBA13CC927}"/>
              </a:ext>
            </a:extLst>
          </p:cNvPr>
          <p:cNvSpPr/>
          <p:nvPr/>
        </p:nvSpPr>
        <p:spPr>
          <a:xfrm>
            <a:off x="2220686" y="411515"/>
            <a:ext cx="9579428"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4932560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208178" y="5571227"/>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147982" y="5571227"/>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476483" y="622092"/>
            <a:ext cx="4640866" cy="859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69109" y="641828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8C97AB18-0D7E-46DC-909A-34275AC4B1CE}"/>
              </a:ext>
            </a:extLst>
          </p:cNvPr>
          <p:cNvSpPr/>
          <p:nvPr/>
        </p:nvSpPr>
        <p:spPr>
          <a:xfrm>
            <a:off x="1238991" y="1721498"/>
            <a:ext cx="9917114" cy="3874565"/>
          </a:xfrm>
          <a:prstGeom prst="roundRect">
            <a:avLst/>
          </a:prstGeom>
        </p:spPr>
        <p:style>
          <a:lnRef idx="1">
            <a:schemeClr val="accent5"/>
          </a:lnRef>
          <a:fillRef idx="3">
            <a:schemeClr val="accent5"/>
          </a:fillRef>
          <a:effectRef idx="2">
            <a:schemeClr val="accent5"/>
          </a:effectRef>
          <a:fontRef idx="minor">
            <a:schemeClr val="lt1"/>
          </a:fontRef>
        </p:style>
        <p:txBody>
          <a:bodyPr rtlCol="1" anchor="ctr"/>
          <a:lstStyle/>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لذا تنطلق الفرضية الأساسية لإعلان الوسائط الغنية من الافتراض القائل بأن الرسائل التي تناشد أو تخاطب نظم الإدراك الحسي المتعددة يتم استقبالها بشكل أفضل من تلك التي تخاطب - نظاماً حسياً واحداً، وأن الرسائل عالية الجودة من حيث وضوحها وتمايزها تكون أكثر فعالية من الرسائل منخفضة الجودة. ومع ذلك، فإن التأثير البصري للإعلان الغنى غالباً ما يرتبط على نحو ايجابي مع كمية المعلومات، والتي تحدد بدورها المدة الزمنية اللازمة للتحميل والعرض على شاشة الكمبيوتر. </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Rounded Corners 10">
            <a:extLst>
              <a:ext uri="{FF2B5EF4-FFF2-40B4-BE49-F238E27FC236}">
                <a16:creationId xmlns:a16="http://schemas.microsoft.com/office/drawing/2014/main" id="{A18A4EFC-9859-4243-83FF-2E86CEBF9370}"/>
              </a:ext>
            </a:extLst>
          </p:cNvPr>
          <p:cNvSpPr/>
          <p:nvPr/>
        </p:nvSpPr>
        <p:spPr>
          <a:xfrm>
            <a:off x="3511507" y="927896"/>
            <a:ext cx="4452079" cy="699460"/>
          </a:xfrm>
          <a:prstGeom prst="roundRect">
            <a:avLst/>
          </a:prstGeom>
        </p:spPr>
        <p:style>
          <a:lnRef idx="3">
            <a:schemeClr val="lt1"/>
          </a:lnRef>
          <a:fillRef idx="1">
            <a:schemeClr val="accent1"/>
          </a:fillRef>
          <a:effectRef idx="1">
            <a:schemeClr val="accent1"/>
          </a:effectRef>
          <a:fontRef idx="minor">
            <a:schemeClr val="lt1"/>
          </a:fontRef>
        </p:style>
        <p:txBody>
          <a:bodyPr rtlCol="1" anchor="ctr"/>
          <a:lstStyle/>
          <a:p>
            <a:pPr lvl="0" algn="r" rtl="1">
              <a:lnSpc>
                <a:spcPct val="150000"/>
              </a:lnSpc>
              <a:spcAft>
                <a:spcPts val="800"/>
              </a:spcAft>
            </a:pPr>
            <a:r>
              <a:rPr lang="ar-EG" sz="28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الإعلان الغني/ الثرى </a:t>
            </a:r>
            <a:r>
              <a:rPr lang="en-US" sz="2800" b="1" dirty="0">
                <a:solidFill>
                  <a:prstClr val="white"/>
                </a:solidFill>
                <a:latin typeface="Times New Roman" panose="02020603050405020304" pitchFamily="18" charset="0"/>
                <a:ea typeface="Calibri" panose="020F0502020204030204" pitchFamily="34" charset="0"/>
                <a:cs typeface="Arial" panose="020B0604020202020204" pitchFamily="34" charset="0"/>
              </a:rPr>
              <a:t>Rich Ad</a:t>
            </a:r>
            <a:endParaRPr lang="en-US"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pic>
        <p:nvPicPr>
          <p:cNvPr id="12" name="Graphic 22">
            <a:extLst>
              <a:ext uri="{FF2B5EF4-FFF2-40B4-BE49-F238E27FC236}">
                <a16:creationId xmlns:a16="http://schemas.microsoft.com/office/drawing/2014/main" id="{FCF6BCA3-D789-4EED-A4E3-39F3A0ECF3A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
        <p:nvSpPr>
          <p:cNvPr id="7" name="Rectangle: Rounded Corners 6">
            <a:extLst>
              <a:ext uri="{FF2B5EF4-FFF2-40B4-BE49-F238E27FC236}">
                <a16:creationId xmlns:a16="http://schemas.microsoft.com/office/drawing/2014/main" id="{1C6E5A31-E58F-4BC7-9791-CD47C9009A04}"/>
              </a:ext>
            </a:extLst>
          </p:cNvPr>
          <p:cNvSpPr/>
          <p:nvPr/>
        </p:nvSpPr>
        <p:spPr>
          <a:xfrm>
            <a:off x="3373397" y="622092"/>
            <a:ext cx="6056353"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2171253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97752" y="1386866"/>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وتأتى إعلانات الوسائط الغنية فى كثير من الأشكال والأحجام والتطبيقات المميزة. </a:t>
            </a:r>
            <a:r>
              <a:rPr lang="ar-EG" sz="2400"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ولتبسيط ذلك وصف باحثو مؤسسة </a:t>
            </a:r>
            <a:r>
              <a:rPr lang="en-US" sz="2400" u="sng" dirty="0">
                <a:solidFill>
                  <a:srgbClr val="002060"/>
                </a:solidFill>
                <a:latin typeface="Times New Roman" panose="02020603050405020304" pitchFamily="18" charset="0"/>
                <a:ea typeface="Calibri" panose="020F0502020204030204" pitchFamily="34" charset="0"/>
                <a:cs typeface="Arial" panose="020B0604020202020204" pitchFamily="34" charset="0"/>
              </a:rPr>
              <a:t>Double Click </a:t>
            </a:r>
            <a:r>
              <a:rPr lang="ar-EG" sz="2400" u="sng" dirty="0">
                <a:solidFill>
                  <a:srgbClr val="002060"/>
                </a:solidFill>
                <a:latin typeface="Times New Roman" panose="02020603050405020304" pitchFamily="18" charset="0"/>
                <a:ea typeface="Calibri" panose="020F0502020204030204" pitchFamily="34" charset="0"/>
              </a:rPr>
              <a:t>معظم تطبيقات الوسائط الغنية عن طريق</a:t>
            </a:r>
            <a:r>
              <a:rPr lang="ar-EG" sz="2400"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الأشكال القياسية الآتية</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الإعلان داخل الصفحة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In-page</a:t>
            </a:r>
            <a:r>
              <a:rPr lang="en-US" sz="1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400" b="1" dirty="0">
                <a:solidFill>
                  <a:srgbClr val="002060"/>
                </a:solidFill>
                <a:latin typeface="Times New Roman" panose="02020603050405020304" pitchFamily="18" charset="0"/>
                <a:ea typeface="Calibri" panose="020F0502020204030204" pitchFamily="34" charset="0"/>
              </a:rPr>
              <a:t>:</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وهى وحدة إعلانية معيارية وضعها مكتب الإعلان التفاعلي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IAB</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والتي قد تشمل وظائف الوسائط الغنية المتقدمة مثل تضمين الألعاب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Embedded games </a:t>
            </a:r>
            <a:r>
              <a:rPr lang="ar-EG" sz="2400" dirty="0">
                <a:solidFill>
                  <a:srgbClr val="002060"/>
                </a:solidFill>
                <a:latin typeface="Times New Roman" panose="02020603050405020304" pitchFamily="18" charset="0"/>
                <a:ea typeface="Calibri" panose="020F0502020204030204" pitchFamily="34" charset="0"/>
              </a:rPr>
              <a:t>، والرسوم المتحركة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Animation </a:t>
            </a:r>
            <a:r>
              <a:rPr lang="ar-EG" sz="2400" dirty="0">
                <a:solidFill>
                  <a:srgbClr val="002060"/>
                </a:solidFill>
                <a:latin typeface="Times New Roman" panose="02020603050405020304" pitchFamily="18" charset="0"/>
                <a:ea typeface="Calibri" panose="020F0502020204030204" pitchFamily="34" charset="0"/>
              </a:rPr>
              <a:t>والفيديو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Video</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ونماذج التسجيل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Registration forms </a:t>
            </a:r>
            <a:r>
              <a:rPr lang="ar-EG" sz="2400" dirty="0">
                <a:solidFill>
                  <a:srgbClr val="002060"/>
                </a:solidFill>
                <a:latin typeface="Times New Roman" panose="02020603050405020304" pitchFamily="18" charset="0"/>
                <a:ea typeface="Calibri" panose="020F0502020204030204" pitchFamily="34" charset="0"/>
              </a:rPr>
              <a:t>، وكتيبات التسويق التفاعلية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Interactive</a:t>
            </a:r>
            <a:r>
              <a:rPr lang="en-US" sz="8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marketing brochures </a:t>
            </a:r>
            <a:r>
              <a:rPr lang="ar-EG" sz="2400" dirty="0">
                <a:solidFill>
                  <a:srgbClr val="002060"/>
                </a:solidFill>
                <a:latin typeface="Times New Roman" panose="02020603050405020304" pitchFamily="18" charset="0"/>
                <a:ea typeface="Calibri" panose="020F0502020204030204" pitchFamily="34" charset="0"/>
              </a:rPr>
              <a:t>والتي قد تسمح بملفات ذات أحجام أكبر من خلال تكنولوجيا التحميل</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المتقدمة.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Sylfaen" panose="010A0502050306030303" pitchFamily="18" charset="0"/>
                <a:ea typeface="+mn-ea"/>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128143C7-3F56-4426-96C1-A980840EA0DF}"/>
              </a:ext>
            </a:extLst>
          </p:cNvPr>
          <p:cNvSpPr/>
          <p:nvPr/>
        </p:nvSpPr>
        <p:spPr>
          <a:xfrm>
            <a:off x="4553373" y="685576"/>
            <a:ext cx="4452079" cy="699460"/>
          </a:xfrm>
          <a:prstGeom prst="roundRect">
            <a:avLst/>
          </a:prstGeom>
        </p:spPr>
        <p:style>
          <a:lnRef idx="3">
            <a:schemeClr val="lt1"/>
          </a:lnRef>
          <a:fillRef idx="1">
            <a:schemeClr val="accent1"/>
          </a:fillRef>
          <a:effectRef idx="1">
            <a:schemeClr val="accent1"/>
          </a:effectRef>
          <a:fontRef idx="minor">
            <a:schemeClr val="lt1"/>
          </a:fontRef>
        </p:style>
        <p:txBody>
          <a:bodyPr rtlCol="1" anchor="ctr"/>
          <a:lstStyle/>
          <a:p>
            <a:pPr lvl="0" algn="r" rtl="1">
              <a:lnSpc>
                <a:spcPct val="150000"/>
              </a:lnSpc>
              <a:spcAft>
                <a:spcPts val="800"/>
              </a:spcAft>
            </a:pPr>
            <a:r>
              <a:rPr lang="ar-EG" sz="28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الإعلان الغني /الثرى </a:t>
            </a:r>
            <a:r>
              <a:rPr lang="en-US" sz="2800" b="1" dirty="0">
                <a:solidFill>
                  <a:prstClr val="white"/>
                </a:solidFill>
                <a:latin typeface="Times New Roman" panose="02020603050405020304" pitchFamily="18" charset="0"/>
                <a:ea typeface="Calibri" panose="020F0502020204030204" pitchFamily="34" charset="0"/>
                <a:cs typeface="Arial" panose="020B0604020202020204" pitchFamily="34" charset="0"/>
              </a:rPr>
              <a:t>Rich Ad</a:t>
            </a:r>
            <a:endParaRPr lang="en-US"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pic>
        <p:nvPicPr>
          <p:cNvPr id="8" name="Graphic 22">
            <a:extLst>
              <a:ext uri="{FF2B5EF4-FFF2-40B4-BE49-F238E27FC236}">
                <a16:creationId xmlns:a16="http://schemas.microsoft.com/office/drawing/2014/main" id="{BAAF132C-1DC3-4C1E-8BE3-1258D0BBFF0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
        <p:nvSpPr>
          <p:cNvPr id="2" name="Rectangle: Rounded Corners 1">
            <a:extLst>
              <a:ext uri="{FF2B5EF4-FFF2-40B4-BE49-F238E27FC236}">
                <a16:creationId xmlns:a16="http://schemas.microsoft.com/office/drawing/2014/main" id="{AEA080A0-84CF-4A4E-AA94-A7929205440D}"/>
              </a:ext>
            </a:extLst>
          </p:cNvPr>
          <p:cNvSpPr/>
          <p:nvPr/>
        </p:nvSpPr>
        <p:spPr>
          <a:xfrm>
            <a:off x="128588" y="411783"/>
            <a:ext cx="9444037"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4734065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10866928" y="5781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0866928" y="5960117"/>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70761" y="897883"/>
            <a:ext cx="6695742" cy="47496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 </a:t>
            </a:r>
            <a:r>
              <a:rPr lang="ar-EG" sz="2400" b="1" dirty="0">
                <a:latin typeface="Calibri" panose="020F0502020204030204" pitchFamily="34" charset="0"/>
                <a:ea typeface="Calibri" panose="020F0502020204030204" pitchFamily="34" charset="0"/>
                <a:cs typeface="Times New Roman" panose="02020603050405020304" pitchFamily="18" charset="0"/>
              </a:rPr>
              <a:t>الإعلانات العائمة المفاجئة </a:t>
            </a:r>
            <a:r>
              <a:rPr lang="en-US" sz="2400" b="1" dirty="0">
                <a:latin typeface="Times New Roman" panose="02020603050405020304" pitchFamily="18" charset="0"/>
                <a:ea typeface="Calibri" panose="020F0502020204030204" pitchFamily="34" charset="0"/>
                <a:cs typeface="Arial" panose="020B0604020202020204" pitchFamily="34" charset="0"/>
              </a:rPr>
              <a:t>Floating </a:t>
            </a:r>
            <a:r>
              <a:rPr lang="ar-EG" sz="2400" b="1" dirty="0">
                <a:latin typeface="Times New Roman" panose="02020603050405020304" pitchFamily="18" charset="0"/>
                <a:ea typeface="Calibri" panose="020F0502020204030204" pitchFamily="34" charset="0"/>
              </a:rPr>
              <a:t>: </a:t>
            </a:r>
            <a:r>
              <a:rPr lang="ar-EG" sz="2400" dirty="0">
                <a:latin typeface="Times New Roman" panose="02020603050405020304" pitchFamily="18" charset="0"/>
                <a:ea typeface="Calibri" panose="020F0502020204030204" pitchFamily="34" charset="0"/>
              </a:rPr>
              <a:t>هي الإعلانات التي تظهر على شكل طبقة </a:t>
            </a:r>
            <a:r>
              <a:rPr lang="en-US" sz="2400" dirty="0">
                <a:latin typeface="Times New Roman" panose="02020603050405020304" pitchFamily="18" charset="0"/>
                <a:ea typeface="Calibri" panose="020F0502020204030204" pitchFamily="34" charset="0"/>
                <a:cs typeface="Arial" panose="020B0604020202020204" pitchFamily="34" charset="0"/>
              </a:rPr>
              <a:t>Layer </a:t>
            </a:r>
            <a:r>
              <a:rPr lang="ar-EG" sz="2400" dirty="0">
                <a:latin typeface="Times New Roman" panose="02020603050405020304" pitchFamily="18" charset="0"/>
                <a:ea typeface="Calibri" panose="020F0502020204030204" pitchFamily="34" charset="0"/>
              </a:rPr>
              <a:t>في أعلى الصفحة الحالية للمستخدم. وهذه الإعلانات عادة ما تكون مجانية وتتحرك في كل أنحاء الصفحة فى مجموعة متنوعة من الأشكال والأحجام وهي بمثابة وحدة إعلانية تذكيرية صغيرة والتي تواصل الطفو فوق الصفحة. </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Rounded Corners 10">
            <a:extLst>
              <a:ext uri="{FF2B5EF4-FFF2-40B4-BE49-F238E27FC236}">
                <a16:creationId xmlns:a16="http://schemas.microsoft.com/office/drawing/2014/main" id="{C9245618-76D0-48A0-9583-E78125206393}"/>
              </a:ext>
            </a:extLst>
          </p:cNvPr>
          <p:cNvSpPr/>
          <p:nvPr/>
        </p:nvSpPr>
        <p:spPr>
          <a:xfrm>
            <a:off x="7580525" y="4061025"/>
            <a:ext cx="4077261" cy="694481"/>
          </a:xfrm>
          <a:prstGeom prst="roundRect">
            <a:avLst/>
          </a:prstGeom>
        </p:spPr>
        <p:style>
          <a:lnRef idx="3">
            <a:schemeClr val="lt1"/>
          </a:lnRef>
          <a:fillRef idx="1">
            <a:schemeClr val="accent1"/>
          </a:fillRef>
          <a:effectRef idx="1">
            <a:schemeClr val="accent1"/>
          </a:effectRef>
          <a:fontRef idx="minor">
            <a:schemeClr val="lt1"/>
          </a:fontRef>
        </p:style>
        <p:txBody>
          <a:bodyPr rtlCol="1" anchor="ctr"/>
          <a:lstStyle/>
          <a:p>
            <a:pPr lvl="0" algn="r" rtl="1">
              <a:lnSpc>
                <a:spcPct val="150000"/>
              </a:lnSpc>
              <a:spcAft>
                <a:spcPts val="800"/>
              </a:spcAft>
            </a:pPr>
            <a:r>
              <a:rPr lang="ar-EG" sz="28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الإعلان الغني الثرى </a:t>
            </a:r>
            <a:r>
              <a:rPr lang="en-US" sz="2800" b="1" dirty="0">
                <a:solidFill>
                  <a:prstClr val="white"/>
                </a:solidFill>
                <a:latin typeface="Times New Roman" panose="02020603050405020304" pitchFamily="18" charset="0"/>
                <a:ea typeface="Calibri" panose="020F0502020204030204" pitchFamily="34" charset="0"/>
                <a:cs typeface="Arial" panose="020B0604020202020204" pitchFamily="34" charset="0"/>
              </a:rPr>
              <a:t>Rich Ad</a:t>
            </a:r>
            <a:endParaRPr lang="en-US"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pic>
        <p:nvPicPr>
          <p:cNvPr id="12" name="Graphic 22">
            <a:extLst>
              <a:ext uri="{FF2B5EF4-FFF2-40B4-BE49-F238E27FC236}">
                <a16:creationId xmlns:a16="http://schemas.microsoft.com/office/drawing/2014/main" id="{A7BCAA55-DBDD-4944-855F-15DFC24285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
        <p:nvSpPr>
          <p:cNvPr id="3" name="Rectangle: Rounded Corners 2">
            <a:extLst>
              <a:ext uri="{FF2B5EF4-FFF2-40B4-BE49-F238E27FC236}">
                <a16:creationId xmlns:a16="http://schemas.microsoft.com/office/drawing/2014/main" id="{ECBF3633-88C3-4788-85DE-6C717F6D13DC}"/>
              </a:ext>
            </a:extLst>
          </p:cNvPr>
          <p:cNvSpPr/>
          <p:nvPr/>
        </p:nvSpPr>
        <p:spPr>
          <a:xfrm>
            <a:off x="134472" y="523997"/>
            <a:ext cx="9280991"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1957188021"/>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288749" y="5784366"/>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258650" y="5838650"/>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171041" y="2063925"/>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31764" y="570965"/>
            <a:ext cx="481152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387414A5-FA92-468B-9290-A6E2228D47D7}"/>
              </a:ext>
            </a:extLst>
          </p:cNvPr>
          <p:cNvSpPr/>
          <p:nvPr/>
        </p:nvSpPr>
        <p:spPr>
          <a:xfrm>
            <a:off x="2776650" y="1338514"/>
            <a:ext cx="7784987" cy="4760219"/>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indent="-457200" algn="justLow" rtl="1">
              <a:lnSpc>
                <a:spcPct val="150000"/>
              </a:lnSpc>
              <a:spcAft>
                <a:spcPts val="800"/>
              </a:spcAft>
              <a:buFontTx/>
              <a:buChar char="-"/>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الإعلانات القافزة لأعلى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Pop-ups</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800" dirty="0">
                <a:solidFill>
                  <a:srgbClr val="002060"/>
                </a:solidFill>
                <a:latin typeface="Times New Roman" panose="02020603050405020304" pitchFamily="18" charset="0"/>
                <a:ea typeface="Calibri" panose="020F0502020204030204" pitchFamily="34" charset="0"/>
              </a:rPr>
              <a:t>وهي الإعلانات التي تطلق نافذة مستعرض جديدة</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أصغر، والتي تظهر فوق الصفحة المفتوحة. ومن الجدير بالذكر أن الوسائط الغنية هي أولى الوسائل التي مكنت من تتبع معدل التفاعل (نسبة الأشخاص الذين يتفاعلون مع إعلان ما)، ومعدلات النقر خلال كل الإعلانات التي يتم عرضها من خلال برامجها.</a:t>
            </a:r>
          </a:p>
          <a:p>
            <a:pPr marL="285750" indent="-285750" algn="justLow" rtl="1">
              <a:lnSpc>
                <a:spcPct val="150000"/>
              </a:lnSpc>
              <a:spcAft>
                <a:spcPts val="800"/>
              </a:spcAft>
              <a:buFontTx/>
              <a:buChar char="-"/>
            </a:pP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12" name="Rectangle: Rounded Corners 11">
            <a:extLst>
              <a:ext uri="{FF2B5EF4-FFF2-40B4-BE49-F238E27FC236}">
                <a16:creationId xmlns:a16="http://schemas.microsoft.com/office/drawing/2014/main" id="{481BFA7A-CA69-4C32-B680-3BE95E8B0681}"/>
              </a:ext>
            </a:extLst>
          </p:cNvPr>
          <p:cNvSpPr/>
          <p:nvPr/>
        </p:nvSpPr>
        <p:spPr>
          <a:xfrm>
            <a:off x="4657725" y="379728"/>
            <a:ext cx="3989833" cy="807770"/>
          </a:xfrm>
          <a:prstGeom prst="roundRect">
            <a:avLst/>
          </a:prstGeom>
          <a:solidFill>
            <a:schemeClr val="accent5">
              <a:lumMod val="75000"/>
            </a:schemeClr>
          </a:solidFill>
        </p:spPr>
        <p:style>
          <a:lnRef idx="2">
            <a:schemeClr val="dk1">
              <a:shade val="50000"/>
            </a:schemeClr>
          </a:lnRef>
          <a:fillRef idx="1">
            <a:schemeClr val="dk1"/>
          </a:fillRef>
          <a:effectRef idx="0">
            <a:schemeClr val="dk1"/>
          </a:effectRef>
          <a:fontRef idx="minor">
            <a:schemeClr val="lt1"/>
          </a:fontRef>
        </p:style>
        <p:txBody>
          <a:bodyPr rtlCol="1" anchor="ctr"/>
          <a:lstStyle/>
          <a:p>
            <a:pPr lvl="0" algn="r" rtl="1">
              <a:lnSpc>
                <a:spcPct val="150000"/>
              </a:lnSpc>
              <a:spcAft>
                <a:spcPts val="800"/>
              </a:spcAft>
            </a:pPr>
            <a:r>
              <a:rPr lang="ar-EG" sz="2800" b="1">
                <a:solidFill>
                  <a:prstClr val="white"/>
                </a:solidFill>
                <a:latin typeface="Calibri" panose="020F0502020204030204" pitchFamily="34" charset="0"/>
                <a:ea typeface="Calibri" panose="020F0502020204030204" pitchFamily="34" charset="0"/>
                <a:cs typeface="Times New Roman" panose="02020603050405020304" pitchFamily="18" charset="0"/>
              </a:rPr>
              <a:t>الإعلان الغني الثرى </a:t>
            </a:r>
            <a:r>
              <a:rPr lang="en-US" sz="2800" b="1">
                <a:solidFill>
                  <a:prstClr val="white"/>
                </a:solidFill>
                <a:latin typeface="Times New Roman" panose="02020603050405020304" pitchFamily="18" charset="0"/>
                <a:ea typeface="Calibri" panose="020F0502020204030204" pitchFamily="34" charset="0"/>
                <a:cs typeface="Arial" panose="020B0604020202020204" pitchFamily="34" charset="0"/>
              </a:rPr>
              <a:t>Rich Ad</a:t>
            </a:r>
            <a:endParaRPr lang="en-US"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pic>
        <p:nvPicPr>
          <p:cNvPr id="13" name="Graphic 22">
            <a:extLst>
              <a:ext uri="{FF2B5EF4-FFF2-40B4-BE49-F238E27FC236}">
                <a16:creationId xmlns:a16="http://schemas.microsoft.com/office/drawing/2014/main" id="{E0FCC0AD-DF71-4092-BA4D-999FF4522F6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Tree>
    <p:extLst>
      <p:ext uri="{BB962C8B-B14F-4D97-AF65-F5344CB8AC3E}">
        <p14:creationId xmlns:p14="http://schemas.microsoft.com/office/powerpoint/2010/main" val="36257676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72663" y="52834"/>
            <a:ext cx="2145653" cy="884051"/>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879545" y="1064483"/>
            <a:ext cx="10202277" cy="4856632"/>
          </a:xfrm>
          <a:prstGeom prst="roundRect">
            <a:avLst/>
          </a:prstGeom>
          <a:ln/>
        </p:spPr>
        <p:style>
          <a:lnRef idx="3">
            <a:schemeClr val="lt1"/>
          </a:lnRef>
          <a:fillRef idx="1">
            <a:schemeClr val="accent1"/>
          </a:fillRef>
          <a:effectRef idx="1">
            <a:schemeClr val="accent1"/>
          </a:effectRef>
          <a:fontRef idx="minor">
            <a:schemeClr val="lt1"/>
          </a:fontRef>
        </p:style>
        <p:txBody>
          <a:bodyPr rtlCol="1" anchor="ctr"/>
          <a:lstStyle/>
          <a:p>
            <a:pPr algn="r" rtl="1">
              <a:lnSpc>
                <a:spcPct val="150000"/>
              </a:lnSpc>
              <a:spcAft>
                <a:spcPts val="800"/>
              </a:spcAft>
            </a:pPr>
            <a:r>
              <a:rPr lang="ar-EG" sz="2800" b="1" dirty="0">
                <a:latin typeface="Calibri" panose="020F0502020204030204" pitchFamily="34" charset="0"/>
                <a:ea typeface="Calibri" panose="020F0502020204030204" pitchFamily="34" charset="0"/>
                <a:cs typeface="Times New Roman" panose="02020603050405020304" pitchFamily="18" charset="0"/>
              </a:rPr>
              <a:t>8. إعلان الفيديو الرقمي  </a:t>
            </a:r>
            <a:r>
              <a:rPr lang="en-US" sz="2800" b="1" dirty="0">
                <a:latin typeface="Times New Roman" panose="02020603050405020304" pitchFamily="18" charset="0"/>
                <a:ea typeface="Calibri" panose="020F0502020204030204" pitchFamily="34" charset="0"/>
                <a:cs typeface="Arial" panose="020B0604020202020204" pitchFamily="34" charset="0"/>
              </a:rPr>
              <a:t>Online Video Advertising</a:t>
            </a:r>
            <a:endParaRPr lang="en-US"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بفضل تكنولوجيا النطاق العريض </a:t>
            </a:r>
            <a:r>
              <a:rPr lang="en-US" sz="2400" dirty="0">
                <a:latin typeface="Times New Roman" panose="02020603050405020304" pitchFamily="18" charset="0"/>
                <a:ea typeface="Calibri" panose="020F0502020204030204" pitchFamily="34" charset="0"/>
                <a:cs typeface="Arial" panose="020B0604020202020204" pitchFamily="34" charset="0"/>
              </a:rPr>
              <a:t>Broadband</a:t>
            </a:r>
            <a:r>
              <a:rPr lang="ar-EG" sz="2400" dirty="0">
                <a:latin typeface="Calibri" panose="020F0502020204030204" pitchFamily="34" charset="0"/>
                <a:ea typeface="Calibri" panose="020F0502020204030204" pitchFamily="34" charset="0"/>
                <a:cs typeface="Times New Roman" panose="02020603050405020304" pitchFamily="18" charset="0"/>
              </a:rPr>
              <a:t>)، أصبحت مشاهدة الفيديو على الإنترنت نشاطاً روتينياً بالنسبة لمعظم مستخدمي الإنترنت.  وقد احتدم إعلان الفيديو وتحول من الندرة إلى الهدف الأساسي لشبكات الإنترنت الموجهة للمستهلك مثل أمريكا أون لاين </a:t>
            </a:r>
            <a:r>
              <a:rPr lang="en-US" sz="2400" dirty="0">
                <a:latin typeface="Times New Roman" panose="02020603050405020304" pitchFamily="18" charset="0"/>
                <a:ea typeface="Calibri" panose="020F0502020204030204" pitchFamily="34" charset="0"/>
                <a:cs typeface="Arial" panose="020B0604020202020204" pitchFamily="34" charset="0"/>
              </a:rPr>
              <a:t>AOL </a:t>
            </a:r>
            <a:r>
              <a:rPr lang="ar-EG" sz="2400" dirty="0">
                <a:latin typeface="Times New Roman" panose="02020603050405020304" pitchFamily="18" charset="0"/>
                <a:ea typeface="Calibri" panose="020F0502020204030204" pitchFamily="34" charset="0"/>
              </a:rPr>
              <a:t>والقابلة للتحميل كملفات البودكاست </a:t>
            </a:r>
            <a:r>
              <a:rPr lang="en-US" sz="2400" dirty="0">
                <a:latin typeface="Times New Roman" panose="02020603050405020304" pitchFamily="18" charset="0"/>
                <a:ea typeface="Calibri" panose="020F0502020204030204" pitchFamily="34" charset="0"/>
                <a:cs typeface="Arial" panose="020B0604020202020204" pitchFamily="34" charset="0"/>
              </a:rPr>
              <a:t>Podcasts </a:t>
            </a:r>
            <a:r>
              <a:rPr lang="ar-EG" sz="2400" dirty="0">
                <a:latin typeface="Times New Roman" panose="02020603050405020304" pitchFamily="18" charset="0"/>
                <a:ea typeface="Calibri" panose="020F0502020204030204" pitchFamily="34" charset="0"/>
              </a:rPr>
              <a:t>من</a:t>
            </a:r>
            <a:r>
              <a:rPr lang="ar-EG" sz="2400" dirty="0">
                <a:latin typeface="Calibri" panose="020F0502020204030204" pitchFamily="34" charset="0"/>
                <a:ea typeface="Calibri" panose="020F0502020204030204" pitchFamily="34" charset="0"/>
                <a:cs typeface="Times New Roman" panose="02020603050405020304" pitchFamily="18" charset="0"/>
              </a:rPr>
              <a:t> </a:t>
            </a:r>
            <a:r>
              <a:rPr lang="en-US" sz="2400" dirty="0">
                <a:latin typeface="Times New Roman" panose="02020603050405020304" pitchFamily="18" charset="0"/>
                <a:ea typeface="Calibri" panose="020F0502020204030204" pitchFamily="34" charset="0"/>
                <a:cs typeface="Arial" panose="020B0604020202020204" pitchFamily="34" charset="0"/>
              </a:rPr>
              <a:t>I</a:t>
            </a:r>
            <a:r>
              <a:rPr lang="en-US" sz="400" dirty="0">
                <a:latin typeface="Times New Roman" panose="02020603050405020304" pitchFamily="18" charset="0"/>
                <a:ea typeface="Calibri" panose="020F0502020204030204" pitchFamily="34" charset="0"/>
                <a:cs typeface="Arial" panose="020B0604020202020204" pitchFamily="34" charset="0"/>
              </a:rPr>
              <a:t> </a:t>
            </a:r>
            <a:r>
              <a:rPr lang="en-US" sz="2400" dirty="0">
                <a:latin typeface="Times New Roman" panose="02020603050405020304" pitchFamily="18" charset="0"/>
                <a:ea typeface="Calibri" panose="020F0502020204030204" pitchFamily="34" charset="0"/>
                <a:cs typeface="Arial" panose="020B0604020202020204" pitchFamily="34" charset="0"/>
              </a:rPr>
              <a:t>Tunes</a:t>
            </a:r>
            <a:r>
              <a:rPr lang="en-US" sz="800" dirty="0">
                <a:latin typeface="Times New Roman" panose="02020603050405020304" pitchFamily="18" charset="0"/>
                <a:ea typeface="Calibri" panose="020F0502020204030204" pitchFamily="34" charset="0"/>
                <a:cs typeface="Arial" panose="020B0604020202020204" pitchFamily="34" charset="0"/>
              </a:rPr>
              <a:t> </a:t>
            </a:r>
            <a:r>
              <a:rPr lang="ar-EG" sz="2400" dirty="0">
                <a:latin typeface="Calibri" panose="020F0502020204030204" pitchFamily="34" charset="0"/>
                <a:ea typeface="Calibri" panose="020F0502020204030204" pitchFamily="34" charset="0"/>
                <a:cs typeface="Times New Roman" panose="02020603050405020304" pitchFamily="18" charset="0"/>
              </a:rPr>
              <a:t>والخدمات المرتبطة بها، فضلاً عن إمكانية الحصول عليها من مواقع مشاركة الفيديو الذي ينتجه المستخدم </a:t>
            </a:r>
            <a:r>
              <a:rPr lang="en-US" sz="2400" dirty="0">
                <a:latin typeface="Times New Roman" panose="02020603050405020304" pitchFamily="18" charset="0"/>
                <a:ea typeface="Calibri" panose="020F0502020204030204" pitchFamily="34" charset="0"/>
                <a:cs typeface="Arial" panose="020B0604020202020204" pitchFamily="34" charset="0"/>
              </a:rPr>
              <a:t>User generated video </a:t>
            </a:r>
            <a:r>
              <a:rPr lang="ar-EG" sz="2400" dirty="0">
                <a:latin typeface="Times New Roman" panose="02020603050405020304" pitchFamily="18" charset="0"/>
                <a:ea typeface="Calibri" panose="020F0502020204030204" pitchFamily="34" charset="0"/>
              </a:rPr>
              <a:t>مثل اليوتيوب </a:t>
            </a:r>
            <a:r>
              <a:rPr lang="en-US" sz="2400" dirty="0">
                <a:latin typeface="Times New Roman" panose="02020603050405020304" pitchFamily="18" charset="0"/>
                <a:ea typeface="Calibri" panose="020F0502020204030204" pitchFamily="34" charset="0"/>
                <a:cs typeface="Arial" panose="020B0604020202020204" pitchFamily="34" charset="0"/>
              </a:rPr>
              <a:t>You Tube </a:t>
            </a:r>
            <a:r>
              <a:rPr lang="ar-EG" sz="2400" dirty="0">
                <a:latin typeface="Times New Roman" panose="02020603050405020304" pitchFamily="18" charset="0"/>
                <a:ea typeface="Calibri" panose="020F0502020204030204" pitchFamily="34" charset="0"/>
              </a:rPr>
              <a:t>ومواقع شبكات التليفزيون، ومن شبكات </a:t>
            </a:r>
            <a:r>
              <a:rPr lang="en-US" sz="2400" dirty="0">
                <a:latin typeface="Times New Roman" panose="02020603050405020304" pitchFamily="18" charset="0"/>
                <a:ea typeface="Calibri" panose="020F0502020204030204" pitchFamily="34" charset="0"/>
                <a:cs typeface="Arial" panose="020B0604020202020204" pitchFamily="34" charset="0"/>
              </a:rPr>
              <a:t>B2B</a:t>
            </a:r>
            <a:r>
              <a:rPr lang="ar-EG" sz="2400" dirty="0">
                <a:latin typeface="Calibri" panose="020F0502020204030204" pitchFamily="34" charset="0"/>
                <a:ea typeface="Calibri" panose="020F0502020204030204" pitchFamily="34" charset="0"/>
                <a:cs typeface="Times New Roman" panose="02020603050405020304" pitchFamily="18" charset="0"/>
              </a:rPr>
              <a:t> (وتعنى الشبكات التي تقدم خدماتها للشركات الناشئة مثل </a:t>
            </a:r>
            <a:r>
              <a:rPr lang="en-US" sz="2400" dirty="0">
                <a:latin typeface="Times New Roman" panose="02020603050405020304" pitchFamily="18" charset="0"/>
                <a:ea typeface="Calibri" panose="020F0502020204030204" pitchFamily="34" charset="0"/>
                <a:cs typeface="Arial" panose="020B0604020202020204" pitchFamily="34" charset="0"/>
              </a:rPr>
              <a:t>Scribe media</a:t>
            </a:r>
            <a:r>
              <a:rPr lang="ar-EG" sz="2400" dirty="0">
                <a:latin typeface="Calibri" panose="020F0502020204030204" pitchFamily="34" charset="0"/>
                <a:ea typeface="Calibri" panose="020F0502020204030204" pitchFamily="34" charset="0"/>
                <a:cs typeface="Times New Roman" panose="02020603050405020304" pitchFamily="18"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63C35A49-9E34-4DE7-B160-E812846CDBB3}"/>
              </a:ext>
            </a:extLst>
          </p:cNvPr>
          <p:cNvSpPr/>
          <p:nvPr/>
        </p:nvSpPr>
        <p:spPr>
          <a:xfrm>
            <a:off x="142875" y="529850"/>
            <a:ext cx="9615488"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8038043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464695" y="239843"/>
            <a:ext cx="11031979" cy="619902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86939" y="153282"/>
            <a:ext cx="2104476" cy="884051"/>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898797" y="1347680"/>
            <a:ext cx="9383995" cy="4472987"/>
          </a:xfrm>
          <a:prstGeom prst="roundRect">
            <a:avLst/>
          </a:prstGeom>
          <a:ln/>
        </p:spPr>
        <p:style>
          <a:lnRef idx="3">
            <a:schemeClr val="lt1"/>
          </a:lnRef>
          <a:fillRef idx="1">
            <a:schemeClr val="accent1"/>
          </a:fillRef>
          <a:effectRef idx="1">
            <a:schemeClr val="accent1"/>
          </a:effectRef>
          <a:fontRef idx="minor">
            <a:schemeClr val="lt1"/>
          </a:fontRef>
        </p:style>
        <p:txBody>
          <a:bodyPr rtlCol="1" anchor="ctr"/>
          <a:lstStyle/>
          <a:p>
            <a:pPr algn="justLow" rtl="1">
              <a:lnSpc>
                <a:spcPct val="150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وتكمن فكرة عمل الفيديو الرقمي في وجود جهاز خادم مرکزي </a:t>
            </a:r>
            <a:r>
              <a:rPr lang="en-US" sz="2800" dirty="0">
                <a:solidFill>
                  <a:schemeClr val="bg1"/>
                </a:solidFill>
                <a:latin typeface="Times New Roman" panose="02020603050405020304" pitchFamily="18" charset="0"/>
                <a:ea typeface="Calibri" panose="020F0502020204030204" pitchFamily="34" charset="0"/>
                <a:cs typeface="Arial" panose="020B0604020202020204" pitchFamily="34" charset="0"/>
              </a:rPr>
              <a:t>Central server</a:t>
            </a: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يستطيع الجمهور من خلاله إعطاء الأوامر لمشاهدة بعض المشاهد التليفزيونية الرقمية على هيئة بث فيديو، ومن خلال برامج تصفح الإنترنت، وبمجرد حصول الخادم على الأمر يبدأ تدفق الفيديو بشكل رقمي على أجهزة الجمهور.</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9" name="Rectangle: Rounded Corners 8">
            <a:extLst>
              <a:ext uri="{FF2B5EF4-FFF2-40B4-BE49-F238E27FC236}">
                <a16:creationId xmlns:a16="http://schemas.microsoft.com/office/drawing/2014/main" id="{F3C1A508-8E81-43A4-AC3C-5E6537DA4EA2}"/>
              </a:ext>
            </a:extLst>
          </p:cNvPr>
          <p:cNvSpPr/>
          <p:nvPr/>
        </p:nvSpPr>
        <p:spPr>
          <a:xfrm>
            <a:off x="2173575" y="455769"/>
            <a:ext cx="6949700" cy="699460"/>
          </a:xfrm>
          <a:prstGeom prst="roundRect">
            <a:avLst/>
          </a:prstGeom>
        </p:spPr>
        <p:style>
          <a:lnRef idx="3">
            <a:schemeClr val="lt1"/>
          </a:lnRef>
          <a:fillRef idx="1">
            <a:schemeClr val="accent1"/>
          </a:fillRef>
          <a:effectRef idx="1">
            <a:schemeClr val="accent1"/>
          </a:effectRef>
          <a:fontRef idx="minor">
            <a:schemeClr val="lt1"/>
          </a:fontRef>
        </p:style>
        <p:txBody>
          <a:bodyPr rtlCol="1" anchor="ctr"/>
          <a:lstStyle/>
          <a:p>
            <a:pPr lvl="0" algn="l">
              <a:lnSpc>
                <a:spcPct val="150000"/>
              </a:lnSpc>
              <a:spcAft>
                <a:spcPts val="800"/>
              </a:spcAft>
            </a:pPr>
            <a:r>
              <a:rPr lang="en-US" sz="2800" b="1" dirty="0">
                <a:solidFill>
                  <a:prstClr val="white"/>
                </a:solidFill>
                <a:latin typeface="Times New Roman" panose="02020603050405020304" pitchFamily="18" charset="0"/>
                <a:ea typeface="Calibri" panose="020F0502020204030204" pitchFamily="34" charset="0"/>
                <a:cs typeface="Arial" panose="020B0604020202020204" pitchFamily="34" charset="0"/>
              </a:rPr>
              <a:t>Online Video Advertising</a:t>
            </a:r>
            <a:r>
              <a:rPr lang="ar-EG" sz="2800" b="1" dirty="0">
                <a:solidFill>
                  <a:prstClr val="white"/>
                </a:solidFill>
                <a:latin typeface="Times New Roman" panose="02020603050405020304" pitchFamily="18" charset="0"/>
                <a:ea typeface="Calibri" panose="020F0502020204030204" pitchFamily="34" charset="0"/>
                <a:cs typeface="Arial" panose="020B0604020202020204" pitchFamily="34" charset="0"/>
              </a:rPr>
              <a:t>إعلان الفيديو الرقمي  </a:t>
            </a:r>
            <a:endParaRPr lang="en-US"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911729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11174" y="899410"/>
            <a:ext cx="7783515" cy="50607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8349521" y="1413921"/>
            <a:ext cx="3531304"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9706280" y="41172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9805871" y="4257507"/>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648461" y="1157253"/>
            <a:ext cx="7296326" cy="4393645"/>
          </a:xfrm>
          <a:prstGeom prst="roundRect">
            <a:avLst/>
          </a:prstGeom>
          <a:ln/>
        </p:spPr>
        <p:style>
          <a:lnRef idx="1">
            <a:schemeClr val="accent5"/>
          </a:lnRef>
          <a:fillRef idx="3">
            <a:schemeClr val="accent5"/>
          </a:fillRef>
          <a:effectRef idx="2">
            <a:schemeClr val="accent5"/>
          </a:effectRef>
          <a:fontRef idx="minor">
            <a:schemeClr val="lt1"/>
          </a:fontRef>
        </p:style>
        <p:txBody>
          <a:bodyPr rtlCol="1" anchor="ctr"/>
          <a:lstStyle/>
          <a:p>
            <a:pPr marL="342900" lvl="0" indent="-342900" algn="just" rtl="1">
              <a:spcAft>
                <a:spcPts val="0"/>
              </a:spcAft>
              <a:buFont typeface="Wingdings" panose="05000000000000000000" pitchFamily="2" charset="2"/>
              <a:buChar char=""/>
            </a:pPr>
            <a:r>
              <a:rPr lang="ar-EG" sz="2800" b="1" dirty="0">
                <a:latin typeface="Calibri" panose="020F0502020204030204" pitchFamily="34" charset="0"/>
                <a:ea typeface="Calibri" panose="020F0502020204030204" pitchFamily="34" charset="0"/>
                <a:cs typeface="+mj-cs"/>
              </a:rPr>
              <a:t>ولإعلان الفيديو الرقمي ثلاثة أنواع</a:t>
            </a:r>
            <a:r>
              <a:rPr lang="fa-IR" sz="2800" b="1" dirty="0">
                <a:latin typeface="Calibri" panose="020F0502020204030204" pitchFamily="34" charset="0"/>
                <a:ea typeface="Calibri" panose="020F0502020204030204" pitchFamily="34" charset="0"/>
                <a:cs typeface="+mj-cs"/>
              </a:rPr>
              <a:t>:</a:t>
            </a:r>
            <a:endParaRPr lang="en-US" dirty="0">
              <a:latin typeface="Calibri" panose="020F0502020204030204" pitchFamily="34" charset="0"/>
              <a:ea typeface="Calibri" panose="020F0502020204030204" pitchFamily="34" charset="0"/>
              <a:cs typeface="+mj-cs"/>
            </a:endParaRPr>
          </a:p>
          <a:p>
            <a:pPr marL="342900" lvl="0" indent="-342900" algn="just" rtl="1">
              <a:spcAft>
                <a:spcPts val="0"/>
              </a:spcAft>
              <a:buFont typeface="Arial" panose="020B0604020202020204" pitchFamily="34" charset="0"/>
              <a:buChar char="-"/>
            </a:pPr>
            <a:r>
              <a:rPr lang="ar-EG" sz="2400" b="1" dirty="0">
                <a:latin typeface="Calibri" panose="020F0502020204030204" pitchFamily="34" charset="0"/>
                <a:ea typeface="Calibri" panose="020F0502020204030204" pitchFamily="34" charset="0"/>
                <a:cs typeface="+mj-cs"/>
              </a:rPr>
              <a:t>الأول:</a:t>
            </a:r>
            <a:r>
              <a:rPr lang="ar-EG" sz="2400" dirty="0">
                <a:latin typeface="Calibri" panose="020F0502020204030204" pitchFamily="34" charset="0"/>
                <a:ea typeface="Calibri" panose="020F0502020204030204" pitchFamily="34" charset="0"/>
                <a:cs typeface="+mj-cs"/>
              </a:rPr>
              <a:t> تدفق فيديو قادم </a:t>
            </a:r>
            <a:r>
              <a:rPr lang="en-US" sz="2400" dirty="0">
                <a:latin typeface="Times New Roman" panose="02020603050405020304" pitchFamily="18" charset="0"/>
                <a:ea typeface="Calibri" panose="020F0502020204030204" pitchFamily="34" charset="0"/>
                <a:cs typeface="+mj-cs"/>
              </a:rPr>
              <a:t>In-stream video</a:t>
            </a:r>
            <a:r>
              <a:rPr lang="ar-EG" sz="2400" dirty="0">
                <a:latin typeface="Calibri" panose="020F0502020204030204" pitchFamily="34" charset="0"/>
                <a:ea typeface="Calibri" panose="020F0502020204030204" pitchFamily="34" charset="0"/>
                <a:cs typeface="+mj-cs"/>
              </a:rPr>
              <a:t>، وينقسم إلى إعلانات فيديو خطية </a:t>
            </a:r>
            <a:r>
              <a:rPr lang="en-US" sz="2400" dirty="0">
                <a:latin typeface="Times New Roman" panose="02020603050405020304" pitchFamily="18" charset="0"/>
                <a:ea typeface="Calibri" panose="020F0502020204030204" pitchFamily="34" charset="0"/>
                <a:cs typeface="+mj-cs"/>
              </a:rPr>
              <a:t>Linear video ads</a:t>
            </a:r>
            <a:r>
              <a:rPr lang="ar-EG" sz="2400" dirty="0">
                <a:latin typeface="Calibri" panose="020F0502020204030204" pitchFamily="34" charset="0"/>
                <a:ea typeface="Calibri" panose="020F0502020204030204" pitchFamily="34" charset="0"/>
                <a:cs typeface="+mj-cs"/>
              </a:rPr>
              <a:t>، وإعلانات فيديو غير خطية </a:t>
            </a:r>
            <a:r>
              <a:rPr lang="en-US" sz="2400" dirty="0">
                <a:latin typeface="Times New Roman" panose="02020603050405020304" pitchFamily="18" charset="0"/>
                <a:ea typeface="Calibri" panose="020F0502020204030204" pitchFamily="34" charset="0"/>
                <a:cs typeface="+mj-cs"/>
              </a:rPr>
              <a:t>Non-linear video ads</a:t>
            </a:r>
            <a:r>
              <a:rPr lang="ar-EG" sz="2400" dirty="0">
                <a:latin typeface="Calibri" panose="020F0502020204030204" pitchFamily="34" charset="0"/>
                <a:ea typeface="Calibri" panose="020F0502020204030204" pitchFamily="34" charset="0"/>
                <a:cs typeface="+mj-cs"/>
              </a:rPr>
              <a:t>.</a:t>
            </a:r>
            <a:endParaRPr lang="en-US" sz="1600" dirty="0">
              <a:latin typeface="Calibri" panose="020F0502020204030204" pitchFamily="34" charset="0"/>
              <a:ea typeface="Calibri" panose="020F0502020204030204" pitchFamily="34" charset="0"/>
              <a:cs typeface="+mj-cs"/>
            </a:endParaRPr>
          </a:p>
          <a:p>
            <a:pPr marL="342900" lvl="0" indent="-342900" algn="just" rtl="1">
              <a:spcAft>
                <a:spcPts val="0"/>
              </a:spcAft>
              <a:buFont typeface="Arial" panose="020B0604020202020204" pitchFamily="34" charset="0"/>
              <a:buChar char="-"/>
            </a:pPr>
            <a:r>
              <a:rPr lang="ar-EG" sz="2400" b="1" dirty="0">
                <a:latin typeface="Calibri" panose="020F0502020204030204" pitchFamily="34" charset="0"/>
                <a:ea typeface="Calibri" panose="020F0502020204030204" pitchFamily="34" charset="0"/>
                <a:cs typeface="+mj-cs"/>
              </a:rPr>
              <a:t>الثاني:</a:t>
            </a:r>
            <a:r>
              <a:rPr lang="ar-EG" sz="2400" dirty="0">
                <a:latin typeface="Calibri" panose="020F0502020204030204" pitchFamily="34" charset="0"/>
                <a:ea typeface="Calibri" panose="020F0502020204030204" pitchFamily="34" charset="0"/>
                <a:cs typeface="+mj-cs"/>
              </a:rPr>
              <a:t> فيديو داخل الشريط الإعلاني </a:t>
            </a:r>
            <a:r>
              <a:rPr lang="en-US" sz="2400" dirty="0">
                <a:latin typeface="Times New Roman" panose="02020603050405020304" pitchFamily="18" charset="0"/>
                <a:ea typeface="Calibri" panose="020F0502020204030204" pitchFamily="34" charset="0"/>
                <a:cs typeface="+mj-cs"/>
              </a:rPr>
              <a:t>In-banner video </a:t>
            </a:r>
            <a:r>
              <a:rPr lang="ar-EG" sz="2400" dirty="0">
                <a:latin typeface="Times New Roman" panose="02020603050405020304" pitchFamily="18" charset="0"/>
                <a:ea typeface="Calibri" panose="020F0502020204030204" pitchFamily="34" charset="0"/>
                <a:cs typeface="+mj-cs"/>
              </a:rPr>
              <a:t>والذي يتم تشغيله عادة داخل الشريط الإعلاني ببرنامج تصفح الإنترنت مثل برنامج </a:t>
            </a:r>
            <a:r>
              <a:rPr lang="en-US" sz="2400" dirty="0">
                <a:latin typeface="Times New Roman" panose="02020603050405020304" pitchFamily="18" charset="0"/>
                <a:ea typeface="Calibri" panose="020F0502020204030204" pitchFamily="34" charset="0"/>
                <a:cs typeface="+mj-cs"/>
              </a:rPr>
              <a:t>Opera </a:t>
            </a:r>
            <a:r>
              <a:rPr lang="ar-EG" sz="2400" dirty="0">
                <a:latin typeface="Times New Roman" panose="02020603050405020304" pitchFamily="18" charset="0"/>
                <a:ea typeface="Calibri" panose="020F0502020204030204" pitchFamily="34" charset="0"/>
                <a:cs typeface="+mj-cs"/>
              </a:rPr>
              <a:t>و </a:t>
            </a:r>
            <a:r>
              <a:rPr lang="en-US" sz="2400" dirty="0">
                <a:latin typeface="Times New Roman" panose="02020603050405020304" pitchFamily="18" charset="0"/>
                <a:ea typeface="Calibri" panose="020F0502020204030204" pitchFamily="34" charset="0"/>
                <a:cs typeface="+mj-cs"/>
              </a:rPr>
              <a:t>Safari</a:t>
            </a:r>
            <a:endParaRPr lang="en-US" sz="1600" dirty="0">
              <a:latin typeface="Calibri" panose="020F0502020204030204" pitchFamily="34" charset="0"/>
              <a:ea typeface="Calibri" panose="020F0502020204030204" pitchFamily="34" charset="0"/>
              <a:cs typeface="+mj-cs"/>
            </a:endParaRPr>
          </a:p>
          <a:p>
            <a:pPr marL="342900" lvl="0" indent="-342900" algn="just" rtl="1">
              <a:spcAft>
                <a:spcPts val="0"/>
              </a:spcAft>
              <a:buFont typeface="Arial" panose="020B0604020202020204" pitchFamily="34" charset="0"/>
              <a:buChar char="-"/>
            </a:pPr>
            <a:r>
              <a:rPr lang="ar-EG" sz="2400" b="1" dirty="0">
                <a:latin typeface="Calibri" panose="020F0502020204030204" pitchFamily="34" charset="0"/>
                <a:ea typeface="Calibri" panose="020F0502020204030204" pitchFamily="34" charset="0"/>
                <a:cs typeface="+mj-cs"/>
              </a:rPr>
              <a:t>الثالث:</a:t>
            </a:r>
            <a:r>
              <a:rPr lang="ar-EG" sz="2400" dirty="0">
                <a:latin typeface="Calibri" panose="020F0502020204030204" pitchFamily="34" charset="0"/>
                <a:ea typeface="Calibri" panose="020F0502020204030204" pitchFamily="34" charset="0"/>
                <a:cs typeface="+mj-cs"/>
              </a:rPr>
              <a:t> فيديو داخل النص </a:t>
            </a:r>
            <a:r>
              <a:rPr lang="en-US" sz="2400" dirty="0">
                <a:latin typeface="Times New Roman" panose="02020603050405020304" pitchFamily="18" charset="0"/>
                <a:ea typeface="Calibri" panose="020F0502020204030204" pitchFamily="34" charset="0"/>
                <a:cs typeface="+mj-cs"/>
              </a:rPr>
              <a:t>T-test video </a:t>
            </a:r>
            <a:r>
              <a:rPr lang="ar-EG" sz="2400" dirty="0">
                <a:latin typeface="Times New Roman" panose="02020603050405020304" pitchFamily="18" charset="0"/>
                <a:ea typeface="Calibri" panose="020F0502020204030204" pitchFamily="34" charset="0"/>
                <a:cs typeface="+mj-cs"/>
              </a:rPr>
              <a:t>والذي يتم تشغيله بناءً على الكلمات التي يستخدمها الجمهور، والتي تكون وثيقة الصلة بالفيديو.</a:t>
            </a:r>
            <a:endParaRPr lang="en-US" sz="1600" dirty="0">
              <a:latin typeface="Calibri" panose="020F0502020204030204" pitchFamily="34" charset="0"/>
              <a:ea typeface="Calibri" panose="020F0502020204030204" pitchFamily="34" charset="0"/>
              <a:cs typeface="+mj-cs"/>
            </a:endParaRPr>
          </a:p>
          <a:p>
            <a:pPr marL="457200" algn="r" rtl="1">
              <a:lnSpc>
                <a:spcPct val="150000"/>
              </a:lnSpc>
              <a:spcAft>
                <a:spcPts val="800"/>
              </a:spcAft>
            </a:pPr>
            <a:r>
              <a:rPr lang="ar-EG" sz="1600" dirty="0">
                <a:latin typeface="Calibri" panose="020F0502020204030204" pitchFamily="34" charset="0"/>
                <a:ea typeface="Calibri" panose="020F0502020204030204" pitchFamily="34" charset="0"/>
                <a:cs typeface="Times New Roman" panose="02020603050405020304" pitchFamily="18" charset="0"/>
              </a:rPr>
              <a:t> </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pic>
        <p:nvPicPr>
          <p:cNvPr id="11" name="Graphic 22">
            <a:extLst>
              <a:ext uri="{FF2B5EF4-FFF2-40B4-BE49-F238E27FC236}">
                <a16:creationId xmlns:a16="http://schemas.microsoft.com/office/drawing/2014/main" id="{0ADAF00E-7590-4823-BCF0-8210102EDC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
        <p:nvSpPr>
          <p:cNvPr id="3" name="Rectangle: Rounded Corners 2">
            <a:extLst>
              <a:ext uri="{FF2B5EF4-FFF2-40B4-BE49-F238E27FC236}">
                <a16:creationId xmlns:a16="http://schemas.microsoft.com/office/drawing/2014/main" id="{D2C46181-2807-4607-92EB-CDBD4CAD19A1}"/>
              </a:ext>
            </a:extLst>
          </p:cNvPr>
          <p:cNvSpPr/>
          <p:nvPr/>
        </p:nvSpPr>
        <p:spPr>
          <a:xfrm>
            <a:off x="842963" y="628650"/>
            <a:ext cx="8720221"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750623820"/>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0097" y="5917257"/>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0" y="5971542"/>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171041" y="2063925"/>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31764" y="570965"/>
            <a:ext cx="481152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387414A5-FA92-468B-9290-A6E2228D47D7}"/>
              </a:ext>
            </a:extLst>
          </p:cNvPr>
          <p:cNvSpPr/>
          <p:nvPr/>
        </p:nvSpPr>
        <p:spPr>
          <a:xfrm>
            <a:off x="2474350" y="1192077"/>
            <a:ext cx="9010524" cy="4858442"/>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spcAft>
                <a:spcPts val="800"/>
              </a:spcAft>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9. إعلان ألعاب الانترنت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Online Games Advertising</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من أبرز الطرق التي بدأت الشركات فى استخدامها فى الإعلان والترويج هي ألعاب الفيديو. فلم تعد مجرد ألعاب للتسلية وتضييع الوقت أو إمتاع الأطفال فحسب؛ فاقتراب هذه الألعاب من الواقع وارتباطها به جعلها أكثر تأثيراً على عقول الناس خصوصاً أنها أصبحت من خلال الإعلانات التي توضع فيها لتستقطب أهواءهم وأذواقهم بطريقة تستطيع الشركة من خلالها توظيف ألعاب الفيديو للترويج لأي منتج كان. </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12" name="Graphic 22">
            <a:extLst>
              <a:ext uri="{FF2B5EF4-FFF2-40B4-BE49-F238E27FC236}">
                <a16:creationId xmlns:a16="http://schemas.microsoft.com/office/drawing/2014/main" id="{E284EB65-2968-4461-8DD8-81876223670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
        <p:nvSpPr>
          <p:cNvPr id="7" name="Rectangle: Rounded Corners 6">
            <a:extLst>
              <a:ext uri="{FF2B5EF4-FFF2-40B4-BE49-F238E27FC236}">
                <a16:creationId xmlns:a16="http://schemas.microsoft.com/office/drawing/2014/main" id="{5B4F8770-C589-42E9-938F-EA0A35E1265B}"/>
              </a:ext>
            </a:extLst>
          </p:cNvPr>
          <p:cNvSpPr/>
          <p:nvPr/>
        </p:nvSpPr>
        <p:spPr>
          <a:xfrm>
            <a:off x="3128963" y="570965"/>
            <a:ext cx="6386512"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3432215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66176" y="1513961"/>
            <a:ext cx="9059648" cy="4452078"/>
          </a:xfrm>
          <a:prstGeom prst="roundRect">
            <a:avLst>
              <a:gd name="adj" fmla="val 6140"/>
            </a:avLst>
          </a:prstGeom>
          <a:solidFill>
            <a:schemeClr val="bg1"/>
          </a:solidFill>
          <a:ln w="38100">
            <a:solidFill>
              <a:srgbClr val="00206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342900" algn="justLow" rtl="1">
              <a:lnSpc>
                <a:spcPct val="150000"/>
              </a:lnSpc>
              <a:spcAft>
                <a:spcPts val="0"/>
              </a:spcAft>
              <a:buFont typeface="Times New Roman" panose="02020603050405020304" pitchFamily="18" charset="0"/>
              <a:buChar char="-"/>
            </a:pPr>
            <a:r>
              <a:rPr lang="ar-EG" sz="2800" dirty="0">
                <a:solidFill>
                  <a:srgbClr val="002060"/>
                </a:solidFill>
                <a:ea typeface="Calibri" panose="020F0502020204030204" pitchFamily="34" charset="0"/>
                <a:cs typeface="Times New Roman" panose="02020603050405020304" pitchFamily="18" charset="0"/>
              </a:rPr>
              <a:t>وبصفة عامة، قد يكون إعلان الألعاب على شبكة الإنترنت داخل اللعبة (</a:t>
            </a:r>
            <a:r>
              <a:rPr lang="en-US" sz="2800" dirty="0">
                <a:solidFill>
                  <a:srgbClr val="002060"/>
                </a:solidFill>
                <a:latin typeface="Times New Roman" panose="02020603050405020304" pitchFamily="18" charset="0"/>
                <a:ea typeface="Calibri" panose="020F0502020204030204" pitchFamily="34" charset="0"/>
              </a:rPr>
              <a:t>In-game</a:t>
            </a:r>
            <a:r>
              <a:rPr lang="ar-EG" sz="2800" dirty="0">
                <a:solidFill>
                  <a:srgbClr val="002060"/>
                </a:solidFill>
                <a:ea typeface="Calibri" panose="020F0502020204030204" pitchFamily="34" charset="0"/>
                <a:cs typeface="Times New Roman" panose="02020603050405020304" pitchFamily="18" charset="0"/>
              </a:rPr>
              <a:t>) أو حول اللعبة (</a:t>
            </a:r>
            <a:r>
              <a:rPr lang="en-US" sz="2800" dirty="0">
                <a:solidFill>
                  <a:srgbClr val="002060"/>
                </a:solidFill>
                <a:latin typeface="Times New Roman" panose="02020603050405020304" pitchFamily="18" charset="0"/>
                <a:ea typeface="Calibri" panose="020F0502020204030204" pitchFamily="34" charset="0"/>
              </a:rPr>
              <a:t>Around game</a:t>
            </a:r>
            <a:r>
              <a:rPr lang="ar-EG" sz="2800" dirty="0">
                <a:solidFill>
                  <a:srgbClr val="002060"/>
                </a:solidFill>
                <a:ea typeface="Calibri" panose="020F0502020204030204" pitchFamily="34" charset="0"/>
                <a:cs typeface="Times New Roman" panose="02020603050405020304" pitchFamily="18" charset="0"/>
              </a:rPr>
              <a:t>)؛ حيث يُشير الإعلان حول اللعبة إلى عرض تقليدي ووحدات فيديو رقمية تظهر مقترنة مع اللعبة، ويتم عرض الإعلان حول اللعبة أثناء اللعب. أما الإعلان داخل اللعبة فإما أن يكون ثابتاً أو تفاعلياً، وقد تكون الإعلانات الثابتة ثنائية الأبعاد، بما في ذلك اللوحات الإعلانية وبوسترات الأفلام أو واجهات المتاجر، وقد تكون ثلاثية الأبعاد ولها ملمس وشكل وخصائص فيزيائية أخرى.</a:t>
            </a:r>
            <a:r>
              <a:rPr lang="ar-EG" dirty="0">
                <a:ea typeface="Calibri" panose="020F0502020204030204" pitchFamily="34" charset="0"/>
                <a:cs typeface="Times New Roman" panose="02020603050405020304" pitchFamily="18" charset="0"/>
              </a:rPr>
              <a:t>. </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49705" y="145180"/>
            <a:ext cx="989351" cy="8216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9705" y="215890"/>
            <a:ext cx="989351"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Rounded Corners 3">
            <a:extLst>
              <a:ext uri="{FF2B5EF4-FFF2-40B4-BE49-F238E27FC236}">
                <a16:creationId xmlns:a16="http://schemas.microsoft.com/office/drawing/2014/main" id="{08F502EA-8FD3-4123-9B0C-4F2B5E5E3844}"/>
              </a:ext>
            </a:extLst>
          </p:cNvPr>
          <p:cNvSpPr/>
          <p:nvPr/>
        </p:nvSpPr>
        <p:spPr>
          <a:xfrm>
            <a:off x="2180076" y="371349"/>
            <a:ext cx="7285220" cy="707886"/>
          </a:xfrm>
          <a:prstGeom prst="roundRect">
            <a:avLst/>
          </a:prstGeom>
          <a:solidFill>
            <a:srgbClr val="0070C0"/>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r" rtl="1">
              <a:lnSpc>
                <a:spcPct val="150000"/>
              </a:lnSpc>
              <a:spcAft>
                <a:spcPts val="800"/>
              </a:spcAft>
            </a:pPr>
            <a:r>
              <a:rPr lang="ar-EG"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إعلان ألعاب الانترنت </a:t>
            </a: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Online Games Advertising</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9" name="Graphic 22">
            <a:extLst>
              <a:ext uri="{FF2B5EF4-FFF2-40B4-BE49-F238E27FC236}">
                <a16:creationId xmlns:a16="http://schemas.microsoft.com/office/drawing/2014/main" id="{DAE6F45A-EA52-46F3-ACAF-27DAEC9B6CA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Tree>
    <p:extLst>
      <p:ext uri="{BB962C8B-B14F-4D97-AF65-F5344CB8AC3E}">
        <p14:creationId xmlns:p14="http://schemas.microsoft.com/office/powerpoint/2010/main" val="3318231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44380" y="1513961"/>
            <a:ext cx="9681444" cy="4452078"/>
          </a:xfrm>
          <a:prstGeom prst="roundRect">
            <a:avLst>
              <a:gd name="adj" fmla="val 6140"/>
            </a:avLst>
          </a:prstGeom>
          <a:solidFill>
            <a:schemeClr val="bg1"/>
          </a:solidFill>
          <a:ln w="38100">
            <a:solidFill>
              <a:srgbClr val="0070C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أما أحدث التطبيقات في هذا المجال فهو الـ "</a:t>
            </a:r>
            <a:r>
              <a:rPr lang="en-US" sz="2800" dirty="0">
                <a:solidFill>
                  <a:srgbClr val="002060"/>
                </a:solidFill>
                <a:latin typeface="Adobe Caslon Pro" panose="0205050205050A020403" pitchFamily="18" charset="0"/>
                <a:ea typeface="Calibri" panose="020F0502020204030204" pitchFamily="34" charset="0"/>
                <a:cs typeface="+mj-cs"/>
              </a:rPr>
              <a:t>The</a:t>
            </a:r>
            <a:r>
              <a:rPr lang="en-US" sz="1000" dirty="0">
                <a:solidFill>
                  <a:srgbClr val="002060"/>
                </a:solidFill>
                <a:latin typeface="Adobe Caslon Pro" panose="0205050205050A020403" pitchFamily="18" charset="0"/>
                <a:ea typeface="Calibri" panose="020F0502020204030204" pitchFamily="34" charset="0"/>
                <a:cs typeface="+mj-cs"/>
              </a:rPr>
              <a:t> </a:t>
            </a:r>
            <a:r>
              <a:rPr lang="en-US" sz="2800" dirty="0">
                <a:solidFill>
                  <a:srgbClr val="002060"/>
                </a:solidFill>
                <a:latin typeface="Adobe Caslon Pro" panose="0205050205050A020403" pitchFamily="18" charset="0"/>
                <a:ea typeface="Calibri" panose="020F0502020204030204" pitchFamily="34" charset="0"/>
                <a:cs typeface="+mj-cs"/>
              </a:rPr>
              <a:t>world</a:t>
            </a:r>
            <a:r>
              <a:rPr lang="en-US" sz="1200" dirty="0">
                <a:solidFill>
                  <a:srgbClr val="002060"/>
                </a:solidFill>
                <a:latin typeface="Adobe Caslon Pro" panose="0205050205050A020403" pitchFamily="18" charset="0"/>
                <a:ea typeface="Calibri" panose="020F0502020204030204" pitchFamily="34" charset="0"/>
                <a:cs typeface="+mj-cs"/>
              </a:rPr>
              <a:t> </a:t>
            </a:r>
            <a:r>
              <a:rPr lang="en-US" sz="2800" dirty="0">
                <a:solidFill>
                  <a:srgbClr val="002060"/>
                </a:solidFill>
                <a:latin typeface="Adobe Caslon Pro" panose="0205050205050A020403" pitchFamily="18" charset="0"/>
                <a:ea typeface="Calibri" panose="020F0502020204030204" pitchFamily="34" charset="0"/>
                <a:cs typeface="+mj-cs"/>
              </a:rPr>
              <a:t>of</a:t>
            </a:r>
            <a:r>
              <a:rPr lang="en-US" sz="1400" dirty="0">
                <a:solidFill>
                  <a:srgbClr val="002060"/>
                </a:solidFill>
                <a:latin typeface="Adobe Caslon Pro" panose="0205050205050A020403" pitchFamily="18" charset="0"/>
                <a:ea typeface="Calibri" panose="020F0502020204030204" pitchFamily="34" charset="0"/>
                <a:cs typeface="+mj-cs"/>
              </a:rPr>
              <a:t> </a:t>
            </a:r>
            <a:r>
              <a:rPr lang="en-US" sz="2800" dirty="0">
                <a:solidFill>
                  <a:srgbClr val="002060"/>
                </a:solidFill>
                <a:latin typeface="Adobe Caslon Pro" panose="0205050205050A020403" pitchFamily="18" charset="0"/>
                <a:ea typeface="Calibri" panose="020F0502020204030204" pitchFamily="34" charset="0"/>
                <a:cs typeface="+mj-cs"/>
              </a:rPr>
              <a:t>imaginary</a:t>
            </a:r>
            <a:r>
              <a:rPr lang="en-US" sz="1050" dirty="0">
                <a:solidFill>
                  <a:srgbClr val="002060"/>
                </a:solidFill>
                <a:latin typeface="Adobe Caslon Pro" panose="0205050205050A020403" pitchFamily="18" charset="0"/>
                <a:ea typeface="Calibri" panose="020F0502020204030204" pitchFamily="34" charset="0"/>
                <a:cs typeface="+mj-cs"/>
              </a:rPr>
              <a:t> </a:t>
            </a:r>
            <a:r>
              <a:rPr lang="en-US" sz="2800" dirty="0">
                <a:solidFill>
                  <a:srgbClr val="002060"/>
                </a:solidFill>
                <a:latin typeface="Adobe Caslon Pro" panose="0205050205050A020403" pitchFamily="18" charset="0"/>
                <a:ea typeface="Calibri" panose="020F0502020204030204" pitchFamily="34" charset="0"/>
                <a:cs typeface="+mj-cs"/>
              </a:rPr>
              <a:t>advertising</a:t>
            </a:r>
            <a:r>
              <a:rPr lang="ar-EG" sz="2800" dirty="0">
                <a:solidFill>
                  <a:srgbClr val="002060"/>
                </a:solidFill>
                <a:latin typeface="Adobe Caslon Pro" panose="0205050205050A020403" pitchFamily="18" charset="0"/>
                <a:ea typeface="Calibri" panose="020F0502020204030204" pitchFamily="34" charset="0"/>
                <a:cs typeface="+mj-cs"/>
              </a:rPr>
              <a:t>" </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أو "عالم الإعلان التخيلي"، وهو عبارة عن مجتمع افتراضي على شبكة الإنترنت يدور حول استعراض ماركات لمنتجات تابعة لبعض الشركات، بحيث يقوم اللاعبون بالدخول إلى هذه المجتمعات أو التجمعات الافتراضية بشخصيات وهمية </a:t>
            </a:r>
            <a:r>
              <a:rPr lang="en-US"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Digital </a:t>
            </a:r>
            <a:r>
              <a:rPr lang="en-US" sz="1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Identities </a:t>
            </a:r>
            <a:r>
              <a:rPr lang="ar-EG" sz="2800" dirty="0">
                <a:solidFill>
                  <a:srgbClr val="002060"/>
                </a:solidFill>
                <a:latin typeface="Times New Roman" panose="02020603050405020304" pitchFamily="18" charset="0"/>
                <a:ea typeface="Calibri" panose="020F0502020204030204" pitchFamily="34" charset="0"/>
              </a:rPr>
              <a:t>يُطلق عليها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Avatars</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ويتفاعل اللاعبون مع بعضهم البعض في بيئة تدور أحداثها وموضوعاتها عن الماركة المُعلن عنها.</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49705" y="145180"/>
            <a:ext cx="989351" cy="8216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9705" y="215890"/>
            <a:ext cx="989351"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Rectangle: Rounded Corners 6">
            <a:extLst>
              <a:ext uri="{FF2B5EF4-FFF2-40B4-BE49-F238E27FC236}">
                <a16:creationId xmlns:a16="http://schemas.microsoft.com/office/drawing/2014/main" id="{2BB64C24-19DD-4812-B82A-E1C2C9724273}"/>
              </a:ext>
            </a:extLst>
          </p:cNvPr>
          <p:cNvSpPr/>
          <p:nvPr/>
        </p:nvSpPr>
        <p:spPr>
          <a:xfrm>
            <a:off x="2180076" y="371349"/>
            <a:ext cx="7285220" cy="707886"/>
          </a:xfrm>
          <a:prstGeom prst="roundRect">
            <a:avLst/>
          </a:prstGeom>
          <a:solidFill>
            <a:srgbClr val="0070C0"/>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r" rtl="1">
              <a:lnSpc>
                <a:spcPct val="150000"/>
              </a:lnSpc>
              <a:spcAft>
                <a:spcPts val="800"/>
              </a:spcAft>
            </a:pPr>
            <a:r>
              <a:rPr lang="ar-EG"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إعلان ألعاب الانترنت </a:t>
            </a: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Online Games Advertising</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9" name="Graphic 22">
            <a:extLst>
              <a:ext uri="{FF2B5EF4-FFF2-40B4-BE49-F238E27FC236}">
                <a16:creationId xmlns:a16="http://schemas.microsoft.com/office/drawing/2014/main" id="{3134C3A0-6EA9-49EB-AFB8-041C55BFE5E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Tree>
    <p:extLst>
      <p:ext uri="{BB962C8B-B14F-4D97-AF65-F5344CB8AC3E}">
        <p14:creationId xmlns:p14="http://schemas.microsoft.com/office/powerpoint/2010/main" val="481138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99109" y="1052808"/>
            <a:ext cx="9384435" cy="4838075"/>
          </a:xfrm>
          <a:prstGeom prst="roundRect">
            <a:avLst>
              <a:gd name="adj" fmla="val 6140"/>
            </a:avLst>
          </a:prstGeom>
          <a:solidFill>
            <a:schemeClr val="bg1"/>
          </a:solidFill>
          <a:ln w="38100">
            <a:solidFill>
              <a:srgbClr val="0070C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ctr" rtl="1">
              <a:lnSpc>
                <a:spcPct val="150000"/>
              </a:lnSpc>
              <a:spcAft>
                <a:spcPts val="800"/>
              </a:spcAft>
              <a:buFont typeface="Wingdings" panose="05000000000000000000" pitchFamily="2" charset="2"/>
              <a:buChar char="Ø"/>
            </a:pPr>
            <a:r>
              <a:rPr lang="ar-EG" sz="32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خاتمة.</a:t>
            </a:r>
          </a:p>
          <a:p>
            <a:pPr algn="justLow" rtl="1">
              <a:lnSpc>
                <a:spcPct val="150000"/>
              </a:lnSpc>
              <a:spcAft>
                <a:spcPts val="800"/>
              </a:spcAft>
            </a:pPr>
            <a:r>
              <a:rPr lang="ar-EG" sz="32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ونستخلص مما سبق أن الإعلان الرقمي له تطبيقات مختلفة من خلال الأساليب المتنوعة التي يقدمها من خلال الشبكة، كما أنه يتخذ أشكالاً متعددة ومتنوعة يتم تصميمها وفقاً للهدف من الإعلان، ولكل شكل إعلاني مميزاته وعيوبه وأساليب تطبيق تجعله أكثر فاعلية.</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49705" y="145180"/>
            <a:ext cx="989351" cy="8216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9705" y="215890"/>
            <a:ext cx="989351"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Graphic 22">
            <a:extLst>
              <a:ext uri="{FF2B5EF4-FFF2-40B4-BE49-F238E27FC236}">
                <a16:creationId xmlns:a16="http://schemas.microsoft.com/office/drawing/2014/main" id="{36C163C6-D967-484E-B1CA-4ACA81B93A2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63184" y="131594"/>
            <a:ext cx="2440721" cy="807770"/>
          </a:xfrm>
          <a:prstGeom prst="rect">
            <a:avLst/>
          </a:prstGeom>
        </p:spPr>
      </p:pic>
      <p:sp>
        <p:nvSpPr>
          <p:cNvPr id="3" name="Rectangle: Rounded Corners 2">
            <a:extLst>
              <a:ext uri="{FF2B5EF4-FFF2-40B4-BE49-F238E27FC236}">
                <a16:creationId xmlns:a16="http://schemas.microsoft.com/office/drawing/2014/main" id="{E1EF9927-C7CD-4B89-A766-7455FB948CDA}"/>
              </a:ext>
            </a:extLst>
          </p:cNvPr>
          <p:cNvSpPr/>
          <p:nvPr/>
        </p:nvSpPr>
        <p:spPr>
          <a:xfrm>
            <a:off x="1614488" y="497206"/>
            <a:ext cx="7843837"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983587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6708" y="32614"/>
            <a:ext cx="2503310" cy="978176"/>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2" name="Rectangle 1">
            <a:extLst>
              <a:ext uri="{FF2B5EF4-FFF2-40B4-BE49-F238E27FC236}">
                <a16:creationId xmlns:a16="http://schemas.microsoft.com/office/drawing/2014/main" id="{7A019C2E-9694-405D-908B-5B5AFDE019A6}"/>
              </a:ext>
            </a:extLst>
          </p:cNvPr>
          <p:cNvSpPr/>
          <p:nvPr/>
        </p:nvSpPr>
        <p:spPr>
          <a:xfrm>
            <a:off x="4017365" y="974912"/>
            <a:ext cx="5216576" cy="57822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rgbClr val="0070C0"/>
              </a:solidFill>
              <a:effectLst/>
              <a:uLnTx/>
              <a:uFillTx/>
              <a:latin typeface="Adobe Devanagari" panose="02040503050201020203" pitchFamily="18" charset="0"/>
              <a:ea typeface="+mn-ea"/>
              <a:cs typeface="Times New Roman" panose="02020603050405020304" pitchFamily="18" charset="0"/>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1090044" y="1480947"/>
            <a:ext cx="10394406" cy="45846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07000"/>
              </a:lnSpc>
              <a:buFont typeface="Simplified Arabic" panose="02020603050405020304" pitchFamily="18" charset="-78"/>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شدوان على شيبه، </a:t>
            </a:r>
            <a:r>
              <a:rPr lang="ar-EG" sz="24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الإعلان.. المداخل والنظرية</a:t>
            </a: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 دار المعرفة الجامعية، جامعة الإسكندرية، 2016</a:t>
            </a:r>
            <a:endParaRPr lang="en-US" sz="2400" dirty="0">
              <a:solidFill>
                <a:prstClr val="white"/>
              </a:solidFill>
              <a:latin typeface="Calibri" panose="020F0502020204030204" pitchFamily="34" charset="0"/>
              <a:ea typeface="Calibri" panose="020F0502020204030204" pitchFamily="34" charset="0"/>
            </a:endParaRPr>
          </a:p>
          <a:p>
            <a:pPr marL="342900" lvl="0" indent="-342900" algn="justLow" rtl="1">
              <a:buFont typeface="Simplified Arabic" panose="02020603050405020304" pitchFamily="18" charset="-78"/>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على فلاح الزعبي&amp; عبد العزيز مصطفي أبو نبعه، </a:t>
            </a:r>
            <a:r>
              <a:rPr lang="ar-EG" sz="24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هندسة الإعلان الفعال (مدخل صناعة الإعلان)،</a:t>
            </a: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 دار الكتاب الجامعي، الإمارات العربية المتحدة، 2014.</a:t>
            </a:r>
            <a:endParaRPr lang="en-US" sz="2400" dirty="0">
              <a:solidFill>
                <a:prstClr val="white"/>
              </a:solidFill>
              <a:latin typeface="Calibri" panose="020F0502020204030204" pitchFamily="34" charset="0"/>
              <a:ea typeface="Calibri" panose="020F0502020204030204" pitchFamily="34" charset="0"/>
            </a:endParaRPr>
          </a:p>
          <a:p>
            <a:pPr marL="342900" lvl="0" indent="-342900" algn="justLow" rtl="1">
              <a:spcAft>
                <a:spcPts val="800"/>
              </a:spcAft>
              <a:buFont typeface="Simplified Arabic" panose="02020603050405020304" pitchFamily="18" charset="-78"/>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محمد عبد الفتاح الصيرفي، </a:t>
            </a:r>
            <a:r>
              <a:rPr lang="ar-EG" sz="24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الإعلان.. أنواعه- مبادئه- وطرق إعداده</a:t>
            </a: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 ط1، دار المناهج للنشر والتوزيع، 2012</a:t>
            </a:r>
          </a:p>
          <a:p>
            <a:pPr marL="342900" lvl="0" indent="-342900" algn="justLow" rtl="1">
              <a:buFont typeface="Times New Roman" panose="02020603050405020304" pitchFamily="18" charset="0"/>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مايسة حمدي زكي شلبي، اتجاهات الجمهور المصري نحو مصداقية الإعلان الرقمي بالمواقع الإلكترونية للشركات، رسالة ماجستير، (جامعة المنصورة: كلية الآداب، قسم الإعلام، 2015)</a:t>
            </a:r>
            <a:endParaRPr lang="en-US" sz="16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buFont typeface="Times New Roman" panose="02020603050405020304" pitchFamily="18" charset="0"/>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طاهر محسن الغالبي&amp; أحمد شاكر العسكري، الإعلان: مدخل تطبيقي، ط2، عمان: دار وائل للطباعة والنشر، 2006.</a:t>
            </a:r>
            <a:endParaRPr lang="en-US" sz="16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800"/>
              </a:spcAft>
              <a:buFont typeface="Times New Roman" panose="02020603050405020304" pitchFamily="18" charset="0"/>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حسنى نصر، الإنترنت والإعلام: الصحافة الإلكترونية، العين: مكتبة الفلاح للنشر والتوزيع، 2003</a:t>
            </a:r>
            <a:endParaRPr lang="en-US" sz="2400" dirty="0">
              <a:solidFill>
                <a:prstClr val="white"/>
              </a:solidFill>
              <a:latin typeface="Calibri" panose="020F0502020204030204" pitchFamily="34" charset="0"/>
              <a:ea typeface="Calibri" panose="020F0502020204030204" pitchFamily="34" charset="0"/>
            </a:endParaRPr>
          </a:p>
        </p:txBody>
      </p:sp>
      <p:sp>
        <p:nvSpPr>
          <p:cNvPr id="9" name="Rectangle 8">
            <a:extLst>
              <a:ext uri="{FF2B5EF4-FFF2-40B4-BE49-F238E27FC236}">
                <a16:creationId xmlns:a16="http://schemas.microsoft.com/office/drawing/2014/main" id="{2670169C-1167-4142-B100-B05B7B7076B4}"/>
              </a:ext>
            </a:extLst>
          </p:cNvPr>
          <p:cNvSpPr/>
          <p:nvPr/>
        </p:nvSpPr>
        <p:spPr>
          <a:xfrm>
            <a:off x="4787900" y="787412"/>
            <a:ext cx="2998694" cy="57822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3200" b="1" dirty="0">
                <a:solidFill>
                  <a:srgbClr val="0070C0"/>
                </a:solidFill>
                <a:latin typeface="Adobe Devanagari" panose="02040503050201020203" pitchFamily="18" charset="0"/>
                <a:cs typeface="Adobe Devanagari" panose="02040503050201020203" pitchFamily="18" charset="0"/>
              </a:rPr>
              <a:t>References</a:t>
            </a:r>
            <a:endParaRPr lang="ar-EG" sz="3200" b="1" dirty="0">
              <a:solidFill>
                <a:srgbClr val="0070C0"/>
              </a:solidFill>
              <a:latin typeface="Adobe Devanagari" panose="02040503050201020203" pitchFamily="18" charset="0"/>
              <a:cs typeface="Simple Bold Jut Out" panose="02010401010101010101" pitchFamily="2" charset="-78"/>
            </a:endParaRPr>
          </a:p>
        </p:txBody>
      </p:sp>
      <p:sp>
        <p:nvSpPr>
          <p:cNvPr id="3" name="Rectangle: Rounded Corners 2">
            <a:extLst>
              <a:ext uri="{FF2B5EF4-FFF2-40B4-BE49-F238E27FC236}">
                <a16:creationId xmlns:a16="http://schemas.microsoft.com/office/drawing/2014/main" id="{6FC76000-D1D8-47FA-82A1-86E81A0F1075}"/>
              </a:ext>
            </a:extLst>
          </p:cNvPr>
          <p:cNvSpPr/>
          <p:nvPr/>
        </p:nvSpPr>
        <p:spPr>
          <a:xfrm>
            <a:off x="2570018" y="457234"/>
            <a:ext cx="9317182"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16039655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287" y="204914"/>
            <a:ext cx="2223607" cy="606985"/>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333435" y="3082763"/>
            <a:ext cx="277359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8" name="Picture 7">
            <a:extLst>
              <a:ext uri="{FF2B5EF4-FFF2-40B4-BE49-F238E27FC236}">
                <a16:creationId xmlns:a16="http://schemas.microsoft.com/office/drawing/2014/main" id="{79B5EECA-C833-4F82-A7C0-6E285E0A9941}"/>
              </a:ext>
            </a:extLst>
          </p:cNvPr>
          <p:cNvPicPr>
            <a:picLocks noChangeAspect="1"/>
          </p:cNvPicPr>
          <p:nvPr/>
        </p:nvPicPr>
        <p:blipFill>
          <a:blip r:embed="rId7" cstate="print">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702945" y="904018"/>
            <a:ext cx="10557510" cy="53568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Graphic 22">
            <a:extLst>
              <a:ext uri="{FF2B5EF4-FFF2-40B4-BE49-F238E27FC236}">
                <a16:creationId xmlns:a16="http://schemas.microsoft.com/office/drawing/2014/main" id="{F84ED59F-5827-4EA5-8F2B-69C6D942DCC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9576180" y="-5944"/>
            <a:ext cx="2440721" cy="807770"/>
          </a:xfrm>
          <a:prstGeom prst="rect">
            <a:avLst/>
          </a:prstGeom>
        </p:spPr>
      </p:pic>
      <p:sp>
        <p:nvSpPr>
          <p:cNvPr id="2" name="Rectangle: Rounded Corners 1">
            <a:extLst>
              <a:ext uri="{FF2B5EF4-FFF2-40B4-BE49-F238E27FC236}">
                <a16:creationId xmlns:a16="http://schemas.microsoft.com/office/drawing/2014/main" id="{8ADC8F01-E440-4B0B-8A53-FB300C567412}"/>
              </a:ext>
            </a:extLst>
          </p:cNvPr>
          <p:cNvSpPr/>
          <p:nvPr/>
        </p:nvSpPr>
        <p:spPr>
          <a:xfrm>
            <a:off x="1314450" y="561796"/>
            <a:ext cx="8261730"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3" name="Rectangle: Rounded Corners 2">
            <a:extLst>
              <a:ext uri="{FF2B5EF4-FFF2-40B4-BE49-F238E27FC236}">
                <a16:creationId xmlns:a16="http://schemas.microsoft.com/office/drawing/2014/main" id="{C0FF087A-DC80-4CB3-8100-7354A50B1402}"/>
              </a:ext>
            </a:extLst>
          </p:cNvPr>
          <p:cNvSpPr/>
          <p:nvPr/>
        </p:nvSpPr>
        <p:spPr>
          <a:xfrm>
            <a:off x="931545" y="1066621"/>
            <a:ext cx="3629025" cy="184967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3200" b="1" dirty="0">
                <a:solidFill>
                  <a:schemeClr val="bg1"/>
                </a:solidFill>
                <a:latin typeface="Adobe Caslon Pro"/>
                <a:cs typeface="+mj-cs"/>
              </a:rPr>
              <a:t>Thank YOU</a:t>
            </a:r>
            <a:endParaRPr lang="ar-EG" sz="3200" b="1" dirty="0">
              <a:solidFill>
                <a:schemeClr val="bg1"/>
              </a:solidFill>
              <a:latin typeface="Adobe Caslon Pro"/>
              <a:cs typeface="+mj-cs"/>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2156</TotalTime>
  <Words>3529</Words>
  <Application>Microsoft Office PowerPoint</Application>
  <PresentationFormat>Widescreen</PresentationFormat>
  <Paragraphs>269</Paragraphs>
  <Slides>42</Slides>
  <Notes>15</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42</vt:i4>
      </vt:variant>
    </vt:vector>
  </HeadingPairs>
  <TitlesOfParts>
    <vt:vector size="55" baseType="lpstr">
      <vt:lpstr>Adobe Arabic</vt:lpstr>
      <vt:lpstr>Adobe Caslon Pro</vt:lpstr>
      <vt:lpstr>Adobe Devanagari</vt:lpstr>
      <vt:lpstr>Adobe Garamond Pro</vt:lpstr>
      <vt:lpstr>Arial</vt:lpstr>
      <vt:lpstr>Book Antiqua</vt:lpstr>
      <vt:lpstr>Calibri</vt:lpstr>
      <vt:lpstr>Calibri Light</vt:lpstr>
      <vt:lpstr>Simplified Arabic</vt:lpstr>
      <vt:lpstr>Sylfaen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 farouk</cp:lastModifiedBy>
  <cp:revision>119</cp:revision>
  <dcterms:created xsi:type="dcterms:W3CDTF">2023-04-29T09:08:23Z</dcterms:created>
  <dcterms:modified xsi:type="dcterms:W3CDTF">2024-02-15T19:37:01Z</dcterms:modified>
</cp:coreProperties>
</file>