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607" r:id="rId2"/>
    <p:sldId id="570" r:id="rId3"/>
    <p:sldId id="337" r:id="rId4"/>
    <p:sldId id="459" r:id="rId5"/>
    <p:sldId id="604" r:id="rId6"/>
    <p:sldId id="605" r:id="rId7"/>
    <p:sldId id="553" r:id="rId8"/>
    <p:sldId id="574" r:id="rId9"/>
    <p:sldId id="572" r:id="rId10"/>
    <p:sldId id="573" r:id="rId11"/>
    <p:sldId id="474" r:id="rId12"/>
    <p:sldId id="475" r:id="rId13"/>
    <p:sldId id="476" r:id="rId14"/>
    <p:sldId id="477" r:id="rId15"/>
    <p:sldId id="479" r:id="rId16"/>
    <p:sldId id="535" r:id="rId17"/>
    <p:sldId id="558" r:id="rId18"/>
    <p:sldId id="606" r:id="rId19"/>
    <p:sldId id="296" r:id="rId20"/>
    <p:sldId id="298" r:id="rId21"/>
    <p:sldId id="571" r:id="rId22"/>
    <p:sldId id="304" r:id="rId23"/>
    <p:sldId id="370" r:id="rId24"/>
    <p:sldId id="373" r:id="rId25"/>
    <p:sldId id="579" r:id="rId26"/>
    <p:sldId id="375" r:id="rId27"/>
    <p:sldId id="376" r:id="rId28"/>
    <p:sldId id="387" r:id="rId29"/>
    <p:sldId id="371" r:id="rId30"/>
    <p:sldId id="388" r:id="rId31"/>
    <p:sldId id="389" r:id="rId32"/>
    <p:sldId id="390" r:id="rId33"/>
    <p:sldId id="565" r:id="rId34"/>
    <p:sldId id="566" r:id="rId35"/>
    <p:sldId id="568" r:id="rId36"/>
    <p:sldId id="257" r:id="rId37"/>
    <p:sldId id="258" r:id="rId38"/>
    <p:sldId id="260" r:id="rId39"/>
    <p:sldId id="274" r:id="rId40"/>
    <p:sldId id="275" r:id="rId4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77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F5FE4F-D797-4A62-9415-33A3BCDFD3F7}" type="datetimeFigureOut">
              <a:rPr lang="fr-FR" smtClean="0"/>
              <a:t>13/12/2022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1F1F61-272F-4441-A7D0-F1B5E74F4BEA}" type="slidenum">
              <a:rPr lang="fr-FR" smtClean="0"/>
              <a:t>‹N°›</a:t>
            </a:fld>
            <a:endParaRPr lang="fr-FR"/>
          </a:p>
        </p:txBody>
      </p:sp>
    </p:spTree>
    <p:extLst>
      <p:ext uri="{BB962C8B-B14F-4D97-AF65-F5344CB8AC3E}">
        <p14:creationId xmlns:p14="http://schemas.microsoft.com/office/powerpoint/2010/main" val="1407157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en.wikipedia.org/wiki/United_Nations" TargetMode="External"/><Relationship Id="rId2" Type="http://schemas.openxmlformats.org/officeDocument/2006/relationships/slide" Target="../slides/slide16.xml"/><Relationship Id="rId1" Type="http://schemas.openxmlformats.org/officeDocument/2006/relationships/notesMaster" Target="../notesMasters/notesMaster1.xml"/><Relationship Id="rId6" Type="http://schemas.openxmlformats.org/officeDocument/2006/relationships/hyperlink" Target="https://en.wikipedia.org/wiki/League_of_Nations" TargetMode="External"/><Relationship Id="rId5" Type="http://schemas.openxmlformats.org/officeDocument/2006/relationships/hyperlink" Target="https://en.wikipedia.org/wiki/International_Labour_Organization#cite_note-1" TargetMode="External"/><Relationship Id="rId4" Type="http://schemas.openxmlformats.org/officeDocument/2006/relationships/hyperlink" Target="https://en.wikipedia.org/wiki/International_labour_standards"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investopedia.com/terms/e/economicgrowth.asp"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1-</a:t>
            </a:r>
            <a:r>
              <a:rPr lang="en-US" b="1" i="0" dirty="0">
                <a:solidFill>
                  <a:srgbClr val="00B050"/>
                </a:solidFill>
                <a:effectLst/>
                <a:latin typeface="Calibri" panose="020F0502020204030204" pitchFamily="34" charset="0"/>
                <a:cs typeface="Calibri" panose="020F0502020204030204" pitchFamily="34" charset="0"/>
              </a:rPr>
              <a:t>The Bureau of Labor Statistics (BLS) </a:t>
            </a:r>
            <a:r>
              <a:rPr lang="en-US" b="0" i="0" dirty="0">
                <a:solidFill>
                  <a:srgbClr val="111111"/>
                </a:solidFill>
                <a:effectLst/>
                <a:latin typeface="SourceSansPro"/>
              </a:rPr>
              <a:t>is an American government agency tasked with collecting and disseminating a range of economic and employment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11111"/>
                </a:solidFill>
                <a:effectLst/>
                <a:latin typeface="SourceSansPro"/>
              </a:rPr>
              <a:t>2- </a:t>
            </a:r>
            <a:r>
              <a:rPr lang="en-US" b="1" i="0" dirty="0">
                <a:solidFill>
                  <a:srgbClr val="111111"/>
                </a:solidFill>
                <a:effectLst/>
                <a:latin typeface="Calibri" panose="020F0502020204030204" pitchFamily="34" charset="0"/>
                <a:cs typeface="Calibri" panose="020F0502020204030204" pitchFamily="34" charset="0"/>
              </a:rPr>
              <a:t>The </a:t>
            </a:r>
            <a:r>
              <a:rPr lang="en-US" b="1" i="0" dirty="0" err="1">
                <a:solidFill>
                  <a:srgbClr val="111111"/>
                </a:solidFill>
                <a:effectLst/>
                <a:latin typeface="Calibri" panose="020F0502020204030204" pitchFamily="34" charset="0"/>
                <a:cs typeface="Calibri" panose="020F0502020204030204" pitchFamily="34" charset="0"/>
              </a:rPr>
              <a:t>Organisation</a:t>
            </a:r>
            <a:r>
              <a:rPr lang="en-US" b="1" i="0" dirty="0">
                <a:solidFill>
                  <a:srgbClr val="111111"/>
                </a:solidFill>
                <a:effectLst/>
                <a:latin typeface="Calibri" panose="020F0502020204030204" pitchFamily="34" charset="0"/>
                <a:cs typeface="Calibri" panose="020F0502020204030204" pitchFamily="34" charset="0"/>
              </a:rPr>
              <a:t> for Economic Co-operation and Development (OECD) </a:t>
            </a:r>
            <a:r>
              <a:rPr lang="en-US" b="0" i="0" dirty="0">
                <a:solidFill>
                  <a:srgbClr val="111111"/>
                </a:solidFill>
                <a:effectLst/>
                <a:latin typeface="SourceSansPro"/>
              </a:rPr>
              <a:t>is a group of 37 member countries that discuss and develop economic and social policy</a:t>
            </a:r>
          </a:p>
          <a:p>
            <a:endParaRPr lang="fr-FR" dirty="0"/>
          </a:p>
        </p:txBody>
      </p:sp>
      <p:sp>
        <p:nvSpPr>
          <p:cNvPr id="4" name="Espace réservé du numéro de diapositive 3"/>
          <p:cNvSpPr>
            <a:spLocks noGrp="1"/>
          </p:cNvSpPr>
          <p:nvPr>
            <p:ph type="sldNum" sz="quarter" idx="5"/>
          </p:nvPr>
        </p:nvSpPr>
        <p:spPr/>
        <p:txBody>
          <a:bodyPr/>
          <a:lstStyle/>
          <a:p>
            <a:fld id="{36578709-22D8-44DF-BFDD-907E68D3B4B5}" type="slidenum">
              <a:rPr lang="fr-FR" smtClean="0"/>
              <a:t>2</a:t>
            </a:fld>
            <a:endParaRPr lang="fr-FR"/>
          </a:p>
        </p:txBody>
      </p:sp>
    </p:spTree>
    <p:extLst>
      <p:ext uri="{BB962C8B-B14F-4D97-AF65-F5344CB8AC3E}">
        <p14:creationId xmlns:p14="http://schemas.microsoft.com/office/powerpoint/2010/main" val="16331766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Shape 816"/>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817" name="Shape 8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7"/>
        <p:cNvGrpSpPr/>
        <p:nvPr/>
      </p:nvGrpSpPr>
      <p:grpSpPr>
        <a:xfrm>
          <a:off x="0" y="0"/>
          <a:ext cx="0" cy="0"/>
          <a:chOff x="0" y="0"/>
          <a:chExt cx="0" cy="0"/>
        </a:xfrm>
      </p:grpSpPr>
      <p:sp>
        <p:nvSpPr>
          <p:cNvPr id="1738" name="Shape 1738"/>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739" name="Shape 173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7E1F1F61-272F-4441-A7D0-F1B5E74F4BEA}" type="slidenum">
              <a:rPr lang="fr-FR" smtClean="0"/>
              <a:t>7</a:t>
            </a:fld>
            <a:endParaRPr lang="fr-FR"/>
          </a:p>
        </p:txBody>
      </p:sp>
    </p:spTree>
    <p:extLst>
      <p:ext uri="{BB962C8B-B14F-4D97-AF65-F5344CB8AC3E}">
        <p14:creationId xmlns:p14="http://schemas.microsoft.com/office/powerpoint/2010/main" val="18828656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l">
              <a:buFont typeface="Arial" panose="020B0604020202020204" pitchFamily="34" charset="0"/>
              <a:buChar char="•"/>
            </a:pPr>
            <a:r>
              <a:rPr lang="en-US" b="1" i="0" dirty="0">
                <a:solidFill>
                  <a:srgbClr val="111111"/>
                </a:solidFill>
                <a:effectLst/>
                <a:latin typeface="SourceSansPro"/>
              </a:rPr>
              <a:t>The Bureau of Labor Statistics (BLS) </a:t>
            </a:r>
            <a:r>
              <a:rPr lang="en-US" b="0" i="0" dirty="0">
                <a:solidFill>
                  <a:srgbClr val="111111"/>
                </a:solidFill>
                <a:effectLst/>
                <a:latin typeface="SourceSansPro"/>
              </a:rPr>
              <a:t>is an American government agency tasked with collecting and disseminating a range of economic and employment data.</a:t>
            </a:r>
          </a:p>
          <a:p>
            <a:pPr algn="l">
              <a:buFont typeface="Arial" panose="020B0604020202020204" pitchFamily="34" charset="0"/>
              <a:buChar char="•"/>
            </a:pPr>
            <a:r>
              <a:rPr lang="en-US" b="1" i="0" dirty="0">
                <a:solidFill>
                  <a:srgbClr val="111111"/>
                </a:solidFill>
                <a:effectLst/>
                <a:latin typeface="SourceSansPro"/>
              </a:rPr>
              <a:t>The BLS </a:t>
            </a:r>
            <a:r>
              <a:rPr lang="en-US" b="0" i="0" dirty="0">
                <a:solidFill>
                  <a:srgbClr val="111111"/>
                </a:solidFill>
                <a:effectLst/>
                <a:latin typeface="SourceSansPro"/>
              </a:rPr>
              <a:t>is responsible for two key inflation indicators: the Consumer Price Index (CPI) and Producer Price Index (PPI).</a:t>
            </a:r>
          </a:p>
          <a:p>
            <a:endParaRPr lang="fr-FR" dirty="0"/>
          </a:p>
        </p:txBody>
      </p:sp>
      <p:sp>
        <p:nvSpPr>
          <p:cNvPr id="4" name="Espace réservé du numéro de diapositive 3"/>
          <p:cNvSpPr>
            <a:spLocks noGrp="1"/>
          </p:cNvSpPr>
          <p:nvPr>
            <p:ph type="sldNum" sz="quarter" idx="5"/>
          </p:nvPr>
        </p:nvSpPr>
        <p:spPr/>
        <p:txBody>
          <a:bodyPr/>
          <a:lstStyle/>
          <a:p>
            <a:fld id="{36578709-22D8-44DF-BFDD-907E68D3B4B5}" type="slidenum">
              <a:rPr lang="fr-FR" smtClean="0"/>
              <a:t>10</a:t>
            </a:fld>
            <a:endParaRPr lang="fr-FR"/>
          </a:p>
        </p:txBody>
      </p:sp>
    </p:spTree>
    <p:extLst>
      <p:ext uri="{BB962C8B-B14F-4D97-AF65-F5344CB8AC3E}">
        <p14:creationId xmlns:p14="http://schemas.microsoft.com/office/powerpoint/2010/main" val="2314428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5"/>
        <p:cNvGrpSpPr/>
        <p:nvPr/>
      </p:nvGrpSpPr>
      <p:grpSpPr>
        <a:xfrm>
          <a:off x="0" y="0"/>
          <a:ext cx="0" cy="0"/>
          <a:chOff x="0" y="0"/>
          <a:chExt cx="0" cy="0"/>
        </a:xfrm>
      </p:grpSpPr>
      <p:sp>
        <p:nvSpPr>
          <p:cNvPr id="1836" name="Shape 1836"/>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37" name="Shape 183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1"/>
        <p:cNvGrpSpPr/>
        <p:nvPr/>
      </p:nvGrpSpPr>
      <p:grpSpPr>
        <a:xfrm>
          <a:off x="0" y="0"/>
          <a:ext cx="0" cy="0"/>
          <a:chOff x="0" y="0"/>
          <a:chExt cx="0" cy="0"/>
        </a:xfrm>
      </p:grpSpPr>
      <p:sp>
        <p:nvSpPr>
          <p:cNvPr id="1842" name="Shape 184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43" name="Shape 184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3"/>
        <p:cNvGrpSpPr/>
        <p:nvPr/>
      </p:nvGrpSpPr>
      <p:grpSpPr>
        <a:xfrm>
          <a:off x="0" y="0"/>
          <a:ext cx="0" cy="0"/>
          <a:chOff x="0" y="0"/>
          <a:chExt cx="0" cy="0"/>
        </a:xfrm>
      </p:grpSpPr>
      <p:sp>
        <p:nvSpPr>
          <p:cNvPr id="1854" name="Shape 185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55" name="Shape 185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9"/>
        <p:cNvGrpSpPr/>
        <p:nvPr/>
      </p:nvGrpSpPr>
      <p:grpSpPr>
        <a:xfrm>
          <a:off x="0" y="0"/>
          <a:ext cx="0" cy="0"/>
          <a:chOff x="0" y="0"/>
          <a:chExt cx="0" cy="0"/>
        </a:xfrm>
      </p:grpSpPr>
      <p:sp>
        <p:nvSpPr>
          <p:cNvPr id="1860" name="Shape 1860"/>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61" name="Shape 186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6"/>
        <p:cNvGrpSpPr/>
        <p:nvPr/>
      </p:nvGrpSpPr>
      <p:grpSpPr>
        <a:xfrm>
          <a:off x="0" y="0"/>
          <a:ext cx="0" cy="0"/>
          <a:chOff x="0" y="0"/>
          <a:chExt cx="0" cy="0"/>
        </a:xfrm>
      </p:grpSpPr>
      <p:sp>
        <p:nvSpPr>
          <p:cNvPr id="1877" name="Shape 187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rtl="0">
              <a:spcBef>
                <a:spcPts val="0"/>
              </a:spcBef>
              <a:buNone/>
            </a:pPr>
            <a:endParaRPr/>
          </a:p>
        </p:txBody>
      </p:sp>
      <p:sp>
        <p:nvSpPr>
          <p:cNvPr id="1878" name="Shape 187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3"/>
        <p:cNvGrpSpPr/>
        <p:nvPr/>
      </p:nvGrpSpPr>
      <p:grpSpPr>
        <a:xfrm>
          <a:off x="0" y="0"/>
          <a:ext cx="0" cy="0"/>
          <a:chOff x="0" y="0"/>
          <a:chExt cx="0" cy="0"/>
        </a:xfrm>
      </p:grpSpPr>
      <p:sp>
        <p:nvSpPr>
          <p:cNvPr id="2334" name="Shape 233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r>
              <a:rPr lang="en-US" b="0" i="0" dirty="0">
                <a:solidFill>
                  <a:srgbClr val="FF0000"/>
                </a:solidFill>
                <a:effectLst/>
                <a:latin typeface="Arial" panose="020B0604020202020204" pitchFamily="34" charset="0"/>
              </a:rPr>
              <a:t>The </a:t>
            </a:r>
            <a:r>
              <a:rPr lang="en-US" b="1" i="0" dirty="0">
                <a:solidFill>
                  <a:srgbClr val="FF0000"/>
                </a:solidFill>
                <a:effectLst/>
                <a:latin typeface="Arial" panose="020B0604020202020204" pitchFamily="34" charset="0"/>
              </a:rPr>
              <a:t>International </a:t>
            </a:r>
            <a:r>
              <a:rPr lang="en-US" b="1" i="0" dirty="0" err="1">
                <a:solidFill>
                  <a:srgbClr val="FF0000"/>
                </a:solidFill>
                <a:effectLst/>
                <a:latin typeface="Arial" panose="020B0604020202020204" pitchFamily="34" charset="0"/>
              </a:rPr>
              <a:t>Labour</a:t>
            </a:r>
            <a:r>
              <a:rPr lang="en-US" b="1" i="0" dirty="0">
                <a:solidFill>
                  <a:srgbClr val="FF0000"/>
                </a:solidFill>
                <a:effectLst/>
                <a:latin typeface="Arial" panose="020B0604020202020204" pitchFamily="34" charset="0"/>
              </a:rPr>
              <a:t> Organization</a:t>
            </a:r>
            <a:r>
              <a:rPr lang="en-US" b="0" i="0" dirty="0">
                <a:solidFill>
                  <a:srgbClr val="FF0000"/>
                </a:solidFill>
                <a:effectLst/>
                <a:latin typeface="Arial" panose="020B0604020202020204" pitchFamily="34" charset="0"/>
              </a:rPr>
              <a:t> (</a:t>
            </a:r>
            <a:r>
              <a:rPr lang="en-US" b="1" i="0" dirty="0">
                <a:solidFill>
                  <a:srgbClr val="FF0000"/>
                </a:solidFill>
                <a:effectLst/>
                <a:latin typeface="Arial" panose="020B0604020202020204" pitchFamily="34" charset="0"/>
              </a:rPr>
              <a:t>ILO</a:t>
            </a:r>
            <a:r>
              <a:rPr lang="en-US" b="0" i="0" dirty="0">
                <a:solidFill>
                  <a:srgbClr val="FF0000"/>
                </a:solidFill>
                <a:effectLst/>
                <a:latin typeface="Arial" panose="020B0604020202020204" pitchFamily="34" charset="0"/>
              </a:rPr>
              <a:t>) </a:t>
            </a:r>
            <a:r>
              <a:rPr lang="en-US" b="0" i="0" dirty="0">
                <a:solidFill>
                  <a:srgbClr val="202122"/>
                </a:solidFill>
                <a:effectLst/>
                <a:latin typeface="Arial" panose="020B0604020202020204" pitchFamily="34" charset="0"/>
              </a:rPr>
              <a:t>is a </a:t>
            </a:r>
            <a:r>
              <a:rPr lang="en-US" b="0" i="0" u="sng" dirty="0">
                <a:solidFill>
                  <a:srgbClr val="FAA700"/>
                </a:solidFill>
                <a:effectLst/>
                <a:latin typeface="Arial" panose="020B0604020202020204" pitchFamily="34" charset="0"/>
                <a:hlinkClick r:id="rId3"/>
              </a:rPr>
              <a:t>United Nations</a:t>
            </a:r>
            <a:r>
              <a:rPr lang="en-US" b="0" i="0" dirty="0">
                <a:solidFill>
                  <a:srgbClr val="202122"/>
                </a:solidFill>
                <a:effectLst/>
                <a:latin typeface="Arial" panose="020B0604020202020204" pitchFamily="34" charset="0"/>
              </a:rPr>
              <a:t> agency whose mandate is to advance social and economic justice through setting </a:t>
            </a:r>
            <a:r>
              <a:rPr lang="en-US" b="0" i="0" u="none" strike="noStrike" dirty="0">
                <a:solidFill>
                  <a:srgbClr val="0645AD"/>
                </a:solidFill>
                <a:effectLst/>
                <a:latin typeface="Arial" panose="020B0604020202020204" pitchFamily="34" charset="0"/>
                <a:hlinkClick r:id="rId4" tooltip="International labour standards"/>
              </a:rPr>
              <a:t>international </a:t>
            </a:r>
            <a:r>
              <a:rPr lang="en-US" b="0" i="0" u="none" strike="noStrike" dirty="0" err="1">
                <a:solidFill>
                  <a:srgbClr val="0645AD"/>
                </a:solidFill>
                <a:effectLst/>
                <a:latin typeface="Arial" panose="020B0604020202020204" pitchFamily="34" charset="0"/>
                <a:hlinkClick r:id="rId4" tooltip="International labour standards"/>
              </a:rPr>
              <a:t>labour</a:t>
            </a:r>
            <a:r>
              <a:rPr lang="en-US" b="0" i="0" u="none" strike="noStrike" dirty="0">
                <a:solidFill>
                  <a:srgbClr val="0645AD"/>
                </a:solidFill>
                <a:effectLst/>
                <a:latin typeface="Arial" panose="020B0604020202020204" pitchFamily="34" charset="0"/>
                <a:hlinkClick r:id="rId4" tooltip="International labour standards"/>
              </a:rPr>
              <a:t> standards</a:t>
            </a:r>
            <a:r>
              <a:rPr lang="en-US" b="0" i="0" dirty="0">
                <a:solidFill>
                  <a:srgbClr val="202122"/>
                </a:solidFill>
                <a:effectLst/>
                <a:latin typeface="Arial" panose="020B0604020202020204" pitchFamily="34" charset="0"/>
              </a:rPr>
              <a:t>.</a:t>
            </a:r>
            <a:r>
              <a:rPr lang="en-US" b="0" i="0" u="none" strike="noStrike" baseline="30000" dirty="0">
                <a:solidFill>
                  <a:srgbClr val="0645AD"/>
                </a:solidFill>
                <a:effectLst/>
                <a:latin typeface="Arial" panose="020B0604020202020204" pitchFamily="34" charset="0"/>
                <a:hlinkClick r:id="rId5"/>
              </a:rPr>
              <a:t>[1]</a:t>
            </a:r>
            <a:r>
              <a:rPr lang="en-US" b="0" i="0" dirty="0">
                <a:solidFill>
                  <a:srgbClr val="202122"/>
                </a:solidFill>
                <a:effectLst/>
                <a:latin typeface="Arial" panose="020B0604020202020204" pitchFamily="34" charset="0"/>
              </a:rPr>
              <a:t> Founded in October 1919 under the </a:t>
            </a:r>
            <a:r>
              <a:rPr lang="en-US" b="0" i="0" u="none" strike="noStrike" dirty="0">
                <a:solidFill>
                  <a:srgbClr val="0645AD"/>
                </a:solidFill>
                <a:effectLst/>
                <a:latin typeface="Arial" panose="020B0604020202020204" pitchFamily="34" charset="0"/>
                <a:hlinkClick r:id="rId6" tooltip="League of Nations"/>
              </a:rPr>
              <a:t>League of Nations</a:t>
            </a:r>
            <a:endParaRPr dirty="0"/>
          </a:p>
        </p:txBody>
      </p:sp>
      <p:sp>
        <p:nvSpPr>
          <p:cNvPr id="2335" name="Shape 233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9487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Shape 541"/>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542" name="Shape 54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Shape 555"/>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556" name="Shape 55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Shape 555"/>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556" name="Shape 55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38936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Shape 599"/>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600" name="Shape 60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Shape 1019"/>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rtl="0">
              <a:spcBef>
                <a:spcPts val="0"/>
              </a:spcBef>
              <a:buNone/>
            </a:pPr>
            <a:endParaRPr/>
          </a:p>
        </p:txBody>
      </p:sp>
      <p:sp>
        <p:nvSpPr>
          <p:cNvPr id="1020" name="Shape 102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7"/>
        <p:cNvGrpSpPr/>
        <p:nvPr/>
      </p:nvGrpSpPr>
      <p:grpSpPr>
        <a:xfrm>
          <a:off x="0" y="0"/>
          <a:ext cx="0" cy="0"/>
          <a:chOff x="0" y="0"/>
          <a:chExt cx="0" cy="0"/>
        </a:xfrm>
      </p:grpSpPr>
      <p:sp>
        <p:nvSpPr>
          <p:cNvPr id="1038" name="Shape 10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39" name="Shape 1039"/>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r>
              <a:rPr lang="en-US" b="1" i="0" dirty="0">
                <a:solidFill>
                  <a:srgbClr val="111111"/>
                </a:solidFill>
                <a:effectLst/>
                <a:latin typeface="SourceSansPro"/>
              </a:rPr>
              <a:t>The International Monetary Fund (IMF) </a:t>
            </a:r>
            <a:r>
              <a:rPr lang="en-US" b="0" i="0" dirty="0">
                <a:solidFill>
                  <a:srgbClr val="111111"/>
                </a:solidFill>
                <a:effectLst/>
                <a:latin typeface="SourceSansPro"/>
              </a:rPr>
              <a:t>is an international organization that promotes global </a:t>
            </a:r>
            <a:r>
              <a:rPr lang="en-US" b="0" i="0" u="none" strike="noStrike" dirty="0">
                <a:solidFill>
                  <a:srgbClr val="2333A6"/>
                </a:solidFill>
                <a:effectLst/>
                <a:latin typeface="SourceSansPro"/>
                <a:hlinkClick r:id="rId3"/>
              </a:rPr>
              <a:t>economic growth</a:t>
            </a:r>
            <a:r>
              <a:rPr lang="en-US" b="0" i="0" dirty="0">
                <a:solidFill>
                  <a:srgbClr val="111111"/>
                </a:solidFill>
                <a:effectLst/>
                <a:latin typeface="SourceSansPro"/>
              </a:rPr>
              <a:t> and financial stability, encourages international trade, and reduces poverty. Quotas of member countries are a key determinant of the voting power in IMF decisions</a:t>
            </a:r>
            <a:endParaRPr sz="1200" b="0" i="0" u="none" strike="noStrike" cap="none" dirty="0">
              <a:solidFill>
                <a:schemeClr val="dk1"/>
              </a:solidFill>
              <a:latin typeface="Calibri"/>
              <a:ea typeface="Calibri"/>
              <a:cs typeface="Calibri"/>
              <a:sym typeface="Calibri"/>
            </a:endParaRPr>
          </a:p>
        </p:txBody>
      </p:sp>
      <p:sp>
        <p:nvSpPr>
          <p:cNvPr id="1040" name="Shape 1040"/>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24</a:t>
            </a:fld>
            <a:endParaRPr lang="en-US" sz="1200">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0"/>
        <p:cNvGrpSpPr/>
        <p:nvPr/>
      </p:nvGrpSpPr>
      <p:grpSpPr>
        <a:xfrm>
          <a:off x="0" y="0"/>
          <a:ext cx="0" cy="0"/>
          <a:chOff x="0" y="0"/>
          <a:chExt cx="0" cy="0"/>
        </a:xfrm>
      </p:grpSpPr>
      <p:sp>
        <p:nvSpPr>
          <p:cNvPr id="1051" name="Shape 1051"/>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052" name="Shape 105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6"/>
        <p:cNvGrpSpPr/>
        <p:nvPr/>
      </p:nvGrpSpPr>
      <p:grpSpPr>
        <a:xfrm>
          <a:off x="0" y="0"/>
          <a:ext cx="0" cy="0"/>
          <a:chOff x="0" y="0"/>
          <a:chExt cx="0" cy="0"/>
        </a:xfrm>
      </p:grpSpPr>
      <p:sp>
        <p:nvSpPr>
          <p:cNvPr id="1057" name="Shape 105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058" name="Shape 105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5"/>
        <p:cNvGrpSpPr/>
        <p:nvPr/>
      </p:nvGrpSpPr>
      <p:grpSpPr>
        <a:xfrm>
          <a:off x="0" y="0"/>
          <a:ext cx="0" cy="0"/>
          <a:chOff x="0" y="0"/>
          <a:chExt cx="0" cy="0"/>
        </a:xfrm>
      </p:grpSpPr>
      <p:sp>
        <p:nvSpPr>
          <p:cNvPr id="1126" name="Shape 1126"/>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127" name="Shape 1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5" name="Shape 1025"/>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026" name="Shape 102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51270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1"/>
        <p:cNvGrpSpPr/>
        <p:nvPr/>
      </p:nvGrpSpPr>
      <p:grpSpPr>
        <a:xfrm>
          <a:off x="0" y="0"/>
          <a:ext cx="0" cy="0"/>
          <a:chOff x="0" y="0"/>
          <a:chExt cx="0" cy="0"/>
        </a:xfrm>
      </p:grpSpPr>
      <p:sp>
        <p:nvSpPr>
          <p:cNvPr id="1132" name="Shape 113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133" name="Shape 1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7"/>
        <p:cNvGrpSpPr/>
        <p:nvPr/>
      </p:nvGrpSpPr>
      <p:grpSpPr>
        <a:xfrm>
          <a:off x="0" y="0"/>
          <a:ext cx="0" cy="0"/>
          <a:chOff x="0" y="0"/>
          <a:chExt cx="0" cy="0"/>
        </a:xfrm>
      </p:grpSpPr>
      <p:sp>
        <p:nvSpPr>
          <p:cNvPr id="1138" name="Shape 1138"/>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139" name="Shape 113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3"/>
        <p:cNvGrpSpPr/>
        <p:nvPr/>
      </p:nvGrpSpPr>
      <p:grpSpPr>
        <a:xfrm>
          <a:off x="0" y="0"/>
          <a:ext cx="0" cy="0"/>
          <a:chOff x="0" y="0"/>
          <a:chExt cx="0" cy="0"/>
        </a:xfrm>
      </p:grpSpPr>
      <p:sp>
        <p:nvSpPr>
          <p:cNvPr id="1144" name="Shape 114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145" name="Shape 114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B94940-6C93-450F-857A-00493AEC25A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08379FB-AA35-4CEC-B6C5-62B2B86983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069BB4B-E14C-43E3-9B54-17D37EDCC224}"/>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9087DB36-4B45-443F-9B7E-A3EAF311AE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E83BBD-83D6-4C46-803F-249499762CD1}"/>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2748332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9D78E0-0C2F-45D7-813B-B2BD94293D4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8E80D65-F9E4-48EF-A461-FD6C0E44516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6E8D22D-1F24-4B0E-855D-2E9EA21B8885}"/>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B3CEFE33-4EE4-458A-ADA8-A9CC746CAFD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8DE4E18-A5EE-4BC5-B9DD-5D11B0E8B960}"/>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1971078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14908E-C067-4DEF-B4DF-102FFCB030B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7EF1A4A-F7BC-4E34-A9A2-6D96DBA3672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46D7BC6-45B0-4AC0-8867-9931A6B48339}"/>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5263DDB7-1574-48C3-A090-FE6F8879C5D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923C52-A45E-48C7-895B-5D77910B4915}"/>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767163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BE7C39-7D7B-42A9-8E3D-540D0721B78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D7B5D1A-6FE0-4944-B08C-04BA8B7336F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1FB8981-9522-4EC2-B5A1-A64CC463BCD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E6C13DE-1548-4367-AFC7-7F1A6EC5AFCE}"/>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6" name="Espace réservé du pied de page 5">
            <a:extLst>
              <a:ext uri="{FF2B5EF4-FFF2-40B4-BE49-F238E27FC236}">
                <a16:creationId xmlns:a16="http://schemas.microsoft.com/office/drawing/2014/main" id="{F33D25B0-5D02-47F2-9018-7838A3B397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CBDE38-3A9F-435D-A540-CE3A713FA182}"/>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3054441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23B609-40AB-4B72-81E9-712755DE0E7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A4F897-E3D1-4BCE-9941-E23709AD0B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0CF1C50-FFFF-4EEF-B1E4-58BECED4C8F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4C7A75A-4CA9-49E4-ABDA-B192DE2BAF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456784-AE78-47C5-9406-E60AAA8D12B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AFB6ABE-FA75-42CE-B220-5955CBF291DF}"/>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8" name="Espace réservé du pied de page 7">
            <a:extLst>
              <a:ext uri="{FF2B5EF4-FFF2-40B4-BE49-F238E27FC236}">
                <a16:creationId xmlns:a16="http://schemas.microsoft.com/office/drawing/2014/main" id="{941624DF-B001-4A53-ADAF-355CB9DDEA2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F76C09D-98C3-4D8B-8F9F-CC09DE8DBA71}"/>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378761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8BE80A-05B4-4934-9D1B-B95EAE18AF9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A5E0791-7A65-4680-B1DC-5D3756ADA0A8}"/>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4" name="Espace réservé du pied de page 3">
            <a:extLst>
              <a:ext uri="{FF2B5EF4-FFF2-40B4-BE49-F238E27FC236}">
                <a16:creationId xmlns:a16="http://schemas.microsoft.com/office/drawing/2014/main" id="{3FC0DCA2-8635-43C4-9ED9-BE3CC8C5F83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EEF3C50-06DE-44ED-84AC-EA9410D0C1E5}"/>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3824531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18081A2-402B-49FD-B74A-84408F46D494}"/>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3" name="Espace réservé du pied de page 2">
            <a:extLst>
              <a:ext uri="{FF2B5EF4-FFF2-40B4-BE49-F238E27FC236}">
                <a16:creationId xmlns:a16="http://schemas.microsoft.com/office/drawing/2014/main" id="{2E93D2FB-0B6A-4D20-A81A-A0C1E237B04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595CEAC-0390-4B4C-A603-FFAD9AC115E4}"/>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974470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555009-41F5-4F21-A4FD-47B9E408687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94202A8-9325-488B-A2B7-F8C0B76218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8880540-0D85-4CE4-855E-038383FE99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BF9B0E4-CDDB-419D-8364-D24FFFF358A7}"/>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6" name="Espace réservé du pied de page 5">
            <a:extLst>
              <a:ext uri="{FF2B5EF4-FFF2-40B4-BE49-F238E27FC236}">
                <a16:creationId xmlns:a16="http://schemas.microsoft.com/office/drawing/2014/main" id="{9DD4101D-20E0-458E-8FC6-9A12ED3A12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380A162-8DDE-4835-9E97-55BE8B4712E9}"/>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3194065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04B28C-0F9A-494B-B757-777B1C37148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440679-E038-4BFF-9EB5-8B7C1BF610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7355D49-C810-486D-BC1A-45B05EE72E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36E89C3-3497-40DE-8A57-589C8F9E0E8E}"/>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6" name="Espace réservé du pied de page 5">
            <a:extLst>
              <a:ext uri="{FF2B5EF4-FFF2-40B4-BE49-F238E27FC236}">
                <a16:creationId xmlns:a16="http://schemas.microsoft.com/office/drawing/2014/main" id="{D135F58E-1D7C-47B3-B2C4-1A97146F957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95FCBFB-9984-4167-B1AE-141B26D11E18}"/>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2683666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F35811-D023-4938-905F-A0E751A4476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97B6E39-4C44-4B23-9128-D0B2E18146C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323AD67-1090-47B1-853C-2545C2CBD773}"/>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1E56DB17-DA46-41B0-B677-B0B846633B5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8209C9-09BA-4372-B4BA-456EC4580C41}"/>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1062385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57122FE-493D-4F13-A833-1046968E787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9FB9028-4463-4A90-AFF2-EEE49B7FE7E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BC95740-103D-469D-BA64-76BE14ED1168}"/>
              </a:ext>
            </a:extLst>
          </p:cNvPr>
          <p:cNvSpPr>
            <a:spLocks noGrp="1"/>
          </p:cNvSpPr>
          <p:nvPr>
            <p:ph type="dt" sz="half" idx="10"/>
          </p:nvPr>
        </p:nvSpPr>
        <p:spPr/>
        <p:txBody>
          <a:bodyPr/>
          <a:lstStyle/>
          <a:p>
            <a:fld id="{D1B8BA55-BFB0-454F-BCF0-C37B216643A9}"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3CE90CC6-36B6-40B7-9AAF-93B853BE88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83A191-DAFF-4F97-AAE0-B15F807B2A35}"/>
              </a:ext>
            </a:extLst>
          </p:cNvPr>
          <p:cNvSpPr>
            <a:spLocks noGrp="1"/>
          </p:cNvSpPr>
          <p:nvPr>
            <p:ph type="sldNum" sz="quarter" idx="12"/>
          </p:nvPr>
        </p:nvSpPr>
        <p:spPr/>
        <p:txBody>
          <a:bodyPr/>
          <a:lstStyle/>
          <a:p>
            <a:fld id="{095CED4F-C1E3-459A-9F08-9C07E73D4903}" type="slidenum">
              <a:rPr lang="fr-FR" smtClean="0"/>
              <a:t>‹N°›</a:t>
            </a:fld>
            <a:endParaRPr lang="fr-FR"/>
          </a:p>
        </p:txBody>
      </p:sp>
    </p:spTree>
    <p:extLst>
      <p:ext uri="{BB962C8B-B14F-4D97-AF65-F5344CB8AC3E}">
        <p14:creationId xmlns:p14="http://schemas.microsoft.com/office/powerpoint/2010/main" val="1155035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842C544-2290-4086-ABF7-C230EABE8D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D7F3EF8-B8AB-4572-B7F5-8EC39B3481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8B50EBF-2E56-4B89-809C-7E53CFC6B3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B8BA55-BFB0-454F-BCF0-C37B216643A9}"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6CE2516B-6B8D-47F7-B6B2-7635D65548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7B8FEC0-2AC2-4786-998D-4632AF23AD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5CED4F-C1E3-459A-9F08-9C07E73D4903}" type="slidenum">
              <a:rPr lang="fr-FR" smtClean="0"/>
              <a:t>‹N°›</a:t>
            </a:fld>
            <a:endParaRPr lang="fr-FR"/>
          </a:p>
        </p:txBody>
      </p:sp>
    </p:spTree>
    <p:extLst>
      <p:ext uri="{BB962C8B-B14F-4D97-AF65-F5344CB8AC3E}">
        <p14:creationId xmlns:p14="http://schemas.microsoft.com/office/powerpoint/2010/main" val="28609477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investopedia.com/terms/b/bls.asp"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en.wikipedia.org/wiki/Financial_transaction" TargetMode="External"/><Relationship Id="rId7" Type="http://schemas.openxmlformats.org/officeDocument/2006/relationships/hyperlink" Target="https://en.wikipedia.org/wiki/Employment" TargetMode="External"/><Relationship Id="rId2" Type="http://schemas.openxmlformats.org/officeDocument/2006/relationships/hyperlink" Target="https://en.wikipedia.org/wiki/International_Monetary_Fund" TargetMode="External"/><Relationship Id="rId1" Type="http://schemas.openxmlformats.org/officeDocument/2006/relationships/slideLayout" Target="../slideLayouts/slideLayout2.xml"/><Relationship Id="rId6" Type="http://schemas.openxmlformats.org/officeDocument/2006/relationships/hyperlink" Target="https://en.wikipedia.org/wiki/Business" TargetMode="External"/><Relationship Id="rId5" Type="http://schemas.openxmlformats.org/officeDocument/2006/relationships/hyperlink" Target="https://en.wikipedia.org/wiki/Globalization#cite_note-12th_April_2000:_IMF_Publications-9" TargetMode="External"/><Relationship Id="rId4" Type="http://schemas.openxmlformats.org/officeDocument/2006/relationships/hyperlink" Target="https://en.wikipedia.org/wiki/Investment"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6A154F-B326-506F-D613-466B7FA0E36C}"/>
              </a:ext>
            </a:extLst>
          </p:cNvPr>
          <p:cNvSpPr>
            <a:spLocks noGrp="1"/>
          </p:cNvSpPr>
          <p:nvPr>
            <p:ph idx="1"/>
          </p:nvPr>
        </p:nvSpPr>
        <p:spPr>
          <a:xfrm>
            <a:off x="0" y="87548"/>
            <a:ext cx="12192000" cy="6770451"/>
          </a:xfrm>
          <a:solidFill>
            <a:srgbClr val="FF0066"/>
          </a:solidFill>
        </p:spPr>
        <p:txBody>
          <a:bodyPr>
            <a:normAutofit/>
          </a:bodyPr>
          <a:lstStyle/>
          <a:p>
            <a:pPr marL="0" indent="0" algn="ctr">
              <a:buNone/>
            </a:pPr>
            <a:endParaRPr lang="fr-FR" sz="4800" b="1" dirty="0"/>
          </a:p>
          <a:p>
            <a:pPr marL="0" indent="0" algn="ctr">
              <a:buNone/>
            </a:pPr>
            <a:endParaRPr lang="fr-FR" sz="4800" b="1" dirty="0"/>
          </a:p>
          <a:p>
            <a:pPr marL="0" indent="0" algn="ctr">
              <a:buNone/>
            </a:pPr>
            <a:endParaRPr lang="fr-FR" sz="4800" b="1" dirty="0"/>
          </a:p>
          <a:p>
            <a:pPr marL="0" indent="0" algn="ctr">
              <a:buNone/>
            </a:pPr>
            <a:endParaRPr lang="fr-FR" sz="4800" b="1" dirty="0"/>
          </a:p>
          <a:p>
            <a:pPr marL="0" indent="0" algn="ctr">
              <a:buNone/>
            </a:pPr>
            <a:r>
              <a:rPr lang="ar-DZ" sz="4800" b="1" dirty="0"/>
              <a:t>تلخيص الدرس 10</a:t>
            </a:r>
            <a:endParaRPr lang="fr-FR" sz="4800" b="1" dirty="0"/>
          </a:p>
          <a:p>
            <a:pPr marL="0" indent="0" algn="ctr">
              <a:buNone/>
            </a:pPr>
            <a:endParaRPr lang="fr-FR" sz="4800" b="1" dirty="0"/>
          </a:p>
        </p:txBody>
      </p:sp>
    </p:spTree>
    <p:extLst>
      <p:ext uri="{BB962C8B-B14F-4D97-AF65-F5344CB8AC3E}">
        <p14:creationId xmlns:p14="http://schemas.microsoft.com/office/powerpoint/2010/main" val="1809238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8DE9FBD-FA9D-4E64-8E40-AB3064C88610}"/>
              </a:ext>
            </a:extLst>
          </p:cNvPr>
          <p:cNvSpPr>
            <a:spLocks noGrp="1"/>
          </p:cNvSpPr>
          <p:nvPr>
            <p:ph idx="1"/>
          </p:nvPr>
        </p:nvSpPr>
        <p:spPr>
          <a:xfrm>
            <a:off x="0" y="-73892"/>
            <a:ext cx="12192000" cy="6931891"/>
          </a:xfrm>
        </p:spPr>
        <p:txBody>
          <a:bodyPr>
            <a:normAutofit/>
          </a:bodyPr>
          <a:lstStyle/>
          <a:p>
            <a:pPr algn="just"/>
            <a:endParaRPr lang="en-US" sz="2600" b="1" i="0" dirty="0">
              <a:solidFill>
                <a:srgbClr val="FF0000"/>
              </a:solidFill>
              <a:effectLst/>
              <a:latin typeface="Calibri" panose="020F0502020204030204" pitchFamily="34" charset="0"/>
              <a:cs typeface="Calibri" panose="020F0502020204030204" pitchFamily="34" charset="0"/>
            </a:endParaRPr>
          </a:p>
          <a:p>
            <a:pPr algn="r" rtl="1"/>
            <a:r>
              <a:rPr lang="ar-DZ" sz="2600" b="1" i="0" dirty="0">
                <a:effectLst/>
                <a:latin typeface="Calibri" panose="020F0502020204030204" pitchFamily="34" charset="0"/>
                <a:cs typeface="Calibri" panose="020F0502020204030204" pitchFamily="34" charset="0"/>
              </a:rPr>
              <a:t>يستخدم الاقتصاديون والإحصائيون عدة طرق لتتبع النمو الاقتصادي. الأكثر شهرة وتتبعًا هو </a:t>
            </a:r>
            <a:r>
              <a:rPr lang="ar-DZ" sz="2600" b="1" i="0" dirty="0">
                <a:solidFill>
                  <a:srgbClr val="FF0000"/>
                </a:solidFill>
                <a:effectLst/>
                <a:latin typeface="Calibri" panose="020F0502020204030204" pitchFamily="34" charset="0"/>
                <a:cs typeface="Calibri" panose="020F0502020204030204" pitchFamily="34" charset="0"/>
              </a:rPr>
              <a:t>الناتج المحلي الإجمالي </a:t>
            </a:r>
            <a:r>
              <a:rPr lang="fr-FR" sz="2600" b="1" i="0" dirty="0">
                <a:solidFill>
                  <a:srgbClr val="FF0000"/>
                </a:solidFill>
                <a:effectLst/>
                <a:latin typeface="Calibri" panose="020F0502020204030204" pitchFamily="34" charset="0"/>
                <a:cs typeface="Calibri" panose="020F0502020204030204" pitchFamily="34" charset="0"/>
              </a:rPr>
              <a:t>(</a:t>
            </a:r>
            <a:r>
              <a:rPr lang="en-US" sz="2600" b="1" i="0" dirty="0">
                <a:solidFill>
                  <a:srgbClr val="FF0000"/>
                </a:solidFill>
                <a:effectLst/>
                <a:latin typeface="Calibri" panose="020F0502020204030204" pitchFamily="34" charset="0"/>
                <a:cs typeface="Calibri" panose="020F0502020204030204" pitchFamily="34" charset="0"/>
              </a:rPr>
              <a:t>GDP)</a:t>
            </a:r>
          </a:p>
          <a:p>
            <a:pPr algn="r" rtl="1"/>
            <a:endParaRPr lang="en-US" sz="2600" b="1" dirty="0">
              <a:solidFill>
                <a:srgbClr val="FF0000"/>
              </a:solidFill>
              <a:latin typeface="Calibri" panose="020F0502020204030204" pitchFamily="34" charset="0"/>
              <a:cs typeface="Calibri" panose="020F0502020204030204" pitchFamily="34" charset="0"/>
            </a:endParaRPr>
          </a:p>
          <a:p>
            <a:pPr algn="r" rtl="1"/>
            <a:r>
              <a:rPr lang="ar-DZ" sz="2600" b="1" i="0" dirty="0">
                <a:effectLst/>
                <a:latin typeface="Calibri" panose="020F0502020204030204" pitchFamily="34" charset="0"/>
                <a:cs typeface="Calibri" panose="020F0502020204030204" pitchFamily="34" charset="0"/>
              </a:rPr>
              <a:t>مع مرور الوقت ، سلط بعض الاقتصاديين الضوء على القيود والتحيزات في حساب الناتج المحلي الإجمالي.</a:t>
            </a:r>
            <a:endParaRPr lang="fr-FR" sz="2600" b="1" i="0" dirty="0">
              <a:effectLst/>
              <a:latin typeface="Calibri" panose="020F0502020204030204" pitchFamily="34" charset="0"/>
              <a:cs typeface="Calibri" panose="020F0502020204030204" pitchFamily="34" charset="0"/>
            </a:endParaRPr>
          </a:p>
          <a:p>
            <a:pPr algn="r" rtl="1"/>
            <a:endParaRPr lang="fr-FR" sz="2600" b="1" dirty="0">
              <a:latin typeface="Calibri" panose="020F0502020204030204" pitchFamily="34" charset="0"/>
              <a:cs typeface="Calibri" panose="020F0502020204030204" pitchFamily="34" charset="0"/>
            </a:endParaRPr>
          </a:p>
          <a:p>
            <a:pPr algn="r" rtl="1"/>
            <a:endParaRPr lang="fr-FR" sz="2600" b="1" dirty="0">
              <a:solidFill>
                <a:srgbClr val="FF0000"/>
              </a:solidFill>
              <a:latin typeface="Calibri" panose="020F0502020204030204" pitchFamily="34" charset="0"/>
              <a:cs typeface="Calibri" panose="020F0502020204030204" pitchFamily="34" charset="0"/>
            </a:endParaRPr>
          </a:p>
          <a:p>
            <a:pPr algn="r" rtl="1"/>
            <a:r>
              <a:rPr lang="ar-DZ" sz="2600" b="1" i="0" dirty="0">
                <a:effectLst/>
                <a:latin typeface="Calibri" panose="020F0502020204030204" pitchFamily="34" charset="0"/>
                <a:cs typeface="Calibri" panose="020F0502020204030204" pitchFamily="34" charset="0"/>
              </a:rPr>
              <a:t>تحتفظ منظمات مثل</a:t>
            </a:r>
            <a:r>
              <a:rPr lang="ar-DZ" sz="2600" b="1" i="0" dirty="0">
                <a:solidFill>
                  <a:srgbClr val="FF0000"/>
                </a:solidFill>
                <a:effectLst/>
                <a:latin typeface="Calibri" panose="020F0502020204030204" pitchFamily="34" charset="0"/>
                <a:cs typeface="Calibri" panose="020F0502020204030204" pitchFamily="34" charset="0"/>
              </a:rPr>
              <a:t> </a:t>
            </a:r>
            <a:r>
              <a:rPr lang="ar-DZ" sz="2600" b="1" i="0" dirty="0">
                <a:solidFill>
                  <a:srgbClr val="00B050"/>
                </a:solidFill>
                <a:effectLst/>
                <a:latin typeface="Calibri" panose="020F0502020204030204" pitchFamily="34" charset="0"/>
                <a:cs typeface="Calibri" panose="020F0502020204030204" pitchFamily="34" charset="0"/>
              </a:rPr>
              <a:t>مكتب إحصاءات العمل </a:t>
            </a:r>
            <a:r>
              <a:rPr lang="fr-FR" sz="2600" b="1" i="0" dirty="0">
                <a:solidFill>
                  <a:srgbClr val="00B050"/>
                </a:solidFill>
                <a:effectLst/>
                <a:latin typeface="Calibri" panose="020F0502020204030204" pitchFamily="34" charset="0"/>
                <a:cs typeface="Calibri" panose="020F0502020204030204" pitchFamily="34" charset="0"/>
              </a:rPr>
              <a:t> </a:t>
            </a:r>
            <a:r>
              <a:rPr lang="ar-DZ" sz="2600" b="1" i="0" dirty="0">
                <a:effectLst/>
                <a:latin typeface="Calibri" panose="020F0502020204030204" pitchFamily="34" charset="0"/>
                <a:cs typeface="Calibri" panose="020F0502020204030204" pitchFamily="34" charset="0"/>
              </a:rPr>
              <a:t>و </a:t>
            </a:r>
            <a:r>
              <a:rPr lang="fr-FR" sz="2600" b="1" i="0" dirty="0">
                <a:effectLst/>
                <a:latin typeface="Calibri" panose="020F0502020204030204" pitchFamily="34" charset="0"/>
                <a:cs typeface="Calibri" panose="020F0502020204030204" pitchFamily="34" charset="0"/>
              </a:rPr>
              <a:t>(</a:t>
            </a:r>
            <a:r>
              <a:rPr lang="en-US" sz="2600" b="1" i="0" dirty="0">
                <a:solidFill>
                  <a:srgbClr val="00B050"/>
                </a:solidFill>
                <a:effectLst/>
                <a:latin typeface="Calibri" panose="020F0502020204030204" pitchFamily="34" charset="0"/>
                <a:cs typeface="Calibri" panose="020F0502020204030204" pitchFamily="34" charset="0"/>
              </a:rPr>
              <a:t>BLS</a:t>
            </a:r>
            <a:r>
              <a:rPr lang="en-US" sz="2600" b="1" i="0" dirty="0">
                <a:effectLst/>
                <a:latin typeface="Calibri" panose="020F0502020204030204" pitchFamily="34" charset="0"/>
                <a:cs typeface="Calibri" panose="020F0502020204030204" pitchFamily="34" charset="0"/>
              </a:rPr>
              <a:t>)</a:t>
            </a:r>
            <a:r>
              <a:rPr lang="en-US" sz="2600" b="1" i="0" dirty="0">
                <a:solidFill>
                  <a:srgbClr val="FF0000"/>
                </a:solidFill>
                <a:effectLst/>
                <a:latin typeface="Calibri" panose="020F0502020204030204" pitchFamily="34" charset="0"/>
                <a:cs typeface="Calibri" panose="020F0502020204030204" pitchFamily="34" charset="0"/>
              </a:rPr>
              <a:t> </a:t>
            </a:r>
            <a:r>
              <a:rPr lang="en-US" sz="2600" b="1" i="0" dirty="0">
                <a:solidFill>
                  <a:srgbClr val="00B050"/>
                </a:solidFill>
                <a:effectLst/>
                <a:latin typeface="Calibri" panose="020F0502020204030204" pitchFamily="34" charset="0"/>
                <a:cs typeface="Calibri" panose="020F0502020204030204" pitchFamily="34" charset="0"/>
              </a:rPr>
              <a:t>Bureau of Labor </a:t>
            </a:r>
            <a:r>
              <a:rPr lang="en-US" sz="2800" b="1" i="0" dirty="0" err="1">
                <a:solidFill>
                  <a:srgbClr val="00B050"/>
                </a:solidFill>
                <a:effectLst/>
                <a:latin typeface="Calibri" panose="020F0502020204030204" pitchFamily="34" charset="0"/>
                <a:cs typeface="Calibri" panose="020F0502020204030204" pitchFamily="34" charset="0"/>
              </a:rPr>
              <a:t>Statiscs</a:t>
            </a:r>
            <a:r>
              <a:rPr lang="en-US" sz="2800" b="1" i="0" dirty="0">
                <a:solidFill>
                  <a:srgbClr val="00B050"/>
                </a:solidFill>
                <a:effectLst/>
                <a:latin typeface="Calibri" panose="020F0502020204030204" pitchFamily="34" charset="0"/>
                <a:cs typeface="Calibri" panose="020F0502020204030204" pitchFamily="34" charset="0"/>
              </a:rPr>
              <a:t>   </a:t>
            </a:r>
            <a:r>
              <a:rPr lang="ar-DZ" sz="2600" b="1" i="0" dirty="0">
                <a:solidFill>
                  <a:srgbClr val="00B050"/>
                </a:solidFill>
                <a:effectLst/>
                <a:latin typeface="Calibri" panose="020F0502020204030204" pitchFamily="34" charset="0"/>
                <a:cs typeface="Calibri" panose="020F0502020204030204" pitchFamily="34" charset="0"/>
              </a:rPr>
              <a:t>منظمة التعاون الاقتصادي والتنمية</a:t>
            </a:r>
            <a:r>
              <a:rPr lang="ar-DZ" sz="2600" b="1" i="0" dirty="0">
                <a:solidFill>
                  <a:srgbClr val="FF0000"/>
                </a:solidFill>
                <a:effectLst/>
                <a:latin typeface="Calibri" panose="020F0502020204030204" pitchFamily="34" charset="0"/>
                <a:cs typeface="Calibri" panose="020F0502020204030204" pitchFamily="34" charset="0"/>
              </a:rPr>
              <a:t> </a:t>
            </a:r>
            <a:r>
              <a:rPr lang="fr-FR" sz="2600" b="1" i="0" dirty="0">
                <a:effectLst/>
                <a:latin typeface="Calibri" panose="020F0502020204030204" pitchFamily="34" charset="0"/>
                <a:cs typeface="Calibri" panose="020F0502020204030204" pitchFamily="34" charset="0"/>
              </a:rPr>
              <a:t>(</a:t>
            </a:r>
            <a:r>
              <a:rPr lang="en-US" sz="2600" b="1" i="0" dirty="0">
                <a:solidFill>
                  <a:srgbClr val="00B050"/>
                </a:solidFill>
                <a:effectLst/>
                <a:latin typeface="Calibri" panose="020F0502020204030204" pitchFamily="34" charset="0"/>
                <a:cs typeface="Calibri" panose="020F0502020204030204" pitchFamily="34" charset="0"/>
              </a:rPr>
              <a:t>OECD</a:t>
            </a:r>
            <a:r>
              <a:rPr lang="en-US" sz="2600" b="1" i="0" dirty="0">
                <a:effectLst/>
                <a:latin typeface="Calibri" panose="020F0502020204030204" pitchFamily="34" charset="0"/>
                <a:cs typeface="Calibri" panose="020F0502020204030204" pitchFamily="34" charset="0"/>
              </a:rPr>
              <a:t>)</a:t>
            </a:r>
            <a:r>
              <a:rPr lang="en-US" sz="2600" b="1" i="0" dirty="0">
                <a:solidFill>
                  <a:srgbClr val="FF0000"/>
                </a:solidFill>
                <a:effectLst/>
                <a:latin typeface="Calibri" panose="020F0502020204030204" pitchFamily="34" charset="0"/>
                <a:cs typeface="Calibri" panose="020F0502020204030204" pitchFamily="34" charset="0"/>
              </a:rPr>
              <a:t> </a:t>
            </a:r>
            <a:r>
              <a:rPr lang="en-US" sz="2600" b="1" i="0" dirty="0">
                <a:solidFill>
                  <a:srgbClr val="00B050"/>
                </a:solidFill>
                <a:effectLst/>
                <a:latin typeface="Calibri" panose="020F0502020204030204" pitchFamily="34" charset="0"/>
                <a:cs typeface="Calibri" panose="020F0502020204030204" pitchFamily="34" charset="0"/>
              </a:rPr>
              <a:t>Organization for Economic Co-operation and Development</a:t>
            </a:r>
            <a:r>
              <a:rPr lang="en-US" sz="2600" b="1" i="0" dirty="0">
                <a:solidFill>
                  <a:srgbClr val="FF0000"/>
                </a:solidFill>
                <a:effectLst/>
                <a:latin typeface="Calibri" panose="020F0502020204030204" pitchFamily="34" charset="0"/>
                <a:cs typeface="Calibri" panose="020F0502020204030204" pitchFamily="34" charset="0"/>
              </a:rPr>
              <a:t> </a:t>
            </a:r>
            <a:r>
              <a:rPr lang="ar-DZ" sz="2600" b="1" i="0" dirty="0">
                <a:effectLst/>
                <a:latin typeface="Calibri" panose="020F0502020204030204" pitchFamily="34" charset="0"/>
                <a:cs typeface="Calibri" panose="020F0502020204030204" pitchFamily="34" charset="0"/>
              </a:rPr>
              <a:t>أيضًا بمقاييس الإنتاجية النسبية لقياس الإمكانات الاقتصادية</a:t>
            </a:r>
            <a:r>
              <a:rPr lang="ar-DZ" sz="2600" b="1" i="0" dirty="0">
                <a:solidFill>
                  <a:srgbClr val="FF0000"/>
                </a:solidFill>
                <a:effectLst/>
                <a:latin typeface="Calibri" panose="020F0502020204030204" pitchFamily="34" charset="0"/>
                <a:cs typeface="Calibri" panose="020F0502020204030204" pitchFamily="34" charset="0"/>
              </a:rPr>
              <a:t>.</a:t>
            </a:r>
            <a:endParaRPr lang="en-US" sz="2600" b="1" i="0" dirty="0">
              <a:solidFill>
                <a:srgbClr val="FF0000"/>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29317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18"/>
        <p:cNvGrpSpPr/>
        <p:nvPr/>
      </p:nvGrpSpPr>
      <p:grpSpPr>
        <a:xfrm>
          <a:off x="0" y="0"/>
          <a:ext cx="0" cy="0"/>
          <a:chOff x="0" y="0"/>
          <a:chExt cx="0" cy="0"/>
        </a:xfrm>
      </p:grpSpPr>
      <p:sp>
        <p:nvSpPr>
          <p:cNvPr id="820" name="Shape 820"/>
          <p:cNvSpPr txBox="1">
            <a:spLocks noGrp="1"/>
          </p:cNvSpPr>
          <p:nvPr>
            <p:ph type="body" idx="1"/>
          </p:nvPr>
        </p:nvSpPr>
        <p:spPr>
          <a:xfrm>
            <a:off x="1" y="-1"/>
            <a:ext cx="12192000" cy="6760724"/>
          </a:xfrm>
          <a:prstGeom prst="rect">
            <a:avLst/>
          </a:prstGeom>
          <a:noFill/>
          <a:ln>
            <a:noFill/>
          </a:ln>
        </p:spPr>
        <p:txBody>
          <a:bodyPr vert="horz" wrap="square" lIns="91425" tIns="45700" rIns="91425" bIns="45700" rtlCol="0" anchor="t" anchorCtr="0">
            <a:noAutofit/>
          </a:bodyPr>
          <a:lstStyle/>
          <a:p>
            <a:pPr marL="274320" indent="-381000" algn="ctr">
              <a:spcBef>
                <a:spcPts val="0"/>
              </a:spcBef>
              <a:buClr>
                <a:schemeClr val="accent1"/>
              </a:buClr>
              <a:buSzPct val="70000"/>
              <a:buNone/>
            </a:pPr>
            <a:r>
              <a:rPr lang="en-US" sz="2400" dirty="0">
                <a:solidFill>
                  <a:schemeClr val="dk1"/>
                </a:solidFill>
                <a:latin typeface="Century Schoolbook"/>
                <a:ea typeface="Century Schoolbook"/>
                <a:cs typeface="Century Schoolbook"/>
                <a:sym typeface="Century Schoolbook"/>
              </a:rPr>
              <a:t>The </a:t>
            </a:r>
            <a:r>
              <a:rPr lang="en-US" sz="2400" b="1" dirty="0">
                <a:solidFill>
                  <a:schemeClr val="dk1"/>
                </a:solidFill>
                <a:latin typeface="Century Schoolbook"/>
                <a:ea typeface="Century Schoolbook"/>
                <a:cs typeface="Century Schoolbook"/>
                <a:sym typeface="Century Schoolbook"/>
              </a:rPr>
              <a:t>expenditure approach </a:t>
            </a:r>
            <a:r>
              <a:rPr lang="en-US" sz="2400" dirty="0">
                <a:solidFill>
                  <a:schemeClr val="dk1"/>
                </a:solidFill>
                <a:latin typeface="Century Schoolbook"/>
                <a:ea typeface="Century Schoolbook"/>
                <a:cs typeface="Century Schoolbook"/>
                <a:sym typeface="Century Schoolbook"/>
              </a:rPr>
              <a:t>to measuring GDP</a:t>
            </a:r>
          </a:p>
          <a:p>
            <a:pPr marL="274320" indent="-381000" algn="ctr">
              <a:spcBef>
                <a:spcPts val="0"/>
              </a:spcBef>
              <a:buClr>
                <a:schemeClr val="accent1"/>
              </a:buClr>
              <a:buSzPct val="70000"/>
              <a:buNone/>
            </a:pPr>
            <a:endParaRPr lang="en-US" sz="2400" dirty="0">
              <a:solidFill>
                <a:schemeClr val="dk1"/>
              </a:solidFill>
              <a:latin typeface="Century Schoolbook"/>
              <a:ea typeface="Century Schoolbook"/>
              <a:cs typeface="Century Schoolbook"/>
              <a:sym typeface="Century Schoolbook"/>
            </a:endParaRPr>
          </a:p>
          <a:p>
            <a:pPr marL="274320" indent="-274320">
              <a:spcBef>
                <a:spcPts val="600"/>
              </a:spcBef>
              <a:buClr>
                <a:schemeClr val="accent1"/>
              </a:buClr>
              <a:buSzPct val="70000"/>
              <a:buNone/>
            </a:pPr>
            <a:endParaRPr lang="fr-FR" sz="2400" i="1" dirty="0">
              <a:solidFill>
                <a:schemeClr val="dk1"/>
              </a:solidFill>
              <a:latin typeface="Century Schoolbook"/>
              <a:ea typeface="Century Schoolbook"/>
              <a:cs typeface="Century Schoolbook"/>
              <a:sym typeface="Century Schoolbook"/>
            </a:endParaRPr>
          </a:p>
          <a:p>
            <a:pPr marL="274320" indent="-274320" algn="r" rtl="1">
              <a:spcBef>
                <a:spcPts val="600"/>
              </a:spcBef>
              <a:buClr>
                <a:schemeClr val="accent1"/>
              </a:buClr>
              <a:buSzPct val="70000"/>
              <a:buNone/>
            </a:pPr>
            <a:r>
              <a:rPr lang="ar-DZ" sz="2400" b="1" i="1" dirty="0">
                <a:solidFill>
                  <a:srgbClr val="FF0000"/>
                </a:solidFill>
                <a:latin typeface="Century Schoolbook"/>
                <a:ea typeface="Century Schoolbook"/>
                <a:cs typeface="Century Schoolbook"/>
                <a:sym typeface="Century Schoolbook"/>
              </a:rPr>
              <a:t>نهج الإنفاق الإنفاق لقياس الناتج المحلي الإجمالي</a:t>
            </a:r>
            <a:r>
              <a:rPr lang="fr-FR" sz="2400" b="1" i="1" dirty="0">
                <a:solidFill>
                  <a:srgbClr val="FF0000"/>
                </a:solidFill>
                <a:latin typeface="Century Schoolbook"/>
                <a:ea typeface="Century Schoolbook"/>
                <a:cs typeface="Century Schoolbook"/>
                <a:sym typeface="Century Schoolbook"/>
              </a:rPr>
              <a:t> </a:t>
            </a:r>
          </a:p>
          <a:p>
            <a:pPr marL="274320" indent="-274320" algn="r" rtl="1">
              <a:spcBef>
                <a:spcPts val="600"/>
              </a:spcBef>
              <a:buClr>
                <a:schemeClr val="accent1"/>
              </a:buClr>
              <a:buSzPct val="70000"/>
              <a:buNone/>
            </a:pPr>
            <a:endParaRPr lang="fr-FR" sz="2400" b="1" i="1" dirty="0">
              <a:solidFill>
                <a:srgbClr val="FF0000"/>
              </a:solidFill>
              <a:latin typeface="Century Schoolbook"/>
              <a:ea typeface="Century Schoolbook"/>
              <a:cs typeface="Century Schoolbook"/>
              <a:sym typeface="Century Schoolbook"/>
            </a:endParaRPr>
          </a:p>
          <a:p>
            <a:pPr marL="274320" indent="-274320" algn="r" rtl="1">
              <a:spcBef>
                <a:spcPts val="600"/>
              </a:spcBef>
              <a:buClr>
                <a:schemeClr val="accent1"/>
              </a:buClr>
              <a:buSzPct val="70000"/>
              <a:buNone/>
            </a:pPr>
            <a:r>
              <a:rPr lang="ar-DZ" sz="2400" b="1" i="1" dirty="0">
                <a:solidFill>
                  <a:srgbClr val="FF0000"/>
                </a:solidFill>
                <a:latin typeface="Century Schoolbook"/>
                <a:ea typeface="Century Schoolbook"/>
                <a:cs typeface="Century Schoolbook"/>
                <a:sym typeface="Century Schoolbook"/>
              </a:rPr>
              <a:t>يقيس إجمالي الإنفاق على السلع والخدمات النهائية المنتجة داخل الدولة خلال فترة زمنية محددة</a:t>
            </a:r>
            <a:r>
              <a:rPr lang="fr-FR" sz="2400" b="1" i="1" dirty="0">
                <a:solidFill>
                  <a:srgbClr val="FF0000"/>
                </a:solidFill>
                <a:latin typeface="Century Schoolbook"/>
                <a:ea typeface="Century Schoolbook"/>
                <a:cs typeface="Century Schoolbook"/>
                <a:sym typeface="Century Schoolbook"/>
              </a:rPr>
              <a:t> </a:t>
            </a:r>
          </a:p>
          <a:p>
            <a:pPr marL="274320" indent="-274320" algn="r" rtl="1">
              <a:spcBef>
                <a:spcPts val="600"/>
              </a:spcBef>
              <a:buClr>
                <a:schemeClr val="accent1"/>
              </a:buClr>
              <a:buSzPct val="70000"/>
              <a:buNone/>
            </a:pPr>
            <a:endParaRPr lang="fr-FR" sz="2400" b="1" i="1" dirty="0">
              <a:solidFill>
                <a:srgbClr val="FF0000"/>
              </a:solidFill>
              <a:latin typeface="Century Schoolbook"/>
              <a:ea typeface="Century Schoolbook"/>
              <a:cs typeface="Century Schoolbook"/>
              <a:sym typeface="Century Schoolbook"/>
            </a:endParaRPr>
          </a:p>
          <a:p>
            <a:pPr marL="274320" indent="-274320" algn="r" rtl="1">
              <a:spcBef>
                <a:spcPts val="600"/>
              </a:spcBef>
              <a:buClr>
                <a:schemeClr val="accent1"/>
              </a:buClr>
              <a:buSzPct val="70000"/>
              <a:buNone/>
            </a:pPr>
            <a:endParaRPr lang="fr-FR" sz="2400" b="1" i="1" dirty="0">
              <a:solidFill>
                <a:srgbClr val="FF0000"/>
              </a:solidFill>
              <a:latin typeface="Century Schoolbook"/>
              <a:ea typeface="Century Schoolbook"/>
              <a:cs typeface="Century Schoolbook"/>
              <a:sym typeface="Century Schoolbook"/>
            </a:endParaRPr>
          </a:p>
          <a:p>
            <a:pPr marL="274320" indent="-274320" algn="r" rtl="1">
              <a:spcBef>
                <a:spcPts val="600"/>
              </a:spcBef>
              <a:buClr>
                <a:schemeClr val="accent1"/>
              </a:buClr>
              <a:buSzPct val="70000"/>
              <a:buNone/>
            </a:pPr>
            <a:r>
              <a:rPr lang="en-US" sz="2400" dirty="0">
                <a:solidFill>
                  <a:schemeClr val="dk1"/>
                </a:solidFill>
                <a:latin typeface="Century Schoolbook"/>
                <a:ea typeface="Century Schoolbook"/>
                <a:cs typeface="Century Schoolbook"/>
                <a:sym typeface="Century Schoolbook"/>
              </a:rPr>
              <a:t>Four main categories of spending: consumption (</a:t>
            </a:r>
            <a:r>
              <a:rPr lang="en-US" sz="2400" b="1" dirty="0">
                <a:solidFill>
                  <a:schemeClr val="dk1"/>
                </a:solidFill>
                <a:latin typeface="Century Schoolbook"/>
                <a:ea typeface="Century Schoolbook"/>
                <a:cs typeface="Century Schoolbook"/>
                <a:sym typeface="Century Schoolbook"/>
              </a:rPr>
              <a:t>C</a:t>
            </a:r>
            <a:r>
              <a:rPr lang="en-US" sz="2400" i="1" dirty="0">
                <a:solidFill>
                  <a:schemeClr val="dk1"/>
                </a:solidFill>
                <a:latin typeface="Century Schoolbook"/>
                <a:ea typeface="Century Schoolbook"/>
                <a:cs typeface="Century Schoolbook"/>
                <a:sym typeface="Century Schoolbook"/>
              </a:rPr>
              <a:t>), </a:t>
            </a:r>
            <a:r>
              <a:rPr lang="en-US" sz="2400" dirty="0">
                <a:solidFill>
                  <a:schemeClr val="dk1"/>
                </a:solidFill>
                <a:latin typeface="Century Schoolbook"/>
                <a:ea typeface="Century Schoolbook"/>
                <a:cs typeface="Century Schoolbook"/>
                <a:sym typeface="Century Schoolbook"/>
              </a:rPr>
              <a:t>investment (</a:t>
            </a:r>
            <a:r>
              <a:rPr lang="en-US" sz="2400" b="1" i="1" dirty="0">
                <a:solidFill>
                  <a:schemeClr val="dk1"/>
                </a:solidFill>
                <a:latin typeface="Century Schoolbook"/>
                <a:ea typeface="Century Schoolbook"/>
                <a:cs typeface="Century Schoolbook"/>
                <a:sym typeface="Century Schoolbook"/>
              </a:rPr>
              <a:t>I</a:t>
            </a:r>
            <a:r>
              <a:rPr lang="en-US" sz="2400" i="1" dirty="0">
                <a:solidFill>
                  <a:schemeClr val="dk1"/>
                </a:solidFill>
                <a:latin typeface="Century Schoolbook"/>
                <a:ea typeface="Century Schoolbook"/>
                <a:cs typeface="Century Schoolbook"/>
                <a:sym typeface="Century Schoolbook"/>
              </a:rPr>
              <a:t>), </a:t>
            </a:r>
            <a:r>
              <a:rPr lang="en-US" sz="2400" b="1" i="1" dirty="0">
                <a:solidFill>
                  <a:schemeClr val="dk1"/>
                </a:solidFill>
                <a:latin typeface="Century Schoolbook"/>
                <a:ea typeface="Century Schoolbook"/>
                <a:cs typeface="Century Schoolbook"/>
                <a:sym typeface="Century Schoolbook"/>
              </a:rPr>
              <a:t>G</a:t>
            </a:r>
            <a:r>
              <a:rPr lang="en-US" sz="2400" i="1" dirty="0">
                <a:solidFill>
                  <a:schemeClr val="dk1"/>
                </a:solidFill>
                <a:latin typeface="Century Schoolbook"/>
                <a:ea typeface="Century Schoolbook"/>
                <a:cs typeface="Century Schoolbook"/>
                <a:sym typeface="Century Schoolbook"/>
              </a:rPr>
              <a:t>overnment purchases of goods and services </a:t>
            </a:r>
            <a:r>
              <a:rPr lang="en-US" sz="2400" dirty="0">
                <a:solidFill>
                  <a:schemeClr val="dk1"/>
                </a:solidFill>
                <a:latin typeface="Century Schoolbook"/>
                <a:ea typeface="Century Schoolbook"/>
                <a:cs typeface="Century Schoolbook"/>
                <a:sym typeface="Century Schoolbook"/>
              </a:rPr>
              <a:t>(</a:t>
            </a:r>
            <a:r>
              <a:rPr lang="en-US" sz="2400" b="1" i="1" dirty="0">
                <a:solidFill>
                  <a:schemeClr val="dk1"/>
                </a:solidFill>
                <a:latin typeface="Century Schoolbook"/>
                <a:ea typeface="Century Schoolbook"/>
                <a:cs typeface="Century Schoolbook"/>
                <a:sym typeface="Century Schoolbook"/>
              </a:rPr>
              <a:t>G</a:t>
            </a:r>
            <a:r>
              <a:rPr lang="en-US" sz="2400" i="1" dirty="0">
                <a:solidFill>
                  <a:schemeClr val="dk1"/>
                </a:solidFill>
                <a:latin typeface="Century Schoolbook"/>
                <a:ea typeface="Century Schoolbook"/>
                <a:cs typeface="Century Schoolbook"/>
                <a:sym typeface="Century Schoolbook"/>
              </a:rPr>
              <a:t>), and net exports (</a:t>
            </a:r>
            <a:r>
              <a:rPr lang="en-US" sz="2400" b="1" i="1" dirty="0">
                <a:solidFill>
                  <a:schemeClr val="dk1"/>
                </a:solidFill>
                <a:latin typeface="Century Schoolbook"/>
                <a:ea typeface="Century Schoolbook"/>
                <a:cs typeface="Century Schoolbook"/>
                <a:sym typeface="Century Schoolbook"/>
              </a:rPr>
              <a:t>NX</a:t>
            </a:r>
            <a:r>
              <a:rPr lang="en-US" sz="2400" i="1" dirty="0">
                <a:solidFill>
                  <a:schemeClr val="dk1"/>
                </a:solidFill>
                <a:latin typeface="Century Schoolbook"/>
                <a:ea typeface="Century Schoolbook"/>
                <a:cs typeface="Century Schoolbook"/>
                <a:sym typeface="Century Schoolbook"/>
              </a:rPr>
              <a:t>)</a:t>
            </a:r>
          </a:p>
          <a:p>
            <a:pPr marL="274320" indent="-274320" algn="r" rtl="1">
              <a:spcBef>
                <a:spcPts val="600"/>
              </a:spcBef>
              <a:buClr>
                <a:schemeClr val="accent1"/>
              </a:buClr>
              <a:buSzPct val="70000"/>
              <a:buNone/>
            </a:pPr>
            <a:endParaRPr lang="fr-FR" sz="2400" b="1" i="1" dirty="0">
              <a:solidFill>
                <a:srgbClr val="FF0000"/>
              </a:solidFill>
              <a:latin typeface="Century Schoolbook"/>
              <a:ea typeface="Century Schoolbook"/>
              <a:cs typeface="Century Schoolbook"/>
              <a:sym typeface="Century Schoolbook"/>
            </a:endParaRPr>
          </a:p>
          <a:p>
            <a:pPr marL="274320" indent="-274320" algn="r" rtl="1">
              <a:spcBef>
                <a:spcPts val="600"/>
              </a:spcBef>
              <a:buClr>
                <a:schemeClr val="accent1"/>
              </a:buClr>
              <a:buSzPct val="70000"/>
              <a:buNone/>
            </a:pPr>
            <a:r>
              <a:rPr lang="ar-DZ" sz="2400" b="1" i="1" dirty="0">
                <a:solidFill>
                  <a:srgbClr val="FF0000"/>
                </a:solidFill>
                <a:latin typeface="Century Schoolbook"/>
                <a:ea typeface="Century Schoolbook"/>
                <a:cs typeface="Century Schoolbook"/>
                <a:sym typeface="Century Schoolbook"/>
              </a:rPr>
              <a:t>أربع فئات رئيسية للإنفاق: الاستهلاك </a:t>
            </a:r>
            <a:r>
              <a:rPr lang="fr-FR" sz="2400" b="1" i="1" dirty="0">
                <a:solidFill>
                  <a:srgbClr val="FF0000"/>
                </a:solidFill>
                <a:latin typeface="Century Schoolbook"/>
                <a:ea typeface="Century Schoolbook"/>
                <a:cs typeface="Century Schoolbook"/>
                <a:sym typeface="Century Schoolbook"/>
              </a:rPr>
              <a:t>(C) ، </a:t>
            </a:r>
            <a:r>
              <a:rPr lang="ar-DZ" sz="2400" b="1" i="1" dirty="0">
                <a:solidFill>
                  <a:srgbClr val="FF0000"/>
                </a:solidFill>
                <a:latin typeface="Century Schoolbook"/>
                <a:ea typeface="Century Schoolbook"/>
                <a:cs typeface="Century Schoolbook"/>
                <a:sym typeface="Century Schoolbook"/>
              </a:rPr>
              <a:t>والاستثمار </a:t>
            </a:r>
            <a:r>
              <a:rPr lang="fr-FR" sz="2400" b="1" i="1" dirty="0">
                <a:solidFill>
                  <a:srgbClr val="FF0000"/>
                </a:solidFill>
                <a:latin typeface="Century Schoolbook"/>
                <a:ea typeface="Century Schoolbook"/>
                <a:cs typeface="Century Schoolbook"/>
                <a:sym typeface="Century Schoolbook"/>
              </a:rPr>
              <a:t>(I) ، </a:t>
            </a:r>
            <a:r>
              <a:rPr lang="ar-DZ" sz="2400" b="1" i="1" dirty="0">
                <a:solidFill>
                  <a:srgbClr val="FF0000"/>
                </a:solidFill>
                <a:latin typeface="Century Schoolbook"/>
                <a:ea typeface="Century Schoolbook"/>
                <a:cs typeface="Century Schoolbook"/>
                <a:sym typeface="Century Schoolbook"/>
              </a:rPr>
              <a:t>والمشتريات الحكومية من السلع والخدمات </a:t>
            </a:r>
            <a:r>
              <a:rPr lang="fr-FR" sz="2400" b="1" i="1" dirty="0">
                <a:solidFill>
                  <a:srgbClr val="FF0000"/>
                </a:solidFill>
                <a:latin typeface="Century Schoolbook"/>
                <a:ea typeface="Century Schoolbook"/>
                <a:cs typeface="Century Schoolbook"/>
                <a:sym typeface="Century Schoolbook"/>
              </a:rPr>
              <a:t>(G) ، </a:t>
            </a:r>
            <a:r>
              <a:rPr lang="ar-DZ" sz="2400" b="1" i="1" dirty="0">
                <a:solidFill>
                  <a:schemeClr val="dk1"/>
                </a:solidFill>
                <a:latin typeface="Century Schoolbook"/>
                <a:ea typeface="Century Schoolbook"/>
                <a:cs typeface="Century Schoolbook"/>
                <a:sym typeface="Century Schoolbook"/>
              </a:rPr>
              <a:t>وصافي الصادرات </a:t>
            </a:r>
            <a:r>
              <a:rPr lang="fr-FR" sz="2400" i="1" dirty="0">
                <a:solidFill>
                  <a:schemeClr val="dk1"/>
                </a:solidFill>
                <a:latin typeface="Century Schoolbook"/>
                <a:ea typeface="Century Schoolbook"/>
                <a:cs typeface="Century Schoolbook"/>
                <a:sym typeface="Century Schoolbook"/>
              </a:rPr>
              <a:t>(</a:t>
            </a:r>
            <a:r>
              <a:rPr lang="fr-FR" sz="2400" b="1" i="1" dirty="0">
                <a:solidFill>
                  <a:srgbClr val="FF0000"/>
                </a:solidFill>
                <a:latin typeface="Century Schoolbook"/>
                <a:ea typeface="Century Schoolbook"/>
                <a:cs typeface="Century Schoolbook"/>
                <a:sym typeface="Century Schoolbook"/>
              </a:rPr>
              <a:t>NX)</a:t>
            </a:r>
            <a:endParaRPr sz="2400" i="1" dirty="0">
              <a:solidFill>
                <a:schemeClr val="dk1"/>
              </a:solidFill>
              <a:latin typeface="Century Schoolbook"/>
              <a:ea typeface="Century Schoolbook"/>
              <a:cs typeface="Century Schoolbook"/>
              <a:sym typeface="Century Schoolbook"/>
            </a:endParaRPr>
          </a:p>
          <a:p>
            <a:pPr marL="274320" indent="-381000" algn="ctr">
              <a:spcBef>
                <a:spcPts val="600"/>
              </a:spcBef>
              <a:buClr>
                <a:schemeClr val="accent1"/>
              </a:buClr>
              <a:buSzPct val="70000"/>
              <a:buNone/>
            </a:pPr>
            <a:r>
              <a:rPr lang="en-US" sz="2400" b="1" i="1" dirty="0">
                <a:solidFill>
                  <a:schemeClr val="dk1"/>
                </a:solidFill>
                <a:latin typeface="Century Schoolbook"/>
                <a:ea typeface="Century Schoolbook"/>
                <a:cs typeface="Century Schoolbook"/>
                <a:sym typeface="Century Schoolbook"/>
              </a:rPr>
              <a:t>Y = C + I + G + NX</a:t>
            </a:r>
          </a:p>
          <a:p>
            <a:pPr marL="274320" indent="-381000" algn="ctr">
              <a:spcBef>
                <a:spcPts val="600"/>
              </a:spcBef>
              <a:buClr>
                <a:schemeClr val="accent1"/>
              </a:buClr>
              <a:buSzPct val="70000"/>
              <a:buNone/>
            </a:pPr>
            <a:endParaRPr lang="en-US" sz="2400" b="1" i="1" dirty="0">
              <a:solidFill>
                <a:schemeClr val="dk1"/>
              </a:solidFill>
              <a:latin typeface="Century Schoolbook"/>
              <a:ea typeface="Century Schoolbook"/>
              <a:cs typeface="Century Schoolbook"/>
              <a:sym typeface="Century Schoolbook"/>
            </a:endParaRP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the Income-expenditure identity</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NX= Exports minus Imports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40"/>
        <p:cNvGrpSpPr/>
        <p:nvPr/>
      </p:nvGrpSpPr>
      <p:grpSpPr>
        <a:xfrm>
          <a:off x="0" y="0"/>
          <a:ext cx="0" cy="0"/>
          <a:chOff x="0" y="0"/>
          <a:chExt cx="0" cy="0"/>
        </a:xfrm>
      </p:grpSpPr>
      <p:sp>
        <p:nvSpPr>
          <p:cNvPr id="1742" name="Shape 1742"/>
          <p:cNvSpPr txBox="1">
            <a:spLocks noGrp="1"/>
          </p:cNvSpPr>
          <p:nvPr>
            <p:ph type="body" idx="1"/>
          </p:nvPr>
        </p:nvSpPr>
        <p:spPr>
          <a:xfrm>
            <a:off x="0" y="92364"/>
            <a:ext cx="12192000" cy="658081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r>
              <a:rPr lang="en-US" sz="2600" b="1" dirty="0">
                <a:latin typeface="Calibri" panose="020F0502020204030204" pitchFamily="34" charset="0"/>
                <a:ea typeface="Century Schoolbook"/>
                <a:cs typeface="Calibri" panose="020F0502020204030204" pitchFamily="34" charset="0"/>
                <a:sym typeface="Century Schoolbook"/>
              </a:rPr>
              <a:t>I- 1- </a:t>
            </a: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600" b="1" dirty="0">
                <a:latin typeface="Calibri" panose="020F0502020204030204" pitchFamily="34" charset="0"/>
                <a:ea typeface="Century Schoolbook"/>
                <a:cs typeface="Calibri" panose="020F0502020204030204" pitchFamily="34" charset="0"/>
                <a:sym typeface="Century Schoolbook"/>
              </a:rPr>
              <a:t>      </a:t>
            </a: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الاستهلاك</a:t>
            </a:r>
            <a:endParaRPr lang="en-US" sz="2600" b="1" dirty="0">
              <a:latin typeface="Calibri" panose="020F0502020204030204" pitchFamily="34" charset="0"/>
              <a:ea typeface="Century Schoolbook"/>
              <a:cs typeface="Calibri" panose="020F0502020204030204" pitchFamily="34" charset="0"/>
              <a:sym typeface="Century Schoolbook"/>
            </a:endParaRPr>
          </a:p>
          <a:p>
            <a:pPr marL="0" indent="0">
              <a:spcBef>
                <a:spcPts val="0"/>
              </a:spcBef>
              <a:buClr>
                <a:schemeClr val="accent1"/>
              </a:buClr>
              <a:buSzPct val="70000"/>
              <a:buNone/>
            </a:pPr>
            <a:endParaRPr lang="en-US" sz="2600" b="1" dirty="0">
              <a:latin typeface="Calibri" panose="020F0502020204030204" pitchFamily="34" charset="0"/>
              <a:ea typeface="Century Schoolbook"/>
              <a:cs typeface="Calibri" panose="020F0502020204030204" pitchFamily="34" charset="0"/>
              <a:sym typeface="Century Schoolbook"/>
            </a:endParaRPr>
          </a:p>
          <a:p>
            <a:pPr marL="274320" indent="-274320" algn="r" rtl="1">
              <a:spcBef>
                <a:spcPts val="0"/>
              </a:spcBef>
              <a:buClr>
                <a:schemeClr val="accent1"/>
              </a:buClr>
              <a:buSzPct val="70000"/>
              <a:buFont typeface="Noto Sans Symbols"/>
              <a:buChar char="•"/>
            </a:pPr>
            <a:r>
              <a:rPr lang="ar-DZ" sz="2600" b="1" dirty="0">
                <a:latin typeface="Calibri" panose="020F0502020204030204" pitchFamily="34" charset="0"/>
                <a:ea typeface="Century Schoolbook"/>
                <a:cs typeface="Calibri" panose="020F0502020204030204" pitchFamily="34" charset="0"/>
                <a:sym typeface="Century Schoolbook"/>
              </a:rPr>
              <a:t>يمكن تعريف الاستهلاك بطرق مختلفة ، ولكن أفضل وصف عادة هو الشراء النهائي للسلع والخدمات من قبل الأفراد. وغالبًا ما يشار إليه أيضًا باسم الإنفاق الاستهلاكي.</a:t>
            </a:r>
            <a:r>
              <a:rPr lang="fr-FR" sz="2600" b="1" dirty="0">
                <a:latin typeface="Calibri" panose="020F0502020204030204" pitchFamily="34" charset="0"/>
                <a:ea typeface="Century Schoolbook"/>
                <a:cs typeface="Calibri" panose="020F0502020204030204" pitchFamily="34" charset="0"/>
                <a:sym typeface="Century Schoolbook"/>
              </a:rPr>
              <a:t>   </a:t>
            </a:r>
          </a:p>
          <a:p>
            <a:pPr marL="274320" indent="-274320" algn="r" rtl="1">
              <a:spcBef>
                <a:spcPts val="0"/>
              </a:spcBef>
              <a:buClr>
                <a:schemeClr val="accent1"/>
              </a:buClr>
              <a:buSzPct val="70000"/>
              <a:buFont typeface="Noto Sans Symbols"/>
              <a:buChar char="•"/>
            </a:pPr>
            <a:endParaRPr lang="fr-FR" sz="2600" b="1" dirty="0">
              <a:latin typeface="Calibri" panose="020F0502020204030204" pitchFamily="34" charset="0"/>
              <a:ea typeface="Century Schoolbook"/>
              <a:cs typeface="Calibri" panose="020F0502020204030204" pitchFamily="34" charset="0"/>
              <a:sym typeface="Century Schoolbook"/>
            </a:endParaRPr>
          </a:p>
          <a:p>
            <a:pPr marL="0" indent="0" algn="r" rtl="1">
              <a:spcBef>
                <a:spcPts val="0"/>
              </a:spcBef>
              <a:buClr>
                <a:schemeClr val="accent1"/>
              </a:buClr>
              <a:buSzPct val="70000"/>
              <a:buNone/>
            </a:pPr>
            <a:endParaRPr lang="en-US" sz="2600" b="1" dirty="0">
              <a:latin typeface="Calibri" panose="020F0502020204030204" pitchFamily="34" charset="0"/>
              <a:ea typeface="Century Schoolbook"/>
              <a:cs typeface="Calibri" panose="020F0502020204030204" pitchFamily="34" charset="0"/>
              <a:sym typeface="Century Schoolbook"/>
            </a:endParaRPr>
          </a:p>
          <a:p>
            <a:pPr marL="0" indent="0" algn="r" rtl="1">
              <a:spcBef>
                <a:spcPts val="0"/>
              </a:spcBef>
              <a:buClr>
                <a:schemeClr val="accent1"/>
              </a:buClr>
              <a:buSzPct val="70000"/>
              <a:buNone/>
            </a:pPr>
            <a:endParaRPr lang="en-US" sz="2600" b="1" dirty="0">
              <a:latin typeface="Calibri" panose="020F0502020204030204" pitchFamily="34" charset="0"/>
              <a:ea typeface="Century Schoolbook"/>
              <a:cs typeface="Calibri" panose="020F0502020204030204" pitchFamily="34" charset="0"/>
              <a:sym typeface="Century Schoolbook"/>
            </a:endParaRPr>
          </a:p>
          <a:p>
            <a:pPr marL="274320" indent="-274320" algn="r" rtl="1">
              <a:spcBef>
                <a:spcPts val="0"/>
              </a:spcBef>
              <a:buClr>
                <a:schemeClr val="accent1"/>
              </a:buClr>
              <a:buSzPct val="70000"/>
              <a:buFont typeface="Noto Sans Symbols"/>
              <a:buChar char="•"/>
            </a:pPr>
            <a:r>
              <a:rPr lang="ar-DZ" sz="2600" b="1" dirty="0">
                <a:latin typeface="Calibri" panose="020F0502020204030204" pitchFamily="34" charset="0"/>
                <a:ea typeface="Century Schoolbook"/>
                <a:cs typeface="Calibri" panose="020F0502020204030204" pitchFamily="34" charset="0"/>
                <a:sym typeface="Century Schoolbook"/>
              </a:rPr>
              <a:t>يعتبر الاستهلاك أحد أكبر المفاهيم في الاقتصاد وهو مهم للغاية لأنه يساعد في تحديد نمو الاقتصاد ونجاحه.</a:t>
            </a:r>
            <a:endParaRPr lang="en-US" sz="2600" b="1" dirty="0">
              <a:latin typeface="Calibri" panose="020F0502020204030204" pitchFamily="34" charset="0"/>
              <a:ea typeface="Century Schoolbook"/>
              <a:cs typeface="Calibri" panose="020F0502020204030204" pitchFamily="34" charset="0"/>
              <a:sym typeface="Century Schoolbook"/>
            </a:endParaRPr>
          </a:p>
          <a:p>
            <a:pPr marL="0" indent="0" algn="r" rtl="1">
              <a:spcBef>
                <a:spcPts val="0"/>
              </a:spcBef>
              <a:buClr>
                <a:schemeClr val="accent1"/>
              </a:buClr>
              <a:buSzPct val="70000"/>
              <a:buNone/>
            </a:pPr>
            <a:endParaRPr lang="en-US" sz="2600" dirty="0">
              <a:latin typeface="Calibri" panose="020F0502020204030204" pitchFamily="34" charset="0"/>
              <a:ea typeface="Century Schoolbook"/>
              <a:cs typeface="Calibri" panose="020F0502020204030204" pitchFamily="34" charset="0"/>
              <a:sym typeface="Century Schoolbook"/>
            </a:endParaRPr>
          </a:p>
          <a:p>
            <a:pPr marL="731520" lvl="1" indent="-375919" algn="r" rtl="1">
              <a:spcBef>
                <a:spcPts val="420"/>
              </a:spcBef>
              <a:buClr>
                <a:schemeClr val="accent1"/>
              </a:buClr>
              <a:buSzPct val="79999"/>
              <a:buFont typeface="Noto Sans Symbols"/>
              <a:buChar char="●"/>
            </a:pPr>
            <a:endParaRPr lang="en-US" sz="2600" dirty="0">
              <a:latin typeface="Calibri" panose="020F0502020204030204" pitchFamily="34" charset="0"/>
              <a:ea typeface="Century Schoolbook"/>
              <a:cs typeface="Calibri" panose="020F0502020204030204" pitchFamily="34" charset="0"/>
              <a:sym typeface="Century Schoolbook"/>
            </a:endParaRPr>
          </a:p>
          <a:p>
            <a:pPr marL="731520" lvl="1" indent="-375919" algn="r" rtl="1">
              <a:spcBef>
                <a:spcPts val="420"/>
              </a:spcBef>
              <a:buClr>
                <a:schemeClr val="accent1"/>
              </a:buClr>
              <a:buSzPct val="79999"/>
              <a:buFont typeface="Noto Sans Symbols"/>
              <a:buChar char="●"/>
            </a:pPr>
            <a:r>
              <a:rPr lang="ar-DZ" sz="2600" b="1" dirty="0">
                <a:latin typeface="Calibri" panose="020F0502020204030204" pitchFamily="34" charset="0"/>
                <a:ea typeface="Century Schoolbook"/>
                <a:cs typeface="Calibri" panose="020F0502020204030204" pitchFamily="34" charset="0"/>
                <a:sym typeface="Century Schoolbook"/>
              </a:rPr>
              <a:t>يمكن للشركات أن تفتح وتقدم جميع أنواع المنتجات الرائعة ، ولكن إذا لم نشتري منتجاتها أو نستهلكها ، فلن يستمروا في العمل لفترة طويلة</a:t>
            </a:r>
            <a:endParaRPr lang="en-US" sz="2600" b="1" dirty="0">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None/>
            </a:pPr>
            <a:endParaRPr sz="2400" dirty="0">
              <a:solidFill>
                <a:srgbClr val="0070C0"/>
              </a:solidFill>
              <a:latin typeface="Century Schoolbook"/>
              <a:ea typeface="Century Schoolbook"/>
              <a:cs typeface="Century Schoolbook"/>
              <a:sym typeface="Century Schoolbook"/>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4">
            <a:extLst>
              <a:ext uri="{FF2B5EF4-FFF2-40B4-BE49-F238E27FC236}">
                <a16:creationId xmlns:a16="http://schemas.microsoft.com/office/drawing/2014/main" id="{793BCC4C-497A-B333-EDA9-585CDBCAC2AE}"/>
              </a:ext>
            </a:extLst>
          </p:cNvPr>
          <p:cNvGraphicFramePr>
            <a:graphicFrameLocks noGrp="1"/>
          </p:cNvGraphicFramePr>
          <p:nvPr>
            <p:ph idx="1"/>
            <p:extLst>
              <p:ext uri="{D42A27DB-BD31-4B8C-83A1-F6EECF244321}">
                <p14:modId xmlns:p14="http://schemas.microsoft.com/office/powerpoint/2010/main" val="2107054279"/>
              </p:ext>
            </p:extLst>
          </p:nvPr>
        </p:nvGraphicFramePr>
        <p:xfrm>
          <a:off x="6076052" y="1369291"/>
          <a:ext cx="6097476" cy="5123870"/>
        </p:xfrm>
        <a:graphic>
          <a:graphicData uri="http://schemas.openxmlformats.org/drawingml/2006/table">
            <a:tbl>
              <a:tblPr firstRow="1" bandRow="1">
                <a:tableStyleId>{22838BEF-8BB2-4498-84A7-C5851F593DF1}</a:tableStyleId>
              </a:tblPr>
              <a:tblGrid>
                <a:gridCol w="6097476">
                  <a:extLst>
                    <a:ext uri="{9D8B030D-6E8A-4147-A177-3AD203B41FA5}">
                      <a16:colId xmlns:a16="http://schemas.microsoft.com/office/drawing/2014/main" val="3319544943"/>
                    </a:ext>
                  </a:extLst>
                </a:gridCol>
              </a:tblGrid>
              <a:tr h="1173465">
                <a:tc>
                  <a:txBody>
                    <a:bodyPr/>
                    <a:lstStyle/>
                    <a:p>
                      <a:pPr algn="ctr"/>
                      <a:r>
                        <a:rPr lang="ar" sz="2400" cap="small" dirty="0">
                          <a:solidFill>
                            <a:srgbClr val="FF0000"/>
                          </a:solidFill>
                          <a:latin typeface="Calibri" panose="020F0502020204030204" pitchFamily="34" charset="0"/>
                          <a:ea typeface="Century Schoolbook"/>
                          <a:cs typeface="Calibri" panose="020F0502020204030204" pitchFamily="34" charset="0"/>
                          <a:sym typeface="Century Schoolbook"/>
                        </a:rPr>
                        <a:t>نظرية الدخل النسبي للاستهلاك</a:t>
                      </a:r>
                      <a:endParaRPr lang="fr-FR" sz="2400" cap="small"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cap="small" dirty="0">
                          <a:solidFill>
                            <a:srgbClr val="FF0000"/>
                          </a:solidFill>
                          <a:latin typeface="Calibri" panose="020F0502020204030204" pitchFamily="34" charset="0"/>
                          <a:ea typeface="Century Schoolbook"/>
                          <a:cs typeface="Calibri" panose="020F0502020204030204" pitchFamily="34" charset="0"/>
                          <a:sym typeface="Century Schoolbook"/>
                        </a:rPr>
                        <a:t>Relative Income Theory of Consumption</a:t>
                      </a:r>
                    </a:p>
                    <a:p>
                      <a:pPr algn="ctr"/>
                      <a:endParaRPr lang="fr-FR" sz="2400" dirty="0">
                        <a:solidFill>
                          <a:srgbClr val="FF0000"/>
                        </a:solidFill>
                        <a:latin typeface="Calibri" panose="020F0502020204030204" pitchFamily="34" charset="0"/>
                        <a:cs typeface="Calibri" panose="020F0502020204030204" pitchFamily="34" charset="0"/>
                      </a:endParaRPr>
                    </a:p>
                  </a:txBody>
                  <a:tcPr>
                    <a:solidFill>
                      <a:srgbClr val="FFCC99"/>
                    </a:solidFill>
                  </a:tcPr>
                </a:tc>
                <a:extLst>
                  <a:ext uri="{0D108BD9-81ED-4DB2-BD59-A6C34878D82A}">
                    <a16:rowId xmlns:a16="http://schemas.microsoft.com/office/drawing/2014/main" val="738329228"/>
                  </a:ext>
                </a:extLst>
              </a:tr>
              <a:tr h="3935150">
                <a:tc>
                  <a:txBody>
                    <a:bodyPr/>
                    <a:lstStyle/>
                    <a:p>
                      <a:pPr marL="0" indent="0" algn="just">
                        <a:spcBef>
                          <a:spcPts val="0"/>
                        </a:spcBef>
                        <a:buClr>
                          <a:schemeClr val="accent1"/>
                        </a:buClr>
                        <a:buSzPct val="70000"/>
                        <a:buFont typeface="Noto Sans Symbols"/>
                        <a:buNone/>
                      </a:pPr>
                      <a:r>
                        <a:rPr lang="ar" sz="2200" dirty="0">
                          <a:solidFill>
                            <a:schemeClr val="dk1"/>
                          </a:solidFill>
                          <a:latin typeface="Calibri" panose="020F0502020204030204" pitchFamily="34" charset="0"/>
                          <a:ea typeface="Century Schoolbook"/>
                          <a:cs typeface="Calibri" panose="020F0502020204030204" pitchFamily="34" charset="0"/>
                          <a:sym typeface="Century Schoolbook"/>
                        </a:rPr>
                        <a:t>لأن دخله النسبي ظل كما هو ، سينفق الفرد نفس النسبة من دخله على الاستهلاك كما كان يفعل قبل الزيادة المطلقة في دخله.</a:t>
                      </a:r>
                    </a:p>
                    <a:p>
                      <a:pPr marL="0" indent="0" algn="just">
                        <a:spcBef>
                          <a:spcPts val="0"/>
                        </a:spcBef>
                        <a:buClr>
                          <a:schemeClr val="accent1"/>
                        </a:buClr>
                        <a:buSzPct val="70000"/>
                        <a:buFont typeface="Noto Sans Symbols"/>
                        <a:buNone/>
                      </a:pPr>
                      <a:endParaRPr lang="en-US" sz="22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indent="0" algn="just">
                        <a:spcBef>
                          <a:spcPts val="0"/>
                        </a:spcBef>
                        <a:buClr>
                          <a:schemeClr val="accent1"/>
                        </a:buClr>
                        <a:buSzPct val="70000"/>
                        <a:buFont typeface="Noto Sans Symbols"/>
                        <a:buNone/>
                      </a:pPr>
                      <a:r>
                        <a:rPr lang="ar" sz="2200" dirty="0">
                          <a:solidFill>
                            <a:schemeClr val="dk1"/>
                          </a:solidFill>
                          <a:latin typeface="Calibri" panose="020F0502020204030204" pitchFamily="34" charset="0"/>
                          <a:ea typeface="Century Schoolbook"/>
                          <a:cs typeface="Calibri" panose="020F0502020204030204" pitchFamily="34" charset="0"/>
                          <a:sym typeface="Century Schoolbook"/>
                        </a:rPr>
                        <a:t>أي أن </a:t>
                      </a:r>
                      <a:r>
                        <a:rPr lang="ar" sz="2200" b="1" dirty="0">
                          <a:solidFill>
                            <a:srgbClr val="0070C0"/>
                          </a:solidFill>
                          <a:latin typeface="Calibri" panose="020F0502020204030204" pitchFamily="34" charset="0"/>
                          <a:ea typeface="Century Schoolbook"/>
                          <a:cs typeface="Calibri" panose="020F0502020204030204" pitchFamily="34" charset="0"/>
                          <a:sym typeface="Century Schoolbook"/>
                        </a:rPr>
                        <a:t>متوسط ميله للاستهلاك (APC) </a:t>
                      </a:r>
                      <a:r>
                        <a:rPr lang="ar" sz="2200" dirty="0">
                          <a:solidFill>
                            <a:schemeClr val="dk1"/>
                          </a:solidFill>
                          <a:latin typeface="Calibri" panose="020F0502020204030204" pitchFamily="34" charset="0"/>
                          <a:ea typeface="Century Schoolbook"/>
                          <a:cs typeface="Calibri" panose="020F0502020204030204" pitchFamily="34" charset="0"/>
                          <a:sym typeface="Century Schoolbook"/>
                        </a:rPr>
                        <a:t>سيظل كما هو على الرغم من الزيادة في دخله المطلق</a:t>
                      </a:r>
                      <a:endParaRPr lang="fr-FR" sz="2200" dirty="0">
                        <a:latin typeface="Calibri" panose="020F0502020204030204" pitchFamily="34" charset="0"/>
                        <a:cs typeface="Calibri" panose="020F0502020204030204" pitchFamily="34" charset="0"/>
                      </a:endParaRPr>
                    </a:p>
                  </a:txBody>
                  <a:tcPr>
                    <a:solidFill>
                      <a:srgbClr val="FFCC99"/>
                    </a:solidFill>
                  </a:tcPr>
                </a:tc>
                <a:extLst>
                  <a:ext uri="{0D108BD9-81ED-4DB2-BD59-A6C34878D82A}">
                    <a16:rowId xmlns:a16="http://schemas.microsoft.com/office/drawing/2014/main" val="2608098848"/>
                  </a:ext>
                </a:extLst>
              </a:tr>
            </a:tbl>
          </a:graphicData>
        </a:graphic>
      </p:graphicFrame>
      <p:graphicFrame>
        <p:nvGraphicFramePr>
          <p:cNvPr id="5" name="Tableau 4">
            <a:extLst>
              <a:ext uri="{FF2B5EF4-FFF2-40B4-BE49-F238E27FC236}">
                <a16:creationId xmlns:a16="http://schemas.microsoft.com/office/drawing/2014/main" id="{2628B9CE-2530-25D3-ECED-74105A68CF21}"/>
              </a:ext>
            </a:extLst>
          </p:cNvPr>
          <p:cNvGraphicFramePr>
            <a:graphicFrameLocks noGrp="1"/>
          </p:cNvGraphicFramePr>
          <p:nvPr>
            <p:extLst>
              <p:ext uri="{D42A27DB-BD31-4B8C-83A1-F6EECF244321}">
                <p14:modId xmlns:p14="http://schemas.microsoft.com/office/powerpoint/2010/main" val="3167534410"/>
              </p:ext>
            </p:extLst>
          </p:nvPr>
        </p:nvGraphicFramePr>
        <p:xfrm>
          <a:off x="19948" y="1369291"/>
          <a:ext cx="6076052" cy="5108615"/>
        </p:xfrm>
        <a:graphic>
          <a:graphicData uri="http://schemas.openxmlformats.org/drawingml/2006/table">
            <a:tbl>
              <a:tblPr firstRow="1" bandRow="1">
                <a:tableStyleId>{22838BEF-8BB2-4498-84A7-C5851F593DF1}</a:tableStyleId>
              </a:tblPr>
              <a:tblGrid>
                <a:gridCol w="6076052">
                  <a:extLst>
                    <a:ext uri="{9D8B030D-6E8A-4147-A177-3AD203B41FA5}">
                      <a16:colId xmlns:a16="http://schemas.microsoft.com/office/drawing/2014/main" val="2944374475"/>
                    </a:ext>
                  </a:extLst>
                </a:gridCol>
              </a:tblGrid>
              <a:tr h="656723">
                <a:tc>
                  <a:txBody>
                    <a:bodyPr/>
                    <a:lstStyle/>
                    <a:p>
                      <a:pPr algn="ctr"/>
                      <a:r>
                        <a:rPr lang="ar" sz="2400" b="1" dirty="0">
                          <a:solidFill>
                            <a:srgbClr val="FF0000"/>
                          </a:solidFill>
                          <a:latin typeface="Calibri" panose="020F0502020204030204" pitchFamily="34" charset="0"/>
                          <a:ea typeface="Century Schoolbook"/>
                          <a:cs typeface="Calibri" panose="020F0502020204030204" pitchFamily="34" charset="0"/>
                          <a:sym typeface="Century Schoolbook"/>
                        </a:rPr>
                        <a:t>نظرية الدخل المطلق (كينز)</a:t>
                      </a:r>
                      <a:endParaRPr lang="fr-FR" sz="24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Absolute Income Theory (Keynes)</a:t>
                      </a:r>
                    </a:p>
                    <a:p>
                      <a:pPr algn="ctr"/>
                      <a:endParaRPr lang="fr-FR" sz="2400" b="1" dirty="0">
                        <a:solidFill>
                          <a:srgbClr val="FF0000"/>
                        </a:solidFill>
                        <a:latin typeface="Calibri" panose="020F0502020204030204" pitchFamily="34" charset="0"/>
                        <a:cs typeface="Calibri" panose="020F0502020204030204" pitchFamily="34" charset="0"/>
                      </a:endParaRPr>
                    </a:p>
                  </a:txBody>
                  <a:tcPr>
                    <a:solidFill>
                      <a:srgbClr val="CCCC00"/>
                    </a:solidFill>
                  </a:tcPr>
                </a:tc>
                <a:extLst>
                  <a:ext uri="{0D108BD9-81ED-4DB2-BD59-A6C34878D82A}">
                    <a16:rowId xmlns:a16="http://schemas.microsoft.com/office/drawing/2014/main" val="2116896501"/>
                  </a:ext>
                </a:extLst>
              </a:tr>
              <a:tr h="3919895">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ar" sz="2200" dirty="0">
                          <a:solidFill>
                            <a:schemeClr val="dk1"/>
                          </a:solidFill>
                          <a:latin typeface="Calibri" panose="020F0502020204030204" pitchFamily="34" charset="0"/>
                          <a:ea typeface="Century Schoolbook"/>
                          <a:cs typeface="Calibri" panose="020F0502020204030204" pitchFamily="34" charset="0"/>
                          <a:sym typeface="Century Schoolbook"/>
                        </a:rPr>
                        <a:t>وفقًا لكينز ، من بين جميع العوامل ، فإن </a:t>
                      </a:r>
                      <a:r>
                        <a:rPr lang="ar" sz="2200" i="1" dirty="0">
                          <a:solidFill>
                            <a:schemeClr val="dk1"/>
                          </a:solidFill>
                          <a:latin typeface="Calibri" panose="020F0502020204030204" pitchFamily="34" charset="0"/>
                          <a:ea typeface="Century Schoolbook"/>
                          <a:cs typeface="Calibri" panose="020F0502020204030204" pitchFamily="34" charset="0"/>
                          <a:sym typeface="Century Schoolbook"/>
                        </a:rPr>
                        <a:t>مستوى الدخل الحالي هو الذي يحدد استهلاك الفرد والمجتمع أيضًا </a:t>
                      </a:r>
                      <a:r>
                        <a:rPr lang="ar" sz="22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2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ar" sz="2200" dirty="0">
                          <a:solidFill>
                            <a:schemeClr val="dk1"/>
                          </a:solidFill>
                          <a:latin typeface="Calibri" panose="020F0502020204030204" pitchFamily="34" charset="0"/>
                          <a:ea typeface="Century Schoolbook"/>
                          <a:cs typeface="Calibri" panose="020F0502020204030204" pitchFamily="34" charset="0"/>
                          <a:sym typeface="Century Schoolbook"/>
                        </a:rPr>
                        <a:t>طرح كينز قانونًا نفسيًا للاستهلاك ، والذي بموجبه ، </a:t>
                      </a:r>
                      <a:r>
                        <a:rPr lang="ar" sz="2200" i="1" dirty="0">
                          <a:solidFill>
                            <a:schemeClr val="dk1"/>
                          </a:solidFill>
                          <a:latin typeface="Calibri" panose="020F0502020204030204" pitchFamily="34" charset="0"/>
                          <a:ea typeface="Century Schoolbook"/>
                          <a:cs typeface="Calibri" panose="020F0502020204030204" pitchFamily="34" charset="0"/>
                          <a:sym typeface="Century Schoolbook"/>
                        </a:rPr>
                        <a:t>كلما زاد الدخل من زيادة الاستهلاك ، ولكن ليس بقدر الزيادة في الدخل </a:t>
                      </a:r>
                      <a:r>
                        <a:rPr lang="ar" sz="2200" dirty="0">
                          <a:solidFill>
                            <a:schemeClr val="dk1"/>
                          </a:solidFill>
                          <a:latin typeface="Calibri" panose="020F0502020204030204" pitchFamily="34" charset="0"/>
                          <a:ea typeface="Century Schoolbook"/>
                          <a:cs typeface="Calibri" panose="020F0502020204030204" pitchFamily="34" charset="0"/>
                          <a:sym typeface="Century Schoolbook"/>
                        </a:rPr>
                        <a:t>. بمعنى آخر ، الميل الهامشي للاستهلاك أقل من واحد.</a:t>
                      </a:r>
                    </a:p>
                  </a:txBody>
                  <a:tcPr>
                    <a:solidFill>
                      <a:srgbClr val="CCCC00"/>
                    </a:solidFill>
                  </a:tcPr>
                </a:tc>
                <a:extLst>
                  <a:ext uri="{0D108BD9-81ED-4DB2-BD59-A6C34878D82A}">
                    <a16:rowId xmlns:a16="http://schemas.microsoft.com/office/drawing/2014/main" val="2574525207"/>
                  </a:ext>
                </a:extLst>
              </a:tr>
            </a:tbl>
          </a:graphicData>
        </a:graphic>
      </p:graphicFrame>
    </p:spTree>
    <p:extLst>
      <p:ext uri="{BB962C8B-B14F-4D97-AF65-F5344CB8AC3E}">
        <p14:creationId xmlns:p14="http://schemas.microsoft.com/office/powerpoint/2010/main" val="2913395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BCC8B49D-39C8-842C-2243-7734CAEBD39B}"/>
              </a:ext>
            </a:extLst>
          </p:cNvPr>
          <p:cNvPicPr>
            <a:picLocks noChangeAspect="1"/>
          </p:cNvPicPr>
          <p:nvPr/>
        </p:nvPicPr>
        <p:blipFill>
          <a:blip r:embed="rId2"/>
          <a:stretch>
            <a:fillRect/>
          </a:stretch>
        </p:blipFill>
        <p:spPr>
          <a:xfrm>
            <a:off x="0" y="973156"/>
            <a:ext cx="12192000" cy="4911687"/>
          </a:xfrm>
          <a:prstGeom prst="rect">
            <a:avLst/>
          </a:prstGeom>
        </p:spPr>
      </p:pic>
    </p:spTree>
    <p:extLst>
      <p:ext uri="{BB962C8B-B14F-4D97-AF65-F5344CB8AC3E}">
        <p14:creationId xmlns:p14="http://schemas.microsoft.com/office/powerpoint/2010/main" val="775659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800">
            <a:extLst>
              <a:ext uri="{FF2B5EF4-FFF2-40B4-BE49-F238E27FC236}">
                <a16:creationId xmlns:a16="http://schemas.microsoft.com/office/drawing/2014/main" id="{8B26526C-7643-4378-A77D-4FD0559A65B3}"/>
              </a:ext>
            </a:extLst>
          </p:cNvPr>
          <p:cNvSpPr txBox="1">
            <a:spLocks noGrp="1"/>
          </p:cNvSpPr>
          <p:nvPr>
            <p:ph type="title"/>
          </p:nvPr>
        </p:nvSpPr>
        <p:spPr>
          <a:xfrm>
            <a:off x="-15186" y="1184031"/>
            <a:ext cx="6493807" cy="5673969"/>
          </a:xfrm>
          <a:prstGeom prst="rect">
            <a:avLst/>
          </a:prstGeom>
          <a:noFill/>
          <a:ln>
            <a:noFill/>
          </a:ln>
        </p:spPr>
        <p:txBody>
          <a:bodyPr vert="horz" wrap="square" lIns="91425" tIns="45700" rIns="91425" bIns="45700" rtlCol="0" anchor="t" anchorCtr="0">
            <a:noAutofit/>
          </a:bodyPr>
          <a:lstStyle/>
          <a:p>
            <a:pPr marL="457200" indent="-457200" algn="r">
              <a:lnSpc>
                <a:spcPct val="80000"/>
              </a:lnSpc>
              <a:spcBef>
                <a:spcPts val="600"/>
              </a:spcBef>
              <a:buClr>
                <a:schemeClr val="accent1"/>
              </a:buClr>
              <a:buSzPct val="68526"/>
              <a:buFont typeface="Arial" panose="020B0604020202020204" pitchFamily="34" charset="0"/>
              <a:buChar char="•"/>
            </a:pPr>
            <a:r>
              <a:rPr lang="ar-DZ" sz="2600" b="1" dirty="0">
                <a:highlight>
                  <a:srgbClr val="FFFF00"/>
                </a:highlight>
                <a:latin typeface="Calibri" panose="020F0502020204030204" pitchFamily="34" charset="0"/>
                <a:ea typeface="Century Schoolbook"/>
                <a:cs typeface="Calibri" panose="020F0502020204030204" pitchFamily="34" charset="0"/>
                <a:sym typeface="Century Schoolbook"/>
              </a:rPr>
              <a:t>الفكرة: </a:t>
            </a:r>
            <a:br>
              <a:rPr lang="fr-FR" sz="2600" b="1" dirty="0">
                <a:highlight>
                  <a:srgbClr val="FFFF00"/>
                </a:highlight>
                <a:latin typeface="Calibri" panose="020F0502020204030204" pitchFamily="34" charset="0"/>
                <a:ea typeface="Century Schoolbook"/>
                <a:cs typeface="Calibri" panose="020F0502020204030204" pitchFamily="34" charset="0"/>
                <a:sym typeface="Century Schoolbook"/>
              </a:rPr>
            </a:br>
            <a:r>
              <a:rPr lang="ar-DZ" sz="2600" b="1" dirty="0">
                <a:latin typeface="Calibri" panose="020F0502020204030204" pitchFamily="34" charset="0"/>
                <a:ea typeface="Century Schoolbook"/>
                <a:cs typeface="Calibri" panose="020F0502020204030204" pitchFamily="34" charset="0"/>
                <a:sym typeface="Century Schoolbook"/>
              </a:rPr>
              <a:t>الاستهلاك في أي فترة ليس دالة للدخل الحالي لتلك الفترة ولكن للدخل المتوقع طوال العمر</a:t>
            </a:r>
            <a:br>
              <a:rPr lang="fr-FR" sz="2600" b="1" dirty="0">
                <a:latin typeface="Calibri" panose="020F0502020204030204" pitchFamily="34" charset="0"/>
                <a:ea typeface="Century Schoolbook"/>
                <a:cs typeface="Calibri" panose="020F0502020204030204" pitchFamily="34" charset="0"/>
                <a:sym typeface="Century Schoolbook"/>
              </a:rPr>
            </a:br>
            <a:br>
              <a:rPr lang="fr-FR" sz="2600" b="1" dirty="0">
                <a:latin typeface="Calibri" panose="020F0502020204030204" pitchFamily="34" charset="0"/>
                <a:ea typeface="Century Schoolbook"/>
                <a:cs typeface="Calibri" panose="020F0502020204030204" pitchFamily="34" charset="0"/>
                <a:sym typeface="Century Schoolbook"/>
              </a:rPr>
            </a:br>
            <a:r>
              <a:rPr lang="ar-DZ" sz="2600" b="1" dirty="0">
                <a:highlight>
                  <a:srgbClr val="FFFF00"/>
                </a:highlight>
                <a:latin typeface="Calibri" panose="020F0502020204030204" pitchFamily="34" charset="0"/>
                <a:ea typeface="Century Schoolbook"/>
                <a:cs typeface="Calibri" panose="020F0502020204030204" pitchFamily="34" charset="0"/>
                <a:sym typeface="Century Schoolbook"/>
              </a:rPr>
              <a:t>الافتراضات</a:t>
            </a:r>
            <a:r>
              <a:rPr lang="ar-DZ" sz="2600" b="1" dirty="0">
                <a:latin typeface="Calibri" panose="020F0502020204030204" pitchFamily="34" charset="0"/>
                <a:ea typeface="Century Schoolbook"/>
                <a:cs typeface="Calibri" panose="020F0502020204030204" pitchFamily="34" charset="0"/>
                <a:sym typeface="Century Schoolbook"/>
              </a:rPr>
              <a:t>:</a:t>
            </a:r>
            <a:br>
              <a:rPr lang="fr-FR" sz="2600" b="1" dirty="0">
                <a:latin typeface="Calibri" panose="020F0502020204030204" pitchFamily="34" charset="0"/>
                <a:ea typeface="Century Schoolbook"/>
                <a:cs typeface="Calibri" panose="020F0502020204030204" pitchFamily="34" charset="0"/>
                <a:sym typeface="Century Schoolbook"/>
              </a:rPr>
            </a:br>
            <a:br>
              <a:rPr lang="fr-FR" sz="2600" b="1" dirty="0">
                <a:latin typeface="Calibri" panose="020F0502020204030204" pitchFamily="34" charset="0"/>
                <a:ea typeface="Century Schoolbook"/>
                <a:cs typeface="Calibri" panose="020F0502020204030204" pitchFamily="34" charset="0"/>
                <a:sym typeface="Century Schoolbook"/>
              </a:rPr>
            </a:br>
            <a:r>
              <a:rPr lang="ar-DZ" sz="2600" b="1" dirty="0">
                <a:latin typeface="Calibri" panose="020F0502020204030204" pitchFamily="34" charset="0"/>
                <a:ea typeface="Century Schoolbook"/>
                <a:cs typeface="Calibri" panose="020F0502020204030204" pitchFamily="34" charset="0"/>
                <a:sym typeface="Century Schoolbook"/>
              </a:rPr>
              <a:t>تخطيط نمط الإنفاق الاستهلاكي بناءً على الدخل المتوقع في حياتهم بأكملها</a:t>
            </a:r>
            <a:br>
              <a:rPr lang="fr-FR" sz="2600" b="1" dirty="0">
                <a:latin typeface="Calibri" panose="020F0502020204030204" pitchFamily="34" charset="0"/>
                <a:ea typeface="Century Schoolbook"/>
                <a:cs typeface="Calibri" panose="020F0502020204030204" pitchFamily="34" charset="0"/>
                <a:sym typeface="Century Schoolbook"/>
              </a:rPr>
            </a:br>
            <a:br>
              <a:rPr lang="fr-FR" sz="2600" b="1" dirty="0">
                <a:latin typeface="Calibri" panose="020F0502020204030204" pitchFamily="34" charset="0"/>
                <a:ea typeface="Century Schoolbook"/>
                <a:cs typeface="Calibri" panose="020F0502020204030204" pitchFamily="34" charset="0"/>
                <a:sym typeface="Century Schoolbook"/>
              </a:rPr>
            </a:br>
            <a:r>
              <a:rPr lang="ar-DZ" sz="2600" b="1" dirty="0">
                <a:latin typeface="Calibri" panose="020F0502020204030204" pitchFamily="34" charset="0"/>
                <a:ea typeface="Century Schoolbook"/>
                <a:cs typeface="Calibri" panose="020F0502020204030204" pitchFamily="34" charset="0"/>
                <a:sym typeface="Century Schoolbook"/>
              </a:rPr>
              <a:t>يحافظ الفرد على مستوى استهلاك ثابت إلى حد ما أو يتزايد قليلاً</a:t>
            </a:r>
            <a:br>
              <a:rPr lang="fr-FR" sz="2600" b="1" dirty="0">
                <a:latin typeface="Calibri" panose="020F0502020204030204" pitchFamily="34" charset="0"/>
                <a:ea typeface="Century Schoolbook"/>
                <a:cs typeface="Calibri" panose="020F0502020204030204" pitchFamily="34" charset="0"/>
                <a:sym typeface="Century Schoolbook"/>
              </a:rPr>
            </a:br>
            <a:br>
              <a:rPr lang="fr-FR" sz="2600" b="1" dirty="0">
                <a:latin typeface="Calibri" panose="020F0502020204030204" pitchFamily="34" charset="0"/>
                <a:ea typeface="Century Schoolbook"/>
                <a:cs typeface="Calibri" panose="020F0502020204030204" pitchFamily="34" charset="0"/>
                <a:sym typeface="Century Schoolbook"/>
              </a:rPr>
            </a:br>
            <a:r>
              <a:rPr lang="ar-DZ" sz="2600" b="1" dirty="0">
                <a:latin typeface="Calibri" panose="020F0502020204030204" pitchFamily="34" charset="0"/>
                <a:ea typeface="Century Schoolbook"/>
                <a:cs typeface="Calibri" panose="020F0502020204030204" pitchFamily="34" charset="0"/>
                <a:sym typeface="Century Schoolbook"/>
              </a:rPr>
              <a:t>يقتصر مستوى استهلاكه على توقعاته للدخل مدى الحياة</a:t>
            </a:r>
            <a:endParaRPr sz="2600" b="1" dirty="0">
              <a:latin typeface="Calibri" panose="020F0502020204030204" pitchFamily="34" charset="0"/>
              <a:ea typeface="Century Schoolbook"/>
              <a:cs typeface="Calibri" panose="020F0502020204030204" pitchFamily="34" charset="0"/>
              <a:sym typeface="Century Schoolbook"/>
            </a:endParaRPr>
          </a:p>
        </p:txBody>
      </p:sp>
      <p:pic>
        <p:nvPicPr>
          <p:cNvPr id="5" name="Shape 1801" descr="Life Cycle Theory of Consumption">
            <a:extLst>
              <a:ext uri="{FF2B5EF4-FFF2-40B4-BE49-F238E27FC236}">
                <a16:creationId xmlns:a16="http://schemas.microsoft.com/office/drawing/2014/main" id="{1D4DC66D-B915-4EAF-B7B5-0C4A732BADCF}"/>
              </a:ext>
            </a:extLst>
          </p:cNvPr>
          <p:cNvPicPr preferRelativeResize="0"/>
          <p:nvPr/>
        </p:nvPicPr>
        <p:blipFill rotWithShape="1">
          <a:blip r:embed="rId3">
            <a:alphaModFix/>
          </a:blip>
          <a:srcRect b="9321"/>
          <a:stretch/>
        </p:blipFill>
        <p:spPr>
          <a:xfrm>
            <a:off x="6564145" y="0"/>
            <a:ext cx="5627855" cy="3429000"/>
          </a:xfrm>
          <a:prstGeom prst="rect">
            <a:avLst/>
          </a:prstGeom>
          <a:noFill/>
          <a:ln>
            <a:noFill/>
          </a:ln>
        </p:spPr>
      </p:pic>
      <p:sp>
        <p:nvSpPr>
          <p:cNvPr id="7" name="Shape 1794">
            <a:extLst>
              <a:ext uri="{FF2B5EF4-FFF2-40B4-BE49-F238E27FC236}">
                <a16:creationId xmlns:a16="http://schemas.microsoft.com/office/drawing/2014/main" id="{FF08F298-F03E-4426-A8CD-EE83B574A3FC}"/>
              </a:ext>
            </a:extLst>
          </p:cNvPr>
          <p:cNvSpPr txBox="1">
            <a:spLocks/>
          </p:cNvSpPr>
          <p:nvPr/>
        </p:nvSpPr>
        <p:spPr>
          <a:xfrm>
            <a:off x="70338" y="0"/>
            <a:ext cx="6493807" cy="729673"/>
          </a:xfrm>
          <a:prstGeom prst="rect">
            <a:avLst/>
          </a:prstGeom>
          <a:noFill/>
          <a:ln>
            <a:noFill/>
          </a:ln>
        </p:spPr>
        <p:txBody>
          <a:bodyPr vert="horz" wrap="square" lIns="91425" tIns="45700" rIns="91425" bIns="45700" rtlCol="0" anchor="b"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190500" algn="ctr">
              <a:spcBef>
                <a:spcPts val="0"/>
              </a:spcBef>
              <a:buClr>
                <a:schemeClr val="dk2"/>
              </a:buClr>
              <a:buSzPct val="100000"/>
            </a:pPr>
            <a:r>
              <a:rPr lang="en-US" sz="2600" b="1" cap="small" dirty="0">
                <a:latin typeface="Calibri" panose="020F0502020204030204" pitchFamily="34" charset="0"/>
                <a:ea typeface="Century Schoolbook"/>
                <a:cs typeface="Calibri" panose="020F0502020204030204" pitchFamily="34" charset="0"/>
                <a:sym typeface="Century Schoolbook"/>
              </a:rPr>
              <a:t>I-1-2-Life Cycle Theory of Consumption </a:t>
            </a:r>
          </a:p>
          <a:p>
            <a:pPr indent="-190500" algn="ctr">
              <a:spcBef>
                <a:spcPts val="0"/>
              </a:spcBef>
              <a:buClr>
                <a:schemeClr val="dk2"/>
              </a:buClr>
              <a:buSzPct val="100000"/>
            </a:pPr>
            <a:r>
              <a:rPr lang="en-US" sz="2600" b="1" cap="small" dirty="0">
                <a:latin typeface="Calibri" panose="020F0502020204030204" pitchFamily="34" charset="0"/>
                <a:ea typeface="Century Schoolbook"/>
                <a:cs typeface="Calibri" panose="020F0502020204030204" pitchFamily="34" charset="0"/>
                <a:sym typeface="Century Schoolbook"/>
              </a:rPr>
              <a:t>( Ando &amp; Modigliani)</a:t>
            </a:r>
            <a:r>
              <a:rPr lang="ar-DZ" sz="2600" b="1" cap="small" dirty="0">
                <a:latin typeface="Calibri" panose="020F0502020204030204" pitchFamily="34" charset="0"/>
                <a:ea typeface="Century Schoolbook"/>
                <a:cs typeface="Calibri" panose="020F0502020204030204" pitchFamily="34" charset="0"/>
                <a:sym typeface="Century Schoolbook"/>
              </a:rPr>
              <a:t> </a:t>
            </a:r>
            <a:r>
              <a:rPr lang="ar-DZ" sz="2600" b="1" cap="small" dirty="0">
                <a:solidFill>
                  <a:srgbClr val="FF0000"/>
                </a:solidFill>
                <a:latin typeface="Calibri" panose="020F0502020204030204" pitchFamily="34" charset="0"/>
                <a:ea typeface="Century Schoolbook"/>
                <a:cs typeface="Calibri" panose="020F0502020204030204" pitchFamily="34" charset="0"/>
                <a:sym typeface="Century Schoolbook"/>
              </a:rPr>
              <a:t>نظرية دورة الحياة للاستهلاك</a:t>
            </a:r>
            <a:endParaRPr lang="en-US" sz="2600" b="1" cap="small" dirty="0">
              <a:solidFill>
                <a:srgbClr val="FF0000"/>
              </a:solidFill>
              <a:latin typeface="Calibri" panose="020F0502020204030204" pitchFamily="34" charset="0"/>
              <a:ea typeface="Century Schoolbook"/>
              <a:cs typeface="Calibri" panose="020F0502020204030204" pitchFamily="34" charset="0"/>
              <a:sym typeface="Century Schoolbook"/>
            </a:endParaRPr>
          </a:p>
        </p:txBody>
      </p:sp>
      <p:pic>
        <p:nvPicPr>
          <p:cNvPr id="8" name="Shape 1802" descr="Результат пошуку зображень за запитом &quot;life cycle theory of consumption&quot;">
            <a:extLst>
              <a:ext uri="{FF2B5EF4-FFF2-40B4-BE49-F238E27FC236}">
                <a16:creationId xmlns:a16="http://schemas.microsoft.com/office/drawing/2014/main" id="{96E12D14-E72D-4745-AC9A-E5CBA07BCA79}"/>
              </a:ext>
            </a:extLst>
          </p:cNvPr>
          <p:cNvPicPr preferRelativeResize="0"/>
          <p:nvPr/>
        </p:nvPicPr>
        <p:blipFill rotWithShape="1">
          <a:blip r:embed="rId4">
            <a:alphaModFix/>
          </a:blip>
          <a:srcRect/>
          <a:stretch/>
        </p:blipFill>
        <p:spPr>
          <a:xfrm>
            <a:off x="6809363" y="3531326"/>
            <a:ext cx="5382638" cy="3429000"/>
          </a:xfrm>
          <a:prstGeom prst="rect">
            <a:avLst/>
          </a:prstGeom>
          <a:noFill/>
          <a:ln>
            <a:noFill/>
          </a:ln>
        </p:spPr>
      </p:pic>
    </p:spTree>
    <p:extLst>
      <p:ext uri="{BB962C8B-B14F-4D97-AF65-F5344CB8AC3E}">
        <p14:creationId xmlns:p14="http://schemas.microsoft.com/office/powerpoint/2010/main" val="822639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08DF5C5-68A0-4502-8AF5-AB992B170D65}"/>
              </a:ext>
            </a:extLst>
          </p:cNvPr>
          <p:cNvSpPr>
            <a:spLocks noGrp="1"/>
          </p:cNvSpPr>
          <p:nvPr>
            <p:ph idx="1"/>
          </p:nvPr>
        </p:nvSpPr>
        <p:spPr>
          <a:xfrm>
            <a:off x="161191" y="67163"/>
            <a:ext cx="12030809" cy="6080718"/>
          </a:xfrm>
        </p:spPr>
        <p:txBody>
          <a:bodyPr>
            <a:normAutofit/>
          </a:bodyPr>
          <a:lstStyle/>
          <a:p>
            <a:pPr marL="0" indent="0">
              <a:lnSpc>
                <a:spcPct val="80000"/>
              </a:lnSpc>
              <a:spcBef>
                <a:spcPts val="0"/>
              </a:spcBef>
              <a:buClr>
                <a:schemeClr val="accent1"/>
              </a:buClr>
              <a:buSzPct val="68526"/>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nSpc>
                <a:spcPct val="80000"/>
              </a:lnSpc>
              <a:spcBef>
                <a:spcPts val="0"/>
              </a:spcBef>
              <a:buClr>
                <a:schemeClr val="accent1"/>
              </a:buClr>
              <a:buSzPct val="68526"/>
              <a:buFont typeface="Noto Sans Symbols"/>
              <a:buChar char="•"/>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l" rtl="1">
              <a:lnSpc>
                <a:spcPct val="80000"/>
              </a:lnSpc>
              <a:spcBef>
                <a:spcPts val="0"/>
              </a:spcBef>
              <a:buClr>
                <a:schemeClr val="accent1"/>
              </a:buClr>
              <a:buSzPct val="68526"/>
              <a:buFont typeface="Noto Sans Symbols"/>
              <a:buChar char="•"/>
            </a:pPr>
            <a:r>
              <a:rPr lang="ar-DZ" sz="3100" b="1" dirty="0"/>
              <a:t>الفرد النموذجي في هذه النظرية في سنواته الأولى من حياته يقضي على الاستهلاك إما عن طريق الاقتراض من الآخرين أو إنفاق الأصول الموروثة من والديه</a:t>
            </a:r>
            <a:endParaRPr lang="fr-FR" sz="3100" b="1" dirty="0"/>
          </a:p>
          <a:p>
            <a:pPr marL="0" indent="0" algn="r">
              <a:lnSpc>
                <a:spcPct val="80000"/>
              </a:lnSpc>
              <a:spcBef>
                <a:spcPts val="0"/>
              </a:spcBef>
              <a:buClr>
                <a:schemeClr val="accent1"/>
              </a:buClr>
              <a:buSzPct val="68526"/>
              <a:buNone/>
            </a:pPr>
            <a:br>
              <a:rPr lang="en-US" sz="3100" dirty="0">
                <a:ea typeface="Century Schoolbook"/>
                <a:cs typeface="Calibri" panose="020F0502020204030204" pitchFamily="34" charset="0"/>
                <a:sym typeface="Century Schoolbook"/>
              </a:rPr>
            </a:br>
            <a:endParaRPr lang="en-US" sz="3100" dirty="0">
              <a:ea typeface="Century Schoolbook"/>
              <a:cs typeface="Calibri" panose="020F0502020204030204" pitchFamily="34" charset="0"/>
              <a:sym typeface="Century Schoolbook"/>
            </a:endParaRPr>
          </a:p>
          <a:p>
            <a:pPr marL="274320" indent="-274320" algn="r" rtl="1">
              <a:lnSpc>
                <a:spcPct val="80000"/>
              </a:lnSpc>
              <a:spcBef>
                <a:spcPts val="600"/>
              </a:spcBef>
              <a:buClr>
                <a:schemeClr val="accent1"/>
              </a:buClr>
              <a:buSzPct val="68526"/>
              <a:buFont typeface="Noto Sans Symbols"/>
              <a:buChar char="•"/>
            </a:pPr>
            <a:r>
              <a:rPr lang="ar-DZ" b="1" dirty="0"/>
              <a:t>.</a:t>
            </a:r>
            <a:r>
              <a:rPr lang="ar-DZ" sz="3100" b="1" dirty="0"/>
              <a:t>في سنوات عمله الرئيسية من حياته ، يستهلك الفرد النموذجي أقل من الدخل الذي يكسبه ، وبالتالي يحقق صافي مدخرات إيجابية. يستثمر هذه المدخرات في الأصول ، أي يراكم الثروة التي يستهلكها في السنوات المقبلة.</a:t>
            </a:r>
            <a:endParaRPr lang="fr-FR" sz="3100" b="1" dirty="0"/>
          </a:p>
          <a:p>
            <a:pPr marL="274320" indent="-274320" algn="l" rtl="1">
              <a:lnSpc>
                <a:spcPct val="80000"/>
              </a:lnSpc>
              <a:spcBef>
                <a:spcPts val="600"/>
              </a:spcBef>
              <a:buClr>
                <a:schemeClr val="accent1"/>
              </a:buClr>
              <a:buSzPct val="68526"/>
              <a:buFont typeface="Noto Sans Symbols"/>
              <a:buChar char="•"/>
            </a:pPr>
            <a:endParaRPr lang="fr-FR" sz="3100" b="1" dirty="0"/>
          </a:p>
          <a:p>
            <a:pPr marL="274320" indent="-274320" algn="r" rtl="1">
              <a:lnSpc>
                <a:spcPct val="80000"/>
              </a:lnSpc>
              <a:spcBef>
                <a:spcPts val="600"/>
              </a:spcBef>
              <a:buClr>
                <a:schemeClr val="accent1"/>
              </a:buClr>
              <a:buSzPct val="68526"/>
              <a:buFont typeface="Noto Sans Symbols"/>
              <a:buChar char="•"/>
            </a:pPr>
            <a:r>
              <a:rPr lang="ar-DZ" sz="3100" b="1" dirty="0"/>
              <a:t> في حياته بعد التقاعد ، يخالف مرة أخرى ، أي أنه يستهلك أكثر من دخله في هذه السنوات اللاحقة من حياته ولكنه قادر على الحفاظ على استهلاكه أو حتى زيادته قليلاً في حياته بعد التقاعد</a:t>
            </a:r>
            <a:r>
              <a:rPr lang="ar-DZ" b="1" dirty="0"/>
              <a:t>.</a:t>
            </a:r>
            <a:endParaRPr lang="fr-FR" b="1" dirty="0"/>
          </a:p>
        </p:txBody>
      </p:sp>
    </p:spTree>
    <p:extLst>
      <p:ext uri="{BB962C8B-B14F-4D97-AF65-F5344CB8AC3E}">
        <p14:creationId xmlns:p14="http://schemas.microsoft.com/office/powerpoint/2010/main" val="2072424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85ECB09-9569-45F8-A7CC-B382CFE10E5E}"/>
              </a:ext>
            </a:extLst>
          </p:cNvPr>
          <p:cNvSpPr>
            <a:spLocks noGrp="1"/>
          </p:cNvSpPr>
          <p:nvPr>
            <p:ph idx="1"/>
          </p:nvPr>
        </p:nvSpPr>
        <p:spPr>
          <a:xfrm>
            <a:off x="0" y="0"/>
            <a:ext cx="12192000" cy="6858000"/>
          </a:xfrm>
        </p:spPr>
        <p:txBody>
          <a:bodyPr>
            <a:normAutofit/>
          </a:bodyPr>
          <a:lstStyle/>
          <a:p>
            <a:pPr marL="0" indent="0">
              <a:buNone/>
            </a:pPr>
            <a:r>
              <a:rPr lang="en-US" sz="2800" b="1" cap="small" dirty="0">
                <a:latin typeface="Calibri" panose="020F0502020204030204" pitchFamily="34" charset="0"/>
                <a:ea typeface="Century Schoolbook"/>
                <a:cs typeface="Calibri" panose="020F0502020204030204" pitchFamily="34" charset="0"/>
                <a:sym typeface="Century Schoolbook"/>
              </a:rPr>
              <a:t>I-1-3- </a:t>
            </a:r>
            <a:r>
              <a:rPr lang="en-US" b="1" cap="small" dirty="0">
                <a:latin typeface="Calibri" panose="020F0502020204030204" pitchFamily="34" charset="0"/>
                <a:ea typeface="Century Schoolbook"/>
                <a:cs typeface="Calibri" panose="020F0502020204030204" pitchFamily="34" charset="0"/>
                <a:sym typeface="Century Schoolbook"/>
              </a:rPr>
              <a:t>the Consumer Price Index </a:t>
            </a:r>
            <a:r>
              <a:rPr lang="ar-DZ" b="1" cap="small" dirty="0">
                <a:solidFill>
                  <a:srgbClr val="FF0000"/>
                </a:solidFill>
                <a:latin typeface="Calibri" panose="020F0502020204030204" pitchFamily="34" charset="0"/>
                <a:ea typeface="Century Schoolbook"/>
                <a:cs typeface="Calibri" panose="020F0502020204030204" pitchFamily="34" charset="0"/>
                <a:sym typeface="Century Schoolbook"/>
              </a:rPr>
              <a:t>مؤشر أسعار المستهلك </a:t>
            </a:r>
            <a:r>
              <a:rPr lang="fr-FR" b="1" cap="small" dirty="0">
                <a:solidFill>
                  <a:srgbClr val="FF0000"/>
                </a:solidFill>
                <a:latin typeface="Calibri" panose="020F0502020204030204" pitchFamily="34" charset="0"/>
                <a:ea typeface="Century Schoolbook"/>
                <a:cs typeface="Calibri" panose="020F0502020204030204" pitchFamily="34" charset="0"/>
                <a:sym typeface="Century Schoolbook"/>
              </a:rPr>
              <a:t>(</a:t>
            </a:r>
            <a:r>
              <a:rPr lang="en-US" b="1" cap="small" dirty="0">
                <a:solidFill>
                  <a:srgbClr val="FF0000"/>
                </a:solidFill>
                <a:latin typeface="Calibri" panose="020F0502020204030204" pitchFamily="34" charset="0"/>
                <a:ea typeface="Century Schoolbook"/>
                <a:cs typeface="Calibri" panose="020F0502020204030204" pitchFamily="34" charset="0"/>
                <a:sym typeface="Century Schoolbook"/>
              </a:rPr>
              <a:t>CPI)</a:t>
            </a:r>
            <a:endParaRPr lang="fr-FR" b="1" dirty="0">
              <a:solidFill>
                <a:srgbClr val="FF0000"/>
              </a:solidFill>
              <a:latin typeface="Calibri" panose="020F0502020204030204" pitchFamily="34" charset="0"/>
              <a:cs typeface="Calibri" panose="020F0502020204030204" pitchFamily="34" charset="0"/>
            </a:endParaRPr>
          </a:p>
          <a:p>
            <a:pPr algn="r" rtl="1"/>
            <a:r>
              <a:rPr lang="en-US" sz="2400" b="1" i="0" dirty="0">
                <a:solidFill>
                  <a:srgbClr val="FF0000"/>
                </a:solidFill>
                <a:effectLst/>
                <a:latin typeface="Calibri" panose="020F0502020204030204" pitchFamily="34" charset="0"/>
                <a:cs typeface="Calibri" panose="020F0502020204030204" pitchFamily="34" charset="0"/>
              </a:rPr>
              <a:t>The Consumer Price Index </a:t>
            </a:r>
            <a:r>
              <a:rPr lang="en-US" sz="2400" b="0" i="0" dirty="0">
                <a:solidFill>
                  <a:srgbClr val="202124"/>
                </a:solidFill>
                <a:effectLst/>
                <a:latin typeface="Calibri" panose="020F0502020204030204" pitchFamily="34" charset="0"/>
                <a:cs typeface="Calibri" panose="020F0502020204030204" pitchFamily="34" charset="0"/>
              </a:rPr>
              <a:t>(</a:t>
            </a:r>
            <a:r>
              <a:rPr lang="en-US" sz="2400" b="1" i="0" dirty="0">
                <a:solidFill>
                  <a:srgbClr val="FF0000"/>
                </a:solidFill>
                <a:effectLst/>
                <a:latin typeface="Calibri" panose="020F0502020204030204" pitchFamily="34" charset="0"/>
                <a:cs typeface="Calibri" panose="020F0502020204030204" pitchFamily="34" charset="0"/>
              </a:rPr>
              <a:t>CPI</a:t>
            </a:r>
            <a:r>
              <a:rPr lang="en-US" sz="2400" b="0" i="0" dirty="0">
                <a:solidFill>
                  <a:srgbClr val="202124"/>
                </a:solidFill>
                <a:effectLst/>
                <a:latin typeface="Calibri" panose="020F0502020204030204" pitchFamily="34" charset="0"/>
                <a:cs typeface="Calibri" panose="020F0502020204030204" pitchFamily="34" charset="0"/>
              </a:rPr>
              <a:t>)</a:t>
            </a:r>
            <a:r>
              <a:rPr lang="ar-DZ" sz="2600" b="1" i="0" dirty="0">
                <a:solidFill>
                  <a:srgbClr val="FF0000"/>
                </a:solidFill>
                <a:effectLst/>
                <a:latin typeface="Calibri" panose="020F0502020204030204" pitchFamily="34" charset="0"/>
                <a:cs typeface="Calibri" panose="020F0502020204030204" pitchFamily="34" charset="0"/>
              </a:rPr>
              <a:t> </a:t>
            </a:r>
            <a:r>
              <a:rPr lang="ar-DZ" sz="2600" b="1" i="0" dirty="0">
                <a:effectLst/>
                <a:latin typeface="Calibri" panose="020F0502020204030204" pitchFamily="34" charset="0"/>
                <a:cs typeface="Calibri" panose="020F0502020204030204" pitchFamily="34" charset="0"/>
              </a:rPr>
              <a:t>أي</a:t>
            </a:r>
            <a:r>
              <a:rPr lang="fr-FR" sz="2600" b="1" i="0" dirty="0">
                <a:solidFill>
                  <a:srgbClr val="FF0000"/>
                </a:solidFill>
                <a:effectLst/>
                <a:latin typeface="Calibri" panose="020F0502020204030204" pitchFamily="34" charset="0"/>
                <a:cs typeface="Calibri" panose="020F0502020204030204" pitchFamily="34" charset="0"/>
              </a:rPr>
              <a:t> </a:t>
            </a:r>
            <a:r>
              <a:rPr lang="ar-DZ" sz="2600" b="1" i="0" dirty="0">
                <a:solidFill>
                  <a:srgbClr val="FF0000"/>
                </a:solidFill>
                <a:effectLst/>
                <a:latin typeface="Calibri" panose="020F0502020204030204" pitchFamily="34" charset="0"/>
                <a:cs typeface="Calibri" panose="020F0502020204030204" pitchFamily="34" charset="0"/>
              </a:rPr>
              <a:t>الرقم القياسي لأسعار المستهلك</a:t>
            </a:r>
            <a:r>
              <a:rPr lang="fr-FR" sz="2600" b="1" i="0" dirty="0">
                <a:solidFill>
                  <a:srgbClr val="FF0000"/>
                </a:solidFill>
                <a:effectLst/>
                <a:latin typeface="Calibri" panose="020F0502020204030204" pitchFamily="34" charset="0"/>
                <a:cs typeface="Calibri" panose="020F0502020204030204" pitchFamily="34" charset="0"/>
              </a:rPr>
              <a:t> </a:t>
            </a:r>
            <a:r>
              <a:rPr lang="ar-DZ" sz="2600" b="1" i="0" dirty="0">
                <a:effectLst/>
                <a:latin typeface="Calibri" panose="020F0502020204030204" pitchFamily="34" charset="0"/>
                <a:cs typeface="Calibri" panose="020F0502020204030204" pitchFamily="34" charset="0"/>
              </a:rPr>
              <a:t>مقياس للتغيرات في متوسط سعر السلع والخدمات التي يشتريها المستهلكون عادة مثل الطعام والملابس والأدوية وغيرها</a:t>
            </a:r>
            <a:r>
              <a:rPr lang="ar-DZ" sz="2600" b="1" i="0" dirty="0">
                <a:solidFill>
                  <a:srgbClr val="FF0000"/>
                </a:solidFill>
                <a:effectLst/>
                <a:latin typeface="Calibri" panose="020F0502020204030204" pitchFamily="34" charset="0"/>
                <a:cs typeface="Calibri" panose="020F0502020204030204" pitchFamily="34" charset="0"/>
              </a:rPr>
              <a:t>. ...</a:t>
            </a:r>
            <a:r>
              <a:rPr lang="fr-FR" sz="2600" b="1" i="0" dirty="0">
                <a:solidFill>
                  <a:srgbClr val="FF0000"/>
                </a:solidFill>
                <a:effectLst/>
                <a:latin typeface="Calibri" panose="020F0502020204030204" pitchFamily="34" charset="0"/>
                <a:cs typeface="Calibri" panose="020F0502020204030204" pitchFamily="34" charset="0"/>
              </a:rPr>
              <a:t>  </a:t>
            </a:r>
          </a:p>
          <a:p>
            <a:pPr marL="0" indent="0" algn="r" rtl="1">
              <a:buNone/>
            </a:pPr>
            <a:r>
              <a:rPr lang="en-US" sz="2400" b="0" i="0" dirty="0">
                <a:solidFill>
                  <a:srgbClr val="202124"/>
                </a:solidFill>
                <a:effectLst/>
                <a:latin typeface="Calibri" panose="020F0502020204030204" pitchFamily="34" charset="0"/>
                <a:cs typeface="Calibri" panose="020F0502020204030204" pitchFamily="34" charset="0"/>
              </a:rPr>
              <a:t>.</a:t>
            </a:r>
          </a:p>
          <a:p>
            <a:pPr algn="r" rtl="1"/>
            <a:r>
              <a:rPr lang="ar-DZ" sz="2600" b="1" i="0" dirty="0">
                <a:solidFill>
                  <a:srgbClr val="FF0000"/>
                </a:solidFill>
                <a:effectLst/>
                <a:latin typeface="Calibri" panose="020F0502020204030204" pitchFamily="34" charset="0"/>
                <a:cs typeface="Calibri" panose="020F0502020204030204" pitchFamily="34" charset="0"/>
              </a:rPr>
              <a:t>قيمة المال هي القوة الشرائية للمستهلك ، أو القدرة على شراء السلع والخدمات.</a:t>
            </a:r>
            <a:endParaRPr lang="fr-FR" sz="2600" b="1" i="0" dirty="0">
              <a:solidFill>
                <a:srgbClr val="FF0000"/>
              </a:solidFill>
              <a:effectLst/>
              <a:latin typeface="Calibri" panose="020F0502020204030204" pitchFamily="34" charset="0"/>
              <a:cs typeface="Calibri" panose="020F0502020204030204" pitchFamily="34" charset="0"/>
            </a:endParaRPr>
          </a:p>
          <a:p>
            <a:pPr marL="0" indent="0" rtl="1">
              <a:buNone/>
            </a:pPr>
            <a:r>
              <a:rPr lang="fr-FR" sz="2600" b="1" dirty="0">
                <a:latin typeface="Calibri" panose="020F0502020204030204" pitchFamily="34" charset="0"/>
                <a:cs typeface="Calibri" panose="020F0502020204030204" pitchFamily="34" charset="0"/>
              </a:rPr>
              <a:t>(</a:t>
            </a:r>
            <a:r>
              <a:rPr lang="en-US" sz="2800" b="1" i="0" dirty="0">
                <a:solidFill>
                  <a:srgbClr val="202124"/>
                </a:solidFill>
                <a:effectLst/>
                <a:latin typeface="Calibri" panose="020F0502020204030204" pitchFamily="34" charset="0"/>
                <a:cs typeface="Calibri" panose="020F0502020204030204" pitchFamily="34" charset="0"/>
              </a:rPr>
              <a:t> The value of money </a:t>
            </a:r>
            <a:r>
              <a:rPr lang="en-US" sz="2800" b="0" i="0" dirty="0">
                <a:solidFill>
                  <a:srgbClr val="202124"/>
                </a:solidFill>
                <a:effectLst/>
                <a:latin typeface="Calibri" panose="020F0502020204030204" pitchFamily="34" charset="0"/>
                <a:cs typeface="Calibri" panose="020F0502020204030204" pitchFamily="34" charset="0"/>
              </a:rPr>
              <a:t>is </a:t>
            </a:r>
            <a:r>
              <a:rPr lang="en-US" sz="2800" b="1" i="0" dirty="0">
                <a:solidFill>
                  <a:srgbClr val="202124"/>
                </a:solidFill>
                <a:effectLst/>
                <a:latin typeface="Calibri" panose="020F0502020204030204" pitchFamily="34" charset="0"/>
                <a:cs typeface="Calibri" panose="020F0502020204030204" pitchFamily="34" charset="0"/>
              </a:rPr>
              <a:t>the purchasing power of the consumer</a:t>
            </a:r>
            <a:r>
              <a:rPr lang="en-US" sz="2800" b="0" i="0" dirty="0">
                <a:solidFill>
                  <a:srgbClr val="202124"/>
                </a:solidFill>
                <a:effectLst/>
                <a:latin typeface="Calibri" panose="020F0502020204030204" pitchFamily="34" charset="0"/>
                <a:cs typeface="Calibri" panose="020F0502020204030204" pitchFamily="34" charset="0"/>
              </a:rPr>
              <a:t>, or the ability to buy goods and Services)</a:t>
            </a:r>
            <a:endParaRPr lang="fr-FR" sz="2600" b="1" i="0" dirty="0">
              <a:solidFill>
                <a:srgbClr val="FF0000"/>
              </a:solidFill>
              <a:effectLst/>
              <a:latin typeface="Calibri" panose="020F0502020204030204" pitchFamily="34" charset="0"/>
              <a:cs typeface="Calibri" panose="020F0502020204030204" pitchFamily="34" charset="0"/>
            </a:endParaRPr>
          </a:p>
          <a:p>
            <a:pPr algn="r" rtl="1"/>
            <a:endParaRPr lang="fr-FR" sz="2600" b="1" dirty="0">
              <a:solidFill>
                <a:srgbClr val="FF0000"/>
              </a:solidFill>
              <a:latin typeface="Calibri" panose="020F0502020204030204" pitchFamily="34" charset="0"/>
              <a:cs typeface="Calibri" panose="020F0502020204030204" pitchFamily="34" charset="0"/>
            </a:endParaRPr>
          </a:p>
          <a:p>
            <a:pPr marL="0" indent="0" algn="r" rtl="1">
              <a:buNone/>
            </a:pPr>
            <a:endParaRPr lang="fr-FR" sz="2400" dirty="0">
              <a:effectLst/>
              <a:ea typeface="Calibri" panose="020F0502020204030204" pitchFamily="34" charset="0"/>
              <a:cs typeface="Arial" panose="020B0604020202020204" pitchFamily="34" charset="0"/>
            </a:endParaRPr>
          </a:p>
          <a:p>
            <a:pPr algn="r" rtl="1"/>
            <a:r>
              <a:rPr lang="ar-DZ" sz="2600" b="1" dirty="0">
                <a:latin typeface="Calibri" panose="020F0502020204030204" pitchFamily="34" charset="0"/>
                <a:cs typeface="Calibri" panose="020F0502020204030204" pitchFamily="34" charset="0"/>
              </a:rPr>
              <a:t>يعتبر مؤشر أسعار المستهلك</a:t>
            </a:r>
            <a:r>
              <a:rPr lang="fr-FR" sz="2400" b="1" cap="small" dirty="0">
                <a:solidFill>
                  <a:srgbClr val="FF0000"/>
                </a:solidFill>
                <a:latin typeface="Calibri" panose="020F0502020204030204" pitchFamily="34" charset="0"/>
                <a:ea typeface="Century Schoolbook"/>
                <a:cs typeface="Calibri" panose="020F0502020204030204" pitchFamily="34" charset="0"/>
                <a:sym typeface="Century Schoolbook"/>
              </a:rPr>
              <a:t>(</a:t>
            </a:r>
            <a:r>
              <a:rPr lang="en-US" sz="2400" b="1" cap="small" dirty="0">
                <a:solidFill>
                  <a:srgbClr val="FF0000"/>
                </a:solidFill>
                <a:latin typeface="Calibri" panose="020F0502020204030204" pitchFamily="34" charset="0"/>
                <a:ea typeface="Century Schoolbook"/>
                <a:cs typeface="Calibri" panose="020F0502020204030204" pitchFamily="34" charset="0"/>
                <a:sym typeface="Century Schoolbook"/>
              </a:rPr>
              <a:t>CPI)</a:t>
            </a:r>
            <a:r>
              <a:rPr lang="ar-DZ" sz="2600" b="1" dirty="0">
                <a:latin typeface="Calibri" panose="020F0502020204030204" pitchFamily="34" charset="0"/>
                <a:cs typeface="Calibri" panose="020F0502020204030204" pitchFamily="34" charset="0"/>
              </a:rPr>
              <a:t> من أكثر الإحصائيات استخدامًا لتحديد فترات </a:t>
            </a:r>
            <a:r>
              <a:rPr lang="ar-DZ" sz="2600" b="1" dirty="0">
                <a:solidFill>
                  <a:srgbClr val="FF0000"/>
                </a:solidFill>
                <a:latin typeface="Calibri" panose="020F0502020204030204" pitchFamily="34" charset="0"/>
                <a:cs typeface="Calibri" panose="020F0502020204030204" pitchFamily="34" charset="0"/>
              </a:rPr>
              <a:t>التضخم </a:t>
            </a:r>
            <a:r>
              <a:rPr lang="fr-FR" sz="2600" b="1" dirty="0">
                <a:solidFill>
                  <a:srgbClr val="FF0000"/>
                </a:solidFill>
                <a:latin typeface="Calibri" panose="020F0502020204030204" pitchFamily="34" charset="0"/>
                <a:cs typeface="Calibri" panose="020F0502020204030204" pitchFamily="34" charset="0"/>
              </a:rPr>
              <a:t> Inflation</a:t>
            </a:r>
            <a:r>
              <a:rPr lang="ar-DZ" sz="2600" b="1" dirty="0">
                <a:latin typeface="Calibri" panose="020F0502020204030204" pitchFamily="34" charset="0"/>
                <a:cs typeface="Calibri" panose="020F0502020204030204" pitchFamily="34" charset="0"/>
              </a:rPr>
              <a:t>أو </a:t>
            </a:r>
            <a:r>
              <a:rPr lang="ar-DZ" sz="2600" b="1" dirty="0">
                <a:solidFill>
                  <a:srgbClr val="FF0000"/>
                </a:solidFill>
                <a:latin typeface="Calibri" panose="020F0502020204030204" pitchFamily="34" charset="0"/>
                <a:cs typeface="Calibri" panose="020F0502020204030204" pitchFamily="34" charset="0"/>
              </a:rPr>
              <a:t>الانكماش</a:t>
            </a:r>
            <a:r>
              <a:rPr lang="fr-FR" sz="2600" b="1" dirty="0">
                <a:solidFill>
                  <a:srgbClr val="FF0000"/>
                </a:solidFill>
                <a:latin typeface="Calibri" panose="020F0502020204030204" pitchFamily="34" charset="0"/>
                <a:cs typeface="Calibri" panose="020F0502020204030204" pitchFamily="34" charset="0"/>
              </a:rPr>
              <a:t> </a:t>
            </a:r>
            <a:r>
              <a:rPr lang="fr-FR" sz="2600" b="1" dirty="0" err="1">
                <a:solidFill>
                  <a:srgbClr val="FF0000"/>
                </a:solidFill>
                <a:latin typeface="Calibri" panose="020F0502020204030204" pitchFamily="34" charset="0"/>
                <a:cs typeface="Calibri" panose="020F0502020204030204" pitchFamily="34" charset="0"/>
              </a:rPr>
              <a:t>Deflation</a:t>
            </a:r>
            <a:r>
              <a:rPr lang="fr-FR" sz="2600" b="1" dirty="0">
                <a:latin typeface="Calibri" panose="020F0502020204030204" pitchFamily="34" charset="0"/>
                <a:cs typeface="Calibri" panose="020F0502020204030204" pitchFamily="34" charset="0"/>
              </a:rPr>
              <a:t> </a:t>
            </a:r>
            <a:r>
              <a:rPr lang="ar-DZ" sz="2600" b="1" dirty="0">
                <a:latin typeface="Calibri" panose="020F0502020204030204" pitchFamily="34" charset="0"/>
                <a:cs typeface="Calibri" panose="020F0502020204030204" pitchFamily="34" charset="0"/>
              </a:rPr>
              <a:t>. يمكن مقارنته </a:t>
            </a:r>
            <a:r>
              <a:rPr lang="ar-DZ" sz="2600" b="1" dirty="0">
                <a:solidFill>
                  <a:srgbClr val="0070C0"/>
                </a:solidFill>
                <a:latin typeface="Calibri" panose="020F0502020204030204" pitchFamily="34" charset="0"/>
                <a:cs typeface="Calibri" panose="020F0502020204030204" pitchFamily="34" charset="0"/>
              </a:rPr>
              <a:t>بمؤشر أسعار المنتجين</a:t>
            </a:r>
            <a:r>
              <a:rPr lang="fr-FR" sz="2600" b="1" dirty="0">
                <a:solidFill>
                  <a:srgbClr val="0070C0"/>
                </a:solidFill>
                <a:latin typeface="Calibri" panose="020F0502020204030204" pitchFamily="34" charset="0"/>
                <a:cs typeface="Calibri" panose="020F0502020204030204" pitchFamily="34" charset="0"/>
              </a:rPr>
              <a:t>  Producer Price Index </a:t>
            </a:r>
            <a:r>
              <a:rPr lang="fr-FR" sz="2600" b="1" dirty="0">
                <a:latin typeface="Calibri" panose="020F0502020204030204" pitchFamily="34" charset="0"/>
                <a:cs typeface="Calibri" panose="020F0502020204030204" pitchFamily="34" charset="0"/>
              </a:rPr>
              <a:t>(</a:t>
            </a:r>
            <a:r>
              <a:rPr lang="fr-FR" sz="2600" b="1" dirty="0">
                <a:solidFill>
                  <a:srgbClr val="0070C0"/>
                </a:solidFill>
                <a:latin typeface="Calibri" panose="020F0502020204030204" pitchFamily="34" charset="0"/>
                <a:cs typeface="Calibri" panose="020F0502020204030204" pitchFamily="34" charset="0"/>
              </a:rPr>
              <a:t>PPI</a:t>
            </a:r>
            <a:r>
              <a:rPr lang="fr-FR" sz="2600" b="1" dirty="0">
                <a:latin typeface="Calibri" panose="020F0502020204030204" pitchFamily="34" charset="0"/>
                <a:cs typeface="Calibri" panose="020F0502020204030204" pitchFamily="34" charset="0"/>
              </a:rPr>
              <a:t>)</a:t>
            </a:r>
            <a:r>
              <a:rPr lang="ar-DZ" sz="2600" b="1" dirty="0">
                <a:latin typeface="Calibri" panose="020F0502020204030204" pitchFamily="34" charset="0"/>
                <a:cs typeface="Calibri" panose="020F0502020204030204" pitchFamily="34" charset="0"/>
              </a:rPr>
              <a:t>والذي ، بدلاً من النظر في الأسعار التي يدفعها المستهلكون ، ينظر إلى ما تدفعه الشركات مقابل المدخلات.</a:t>
            </a:r>
            <a:endParaRPr lang="fr-FR" sz="26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6324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AA72EE2-E78A-451D-9238-8789BCE1D4D7}"/>
              </a:ext>
            </a:extLst>
          </p:cNvPr>
          <p:cNvSpPr>
            <a:spLocks noGrp="1"/>
          </p:cNvSpPr>
          <p:nvPr>
            <p:ph idx="1"/>
          </p:nvPr>
        </p:nvSpPr>
        <p:spPr>
          <a:xfrm>
            <a:off x="1" y="0"/>
            <a:ext cx="12309230" cy="6176963"/>
          </a:xfrm>
        </p:spPr>
        <p:txBody>
          <a:bodyPr/>
          <a:lstStyle/>
          <a:p>
            <a:pPr marL="0" indent="0">
              <a:buNone/>
            </a:pPr>
            <a:r>
              <a:rPr lang="en-US" sz="2800" b="1" cap="small" dirty="0">
                <a:latin typeface="Calibri" panose="020F0502020204030204" pitchFamily="34" charset="0"/>
                <a:ea typeface="Century Schoolbook"/>
                <a:cs typeface="Calibri" panose="020F0502020204030204" pitchFamily="34" charset="0"/>
                <a:sym typeface="Century Schoolbook"/>
              </a:rPr>
              <a:t>I-1-4- </a:t>
            </a:r>
            <a:r>
              <a:rPr lang="en-US" b="1" cap="small" dirty="0">
                <a:latin typeface="Calibri" panose="020F0502020204030204" pitchFamily="34" charset="0"/>
                <a:ea typeface="Century Schoolbook"/>
                <a:cs typeface="Calibri" panose="020F0502020204030204" pitchFamily="34" charset="0"/>
                <a:sym typeface="Century Schoolbook"/>
              </a:rPr>
              <a:t>The </a:t>
            </a:r>
            <a:r>
              <a:rPr lang="en-US" b="1" kern="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Producer Price Index  </a:t>
            </a:r>
            <a:r>
              <a:rPr lang="fr-FR" b="1" kern="1800" dirty="0">
                <a:solidFill>
                  <a:srgbClr val="111111"/>
                </a:solidFill>
                <a:latin typeface="Calibri" panose="020F0502020204030204" pitchFamily="34" charset="0"/>
                <a:ea typeface="Times New Roman" panose="02020603050405020304" pitchFamily="18" charset="0"/>
                <a:cs typeface="Calibri" panose="020F0502020204030204" pitchFamily="34" charset="0"/>
              </a:rPr>
              <a:t>(</a:t>
            </a:r>
            <a:r>
              <a:rPr lang="en-US" b="1" kern="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PPI)  </a:t>
            </a:r>
            <a:r>
              <a:rPr lang="ar-DZ" b="1" kern="18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مؤشر أسعار المنتجين</a:t>
            </a:r>
            <a:endParaRPr lang="fr-FR" sz="2600" b="1" dirty="0">
              <a:cs typeface="Calibri" panose="020F0502020204030204" pitchFamily="34" charset="0"/>
            </a:endParaRPr>
          </a:p>
          <a:p>
            <a:pPr>
              <a:lnSpc>
                <a:spcPct val="107000"/>
              </a:lnSpc>
              <a:spcAft>
                <a:spcPts val="800"/>
              </a:spcAft>
            </a:pPr>
            <a:r>
              <a:rPr lang="en-US" sz="2600" b="1" spc="5" dirty="0">
                <a:solidFill>
                  <a:srgbClr val="FF0000"/>
                </a:solidFill>
                <a:effectLst/>
                <a:ea typeface="Times New Roman" panose="02020603050405020304" pitchFamily="18" charset="0"/>
                <a:cs typeface="Arial" panose="020B0604020202020204" pitchFamily="34" charset="0"/>
              </a:rPr>
              <a:t>The Producer Price Index </a:t>
            </a:r>
            <a:r>
              <a:rPr lang="en-US" sz="2600" spc="5" dirty="0">
                <a:solidFill>
                  <a:srgbClr val="111111"/>
                </a:solidFill>
                <a:effectLst/>
                <a:ea typeface="Times New Roman" panose="02020603050405020304" pitchFamily="18" charset="0"/>
                <a:cs typeface="Arial" panose="020B0604020202020204" pitchFamily="34" charset="0"/>
              </a:rPr>
              <a:t>(</a:t>
            </a:r>
            <a:r>
              <a:rPr lang="en-US" sz="2600" b="1" spc="5" dirty="0">
                <a:solidFill>
                  <a:srgbClr val="FF0000"/>
                </a:solidFill>
                <a:effectLst/>
                <a:ea typeface="Times New Roman" panose="02020603050405020304" pitchFamily="18" charset="0"/>
                <a:cs typeface="Arial" panose="020B0604020202020204" pitchFamily="34" charset="0"/>
              </a:rPr>
              <a:t>PPI</a:t>
            </a:r>
            <a:r>
              <a:rPr lang="en-US" sz="2600" spc="5" dirty="0">
                <a:solidFill>
                  <a:srgbClr val="111111"/>
                </a:solidFill>
                <a:effectLst/>
                <a:ea typeface="Times New Roman" panose="02020603050405020304" pitchFamily="18" charset="0"/>
                <a:cs typeface="Arial" panose="020B0604020202020204" pitchFamily="34" charset="0"/>
              </a:rPr>
              <a:t>), published by the </a:t>
            </a:r>
            <a:r>
              <a:rPr lang="en-US" sz="2600" b="1" u="sng" spc="5" dirty="0">
                <a:solidFill>
                  <a:srgbClr val="00B050"/>
                </a:solidFill>
                <a:effectLst/>
                <a:ea typeface="Times New Roman" panose="02020603050405020304" pitchFamily="18" charset="0"/>
                <a:cs typeface="Arial" panose="020B0604020202020204" pitchFamily="34" charset="0"/>
                <a:hlinkClick r:id="rId3">
                  <a:extLst>
                    <a:ext uri="{A12FA001-AC4F-418D-AE19-62706E023703}">
                      <ahyp:hlinkClr xmlns:ahyp="http://schemas.microsoft.com/office/drawing/2018/hyperlinkcolor" val="tx"/>
                    </a:ext>
                  </a:extLst>
                </a:hlinkClick>
              </a:rPr>
              <a:t>Bureau of Labor Statistics</a:t>
            </a:r>
            <a:r>
              <a:rPr lang="en-US" sz="2600" b="1" spc="5" dirty="0">
                <a:solidFill>
                  <a:srgbClr val="00B050"/>
                </a:solidFill>
                <a:effectLst/>
                <a:ea typeface="Times New Roman" panose="02020603050405020304" pitchFamily="18" charset="0"/>
                <a:cs typeface="Arial" panose="020B0604020202020204" pitchFamily="34" charset="0"/>
              </a:rPr>
              <a:t> </a:t>
            </a:r>
            <a:r>
              <a:rPr lang="en-US" sz="2600" spc="5" dirty="0">
                <a:solidFill>
                  <a:srgbClr val="111111"/>
                </a:solidFill>
                <a:effectLst/>
                <a:ea typeface="Times New Roman" panose="02020603050405020304" pitchFamily="18" charset="0"/>
                <a:cs typeface="Arial" panose="020B0604020202020204" pitchFamily="34" charset="0"/>
              </a:rPr>
              <a:t>(</a:t>
            </a:r>
            <a:r>
              <a:rPr lang="en-US" sz="2600" b="1" spc="5" dirty="0">
                <a:solidFill>
                  <a:srgbClr val="00B050"/>
                </a:solidFill>
                <a:effectLst/>
                <a:ea typeface="Times New Roman" panose="02020603050405020304" pitchFamily="18" charset="0"/>
                <a:cs typeface="Arial" panose="020B0604020202020204" pitchFamily="34" charset="0"/>
              </a:rPr>
              <a:t>BLS</a:t>
            </a:r>
            <a:r>
              <a:rPr lang="en-US" sz="2600" spc="5" dirty="0">
                <a:solidFill>
                  <a:srgbClr val="111111"/>
                </a:solidFill>
                <a:effectLst/>
                <a:ea typeface="Times New Roman" panose="02020603050405020304" pitchFamily="18" charset="0"/>
                <a:cs typeface="Arial" panose="020B0604020202020204" pitchFamily="34" charset="0"/>
              </a:rPr>
              <a:t>), is a group of indexes that calculates and represents </a:t>
            </a:r>
            <a:r>
              <a:rPr lang="en-US" sz="2600" b="1" spc="5" dirty="0">
                <a:solidFill>
                  <a:srgbClr val="111111"/>
                </a:solidFill>
                <a:effectLst/>
                <a:ea typeface="Times New Roman" panose="02020603050405020304" pitchFamily="18" charset="0"/>
                <a:cs typeface="Arial" panose="020B0604020202020204" pitchFamily="34" charset="0"/>
              </a:rPr>
              <a:t>the average movement </a:t>
            </a:r>
            <a:r>
              <a:rPr lang="en-US" sz="2600" spc="5" dirty="0">
                <a:solidFill>
                  <a:srgbClr val="111111"/>
                </a:solidFill>
                <a:effectLst/>
                <a:ea typeface="Times New Roman" panose="02020603050405020304" pitchFamily="18" charset="0"/>
                <a:cs typeface="Arial" panose="020B0604020202020204" pitchFamily="34" charset="0"/>
              </a:rPr>
              <a:t>in </a:t>
            </a:r>
            <a:r>
              <a:rPr lang="en-US" sz="2600" b="1" spc="5" dirty="0">
                <a:solidFill>
                  <a:srgbClr val="111111"/>
                </a:solidFill>
                <a:effectLst/>
                <a:ea typeface="Times New Roman" panose="02020603050405020304" pitchFamily="18" charset="0"/>
                <a:cs typeface="Arial" panose="020B0604020202020204" pitchFamily="34" charset="0"/>
              </a:rPr>
              <a:t>selling prices </a:t>
            </a:r>
            <a:r>
              <a:rPr lang="en-US" sz="2600" spc="5" dirty="0">
                <a:solidFill>
                  <a:srgbClr val="111111"/>
                </a:solidFill>
                <a:effectLst/>
                <a:ea typeface="Times New Roman" panose="02020603050405020304" pitchFamily="18" charset="0"/>
                <a:cs typeface="Arial" panose="020B0604020202020204" pitchFamily="34" charset="0"/>
              </a:rPr>
              <a:t>from </a:t>
            </a:r>
            <a:r>
              <a:rPr lang="en-US" sz="2600" b="1" spc="5" dirty="0">
                <a:solidFill>
                  <a:srgbClr val="111111"/>
                </a:solidFill>
                <a:effectLst/>
                <a:ea typeface="Times New Roman" panose="02020603050405020304" pitchFamily="18" charset="0"/>
                <a:cs typeface="Arial" panose="020B0604020202020204" pitchFamily="34" charset="0"/>
              </a:rPr>
              <a:t>domestic production </a:t>
            </a:r>
            <a:r>
              <a:rPr lang="en-US" sz="2600" spc="5" dirty="0">
                <a:solidFill>
                  <a:srgbClr val="111111"/>
                </a:solidFill>
                <a:effectLst/>
                <a:ea typeface="Times New Roman" panose="02020603050405020304" pitchFamily="18" charset="0"/>
                <a:cs typeface="Arial" panose="020B0604020202020204" pitchFamily="34" charset="0"/>
              </a:rPr>
              <a:t>over time.</a:t>
            </a:r>
          </a:p>
          <a:p>
            <a:pPr algn="r" rtl="1">
              <a:lnSpc>
                <a:spcPct val="107000"/>
              </a:lnSpc>
              <a:spcAft>
                <a:spcPts val="800"/>
              </a:spcAft>
            </a:pPr>
            <a:r>
              <a:rPr lang="en-US" sz="2600" b="1" spc="5" dirty="0">
                <a:solidFill>
                  <a:srgbClr val="FF0000"/>
                </a:solidFill>
                <a:effectLst/>
                <a:ea typeface="Times New Roman" panose="02020603050405020304" pitchFamily="18" charset="0"/>
                <a:cs typeface="Arial" panose="020B0604020202020204" pitchFamily="34" charset="0"/>
              </a:rPr>
              <a:t>The Producer Price Index </a:t>
            </a:r>
            <a:r>
              <a:rPr lang="en-US" sz="2600" spc="5" dirty="0">
                <a:solidFill>
                  <a:srgbClr val="111111"/>
                </a:solidFill>
                <a:effectLst/>
                <a:ea typeface="Times New Roman" panose="02020603050405020304" pitchFamily="18" charset="0"/>
                <a:cs typeface="Arial" panose="020B0604020202020204" pitchFamily="34" charset="0"/>
              </a:rPr>
              <a:t>(</a:t>
            </a:r>
            <a:r>
              <a:rPr lang="en-US" sz="2600" b="1" spc="5" dirty="0">
                <a:solidFill>
                  <a:srgbClr val="FF0000"/>
                </a:solidFill>
                <a:effectLst/>
                <a:ea typeface="Times New Roman" panose="02020603050405020304" pitchFamily="18" charset="0"/>
                <a:cs typeface="Arial" panose="020B0604020202020204" pitchFamily="34" charset="0"/>
              </a:rPr>
              <a:t>PPI</a:t>
            </a:r>
            <a:r>
              <a:rPr lang="en-US" sz="2600" spc="5" dirty="0">
                <a:solidFill>
                  <a:srgbClr val="111111"/>
                </a:solidFill>
                <a:effectLst/>
                <a:ea typeface="Times New Roman" panose="02020603050405020304" pitchFamily="18" charset="0"/>
                <a:cs typeface="Arial" panose="020B0604020202020204" pitchFamily="34" charset="0"/>
              </a:rPr>
              <a:t>),</a:t>
            </a:r>
            <a:endParaRPr lang="en-US" sz="2600" b="1" spc="5" dirty="0">
              <a:solidFill>
                <a:srgbClr val="FF0000"/>
              </a:solidFill>
              <a:effectLst/>
              <a:ea typeface="Times New Roman" panose="02020603050405020304" pitchFamily="18" charset="0"/>
              <a:cs typeface="Arial" panose="020B0604020202020204" pitchFamily="34" charset="0"/>
            </a:endParaRPr>
          </a:p>
          <a:p>
            <a:pPr marL="0" indent="0" algn="r" rtl="1">
              <a:lnSpc>
                <a:spcPct val="107000"/>
              </a:lnSpc>
              <a:spcAft>
                <a:spcPts val="800"/>
              </a:spcAft>
              <a:buNone/>
            </a:pPr>
            <a:r>
              <a:rPr lang="ar-DZ" sz="2600" b="1" dirty="0">
                <a:effectLst/>
                <a:ea typeface="Calibri" panose="020F0502020204030204" pitchFamily="34" charset="0"/>
                <a:cs typeface="Arial" panose="020B0604020202020204" pitchFamily="34" charset="0"/>
              </a:rPr>
              <a:t>مؤشر أسعار المنتجين </a:t>
            </a:r>
            <a:r>
              <a:rPr lang="fr-FR" sz="2600" b="1" dirty="0">
                <a:effectLst/>
                <a:ea typeface="Calibri" panose="020F0502020204030204" pitchFamily="34" charset="0"/>
                <a:cs typeface="Arial" panose="020B0604020202020204" pitchFamily="34" charset="0"/>
              </a:rPr>
              <a:t>، </a:t>
            </a:r>
            <a:r>
              <a:rPr lang="ar-DZ" sz="2600" b="1" dirty="0">
                <a:effectLst/>
                <a:ea typeface="Calibri" panose="020F0502020204030204" pitchFamily="34" charset="0"/>
                <a:cs typeface="Arial" panose="020B0604020202020204" pitchFamily="34" charset="0"/>
              </a:rPr>
              <a:t>الذي ينشرها </a:t>
            </a:r>
            <a:r>
              <a:rPr lang="ar-DZ" sz="2600" b="1" dirty="0">
                <a:solidFill>
                  <a:srgbClr val="00B050"/>
                </a:solidFill>
                <a:effectLst/>
                <a:ea typeface="Calibri" panose="020F0502020204030204" pitchFamily="34" charset="0"/>
                <a:cs typeface="Arial" panose="020B0604020202020204" pitchFamily="34" charset="0"/>
              </a:rPr>
              <a:t>مكتب إحصاءات العمل </a:t>
            </a:r>
            <a:r>
              <a:rPr lang="fr-FR" sz="2600" b="1" dirty="0">
                <a:effectLst/>
                <a:ea typeface="Calibri" panose="020F0502020204030204" pitchFamily="34" charset="0"/>
                <a:cs typeface="Arial" panose="020B0604020202020204" pitchFamily="34" charset="0"/>
              </a:rPr>
              <a:t>(BLS) Bureau of Labor </a:t>
            </a:r>
            <a:r>
              <a:rPr lang="fr-FR" sz="2600" b="1" dirty="0" err="1">
                <a:effectLst/>
                <a:ea typeface="Calibri" panose="020F0502020204030204" pitchFamily="34" charset="0"/>
                <a:cs typeface="Arial" panose="020B0604020202020204" pitchFamily="34" charset="0"/>
              </a:rPr>
              <a:t>Statistcs</a:t>
            </a:r>
            <a:r>
              <a:rPr lang="ar-DZ" sz="2600" b="1" dirty="0">
                <a:effectLst/>
                <a:ea typeface="Calibri" panose="020F0502020204030204" pitchFamily="34" charset="0"/>
                <a:cs typeface="Arial" panose="020B0604020202020204" pitchFamily="34" charset="0"/>
              </a:rPr>
              <a:t>هو مجموعة من المؤشرات التي تحسب وتمثل متوسط الحركة في أسعار البيع من الإنتاج المحلي بمرور الوقت.</a:t>
            </a:r>
            <a:endParaRPr lang="fr-FR" sz="2600" b="1" dirty="0">
              <a:effectLst/>
              <a:ea typeface="Calibri" panose="020F0502020204030204" pitchFamily="34" charset="0"/>
              <a:cs typeface="Arial" panose="020B0604020202020204" pitchFamily="34" charset="0"/>
            </a:endParaRPr>
          </a:p>
          <a:p>
            <a:pPr marL="0" indent="0" algn="r" rtl="1">
              <a:lnSpc>
                <a:spcPct val="107000"/>
              </a:lnSpc>
              <a:spcAft>
                <a:spcPts val="800"/>
              </a:spcAft>
              <a:buNone/>
            </a:pPr>
            <a:endParaRPr lang="fr-FR" sz="2600" b="1" dirty="0">
              <a:ea typeface="Calibri" panose="020F0502020204030204" pitchFamily="34" charset="0"/>
              <a:cs typeface="Arial" panose="020B0604020202020204" pitchFamily="34" charset="0"/>
            </a:endParaRPr>
          </a:p>
          <a:p>
            <a:pPr marL="0" indent="0" algn="r" rtl="1">
              <a:lnSpc>
                <a:spcPct val="107000"/>
              </a:lnSpc>
              <a:spcAft>
                <a:spcPts val="800"/>
              </a:spcAft>
              <a:buNone/>
            </a:pPr>
            <a:endParaRPr lang="fr-FR" sz="2600" b="1" dirty="0">
              <a:effectLst/>
              <a:ea typeface="Calibri" panose="020F0502020204030204" pitchFamily="34" charset="0"/>
              <a:cs typeface="Arial" panose="020B0604020202020204" pitchFamily="34" charset="0"/>
            </a:endParaRPr>
          </a:p>
          <a:p>
            <a:pPr algn="r" rtl="1"/>
            <a:r>
              <a:rPr lang="ar-DZ" sz="2600" b="1" dirty="0"/>
              <a:t>هو مقياس </a:t>
            </a:r>
            <a:r>
              <a:rPr lang="ar-DZ" sz="2600" b="1" dirty="0">
                <a:solidFill>
                  <a:srgbClr val="FF0000"/>
                </a:solidFill>
              </a:rPr>
              <a:t>للتضخم</a:t>
            </a:r>
            <a:r>
              <a:rPr lang="fr-FR" sz="2600" b="1" dirty="0">
                <a:solidFill>
                  <a:srgbClr val="FF0000"/>
                </a:solidFill>
              </a:rPr>
              <a:t> Inflation </a:t>
            </a:r>
            <a:r>
              <a:rPr lang="ar-DZ" sz="2600" b="1" dirty="0">
                <a:solidFill>
                  <a:srgbClr val="FF0000"/>
                </a:solidFill>
              </a:rPr>
              <a:t> </a:t>
            </a:r>
            <a:r>
              <a:rPr lang="ar-DZ" sz="2600" b="1" dirty="0"/>
              <a:t>يعتمد على تكاليف المدخلات للمنتجين</a:t>
            </a:r>
            <a:endParaRPr lang="fr-FR" sz="2600" b="1" dirty="0"/>
          </a:p>
        </p:txBody>
      </p:sp>
    </p:spTree>
    <p:extLst>
      <p:ext uri="{BB962C8B-B14F-4D97-AF65-F5344CB8AC3E}">
        <p14:creationId xmlns:p14="http://schemas.microsoft.com/office/powerpoint/2010/main" val="2322629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38"/>
        <p:cNvGrpSpPr/>
        <p:nvPr/>
      </p:nvGrpSpPr>
      <p:grpSpPr>
        <a:xfrm>
          <a:off x="0" y="0"/>
          <a:ext cx="0" cy="0"/>
          <a:chOff x="0" y="0"/>
          <a:chExt cx="0" cy="0"/>
        </a:xfrm>
      </p:grpSpPr>
      <p:sp>
        <p:nvSpPr>
          <p:cNvPr id="1840" name="Shape 1840"/>
          <p:cNvSpPr txBox="1">
            <a:spLocks noGrp="1"/>
          </p:cNvSpPr>
          <p:nvPr>
            <p:ph type="body" idx="1"/>
          </p:nvPr>
        </p:nvSpPr>
        <p:spPr>
          <a:xfrm>
            <a:off x="0" y="0"/>
            <a:ext cx="12192000" cy="6474000"/>
          </a:xfrm>
          <a:prstGeom prst="rect">
            <a:avLst/>
          </a:prstGeom>
          <a:noFill/>
          <a:ln>
            <a:noFill/>
          </a:ln>
        </p:spPr>
        <p:txBody>
          <a:bodyPr vert="horz" wrap="square" lIns="91425" tIns="45700" rIns="91425" bIns="45700" rtlCol="0" anchor="t" anchorCtr="0">
            <a:noAutofit/>
          </a:bodyPr>
          <a:lstStyle/>
          <a:p>
            <a:pPr marL="0" indent="0">
              <a:lnSpc>
                <a:spcPct val="80000"/>
              </a:lnSpc>
              <a:spcBef>
                <a:spcPts val="0"/>
              </a:spcBef>
              <a:buClr>
                <a:schemeClr val="accent1"/>
              </a:buClr>
              <a:buSzPct val="68327"/>
              <a:buNone/>
            </a:pPr>
            <a:endParaRPr lang="en-US" sz="1800" cap="small" dirty="0">
              <a:latin typeface="Century Schoolbook"/>
              <a:ea typeface="Century Schoolbook"/>
              <a:cs typeface="Century Schoolbook"/>
              <a:sym typeface="Century Schoolbook"/>
            </a:endParaRPr>
          </a:p>
          <a:p>
            <a:pPr marL="0" indent="0">
              <a:lnSpc>
                <a:spcPct val="80000"/>
              </a:lnSpc>
              <a:spcBef>
                <a:spcPts val="0"/>
              </a:spcBef>
              <a:buClr>
                <a:schemeClr val="accent1"/>
              </a:buClr>
              <a:buSzPct val="68327"/>
              <a:buNone/>
            </a:pPr>
            <a:endParaRPr lang="en-US" b="1" cap="small" dirty="0">
              <a:latin typeface="Calibri" panose="020F0502020204030204" pitchFamily="34" charset="0"/>
              <a:ea typeface="Century Schoolbook"/>
              <a:cs typeface="Calibri" panose="020F0502020204030204" pitchFamily="34" charset="0"/>
              <a:sym typeface="Century Schoolbook"/>
            </a:endParaRPr>
          </a:p>
          <a:p>
            <a:pPr marL="0" indent="0" algn="r" rtl="1">
              <a:lnSpc>
                <a:spcPct val="80000"/>
              </a:lnSpc>
              <a:spcBef>
                <a:spcPts val="0"/>
              </a:spcBef>
              <a:buClr>
                <a:schemeClr val="accent1"/>
              </a:buClr>
              <a:buSzPct val="68327"/>
              <a:buNone/>
            </a:pPr>
            <a:r>
              <a:rPr lang="en-US" b="1" cap="small" dirty="0">
                <a:latin typeface="Calibri" panose="020F0502020204030204" pitchFamily="34" charset="0"/>
                <a:ea typeface="Century Schoolbook"/>
                <a:cs typeface="Calibri" panose="020F0502020204030204" pitchFamily="34" charset="0"/>
                <a:sym typeface="Century Schoolbook"/>
              </a:rPr>
              <a:t>   Savings-2  </a:t>
            </a:r>
            <a:r>
              <a:rPr lang="ar-DZ" sz="2800" b="1" dirty="0">
                <a:solidFill>
                  <a:srgbClr val="FF0000"/>
                </a:solidFill>
                <a:latin typeface="Calibri" panose="020F0502020204030204" pitchFamily="34" charset="0"/>
                <a:ea typeface="Century Schoolbook"/>
                <a:cs typeface="Calibri" panose="020F0502020204030204" pitchFamily="34" charset="0"/>
                <a:sym typeface="Century Schoolbook"/>
              </a:rPr>
              <a:t>المدخرات</a:t>
            </a:r>
            <a:endParaRPr lang="en-US" b="1" cap="small"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0" indent="0">
              <a:lnSpc>
                <a:spcPct val="80000"/>
              </a:lnSpc>
              <a:spcBef>
                <a:spcPts val="0"/>
              </a:spcBef>
              <a:buClr>
                <a:schemeClr val="accent1"/>
              </a:buClr>
              <a:buSzPct val="68327"/>
              <a:buNone/>
            </a:pPr>
            <a:endParaRPr lang="en-US" sz="1757" dirty="0">
              <a:latin typeface="Century Schoolbook"/>
              <a:ea typeface="Century Schoolbook"/>
              <a:cs typeface="Century Schoolbook"/>
              <a:sym typeface="Century Schoolbook"/>
            </a:endParaRPr>
          </a:p>
          <a:p>
            <a:pPr marL="274320" indent="-274320" algn="r">
              <a:lnSpc>
                <a:spcPct val="80000"/>
              </a:lnSpc>
              <a:spcBef>
                <a:spcPts val="0"/>
              </a:spcBef>
              <a:buClr>
                <a:schemeClr val="accent1"/>
              </a:buClr>
              <a:buSzPct val="68327"/>
              <a:buFont typeface="Noto Sans Symbols"/>
              <a:buChar char="•"/>
            </a:pPr>
            <a:endParaRPr lang="fr-FR" sz="26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lgn="r">
              <a:lnSpc>
                <a:spcPct val="80000"/>
              </a:lnSpc>
              <a:spcBef>
                <a:spcPts val="0"/>
              </a:spcBef>
              <a:buClr>
                <a:schemeClr val="accent1"/>
              </a:buClr>
              <a:buSzPct val="68327"/>
              <a:buFont typeface="Noto Sans Symbols"/>
              <a:buChar char="•"/>
            </a:pPr>
            <a:endParaRPr lang="fr-FR" sz="26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lgn="just" rtl="1">
              <a:lnSpc>
                <a:spcPct val="80000"/>
              </a:lnSpc>
              <a:spcBef>
                <a:spcPts val="0"/>
              </a:spcBef>
              <a:buClr>
                <a:schemeClr val="accent1"/>
              </a:buClr>
              <a:buSzPct val="68327"/>
              <a:buFont typeface="Noto Sans Symbols"/>
              <a:buChar char="•"/>
            </a:pP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المدخرات ، </a:t>
            </a:r>
            <a:r>
              <a:rPr lang="ar-DZ" sz="2600" b="1" dirty="0">
                <a:latin typeface="Calibri" panose="020F0502020204030204" pitchFamily="34" charset="0"/>
                <a:ea typeface="Century Schoolbook"/>
                <a:cs typeface="Calibri" panose="020F0502020204030204" pitchFamily="34" charset="0"/>
                <a:sym typeface="Century Schoolbook"/>
              </a:rPr>
              <a:t>وفقًا للاقتصاد </a:t>
            </a:r>
            <a:r>
              <a:rPr lang="ar-DZ" sz="2600" b="1" dirty="0" err="1">
                <a:latin typeface="Calibri" panose="020F0502020204030204" pitchFamily="34" charset="0"/>
                <a:ea typeface="Century Schoolbook"/>
                <a:cs typeface="Calibri" panose="020F0502020204030204" pitchFamily="34" charset="0"/>
                <a:sym typeface="Century Schoolbook"/>
              </a:rPr>
              <a:t>الكينزي</a:t>
            </a:r>
            <a:r>
              <a:rPr lang="ar-DZ" sz="2600" b="1" dirty="0">
                <a:latin typeface="Calibri" panose="020F0502020204030204" pitchFamily="34" charset="0"/>
                <a:ea typeface="Century Schoolbook"/>
                <a:cs typeface="Calibri" panose="020F0502020204030204" pitchFamily="34" charset="0"/>
                <a:sym typeface="Century Schoolbook"/>
              </a:rPr>
              <a:t> ، تتكون من المبلغ المتبقي عندما يتم خصم تكلفة الإنفاق الاستهلاكي للشخص من مبلغ الدخل المتاح الذي يكسبه في فترة زمنية معينة. بالنسبة لأولئك الذين يتسمون بالحصافة المالية ، يمكن أن يكون مبلغ المال المتبقي بعد استيفاء النفقات الشخصية موجبًا ؛ بالنسبة لأولئك الذين يميلون إلى الاعتماد على الائتمان والقروض لتغطية نفقاتهم ، لم يتبق أموال للادخار.</a:t>
            </a:r>
            <a:endParaRPr lang="en-US" sz="2600" b="1" dirty="0">
              <a:latin typeface="Calibri" panose="020F0502020204030204" pitchFamily="34" charset="0"/>
              <a:ea typeface="Century Schoolbook"/>
              <a:cs typeface="Calibri" panose="020F0502020204030204" pitchFamily="34" charset="0"/>
              <a:sym typeface="Century Schoolbook"/>
            </a:endParaRPr>
          </a:p>
          <a:p>
            <a:pPr marL="0" indent="0" algn="r">
              <a:lnSpc>
                <a:spcPct val="80000"/>
              </a:lnSpc>
              <a:spcBef>
                <a:spcPts val="0"/>
              </a:spcBef>
              <a:buClr>
                <a:schemeClr val="accent1"/>
              </a:buClr>
              <a:buSzPct val="68327"/>
              <a:buNone/>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274320" indent="-274320" algn="r" rtl="1">
              <a:lnSpc>
                <a:spcPct val="80000"/>
              </a:lnSpc>
              <a:spcBef>
                <a:spcPts val="600"/>
              </a:spcBef>
              <a:buClr>
                <a:schemeClr val="accent1"/>
              </a:buClr>
              <a:buSzPct val="68327"/>
              <a:buFont typeface="Noto Sans Symbols"/>
              <a:buChar char="•"/>
            </a:pPr>
            <a:endParaRPr lang="fr-FR" sz="24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lgn="r" rtl="1">
              <a:lnSpc>
                <a:spcPct val="80000"/>
              </a:lnSpc>
              <a:spcBef>
                <a:spcPts val="600"/>
              </a:spcBef>
              <a:buClr>
                <a:schemeClr val="accent1"/>
              </a:buClr>
              <a:buSzPct val="68327"/>
              <a:buFont typeface="Noto Sans Symbols"/>
              <a:buChar char="•"/>
            </a:pPr>
            <a:r>
              <a:rPr lang="ar-DZ" sz="2600" b="1" dirty="0">
                <a:latin typeface="Calibri" panose="020F0502020204030204" pitchFamily="34" charset="0"/>
                <a:cs typeface="Calibri" panose="020F0502020204030204" pitchFamily="34" charset="0"/>
                <a:sym typeface="Century Schoolbook"/>
              </a:rPr>
              <a:t>يتضمن الادخار الدخل الذي لا يستهلك</a:t>
            </a:r>
            <a:endParaRPr lang="fr-FR" sz="2600" b="1" dirty="0">
              <a:latin typeface="Calibri" panose="020F0502020204030204" pitchFamily="34" charset="0"/>
              <a:cs typeface="Calibri" panose="020F0502020204030204" pitchFamily="34" charset="0"/>
              <a:sym typeface="Century Schoolbook"/>
            </a:endParaRPr>
          </a:p>
          <a:p>
            <a:pPr marL="274320" indent="-274320" algn="r" rtl="1">
              <a:lnSpc>
                <a:spcPct val="80000"/>
              </a:lnSpc>
              <a:spcBef>
                <a:spcPts val="600"/>
              </a:spcBef>
              <a:buClr>
                <a:schemeClr val="accent1"/>
              </a:buClr>
              <a:buSzPct val="68327"/>
              <a:buFont typeface="Noto Sans Symbols"/>
              <a:buChar char="•"/>
            </a:pPr>
            <a:endParaRPr lang="en-US" sz="24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lgn="just">
              <a:lnSpc>
                <a:spcPct val="80000"/>
              </a:lnSpc>
              <a:spcBef>
                <a:spcPts val="600"/>
              </a:spcBef>
              <a:buClr>
                <a:schemeClr val="accent1"/>
              </a:buClr>
              <a:buSzPct val="68327"/>
              <a:buFont typeface="Noto Sans Symbols"/>
              <a:buChar char="•"/>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rtl="1">
              <a:lnSpc>
                <a:spcPct val="80000"/>
              </a:lnSpc>
              <a:spcBef>
                <a:spcPts val="600"/>
              </a:spcBef>
              <a:buClr>
                <a:schemeClr val="accent1"/>
              </a:buClr>
              <a:buSzPct val="68327"/>
              <a:buFont typeface="Noto Sans Symbols"/>
              <a:buChar char="•"/>
            </a:pPr>
            <a:r>
              <a:rPr lang="ar-DZ" sz="2600" b="1" dirty="0">
                <a:latin typeface="Calibri" panose="020F0502020204030204" pitchFamily="34" charset="0"/>
                <a:ea typeface="Century Schoolbook"/>
                <a:cs typeface="Calibri" panose="020F0502020204030204" pitchFamily="34" charset="0"/>
                <a:sym typeface="Century Schoolbook"/>
              </a:rPr>
              <a:t>يمكن تحويل المدخرات إلى زيادة في الدخل من خلال الاستثمار في أدوات استثمارية مختلفة</a:t>
            </a:r>
            <a:endParaRPr sz="2600" b="1" dirty="0">
              <a:latin typeface="Calibri" panose="020F0502020204030204" pitchFamily="34" charset="0"/>
              <a:ea typeface="Century Schoolbook"/>
              <a:cs typeface="Calibri" panose="020F0502020204030204" pitchFamily="34" charset="0"/>
              <a:sym typeface="Century Schoolbook"/>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44"/>
        <p:cNvGrpSpPr/>
        <p:nvPr/>
      </p:nvGrpSpPr>
      <p:grpSpPr>
        <a:xfrm>
          <a:off x="0" y="0"/>
          <a:ext cx="0" cy="0"/>
          <a:chOff x="0" y="0"/>
          <a:chExt cx="0" cy="0"/>
        </a:xfrm>
      </p:grpSpPr>
      <p:sp>
        <p:nvSpPr>
          <p:cNvPr id="11" name="ZoneTexte 10">
            <a:extLst>
              <a:ext uri="{FF2B5EF4-FFF2-40B4-BE49-F238E27FC236}">
                <a16:creationId xmlns:a16="http://schemas.microsoft.com/office/drawing/2014/main" id="{3B8AADB3-3781-4861-9F90-364439902CBA}"/>
              </a:ext>
            </a:extLst>
          </p:cNvPr>
          <p:cNvSpPr txBox="1"/>
          <p:nvPr/>
        </p:nvSpPr>
        <p:spPr>
          <a:xfrm>
            <a:off x="-8792" y="114300"/>
            <a:ext cx="12200792" cy="2983381"/>
          </a:xfrm>
          <a:prstGeom prst="rect">
            <a:avLst/>
          </a:prstGeom>
          <a:noFill/>
        </p:spPr>
        <p:txBody>
          <a:bodyPr wrap="square">
            <a:spAutoFit/>
          </a:bodyPr>
          <a:lstStyle/>
          <a:p>
            <a:pPr marL="640080" lvl="1" indent="-284480" algn="r">
              <a:lnSpc>
                <a:spcPct val="80000"/>
              </a:lnSpc>
              <a:spcBef>
                <a:spcPts val="388"/>
              </a:spcBef>
              <a:buClr>
                <a:schemeClr val="accent1"/>
              </a:buClr>
              <a:buSzPct val="86311"/>
              <a:buFont typeface="Noto Sans Symbols"/>
              <a:buChar char="●"/>
            </a:pPr>
            <a:endParaRPr lang="fr-FR" sz="26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640080" lvl="1" indent="-284480" algn="r" rtl="1">
              <a:lnSpc>
                <a:spcPct val="80000"/>
              </a:lnSpc>
              <a:spcBef>
                <a:spcPts val="388"/>
              </a:spcBef>
              <a:buClr>
                <a:schemeClr val="accent1"/>
              </a:buClr>
              <a:buSzPct val="86311"/>
              <a:buFont typeface="Noto Sans Symbols"/>
              <a:buChar char="●"/>
            </a:pPr>
            <a:r>
              <a:rPr lang="ar-DZ" sz="2600" b="1" dirty="0">
                <a:latin typeface="Calibri" panose="020F0502020204030204" pitchFamily="34" charset="0"/>
                <a:ea typeface="Century Schoolbook"/>
                <a:cs typeface="Calibri" panose="020F0502020204030204" pitchFamily="34" charset="0"/>
                <a:sym typeface="Century Schoolbook"/>
              </a:rPr>
              <a:t>غالبًا ما يتم الخلط بين </a:t>
            </a: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الادخار</a:t>
            </a:r>
            <a:r>
              <a:rPr lang="fr-FR" sz="2600" b="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fr-FR" sz="2600" b="1" dirty="0" err="1">
                <a:solidFill>
                  <a:srgbClr val="FF0000"/>
                </a:solidFill>
                <a:latin typeface="Calibri" panose="020F0502020204030204" pitchFamily="34" charset="0"/>
                <a:ea typeface="Century Schoolbook"/>
                <a:cs typeface="Calibri" panose="020F0502020204030204" pitchFamily="34" charset="0"/>
                <a:sym typeface="Century Schoolbook"/>
              </a:rPr>
              <a:t>Saving</a:t>
            </a:r>
            <a:r>
              <a:rPr lang="fr-FR" sz="2600" b="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ar-DZ" sz="2600" b="1" dirty="0">
                <a:latin typeface="Calibri" panose="020F0502020204030204" pitchFamily="34" charset="0"/>
                <a:ea typeface="Century Schoolbook"/>
                <a:cs typeface="Calibri" panose="020F0502020204030204" pitchFamily="34" charset="0"/>
                <a:sym typeface="Century Schoolbook"/>
              </a:rPr>
              <a:t>و</a:t>
            </a: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الاستثمار</a:t>
            </a:r>
            <a:r>
              <a:rPr lang="fr-FR" sz="2600" b="1" dirty="0">
                <a:solidFill>
                  <a:srgbClr val="FF0000"/>
                </a:solidFill>
                <a:latin typeface="Calibri" panose="020F0502020204030204" pitchFamily="34" charset="0"/>
                <a:ea typeface="Century Schoolbook"/>
                <a:cs typeface="Calibri" panose="020F0502020204030204" pitchFamily="34" charset="0"/>
                <a:sym typeface="Century Schoolbook"/>
              </a:rPr>
              <a:t>Investment </a:t>
            </a: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 ، </a:t>
            </a:r>
            <a:r>
              <a:rPr lang="ar-DZ" sz="2600" b="1" dirty="0">
                <a:latin typeface="Calibri" panose="020F0502020204030204" pitchFamily="34" charset="0"/>
                <a:ea typeface="Century Schoolbook"/>
                <a:cs typeface="Calibri" panose="020F0502020204030204" pitchFamily="34" charset="0"/>
                <a:sym typeface="Century Schoolbook"/>
              </a:rPr>
              <a:t>لكنهما ليسا نفس الشيء</a:t>
            </a:r>
            <a:r>
              <a:rPr lang="ar-DZ" sz="2400" dirty="0">
                <a:latin typeface="Calibri" panose="020F0502020204030204" pitchFamily="34" charset="0"/>
                <a:ea typeface="Century Schoolbook"/>
                <a:cs typeface="Calibri" panose="020F0502020204030204" pitchFamily="34" charset="0"/>
                <a:sym typeface="Century Schoolbook"/>
              </a:rPr>
              <a:t>.</a:t>
            </a:r>
            <a:endParaRPr lang="en-US" sz="2400" dirty="0">
              <a:latin typeface="Calibri" panose="020F0502020204030204" pitchFamily="34" charset="0"/>
              <a:ea typeface="Century Schoolbook"/>
              <a:cs typeface="Calibri" panose="020F0502020204030204" pitchFamily="34" charset="0"/>
              <a:sym typeface="Century Schoolbook"/>
            </a:endParaRPr>
          </a:p>
          <a:p>
            <a:pPr marL="640080" lvl="1" indent="-284480">
              <a:lnSpc>
                <a:spcPct val="80000"/>
              </a:lnSpc>
              <a:spcBef>
                <a:spcPts val="388"/>
              </a:spcBef>
              <a:buClr>
                <a:schemeClr val="accent1"/>
              </a:buClr>
              <a:buSzPct val="86311"/>
              <a:buFont typeface="Noto Sans Symbols"/>
              <a:buChar char="●"/>
            </a:pPr>
            <a:endParaRPr lang="en-US" sz="2400" dirty="0">
              <a:latin typeface="Calibri" panose="020F0502020204030204" pitchFamily="34" charset="0"/>
              <a:ea typeface="Century Schoolbook"/>
              <a:cs typeface="Calibri" panose="020F0502020204030204" pitchFamily="34" charset="0"/>
              <a:sym typeface="Century Schoolbook"/>
            </a:endParaRPr>
          </a:p>
          <a:p>
            <a:pPr marL="640080" lvl="1" indent="-284480" algn="r" rtl="1">
              <a:lnSpc>
                <a:spcPct val="80000"/>
              </a:lnSpc>
              <a:spcBef>
                <a:spcPts val="388"/>
              </a:spcBef>
              <a:buClr>
                <a:schemeClr val="accent1"/>
              </a:buClr>
              <a:buSzPct val="86311"/>
              <a:buFont typeface="Noto Sans Symbols"/>
              <a:buChar char="●"/>
            </a:pPr>
            <a:r>
              <a:rPr lang="ar-DZ" sz="2600" b="1" dirty="0">
                <a:latin typeface="Calibri" panose="020F0502020204030204" pitchFamily="34" charset="0"/>
                <a:ea typeface="Century Schoolbook"/>
                <a:cs typeface="Calibri" panose="020F0502020204030204" pitchFamily="34" charset="0"/>
                <a:sym typeface="Century Schoolbook"/>
              </a:rPr>
              <a:t>على الرغم من أن معظم الناس يفكرون في شراء الأسهم والسندات كاستثمارات ، يستخدم الاقتصاديون مصطلح "الاستثمار" ليعني الإضافات إلى المخزون الحقيقي لرأس المال: المصانع ، المصانع ، المعدات ....</a:t>
            </a:r>
            <a:endParaRPr lang="en-US" sz="2600" b="1" dirty="0">
              <a:latin typeface="Calibri" panose="020F0502020204030204" pitchFamily="34" charset="0"/>
              <a:ea typeface="Century Schoolbook"/>
              <a:cs typeface="Calibri" panose="020F0502020204030204" pitchFamily="34" charset="0"/>
              <a:sym typeface="Century Schoolbook"/>
            </a:endParaRPr>
          </a:p>
          <a:p>
            <a:pPr marL="355600" lvl="1">
              <a:lnSpc>
                <a:spcPct val="80000"/>
              </a:lnSpc>
              <a:spcBef>
                <a:spcPts val="388"/>
              </a:spcBef>
              <a:buClr>
                <a:schemeClr val="accent1"/>
              </a:buClr>
              <a:buSzPct val="86311"/>
            </a:pPr>
            <a:br>
              <a:rPr lang="en-US" sz="2000" dirty="0">
                <a:solidFill>
                  <a:schemeClr val="dk1"/>
                </a:solidFill>
                <a:latin typeface="Century Schoolbook"/>
                <a:ea typeface="Century Schoolbook"/>
                <a:cs typeface="Century Schoolbook"/>
                <a:sym typeface="Century Schoolbook"/>
              </a:rPr>
            </a:br>
            <a:endParaRPr lang="en-US" sz="2000" dirty="0">
              <a:solidFill>
                <a:schemeClr val="dk1"/>
              </a:solidFill>
              <a:latin typeface="Century Schoolbook"/>
              <a:ea typeface="Century Schoolbook"/>
              <a:cs typeface="Century Schoolbook"/>
              <a:sym typeface="Century Schoolbook"/>
            </a:endParaRPr>
          </a:p>
          <a:p>
            <a:pPr marL="355600" lvl="1">
              <a:lnSpc>
                <a:spcPct val="80000"/>
              </a:lnSpc>
              <a:spcBef>
                <a:spcPts val="388"/>
              </a:spcBef>
              <a:buClr>
                <a:schemeClr val="accent1"/>
              </a:buClr>
              <a:buSzPct val="86311"/>
            </a:pPr>
            <a:endParaRPr lang="en-US" sz="2000" dirty="0">
              <a:solidFill>
                <a:schemeClr val="dk1"/>
              </a:solidFill>
              <a:latin typeface="Century Schoolbook"/>
              <a:ea typeface="Century Schoolbook"/>
              <a:cs typeface="Century Schoolbook"/>
              <a:sym typeface="Century Schoolbook"/>
            </a:endParaRPr>
          </a:p>
        </p:txBody>
      </p:sp>
      <p:pic>
        <p:nvPicPr>
          <p:cNvPr id="3" name="Image 2">
            <a:extLst>
              <a:ext uri="{FF2B5EF4-FFF2-40B4-BE49-F238E27FC236}">
                <a16:creationId xmlns:a16="http://schemas.microsoft.com/office/drawing/2014/main" id="{6E767DE9-787E-0B2D-5D0D-6489E8D4CCCA}"/>
              </a:ext>
            </a:extLst>
          </p:cNvPr>
          <p:cNvPicPr>
            <a:picLocks noChangeAspect="1"/>
          </p:cNvPicPr>
          <p:nvPr/>
        </p:nvPicPr>
        <p:blipFill>
          <a:blip r:embed="rId3"/>
          <a:stretch>
            <a:fillRect/>
          </a:stretch>
        </p:blipFill>
        <p:spPr>
          <a:xfrm>
            <a:off x="0" y="2600325"/>
            <a:ext cx="12191998" cy="42576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56"/>
        <p:cNvGrpSpPr/>
        <p:nvPr/>
      </p:nvGrpSpPr>
      <p:grpSpPr>
        <a:xfrm>
          <a:off x="0" y="0"/>
          <a:ext cx="0" cy="0"/>
          <a:chOff x="0" y="0"/>
          <a:chExt cx="0" cy="0"/>
        </a:xfrm>
      </p:grpSpPr>
      <p:sp>
        <p:nvSpPr>
          <p:cNvPr id="1858" name="Shape 1858"/>
          <p:cNvSpPr txBox="1">
            <a:spLocks noGrp="1"/>
          </p:cNvSpPr>
          <p:nvPr>
            <p:ph type="body" idx="1"/>
          </p:nvPr>
        </p:nvSpPr>
        <p:spPr>
          <a:xfrm>
            <a:off x="0" y="0"/>
            <a:ext cx="12192000" cy="64740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636"/>
              <a:buNone/>
            </a:pPr>
            <a:r>
              <a:rPr lang="en-US" sz="2600" b="1" dirty="0">
                <a:solidFill>
                  <a:srgbClr val="262626"/>
                </a:solidFill>
                <a:ea typeface="Century Schoolbook"/>
                <a:cs typeface="Century Schoolbook"/>
                <a:sym typeface="Century Schoolbook"/>
              </a:rPr>
              <a:t>I-3- </a:t>
            </a:r>
            <a:r>
              <a:rPr lang="en-US" sz="2600" b="1" cap="small" dirty="0">
                <a:ea typeface="Century Schoolbook"/>
                <a:cs typeface="Century Schoolbook"/>
                <a:sym typeface="Century Schoolbook"/>
              </a:rPr>
              <a:t>Investments </a:t>
            </a: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الاستثمار </a:t>
            </a:r>
            <a:endParaRPr lang="en-US" sz="2600" b="1" cap="small" dirty="0">
              <a:ea typeface="Century Schoolbook"/>
              <a:cs typeface="Century Schoolbook"/>
              <a:sym typeface="Century Schoolbook"/>
            </a:endParaRPr>
          </a:p>
          <a:p>
            <a:pPr marL="0" indent="0">
              <a:spcBef>
                <a:spcPts val="0"/>
              </a:spcBef>
              <a:buClr>
                <a:schemeClr val="accent1"/>
              </a:buClr>
              <a:buSzPct val="70636"/>
              <a:buNone/>
            </a:pPr>
            <a:endParaRPr lang="en-US" sz="2220" dirty="0">
              <a:solidFill>
                <a:srgbClr val="262626"/>
              </a:solidFill>
              <a:ea typeface="Century Schoolbook"/>
              <a:cs typeface="Century Schoolbook"/>
              <a:sym typeface="Century Schoolbook"/>
            </a:endParaRPr>
          </a:p>
          <a:p>
            <a:pPr marL="365760" indent="-365760" algn="r">
              <a:spcBef>
                <a:spcPts val="0"/>
              </a:spcBef>
              <a:buClr>
                <a:schemeClr val="accent1"/>
              </a:buClr>
              <a:buSzPct val="70636"/>
              <a:buFont typeface="Noto Sans Symbols"/>
              <a:buChar char="•"/>
            </a:pP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الاستثمار </a:t>
            </a:r>
            <a:r>
              <a:rPr lang="ar-DZ" sz="2600" b="1" dirty="0">
                <a:latin typeface="Calibri" panose="020F0502020204030204" pitchFamily="34" charset="0"/>
                <a:ea typeface="Century Schoolbook"/>
                <a:cs typeface="Calibri" panose="020F0502020204030204" pitchFamily="34" charset="0"/>
                <a:sym typeface="Century Schoolbook"/>
              </a:rPr>
              <a:t>هو الأموال الملتزم بها أو الممتلكات المكتسبة للدخل المستقبلي</a:t>
            </a:r>
            <a:r>
              <a:rPr lang="ar-DZ" sz="2600" dirty="0">
                <a:solidFill>
                  <a:srgbClr val="262626"/>
                </a:solidFill>
                <a:ea typeface="Century Schoolbook"/>
                <a:cs typeface="Century Schoolbook"/>
                <a:sym typeface="Century Schoolbook"/>
              </a:rPr>
              <a:t>.</a:t>
            </a:r>
            <a:endParaRPr lang="en-US" sz="2600" dirty="0">
              <a:solidFill>
                <a:srgbClr val="262626"/>
              </a:solidFill>
              <a:ea typeface="Century Schoolbook"/>
              <a:cs typeface="Century Schoolbook"/>
              <a:sym typeface="Century Schoolbook"/>
            </a:endParaRPr>
          </a:p>
          <a:p>
            <a:pPr marL="365760" indent="-365760">
              <a:spcBef>
                <a:spcPts val="0"/>
              </a:spcBef>
              <a:buClr>
                <a:schemeClr val="accent1"/>
              </a:buClr>
              <a:buSzPct val="70636"/>
              <a:buFont typeface="Noto Sans Symbols"/>
              <a:buChar char="•"/>
            </a:pPr>
            <a:endParaRPr lang="en-US" sz="2600" dirty="0">
              <a:solidFill>
                <a:srgbClr val="262626"/>
              </a:solidFill>
              <a:ea typeface="Century Schoolbook"/>
              <a:cs typeface="Century Schoolbook"/>
              <a:sym typeface="Century Schoolbook"/>
            </a:endParaRPr>
          </a:p>
          <a:p>
            <a:pPr marL="365760" indent="-365760" algn="r">
              <a:spcBef>
                <a:spcPts val="0"/>
              </a:spcBef>
              <a:buClr>
                <a:schemeClr val="accent1"/>
              </a:buClr>
              <a:buSzPct val="70636"/>
              <a:buFont typeface="Noto Sans Symbols"/>
              <a:buChar char="•"/>
            </a:pP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الاستثمار</a:t>
            </a:r>
            <a:r>
              <a:rPr lang="ar-DZ" sz="2600" b="1" dirty="0">
                <a:solidFill>
                  <a:srgbClr val="FF0000"/>
                </a:solidFill>
                <a:ea typeface="Century Schoolbook"/>
                <a:cs typeface="Century Schoolbook"/>
                <a:sym typeface="Century Schoolbook"/>
              </a:rPr>
              <a:t> </a:t>
            </a:r>
            <a:r>
              <a:rPr lang="ar-DZ" sz="2600" b="1" dirty="0">
                <a:ea typeface="Century Schoolbook"/>
                <a:cs typeface="Century Schoolbook"/>
                <a:sym typeface="Century Schoolbook"/>
              </a:rPr>
              <a:t>هو أصل أو عنصر يتم شراؤه على أمل أن يدر دخلاً أو سيرتفع في المستقبل</a:t>
            </a:r>
            <a:r>
              <a:rPr lang="ar-DZ" sz="2600" b="1" dirty="0">
                <a:solidFill>
                  <a:srgbClr val="FF0000"/>
                </a:solidFill>
                <a:ea typeface="Century Schoolbook"/>
                <a:cs typeface="Century Schoolbook"/>
                <a:sym typeface="Century Schoolbook"/>
              </a:rPr>
              <a:t>.</a:t>
            </a:r>
            <a:endParaRPr lang="en-US" sz="2600" b="1" dirty="0">
              <a:solidFill>
                <a:srgbClr val="FF0000"/>
              </a:solidFill>
              <a:ea typeface="Century Schoolbook"/>
              <a:cs typeface="Century Schoolbook"/>
              <a:sym typeface="Century Schoolbook"/>
            </a:endParaRPr>
          </a:p>
          <a:p>
            <a:pPr marL="365760" indent="-365760">
              <a:spcBef>
                <a:spcPts val="0"/>
              </a:spcBef>
              <a:buClr>
                <a:schemeClr val="accent1"/>
              </a:buClr>
              <a:buSzPct val="70636"/>
              <a:buFont typeface="Noto Sans Symbols"/>
              <a:buChar char="•"/>
            </a:pPr>
            <a:endParaRPr lang="en-US" sz="2600" dirty="0">
              <a:solidFill>
                <a:schemeClr val="dk1"/>
              </a:solidFill>
              <a:ea typeface="Century Schoolbook"/>
              <a:cs typeface="Century Schoolbook"/>
              <a:sym typeface="Century Schoolbook"/>
            </a:endParaRPr>
          </a:p>
          <a:p>
            <a:pPr marL="365760" indent="-365760">
              <a:spcBef>
                <a:spcPts val="0"/>
              </a:spcBef>
              <a:buClr>
                <a:schemeClr val="accent1"/>
              </a:buClr>
              <a:buSzPct val="70636"/>
              <a:buFont typeface="Noto Sans Symbols"/>
              <a:buChar char="•"/>
            </a:pPr>
            <a:r>
              <a:rPr lang="en-US" sz="2600" dirty="0">
                <a:solidFill>
                  <a:schemeClr val="dk1"/>
                </a:solidFill>
                <a:ea typeface="Century Schoolbook"/>
                <a:cs typeface="Century Schoolbook"/>
                <a:sym typeface="Century Schoolbook"/>
              </a:rPr>
              <a:t>.</a:t>
            </a:r>
          </a:p>
          <a:p>
            <a:pPr marL="365760" indent="-365760" algn="r">
              <a:spcBef>
                <a:spcPts val="0"/>
              </a:spcBef>
              <a:buClr>
                <a:schemeClr val="accent1"/>
              </a:buClr>
              <a:buSzPct val="70636"/>
              <a:buFont typeface="Noto Sans Symbols"/>
              <a:buChar char="•"/>
            </a:pPr>
            <a:r>
              <a:rPr lang="ar-DZ" sz="2600" b="1" dirty="0">
                <a:highlight>
                  <a:srgbClr val="FFFF00"/>
                </a:highlight>
                <a:ea typeface="Century Schoolbook"/>
                <a:cs typeface="Century Schoolbook"/>
                <a:sym typeface="Century Schoolbook"/>
              </a:rPr>
              <a:t>بالمعنى الاقتصادي </a:t>
            </a:r>
            <a:r>
              <a:rPr lang="ar-DZ" sz="2600" b="1" dirty="0">
                <a:solidFill>
                  <a:srgbClr val="FF0000"/>
                </a:solidFill>
                <a:ea typeface="Century Schoolbook"/>
                <a:cs typeface="Century Schoolbook"/>
                <a:sym typeface="Century Schoolbook"/>
              </a:rPr>
              <a:t>، الاستثمار </a:t>
            </a:r>
            <a:r>
              <a:rPr lang="ar-DZ" sz="2600" b="1" dirty="0">
                <a:ea typeface="Century Schoolbook"/>
                <a:cs typeface="Century Schoolbook"/>
                <a:sym typeface="Century Schoolbook"/>
              </a:rPr>
              <a:t>هو شراء سلع لا تُستهلك اليوم ولكنها تُستخدم في المستقبل لتكوين ثروة</a:t>
            </a:r>
            <a:r>
              <a:rPr lang="ar-DZ" sz="2600" b="1" dirty="0">
                <a:solidFill>
                  <a:srgbClr val="FF0000"/>
                </a:solidFill>
                <a:ea typeface="Century Schoolbook"/>
                <a:cs typeface="Century Schoolbook"/>
                <a:sym typeface="Century Schoolbook"/>
              </a:rPr>
              <a:t>.</a:t>
            </a:r>
            <a:endParaRPr lang="en-US" sz="2600" b="1" dirty="0">
              <a:solidFill>
                <a:srgbClr val="FF0000"/>
              </a:solidFill>
              <a:ea typeface="Century Schoolbook"/>
              <a:cs typeface="Century Schoolbook"/>
              <a:sym typeface="Century Schoolbook"/>
            </a:endParaRPr>
          </a:p>
          <a:p>
            <a:pPr marL="365760" indent="-365760">
              <a:spcBef>
                <a:spcPts val="0"/>
              </a:spcBef>
              <a:buClr>
                <a:schemeClr val="accent1"/>
              </a:buClr>
              <a:buSzPct val="70636"/>
              <a:buFont typeface="Noto Sans Symbols"/>
              <a:buChar char="•"/>
            </a:pPr>
            <a:endParaRPr lang="en-US" sz="2600" dirty="0">
              <a:solidFill>
                <a:schemeClr val="dk1"/>
              </a:solidFill>
              <a:ea typeface="Century Schoolbook"/>
              <a:cs typeface="Century Schoolbook"/>
              <a:sym typeface="Century Schoolbook"/>
            </a:endParaRPr>
          </a:p>
          <a:p>
            <a:pPr marL="365760" indent="-365760" algn="r" rtl="1">
              <a:spcBef>
                <a:spcPts val="0"/>
              </a:spcBef>
              <a:buClr>
                <a:schemeClr val="accent1"/>
              </a:buClr>
              <a:buSzPct val="70636"/>
              <a:buFont typeface="Noto Sans Symbols"/>
              <a:buChar char="•"/>
            </a:pPr>
            <a:r>
              <a:rPr lang="ar-DZ" sz="2600" b="1" dirty="0">
                <a:highlight>
                  <a:srgbClr val="00FFFF"/>
                </a:highlight>
                <a:ea typeface="Century Schoolbook"/>
                <a:cs typeface="Century Schoolbook"/>
                <a:sym typeface="Century Schoolbook"/>
              </a:rPr>
              <a:t>في التمويل</a:t>
            </a:r>
            <a:r>
              <a:rPr lang="fr-FR" sz="2600" b="1" dirty="0">
                <a:highlight>
                  <a:srgbClr val="00FFFF"/>
                </a:highlight>
                <a:ea typeface="Century Schoolbook"/>
                <a:cs typeface="Century Schoolbook"/>
                <a:sym typeface="Century Schoolbook"/>
              </a:rPr>
              <a:t> Finance </a:t>
            </a:r>
            <a:r>
              <a:rPr lang="ar-DZ" sz="2600" b="1" dirty="0">
                <a:highlight>
                  <a:srgbClr val="00FFFF"/>
                </a:highlight>
                <a:ea typeface="Century Schoolbook"/>
                <a:cs typeface="Century Schoolbook"/>
                <a:sym typeface="Century Schoolbook"/>
              </a:rPr>
              <a:t> </a:t>
            </a:r>
            <a:r>
              <a:rPr lang="ar-DZ" sz="2600" b="1" dirty="0">
                <a:solidFill>
                  <a:srgbClr val="FF0000"/>
                </a:solidFill>
                <a:ea typeface="Century Schoolbook"/>
                <a:cs typeface="Century Schoolbook"/>
                <a:sym typeface="Century Schoolbook"/>
              </a:rPr>
              <a:t>، الاستثمار </a:t>
            </a:r>
            <a:r>
              <a:rPr lang="ar-DZ" sz="2600" b="1" dirty="0">
                <a:ea typeface="Century Schoolbook"/>
                <a:cs typeface="Century Schoolbook"/>
                <a:sym typeface="Century Schoolbook"/>
              </a:rPr>
              <a:t>هو أصل نقدي يتم شراؤه مع فكرة أن الأصل سيوفر دخلاً في المستقبل أو سيتم بيعه بسعر أعلى لتحقيق ربح.</a:t>
            </a:r>
            <a:br>
              <a:rPr lang="en-US" sz="2600" b="1" dirty="0">
                <a:ea typeface="Century Schoolbook"/>
                <a:cs typeface="Century Schoolbook"/>
                <a:sym typeface="Century Schoolbook"/>
              </a:rPr>
            </a:br>
            <a:endParaRPr lang="en-US" sz="2600" b="1" dirty="0">
              <a:ea typeface="Century Schoolbook"/>
              <a:cs typeface="Century Schoolbook"/>
              <a:sym typeface="Century Schoolbook"/>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62"/>
        <p:cNvGrpSpPr/>
        <p:nvPr/>
      </p:nvGrpSpPr>
      <p:grpSpPr>
        <a:xfrm>
          <a:off x="0" y="0"/>
          <a:ext cx="0" cy="0"/>
          <a:chOff x="0" y="0"/>
          <a:chExt cx="0" cy="0"/>
        </a:xfrm>
      </p:grpSpPr>
      <p:sp>
        <p:nvSpPr>
          <p:cNvPr id="1863" name="Shape 1863"/>
          <p:cNvSpPr txBox="1">
            <a:spLocks noGrp="1"/>
          </p:cNvSpPr>
          <p:nvPr>
            <p:ph type="body" idx="1"/>
          </p:nvPr>
        </p:nvSpPr>
        <p:spPr>
          <a:xfrm>
            <a:off x="61546" y="-1"/>
            <a:ext cx="11869616" cy="6550269"/>
          </a:xfrm>
          <a:prstGeom prst="rect">
            <a:avLst/>
          </a:prstGeom>
          <a:noFill/>
          <a:ln>
            <a:noFill/>
          </a:ln>
        </p:spPr>
        <p:txBody>
          <a:bodyPr vert="horz" wrap="square" lIns="91425" tIns="45700" rIns="91425" bIns="45700" rtlCol="0" anchor="t" anchorCtr="0">
            <a:noAutofit/>
          </a:bodyPr>
          <a:lstStyle/>
          <a:p>
            <a:pPr marL="274320" indent="-274320" algn="just" rtl="1">
              <a:spcBef>
                <a:spcPts val="0"/>
              </a:spcBef>
              <a:buClr>
                <a:schemeClr val="accent1"/>
              </a:buClr>
              <a:buSzPct val="70000"/>
              <a:buFont typeface="Noto Sans Symbols"/>
              <a:buChar char="•"/>
            </a:pP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 Leverage Firms (Companies)  </a:t>
            </a:r>
            <a:r>
              <a:rPr lang="ar-DZ" sz="2400" b="1" i="1" dirty="0">
                <a:solidFill>
                  <a:srgbClr val="FF0000"/>
                </a:solidFill>
                <a:latin typeface="Calibri" panose="020F0502020204030204" pitchFamily="34" charset="0"/>
                <a:ea typeface="Century Schoolbook"/>
                <a:cs typeface="Calibri" panose="020F0502020204030204" pitchFamily="34" charset="0"/>
                <a:sym typeface="Century Schoolbook"/>
              </a:rPr>
              <a:t>شركات الرافعة المالية </a:t>
            </a:r>
            <a:r>
              <a:rPr lang="ar-DZ" sz="2400" b="1" i="1" dirty="0">
                <a:latin typeface="Calibri" panose="020F0502020204030204" pitchFamily="34" charset="0"/>
                <a:ea typeface="Century Schoolbook"/>
                <a:cs typeface="Calibri" panose="020F0502020204030204" pitchFamily="34" charset="0"/>
                <a:sym typeface="Century Schoolbook"/>
              </a:rPr>
              <a:t>هي أفضل مكان للاستثمار ، لأن ربح السهم مرتفع. لذلك ، كلما زاد المبلغ الذي تضعه ، زاد الربح الذي تربحه من حصتك أو مخزونك</a:t>
            </a:r>
            <a:endParaRPr lang="fr-FR" sz="2400" b="1" i="1" dirty="0">
              <a:latin typeface="Calibri" panose="020F0502020204030204" pitchFamily="34" charset="0"/>
              <a:ea typeface="Century Schoolbook"/>
              <a:cs typeface="Calibri" panose="020F0502020204030204" pitchFamily="34" charset="0"/>
              <a:sym typeface="Century Schoolbook"/>
            </a:endParaRPr>
          </a:p>
          <a:p>
            <a:pPr marL="274320" indent="-274320" algn="just" rtl="1">
              <a:spcBef>
                <a:spcPts val="0"/>
              </a:spcBef>
              <a:buClr>
                <a:schemeClr val="accent1"/>
              </a:buClr>
              <a:buSzPct val="70000"/>
              <a:buFont typeface="Noto Sans Symbols"/>
              <a:buChar char="•"/>
            </a:pPr>
            <a:endParaRPr lang="fr-FR" sz="2400" b="1" i="1" dirty="0">
              <a:latin typeface="Calibri" panose="020F0502020204030204" pitchFamily="34" charset="0"/>
              <a:ea typeface="Century Schoolbook"/>
              <a:cs typeface="Calibri" panose="020F0502020204030204" pitchFamily="34" charset="0"/>
              <a:sym typeface="Century Schoolbook"/>
            </a:endParaRPr>
          </a:p>
          <a:p>
            <a:pPr marL="655320" lvl="2" indent="0" algn="ctr" rtl="1">
              <a:spcBef>
                <a:spcPts val="360"/>
              </a:spcBef>
              <a:buClr>
                <a:srgbClr val="608C9A"/>
              </a:buClr>
              <a:buSzPct val="60000"/>
              <a:buNone/>
            </a:pPr>
            <a:r>
              <a:rPr lang="ar-DZ" sz="2600" b="1" i="1" dirty="0">
                <a:solidFill>
                  <a:srgbClr val="FF0000"/>
                </a:solidFill>
                <a:highlight>
                  <a:srgbClr val="FFFF00"/>
                </a:highlight>
                <a:latin typeface="Calibri" panose="020F0502020204030204" pitchFamily="34" charset="0"/>
                <a:ea typeface="Century Schoolbook"/>
                <a:cs typeface="Calibri" panose="020F0502020204030204" pitchFamily="34" charset="0"/>
                <a:sym typeface="Century Schoolbook"/>
              </a:rPr>
              <a:t>.</a:t>
            </a:r>
            <a:r>
              <a:rPr lang="ar-DZ" sz="2600" b="1" i="1" dirty="0">
                <a:highlight>
                  <a:srgbClr val="FFFF00"/>
                </a:highlight>
                <a:latin typeface="Calibri" panose="020F0502020204030204" pitchFamily="34" charset="0"/>
                <a:ea typeface="Century Schoolbook"/>
                <a:cs typeface="Calibri" panose="020F0502020204030204" pitchFamily="34" charset="0"/>
                <a:sym typeface="Century Schoolbook"/>
              </a:rPr>
              <a:t>استثمر دائمًا في تلك الشركة أو الشيء الذي يكون معدل عائده أو </a:t>
            </a:r>
            <a:r>
              <a:rPr lang="ar-DZ" sz="2600" b="1" i="1" dirty="0" err="1">
                <a:highlight>
                  <a:srgbClr val="FFFF00"/>
                </a:highlight>
                <a:latin typeface="Calibri" panose="020F0502020204030204" pitchFamily="34" charset="0"/>
                <a:ea typeface="Century Schoolbook"/>
                <a:cs typeface="Calibri" panose="020F0502020204030204" pitchFamily="34" charset="0"/>
                <a:sym typeface="Century Schoolbook"/>
              </a:rPr>
              <a:t>ربحيته</a:t>
            </a:r>
            <a:r>
              <a:rPr lang="ar-DZ" sz="2600" b="1" i="1" dirty="0">
                <a:highlight>
                  <a:srgbClr val="FFFF00"/>
                </a:highlight>
                <a:latin typeface="Calibri" panose="020F0502020204030204" pitchFamily="34" charset="0"/>
                <a:ea typeface="Century Schoolbook"/>
                <a:cs typeface="Calibri" panose="020F0502020204030204" pitchFamily="34" charset="0"/>
                <a:sym typeface="Century Schoolbook"/>
              </a:rPr>
              <a:t> في المستقبل مرتفعًا</a:t>
            </a:r>
            <a:endParaRPr lang="en-US" sz="2600" b="1" i="1" dirty="0">
              <a:highlight>
                <a:srgbClr val="FFFF00"/>
              </a:highlight>
              <a:latin typeface="Calibri" panose="020F0502020204030204" pitchFamily="34" charset="0"/>
              <a:ea typeface="Century Schoolbook"/>
              <a:cs typeface="Calibri" panose="020F0502020204030204" pitchFamily="34" charset="0"/>
              <a:sym typeface="Century Schoolbook"/>
            </a:endParaRPr>
          </a:p>
          <a:p>
            <a:pPr marL="914400" lvl="2" indent="-259080" algn="just" rtl="1">
              <a:spcBef>
                <a:spcPts val="360"/>
              </a:spcBef>
              <a:buClr>
                <a:srgbClr val="608C9A"/>
              </a:buClr>
              <a:buSzPct val="60000"/>
              <a:buNone/>
            </a:pPr>
            <a:endParaRPr lang="en-US" sz="2400" i="1"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rtl="1">
              <a:spcBef>
                <a:spcPts val="600"/>
              </a:spcBef>
              <a:buClr>
                <a:schemeClr val="accent1"/>
              </a:buClr>
              <a:buSzPct val="70000"/>
              <a:buFont typeface="Noto Sans Symbols"/>
              <a:buChar char="•"/>
            </a:pP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  </a:t>
            </a:r>
            <a:r>
              <a:rPr lang="en-US" sz="2600" b="1" dirty="0">
                <a:solidFill>
                  <a:srgbClr val="0070C0"/>
                </a:solidFill>
                <a:latin typeface="Calibri" panose="020F0502020204030204" pitchFamily="34" charset="0"/>
                <a:ea typeface="Century Schoolbook"/>
                <a:cs typeface="Calibri" panose="020F0502020204030204" pitchFamily="34" charset="0"/>
                <a:sym typeface="Century Schoolbook"/>
              </a:rPr>
              <a:t>Fixed Investment</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الاستثمار الثابت - </a:t>
            </a:r>
            <a:r>
              <a:rPr lang="ar-DZ" sz="2600" b="1" dirty="0">
                <a:latin typeface="Calibri" panose="020F0502020204030204" pitchFamily="34" charset="0"/>
                <a:ea typeface="Century Schoolbook"/>
                <a:cs typeface="Calibri" panose="020F0502020204030204" pitchFamily="34" charset="0"/>
                <a:sym typeface="Century Schoolbook"/>
              </a:rPr>
              <a:t>هو الإنفاق على الآلات والمعدات الرأسمالية الجديدة ، والبناء ، والإسكان ، والمركبات ، إلخ.</a:t>
            </a:r>
            <a:r>
              <a:rPr lang="fr-FR" sz="2600" b="1" dirty="0">
                <a:latin typeface="Calibri" panose="020F0502020204030204" pitchFamily="34" charset="0"/>
                <a:ea typeface="Century Schoolbook"/>
                <a:cs typeface="Calibri" panose="020F0502020204030204" pitchFamily="34" charset="0"/>
                <a:sym typeface="Century Schoolbook"/>
              </a:rPr>
              <a:t>  </a:t>
            </a:r>
          </a:p>
          <a:p>
            <a:pPr marL="274320" indent="-274320" algn="just" rtl="1">
              <a:spcBef>
                <a:spcPts val="600"/>
              </a:spcBef>
              <a:buClr>
                <a:schemeClr val="accent1"/>
              </a:buClr>
              <a:buSzPct val="70000"/>
              <a:buFont typeface="Noto Sans Symbols"/>
              <a:buChar char="•"/>
            </a:pPr>
            <a:endParaRPr lang="fr-FR" sz="2400" b="1" dirty="0">
              <a:latin typeface="Calibri" panose="020F0502020204030204" pitchFamily="34" charset="0"/>
              <a:ea typeface="Century Schoolbook"/>
              <a:cs typeface="Calibri" panose="020F0502020204030204" pitchFamily="34" charset="0"/>
              <a:sym typeface="Century Schoolbook"/>
            </a:endParaRPr>
          </a:p>
          <a:p>
            <a:pPr marL="274320" indent="-274320" algn="just" rtl="1">
              <a:spcBef>
                <a:spcPts val="600"/>
              </a:spcBef>
              <a:buClr>
                <a:schemeClr val="accent1"/>
              </a:buClr>
              <a:buSzPct val="70000"/>
              <a:buFont typeface="Noto Sans Symbols"/>
              <a:buChar char="•"/>
            </a:pPr>
            <a:endParaRPr lang="en-US" sz="2400" b="1" dirty="0">
              <a:latin typeface="Calibri" panose="020F0502020204030204" pitchFamily="34" charset="0"/>
              <a:ea typeface="Century Schoolbook"/>
              <a:cs typeface="Calibri" panose="020F0502020204030204" pitchFamily="34" charset="0"/>
              <a:sym typeface="Century Schoolbook"/>
            </a:endParaRPr>
          </a:p>
        </p:txBody>
      </p:sp>
      <p:sp>
        <p:nvSpPr>
          <p:cNvPr id="6" name="ZoneTexte 5">
            <a:extLst>
              <a:ext uri="{FF2B5EF4-FFF2-40B4-BE49-F238E27FC236}">
                <a16:creationId xmlns:a16="http://schemas.microsoft.com/office/drawing/2014/main" id="{B6B787CD-E71F-4D35-8684-59A62C3B6929}"/>
              </a:ext>
            </a:extLst>
          </p:cNvPr>
          <p:cNvSpPr txBox="1"/>
          <p:nvPr/>
        </p:nvSpPr>
        <p:spPr>
          <a:xfrm>
            <a:off x="0" y="3275133"/>
            <a:ext cx="11931162" cy="923330"/>
          </a:xfrm>
          <a:prstGeom prst="rect">
            <a:avLst/>
          </a:prstGeom>
          <a:noFill/>
        </p:spPr>
        <p:txBody>
          <a:bodyPr wrap="square">
            <a:spAutoFit/>
          </a:bodyPr>
          <a:lstStyle/>
          <a:p>
            <a:pPr marL="457200" indent="-457200" algn="r" rtl="1">
              <a:buFont typeface="Arial" panose="020B0604020202020204" pitchFamily="34" charset="0"/>
              <a:buChar char="•"/>
            </a:pPr>
            <a:r>
              <a:rPr lang="en-US" sz="2800" b="1" dirty="0">
                <a:solidFill>
                  <a:srgbClr val="0070C0"/>
                </a:solidFill>
                <a:latin typeface="Calibri" panose="020F0502020204030204" pitchFamily="34" charset="0"/>
                <a:ea typeface="Century Schoolbook"/>
                <a:cs typeface="Calibri" panose="020F0502020204030204" pitchFamily="34" charset="0"/>
                <a:sym typeface="Century Schoolbook"/>
              </a:rPr>
              <a:t>  Working Capital</a:t>
            </a:r>
            <a:r>
              <a:rPr lang="en-US" sz="2800"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ar-DZ" sz="2600" b="1" dirty="0">
                <a:solidFill>
                  <a:srgbClr val="FF0000"/>
                </a:solidFill>
              </a:rPr>
              <a:t>رأس المال العامل - </a:t>
            </a:r>
            <a:r>
              <a:rPr lang="ar-DZ" sz="2600" b="1" dirty="0"/>
              <a:t>الإنفاق على مخزونات / مخزونات السلع التامة الصنع والمواد الخام. يتم احتساب تراكم الأسهم من قبل الشركات ، سواء كان طوعيًا أو غير طوعي ، كاستثمار</a:t>
            </a:r>
            <a:endParaRPr lang="fr-FR" sz="2600" b="1" dirty="0"/>
          </a:p>
        </p:txBody>
      </p:sp>
      <p:pic>
        <p:nvPicPr>
          <p:cNvPr id="3" name="Image 2">
            <a:extLst>
              <a:ext uri="{FF2B5EF4-FFF2-40B4-BE49-F238E27FC236}">
                <a16:creationId xmlns:a16="http://schemas.microsoft.com/office/drawing/2014/main" id="{8322197B-0A8A-E329-854D-4D9732A5DE15}"/>
              </a:ext>
            </a:extLst>
          </p:cNvPr>
          <p:cNvPicPr>
            <a:picLocks noChangeAspect="1"/>
          </p:cNvPicPr>
          <p:nvPr/>
        </p:nvPicPr>
        <p:blipFill>
          <a:blip r:embed="rId3"/>
          <a:stretch>
            <a:fillRect/>
          </a:stretch>
        </p:blipFill>
        <p:spPr>
          <a:xfrm>
            <a:off x="2402732" y="4056434"/>
            <a:ext cx="8180962" cy="273347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79"/>
        <p:cNvGrpSpPr/>
        <p:nvPr/>
      </p:nvGrpSpPr>
      <p:grpSpPr>
        <a:xfrm>
          <a:off x="0" y="0"/>
          <a:ext cx="0" cy="0"/>
          <a:chOff x="0" y="0"/>
          <a:chExt cx="0" cy="0"/>
        </a:xfrm>
      </p:grpSpPr>
      <p:sp>
        <p:nvSpPr>
          <p:cNvPr id="1881" name="Shape 1881"/>
          <p:cNvSpPr txBox="1">
            <a:spLocks noGrp="1"/>
          </p:cNvSpPr>
          <p:nvPr>
            <p:ph type="body" idx="1"/>
          </p:nvPr>
        </p:nvSpPr>
        <p:spPr>
          <a:xfrm>
            <a:off x="96715" y="879231"/>
            <a:ext cx="12095285" cy="5978769"/>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Consumed is what you buy or ability to pay.</a:t>
            </a:r>
          </a:p>
          <a:p>
            <a:pPr marL="0" indent="0" algn="r">
              <a:spcBef>
                <a:spcPts val="0"/>
              </a:spcBef>
              <a:buClr>
                <a:schemeClr val="accent1"/>
              </a:buClr>
              <a:buSzPct val="70000"/>
              <a:buNone/>
            </a:pPr>
            <a:r>
              <a:rPr lang="ar-DZ" sz="2400" b="1" dirty="0">
                <a:highlight>
                  <a:srgbClr val="FFFF00"/>
                </a:highlight>
                <a:latin typeface="Calibri" panose="020F0502020204030204" pitchFamily="34" charset="0"/>
                <a:ea typeface="Century Schoolbook"/>
                <a:cs typeface="Calibri" panose="020F0502020204030204" pitchFamily="34" charset="0"/>
                <a:sym typeface="Century Schoolbook"/>
              </a:rPr>
              <a:t>المستهلك هو ما تشتريه أو قدرتك على الدفع</a:t>
            </a:r>
            <a:r>
              <a:rPr lang="ar-DZ" sz="2400"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a:t>
            </a:r>
            <a:endParaRPr lang="en-US" sz="2400"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High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makes any product to stay long in market.</a:t>
            </a:r>
          </a:p>
          <a:p>
            <a:pPr marL="0" indent="0" algn="r">
              <a:spcBef>
                <a:spcPts val="600"/>
              </a:spcBef>
              <a:buClr>
                <a:schemeClr val="accent1"/>
              </a:buClr>
              <a:buSzPct val="70000"/>
              <a:buNone/>
            </a:pPr>
            <a:r>
              <a:rPr lang="ar-DZ" sz="2400" b="1" dirty="0">
                <a:highlight>
                  <a:srgbClr val="FFFF00"/>
                </a:highlight>
                <a:latin typeface="Calibri" panose="020F0502020204030204" pitchFamily="34" charset="0"/>
                <a:ea typeface="Century Schoolbook"/>
                <a:cs typeface="Calibri" panose="020F0502020204030204" pitchFamily="34" charset="0"/>
                <a:sym typeface="Century Schoolbook"/>
              </a:rPr>
              <a:t>الاستهلاك العالي يجعل أي منتج يبقى لفترة طويلة في السوق.</a:t>
            </a:r>
            <a:endParaRPr lang="en-US" sz="2400" b="1" dirty="0">
              <a:highlight>
                <a:srgbClr val="FFFF00"/>
              </a:highlight>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If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not high then product will failed.</a:t>
            </a:r>
          </a:p>
          <a:p>
            <a:pPr marL="0" indent="0" algn="r">
              <a:spcBef>
                <a:spcPts val="600"/>
              </a:spcBef>
              <a:buClr>
                <a:schemeClr val="accent1"/>
              </a:buClr>
              <a:buSzPct val="70000"/>
              <a:buNone/>
            </a:pPr>
            <a:r>
              <a:rPr lang="ar-DZ" sz="2400" b="1" dirty="0">
                <a:highlight>
                  <a:srgbClr val="FFFF00"/>
                </a:highlight>
                <a:latin typeface="Calibri" panose="020F0502020204030204" pitchFamily="34" charset="0"/>
                <a:ea typeface="Century Schoolbook"/>
                <a:cs typeface="Calibri" panose="020F0502020204030204" pitchFamily="34" charset="0"/>
                <a:sym typeface="Century Schoolbook"/>
              </a:rPr>
              <a:t>إذا لم يكن الاستهلاك مرتفعًا ، فسيفشل المنتج.</a:t>
            </a:r>
            <a:endParaRPr lang="en-US" sz="2400" b="1" dirty="0">
              <a:highlight>
                <a:srgbClr val="FFFF00"/>
              </a:highlight>
              <a:latin typeface="Calibri" panose="020F0502020204030204" pitchFamily="34" charset="0"/>
              <a:ea typeface="Century Schoolbook"/>
              <a:cs typeface="Calibri" panose="020F0502020204030204" pitchFamily="34" charset="0"/>
              <a:sym typeface="Century Schoolbook"/>
            </a:endParaRPr>
          </a:p>
          <a:p>
            <a:pPr marL="0" indent="0">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1188720" lvl="2" indent="-274320">
              <a:spcBef>
                <a:spcPts val="600"/>
              </a:spcBef>
              <a:buClr>
                <a:schemeClr val="accent1"/>
              </a:buClr>
              <a:buSzPct val="70000"/>
              <a:buFont typeface="Noto Sans Symbols"/>
              <a:buChar cha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Saving</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what you have after all your expenses and not what you invest</a:t>
            </a:r>
          </a:p>
          <a:p>
            <a:pPr marL="914400" lvl="2" indent="0" algn="r" rtl="1">
              <a:spcBef>
                <a:spcPts val="600"/>
              </a:spcBef>
              <a:buClr>
                <a:schemeClr val="accent1"/>
              </a:buClr>
              <a:buSzPct val="70000"/>
              <a:buNone/>
            </a:pPr>
            <a:r>
              <a:rPr lang="ar-DZ" sz="2400" b="1" dirty="0">
                <a:highlight>
                  <a:srgbClr val="FFFF00"/>
                </a:highlight>
                <a:latin typeface="Calibri" panose="020F0502020204030204" pitchFamily="34" charset="0"/>
                <a:ea typeface="Century Schoolbook"/>
                <a:cs typeface="Calibri" panose="020F0502020204030204" pitchFamily="34" charset="0"/>
                <a:sym typeface="Century Schoolbook"/>
              </a:rPr>
              <a:t>الادخار هو ما لديك بعد كل نفقاتك</a:t>
            </a:r>
            <a:r>
              <a:rPr lang="ar-DZ" sz="2400" dirty="0">
                <a:highlight>
                  <a:srgbClr val="FFFF00"/>
                </a:highlight>
                <a:latin typeface="Calibri" panose="020F0502020204030204" pitchFamily="34" charset="0"/>
                <a:ea typeface="Century Schoolbook"/>
                <a:cs typeface="Calibri" panose="020F0502020204030204" pitchFamily="34" charset="0"/>
                <a:sym typeface="Century Schoolbook"/>
              </a:rPr>
              <a:t>.</a:t>
            </a:r>
            <a:r>
              <a:rPr lang="en-US" sz="2400" dirty="0">
                <a:highlight>
                  <a:srgbClr val="FFFF00"/>
                </a:highlight>
                <a:latin typeface="Calibri" panose="020F0502020204030204" pitchFamily="34" charset="0"/>
                <a:ea typeface="Century Schoolbook"/>
                <a:cs typeface="Calibri" panose="020F0502020204030204" pitchFamily="34" charset="0"/>
                <a:sym typeface="Century Schoolbook"/>
              </a:rPr>
              <a:t> </a:t>
            </a:r>
            <a:r>
              <a:rPr lang="ar-DZ" sz="2400" b="1" dirty="0">
                <a:highlight>
                  <a:srgbClr val="FFFF00"/>
                </a:highlight>
                <a:latin typeface="Calibri" panose="020F0502020204030204" pitchFamily="34" charset="0"/>
                <a:ea typeface="Century Schoolbook"/>
                <a:cs typeface="Calibri" panose="020F0502020204030204" pitchFamily="34" charset="0"/>
                <a:sym typeface="Century Schoolbook"/>
              </a:rPr>
              <a:t>ليس ما تستثمره</a:t>
            </a:r>
            <a:r>
              <a:rPr lang="ar-DZ" sz="2400" dirty="0">
                <a:solidFill>
                  <a:schemeClr val="dk1"/>
                </a:solidFill>
                <a:latin typeface="Calibri" panose="020F0502020204030204" pitchFamily="34" charset="0"/>
                <a:ea typeface="Century Schoolbook"/>
                <a:cs typeface="Calibri" panose="020F0502020204030204" pitchFamily="34" charset="0"/>
                <a:sym typeface="Century Schoolbook"/>
              </a:rPr>
              <a:t>.</a:t>
            </a: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457200" lvl="1" indent="0">
              <a:spcBef>
                <a:spcPts val="600"/>
              </a:spcBef>
              <a:buClr>
                <a:schemeClr val="accent1"/>
              </a:buClr>
              <a:buSzPct val="70000"/>
              <a:buNone/>
            </a:pPr>
            <a:endParaRPr lang="en-US"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Investment</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for the future profits</a:t>
            </a:r>
            <a:r>
              <a:rPr lang="fr-FR" sz="2400"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fr-FR" sz="2400" dirty="0">
                <a:latin typeface="Calibri" panose="020F0502020204030204" pitchFamily="34" charset="0"/>
                <a:ea typeface="Century Schoolbook"/>
                <a:cs typeface="Calibri" panose="020F0502020204030204" pitchFamily="34" charset="0"/>
                <a:sym typeface="Century Schoolbook"/>
              </a:rPr>
              <a:t>and </a:t>
            </a:r>
            <a:r>
              <a:rPr lang="fr-FR" sz="2400" dirty="0" err="1">
                <a:latin typeface="Calibri" panose="020F0502020204030204" pitchFamily="34" charset="0"/>
                <a:ea typeface="Century Schoolbook"/>
                <a:cs typeface="Calibri" panose="020F0502020204030204" pitchFamily="34" charset="0"/>
                <a:sym typeface="Century Schoolbook"/>
              </a:rPr>
              <a:t>it’s</a:t>
            </a:r>
            <a:r>
              <a:rPr lang="fr-FR" sz="2400" dirty="0">
                <a:latin typeface="Calibri" panose="020F0502020204030204" pitchFamily="34" charset="0"/>
                <a:ea typeface="Century Schoolbook"/>
                <a:cs typeface="Calibri" panose="020F0502020204030204" pitchFamily="34" charset="0"/>
                <a:sym typeface="Century Schoolbook"/>
              </a:rPr>
              <a:t> made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when the earning per share of the company is high.</a:t>
            </a:r>
          </a:p>
          <a:p>
            <a:pPr marL="0" indent="0" algn="r">
              <a:spcBef>
                <a:spcPts val="600"/>
              </a:spcBef>
              <a:buClr>
                <a:schemeClr val="accent1"/>
              </a:buClr>
              <a:buSzPct val="70000"/>
              <a:buNone/>
            </a:pPr>
            <a:r>
              <a:rPr lang="ar-DZ" sz="2400" b="1" dirty="0">
                <a:highlight>
                  <a:srgbClr val="FFFF00"/>
                </a:highlight>
                <a:latin typeface="Calibri" panose="020F0502020204030204" pitchFamily="34" charset="0"/>
                <a:ea typeface="Century Schoolbook"/>
                <a:cs typeface="Calibri" panose="020F0502020204030204" pitchFamily="34" charset="0"/>
                <a:sym typeface="Century Schoolbook"/>
              </a:rPr>
              <a:t>الاستثمار هو للأرباح المستقبلية ويقع عندما يكون ربحية السهم عالية في الشركة</a:t>
            </a:r>
            <a:r>
              <a:rPr lang="ar-DZ" sz="2400" dirty="0">
                <a:highlight>
                  <a:srgbClr val="FFFF00"/>
                </a:highlight>
                <a:latin typeface="Calibri" panose="020F0502020204030204" pitchFamily="34" charset="0"/>
                <a:ea typeface="Century Schoolbook"/>
                <a:cs typeface="Calibri" panose="020F0502020204030204" pitchFamily="34" charset="0"/>
                <a:sym typeface="Century Schoolbook"/>
              </a:rPr>
              <a:t>.</a:t>
            </a:r>
            <a:endParaRPr lang="en-US" sz="2400" dirty="0">
              <a:highlight>
                <a:srgbClr val="FFFF00"/>
              </a:highlight>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sp>
        <p:nvSpPr>
          <p:cNvPr id="3" name="Flèche : droite 2">
            <a:extLst>
              <a:ext uri="{FF2B5EF4-FFF2-40B4-BE49-F238E27FC236}">
                <a16:creationId xmlns:a16="http://schemas.microsoft.com/office/drawing/2014/main" id="{C4B248A1-A9F1-40F9-A2B5-436D63D34B43}"/>
              </a:ext>
            </a:extLst>
          </p:cNvPr>
          <p:cNvSpPr/>
          <p:nvPr/>
        </p:nvSpPr>
        <p:spPr>
          <a:xfrm>
            <a:off x="96715" y="63080"/>
            <a:ext cx="914400" cy="641839"/>
          </a:xfrm>
          <a:prstGeom prst="rightArrow">
            <a:avLst/>
          </a:prstGeom>
          <a:solidFill>
            <a:srgbClr val="FFFF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36"/>
        <p:cNvGrpSpPr/>
        <p:nvPr/>
      </p:nvGrpSpPr>
      <p:grpSpPr>
        <a:xfrm>
          <a:off x="0" y="0"/>
          <a:ext cx="0" cy="0"/>
          <a:chOff x="0" y="0"/>
          <a:chExt cx="0" cy="0"/>
        </a:xfrm>
      </p:grpSpPr>
      <p:sp>
        <p:nvSpPr>
          <p:cNvPr id="2337" name="Shape 2337"/>
          <p:cNvSpPr txBox="1">
            <a:spLocks noGrp="1"/>
          </p:cNvSpPr>
          <p:nvPr>
            <p:ph type="title"/>
          </p:nvPr>
        </p:nvSpPr>
        <p:spPr>
          <a:xfrm>
            <a:off x="2493818" y="452582"/>
            <a:ext cx="6954982" cy="965056"/>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600" b="1" dirty="0">
                <a:solidFill>
                  <a:schemeClr val="bg1"/>
                </a:solidFill>
                <a:latin typeface="Calibri" panose="020F0502020204030204" pitchFamily="34" charset="0"/>
                <a:ea typeface="Century Schoolbook"/>
                <a:cs typeface="Calibri" panose="020F0502020204030204" pitchFamily="34" charset="0"/>
                <a:sym typeface="Century Schoolbook"/>
              </a:rPr>
              <a:t>       II-  The </a:t>
            </a:r>
            <a:r>
              <a:rPr lang="en-US" sz="3600" b="1" cap="small" dirty="0">
                <a:solidFill>
                  <a:schemeClr val="bg1"/>
                </a:solidFill>
                <a:latin typeface="Calibri" panose="020F0502020204030204" pitchFamily="34" charset="0"/>
                <a:ea typeface="Century Schoolbook"/>
                <a:cs typeface="Calibri" panose="020F0502020204030204" pitchFamily="34" charset="0"/>
                <a:sym typeface="Century Schoolbook"/>
              </a:rPr>
              <a:t>Unemployment</a:t>
            </a:r>
            <a:br>
              <a:rPr lang="en-US" sz="3200" b="1" cap="small" dirty="0">
                <a:solidFill>
                  <a:schemeClr val="bg1"/>
                </a:solidFill>
                <a:latin typeface="Calibri" panose="020F0502020204030204" pitchFamily="34" charset="0"/>
                <a:ea typeface="Century Schoolbook"/>
                <a:cs typeface="Calibri" panose="020F0502020204030204" pitchFamily="34" charset="0"/>
                <a:sym typeface="Century Schoolbook"/>
              </a:rPr>
            </a:br>
            <a:endParaRPr lang="en-US" sz="3000" b="1" cap="small" dirty="0">
              <a:solidFill>
                <a:schemeClr val="bg1"/>
              </a:solidFill>
              <a:latin typeface="Century Schoolbook"/>
              <a:ea typeface="Century Schoolbook"/>
              <a:cs typeface="Century Schoolbook"/>
              <a:sym typeface="Century Schoolbook"/>
            </a:endParaRPr>
          </a:p>
        </p:txBody>
      </p:sp>
      <p:sp>
        <p:nvSpPr>
          <p:cNvPr id="2338" name="Shape 2338"/>
          <p:cNvSpPr txBox="1">
            <a:spLocks noGrp="1"/>
          </p:cNvSpPr>
          <p:nvPr>
            <p:ph type="body" idx="1"/>
          </p:nvPr>
        </p:nvSpPr>
        <p:spPr>
          <a:xfrm>
            <a:off x="87549" y="0"/>
            <a:ext cx="12093204" cy="6858000"/>
          </a:xfrm>
          <a:prstGeom prst="rect">
            <a:avLst/>
          </a:prstGeom>
          <a:noFill/>
          <a:ln>
            <a:noFill/>
          </a:ln>
        </p:spPr>
        <p:txBody>
          <a:bodyPr vert="horz" wrap="square" lIns="91425" tIns="45700" rIns="91425" bIns="45700" rtlCol="0" anchor="t" anchorCtr="0">
            <a:noAutofit/>
          </a:bodyPr>
          <a:lstStyle/>
          <a:p>
            <a:pPr marL="0" indent="0">
              <a:spcBef>
                <a:spcPts val="600"/>
              </a:spcBef>
              <a:buClr>
                <a:schemeClr val="accent1"/>
              </a:buClr>
              <a:buSzPct val="70000"/>
              <a:buNone/>
            </a:pPr>
            <a:endParaRPr lang="en-US" sz="1600" b="0" i="0" dirty="0">
              <a:effectLst/>
              <a:cs typeface="Calibri" panose="020F0502020204030204" pitchFamily="34" charset="0"/>
            </a:endParaRPr>
          </a:p>
          <a:p>
            <a:pPr marL="0" indent="0" algn="just" rtl="1">
              <a:spcBef>
                <a:spcPts val="600"/>
              </a:spcBef>
              <a:buClr>
                <a:schemeClr val="accent1"/>
              </a:buClr>
              <a:buSzPct val="70000"/>
              <a:buNone/>
            </a:pPr>
            <a:r>
              <a:rPr lang="ar-DZ" sz="2400" b="1" dirty="0">
                <a:latin typeface="Calibri" panose="020F0502020204030204" pitchFamily="34" charset="0"/>
                <a:ea typeface="Century Schoolbook"/>
                <a:cs typeface="Calibri" panose="020F0502020204030204" pitchFamily="34" charset="0"/>
                <a:sym typeface="Century Schoolbook"/>
              </a:rPr>
              <a:t>تعرِّف</a:t>
            </a:r>
            <a:r>
              <a:rPr lang="ar-DZ" sz="2400" b="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ar-DZ" sz="2400" b="1" dirty="0">
                <a:solidFill>
                  <a:srgbClr val="0070C0"/>
                </a:solidFill>
                <a:latin typeface="Calibri" panose="020F0502020204030204" pitchFamily="34" charset="0"/>
                <a:ea typeface="Century Schoolbook"/>
                <a:cs typeface="Calibri" panose="020F0502020204030204" pitchFamily="34" charset="0"/>
                <a:sym typeface="Century Schoolbook"/>
              </a:rPr>
              <a:t>منظمة العمل الدولية</a:t>
            </a:r>
            <a:r>
              <a:rPr lang="en-US" sz="2400" b="1" dirty="0">
                <a:solidFill>
                  <a:srgbClr val="0070C0"/>
                </a:solidFill>
                <a:ea typeface="Century Schoolbook"/>
                <a:cs typeface="Calibri" panose="020F0502020204030204" pitchFamily="34" charset="0"/>
                <a:sym typeface="Century Schoolbook"/>
              </a:rPr>
              <a:t> the International Labor Organization </a:t>
            </a:r>
            <a:r>
              <a:rPr lang="en-US" sz="2400" dirty="0">
                <a:solidFill>
                  <a:schemeClr val="dk1"/>
                </a:solidFill>
                <a:ea typeface="Century Schoolbook"/>
                <a:cs typeface="Calibri" panose="020F0502020204030204" pitchFamily="34" charset="0"/>
                <a:sym typeface="Century Schoolbook"/>
              </a:rPr>
              <a:t>(</a:t>
            </a:r>
            <a:r>
              <a:rPr lang="en-US" sz="2400" b="1" dirty="0">
                <a:solidFill>
                  <a:srgbClr val="0070C0"/>
                </a:solidFill>
                <a:ea typeface="Century Schoolbook"/>
                <a:cs typeface="Calibri" panose="020F0502020204030204" pitchFamily="34" charset="0"/>
                <a:sym typeface="Century Schoolbook"/>
              </a:rPr>
              <a:t>ILO</a:t>
            </a:r>
            <a:r>
              <a:rPr lang="en-US" sz="2400" dirty="0">
                <a:solidFill>
                  <a:schemeClr val="dk1"/>
                </a:solidFill>
                <a:ea typeface="Century Schoolbook"/>
                <a:cs typeface="Calibri" panose="020F0502020204030204" pitchFamily="34" charset="0"/>
                <a:sym typeface="Century Schoolbook"/>
              </a:rPr>
              <a:t>)</a:t>
            </a:r>
            <a:r>
              <a:rPr lang="ar-DZ" sz="2400" b="1" dirty="0">
                <a:solidFill>
                  <a:srgbClr val="FF0000"/>
                </a:solidFill>
                <a:latin typeface="Calibri" panose="020F0502020204030204" pitchFamily="34" charset="0"/>
                <a:ea typeface="Century Schoolbook"/>
                <a:cs typeface="Calibri" panose="020F0502020204030204" pitchFamily="34" charset="0"/>
                <a:sym typeface="Century Schoolbook"/>
              </a:rPr>
              <a:t> البطالة</a:t>
            </a:r>
            <a:r>
              <a:rPr lang="fr-FR" sz="2400" b="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fr-FR" sz="2400" b="1" dirty="0" err="1">
                <a:solidFill>
                  <a:srgbClr val="FF0000"/>
                </a:solidFill>
                <a:latin typeface="Calibri" panose="020F0502020204030204" pitchFamily="34" charset="0"/>
                <a:ea typeface="Century Schoolbook"/>
                <a:cs typeface="Calibri" panose="020F0502020204030204" pitchFamily="34" charset="0"/>
                <a:sym typeface="Century Schoolbook"/>
              </a:rPr>
              <a:t>unempoyment</a:t>
            </a:r>
            <a:r>
              <a:rPr lang="fr-FR" sz="2400" b="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ar-DZ" sz="2400" b="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ar-DZ" sz="2400" b="1" dirty="0">
                <a:latin typeface="Calibri" panose="020F0502020204030204" pitchFamily="34" charset="0"/>
                <a:ea typeface="Century Schoolbook"/>
                <a:cs typeface="Calibri" panose="020F0502020204030204" pitchFamily="34" charset="0"/>
                <a:sym typeface="Century Schoolbook"/>
              </a:rPr>
              <a:t>بأنها حالة يكون فيها الناس بلا وظائف وقد بحثوا بنشاط عن وظيفة خلال الأسابيع الأربعة الماضية.</a:t>
            </a:r>
            <a:endParaRPr lang="fr-FR" sz="2400" b="1" dirty="0">
              <a:latin typeface="Calibri" panose="020F0502020204030204" pitchFamily="34" charset="0"/>
              <a:ea typeface="Century Schoolbook"/>
              <a:cs typeface="Calibri" panose="020F0502020204030204" pitchFamily="34" charset="0"/>
              <a:sym typeface="Century Schoolbook"/>
            </a:endParaRPr>
          </a:p>
          <a:p>
            <a:pPr marL="0" indent="0" algn="just" rtl="1">
              <a:spcBef>
                <a:spcPts val="600"/>
              </a:spcBef>
              <a:buClr>
                <a:schemeClr val="accent1"/>
              </a:buClr>
              <a:buSzPct val="70000"/>
              <a:buNone/>
            </a:pPr>
            <a:endParaRPr lang="fr-FR" sz="24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0" indent="0" algn="just" rtl="1">
              <a:spcBef>
                <a:spcPts val="600"/>
              </a:spcBef>
              <a:buClr>
                <a:schemeClr val="accent1"/>
              </a:buClr>
              <a:buSzPct val="70000"/>
              <a:buNone/>
            </a:pPr>
            <a:r>
              <a:rPr lang="ar-DZ" sz="2400" b="1" dirty="0">
                <a:solidFill>
                  <a:srgbClr val="FF0000"/>
                </a:solidFill>
                <a:latin typeface="Calibri" panose="020F0502020204030204" pitchFamily="34" charset="0"/>
                <a:ea typeface="Century Schoolbook"/>
                <a:cs typeface="Calibri" panose="020F0502020204030204" pitchFamily="34" charset="0"/>
                <a:sym typeface="Century Schoolbook"/>
              </a:rPr>
              <a:t>وفقًا لهذا التعريف ، لن يتم اعتبار الأشخاص الذين لا يبحثون عن عمل عاطلين عن العمل.</a:t>
            </a:r>
            <a:r>
              <a:rPr lang="fr-FR" sz="2400" b="1" dirty="0">
                <a:solidFill>
                  <a:srgbClr val="FF0000"/>
                </a:solidFill>
                <a:latin typeface="Calibri" panose="020F0502020204030204" pitchFamily="34" charset="0"/>
                <a:ea typeface="Century Schoolbook"/>
                <a:cs typeface="Calibri" panose="020F0502020204030204" pitchFamily="34" charset="0"/>
                <a:sym typeface="Century Schoolbook"/>
              </a:rPr>
              <a:t> </a:t>
            </a:r>
          </a:p>
          <a:p>
            <a:pPr marL="0" indent="0" algn="just" rtl="1">
              <a:spcBef>
                <a:spcPts val="600"/>
              </a:spcBef>
              <a:buClr>
                <a:schemeClr val="accent1"/>
              </a:buClr>
              <a:buSzPct val="70000"/>
              <a:buNone/>
            </a:pPr>
            <a:endParaRPr lang="fr-FR" sz="24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0" indent="0" algn="just" rtl="1">
              <a:spcBef>
                <a:spcPts val="600"/>
              </a:spcBef>
              <a:buClr>
                <a:schemeClr val="accent1"/>
              </a:buClr>
              <a:buSzPct val="70000"/>
              <a:buNone/>
            </a:pPr>
            <a:r>
              <a:rPr lang="fr-FR" sz="2400" b="1" i="0" dirty="0">
                <a:solidFill>
                  <a:srgbClr val="FF0000"/>
                </a:solidFill>
                <a:effectLst/>
                <a:cs typeface="Calibri" panose="020F0502020204030204" pitchFamily="34" charset="0"/>
              </a:rPr>
              <a:t> </a:t>
            </a:r>
            <a:r>
              <a:rPr lang="ar-DZ" sz="2400" b="1" i="0" dirty="0">
                <a:solidFill>
                  <a:srgbClr val="FF0000"/>
                </a:solidFill>
                <a:effectLst/>
                <a:cs typeface="Calibri" panose="020F0502020204030204" pitchFamily="34" charset="0"/>
              </a:rPr>
              <a:t>الأفراد في سن العمل</a:t>
            </a:r>
            <a:r>
              <a:rPr lang="fr-FR" sz="2400" b="1" i="0" dirty="0">
                <a:solidFill>
                  <a:srgbClr val="FF0000"/>
                </a:solidFill>
                <a:effectLst/>
                <a:cs typeface="Calibri" panose="020F0502020204030204" pitchFamily="34" charset="0"/>
              </a:rPr>
              <a:t>  The </a:t>
            </a:r>
            <a:r>
              <a:rPr lang="fr-FR" sz="2400" b="1" i="0" dirty="0" err="1">
                <a:solidFill>
                  <a:srgbClr val="FF0000"/>
                </a:solidFill>
                <a:effectLst/>
                <a:cs typeface="Calibri" panose="020F0502020204030204" pitchFamily="34" charset="0"/>
              </a:rPr>
              <a:t>working-age</a:t>
            </a:r>
            <a:r>
              <a:rPr lang="fr-FR" sz="2400" b="1" i="0" dirty="0">
                <a:solidFill>
                  <a:srgbClr val="FF0000"/>
                </a:solidFill>
                <a:effectLst/>
                <a:cs typeface="Calibri" panose="020F0502020204030204" pitchFamily="34" charset="0"/>
              </a:rPr>
              <a:t> population </a:t>
            </a:r>
            <a:r>
              <a:rPr lang="ar-DZ" sz="2400" b="1" dirty="0">
                <a:latin typeface="Calibri" panose="020F0502020204030204" pitchFamily="34" charset="0"/>
                <a:ea typeface="Century Schoolbook"/>
                <a:cs typeface="Calibri" panose="020F0502020204030204" pitchFamily="34" charset="0"/>
                <a:sym typeface="Century Schoolbook"/>
              </a:rPr>
              <a:t>يعتمد على السكان في سن العمل  يُعرفون بأنهم الذين تتراوح أعمارهم </a:t>
            </a:r>
            <a:r>
              <a:rPr lang="ar-DZ" sz="2400" b="1" dirty="0">
                <a:solidFill>
                  <a:srgbClr val="0070C0"/>
                </a:solidFill>
                <a:latin typeface="Calibri" panose="020F0502020204030204" pitchFamily="34" charset="0"/>
                <a:ea typeface="Century Schoolbook"/>
                <a:cs typeface="Calibri" panose="020F0502020204030204" pitchFamily="34" charset="0"/>
                <a:sym typeface="Century Schoolbook"/>
              </a:rPr>
              <a:t>بين 15 و 64 عامًا</a:t>
            </a:r>
            <a:r>
              <a:rPr lang="ar-DZ" sz="2400" b="1" dirty="0">
                <a:latin typeface="Calibri" panose="020F0502020204030204" pitchFamily="34" charset="0"/>
                <a:ea typeface="Century Schoolbook"/>
                <a:cs typeface="Calibri" panose="020F0502020204030204" pitchFamily="34" charset="0"/>
                <a:sym typeface="Century Schoolbook"/>
              </a:rPr>
              <a:t>.             </a:t>
            </a:r>
            <a:endParaRPr lang="fr-FR" sz="2400" b="1" dirty="0">
              <a:latin typeface="Calibri" panose="020F0502020204030204" pitchFamily="34" charset="0"/>
              <a:ea typeface="Century Schoolbook"/>
              <a:cs typeface="Calibri" panose="020F0502020204030204" pitchFamily="34" charset="0"/>
              <a:sym typeface="Century Schoolbook"/>
            </a:endParaRPr>
          </a:p>
          <a:p>
            <a:pPr marL="0" indent="0" algn="just" rtl="1">
              <a:spcBef>
                <a:spcPts val="600"/>
              </a:spcBef>
              <a:buClr>
                <a:schemeClr val="accent1"/>
              </a:buClr>
              <a:buSzPct val="70000"/>
              <a:buNone/>
            </a:pPr>
            <a:r>
              <a:rPr lang="ar-DZ" sz="2400" b="1" dirty="0">
                <a:latin typeface="Calibri" panose="020F0502020204030204" pitchFamily="34" charset="0"/>
                <a:ea typeface="Century Schoolbook"/>
                <a:cs typeface="Calibri" panose="020F0502020204030204" pitchFamily="34" charset="0"/>
                <a:sym typeface="Century Schoolbook"/>
              </a:rPr>
              <a:t>    يقيس هذا المؤشر حصة  السكان في سن العمل في مجموع السكان</a:t>
            </a:r>
            <a:endParaRPr lang="en-US" sz="2400" b="1" dirty="0">
              <a:latin typeface="Calibri" panose="020F0502020204030204" pitchFamily="34" charset="0"/>
              <a:ea typeface="Century Schoolbook"/>
              <a:cs typeface="Calibri" panose="020F0502020204030204" pitchFamily="34" charset="0"/>
              <a:sym typeface="Century Schoolbook"/>
            </a:endParaRPr>
          </a:p>
        </p:txBody>
      </p:sp>
      <p:pic>
        <p:nvPicPr>
          <p:cNvPr id="4" name="Image 3">
            <a:extLst>
              <a:ext uri="{FF2B5EF4-FFF2-40B4-BE49-F238E27FC236}">
                <a16:creationId xmlns:a16="http://schemas.microsoft.com/office/drawing/2014/main" id="{4821527E-F0CE-43A9-7E59-518F7CE81F8C}"/>
              </a:ext>
            </a:extLst>
          </p:cNvPr>
          <p:cNvPicPr>
            <a:picLocks noChangeAspect="1"/>
          </p:cNvPicPr>
          <p:nvPr/>
        </p:nvPicPr>
        <p:blipFill>
          <a:blip r:embed="rId3"/>
          <a:stretch>
            <a:fillRect/>
          </a:stretch>
        </p:blipFill>
        <p:spPr>
          <a:xfrm>
            <a:off x="95301" y="3540867"/>
            <a:ext cx="5331464" cy="3317132"/>
          </a:xfrm>
          <a:prstGeom prst="rect">
            <a:avLst/>
          </a:prstGeom>
        </p:spPr>
      </p:pic>
      <p:pic>
        <p:nvPicPr>
          <p:cNvPr id="6" name="Image 5">
            <a:extLst>
              <a:ext uri="{FF2B5EF4-FFF2-40B4-BE49-F238E27FC236}">
                <a16:creationId xmlns:a16="http://schemas.microsoft.com/office/drawing/2014/main" id="{F2C8B5CF-F672-1E55-DDEE-4BCC68F396C5}"/>
              </a:ext>
            </a:extLst>
          </p:cNvPr>
          <p:cNvPicPr>
            <a:picLocks noChangeAspect="1"/>
          </p:cNvPicPr>
          <p:nvPr/>
        </p:nvPicPr>
        <p:blipFill>
          <a:blip r:embed="rId4"/>
          <a:stretch>
            <a:fillRect/>
          </a:stretch>
        </p:blipFill>
        <p:spPr>
          <a:xfrm>
            <a:off x="5735227" y="3540865"/>
            <a:ext cx="6438900" cy="3227683"/>
          </a:xfrm>
          <a:prstGeom prst="rect">
            <a:avLst/>
          </a:prstGeom>
        </p:spPr>
      </p:pic>
    </p:spTree>
    <p:extLst>
      <p:ext uri="{BB962C8B-B14F-4D97-AF65-F5344CB8AC3E}">
        <p14:creationId xmlns:p14="http://schemas.microsoft.com/office/powerpoint/2010/main" val="41282512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4A061FD4-7F86-4F34-ADA4-58951D211FF7}"/>
              </a:ext>
            </a:extLst>
          </p:cNvPr>
          <p:cNvPicPr>
            <a:picLocks noGrp="1" noChangeAspect="1"/>
          </p:cNvPicPr>
          <p:nvPr>
            <p:ph idx="1"/>
          </p:nvPr>
        </p:nvPicPr>
        <p:blipFill>
          <a:blip r:embed="rId2"/>
          <a:stretch>
            <a:fillRect/>
          </a:stretch>
        </p:blipFill>
        <p:spPr>
          <a:xfrm>
            <a:off x="16213" y="0"/>
            <a:ext cx="7367081" cy="6712084"/>
          </a:xfrm>
        </p:spPr>
      </p:pic>
      <p:sp>
        <p:nvSpPr>
          <p:cNvPr id="7" name="ZoneTexte 6">
            <a:extLst>
              <a:ext uri="{FF2B5EF4-FFF2-40B4-BE49-F238E27FC236}">
                <a16:creationId xmlns:a16="http://schemas.microsoft.com/office/drawing/2014/main" id="{86522ACF-E644-2D7A-1B44-E3B801B8A252}"/>
              </a:ext>
            </a:extLst>
          </p:cNvPr>
          <p:cNvSpPr txBox="1"/>
          <p:nvPr/>
        </p:nvSpPr>
        <p:spPr>
          <a:xfrm>
            <a:off x="7743216" y="690664"/>
            <a:ext cx="4432571" cy="892552"/>
          </a:xfrm>
          <a:prstGeom prst="rect">
            <a:avLst/>
          </a:prstGeom>
          <a:noFill/>
        </p:spPr>
        <p:txBody>
          <a:bodyPr wrap="square">
            <a:spAutoFit/>
          </a:bodyPr>
          <a:lstStyle/>
          <a:p>
            <a:pPr algn="ctr"/>
            <a:r>
              <a:rPr lang="fr-FR" sz="2600" b="1" dirty="0">
                <a:solidFill>
                  <a:srgbClr val="FF0000"/>
                </a:solidFill>
              </a:rPr>
              <a:t>The Unemployment Rate</a:t>
            </a:r>
          </a:p>
          <a:p>
            <a:pPr algn="ctr"/>
            <a:r>
              <a:rPr lang="ar-DZ" sz="2600" b="1" dirty="0">
                <a:solidFill>
                  <a:srgbClr val="FF0000"/>
                </a:solidFill>
              </a:rPr>
              <a:t>معدل البطالة</a:t>
            </a:r>
            <a:endParaRPr lang="fr-FR" sz="2600" b="1" dirty="0">
              <a:solidFill>
                <a:srgbClr val="FF0000"/>
              </a:solidFill>
            </a:endParaRPr>
          </a:p>
        </p:txBody>
      </p:sp>
      <p:pic>
        <p:nvPicPr>
          <p:cNvPr id="8" name="Image 7">
            <a:extLst>
              <a:ext uri="{FF2B5EF4-FFF2-40B4-BE49-F238E27FC236}">
                <a16:creationId xmlns:a16="http://schemas.microsoft.com/office/drawing/2014/main" id="{D1A16217-13B4-A29F-D1F5-D07C559EC767}"/>
              </a:ext>
            </a:extLst>
          </p:cNvPr>
          <p:cNvPicPr>
            <a:picLocks noChangeAspect="1"/>
          </p:cNvPicPr>
          <p:nvPr/>
        </p:nvPicPr>
        <p:blipFill>
          <a:blip r:embed="rId3"/>
          <a:stretch>
            <a:fillRect/>
          </a:stretch>
        </p:blipFill>
        <p:spPr>
          <a:xfrm>
            <a:off x="7467600" y="2323693"/>
            <a:ext cx="4724400" cy="2635933"/>
          </a:xfrm>
          <a:prstGeom prst="rect">
            <a:avLst/>
          </a:prstGeom>
        </p:spPr>
      </p:pic>
    </p:spTree>
    <p:extLst>
      <p:ext uri="{BB962C8B-B14F-4D97-AF65-F5344CB8AC3E}">
        <p14:creationId xmlns:p14="http://schemas.microsoft.com/office/powerpoint/2010/main" val="19577495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CB18E1B1-E24E-A900-BB83-C355542F7A27}"/>
              </a:ext>
            </a:extLst>
          </p:cNvPr>
          <p:cNvPicPr>
            <a:picLocks noChangeAspect="1"/>
          </p:cNvPicPr>
          <p:nvPr/>
        </p:nvPicPr>
        <p:blipFill>
          <a:blip r:embed="rId2"/>
          <a:stretch>
            <a:fillRect/>
          </a:stretch>
        </p:blipFill>
        <p:spPr>
          <a:xfrm>
            <a:off x="354910" y="2918998"/>
            <a:ext cx="12058650" cy="3286125"/>
          </a:xfrm>
          <a:prstGeom prst="rect">
            <a:avLst/>
          </a:prstGeom>
        </p:spPr>
      </p:pic>
      <p:sp>
        <p:nvSpPr>
          <p:cNvPr id="7" name="ZoneTexte 6">
            <a:extLst>
              <a:ext uri="{FF2B5EF4-FFF2-40B4-BE49-F238E27FC236}">
                <a16:creationId xmlns:a16="http://schemas.microsoft.com/office/drawing/2014/main" id="{CEBCAA35-A60B-AF06-2CA9-4CE881196EE7}"/>
              </a:ext>
            </a:extLst>
          </p:cNvPr>
          <p:cNvSpPr txBox="1"/>
          <p:nvPr/>
        </p:nvSpPr>
        <p:spPr>
          <a:xfrm>
            <a:off x="4303643" y="610015"/>
            <a:ext cx="7128841" cy="461665"/>
          </a:xfrm>
          <a:prstGeom prst="rect">
            <a:avLst/>
          </a:prstGeom>
          <a:noFill/>
        </p:spPr>
        <p:txBody>
          <a:bodyPr wrap="square">
            <a:spAutoFit/>
          </a:bodyPr>
          <a:lstStyle/>
          <a:p>
            <a:pPr algn="l" rtl="1"/>
            <a:r>
              <a:rPr lang="ar-DZ" sz="2400" b="1" dirty="0"/>
              <a:t>أنواع </a:t>
            </a:r>
            <a:r>
              <a:rPr lang="ar-DZ" sz="2400" b="1" dirty="0" err="1"/>
              <a:t>البطالةهناك</a:t>
            </a:r>
            <a:r>
              <a:rPr lang="ar-DZ" sz="2400" b="1" dirty="0"/>
              <a:t> العديد من أنواع البطالة نذكر منها أشهر 4 أنواع</a:t>
            </a:r>
            <a:r>
              <a:rPr lang="fr-FR" sz="2400" b="1" dirty="0"/>
              <a:t> :  </a:t>
            </a:r>
          </a:p>
        </p:txBody>
      </p:sp>
    </p:spTree>
    <p:extLst>
      <p:ext uri="{BB962C8B-B14F-4D97-AF65-F5344CB8AC3E}">
        <p14:creationId xmlns:p14="http://schemas.microsoft.com/office/powerpoint/2010/main" val="18275635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Shape 544"/>
          <p:cNvSpPr txBox="1">
            <a:spLocks noGrp="1"/>
          </p:cNvSpPr>
          <p:nvPr>
            <p:ph type="title"/>
          </p:nvPr>
        </p:nvSpPr>
        <p:spPr>
          <a:xfrm>
            <a:off x="2512290" y="508000"/>
            <a:ext cx="6936509" cy="909638"/>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200" b="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4000" b="1" dirty="0">
                <a:solidFill>
                  <a:schemeClr val="bg1"/>
                </a:solidFill>
                <a:latin typeface="Calibri" panose="020F0502020204030204" pitchFamily="34" charset="0"/>
                <a:ea typeface="Century Schoolbook"/>
                <a:cs typeface="Calibri" panose="020F0502020204030204" pitchFamily="34" charset="0"/>
                <a:sym typeface="Century Schoolbook"/>
              </a:rPr>
              <a:t>III</a:t>
            </a:r>
            <a:r>
              <a:rPr lang="en-US" sz="4000"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4000" b="1" dirty="0">
                <a:solidFill>
                  <a:schemeClr val="bg1"/>
                </a:solidFill>
                <a:latin typeface="Calibri" panose="020F0502020204030204" pitchFamily="34" charset="0"/>
                <a:ea typeface="Century Schoolbook"/>
                <a:cs typeface="Calibri" panose="020F0502020204030204" pitchFamily="34" charset="0"/>
                <a:sym typeface="Century Schoolbook"/>
              </a:rPr>
              <a:t>The Business Cycle</a:t>
            </a:r>
            <a:br>
              <a:rPr lang="en-US" sz="3200" b="1" dirty="0">
                <a:solidFill>
                  <a:schemeClr val="dk1"/>
                </a:solidFill>
                <a:latin typeface="Calibri" panose="020F0502020204030204" pitchFamily="34" charset="0"/>
                <a:ea typeface="Century Schoolbook"/>
                <a:cs typeface="Calibri" panose="020F0502020204030204" pitchFamily="34" charset="0"/>
                <a:sym typeface="Century Schoolbook"/>
              </a:rPr>
            </a:br>
            <a:endParaRPr lang="en-US" sz="3000" cap="small" dirty="0">
              <a:solidFill>
                <a:schemeClr val="dk2"/>
              </a:solidFill>
              <a:latin typeface="Century Schoolbook"/>
              <a:ea typeface="Century Schoolbook"/>
              <a:cs typeface="Century Schoolbook"/>
              <a:sym typeface="Century Schoolbook"/>
            </a:endParaRPr>
          </a:p>
        </p:txBody>
      </p:sp>
      <p:sp>
        <p:nvSpPr>
          <p:cNvPr id="545" name="Shape 545"/>
          <p:cNvSpPr txBox="1">
            <a:spLocks noGrp="1"/>
          </p:cNvSpPr>
          <p:nvPr>
            <p:ph type="body" idx="1"/>
          </p:nvPr>
        </p:nvSpPr>
        <p:spPr>
          <a:xfrm>
            <a:off x="96714" y="0"/>
            <a:ext cx="12095286" cy="685800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indent="0" algn="ctr">
              <a:spcBef>
                <a:spcPts val="0"/>
              </a:spcBef>
              <a:buClr>
                <a:schemeClr val="accent1"/>
              </a:buClr>
              <a:buSzPct val="70000"/>
              <a:buNone/>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The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Business Cycle</a:t>
            </a:r>
            <a:r>
              <a:rPr lang="ar-DZ" sz="2400" b="1" dirty="0">
                <a:solidFill>
                  <a:srgbClr val="FF0000"/>
                </a:solidFill>
                <a:latin typeface="Calibri" panose="020F0502020204030204" pitchFamily="34" charset="0"/>
                <a:ea typeface="Century Schoolbook"/>
                <a:cs typeface="Calibri" panose="020F0502020204030204" pitchFamily="34" charset="0"/>
                <a:sym typeface="Century Schoolbook"/>
              </a:rPr>
              <a:t> دورة الأعمال </a:t>
            </a: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The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Business cycle </a:t>
            </a:r>
            <a:r>
              <a:rPr lang="en-US" sz="2400" dirty="0">
                <a:latin typeface="Calibri" panose="020F0502020204030204" pitchFamily="34" charset="0"/>
                <a:ea typeface="Century Schoolbook"/>
                <a:cs typeface="Calibri" panose="020F0502020204030204" pitchFamily="34" charset="0"/>
                <a:sym typeface="Century Schoolbook"/>
              </a:rPr>
              <a:t>is the cycle</a:t>
            </a:r>
            <a:r>
              <a:rPr lang="en-US" sz="2400" i="1" dirty="0">
                <a:latin typeface="Calibri" panose="020F0502020204030204" pitchFamily="34" charset="0"/>
                <a:ea typeface="Century Schoolbook"/>
                <a:cs typeface="Calibri" panose="020F0502020204030204" pitchFamily="34" charset="0"/>
                <a:sym typeface="Century Schoolbook"/>
              </a:rPr>
              <a:t>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ups and downs in the economy.</a:t>
            </a:r>
          </a:p>
          <a:p>
            <a:pPr marL="274320" indent="-274320" algn="r" rtl="1">
              <a:spcBef>
                <a:spcPts val="0"/>
              </a:spcBef>
              <a:buClr>
                <a:schemeClr val="accent1"/>
              </a:buClr>
              <a:buSzPct val="70000"/>
              <a:buFont typeface="Noto Sans Symbols"/>
              <a:buChar char="•"/>
            </a:pPr>
            <a:r>
              <a:rPr lang="ar-DZ" b="1" dirty="0">
                <a:solidFill>
                  <a:srgbClr val="FF0000"/>
                </a:solidFill>
                <a:latin typeface="Calibri" panose="020F0502020204030204" pitchFamily="34" charset="0"/>
                <a:ea typeface="Century Schoolbook"/>
                <a:cs typeface="Calibri" panose="020F0502020204030204" pitchFamily="34" charset="0"/>
                <a:sym typeface="Century Schoolbook"/>
              </a:rPr>
              <a:t>دورة الأعمال هي دورة الصعود والهبوط في الاقتصاد</a:t>
            </a:r>
            <a:r>
              <a:rPr lang="ar-DZ" sz="2400" dirty="0">
                <a:solidFill>
                  <a:schemeClr val="dk1"/>
                </a:solidFill>
                <a:latin typeface="Calibri" panose="020F0502020204030204" pitchFamily="34" charset="0"/>
                <a:ea typeface="Century Schoolbook"/>
                <a:cs typeface="Calibri" panose="020F0502020204030204" pitchFamily="34" charset="0"/>
                <a:sym typeface="Century Schoolbook"/>
              </a:rPr>
              <a:t>.</a:t>
            </a: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indent="0">
              <a:spcBef>
                <a:spcPts val="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r">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The main measure of how an economy is doing is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aggregate output</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355600" lvl="1" indent="0" algn="r">
              <a:spcBef>
                <a:spcPts val="420"/>
              </a:spcBef>
              <a:buClr>
                <a:schemeClr val="accent1"/>
              </a:buClr>
              <a:buSzPct val="79999"/>
              <a:buNone/>
            </a:pPr>
            <a:r>
              <a:rPr lang="en-US" dirty="0">
                <a:latin typeface="Calibri" panose="020F0502020204030204" pitchFamily="34" charset="0"/>
                <a:ea typeface="Century Schoolbook"/>
                <a:cs typeface="Calibri" panose="020F0502020204030204" pitchFamily="34" charset="0"/>
                <a:sym typeface="Century Schoolbook"/>
              </a:rPr>
              <a:t>(</a:t>
            </a:r>
            <a:r>
              <a:rPr lang="en-US" b="1" i="1" dirty="0">
                <a:latin typeface="Calibri" panose="020F0502020204030204" pitchFamily="34" charset="0"/>
                <a:ea typeface="Century Schoolbook"/>
                <a:cs typeface="Calibri" panose="020F0502020204030204" pitchFamily="34" charset="0"/>
                <a:sym typeface="Century Schoolbook"/>
              </a:rPr>
              <a:t>the total quantity </a:t>
            </a:r>
            <a:r>
              <a:rPr lang="en-US" dirty="0">
                <a:latin typeface="Calibri" panose="020F0502020204030204" pitchFamily="34" charset="0"/>
                <a:ea typeface="Century Schoolbook"/>
                <a:cs typeface="Calibri" panose="020F0502020204030204" pitchFamily="34" charset="0"/>
                <a:sym typeface="Century Schoolbook"/>
              </a:rPr>
              <a:t>of goods and services produced in an economy in a given period)</a:t>
            </a:r>
          </a:p>
          <a:p>
            <a:pPr marL="355600" lvl="1" indent="0" algn="r">
              <a:spcBef>
                <a:spcPts val="420"/>
              </a:spcBef>
              <a:buClr>
                <a:schemeClr val="accent1"/>
              </a:buClr>
              <a:buSzPct val="79999"/>
              <a:buNone/>
            </a:pPr>
            <a:endParaRPr lang="en-US" dirty="0">
              <a:latin typeface="Calibri" panose="020F0502020204030204" pitchFamily="34" charset="0"/>
              <a:ea typeface="Century Schoolbook"/>
              <a:cs typeface="Calibri" panose="020F0502020204030204" pitchFamily="34" charset="0"/>
              <a:sym typeface="Century Schoolbook"/>
            </a:endParaRPr>
          </a:p>
          <a:p>
            <a:pPr marL="355600" lvl="1" indent="0" algn="r">
              <a:spcBef>
                <a:spcPts val="420"/>
              </a:spcBef>
              <a:buClr>
                <a:schemeClr val="accent1"/>
              </a:buClr>
              <a:buSzPct val="79999"/>
              <a:buNone/>
            </a:pPr>
            <a:r>
              <a:rPr lang="ar-DZ" b="1" dirty="0">
                <a:highlight>
                  <a:srgbClr val="FFFF00"/>
                </a:highlight>
                <a:latin typeface="Calibri" panose="020F0502020204030204" pitchFamily="34" charset="0"/>
                <a:ea typeface="Century Schoolbook"/>
                <a:cs typeface="Calibri" panose="020F0502020204030204" pitchFamily="34" charset="0"/>
                <a:sym typeface="Century Schoolbook"/>
              </a:rPr>
              <a:t>المقياس الرئيسي لكيفية أداء الاقتصاد هو الناتج الكلي</a:t>
            </a:r>
            <a:r>
              <a:rPr lang="ar-DZ" b="1" dirty="0">
                <a:latin typeface="Calibri" panose="020F0502020204030204" pitchFamily="34" charset="0"/>
                <a:ea typeface="Century Schoolbook"/>
                <a:cs typeface="Calibri" panose="020F0502020204030204" pitchFamily="34" charset="0"/>
                <a:sym typeface="Century Schoolbook"/>
              </a:rPr>
              <a:t>(الكمية الإجمالية للسلع والخدمات المنتجة في اقتصاد ما في فترة معينة)</a:t>
            </a:r>
            <a:endParaRPr lang="en-US" b="1" dirty="0">
              <a:latin typeface="Calibri" panose="020F0502020204030204" pitchFamily="34" charset="0"/>
              <a:ea typeface="Century Schoolbook"/>
              <a:cs typeface="Calibri" panose="020F0502020204030204" pitchFamily="34" charset="0"/>
              <a:sym typeface="Century Schoolbook"/>
            </a:endParaRPr>
          </a:p>
        </p:txBody>
      </p:sp>
      <p:sp>
        <p:nvSpPr>
          <p:cNvPr id="14" name="Shape 553">
            <a:extLst>
              <a:ext uri="{FF2B5EF4-FFF2-40B4-BE49-F238E27FC236}">
                <a16:creationId xmlns:a16="http://schemas.microsoft.com/office/drawing/2014/main" id="{0491486C-FE3C-4227-9CFE-11E0CE9EA065}"/>
              </a:ext>
            </a:extLst>
          </p:cNvPr>
          <p:cNvSpPr/>
          <p:nvPr/>
        </p:nvSpPr>
        <p:spPr>
          <a:xfrm>
            <a:off x="1854740" y="4497421"/>
            <a:ext cx="8833338" cy="2206442"/>
          </a:xfrm>
          <a:prstGeom prst="rect">
            <a:avLst/>
          </a:prstGeom>
          <a:solidFill>
            <a:srgbClr val="FFFFFF"/>
          </a:solidFill>
          <a:ln w="12700" cap="flat" cmpd="sng">
            <a:solidFill>
              <a:schemeClr val="dk1"/>
            </a:solidFill>
            <a:prstDash val="solid"/>
            <a:miter lim="800000"/>
            <a:headEnd type="none" w="med" len="med"/>
            <a:tailEnd type="none" w="med" len="med"/>
          </a:ln>
          <a:effectLst>
            <a:outerShdw dist="107763" dir="2700000" algn="ctr" rotWithShape="0">
              <a:schemeClr val="lt2"/>
            </a:outerShdw>
          </a:effectLst>
        </p:spPr>
        <p:txBody>
          <a:bodyPr wrap="square" lIns="90475" tIns="44450" rIns="90475" bIns="44450" anchor="t" anchorCtr="0">
            <a:noAutofit/>
          </a:bodyPr>
          <a:lstStyle/>
          <a:p>
            <a:pPr algn="ctr">
              <a:buSzPct val="25000"/>
            </a:pPr>
            <a:endParaRPr lang="en-US" sz="2400" b="1" dirty="0">
              <a:solidFill>
                <a:srgbClr val="FF0000"/>
              </a:solidFill>
              <a:latin typeface="Calibri" panose="020F0502020204030204" pitchFamily="34" charset="0"/>
              <a:ea typeface="Times New Roman"/>
              <a:cs typeface="Calibri" panose="020F0502020204030204" pitchFamily="34" charset="0"/>
              <a:sym typeface="Times New Roman"/>
            </a:endParaRPr>
          </a:p>
          <a:p>
            <a:pPr algn="ctr">
              <a:buSzPct val="25000"/>
            </a:pP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The Business cycle </a:t>
            </a:r>
            <a:r>
              <a:rPr lang="en-US" sz="2400" b="1" dirty="0">
                <a:latin typeface="Calibri" panose="020F0502020204030204" pitchFamily="34" charset="0"/>
                <a:ea typeface="Times New Roman"/>
                <a:cs typeface="Calibri" panose="020F0502020204030204" pitchFamily="34" charset="0"/>
                <a:sym typeface="Times New Roman"/>
              </a:rPr>
              <a:t>is the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rise</a:t>
            </a:r>
            <a:r>
              <a:rPr lang="en-US" sz="2400" b="1" dirty="0">
                <a:latin typeface="Calibri" panose="020F0502020204030204" pitchFamily="34" charset="0"/>
                <a:ea typeface="Times New Roman"/>
                <a:cs typeface="Calibri" panose="020F0502020204030204" pitchFamily="34" charset="0"/>
                <a:sym typeface="Times New Roman"/>
              </a:rPr>
              <a:t> and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fall</a:t>
            </a:r>
            <a:r>
              <a:rPr lang="en-US" sz="2400" b="1" dirty="0">
                <a:latin typeface="Calibri" panose="020F0502020204030204" pitchFamily="34" charset="0"/>
                <a:ea typeface="Times New Roman"/>
                <a:cs typeface="Calibri" panose="020F0502020204030204" pitchFamily="34" charset="0"/>
                <a:sym typeface="Times New Roman"/>
              </a:rPr>
              <a:t> of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economic activity </a:t>
            </a:r>
            <a:r>
              <a:rPr lang="en-US" sz="2400" b="1" dirty="0">
                <a:latin typeface="Calibri" panose="020F0502020204030204" pitchFamily="34" charset="0"/>
                <a:ea typeface="Times New Roman"/>
                <a:cs typeface="Calibri" panose="020F0502020204030204" pitchFamily="34" charset="0"/>
                <a:sym typeface="Times New Roman"/>
              </a:rPr>
              <a:t>relative to the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long-term growth</a:t>
            </a:r>
            <a:r>
              <a:rPr lang="en-US" sz="2400" b="1" dirty="0">
                <a:latin typeface="Calibri" panose="020F0502020204030204" pitchFamily="34" charset="0"/>
                <a:ea typeface="Times New Roman"/>
                <a:cs typeface="Calibri" panose="020F0502020204030204" pitchFamily="34" charset="0"/>
                <a:sym typeface="Times New Roman"/>
              </a:rPr>
              <a:t> trend of the economy</a:t>
            </a:r>
          </a:p>
          <a:p>
            <a:pPr algn="ctr">
              <a:buSzPct val="25000"/>
            </a:pPr>
            <a:r>
              <a:rPr lang="ar-DZ" sz="2400" b="1" dirty="0">
                <a:latin typeface="Calibri" panose="020F0502020204030204" pitchFamily="34" charset="0"/>
                <a:ea typeface="Times New Roman"/>
                <a:cs typeface="Calibri" panose="020F0502020204030204" pitchFamily="34" charset="0"/>
                <a:sym typeface="Times New Roman"/>
              </a:rPr>
              <a:t>دورة الأعمال هي صعود وهبوط النشاط الاقتصادي بالنسبة لاتجاه النمو طويل الأجل للاقتصاد</a:t>
            </a:r>
            <a:endParaRPr lang="en-US" sz="2400" b="1" dirty="0">
              <a:latin typeface="Calibri" panose="020F0502020204030204" pitchFamily="34" charset="0"/>
              <a:ea typeface="Times New Roman"/>
              <a:cs typeface="Calibri" panose="020F0502020204030204" pitchFamily="34" charset="0"/>
              <a:sym typeface="Times New Roman"/>
            </a:endParaRPr>
          </a:p>
          <a:p>
            <a:pPr algn="ctr">
              <a:buSzPct val="25000"/>
            </a:pPr>
            <a:endParaRPr lang="en-US" sz="2400" b="1" dirty="0">
              <a:latin typeface="Calibri" panose="020F0502020204030204" pitchFamily="34" charset="0"/>
              <a:ea typeface="Times New Roman"/>
              <a:cs typeface="Calibri" panose="020F0502020204030204" pitchFamily="34" charset="0"/>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11" name="ZoneTexte 10">
            <a:extLst>
              <a:ext uri="{FF2B5EF4-FFF2-40B4-BE49-F238E27FC236}">
                <a16:creationId xmlns:a16="http://schemas.microsoft.com/office/drawing/2014/main" id="{07BB5C72-DEF5-4FFE-ACC6-F50CE4323301}"/>
              </a:ext>
            </a:extLst>
          </p:cNvPr>
          <p:cNvSpPr txBox="1"/>
          <p:nvPr/>
        </p:nvSpPr>
        <p:spPr>
          <a:xfrm>
            <a:off x="3223491" y="595806"/>
            <a:ext cx="6096000" cy="707886"/>
          </a:xfrm>
          <a:prstGeom prst="rect">
            <a:avLst/>
          </a:prstGeom>
          <a:noFill/>
        </p:spPr>
        <p:txBody>
          <a:bodyPr wrap="square">
            <a:spAutoFit/>
          </a:bodyPr>
          <a:lstStyle/>
          <a:p>
            <a:r>
              <a:rPr lang="en-US" sz="4000" b="1" dirty="0">
                <a:solidFill>
                  <a:schemeClr val="bg1"/>
                </a:solidFill>
                <a:latin typeface="Calibri" panose="020F0502020204030204" pitchFamily="34" charset="0"/>
                <a:ea typeface="Century Schoolbook"/>
                <a:cs typeface="Calibri" panose="020F0502020204030204" pitchFamily="34" charset="0"/>
                <a:sym typeface="Century Schoolbook"/>
              </a:rPr>
              <a:t>III</a:t>
            </a:r>
            <a:r>
              <a:rPr lang="en-US" sz="4000"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4000" b="1" dirty="0">
                <a:solidFill>
                  <a:schemeClr val="bg1"/>
                </a:solidFill>
                <a:latin typeface="Calibri" panose="020F0502020204030204" pitchFamily="34" charset="0"/>
                <a:ea typeface="Century Schoolbook"/>
                <a:cs typeface="Calibri" panose="020F0502020204030204" pitchFamily="34" charset="0"/>
                <a:sym typeface="Century Schoolbook"/>
              </a:rPr>
              <a:t>The Business Cycle</a:t>
            </a:r>
            <a:endParaRPr lang="fr-FR" sz="4000" dirty="0"/>
          </a:p>
        </p:txBody>
      </p:sp>
      <p:pic>
        <p:nvPicPr>
          <p:cNvPr id="2050" name="Picture 2" descr="Econ-20| دورة الأعمال| الدورة الإقتصادية| الدورة التجارية| إدارة الأعمال| Business  Cycle - YouTube">
            <a:extLst>
              <a:ext uri="{FF2B5EF4-FFF2-40B4-BE49-F238E27FC236}">
                <a16:creationId xmlns:a16="http://schemas.microsoft.com/office/drawing/2014/main" id="{9AEBEAC1-BF14-BF02-5384-6C0A2557CF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62" name="Shape 562"/>
          <p:cNvSpPr txBox="1">
            <a:spLocks noGrp="1"/>
          </p:cNvSpPr>
          <p:nvPr>
            <p:ph type="body" idx="1"/>
          </p:nvPr>
        </p:nvSpPr>
        <p:spPr>
          <a:xfrm>
            <a:off x="61546" y="87924"/>
            <a:ext cx="12063046" cy="6349822"/>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0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indent="0">
              <a:spcBef>
                <a:spcPts val="0"/>
              </a:spcBef>
              <a:buClr>
                <a:schemeClr val="accent1"/>
              </a:buClr>
              <a:buSzPct val="70000"/>
              <a:buNone/>
            </a:pPr>
            <a:r>
              <a:rPr lang="en-US" sz="2000" b="1" u="sng" cap="small" dirty="0">
                <a:latin typeface="Calibri" panose="020F0502020204030204" pitchFamily="34" charset="0"/>
                <a:ea typeface="Century Schoolbook"/>
                <a:cs typeface="Calibri" panose="020F0502020204030204" pitchFamily="34" charset="0"/>
                <a:sym typeface="Century Schoolbook"/>
              </a:rPr>
              <a:t>Ups and downs of the Business Cycle  </a:t>
            </a:r>
            <a:r>
              <a:rPr lang="ar-DZ" sz="2000" b="1" u="sng" cap="small" dirty="0">
                <a:latin typeface="Calibri" panose="020F0502020204030204" pitchFamily="34" charset="0"/>
                <a:ea typeface="Century Schoolbook"/>
                <a:cs typeface="Calibri" panose="020F0502020204030204" pitchFamily="34" charset="0"/>
                <a:sym typeface="Century Schoolbook"/>
              </a:rPr>
              <a:t>الصعود والهبوط في دورة الأعمال</a:t>
            </a:r>
            <a:endParaRPr lang="en-US" sz="2000" b="1" u="sng" cap="small" dirty="0">
              <a:latin typeface="Calibri" panose="020F0502020204030204" pitchFamily="34" charset="0"/>
              <a:ea typeface="Century Schoolbook"/>
              <a:cs typeface="Calibri" panose="020F0502020204030204" pitchFamily="34" charset="0"/>
              <a:sym typeface="Century Schoolbook"/>
            </a:endParaRPr>
          </a:p>
          <a:p>
            <a:pPr marL="0" indent="0">
              <a:spcBef>
                <a:spcPts val="0"/>
              </a:spcBef>
              <a:buClr>
                <a:schemeClr val="accent1"/>
              </a:buClr>
              <a:buSzPct val="70000"/>
              <a:buNone/>
            </a:pPr>
            <a:endParaRPr lang="en-US" sz="20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Peak</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 at the peak of the business cycle, Real GDP is at a temporary high.</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0" indent="0" algn="r">
              <a:spcBef>
                <a:spcPts val="0"/>
              </a:spcBef>
              <a:buClr>
                <a:schemeClr val="accent1"/>
              </a:buClr>
              <a:buSzPct val="70000"/>
              <a:buNone/>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الذروة: في ذروة دورة الأعمال ، يكون الناتج المحلي الإجمالي الحقيقي عند ارتفاع مؤقت.</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Contraction</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 A decline in the real GDP.  If it falls for two consecutive quarters, it is said the economy to be in a recession.</a:t>
            </a:r>
          </a:p>
          <a:p>
            <a:pPr marL="274320" indent="-274320" algn="r">
              <a:spcBef>
                <a:spcPts val="600"/>
              </a:spcBef>
              <a:buClr>
                <a:schemeClr val="accent1"/>
              </a:buClr>
              <a:buSzPct val="70000"/>
              <a:buFont typeface="Noto Sans Symbols"/>
              <a:buChar char="•"/>
            </a:pPr>
            <a:r>
              <a:rPr lang="ar-DZ" sz="2000" dirty="0">
                <a:solidFill>
                  <a:srgbClr val="FF0000"/>
                </a:solidFill>
                <a:latin typeface="Calibri" panose="020F0502020204030204" pitchFamily="34" charset="0"/>
                <a:ea typeface="Century Schoolbook"/>
                <a:cs typeface="Calibri" panose="020F0502020204030204" pitchFamily="34" charset="0"/>
                <a:sym typeface="Century Schoolbook"/>
              </a:rPr>
              <a:t>ال</a:t>
            </a: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انكماش: انخفاض في الناتج المحلي الإجمالي الحقيقي. إذا سقط لمدة سنتين </a:t>
            </a:r>
            <a:r>
              <a:rPr lang="ar-DZ" sz="2000" b="1" dirty="0" err="1">
                <a:solidFill>
                  <a:srgbClr val="FF0000"/>
                </a:solidFill>
                <a:latin typeface="Calibri" panose="020F0502020204030204" pitchFamily="34" charset="0"/>
                <a:ea typeface="Century Schoolbook"/>
                <a:cs typeface="Calibri" panose="020F0502020204030204" pitchFamily="34" charset="0"/>
                <a:sym typeface="Century Schoolbook"/>
              </a:rPr>
              <a:t>متتاليتينأرباع</a:t>
            </a: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 ، يقال أن الاقتصاد في حالة ركود</a:t>
            </a:r>
            <a:r>
              <a:rPr lang="ar-DZ" sz="2000" dirty="0">
                <a:solidFill>
                  <a:srgbClr val="FF0000"/>
                </a:solidFill>
                <a:latin typeface="Calibri" panose="020F0502020204030204" pitchFamily="34" charset="0"/>
                <a:ea typeface="Century Schoolbook"/>
                <a:cs typeface="Calibri" panose="020F0502020204030204" pitchFamily="34" charset="0"/>
                <a:sym typeface="Century Schoolbook"/>
              </a:rPr>
              <a:t>.</a:t>
            </a:r>
            <a:endParaRPr lang="en-US" sz="2000"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Trough</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 The Low Point of the GDP, just before it begins to turn up.</a:t>
            </a:r>
          </a:p>
          <a:p>
            <a:pPr marL="274320" indent="-274320" algn="r">
              <a:spcBef>
                <a:spcPts val="600"/>
              </a:spcBef>
              <a:buClr>
                <a:schemeClr val="accent1"/>
              </a:buClr>
              <a:buSzPct val="70000"/>
              <a:buFont typeface="Noto Sans Symbols"/>
              <a:buChar char="•"/>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الحضيض: النقطة المنخفضة من الناتج المحلي الإجمالي ، قبل أن يبدأ في الارتفاع</a:t>
            </a:r>
            <a:r>
              <a:rPr lang="ar-DZ" sz="2000" dirty="0">
                <a:solidFill>
                  <a:schemeClr val="dk1"/>
                </a:solidFill>
                <a:latin typeface="Calibri" panose="020F0502020204030204" pitchFamily="34" charset="0"/>
                <a:ea typeface="Century Schoolbook"/>
                <a:cs typeface="Calibri" panose="020F0502020204030204" pitchFamily="34" charset="0"/>
                <a:sym typeface="Century Schoolbook"/>
              </a:rPr>
              <a:t>.</a:t>
            </a:r>
            <a:endParaRPr lang="en-US" sz="20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Recovery</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 When the GDP is rising from the trough.</a:t>
            </a:r>
          </a:p>
          <a:p>
            <a:pPr marL="274320" indent="-274320" algn="r">
              <a:spcBef>
                <a:spcPts val="600"/>
              </a:spcBef>
              <a:buClr>
                <a:schemeClr val="accent1"/>
              </a:buClr>
              <a:buSzPct val="70000"/>
              <a:buFont typeface="Noto Sans Symbols"/>
              <a:buChar char="•"/>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الانتعاش: عندما يرتفع الناتج المحلي الإجمالي من القاع.</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Expansion</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 when the real GDP expands beyond the recovery</a:t>
            </a:r>
          </a:p>
          <a:p>
            <a:pPr marL="274320" indent="-274320" algn="r">
              <a:spcBef>
                <a:spcPts val="600"/>
              </a:spcBef>
              <a:buClr>
                <a:schemeClr val="accent1"/>
              </a:buClr>
              <a:buSzPct val="70000"/>
              <a:buFont typeface="Noto Sans Symbols"/>
              <a:buChar char="•"/>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التوسع: عندما يتوسع الناتج المحلي الإجمالي الحقيقي إلى ما بعد الانتعاش</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Recession</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 :  two consecutive quarter declines in Real DP</a:t>
            </a:r>
          </a:p>
          <a:p>
            <a:pPr marL="274320" indent="-274320" algn="r">
              <a:spcBef>
                <a:spcPts val="600"/>
              </a:spcBef>
              <a:buClr>
                <a:schemeClr val="accent1"/>
              </a:buClr>
              <a:buSzPct val="70000"/>
              <a:buFont typeface="Noto Sans Symbols"/>
              <a:buChar char="•"/>
            </a:pPr>
            <a:r>
              <a:rPr lang="ar-DZ" sz="2000" dirty="0">
                <a:solidFill>
                  <a:schemeClr val="dk1"/>
                </a:solidFill>
                <a:latin typeface="Calibri" panose="020F0502020204030204" pitchFamily="34" charset="0"/>
                <a:ea typeface="Century Schoolbook"/>
                <a:cs typeface="Calibri" panose="020F0502020204030204" pitchFamily="34" charset="0"/>
                <a:sym typeface="Century Schoolbook"/>
              </a:rPr>
              <a:t>الركود: تراجع ربعان متتاليان في </a:t>
            </a:r>
            <a:endParaRPr lang="fr-FR" sz="20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r">
              <a:spcBef>
                <a:spcPts val="600"/>
              </a:spcBef>
              <a:buClr>
                <a:schemeClr val="accent1"/>
              </a:buClr>
              <a:buSzPct val="70000"/>
              <a:buFont typeface="Noto Sans Symbols"/>
              <a:buChar char="•"/>
            </a:pP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Real DP</a:t>
            </a:r>
          </a:p>
        </p:txBody>
      </p:sp>
    </p:spTree>
    <p:extLst>
      <p:ext uri="{BB962C8B-B14F-4D97-AF65-F5344CB8AC3E}">
        <p14:creationId xmlns:p14="http://schemas.microsoft.com/office/powerpoint/2010/main" val="1333701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3" name="Shape 603"/>
          <p:cNvSpPr txBox="1">
            <a:spLocks noGrp="1"/>
          </p:cNvSpPr>
          <p:nvPr>
            <p:ph type="body" idx="1"/>
          </p:nvPr>
        </p:nvSpPr>
        <p:spPr>
          <a:xfrm>
            <a:off x="0" y="0"/>
            <a:ext cx="12192000" cy="64740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endParaRPr lang="en-US" sz="2400" dirty="0">
              <a:solidFill>
                <a:schemeClr val="dk1"/>
              </a:solidFill>
              <a:latin typeface="Century Schoolbook"/>
              <a:ea typeface="Century Schoolbook"/>
              <a:cs typeface="Century Schoolbook"/>
              <a:sym typeface="Century Schoolbook"/>
            </a:endParaRPr>
          </a:p>
          <a:p>
            <a:pPr marL="0" indent="0" algn="r" rtl="1">
              <a:spcBef>
                <a:spcPts val="0"/>
              </a:spcBef>
              <a:buClr>
                <a:schemeClr val="accent1"/>
              </a:buClr>
              <a:buSzPct val="70000"/>
              <a:buNone/>
            </a:pPr>
            <a:r>
              <a:rPr lang="ar-DZ" sz="2400" b="1" dirty="0">
                <a:latin typeface="Calibri" panose="020F0502020204030204" pitchFamily="34" charset="0"/>
                <a:ea typeface="Century Schoolbook"/>
                <a:cs typeface="Calibri" panose="020F0502020204030204" pitchFamily="34" charset="0"/>
                <a:sym typeface="Century Schoolbook"/>
              </a:rPr>
              <a:t>هناك ثلاثة أنواع من </a:t>
            </a:r>
            <a:r>
              <a:rPr lang="ar-DZ" sz="2400" b="1" dirty="0">
                <a:solidFill>
                  <a:srgbClr val="FF0000"/>
                </a:solidFill>
                <a:latin typeface="Calibri" panose="020F0502020204030204" pitchFamily="34" charset="0"/>
                <a:ea typeface="Century Schoolbook"/>
                <a:cs typeface="Calibri" panose="020F0502020204030204" pitchFamily="34" charset="0"/>
                <a:sym typeface="Century Schoolbook"/>
              </a:rPr>
              <a:t>السياسات</a:t>
            </a:r>
            <a:r>
              <a:rPr lang="ar-DZ" sz="2400" b="1" dirty="0">
                <a:latin typeface="Calibri" panose="020F0502020204030204" pitchFamily="34" charset="0"/>
                <a:ea typeface="Century Schoolbook"/>
                <a:cs typeface="Calibri" panose="020F0502020204030204" pitchFamily="34" charset="0"/>
                <a:sym typeface="Century Schoolbook"/>
              </a:rPr>
              <a:t> </a:t>
            </a:r>
            <a:r>
              <a:rPr lang="fr-FR" sz="2400" b="1" dirty="0">
                <a:latin typeface="Calibri" panose="020F0502020204030204" pitchFamily="34" charset="0"/>
                <a:ea typeface="Century Schoolbook"/>
                <a:cs typeface="Calibri" panose="020F0502020204030204" pitchFamily="34" charset="0"/>
                <a:sym typeface="Century Schoolbook"/>
              </a:rPr>
              <a:t>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policies </a:t>
            </a:r>
            <a:r>
              <a:rPr lang="ar-DZ" sz="2400" b="1" dirty="0">
                <a:latin typeface="Calibri" panose="020F0502020204030204" pitchFamily="34" charset="0"/>
                <a:ea typeface="Century Schoolbook"/>
                <a:cs typeface="Calibri" panose="020F0502020204030204" pitchFamily="34" charset="0"/>
                <a:sym typeface="Century Schoolbook"/>
              </a:rPr>
              <a:t>التي استخدمتها الحكومة للتأثير على الاقتصاد الكلي</a:t>
            </a:r>
            <a:r>
              <a:rPr lang="ar-DZ" sz="2400" dirty="0">
                <a:latin typeface="Calibri" panose="020F0502020204030204" pitchFamily="34" charset="0"/>
                <a:ea typeface="Century Schoolbook"/>
                <a:cs typeface="Calibri" panose="020F0502020204030204" pitchFamily="34" charset="0"/>
                <a:sym typeface="Century Schoolbook"/>
              </a:rPr>
              <a:t>:</a:t>
            </a:r>
            <a:endParaRPr lang="en-US" sz="2400" dirty="0">
              <a:latin typeface="Calibri" panose="020F0502020204030204" pitchFamily="34" charset="0"/>
              <a:ea typeface="Century Schoolbook"/>
              <a:cs typeface="Calibri" panose="020F0502020204030204" pitchFamily="34" charset="0"/>
              <a:sym typeface="Century Schoolbook"/>
            </a:endParaRPr>
          </a:p>
          <a:p>
            <a:pPr marL="0" indent="0" algn="just">
              <a:spcBef>
                <a:spcPts val="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Fiscal policy</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a:t>
            </a:r>
            <a:endPar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0" indent="0" algn="r" rtl="1">
              <a:spcBef>
                <a:spcPts val="0"/>
              </a:spcBef>
              <a:buClr>
                <a:schemeClr val="accent1"/>
              </a:buClr>
              <a:buSzPct val="70000"/>
              <a:buNone/>
            </a:pPr>
            <a:r>
              <a:rPr lang="ar-DZ" sz="2600" b="1" i="1" dirty="0">
                <a:latin typeface="Calibri" panose="020F0502020204030204" pitchFamily="34" charset="0"/>
                <a:ea typeface="Century Schoolbook"/>
                <a:cs typeface="Calibri" panose="020F0502020204030204" pitchFamily="34" charset="0"/>
                <a:sym typeface="Century Schoolbook"/>
              </a:rPr>
              <a:t>تشير </a:t>
            </a:r>
            <a:r>
              <a:rPr lang="ar-DZ" sz="2600" b="1" i="1" dirty="0">
                <a:solidFill>
                  <a:srgbClr val="FF0000"/>
                </a:solidFill>
                <a:latin typeface="Calibri" panose="020F0502020204030204" pitchFamily="34" charset="0"/>
                <a:ea typeface="Century Schoolbook"/>
                <a:cs typeface="Calibri" panose="020F0502020204030204" pitchFamily="34" charset="0"/>
                <a:sym typeface="Century Schoolbook"/>
              </a:rPr>
              <a:t>السياسة المالية </a:t>
            </a:r>
            <a:r>
              <a:rPr lang="ar-DZ" sz="2600" b="1" i="1" dirty="0">
                <a:latin typeface="Calibri" panose="020F0502020204030204" pitchFamily="34" charset="0"/>
                <a:ea typeface="Century Schoolbook"/>
                <a:cs typeface="Calibri" panose="020F0502020204030204" pitchFamily="34" charset="0"/>
                <a:sym typeface="Century Schoolbook"/>
              </a:rPr>
              <a:t>إلى السياسات الحكومية المتعلقة </a:t>
            </a:r>
            <a:r>
              <a:rPr lang="ar-DZ" sz="2600" b="1" i="1" dirty="0">
                <a:solidFill>
                  <a:srgbClr val="FF0000"/>
                </a:solidFill>
                <a:latin typeface="Calibri" panose="020F0502020204030204" pitchFamily="34" charset="0"/>
                <a:ea typeface="Century Schoolbook"/>
                <a:cs typeface="Calibri" panose="020F0502020204030204" pitchFamily="34" charset="0"/>
                <a:sym typeface="Century Schoolbook"/>
              </a:rPr>
              <a:t>بالضرائب</a:t>
            </a: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 taxes</a:t>
            </a:r>
            <a:r>
              <a:rPr lang="ar-DZ" sz="2600" b="1" i="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ar-DZ" sz="2600" b="1" i="1" dirty="0">
                <a:latin typeface="Calibri" panose="020F0502020204030204" pitchFamily="34" charset="0"/>
                <a:ea typeface="Century Schoolbook"/>
                <a:cs typeface="Calibri" panose="020F0502020204030204" pitchFamily="34" charset="0"/>
                <a:sym typeface="Century Schoolbook"/>
              </a:rPr>
              <a:t>و</a:t>
            </a:r>
            <a:r>
              <a:rPr lang="fr-FR" sz="2600" b="1" i="1" dirty="0">
                <a:solidFill>
                  <a:srgbClr val="FF0000"/>
                </a:solidFill>
                <a:latin typeface="Calibri" panose="020F0502020204030204" pitchFamily="34" charset="0"/>
                <a:ea typeface="Century Schoolbook"/>
                <a:cs typeface="Calibri" panose="020F0502020204030204" pitchFamily="34" charset="0"/>
                <a:sym typeface="Century Schoolbook"/>
              </a:rPr>
              <a:t> </a:t>
            </a:r>
            <a:r>
              <a:rPr lang="ar-DZ" sz="2600" b="1" i="1" dirty="0">
                <a:solidFill>
                  <a:srgbClr val="FF0000"/>
                </a:solidFill>
                <a:latin typeface="Calibri" panose="020F0502020204030204" pitchFamily="34" charset="0"/>
                <a:ea typeface="Century Schoolbook"/>
                <a:cs typeface="Calibri" panose="020F0502020204030204" pitchFamily="34" charset="0"/>
                <a:sym typeface="Century Schoolbook"/>
              </a:rPr>
              <a:t>الإنفاق</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spending</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ar-DZ" sz="2600" b="1" i="1" dirty="0">
                <a:solidFill>
                  <a:schemeClr val="dk1"/>
                </a:solidFill>
                <a:latin typeface="Calibri" panose="020F0502020204030204" pitchFamily="34" charset="0"/>
                <a:ea typeface="Century Schoolbook"/>
                <a:cs typeface="Calibri" panose="020F0502020204030204" pitchFamily="34" charset="0"/>
                <a:sym typeface="Century Schoolbook"/>
              </a:rPr>
              <a:t>.</a:t>
            </a:r>
            <a:r>
              <a:rPr lang="fr-FR" sz="2600" b="1" i="1"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0" indent="0" algn="r" rtl="1">
              <a:spcBef>
                <a:spcPts val="0"/>
              </a:spcBef>
              <a:buClr>
                <a:schemeClr val="accent1"/>
              </a:buClr>
              <a:buSzPct val="70000"/>
              <a:buNone/>
            </a:pPr>
            <a:endPar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Monetary policy</a:t>
            </a:r>
          </a:p>
          <a:p>
            <a:pPr marL="274320" indent="-274320" algn="just">
              <a:spcBef>
                <a:spcPts val="600"/>
              </a:spcBef>
              <a:buClr>
                <a:schemeClr val="accent1"/>
              </a:buClr>
              <a:buSzPct val="70000"/>
              <a:buFont typeface="Noto Sans Symbols"/>
              <a:buChar char="•"/>
            </a:pPr>
            <a:endParaRPr lang="en-US"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r" rtl="1">
              <a:spcBef>
                <a:spcPts val="600"/>
              </a:spcBef>
              <a:buClr>
                <a:schemeClr val="accent1"/>
              </a:buClr>
              <a:buSzPct val="70000"/>
              <a:buFont typeface="Noto Sans Symbols"/>
              <a:buChar char="•"/>
            </a:pPr>
            <a:r>
              <a:rPr lang="ar-DZ" sz="2600" b="1" dirty="0">
                <a:latin typeface="Calibri" panose="020F0502020204030204" pitchFamily="34" charset="0"/>
                <a:ea typeface="Century Schoolbook"/>
                <a:cs typeface="Calibri" panose="020F0502020204030204" pitchFamily="34" charset="0"/>
                <a:sym typeface="Century Schoolbook"/>
              </a:rPr>
              <a:t>تتكون </a:t>
            </a:r>
            <a:r>
              <a:rPr lang="ar-DZ" sz="2600" b="1" dirty="0">
                <a:solidFill>
                  <a:srgbClr val="FF0000"/>
                </a:solidFill>
                <a:latin typeface="Calibri" panose="020F0502020204030204" pitchFamily="34" charset="0"/>
                <a:ea typeface="Century Schoolbook"/>
                <a:cs typeface="Calibri" panose="020F0502020204030204" pitchFamily="34" charset="0"/>
                <a:sym typeface="Century Schoolbook"/>
              </a:rPr>
              <a:t>السياسة النقدية </a:t>
            </a:r>
            <a:r>
              <a:rPr lang="ar-DZ" sz="2600" b="1" dirty="0">
                <a:latin typeface="Calibri" panose="020F0502020204030204" pitchFamily="34" charset="0"/>
                <a:ea typeface="Century Schoolbook"/>
                <a:cs typeface="Calibri" panose="020F0502020204030204" pitchFamily="34" charset="0"/>
                <a:sym typeface="Century Schoolbook"/>
              </a:rPr>
              <a:t>من الأدوات التي يستخدمها الاحتياطي الفيدرالي للتحكم في كمية الأموال في الاقتصاد</a:t>
            </a:r>
            <a:r>
              <a:rPr lang="ar-DZ" sz="2600" dirty="0">
                <a:latin typeface="Calibri" panose="020F0502020204030204" pitchFamily="34" charset="0"/>
                <a:ea typeface="Century Schoolbook"/>
                <a:cs typeface="Calibri" panose="020F0502020204030204" pitchFamily="34" charset="0"/>
                <a:sym typeface="Century Schoolbook"/>
              </a:rPr>
              <a:t>.</a:t>
            </a:r>
            <a:endParaRPr lang="fr-FR" sz="2600" dirty="0">
              <a:latin typeface="Calibri" panose="020F0502020204030204" pitchFamily="34" charset="0"/>
              <a:ea typeface="Century Schoolbook"/>
              <a:cs typeface="Calibri" panose="020F0502020204030204" pitchFamily="34" charset="0"/>
              <a:sym typeface="Century Schoolbook"/>
            </a:endParaRPr>
          </a:p>
          <a:p>
            <a:pPr marL="274320" indent="-274320" algn="r" rtl="1">
              <a:spcBef>
                <a:spcPts val="600"/>
              </a:spcBef>
              <a:buClr>
                <a:schemeClr val="accent1"/>
              </a:buClr>
              <a:buSzPct val="70000"/>
              <a:buFont typeface="Noto Sans Symbols"/>
              <a:buChar char="•"/>
            </a:pPr>
            <a:endParaRPr lang="en-US" sz="2600" dirty="0">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Growth policies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are government policies that focus on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stimulating aggregate supply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instead of</a:t>
            </a:r>
          </a:p>
          <a:p>
            <a:pPr marL="274320" indent="-274320" algn="r" rtl="1">
              <a:spcBef>
                <a:spcPts val="600"/>
              </a:spcBef>
              <a:buClr>
                <a:schemeClr val="accent1"/>
              </a:buClr>
              <a:buSzPct val="70000"/>
              <a:buFont typeface="Noto Sans Symbols"/>
              <a:buChar char="•"/>
            </a:pPr>
            <a:r>
              <a:rPr lang="ar-DZ" sz="2600" b="1" dirty="0">
                <a:latin typeface="Calibri" panose="020F0502020204030204" pitchFamily="34" charset="0"/>
                <a:ea typeface="Century Schoolbook"/>
                <a:cs typeface="Calibri" panose="020F0502020204030204" pitchFamily="34" charset="0"/>
                <a:sym typeface="Century Schoolbook"/>
              </a:rPr>
              <a:t>سياسات النمو هي سياسات حكومية تركز على </a:t>
            </a:r>
            <a:r>
              <a:rPr lang="ar-DZ" sz="2600" b="1" dirty="0">
                <a:highlight>
                  <a:srgbClr val="00FFFF"/>
                </a:highlight>
                <a:latin typeface="Calibri" panose="020F0502020204030204" pitchFamily="34" charset="0"/>
                <a:ea typeface="Century Schoolbook"/>
                <a:cs typeface="Calibri" panose="020F0502020204030204" pitchFamily="34" charset="0"/>
                <a:sym typeface="Century Schoolbook"/>
              </a:rPr>
              <a:t>تحفيز العرض الكلي</a:t>
            </a:r>
            <a:r>
              <a:rPr lang="en-US" sz="2600" b="1" i="1" dirty="0">
                <a:highlight>
                  <a:srgbClr val="00FFFF"/>
                </a:highlight>
                <a:latin typeface="Calibri" panose="020F0502020204030204" pitchFamily="34" charset="0"/>
                <a:ea typeface="Century Schoolbook"/>
                <a:cs typeface="Calibri" panose="020F0502020204030204" pitchFamily="34" charset="0"/>
                <a:sym typeface="Century Schoolbook"/>
              </a:rPr>
              <a:t> </a:t>
            </a:r>
            <a:r>
              <a:rPr lang="en-US" sz="2600" b="1" i="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stimulating aggregate supply</a:t>
            </a:r>
            <a:r>
              <a:rPr lang="ar-DZ" sz="2600" b="1" dirty="0">
                <a:solidFill>
                  <a:srgbClr val="FF0000"/>
                </a:solidFill>
                <a:highlight>
                  <a:srgbClr val="00FFFF"/>
                </a:highlight>
                <a:latin typeface="Calibri" panose="020F0502020204030204" pitchFamily="34" charset="0"/>
                <a:ea typeface="Century Schoolbook"/>
                <a:cs typeface="Calibri" panose="020F0502020204030204" pitchFamily="34" charset="0"/>
                <a:sym typeface="Century Schoolbook"/>
              </a:rPr>
              <a:t> </a:t>
            </a:r>
            <a:r>
              <a:rPr lang="ar-DZ" sz="2600" b="1" dirty="0">
                <a:latin typeface="Calibri" panose="020F0502020204030204" pitchFamily="34" charset="0"/>
                <a:ea typeface="Century Schoolbook"/>
                <a:cs typeface="Calibri" panose="020F0502020204030204" pitchFamily="34" charset="0"/>
                <a:sym typeface="Century Schoolbook"/>
              </a:rPr>
              <a:t>بدلاً من </a:t>
            </a:r>
            <a:r>
              <a:rPr lang="ar-DZ" sz="2600" b="1" dirty="0">
                <a:highlight>
                  <a:srgbClr val="FFFF00"/>
                </a:highlight>
                <a:latin typeface="Calibri" panose="020F0502020204030204" pitchFamily="34" charset="0"/>
                <a:ea typeface="Century Schoolbook"/>
                <a:cs typeface="Calibri" panose="020F0502020204030204" pitchFamily="34" charset="0"/>
                <a:sym typeface="Century Schoolbook"/>
              </a:rPr>
              <a:t>الطلب الكلي</a:t>
            </a:r>
            <a:r>
              <a:rPr lang="en-US" sz="2600" dirty="0">
                <a:highlight>
                  <a:srgbClr val="FFFF00"/>
                </a:highlight>
                <a:latin typeface="Calibri" panose="020F0502020204030204" pitchFamily="34" charset="0"/>
                <a:ea typeface="Century Schoolbook"/>
                <a:cs typeface="Calibri" panose="020F0502020204030204" pitchFamily="34" charset="0"/>
                <a:sym typeface="Century Schoolbook"/>
              </a:rPr>
              <a:t>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aggregate demand </a:t>
            </a:r>
            <a:endParaRPr lang="en-US" sz="2600" b="1" dirty="0">
              <a:solidFill>
                <a:srgbClr val="FF0000"/>
              </a:solidFill>
              <a:highlight>
                <a:srgbClr val="FFFF00"/>
              </a:highlight>
              <a:latin typeface="Calibri" panose="020F0502020204030204" pitchFamily="34" charset="0"/>
              <a:ea typeface="Century Schoolbook"/>
              <a:cs typeface="Calibri" panose="020F0502020204030204" pitchFamily="34" charset="0"/>
              <a:sym typeface="Century Schoolbook"/>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sp>
        <p:nvSpPr>
          <p:cNvPr id="1022" name="Shape 1022"/>
          <p:cNvSpPr txBox="1">
            <a:spLocks noGrp="1"/>
          </p:cNvSpPr>
          <p:nvPr>
            <p:ph type="ctrTitle"/>
          </p:nvPr>
        </p:nvSpPr>
        <p:spPr>
          <a:xfrm>
            <a:off x="1412538" y="1574506"/>
            <a:ext cx="9620250" cy="4221018"/>
          </a:xfrm>
          <a:prstGeom prst="rect">
            <a:avLst/>
          </a:prstGeom>
          <a:solidFill>
            <a:srgbClr val="66FFFF"/>
          </a:solidFill>
          <a:ln>
            <a:noFill/>
          </a:ln>
        </p:spPr>
        <p:txBody>
          <a:bodyPr vert="horz" wrap="square" lIns="91425" tIns="45700" rIns="91425" bIns="45700" rtlCol="0" anchor="b" anchorCtr="0">
            <a:noAutofit/>
          </a:bodyPr>
          <a:lstStyle/>
          <a:p>
            <a:pPr indent="-251396">
              <a:spcBef>
                <a:spcPts val="0"/>
              </a:spcBef>
              <a:buClr>
                <a:schemeClr val="dk2"/>
              </a:buClr>
              <a:buSzPct val="146629"/>
            </a:pPr>
            <a:r>
              <a:rPr lang="en-US" sz="4000" b="1" cap="small" dirty="0">
                <a:solidFill>
                  <a:srgbClr val="FF0000"/>
                </a:solidFill>
                <a:latin typeface="Century Schoolbook"/>
                <a:ea typeface="Century Schoolbook"/>
                <a:cs typeface="Century Schoolbook"/>
                <a:sym typeface="Century Schoolbook"/>
              </a:rPr>
              <a:t>Part II:</a:t>
            </a:r>
            <a:br>
              <a:rPr lang="en-US" sz="4000" b="1" cap="small" dirty="0">
                <a:solidFill>
                  <a:srgbClr val="FF0000"/>
                </a:solidFill>
                <a:latin typeface="Century Schoolbook"/>
                <a:ea typeface="Century Schoolbook"/>
                <a:cs typeface="Century Schoolbook"/>
                <a:sym typeface="Century Schoolbook"/>
              </a:rPr>
            </a:br>
            <a:r>
              <a:rPr lang="fr-FR" sz="4000" b="1" dirty="0">
                <a:solidFill>
                  <a:srgbClr val="FF0000"/>
                </a:solidFill>
                <a:latin typeface="Century Schoolbook"/>
                <a:ea typeface="Century Schoolbook"/>
                <a:cs typeface="Century Schoolbook"/>
                <a:sym typeface="Century Schoolbook"/>
              </a:rPr>
              <a:t>Globalisation &amp; Suistainble </a:t>
            </a:r>
            <a:r>
              <a:rPr lang="fr-FR" sz="4000" b="1" dirty="0" err="1">
                <a:solidFill>
                  <a:srgbClr val="FF0000"/>
                </a:solidFill>
                <a:latin typeface="Century Schoolbook"/>
                <a:ea typeface="Century Schoolbook"/>
                <a:cs typeface="Century Schoolbook"/>
                <a:sym typeface="Century Schoolbook"/>
              </a:rPr>
              <a:t>developpement</a:t>
            </a:r>
            <a:r>
              <a:rPr lang="fr-FR" sz="4000" b="1" dirty="0">
                <a:solidFill>
                  <a:srgbClr val="FF0000"/>
                </a:solidFill>
                <a:latin typeface="Century Schoolbook"/>
                <a:ea typeface="Century Schoolbook"/>
                <a:cs typeface="Century Schoolbook"/>
                <a:sym typeface="Century Schoolbook"/>
              </a:rPr>
              <a:t> </a:t>
            </a:r>
            <a:br>
              <a:rPr lang="fr-FR" sz="4000" b="1" dirty="0">
                <a:solidFill>
                  <a:srgbClr val="FF0000"/>
                </a:solidFill>
                <a:latin typeface="Century Schoolbook"/>
                <a:ea typeface="Century Schoolbook"/>
                <a:cs typeface="Century Schoolbook"/>
                <a:sym typeface="Century Schoolbook"/>
              </a:rPr>
            </a:br>
            <a:br>
              <a:rPr lang="fr-FR" sz="4000" b="1" dirty="0">
                <a:solidFill>
                  <a:srgbClr val="FF0000"/>
                </a:solidFill>
                <a:latin typeface="Century Schoolbook"/>
                <a:ea typeface="Century Schoolbook"/>
                <a:cs typeface="Century Schoolbook"/>
                <a:sym typeface="Century Schoolbook"/>
              </a:rPr>
            </a:br>
            <a:r>
              <a:rPr lang="ar-DZ" sz="4000" b="1" dirty="0">
                <a:solidFill>
                  <a:srgbClr val="FF0000"/>
                </a:solidFill>
                <a:latin typeface="Century Schoolbook"/>
                <a:ea typeface="Century Schoolbook"/>
                <a:cs typeface="Century Schoolbook"/>
                <a:sym typeface="Century Schoolbook"/>
              </a:rPr>
              <a:t>العولمة والتنمية المستدامة</a:t>
            </a:r>
            <a:br>
              <a:rPr lang="en-US" sz="4000" b="1" dirty="0">
                <a:solidFill>
                  <a:schemeClr val="dk2"/>
                </a:solidFill>
                <a:latin typeface="Century Schoolbook"/>
                <a:ea typeface="Century Schoolbook"/>
                <a:cs typeface="Century Schoolbook"/>
                <a:sym typeface="Century Schoolbook"/>
              </a:rPr>
            </a:br>
            <a:endParaRPr lang="en-US" sz="3959" cap="small" dirty="0">
              <a:solidFill>
                <a:schemeClr val="dk2"/>
              </a:solidFill>
              <a:latin typeface="Century Schoolbook"/>
              <a:ea typeface="Century Schoolbook"/>
              <a:cs typeface="Century Schoolbook"/>
              <a:sym typeface="Century Schoolbook"/>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041"/>
        <p:cNvGrpSpPr/>
        <p:nvPr/>
      </p:nvGrpSpPr>
      <p:grpSpPr>
        <a:xfrm>
          <a:off x="0" y="0"/>
          <a:ext cx="0" cy="0"/>
          <a:chOff x="0" y="0"/>
          <a:chExt cx="0" cy="0"/>
        </a:xfrm>
      </p:grpSpPr>
      <p:sp>
        <p:nvSpPr>
          <p:cNvPr id="1042" name="Shape 1042"/>
          <p:cNvSpPr txBox="1">
            <a:spLocks noGrp="1"/>
          </p:cNvSpPr>
          <p:nvPr>
            <p:ph type="title"/>
          </p:nvPr>
        </p:nvSpPr>
        <p:spPr>
          <a:xfrm>
            <a:off x="2382982" y="274638"/>
            <a:ext cx="7176654" cy="1143000"/>
          </a:xfrm>
          <a:prstGeom prst="rect">
            <a:avLst/>
          </a:prstGeom>
          <a:noFill/>
          <a:ln>
            <a:noFill/>
          </a:ln>
        </p:spPr>
        <p:txBody>
          <a:bodyPr vert="horz" wrap="square" lIns="91425" tIns="45700" rIns="91425" bIns="45700" rtlCol="0" anchor="b" anchorCtr="0">
            <a:noAutofit/>
          </a:bodyPr>
          <a:lstStyle/>
          <a:p>
            <a:pPr indent="-190500" algn="ctr">
              <a:spcBef>
                <a:spcPts val="0"/>
              </a:spcBef>
              <a:buClr>
                <a:schemeClr val="dk2"/>
              </a:buClr>
              <a:buSzPct val="100000"/>
            </a:pP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alibri" panose="020F0502020204030204" pitchFamily="34" charset="0"/>
              <a:ea typeface="Century Schoolbook"/>
              <a:cs typeface="Calibri" panose="020F0502020204030204" pitchFamily="34" charset="0"/>
              <a:sym typeface="Century Schoolbook"/>
            </a:endParaRPr>
          </a:p>
        </p:txBody>
      </p:sp>
      <p:sp>
        <p:nvSpPr>
          <p:cNvPr id="1043" name="Shape 1043"/>
          <p:cNvSpPr txBox="1">
            <a:spLocks noGrp="1"/>
          </p:cNvSpPr>
          <p:nvPr>
            <p:ph type="body" idx="1"/>
          </p:nvPr>
        </p:nvSpPr>
        <p:spPr>
          <a:xfrm>
            <a:off x="61546" y="0"/>
            <a:ext cx="12130453" cy="647400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400" dirty="0">
              <a:solidFill>
                <a:schemeClr val="dk1"/>
              </a:solidFill>
              <a:latin typeface="Century Schoolbook"/>
              <a:ea typeface="Century Schoolbook"/>
              <a:cs typeface="Century Schoolbook"/>
              <a:sym typeface="Century Schoolbook"/>
            </a:endParaRPr>
          </a:p>
          <a:p>
            <a:pPr marL="0" indent="0">
              <a:spcBef>
                <a:spcPts val="0"/>
              </a:spcBef>
              <a:buClr>
                <a:schemeClr val="accent1"/>
              </a:buClr>
              <a:buSzPct val="70000"/>
              <a:buNone/>
            </a:pPr>
            <a:r>
              <a:rPr lang="en-US" sz="3600" b="1" cap="small" dirty="0">
                <a:latin typeface="Calibri" panose="020F0502020204030204" pitchFamily="34" charset="0"/>
                <a:ea typeface="Century Schoolbook"/>
                <a:cs typeface="Calibri" panose="020F0502020204030204" pitchFamily="34" charset="0"/>
                <a:sym typeface="Century Schoolbook"/>
              </a:rPr>
              <a:t>I- What Is Globalization</a:t>
            </a:r>
          </a:p>
          <a:p>
            <a:pPr marL="0" indent="0">
              <a:spcBef>
                <a:spcPts val="0"/>
              </a:spcBef>
              <a:buClr>
                <a:schemeClr val="accent1"/>
              </a:buClr>
              <a:buSzPct val="70000"/>
              <a:buNone/>
            </a:pPr>
            <a:endParaRPr lang="en-US" sz="2600" b="1" dirty="0">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000" dirty="0">
                <a:solidFill>
                  <a:srgbClr val="FF0000"/>
                </a:solidFill>
                <a:latin typeface="Calibri" panose="020F0502020204030204" pitchFamily="34" charset="0"/>
                <a:ea typeface="Century Schoolbook"/>
                <a:cs typeface="Calibri" panose="020F0502020204030204" pitchFamily="34" charset="0"/>
                <a:sym typeface="Century Schoolbook"/>
              </a:rPr>
              <a:t>Globalization</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 is defined as a process that, based on international strategies, aims to expand business operations on a worldwide level, and was precipitated by the facilitation of global communications due to technological advancements, and socioeconomic, political and environmental developments.</a:t>
            </a:r>
          </a:p>
          <a:p>
            <a:pPr marL="274320" indent="-274320" algn="r">
              <a:spcBef>
                <a:spcPts val="0"/>
              </a:spcBef>
              <a:buClr>
                <a:schemeClr val="accent1"/>
              </a:buClr>
              <a:buSzPct val="70000"/>
              <a:buFont typeface="Noto Sans Symbols"/>
              <a:buChar char="•"/>
            </a:pPr>
            <a:endParaRPr lang="en-US" sz="20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None/>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تُعرَّف العولمة بأنها عملية تهدف ، بناءً على الاستراتيجيات الدولية ، إلى توسيع نطاق العمليات التجارية على مستوى عالمي ، وقد تم تسريعها من خلال تسهيل الاتصالات العالمية بسبب التقدم التكنولوجي والتطورات الاجتماعية والاقتصادية والسياسية والبيئية.</a:t>
            </a:r>
            <a:endParaRPr lang="fr-FR"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None/>
            </a:pPr>
            <a:endParaRPr sz="20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640080" lvl="1" indent="-284480">
              <a:spcBef>
                <a:spcPts val="420"/>
              </a:spcBef>
              <a:buClr>
                <a:schemeClr val="accent1"/>
              </a:buClr>
              <a:buSzPct val="79999"/>
              <a:buFont typeface="Noto Sans Symbols"/>
              <a:buChar char="●"/>
            </a:pPr>
            <a:r>
              <a:rPr lang="en-US" sz="2000" b="1" dirty="0">
                <a:solidFill>
                  <a:srgbClr val="FF0000"/>
                </a:solidFill>
                <a:latin typeface="Calibri" panose="020F0502020204030204" pitchFamily="34" charset="0"/>
                <a:ea typeface="Century Schoolbook"/>
                <a:cs typeface="Calibri" panose="020F0502020204030204" pitchFamily="34" charset="0"/>
                <a:sym typeface="Century Schoolbook"/>
              </a:rPr>
              <a:t>economic globalization   </a:t>
            </a: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العولمة الاقتصادية</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640080" lvl="1" indent="-284480">
              <a:spcBef>
                <a:spcPts val="420"/>
              </a:spcBef>
              <a:buClr>
                <a:schemeClr val="accent1"/>
              </a:buClr>
              <a:buSzPct val="79999"/>
              <a:buFont typeface="Noto Sans Symbols"/>
              <a:buChar char="●"/>
            </a:pP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640080" lvl="1" indent="-284480">
              <a:spcBef>
                <a:spcPts val="420"/>
              </a:spcBef>
              <a:buClr>
                <a:schemeClr val="accent1"/>
              </a:buClr>
              <a:buSzPct val="79999"/>
              <a:buFont typeface="Noto Sans Symbols"/>
              <a:buChar char="●"/>
            </a:pPr>
            <a:r>
              <a:rPr lang="en-US" sz="2000" b="1" dirty="0">
                <a:solidFill>
                  <a:srgbClr val="FF0000"/>
                </a:solidFill>
                <a:latin typeface="Calibri" panose="020F0502020204030204" pitchFamily="34" charset="0"/>
                <a:ea typeface="Century Schoolbook"/>
                <a:cs typeface="Calibri" panose="020F0502020204030204" pitchFamily="34" charset="0"/>
                <a:sym typeface="Century Schoolbook"/>
              </a:rPr>
              <a:t>cultural globalization   </a:t>
            </a: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العولمة الثقافية</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640080" lvl="1" indent="-284480">
              <a:spcBef>
                <a:spcPts val="420"/>
              </a:spcBef>
              <a:buClr>
                <a:schemeClr val="accent1"/>
              </a:buClr>
              <a:buSzPct val="79999"/>
              <a:buFont typeface="Noto Sans Symbols"/>
              <a:buChar char="●"/>
            </a:pP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640080" lvl="1" indent="-284480">
              <a:spcBef>
                <a:spcPts val="420"/>
              </a:spcBef>
              <a:buClr>
                <a:schemeClr val="accent1"/>
              </a:buClr>
              <a:buSzPct val="79999"/>
              <a:buFont typeface="Noto Sans Symbols"/>
              <a:buChar char="●"/>
            </a:pPr>
            <a:r>
              <a:rPr lang="en-US" sz="2000" b="1" dirty="0">
                <a:solidFill>
                  <a:srgbClr val="FF0000"/>
                </a:solidFill>
                <a:latin typeface="Calibri" panose="020F0502020204030204" pitchFamily="34" charset="0"/>
                <a:ea typeface="Century Schoolbook"/>
                <a:cs typeface="Calibri" panose="020F0502020204030204" pitchFamily="34" charset="0"/>
                <a:sym typeface="Century Schoolbook"/>
              </a:rPr>
              <a:t>political globalization    </a:t>
            </a: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العولمة السياسية</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0CF0FBB-4AC0-4295-B207-8F65D0D04802}"/>
              </a:ext>
            </a:extLst>
          </p:cNvPr>
          <p:cNvSpPr>
            <a:spLocks noGrp="1"/>
          </p:cNvSpPr>
          <p:nvPr>
            <p:ph idx="1"/>
          </p:nvPr>
        </p:nvSpPr>
        <p:spPr>
          <a:xfrm>
            <a:off x="73891" y="0"/>
            <a:ext cx="12044218" cy="6176963"/>
          </a:xfrm>
        </p:spPr>
        <p:txBody>
          <a:bodyPr>
            <a:normAutofit lnSpcReduction="10000"/>
          </a:bodyPr>
          <a:lstStyle/>
          <a:p>
            <a:r>
              <a:rPr lang="en-US" sz="2400" b="0" i="0" dirty="0">
                <a:solidFill>
                  <a:srgbClr val="202122"/>
                </a:solidFill>
                <a:effectLst/>
              </a:rPr>
              <a:t>In 2000, the </a:t>
            </a:r>
            <a:r>
              <a:rPr lang="en-US" sz="2400" b="1" i="0" u="none" strike="noStrike" dirty="0">
                <a:solidFill>
                  <a:srgbClr val="00B050"/>
                </a:solidFill>
                <a:effectLst/>
                <a:hlinkClick r:id="rId2" tooltip="International Monetary Fund">
                  <a:extLst>
                    <a:ext uri="{A12FA001-AC4F-418D-AE19-62706E023703}">
                      <ahyp:hlinkClr xmlns:ahyp="http://schemas.microsoft.com/office/drawing/2018/hyperlinkcolor" val="tx"/>
                    </a:ext>
                  </a:extLst>
                </a:hlinkClick>
              </a:rPr>
              <a:t>International Monetary Fund</a:t>
            </a:r>
            <a:r>
              <a:rPr lang="en-US" sz="2400" b="1" i="0" dirty="0">
                <a:solidFill>
                  <a:srgbClr val="00B050"/>
                </a:solidFill>
                <a:effectLst/>
              </a:rPr>
              <a:t> </a:t>
            </a:r>
            <a:r>
              <a:rPr lang="en-US" sz="2400" b="0" i="0" dirty="0">
                <a:solidFill>
                  <a:srgbClr val="202122"/>
                </a:solidFill>
                <a:effectLst/>
              </a:rPr>
              <a:t>(</a:t>
            </a:r>
            <a:r>
              <a:rPr lang="en-US" sz="2400" b="1" i="0" dirty="0">
                <a:solidFill>
                  <a:srgbClr val="00B050"/>
                </a:solidFill>
                <a:effectLst/>
              </a:rPr>
              <a:t>IMF</a:t>
            </a:r>
            <a:r>
              <a:rPr lang="en-US" sz="2400" b="0" i="0" dirty="0">
                <a:solidFill>
                  <a:srgbClr val="202122"/>
                </a:solidFill>
                <a:effectLst/>
              </a:rPr>
              <a:t>) identified four basic aspects of globalization: </a:t>
            </a:r>
          </a:p>
          <a:p>
            <a:pPr marL="0" indent="0">
              <a:buNone/>
            </a:pPr>
            <a:r>
              <a:rPr lang="en-US" sz="2400" dirty="0">
                <a:solidFill>
                  <a:srgbClr val="202122"/>
                </a:solidFill>
              </a:rPr>
              <a:t>	</a:t>
            </a:r>
          </a:p>
          <a:p>
            <a:pPr marL="0" indent="0">
              <a:buNone/>
            </a:pPr>
            <a:r>
              <a:rPr lang="ar-DZ" sz="2400" b="1" dirty="0">
                <a:solidFill>
                  <a:srgbClr val="FF0000"/>
                </a:solidFill>
                <a:latin typeface="Calibri" panose="020F0502020204030204" pitchFamily="34" charset="0"/>
                <a:ea typeface="Century Schoolbook"/>
                <a:cs typeface="Calibri" panose="020F0502020204030204" pitchFamily="34" charset="0"/>
                <a:sym typeface="Century Schoolbook"/>
              </a:rPr>
              <a:t>هو منظمة دولية تعزز النمو الاقتصادي العالمي والاستقرار المالي ، وتشجع التجارة الدولية ، وتحد من الفقر. تعتبر حصص الدول الأعضاء من المحددات الرئيسية لقوة التصويت في قرارات صندوق النقد الدولي</a:t>
            </a:r>
            <a:endParaRPr lang="en-US" sz="24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0" indent="0">
              <a:buNone/>
            </a:pPr>
            <a:endParaRPr lang="en-US" sz="2400" dirty="0">
              <a:solidFill>
                <a:srgbClr val="202122"/>
              </a:solidFill>
            </a:endParaRPr>
          </a:p>
          <a:p>
            <a:pPr marL="0" indent="0">
              <a:buNone/>
            </a:pPr>
            <a:r>
              <a:rPr lang="en-US" sz="2400" dirty="0">
                <a:solidFill>
                  <a:srgbClr val="202122"/>
                </a:solidFill>
              </a:rPr>
              <a:t>* </a:t>
            </a:r>
            <a:r>
              <a:rPr lang="en-US" sz="2400" b="0" i="0" u="sng" dirty="0">
                <a:solidFill>
                  <a:srgbClr val="0070C0"/>
                </a:solidFill>
                <a:effectLst/>
              </a:rPr>
              <a:t>trade</a:t>
            </a:r>
            <a:r>
              <a:rPr lang="en-US" sz="2400" b="0" i="0" dirty="0">
                <a:solidFill>
                  <a:srgbClr val="202122"/>
                </a:solidFill>
                <a:effectLst/>
              </a:rPr>
              <a:t> and </a:t>
            </a:r>
            <a:r>
              <a:rPr lang="en-US" sz="2400" b="0" i="0" u="none" strike="noStrike" dirty="0">
                <a:solidFill>
                  <a:srgbClr val="0645AD"/>
                </a:solidFill>
                <a:effectLst/>
                <a:hlinkClick r:id="rId3" tooltip="Financial transaction"/>
              </a:rPr>
              <a:t>transactions</a:t>
            </a:r>
            <a:r>
              <a:rPr lang="en-US" sz="2400" b="0" i="0" dirty="0">
                <a:solidFill>
                  <a:srgbClr val="202122"/>
                </a:solidFill>
                <a:effectLst/>
              </a:rPr>
              <a:t>, </a:t>
            </a:r>
          </a:p>
          <a:p>
            <a:pPr marL="0" indent="0">
              <a:buNone/>
            </a:pPr>
            <a:r>
              <a:rPr lang="en-US" sz="2400" b="0" i="0" dirty="0">
                <a:solidFill>
                  <a:srgbClr val="202122"/>
                </a:solidFill>
                <a:effectLst/>
              </a:rPr>
              <a:t>	* </a:t>
            </a:r>
            <a:r>
              <a:rPr lang="en-US" sz="2400" i="0" u="sng" dirty="0">
                <a:solidFill>
                  <a:srgbClr val="0070C0"/>
                </a:solidFill>
                <a:effectLst/>
              </a:rPr>
              <a:t>Capital</a:t>
            </a:r>
            <a:r>
              <a:rPr lang="en-US" sz="2400" b="0" i="0" dirty="0">
                <a:solidFill>
                  <a:srgbClr val="202122"/>
                </a:solidFill>
                <a:effectLst/>
              </a:rPr>
              <a:t> and </a:t>
            </a:r>
            <a:r>
              <a:rPr lang="en-US" sz="2400" b="0" i="0" u="none" strike="noStrike" dirty="0">
                <a:solidFill>
                  <a:srgbClr val="0645AD"/>
                </a:solidFill>
                <a:effectLst/>
                <a:hlinkClick r:id="rId4" tooltip="Investment"/>
              </a:rPr>
              <a:t>investment</a:t>
            </a:r>
            <a:r>
              <a:rPr lang="en-US" sz="2400" b="0" i="0" dirty="0">
                <a:solidFill>
                  <a:srgbClr val="202122"/>
                </a:solidFill>
                <a:effectLst/>
              </a:rPr>
              <a:t> movements, </a:t>
            </a:r>
          </a:p>
          <a:p>
            <a:pPr marL="0" indent="0">
              <a:buNone/>
            </a:pPr>
            <a:r>
              <a:rPr lang="en-US" sz="2400" dirty="0">
                <a:solidFill>
                  <a:srgbClr val="202122"/>
                </a:solidFill>
              </a:rPr>
              <a:t>	</a:t>
            </a:r>
            <a:r>
              <a:rPr lang="en-US" sz="2400" b="0" i="0" dirty="0">
                <a:solidFill>
                  <a:srgbClr val="202122"/>
                </a:solidFill>
                <a:effectLst/>
              </a:rPr>
              <a:t>* </a:t>
            </a:r>
            <a:r>
              <a:rPr lang="en-US" sz="2400" b="0" i="0" u="sng" dirty="0">
                <a:solidFill>
                  <a:srgbClr val="0070C0"/>
                </a:solidFill>
                <a:effectLst/>
              </a:rPr>
              <a:t>Migration</a:t>
            </a:r>
            <a:r>
              <a:rPr lang="en-US" sz="2400" b="0" i="0" dirty="0">
                <a:solidFill>
                  <a:srgbClr val="202122"/>
                </a:solidFill>
                <a:effectLst/>
              </a:rPr>
              <a:t> and movement of people, </a:t>
            </a:r>
          </a:p>
          <a:p>
            <a:pPr marL="0" indent="0">
              <a:buNone/>
            </a:pPr>
            <a:r>
              <a:rPr lang="en-US" sz="2400" dirty="0">
                <a:solidFill>
                  <a:srgbClr val="202122"/>
                </a:solidFill>
              </a:rPr>
              <a:t>	* </a:t>
            </a:r>
            <a:r>
              <a:rPr lang="en-US" sz="2400" b="0" i="0" dirty="0">
                <a:solidFill>
                  <a:srgbClr val="202122"/>
                </a:solidFill>
                <a:effectLst/>
              </a:rPr>
              <a:t>the dissemination of </a:t>
            </a:r>
            <a:r>
              <a:rPr lang="en-US" sz="2400" b="0" i="0" u="sng" dirty="0">
                <a:solidFill>
                  <a:srgbClr val="0070C0"/>
                </a:solidFill>
                <a:effectLst/>
              </a:rPr>
              <a:t>knowledge</a:t>
            </a:r>
            <a:endParaRPr lang="en-US" sz="2400" b="0" i="0" u="sng" strike="noStrike" baseline="30000" dirty="0">
              <a:solidFill>
                <a:srgbClr val="0070C0"/>
              </a:solidFill>
              <a:effectLst/>
              <a:hlinkClick r:id="rId5"/>
            </a:endParaRPr>
          </a:p>
          <a:p>
            <a:pPr marL="0" indent="0">
              <a:buNone/>
            </a:pPr>
            <a:endParaRPr lang="en-US" sz="2400" baseline="30000" dirty="0">
              <a:solidFill>
                <a:srgbClr val="0645AD"/>
              </a:solidFill>
              <a:hlinkClick r:id="rId5"/>
            </a:endParaRPr>
          </a:p>
          <a:p>
            <a:pPr marL="0" indent="0">
              <a:buNone/>
            </a:pPr>
            <a:r>
              <a:rPr lang="en-US" sz="2400" b="0" i="0" dirty="0">
                <a:solidFill>
                  <a:srgbClr val="202122"/>
                </a:solidFill>
                <a:effectLst/>
              </a:rPr>
              <a:t> Globalizing processes affect and are affected by </a:t>
            </a:r>
            <a:r>
              <a:rPr lang="en-US" sz="2400" b="0" i="0" u="none" strike="noStrike" dirty="0">
                <a:solidFill>
                  <a:srgbClr val="0645AD"/>
                </a:solidFill>
                <a:effectLst/>
                <a:hlinkClick r:id="rId6" tooltip="Business"/>
              </a:rPr>
              <a:t>business</a:t>
            </a:r>
            <a:r>
              <a:rPr lang="en-US" sz="2400" b="0" i="0" dirty="0">
                <a:solidFill>
                  <a:srgbClr val="202122"/>
                </a:solidFill>
                <a:effectLst/>
              </a:rPr>
              <a:t> and </a:t>
            </a:r>
            <a:r>
              <a:rPr lang="en-US" sz="2400" b="0" i="0" u="none" strike="noStrike" dirty="0">
                <a:solidFill>
                  <a:srgbClr val="0645AD"/>
                </a:solidFill>
                <a:effectLst/>
                <a:hlinkClick r:id="rId7" tooltip="Employment"/>
              </a:rPr>
              <a:t>work</a:t>
            </a:r>
            <a:r>
              <a:rPr lang="en-US" sz="2400" b="0" i="0" dirty="0">
                <a:solidFill>
                  <a:srgbClr val="202122"/>
                </a:solidFill>
                <a:effectLst/>
              </a:rPr>
              <a:t> organization, economics, sociocultural resources, and the natural environment</a:t>
            </a:r>
          </a:p>
          <a:p>
            <a:pPr marL="0" indent="0" algn="r">
              <a:buNone/>
            </a:pPr>
            <a:r>
              <a:rPr lang="ar-DZ" sz="2400" dirty="0"/>
              <a:t>في عام 2000 ، حدد صندوق النقد الدولي (</a:t>
            </a:r>
            <a:r>
              <a:rPr lang="fr-FR" sz="2400" dirty="0"/>
              <a:t>IMF) </a:t>
            </a:r>
            <a:r>
              <a:rPr lang="ar-DZ" sz="2400" b="1" dirty="0">
                <a:solidFill>
                  <a:srgbClr val="FF0000"/>
                </a:solidFill>
              </a:rPr>
              <a:t>أربعة جوانب أساسية للعولمة:* التجارة والمعاملات ،* حركة رأس المال والاستثمار ،* هجرة وحركة الناس ،* نشر </a:t>
            </a:r>
            <a:r>
              <a:rPr lang="ar-DZ" sz="2400" b="1" dirty="0" err="1">
                <a:solidFill>
                  <a:srgbClr val="FF0000"/>
                </a:solidFill>
              </a:rPr>
              <a:t>المعرفةتؤثر</a:t>
            </a:r>
            <a:r>
              <a:rPr lang="ar-DZ" sz="2400" b="1" dirty="0">
                <a:solidFill>
                  <a:srgbClr val="FF0000"/>
                </a:solidFill>
              </a:rPr>
              <a:t> عمليات العولمة على الأعمال التجارية وتنظيم العمل والاقتصاد والموارد الاجتماعية والثقافية والبيئة الطبيعية وتتأثر بها</a:t>
            </a:r>
            <a:endParaRPr lang="fr-FR" sz="2400" b="1" dirty="0">
              <a:solidFill>
                <a:srgbClr val="FF0000"/>
              </a:solidFill>
            </a:endParaRPr>
          </a:p>
        </p:txBody>
      </p:sp>
      <p:sp>
        <p:nvSpPr>
          <p:cNvPr id="4" name="Shape 1054">
            <a:extLst>
              <a:ext uri="{FF2B5EF4-FFF2-40B4-BE49-F238E27FC236}">
                <a16:creationId xmlns:a16="http://schemas.microsoft.com/office/drawing/2014/main" id="{88DF9D46-D3A1-4502-9DCD-4C5DEA79318B}"/>
              </a:ext>
            </a:extLst>
          </p:cNvPr>
          <p:cNvSpPr txBox="1">
            <a:spLocks noGrp="1"/>
          </p:cNvSpPr>
          <p:nvPr>
            <p:ph type="title"/>
          </p:nvPr>
        </p:nvSpPr>
        <p:spPr>
          <a:xfrm>
            <a:off x="2355273" y="365125"/>
            <a:ext cx="7352146" cy="8633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1347813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053"/>
        <p:cNvGrpSpPr/>
        <p:nvPr/>
      </p:nvGrpSpPr>
      <p:grpSpPr>
        <a:xfrm>
          <a:off x="0" y="0"/>
          <a:ext cx="0" cy="0"/>
          <a:chOff x="0" y="0"/>
          <a:chExt cx="0" cy="0"/>
        </a:xfrm>
      </p:grpSpPr>
      <p:sp>
        <p:nvSpPr>
          <p:cNvPr id="1054" name="Shape 1054"/>
          <p:cNvSpPr txBox="1">
            <a:spLocks noGrp="1"/>
          </p:cNvSpPr>
          <p:nvPr>
            <p:ph type="title"/>
          </p:nvPr>
        </p:nvSpPr>
        <p:spPr>
          <a:xfrm>
            <a:off x="2355272" y="274638"/>
            <a:ext cx="7093527" cy="1143000"/>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
        <p:nvSpPr>
          <p:cNvPr id="1055" name="Shape 1055"/>
          <p:cNvSpPr txBox="1">
            <a:spLocks noGrp="1"/>
          </p:cNvSpPr>
          <p:nvPr>
            <p:ph type="body" idx="1"/>
          </p:nvPr>
        </p:nvSpPr>
        <p:spPr>
          <a:xfrm>
            <a:off x="79131" y="0"/>
            <a:ext cx="12112869" cy="6474000"/>
          </a:xfrm>
          <a:prstGeom prst="rect">
            <a:avLst/>
          </a:prstGeom>
          <a:noFill/>
          <a:ln>
            <a:noFill/>
          </a:ln>
        </p:spPr>
        <p:txBody>
          <a:bodyPr vert="horz" wrap="square" lIns="91425" tIns="45700" rIns="91425" bIns="45700" rtlCol="0" anchor="t" anchorCtr="0">
            <a:noAutofit/>
          </a:bodyPr>
          <a:lstStyle/>
          <a:p>
            <a:pPr marL="355600" lvl="1" indent="0">
              <a:spcBef>
                <a:spcPts val="480"/>
              </a:spcBef>
              <a:buClr>
                <a:schemeClr val="accent1"/>
              </a:buClr>
              <a:buSzPct val="80000"/>
              <a:buNone/>
            </a:pP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In 2000, </a:t>
            </a:r>
            <a:r>
              <a:rPr lang="en-US" sz="2000" b="1" i="1" dirty="0">
                <a:solidFill>
                  <a:srgbClr val="0070C0"/>
                </a:solidFill>
                <a:latin typeface="Calibri" panose="020F0502020204030204" pitchFamily="34" charset="0"/>
                <a:ea typeface="Century Schoolbook"/>
                <a:cs typeface="Calibri" panose="020F0502020204030204" pitchFamily="34" charset="0"/>
                <a:sym typeface="Century Schoolbook"/>
              </a:rPr>
              <a:t>the International Monetary Fund </a:t>
            </a: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(IMF) </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identified </a:t>
            </a:r>
            <a:r>
              <a:rPr lang="en-US" sz="2000" b="1" i="1" dirty="0">
                <a:solidFill>
                  <a:schemeClr val="dk1"/>
                </a:solidFill>
                <a:latin typeface="Calibri" panose="020F0502020204030204" pitchFamily="34" charset="0"/>
                <a:ea typeface="Century Schoolbook"/>
                <a:cs typeface="Calibri" panose="020F0502020204030204" pitchFamily="34" charset="0"/>
                <a:sym typeface="Century Schoolbook"/>
              </a:rPr>
              <a:t>four basic aspects of globalization</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640080" lvl="1" indent="-284480" algn="r">
              <a:spcBef>
                <a:spcPts val="480"/>
              </a:spcBef>
              <a:buClr>
                <a:schemeClr val="accent1"/>
              </a:buClr>
              <a:buSzPct val="80000"/>
              <a:buFont typeface="Noto Sans Symbols"/>
              <a:buChar char="●"/>
            </a:pPr>
            <a:r>
              <a:rPr lang="ar-DZ" sz="2000" b="1" dirty="0">
                <a:solidFill>
                  <a:srgbClr val="0070C0"/>
                </a:solidFill>
                <a:latin typeface="Calibri" panose="020F0502020204030204" pitchFamily="34" charset="0"/>
                <a:ea typeface="Century Schoolbook"/>
                <a:cs typeface="Calibri" panose="020F0502020204030204" pitchFamily="34" charset="0"/>
                <a:sym typeface="Century Schoolbook"/>
              </a:rPr>
              <a:t>في عام 2000 ، حدد صندوق النقد الدولي (</a:t>
            </a: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IMF) </a:t>
            </a: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أربعة جوانب أساسية للعولمة:</a:t>
            </a:r>
            <a:endParaRPr lang="fr-FR"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640080" lvl="1" indent="-284480" algn="r">
              <a:spcBef>
                <a:spcPts val="480"/>
              </a:spcBef>
              <a:buClr>
                <a:schemeClr val="accent1"/>
              </a:buClr>
              <a:buSzPct val="80000"/>
              <a:buFont typeface="Noto Sans Symbols"/>
              <a:buChar char="●"/>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صندوق النقد الدولي (</a:t>
            </a:r>
            <a:r>
              <a:rPr lang="en-US" sz="2000" b="1" dirty="0">
                <a:solidFill>
                  <a:srgbClr val="FF0000"/>
                </a:solidFill>
                <a:latin typeface="Calibri" panose="020F0502020204030204" pitchFamily="34" charset="0"/>
                <a:ea typeface="Century Schoolbook"/>
                <a:cs typeface="Calibri" panose="020F0502020204030204" pitchFamily="34" charset="0"/>
                <a:sym typeface="Century Schoolbook"/>
              </a:rPr>
              <a:t>IMF) </a:t>
            </a: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هو منظمة دولية تعزز النمو الاقتصادي العالمي والاستقرار المالي ، وتشجع التجارة الدولية ، وتحد من الفقر. تعتبر حصص الدول الأعضاء من المحددات الرئيسية لقوة التصويت في قرارات صندوق النقد الدولي</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640080" lvl="1" indent="-284480">
              <a:spcBef>
                <a:spcPts val="480"/>
              </a:spcBef>
              <a:buClr>
                <a:schemeClr val="accent1"/>
              </a:buClr>
              <a:buSzPct val="80000"/>
              <a:buFont typeface="Noto Sans Symbols"/>
              <a:buChar char="●"/>
            </a:pPr>
            <a:r>
              <a:rPr lang="en-US" sz="2000" b="1" dirty="0">
                <a:solidFill>
                  <a:srgbClr val="0070C0"/>
                </a:solidFill>
                <a:latin typeface="Calibri" panose="020F0502020204030204" pitchFamily="34" charset="0"/>
                <a:ea typeface="Century Schoolbook"/>
                <a:cs typeface="Calibri" panose="020F0502020204030204" pitchFamily="34" charset="0"/>
                <a:sym typeface="Century Schoolbook"/>
              </a:rPr>
              <a:t>Environmental challenges </a:t>
            </a:r>
            <a:r>
              <a:rPr lang="en-US" sz="2000" b="1" dirty="0">
                <a:solidFill>
                  <a:schemeClr val="dk1"/>
                </a:solidFill>
                <a:latin typeface="Calibri" panose="020F0502020204030204" pitchFamily="34" charset="0"/>
                <a:ea typeface="Century Schoolbook"/>
                <a:cs typeface="Calibri" panose="020F0502020204030204" pitchFamily="34" charset="0"/>
                <a:sym typeface="Century Schoolbook"/>
              </a:rPr>
              <a:t>(</a:t>
            </a: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global warming, cross-boundary water and air pollution, and overfishing of the ocean)</a:t>
            </a:r>
            <a:endParaRPr lang="en-US" sz="2000"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640080" lvl="1" indent="-284480" algn="r">
              <a:spcBef>
                <a:spcPts val="480"/>
              </a:spcBef>
              <a:buClr>
                <a:schemeClr val="accent1"/>
              </a:buClr>
              <a:buSzPct val="80000"/>
              <a:buFont typeface="Noto Sans Symbols"/>
              <a:buChar char="●"/>
            </a:pPr>
            <a:r>
              <a:rPr lang="ar-DZ" sz="2000" dirty="0">
                <a:solidFill>
                  <a:srgbClr val="FF0000"/>
                </a:solidFill>
                <a:latin typeface="Calibri" panose="020F0502020204030204" pitchFamily="34" charset="0"/>
                <a:ea typeface="Century Schoolbook"/>
                <a:cs typeface="Calibri" panose="020F0502020204030204" pitchFamily="34" charset="0"/>
                <a:sym typeface="Century Schoolbook"/>
              </a:rPr>
              <a:t>التحديات البيئية (الاحتباس الحراري ، وتلوث المياه والهواء عبر الحدود ، والصيد الجائر في المحيط</a:t>
            </a:r>
            <a:r>
              <a:rPr lang="ar-DZ" sz="2000" dirty="0">
                <a:solidFill>
                  <a:schemeClr val="dk1"/>
                </a:solidFill>
                <a:latin typeface="Calibri" panose="020F0502020204030204" pitchFamily="34" charset="0"/>
                <a:ea typeface="Century Schoolbook"/>
                <a:cs typeface="Calibri" panose="020F0502020204030204" pitchFamily="34" charset="0"/>
                <a:sym typeface="Century Schoolbook"/>
              </a:rPr>
              <a:t>)</a:t>
            </a:r>
            <a:endParaRPr lang="en-US" sz="20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355600" lvl="1" indent="0" algn="r">
              <a:spcBef>
                <a:spcPts val="480"/>
              </a:spcBef>
              <a:buClr>
                <a:schemeClr val="accent1"/>
              </a:buClr>
              <a:buSzPct val="80000"/>
              <a:buNone/>
            </a:pPr>
            <a:endParaRPr lang="en-US" sz="20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Internationalization (trade &amp; investment)</a:t>
            </a:r>
          </a:p>
          <a:p>
            <a:pPr marL="274320" indent="-274320">
              <a:spcBef>
                <a:spcPts val="0"/>
              </a:spcBef>
              <a:buClr>
                <a:schemeClr val="accent1"/>
              </a:buClr>
              <a:buSzPct val="70000"/>
              <a:buFont typeface="Noto Sans Symbols"/>
              <a:buChar char="•"/>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التدويل (التجارة والاستثمار)</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Liberalization (freeing markets)</a:t>
            </a:r>
          </a:p>
          <a:p>
            <a:pPr marL="274320" indent="-274320">
              <a:spcBef>
                <a:spcPts val="600"/>
              </a:spcBef>
              <a:buClr>
                <a:schemeClr val="accent1"/>
              </a:buClr>
              <a:buSzPct val="70000"/>
              <a:buFont typeface="Noto Sans Symbols"/>
              <a:buChar char="•"/>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التحرير (الأسواق الحرة)</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Universalization (cultural interchange)…or…</a:t>
            </a:r>
          </a:p>
          <a:p>
            <a:pPr marL="274320" indent="-274320">
              <a:spcBef>
                <a:spcPts val="600"/>
              </a:spcBef>
              <a:buClr>
                <a:schemeClr val="accent1"/>
              </a:buClr>
              <a:buSzPct val="70000"/>
              <a:buFont typeface="Noto Sans Symbols"/>
              <a:buChar char="•"/>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التعميم (التبادل الثقافي) ... أو ...</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Westernization (Western cultural dominance)</a:t>
            </a:r>
          </a:p>
          <a:p>
            <a:pPr marL="274320" indent="-274320">
              <a:spcBef>
                <a:spcPts val="600"/>
              </a:spcBef>
              <a:buClr>
                <a:schemeClr val="accent1"/>
              </a:buClr>
              <a:buSzPct val="70000"/>
              <a:buFont typeface="Noto Sans Symbols"/>
              <a:buChar char="•"/>
            </a:pPr>
            <a:r>
              <a:rPr lang="ar-DZ" sz="2000" b="1" dirty="0">
                <a:solidFill>
                  <a:srgbClr val="FF0000"/>
                </a:solidFill>
                <a:latin typeface="Calibri" panose="020F0502020204030204" pitchFamily="34" charset="0"/>
                <a:ea typeface="Century Schoolbook"/>
                <a:cs typeface="Calibri" panose="020F0502020204030204" pitchFamily="34" charset="0"/>
                <a:sym typeface="Century Schoolbook"/>
              </a:rPr>
              <a:t>التغريب (هيمنة الثقافة الغربية)</a:t>
            </a:r>
            <a:endParaRPr lang="en-US" sz="2000" b="1" dirty="0">
              <a:solidFill>
                <a:srgbClr val="FF000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000" dirty="0">
                <a:solidFill>
                  <a:schemeClr val="dk1"/>
                </a:solidFill>
                <a:latin typeface="Calibri" panose="020F0502020204030204" pitchFamily="34" charset="0"/>
                <a:ea typeface="Century Schoolbook"/>
                <a:cs typeface="Calibri" panose="020F0502020204030204" pitchFamily="34" charset="0"/>
                <a:sym typeface="Century Schoolbook"/>
              </a:rPr>
              <a:t>“Deterritorialization” (the severance of social, political, or cultural practices from their native places and populations)</a:t>
            </a:r>
          </a:p>
          <a:p>
            <a:pPr marL="274320" indent="-274320">
              <a:spcBef>
                <a:spcPts val="600"/>
              </a:spcBef>
              <a:buClr>
                <a:schemeClr val="accent1"/>
              </a:buClr>
              <a:buSzPct val="70000"/>
              <a:buNone/>
            </a:pPr>
            <a:r>
              <a:rPr lang="ar-DZ" sz="2400" b="1" dirty="0">
                <a:solidFill>
                  <a:srgbClr val="FF0000"/>
                </a:solidFill>
                <a:latin typeface="Century Schoolbook"/>
                <a:ea typeface="Century Schoolbook"/>
                <a:cs typeface="Century Schoolbook"/>
                <a:sym typeface="Century Schoolbook"/>
              </a:rPr>
              <a:t>"إضفاء الطابع الإقليمي" (فصل الممارسات الاجتماعية أو السياسية أو الثقافية عن أماكنها الأصلية وسكانها)</a:t>
            </a:r>
            <a:endParaRPr sz="2400" b="1" dirty="0">
              <a:solidFill>
                <a:srgbClr val="FF0000"/>
              </a:solidFill>
              <a:latin typeface="Century Schoolbook"/>
              <a:ea typeface="Century Schoolbook"/>
              <a:cs typeface="Century Schoolbook"/>
              <a:sym typeface="Century Schoolbook"/>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059"/>
        <p:cNvGrpSpPr/>
        <p:nvPr/>
      </p:nvGrpSpPr>
      <p:grpSpPr>
        <a:xfrm>
          <a:off x="0" y="0"/>
          <a:ext cx="0" cy="0"/>
          <a:chOff x="0" y="0"/>
          <a:chExt cx="0" cy="0"/>
        </a:xfrm>
      </p:grpSpPr>
      <p:sp>
        <p:nvSpPr>
          <p:cNvPr id="1060" name="Shape 1060"/>
          <p:cNvSpPr txBox="1">
            <a:spLocks noGrp="1"/>
          </p:cNvSpPr>
          <p:nvPr>
            <p:ph type="title"/>
          </p:nvPr>
        </p:nvSpPr>
        <p:spPr>
          <a:xfrm>
            <a:off x="1981200" y="274638"/>
            <a:ext cx="7467600" cy="349616"/>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000" cap="small" dirty="0">
                <a:solidFill>
                  <a:schemeClr val="dk2"/>
                </a:solidFill>
                <a:latin typeface="Century Schoolbook"/>
                <a:ea typeface="Century Schoolbook"/>
                <a:cs typeface="Century Schoolbook"/>
                <a:sym typeface="Century Schoolbook"/>
              </a:rPr>
              <a:t>Impact   </a:t>
            </a:r>
            <a:r>
              <a:rPr lang="ar-DZ" sz="3000" cap="small" dirty="0">
                <a:solidFill>
                  <a:schemeClr val="dk2"/>
                </a:solidFill>
                <a:latin typeface="Century Schoolbook"/>
                <a:ea typeface="Century Schoolbook"/>
                <a:cs typeface="Century Schoolbook"/>
                <a:sym typeface="Century Schoolbook"/>
              </a:rPr>
              <a:t>تأثير</a:t>
            </a:r>
            <a:endParaRPr lang="en-US" sz="3000" cap="small" dirty="0">
              <a:solidFill>
                <a:schemeClr val="dk2"/>
              </a:solidFill>
              <a:latin typeface="Century Schoolbook"/>
              <a:ea typeface="Century Schoolbook"/>
              <a:cs typeface="Century Schoolbook"/>
              <a:sym typeface="Century Schoolbook"/>
            </a:endParaRPr>
          </a:p>
        </p:txBody>
      </p:sp>
      <p:sp>
        <p:nvSpPr>
          <p:cNvPr id="1061" name="Shape 1061"/>
          <p:cNvSpPr txBox="1">
            <a:spLocks noGrp="1"/>
          </p:cNvSpPr>
          <p:nvPr>
            <p:ph type="body" idx="1"/>
          </p:nvPr>
        </p:nvSpPr>
        <p:spPr>
          <a:xfrm>
            <a:off x="70338" y="536331"/>
            <a:ext cx="12121662" cy="5937669"/>
          </a:xfrm>
          <a:prstGeom prst="rect">
            <a:avLst/>
          </a:prstGeom>
          <a:noFill/>
          <a:ln>
            <a:noFill/>
          </a:ln>
        </p:spPr>
        <p:txBody>
          <a:bodyPr vert="horz" wrap="square" lIns="91425" tIns="45700" rIns="91425" bIns="45700" rtlCol="0" anchor="t" anchorCtr="0">
            <a:noAutofit/>
          </a:bodyPr>
          <a:lstStyle/>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graphicFrame>
        <p:nvGraphicFramePr>
          <p:cNvPr id="3" name="Tableau 3">
            <a:extLst>
              <a:ext uri="{FF2B5EF4-FFF2-40B4-BE49-F238E27FC236}">
                <a16:creationId xmlns:a16="http://schemas.microsoft.com/office/drawing/2014/main" id="{AA5BD24E-AA7B-49F8-B826-6C5506D4867E}"/>
              </a:ext>
            </a:extLst>
          </p:cNvPr>
          <p:cNvGraphicFramePr>
            <a:graphicFrameLocks noGrp="1"/>
          </p:cNvGraphicFramePr>
          <p:nvPr>
            <p:extLst>
              <p:ext uri="{D42A27DB-BD31-4B8C-83A1-F6EECF244321}">
                <p14:modId xmlns:p14="http://schemas.microsoft.com/office/powerpoint/2010/main" val="4094370846"/>
              </p:ext>
            </p:extLst>
          </p:nvPr>
        </p:nvGraphicFramePr>
        <p:xfrm>
          <a:off x="1" y="1607689"/>
          <a:ext cx="12121662" cy="3291840"/>
        </p:xfrm>
        <a:graphic>
          <a:graphicData uri="http://schemas.openxmlformats.org/drawingml/2006/table">
            <a:tbl>
              <a:tblPr firstRow="1" bandRow="1">
                <a:tableStyleId>{C4B1156A-380E-4F78-BDF5-A606A8083BF9}</a:tableStyleId>
              </a:tblPr>
              <a:tblGrid>
                <a:gridCol w="5961448">
                  <a:extLst>
                    <a:ext uri="{9D8B030D-6E8A-4147-A177-3AD203B41FA5}">
                      <a16:colId xmlns:a16="http://schemas.microsoft.com/office/drawing/2014/main" val="1798052144"/>
                    </a:ext>
                  </a:extLst>
                </a:gridCol>
                <a:gridCol w="6160214">
                  <a:extLst>
                    <a:ext uri="{9D8B030D-6E8A-4147-A177-3AD203B41FA5}">
                      <a16:colId xmlns:a16="http://schemas.microsoft.com/office/drawing/2014/main" val="718130376"/>
                    </a:ext>
                  </a:extLst>
                </a:gridCol>
              </a:tblGrid>
              <a:tr h="370840">
                <a:tc>
                  <a:txBody>
                    <a:bodyPr/>
                    <a:lstStyle/>
                    <a:p>
                      <a:r>
                        <a:rPr lang="en-US" dirty="0"/>
                        <a:t>Economic impact</a:t>
                      </a:r>
                    </a:p>
                    <a:p>
                      <a:r>
                        <a:rPr lang="en-US" dirty="0"/>
                        <a:t>Improvement in standard of living</a:t>
                      </a:r>
                    </a:p>
                    <a:p>
                      <a:r>
                        <a:rPr lang="en-US" dirty="0"/>
                        <a:t>Increased competition among nations</a:t>
                      </a:r>
                    </a:p>
                    <a:p>
                      <a:r>
                        <a:rPr lang="en-US" dirty="0"/>
                        <a:t>Widening income gap between the rich and poor</a:t>
                      </a:r>
                      <a:endParaRPr lang="fr-FR" dirty="0"/>
                    </a:p>
                  </a:txBody>
                  <a:tcPr/>
                </a:tc>
                <a:tc>
                  <a:txBody>
                    <a:bodyPr/>
                    <a:lstStyle/>
                    <a:p>
                      <a:r>
                        <a:rPr lang="ar-DZ" b="1" dirty="0">
                          <a:solidFill>
                            <a:srgbClr val="FF0000"/>
                          </a:solidFill>
                        </a:rPr>
                        <a:t>لأثر </a:t>
                      </a:r>
                      <a:r>
                        <a:rPr lang="ar-DZ" b="1" dirty="0" err="1">
                          <a:solidFill>
                            <a:srgbClr val="FF0000"/>
                          </a:solidFill>
                        </a:rPr>
                        <a:t>الاقتصاديتحسين</a:t>
                      </a:r>
                      <a:r>
                        <a:rPr lang="ar-DZ" b="1" dirty="0">
                          <a:solidFill>
                            <a:srgbClr val="FF0000"/>
                          </a:solidFill>
                        </a:rPr>
                        <a:t> مستوى </a:t>
                      </a:r>
                      <a:r>
                        <a:rPr lang="ar-DZ" b="1" dirty="0" err="1">
                          <a:solidFill>
                            <a:srgbClr val="FF0000"/>
                          </a:solidFill>
                        </a:rPr>
                        <a:t>المعيشةزيادة</a:t>
                      </a:r>
                      <a:r>
                        <a:rPr lang="ar-DZ" b="1" dirty="0">
                          <a:solidFill>
                            <a:srgbClr val="FF0000"/>
                          </a:solidFill>
                        </a:rPr>
                        <a:t> المنافسة بين </a:t>
                      </a:r>
                      <a:r>
                        <a:rPr lang="ar-DZ" b="1" dirty="0" err="1">
                          <a:solidFill>
                            <a:srgbClr val="FF0000"/>
                          </a:solidFill>
                        </a:rPr>
                        <a:t>الدولاتساع</a:t>
                      </a:r>
                      <a:r>
                        <a:rPr lang="ar-DZ" b="1" dirty="0">
                          <a:solidFill>
                            <a:srgbClr val="FF0000"/>
                          </a:solidFill>
                        </a:rPr>
                        <a:t> فجوة الدخل بين الأغنياء والفقراء</a:t>
                      </a:r>
                      <a:endParaRPr lang="fr-FR" b="1" dirty="0">
                        <a:solidFill>
                          <a:srgbClr val="FF0000"/>
                        </a:solidFill>
                      </a:endParaRPr>
                    </a:p>
                  </a:txBody>
                  <a:tcPr/>
                </a:tc>
                <a:extLst>
                  <a:ext uri="{0D108BD9-81ED-4DB2-BD59-A6C34878D82A}">
                    <a16:rowId xmlns:a16="http://schemas.microsoft.com/office/drawing/2014/main" val="3632128406"/>
                  </a:ext>
                </a:extLst>
              </a:tr>
              <a:tr h="370840">
                <a:tc>
                  <a:txBody>
                    <a:bodyPr/>
                    <a:lstStyle/>
                    <a:p>
                      <a:r>
                        <a:rPr lang="en-US" b="1" dirty="0"/>
                        <a:t>Social impact</a:t>
                      </a:r>
                    </a:p>
                    <a:p>
                      <a:r>
                        <a:rPr lang="en-US" b="1" dirty="0"/>
                        <a:t>Increased awareness of foreign cultures</a:t>
                      </a:r>
                    </a:p>
                    <a:p>
                      <a:r>
                        <a:rPr lang="en-US" b="1" dirty="0"/>
                        <a:t>Loss of local culture</a:t>
                      </a:r>
                      <a:endParaRPr lang="fr-FR" b="1" dirty="0"/>
                    </a:p>
                  </a:txBody>
                  <a:tcPr/>
                </a:tc>
                <a:tc>
                  <a:txBody>
                    <a:bodyPr/>
                    <a:lstStyle/>
                    <a:p>
                      <a:r>
                        <a:rPr lang="ar-DZ" b="1" dirty="0">
                          <a:solidFill>
                            <a:srgbClr val="FF0000"/>
                          </a:solidFill>
                        </a:rPr>
                        <a:t>تأثير </a:t>
                      </a:r>
                      <a:r>
                        <a:rPr lang="ar-DZ" b="1" dirty="0" err="1">
                          <a:solidFill>
                            <a:srgbClr val="FF0000"/>
                          </a:solidFill>
                        </a:rPr>
                        <a:t>اجتماعيزيادة</a:t>
                      </a:r>
                      <a:r>
                        <a:rPr lang="ar-DZ" b="1" dirty="0">
                          <a:solidFill>
                            <a:srgbClr val="FF0000"/>
                          </a:solidFill>
                        </a:rPr>
                        <a:t> الوعي بالثقافات </a:t>
                      </a:r>
                      <a:r>
                        <a:rPr lang="ar-DZ" b="1" dirty="0" err="1">
                          <a:solidFill>
                            <a:srgbClr val="FF0000"/>
                          </a:solidFill>
                        </a:rPr>
                        <a:t>الأجنبيةفقدان</a:t>
                      </a:r>
                      <a:r>
                        <a:rPr lang="ar-DZ" b="1" dirty="0">
                          <a:solidFill>
                            <a:srgbClr val="FF0000"/>
                          </a:solidFill>
                        </a:rPr>
                        <a:t> الثقافة المحلية</a:t>
                      </a:r>
                      <a:endParaRPr lang="fr-FR" b="1" dirty="0">
                        <a:solidFill>
                          <a:srgbClr val="FF0000"/>
                        </a:solidFill>
                      </a:endParaRPr>
                    </a:p>
                  </a:txBody>
                  <a:tcPr/>
                </a:tc>
                <a:extLst>
                  <a:ext uri="{0D108BD9-81ED-4DB2-BD59-A6C34878D82A}">
                    <a16:rowId xmlns:a16="http://schemas.microsoft.com/office/drawing/2014/main" val="2933385950"/>
                  </a:ext>
                </a:extLst>
              </a:tr>
              <a:tr h="370840">
                <a:tc>
                  <a:txBody>
                    <a:bodyPr/>
                    <a:lstStyle/>
                    <a:p>
                      <a:r>
                        <a:rPr lang="fr-FR" b="1" dirty="0" err="1"/>
                        <a:t>Environmental</a:t>
                      </a:r>
                      <a:r>
                        <a:rPr lang="fr-FR" b="1" dirty="0"/>
                        <a:t> impact</a:t>
                      </a:r>
                    </a:p>
                    <a:p>
                      <a:r>
                        <a:rPr lang="fr-FR" b="1" dirty="0" err="1"/>
                        <a:t>Environmental</a:t>
                      </a:r>
                      <a:r>
                        <a:rPr lang="fr-FR" b="1" dirty="0"/>
                        <a:t> </a:t>
                      </a:r>
                      <a:r>
                        <a:rPr lang="fr-FR" b="1" dirty="0" err="1"/>
                        <a:t>degradation</a:t>
                      </a:r>
                      <a:endParaRPr lang="fr-FR" b="1" dirty="0"/>
                    </a:p>
                    <a:p>
                      <a:r>
                        <a:rPr lang="fr-FR" b="1" dirty="0" err="1"/>
                        <a:t>Environmental</a:t>
                      </a:r>
                      <a:r>
                        <a:rPr lang="fr-FR" b="1" dirty="0"/>
                        <a:t> management</a:t>
                      </a:r>
                    </a:p>
                    <a:p>
                      <a:endParaRPr lang="fr-FR" b="1" dirty="0"/>
                    </a:p>
                  </a:txBody>
                  <a:tcPr/>
                </a:tc>
                <a:tc>
                  <a:txBody>
                    <a:bodyPr/>
                    <a:lstStyle/>
                    <a:p>
                      <a:r>
                        <a:rPr lang="ar-DZ" b="1" dirty="0">
                          <a:solidFill>
                            <a:srgbClr val="FF0000"/>
                          </a:solidFill>
                        </a:rPr>
                        <a:t>تأثير بيئي</a:t>
                      </a:r>
                      <a:endParaRPr lang="fr-FR" b="1" dirty="0">
                        <a:solidFill>
                          <a:srgbClr val="FF0000"/>
                        </a:solidFill>
                      </a:endParaRPr>
                    </a:p>
                    <a:p>
                      <a:r>
                        <a:rPr lang="ar-DZ" b="1" dirty="0">
                          <a:solidFill>
                            <a:srgbClr val="FF0000"/>
                          </a:solidFill>
                        </a:rPr>
                        <a:t>التدهور البيئي</a:t>
                      </a:r>
                      <a:endParaRPr lang="fr-FR" b="1" dirty="0">
                        <a:solidFill>
                          <a:srgbClr val="FF0000"/>
                        </a:solidFill>
                      </a:endParaRPr>
                    </a:p>
                    <a:p>
                      <a:r>
                        <a:rPr lang="ar-DZ" b="1" dirty="0">
                          <a:solidFill>
                            <a:srgbClr val="FF0000"/>
                          </a:solidFill>
                        </a:rPr>
                        <a:t>الإدارة البيئية</a:t>
                      </a:r>
                      <a:endParaRPr lang="fr-FR" b="1" dirty="0">
                        <a:solidFill>
                          <a:srgbClr val="FF0000"/>
                        </a:solidFill>
                      </a:endParaRPr>
                    </a:p>
                  </a:txBody>
                  <a:tcPr/>
                </a:tc>
                <a:extLst>
                  <a:ext uri="{0D108BD9-81ED-4DB2-BD59-A6C34878D82A}">
                    <a16:rowId xmlns:a16="http://schemas.microsoft.com/office/drawing/2014/main" val="2074219879"/>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28"/>
        <p:cNvGrpSpPr/>
        <p:nvPr/>
      </p:nvGrpSpPr>
      <p:grpSpPr>
        <a:xfrm>
          <a:off x="0" y="0"/>
          <a:ext cx="0" cy="0"/>
          <a:chOff x="0" y="0"/>
          <a:chExt cx="0" cy="0"/>
        </a:xfrm>
      </p:grpSpPr>
      <p:sp>
        <p:nvSpPr>
          <p:cNvPr id="1129" name="Shape 1129"/>
          <p:cNvSpPr txBox="1">
            <a:spLocks noGrp="1"/>
          </p:cNvSpPr>
          <p:nvPr>
            <p:ph type="title"/>
          </p:nvPr>
        </p:nvSpPr>
        <p:spPr>
          <a:xfrm>
            <a:off x="0" y="0"/>
            <a:ext cx="9448800" cy="896815"/>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000" cap="small" dirty="0">
                <a:solidFill>
                  <a:schemeClr val="dk2"/>
                </a:solidFill>
                <a:latin typeface="Century Schoolbook"/>
                <a:ea typeface="Century Schoolbook"/>
                <a:cs typeface="Century Schoolbook"/>
                <a:sym typeface="Century Schoolbook"/>
              </a:rPr>
              <a:t>Economic dimension   </a:t>
            </a:r>
            <a:r>
              <a:rPr lang="ar-DZ" sz="3000" cap="small" dirty="0">
                <a:solidFill>
                  <a:schemeClr val="dk2"/>
                </a:solidFill>
                <a:latin typeface="Century Schoolbook"/>
                <a:ea typeface="Century Schoolbook"/>
                <a:cs typeface="Century Schoolbook"/>
                <a:sym typeface="Century Schoolbook"/>
              </a:rPr>
              <a:t>البعد الاقتصادي</a:t>
            </a:r>
            <a:endParaRPr lang="en-US" sz="3000" cap="small" dirty="0">
              <a:solidFill>
                <a:schemeClr val="dk2"/>
              </a:solidFill>
              <a:latin typeface="Century Schoolbook"/>
              <a:ea typeface="Century Schoolbook"/>
              <a:cs typeface="Century Schoolbook"/>
              <a:sym typeface="Century Schoolbook"/>
            </a:endParaRPr>
          </a:p>
        </p:txBody>
      </p:sp>
      <p:sp>
        <p:nvSpPr>
          <p:cNvPr id="1130" name="Shape 1130"/>
          <p:cNvSpPr txBox="1">
            <a:spLocks noGrp="1"/>
          </p:cNvSpPr>
          <p:nvPr>
            <p:ph type="body" idx="1"/>
          </p:nvPr>
        </p:nvSpPr>
        <p:spPr>
          <a:xfrm>
            <a:off x="61546" y="975946"/>
            <a:ext cx="12045462" cy="5498054"/>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Growing economic interdependence of countries worldwide through increasing volume and variety of cross-border transactions in goods and services, free international capital flows, and more rapid and widespread diffusion of technology</a:t>
            </a:r>
          </a:p>
          <a:p>
            <a:pPr marL="274320" indent="-274320" algn="r">
              <a:spcBef>
                <a:spcPts val="0"/>
              </a:spcBef>
              <a:buClr>
                <a:schemeClr val="accent1"/>
              </a:buClr>
              <a:buSzPct val="70000"/>
              <a:buFont typeface="Noto Sans Symbols"/>
              <a:buChar char="•"/>
            </a:pPr>
            <a:r>
              <a:rPr lang="ar-DZ" sz="2400" b="1" dirty="0">
                <a:solidFill>
                  <a:srgbClr val="FF0000"/>
                </a:solidFill>
                <a:latin typeface="Century Schoolbook"/>
                <a:ea typeface="Century Schoolbook"/>
                <a:cs typeface="Century Schoolbook"/>
                <a:sym typeface="Century Schoolbook"/>
              </a:rPr>
              <a:t>تزايد الترابط الاقتصادي بين البلدان في جميع أنحاء العالم من خلال زيادة حجم وتنوع المعاملات عبر الحدود في السلع والخدمات ، وتدفقات رأس المال الدولية الحرة ، ونشر التكنولوجيا على نطاق واسع وسريع</a:t>
            </a:r>
            <a:endParaRPr lang="en-US" sz="2400" b="1" dirty="0">
              <a:solidFill>
                <a:srgbClr val="FF0000"/>
              </a:solidFill>
              <a:latin typeface="Century Schoolbook"/>
              <a:ea typeface="Century Schoolbook"/>
              <a:cs typeface="Century Schoolbook"/>
              <a:sym typeface="Century Schoolbook"/>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27"/>
        <p:cNvGrpSpPr/>
        <p:nvPr/>
      </p:nvGrpSpPr>
      <p:grpSpPr>
        <a:xfrm>
          <a:off x="0" y="0"/>
          <a:ext cx="0" cy="0"/>
          <a:chOff x="0" y="0"/>
          <a:chExt cx="0" cy="0"/>
        </a:xfrm>
      </p:grpSpPr>
      <p:pic>
        <p:nvPicPr>
          <p:cNvPr id="1028" name="Shape 1028" descr="$0$"/>
          <p:cNvPicPr preferRelativeResize="0"/>
          <p:nvPr/>
        </p:nvPicPr>
        <p:blipFill rotWithShape="1">
          <a:blip r:embed="rId3">
            <a:alphaModFix/>
          </a:blip>
          <a:srcRect/>
          <a:stretch/>
        </p:blipFill>
        <p:spPr>
          <a:xfrm>
            <a:off x="175846" y="756138"/>
            <a:ext cx="9725536" cy="6101861"/>
          </a:xfrm>
          <a:prstGeom prst="rect">
            <a:avLst/>
          </a:prstGeom>
          <a:noFill/>
          <a:ln>
            <a:noFill/>
          </a:ln>
        </p:spPr>
      </p:pic>
      <p:sp>
        <p:nvSpPr>
          <p:cNvPr id="1029" name="Shape 1029" descr="     "/>
          <p:cNvSpPr/>
          <p:nvPr/>
        </p:nvSpPr>
        <p:spPr>
          <a:xfrm>
            <a:off x="1679575" y="-144463"/>
            <a:ext cx="304800" cy="304800"/>
          </a:xfrm>
          <a:prstGeom prst="rect">
            <a:avLst/>
          </a:prstGeom>
          <a:noFill/>
          <a:ln>
            <a:noFill/>
          </a:ln>
        </p:spPr>
        <p:txBody>
          <a:bodyPr wrap="square" lIns="91425" tIns="45700" rIns="91425" bIns="45700" anchor="t" anchorCtr="0">
            <a:noAutofit/>
          </a:bodyPr>
          <a:lstStyle/>
          <a:p>
            <a:endParaRPr>
              <a:solidFill>
                <a:schemeClr val="dk1"/>
              </a:solidFill>
              <a:latin typeface="Century Schoolbook"/>
              <a:ea typeface="Century Schoolbook"/>
              <a:cs typeface="Century Schoolbook"/>
              <a:sym typeface="Century Schoolbook"/>
            </a:endParaRPr>
          </a:p>
        </p:txBody>
      </p:sp>
      <p:sp>
        <p:nvSpPr>
          <p:cNvPr id="5" name="ZoneTexte 4">
            <a:extLst>
              <a:ext uri="{FF2B5EF4-FFF2-40B4-BE49-F238E27FC236}">
                <a16:creationId xmlns:a16="http://schemas.microsoft.com/office/drawing/2014/main" id="{CF8CC3D7-BFC7-4247-89B7-533BF2EE9025}"/>
              </a:ext>
            </a:extLst>
          </p:cNvPr>
          <p:cNvSpPr txBox="1"/>
          <p:nvPr/>
        </p:nvSpPr>
        <p:spPr>
          <a:xfrm>
            <a:off x="3048000" y="160337"/>
            <a:ext cx="6096000" cy="369332"/>
          </a:xfrm>
          <a:prstGeom prst="rect">
            <a:avLst/>
          </a:prstGeom>
          <a:noFill/>
        </p:spPr>
        <p:txBody>
          <a:bodyPr wrap="square">
            <a:spAutoFit/>
          </a:bodyPr>
          <a:lstStyle/>
          <a:p>
            <a:r>
              <a:rPr lang="fr-FR" sz="1800" b="1" dirty="0">
                <a:solidFill>
                  <a:schemeClr val="dk2"/>
                </a:solidFill>
                <a:latin typeface="Century Schoolbook"/>
                <a:ea typeface="Century Schoolbook"/>
                <a:cs typeface="Century Schoolbook"/>
                <a:sym typeface="Century Schoolbook"/>
              </a:rPr>
              <a:t>Globalisation</a:t>
            </a:r>
            <a:endParaRPr lang="fr-FR" dirty="0"/>
          </a:p>
        </p:txBody>
      </p:sp>
    </p:spTree>
    <p:extLst>
      <p:ext uri="{BB962C8B-B14F-4D97-AF65-F5344CB8AC3E}">
        <p14:creationId xmlns:p14="http://schemas.microsoft.com/office/powerpoint/2010/main" val="15861243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34"/>
        <p:cNvGrpSpPr/>
        <p:nvPr/>
      </p:nvGrpSpPr>
      <p:grpSpPr>
        <a:xfrm>
          <a:off x="0" y="0"/>
          <a:ext cx="0" cy="0"/>
          <a:chOff x="0" y="0"/>
          <a:chExt cx="0" cy="0"/>
        </a:xfrm>
      </p:grpSpPr>
      <p:sp>
        <p:nvSpPr>
          <p:cNvPr id="6" name="ZoneTexte 5">
            <a:extLst>
              <a:ext uri="{FF2B5EF4-FFF2-40B4-BE49-F238E27FC236}">
                <a16:creationId xmlns:a16="http://schemas.microsoft.com/office/drawing/2014/main" id="{DE12A39F-FEFE-4CBA-996D-391DC49B585A}"/>
              </a:ext>
            </a:extLst>
          </p:cNvPr>
          <p:cNvSpPr txBox="1"/>
          <p:nvPr/>
        </p:nvSpPr>
        <p:spPr>
          <a:xfrm>
            <a:off x="143962" y="0"/>
            <a:ext cx="6096000" cy="461665"/>
          </a:xfrm>
          <a:prstGeom prst="rect">
            <a:avLst/>
          </a:prstGeom>
          <a:noFill/>
        </p:spPr>
        <p:txBody>
          <a:bodyPr wrap="square">
            <a:spAutoFit/>
          </a:bodyPr>
          <a:lstStyle/>
          <a:p>
            <a:r>
              <a:rPr lang="en-US" sz="2400" b="1" cap="small" dirty="0">
                <a:latin typeface="Calibri" panose="020F0502020204030204" pitchFamily="34" charset="0"/>
                <a:ea typeface="Century Schoolbook"/>
                <a:cs typeface="Calibri" panose="020F0502020204030204" pitchFamily="34" charset="0"/>
                <a:sym typeface="Century Schoolbook"/>
              </a:rPr>
              <a:t>Tow types globalization</a:t>
            </a:r>
            <a:endParaRPr lang="fr-FR" sz="2400" b="1" dirty="0">
              <a:latin typeface="Calibri" panose="020F0502020204030204" pitchFamily="34" charset="0"/>
              <a:cs typeface="Calibri" panose="020F0502020204030204" pitchFamily="34" charset="0"/>
            </a:endParaRPr>
          </a:p>
        </p:txBody>
      </p:sp>
      <p:graphicFrame>
        <p:nvGraphicFramePr>
          <p:cNvPr id="7" name="Shape 1136">
            <a:extLst>
              <a:ext uri="{FF2B5EF4-FFF2-40B4-BE49-F238E27FC236}">
                <a16:creationId xmlns:a16="http://schemas.microsoft.com/office/drawing/2014/main" id="{883D7849-5128-41EA-8256-95D11610E0B6}"/>
              </a:ext>
            </a:extLst>
          </p:cNvPr>
          <p:cNvGraphicFramePr/>
          <p:nvPr>
            <p:extLst>
              <p:ext uri="{D42A27DB-BD31-4B8C-83A1-F6EECF244321}">
                <p14:modId xmlns:p14="http://schemas.microsoft.com/office/powerpoint/2010/main" val="2457606983"/>
              </p:ext>
            </p:extLst>
          </p:nvPr>
        </p:nvGraphicFramePr>
        <p:xfrm>
          <a:off x="143962" y="685800"/>
          <a:ext cx="11910292" cy="4191000"/>
        </p:xfrm>
        <a:graphic>
          <a:graphicData uri="http://schemas.openxmlformats.org/drawingml/2006/table">
            <a:tbl>
              <a:tblPr firstRow="1" bandRow="1">
                <a:tableStyleId>{72833802-FEF1-4C79-8D5D-14CF1EAF98D9}</a:tableStyleId>
              </a:tblPr>
              <a:tblGrid>
                <a:gridCol w="5697405">
                  <a:extLst>
                    <a:ext uri="{9D8B030D-6E8A-4147-A177-3AD203B41FA5}">
                      <a16:colId xmlns:a16="http://schemas.microsoft.com/office/drawing/2014/main" val="20000"/>
                    </a:ext>
                  </a:extLst>
                </a:gridCol>
                <a:gridCol w="6212887">
                  <a:extLst>
                    <a:ext uri="{9D8B030D-6E8A-4147-A177-3AD203B41FA5}">
                      <a16:colId xmlns:a16="http://schemas.microsoft.com/office/drawing/2014/main" val="20001"/>
                    </a:ext>
                  </a:extLst>
                </a:gridCol>
              </a:tblGrid>
              <a:tr h="850408">
                <a:tc>
                  <a:txBody>
                    <a:bodyPr/>
                    <a:lstStyle/>
                    <a:p>
                      <a:pPr marL="0" marR="0" lvl="0" indent="0" algn="ctr" rtl="0">
                        <a:spcBef>
                          <a:spcPts val="0"/>
                        </a:spcBef>
                        <a:buSzPct val="25000"/>
                        <a:buNone/>
                      </a:pPr>
                      <a:r>
                        <a:rPr lang="en-US" sz="2400" b="1" u="none" strike="noStrike" cap="none" dirty="0"/>
                        <a:t>Consumption</a:t>
                      </a:r>
                    </a:p>
                  </a:txBody>
                  <a:tcPr marL="91450" marR="91450" marT="45725" marB="45725"/>
                </a:tc>
                <a:tc>
                  <a:txBody>
                    <a:bodyPr/>
                    <a:lstStyle/>
                    <a:p>
                      <a:pPr marL="0" marR="0" lvl="0" indent="0" algn="ctr" rtl="0">
                        <a:spcBef>
                          <a:spcPts val="0"/>
                        </a:spcBef>
                        <a:buSzPct val="25000"/>
                        <a:buNone/>
                      </a:pPr>
                      <a:r>
                        <a:rPr lang="en-US" sz="2400" b="1" u="none" strike="noStrike" cap="none" dirty="0"/>
                        <a:t>Production</a:t>
                      </a:r>
                    </a:p>
                  </a:txBody>
                  <a:tcPr marL="91450" marR="91450" marT="45725" marB="45725"/>
                </a:tc>
                <a:extLst>
                  <a:ext uri="{0D108BD9-81ED-4DB2-BD59-A6C34878D82A}">
                    <a16:rowId xmlns:a16="http://schemas.microsoft.com/office/drawing/2014/main" val="10000"/>
                  </a:ext>
                </a:extLst>
              </a:tr>
              <a:tr h="3340592">
                <a:tc>
                  <a:txBody>
                    <a:bodyPr/>
                    <a:lstStyle/>
                    <a:p>
                      <a:pPr marL="0" marR="0" lvl="0" indent="0" algn="just" rtl="0">
                        <a:spcBef>
                          <a:spcPts val="0"/>
                        </a:spcBef>
                        <a:buSzPct val="25000"/>
                        <a:buNone/>
                      </a:pPr>
                      <a:r>
                        <a:rPr lang="en-US" sz="2400" u="none" strike="noStrike" cap="none" dirty="0"/>
                        <a:t>The nation in which a product was made becomes independent of the nationality of the consumer</a:t>
                      </a:r>
                    </a:p>
                    <a:p>
                      <a:pPr marL="0" marR="0" lvl="0" indent="0" algn="r" rtl="0">
                        <a:spcBef>
                          <a:spcPts val="0"/>
                        </a:spcBef>
                        <a:buSzPct val="25000"/>
                        <a:buNone/>
                      </a:pPr>
                      <a:endParaRPr lang="en-US" sz="2400" u="none" strike="noStrike" cap="none" dirty="0"/>
                    </a:p>
                    <a:p>
                      <a:pPr marL="0" marR="0" lvl="0" indent="0" algn="r" rtl="0">
                        <a:spcBef>
                          <a:spcPts val="0"/>
                        </a:spcBef>
                        <a:buSzPct val="25000"/>
                        <a:buNone/>
                      </a:pPr>
                      <a:r>
                        <a:rPr lang="ar-DZ" sz="2400" b="1" u="none" strike="noStrike" cap="none" dirty="0">
                          <a:solidFill>
                            <a:srgbClr val="FF0000"/>
                          </a:solidFill>
                        </a:rPr>
                        <a:t>الأمة التي يُصنع فيها المنتج تصبح مستقلة عن جنسية المستهلك</a:t>
                      </a:r>
                      <a:endParaRPr lang="en-US" sz="2400" b="1" u="none" strike="noStrike" cap="none" dirty="0">
                        <a:solidFill>
                          <a:srgbClr val="FF0000"/>
                        </a:solidFill>
                      </a:endParaRPr>
                    </a:p>
                  </a:txBody>
                  <a:tcPr marL="91450" marR="91450" marT="45725" marB="45725"/>
                </a:tc>
                <a:tc>
                  <a:txBody>
                    <a:bodyPr/>
                    <a:lstStyle/>
                    <a:p>
                      <a:pPr marL="0" marR="0" lvl="0" indent="0" algn="just" rtl="0">
                        <a:spcBef>
                          <a:spcPts val="0"/>
                        </a:spcBef>
                        <a:buSzPct val="25000"/>
                        <a:buNone/>
                      </a:pPr>
                      <a:r>
                        <a:rPr lang="en-US" sz="2400" dirty="0"/>
                        <a:t>The nationality of the owner and controller of productive assets is independent of the nation housing them</a:t>
                      </a:r>
                    </a:p>
                    <a:p>
                      <a:pPr marL="0" marR="0" lvl="0" indent="0" algn="r" rtl="0">
                        <a:spcBef>
                          <a:spcPts val="0"/>
                        </a:spcBef>
                        <a:buSzPct val="25000"/>
                        <a:buNone/>
                      </a:pPr>
                      <a:endParaRPr lang="en-US" sz="2400" dirty="0"/>
                    </a:p>
                    <a:p>
                      <a:pPr marL="0" marR="0" lvl="0" indent="0" algn="r" rtl="0">
                        <a:spcBef>
                          <a:spcPts val="0"/>
                        </a:spcBef>
                        <a:buSzPct val="25000"/>
                        <a:buNone/>
                      </a:pPr>
                      <a:r>
                        <a:rPr lang="ar-DZ" sz="2400" b="1" dirty="0">
                          <a:solidFill>
                            <a:srgbClr val="FF0000"/>
                          </a:solidFill>
                        </a:rPr>
                        <a:t>جنسية المالك والمراقب المالي للأصول الإنتاجية مستقلة عن الأمة التي تسكنها</a:t>
                      </a:r>
                      <a:endParaRPr lang="en-US" sz="2400" b="1" dirty="0">
                        <a:solidFill>
                          <a:srgbClr val="FF0000"/>
                        </a:solidFill>
                      </a:endParaRPr>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40"/>
        <p:cNvGrpSpPr/>
        <p:nvPr/>
      </p:nvGrpSpPr>
      <p:grpSpPr>
        <a:xfrm>
          <a:off x="0" y="0"/>
          <a:ext cx="0" cy="0"/>
          <a:chOff x="0" y="0"/>
          <a:chExt cx="0" cy="0"/>
        </a:xfrm>
      </p:grpSpPr>
      <p:sp>
        <p:nvSpPr>
          <p:cNvPr id="1142" name="Shape 1142"/>
          <p:cNvSpPr txBox="1">
            <a:spLocks noGrp="1"/>
          </p:cNvSpPr>
          <p:nvPr>
            <p:ph type="body" idx="1"/>
          </p:nvPr>
        </p:nvSpPr>
        <p:spPr>
          <a:xfrm>
            <a:off x="84281" y="461665"/>
            <a:ext cx="12107719" cy="6012335"/>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r>
              <a:rPr lang="en-US" sz="2400" b="1" dirty="0">
                <a:solidFill>
                  <a:schemeClr val="dk1"/>
                </a:solidFill>
                <a:latin typeface="Century Schoolbook"/>
                <a:ea typeface="Century Schoolbook"/>
                <a:cs typeface="Century Schoolbook"/>
                <a:sym typeface="Century Schoolbook"/>
              </a:rPr>
              <a:t>Statistics related to trade</a:t>
            </a:r>
            <a:r>
              <a:rPr lang="en-US" sz="2400" dirty="0">
                <a:solidFill>
                  <a:schemeClr val="dk1"/>
                </a:solidFill>
                <a:latin typeface="Century Schoolbook"/>
                <a:ea typeface="Century Schoolbook"/>
                <a:cs typeface="Century Schoolbook"/>
                <a:sym typeface="Century Schoolbook"/>
              </a:rPr>
              <a:t>. </a:t>
            </a:r>
            <a:r>
              <a:rPr lang="ar-DZ" sz="2400" b="1" dirty="0">
                <a:solidFill>
                  <a:srgbClr val="FF0000"/>
                </a:solidFill>
                <a:latin typeface="Century Schoolbook"/>
                <a:ea typeface="Century Schoolbook"/>
                <a:cs typeface="Century Schoolbook"/>
                <a:sym typeface="Century Schoolbook"/>
              </a:rPr>
              <a:t>احصاءات متعلقة بالتجارة</a:t>
            </a:r>
            <a:endParaRPr lang="en-US" sz="2400" dirty="0">
              <a:solidFill>
                <a:schemeClr val="dk1"/>
              </a:solidFill>
              <a:latin typeface="Century Schoolbook"/>
              <a:ea typeface="Century Schoolbook"/>
              <a:cs typeface="Century Schoolbook"/>
              <a:sym typeface="Century Schoolbook"/>
            </a:endParaRPr>
          </a:p>
          <a:p>
            <a:pPr marL="0" indent="-106679">
              <a:spcBef>
                <a:spcPts val="600"/>
              </a:spcBef>
              <a:buClr>
                <a:schemeClr val="accent1"/>
              </a:buClr>
              <a:buSzPct val="70000"/>
              <a:buNone/>
            </a:pPr>
            <a:r>
              <a:rPr lang="en-US" sz="2400" dirty="0">
                <a:solidFill>
                  <a:schemeClr val="dk1"/>
                </a:solidFill>
                <a:latin typeface="Century Schoolbook"/>
                <a:ea typeface="Century Schoolbook"/>
                <a:cs typeface="Century Schoolbook"/>
                <a:sym typeface="Century Schoolbook"/>
              </a:rPr>
              <a:t>Total exports, total trade (imports + exports), Trade as a % of GDP</a:t>
            </a:r>
          </a:p>
          <a:p>
            <a:pPr marL="274320" indent="-274320">
              <a:spcBef>
                <a:spcPts val="600"/>
              </a:spcBef>
              <a:buClr>
                <a:schemeClr val="accent1"/>
              </a:buClr>
              <a:buSzPct val="70000"/>
              <a:buNone/>
            </a:pPr>
            <a:endParaRPr lang="fr-FR" sz="2400" dirty="0">
              <a:solidFill>
                <a:schemeClr val="dk1"/>
              </a:solidFill>
              <a:latin typeface="Century Schoolbook"/>
              <a:ea typeface="Century Schoolbook"/>
              <a:cs typeface="Century Schoolbook"/>
              <a:sym typeface="Century Schoolbook"/>
            </a:endParaRPr>
          </a:p>
          <a:p>
            <a:pPr marL="274320" indent="-274320" algn="r">
              <a:spcBef>
                <a:spcPts val="600"/>
              </a:spcBef>
              <a:buClr>
                <a:schemeClr val="accent1"/>
              </a:buClr>
              <a:buSzPct val="70000"/>
              <a:buNone/>
            </a:pPr>
            <a:endParaRPr lang="fr-FR" sz="2400" b="1" dirty="0">
              <a:solidFill>
                <a:srgbClr val="FF0000"/>
              </a:solidFill>
              <a:latin typeface="Century Schoolbook"/>
              <a:ea typeface="Century Schoolbook"/>
              <a:cs typeface="Century Schoolbook"/>
              <a:sym typeface="Century Schoolbook"/>
            </a:endParaRPr>
          </a:p>
          <a:p>
            <a:pPr marL="274320" indent="-274320" algn="r">
              <a:spcBef>
                <a:spcPts val="600"/>
              </a:spcBef>
              <a:buClr>
                <a:schemeClr val="accent1"/>
              </a:buClr>
              <a:buSzPct val="70000"/>
              <a:buNone/>
            </a:pPr>
            <a:r>
              <a:rPr lang="ar-DZ" sz="2400" b="1" dirty="0">
                <a:solidFill>
                  <a:srgbClr val="FF0000"/>
                </a:solidFill>
                <a:latin typeface="Century Schoolbook"/>
                <a:ea typeface="Century Schoolbook"/>
                <a:cs typeface="Century Schoolbook"/>
                <a:sym typeface="Century Schoolbook"/>
              </a:rPr>
              <a:t>.إجمالي الصادرات ، إجمالي التجارة (الواردات + الصادرات) ، التجارة كنسبة مئوية من الناتج المحلي الإجمالي</a:t>
            </a:r>
            <a:endParaRPr sz="2400" b="1" dirty="0">
              <a:solidFill>
                <a:srgbClr val="FF0000"/>
              </a:solidFill>
              <a:latin typeface="Century Schoolbook"/>
              <a:ea typeface="Century Schoolbook"/>
              <a:cs typeface="Century Schoolbook"/>
              <a:sym typeface="Century Schoolbook"/>
            </a:endParaRPr>
          </a:p>
          <a:p>
            <a:pPr marL="274320" indent="-274320">
              <a:spcBef>
                <a:spcPts val="600"/>
              </a:spcBef>
              <a:buClr>
                <a:schemeClr val="accent1"/>
              </a:buClr>
              <a:buSzPct val="70000"/>
              <a:buFont typeface="Noto Sans Symbols"/>
              <a:buChar char="•"/>
            </a:pPr>
            <a:r>
              <a:rPr lang="en-US" sz="2400" b="1" dirty="0">
                <a:solidFill>
                  <a:schemeClr val="dk1"/>
                </a:solidFill>
                <a:latin typeface="Century Schoolbook"/>
                <a:ea typeface="Century Schoolbook"/>
                <a:cs typeface="Century Schoolbook"/>
                <a:sym typeface="Century Schoolbook"/>
              </a:rPr>
              <a:t>Statistics related to FDI</a:t>
            </a:r>
            <a:r>
              <a:rPr lang="en-US" sz="2400" dirty="0">
                <a:solidFill>
                  <a:schemeClr val="dk1"/>
                </a:solidFill>
                <a:latin typeface="Century Schoolbook"/>
                <a:ea typeface="Century Schoolbook"/>
                <a:cs typeface="Century Schoolbook"/>
                <a:sym typeface="Century Schoolbook"/>
              </a:rPr>
              <a:t>. </a:t>
            </a:r>
          </a:p>
          <a:p>
            <a:pPr marL="0" indent="-106679">
              <a:spcBef>
                <a:spcPts val="600"/>
              </a:spcBef>
              <a:buClr>
                <a:schemeClr val="accent1"/>
              </a:buClr>
              <a:buSzPct val="70000"/>
              <a:buNone/>
            </a:pPr>
            <a:r>
              <a:rPr lang="en-US" sz="2400" dirty="0">
                <a:solidFill>
                  <a:schemeClr val="dk1"/>
                </a:solidFill>
                <a:latin typeface="Century Schoolbook"/>
                <a:ea typeface="Century Schoolbook"/>
                <a:cs typeface="Century Schoolbook"/>
                <a:sym typeface="Century Schoolbook"/>
              </a:rPr>
              <a:t>Foreign Direct Investment. Money invested in a country by a foreign company. FDI inflows and </a:t>
            </a:r>
            <a:r>
              <a:rPr lang="en-US" sz="2400" dirty="0" err="1">
                <a:solidFill>
                  <a:schemeClr val="dk1"/>
                </a:solidFill>
                <a:latin typeface="Century Schoolbook"/>
                <a:ea typeface="Century Schoolbook"/>
                <a:cs typeface="Century Schoolbook"/>
                <a:sym typeface="Century Schoolbook"/>
              </a:rPr>
              <a:t>outlflows</a:t>
            </a:r>
            <a:r>
              <a:rPr lang="en-US" sz="2400" dirty="0">
                <a:solidFill>
                  <a:schemeClr val="dk1"/>
                </a:solidFill>
                <a:latin typeface="Century Schoolbook"/>
                <a:ea typeface="Century Schoolbook"/>
                <a:cs typeface="Century Schoolbook"/>
                <a:sym typeface="Century Schoolbook"/>
              </a:rPr>
              <a:t>.</a:t>
            </a:r>
          </a:p>
          <a:p>
            <a:pPr marL="0" indent="-106679" algn="r">
              <a:spcBef>
                <a:spcPts val="600"/>
              </a:spcBef>
              <a:buClr>
                <a:schemeClr val="accent1"/>
              </a:buClr>
              <a:buSzPct val="70000"/>
              <a:buNone/>
            </a:pPr>
            <a:r>
              <a:rPr lang="ar-DZ" sz="2400" b="1" dirty="0">
                <a:solidFill>
                  <a:srgbClr val="FF0000"/>
                </a:solidFill>
                <a:latin typeface="Century Schoolbook"/>
                <a:ea typeface="Century Schoolbook"/>
                <a:cs typeface="Century Schoolbook"/>
                <a:sym typeface="Century Schoolbook"/>
              </a:rPr>
              <a:t>الإحصاءات المتعلقة بالاستثمار الأجنبي المباشر.</a:t>
            </a:r>
            <a:endParaRPr lang="fr-FR" sz="2400" b="1" dirty="0">
              <a:solidFill>
                <a:srgbClr val="FF0000"/>
              </a:solidFill>
              <a:latin typeface="Century Schoolbook"/>
              <a:ea typeface="Century Schoolbook"/>
              <a:cs typeface="Century Schoolbook"/>
              <a:sym typeface="Century Schoolbook"/>
            </a:endParaRPr>
          </a:p>
          <a:p>
            <a:pPr marL="0" indent="-106679" algn="r">
              <a:spcBef>
                <a:spcPts val="600"/>
              </a:spcBef>
              <a:buClr>
                <a:schemeClr val="accent1"/>
              </a:buClr>
              <a:buSzPct val="70000"/>
              <a:buNone/>
            </a:pPr>
            <a:r>
              <a:rPr lang="ar-DZ" sz="2400" b="1" dirty="0">
                <a:solidFill>
                  <a:srgbClr val="FF0000"/>
                </a:solidFill>
                <a:latin typeface="Century Schoolbook"/>
                <a:ea typeface="Century Schoolbook"/>
                <a:cs typeface="Century Schoolbook"/>
                <a:sym typeface="Century Schoolbook"/>
              </a:rPr>
              <a:t>الاستثمار الأجنبي المباشر. الأموال المستثمرة في بلد من قبل شركة أجنبية. تدفقات الاستثمار الأجنبي المباشر الداخلة والخارجة.</a:t>
            </a:r>
            <a:endParaRPr lang="en-US" sz="2400" b="1" dirty="0">
              <a:solidFill>
                <a:srgbClr val="FF0000"/>
              </a:solidFill>
              <a:latin typeface="Century Schoolbook"/>
              <a:ea typeface="Century Schoolbook"/>
              <a:cs typeface="Century Schoolbook"/>
              <a:sym typeface="Century Schoolbook"/>
            </a:endParaRPr>
          </a:p>
        </p:txBody>
      </p:sp>
      <p:sp>
        <p:nvSpPr>
          <p:cNvPr id="5" name="ZoneTexte 4">
            <a:extLst>
              <a:ext uri="{FF2B5EF4-FFF2-40B4-BE49-F238E27FC236}">
                <a16:creationId xmlns:a16="http://schemas.microsoft.com/office/drawing/2014/main" id="{6C453B9C-D53E-4534-B685-8FBB7C6C04F5}"/>
              </a:ext>
            </a:extLst>
          </p:cNvPr>
          <p:cNvSpPr txBox="1"/>
          <p:nvPr/>
        </p:nvSpPr>
        <p:spPr>
          <a:xfrm>
            <a:off x="84281" y="0"/>
            <a:ext cx="11600696" cy="461665"/>
          </a:xfrm>
          <a:prstGeom prst="rect">
            <a:avLst/>
          </a:prstGeom>
          <a:noFill/>
        </p:spPr>
        <p:txBody>
          <a:bodyPr wrap="square">
            <a:spAutoFit/>
          </a:bodyPr>
          <a:lstStyle/>
          <a:p>
            <a:r>
              <a:rPr lang="en-US" sz="2400" b="1" cap="small" dirty="0">
                <a:latin typeface="Calibri" panose="020F0502020204030204" pitchFamily="34" charset="0"/>
                <a:ea typeface="Century Schoolbook"/>
                <a:cs typeface="Calibri" panose="020F0502020204030204" pitchFamily="34" charset="0"/>
                <a:sym typeface="Century Schoolbook"/>
              </a:rPr>
              <a:t>Measuring globalization (economic aspects) </a:t>
            </a:r>
            <a:r>
              <a:rPr lang="ar-DZ" sz="2400" b="1" cap="small" dirty="0">
                <a:solidFill>
                  <a:srgbClr val="FF0000"/>
                </a:solidFill>
                <a:latin typeface="Calibri" panose="020F0502020204030204" pitchFamily="34" charset="0"/>
                <a:ea typeface="Century Schoolbook"/>
                <a:cs typeface="Calibri" panose="020F0502020204030204" pitchFamily="34" charset="0"/>
                <a:sym typeface="Century Schoolbook"/>
              </a:rPr>
              <a:t>قياس العولمة (الجوانب الاقتصادية)</a:t>
            </a:r>
            <a:r>
              <a:rPr lang="en-US" sz="2400" b="1" cap="small" dirty="0">
                <a:solidFill>
                  <a:srgbClr val="FF0000"/>
                </a:solidFill>
                <a:latin typeface="Calibri" panose="020F0502020204030204" pitchFamily="34" charset="0"/>
                <a:ea typeface="Century Schoolbook"/>
                <a:cs typeface="Calibri" panose="020F0502020204030204" pitchFamily="34" charset="0"/>
                <a:sym typeface="Century Schoolbook"/>
              </a:rPr>
              <a:t> </a:t>
            </a:r>
            <a:endParaRPr lang="fr-FR" sz="2400" b="1" dirty="0">
              <a:solidFill>
                <a:srgbClr val="FF0000"/>
              </a:solidFill>
              <a:latin typeface="Calibri" panose="020F0502020204030204" pitchFamily="34" charset="0"/>
              <a:cs typeface="Calibri" panose="020F050202020403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146"/>
        <p:cNvGrpSpPr/>
        <p:nvPr/>
      </p:nvGrpSpPr>
      <p:grpSpPr>
        <a:xfrm>
          <a:off x="0" y="0"/>
          <a:ext cx="0" cy="0"/>
          <a:chOff x="0" y="0"/>
          <a:chExt cx="0" cy="0"/>
        </a:xfrm>
      </p:grpSpPr>
      <p:sp>
        <p:nvSpPr>
          <p:cNvPr id="1148" name="Shape 1148"/>
          <p:cNvSpPr txBox="1">
            <a:spLocks noGrp="1"/>
          </p:cNvSpPr>
          <p:nvPr>
            <p:ph type="body" idx="1"/>
          </p:nvPr>
        </p:nvSpPr>
        <p:spPr>
          <a:xfrm>
            <a:off x="87923" y="879377"/>
            <a:ext cx="11966331" cy="661986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Low transport costs, containerization </a:t>
            </a:r>
          </a:p>
          <a:p>
            <a:pPr marL="274320" indent="-274320" algn="r">
              <a:spcBef>
                <a:spcPts val="0"/>
              </a:spcBef>
              <a:buClr>
                <a:schemeClr val="accent1"/>
              </a:buClr>
              <a:buSzPct val="70000"/>
              <a:buFont typeface="Noto Sans Symbols"/>
              <a:buChar char="•"/>
            </a:pPr>
            <a:r>
              <a:rPr lang="ar-DZ" sz="2400" dirty="0">
                <a:solidFill>
                  <a:schemeClr val="tx1">
                    <a:lumMod val="65000"/>
                    <a:lumOff val="35000"/>
                  </a:schemeClr>
                </a:solidFill>
                <a:latin typeface="Century Schoolbook"/>
                <a:ea typeface="Century Schoolbook"/>
                <a:cs typeface="Century Schoolbook"/>
                <a:sym typeface="Century Schoolbook"/>
              </a:rPr>
              <a:t>انخفاض تكاليف النقل والنقل بالحاويات</a:t>
            </a:r>
            <a:endParaRPr lang="en-US" sz="2400" dirty="0">
              <a:solidFill>
                <a:schemeClr val="tx1">
                  <a:lumMod val="65000"/>
                  <a:lumOff val="35000"/>
                </a:schemeClr>
              </a:solidFill>
              <a:latin typeface="Century Schoolbook"/>
              <a:ea typeface="Century Schoolbook"/>
              <a:cs typeface="Century Schoolbook"/>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Telecommunications</a:t>
            </a:r>
          </a:p>
          <a:p>
            <a:pPr marL="274320" indent="-274320" algn="r">
              <a:spcBef>
                <a:spcPts val="600"/>
              </a:spcBef>
              <a:buClr>
                <a:schemeClr val="accent1"/>
              </a:buClr>
              <a:buSzPct val="70000"/>
              <a:buFont typeface="Noto Sans Symbols"/>
              <a:buChar char="•"/>
            </a:pPr>
            <a:r>
              <a:rPr lang="ar-DZ" sz="2400" dirty="0" err="1">
                <a:solidFill>
                  <a:schemeClr val="dk1"/>
                </a:solidFill>
                <a:latin typeface="Century Schoolbook"/>
                <a:ea typeface="Century Schoolbook"/>
                <a:cs typeface="Century Schoolbook"/>
                <a:sym typeface="Century Schoolbook"/>
              </a:rPr>
              <a:t>الإتصالات</a:t>
            </a:r>
            <a:endParaRPr lang="en-US" sz="2400" dirty="0">
              <a:solidFill>
                <a:schemeClr val="dk1"/>
              </a:solidFill>
              <a:latin typeface="Century Schoolbook"/>
              <a:ea typeface="Century Schoolbook"/>
              <a:cs typeface="Century Schoolbook"/>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Internet</a:t>
            </a:r>
          </a:p>
          <a:p>
            <a:pPr marL="274320" indent="-274320">
              <a:spcBef>
                <a:spcPts val="600"/>
              </a:spcBef>
              <a:buClr>
                <a:schemeClr val="accent1"/>
              </a:buClr>
              <a:buSzPct val="70000"/>
              <a:buFont typeface="Noto Sans Symbols"/>
              <a:buChar char="•"/>
            </a:pPr>
            <a:endParaRPr lang="en-US" sz="2400" dirty="0">
              <a:solidFill>
                <a:schemeClr val="dk1"/>
              </a:solidFill>
              <a:latin typeface="Century Schoolbook"/>
              <a:ea typeface="Century Schoolbook"/>
              <a:cs typeface="Century Schoolbook"/>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Low trade barriers</a:t>
            </a:r>
          </a:p>
          <a:p>
            <a:pPr marL="274320" indent="-274320" algn="r">
              <a:spcBef>
                <a:spcPts val="600"/>
              </a:spcBef>
              <a:buClr>
                <a:schemeClr val="accent1"/>
              </a:buClr>
              <a:buSzPct val="70000"/>
              <a:buFont typeface="Noto Sans Symbols"/>
              <a:buChar char="•"/>
            </a:pPr>
            <a:r>
              <a:rPr lang="ar-DZ" sz="2400" dirty="0">
                <a:solidFill>
                  <a:schemeClr val="dk1"/>
                </a:solidFill>
                <a:latin typeface="Century Schoolbook"/>
                <a:ea typeface="Century Schoolbook"/>
                <a:cs typeface="Century Schoolbook"/>
                <a:sym typeface="Century Schoolbook"/>
              </a:rPr>
              <a:t>حواجز تجارية منخفضة</a:t>
            </a:r>
            <a:endParaRPr lang="en-US" sz="2400" dirty="0">
              <a:solidFill>
                <a:schemeClr val="dk1"/>
              </a:solidFill>
              <a:latin typeface="Century Schoolbook"/>
              <a:ea typeface="Century Schoolbook"/>
              <a:cs typeface="Century Schoolbook"/>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Political stability</a:t>
            </a:r>
          </a:p>
          <a:p>
            <a:pPr marL="274320" indent="-274320" algn="r">
              <a:spcBef>
                <a:spcPts val="600"/>
              </a:spcBef>
              <a:buClr>
                <a:schemeClr val="accent1"/>
              </a:buClr>
              <a:buSzPct val="70000"/>
              <a:buFont typeface="Noto Sans Symbols"/>
              <a:buChar char="•"/>
            </a:pPr>
            <a:r>
              <a:rPr lang="ar-DZ" sz="2400" dirty="0" err="1">
                <a:solidFill>
                  <a:schemeClr val="dk1"/>
                </a:solidFill>
                <a:latin typeface="Century Schoolbook"/>
                <a:ea typeface="Century Schoolbook"/>
                <a:cs typeface="Century Schoolbook"/>
                <a:sym typeface="Century Schoolbook"/>
              </a:rPr>
              <a:t>إستقرار</a:t>
            </a:r>
            <a:r>
              <a:rPr lang="ar-DZ" sz="2400" dirty="0">
                <a:solidFill>
                  <a:schemeClr val="dk1"/>
                </a:solidFill>
                <a:latin typeface="Century Schoolbook"/>
                <a:ea typeface="Century Schoolbook"/>
                <a:cs typeface="Century Schoolbook"/>
                <a:sym typeface="Century Schoolbook"/>
              </a:rPr>
              <a:t> سياسي</a:t>
            </a:r>
            <a:endParaRPr lang="en-US" sz="2400" dirty="0">
              <a:solidFill>
                <a:schemeClr val="dk1"/>
              </a:solidFill>
              <a:latin typeface="Century Schoolbook"/>
              <a:ea typeface="Century Schoolbook"/>
              <a:cs typeface="Century Schoolbook"/>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Increasing role of TNCs</a:t>
            </a:r>
          </a:p>
          <a:p>
            <a:pPr marL="274320" indent="-274320">
              <a:spcBef>
                <a:spcPts val="600"/>
              </a:spcBef>
              <a:buClr>
                <a:schemeClr val="accent1"/>
              </a:buClr>
              <a:buSzPct val="70000"/>
              <a:buFont typeface="Noto Sans Symbols"/>
              <a:buChar char="•"/>
            </a:pPr>
            <a:r>
              <a:rPr lang="ar-DZ" sz="2400" dirty="0">
                <a:solidFill>
                  <a:schemeClr val="dk1"/>
                </a:solidFill>
                <a:latin typeface="Century Schoolbook"/>
                <a:ea typeface="Century Schoolbook"/>
                <a:cs typeface="Century Schoolbook"/>
                <a:sym typeface="Century Schoolbook"/>
              </a:rPr>
              <a:t>زيادة دور الشركات عبر الوطنية</a:t>
            </a:r>
            <a:endParaRPr lang="en-US" sz="2400" dirty="0">
              <a:solidFill>
                <a:schemeClr val="dk1"/>
              </a:solidFill>
              <a:latin typeface="Century Schoolbook"/>
              <a:ea typeface="Century Schoolbook"/>
              <a:cs typeface="Century Schoolbook"/>
              <a:sym typeface="Century Schoolbook"/>
            </a:endParaRPr>
          </a:p>
        </p:txBody>
      </p:sp>
      <p:sp>
        <p:nvSpPr>
          <p:cNvPr id="5" name="ZoneTexte 4">
            <a:extLst>
              <a:ext uri="{FF2B5EF4-FFF2-40B4-BE49-F238E27FC236}">
                <a16:creationId xmlns:a16="http://schemas.microsoft.com/office/drawing/2014/main" id="{A669D32B-6210-4FD5-9096-F479B02051BF}"/>
              </a:ext>
            </a:extLst>
          </p:cNvPr>
          <p:cNvSpPr txBox="1"/>
          <p:nvPr/>
        </p:nvSpPr>
        <p:spPr>
          <a:xfrm>
            <a:off x="-105507" y="-105508"/>
            <a:ext cx="11711354" cy="461665"/>
          </a:xfrm>
          <a:prstGeom prst="rect">
            <a:avLst/>
          </a:prstGeom>
          <a:noFill/>
        </p:spPr>
        <p:txBody>
          <a:bodyPr wrap="square">
            <a:spAutoFit/>
          </a:bodyPr>
          <a:lstStyle/>
          <a:p>
            <a:r>
              <a:rPr lang="en-US" sz="2400" b="1" cap="small">
                <a:latin typeface="Calibri" panose="020F0502020204030204" pitchFamily="34" charset="0"/>
                <a:ea typeface="Century Schoolbook"/>
                <a:cs typeface="Calibri" panose="020F0502020204030204" pitchFamily="34" charset="0"/>
                <a:sym typeface="Century Schoolbook"/>
              </a:rPr>
              <a:t>Factors which help the spread of globalization      </a:t>
            </a:r>
            <a:endParaRPr lang="fr-FR" sz="2400" b="1" dirty="0">
              <a:latin typeface="Calibri" panose="020F0502020204030204" pitchFamily="34" charset="0"/>
              <a:cs typeface="Calibri" panose="020F0502020204030204" pitchFamily="34" charset="0"/>
            </a:endParaRPr>
          </a:p>
        </p:txBody>
      </p:sp>
      <p:sp>
        <p:nvSpPr>
          <p:cNvPr id="6" name="ZoneTexte 5">
            <a:extLst>
              <a:ext uri="{FF2B5EF4-FFF2-40B4-BE49-F238E27FC236}">
                <a16:creationId xmlns:a16="http://schemas.microsoft.com/office/drawing/2014/main" id="{98C6F723-3B08-4F08-9D5E-3DBAC7714A1E}"/>
              </a:ext>
            </a:extLst>
          </p:cNvPr>
          <p:cNvSpPr txBox="1"/>
          <p:nvPr/>
        </p:nvSpPr>
        <p:spPr>
          <a:xfrm>
            <a:off x="2905859" y="356157"/>
            <a:ext cx="6198576" cy="523220"/>
          </a:xfrm>
          <a:prstGeom prst="rect">
            <a:avLst/>
          </a:prstGeom>
          <a:noFill/>
        </p:spPr>
        <p:txBody>
          <a:bodyPr wrap="square">
            <a:spAutoFit/>
          </a:bodyPr>
          <a:lstStyle/>
          <a:p>
            <a:r>
              <a:rPr lang="ar-DZ" sz="2800" b="1" dirty="0">
                <a:solidFill>
                  <a:srgbClr val="FF0000"/>
                </a:solidFill>
              </a:rPr>
              <a:t>العوامل التي تساعد على انتشار العولمة</a:t>
            </a:r>
            <a:endParaRPr lang="fr-FR" sz="2800" b="1" dirty="0">
              <a:solidFill>
                <a:srgbClr val="FF00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CA5EB22-2BAA-4FAE-BFED-1CA6070FBE96}"/>
              </a:ext>
            </a:extLst>
          </p:cNvPr>
          <p:cNvSpPr>
            <a:spLocks noGrp="1"/>
          </p:cNvSpPr>
          <p:nvPr>
            <p:ph idx="1"/>
          </p:nvPr>
        </p:nvSpPr>
        <p:spPr/>
        <p:txBody>
          <a:bodyPr/>
          <a:lstStyle/>
          <a:p>
            <a:pPr marL="0" indent="0" algn="ctr">
              <a:buNone/>
            </a:pPr>
            <a:r>
              <a:rPr lang="fr-FR" b="1" dirty="0"/>
              <a:t>The </a:t>
            </a:r>
            <a:r>
              <a:rPr lang="fr-FR" b="1" dirty="0" err="1"/>
              <a:t>Sustainable</a:t>
            </a:r>
            <a:r>
              <a:rPr lang="fr-FR" b="1" dirty="0"/>
              <a:t> </a:t>
            </a:r>
            <a:r>
              <a:rPr lang="fr-FR" b="1" dirty="0" err="1"/>
              <a:t>Development</a:t>
            </a:r>
            <a:r>
              <a:rPr lang="fr-FR" b="1" dirty="0"/>
              <a:t> </a:t>
            </a:r>
            <a:r>
              <a:rPr lang="fr-FR" b="1" dirty="0" err="1"/>
              <a:t>Indicators</a:t>
            </a:r>
            <a:endParaRPr lang="fr-FR" b="1" dirty="0"/>
          </a:p>
          <a:p>
            <a:pPr marL="0" indent="0">
              <a:buNone/>
            </a:pPr>
            <a:endParaRPr lang="fr-FR" dirty="0"/>
          </a:p>
          <a:p>
            <a:pPr marL="0" indent="0" algn="ctr">
              <a:buNone/>
            </a:pPr>
            <a:r>
              <a:rPr lang="ar-DZ" b="1" dirty="0"/>
              <a:t>مؤشرات التنمية المستدامة</a:t>
            </a:r>
            <a:endParaRPr lang="fr-FR" b="1" dirty="0"/>
          </a:p>
        </p:txBody>
      </p:sp>
    </p:spTree>
    <p:extLst>
      <p:ext uri="{BB962C8B-B14F-4D97-AF65-F5344CB8AC3E}">
        <p14:creationId xmlns:p14="http://schemas.microsoft.com/office/powerpoint/2010/main" val="9935431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5EF427B-69B8-42E4-A844-0BE86C54C236}"/>
              </a:ext>
            </a:extLst>
          </p:cNvPr>
          <p:cNvSpPr>
            <a:spLocks noGrp="1"/>
          </p:cNvSpPr>
          <p:nvPr>
            <p:ph idx="1"/>
          </p:nvPr>
        </p:nvSpPr>
        <p:spPr>
          <a:xfrm>
            <a:off x="0" y="0"/>
            <a:ext cx="12192000" cy="6176963"/>
          </a:xfrm>
        </p:spPr>
        <p:txBody>
          <a:bodyPr/>
          <a:lstStyle/>
          <a:p>
            <a:pPr marL="0" indent="0">
              <a:buNone/>
            </a:pPr>
            <a:r>
              <a:rPr lang="fr-FR" b="1" dirty="0">
                <a:solidFill>
                  <a:srgbClr val="FF0000"/>
                </a:solidFill>
              </a:rPr>
              <a:t>I-The Human </a:t>
            </a:r>
            <a:r>
              <a:rPr lang="fr-FR" b="1" dirty="0" err="1">
                <a:solidFill>
                  <a:srgbClr val="FF0000"/>
                </a:solidFill>
              </a:rPr>
              <a:t>Development</a:t>
            </a:r>
            <a:endParaRPr lang="fr-FR" b="1" dirty="0">
              <a:solidFill>
                <a:srgbClr val="FF0000"/>
              </a:solidFill>
            </a:endParaRPr>
          </a:p>
          <a:p>
            <a:pPr marL="0" indent="0">
              <a:buNone/>
            </a:pPr>
            <a:endParaRPr lang="fr-FR" b="0" i="0" dirty="0">
              <a:solidFill>
                <a:srgbClr val="202124"/>
              </a:solidFill>
              <a:effectLst/>
              <a:cs typeface="Helvetica Neue"/>
            </a:endParaRPr>
          </a:p>
          <a:p>
            <a:pPr marL="0" indent="0" algn="r">
              <a:buNone/>
            </a:pPr>
            <a:r>
              <a:rPr lang="ar-DZ" b="1" i="0" dirty="0">
                <a:solidFill>
                  <a:schemeClr val="tx1">
                    <a:lumMod val="65000"/>
                    <a:lumOff val="35000"/>
                  </a:schemeClr>
                </a:solidFill>
                <a:effectLst/>
                <a:latin typeface="Helvetica Neue"/>
              </a:rPr>
              <a:t>تعرّف</a:t>
            </a:r>
            <a:r>
              <a:rPr lang="ar-DZ" b="1" i="0" dirty="0">
                <a:solidFill>
                  <a:srgbClr val="FF0000"/>
                </a:solidFill>
                <a:effectLst/>
                <a:latin typeface="Helvetica Neue"/>
              </a:rPr>
              <a:t> التنمية البشرية </a:t>
            </a:r>
            <a:r>
              <a:rPr lang="ar-DZ" b="1" i="0" dirty="0">
                <a:effectLst/>
                <a:latin typeface="Helvetica Neue"/>
              </a:rPr>
              <a:t>بأنها عملية توسيع الحريات والفرص للناس وتحسين رفاهيتهم. ... محور نهج التنمية البشرية هو مفهوم القدرات. القدرات - ما يمكن أن يفعله الناس وما يمكن أن يصبحوا - هي المعدات التي يجب على المرء أن يتابع حياة ذات قيمة.</a:t>
            </a:r>
            <a:endParaRPr lang="fr-FR" b="1" i="0" dirty="0">
              <a:effectLst/>
              <a:latin typeface="Helvetica Neue"/>
            </a:endParaRPr>
          </a:p>
          <a:p>
            <a:pPr marL="0" indent="0">
              <a:buClr>
                <a:schemeClr val="accent1"/>
              </a:buClr>
              <a:buSzPct val="70000"/>
              <a:buNone/>
            </a:pPr>
            <a:br>
              <a:rPr lang="en-US" b="1" i="0" dirty="0">
                <a:effectLst/>
                <a:latin typeface="Helvetica Neue"/>
              </a:rPr>
            </a:br>
            <a:r>
              <a:rPr lang="en-US" b="1" dirty="0">
                <a:solidFill>
                  <a:srgbClr val="FF0000"/>
                </a:solidFill>
                <a:sym typeface="Century Schoolbook"/>
              </a:rPr>
              <a:t>II- Sustainable development</a:t>
            </a:r>
          </a:p>
          <a:p>
            <a:pPr marL="0" indent="0">
              <a:buClr>
                <a:schemeClr val="accent1"/>
              </a:buClr>
              <a:buSzPct val="70000"/>
              <a:buNone/>
            </a:pPr>
            <a:endParaRPr lang="en-US" b="1" dirty="0">
              <a:solidFill>
                <a:srgbClr val="FF0000"/>
              </a:solidFill>
            </a:endParaRPr>
          </a:p>
          <a:p>
            <a:pPr marL="274320" indent="-274320">
              <a:spcBef>
                <a:spcPts val="600"/>
              </a:spcBef>
              <a:buClr>
                <a:schemeClr val="accent1"/>
              </a:buClr>
              <a:buSzPct val="70000"/>
              <a:buNone/>
            </a:pPr>
            <a:endParaRPr lang="en-US" sz="2800" dirty="0">
              <a:solidFill>
                <a:srgbClr val="202124"/>
              </a:solidFill>
              <a:ea typeface="Century Schoolbook"/>
              <a:cs typeface="Century Schoolbook"/>
              <a:sym typeface="Century Schoolbook"/>
            </a:endParaRPr>
          </a:p>
          <a:p>
            <a:pPr marL="274320" indent="-274320" algn="r">
              <a:spcBef>
                <a:spcPts val="600"/>
              </a:spcBef>
              <a:buClr>
                <a:schemeClr val="accent1"/>
              </a:buClr>
              <a:buSzPct val="70000"/>
              <a:buNone/>
            </a:pPr>
            <a:r>
              <a:rPr lang="ar-DZ" sz="2800" b="1" dirty="0">
                <a:solidFill>
                  <a:srgbClr val="FF0000"/>
                </a:solidFill>
                <a:ea typeface="Century Schoolbook"/>
                <a:cs typeface="Century Schoolbook"/>
                <a:sym typeface="Century Schoolbook"/>
              </a:rPr>
              <a:t>التنمية المستدامة </a:t>
            </a:r>
            <a:r>
              <a:rPr lang="ar-DZ" sz="2800" b="1" dirty="0">
                <a:ea typeface="Century Schoolbook"/>
                <a:cs typeface="Century Schoolbook"/>
                <a:sym typeface="Century Schoolbook"/>
              </a:rPr>
              <a:t>هي مبدأ تنظيمي لتحقيق أهداف التنمية البشرية مع الحفاظ في نفس الوقت على قدرة النظم الطبيعية على توفير الموارد الطبيعية وخدمات النظام البيئي التي يعتمد عليها الاقتصاد والمجتمع.</a:t>
            </a:r>
          </a:p>
          <a:p>
            <a:pPr marL="0" indent="0" algn="r">
              <a:buNone/>
            </a:pPr>
            <a:endParaRPr lang="fr-FR" b="1" dirty="0"/>
          </a:p>
        </p:txBody>
      </p:sp>
    </p:spTree>
    <p:extLst>
      <p:ext uri="{BB962C8B-B14F-4D97-AF65-F5344CB8AC3E}">
        <p14:creationId xmlns:p14="http://schemas.microsoft.com/office/powerpoint/2010/main" val="11696311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7128A632-7736-4D05-947F-BC957B81F87A}"/>
              </a:ext>
            </a:extLst>
          </p:cNvPr>
          <p:cNvSpPr txBox="1">
            <a:spLocks noGrp="1"/>
          </p:cNvSpPr>
          <p:nvPr>
            <p:ph idx="1"/>
          </p:nvPr>
        </p:nvSpPr>
        <p:spPr>
          <a:xfrm>
            <a:off x="102211" y="0"/>
            <a:ext cx="6761739" cy="452432"/>
          </a:xfrm>
          <a:prstGeom prst="rect">
            <a:avLst/>
          </a:prstGeom>
          <a:noFill/>
        </p:spPr>
        <p:txBody>
          <a:bodyPr wrap="square">
            <a:spAutoFit/>
          </a:bodyPr>
          <a:lstStyle/>
          <a:p>
            <a:pPr marL="0" indent="0" algn="l">
              <a:buNone/>
            </a:pPr>
            <a:r>
              <a:rPr lang="en-US" sz="2600" b="1" i="0" dirty="0">
                <a:solidFill>
                  <a:srgbClr val="2873E6"/>
                </a:solidFill>
                <a:effectLst/>
                <a:latin typeface="Calibri" panose="020F0502020204030204" pitchFamily="34" charset="0"/>
                <a:cs typeface="Calibri" panose="020F0502020204030204" pitchFamily="34" charset="0"/>
              </a:rPr>
              <a:t>The Sustainable Development Goals (SDGs)</a:t>
            </a:r>
          </a:p>
        </p:txBody>
      </p:sp>
      <p:sp>
        <p:nvSpPr>
          <p:cNvPr id="5" name="ZoneTexte 4">
            <a:extLst>
              <a:ext uri="{FF2B5EF4-FFF2-40B4-BE49-F238E27FC236}">
                <a16:creationId xmlns:a16="http://schemas.microsoft.com/office/drawing/2014/main" id="{B32089B8-79B2-4B77-91CA-AB70C7407F24}"/>
              </a:ext>
            </a:extLst>
          </p:cNvPr>
          <p:cNvSpPr txBox="1"/>
          <p:nvPr/>
        </p:nvSpPr>
        <p:spPr>
          <a:xfrm>
            <a:off x="0" y="452433"/>
            <a:ext cx="12265269" cy="2893100"/>
          </a:xfrm>
          <a:prstGeom prst="rect">
            <a:avLst/>
          </a:prstGeom>
          <a:noFill/>
        </p:spPr>
        <p:txBody>
          <a:bodyPr wrap="square">
            <a:spAutoFit/>
          </a:bodyPr>
          <a:lstStyle/>
          <a:p>
            <a:endParaRPr lang="en-US" sz="2600" dirty="0">
              <a:latin typeface="Calibri" panose="020F0502020204030204" pitchFamily="34" charset="0"/>
              <a:cs typeface="Calibri" panose="020F0502020204030204" pitchFamily="34" charset="0"/>
            </a:endParaRPr>
          </a:p>
          <a:p>
            <a:pPr algn="r"/>
            <a:endParaRPr lang="fr-FR" sz="2600" b="1" dirty="0">
              <a:solidFill>
                <a:srgbClr val="FF0000"/>
              </a:solidFill>
              <a:latin typeface="Calibri" panose="020F0502020204030204" pitchFamily="34" charset="0"/>
              <a:cs typeface="Calibri" panose="020F0502020204030204" pitchFamily="34" charset="0"/>
            </a:endParaRPr>
          </a:p>
          <a:p>
            <a:pPr algn="r"/>
            <a:r>
              <a:rPr lang="ar-DZ" sz="2600" b="1" dirty="0">
                <a:latin typeface="Calibri" panose="020F0502020204030204" pitchFamily="34" charset="0"/>
                <a:cs typeface="Calibri" panose="020F0502020204030204" pitchFamily="34" charset="0"/>
              </a:rPr>
              <a:t>توفر</a:t>
            </a:r>
            <a:r>
              <a:rPr lang="ar-DZ" sz="2600" b="1" dirty="0">
                <a:solidFill>
                  <a:srgbClr val="FF0000"/>
                </a:solidFill>
                <a:latin typeface="Calibri" panose="020F0502020204030204" pitchFamily="34" charset="0"/>
                <a:cs typeface="Calibri" panose="020F0502020204030204" pitchFamily="34" charset="0"/>
              </a:rPr>
              <a:t> أهداف التنمية المستدامة الـ17</a:t>
            </a:r>
            <a:endParaRPr lang="fr-FR" sz="2600" b="1" dirty="0">
              <a:solidFill>
                <a:srgbClr val="FF0000"/>
              </a:solidFill>
              <a:latin typeface="Calibri" panose="020F0502020204030204" pitchFamily="34" charset="0"/>
              <a:cs typeface="Calibri" panose="020F0502020204030204" pitchFamily="34" charset="0"/>
            </a:endParaRPr>
          </a:p>
          <a:p>
            <a:pPr algn="r"/>
            <a:r>
              <a:rPr lang="fr-FR" sz="2600" b="1" dirty="0" err="1">
                <a:solidFill>
                  <a:srgbClr val="FF0000"/>
                </a:solidFill>
                <a:latin typeface="Calibri" panose="020F0502020204030204" pitchFamily="34" charset="0"/>
                <a:cs typeface="Calibri" panose="020F0502020204030204" pitchFamily="34" charset="0"/>
              </a:rPr>
              <a:t>SDGs</a:t>
            </a:r>
            <a:endParaRPr lang="fr-FR" sz="2600" b="1" dirty="0">
              <a:solidFill>
                <a:srgbClr val="FF0000"/>
              </a:solidFill>
              <a:latin typeface="Calibri" panose="020F0502020204030204" pitchFamily="34" charset="0"/>
              <a:cs typeface="Calibri" panose="020F0502020204030204" pitchFamily="34" charset="0"/>
            </a:endParaRPr>
          </a:p>
          <a:p>
            <a:pPr algn="r"/>
            <a:r>
              <a:rPr lang="ar-DZ" sz="2600" b="1" dirty="0">
                <a:solidFill>
                  <a:srgbClr val="FF0000"/>
                </a:solidFill>
                <a:latin typeface="Calibri" panose="020F0502020204030204" pitchFamily="34" charset="0"/>
                <a:cs typeface="Calibri" panose="020F0502020204030204" pitchFamily="34" charset="0"/>
              </a:rPr>
              <a:t>والغايات الـ 169 </a:t>
            </a:r>
            <a:r>
              <a:rPr lang="ar-DZ" sz="2600" b="1" dirty="0">
                <a:latin typeface="Calibri" panose="020F0502020204030204" pitchFamily="34" charset="0"/>
                <a:cs typeface="Calibri" panose="020F0502020204030204" pitchFamily="34" charset="0"/>
              </a:rPr>
              <a:t>المرتبطة بها ، والتي تقع في صميم </a:t>
            </a:r>
            <a:r>
              <a:rPr lang="ar-DZ" sz="2600" b="1" dirty="0">
                <a:solidFill>
                  <a:srgbClr val="FF0000"/>
                </a:solidFill>
                <a:latin typeface="Calibri" panose="020F0502020204030204" pitchFamily="34" charset="0"/>
                <a:cs typeface="Calibri" panose="020F0502020204030204" pitchFamily="34" charset="0"/>
              </a:rPr>
              <a:t>خطة التنمية المستدامة للأمم المتحدة لعام 2030 ، </a:t>
            </a:r>
            <a:r>
              <a:rPr lang="ar-DZ" sz="2600" b="1" dirty="0">
                <a:latin typeface="Calibri" panose="020F0502020204030204" pitchFamily="34" charset="0"/>
                <a:cs typeface="Calibri" panose="020F0502020204030204" pitchFamily="34" charset="0"/>
              </a:rPr>
              <a:t>إطارًا جديدًا للسياسة في جميع أنحاء العالم من أجل إنهاء جميع أشكال الفقر ، ومكافحة عدم المساواة ومعالجة تغير المناخ ، مع ضمان أن لا أحد يتخلف عن الركب.</a:t>
            </a:r>
            <a:endParaRPr lang="fr-FR" sz="2600" b="1" dirty="0">
              <a:latin typeface="Calibri" panose="020F0502020204030204" pitchFamily="34" charset="0"/>
              <a:cs typeface="Calibri" panose="020F0502020204030204" pitchFamily="34" charset="0"/>
            </a:endParaRPr>
          </a:p>
        </p:txBody>
      </p:sp>
      <p:pic>
        <p:nvPicPr>
          <p:cNvPr id="6" name="Picture 2" descr="UN Statistical Commission agrees on global indicator framework – United  Nations Sustainable Development">
            <a:extLst>
              <a:ext uri="{FF2B5EF4-FFF2-40B4-BE49-F238E27FC236}">
                <a16:creationId xmlns:a16="http://schemas.microsoft.com/office/drawing/2014/main" id="{8E1F1514-1B10-482E-89CC-F7036D6FC9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9388" y="3589748"/>
            <a:ext cx="6634263" cy="3180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9950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9032E7C-46DF-4DEB-9B47-29C807F9F2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766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5943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E7BAF61C-3AB8-42CE-B049-981584572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0792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9844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286B2E58-D255-4DCD-927D-5AC08D1032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 y="0"/>
            <a:ext cx="1212799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56893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حلم أخضر Holm Akhdar på Twitter: &amp;quot;أهداف التنمية المستدامة في 2015، اعتمدت  الأمم المتحدة مجموعة من 17 هدفاً طموحاً، لكل منها أهداف محددة يتعين تحقيقها  بحلول العام 2030. إن أهداف #التنمية_المستدامة 2030،">
            <a:extLst>
              <a:ext uri="{FF2B5EF4-FFF2-40B4-BE49-F238E27FC236}">
                <a16:creationId xmlns:a16="http://schemas.microsoft.com/office/drawing/2014/main" id="{959FC6AC-E197-4988-AA31-D885A0E4B2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0418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جريدة الرياض | أهداف الأمم المتحدة للتنمية المستدامة بحلول العام 2030">
            <a:extLst>
              <a:ext uri="{FF2B5EF4-FFF2-40B4-BE49-F238E27FC236}">
                <a16:creationId xmlns:a16="http://schemas.microsoft.com/office/drawing/2014/main" id="{F1CABD53-E6F1-421B-AEFD-2B4823755F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42593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5527</TotalTime>
  <Words>2837</Words>
  <Application>Microsoft Office PowerPoint</Application>
  <PresentationFormat>Grand écran</PresentationFormat>
  <Paragraphs>294</Paragraphs>
  <Slides>40</Slides>
  <Notes>24</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40</vt:i4>
      </vt:variant>
    </vt:vector>
  </HeadingPairs>
  <TitlesOfParts>
    <vt:vector size="48" baseType="lpstr">
      <vt:lpstr>Arial</vt:lpstr>
      <vt:lpstr>Calibri</vt:lpstr>
      <vt:lpstr>Calibri Light</vt:lpstr>
      <vt:lpstr>Century Schoolbook</vt:lpstr>
      <vt:lpstr>Helvetica Neue</vt:lpstr>
      <vt:lpstr>Noto Sans Symbols</vt:lpstr>
      <vt:lpstr>SourceSansPro</vt:lpstr>
      <vt:lpstr>Thème Office</vt:lpstr>
      <vt:lpstr>Présentation PowerPoint</vt:lpstr>
      <vt:lpstr>Présentation PowerPoint</vt:lpstr>
      <vt:lpstr>Présentation PowerPoint</vt:lpstr>
      <vt:lpstr>Présentation PowerPoint</vt:lpstr>
      <vt:lpstr>Présentation PowerPoint</vt:lpstr>
      <vt:lpstr>Présentation PowerPoint</vt:lpstr>
      <vt:lpstr>الفكرة:  الاستهلاك في أي فترة ليس دالة للدخل الحالي لتلك الفترة ولكن للدخل المتوقع طوال العمر  الافتراضات:  تخطيط نمط الإنفاق الاستهلاكي بناءً على الدخل المتوقع في حياتهم بأكملها  يحافظ الفرد على مستوى استهلاك ثابت إلى حد ما أو يتزايد قليلاً  يقتصر مستوى استهلاكه على توقعاته للدخل مدى الحياة</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II-  The Unemployment </vt:lpstr>
      <vt:lpstr>Présentation PowerPoint</vt:lpstr>
      <vt:lpstr>Présentation PowerPoint</vt:lpstr>
      <vt:lpstr>        III- The Business Cycle </vt:lpstr>
      <vt:lpstr>Présentation PowerPoint</vt:lpstr>
      <vt:lpstr>Présentation PowerPoint</vt:lpstr>
      <vt:lpstr>Présentation PowerPoint</vt:lpstr>
      <vt:lpstr>Part II: Globalisation &amp; Suistainble developpement   العولمة والتنمية المستدامة </vt:lpstr>
      <vt:lpstr>I- Globalisation</vt:lpstr>
      <vt:lpstr> I- Globalisation</vt:lpstr>
      <vt:lpstr> I- Globalisation</vt:lpstr>
      <vt:lpstr>Impact   تأثير</vt:lpstr>
      <vt:lpstr>Economic dimension   البعد الاقتصادي</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14</cp:revision>
  <dcterms:created xsi:type="dcterms:W3CDTF">2021-11-24T04:30:10Z</dcterms:created>
  <dcterms:modified xsi:type="dcterms:W3CDTF">2022-12-13T10:50:00Z</dcterms:modified>
</cp:coreProperties>
</file>